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339372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Тема 8. Служба управління персоналом і кадрове діловодство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/>
              <a:t>Метою забезпечення діловодства </a:t>
            </a:r>
            <a:r>
              <a:rPr lang="uk-UA" dirty="0" smtClean="0"/>
              <a:t>є організація роботи з документами, які формуються в системі управління персоналом.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Діловодство складає повний цикл обробки і руху документів з моменту їх створення до завершення виконання і передачі в інші підрозділи.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Оформлення документів базується на державних стандартах уніфікованих систем документації.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uk-UA" i="1" dirty="0" smtClean="0"/>
              <a:t>8.2. Кадрове діловодство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Документи по оформленню прийому, звільнення, переміщення працівників, надання відпусток, заохочення, стягнення, складають групу документів з роботи з персоналом підприємства.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До </a:t>
            </a:r>
            <a:r>
              <a:rPr lang="uk-UA" dirty="0" smtClean="0"/>
              <a:t>таких документів відносяться: </a:t>
            </a:r>
            <a:endParaRPr lang="uk-UA" dirty="0" smtClean="0"/>
          </a:p>
          <a:p>
            <a:r>
              <a:rPr lang="uk-UA" dirty="0" smtClean="0"/>
              <a:t>накази </a:t>
            </a:r>
            <a:r>
              <a:rPr lang="uk-UA" dirty="0" smtClean="0"/>
              <a:t>з особового складу, </a:t>
            </a:r>
            <a:endParaRPr lang="uk-UA" dirty="0" smtClean="0"/>
          </a:p>
          <a:p>
            <a:r>
              <a:rPr lang="uk-UA" dirty="0" smtClean="0"/>
              <a:t>заяви</a:t>
            </a:r>
            <a:r>
              <a:rPr lang="uk-UA" dirty="0" smtClean="0"/>
              <a:t>, </a:t>
            </a:r>
            <a:endParaRPr lang="uk-UA" dirty="0" smtClean="0"/>
          </a:p>
          <a:p>
            <a:r>
              <a:rPr lang="uk-UA" dirty="0" smtClean="0"/>
              <a:t>контракти </a:t>
            </a:r>
            <a:r>
              <a:rPr lang="uk-UA" dirty="0" smtClean="0"/>
              <a:t>з працівниками підприємства, </a:t>
            </a:r>
            <a:endParaRPr lang="uk-UA" dirty="0" smtClean="0"/>
          </a:p>
          <a:p>
            <a:r>
              <a:rPr lang="uk-UA" dirty="0" smtClean="0"/>
              <a:t>трудові </a:t>
            </a:r>
            <a:r>
              <a:rPr lang="uk-UA" dirty="0" smtClean="0"/>
              <a:t>книжки, </a:t>
            </a:r>
            <a:endParaRPr lang="uk-UA" dirty="0" smtClean="0"/>
          </a:p>
          <a:p>
            <a:r>
              <a:rPr lang="uk-UA" dirty="0" smtClean="0"/>
              <a:t>особисті </a:t>
            </a:r>
            <a:r>
              <a:rPr lang="uk-UA" dirty="0" smtClean="0"/>
              <a:t>картки </a:t>
            </a:r>
            <a:r>
              <a:rPr lang="uk-UA" dirty="0" smtClean="0"/>
              <a:t>тощо. </a:t>
            </a:r>
          </a:p>
          <a:p>
            <a:pPr>
              <a:buNone/>
            </a:pPr>
            <a:r>
              <a:rPr lang="uk-UA" dirty="0" smtClean="0"/>
              <a:t>Всі </a:t>
            </a:r>
            <a:r>
              <a:rPr lang="uk-UA" dirty="0" smtClean="0"/>
              <a:t>ці документи формують особисті справи працівників підприємства.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dirty="0" smtClean="0"/>
              <a:t>При прийомі на роботу працівникові необхідно пред'явити: </a:t>
            </a:r>
            <a:endParaRPr lang="uk-UA" b="1" dirty="0" smtClean="0"/>
          </a:p>
          <a:p>
            <a:r>
              <a:rPr lang="uk-UA" dirty="0" smtClean="0"/>
              <a:t>паспорт</a:t>
            </a:r>
            <a:r>
              <a:rPr lang="uk-UA" dirty="0" smtClean="0"/>
              <a:t>, </a:t>
            </a:r>
            <a:endParaRPr lang="uk-UA" dirty="0" smtClean="0"/>
          </a:p>
          <a:p>
            <a:r>
              <a:rPr lang="uk-UA" dirty="0" smtClean="0"/>
              <a:t>трудову </a:t>
            </a:r>
            <a:r>
              <a:rPr lang="uk-UA" dirty="0" smtClean="0"/>
              <a:t>книжку, </a:t>
            </a:r>
            <a:endParaRPr lang="uk-UA" dirty="0" smtClean="0"/>
          </a:p>
          <a:p>
            <a:r>
              <a:rPr lang="uk-UA" dirty="0" smtClean="0"/>
              <a:t>диплом </a:t>
            </a:r>
            <a:r>
              <a:rPr lang="uk-UA" dirty="0" smtClean="0"/>
              <a:t>про освіту (якщо є), </a:t>
            </a:r>
            <a:endParaRPr lang="uk-UA" dirty="0" smtClean="0"/>
          </a:p>
          <a:p>
            <a:r>
              <a:rPr lang="uk-UA" dirty="0" smtClean="0"/>
              <a:t>автобіографію</a:t>
            </a:r>
            <a:r>
              <a:rPr lang="uk-UA" dirty="0" smtClean="0"/>
              <a:t>, </a:t>
            </a:r>
            <a:endParaRPr lang="uk-UA" dirty="0" smtClean="0"/>
          </a:p>
          <a:p>
            <a:r>
              <a:rPr lang="uk-UA" dirty="0" smtClean="0"/>
              <a:t>заява </a:t>
            </a:r>
            <a:r>
              <a:rPr lang="uk-UA" dirty="0" smtClean="0"/>
              <a:t>про прийом на роботу. </a:t>
            </a:r>
            <a:endParaRPr lang="uk-UA" dirty="0" smtClean="0"/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Одним з основних документів з роботи з персоналом підприємства є </a:t>
            </a:r>
            <a:r>
              <a:rPr lang="uk-UA" i="1" dirty="0" smtClean="0"/>
              <a:t>особова </a:t>
            </a:r>
            <a:r>
              <a:rPr lang="uk-UA" i="1" dirty="0" smtClean="0"/>
              <a:t>картка</a:t>
            </a:r>
            <a:r>
              <a:rPr lang="uk-UA" dirty="0" smtClean="0"/>
              <a:t>, в якій вказується: П.І.П., дата народження, громадянство, номер і серія паспорту, домашня адреса працівника.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dirty="0" smtClean="0"/>
              <a:t>Наказами з персоналу підприємства оформляються: </a:t>
            </a:r>
            <a:endParaRPr lang="uk-UA" sz="2400" b="1" dirty="0" smtClean="0"/>
          </a:p>
          <a:p>
            <a:r>
              <a:rPr lang="uk-UA" sz="2400" dirty="0" smtClean="0"/>
              <a:t>прийом</a:t>
            </a:r>
            <a:r>
              <a:rPr lang="uk-UA" sz="2400" dirty="0" smtClean="0"/>
              <a:t>, </a:t>
            </a:r>
            <a:endParaRPr lang="uk-UA" sz="2400" dirty="0" smtClean="0"/>
          </a:p>
          <a:p>
            <a:r>
              <a:rPr lang="uk-UA" sz="2400" dirty="0" smtClean="0"/>
              <a:t>переміщення </a:t>
            </a:r>
            <a:r>
              <a:rPr lang="uk-UA" sz="2400" dirty="0" smtClean="0"/>
              <a:t>за службою, </a:t>
            </a:r>
            <a:endParaRPr lang="uk-UA" sz="2400" dirty="0" smtClean="0"/>
          </a:p>
          <a:p>
            <a:r>
              <a:rPr lang="uk-UA" sz="2400" dirty="0" smtClean="0"/>
              <a:t>звільнення</a:t>
            </a:r>
            <a:r>
              <a:rPr lang="uk-UA" sz="2400" dirty="0" smtClean="0"/>
              <a:t>, </a:t>
            </a:r>
            <a:endParaRPr lang="uk-UA" sz="2400" dirty="0" smtClean="0"/>
          </a:p>
          <a:p>
            <a:r>
              <a:rPr lang="uk-UA" sz="2400" dirty="0" smtClean="0"/>
              <a:t>надання </a:t>
            </a:r>
            <a:r>
              <a:rPr lang="uk-UA" sz="2400" dirty="0" smtClean="0"/>
              <a:t>відпусток, </a:t>
            </a:r>
            <a:endParaRPr lang="uk-UA" sz="2400" dirty="0" smtClean="0"/>
          </a:p>
          <a:p>
            <a:r>
              <a:rPr lang="uk-UA" sz="2400" dirty="0" smtClean="0"/>
              <a:t>оголошення </a:t>
            </a:r>
            <a:r>
              <a:rPr lang="uk-UA" sz="2400" dirty="0" smtClean="0"/>
              <a:t>заохочень</a:t>
            </a:r>
            <a:r>
              <a:rPr lang="uk-UA" sz="2400" dirty="0" smtClean="0"/>
              <a:t>,</a:t>
            </a:r>
          </a:p>
          <a:p>
            <a:r>
              <a:rPr lang="uk-UA" sz="2400" dirty="0" smtClean="0"/>
              <a:t>заходи </a:t>
            </a:r>
            <a:r>
              <a:rPr lang="uk-UA" sz="2400" dirty="0" smtClean="0"/>
              <a:t>дії до порушників </a:t>
            </a:r>
            <a:r>
              <a:rPr lang="uk-UA" sz="2400" dirty="0" smtClean="0"/>
              <a:t>тощо.</a:t>
            </a:r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r>
              <a:rPr lang="uk-UA" sz="2400" dirty="0" smtClean="0"/>
              <a:t>Для обліку і контролю за роботою з наказами з персоналу </a:t>
            </a:r>
            <a:r>
              <a:rPr lang="uk-UA" sz="2400" dirty="0" smtClean="0"/>
              <a:t>підприємства </a:t>
            </a:r>
            <a:r>
              <a:rPr lang="uk-UA" sz="2400" dirty="0" smtClean="0"/>
              <a:t>ведеться </a:t>
            </a:r>
            <a:r>
              <a:rPr lang="uk-UA" sz="2400" i="1" dirty="0" smtClean="0"/>
              <a:t>журнал реєстрації наказів </a:t>
            </a:r>
            <a:endParaRPr lang="ru-RU" sz="2400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5445224"/>
            <a:ext cx="48641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 smtClean="0"/>
              <a:t>Автобіографія — </a:t>
            </a:r>
            <a:r>
              <a:rPr lang="uk-UA" dirty="0" smtClean="0"/>
              <a:t>це документ, який автор складає </a:t>
            </a:r>
            <a:r>
              <a:rPr lang="uk-UA" dirty="0" smtClean="0"/>
              <a:t>самостійно і довільно рукописним способом. Проте </a:t>
            </a:r>
            <a:r>
              <a:rPr lang="uk-UA" dirty="0" smtClean="0"/>
              <a:t>окремі складові частини і реквізити повинні міститися в автобіографії обов'язково. </a:t>
            </a:r>
            <a:r>
              <a:rPr lang="uk-UA" dirty="0" smtClean="0"/>
              <a:t>Вся </a:t>
            </a:r>
            <a:r>
              <a:rPr lang="uk-UA" dirty="0" smtClean="0"/>
              <a:t>інформація викладається в хронологічному порядку і так, щоб можна було скласти уявлення про життєвий шлях, ділову кваліфікацію працівника.</a:t>
            </a:r>
            <a:endParaRPr lang="ru-RU" dirty="0" smtClean="0"/>
          </a:p>
          <a:p>
            <a:pPr>
              <a:buNone/>
            </a:pPr>
            <a:endParaRPr lang="uk-UA" b="1" dirty="0" smtClean="0"/>
          </a:p>
          <a:p>
            <a:pPr>
              <a:buNone/>
            </a:pPr>
            <a:r>
              <a:rPr lang="uk-UA" b="1" dirty="0" smtClean="0"/>
              <a:t>У </a:t>
            </a:r>
            <a:r>
              <a:rPr lang="uk-UA" b="1" dirty="0" smtClean="0"/>
              <a:t>автобіографії, </a:t>
            </a:r>
            <a:r>
              <a:rPr lang="uk-UA" dirty="0" smtClean="0"/>
              <a:t>як правило</a:t>
            </a:r>
            <a:r>
              <a:rPr lang="uk-UA" b="1" dirty="0" smtClean="0"/>
              <a:t>, вказують: </a:t>
            </a:r>
            <a:endParaRPr lang="ru-RU" dirty="0" smtClean="0"/>
          </a:p>
          <a:p>
            <a:pPr lvl="0"/>
            <a:r>
              <a:rPr lang="uk-UA" dirty="0" smtClean="0"/>
              <a:t>назва документа, ім'я, по батькові і прізвище автора, число, місяць і рік народження, дані про батьків; </a:t>
            </a:r>
            <a:endParaRPr lang="ru-RU" dirty="0" smtClean="0"/>
          </a:p>
          <a:p>
            <a:pPr lvl="0"/>
            <a:r>
              <a:rPr lang="uk-UA" dirty="0" smtClean="0"/>
              <a:t>освіта і спеціальність за освітою; </a:t>
            </a:r>
            <a:endParaRPr lang="uk-UA" dirty="0" smtClean="0"/>
          </a:p>
          <a:p>
            <a:pPr lvl="0"/>
            <a:r>
              <a:rPr lang="uk-UA" dirty="0" smtClean="0"/>
              <a:t>вид </a:t>
            </a:r>
            <a:r>
              <a:rPr lang="uk-UA" dirty="0" smtClean="0"/>
              <a:t>трудової діяльності; </a:t>
            </a:r>
            <a:endParaRPr lang="ru-RU" dirty="0" smtClean="0"/>
          </a:p>
          <a:p>
            <a:pPr lvl="0"/>
            <a:r>
              <a:rPr lang="uk-UA" dirty="0" smtClean="0"/>
              <a:t>родинний стан і склад сім'ї; </a:t>
            </a:r>
            <a:endParaRPr lang="ru-RU" dirty="0" smtClean="0"/>
          </a:p>
          <a:p>
            <a:pPr lvl="0"/>
            <a:r>
              <a:rPr lang="uk-UA" dirty="0" smtClean="0"/>
              <a:t>домашня адреса і телефон; </a:t>
            </a:r>
            <a:endParaRPr lang="ru-RU" dirty="0" smtClean="0"/>
          </a:p>
          <a:p>
            <a:pPr lvl="0"/>
            <a:r>
              <a:rPr lang="uk-UA" dirty="0" smtClean="0"/>
              <a:t>дату; </a:t>
            </a:r>
            <a:endParaRPr lang="uk-UA" dirty="0" smtClean="0"/>
          </a:p>
          <a:p>
            <a:pPr lvl="0"/>
            <a:r>
              <a:rPr lang="uk-UA" dirty="0" smtClean="0"/>
              <a:t>особистий </a:t>
            </a:r>
            <a:r>
              <a:rPr lang="uk-UA" dirty="0" smtClean="0"/>
              <a:t>підпис.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На кожного працівника підприємства в кадровій службі формується </a:t>
            </a:r>
            <a:r>
              <a:rPr lang="uk-UA" b="1" dirty="0" smtClean="0"/>
              <a:t>особова справа</a:t>
            </a:r>
            <a:r>
              <a:rPr lang="uk-UA" dirty="0" smtClean="0"/>
              <a:t>.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До </a:t>
            </a:r>
            <a:r>
              <a:rPr lang="uk-UA" dirty="0" smtClean="0"/>
              <a:t>особової справи входять:</a:t>
            </a:r>
            <a:endParaRPr lang="ru-RU" dirty="0" smtClean="0"/>
          </a:p>
          <a:p>
            <a:pPr lvl="0"/>
            <a:r>
              <a:rPr lang="uk-UA" dirty="0" smtClean="0"/>
              <a:t>внутрішній опис документів, які знаходяться у особовій справі;</a:t>
            </a:r>
            <a:endParaRPr lang="ru-RU" dirty="0" smtClean="0"/>
          </a:p>
          <a:p>
            <a:pPr lvl="0"/>
            <a:r>
              <a:rPr lang="uk-UA" dirty="0" smtClean="0"/>
              <a:t>заява про прийом на роботу;</a:t>
            </a:r>
            <a:endParaRPr lang="ru-RU" dirty="0" smtClean="0"/>
          </a:p>
          <a:p>
            <a:pPr lvl="0"/>
            <a:r>
              <a:rPr lang="uk-UA" dirty="0" smtClean="0"/>
              <a:t>контракт між працівником і підприємством;</a:t>
            </a:r>
            <a:endParaRPr lang="ru-RU" dirty="0" smtClean="0"/>
          </a:p>
          <a:p>
            <a:pPr lvl="0"/>
            <a:r>
              <a:rPr lang="uk-UA" dirty="0" smtClean="0"/>
              <a:t>особовий листок з обліку кадрів;</a:t>
            </a:r>
            <a:endParaRPr lang="ru-RU" dirty="0" smtClean="0"/>
          </a:p>
          <a:p>
            <a:pPr lvl="0"/>
            <a:r>
              <a:rPr lang="uk-UA" dirty="0" smtClean="0"/>
              <a:t>автобіографія;</a:t>
            </a:r>
            <a:endParaRPr lang="ru-RU" dirty="0" smtClean="0"/>
          </a:p>
          <a:p>
            <a:pPr lvl="0"/>
            <a:r>
              <a:rPr lang="uk-UA" dirty="0" smtClean="0"/>
              <a:t>копія документа про освіту;</a:t>
            </a:r>
            <a:endParaRPr lang="ru-RU" dirty="0" smtClean="0"/>
          </a:p>
          <a:p>
            <a:pPr lvl="0"/>
            <a:r>
              <a:rPr lang="uk-UA" dirty="0" smtClean="0"/>
              <a:t>витяги з наказів (про прийом, переміщення, звільнення);</a:t>
            </a:r>
            <a:endParaRPr lang="ru-RU" dirty="0" smtClean="0"/>
          </a:p>
          <a:p>
            <a:pPr lvl="0"/>
            <a:r>
              <a:rPr lang="uk-UA" dirty="0" smtClean="0"/>
              <a:t>довідки і інші документи, які стосуються даного працівника;</a:t>
            </a:r>
            <a:endParaRPr lang="ru-RU" dirty="0" smtClean="0"/>
          </a:p>
          <a:p>
            <a:pPr lvl="0"/>
            <a:r>
              <a:rPr lang="uk-UA" dirty="0" smtClean="0"/>
              <a:t>трудова книжка.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b="1" dirty="0" smtClean="0"/>
              <a:t>Трудова книжка — </a:t>
            </a:r>
            <a:r>
              <a:rPr lang="uk-UA" dirty="0" smtClean="0"/>
              <a:t>це основний документ, який підтверджує діяльність працівника, і є основою для встановлення загального, безперервного і спеціального стажу.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При </a:t>
            </a:r>
            <a:r>
              <a:rPr lang="uk-UA" dirty="0" smtClean="0"/>
              <a:t>прийомі на роботу трудова книжка заповнюється на всіх працівників, незалежно від виду діяльності і форми власності підприємства.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До </a:t>
            </a:r>
            <a:r>
              <a:rPr lang="uk-UA" dirty="0" smtClean="0"/>
              <a:t>трудової книжки вносяться: дані про </a:t>
            </a:r>
            <a:r>
              <a:rPr lang="uk-UA" dirty="0" smtClean="0"/>
              <a:t>працівника (П.І.П., дата народження, освіта, професія, спеціальність), </a:t>
            </a:r>
            <a:r>
              <a:rPr lang="uk-UA" dirty="0" smtClean="0"/>
              <a:t>дані про роботу (прийом на роботу, переведення на інший роботи, звільнення). При звільненні всі записи, внесені до трудової книжки, мають бути завірені підписом керівника підприємства з печаткою.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Для реєстрації трудових книжок в підприємстві ведуться журнали реєстрації трудових книжок за такою формою</a:t>
            </a:r>
            <a:r>
              <a:rPr lang="uk-UA" dirty="0" smtClean="0"/>
              <a:t>: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Підготовка </a:t>
            </a:r>
            <a:r>
              <a:rPr lang="uk-UA" dirty="0" smtClean="0"/>
              <a:t>документів з особового складу вимагає дотримання всіх норм і вимог, які забезпечують їх юридичну силу.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916832"/>
            <a:ext cx="6892851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Робота з кадрами підприємства здійснюється спеціалізованим функціональним підрозділом підприємства — </a:t>
            </a:r>
            <a:r>
              <a:rPr lang="uk-UA" i="1" dirty="0" smtClean="0"/>
              <a:t>кадровою службою</a:t>
            </a:r>
            <a:r>
              <a:rPr lang="uk-UA" dirty="0" smtClean="0"/>
              <a:t>. </a:t>
            </a:r>
            <a:endParaRPr lang="uk-UA" i="1" dirty="0" smtClean="0"/>
          </a:p>
          <a:p>
            <a:endParaRPr lang="ru-RU" dirty="0" smtClean="0"/>
          </a:p>
          <a:p>
            <a:pPr>
              <a:buNone/>
            </a:pPr>
            <a:r>
              <a:rPr lang="uk-UA" dirty="0" smtClean="0"/>
              <a:t>Керує діяльністю служби, як правило, директор з кадрів, в підпорядкуванні якого можуть знаходитися ряд відділів, секторів, або груп окремих працівників, утворених за функціональним </a:t>
            </a:r>
            <a:r>
              <a:rPr lang="uk-UA" dirty="0" smtClean="0"/>
              <a:t>принципом.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 smtClean="0"/>
              <a:t>8.1. Організація кадрової служби підприємства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dirty="0" smtClean="0"/>
              <a:t>До функцій кадрової служби підприємства належать:</a:t>
            </a:r>
            <a:endParaRPr lang="ru-RU" dirty="0" smtClean="0"/>
          </a:p>
          <a:p>
            <a:pPr lvl="0"/>
            <a:r>
              <a:rPr lang="uk-UA" dirty="0" smtClean="0"/>
              <a:t>визначення потреби в кадрах, планерування кадрового забезпечення і руху кадрів;</a:t>
            </a:r>
            <a:endParaRPr lang="ru-RU" dirty="0" smtClean="0"/>
          </a:p>
          <a:p>
            <a:pPr lvl="0"/>
            <a:r>
              <a:rPr lang="uk-UA" dirty="0" smtClean="0"/>
              <a:t>організація підбору, розміщення і виховання персоналу;</a:t>
            </a:r>
            <a:endParaRPr lang="ru-RU" dirty="0" smtClean="0"/>
          </a:p>
          <a:p>
            <a:pPr lvl="0"/>
            <a:r>
              <a:rPr lang="uk-UA" dirty="0" smtClean="0"/>
              <a:t>дослідження і аналіз ділових, професійних і особистих якостей працівників підприємства;</a:t>
            </a:r>
            <a:endParaRPr lang="ru-RU" dirty="0" smtClean="0"/>
          </a:p>
          <a:p>
            <a:pPr lvl="0"/>
            <a:r>
              <a:rPr lang="uk-UA" dirty="0" smtClean="0"/>
              <a:t>організація діловодства з роботи з персоналом;</a:t>
            </a:r>
            <a:endParaRPr lang="ru-RU" dirty="0" smtClean="0"/>
          </a:p>
          <a:p>
            <a:pPr lvl="0"/>
            <a:r>
              <a:rPr lang="uk-UA" dirty="0" smtClean="0"/>
              <a:t>оцінка і атестація персоналу підприємства;</a:t>
            </a:r>
            <a:endParaRPr lang="ru-RU" dirty="0" smtClean="0"/>
          </a:p>
          <a:p>
            <a:pPr lvl="0"/>
            <a:r>
              <a:rPr lang="uk-UA" dirty="0" smtClean="0"/>
              <a:t>організація вчення і підвищення кваліфікації персоналу;</a:t>
            </a:r>
            <a:endParaRPr lang="ru-RU" dirty="0" smtClean="0"/>
          </a:p>
          <a:p>
            <a:pPr lvl="0"/>
            <a:r>
              <a:rPr lang="uk-UA" dirty="0" smtClean="0"/>
              <a:t>формування кадрового резерву, підготовка керівних кадрів і управління просуванням за службою;</a:t>
            </a:r>
            <a:endParaRPr lang="ru-RU" dirty="0" smtClean="0"/>
          </a:p>
          <a:p>
            <a:pPr lvl="0"/>
            <a:r>
              <a:rPr lang="uk-UA" dirty="0" smtClean="0"/>
              <a:t>поліпшення умов роботи і вирішення соціальних питань; розвиток мотивації, кар'єри працівників.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/>
          <a:lstStyle/>
          <a:p>
            <a:pPr>
              <a:buNone/>
            </a:pPr>
            <a:r>
              <a:rPr lang="uk-UA" sz="2000" dirty="0" smtClean="0"/>
              <a:t>Структура кадрової служби може бути різною залежно від специфіки, масштабів діяльності підприємства, стратегії і тактики роботи з персоналом.</a:t>
            </a:r>
            <a:endParaRPr lang="ru-RU" sz="2000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8972"/>
          <a:stretch>
            <a:fillRect/>
          </a:stretch>
        </p:blipFill>
        <p:spPr bwMode="auto">
          <a:xfrm>
            <a:off x="1835696" y="1484784"/>
            <a:ext cx="5475288" cy="523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Діяльність кадрової служби підприємства регламентується </a:t>
            </a:r>
            <a:r>
              <a:rPr lang="uk-UA" b="1" dirty="0" smtClean="0"/>
              <a:t>Положенням про кадрову </a:t>
            </a:r>
            <a:r>
              <a:rPr lang="uk-UA" b="1" dirty="0" smtClean="0"/>
              <a:t>службу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Це </a:t>
            </a:r>
            <a:r>
              <a:rPr lang="uk-UA" dirty="0" smtClean="0"/>
              <a:t>положення включає наступні розділи:</a:t>
            </a:r>
            <a:endParaRPr lang="ru-RU" dirty="0" smtClean="0"/>
          </a:p>
          <a:p>
            <a:pPr lvl="0">
              <a:buNone/>
            </a:pPr>
            <a:r>
              <a:rPr lang="uk-UA" b="1" dirty="0" smtClean="0"/>
              <a:t>1. Загальні </a:t>
            </a:r>
            <a:r>
              <a:rPr lang="uk-UA" b="1" dirty="0" smtClean="0"/>
              <a:t>положення</a:t>
            </a:r>
            <a:r>
              <a:rPr lang="uk-UA" dirty="0" smtClean="0"/>
              <a:t>.</a:t>
            </a:r>
            <a:endParaRPr lang="ru-RU" dirty="0" smtClean="0"/>
          </a:p>
          <a:p>
            <a:pPr lvl="0">
              <a:buNone/>
            </a:pPr>
            <a:r>
              <a:rPr lang="uk-UA" b="1" dirty="0" smtClean="0"/>
              <a:t>2. Завдання </a:t>
            </a:r>
            <a:r>
              <a:rPr lang="uk-UA" b="1" dirty="0" smtClean="0"/>
              <a:t>відділу: </a:t>
            </a:r>
            <a:r>
              <a:rPr lang="uk-UA" dirty="0" smtClean="0"/>
              <a:t>вказуються завдання відносно кадрового забезпечення, формування стабільного трудового колективу, зниження текучості кадрів і зміцнення трудової дисципліни.</a:t>
            </a:r>
            <a:endParaRPr lang="ru-RU" dirty="0" smtClean="0"/>
          </a:p>
          <a:p>
            <a:pPr lvl="0">
              <a:buNone/>
            </a:pPr>
            <a:r>
              <a:rPr lang="uk-UA" b="1" dirty="0" smtClean="0"/>
              <a:t>3. Функції </a:t>
            </a:r>
            <a:r>
              <a:rPr lang="uk-UA" b="1" dirty="0" smtClean="0"/>
              <a:t>відділу: </a:t>
            </a:r>
            <a:r>
              <a:rPr lang="uk-UA" dirty="0" smtClean="0"/>
              <a:t>визначаються, виходячи зі встановлених перед ним завдань.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4.</a:t>
            </a:r>
            <a:r>
              <a:rPr lang="uk-UA" dirty="0" smtClean="0"/>
              <a:t> </a:t>
            </a:r>
            <a:r>
              <a:rPr lang="uk-UA" b="1" dirty="0" smtClean="0"/>
              <a:t>Права відділу: </a:t>
            </a:r>
            <a:r>
              <a:rPr lang="uk-UA" dirty="0" smtClean="0"/>
              <a:t>виражаються в повноваженнях начальника відділу кадрів і його працівників, обумовлених посадовими інструкціями, які затверджує керівник підприємства.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5.</a:t>
            </a:r>
            <a:r>
              <a:rPr lang="uk-UA" dirty="0" smtClean="0"/>
              <a:t> </a:t>
            </a:r>
            <a:r>
              <a:rPr lang="uk-UA" b="1" dirty="0" smtClean="0"/>
              <a:t>Відповідальність відділу: </a:t>
            </a:r>
            <a:r>
              <a:rPr lang="uk-UA" dirty="0" smtClean="0"/>
              <a:t>визначаються відповідальність начальника відділу кадрів, його працівників, залежно від посадових функцій, і в цілому </a:t>
            </a:r>
            <a:r>
              <a:rPr lang="uk-UA" dirty="0" err="1" smtClean="0"/>
              <a:t>відділа</a:t>
            </a:r>
            <a:r>
              <a:rPr lang="uk-UA" dirty="0" smtClean="0"/>
              <a:t> кадрів.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Завдання відповідного підрозділу (відділу кадрів, служби </a:t>
            </a:r>
            <a:r>
              <a:rPr lang="uk-UA" dirty="0" smtClean="0"/>
              <a:t>персоналу), </a:t>
            </a:r>
            <a:r>
              <a:rPr lang="uk-UA" dirty="0" smtClean="0"/>
              <a:t>як правило, полягають:</a:t>
            </a:r>
            <a:endParaRPr lang="ru-RU" dirty="0" smtClean="0"/>
          </a:p>
          <a:p>
            <a:pPr lvl="0"/>
            <a:r>
              <a:rPr lang="uk-UA" dirty="0" smtClean="0"/>
              <a:t>у розробці і реалізації кадрової політики підприємства відповідно внутрішнім стандартам і сучасним концепціям управління персоналом;</a:t>
            </a:r>
            <a:endParaRPr lang="ru-RU" dirty="0" smtClean="0"/>
          </a:p>
          <a:p>
            <a:pPr lvl="0"/>
            <a:r>
              <a:rPr lang="uk-UA" dirty="0" smtClean="0"/>
              <a:t>у створенні і підтримці інформаційно-аналітичної бази для ухвалення рішень по питаннях управління персоналом;</a:t>
            </a:r>
            <a:endParaRPr lang="ru-RU" dirty="0" smtClean="0"/>
          </a:p>
          <a:p>
            <a:pPr lvl="0"/>
            <a:r>
              <a:rPr lang="uk-UA" dirty="0" smtClean="0"/>
              <a:t>у організації безпечних умов роботи працівників підприємства, матеріальне і моральне стимулювання їх діяльності.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1206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Типовими основними </a:t>
            </a:r>
            <a:r>
              <a:rPr lang="uk-UA" b="1" dirty="0" smtClean="0"/>
              <a:t>функціями підрозділу</a:t>
            </a:r>
            <a:r>
              <a:rPr lang="uk-UA" dirty="0" smtClean="0"/>
              <a:t> є:</a:t>
            </a:r>
            <a:endParaRPr lang="ru-RU" dirty="0" smtClean="0"/>
          </a:p>
          <a:p>
            <a:pPr lvl="0"/>
            <a:r>
              <a:rPr lang="uk-UA" dirty="0" smtClean="0"/>
              <a:t>участь в розробці і реалізації цілей і політики підприємства в області управління людськими </a:t>
            </a:r>
            <a:r>
              <a:rPr lang="uk-UA" dirty="0" smtClean="0"/>
              <a:t>ресурсами;</a:t>
            </a:r>
            <a:endParaRPr lang="ru-RU" dirty="0" smtClean="0"/>
          </a:p>
          <a:p>
            <a:pPr lvl="0"/>
            <a:r>
              <a:rPr lang="uk-UA" dirty="0" smtClean="0"/>
              <a:t>прогнозування і </a:t>
            </a:r>
            <a:r>
              <a:rPr lang="uk-UA" dirty="0" smtClean="0"/>
              <a:t>планування </a:t>
            </a:r>
            <a:r>
              <a:rPr lang="uk-UA" dirty="0" smtClean="0"/>
              <a:t>потреби в персоналі, участь в рішенні завдань, пов'язаних із задоволенням кожного працівника умовами, </a:t>
            </a:r>
            <a:r>
              <a:rPr lang="uk-UA" dirty="0" smtClean="0"/>
              <a:t>змістом </a:t>
            </a:r>
            <a:r>
              <a:rPr lang="uk-UA" dirty="0" smtClean="0"/>
              <a:t>і характером роботи;</a:t>
            </a:r>
            <a:endParaRPr lang="ru-RU" dirty="0" smtClean="0"/>
          </a:p>
          <a:p>
            <a:pPr lvl="0"/>
            <a:r>
              <a:rPr lang="uk-UA" dirty="0" smtClean="0"/>
              <a:t>формування резерву кадрів на основі аналізу загальної і додаткової потреби в персоналі і політики планерування </a:t>
            </a:r>
            <a:r>
              <a:rPr lang="uk-UA" dirty="0" smtClean="0"/>
              <a:t>кар'єри;</a:t>
            </a:r>
            <a:endParaRPr lang="ru-RU" dirty="0" smtClean="0"/>
          </a:p>
          <a:p>
            <a:pPr lvl="0"/>
            <a:r>
              <a:rPr lang="uk-UA" dirty="0" smtClean="0"/>
              <a:t>організація </a:t>
            </a:r>
            <a:r>
              <a:rPr lang="uk-UA" dirty="0" smtClean="0"/>
              <a:t>навчання </a:t>
            </a:r>
            <a:r>
              <a:rPr lang="uk-UA" dirty="0" smtClean="0"/>
              <a:t>персоналу із застосуванням методів діагностики і оцінки ефективності </a:t>
            </a:r>
            <a:r>
              <a:rPr lang="uk-UA" dirty="0" smtClean="0"/>
              <a:t>персоналу; </a:t>
            </a:r>
            <a:endParaRPr lang="ru-RU" dirty="0" smtClean="0"/>
          </a:p>
          <a:p>
            <a:pPr lvl="0"/>
            <a:r>
              <a:rPr lang="uk-UA" dirty="0" smtClean="0"/>
              <a:t>забезпечення соціальної рівноваги, впровадження заходів щодо підтримки сприятливого соціально-психологічного клімату на підприємстві, </a:t>
            </a:r>
            <a:r>
              <a:rPr lang="uk-UA" dirty="0" smtClean="0"/>
              <a:t>контроль </a:t>
            </a:r>
            <a:r>
              <a:rPr lang="uk-UA" dirty="0" smtClean="0"/>
              <a:t>адаптації персоналу в підприємстві;</a:t>
            </a:r>
            <a:endParaRPr lang="ru-RU" dirty="0" smtClean="0"/>
          </a:p>
          <a:p>
            <a:pPr lvl="0"/>
            <a:r>
              <a:rPr lang="uk-UA" dirty="0" smtClean="0"/>
              <a:t>підвищення ефективності роботи персоналу на основі раціоналізації структур і штатів, управління дисципліною; удосконалення організації оплати і стимулювання </a:t>
            </a:r>
            <a:r>
              <a:rPr lang="uk-UA" dirty="0" smtClean="0"/>
              <a:t>працівників;</a:t>
            </a:r>
            <a:endParaRPr lang="ru-RU" dirty="0" smtClean="0"/>
          </a:p>
          <a:p>
            <a:pPr lvl="0"/>
            <a:r>
              <a:rPr lang="uk-UA" dirty="0" smtClean="0"/>
              <a:t>забезпечення дотримання норм трудового законодавства в роботі з кадрами;</a:t>
            </a:r>
            <a:endParaRPr lang="ru-RU" dirty="0" smtClean="0"/>
          </a:p>
          <a:p>
            <a:pPr lvl="0"/>
            <a:r>
              <a:rPr lang="uk-UA" dirty="0" smtClean="0"/>
              <a:t>постійне удосконалення форм і методів управління </a:t>
            </a:r>
            <a:r>
              <a:rPr lang="uk-UA" dirty="0" smtClean="0"/>
              <a:t>кадрами, </a:t>
            </a:r>
            <a:r>
              <a:rPr lang="uk-UA" dirty="0" smtClean="0"/>
              <a:t>уніфікація документації з кадрового діловодства;</a:t>
            </a:r>
            <a:endParaRPr lang="ru-RU" dirty="0" smtClean="0"/>
          </a:p>
          <a:p>
            <a:pPr lvl="0"/>
            <a:r>
              <a:rPr lang="uk-UA" dirty="0" smtClean="0"/>
              <a:t>організація </a:t>
            </a:r>
            <a:r>
              <a:rPr lang="uk-UA" dirty="0" smtClean="0"/>
              <a:t>захисту життя і здоров'я працівників і майна </a:t>
            </a:r>
            <a:r>
              <a:rPr lang="uk-UA" dirty="0" smtClean="0"/>
              <a:t>підприємства; </a:t>
            </a:r>
            <a:r>
              <a:rPr lang="uk-UA" dirty="0" smtClean="0"/>
              <a:t>впровадження заходів щодо техніки безпеки;</a:t>
            </a:r>
            <a:endParaRPr lang="ru-RU" dirty="0" smtClean="0"/>
          </a:p>
          <a:p>
            <a:pPr lvl="0"/>
            <a:r>
              <a:rPr lang="uk-UA" dirty="0" smtClean="0"/>
              <a:t>здійснення </a:t>
            </a:r>
            <a:r>
              <a:rPr lang="uk-UA" dirty="0" smtClean="0"/>
              <a:t>репрезентативних </a:t>
            </a:r>
            <a:r>
              <a:rPr lang="uk-UA" dirty="0" smtClean="0"/>
              <a:t>функцій від імені підприємства в зовнішніх організаціях, які пов'язані з виконанням завдань підрозділу; </a:t>
            </a:r>
            <a:endParaRPr lang="ru-RU" dirty="0" smtClean="0"/>
          </a:p>
          <a:p>
            <a:pPr lvl="0"/>
            <a:r>
              <a:rPr lang="uk-UA" dirty="0" smtClean="0"/>
              <a:t>виконання функцій підрозділу по зв'язках з громадськістю, засобами масової інформації.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dirty="0" smtClean="0"/>
              <a:t>До прав відділу кадрів</a:t>
            </a:r>
            <a:r>
              <a:rPr lang="uk-UA" dirty="0" smtClean="0"/>
              <a:t> відносяться </a:t>
            </a:r>
            <a:r>
              <a:rPr lang="uk-UA" dirty="0" smtClean="0"/>
              <a:t>такі:</a:t>
            </a:r>
            <a:endParaRPr lang="ru-RU" dirty="0" smtClean="0"/>
          </a:p>
          <a:p>
            <a:pPr lvl="0"/>
            <a:r>
              <a:rPr lang="uk-UA" dirty="0" smtClean="0"/>
              <a:t>внесення керівництву пропозиції відносно удосконалення діяльності підприємства, інших структурних підрозділів. Прийняття участі в підготовці перспективних планів розвитку підприємства, складанні його бюджетів;</a:t>
            </a:r>
            <a:endParaRPr lang="ru-RU" dirty="0" smtClean="0"/>
          </a:p>
          <a:p>
            <a:pPr lvl="0"/>
            <a:r>
              <a:rPr lang="uk-UA" dirty="0" smtClean="0"/>
              <a:t>залучення до роботи у межах затвердженого бюджету консультантів, фізичних і юридичних осіб з укладанням відповідних угод;</a:t>
            </a:r>
            <a:endParaRPr lang="ru-RU" dirty="0" smtClean="0"/>
          </a:p>
          <a:p>
            <a:pPr lvl="0"/>
            <a:r>
              <a:rPr lang="uk-UA" dirty="0" smtClean="0"/>
              <a:t>запит про необхідну інформацію в межах, необхідних для вирішення завдань підрозділу;</a:t>
            </a:r>
            <a:endParaRPr lang="ru-RU" dirty="0" smtClean="0"/>
          </a:p>
          <a:p>
            <a:pPr lvl="0"/>
            <a:r>
              <a:rPr lang="uk-UA" dirty="0" smtClean="0"/>
              <a:t>запитувати у межах встановленого регламенту і затверджених форм необхідні офіційні документи. Контроль </a:t>
            </a:r>
            <a:r>
              <a:rPr lang="uk-UA" dirty="0" smtClean="0"/>
              <a:t>розставлення </a:t>
            </a:r>
            <a:r>
              <a:rPr lang="uk-UA" dirty="0" smtClean="0"/>
              <a:t>і правильності використання працівників, </a:t>
            </a:r>
            <a:r>
              <a:rPr lang="uk-UA" dirty="0" smtClean="0"/>
              <a:t>стану </a:t>
            </a:r>
            <a:r>
              <a:rPr lang="uk-UA" dirty="0" smtClean="0"/>
              <a:t>трудової дисципліни в підрозділах підприємства;</a:t>
            </a:r>
            <a:endParaRPr lang="ru-RU" dirty="0" smtClean="0"/>
          </a:p>
          <a:p>
            <a:pPr lvl="0"/>
            <a:r>
              <a:rPr lang="uk-UA" dirty="0" smtClean="0"/>
              <a:t>внесення керівникові пропозиції </a:t>
            </a:r>
            <a:r>
              <a:rPr lang="uk-UA" dirty="0" smtClean="0"/>
              <a:t>щодо </a:t>
            </a:r>
            <a:r>
              <a:rPr lang="uk-UA" dirty="0" smtClean="0"/>
              <a:t>заохочення або </a:t>
            </a:r>
            <a:r>
              <a:rPr lang="uk-UA" dirty="0" smtClean="0"/>
              <a:t>застосування </a:t>
            </a:r>
            <a:r>
              <a:rPr lang="uk-UA" dirty="0" smtClean="0"/>
              <a:t>в установленому порядку передбачених законом дисциплінарних заходів до працівників підприємства, які винні в порушенні </a:t>
            </a:r>
            <a:r>
              <a:rPr lang="uk-UA" dirty="0" smtClean="0"/>
              <a:t>законодавства.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Модель менеджера кадрової служби підприємства</a:t>
            </a: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9877"/>
          <a:stretch>
            <a:fillRect/>
          </a:stretch>
        </p:blipFill>
        <p:spPr bwMode="auto">
          <a:xfrm>
            <a:off x="1979712" y="764704"/>
            <a:ext cx="5091113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740</TotalTime>
  <Words>1158</Words>
  <Application>Microsoft Office PowerPoint</Application>
  <PresentationFormat>Экран (4:3)</PresentationFormat>
  <Paragraphs>103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Тема 8. Служба управління персоналом і кадрове діловодство </vt:lpstr>
      <vt:lpstr>8.1. Організація кадрової служби підприємства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8.2. Кадрове діловодство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245</cp:revision>
  <dcterms:created xsi:type="dcterms:W3CDTF">2016-01-06T09:29:41Z</dcterms:created>
  <dcterms:modified xsi:type="dcterms:W3CDTF">2016-01-13T09:34:20Z</dcterms:modified>
</cp:coreProperties>
</file>