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0600" y="548680"/>
            <a:ext cx="7772400" cy="2169586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Тема 7. Управління процесом вивільнення персоналу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УП\Лекции_2021\34fd0a0f5fd6a661b2c68030829dba5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12616"/>
            <a:ext cx="56166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uk-UA" b="1" dirty="0" smtClean="0"/>
              <a:t>Припинення трудового договору відбувається за підстав:</a:t>
            </a:r>
          </a:p>
          <a:p>
            <a:r>
              <a:rPr lang="uk-UA" dirty="0" smtClean="0"/>
              <a:t>Згода сторін;</a:t>
            </a:r>
          </a:p>
          <a:p>
            <a:r>
              <a:rPr lang="uk-UA" dirty="0" smtClean="0"/>
              <a:t>Закінчення терміну договору;</a:t>
            </a:r>
          </a:p>
          <a:p>
            <a:r>
              <a:rPr lang="uk-UA" dirty="0" smtClean="0"/>
              <a:t>Призов на військову службу;</a:t>
            </a:r>
          </a:p>
          <a:p>
            <a:r>
              <a:rPr lang="uk-UA" dirty="0" smtClean="0"/>
              <a:t>Розірвання договору за ініціативою працівника або</a:t>
            </a:r>
            <a:r>
              <a:rPr lang="en-US" dirty="0" smtClean="0"/>
              <a:t> </a:t>
            </a:r>
            <a:r>
              <a:rPr lang="uk-UA" dirty="0" smtClean="0"/>
              <a:t>власник майна </a:t>
            </a:r>
            <a:r>
              <a:rPr lang="uk-UA" dirty="0"/>
              <a:t>п</a:t>
            </a:r>
            <a:r>
              <a:rPr lang="uk-UA" dirty="0" smtClean="0"/>
              <a:t>ідприємства;</a:t>
            </a:r>
          </a:p>
          <a:p>
            <a:r>
              <a:rPr lang="uk-UA" dirty="0" smtClean="0"/>
              <a:t>Переведення на іншу роботу або посаду;</a:t>
            </a:r>
          </a:p>
          <a:p>
            <a:r>
              <a:rPr lang="uk-UA" dirty="0" smtClean="0"/>
              <a:t>……</a:t>
            </a:r>
          </a:p>
          <a:p>
            <a:r>
              <a:rPr lang="uk-UA" dirty="0" smtClean="0"/>
              <a:t>Інші підстави, передбачені договором.</a:t>
            </a:r>
          </a:p>
          <a:p>
            <a:pPr marL="82296" indent="0">
              <a:buNone/>
            </a:pP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i="1" dirty="0" smtClean="0"/>
              <a:t>Звільнення за ініціативою адміністрації</a:t>
            </a:r>
            <a:r>
              <a:rPr lang="uk-UA" dirty="0" smtClean="0"/>
              <a:t> може відбуватися з таких причин (КЗПП ст. 36-49):</a:t>
            </a:r>
            <a:endParaRPr lang="ru-RU" dirty="0" smtClean="0"/>
          </a:p>
          <a:p>
            <a:pPr lvl="0"/>
            <a:r>
              <a:rPr lang="uk-UA" dirty="0" smtClean="0"/>
              <a:t>зміни у організації і праці (у тому числі в разі ліквідації, реорганізації, банкрутства або перепрофілювання підприємства, скорочення чисельності або штату працівників);</a:t>
            </a:r>
            <a:endParaRPr lang="ru-RU" dirty="0" smtClean="0"/>
          </a:p>
          <a:p>
            <a:pPr lvl="0"/>
            <a:r>
              <a:rPr lang="uk-UA" dirty="0" smtClean="0"/>
              <a:t>невідповідність працівника займаній посаді або виконуваній роботі за станом здоров’я;</a:t>
            </a:r>
            <a:endParaRPr lang="ru-RU" dirty="0" smtClean="0"/>
          </a:p>
          <a:p>
            <a:pPr lvl="0"/>
            <a:r>
              <a:rPr lang="uk-UA" dirty="0" smtClean="0"/>
              <a:t>Систематичне невиконання або порушення працівником службових обов'язків;</a:t>
            </a:r>
            <a:endParaRPr lang="ru-RU" dirty="0" smtClean="0"/>
          </a:p>
          <a:p>
            <a:pPr lvl="0"/>
            <a:r>
              <a:rPr lang="uk-UA" dirty="0" smtClean="0"/>
              <a:t>прогули і нез'явлення на роботу без поважних причин;</a:t>
            </a:r>
          </a:p>
          <a:p>
            <a:pPr lvl="0"/>
            <a:r>
              <a:rPr lang="uk-UA" dirty="0"/>
              <a:t>а</a:t>
            </a:r>
            <a:r>
              <a:rPr lang="uk-UA" dirty="0" smtClean="0"/>
              <a:t>дміністративне грубе порушення трудових обов’язків;</a:t>
            </a:r>
            <a:endParaRPr lang="ru-RU" dirty="0" smtClean="0"/>
          </a:p>
          <a:p>
            <a:pPr lvl="0"/>
            <a:r>
              <a:rPr lang="ru-RU" dirty="0" err="1" smtClean="0"/>
              <a:t>поновлення</a:t>
            </a:r>
            <a:r>
              <a:rPr lang="ru-RU" dirty="0" smtClean="0"/>
              <a:t> на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виконував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роботу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dirty="0" smtClean="0"/>
              <a:t>поява на роботі у стані сп’яніння;</a:t>
            </a:r>
            <a:endParaRPr lang="ru-RU" dirty="0" smtClean="0"/>
          </a:p>
          <a:p>
            <a:pPr lvl="0"/>
            <a:r>
              <a:rPr lang="uk-UA" dirty="0" smtClean="0"/>
              <a:t>розкрадання майна власника.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600" b="1" dirty="0" smtClean="0"/>
              <a:t>Система заходів щодо звільнення з ініціативи адміністрації складається з таких етапів</a:t>
            </a:r>
            <a:r>
              <a:rPr lang="uk-UA" sz="2600" dirty="0" smtClean="0"/>
              <a:t>:</a:t>
            </a:r>
            <a:endParaRPr lang="ru-RU" sz="2600" dirty="0" smtClean="0"/>
          </a:p>
          <a:p>
            <a:pPr marL="624078" indent="-514350">
              <a:buNone/>
            </a:pPr>
            <a:r>
              <a:rPr lang="uk-UA" sz="2600" dirty="0" smtClean="0"/>
              <a:t>1. Підготовка - прийняття рішення щодо доцільності звільнення, вибір системи заходів в залежності від причини звільнення;</a:t>
            </a:r>
            <a:endParaRPr lang="ru-RU" sz="2600" dirty="0" smtClean="0"/>
          </a:p>
          <a:p>
            <a:pPr marL="624078" indent="-514350">
              <a:buNone/>
            </a:pPr>
            <a:r>
              <a:rPr lang="uk-UA" sz="2600" dirty="0" smtClean="0"/>
              <a:t>2. Доведення до відома працівників про їх скорочення;</a:t>
            </a:r>
            <a:endParaRPr lang="ru-RU" sz="2600" dirty="0" smtClean="0"/>
          </a:p>
          <a:p>
            <a:pPr marL="624078" indent="-514350">
              <a:buNone/>
            </a:pPr>
            <a:r>
              <a:rPr lang="uk-UA" sz="2600" dirty="0" smtClean="0"/>
              <a:t>3. Консультування – є центральною ланкою у всьому процесі управління вивільнення персоналу і включає три фази:</a:t>
            </a:r>
            <a:endParaRPr lang="ru-RU" sz="2600" dirty="0" smtClean="0"/>
          </a:p>
          <a:p>
            <a:pPr>
              <a:buNone/>
            </a:pPr>
            <a:r>
              <a:rPr lang="uk-UA" sz="2600" dirty="0" smtClean="0"/>
              <a:t>3.1. Опрацювання всіх невдач роботи на попередніх  посадах та окреслення нових професійних й особових цілей працівника, що звільнюється;</a:t>
            </a:r>
            <a:endParaRPr lang="ru-RU" sz="2600" dirty="0" smtClean="0"/>
          </a:p>
          <a:p>
            <a:pPr>
              <a:buNone/>
            </a:pPr>
            <a:r>
              <a:rPr lang="uk-UA" sz="2600" dirty="0" smtClean="0"/>
              <a:t>3.2. Формування концепції пошуку нового робочого місця;</a:t>
            </a:r>
            <a:endParaRPr lang="ru-RU" sz="2600" dirty="0" smtClean="0"/>
          </a:p>
          <a:p>
            <a:pPr>
              <a:buNone/>
            </a:pPr>
            <a:r>
              <a:rPr lang="uk-UA" sz="2600" dirty="0" smtClean="0"/>
              <a:t>3.3. Допомога у пошуку та виборі робочих місць.</a:t>
            </a:r>
            <a:endParaRPr lang="ru-RU" sz="2600" dirty="0" smtClean="0"/>
          </a:p>
          <a:p>
            <a:endParaRPr lang="ru-RU" dirty="0" smtClean="0"/>
          </a:p>
          <a:p>
            <a:pPr>
              <a:buNone/>
            </a:pPr>
            <a:r>
              <a:rPr lang="uk-UA" dirty="0" smtClean="0"/>
              <a:t>При прийнятті рішення про скорочення штату працедавець повинен </a:t>
            </a:r>
            <a:r>
              <a:rPr lang="uk-UA" b="1" dirty="0" smtClean="0"/>
              <a:t>не менш ніж за 2 місяці</a:t>
            </a:r>
            <a:r>
              <a:rPr lang="uk-UA" dirty="0" smtClean="0"/>
              <a:t> попередити про це працівників персонально.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/>
              <a:t>Класифікація методів скорочення за суб’єктом управлінського рішення про скорочення</a:t>
            </a:r>
            <a:r>
              <a:rPr lang="uk-UA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1. Директивні (традиційні):</a:t>
            </a:r>
            <a:endParaRPr lang="ru-RU" dirty="0" smtClean="0"/>
          </a:p>
          <a:p>
            <a:pPr lvl="0"/>
            <a:r>
              <a:rPr lang="uk-UA" dirty="0" smtClean="0"/>
              <a:t>Скорочення за функціональною ознакою;</a:t>
            </a:r>
            <a:endParaRPr lang="ru-RU" dirty="0" smtClean="0"/>
          </a:p>
          <a:p>
            <a:pPr lvl="0"/>
            <a:r>
              <a:rPr lang="uk-UA" dirty="0" smtClean="0"/>
              <a:t>Зменшення кількості рівнів у організаційній ієрархії;</a:t>
            </a:r>
            <a:endParaRPr lang="ru-RU" dirty="0" smtClean="0"/>
          </a:p>
          <a:p>
            <a:pPr lvl="0"/>
            <a:r>
              <a:rPr lang="uk-UA" dirty="0" smtClean="0"/>
              <a:t>Рівномірне відсоткове скорочення штату;</a:t>
            </a:r>
            <a:endParaRPr lang="ru-RU" dirty="0" smtClean="0"/>
          </a:p>
          <a:p>
            <a:pPr lvl="0"/>
            <a:r>
              <a:rPr lang="uk-UA" dirty="0" smtClean="0"/>
              <a:t>Скорочення на основі аналізу результатів діяльності персоналу та підприємства в цілому.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2. </a:t>
            </a:r>
            <a:r>
              <a:rPr lang="uk-UA" dirty="0" err="1" smtClean="0"/>
              <a:t>Недирективні</a:t>
            </a:r>
            <a:r>
              <a:rPr lang="uk-UA" dirty="0" smtClean="0"/>
              <a:t> (нежорсткі):</a:t>
            </a:r>
            <a:endParaRPr lang="ru-RU" dirty="0" smtClean="0"/>
          </a:p>
          <a:p>
            <a:pPr lvl="0"/>
            <a:r>
              <a:rPr lang="uk-UA" dirty="0" smtClean="0"/>
              <a:t>Методи «психологічного витіснення». Одним з таких є </a:t>
            </a:r>
            <a:r>
              <a:rPr lang="uk-UA" i="1" dirty="0" err="1" smtClean="0"/>
              <a:t>мобінг</a:t>
            </a:r>
            <a:r>
              <a:rPr lang="uk-UA" dirty="0" smtClean="0"/>
              <a:t> - форма психологічного тиску у вигляді цькування співробітника у колективі, зазвичай з метою його звільнення. </a:t>
            </a:r>
            <a:endParaRPr lang="ru-RU" dirty="0" smtClean="0"/>
          </a:p>
          <a:p>
            <a:pPr lvl="0"/>
            <a:r>
              <a:rPr lang="uk-UA" dirty="0" smtClean="0"/>
              <a:t>Матеріальне стимулювання - працівникам, що підлягають скороченню, пропонується грошова компенсація;</a:t>
            </a:r>
            <a:endParaRPr lang="ru-RU" dirty="0" smtClean="0"/>
          </a:p>
          <a:p>
            <a:pPr lvl="0"/>
            <a:r>
              <a:rPr lang="uk-UA" dirty="0" smtClean="0"/>
              <a:t>Стимулювання дострокового виходу на пенсію;</a:t>
            </a:r>
            <a:endParaRPr lang="ru-RU" dirty="0" smtClean="0"/>
          </a:p>
          <a:p>
            <a:pPr lvl="0"/>
            <a:r>
              <a:rPr lang="uk-UA" dirty="0" err="1" smtClean="0"/>
              <a:t>Аутплейсмент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7.2. Управління плинністю персоналу на підприємстві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1628800"/>
            <a:ext cx="7715200" cy="43784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i="1" dirty="0" smtClean="0"/>
              <a:t>Плинність персоналу </a:t>
            </a:r>
            <a:r>
              <a:rPr lang="uk-UA" dirty="0" smtClean="0"/>
              <a:t>– це процес звільнення працівників із підприємства за власним бажанням, за прогули та інші порушення трудової дисципліни.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Плинність персоналу умовно поділяють на такі види: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1. За суб’єктом, що спричиняє рух персоналу:</a:t>
            </a:r>
            <a:endParaRPr lang="ru-RU" dirty="0" smtClean="0"/>
          </a:p>
          <a:p>
            <a:pPr lvl="0"/>
            <a:r>
              <a:rPr lang="uk-UA" dirty="0" smtClean="0"/>
              <a:t>активна;</a:t>
            </a:r>
            <a:endParaRPr lang="ru-RU" dirty="0" smtClean="0"/>
          </a:p>
          <a:p>
            <a:pPr lvl="0"/>
            <a:r>
              <a:rPr lang="uk-UA" dirty="0" smtClean="0"/>
              <a:t>пасивна;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2. За ступенем відкритості:</a:t>
            </a:r>
            <a:endParaRPr lang="ru-RU" dirty="0" smtClean="0"/>
          </a:p>
          <a:p>
            <a:pPr lvl="0"/>
            <a:r>
              <a:rPr lang="uk-UA" dirty="0" smtClean="0"/>
              <a:t>фізична;</a:t>
            </a:r>
            <a:endParaRPr lang="ru-RU" dirty="0" smtClean="0"/>
          </a:p>
          <a:p>
            <a:pPr lvl="0"/>
            <a:r>
              <a:rPr lang="uk-UA" dirty="0" smtClean="0"/>
              <a:t>психологічна;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3. За ступенем неминучості:</a:t>
            </a:r>
            <a:endParaRPr lang="ru-RU" dirty="0" smtClean="0"/>
          </a:p>
          <a:p>
            <a:pPr lvl="0"/>
            <a:r>
              <a:rPr lang="uk-UA" dirty="0" smtClean="0"/>
              <a:t>необхідна;</a:t>
            </a:r>
            <a:endParaRPr lang="ru-RU" dirty="0" smtClean="0"/>
          </a:p>
          <a:p>
            <a:pPr lvl="0"/>
            <a:r>
              <a:rPr lang="uk-UA" dirty="0" smtClean="0"/>
              <a:t>надлишкова.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9046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Робота з оцінки та зниження рівня плинності персоналу передбачає наступні етапи:</a:t>
            </a:r>
            <a:endParaRPr lang="ru-RU" dirty="0" smtClean="0"/>
          </a:p>
          <a:p>
            <a:pPr lvl="0"/>
            <a:r>
              <a:rPr lang="uk-UA" dirty="0" smtClean="0"/>
              <a:t>оцінка плинності кадрів;</a:t>
            </a:r>
            <a:endParaRPr lang="ru-RU" dirty="0" smtClean="0"/>
          </a:p>
          <a:p>
            <a:pPr lvl="0"/>
            <a:r>
              <a:rPr lang="uk-UA" dirty="0" smtClean="0"/>
              <a:t>аналіз процесу плинності персоналу, виявлення його тенденцій;</a:t>
            </a:r>
            <a:endParaRPr lang="ru-RU" dirty="0" smtClean="0"/>
          </a:p>
          <a:p>
            <a:r>
              <a:rPr lang="uk-UA" dirty="0" smtClean="0"/>
              <a:t>розробка та реалізація заходів із зниження плинності кадрів.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З якісної сторони процес плинності кадрів характеризується:</a:t>
            </a:r>
            <a:endParaRPr lang="ru-RU" dirty="0" smtClean="0"/>
          </a:p>
          <a:p>
            <a:r>
              <a:rPr lang="uk-UA" dirty="0" smtClean="0"/>
              <a:t>- причинами плинності (сімейно-побутові обставини; незадоволеність умовами праці і побуту; порушення трудової дисципліни тощо).</a:t>
            </a:r>
            <a:endParaRPr lang="ru-RU" dirty="0" smtClean="0"/>
          </a:p>
          <a:p>
            <a:r>
              <a:rPr lang="uk-UA" dirty="0" smtClean="0"/>
              <a:t>- чинниками плинності (цілком керовані; частково керовані; некеровані).</a:t>
            </a:r>
            <a:endParaRPr lang="ru-RU" dirty="0" smtClean="0"/>
          </a:p>
          <a:p>
            <a:r>
              <a:rPr lang="uk-UA" dirty="0" smtClean="0"/>
              <a:t>- мотивами плинності кадрів на підприємстві (низька заробітна плата окремих груп працівників у зв'язку з поганою організацією праці і виробництва; відсутність ритмічності роботи; невідповідність виконуваних робіт рівню кваліфікації і основній професії, невизначеність перспектив професійного просування; важкі і шкідливі умови праці; погані взаємини у колективі, з адміністрацією; незадоволеність професією тощо).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600" dirty="0" smtClean="0"/>
              <a:t>Кількісно стан плинності персоналу у підприємстві характеризується:</a:t>
            </a:r>
            <a:endParaRPr lang="ru-RU" sz="2600" dirty="0" smtClean="0"/>
          </a:p>
          <a:p>
            <a:pPr>
              <a:buFont typeface="Arial" pitchFamily="34" charset="0"/>
              <a:buChar char="•"/>
            </a:pPr>
            <a:r>
              <a:rPr lang="uk-UA" sz="2600" dirty="0" smtClean="0"/>
              <a:t>Коефіцієнтом плинності;</a:t>
            </a:r>
            <a:endParaRPr lang="ru-RU" sz="2600" dirty="0" smtClean="0"/>
          </a:p>
          <a:p>
            <a:pPr>
              <a:buFont typeface="Arial" pitchFamily="34" charset="0"/>
              <a:buChar char="•"/>
            </a:pPr>
            <a:r>
              <a:rPr lang="uk-UA" sz="2600" dirty="0" smtClean="0"/>
              <a:t>Частковими коефіцієнтами плинності;</a:t>
            </a:r>
            <a:endParaRPr lang="ru-RU" sz="2600" dirty="0" smtClean="0"/>
          </a:p>
          <a:p>
            <a:pPr>
              <a:buFont typeface="Arial" pitchFamily="34" charset="0"/>
              <a:buChar char="•"/>
            </a:pPr>
            <a:r>
              <a:rPr lang="uk-UA" sz="2600" dirty="0" smtClean="0"/>
              <a:t>Коефіцієнтом інтенсивності плинності персоналу;</a:t>
            </a:r>
            <a:endParaRPr lang="ru-RU" sz="2600" dirty="0" smtClean="0"/>
          </a:p>
          <a:p>
            <a:pPr>
              <a:buFont typeface="Arial" pitchFamily="34" charset="0"/>
              <a:buChar char="•"/>
            </a:pPr>
            <a:r>
              <a:rPr lang="uk-UA" sz="2600" dirty="0" smtClean="0"/>
              <a:t>Коефіцієнт потенційної плинності</a:t>
            </a:r>
            <a:endParaRPr lang="ru-RU" sz="2600" dirty="0" smtClean="0"/>
          </a:p>
          <a:p>
            <a:endParaRPr lang="ru-RU" sz="2600" dirty="0" smtClean="0"/>
          </a:p>
          <a:p>
            <a:pPr>
              <a:buNone/>
            </a:pPr>
            <a:r>
              <a:rPr lang="uk-UA" sz="2600" dirty="0" smtClean="0"/>
              <a:t>Часто разом з плинністю розраховують такі показники:</a:t>
            </a:r>
            <a:endParaRPr lang="ru-RU" sz="2600" dirty="0" smtClean="0"/>
          </a:p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Коефіцієнт задоволеності працівників підприємством;</a:t>
            </a:r>
            <a:endParaRPr lang="ru-RU" sz="2600" dirty="0" smtClean="0"/>
          </a:p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Коефіцієнт стабільності кадрів;</a:t>
            </a:r>
            <a:endParaRPr lang="ru-RU" sz="2600" dirty="0" smtClean="0"/>
          </a:p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Коефіцієнт обороту кадрів з прийняття;</a:t>
            </a:r>
            <a:endParaRPr lang="ru-RU" sz="2600" dirty="0" smtClean="0"/>
          </a:p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Коефіцієнт обороту кадрів зі звільнення;</a:t>
            </a:r>
            <a:endParaRPr lang="ru-RU" sz="2600" dirty="0" smtClean="0"/>
          </a:p>
          <a:p>
            <a:pPr lvl="0">
              <a:buFont typeface="Arial" pitchFamily="34" charset="0"/>
              <a:buChar char="•"/>
            </a:pPr>
            <a:r>
              <a:rPr lang="uk-UA" sz="2600" dirty="0" smtClean="0"/>
              <a:t>Коефіцієнт загального обороту кадрів.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6026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Заходи щодо скорочення плинності кадрів</a:t>
            </a:r>
            <a:r>
              <a:rPr lang="uk-UA" i="1" dirty="0" smtClean="0"/>
              <a:t> </a:t>
            </a:r>
            <a:r>
              <a:rPr lang="uk-UA" dirty="0" smtClean="0"/>
              <a:t>поділяються на такі групи:</a:t>
            </a:r>
            <a:endParaRPr lang="ru-RU" dirty="0" smtClean="0"/>
          </a:p>
          <a:p>
            <a:pPr lvl="0"/>
            <a:r>
              <a:rPr lang="uk-UA" dirty="0" smtClean="0"/>
              <a:t>техніко-економічні;</a:t>
            </a:r>
            <a:endParaRPr lang="ru-RU" dirty="0" smtClean="0"/>
          </a:p>
          <a:p>
            <a:pPr lvl="0"/>
            <a:r>
              <a:rPr lang="uk-UA" dirty="0" smtClean="0"/>
              <a:t>організаційні;</a:t>
            </a:r>
            <a:endParaRPr lang="ru-RU" dirty="0" smtClean="0"/>
          </a:p>
          <a:p>
            <a:pPr lvl="0"/>
            <a:r>
              <a:rPr lang="uk-UA" dirty="0" smtClean="0"/>
              <a:t>виховні;</a:t>
            </a:r>
            <a:endParaRPr lang="ru-RU" dirty="0" smtClean="0"/>
          </a:p>
          <a:p>
            <a:pPr lvl="0"/>
            <a:r>
              <a:rPr lang="uk-UA" dirty="0" smtClean="0"/>
              <a:t>соціально-психологічні;</a:t>
            </a:r>
            <a:endParaRPr lang="ru-RU" dirty="0" smtClean="0"/>
          </a:p>
          <a:p>
            <a:pPr lvl="0"/>
            <a:r>
              <a:rPr lang="uk-UA" dirty="0" smtClean="0"/>
              <a:t>культурно-побутові.</a:t>
            </a:r>
            <a:endParaRPr lang="ru-RU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З метою зниження рівня плинності підприємства надають важливого значення також таким чинникам:</a:t>
            </a:r>
            <a:endParaRPr lang="ru-RU" dirty="0" smtClean="0"/>
          </a:p>
          <a:p>
            <a:pPr lvl="0"/>
            <a:r>
              <a:rPr lang="uk-UA" dirty="0" smtClean="0"/>
              <a:t>підвищення рівня соціальної інформованості;</a:t>
            </a:r>
            <a:endParaRPr lang="ru-RU" dirty="0" smtClean="0"/>
          </a:p>
          <a:p>
            <a:pPr lvl="0"/>
            <a:r>
              <a:rPr lang="uk-UA" dirty="0" smtClean="0"/>
              <a:t>виробнича та соціальна адаптація;</a:t>
            </a:r>
            <a:endParaRPr lang="ru-RU" dirty="0" smtClean="0"/>
          </a:p>
          <a:p>
            <a:pPr lvl="0"/>
            <a:r>
              <a:rPr lang="uk-UA" dirty="0" smtClean="0"/>
              <a:t>наставництво.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/>
              <a:t>7.1. Методи та організація процесу вивільнення персоналу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i="1" dirty="0" smtClean="0"/>
              <a:t>Вивільнення персоналу </a:t>
            </a:r>
            <a:r>
              <a:rPr lang="uk-UA" dirty="0" smtClean="0"/>
              <a:t>— це вид діяльності, який передбачає комплекс заходів щодо дотримання правових норм та організаційно-психологічної підтримки з боку адміністрації при звільненні працівників підприємства.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Вивільнення персоналу підприємства вимагає: </a:t>
            </a:r>
            <a:endParaRPr lang="ru-RU" dirty="0" smtClean="0"/>
          </a:p>
          <a:p>
            <a:pPr lvl="0"/>
            <a:r>
              <a:rPr lang="uk-UA" dirty="0" smtClean="0"/>
              <a:t>дотримання трудового законодавства; </a:t>
            </a:r>
            <a:endParaRPr lang="ru-RU" dirty="0" smtClean="0"/>
          </a:p>
          <a:p>
            <a:pPr lvl="0"/>
            <a:r>
              <a:rPr lang="uk-UA" dirty="0" smtClean="0"/>
              <a:t>чітких, максимально об'єктивних критеріїв добору; </a:t>
            </a:r>
            <a:endParaRPr lang="ru-RU" dirty="0" smtClean="0"/>
          </a:p>
          <a:p>
            <a:pPr lvl="0"/>
            <a:r>
              <a:rPr lang="uk-UA" dirty="0" smtClean="0"/>
              <a:t>прив'язки до робочих місць; </a:t>
            </a:r>
            <a:endParaRPr lang="ru-RU" dirty="0" smtClean="0"/>
          </a:p>
          <a:p>
            <a:pPr lvl="0"/>
            <a:r>
              <a:rPr lang="uk-UA" dirty="0" smtClean="0"/>
              <a:t>мінімізації витрат і одержання економії; </a:t>
            </a:r>
            <a:endParaRPr lang="ru-RU" dirty="0" smtClean="0"/>
          </a:p>
          <a:p>
            <a:pPr lvl="0"/>
            <a:r>
              <a:rPr lang="uk-UA" dirty="0" smtClean="0"/>
              <a:t>запобігання наступних і пов'язаних з вивільненням витрат; </a:t>
            </a:r>
            <a:endParaRPr lang="ru-RU" dirty="0" smtClean="0"/>
          </a:p>
          <a:p>
            <a:pPr lvl="0"/>
            <a:r>
              <a:rPr lang="uk-UA" dirty="0" smtClean="0"/>
              <a:t>відкритості; </a:t>
            </a:r>
            <a:endParaRPr lang="ru-RU" dirty="0" smtClean="0"/>
          </a:p>
          <a:p>
            <a:pPr lvl="0"/>
            <a:r>
              <a:rPr lang="uk-UA" dirty="0" smtClean="0"/>
              <a:t>інформування; </a:t>
            </a:r>
            <a:endParaRPr lang="ru-RU" dirty="0" smtClean="0"/>
          </a:p>
          <a:p>
            <a:pPr lvl="0"/>
            <a:r>
              <a:rPr lang="uk-UA" dirty="0" smtClean="0"/>
              <a:t>компенсацій і допомоги у працевлаштуванні.</a:t>
            </a:r>
            <a:endParaRPr lang="ru-RU" dirty="0" smtClean="0"/>
          </a:p>
          <a:p>
            <a:pPr>
              <a:buNone/>
            </a:pPr>
            <a:endParaRPr lang="uk-UA" i="1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95637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Відмінності між звільненням в приватних та державних структурах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88664"/>
            <a:ext cx="7498080" cy="5149552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rabicParenR"/>
            </a:pPr>
            <a:r>
              <a:rPr lang="uk-UA" sz="3900" b="1" i="1" dirty="0" smtClean="0"/>
              <a:t>В приватних:</a:t>
            </a:r>
          </a:p>
          <a:p>
            <a:pPr>
              <a:buFontTx/>
              <a:buChar char="-"/>
            </a:pPr>
            <a:r>
              <a:rPr lang="uk-UA" sz="2800" dirty="0" smtClean="0"/>
              <a:t>Основний критерій прийняття рішення про звільнення: </a:t>
            </a:r>
            <a:r>
              <a:rPr lang="uk-UA" sz="2800" b="1" dirty="0" smtClean="0"/>
              <a:t>ефективність працівника</a:t>
            </a:r>
            <a:r>
              <a:rPr lang="uk-UA" sz="2800" dirty="0" smtClean="0"/>
              <a:t>.</a:t>
            </a:r>
          </a:p>
          <a:p>
            <a:pPr>
              <a:buFontTx/>
              <a:buChar char="-"/>
            </a:pPr>
            <a:r>
              <a:rPr lang="uk-UA" sz="2800" dirty="0" smtClean="0"/>
              <a:t>Власник зацікавлений в запобіганні звільнення кваліфікованих працівників, бо від того залежить дохід підприємства та </a:t>
            </a:r>
            <a:r>
              <a:rPr lang="uk-UA" sz="2800" b="1" dirty="0" smtClean="0"/>
              <a:t>особистий дохід власника</a:t>
            </a:r>
            <a:r>
              <a:rPr lang="uk-UA" sz="2800" dirty="0" smtClean="0"/>
              <a:t>.</a:t>
            </a:r>
          </a:p>
          <a:p>
            <a:pPr>
              <a:buFontTx/>
              <a:buChar char="-"/>
            </a:pPr>
            <a:r>
              <a:rPr lang="uk-UA" sz="2800" dirty="0" smtClean="0"/>
              <a:t>В бізнес-моделі розвинутих країн процес звільнення має формалізований характер та складний для працедавця, в бізнес-моделі </a:t>
            </a:r>
            <a:r>
              <a:rPr lang="uk-UA" sz="2800" b="1" dirty="0" smtClean="0"/>
              <a:t>тіньової економіки – працівник не захищений</a:t>
            </a:r>
            <a:r>
              <a:rPr lang="uk-UA" sz="2800" dirty="0" smtClean="0"/>
              <a:t>.</a:t>
            </a:r>
          </a:p>
          <a:p>
            <a:pPr>
              <a:buFontTx/>
              <a:buChar char="-"/>
            </a:pPr>
            <a:r>
              <a:rPr lang="uk-UA" sz="2800" b="1" dirty="0" smtClean="0"/>
              <a:t>Кваліфікований</a:t>
            </a:r>
            <a:r>
              <a:rPr lang="uk-UA" sz="2800" dirty="0" smtClean="0"/>
              <a:t> працівник </a:t>
            </a:r>
            <a:r>
              <a:rPr lang="uk-UA" sz="2800" b="1" dirty="0" smtClean="0"/>
              <a:t>рідко «тримається» </a:t>
            </a:r>
            <a:r>
              <a:rPr lang="uk-UA" sz="2800" dirty="0" smtClean="0"/>
              <a:t>за посаду, бо цінує свою працю, яку може застосувати на іншому підприємстві.</a:t>
            </a:r>
          </a:p>
        </p:txBody>
      </p:sp>
    </p:spTree>
    <p:extLst>
      <p:ext uri="{BB962C8B-B14F-4D97-AF65-F5344CB8AC3E}">
        <p14:creationId xmlns:p14="http://schemas.microsoft.com/office/powerpoint/2010/main" val="221193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95637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Відмінності між звільненням в приватних та державних структурах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88664"/>
            <a:ext cx="7498080" cy="5149552"/>
          </a:xfrm>
        </p:spPr>
        <p:txBody>
          <a:bodyPr>
            <a:normAutofit fontScale="85000" lnSpcReduction="20000"/>
          </a:bodyPr>
          <a:lstStyle/>
          <a:p>
            <a:pPr marL="825246" indent="-742950">
              <a:buFont typeface="+mj-lt"/>
              <a:buAutoNum type="arabicParenR" startAt="2"/>
            </a:pPr>
            <a:r>
              <a:rPr lang="uk-UA" sz="3900" b="1" i="1" dirty="0" smtClean="0"/>
              <a:t>В державних:</a:t>
            </a:r>
          </a:p>
          <a:p>
            <a:pPr>
              <a:buFontTx/>
              <a:buChar char="-"/>
            </a:pPr>
            <a:r>
              <a:rPr lang="uk-UA" sz="2800" dirty="0" smtClean="0"/>
              <a:t>Основний критерій прийняття рішення про звільнення: </a:t>
            </a:r>
            <a:r>
              <a:rPr lang="uk-UA" sz="2800" b="1" dirty="0" smtClean="0"/>
              <a:t>лояльність до керівника</a:t>
            </a:r>
            <a:r>
              <a:rPr lang="uk-UA" sz="2800" dirty="0" smtClean="0"/>
              <a:t>.</a:t>
            </a:r>
          </a:p>
          <a:p>
            <a:pPr>
              <a:buFontTx/>
              <a:buChar char="-"/>
            </a:pPr>
            <a:r>
              <a:rPr lang="uk-UA" sz="2800" b="1" dirty="0" smtClean="0"/>
              <a:t>Керівник байдужий </a:t>
            </a:r>
            <a:r>
              <a:rPr lang="uk-UA" sz="2800" dirty="0" smtClean="0"/>
              <a:t>до утримання кваліфікованих працівників, бо керівник працює за призначенням від держапарату (переважно), його особистий дохід</a:t>
            </a:r>
            <a:r>
              <a:rPr lang="uk-UA" sz="2600" dirty="0">
                <a:solidFill>
                  <a:prstClr val="black"/>
                </a:solidFill>
              </a:rPr>
              <a:t> </a:t>
            </a:r>
            <a:r>
              <a:rPr lang="uk-UA" sz="2800" dirty="0" smtClean="0">
                <a:solidFill>
                  <a:prstClr val="black"/>
                </a:solidFill>
              </a:rPr>
              <a:t>не завжди залежить від доходу підприємства</a:t>
            </a:r>
            <a:r>
              <a:rPr lang="uk-UA" sz="2800" dirty="0" smtClean="0"/>
              <a:t>.</a:t>
            </a:r>
          </a:p>
          <a:p>
            <a:pPr>
              <a:buFontTx/>
              <a:buChar char="-"/>
            </a:pPr>
            <a:r>
              <a:rPr lang="uk-UA" sz="2800" dirty="0"/>
              <a:t>П</a:t>
            </a:r>
            <a:r>
              <a:rPr lang="uk-UA" sz="2800" dirty="0" smtClean="0"/>
              <a:t>роцес звільнення має формалізований характер та з часом має більш </a:t>
            </a:r>
            <a:r>
              <a:rPr lang="uk-UA" sz="2800" b="1" dirty="0" smtClean="0"/>
              <a:t>конфліктний характер </a:t>
            </a:r>
            <a:r>
              <a:rPr lang="uk-UA" sz="2800" dirty="0" smtClean="0"/>
              <a:t>– працівник не захищений (при остаточному звільненні).</a:t>
            </a:r>
          </a:p>
          <a:p>
            <a:pPr>
              <a:buFontTx/>
              <a:buChar char="-"/>
            </a:pPr>
            <a:r>
              <a:rPr lang="uk-UA" sz="2800" dirty="0" smtClean="0"/>
              <a:t>Так як більшість доходів працівника має «тіньовий» характер, через недостатнє фінансування, </a:t>
            </a:r>
            <a:r>
              <a:rPr lang="uk-UA" sz="2800" b="1" dirty="0" smtClean="0"/>
              <a:t>працівник «тримається» за посаду </a:t>
            </a:r>
            <a:r>
              <a:rPr lang="uk-UA" sz="2800" dirty="0" smtClean="0"/>
              <a:t>та свою «сферу впливу»</a:t>
            </a:r>
          </a:p>
        </p:txBody>
      </p:sp>
    </p:spTree>
    <p:extLst>
      <p:ext uri="{BB962C8B-B14F-4D97-AF65-F5344CB8AC3E}">
        <p14:creationId xmlns:p14="http://schemas.microsoft.com/office/powerpoint/2010/main" val="273730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Західні фірми надають перевагу </a:t>
            </a:r>
            <a:r>
              <a:rPr lang="uk-UA" b="1" dirty="0" smtClean="0"/>
              <a:t>гнучкій політиці зайнятості,</a:t>
            </a:r>
            <a:r>
              <a:rPr lang="uk-UA" dirty="0" smtClean="0"/>
              <a:t> яка передбачає: </a:t>
            </a:r>
            <a:endParaRPr lang="ru-RU" dirty="0" smtClean="0"/>
          </a:p>
          <a:p>
            <a:r>
              <a:rPr lang="uk-UA" dirty="0" smtClean="0"/>
              <a:t>припинення зовнішнього наймання; </a:t>
            </a:r>
            <a:endParaRPr lang="ru-RU" dirty="0" smtClean="0"/>
          </a:p>
          <a:p>
            <a:r>
              <a:rPr lang="uk-UA" dirty="0" smtClean="0"/>
              <a:t>скорочення робочого часу; </a:t>
            </a:r>
          </a:p>
          <a:p>
            <a:r>
              <a:rPr lang="uk-UA" dirty="0" smtClean="0"/>
              <a:t>Поділ посад між працівниками;</a:t>
            </a:r>
            <a:endParaRPr lang="ru-RU" dirty="0" smtClean="0"/>
          </a:p>
          <a:p>
            <a:r>
              <a:rPr lang="uk-UA" dirty="0" smtClean="0"/>
              <a:t>припинення видачі замовлень на сторону; </a:t>
            </a:r>
            <a:endParaRPr lang="ru-RU" dirty="0" smtClean="0"/>
          </a:p>
          <a:p>
            <a:r>
              <a:rPr lang="uk-UA" dirty="0" smtClean="0"/>
              <a:t>направлення на навчання з відривом від виробництва і надання неоплачуваних відпусток; </a:t>
            </a:r>
            <a:endParaRPr lang="ru-RU" dirty="0" smtClean="0"/>
          </a:p>
          <a:p>
            <a:r>
              <a:rPr lang="uk-UA" dirty="0" smtClean="0"/>
              <a:t>стимулювання звільнень (виходу на пенсію) за власним бажанням; </a:t>
            </a:r>
            <a:endParaRPr lang="ru-RU" dirty="0" smtClean="0"/>
          </a:p>
          <a:p>
            <a:r>
              <a:rPr lang="uk-UA" dirty="0" err="1" smtClean="0"/>
              <a:t>аутплейсмент</a:t>
            </a:r>
            <a:r>
              <a:rPr lang="uk-UA" dirty="0" smtClean="0"/>
              <a:t>; </a:t>
            </a:r>
            <a:endParaRPr lang="ru-RU" dirty="0" smtClean="0"/>
          </a:p>
          <a:p>
            <a:r>
              <a:rPr lang="uk-UA" dirty="0" smtClean="0"/>
              <a:t>завчасне розроблення критеріїв відбору працівників, що підлягають скороченню; </a:t>
            </a:r>
            <a:endParaRPr lang="ru-RU" dirty="0" smtClean="0"/>
          </a:p>
          <a:p>
            <a:r>
              <a:rPr lang="uk-UA" dirty="0" smtClean="0"/>
              <a:t>звільнення працівників за різні порушення; </a:t>
            </a:r>
            <a:endParaRPr lang="ru-RU" dirty="0" smtClean="0"/>
          </a:p>
          <a:p>
            <a:r>
              <a:rPr lang="uk-UA" dirty="0" smtClean="0"/>
              <a:t>масові звільнення.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6026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Працівників, яких звільняють, можна поділити на дві групи:</a:t>
            </a:r>
            <a:endParaRPr lang="ru-RU" dirty="0" smtClean="0"/>
          </a:p>
          <a:p>
            <a:pPr lvl="0"/>
            <a:r>
              <a:rPr lang="uk-UA" dirty="0" smtClean="0"/>
              <a:t>працівники, які не пройшли атестацію, систематично порушують дисципліну або ті, чиї виконувані функції стали непотрібними (звільнення відбувається тільки в разі неможливості підібрати працівникові нове місце у підприємстві, перекваліфікувати або запропонувати інший режим роботи);</a:t>
            </a:r>
            <a:endParaRPr lang="ru-RU" dirty="0" smtClean="0"/>
          </a:p>
          <a:p>
            <a:pPr lvl="0"/>
            <a:r>
              <a:rPr lang="uk-UA" dirty="0" smtClean="0"/>
              <a:t>працівники, яких підприємство хоче залишити, але вже у новій якості.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При рівних умовах продуктивності праці і кваліфікації перевага в залишенні на роботі надається:</a:t>
            </a:r>
            <a:endParaRPr lang="ru-RU" dirty="0" smtClean="0"/>
          </a:p>
          <a:p>
            <a:pPr lvl="0"/>
            <a:r>
              <a:rPr lang="uk-UA" dirty="0" smtClean="0"/>
              <a:t>багатодітним працівникам та з малозабезпечених сімей;</a:t>
            </a:r>
            <a:endParaRPr lang="ru-RU" dirty="0" smtClean="0"/>
          </a:p>
          <a:p>
            <a:pPr lvl="0"/>
            <a:r>
              <a:rPr lang="uk-UA" dirty="0" smtClean="0"/>
              <a:t>працівникам з тривалим безперервним стажем роботи на даному підприємстві;</a:t>
            </a:r>
            <a:endParaRPr lang="ru-RU" dirty="0" smtClean="0"/>
          </a:p>
          <a:p>
            <a:pPr lvl="0"/>
            <a:r>
              <a:rPr lang="uk-UA" dirty="0" smtClean="0"/>
              <a:t>працівникам, що підвищують свою кваліфікацію у вищих і середніх спеціальних навчальних закладах без відриву від виробництва;</a:t>
            </a:r>
            <a:endParaRPr lang="ru-RU" dirty="0" smtClean="0"/>
          </a:p>
          <a:p>
            <a:pPr lvl="0"/>
            <a:r>
              <a:rPr lang="uk-UA" dirty="0" smtClean="0"/>
              <a:t>авторам винаходів, корисних моделей, промислових зразків і раціоналізаторських пропозицій;</a:t>
            </a:r>
            <a:endParaRPr lang="ru-RU" dirty="0" smtClean="0"/>
          </a:p>
          <a:p>
            <a:pPr lvl="0"/>
            <a:r>
              <a:rPr lang="uk-UA" dirty="0" smtClean="0"/>
              <a:t>працівникам, які дістали на даному підприємстві трудове каліцтво або професійне захворювання;</a:t>
            </a:r>
            <a:endParaRPr lang="ru-RU" dirty="0" smtClean="0"/>
          </a:p>
          <a:p>
            <a:pPr lvl="0"/>
            <a:r>
              <a:rPr lang="uk-UA" dirty="0" smtClean="0"/>
              <a:t>особам з числа депортованих з України, протягом п'яти років з часу повернення на постійне місце проживання до України;</a:t>
            </a:r>
            <a:endParaRPr lang="ru-RU" dirty="0" smtClean="0"/>
          </a:p>
          <a:p>
            <a:pPr lvl="0"/>
            <a:r>
              <a:rPr lang="uk-UA" dirty="0" smtClean="0"/>
              <a:t>працівникам з числа колишніх військовослужбовців строкової служби та осіб, які проходили альтернативну (невійськову) службу, протягом двох років з дня звільнення їх зі служби.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5"/>
            <a:ext cx="7715200" cy="3456384"/>
          </a:xfrm>
        </p:spPr>
        <p:txBody>
          <a:bodyPr/>
          <a:lstStyle/>
          <a:p>
            <a:pPr>
              <a:buNone/>
            </a:pPr>
            <a:r>
              <a:rPr lang="uk-UA" sz="3200" dirty="0" smtClean="0"/>
              <a:t>Звільнення в залежності від ступеню добровільності залишення працівником підприємства діляться на такі:</a:t>
            </a:r>
            <a:endParaRPr lang="en-US" sz="3200" dirty="0" smtClean="0"/>
          </a:p>
          <a:p>
            <a:pPr lvl="0"/>
            <a:r>
              <a:rPr lang="uk-UA" sz="3200" dirty="0" smtClean="0"/>
              <a:t>звільнення </a:t>
            </a:r>
            <a:r>
              <a:rPr lang="uk-UA" sz="3200" b="1" dirty="0" smtClean="0"/>
              <a:t>з ініціативи працівника </a:t>
            </a:r>
            <a:r>
              <a:rPr lang="uk-UA" sz="3200" dirty="0" smtClean="0"/>
              <a:t>(за власним бажанням);</a:t>
            </a:r>
            <a:endParaRPr lang="ru-RU" sz="3200" dirty="0" smtClean="0"/>
          </a:p>
          <a:p>
            <a:pPr lvl="0"/>
            <a:r>
              <a:rPr lang="uk-UA" sz="3200" dirty="0" smtClean="0"/>
              <a:t>звільнення </a:t>
            </a:r>
            <a:r>
              <a:rPr lang="uk-UA" sz="3200" b="1" dirty="0" smtClean="0"/>
              <a:t>з ініціативи адміністрації</a:t>
            </a:r>
            <a:r>
              <a:rPr lang="uk-UA" sz="3200" dirty="0" smtClean="0"/>
              <a:t>;</a:t>
            </a:r>
            <a:endParaRPr lang="ru-RU" sz="3200" dirty="0" smtClean="0"/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1026" name="Picture 2" descr="G:\УП\Лекции_2021\karera-sotrudnik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02760"/>
            <a:ext cx="4209256" cy="297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6026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Відносно безпроблемним з точки зору організації є </a:t>
            </a:r>
            <a:r>
              <a:rPr lang="uk-UA" i="1" dirty="0" smtClean="0"/>
              <a:t>звільнення з ініціативи працівника</a:t>
            </a:r>
            <a:r>
              <a:rPr lang="uk-UA" dirty="0" smtClean="0"/>
              <a:t>, оскільки даний перехід у більшості випадків розглядається працівником позитивно. В цьому разі процедура звільнення складається з таких етапів: </a:t>
            </a:r>
            <a:endParaRPr lang="ru-RU" dirty="0" smtClean="0"/>
          </a:p>
          <a:p>
            <a:pPr lvl="0"/>
            <a:r>
              <a:rPr lang="uk-UA" dirty="0" smtClean="0"/>
              <a:t>одержання первинної інформації про звільнення; </a:t>
            </a:r>
            <a:endParaRPr lang="ru-RU" dirty="0" smtClean="0"/>
          </a:p>
          <a:p>
            <a:pPr lvl="0"/>
            <a:r>
              <a:rPr lang="uk-UA" dirty="0" smtClean="0"/>
              <a:t>проведення співбесіди з працівником, що звільнюється; </a:t>
            </a:r>
            <a:endParaRPr lang="ru-RU" dirty="0" smtClean="0"/>
          </a:p>
          <a:p>
            <a:pPr lvl="0"/>
            <a:r>
              <a:rPr lang="uk-UA" dirty="0" smtClean="0"/>
              <a:t>прийняття рішення про звільнення; </a:t>
            </a:r>
            <a:endParaRPr lang="ru-RU" dirty="0" smtClean="0"/>
          </a:p>
          <a:p>
            <a:pPr lvl="0"/>
            <a:r>
              <a:rPr lang="uk-UA" dirty="0" smtClean="0"/>
              <a:t>передача робочого місця і докумен­тів; </a:t>
            </a:r>
            <a:endParaRPr lang="ru-RU" dirty="0" smtClean="0"/>
          </a:p>
          <a:p>
            <a:pPr lvl="0"/>
            <a:r>
              <a:rPr lang="uk-UA" dirty="0" smtClean="0"/>
              <a:t>фінансові розрахунки з працівником, що звільнюється; </a:t>
            </a:r>
            <a:endParaRPr lang="ru-RU" dirty="0" smtClean="0"/>
          </a:p>
          <a:p>
            <a:pPr lvl="0"/>
            <a:r>
              <a:rPr lang="uk-UA" dirty="0" smtClean="0"/>
              <a:t>оформлення відповідних кадрових документів.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876</TotalTime>
  <Words>1283</Words>
  <Application>Microsoft Office PowerPoint</Application>
  <PresentationFormat>Экран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Тема 7. Управління процесом вивільнення персоналу </vt:lpstr>
      <vt:lpstr>7.1. Методи та організація процесу вивільнення персоналу</vt:lpstr>
      <vt:lpstr>Відмінності між звільненням в приватних та державних структурах</vt:lpstr>
      <vt:lpstr>Відмінності між звільненням в приватних та державних структурах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7.2. Управління плинністю персоналу на підприємстві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240</cp:revision>
  <dcterms:created xsi:type="dcterms:W3CDTF">2016-01-06T09:29:41Z</dcterms:created>
  <dcterms:modified xsi:type="dcterms:W3CDTF">2022-04-11T10:20:08Z</dcterms:modified>
</cp:coreProperties>
</file>