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6"/>
  </p:notesMasterIdLst>
  <p:sldIdLst>
    <p:sldId id="256" r:id="rId2"/>
    <p:sldId id="310" r:id="rId3"/>
    <p:sldId id="311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8" r:id="rId13"/>
    <p:sldId id="289" r:id="rId14"/>
    <p:sldId id="290" r:id="rId15"/>
    <p:sldId id="291" r:id="rId16"/>
    <p:sldId id="292" r:id="rId17"/>
    <p:sldId id="293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94" r:id="rId40"/>
    <p:sldId id="295" r:id="rId41"/>
    <p:sldId id="296" r:id="rId42"/>
    <p:sldId id="297" r:id="rId43"/>
    <p:sldId id="304" r:id="rId44"/>
    <p:sldId id="298" r:id="rId45"/>
    <p:sldId id="299" r:id="rId46"/>
    <p:sldId id="300" r:id="rId47"/>
    <p:sldId id="305" r:id="rId48"/>
    <p:sldId id="301" r:id="rId49"/>
    <p:sldId id="306" r:id="rId50"/>
    <p:sldId id="307" r:id="rId51"/>
    <p:sldId id="302" r:id="rId52"/>
    <p:sldId id="308" r:id="rId53"/>
    <p:sldId id="303" r:id="rId54"/>
    <p:sldId id="309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E5BC0A-25C0-48AC-B479-DBC200C77E09}">
          <p14:sldIdLst>
            <p14:sldId id="256"/>
            <p14:sldId id="310"/>
            <p14:sldId id="311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88"/>
            <p14:sldId id="289"/>
            <p14:sldId id="290"/>
            <p14:sldId id="291"/>
            <p14:sldId id="292"/>
            <p14:sldId id="293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94"/>
            <p14:sldId id="295"/>
            <p14:sldId id="296"/>
            <p14:sldId id="297"/>
            <p14:sldId id="304"/>
            <p14:sldId id="298"/>
            <p14:sldId id="299"/>
            <p14:sldId id="300"/>
            <p14:sldId id="305"/>
            <p14:sldId id="301"/>
            <p14:sldId id="306"/>
            <p14:sldId id="307"/>
            <p14:sldId id="302"/>
            <p14:sldId id="308"/>
            <p14:sldId id="303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39EF0-AE14-4D82-A4FC-A0087CA672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FF039-7AA8-4168-9A9A-053DBE3A2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4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FF039-7AA8-4168-9A9A-053DBE3A23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21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FF039-7AA8-4168-9A9A-053DBE3A23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1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49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0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2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53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4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5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8C1AE3-2A62-4CC8-A62D-C5FA1CEF9F0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EC1703-A6CF-465E-A180-06CCC44B201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07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g"/><Relationship Id="rId4" Type="http://schemas.openxmlformats.org/officeDocument/2006/relationships/image" Target="../media/image42.jp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7121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МЕНЕДЖМЕНТ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6899" y="4519629"/>
            <a:ext cx="10058400" cy="1143000"/>
          </a:xfrm>
        </p:spPr>
        <p:txBody>
          <a:bodyPr/>
          <a:lstStyle/>
          <a:p>
            <a:pPr algn="r"/>
            <a:r>
              <a:rPr lang="uk-UA" dirty="0" err="1" smtClean="0"/>
              <a:t>К.е.н</a:t>
            </a:r>
            <a:r>
              <a:rPr lang="uk-UA" dirty="0" smtClean="0"/>
              <a:t>., доцент </a:t>
            </a:r>
            <a:r>
              <a:rPr lang="uk-UA" dirty="0" err="1" smtClean="0"/>
              <a:t>Кривобок</a:t>
            </a:r>
            <a:r>
              <a:rPr lang="uk-UA" dirty="0" smtClean="0"/>
              <a:t> Катерина Володимирівна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Менеджмент </a:t>
            </a:r>
            <a:r>
              <a:rPr lang="ru-RU" dirty="0" smtClean="0"/>
              <a:t>-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3" y="1845734"/>
            <a:ext cx="11273051" cy="4118338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/>
              <a:t>самостійний</a:t>
            </a:r>
            <a:r>
              <a:rPr lang="ru-RU" sz="2800" dirty="0"/>
              <a:t> вид </a:t>
            </a:r>
            <a:r>
              <a:rPr lang="ru-RU" sz="2800" dirty="0" err="1"/>
              <a:t>професійно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, </a:t>
            </a:r>
            <a:r>
              <a:rPr lang="ru-RU" sz="2800" dirty="0" err="1"/>
              <a:t>спрямованої</a:t>
            </a:r>
            <a:r>
              <a:rPr lang="ru-RU" sz="2800" dirty="0"/>
              <a:t> на </a:t>
            </a:r>
            <a:r>
              <a:rPr lang="ru-RU" sz="2800" dirty="0" err="1"/>
              <a:t>досягнення</a:t>
            </a:r>
            <a:r>
              <a:rPr lang="ru-RU" sz="2800" dirty="0"/>
              <a:t> </a:t>
            </a:r>
            <a:r>
              <a:rPr lang="ru-RU" sz="2800" dirty="0" err="1"/>
              <a:t>поставлених</a:t>
            </a:r>
            <a:r>
              <a:rPr lang="ru-RU" sz="2800" dirty="0"/>
              <a:t> </a:t>
            </a:r>
            <a:r>
              <a:rPr lang="ru-RU" sz="2800" dirty="0" err="1"/>
              <a:t>цілей</a:t>
            </a:r>
            <a:r>
              <a:rPr lang="ru-RU" sz="2800" dirty="0"/>
              <a:t> шляхом </a:t>
            </a:r>
            <a:r>
              <a:rPr lang="ru-RU" sz="2800" dirty="0" err="1"/>
              <a:t>раціонального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матеріальних</a:t>
            </a:r>
            <a:r>
              <a:rPr lang="ru-RU" sz="2800" dirty="0"/>
              <a:t> і </a:t>
            </a:r>
            <a:r>
              <a:rPr lang="ru-RU" sz="2800" dirty="0" err="1"/>
              <a:t>трудових</a:t>
            </a:r>
            <a:r>
              <a:rPr lang="ru-RU" sz="2800" dirty="0"/>
              <a:t> </a:t>
            </a:r>
            <a:r>
              <a:rPr lang="ru-RU" sz="2800" dirty="0" err="1" smtClean="0"/>
              <a:t>ресурсів</a:t>
            </a:r>
            <a:r>
              <a:rPr lang="ru-RU" sz="2800" dirty="0" smtClean="0"/>
              <a:t>. </a:t>
            </a:r>
            <a:endParaRPr lang="en-US" sz="2800" dirty="0"/>
          </a:p>
          <a:p>
            <a:endParaRPr lang="ru-RU" dirty="0" smtClean="0"/>
          </a:p>
          <a:p>
            <a:pPr algn="just"/>
            <a:r>
              <a:rPr lang="ru-RU" sz="3200" dirty="0" err="1" smtClean="0"/>
              <a:t>Загальновідомо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в </a:t>
            </a:r>
            <a:r>
              <a:rPr lang="ru-RU" sz="3200" dirty="0" err="1"/>
              <a:t>основі</a:t>
            </a:r>
            <a:r>
              <a:rPr lang="ru-RU" sz="3200" dirty="0"/>
              <a:t> </a:t>
            </a:r>
            <a:r>
              <a:rPr lang="ru-RU" sz="3200" dirty="0" err="1"/>
              <a:t>терміна</a:t>
            </a:r>
            <a:r>
              <a:rPr lang="ru-RU" sz="3200" dirty="0"/>
              <a:t> «</a:t>
            </a:r>
            <a:r>
              <a:rPr lang="ru-RU" sz="3200" dirty="0" smtClean="0"/>
              <a:t>менеджмент» </a:t>
            </a:r>
            <a:r>
              <a:rPr lang="ru-RU" sz="3200" dirty="0" err="1"/>
              <a:t>лежить</a:t>
            </a:r>
            <a:r>
              <a:rPr lang="ru-RU" sz="3200" dirty="0"/>
              <a:t> </a:t>
            </a:r>
            <a:r>
              <a:rPr lang="ru-RU" sz="3200" dirty="0" err="1"/>
              <a:t>англійське</a:t>
            </a:r>
            <a:r>
              <a:rPr lang="ru-RU" sz="3200" dirty="0"/>
              <a:t> </a:t>
            </a:r>
            <a:r>
              <a:rPr lang="ru-RU" sz="3200" dirty="0" err="1"/>
              <a:t>дієслово</a:t>
            </a:r>
            <a:r>
              <a:rPr lang="ru-RU" sz="3200" dirty="0"/>
              <a:t> </a:t>
            </a:r>
            <a:r>
              <a:rPr lang="en-US" sz="3200" b="1" dirty="0"/>
              <a:t>to manage </a:t>
            </a:r>
            <a:r>
              <a:rPr lang="en-US" sz="3200" dirty="0"/>
              <a:t>- </a:t>
            </a:r>
            <a:r>
              <a:rPr lang="ru-RU" sz="3200" b="1" dirty="0" err="1"/>
              <a:t>управляти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походить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латинського</a:t>
            </a:r>
            <a:r>
              <a:rPr lang="ru-RU" sz="3200" dirty="0"/>
              <a:t> </a:t>
            </a:r>
            <a:r>
              <a:rPr lang="en-US" sz="3200" b="1" dirty="0" err="1"/>
              <a:t>manus</a:t>
            </a:r>
            <a:r>
              <a:rPr lang="en-US" sz="3200" b="1" dirty="0"/>
              <a:t> - </a:t>
            </a:r>
            <a:r>
              <a:rPr lang="ru-RU" sz="3200" b="1" dirty="0"/>
              <a:t>рука</a:t>
            </a:r>
            <a:r>
              <a:rPr lang="ru-RU" sz="3200" dirty="0"/>
              <a:t>, </a:t>
            </a:r>
            <a:r>
              <a:rPr lang="ru-RU" sz="3200" dirty="0" err="1"/>
              <a:t>хоча</a:t>
            </a:r>
            <a:r>
              <a:rPr lang="ru-RU" sz="3200" dirty="0"/>
              <a:t> є думка,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дієслово</a:t>
            </a:r>
            <a:r>
              <a:rPr lang="ru-RU" sz="3200" dirty="0"/>
              <a:t> </a:t>
            </a:r>
            <a:r>
              <a:rPr lang="ru-RU" sz="3200" dirty="0" err="1"/>
              <a:t>спочатку</a:t>
            </a:r>
            <a:r>
              <a:rPr lang="ru-RU" sz="3200" dirty="0"/>
              <a:t> </a:t>
            </a:r>
            <a:r>
              <a:rPr lang="ru-RU" sz="3200" dirty="0" smtClean="0"/>
              <a:t>означало </a:t>
            </a:r>
            <a:r>
              <a:rPr lang="ru-RU" sz="3200" dirty="0"/>
              <a:t>«</a:t>
            </a:r>
            <a:r>
              <a:rPr lang="ru-RU" sz="3200" b="1" dirty="0" err="1"/>
              <a:t>мистецтво</a:t>
            </a:r>
            <a:r>
              <a:rPr lang="ru-RU" sz="3200" b="1" dirty="0"/>
              <a:t> </a:t>
            </a:r>
            <a:r>
              <a:rPr lang="ru-RU" sz="3200" b="1" dirty="0" err="1"/>
              <a:t>об'їжджати</a:t>
            </a:r>
            <a:r>
              <a:rPr lang="ru-RU" sz="3200" b="1" dirty="0"/>
              <a:t> коней</a:t>
            </a:r>
            <a:r>
              <a:rPr lang="ru-RU" sz="3200" dirty="0"/>
              <a:t>».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7522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5218"/>
          </a:xfrm>
        </p:spPr>
        <p:txBody>
          <a:bodyPr>
            <a:normAutofit fontScale="90000"/>
          </a:bodyPr>
          <a:lstStyle/>
          <a:p>
            <a:r>
              <a:rPr lang="uk-UA" dirty="0"/>
              <a:t>Батьківщина поняття </a:t>
            </a:r>
            <a:r>
              <a:rPr lang="uk-UA" dirty="0" smtClean="0"/>
              <a:t>менеджмент – </a:t>
            </a:r>
            <a:r>
              <a:rPr lang="uk-UA" dirty="0"/>
              <a:t>США.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717" y="3302757"/>
            <a:ext cx="10058400" cy="3071303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Американці до нього вдаються лише коли мова йде про: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800" dirty="0" smtClean="0"/>
              <a:t>Управління, що здійснюється </a:t>
            </a:r>
            <a:r>
              <a:rPr lang="uk-UA" sz="2800" dirty="0" err="1" smtClean="0"/>
              <a:t>професійно</a:t>
            </a:r>
            <a:r>
              <a:rPr lang="uk-UA" sz="2800" dirty="0" smtClean="0"/>
              <a:t> підготовленими до цієї діяльності найманими фахівцями-менеджерами;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800" dirty="0" smtClean="0"/>
              <a:t>Управління, що переслідує цілі;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800" dirty="0" smtClean="0"/>
              <a:t>Управління, зорієнтоване на досягнення найбільшого успіху (ефективне управління).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091822"/>
            <a:ext cx="4126607" cy="22109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946" y="938781"/>
            <a:ext cx="4652394" cy="236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80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Оксфордський</a:t>
            </a:r>
            <a:r>
              <a:rPr lang="ru-RU" dirty="0"/>
              <a:t> словник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тлумачить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«менеджмент» не однозначно, а </a:t>
            </a:r>
            <a:r>
              <a:rPr lang="ru-RU" dirty="0" err="1"/>
              <a:t>саме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01754"/>
            <a:ext cx="10058400" cy="3767339"/>
          </a:xfrm>
        </p:spPr>
        <p:txBody>
          <a:bodyPr/>
          <a:lstStyle/>
          <a:p>
            <a:pPr lvl="0"/>
            <a:r>
              <a:rPr lang="ru-RU" sz="3200" dirty="0" smtClean="0"/>
              <a:t>менеджмент </a:t>
            </a:r>
            <a:r>
              <a:rPr lang="ru-RU" sz="3200" dirty="0"/>
              <a:t>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спосіб</a:t>
            </a:r>
            <a:r>
              <a:rPr lang="ru-RU" sz="3200" dirty="0"/>
              <a:t>, манера </a:t>
            </a:r>
            <a:r>
              <a:rPr lang="ru-RU" sz="3200" dirty="0" err="1"/>
              <a:t>спілкування</a:t>
            </a:r>
            <a:r>
              <a:rPr lang="ru-RU" sz="3200" dirty="0"/>
              <a:t> з людьми;</a:t>
            </a:r>
          </a:p>
          <a:p>
            <a:pPr lvl="0"/>
            <a:r>
              <a:rPr lang="ru-RU" sz="3200" dirty="0"/>
              <a:t>менеджмент 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вміння</a:t>
            </a:r>
            <a:r>
              <a:rPr lang="ru-RU" sz="3200" dirty="0"/>
              <a:t> та </a:t>
            </a:r>
            <a:r>
              <a:rPr lang="ru-RU" sz="3200" dirty="0" err="1"/>
              <a:t>адміністративні</a:t>
            </a:r>
            <a:r>
              <a:rPr lang="ru-RU" sz="3200" dirty="0"/>
              <a:t> </a:t>
            </a:r>
            <a:r>
              <a:rPr lang="ru-RU" sz="3200" dirty="0" err="1"/>
              <a:t>навички</a:t>
            </a:r>
            <a:r>
              <a:rPr lang="ru-RU" sz="3200" dirty="0"/>
              <a:t> </a:t>
            </a:r>
            <a:r>
              <a:rPr lang="ru-RU" sz="3200" dirty="0" err="1"/>
              <a:t>організовувати</a:t>
            </a:r>
            <a:r>
              <a:rPr lang="ru-RU" sz="3200" dirty="0"/>
              <a:t> </a:t>
            </a:r>
            <a:r>
              <a:rPr lang="ru-RU" sz="3200" dirty="0" err="1"/>
              <a:t>ефективну</a:t>
            </a:r>
            <a:r>
              <a:rPr lang="ru-RU" sz="3200" dirty="0"/>
              <a:t> роботу </a:t>
            </a:r>
            <a:r>
              <a:rPr lang="ru-RU" sz="3200" dirty="0" err="1"/>
              <a:t>апарату</a:t>
            </a:r>
            <a:r>
              <a:rPr lang="ru-RU" sz="3200" dirty="0"/>
              <a:t> </a:t>
            </a:r>
            <a:r>
              <a:rPr lang="ru-RU" sz="3200" dirty="0" err="1"/>
              <a:t>організації</a:t>
            </a:r>
            <a:r>
              <a:rPr lang="ru-RU" sz="3200" dirty="0"/>
              <a:t>;</a:t>
            </a:r>
          </a:p>
          <a:p>
            <a:pPr lvl="0"/>
            <a:r>
              <a:rPr lang="ru-RU" sz="3200" dirty="0"/>
              <a:t>менеджмент 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влада</a:t>
            </a:r>
            <a:r>
              <a:rPr lang="ru-RU" sz="3200" dirty="0"/>
              <a:t> та </a:t>
            </a:r>
            <a:r>
              <a:rPr lang="ru-RU" sz="3200" dirty="0" err="1"/>
              <a:t>мистецтво</a:t>
            </a:r>
            <a:r>
              <a:rPr lang="ru-RU" sz="3200" dirty="0"/>
              <a:t> </a:t>
            </a:r>
            <a:r>
              <a:rPr lang="ru-RU" sz="3200" dirty="0" err="1"/>
              <a:t>керування</a:t>
            </a:r>
            <a:r>
              <a:rPr lang="ru-RU" sz="3200" dirty="0"/>
              <a:t>;</a:t>
            </a:r>
          </a:p>
          <a:p>
            <a:pPr lvl="0"/>
            <a:r>
              <a:rPr lang="ru-RU" sz="3200" dirty="0"/>
              <a:t>менеджмент 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органи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, </a:t>
            </a:r>
            <a:r>
              <a:rPr lang="ru-RU" sz="3200" dirty="0" err="1"/>
              <a:t>адміністративні</a:t>
            </a:r>
            <a:r>
              <a:rPr lang="ru-RU" sz="3200" dirty="0"/>
              <a:t> </a:t>
            </a:r>
            <a:r>
              <a:rPr lang="ru-RU" sz="3200" dirty="0" err="1"/>
              <a:t>одиниці</a:t>
            </a:r>
            <a:r>
              <a:rPr lang="ru-RU" sz="3200" dirty="0"/>
              <a:t>, </a:t>
            </a:r>
            <a:r>
              <a:rPr lang="ru-RU" sz="3200" dirty="0" err="1"/>
              <a:t>підрозділи</a:t>
            </a:r>
            <a:r>
              <a:rPr lang="ru-RU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сутності</a:t>
            </a:r>
            <a:r>
              <a:rPr lang="ru-RU" dirty="0"/>
              <a:t> менеджменту: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1" y="1845733"/>
            <a:ext cx="11696131" cy="4473179"/>
          </a:xfrm>
        </p:spPr>
        <p:txBody>
          <a:bodyPr>
            <a:noAutofit/>
          </a:bodyPr>
          <a:lstStyle/>
          <a:p>
            <a:pPr lvl="0" algn="just"/>
            <a:r>
              <a:rPr lang="ru-RU" sz="2800" b="1" dirty="0"/>
              <a:t>менеджмент – </a:t>
            </a:r>
            <a:r>
              <a:rPr lang="ru-RU" sz="2800" b="1" dirty="0" err="1"/>
              <a:t>це</a:t>
            </a:r>
            <a:r>
              <a:rPr lang="ru-RU" sz="2800" b="1" dirty="0"/>
              <a:t> </a:t>
            </a:r>
            <a:r>
              <a:rPr lang="ru-RU" sz="2800" b="1" dirty="0" err="1"/>
              <a:t>професія</a:t>
            </a:r>
            <a:r>
              <a:rPr lang="ru-RU" sz="2800" b="1" dirty="0"/>
              <a:t> </a:t>
            </a:r>
            <a:r>
              <a:rPr lang="ru-RU" sz="2800" b="1" dirty="0" err="1"/>
              <a:t>орієнтована</a:t>
            </a:r>
            <a:r>
              <a:rPr lang="ru-RU" sz="2800" b="1" dirty="0"/>
              <a:t> на </a:t>
            </a:r>
            <a:r>
              <a:rPr lang="ru-RU" sz="2800" b="1" dirty="0" err="1"/>
              <a:t>практичне</a:t>
            </a:r>
            <a:r>
              <a:rPr lang="ru-RU" sz="2800" b="1" dirty="0"/>
              <a:t> </a:t>
            </a:r>
            <a:r>
              <a:rPr lang="ru-RU" sz="2800" b="1" dirty="0" err="1"/>
              <a:t>використання</a:t>
            </a:r>
            <a:r>
              <a:rPr lang="ru-RU" sz="2800" b="1" dirty="0"/>
              <a:t>. </a:t>
            </a:r>
            <a:r>
              <a:rPr lang="ru-RU" sz="2800" dirty="0"/>
              <a:t>Головне тут - </a:t>
            </a:r>
            <a:r>
              <a:rPr lang="ru-RU" sz="2800" dirty="0" err="1"/>
              <a:t>реальний</a:t>
            </a:r>
            <a:r>
              <a:rPr lang="ru-RU" sz="2800" dirty="0"/>
              <a:t> результат,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забезпечується</a:t>
            </a:r>
            <a:r>
              <a:rPr lang="ru-RU" sz="2800" dirty="0"/>
              <a:t> </a:t>
            </a:r>
            <a:r>
              <a:rPr lang="ru-RU" sz="2800" dirty="0" err="1"/>
              <a:t>накопиченим</a:t>
            </a:r>
            <a:r>
              <a:rPr lang="ru-RU" sz="2800" dirty="0"/>
              <a:t> </a:t>
            </a:r>
            <a:r>
              <a:rPr lang="ru-RU" sz="2800" dirty="0" err="1"/>
              <a:t>досвідом</a:t>
            </a:r>
            <a:r>
              <a:rPr lang="ru-RU" sz="2800" dirty="0"/>
              <a:t> менеджера;</a:t>
            </a:r>
          </a:p>
          <a:p>
            <a:pPr lvl="0" algn="just"/>
            <a:r>
              <a:rPr lang="ru-RU" sz="2800" b="1" dirty="0"/>
              <a:t>менеджмент – </a:t>
            </a:r>
            <a:r>
              <a:rPr lang="ru-RU" sz="2800" b="1" dirty="0" err="1"/>
              <a:t>це</a:t>
            </a:r>
            <a:r>
              <a:rPr lang="ru-RU" sz="2800" b="1" dirty="0"/>
              <a:t> </a:t>
            </a:r>
            <a:r>
              <a:rPr lang="ru-RU" sz="2800" b="1" dirty="0" err="1"/>
              <a:t>процес</a:t>
            </a:r>
            <a:r>
              <a:rPr lang="ru-RU" sz="2800" b="1" dirty="0"/>
              <a:t> </a:t>
            </a:r>
            <a:r>
              <a:rPr lang="ru-RU" sz="2800" b="1" dirty="0" err="1"/>
              <a:t>досягнення</a:t>
            </a:r>
            <a:r>
              <a:rPr lang="ru-RU" sz="2800" b="1" dirty="0"/>
              <a:t> мети </a:t>
            </a:r>
            <a:r>
              <a:rPr lang="ru-RU" sz="2800" b="1" dirty="0" err="1"/>
              <a:t>організації</a:t>
            </a:r>
            <a:r>
              <a:rPr lang="ru-RU" sz="2800" b="1" dirty="0"/>
              <a:t> за </a:t>
            </a:r>
            <a:r>
              <a:rPr lang="ru-RU" sz="2800" b="1" dirty="0" err="1"/>
              <a:t>допомогою</a:t>
            </a:r>
            <a:r>
              <a:rPr lang="ru-RU" sz="2800" b="1" dirty="0"/>
              <a:t> </a:t>
            </a:r>
            <a:r>
              <a:rPr lang="ru-RU" sz="2800" b="1" dirty="0" err="1"/>
              <a:t>інших</a:t>
            </a:r>
            <a:r>
              <a:rPr lang="ru-RU" sz="2800" b="1" dirty="0"/>
              <a:t> людей. </a:t>
            </a:r>
            <a:r>
              <a:rPr lang="ru-RU" sz="2800" dirty="0"/>
              <a:t>Тому, головне для менеджера 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мистецтво</a:t>
            </a:r>
            <a:r>
              <a:rPr lang="ru-RU" sz="2800" dirty="0"/>
              <a:t> </a:t>
            </a:r>
            <a:r>
              <a:rPr lang="ru-RU" sz="2800" dirty="0" err="1"/>
              <a:t>спілкування</a:t>
            </a:r>
            <a:r>
              <a:rPr lang="ru-RU" sz="2800" dirty="0"/>
              <a:t> з людьми та </a:t>
            </a:r>
            <a:r>
              <a:rPr lang="ru-RU" sz="2800" dirty="0" err="1"/>
              <a:t>керування</a:t>
            </a:r>
            <a:r>
              <a:rPr lang="ru-RU" sz="2800" dirty="0"/>
              <a:t> ними;</a:t>
            </a:r>
          </a:p>
          <a:p>
            <a:pPr lvl="0" algn="just"/>
            <a:r>
              <a:rPr lang="ru-RU" sz="2800" b="1" dirty="0"/>
              <a:t>менеджмент – </a:t>
            </a:r>
            <a:r>
              <a:rPr lang="ru-RU" sz="2800" b="1" dirty="0" err="1"/>
              <a:t>процес</a:t>
            </a:r>
            <a:r>
              <a:rPr lang="ru-RU" sz="2800" b="1" dirty="0"/>
              <a:t> </a:t>
            </a:r>
            <a:r>
              <a:rPr lang="ru-RU" sz="2800" b="1" dirty="0" err="1"/>
              <a:t>прийняття</a:t>
            </a:r>
            <a:r>
              <a:rPr lang="ru-RU" sz="2800" b="1" dirty="0"/>
              <a:t> </a:t>
            </a:r>
            <a:r>
              <a:rPr lang="ru-RU" sz="2800" b="1" dirty="0" err="1"/>
              <a:t>раціональних</a:t>
            </a:r>
            <a:r>
              <a:rPr lang="ru-RU" sz="2800" b="1" dirty="0"/>
              <a:t> </a:t>
            </a:r>
            <a:r>
              <a:rPr lang="ru-RU" sz="2800" b="1" dirty="0" err="1"/>
              <a:t>рішень</a:t>
            </a:r>
            <a:r>
              <a:rPr lang="ru-RU" sz="2800" b="1" dirty="0"/>
              <a:t>. </a:t>
            </a:r>
            <a:r>
              <a:rPr lang="ru-RU" sz="2800" dirty="0"/>
              <a:t>Тому, головне </a:t>
            </a:r>
            <a:r>
              <a:rPr lang="ru-RU" sz="2800" dirty="0" err="1"/>
              <a:t>завдання</a:t>
            </a:r>
            <a:r>
              <a:rPr lang="ru-RU" sz="2800" dirty="0"/>
              <a:t> менеджера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пошук</a:t>
            </a:r>
            <a:r>
              <a:rPr lang="ru-RU" sz="2800" dirty="0"/>
              <a:t> </a:t>
            </a:r>
            <a:r>
              <a:rPr lang="ru-RU" sz="2800" dirty="0" err="1"/>
              <a:t>оптимальних</a:t>
            </a:r>
            <a:r>
              <a:rPr lang="ru-RU" sz="2800" dirty="0"/>
              <a:t> </a:t>
            </a:r>
            <a:r>
              <a:rPr lang="ru-RU" sz="2800" dirty="0" err="1"/>
              <a:t>управлінських</a:t>
            </a:r>
            <a:r>
              <a:rPr lang="ru-RU" sz="2800" dirty="0"/>
              <a:t> </a:t>
            </a:r>
            <a:r>
              <a:rPr lang="ru-RU" sz="2800" dirty="0" err="1"/>
              <a:t>рішень</a:t>
            </a:r>
            <a:r>
              <a:rPr lang="ru-RU" sz="2800" dirty="0"/>
              <a:t> 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математичних</a:t>
            </a:r>
            <a:r>
              <a:rPr lang="ru-RU" sz="2800" dirty="0"/>
              <a:t> моделей та на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наукових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4885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6" y="1678675"/>
            <a:ext cx="11586950" cy="4012441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У широкому розумінні менеджмент – це одночасно система наукових знань, мистецтва та досвіду, втілених у діяльності професійних управлінців для досягнення цілей організації шляхом використання праці, інтелекту та мотивів поведінки інших людей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9671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1009934" y="491319"/>
            <a:ext cx="10068093" cy="4490114"/>
            <a:chOff x="2308" y="1858"/>
            <a:chExt cx="7200" cy="3240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2308" y="1858"/>
              <a:ext cx="7200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889" y="2128"/>
              <a:ext cx="217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Менеджмент це</a:t>
              </a:r>
              <a:endParaRPr kumimoji="0" lang="en-US" alt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44" y="2803"/>
              <a:ext cx="1358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наука</a:t>
              </a:r>
              <a:endParaRPr kumimoji="0" lang="en-US" alt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531" y="4018"/>
              <a:ext cx="1358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професія</a:t>
              </a:r>
              <a:endParaRPr kumimoji="0" lang="en-US" alt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519" y="4018"/>
              <a:ext cx="1357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вид управління</a:t>
              </a:r>
              <a:endPara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8014" y="2803"/>
              <a:ext cx="1360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мистецтво</a:t>
              </a:r>
              <a:endParaRPr kumimoji="0" lang="en-US" alt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081" name="AutoShape 9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flipH="1">
              <a:off x="3123" y="2533"/>
              <a:ext cx="2853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AutoShape 10"/>
            <p:cNvCxnSpPr>
              <a:cxnSpLocks noChangeShapeType="1"/>
              <a:endCxn id="8" idx="0"/>
            </p:cNvCxnSpPr>
            <p:nvPr/>
          </p:nvCxnSpPr>
          <p:spPr bwMode="auto">
            <a:xfrm flipH="1">
              <a:off x="4210" y="2533"/>
              <a:ext cx="1766" cy="14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AutoShape 11"/>
            <p:cNvCxnSpPr>
              <a:cxnSpLocks noChangeShapeType="1"/>
              <a:stCxn id="6" idx="2"/>
              <a:endCxn id="9" idx="0"/>
            </p:cNvCxnSpPr>
            <p:nvPr/>
          </p:nvCxnSpPr>
          <p:spPr bwMode="auto">
            <a:xfrm>
              <a:off x="5976" y="2533"/>
              <a:ext cx="1222" cy="14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4" name="AutoShape 12"/>
            <p:cNvCxnSpPr>
              <a:cxnSpLocks noChangeShapeType="1"/>
              <a:stCxn id="6" idx="2"/>
              <a:endCxn id="10" idx="0"/>
            </p:cNvCxnSpPr>
            <p:nvPr/>
          </p:nvCxnSpPr>
          <p:spPr bwMode="auto">
            <a:xfrm>
              <a:off x="5976" y="2533"/>
              <a:ext cx="2718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47520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Предметом </a:t>
            </a:r>
            <a:r>
              <a:rPr lang="ru-RU" b="1" i="1" dirty="0" err="1"/>
              <a:t>вивчення</a:t>
            </a:r>
            <a:r>
              <a:rPr lang="ru-RU" b="1" i="1" dirty="0"/>
              <a:t> науки про менеджмент</a:t>
            </a:r>
            <a:r>
              <a:rPr lang="ru-RU" i="1" dirty="0"/>
              <a:t> є</a:t>
            </a:r>
            <a:r>
              <a:rPr lang="ru-RU" i="1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800" dirty="0" err="1"/>
              <a:t>Теоретичні</a:t>
            </a:r>
            <a:r>
              <a:rPr lang="ru-RU" sz="2800" dirty="0"/>
              <a:t> засади </a:t>
            </a:r>
            <a:r>
              <a:rPr lang="ru-RU" sz="2800" dirty="0" err="1"/>
              <a:t>управлінської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(</a:t>
            </a:r>
            <a:r>
              <a:rPr lang="ru-RU" sz="2800" dirty="0" err="1"/>
              <a:t>закони</a:t>
            </a:r>
            <a:r>
              <a:rPr lang="ru-RU" sz="2800" dirty="0"/>
              <a:t>, </a:t>
            </a:r>
            <a:r>
              <a:rPr lang="ru-RU" sz="2800" dirty="0" err="1"/>
              <a:t>закономірності</a:t>
            </a:r>
            <a:r>
              <a:rPr lang="ru-RU" sz="2800" dirty="0"/>
              <a:t>, </a:t>
            </a:r>
            <a:r>
              <a:rPr lang="ru-RU" sz="2800" dirty="0" err="1"/>
              <a:t>принципи</a:t>
            </a:r>
            <a:r>
              <a:rPr lang="ru-RU" sz="2800" dirty="0"/>
              <a:t>, </a:t>
            </a:r>
            <a:r>
              <a:rPr lang="ru-RU" sz="2800" dirty="0" err="1"/>
              <a:t>категорії</a:t>
            </a:r>
            <a:r>
              <a:rPr lang="ru-RU" sz="2800" dirty="0"/>
              <a:t>, </a:t>
            </a:r>
            <a:r>
              <a:rPr lang="ru-RU" sz="2800" dirty="0" err="1"/>
              <a:t>механізми</a:t>
            </a:r>
            <a:r>
              <a:rPr lang="ru-RU" sz="2800" dirty="0"/>
              <a:t>, </a:t>
            </a:r>
            <a:r>
              <a:rPr lang="ru-RU" sz="2800" dirty="0" err="1"/>
              <a:t>моделі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).</a:t>
            </a:r>
          </a:p>
          <a:p>
            <a:pPr lvl="0" algn="just"/>
            <a:r>
              <a:rPr lang="ru-RU" sz="2800" dirty="0"/>
              <a:t>Практика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організаціями</a:t>
            </a:r>
            <a:r>
              <a:rPr lang="ru-RU" sz="2800" dirty="0"/>
              <a:t> (</a:t>
            </a:r>
            <a:r>
              <a:rPr lang="ru-RU" sz="2800" dirty="0" err="1"/>
              <a:t>підприємствами</a:t>
            </a:r>
            <a:r>
              <a:rPr lang="ru-RU" sz="2800" dirty="0"/>
              <a:t>, </a:t>
            </a:r>
            <a:r>
              <a:rPr lang="ru-RU" sz="2800" dirty="0" err="1"/>
              <a:t>корпораціями</a:t>
            </a:r>
            <a:r>
              <a:rPr lang="ru-RU" sz="2800" dirty="0"/>
              <a:t>, </a:t>
            </a:r>
            <a:r>
              <a:rPr lang="ru-RU" sz="2800" dirty="0" err="1"/>
              <a:t>господарськими</a:t>
            </a:r>
            <a:r>
              <a:rPr lang="ru-RU" sz="2800" dirty="0"/>
              <a:t> </a:t>
            </a:r>
            <a:r>
              <a:rPr lang="ru-RU" sz="2800" dirty="0" err="1"/>
              <a:t>товариствами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).</a:t>
            </a:r>
          </a:p>
          <a:p>
            <a:pPr lvl="0" algn="just"/>
            <a:r>
              <a:rPr lang="ru-RU" sz="2800" dirty="0" err="1"/>
              <a:t>Проектування</a:t>
            </a:r>
            <a:r>
              <a:rPr lang="ru-RU" sz="2800" dirty="0"/>
              <a:t> систем менеджменту (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взаємопов’язаних</a:t>
            </a:r>
            <a:r>
              <a:rPr lang="ru-RU" sz="2800" dirty="0"/>
              <a:t> і </a:t>
            </a:r>
            <a:r>
              <a:rPr lang="ru-RU" sz="2800" dirty="0" err="1"/>
              <a:t>взаємодіючих</a:t>
            </a:r>
            <a:r>
              <a:rPr lang="ru-RU" sz="2800" dirty="0"/>
              <a:t> </a:t>
            </a:r>
            <a:r>
              <a:rPr lang="ru-RU" sz="2800" dirty="0" err="1"/>
              <a:t>управлінських</a:t>
            </a:r>
            <a:r>
              <a:rPr lang="ru-RU" sz="2800" dirty="0"/>
              <a:t> </a:t>
            </a:r>
            <a:r>
              <a:rPr lang="ru-RU" sz="2800" dirty="0" err="1"/>
              <a:t>важелів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забезпечують</a:t>
            </a:r>
            <a:r>
              <a:rPr lang="ru-RU" sz="2800" dirty="0"/>
              <a:t> </a:t>
            </a:r>
            <a:r>
              <a:rPr lang="ru-RU" sz="2800" dirty="0" err="1"/>
              <a:t>управлінський</a:t>
            </a:r>
            <a:r>
              <a:rPr lang="ru-RU" sz="2800" dirty="0"/>
              <a:t> </a:t>
            </a:r>
            <a:r>
              <a:rPr lang="ru-RU" sz="2800" dirty="0" err="1"/>
              <a:t>вплив</a:t>
            </a:r>
            <a:r>
              <a:rPr lang="ru-RU" sz="2800" dirty="0"/>
              <a:t> </a:t>
            </a:r>
            <a:r>
              <a:rPr lang="ru-RU" sz="2800" dirty="0" err="1"/>
              <a:t>керуючої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на </a:t>
            </a:r>
            <a:r>
              <a:rPr lang="ru-RU" sz="2800" dirty="0" err="1"/>
              <a:t>керовану</a:t>
            </a:r>
            <a:r>
              <a:rPr lang="ru-RU" sz="28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01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Об’єкт</a:t>
            </a:r>
            <a:r>
              <a:rPr lang="ru-RU" b="1" i="1" dirty="0"/>
              <a:t> </a:t>
            </a:r>
            <a:r>
              <a:rPr lang="ru-RU" b="1" i="1" dirty="0" err="1"/>
              <a:t>вивчення</a:t>
            </a:r>
            <a:r>
              <a:rPr lang="ru-RU" b="1" i="1" dirty="0"/>
              <a:t> менеджменту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err="1"/>
              <a:t>процес</a:t>
            </a:r>
            <a:r>
              <a:rPr lang="ru-RU" sz="3600" dirty="0"/>
              <a:t> </a:t>
            </a:r>
            <a:r>
              <a:rPr lang="ru-RU" sz="3600" dirty="0" err="1"/>
              <a:t>управління</a:t>
            </a:r>
            <a:r>
              <a:rPr lang="ru-RU" sz="3600" dirty="0"/>
              <a:t> </a:t>
            </a:r>
            <a:r>
              <a:rPr lang="ru-RU" sz="3600" dirty="0" err="1"/>
              <a:t>виробничо</a:t>
            </a:r>
            <a:r>
              <a:rPr lang="ru-RU" sz="3600" dirty="0"/>
              <a:t> </a:t>
            </a:r>
            <a:r>
              <a:rPr lang="ru-RU" sz="3600" dirty="0" err="1"/>
              <a:t>господарською</a:t>
            </a:r>
            <a:r>
              <a:rPr lang="ru-RU" sz="3600" dirty="0"/>
              <a:t> </a:t>
            </a:r>
            <a:r>
              <a:rPr lang="ru-RU" sz="3600" dirty="0" err="1"/>
              <a:t>діяльністю</a:t>
            </a:r>
            <a:r>
              <a:rPr lang="ru-RU" sz="3600" dirty="0"/>
              <a:t> </a:t>
            </a:r>
            <a:r>
              <a:rPr lang="ru-RU" sz="3600" dirty="0" err="1"/>
              <a:t>підприємств</a:t>
            </a:r>
            <a:r>
              <a:rPr lang="ru-RU" sz="3600" dirty="0"/>
              <a:t>, </a:t>
            </a:r>
            <a:r>
              <a:rPr lang="ru-RU" sz="3600" dirty="0" err="1"/>
              <a:t>корпорацій</a:t>
            </a:r>
            <a:r>
              <a:rPr lang="ru-RU" sz="3600" dirty="0"/>
              <a:t>, </a:t>
            </a:r>
            <a:r>
              <a:rPr lang="ru-RU" sz="3600" dirty="0" err="1"/>
              <a:t>господарських</a:t>
            </a:r>
            <a:r>
              <a:rPr lang="ru-RU" sz="3600" dirty="0"/>
              <a:t> </a:t>
            </a:r>
            <a:r>
              <a:rPr lang="ru-RU" sz="3600" dirty="0" err="1"/>
              <a:t>товариств</a:t>
            </a:r>
            <a:r>
              <a:rPr lang="ru-RU" sz="3600" dirty="0"/>
              <a:t>, </a:t>
            </a:r>
            <a:r>
              <a:rPr lang="ru-RU" sz="3600" dirty="0" err="1"/>
              <a:t>об’єднань</a:t>
            </a:r>
            <a:r>
              <a:rPr lang="ru-RU" sz="3600" dirty="0"/>
              <a:t> та </a:t>
            </a:r>
            <a:r>
              <a:rPr lang="ru-RU" sz="3600" dirty="0" err="1"/>
              <a:t>інших</a:t>
            </a:r>
            <a:r>
              <a:rPr lang="ru-RU" sz="3600" dirty="0"/>
              <a:t> </a:t>
            </a:r>
            <a:r>
              <a:rPr lang="ru-RU" sz="3600" dirty="0" err="1"/>
              <a:t>організацій</a:t>
            </a:r>
            <a:r>
              <a:rPr lang="ru-RU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7374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</a:t>
            </a:r>
            <a:r>
              <a:rPr lang="ru-RU" dirty="0" err="1"/>
              <a:t>Адміністрування</a:t>
            </a:r>
            <a:r>
              <a:rPr lang="ru-RU" dirty="0"/>
              <a:t>»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– </a:t>
            </a:r>
            <a:r>
              <a:rPr lang="ru-RU" sz="3200" dirty="0" err="1"/>
              <a:t>поширюється</a:t>
            </a:r>
            <a:r>
              <a:rPr lang="ru-RU" sz="3200" dirty="0"/>
              <a:t> на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державними</a:t>
            </a:r>
            <a:r>
              <a:rPr lang="ru-RU" sz="3200" dirty="0"/>
              <a:t> </a:t>
            </a:r>
            <a:r>
              <a:rPr lang="ru-RU" sz="3200" dirty="0" err="1"/>
              <a:t>установами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для </a:t>
            </a:r>
            <a:r>
              <a:rPr lang="ru-RU" sz="3200" dirty="0" err="1"/>
              <a:t>позначення</a:t>
            </a:r>
            <a:r>
              <a:rPr lang="ru-RU" sz="3200" dirty="0"/>
              <a:t> </a:t>
            </a:r>
            <a:r>
              <a:rPr lang="ru-RU" sz="3200" dirty="0" err="1"/>
              <a:t>процесів</a:t>
            </a:r>
            <a:r>
              <a:rPr lang="ru-RU" sz="3200" dirty="0"/>
              <a:t> </a:t>
            </a:r>
            <a:r>
              <a:rPr lang="ru-RU" sz="3200" dirty="0" err="1"/>
              <a:t>керування</a:t>
            </a:r>
            <a:r>
              <a:rPr lang="ru-RU" sz="3200" dirty="0"/>
              <a:t> </a:t>
            </a:r>
            <a:r>
              <a:rPr lang="ru-RU" sz="3200" dirty="0" err="1"/>
              <a:t>діяльністю</a:t>
            </a:r>
            <a:r>
              <a:rPr lang="ru-RU" sz="3200" dirty="0"/>
              <a:t> </a:t>
            </a:r>
            <a:r>
              <a:rPr lang="ru-RU" sz="3200" dirty="0" err="1"/>
              <a:t>апарата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підприємства</a:t>
            </a:r>
            <a:r>
              <a:rPr lang="ru-RU" sz="3200" dirty="0"/>
              <a:t>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236" y="3316972"/>
            <a:ext cx="3800438" cy="25521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49" y="3316972"/>
            <a:ext cx="3466531" cy="255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212905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«Керування» – поширюється на мистецтво тієї або іншої особи (менеджера) впливати на поведінку і мотиви діяльності підлеглих з метою досягнення цілей організації.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565778"/>
            <a:ext cx="10058400" cy="3303315"/>
          </a:xfrm>
        </p:spPr>
        <p:txBody>
          <a:bodyPr/>
          <a:lstStyle/>
          <a:p>
            <a:pPr algn="just"/>
            <a:r>
              <a:rPr lang="uk-UA" sz="2800" dirty="0" smtClean="0"/>
              <a:t>Процеси управління як особливий вид людської діяльності виникли з потреби забезпечити цілеспрямованість і погодженість роботи людей. Якщо окремий працівник сам управляє своєю працею, то колектив працівників потребує майстра, тобто керівника, який здійснює функцію управління. </a:t>
            </a:r>
            <a:r>
              <a:rPr lang="uk-UA" sz="2800" b="1" i="1" dirty="0" smtClean="0"/>
              <a:t>Отже, управління </a:t>
            </a:r>
            <a:r>
              <a:rPr lang="uk-UA" sz="2800" b="1" i="1" dirty="0" err="1" smtClean="0"/>
              <a:t>виникло</a:t>
            </a:r>
            <a:r>
              <a:rPr lang="uk-UA" sz="2800" b="1" i="1" dirty="0" smtClean="0"/>
              <a:t> з потреб координації і погодження, розподіленої праці.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4848"/>
            <a:ext cx="10058400" cy="65667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Програма навчальної дисципліни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635" y="866274"/>
            <a:ext cx="11579190" cy="50028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800" b="1" i="1" dirty="0"/>
              <a:t>МОДУЛЬ 1. </a:t>
            </a:r>
            <a:r>
              <a:rPr lang="ru-RU" sz="2800" b="1" i="1" dirty="0" smtClean="0"/>
              <a:t>ІСТОРІЯ </a:t>
            </a:r>
            <a:r>
              <a:rPr lang="ru-RU" sz="2800" b="1" i="1" dirty="0"/>
              <a:t>РОЗВИТКУ І МЕТОДОЛОГІЧНІ АСПЕКТИ </a:t>
            </a:r>
            <a:r>
              <a:rPr lang="ru-RU" sz="2800" b="1" i="1" dirty="0" smtClean="0"/>
              <a:t>МЕНЕДЖМЕНТУ</a:t>
            </a:r>
          </a:p>
          <a:p>
            <a:pPr algn="just"/>
            <a:r>
              <a:rPr lang="uk-UA" sz="2800" b="1" dirty="0"/>
              <a:t>Тема 1. Сутність, роль і методологічні основи менеджменту</a:t>
            </a:r>
            <a:endParaRPr lang="ru-RU" sz="2800" dirty="0"/>
          </a:p>
          <a:p>
            <a:pPr algn="just"/>
            <a:r>
              <a:rPr lang="uk-UA" sz="2800" b="1" dirty="0"/>
              <a:t>Тема 2. Історія розвитку менеджменту</a:t>
            </a:r>
            <a:endParaRPr lang="ru-RU" sz="2800" dirty="0"/>
          </a:p>
          <a:p>
            <a:pPr algn="just"/>
            <a:r>
              <a:rPr lang="uk-UA" sz="2800" b="1" i="1" dirty="0" smtClean="0"/>
              <a:t>Модуль </a:t>
            </a:r>
            <a:r>
              <a:rPr lang="uk-UA" sz="2800" b="1" i="1" dirty="0"/>
              <a:t>2. Закони, принципи, функції і методи менеджменту</a:t>
            </a:r>
            <a:endParaRPr lang="ru-RU" sz="2800" b="1" i="1" dirty="0"/>
          </a:p>
          <a:p>
            <a:pPr algn="just"/>
            <a:r>
              <a:rPr lang="uk-UA" sz="2800" b="1" dirty="0"/>
              <a:t>Тема 3. Закони, закономірності та принципи менеджменту</a:t>
            </a:r>
            <a:endParaRPr lang="ru-RU" sz="2800" dirty="0"/>
          </a:p>
          <a:p>
            <a:pPr algn="just"/>
            <a:r>
              <a:rPr lang="uk-UA" sz="2800" b="1" dirty="0"/>
              <a:t>Тема 4. Функції та методи менеджменту</a:t>
            </a:r>
            <a:endParaRPr lang="ru-RU" sz="2800" dirty="0"/>
          </a:p>
          <a:p>
            <a:pPr algn="just"/>
            <a:r>
              <a:rPr lang="uk-UA" sz="2800" b="1" dirty="0"/>
              <a:t>Тема 5. Планування як загальна функція менеджменту</a:t>
            </a:r>
            <a:endParaRPr lang="ru-RU" sz="2800" dirty="0"/>
          </a:p>
          <a:p>
            <a:pPr algn="just"/>
            <a:r>
              <a:rPr lang="uk-UA" sz="2800" b="1" dirty="0"/>
              <a:t>Тема 6. Організування як загальна функція менеджменту</a:t>
            </a:r>
            <a:endParaRPr lang="ru-RU" sz="2800" dirty="0"/>
          </a:p>
          <a:p>
            <a:pPr algn="just"/>
            <a:r>
              <a:rPr lang="uk-UA" sz="2800" b="1" dirty="0"/>
              <a:t>Тема 7. Мотив</a:t>
            </a:r>
            <a:r>
              <a:rPr lang="ru-RU" sz="2800" b="1" dirty="0" err="1"/>
              <a:t>ац</a:t>
            </a:r>
            <a:r>
              <a:rPr lang="uk-UA" sz="2800" b="1" dirty="0" err="1"/>
              <a:t>ія</a:t>
            </a:r>
            <a:r>
              <a:rPr lang="uk-UA" sz="2800" b="1" dirty="0"/>
              <a:t> як загальна функція менеджменту</a:t>
            </a:r>
            <a:endParaRPr lang="ru-RU" sz="2800" dirty="0"/>
          </a:p>
          <a:p>
            <a:pPr algn="just"/>
            <a:r>
              <a:rPr lang="uk-UA" sz="2800" b="1" dirty="0"/>
              <a:t>Тема 8. </a:t>
            </a:r>
            <a:r>
              <a:rPr lang="uk-UA" sz="2800" b="1" dirty="0" err="1"/>
              <a:t>Контрол</a:t>
            </a:r>
            <a:r>
              <a:rPr lang="ru-RU" sz="2800" b="1" dirty="0"/>
              <a:t>ь</a:t>
            </a:r>
            <a:r>
              <a:rPr lang="uk-UA" sz="2800" b="1" dirty="0"/>
              <a:t> як загальна функція менеджменту</a:t>
            </a:r>
            <a:endParaRPr lang="ru-RU" sz="2800" dirty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963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081" y="95535"/>
            <a:ext cx="10732599" cy="1641826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багатолике</a:t>
            </a:r>
            <a:r>
              <a:rPr lang="ru-RU" dirty="0"/>
              <a:t> і </a:t>
            </a:r>
            <a:r>
              <a:rPr lang="ru-RU" dirty="0" err="1"/>
              <a:t>здійснюється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видах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2538484"/>
            <a:ext cx="11273050" cy="3330610"/>
          </a:xfrm>
        </p:spPr>
        <p:txBody>
          <a:bodyPr>
            <a:normAutofit/>
          </a:bodyPr>
          <a:lstStyle/>
          <a:p>
            <a:r>
              <a:rPr lang="ru-RU" sz="3200" dirty="0"/>
              <a:t>1. </a:t>
            </a:r>
            <a:r>
              <a:rPr lang="ru-RU" sz="3200" dirty="0" err="1"/>
              <a:t>Технічне</a:t>
            </a:r>
            <a:r>
              <a:rPr lang="ru-RU" sz="3200" dirty="0"/>
              <a:t> </a:t>
            </a:r>
            <a:r>
              <a:rPr lang="ru-RU" sz="3200" dirty="0" err="1" smtClean="0"/>
              <a:t>управління</a:t>
            </a:r>
            <a:endParaRPr lang="en-US" sz="3200" dirty="0" smtClean="0"/>
          </a:p>
          <a:p>
            <a:r>
              <a:rPr lang="ru-RU" sz="3200" dirty="0"/>
              <a:t>2. </a:t>
            </a:r>
            <a:r>
              <a:rPr lang="ru-RU" sz="3200" dirty="0" err="1"/>
              <a:t>Державне</a:t>
            </a:r>
            <a:r>
              <a:rPr lang="ru-RU" sz="3200" dirty="0"/>
              <a:t> </a:t>
            </a:r>
            <a:r>
              <a:rPr lang="ru-RU" sz="3200" dirty="0" err="1" smtClean="0"/>
              <a:t>управління</a:t>
            </a:r>
            <a:endParaRPr lang="en-US" sz="3200" dirty="0" smtClean="0"/>
          </a:p>
          <a:p>
            <a:r>
              <a:rPr lang="ru-RU" sz="3200" dirty="0"/>
              <a:t>3. </a:t>
            </a:r>
            <a:r>
              <a:rPr lang="uk-UA" sz="3200" dirty="0" err="1"/>
              <a:t>Т</a:t>
            </a:r>
            <a:r>
              <a:rPr lang="ru-RU" sz="3200" dirty="0" err="1" smtClean="0"/>
              <a:t>еологічне</a:t>
            </a:r>
            <a:r>
              <a:rPr lang="ru-RU" sz="3200" dirty="0" smtClean="0"/>
              <a:t> </a:t>
            </a:r>
            <a:r>
              <a:rPr lang="ru-RU" sz="3200" dirty="0" err="1" smtClean="0"/>
              <a:t>управління</a:t>
            </a:r>
            <a:endParaRPr lang="ru-RU" sz="3200" dirty="0" smtClean="0"/>
          </a:p>
          <a:p>
            <a:r>
              <a:rPr lang="ru-RU" sz="3200" dirty="0"/>
              <a:t>4. </a:t>
            </a:r>
            <a:r>
              <a:rPr lang="ru-RU" sz="3200" dirty="0" err="1"/>
              <a:t>Господарське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8252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Технічне</a:t>
            </a:r>
            <a:r>
              <a:rPr lang="ru-RU" dirty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/>
              <a:t>роду </a:t>
            </a:r>
            <a:r>
              <a:rPr lang="ru-RU" dirty="0" err="1"/>
              <a:t>природними</a:t>
            </a:r>
            <a:r>
              <a:rPr lang="ru-RU" dirty="0"/>
              <a:t> та </a:t>
            </a:r>
            <a:r>
              <a:rPr lang="ru-RU" dirty="0" err="1"/>
              <a:t>технологічними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: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845734"/>
            <a:ext cx="11546006" cy="4023360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 smtClean="0"/>
              <a:t>рух</a:t>
            </a:r>
            <a:r>
              <a:rPr lang="ru-RU" sz="3200" dirty="0" smtClean="0"/>
              <a:t> </a:t>
            </a:r>
            <a:r>
              <a:rPr lang="ru-RU" sz="3200" dirty="0" err="1"/>
              <a:t>автомобіля</a:t>
            </a:r>
            <a:r>
              <a:rPr lang="ru-RU" sz="3200" dirty="0"/>
              <a:t>, </a:t>
            </a:r>
            <a:r>
              <a:rPr lang="ru-RU" sz="3200" dirty="0" err="1"/>
              <a:t>літака</a:t>
            </a:r>
            <a:r>
              <a:rPr lang="ru-RU" sz="3200" dirty="0"/>
              <a:t>, подача </a:t>
            </a:r>
            <a:r>
              <a:rPr lang="ru-RU" sz="3200" dirty="0" err="1"/>
              <a:t>електроенергії</a:t>
            </a:r>
            <a:r>
              <a:rPr lang="ru-RU" sz="3200" dirty="0"/>
              <a:t>, </a:t>
            </a:r>
            <a:r>
              <a:rPr lang="ru-RU" sz="3200" dirty="0" err="1"/>
              <a:t>обробка</a:t>
            </a:r>
            <a:r>
              <a:rPr lang="ru-RU" sz="3200" dirty="0"/>
              <a:t> деталей,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розвитком</a:t>
            </a:r>
            <a:r>
              <a:rPr lang="ru-RU" sz="3200" dirty="0"/>
              <a:t> </a:t>
            </a:r>
            <a:r>
              <a:rPr lang="ru-RU" sz="3200" dirty="0" err="1"/>
              <a:t>рослин</a:t>
            </a:r>
            <a:r>
              <a:rPr lang="ru-RU" sz="3200" dirty="0"/>
              <a:t> і </a:t>
            </a:r>
            <a:r>
              <a:rPr lang="ru-RU" sz="3200" dirty="0" err="1"/>
              <a:t>тварин</a:t>
            </a:r>
            <a:r>
              <a:rPr lang="ru-RU" sz="3200" dirty="0"/>
              <a:t> і </a:t>
            </a:r>
            <a:r>
              <a:rPr lang="ru-RU" sz="3200" dirty="0" err="1"/>
              <a:t>багато</a:t>
            </a:r>
            <a:r>
              <a:rPr lang="ru-RU" sz="3200" dirty="0"/>
              <a:t> </a:t>
            </a:r>
            <a:r>
              <a:rPr lang="ru-RU" sz="3200" dirty="0" err="1"/>
              <a:t>ін</a:t>
            </a:r>
            <a:r>
              <a:rPr lang="ru-RU" sz="3200" dirty="0"/>
              <a:t>.</a:t>
            </a:r>
            <a:endParaRPr lang="en-US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4065"/>
            <a:ext cx="3370997" cy="25740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080" y="2844065"/>
            <a:ext cx="3098042" cy="20964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205" y="2844065"/>
            <a:ext cx="2847975" cy="166027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288" y="4504342"/>
            <a:ext cx="2847975" cy="173113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263" y="2844065"/>
            <a:ext cx="2838737" cy="161607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033" y="4504342"/>
            <a:ext cx="2880967" cy="180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742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соціально-економічними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в </a:t>
            </a:r>
            <a:r>
              <a:rPr lang="ru-RU" dirty="0" err="1" smtClean="0"/>
              <a:t>суспільстві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064" y="1845734"/>
            <a:ext cx="11292840" cy="4023360"/>
          </a:xfrm>
        </p:spPr>
        <p:txBody>
          <a:bodyPr/>
          <a:lstStyle/>
          <a:p>
            <a:pPr algn="just"/>
            <a:r>
              <a:rPr lang="ru-RU" sz="2800" dirty="0"/>
              <a:t>через </a:t>
            </a:r>
            <a:r>
              <a:rPr lang="ru-RU" sz="2800" dirty="0" err="1"/>
              <a:t>різні</a:t>
            </a:r>
            <a:r>
              <a:rPr lang="ru-RU" sz="2800" dirty="0"/>
              <a:t> </a:t>
            </a:r>
            <a:r>
              <a:rPr lang="ru-RU" sz="2800" dirty="0" err="1"/>
              <a:t>інститути</a:t>
            </a:r>
            <a:r>
              <a:rPr lang="ru-RU" sz="2800" dirty="0"/>
              <a:t>, </a:t>
            </a:r>
            <a:r>
              <a:rPr lang="ru-RU" sz="2800" dirty="0" err="1"/>
              <a:t>правову</a:t>
            </a:r>
            <a:r>
              <a:rPr lang="ru-RU" sz="2800" dirty="0"/>
              <a:t> систему, </a:t>
            </a:r>
            <a:r>
              <a:rPr lang="ru-RU" sz="2800" dirty="0" err="1"/>
              <a:t>міністерства</a:t>
            </a:r>
            <a:r>
              <a:rPr lang="ru-RU" sz="2800" dirty="0"/>
              <a:t>, </a:t>
            </a:r>
            <a:r>
              <a:rPr lang="ru-RU" sz="2800" dirty="0" err="1"/>
              <a:t>відомства</a:t>
            </a:r>
            <a:r>
              <a:rPr lang="ru-RU" sz="2800" dirty="0"/>
              <a:t>, </a:t>
            </a:r>
            <a:r>
              <a:rPr lang="ru-RU" sz="2800" dirty="0" err="1"/>
              <a:t>місцеві</a:t>
            </a:r>
            <a:r>
              <a:rPr lang="ru-RU" sz="2800" dirty="0"/>
              <a:t> </a:t>
            </a:r>
            <a:r>
              <a:rPr lang="ru-RU" sz="2800" dirty="0" err="1"/>
              <a:t>органи</a:t>
            </a:r>
            <a:r>
              <a:rPr lang="ru-RU" sz="2800" dirty="0"/>
              <a:t> </a:t>
            </a:r>
            <a:r>
              <a:rPr lang="ru-RU" sz="2800" dirty="0" err="1"/>
              <a:t>влади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 smtClean="0"/>
              <a:t>.</a:t>
            </a:r>
          </a:p>
          <a:p>
            <a:pPr algn="just"/>
            <a:endParaRPr lang="en-US" sz="2800" dirty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" y="2825087"/>
            <a:ext cx="2681512" cy="26203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43" y="3057097"/>
            <a:ext cx="2610631" cy="26106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41" y="2937252"/>
            <a:ext cx="2850322" cy="285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5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745" y="177422"/>
            <a:ext cx="10058400" cy="805218"/>
          </a:xfrm>
        </p:spPr>
        <p:txBody>
          <a:bodyPr/>
          <a:lstStyle/>
          <a:p>
            <a:pPr algn="ctr"/>
            <a:r>
              <a:rPr lang="uk-UA" dirty="0" smtClean="0"/>
              <a:t>Теологічне управління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1" y="859809"/>
            <a:ext cx="11505063" cy="5009285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Воно полягає в тому, щоб довести до свідомості членів суспільства, різних організацій певні концепції їх розвитку.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737" y="2699273"/>
            <a:ext cx="4021083" cy="2883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2699272"/>
            <a:ext cx="3807725" cy="28832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820" y="2699272"/>
            <a:ext cx="3676255" cy="2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06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Господарське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1" y="1845734"/>
            <a:ext cx="10555179" cy="4023360"/>
          </a:xfrm>
        </p:spPr>
        <p:txBody>
          <a:bodyPr/>
          <a:lstStyle/>
          <a:p>
            <a:pPr algn="just"/>
            <a:r>
              <a:rPr lang="ru-RU" sz="2800" dirty="0" err="1" smtClean="0"/>
              <a:t>виробничою</a:t>
            </a:r>
            <a:r>
              <a:rPr lang="ru-RU" sz="2800" dirty="0" smtClean="0"/>
              <a:t> </a:t>
            </a:r>
            <a:r>
              <a:rPr lang="ru-RU" sz="2800" dirty="0"/>
              <a:t>та </a:t>
            </a:r>
            <a:r>
              <a:rPr lang="ru-RU" sz="2800" dirty="0" err="1"/>
              <a:t>економічною</a:t>
            </a:r>
            <a:r>
              <a:rPr lang="ru-RU" sz="2800" dirty="0"/>
              <a:t> </a:t>
            </a:r>
            <a:r>
              <a:rPr lang="ru-RU" sz="2800" dirty="0" err="1"/>
              <a:t>діяльністю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організацій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функціонують</a:t>
            </a:r>
            <a:r>
              <a:rPr lang="ru-RU" sz="2800" dirty="0"/>
              <a:t> у </a:t>
            </a:r>
            <a:r>
              <a:rPr lang="ru-RU" sz="2800" dirty="0" err="1"/>
              <a:t>системі</a:t>
            </a:r>
            <a:r>
              <a:rPr lang="ru-RU" sz="2800" dirty="0"/>
              <a:t> </a:t>
            </a:r>
            <a:r>
              <a:rPr lang="ru-RU" sz="2800" dirty="0" err="1"/>
              <a:t>ринкових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, </a:t>
            </a:r>
            <a:r>
              <a:rPr lang="ru-RU" sz="2800" dirty="0" err="1"/>
              <a:t>враховує</a:t>
            </a:r>
            <a:r>
              <a:rPr lang="ru-RU" sz="2800" dirty="0"/>
              <a:t> </a:t>
            </a:r>
            <a:r>
              <a:rPr lang="ru-RU" sz="2800" dirty="0" err="1"/>
              <a:t>складність</a:t>
            </a:r>
            <a:r>
              <a:rPr lang="ru-RU" sz="2800" dirty="0"/>
              <a:t> і </a:t>
            </a:r>
            <a:r>
              <a:rPr lang="ru-RU" sz="2800" dirty="0" err="1"/>
              <a:t>стохастичність</a:t>
            </a:r>
            <a:r>
              <a:rPr lang="ru-RU" sz="2800" dirty="0"/>
              <a:t> </a:t>
            </a:r>
            <a:r>
              <a:rPr lang="ru-RU" sz="2800" dirty="0" err="1"/>
              <a:t>соціально-ринкових</a:t>
            </a:r>
            <a:r>
              <a:rPr lang="ru-RU" sz="2800" dirty="0"/>
              <a:t> систем, </a:t>
            </a:r>
            <a:r>
              <a:rPr lang="ru-RU" sz="2800" dirty="0" err="1"/>
              <a:t>різнобічність</a:t>
            </a:r>
            <a:r>
              <a:rPr lang="ru-RU" sz="2800" dirty="0"/>
              <a:t> </a:t>
            </a:r>
            <a:r>
              <a:rPr lang="ru-RU" sz="2800" dirty="0" err="1"/>
              <a:t>факторів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впливають</a:t>
            </a:r>
            <a:r>
              <a:rPr lang="ru-RU" sz="2800" dirty="0"/>
              <a:t> на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організацію</a:t>
            </a:r>
            <a:r>
              <a:rPr lang="ru-RU" sz="2800" dirty="0"/>
              <a:t>, </a:t>
            </a:r>
            <a:r>
              <a:rPr lang="ru-RU" sz="2800" dirty="0" err="1"/>
              <a:t>здатність</a:t>
            </a:r>
            <a:r>
              <a:rPr lang="ru-RU" sz="2800" dirty="0"/>
              <a:t> до </a:t>
            </a:r>
            <a:r>
              <a:rPr lang="ru-RU" sz="2800" dirty="0" err="1"/>
              <a:t>самовдосконалення</a:t>
            </a:r>
            <a:r>
              <a:rPr lang="ru-RU" sz="2800" dirty="0"/>
              <a:t>, </a:t>
            </a:r>
            <a:r>
              <a:rPr lang="ru-RU" sz="2800" dirty="0" err="1"/>
              <a:t>підвищення</a:t>
            </a:r>
            <a:r>
              <a:rPr lang="ru-RU" sz="2800" dirty="0"/>
              <a:t> </a:t>
            </a:r>
            <a:r>
              <a:rPr lang="ru-RU" sz="2800" dirty="0" err="1"/>
              <a:t>організаційного</a:t>
            </a:r>
            <a:r>
              <a:rPr lang="ru-RU" sz="2800" dirty="0"/>
              <a:t> </a:t>
            </a:r>
            <a:r>
              <a:rPr lang="ru-RU" sz="2800" dirty="0" err="1"/>
              <a:t>рівня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b="1" i="1" dirty="0" err="1"/>
              <a:t>Частиною</a:t>
            </a:r>
            <a:r>
              <a:rPr lang="ru-RU" sz="2800" b="1" i="1" dirty="0"/>
              <a:t> </a:t>
            </a:r>
            <a:r>
              <a:rPr lang="ru-RU" sz="2800" b="1" i="1" dirty="0" err="1"/>
              <a:t>господарського</a:t>
            </a:r>
            <a:r>
              <a:rPr lang="ru-RU" sz="2800" b="1" i="1" dirty="0"/>
              <a:t> </a:t>
            </a:r>
            <a:r>
              <a:rPr lang="ru-RU" sz="2800" b="1" i="1" dirty="0" err="1"/>
              <a:t>управління</a:t>
            </a:r>
            <a:r>
              <a:rPr lang="ru-RU" sz="2800" b="1" i="1" dirty="0"/>
              <a:t> є менеджмент. </a:t>
            </a:r>
            <a:endParaRPr lang="ru-R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21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95535"/>
            <a:ext cx="11191164" cy="16418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Менеджмент </a:t>
            </a:r>
            <a:r>
              <a:rPr lang="uk-UA" b="1" i="1" dirty="0" smtClean="0"/>
              <a:t>регулює</a:t>
            </a:r>
            <a:r>
              <a:rPr lang="ru-RU" b="1" i="1" dirty="0" smtClean="0"/>
              <a:t> </a:t>
            </a:r>
            <a:r>
              <a:rPr lang="uk-UA" b="1" i="1" dirty="0" smtClean="0"/>
              <a:t>процеси виробництва, розподілу, обміну, споживання товарів і послуг.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642" y="1975726"/>
            <a:ext cx="7600496" cy="381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76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/>
              <a:t>1.2. </a:t>
            </a:r>
            <a:r>
              <a:rPr lang="ru-RU" b="1" dirty="0"/>
              <a:t>Система </a:t>
            </a:r>
            <a:r>
              <a:rPr lang="ru-RU" b="1" dirty="0" err="1"/>
              <a:t>відносин</a:t>
            </a:r>
            <a:r>
              <a:rPr lang="ru-RU" b="1" dirty="0"/>
              <a:t> в </a:t>
            </a:r>
            <a:r>
              <a:rPr lang="ru-RU" b="1" dirty="0" err="1"/>
              <a:t>організації</a:t>
            </a:r>
            <a:r>
              <a:rPr lang="ru-RU" b="1" dirty="0"/>
              <a:t> як предмет </a:t>
            </a:r>
            <a:r>
              <a:rPr lang="ru-RU" b="1" dirty="0" err="1"/>
              <a:t>вивчення</a:t>
            </a:r>
            <a:r>
              <a:rPr lang="ru-RU" b="1" dirty="0"/>
              <a:t> </a:t>
            </a:r>
            <a:r>
              <a:rPr lang="ru-RU" b="1" dirty="0" smtClean="0"/>
              <a:t>менеджменту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/>
              <a:t>Однією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складових</a:t>
            </a:r>
            <a:r>
              <a:rPr lang="ru-RU" sz="2800" dirty="0"/>
              <a:t> </a:t>
            </a:r>
            <a:r>
              <a:rPr lang="ru-RU" sz="2800" dirty="0" err="1"/>
              <a:t>успіху</a:t>
            </a:r>
            <a:r>
              <a:rPr lang="ru-RU" sz="2800" dirty="0"/>
              <a:t> </a:t>
            </a:r>
            <a:r>
              <a:rPr lang="ru-RU" sz="2800" dirty="0" err="1"/>
              <a:t>економічно</a:t>
            </a:r>
            <a:r>
              <a:rPr lang="ru-RU" sz="2800" dirty="0"/>
              <a:t> </a:t>
            </a:r>
            <a:r>
              <a:rPr lang="ru-RU" sz="2800" dirty="0" err="1"/>
              <a:t>розвинутих</a:t>
            </a:r>
            <a:r>
              <a:rPr lang="ru-RU" sz="2800" dirty="0"/>
              <a:t> </a:t>
            </a:r>
            <a:r>
              <a:rPr lang="ru-RU" sz="2800" dirty="0" err="1"/>
              <a:t>країн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 (США, </a:t>
            </a:r>
            <a:r>
              <a:rPr lang="ru-RU" sz="2800" dirty="0" err="1"/>
              <a:t>Японія</a:t>
            </a:r>
            <a:r>
              <a:rPr lang="ru-RU" sz="2800" dirty="0"/>
              <a:t>, </a:t>
            </a:r>
            <a:r>
              <a:rPr lang="ru-RU" sz="2800" dirty="0" err="1"/>
              <a:t>Великобританія</a:t>
            </a:r>
            <a:r>
              <a:rPr lang="ru-RU" sz="2800" dirty="0"/>
              <a:t>, </a:t>
            </a:r>
            <a:r>
              <a:rPr lang="ru-RU" sz="2800" dirty="0" err="1"/>
              <a:t>Німеччина</a:t>
            </a:r>
            <a:r>
              <a:rPr lang="ru-RU" sz="2800" dirty="0"/>
              <a:t>, </a:t>
            </a:r>
            <a:r>
              <a:rPr lang="ru-RU" sz="2800" dirty="0" err="1"/>
              <a:t>Франція</a:t>
            </a:r>
            <a:r>
              <a:rPr lang="ru-RU" sz="2800" dirty="0"/>
              <a:t>, Канада, </a:t>
            </a:r>
            <a:r>
              <a:rPr lang="ru-RU" sz="2800" dirty="0" err="1"/>
              <a:t>Швеція</a:t>
            </a:r>
            <a:r>
              <a:rPr lang="ru-RU" sz="2800" dirty="0"/>
              <a:t> та </a:t>
            </a:r>
            <a:r>
              <a:rPr lang="ru-RU" sz="2800" dirty="0" err="1"/>
              <a:t>ін</a:t>
            </a:r>
            <a:r>
              <a:rPr lang="ru-RU" sz="2800" dirty="0"/>
              <a:t>.) є </a:t>
            </a:r>
            <a:r>
              <a:rPr lang="ru-RU" sz="2800" dirty="0" err="1"/>
              <a:t>використання</a:t>
            </a:r>
            <a:r>
              <a:rPr lang="ru-RU" sz="2800" dirty="0"/>
              <a:t> менеджменту,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науково-обгрунтованої</a:t>
            </a:r>
            <a:r>
              <a:rPr lang="ru-RU" sz="2800" dirty="0"/>
              <a:t> та </a:t>
            </a:r>
            <a:r>
              <a:rPr lang="ru-RU" sz="2800" dirty="0" err="1"/>
              <a:t>якісно</a:t>
            </a:r>
            <a:r>
              <a:rPr lang="ru-RU" sz="2800" dirty="0"/>
              <a:t> </a:t>
            </a:r>
            <a:r>
              <a:rPr lang="ru-RU" sz="2800" dirty="0" err="1"/>
              <a:t>побудованої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організацією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Менеджмент </a:t>
            </a:r>
            <a:r>
              <a:rPr lang="ru-RU" sz="2800" dirty="0" err="1"/>
              <a:t>виступає</a:t>
            </a:r>
            <a:r>
              <a:rPr lang="ru-RU" sz="2800" dirty="0"/>
              <a:t> як </a:t>
            </a:r>
            <a:r>
              <a:rPr lang="ru-RU" sz="2800" dirty="0" err="1"/>
              <a:t>результативний</a:t>
            </a:r>
            <a:r>
              <a:rPr lang="ru-RU" sz="2800" dirty="0"/>
              <a:t> </a:t>
            </a:r>
            <a:r>
              <a:rPr lang="ru-RU" sz="2800" dirty="0" err="1"/>
              <a:t>засіб</a:t>
            </a:r>
            <a:r>
              <a:rPr lang="ru-RU" sz="2800" dirty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ринкових</a:t>
            </a:r>
            <a:r>
              <a:rPr lang="ru-RU" sz="2800" dirty="0"/>
              <a:t> </a:t>
            </a:r>
            <a:r>
              <a:rPr lang="ru-RU" sz="2800" dirty="0" err="1"/>
              <a:t>стратегій</a:t>
            </a:r>
            <a:r>
              <a:rPr lang="ru-RU" sz="2800" dirty="0"/>
              <a:t>, </a:t>
            </a:r>
            <a:r>
              <a:rPr lang="ru-RU" sz="2800" dirty="0" err="1"/>
              <a:t>залучення</a:t>
            </a:r>
            <a:r>
              <a:rPr lang="ru-RU" sz="2800" dirty="0"/>
              <a:t> </a:t>
            </a:r>
            <a:r>
              <a:rPr lang="ru-RU" sz="2800" dirty="0" err="1"/>
              <a:t>інвестицій</a:t>
            </a:r>
            <a:r>
              <a:rPr lang="ru-RU" sz="2800" dirty="0"/>
              <a:t>, </a:t>
            </a:r>
            <a:r>
              <a:rPr lang="ru-RU" sz="2800" dirty="0" err="1"/>
              <a:t>здійснення</a:t>
            </a:r>
            <a:r>
              <a:rPr lang="ru-RU" sz="2800" dirty="0"/>
              <a:t> </a:t>
            </a:r>
            <a:r>
              <a:rPr lang="ru-RU" sz="2800" dirty="0" err="1"/>
              <a:t>нововведень</a:t>
            </a:r>
            <a:r>
              <a:rPr lang="ru-RU" sz="2800" dirty="0"/>
              <a:t>, </a:t>
            </a:r>
            <a:r>
              <a:rPr lang="ru-RU" sz="2800" dirty="0" err="1"/>
              <a:t>оптимізації</a:t>
            </a:r>
            <a:r>
              <a:rPr lang="ru-RU" sz="2800" dirty="0"/>
              <a:t> </a:t>
            </a:r>
            <a:r>
              <a:rPr lang="ru-RU" sz="2800" dirty="0" err="1"/>
              <a:t>співвідношення</a:t>
            </a:r>
            <a:r>
              <a:rPr lang="ru-RU" sz="2800" dirty="0"/>
              <a:t> </a:t>
            </a:r>
            <a:r>
              <a:rPr lang="ru-RU" sz="2800" dirty="0" err="1"/>
              <a:t>попиту</a:t>
            </a:r>
            <a:r>
              <a:rPr lang="ru-RU" sz="2800" dirty="0"/>
              <a:t> і </a:t>
            </a:r>
            <a:r>
              <a:rPr lang="ru-RU" sz="2800" dirty="0" err="1"/>
              <a:t>пропозиції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19373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3351"/>
            <a:ext cx="4390670" cy="32887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7755" y="415202"/>
            <a:ext cx="115005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пересічних</a:t>
            </a:r>
            <a:r>
              <a:rPr lang="ru-RU" sz="3200" dirty="0"/>
              <a:t> </a:t>
            </a:r>
            <a:r>
              <a:rPr lang="ru-RU" sz="3200" dirty="0" err="1"/>
              <a:t>американців</a:t>
            </a:r>
            <a:r>
              <a:rPr lang="ru-RU" sz="3200" dirty="0"/>
              <a:t> </a:t>
            </a:r>
            <a:r>
              <a:rPr lang="ru-RU" sz="3200" dirty="0" err="1"/>
              <a:t>дуже</a:t>
            </a:r>
            <a:r>
              <a:rPr lang="ru-RU" sz="3200" dirty="0"/>
              <a:t> часто </a:t>
            </a:r>
            <a:r>
              <a:rPr lang="ru-RU" sz="3200" dirty="0" err="1"/>
              <a:t>можна</a:t>
            </a:r>
            <a:r>
              <a:rPr lang="ru-RU" sz="3200" dirty="0"/>
              <a:t> </a:t>
            </a:r>
            <a:r>
              <a:rPr lang="ru-RU" sz="3200" dirty="0" err="1"/>
              <a:t>почути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ефективну</a:t>
            </a:r>
            <a:r>
              <a:rPr lang="ru-RU" sz="3200" dirty="0"/>
              <a:t> </a:t>
            </a:r>
            <a:r>
              <a:rPr lang="ru-RU" sz="3200" dirty="0" err="1"/>
              <a:t>економіку</a:t>
            </a:r>
            <a:r>
              <a:rPr lang="ru-RU" sz="3200" dirty="0"/>
              <a:t> США </a:t>
            </a:r>
            <a:r>
              <a:rPr lang="ru-RU" sz="3200" dirty="0" err="1"/>
              <a:t>сформували</a:t>
            </a:r>
            <a:r>
              <a:rPr lang="ru-RU" sz="3200" dirty="0"/>
              <a:t> три </a:t>
            </a:r>
            <a:r>
              <a:rPr lang="ru-RU" sz="3200" dirty="0" err="1"/>
              <a:t>чинники</a:t>
            </a:r>
            <a:r>
              <a:rPr lang="ru-RU" sz="3200" dirty="0"/>
              <a:t> – </a:t>
            </a:r>
            <a:r>
              <a:rPr lang="ru-RU" sz="3200" dirty="0" err="1"/>
              <a:t>автомобілі</a:t>
            </a:r>
            <a:r>
              <a:rPr lang="ru-RU" sz="3200" dirty="0"/>
              <a:t>, </a:t>
            </a:r>
            <a:r>
              <a:rPr lang="ru-RU" sz="3200" dirty="0" err="1"/>
              <a:t>автомобільні</a:t>
            </a:r>
            <a:r>
              <a:rPr lang="ru-RU" sz="3200" dirty="0"/>
              <a:t> дороги й менеджмент.</a:t>
            </a:r>
            <a:endParaRPr lang="en-US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415" y="2353351"/>
            <a:ext cx="3111690" cy="32887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851" y="2353351"/>
            <a:ext cx="3649011" cy="328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21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633569"/>
            <a:ext cx="11395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Менеджер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керівник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наділений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виконавчою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владою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який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розробляє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реалізує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рішення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стосовно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організаційних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питання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Менеджер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обов’язково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повинен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мати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спеціальну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освіту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Менеджер –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завжди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найманий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працівник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Менеджер, у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підпорядкуванні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є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робітники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називається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лінійним</a:t>
            </a:r>
            <a:r>
              <a:rPr lang="ru-RU" sz="2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менеджером.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Менеджер,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який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переробляє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існуючу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створює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нову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інформацію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необхідну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праці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лінійного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менеджера,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називається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функціональним</a:t>
            </a:r>
            <a:r>
              <a:rPr lang="ru-RU" sz="2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менеджером</a:t>
            </a: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25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4" y="562298"/>
            <a:ext cx="112457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Підприємець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людина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вкладає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свої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кошти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організацію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власної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справи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своїх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ідей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нового товару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чи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послуги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Підприємець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здійснює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свою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власного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імені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ризикує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вкладеними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коштами.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Бізнесмен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людина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володіє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капіталом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знаходиться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обігу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та приносить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прибуток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Як правило,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бізнесмен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займається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постійною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виробничою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діяльністю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Його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угоди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можуть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одноразовими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в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нього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часто не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має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підлеглих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але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він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може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володіти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акціями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інших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займатися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біржовою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діяльністю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/>
              <a:t>Тема 1. Сутність, роль і методологічні основи менеджменту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1.1. Менеджмент як </a:t>
            </a:r>
            <a:r>
              <a:rPr lang="uk-UA" sz="3200" dirty="0"/>
              <a:t>специфічна сфера людської діяльності. </a:t>
            </a:r>
            <a:endParaRPr lang="uk-UA" sz="3200" dirty="0" smtClean="0"/>
          </a:p>
          <a:p>
            <a:r>
              <a:rPr lang="uk-UA" sz="3200" dirty="0"/>
              <a:t> </a:t>
            </a:r>
            <a:r>
              <a:rPr lang="uk-UA" sz="3200" dirty="0" smtClean="0"/>
              <a:t>1.2. Система </a:t>
            </a:r>
            <a:r>
              <a:rPr lang="uk-UA" sz="3200" dirty="0"/>
              <a:t>відносин в організації як предмет вивчення менеджменту. </a:t>
            </a:r>
            <a:endParaRPr lang="uk-UA" sz="3200" dirty="0" smtClean="0"/>
          </a:p>
          <a:p>
            <a:r>
              <a:rPr lang="uk-UA" sz="3200" dirty="0"/>
              <a:t> </a:t>
            </a:r>
            <a:r>
              <a:rPr lang="uk-UA" sz="3200" dirty="0" smtClean="0"/>
              <a:t>1.3. Менеджмент </a:t>
            </a:r>
            <a:r>
              <a:rPr lang="uk-UA" sz="3200" dirty="0"/>
              <a:t>як система наукових знань</a:t>
            </a:r>
            <a:r>
              <a:rPr lang="uk-UA" sz="3200" dirty="0" smtClean="0"/>
              <a:t>.</a:t>
            </a:r>
          </a:p>
          <a:p>
            <a:r>
              <a:rPr lang="uk-UA" sz="3200" dirty="0" smtClean="0"/>
              <a:t>1.4. Менеджмент </a:t>
            </a:r>
            <a:r>
              <a:rPr lang="uk-UA" sz="3200" dirty="0"/>
              <a:t>як мистецтво управління. </a:t>
            </a:r>
            <a:endParaRPr lang="uk-UA" sz="3200" dirty="0" smtClean="0"/>
          </a:p>
          <a:p>
            <a:r>
              <a:rPr lang="uk-UA" sz="3200" dirty="0" smtClean="0"/>
              <a:t>1.5. Методи </a:t>
            </a:r>
            <a:r>
              <a:rPr lang="uk-UA" sz="3200" dirty="0"/>
              <a:t>досліджень.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58855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501" y="313901"/>
            <a:ext cx="108226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Підприємець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і менеджер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займаються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однією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справою –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керують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підприємством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але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завдання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якості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мають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відмінності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найбільш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яскраво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реалізуються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різних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етапах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життєвого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циклу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368" y="2716919"/>
            <a:ext cx="5735792" cy="32471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68" y="2991557"/>
            <a:ext cx="4690849" cy="29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95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4" y="306022"/>
            <a:ext cx="11518711" cy="57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6870" algn="ctr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Найбільш характерні якості підприємця та менеджера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429387"/>
              </p:ext>
            </p:extLst>
          </p:nvPr>
        </p:nvGraphicFramePr>
        <p:xfrm>
          <a:off x="1364776" y="885604"/>
          <a:ext cx="8598090" cy="5269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9045">
                  <a:extLst>
                    <a:ext uri="{9D8B030D-6E8A-4147-A177-3AD203B41FA5}">
                      <a16:colId xmlns:a16="http://schemas.microsoft.com/office/drawing/2014/main" val="3544836107"/>
                    </a:ext>
                  </a:extLst>
                </a:gridCol>
                <a:gridCol w="4299045">
                  <a:extLst>
                    <a:ext uri="{9D8B030D-6E8A-4147-A177-3AD203B41FA5}">
                      <a16:colId xmlns:a16="http://schemas.microsoft.com/office/drawing/2014/main" val="3123037424"/>
                    </a:ext>
                  </a:extLst>
                </a:gridCol>
              </a:tblGrid>
              <a:tr h="30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Якості підприємця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Якості менеджера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673958609"/>
                  </a:ext>
                </a:extLst>
              </a:tr>
              <a:tr h="3056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Відмінні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err="1">
                          <a:effectLst/>
                        </a:rPr>
                        <a:t>якості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66939"/>
                  </a:ext>
                </a:extLst>
              </a:tr>
              <a:tr h="30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Внутрішній контроль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Раціональність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282962389"/>
                  </a:ext>
                </a:extLst>
              </a:tr>
              <a:tr h="30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Енергійність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Ясність розуму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77088726"/>
                  </a:ext>
                </a:extLst>
              </a:tr>
              <a:tr h="30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Ризикованість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Наполегливість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191241851"/>
                  </a:ext>
                </a:extLst>
              </a:tr>
              <a:tr h="30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Потреба в досягненнях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Обережність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656945153"/>
                  </a:ext>
                </a:extLst>
              </a:tr>
              <a:tr h="37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Впевненість в собі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Уміння вирішувати проблеми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623719187"/>
                  </a:ext>
                </a:extLst>
              </a:tr>
              <a:tr h="30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Усвідомлення вартості часу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Аналітичний склад розуму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607158155"/>
                  </a:ext>
                </a:extLst>
              </a:tr>
              <a:tr h="611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Уміння зносити неприємності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Уміння стабілізувати ситуацію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768310375"/>
                  </a:ext>
                </a:extLst>
              </a:tr>
              <a:tr h="3056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Спільні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err="1">
                          <a:effectLst/>
                        </a:rPr>
                        <a:t>якості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26358"/>
                  </a:ext>
                </a:extLst>
              </a:tr>
              <a:tr h="3056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Творча уява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21707"/>
                  </a:ext>
                </a:extLst>
              </a:tr>
              <a:tr h="3056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Новаторство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95944"/>
                  </a:ext>
                </a:extLst>
              </a:tr>
              <a:tr h="3056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Рішучість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638691"/>
                  </a:ext>
                </a:extLst>
              </a:tr>
              <a:tr h="3056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Ініціатива стосовно змін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851148"/>
                  </a:ext>
                </a:extLst>
              </a:tr>
              <a:tr h="3056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Уміння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надихнути</a:t>
                      </a:r>
                      <a:r>
                        <a:rPr lang="ru-RU" sz="1800" dirty="0">
                          <a:effectLst/>
                        </a:rPr>
                        <a:t> людей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129925"/>
                  </a:ext>
                </a:extLst>
              </a:tr>
              <a:tr h="3056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Владність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773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902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275" y="-95534"/>
            <a:ext cx="1082267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687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виробництвом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складний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багатосторонній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процес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Він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потребує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розподілу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праці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менеджерів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рівнями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в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результаті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чого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складається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ієрархія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Кількість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рівнів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ієрархії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залежить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величини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складності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071" y="3719772"/>
            <a:ext cx="3028878" cy="22033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61" y="3719772"/>
            <a:ext cx="3070390" cy="22033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5" y="3719772"/>
            <a:ext cx="3266077" cy="220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57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рівні управління організаціє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25" b="9406"/>
          <a:stretch>
            <a:fillRect/>
          </a:stretch>
        </p:blipFill>
        <p:spPr bwMode="auto">
          <a:xfrm>
            <a:off x="1572387" y="1190171"/>
            <a:ext cx="9081099" cy="503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5444" y="359313"/>
            <a:ext cx="6437340" cy="66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6870" algn="ctr">
              <a:lnSpc>
                <a:spcPct val="150000"/>
              </a:lnSpc>
              <a:spcAft>
                <a:spcPts val="0"/>
              </a:spcAft>
            </a:pPr>
            <a:r>
              <a:rPr lang="uk-UA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Зразок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виділення рівнів управління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49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7029" y="145143"/>
            <a:ext cx="10972800" cy="256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Менеджери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працюють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різних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рівнях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поділяються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</a:rPr>
              <a:t> на 3 </a:t>
            </a:r>
            <a:r>
              <a:rPr lang="ru-RU" sz="3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групи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ru-RU" sz="40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менеджери</a:t>
            </a:r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нижнього</a:t>
            </a:r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40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середнього</a:t>
            </a:r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40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вищого</a:t>
            </a:r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рівня</a:t>
            </a:r>
            <a:r>
              <a:rPr lang="ru-RU" sz="40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36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77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457" y="406401"/>
            <a:ext cx="10551886" cy="2795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Менеджери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нижнього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рівня</a:t>
            </a:r>
            <a:r>
              <a:rPr lang="uk-UA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(технічний рівень)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не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мають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підпорядкуванні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інших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До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завдань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належить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безпосередня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організація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керівництво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працівниками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зайнятими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основною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діяльністю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контроль за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використанням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сировини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обладнання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134" y="3316406"/>
            <a:ext cx="4325025" cy="285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940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627" y="191425"/>
            <a:ext cx="11001829" cy="2241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Менеджери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середнього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рівня</a:t>
            </a:r>
            <a:r>
              <a:rPr lang="uk-UA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(управлінський рівень)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мають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підпорядкуванні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інших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але не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входять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вищого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керівництва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До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завдань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входить: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координація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праці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підлеглих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керівництво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окремими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спеціалізованими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підрозділами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функціями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436" y="2871717"/>
            <a:ext cx="5792515" cy="294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98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628" y="293025"/>
            <a:ext cx="11074400" cy="2795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Менеджери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вищого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рівня</a:t>
            </a:r>
            <a:r>
              <a:rPr lang="uk-UA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(інституційний рівень)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керівник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його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заступники. До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завдань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належить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цілей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підрозділів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розробка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довгострокових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планів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адаптація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різноманітних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змін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взаємодія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із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зовнішнім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середовищем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36" y="2667759"/>
            <a:ext cx="5834986" cy="363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16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1.3. </a:t>
            </a:r>
            <a:r>
              <a:rPr lang="ru-RU" b="1" dirty="0"/>
              <a:t>Менеджмент як система </a:t>
            </a:r>
            <a:r>
              <a:rPr lang="uk-UA" b="1" dirty="0" smtClean="0"/>
              <a:t>наукових знань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/>
              <a:t>Менеджмент як система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</a:t>
            </a:r>
            <a:r>
              <a:rPr lang="ru-RU" sz="3200" dirty="0" err="1"/>
              <a:t>стає</a:t>
            </a:r>
            <a:r>
              <a:rPr lang="ru-RU" sz="3200" dirty="0"/>
              <a:t> </a:t>
            </a:r>
            <a:r>
              <a:rPr lang="ru-RU" sz="3200" dirty="0" err="1"/>
              <a:t>інтернаціональним</a:t>
            </a:r>
            <a:r>
              <a:rPr lang="ru-RU" sz="3200" dirty="0"/>
              <a:t> </a:t>
            </a:r>
            <a:r>
              <a:rPr lang="ru-RU" sz="3200" dirty="0" err="1"/>
              <a:t>явищем</a:t>
            </a:r>
            <a:r>
              <a:rPr lang="ru-RU" sz="3200" dirty="0"/>
              <a:t>. </a:t>
            </a: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досвіду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кожної</a:t>
            </a:r>
            <a:r>
              <a:rPr lang="ru-RU" sz="3200" dirty="0"/>
              <a:t> </a:t>
            </a:r>
            <a:r>
              <a:rPr lang="ru-RU" sz="3200" dirty="0" err="1"/>
              <a:t>країни</a:t>
            </a:r>
            <a:r>
              <a:rPr lang="ru-RU" sz="3200" dirty="0"/>
              <a:t>, передача </a:t>
            </a:r>
            <a:r>
              <a:rPr lang="ru-RU" sz="3200" dirty="0" err="1"/>
              <a:t>цього</a:t>
            </a:r>
            <a:r>
              <a:rPr lang="ru-RU" sz="3200" dirty="0"/>
              <a:t> </a:t>
            </a:r>
            <a:r>
              <a:rPr lang="ru-RU" sz="3200" dirty="0" err="1"/>
              <a:t>досвіду</a:t>
            </a:r>
            <a:r>
              <a:rPr lang="ru-RU" sz="3200" dirty="0"/>
              <a:t> – справа </a:t>
            </a:r>
            <a:r>
              <a:rPr lang="ru-RU" sz="3200" dirty="0" err="1"/>
              <a:t>дуже</a:t>
            </a:r>
            <a:r>
              <a:rPr lang="ru-RU" sz="3200" dirty="0"/>
              <a:t> </a:t>
            </a:r>
            <a:r>
              <a:rPr lang="ru-RU" sz="3200" dirty="0" err="1"/>
              <a:t>цінна</a:t>
            </a:r>
            <a:r>
              <a:rPr lang="ru-RU" sz="3200" dirty="0"/>
              <a:t> і </a:t>
            </a:r>
            <a:r>
              <a:rPr lang="ru-RU" sz="3200" dirty="0" err="1"/>
              <a:t>корисна</a:t>
            </a:r>
            <a:r>
              <a:rPr lang="ru-RU" sz="3200" dirty="0"/>
              <a:t>. </a:t>
            </a:r>
            <a:r>
              <a:rPr lang="ru-RU" sz="3200" dirty="0" err="1"/>
              <a:t>Адже</a:t>
            </a:r>
            <a:r>
              <a:rPr lang="ru-RU" sz="3200" dirty="0"/>
              <a:t>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дозволяє</a:t>
            </a:r>
            <a:r>
              <a:rPr lang="ru-RU" sz="3200" dirty="0"/>
              <a:t> не </a:t>
            </a:r>
            <a:r>
              <a:rPr lang="ru-RU" sz="3200" dirty="0" err="1"/>
              <a:t>тільки</a:t>
            </a:r>
            <a:r>
              <a:rPr lang="ru-RU" sz="3200" dirty="0"/>
              <a:t> </a:t>
            </a:r>
            <a:r>
              <a:rPr lang="ru-RU" sz="3200" dirty="0" err="1"/>
              <a:t>зрозуміти</a:t>
            </a:r>
            <a:r>
              <a:rPr lang="ru-RU" sz="3200" dirty="0"/>
              <a:t>, як вести </a:t>
            </a:r>
            <a:r>
              <a:rPr lang="ru-RU" sz="3200" dirty="0" err="1"/>
              <a:t>бізнес</a:t>
            </a:r>
            <a:r>
              <a:rPr lang="ru-RU" sz="3200" dirty="0"/>
              <a:t> за кордоном, але й </a:t>
            </a:r>
            <a:r>
              <a:rPr lang="ru-RU" sz="3200" dirty="0" err="1"/>
              <a:t>навчитися</a:t>
            </a:r>
            <a:r>
              <a:rPr lang="ru-RU" sz="3200" dirty="0"/>
              <a:t> </a:t>
            </a:r>
            <a:r>
              <a:rPr lang="ru-RU" sz="3200" dirty="0" err="1"/>
              <a:t>уникати</a:t>
            </a:r>
            <a:r>
              <a:rPr lang="ru-RU" sz="3200" dirty="0"/>
              <a:t> </a:t>
            </a:r>
            <a:r>
              <a:rPr lang="ru-RU" sz="3200" dirty="0" err="1"/>
              <a:t>помилок</a:t>
            </a:r>
            <a:r>
              <a:rPr lang="ru-RU" sz="3200" dirty="0"/>
              <a:t> у </a:t>
            </a:r>
            <a:r>
              <a:rPr lang="ru-RU" sz="3200" dirty="0" err="1"/>
              <a:t>ситуаціях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не </a:t>
            </a:r>
            <a:r>
              <a:rPr lang="ru-RU" sz="3200" dirty="0" err="1"/>
              <a:t>зустрічалися</a:t>
            </a:r>
            <a:r>
              <a:rPr lang="ru-RU" sz="3200" dirty="0"/>
              <a:t> </a:t>
            </a:r>
            <a:r>
              <a:rPr lang="ru-RU" sz="3200" dirty="0" err="1"/>
              <a:t>раніше</a:t>
            </a:r>
            <a:r>
              <a:rPr lang="ru-RU" sz="3200" dirty="0"/>
              <a:t> в </a:t>
            </a:r>
            <a:r>
              <a:rPr lang="ru-RU" sz="3200" dirty="0" err="1"/>
              <a:t>минулому</a:t>
            </a:r>
            <a:r>
              <a:rPr lang="ru-RU" sz="3200" dirty="0"/>
              <a:t>, але вони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err="1"/>
              <a:t>виникнути</a:t>
            </a:r>
            <a:r>
              <a:rPr lang="ru-RU" sz="3200" dirty="0"/>
              <a:t> в </a:t>
            </a:r>
            <a:r>
              <a:rPr lang="ru-RU" sz="3200" dirty="0" err="1"/>
              <a:t>майбутньому</a:t>
            </a:r>
            <a:r>
              <a:rPr lang="ru-RU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7838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55092" y="709398"/>
            <a:ext cx="10855325" cy="5309265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/>
              <a:t>Історія чужого успіху або невдачі теж буває повчальна. Наукові й емпіричні узагальнення, розробка загальних принципів ефективного управління, типізація його різних форм і умов їх застосування стає предметом серйозної роботи науковців, всіх тих, хто просуває вперед управлінську думку.</a:t>
            </a:r>
          </a:p>
          <a:p>
            <a:pPr algn="just"/>
            <a:r>
              <a:rPr lang="ru-RU" sz="3600" i="1" dirty="0"/>
              <a:t>Разом з </a:t>
            </a:r>
            <a:r>
              <a:rPr lang="ru-RU" sz="3600" i="1" dirty="0" err="1"/>
              <a:t>тим</a:t>
            </a:r>
            <a:r>
              <a:rPr lang="ru-RU" sz="3600" i="1" dirty="0"/>
              <a:t> </a:t>
            </a:r>
            <a:r>
              <a:rPr lang="ru-RU" sz="3600" i="1" dirty="0" err="1"/>
              <a:t>слід</a:t>
            </a:r>
            <a:r>
              <a:rPr lang="ru-RU" sz="3600" i="1" dirty="0"/>
              <a:t> </a:t>
            </a:r>
            <a:r>
              <a:rPr lang="ru-RU" sz="3600" i="1" dirty="0" err="1"/>
              <a:t>пам’ятати</a:t>
            </a:r>
            <a:r>
              <a:rPr lang="ru-RU" sz="3600" i="1" dirty="0"/>
              <a:t>, </a:t>
            </a:r>
            <a:r>
              <a:rPr lang="ru-RU" sz="3600" i="1" dirty="0" err="1"/>
              <a:t>що</a:t>
            </a:r>
            <a:r>
              <a:rPr lang="ru-RU" sz="3600" i="1" dirty="0"/>
              <a:t> менеджмент – </a:t>
            </a:r>
            <a:r>
              <a:rPr lang="ru-RU" sz="3600" i="1" dirty="0" err="1"/>
              <a:t>це</a:t>
            </a:r>
            <a:r>
              <a:rPr lang="ru-RU" sz="3600" i="1" dirty="0"/>
              <a:t> </a:t>
            </a:r>
            <a:r>
              <a:rPr lang="ru-RU" sz="3600" i="1" dirty="0" err="1"/>
              <a:t>самостійна</a:t>
            </a:r>
            <a:r>
              <a:rPr lang="ru-RU" sz="3600" i="1" dirty="0"/>
              <a:t> </a:t>
            </a:r>
            <a:r>
              <a:rPr lang="ru-RU" sz="3600" i="1" dirty="0" err="1"/>
              <a:t>галузь</a:t>
            </a:r>
            <a:r>
              <a:rPr lang="ru-RU" sz="3600" i="1" dirty="0"/>
              <a:t> </a:t>
            </a:r>
            <a:r>
              <a:rPr lang="ru-RU" sz="3600" i="1" dirty="0" err="1"/>
              <a:t>знань</a:t>
            </a:r>
            <a:r>
              <a:rPr lang="ru-RU" sz="3600" i="1" dirty="0"/>
              <a:t>, яка </a:t>
            </a:r>
            <a:r>
              <a:rPr lang="ru-RU" sz="3600" i="1" dirty="0" err="1"/>
              <a:t>вимагає</a:t>
            </a:r>
            <a:r>
              <a:rPr lang="ru-RU" sz="3600" i="1" dirty="0"/>
              <a:t> </a:t>
            </a:r>
            <a:r>
              <a:rPr lang="ru-RU" sz="3600" i="1" dirty="0" err="1"/>
              <a:t>вдумливого</a:t>
            </a:r>
            <a:r>
              <a:rPr lang="ru-RU" sz="3600" i="1" dirty="0"/>
              <a:t> </a:t>
            </a:r>
            <a:r>
              <a:rPr lang="ru-RU" sz="3600" i="1" dirty="0" err="1"/>
              <a:t>освоєння</a:t>
            </a:r>
            <a:r>
              <a:rPr lang="ru-RU" sz="3600" i="1" dirty="0"/>
              <a:t>.</a:t>
            </a:r>
            <a:endParaRPr lang="uk-UA" sz="5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2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ТЕМА 1. </a:t>
            </a:r>
            <a:r>
              <a:rPr lang="uk-UA" b="1" dirty="0" smtClean="0"/>
              <a:t>Сутність, роль та методологічні основи менеджменту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b="1" dirty="0"/>
              <a:t>1.1. </a:t>
            </a:r>
            <a:r>
              <a:rPr lang="ru-RU" sz="3200" b="1" dirty="0"/>
              <a:t>Менеджмент як </a:t>
            </a:r>
            <a:r>
              <a:rPr lang="ru-RU" sz="3200" b="1" dirty="0" err="1"/>
              <a:t>специфічна</a:t>
            </a:r>
            <a:r>
              <a:rPr lang="ru-RU" sz="3200" b="1" dirty="0"/>
              <a:t> сфера </a:t>
            </a:r>
            <a:r>
              <a:rPr lang="ru-RU" sz="3200" b="1" dirty="0" err="1"/>
              <a:t>людської</a:t>
            </a:r>
            <a:r>
              <a:rPr lang="ru-RU" sz="3200" b="1" dirty="0"/>
              <a:t> </a:t>
            </a:r>
            <a:r>
              <a:rPr lang="ru-RU" sz="3200" b="1" dirty="0" err="1"/>
              <a:t>діяльності</a:t>
            </a:r>
            <a:endParaRPr lang="ru-RU" sz="3200" dirty="0"/>
          </a:p>
          <a:p>
            <a:pPr algn="just"/>
            <a:r>
              <a:rPr lang="uk-UA" sz="2800" dirty="0" smtClean="0"/>
              <a:t>Розвиток продуктивних сил суспільства супроводжується поглибленим розподілом праці. Звідси об’єктивна необхідність координації різних видів і різновидів праці в організованих соціально-ринкових системах. 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531625"/>
            <a:ext cx="2609850" cy="1752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554" y="4531625"/>
            <a:ext cx="2846909" cy="1762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892" y="4531625"/>
            <a:ext cx="28575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05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науці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: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1845734"/>
            <a:ext cx="11668836" cy="435035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1. </a:t>
            </a:r>
            <a:r>
              <a:rPr lang="uk-UA" sz="2400" b="1" i="1" dirty="0" smtClean="0"/>
              <a:t>концепція наукового управління</a:t>
            </a:r>
            <a:r>
              <a:rPr lang="uk-UA" sz="2400" dirty="0" smtClean="0"/>
              <a:t>, в основу якої було закладено сформульовані та реалізовані на практиці принципи наукової організації виробництва;</a:t>
            </a:r>
          </a:p>
          <a:p>
            <a:pPr algn="just"/>
            <a:r>
              <a:rPr lang="uk-UA" sz="2400" dirty="0" smtClean="0"/>
              <a:t>2</a:t>
            </a:r>
            <a:r>
              <a:rPr lang="uk-UA" sz="2400" b="1" dirty="0" smtClean="0"/>
              <a:t>. </a:t>
            </a:r>
            <a:r>
              <a:rPr lang="uk-UA" sz="2400" b="1" i="1" dirty="0" smtClean="0"/>
              <a:t>концепція адміністративного управління</a:t>
            </a:r>
            <a:r>
              <a:rPr lang="uk-UA" sz="2400" dirty="0" smtClean="0"/>
              <a:t>, спрямована на розробку організаційних проблем і принципів власне управління організацією в цілому. Особливе значення надавалося організаційним структурам підприємств;</a:t>
            </a:r>
          </a:p>
          <a:p>
            <a:pPr algn="just"/>
            <a:r>
              <a:rPr lang="uk-UA" sz="2400" dirty="0" smtClean="0"/>
              <a:t>3. </a:t>
            </a:r>
            <a:r>
              <a:rPr lang="uk-UA" sz="2400" b="1" i="1" dirty="0" smtClean="0"/>
              <a:t>концепція управління з позиції психології та «людських відносин» </a:t>
            </a:r>
            <a:r>
              <a:rPr lang="uk-UA" sz="2400" dirty="0" smtClean="0"/>
              <a:t>полягає в тому, що менеджерам необхідно враховувати різні потреби своїх робітників замість того, щоб обмежуватися задоволенням їх матеріальних запитів;</a:t>
            </a:r>
          </a:p>
          <a:p>
            <a:pPr algn="just"/>
            <a:r>
              <a:rPr lang="uk-UA" sz="2400" dirty="0" smtClean="0"/>
              <a:t>4. </a:t>
            </a:r>
            <a:r>
              <a:rPr lang="uk-UA" sz="2400" b="1" i="1" dirty="0" smtClean="0"/>
              <a:t>концепція управління з позиції науки про поведінку</a:t>
            </a:r>
            <a:r>
              <a:rPr lang="uk-UA" sz="2400" dirty="0" smtClean="0"/>
              <a:t>, в основу якої покладено дослідження у галузі стосунків між людьми, залежності їх поведінки від чисельних виробничих факторів.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5300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3898" y="804957"/>
            <a:ext cx="11587163" cy="1787525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/>
              <a:t>Під науковими основами управління розуміють систему наукових знань, яка становить теоретичну базу практики управління, а точніше, забезпечення практики менеджменту науковими рекомендаціями.</a:t>
            </a:r>
            <a:endParaRPr lang="uk-UA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485" y="2983742"/>
            <a:ext cx="5279988" cy="296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807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093" y="445532"/>
            <a:ext cx="10508776" cy="57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8310" algn="ctr">
              <a:lnSpc>
                <a:spcPct val="150000"/>
              </a:lnSpc>
            </a:pP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1.4. </a:t>
            </a: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Менеджмент як </a:t>
            </a:r>
            <a:r>
              <a:rPr lang="uk-UA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мистецтво управління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4525" y="1281080"/>
            <a:ext cx="10099344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</a:rPr>
              <a:t>Мистецтво управління в </a:t>
            </a:r>
            <a:r>
              <a:rPr lang="uk-UA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менеджменті,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</a:rPr>
              <a:t>як і в будь-якому виді людської діяльності, є щось таке, що не піддається кількісному аналізу.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Оце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щось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таке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відноситься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мистецтва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Обґрунтування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мистецтва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яким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володіють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лише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окремі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люди, є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частинкою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науки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4272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1403" y="531968"/>
            <a:ext cx="522254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З іншої сторони, оволодіти мистецтвом будь-якої професії, в тому числі й професії управлінця-менеджера, можна тільки за допомогою пізнання науки управління.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88" y="531969"/>
            <a:ext cx="5650172" cy="535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567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5" y="163773"/>
            <a:ext cx="11750723" cy="12010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/>
              <a:t>Видатний</a:t>
            </a:r>
            <a:r>
              <a:rPr lang="ru-RU" sz="4000" dirty="0"/>
              <a:t> менеджер </a:t>
            </a:r>
            <a:r>
              <a:rPr lang="ru-RU" sz="4000" dirty="0" err="1"/>
              <a:t>нашої</a:t>
            </a:r>
            <a:r>
              <a:rPr lang="ru-RU" sz="4000" dirty="0"/>
              <a:t> </a:t>
            </a:r>
            <a:r>
              <a:rPr lang="ru-RU" sz="4000" dirty="0" err="1"/>
              <a:t>епохи</a:t>
            </a:r>
            <a:r>
              <a:rPr lang="ru-RU" sz="4000" dirty="0"/>
              <a:t> </a:t>
            </a:r>
            <a:r>
              <a:rPr lang="ru-RU" sz="4000" dirty="0" err="1"/>
              <a:t>Лі</a:t>
            </a:r>
            <a:r>
              <a:rPr lang="ru-RU" sz="4000" dirty="0"/>
              <a:t> </a:t>
            </a:r>
            <a:r>
              <a:rPr lang="ru-RU" sz="4000" dirty="0" err="1" smtClean="0"/>
              <a:t>Яккока</a:t>
            </a:r>
            <a:r>
              <a:rPr lang="ru-RU" sz="4000" dirty="0" smtClean="0"/>
              <a:t> </a:t>
            </a:r>
            <a:r>
              <a:rPr lang="ru-RU" sz="4000" dirty="0" err="1" smtClean="0"/>
              <a:t>рекомендує</a:t>
            </a:r>
            <a:r>
              <a:rPr lang="ru-RU" sz="4000" dirty="0"/>
              <a:t> </a:t>
            </a:r>
            <a:r>
              <a:rPr lang="ru-RU" sz="4000" dirty="0" err="1"/>
              <a:t>такі</a:t>
            </a:r>
            <a:r>
              <a:rPr lang="ru-RU" sz="4000" dirty="0"/>
              <a:t> </a:t>
            </a:r>
            <a:r>
              <a:rPr lang="ru-RU" sz="4000" dirty="0" err="1"/>
              <a:t>підходи</a:t>
            </a:r>
            <a:r>
              <a:rPr lang="ru-RU" sz="4000" dirty="0"/>
              <a:t> до </a:t>
            </a:r>
            <a:r>
              <a:rPr lang="ru-RU" sz="4000" dirty="0" err="1"/>
              <a:t>оволодіння</a:t>
            </a:r>
            <a:r>
              <a:rPr lang="ru-RU" sz="4000" dirty="0"/>
              <a:t> </a:t>
            </a:r>
            <a:r>
              <a:rPr lang="ru-RU" sz="4000" dirty="0" err="1"/>
              <a:t>мистецтвом</a:t>
            </a:r>
            <a:r>
              <a:rPr lang="ru-RU" sz="4000" dirty="0"/>
              <a:t> </a:t>
            </a:r>
            <a:r>
              <a:rPr lang="ru-RU" sz="4000" dirty="0" err="1"/>
              <a:t>управління</a:t>
            </a:r>
            <a:r>
              <a:rPr lang="ru-RU" sz="4000" dirty="0" smtClean="0"/>
              <a:t>: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1845733"/>
            <a:ext cx="11655187" cy="42821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контактувати</a:t>
            </a:r>
            <a:r>
              <a:rPr lang="ru-RU" dirty="0"/>
              <a:t> з людьми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/>
              <a:t>зосередитись</a:t>
            </a:r>
            <a:r>
              <a:rPr lang="ru-RU" dirty="0"/>
              <a:t> і </a:t>
            </a:r>
            <a:r>
              <a:rPr lang="ru-RU" dirty="0" err="1"/>
              <a:t>раціонально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smtClean="0"/>
              <a:t>час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 smtClean="0"/>
              <a:t>Навчитися</a:t>
            </a:r>
            <a:r>
              <a:rPr lang="ru-RU" dirty="0" smtClean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 smtClean="0"/>
              <a:t>пріоритети</a:t>
            </a:r>
            <a:endParaRPr lang="ru-RU" dirty="0"/>
          </a:p>
          <a:p>
            <a:r>
              <a:rPr lang="ru-RU" dirty="0" smtClean="0"/>
              <a:t>4.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планувати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 smtClean="0"/>
              <a:t>підбивати</a:t>
            </a:r>
            <a:r>
              <a:rPr lang="ru-RU" dirty="0" smtClean="0"/>
              <a:t> </a:t>
            </a:r>
            <a:r>
              <a:rPr lang="ru-RU" dirty="0" err="1"/>
              <a:t>підсумки</a:t>
            </a:r>
            <a:r>
              <a:rPr lang="ru-RU" dirty="0"/>
              <a:t> </a:t>
            </a:r>
            <a:r>
              <a:rPr lang="ru-RU" dirty="0" err="1" smtClean="0"/>
              <a:t>роботи</a:t>
            </a:r>
            <a:endParaRPr lang="ru-RU" dirty="0" smtClean="0"/>
          </a:p>
          <a:p>
            <a:r>
              <a:rPr lang="ru-RU" dirty="0"/>
              <a:t>6. Повинен бути порядок </a:t>
            </a:r>
            <a:r>
              <a:rPr lang="ru-RU" dirty="0" err="1"/>
              <a:t>письмового</a:t>
            </a:r>
            <a:r>
              <a:rPr lang="ru-RU" dirty="0"/>
              <a:t> </a:t>
            </a:r>
            <a:r>
              <a:rPr lang="ru-RU" dirty="0" err="1"/>
              <a:t>викладу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 smtClean="0"/>
              <a:t>ідеї</a:t>
            </a:r>
            <a:endParaRPr lang="ru-RU" dirty="0" smtClean="0"/>
          </a:p>
          <a:p>
            <a:r>
              <a:rPr lang="ru-RU" dirty="0"/>
              <a:t>7.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 на </a:t>
            </a:r>
            <a:r>
              <a:rPr lang="ru-RU" dirty="0" err="1" smtClean="0"/>
              <a:t>ризик</a:t>
            </a:r>
            <a:endParaRPr lang="ru-RU" dirty="0" smtClean="0"/>
          </a:p>
          <a:p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 err="1"/>
              <a:t>Менеджери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своєчасні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роль </a:t>
            </a:r>
            <a:r>
              <a:rPr lang="ru-RU" dirty="0" err="1" smtClean="0"/>
              <a:t>мотиватора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</a:t>
            </a:r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в </a:t>
            </a:r>
            <a:r>
              <a:rPr lang="ru-RU" dirty="0" err="1"/>
              <a:t>корпораціях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приймаються</a:t>
            </a:r>
            <a:r>
              <a:rPr lang="ru-RU" dirty="0"/>
              <a:t> не </a:t>
            </a:r>
            <a:r>
              <a:rPr lang="ru-RU" dirty="0" err="1"/>
              <a:t>колективними</a:t>
            </a:r>
            <a:r>
              <a:rPr lang="ru-RU" dirty="0"/>
              <a:t> органами, не </a:t>
            </a:r>
            <a:r>
              <a:rPr lang="ru-RU" dirty="0" err="1"/>
              <a:t>комітетами</a:t>
            </a:r>
            <a:r>
              <a:rPr lang="ru-RU" dirty="0"/>
              <a:t>, а </a:t>
            </a:r>
            <a:r>
              <a:rPr lang="ru-RU" dirty="0" err="1"/>
              <a:t>окремими</a:t>
            </a:r>
            <a:r>
              <a:rPr lang="ru-RU" dirty="0"/>
              <a:t> особами.</a:t>
            </a:r>
          </a:p>
          <a:p>
            <a:endParaRPr lang="ru-RU" dirty="0" smtClean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288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6604" y="299958"/>
            <a:ext cx="1161424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10.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Єдиний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спосіб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настроїти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людей на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енергійну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спілкуватися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з ними.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11.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хочете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людину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похвалити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зробіть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письмовій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формі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а коли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хочете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висварити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краще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зробіть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по телефону.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12. Не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старайтеся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виконувати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роботу, яку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повинні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робити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інші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13. Головною причиною, через яку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здібні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люди не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можуть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зробити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кар’єру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є те,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вони погано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контактують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своїми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колегами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14.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Більшість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людей не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читає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цілком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газетні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матеріали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обмежується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заголовками і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підзаголовками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Звідси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наслідок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ті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хто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формулює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великий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вплив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сприйняття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новин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читачами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15.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Єдине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чим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володіє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людина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-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здатність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роздумувати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здоровий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глузд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єдина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реальна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перевага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перед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мавпою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16.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Помилки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роблять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усі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Біда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в тому,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більшість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людей просто не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хоче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відкрито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визнавати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17.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дійсно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віриш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у те,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ти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робиш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варто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наполегливо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добиватися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свого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навіть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перед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перешкодами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виникають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368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1.5. </a:t>
            </a: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</a:t>
            </a:r>
            <a:r>
              <a:rPr lang="ru-RU" b="1" dirty="0" smtClean="0"/>
              <a:t>менеджменту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З метою </a:t>
            </a:r>
            <a:r>
              <a:rPr lang="ru-RU" sz="3200" dirty="0" err="1"/>
              <a:t>з’ясування</a:t>
            </a:r>
            <a:r>
              <a:rPr lang="ru-RU" sz="3200" dirty="0"/>
              <a:t> </a:t>
            </a:r>
            <a:r>
              <a:rPr lang="ru-RU" sz="3200" dirty="0" err="1"/>
              <a:t>тенденцій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, </a:t>
            </a:r>
            <a:r>
              <a:rPr lang="ru-RU" sz="3200" dirty="0" err="1"/>
              <a:t>законів</a:t>
            </a:r>
            <a:r>
              <a:rPr lang="ru-RU" sz="3200" dirty="0"/>
              <a:t> і </a:t>
            </a:r>
            <a:r>
              <a:rPr lang="ru-RU" sz="3200" dirty="0" err="1"/>
              <a:t>принципів</a:t>
            </a:r>
            <a:r>
              <a:rPr lang="ru-RU" sz="3200" dirty="0"/>
              <a:t> менеджменту </a:t>
            </a:r>
            <a:r>
              <a:rPr lang="ru-RU" sz="3200" dirty="0" err="1"/>
              <a:t>застосовують</a:t>
            </a:r>
            <a:r>
              <a:rPr lang="ru-RU" sz="3200" dirty="0"/>
              <a:t> </a:t>
            </a:r>
            <a:r>
              <a:rPr lang="ru-RU" sz="3200" dirty="0" err="1"/>
              <a:t>різноманітні</a:t>
            </a:r>
            <a:r>
              <a:rPr lang="ru-RU" sz="3200" dirty="0"/>
              <a:t> </a:t>
            </a:r>
            <a:r>
              <a:rPr lang="ru-RU" sz="3200" dirty="0" err="1"/>
              <a:t>методи</a:t>
            </a:r>
            <a:r>
              <a:rPr lang="ru-RU" sz="3200" dirty="0"/>
              <a:t> </a:t>
            </a:r>
            <a:r>
              <a:rPr lang="ru-RU" sz="3200" dirty="0" err="1"/>
              <a:t>дослідження</a:t>
            </a:r>
            <a:r>
              <a:rPr lang="ru-RU" sz="3200" dirty="0"/>
              <a:t>.</a:t>
            </a:r>
          </a:p>
          <a:p>
            <a:pPr algn="just"/>
            <a:r>
              <a:rPr lang="ru-RU" sz="3200" dirty="0"/>
              <a:t>1. </a:t>
            </a:r>
            <a:r>
              <a:rPr lang="uk-UA" sz="3200" i="1" dirty="0" smtClean="0"/>
              <a:t>Діалектичний метод.</a:t>
            </a:r>
            <a:r>
              <a:rPr lang="uk-UA" sz="3200" dirty="0" smtClean="0"/>
              <a:t> </a:t>
            </a:r>
            <a:r>
              <a:rPr lang="ru-RU" sz="3200" dirty="0" err="1" smtClean="0"/>
              <a:t>Вивчає</a:t>
            </a:r>
            <a:r>
              <a:rPr lang="ru-RU" sz="3200" dirty="0" smtClean="0"/>
              <a:t> </a:t>
            </a:r>
            <a:r>
              <a:rPr lang="ru-RU" sz="3200" dirty="0" err="1"/>
              <a:t>явища</a:t>
            </a:r>
            <a:r>
              <a:rPr lang="ru-RU" sz="3200" dirty="0"/>
              <a:t> в </a:t>
            </a:r>
            <a:r>
              <a:rPr lang="ru-RU" sz="3200" dirty="0" err="1"/>
              <a:t>розвитку</a:t>
            </a:r>
            <a:r>
              <a:rPr lang="ru-RU" sz="3200" dirty="0"/>
              <a:t>, а </a:t>
            </a:r>
            <a:r>
              <a:rPr lang="ru-RU" sz="3200" dirty="0" err="1"/>
              <a:t>саме</a:t>
            </a:r>
            <a:r>
              <a:rPr lang="ru-RU" sz="3200" dirty="0"/>
              <a:t> – </a:t>
            </a:r>
            <a:r>
              <a:rPr lang="ru-RU" sz="3200" dirty="0" err="1"/>
              <a:t>взаємозумовлений</a:t>
            </a:r>
            <a:r>
              <a:rPr lang="ru-RU" sz="3200" dirty="0"/>
              <a:t> і </a:t>
            </a:r>
            <a:r>
              <a:rPr lang="ru-RU" sz="3200" dirty="0" err="1"/>
              <a:t>суперечливий</a:t>
            </a:r>
            <a:r>
              <a:rPr lang="ru-RU" sz="3200" dirty="0"/>
              <a:t> </a:t>
            </a:r>
            <a:r>
              <a:rPr lang="ru-RU" sz="3200" dirty="0" err="1"/>
              <a:t>розвиток</a:t>
            </a:r>
            <a:r>
              <a:rPr lang="ru-RU" sz="3200" dirty="0"/>
              <a:t> </a:t>
            </a:r>
            <a:r>
              <a:rPr lang="ru-RU" sz="3200" dirty="0" err="1"/>
              <a:t>явищ</a:t>
            </a:r>
            <a:r>
              <a:rPr lang="ru-RU" sz="3200" dirty="0"/>
              <a:t> </a:t>
            </a:r>
            <a:r>
              <a:rPr lang="ru-RU" sz="3200" dirty="0" err="1"/>
              <a:t>дійсності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2400" i="1" dirty="0" err="1"/>
              <a:t>Д</a:t>
            </a:r>
            <a:r>
              <a:rPr lang="ru-RU" sz="2400" i="1" dirty="0" err="1" smtClean="0"/>
              <a:t>іалектичний</a:t>
            </a:r>
            <a:r>
              <a:rPr lang="ru-RU" sz="2400" i="1" dirty="0" smtClean="0"/>
              <a:t> </a:t>
            </a:r>
            <a:r>
              <a:rPr lang="ru-RU" sz="2400" i="1" dirty="0"/>
              <a:t>метод - </a:t>
            </a:r>
            <a:r>
              <a:rPr lang="ru-RU" sz="2400" i="1" dirty="0" err="1">
                <a:solidFill>
                  <a:srgbClr val="FF0000"/>
                </a:solidFill>
              </a:rPr>
              <a:t>це</a:t>
            </a:r>
            <a:r>
              <a:rPr lang="ru-RU" sz="2400" i="1" dirty="0">
                <a:solidFill>
                  <a:srgbClr val="FF0000"/>
                </a:solidFill>
              </a:rPr>
              <a:t> метод </a:t>
            </a:r>
            <a:r>
              <a:rPr lang="ru-RU" sz="2400" i="1" dirty="0" err="1">
                <a:solidFill>
                  <a:srgbClr val="FF0000"/>
                </a:solidFill>
              </a:rPr>
              <a:t>поглибленого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пізнання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явищ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або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процесів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/>
              <a:t>у </a:t>
            </a:r>
            <a:r>
              <a:rPr lang="ru-RU" sz="2400" i="1" dirty="0" err="1"/>
              <a:t>їхньому</a:t>
            </a:r>
            <a:r>
              <a:rPr lang="ru-RU" sz="2400" i="1" dirty="0"/>
              <a:t> </a:t>
            </a:r>
            <a:r>
              <a:rPr lang="ru-RU" sz="2400" i="1" dirty="0" err="1"/>
              <a:t>тісному</a:t>
            </a:r>
            <a:r>
              <a:rPr lang="ru-RU" sz="2400" i="1" dirty="0"/>
              <a:t> </a:t>
            </a:r>
            <a:r>
              <a:rPr lang="ru-RU" sz="2400" i="1" dirty="0" err="1"/>
              <a:t>взаємозв'язку</a:t>
            </a:r>
            <a:r>
              <a:rPr lang="ru-RU" sz="2400" i="1" dirty="0"/>
              <a:t> та </a:t>
            </a:r>
            <a:r>
              <a:rPr lang="ru-RU" sz="2400" i="1" dirty="0" err="1"/>
              <a:t>постійному</a:t>
            </a:r>
            <a:r>
              <a:rPr lang="ru-RU" sz="2400" i="1" dirty="0"/>
              <a:t> </a:t>
            </a:r>
            <a:r>
              <a:rPr lang="ru-RU" sz="2400" i="1" dirty="0" err="1"/>
              <a:t>розвитку</a:t>
            </a:r>
            <a:r>
              <a:rPr lang="ru-RU" sz="2400" i="1" dirty="0"/>
              <a:t>, </a:t>
            </a:r>
            <a:r>
              <a:rPr lang="ru-RU" sz="2400" i="1" dirty="0" err="1"/>
              <a:t>тобто</a:t>
            </a:r>
            <a:r>
              <a:rPr lang="ru-RU" sz="2400" i="1" dirty="0"/>
              <a:t> </a:t>
            </a:r>
            <a:r>
              <a:rPr lang="ru-RU" sz="2400" i="1" dirty="0" err="1"/>
              <a:t>взаємозумовленість</a:t>
            </a:r>
            <a:r>
              <a:rPr lang="ru-RU" sz="2400" i="1" dirty="0"/>
              <a:t> і </a:t>
            </a:r>
            <a:r>
              <a:rPr lang="ru-RU" sz="2400" i="1" dirty="0" err="1"/>
              <a:t>суперечливість</a:t>
            </a:r>
            <a:r>
              <a:rPr lang="ru-RU" sz="2400" i="1" dirty="0"/>
              <a:t> </a:t>
            </a:r>
            <a:r>
              <a:rPr lang="ru-RU" sz="2400" i="1" dirty="0" err="1"/>
              <a:t>розвитку</a:t>
            </a:r>
            <a:r>
              <a:rPr lang="ru-RU" sz="2400" i="1" dirty="0"/>
              <a:t> </a:t>
            </a:r>
            <a:r>
              <a:rPr lang="ru-RU" sz="2400" i="1" dirty="0" err="1"/>
              <a:t>явищ</a:t>
            </a:r>
            <a:r>
              <a:rPr lang="ru-RU" sz="2400" i="1" dirty="0"/>
              <a:t> </a:t>
            </a:r>
            <a:r>
              <a:rPr lang="ru-RU" sz="2400" i="1" dirty="0" err="1"/>
              <a:t>чи</a:t>
            </a:r>
            <a:r>
              <a:rPr lang="ru-RU" sz="2400" i="1" dirty="0"/>
              <a:t> </a:t>
            </a:r>
            <a:r>
              <a:rPr lang="ru-RU" sz="2400" i="1" dirty="0" err="1"/>
              <a:t>процесів</a:t>
            </a:r>
            <a:r>
              <a:rPr lang="ru-RU" sz="2400" i="1" dirty="0"/>
              <a:t> і </a:t>
            </a:r>
            <a:r>
              <a:rPr lang="ru-RU" sz="2400" i="1" dirty="0" err="1"/>
              <a:t>дійсност</a:t>
            </a:r>
            <a:endParaRPr lang="ru-RU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408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Конкретно-</a:t>
            </a:r>
            <a:r>
              <a:rPr lang="ru-RU" i="1" dirty="0" err="1"/>
              <a:t>історичний</a:t>
            </a:r>
            <a:r>
              <a:rPr lang="ru-RU" i="1" dirty="0"/>
              <a:t> метод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/>
              <a:t>2. </a:t>
            </a:r>
            <a:r>
              <a:rPr lang="ru-RU" sz="3200" i="1" dirty="0"/>
              <a:t>Конкретно-</a:t>
            </a:r>
            <a:r>
              <a:rPr lang="ru-RU" sz="3200" i="1" dirty="0" err="1"/>
              <a:t>історичний</a:t>
            </a:r>
            <a:r>
              <a:rPr lang="ru-RU" sz="3200" i="1" dirty="0"/>
              <a:t> метод.</a:t>
            </a:r>
            <a:r>
              <a:rPr lang="ru-RU" sz="3200" dirty="0"/>
              <a:t> </a:t>
            </a:r>
            <a:r>
              <a:rPr lang="ru-RU" sz="3200" dirty="0" err="1"/>
              <a:t>Передбачає</a:t>
            </a:r>
            <a:r>
              <a:rPr lang="ru-RU" sz="3200" dirty="0"/>
              <a:t> </a:t>
            </a: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досліджуваного</a:t>
            </a:r>
            <a:r>
              <a:rPr lang="ru-RU" sz="3200" dirty="0"/>
              <a:t> </a:t>
            </a:r>
            <a:r>
              <a:rPr lang="ru-RU" sz="3200" dirty="0" err="1"/>
              <a:t>явища</a:t>
            </a:r>
            <a:r>
              <a:rPr lang="ru-RU" sz="3200" dirty="0"/>
              <a:t> в </a:t>
            </a:r>
            <a:r>
              <a:rPr lang="ru-RU" sz="3200" dirty="0" err="1"/>
              <a:t>розвитку</a:t>
            </a:r>
            <a:r>
              <a:rPr lang="ru-RU" sz="3200" dirty="0"/>
              <a:t> з </a:t>
            </a:r>
            <a:r>
              <a:rPr lang="ru-RU" sz="3200" dirty="0" err="1"/>
              <a:t>урахуванням</a:t>
            </a:r>
            <a:r>
              <a:rPr lang="ru-RU" sz="3200" dirty="0"/>
              <a:t> причин, умов і </a:t>
            </a:r>
            <a:r>
              <a:rPr lang="ru-RU" sz="3200" dirty="0" err="1"/>
              <a:t>чинників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зумовили</a:t>
            </a:r>
            <a:r>
              <a:rPr lang="ru-RU" sz="3200" dirty="0"/>
              <a:t> </a:t>
            </a:r>
            <a:r>
              <a:rPr lang="ru-RU" sz="3200" dirty="0" err="1"/>
              <a:t>зміни</a:t>
            </a:r>
            <a:r>
              <a:rPr lang="ru-RU" sz="3200" dirty="0"/>
              <a:t>, </a:t>
            </a:r>
            <a:r>
              <a:rPr lang="ru-RU" sz="3200" dirty="0" err="1"/>
              <a:t>тенденції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явища</a:t>
            </a:r>
            <a:r>
              <a:rPr lang="ru-RU" sz="3200" dirty="0"/>
              <a:t> </a:t>
            </a:r>
            <a:r>
              <a:rPr lang="ru-RU" sz="3200" dirty="0" err="1"/>
              <a:t>тощо</a:t>
            </a:r>
            <a:r>
              <a:rPr lang="ru-RU" sz="3200" dirty="0"/>
              <a:t>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51" y="3616656"/>
            <a:ext cx="5040857" cy="272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899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5909" y="58847"/>
            <a:ext cx="11395881" cy="2599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lang="ru-RU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Системний</a:t>
            </a:r>
            <a:r>
              <a:rPr lang="ru-RU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метод.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Постає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як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сукупність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методологічних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засобів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процедур,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спрямованих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складних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об’єктів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урахуванням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усіх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наявних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взаємозв’язків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динамічних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характеристик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077" y="3015799"/>
            <a:ext cx="5461544" cy="30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55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193" y="0"/>
            <a:ext cx="10795379" cy="1953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8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4. Аналітичний метод. Полягає</a:t>
            </a:r>
            <a:r>
              <a:rPr lang="uk-UA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в розчленуванні цілого на частини і розглядання їх як цілого. Використовують стосовно складних явищ та об’єктів.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272" y="2749454"/>
            <a:ext cx="4279995" cy="339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4925" y="403579"/>
            <a:ext cx="113640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координації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людей на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практиці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різні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4925" y="2634018"/>
            <a:ext cx="10058400" cy="304400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«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«менеджмент;»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«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адміністрування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«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керування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08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150" y="574428"/>
            <a:ext cx="11000095" cy="453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5. Балансовий метод</a:t>
            </a:r>
            <a:r>
              <a:rPr lang="uk-UA" sz="2800" dirty="0">
                <a:latin typeface="Arial" panose="020B0604020202020204" pitchFamily="34" charset="0"/>
                <a:ea typeface="Times New Roman" panose="02020603050405020304" pitchFamily="18" charset="0"/>
              </a:rPr>
              <a:t>. Використовують для вимірювання впливу чинників на узагальнюючий показник. У його основі складання балансів, які є аналітичною формою порівняння планових і звітних показників, надходжень і витрат, активів і пасивів. Цей метод дає змогу проаналізувати відповідність показників у вартісних і кількісних величинах, виявити відхилення та причини, які зумовили такий стан речей.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51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011" y="474345"/>
            <a:ext cx="11614245" cy="2795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6.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(вербального,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фізичного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аналогового,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математичного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Застосовують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умови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коли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неможливо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через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складність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взаємозв’язків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дослідити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під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впливом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різноманітних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чинників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У таких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ситуаціях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ефективні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імітаційні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моделі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які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мають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адекватними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та максимально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наближеними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особливостей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реалій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його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буття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3749"/>
            <a:ext cx="3375050" cy="25604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039" y="3553749"/>
            <a:ext cx="3006560" cy="25604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482" y="3553749"/>
            <a:ext cx="2870083" cy="25604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448" y="3553749"/>
            <a:ext cx="2451551" cy="256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315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094" y="266595"/>
            <a:ext cx="10617958" cy="389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7. </a:t>
            </a:r>
            <a:r>
              <a:rPr lang="ru-RU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Експертні</a:t>
            </a:r>
            <a:r>
              <a:rPr lang="ru-RU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використовують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умови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коли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неможливо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кількісно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визначити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певні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параметри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. До них належать </a:t>
            </a:r>
            <a:r>
              <a:rPr lang="ru-RU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органолептичні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тобто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визначення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кількісній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формі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суб’єктивного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сприйняття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спеціалістами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експертами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ознак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чи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властивостей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оцінюваного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явища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700" y="4159007"/>
            <a:ext cx="5786651" cy="220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41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58" y="428853"/>
            <a:ext cx="11163869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300" i="1" dirty="0">
                <a:latin typeface="Arial" panose="020B0604020202020204" pitchFamily="34" charset="0"/>
                <a:ea typeface="Times New Roman" panose="02020603050405020304" pitchFamily="18" charset="0"/>
              </a:rPr>
              <a:t>8.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Економіко-математичні</a:t>
            </a:r>
            <a:r>
              <a:rPr lang="ru-RU" sz="23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i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До них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відносять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вивчення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випадкових</a:t>
            </a:r>
            <a:r>
              <a:rPr lang="ru-RU" sz="23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або</a:t>
            </a:r>
            <a:r>
              <a:rPr lang="ru-RU" sz="23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ймовірносних</a:t>
            </a:r>
            <a:r>
              <a:rPr lang="ru-RU" sz="23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явищ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Завдяки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їм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виявляють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закономірності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серед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випадковостей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. До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цієї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групи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належать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математики</a:t>
            </a:r>
            <a:r>
              <a:rPr lang="ru-RU" sz="23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диференційне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інтегральне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варіаційне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обчислення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);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математичного</a:t>
            </a:r>
            <a:r>
              <a:rPr lang="ru-RU" sz="23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аналізу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вивчення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одномірних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багатомірних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статистичних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залежностей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);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математичної</a:t>
            </a:r>
            <a:r>
              <a:rPr lang="ru-RU" sz="23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статистики</a:t>
            </a:r>
            <a:r>
              <a:rPr lang="ru-RU" sz="23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виробничі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функції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міжгалузевий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баланс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тощо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);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економетричні</a:t>
            </a:r>
            <a:r>
              <a:rPr lang="ru-RU" sz="23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лінійне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нелінійне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блочне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динамічне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програмування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);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математичного</a:t>
            </a:r>
            <a:r>
              <a:rPr lang="ru-RU" sz="23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програмування</a:t>
            </a:r>
            <a:r>
              <a:rPr lang="ru-RU" sz="23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(метод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випуклого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програмування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сіткове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програмування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запасами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тощо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);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економічної</a:t>
            </a:r>
            <a:r>
              <a:rPr lang="ru-RU" sz="23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кібернетики</a:t>
            </a:r>
            <a:r>
              <a:rPr lang="ru-RU" sz="23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системний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аналіз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імітаційні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);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3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теорії</a:t>
            </a:r>
            <a:r>
              <a:rPr lang="ru-RU" sz="23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3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ймовірностей</a:t>
            </a:r>
            <a:r>
              <a:rPr lang="ru-RU" sz="2300" dirty="0"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23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ін</a:t>
            </a:r>
            <a:r>
              <a:rPr lang="ru-RU" sz="23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785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865" y="695742"/>
            <a:ext cx="10672549" cy="1953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9. </a:t>
            </a:r>
            <a:r>
              <a:rPr lang="ru-RU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Соціологічні</a:t>
            </a:r>
            <a:r>
              <a:rPr lang="ru-RU" sz="28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методи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анкетування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інтерв’ювання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тестування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Ґрунтуються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соціологічних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опитуваннях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вибірки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цільових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Times New Roman" panose="02020603050405020304" pitchFamily="18" charset="0"/>
              </a:rPr>
              <a:t>респондентів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2849112"/>
            <a:ext cx="3835022" cy="311114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10" y="2900716"/>
            <a:ext cx="3726408" cy="3111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24" y="3003927"/>
            <a:ext cx="3494397" cy="300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4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«</a:t>
            </a:r>
            <a:r>
              <a:rPr lang="ru-RU" b="1" dirty="0" err="1"/>
              <a:t>Управління</a:t>
            </a:r>
            <a:r>
              <a:rPr lang="ru-RU" b="1" dirty="0"/>
              <a:t>» – </a:t>
            </a:r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загальне</a:t>
            </a:r>
            <a:r>
              <a:rPr lang="ru-RU" b="1" dirty="0"/>
              <a:t> </a:t>
            </a:r>
            <a:r>
              <a:rPr lang="ru-RU" b="1" dirty="0" err="1"/>
              <a:t>поняття</a:t>
            </a:r>
            <a:r>
              <a:rPr lang="ru-RU" b="1" dirty="0"/>
              <a:t>. 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Воно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поширюється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велике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коло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різноманітних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явищ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технічні системи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господарські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477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3452884"/>
            <a:ext cx="10058400" cy="2416210"/>
          </a:xfrm>
        </p:spPr>
        <p:txBody>
          <a:bodyPr/>
          <a:lstStyle/>
          <a:p>
            <a:pPr algn="just"/>
            <a:r>
              <a:rPr lang="uk-UA" sz="3600" dirty="0" smtClean="0"/>
              <a:t>«Менеджмент» – це поняття, яке використовують переважно для характеристики процесів управління господарськими організаціями (підприємствами).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406" y="455706"/>
            <a:ext cx="5158854" cy="262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2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3582"/>
          </a:xfrm>
        </p:spPr>
        <p:txBody>
          <a:bodyPr/>
          <a:lstStyle/>
          <a:p>
            <a:pPr algn="ctr"/>
            <a:r>
              <a:rPr lang="uk-UA" dirty="0" smtClean="0"/>
              <a:t>Думки відомих діячів науки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845734"/>
            <a:ext cx="7328848" cy="2165050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/>
              <a:t>"Менеджмент —</a:t>
            </a:r>
            <a:r>
              <a:rPr lang="ru-RU" sz="2800" b="1" i="1" dirty="0" smtClean="0"/>
              <a:t> </a:t>
            </a:r>
            <a:r>
              <a:rPr lang="ru-RU" sz="2800" b="1" i="1" dirty="0" err="1"/>
              <a:t>це</a:t>
            </a:r>
            <a:r>
              <a:rPr lang="ru-RU" sz="2800" b="1" i="1" dirty="0"/>
              <a:t> </a:t>
            </a:r>
            <a:r>
              <a:rPr lang="ru-RU" sz="2800" b="1" i="1" dirty="0" err="1"/>
              <a:t>особливий</a:t>
            </a:r>
            <a:r>
              <a:rPr lang="ru-RU" sz="2800" b="1" i="1" dirty="0"/>
              <a:t> вид </a:t>
            </a:r>
            <a:r>
              <a:rPr lang="ru-RU" sz="2800" b="1" i="1" dirty="0" err="1"/>
              <a:t>діяльності</a:t>
            </a:r>
            <a:r>
              <a:rPr lang="ru-RU" sz="2800" b="1" i="1" dirty="0"/>
              <a:t>, </a:t>
            </a:r>
            <a:r>
              <a:rPr lang="ru-RU" sz="2800" b="1" i="1" dirty="0" err="1"/>
              <a:t>що</a:t>
            </a:r>
            <a:r>
              <a:rPr lang="ru-RU" sz="2800" b="1" i="1" dirty="0"/>
              <a:t> </a:t>
            </a:r>
            <a:r>
              <a:rPr lang="ru-RU" sz="2800" b="1" i="1" dirty="0" err="1"/>
              <a:t>перетворює</a:t>
            </a:r>
            <a:r>
              <a:rPr lang="ru-RU" sz="2800" b="1" i="1" dirty="0"/>
              <a:t> </a:t>
            </a:r>
            <a:r>
              <a:rPr lang="ru-RU" sz="2800" b="1" i="1" dirty="0" err="1"/>
              <a:t>неорганізований</a:t>
            </a:r>
            <a:r>
              <a:rPr lang="ru-RU" sz="2800" b="1" i="1" dirty="0"/>
              <a:t> </a:t>
            </a:r>
            <a:r>
              <a:rPr lang="ru-RU" sz="2800" b="1" i="1" dirty="0" err="1"/>
              <a:t>натовп</a:t>
            </a:r>
            <a:r>
              <a:rPr lang="ru-RU" sz="2800" b="1" i="1" dirty="0"/>
              <a:t> в </a:t>
            </a:r>
            <a:r>
              <a:rPr lang="ru-RU" sz="2800" b="1" i="1" dirty="0" err="1"/>
              <a:t>ефективну</a:t>
            </a:r>
            <a:r>
              <a:rPr lang="ru-RU" sz="2800" b="1" i="1" dirty="0"/>
              <a:t>, </a:t>
            </a:r>
            <a:r>
              <a:rPr lang="ru-RU" sz="2800" b="1" i="1" dirty="0" err="1"/>
              <a:t>цілеспрямовану</a:t>
            </a:r>
            <a:r>
              <a:rPr lang="ru-RU" sz="2800" b="1" i="1" dirty="0"/>
              <a:t> і </a:t>
            </a:r>
            <a:r>
              <a:rPr lang="ru-RU" sz="2800" b="1" i="1" dirty="0" err="1"/>
              <a:t>продуктивну</a:t>
            </a:r>
            <a:r>
              <a:rPr lang="ru-RU" sz="2800" b="1" i="1" dirty="0"/>
              <a:t> </a:t>
            </a:r>
            <a:r>
              <a:rPr lang="ru-RU" sz="2800" b="1" i="1" dirty="0" err="1"/>
              <a:t>групу</a:t>
            </a:r>
            <a:r>
              <a:rPr lang="ru-RU" sz="2800" b="1" i="1" dirty="0"/>
              <a:t>."</a:t>
            </a:r>
            <a:r>
              <a:rPr lang="ru-RU" sz="2800" dirty="0"/>
              <a:t>   </a:t>
            </a:r>
            <a:r>
              <a:rPr lang="ru-RU" sz="2800" dirty="0">
                <a:solidFill>
                  <a:schemeClr val="accent1"/>
                </a:solidFill>
              </a:rPr>
              <a:t> </a:t>
            </a:r>
            <a:r>
              <a:rPr lang="ru-RU" sz="2400" dirty="0">
                <a:solidFill>
                  <a:schemeClr val="accent1"/>
                </a:solidFill>
              </a:rPr>
              <a:t>Питер Фердинанд </a:t>
            </a:r>
            <a:r>
              <a:rPr lang="ru-RU" sz="2400" dirty="0" err="1" smtClean="0">
                <a:solidFill>
                  <a:schemeClr val="accent1"/>
                </a:solidFill>
              </a:rPr>
              <a:t>Друкер</a:t>
            </a:r>
            <a:r>
              <a:rPr lang="ru-RU" sz="2800" b="1" i="1" dirty="0" smtClean="0">
                <a:solidFill>
                  <a:schemeClr val="accent1"/>
                </a:solidFill>
              </a:rPr>
              <a:t> </a:t>
            </a: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r>
              <a:rPr lang="ru-RU" sz="2400" i="1" dirty="0"/>
              <a:t> </a:t>
            </a:r>
            <a:endParaRPr lang="en-US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075" y="1310185"/>
            <a:ext cx="4050898" cy="27005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1194" y="4546332"/>
            <a:ext cx="116142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/>
              <a:t>Менеджмент — </a:t>
            </a:r>
            <a:r>
              <a:rPr lang="ru-RU" sz="3200" b="1" i="1" dirty="0" err="1"/>
              <a:t>це</a:t>
            </a:r>
            <a:r>
              <a:rPr lang="ru-RU" sz="3200" b="1" i="1" dirty="0"/>
              <a:t> </a:t>
            </a:r>
            <a:r>
              <a:rPr lang="ru-RU" sz="3200" b="1" i="1" dirty="0" err="1"/>
              <a:t>здатність</a:t>
            </a:r>
            <a:r>
              <a:rPr lang="ru-RU" sz="3200" b="1" i="1" dirty="0"/>
              <a:t> </a:t>
            </a:r>
            <a:r>
              <a:rPr lang="ru-RU" sz="3200" b="1" i="1" dirty="0" err="1"/>
              <a:t>бачити</a:t>
            </a:r>
            <a:r>
              <a:rPr lang="ru-RU" sz="3200" b="1" i="1" dirty="0"/>
              <a:t> </a:t>
            </a:r>
            <a:r>
              <a:rPr lang="ru-RU" sz="3200" b="1" i="1" dirty="0" err="1"/>
              <a:t>компанію</a:t>
            </a:r>
            <a:r>
              <a:rPr lang="ru-RU" sz="3200" b="1" i="1" dirty="0"/>
              <a:t> не такою, </a:t>
            </a:r>
            <a:r>
              <a:rPr lang="ru-RU" sz="3200" b="1" i="1" dirty="0" err="1"/>
              <a:t>якою</a:t>
            </a:r>
            <a:r>
              <a:rPr lang="ru-RU" sz="3200" b="1" i="1" dirty="0"/>
              <a:t> вона є, а такою, </a:t>
            </a:r>
            <a:r>
              <a:rPr lang="ru-RU" sz="3200" b="1" i="1" dirty="0" err="1"/>
              <a:t>якою</a:t>
            </a:r>
            <a:r>
              <a:rPr lang="ru-RU" sz="3200" b="1" i="1" dirty="0"/>
              <a:t> вона </a:t>
            </a:r>
            <a:r>
              <a:rPr lang="ru-RU" sz="3200" b="1" i="1" dirty="0" err="1"/>
              <a:t>може</a:t>
            </a:r>
            <a:r>
              <a:rPr lang="ru-RU" sz="3200" b="1" i="1" dirty="0"/>
              <a:t> стати.” </a:t>
            </a:r>
            <a:r>
              <a:rPr lang="ru-RU" sz="2800" i="1" dirty="0" smtClean="0"/>
              <a:t> </a:t>
            </a:r>
            <a:r>
              <a:rPr lang="ru-RU" sz="3200" i="1" dirty="0">
                <a:solidFill>
                  <a:schemeClr val="accent3"/>
                </a:solidFill>
              </a:rPr>
              <a:t>Джон </a:t>
            </a:r>
            <a:r>
              <a:rPr lang="ru-RU" sz="3200" i="1" dirty="0" err="1">
                <a:solidFill>
                  <a:schemeClr val="accent3"/>
                </a:solidFill>
              </a:rPr>
              <a:t>Тітс</a:t>
            </a:r>
            <a:endParaRPr lang="ru-RU" sz="3200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Майкл </a:t>
            </a:r>
            <a:r>
              <a:rPr lang="ru-RU" i="1" dirty="0" err="1"/>
              <a:t>Мескон</a:t>
            </a:r>
            <a:r>
              <a:rPr lang="ru-RU" i="1" dirty="0"/>
              <a:t>, Майкл Альберт, </a:t>
            </a:r>
            <a:r>
              <a:rPr lang="ru-RU" i="1" dirty="0" err="1" smtClean="0"/>
              <a:t>Франклін</a:t>
            </a:r>
            <a:r>
              <a:rPr lang="ru-RU" i="1" dirty="0" smtClean="0"/>
              <a:t> </a:t>
            </a:r>
            <a:r>
              <a:rPr lang="ru-RU" i="1" dirty="0" err="1" smtClean="0"/>
              <a:t>Хедоурі</a:t>
            </a:r>
            <a:r>
              <a:rPr lang="ru-RU" dirty="0"/>
              <a:t> 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500" i="1" dirty="0"/>
              <a:t> </a:t>
            </a:r>
            <a:r>
              <a:rPr lang="ru-RU" sz="3500" b="1" i="1" dirty="0"/>
              <a:t>"Менеджмент </a:t>
            </a:r>
            <a:r>
              <a:rPr lang="ru-RU" sz="3500" b="1" i="1" dirty="0" err="1"/>
              <a:t>це</a:t>
            </a:r>
            <a:r>
              <a:rPr lang="ru-RU" sz="3500" b="1" i="1" dirty="0"/>
              <a:t> - </a:t>
            </a:r>
            <a:r>
              <a:rPr lang="ru-RU" sz="3500" b="1" i="1" dirty="0" err="1"/>
              <a:t>вміння</a:t>
            </a:r>
            <a:r>
              <a:rPr lang="ru-RU" sz="3500" b="1" i="1" dirty="0"/>
              <a:t> </a:t>
            </a:r>
            <a:r>
              <a:rPr lang="ru-RU" sz="3500" b="1" i="1" dirty="0" err="1"/>
              <a:t>досягти</a:t>
            </a:r>
            <a:r>
              <a:rPr lang="ru-RU" sz="3500" b="1" i="1" dirty="0"/>
              <a:t> </a:t>
            </a:r>
            <a:r>
              <a:rPr lang="ru-RU" sz="3500" b="1" i="1" dirty="0" err="1"/>
              <a:t>поставлених</a:t>
            </a:r>
            <a:r>
              <a:rPr lang="ru-RU" sz="3500" b="1" i="1" dirty="0"/>
              <a:t> </a:t>
            </a:r>
            <a:r>
              <a:rPr lang="ru-RU" sz="3500" b="1" i="1" dirty="0" err="1"/>
              <a:t>цілей</a:t>
            </a:r>
            <a:r>
              <a:rPr lang="ru-RU" sz="3500" b="1" i="1" dirty="0"/>
              <a:t>, </a:t>
            </a:r>
            <a:r>
              <a:rPr lang="ru-RU" sz="3500" b="1" i="1" dirty="0" err="1"/>
              <a:t>використовуючи</a:t>
            </a:r>
            <a:r>
              <a:rPr lang="ru-RU" sz="3500" b="1" i="1" dirty="0"/>
              <a:t> </a:t>
            </a:r>
            <a:r>
              <a:rPr lang="ru-RU" sz="3500" b="1" i="1" dirty="0" err="1"/>
              <a:t>працю</a:t>
            </a:r>
            <a:r>
              <a:rPr lang="ru-RU" sz="3500" b="1" i="1" dirty="0"/>
              <a:t>, </a:t>
            </a:r>
            <a:r>
              <a:rPr lang="ru-RU" sz="3500" b="1" i="1" dirty="0" err="1"/>
              <a:t>інтелект</a:t>
            </a:r>
            <a:r>
              <a:rPr lang="ru-RU" sz="3500" b="1" i="1" dirty="0"/>
              <a:t>, </a:t>
            </a:r>
            <a:r>
              <a:rPr lang="ru-RU" sz="3500" b="1" i="1" dirty="0" err="1"/>
              <a:t>мотиви</a:t>
            </a:r>
            <a:r>
              <a:rPr lang="ru-RU" sz="3500" b="1" i="1" dirty="0"/>
              <a:t> </a:t>
            </a:r>
            <a:r>
              <a:rPr lang="ru-RU" sz="3500" b="1" i="1" dirty="0" err="1"/>
              <a:t>поведінки</a:t>
            </a:r>
            <a:r>
              <a:rPr lang="ru-RU" sz="3500" b="1" i="1" dirty="0"/>
              <a:t> </a:t>
            </a:r>
            <a:r>
              <a:rPr lang="ru-RU" sz="3500" b="1" i="1" dirty="0" err="1"/>
              <a:t>інших</a:t>
            </a:r>
            <a:r>
              <a:rPr lang="ru-RU" sz="3500" b="1" i="1" dirty="0"/>
              <a:t> людей- </a:t>
            </a:r>
            <a:r>
              <a:rPr lang="ru-RU" sz="3500" b="1" i="1" dirty="0" err="1"/>
              <a:t>діяльність</a:t>
            </a:r>
            <a:r>
              <a:rPr lang="ru-RU" sz="3500" b="1" i="1" dirty="0"/>
              <a:t>, яка </a:t>
            </a:r>
            <a:r>
              <a:rPr lang="ru-RU" sz="3500" b="1" i="1" dirty="0" err="1"/>
              <a:t>відповідно</a:t>
            </a:r>
            <a:r>
              <a:rPr lang="ru-RU" sz="3500" b="1" i="1" dirty="0"/>
              <a:t> до </a:t>
            </a:r>
            <a:r>
              <a:rPr lang="ru-RU" sz="3500" b="1" i="1" dirty="0" err="1"/>
              <a:t>цілей</a:t>
            </a:r>
            <a:r>
              <a:rPr lang="ru-RU" sz="3500" b="1" i="1" dirty="0"/>
              <a:t> та </a:t>
            </a:r>
            <a:r>
              <a:rPr lang="ru-RU" sz="3500" b="1" i="1" dirty="0" err="1"/>
              <a:t>завдань</a:t>
            </a:r>
            <a:r>
              <a:rPr lang="ru-RU" sz="3500" b="1" i="1" dirty="0"/>
              <a:t> </a:t>
            </a:r>
            <a:r>
              <a:rPr lang="ru-RU" sz="3500" b="1" i="1" dirty="0" err="1"/>
              <a:t>бізнесу</a:t>
            </a:r>
            <a:r>
              <a:rPr lang="ru-RU" sz="3500" b="1" i="1" dirty="0"/>
              <a:t> </a:t>
            </a:r>
            <a:r>
              <a:rPr lang="ru-RU" sz="3500" b="1" i="1" dirty="0" err="1"/>
              <a:t>розробляє</a:t>
            </a:r>
            <a:r>
              <a:rPr lang="ru-RU" sz="3500" b="1" i="1" dirty="0"/>
              <a:t> </a:t>
            </a:r>
            <a:r>
              <a:rPr lang="ru-RU" sz="3500" b="1" i="1" dirty="0" err="1"/>
              <a:t>плани</a:t>
            </a:r>
            <a:r>
              <a:rPr lang="ru-RU" sz="3500" b="1" i="1" dirty="0"/>
              <a:t>, </a:t>
            </a:r>
            <a:r>
              <a:rPr lang="ru-RU" sz="3500" b="1" i="1" dirty="0" err="1"/>
              <a:t>визначає</a:t>
            </a:r>
            <a:r>
              <a:rPr lang="ru-RU" sz="3500" b="1" i="1" dirty="0"/>
              <a:t> не </a:t>
            </a:r>
            <a:r>
              <a:rPr lang="ru-RU" sz="3500" b="1" i="1" dirty="0" err="1"/>
              <a:t>лише</a:t>
            </a:r>
            <a:r>
              <a:rPr lang="ru-RU" sz="3500" b="1" i="1" dirty="0"/>
              <a:t>, </a:t>
            </a:r>
            <a:r>
              <a:rPr lang="ru-RU" sz="3500" b="1" i="1" dirty="0" err="1"/>
              <a:t>що</a:t>
            </a:r>
            <a:r>
              <a:rPr lang="ru-RU" sz="3500" b="1" i="1" dirty="0"/>
              <a:t> і коли </a:t>
            </a:r>
            <a:r>
              <a:rPr lang="ru-RU" sz="3500" b="1" i="1" dirty="0" err="1"/>
              <a:t>робити</a:t>
            </a:r>
            <a:r>
              <a:rPr lang="ru-RU" sz="3500" b="1" i="1" dirty="0"/>
              <a:t>, але й як і </a:t>
            </a:r>
            <a:r>
              <a:rPr lang="ru-RU" sz="3500" b="1" i="1" dirty="0" err="1"/>
              <a:t>хто</a:t>
            </a:r>
            <a:r>
              <a:rPr lang="ru-RU" sz="3500" b="1" i="1" dirty="0"/>
              <a:t> буде </a:t>
            </a:r>
            <a:r>
              <a:rPr lang="ru-RU" sz="3500" b="1" i="1" dirty="0" err="1"/>
              <a:t>виконувати</a:t>
            </a:r>
            <a:r>
              <a:rPr lang="ru-RU" sz="3500" b="1" i="1" dirty="0"/>
              <a:t> те, </a:t>
            </a:r>
            <a:r>
              <a:rPr lang="ru-RU" sz="3500" b="1" i="1" dirty="0" err="1"/>
              <a:t>що</a:t>
            </a:r>
            <a:r>
              <a:rPr lang="ru-RU" sz="3500" b="1" i="1" dirty="0"/>
              <a:t> </a:t>
            </a:r>
            <a:r>
              <a:rPr lang="ru-RU" sz="3500" b="1" i="1" dirty="0" err="1"/>
              <a:t>намітили</a:t>
            </a:r>
            <a:r>
              <a:rPr lang="ru-RU" sz="3500" b="1" i="1" dirty="0"/>
              <a:t>, </a:t>
            </a:r>
            <a:r>
              <a:rPr lang="ru-RU" sz="3500" b="1" i="1" dirty="0" err="1"/>
              <a:t>формує</a:t>
            </a:r>
            <a:r>
              <a:rPr lang="ru-RU" sz="3500" b="1" i="1" dirty="0"/>
              <a:t> </a:t>
            </a:r>
            <a:r>
              <a:rPr lang="ru-RU" sz="3500" b="1" i="1" dirty="0" err="1"/>
              <a:t>робочі</a:t>
            </a:r>
            <a:r>
              <a:rPr lang="ru-RU" sz="3500" b="1" i="1" dirty="0"/>
              <a:t> </a:t>
            </a:r>
            <a:r>
              <a:rPr lang="ru-RU" sz="3500" b="1" i="1" dirty="0" err="1"/>
              <a:t>процедури</a:t>
            </a:r>
            <a:r>
              <a:rPr lang="ru-RU" sz="3500" b="1" i="1" dirty="0"/>
              <a:t> по </a:t>
            </a:r>
            <a:r>
              <a:rPr lang="ru-RU" sz="3500" b="1" i="1" dirty="0" err="1"/>
              <a:t>всіх</a:t>
            </a:r>
            <a:r>
              <a:rPr lang="ru-RU" sz="3500" b="1" i="1" dirty="0"/>
              <a:t> </a:t>
            </a:r>
            <a:r>
              <a:rPr lang="ru-RU" sz="3500" b="1" i="1" dirty="0" err="1"/>
              <a:t>стадіях</a:t>
            </a:r>
            <a:r>
              <a:rPr lang="ru-RU" sz="3500" b="1" i="1" dirty="0"/>
              <a:t> </a:t>
            </a:r>
            <a:r>
              <a:rPr lang="ru-RU" sz="3500" b="1" i="1" dirty="0" err="1"/>
              <a:t>управління</a:t>
            </a:r>
            <a:r>
              <a:rPr lang="ru-RU" sz="3500" b="1" i="1" dirty="0"/>
              <a:t> та </a:t>
            </a:r>
            <a:r>
              <a:rPr lang="ru-RU" sz="3500" b="1" i="1" dirty="0" err="1"/>
              <a:t>здійснює</a:t>
            </a:r>
            <a:r>
              <a:rPr lang="ru-RU" sz="3500" b="1" i="1" dirty="0"/>
              <a:t> контроль".</a:t>
            </a:r>
            <a:r>
              <a:rPr lang="ru-RU" sz="3500" i="1" dirty="0"/>
              <a:t>     </a:t>
            </a:r>
            <a:r>
              <a:rPr lang="ru-RU" i="1" dirty="0"/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9189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623</TotalTime>
  <Words>2517</Words>
  <Application>Microsoft Office PowerPoint</Application>
  <PresentationFormat>Широкоэкранный</PresentationFormat>
  <Paragraphs>182</Paragraphs>
  <Slides>54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Times New Roman</vt:lpstr>
      <vt:lpstr>Ретро</vt:lpstr>
      <vt:lpstr>МЕНЕДЖМЕНТ </vt:lpstr>
      <vt:lpstr>Програма навчальної дисципліни </vt:lpstr>
      <vt:lpstr>Тема 1. Сутність, роль і методологічні основи менеджменту</vt:lpstr>
      <vt:lpstr>ТЕМА 1. Сутність, роль та методологічні основи менеджменту</vt:lpstr>
      <vt:lpstr>Презентация PowerPoint</vt:lpstr>
      <vt:lpstr>«Управління» – найбільш загальне поняття. </vt:lpstr>
      <vt:lpstr>Презентация PowerPoint</vt:lpstr>
      <vt:lpstr>Думки відомих діячів науки</vt:lpstr>
      <vt:lpstr>Майкл Мескон, Майкл Альберт, Франклін Хедоурі </vt:lpstr>
      <vt:lpstr>Менеджмент -</vt:lpstr>
      <vt:lpstr>Батьківщина поняття менеджмент – США. </vt:lpstr>
      <vt:lpstr>Сучасний Оксфордський словник англійської мови тлумачить поняття «менеджмент» не однозначно, а саме:</vt:lpstr>
      <vt:lpstr>Існує декілька точок зору щодо сутності менеджменту: </vt:lpstr>
      <vt:lpstr>У широкому розумінні менеджмент – це одночасно система наукових знань, мистецтва та досвіду, втілених у діяльності професійних управлінців для досягнення цілей організації шляхом використання праці, інтелекту та мотивів поведінки інших людей</vt:lpstr>
      <vt:lpstr>Презентация PowerPoint</vt:lpstr>
      <vt:lpstr>Предметом вивчення науки про менеджмент є:</vt:lpstr>
      <vt:lpstr>Об’єкт вивчення менеджменту</vt:lpstr>
      <vt:lpstr>«Адміністрування» </vt:lpstr>
      <vt:lpstr>«Керування» – поширюється на мистецтво тієї або іншої особи (менеджера) впливати на поведінку і мотиви діяльності підлеглих з метою досягнення цілей організації.</vt:lpstr>
      <vt:lpstr>У системі суспільного виробництва управління багатолике і здійснюється в різних видах:</vt:lpstr>
      <vt:lpstr>Технічне управління різного роду природними та технологічними процесами: </vt:lpstr>
      <vt:lpstr>Державне управління соціально-економічними процесами в суспільстві</vt:lpstr>
      <vt:lpstr>Теологічне управління</vt:lpstr>
      <vt:lpstr>Господарське управління </vt:lpstr>
      <vt:lpstr>Менеджмент регулює процеси виробництва, розподілу, обміну, споживання товарів і послуг.</vt:lpstr>
      <vt:lpstr>1.2. Система відносин в організації як предмет вивчення менеджменту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1.3. Менеджмент як система наукових знань </vt:lpstr>
      <vt:lpstr>Презентация PowerPoint</vt:lpstr>
      <vt:lpstr>В науці управління склалися чотири основні концепції: </vt:lpstr>
      <vt:lpstr>Під науковими основами управління розуміють систему наукових знань, яка становить теоретичну базу практики управління, а точніше, забезпечення практики менеджменту науковими рекомендаціями.</vt:lpstr>
      <vt:lpstr>Презентация PowerPoint</vt:lpstr>
      <vt:lpstr>Презентация PowerPoint</vt:lpstr>
      <vt:lpstr>Видатний менеджер нашої епохи Лі Яккока рекомендує такі підходи до оволодіння мистецтвом управління:</vt:lpstr>
      <vt:lpstr>Презентация PowerPoint</vt:lpstr>
      <vt:lpstr>1.5. Методи дослідження менеджменту</vt:lpstr>
      <vt:lpstr>Конкретно-історичний метод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МОДУЛЬ 1.  ІСТОРІЯ РОЗВИТКУ І МЕТОДОЛОГІЧНІ АСПЕКТИ МЕНЕДЖМЕНТУ</dc:title>
  <dc:creator>Даша</dc:creator>
  <cp:lastModifiedBy>Alex_Kat</cp:lastModifiedBy>
  <cp:revision>50</cp:revision>
  <dcterms:created xsi:type="dcterms:W3CDTF">2019-08-23T09:54:25Z</dcterms:created>
  <dcterms:modified xsi:type="dcterms:W3CDTF">2021-09-17T10:47:28Z</dcterms:modified>
</cp:coreProperties>
</file>