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4" r:id="rId4"/>
    <p:sldId id="271" r:id="rId5"/>
    <p:sldId id="258" r:id="rId6"/>
    <p:sldId id="259" r:id="rId7"/>
    <p:sldId id="262" r:id="rId8"/>
    <p:sldId id="276" r:id="rId9"/>
    <p:sldId id="277" r:id="rId10"/>
    <p:sldId id="278"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0000FF"/>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522" y="-8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07.04.2025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07.04.2025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07.04.2025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07.04.2025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07.04.2025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07.04.2025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07.04.2025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7030A0">
                <a:alpha val="54000"/>
              </a:srgbClr>
            </a:gs>
            <a:gs pos="50000">
              <a:schemeClr val="accent1">
                <a:tint val="44500"/>
                <a:satMod val="160000"/>
              </a:schemeClr>
            </a:gs>
            <a:gs pos="100000">
              <a:schemeClr val="accent1">
                <a:tint val="23500"/>
                <a:satMod val="160000"/>
              </a:schemeClr>
            </a:gs>
          </a:gsLst>
          <a:lin ang="162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07.04.2025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zakon.rada.gov.ua/laws/show/450-2012-%D0%B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7544" y="476672"/>
            <a:ext cx="8064896" cy="461665"/>
          </a:xfrm>
          <a:prstGeom prst="rect">
            <a:avLst/>
          </a:prstGeom>
          <a:noFill/>
        </p:spPr>
        <p:txBody>
          <a:bodyPr wrap="square" rtlCol="0">
            <a:spAutoFit/>
          </a:bodyPr>
          <a:lstStyle/>
          <a:p>
            <a:pPr algn="ctr"/>
            <a:r>
              <a:rPr lang="uk-UA" sz="2400" b="1" dirty="0" smtClean="0">
                <a:solidFill>
                  <a:srgbClr val="7030A0"/>
                </a:solidFill>
              </a:rPr>
              <a:t>Тема 6. Митний режим відмови на користь держави  </a:t>
            </a:r>
            <a:endParaRPr lang="en-US" sz="2400" b="1" dirty="0">
              <a:solidFill>
                <a:srgbClr val="7030A0"/>
              </a:solidFill>
            </a:endParaRPr>
          </a:p>
        </p:txBody>
      </p:sp>
      <p:sp>
        <p:nvSpPr>
          <p:cNvPr id="5" name="TextBox 4"/>
          <p:cNvSpPr txBox="1"/>
          <p:nvPr/>
        </p:nvSpPr>
        <p:spPr>
          <a:xfrm>
            <a:off x="611560" y="1700808"/>
            <a:ext cx="7848872" cy="2246769"/>
          </a:xfrm>
          <a:prstGeom prst="rect">
            <a:avLst/>
          </a:prstGeom>
          <a:noFill/>
        </p:spPr>
        <p:txBody>
          <a:bodyPr wrap="square" rtlCol="0">
            <a:spAutoFit/>
          </a:bodyPr>
          <a:lstStyle/>
          <a:p>
            <a:pPr algn="ctr"/>
            <a:r>
              <a:rPr lang="uk-UA" sz="2000" b="1" dirty="0" smtClean="0">
                <a:solidFill>
                  <a:srgbClr val="CC0099"/>
                </a:solidFill>
              </a:rPr>
              <a:t>Питання: </a:t>
            </a:r>
          </a:p>
          <a:p>
            <a:endParaRPr lang="uk-UA" sz="2000" b="1" dirty="0" smtClean="0">
              <a:solidFill>
                <a:srgbClr val="CC0099"/>
              </a:solidFill>
            </a:endParaRPr>
          </a:p>
          <a:p>
            <a:pPr indent="457200" algn="just"/>
            <a:r>
              <a:rPr lang="uk-UA" sz="2000" b="1" dirty="0" smtClean="0"/>
              <a:t>Поміщення товарів у митний режим відмови на користь держави</a:t>
            </a:r>
          </a:p>
          <a:p>
            <a:pPr indent="457200" algn="just"/>
            <a:r>
              <a:rPr lang="uk-UA" sz="2000" b="1" dirty="0" smtClean="0"/>
              <a:t>Завершення митного режиму відмови на користь держави</a:t>
            </a:r>
          </a:p>
          <a:p>
            <a:pPr indent="457200" algn="just"/>
            <a:r>
              <a:rPr lang="uk-UA" sz="2000" b="1" dirty="0" smtClean="0"/>
              <a:t>Податкові наслідки </a:t>
            </a:r>
          </a:p>
          <a:p>
            <a:endParaRPr lang="uk-UA" sz="2000" b="1" dirty="0" smtClean="0">
              <a:solidFill>
                <a:srgbClr val="CC009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332656"/>
            <a:ext cx="8856984" cy="3139321"/>
          </a:xfrm>
          <a:prstGeom prst="rect">
            <a:avLst/>
          </a:prstGeom>
        </p:spPr>
        <p:txBody>
          <a:bodyPr wrap="square">
            <a:spAutoFit/>
          </a:bodyPr>
          <a:lstStyle/>
          <a:p>
            <a:pPr indent="457200" algn="just"/>
            <a:r>
              <a:rPr lang="uk-UA" dirty="0" smtClean="0"/>
              <a:t>Тимчасово, на період воєнного стану в Україні, за рішенням керівника обласної військової адміністрації майно, може бути безоплатно передано Збройним Силам, Національній гвардії, СБУ, Службі зовнішньої розвідки, </a:t>
            </a:r>
            <a:r>
              <a:rPr lang="uk-UA" dirty="0" err="1" smtClean="0"/>
              <a:t>Держприкордонслужбі</a:t>
            </a:r>
            <a:r>
              <a:rPr lang="uk-UA" dirty="0" smtClean="0"/>
              <a:t>, МВС, Національній поліції, </a:t>
            </a:r>
            <a:r>
              <a:rPr lang="uk-UA" dirty="0" err="1" smtClean="0"/>
              <a:t>ДСНС</a:t>
            </a:r>
            <a:r>
              <a:rPr lang="uk-UA" dirty="0" smtClean="0"/>
              <a:t>, Управлінню державної охорони, </a:t>
            </a:r>
            <a:r>
              <a:rPr lang="uk-UA" dirty="0" err="1" smtClean="0"/>
              <a:t>Держспецзв’язку</a:t>
            </a:r>
            <a:r>
              <a:rPr lang="uk-UA" dirty="0" smtClean="0"/>
              <a:t>, іншим утвореним відповідно до законів України військовим формуванням, їх з’єднанням, військовим частинам, підрозділам, державним органам, установам (організаціям), які утримуються за рахунок бюджетних коштів, для потреб оборони держави, забезпечення національної безпеки, відсічі збройної агресії Російської Федерації проти України, усунення загрози небезпеки державній незалежності України, її територіальній цілісності, забезпечення енергетичної безпеки держави, продовольчої безпеки населення. </a:t>
            </a:r>
            <a:endParaRPr lang="uk-UA" dirty="0"/>
          </a:p>
        </p:txBody>
      </p:sp>
      <p:sp>
        <p:nvSpPr>
          <p:cNvPr id="2" name="Прямоугольник 1"/>
          <p:cNvSpPr/>
          <p:nvPr/>
        </p:nvSpPr>
        <p:spPr>
          <a:xfrm>
            <a:off x="251520" y="3573016"/>
            <a:ext cx="8568952" cy="1754326"/>
          </a:xfrm>
          <a:prstGeom prst="rect">
            <a:avLst/>
          </a:prstGeom>
        </p:spPr>
        <p:txBody>
          <a:bodyPr wrap="square">
            <a:spAutoFit/>
          </a:bodyPr>
          <a:lstStyle/>
          <a:p>
            <a:pPr algn="just"/>
            <a:r>
              <a:rPr lang="uk-UA" smtClean="0"/>
              <a:t>Органи (суб’єкти господарювання), що здійснили вилучення або зберігання майна, щомісяця 5 числа надсилають інформацію про наявність такого майна, крім того, що передано на реалізацію, до обласної військової адміністрації за місцем розташування такого майна. Інформація про майно, яка вже надсилалася до обласної військової адміністрації та стосовно якої не було прийнято рішення про безоплатну передачу, повторно не надсилається.</a:t>
            </a:r>
            <a:endParaRPr lang="uk-UA"/>
          </a:p>
        </p:txBody>
      </p:sp>
    </p:spTree>
    <p:extLst>
      <p:ext uri="{BB962C8B-B14F-4D97-AF65-F5344CB8AC3E}">
        <p14:creationId xmlns:p14="http://schemas.microsoft.com/office/powerpoint/2010/main" val="616922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332656"/>
            <a:ext cx="8352928" cy="1692771"/>
          </a:xfrm>
          <a:prstGeom prst="rect">
            <a:avLst/>
          </a:prstGeom>
        </p:spPr>
        <p:txBody>
          <a:bodyPr wrap="square">
            <a:spAutoFit/>
          </a:bodyPr>
          <a:lstStyle/>
          <a:p>
            <a:pPr indent="457200" algn="just"/>
            <a:r>
              <a:rPr lang="uk-UA" sz="2600" b="1" dirty="0" smtClean="0">
                <a:solidFill>
                  <a:srgbClr val="0000FF"/>
                </a:solidFill>
              </a:rPr>
              <a:t>Відмова на користь держави </a:t>
            </a:r>
            <a:r>
              <a:rPr lang="uk-UA" sz="2600" dirty="0" smtClean="0"/>
              <a:t>- це митний режим, відповідно до якого власник відмовляється від іноземних товарів на користь держави без будь-яких умов на свою користь.</a:t>
            </a:r>
            <a:endParaRPr lang="uk-UA" sz="2600" b="1" dirty="0">
              <a:solidFill>
                <a:srgbClr val="009900"/>
              </a:solidFill>
            </a:endParaRPr>
          </a:p>
        </p:txBody>
      </p:sp>
      <p:sp>
        <p:nvSpPr>
          <p:cNvPr id="5" name="Прямоугольник 4"/>
          <p:cNvSpPr/>
          <p:nvPr/>
        </p:nvSpPr>
        <p:spPr>
          <a:xfrm>
            <a:off x="395536" y="2924944"/>
            <a:ext cx="8280920" cy="2246769"/>
          </a:xfrm>
          <a:prstGeom prst="rect">
            <a:avLst/>
          </a:prstGeom>
        </p:spPr>
        <p:txBody>
          <a:bodyPr wrap="square">
            <a:spAutoFit/>
          </a:bodyPr>
          <a:lstStyle/>
          <a:p>
            <a:pPr indent="457200" algn="just"/>
            <a:r>
              <a:rPr lang="uk-UA" sz="2000" dirty="0" smtClean="0"/>
              <a:t>У митний режим відмови на користь держави поміщуються іноземні товари.</a:t>
            </a:r>
          </a:p>
          <a:p>
            <a:pPr indent="457200" algn="just"/>
            <a:endParaRPr lang="uk-UA" sz="2000" dirty="0" smtClean="0"/>
          </a:p>
          <a:p>
            <a:pPr indent="457200" algn="just"/>
            <a:r>
              <a:rPr lang="uk-UA" sz="2000" dirty="0" smtClean="0"/>
              <a:t>Іноземні товари поміщуються у митний режим відмови на користь держави із звільненням від оподаткування митними платежами та без застосування заходів нетарифного регулювання зовнішньоекономічної діяльності.</a:t>
            </a:r>
            <a:endParaRPr lang="uk-UA"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188640"/>
            <a:ext cx="8424936" cy="6555641"/>
          </a:xfrm>
          <a:prstGeom prst="rect">
            <a:avLst/>
          </a:prstGeom>
          <a:noFill/>
        </p:spPr>
        <p:txBody>
          <a:bodyPr wrap="square" rtlCol="0">
            <a:spAutoFit/>
          </a:bodyPr>
          <a:lstStyle/>
          <a:p>
            <a:pPr algn="ctr"/>
            <a:r>
              <a:rPr lang="uk-UA" sz="2100" b="1" dirty="0" smtClean="0">
                <a:solidFill>
                  <a:srgbClr val="7030A0"/>
                </a:solidFill>
              </a:rPr>
              <a:t>Згідно із Постановою КМУ від 21.05.2012 року № 427 не можуть бути поміщено у даний митний режим такі товари: </a:t>
            </a:r>
          </a:p>
          <a:p>
            <a:pPr algn="just"/>
            <a:endParaRPr lang="uk-UA" b="1" dirty="0" smtClean="0">
              <a:solidFill>
                <a:srgbClr val="FF0000"/>
              </a:solidFill>
            </a:endParaRPr>
          </a:p>
          <a:p>
            <a:pPr indent="457200" algn="just"/>
            <a:r>
              <a:rPr lang="uk-UA" dirty="0" smtClean="0"/>
              <a:t>Товари, заборонені до ввезення в Україну, вивезення з України та транзиту через її митну територію</a:t>
            </a:r>
          </a:p>
          <a:p>
            <a:pPr indent="457200" algn="just"/>
            <a:endParaRPr lang="uk-UA" dirty="0" smtClean="0"/>
          </a:p>
          <a:p>
            <a:pPr indent="457200" algn="just"/>
            <a:r>
              <a:rPr lang="uk-UA" dirty="0" smtClean="0"/>
              <a:t>Товари</a:t>
            </a:r>
            <a:r>
              <a:rPr lang="uk-UA" dirty="0" smtClean="0"/>
              <a:t>, що не перебувають на митній території України</a:t>
            </a:r>
          </a:p>
          <a:p>
            <a:pPr indent="457200" algn="just"/>
            <a:endParaRPr lang="uk-UA" dirty="0" smtClean="0"/>
          </a:p>
          <a:p>
            <a:pPr indent="457200" algn="just"/>
            <a:r>
              <a:rPr lang="uk-UA" dirty="0" smtClean="0"/>
              <a:t>Товари</a:t>
            </a:r>
            <a:r>
              <a:rPr lang="uk-UA" dirty="0" smtClean="0"/>
              <a:t>, строк придатності для споживання або використання яких закінчився</a:t>
            </a:r>
          </a:p>
          <a:p>
            <a:pPr indent="457200" algn="just"/>
            <a:endParaRPr lang="uk-UA" dirty="0" smtClean="0"/>
          </a:p>
          <a:p>
            <a:pPr indent="457200" algn="just"/>
            <a:r>
              <a:rPr lang="uk-UA" dirty="0" smtClean="0"/>
              <a:t>Товари</a:t>
            </a:r>
            <a:r>
              <a:rPr lang="uk-UA" dirty="0" smtClean="0"/>
              <a:t>, що потребують особливих умов зберігання (у разі, коли митний орган не має можливості забезпечити створення таких умов)</a:t>
            </a:r>
          </a:p>
          <a:p>
            <a:pPr indent="457200" algn="just"/>
            <a:r>
              <a:rPr lang="uk-UA" dirty="0" smtClean="0"/>
              <a:t>Товари, щодо яких не здійснено встановлені у частині першій статті 319 Митного кодексу України види контролю (</a:t>
            </a:r>
            <a:r>
              <a:rPr lang="uk-UA" b="1" dirty="0" smtClean="0">
                <a:solidFill>
                  <a:srgbClr val="C00000"/>
                </a:solidFill>
              </a:rPr>
              <a:t>на основі Постанови КМУ від 24.10.2018 року № 960</a:t>
            </a:r>
            <a:r>
              <a:rPr lang="uk-UA" dirty="0" smtClean="0"/>
              <a:t>); </a:t>
            </a:r>
          </a:p>
          <a:p>
            <a:pPr indent="457200" algn="just"/>
            <a:r>
              <a:rPr lang="uk-UA" dirty="0" smtClean="0"/>
              <a:t>Товари, вилучені митними органами за статтею 511 </a:t>
            </a:r>
            <a:r>
              <a:rPr lang="uk-UA" dirty="0" err="1" smtClean="0"/>
              <a:t>МКУ</a:t>
            </a:r>
            <a:r>
              <a:rPr lang="uk-UA" dirty="0" smtClean="0"/>
              <a:t> (крім товарів, щодо яких відповідно до статті 521 МКУ припинено провадження у справі про порушення митних правил шляхом компромісу). </a:t>
            </a:r>
            <a:r>
              <a:rPr lang="uk-UA" b="1" dirty="0" smtClean="0">
                <a:solidFill>
                  <a:srgbClr val="C00000"/>
                </a:solidFill>
              </a:rPr>
              <a:t>Складається протокол за формою наказу </a:t>
            </a:r>
            <a:r>
              <a:rPr lang="uk-UA" b="1" dirty="0" err="1" smtClean="0">
                <a:solidFill>
                  <a:srgbClr val="C00000"/>
                </a:solidFill>
              </a:rPr>
              <a:t>МФУ</a:t>
            </a:r>
            <a:r>
              <a:rPr lang="uk-UA" b="1" dirty="0" smtClean="0">
                <a:solidFill>
                  <a:srgbClr val="C00000"/>
                </a:solidFill>
              </a:rPr>
              <a:t> від 31.05.2012 року № 652. </a:t>
            </a:r>
          </a:p>
          <a:p>
            <a:pPr indent="457200" algn="just"/>
            <a:r>
              <a:rPr lang="uk-UA" dirty="0" smtClean="0"/>
              <a:t>Ядерні матеріали, радіоактивні та небезпечні відходи, особливо небезпечні хімічні речовини, отруйні речовини</a:t>
            </a:r>
          </a:p>
          <a:p>
            <a:pPr indent="457200" algn="just"/>
            <a:r>
              <a:rPr lang="uk-UA" dirty="0" smtClean="0"/>
              <a:t>Товари, витрати на зберігання та реалізацію яких перевищуватимуть суму надходжень від їх </a:t>
            </a:r>
            <a:r>
              <a:rPr lang="uk-UA" dirty="0" smtClean="0"/>
              <a:t>продажу</a:t>
            </a:r>
            <a:endParaRPr lang="en-US" b="1"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9512" y="404664"/>
            <a:ext cx="8640960" cy="646331"/>
          </a:xfrm>
          <a:prstGeom prst="rect">
            <a:avLst/>
          </a:prstGeom>
        </p:spPr>
        <p:txBody>
          <a:bodyPr wrap="square">
            <a:spAutoFit/>
          </a:bodyPr>
          <a:lstStyle/>
          <a:p>
            <a:pPr indent="457200" algn="just"/>
            <a:r>
              <a:rPr lang="uk-UA" dirty="0" smtClean="0"/>
              <a:t>Відмова від товарів на користь держави здійснюється за відповідною письмовою заявою власника цих товарів та з дозволу митного органу.</a:t>
            </a:r>
          </a:p>
        </p:txBody>
      </p:sp>
      <p:sp>
        <p:nvSpPr>
          <p:cNvPr id="5" name="Прямоугольник 4"/>
          <p:cNvSpPr/>
          <p:nvPr/>
        </p:nvSpPr>
        <p:spPr>
          <a:xfrm>
            <a:off x="179512" y="1484784"/>
            <a:ext cx="8568952" cy="4093428"/>
          </a:xfrm>
          <a:prstGeom prst="rect">
            <a:avLst/>
          </a:prstGeom>
        </p:spPr>
        <p:txBody>
          <a:bodyPr wrap="square">
            <a:spAutoFit/>
          </a:bodyPr>
          <a:lstStyle/>
          <a:p>
            <a:pPr indent="457200" algn="just"/>
            <a:r>
              <a:rPr lang="uk-UA" sz="2000" b="1" dirty="0" smtClean="0">
                <a:solidFill>
                  <a:srgbClr val="009900"/>
                </a:solidFill>
              </a:rPr>
              <a:t>Дозвіл</a:t>
            </a:r>
            <a:r>
              <a:rPr lang="uk-UA" sz="2000" dirty="0" smtClean="0"/>
              <a:t> на поміщення товарів у митний режим відмови на користь держави надається вповноваженою посадовою особою митного органу, у зоні діяльності якого перебувають такі товари, за заявою власника товарів або уповноваженої ним особи.</a:t>
            </a:r>
          </a:p>
          <a:p>
            <a:pPr indent="457200" algn="just"/>
            <a:endParaRPr lang="uk-UA" dirty="0" smtClean="0"/>
          </a:p>
          <a:p>
            <a:pPr indent="457200" algn="just"/>
            <a:r>
              <a:rPr lang="uk-UA" b="1" dirty="0" smtClean="0">
                <a:solidFill>
                  <a:srgbClr val="009900"/>
                </a:solidFill>
              </a:rPr>
              <a:t>Разом із заявою митному органу подаються оригінали, а в разі їх відсутності - засвідчені в установленому порядку копії:</a:t>
            </a:r>
          </a:p>
          <a:p>
            <a:pPr indent="457200" algn="just"/>
            <a:endParaRPr lang="uk-UA" dirty="0" smtClean="0"/>
          </a:p>
          <a:p>
            <a:pPr indent="457200" algn="just"/>
            <a:r>
              <a:rPr lang="uk-UA" dirty="0" smtClean="0"/>
              <a:t>документів, що засвідчують право заявника розпоряджатися товарами,</a:t>
            </a:r>
          </a:p>
          <a:p>
            <a:pPr indent="457200" algn="just"/>
            <a:endParaRPr lang="uk-UA" dirty="0" smtClean="0"/>
          </a:p>
          <a:p>
            <a:pPr indent="457200" algn="just"/>
            <a:r>
              <a:rPr lang="uk-UA" dirty="0" smtClean="0"/>
              <a:t>наявних товаротранспортних та інших </a:t>
            </a:r>
            <a:r>
              <a:rPr lang="uk-UA" dirty="0" err="1" smtClean="0"/>
              <a:t>товаросупровідних</a:t>
            </a:r>
            <a:r>
              <a:rPr lang="uk-UA" dirty="0" smtClean="0"/>
              <a:t> документів;</a:t>
            </a:r>
          </a:p>
          <a:p>
            <a:pPr indent="457200" algn="just"/>
            <a:endParaRPr lang="uk-UA" dirty="0" smtClean="0"/>
          </a:p>
          <a:p>
            <a:pPr indent="457200" algn="just"/>
            <a:r>
              <a:rPr lang="uk-UA" dirty="0" smtClean="0"/>
              <a:t>інших документів, необхідних для підтвердження можливості поміщення товарів у митний режим відмови на користь держави (за бажанням заявника).</a:t>
            </a:r>
            <a:endParaRPr lang="uk-U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332656"/>
            <a:ext cx="8640960" cy="3416320"/>
          </a:xfrm>
          <a:prstGeom prst="rect">
            <a:avLst/>
          </a:prstGeom>
        </p:spPr>
        <p:txBody>
          <a:bodyPr wrap="square">
            <a:spAutoFit/>
          </a:bodyPr>
          <a:lstStyle/>
          <a:p>
            <a:pPr indent="457200" algn="just"/>
            <a:r>
              <a:rPr lang="uk-UA" dirty="0" smtClean="0"/>
              <a:t>Рішення про надання дозволу на поміщення товарів у митний режим відмови на користь держави або про відмову у наданні такого дозволу приймається митним органом </a:t>
            </a:r>
            <a:r>
              <a:rPr lang="uk-UA" b="1" dirty="0" smtClean="0">
                <a:solidFill>
                  <a:srgbClr val="009900"/>
                </a:solidFill>
              </a:rPr>
              <a:t>не пізніше трьох робочих днів з дня надходження заяви</a:t>
            </a:r>
            <a:r>
              <a:rPr lang="uk-UA" dirty="0" smtClean="0"/>
              <a:t>.</a:t>
            </a:r>
          </a:p>
          <a:p>
            <a:pPr indent="457200" algn="just"/>
            <a:endParaRPr lang="uk-UA" dirty="0" smtClean="0"/>
          </a:p>
          <a:p>
            <a:pPr indent="457200" algn="just"/>
            <a:r>
              <a:rPr lang="uk-UA" dirty="0" smtClean="0"/>
              <a:t>Рішення про надання дозволу на поміщення товарів у митний режим відмови на користь держави або про відмову у наданні такого дозволу оформлюється митним органом шляхом заповнення відповідних розділів заяви.</a:t>
            </a:r>
          </a:p>
          <a:p>
            <a:pPr indent="457200" algn="just"/>
            <a:endParaRPr lang="uk-UA" dirty="0" smtClean="0"/>
          </a:p>
          <a:p>
            <a:pPr indent="457200" algn="just"/>
            <a:r>
              <a:rPr lang="uk-UA" dirty="0" smtClean="0"/>
              <a:t>У разі прийняття рішення про відмову у наданні дозволу на поміщення товарів у митний режим відмови на користь держави митний орган зобов’язаний </a:t>
            </a:r>
            <a:r>
              <a:rPr lang="uk-UA" b="1" dirty="0" smtClean="0">
                <a:solidFill>
                  <a:srgbClr val="FF0000"/>
                </a:solidFill>
              </a:rPr>
              <a:t>повідомити про причини та підстави такої відмови.</a:t>
            </a:r>
          </a:p>
          <a:p>
            <a:pPr indent="457200" algn="just"/>
            <a:endParaRPr lang="uk-UA" dirty="0"/>
          </a:p>
        </p:txBody>
      </p:sp>
      <p:sp>
        <p:nvSpPr>
          <p:cNvPr id="3" name="Прямоугольник 2"/>
          <p:cNvSpPr/>
          <p:nvPr/>
        </p:nvSpPr>
        <p:spPr>
          <a:xfrm>
            <a:off x="323528" y="3933056"/>
            <a:ext cx="8496944" cy="923330"/>
          </a:xfrm>
          <a:prstGeom prst="rect">
            <a:avLst/>
          </a:prstGeom>
        </p:spPr>
        <p:txBody>
          <a:bodyPr wrap="square">
            <a:spAutoFit/>
          </a:bodyPr>
          <a:lstStyle/>
          <a:p>
            <a:pPr indent="457200" algn="just"/>
            <a:r>
              <a:rPr lang="uk-UA" dirty="0" smtClean="0"/>
              <a:t>Для здійснення митного оформлення товарів у митний режим відмови на користь держави їх власник або вповноважена ним особа доставляє ці товари на склад митного органу.</a:t>
            </a:r>
            <a:endParaRPr lang="uk-UA" dirty="0"/>
          </a:p>
        </p:txBody>
      </p:sp>
      <p:sp>
        <p:nvSpPr>
          <p:cNvPr id="4" name="Прямоугольник 3"/>
          <p:cNvSpPr/>
          <p:nvPr/>
        </p:nvSpPr>
        <p:spPr>
          <a:xfrm>
            <a:off x="395536" y="5085184"/>
            <a:ext cx="8352928" cy="646331"/>
          </a:xfrm>
          <a:prstGeom prst="rect">
            <a:avLst/>
          </a:prstGeom>
        </p:spPr>
        <p:txBody>
          <a:bodyPr wrap="square">
            <a:spAutoFit/>
          </a:bodyPr>
          <a:lstStyle/>
          <a:p>
            <a:pPr algn="just"/>
            <a:r>
              <a:rPr lang="uk-UA" dirty="0" smtClean="0"/>
              <a:t>Для поміщення товарів у митний режим відмови на користь держави митному органу подається </a:t>
            </a:r>
            <a:r>
              <a:rPr lang="uk-UA" u="sng" dirty="0" err="1" smtClean="0">
                <a:hlinkClick r:id="rId2"/>
              </a:rPr>
              <a:t>МД</a:t>
            </a:r>
            <a:r>
              <a:rPr lang="uk-UA" dirty="0" smtClean="0"/>
              <a:t> або інший документ, передбачений митним законодавством</a:t>
            </a:r>
            <a:endParaRPr lang="uk-U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95536" y="1772816"/>
            <a:ext cx="8352928" cy="3477875"/>
          </a:xfrm>
          <a:prstGeom prst="rect">
            <a:avLst/>
          </a:prstGeom>
        </p:spPr>
        <p:txBody>
          <a:bodyPr wrap="square">
            <a:spAutoFit/>
          </a:bodyPr>
          <a:lstStyle/>
          <a:p>
            <a:pPr indent="457200" algn="just"/>
            <a:r>
              <a:rPr lang="uk-UA" sz="2200" b="1" dirty="0" smtClean="0">
                <a:solidFill>
                  <a:srgbClr val="009900"/>
                </a:solidFill>
              </a:rPr>
              <a:t>Митний режим відмови на користь держави завершується після розміщення товарів на складі митного органу.</a:t>
            </a:r>
          </a:p>
          <a:p>
            <a:pPr indent="457200" algn="just"/>
            <a:endParaRPr lang="uk-UA" sz="2200" dirty="0" smtClean="0"/>
          </a:p>
          <a:p>
            <a:pPr indent="457200" algn="just"/>
            <a:r>
              <a:rPr lang="uk-UA" sz="2200" dirty="0" smtClean="0"/>
              <a:t>Відповідальність за неправомірне розпорядження товарами шляхом їх поміщення в митний режим відмови на користь держави несе декларант. </a:t>
            </a:r>
          </a:p>
          <a:p>
            <a:pPr indent="457200" algn="just"/>
            <a:endParaRPr lang="uk-UA" sz="2200" dirty="0" smtClean="0"/>
          </a:p>
          <a:p>
            <a:pPr indent="457200" algn="just"/>
            <a:r>
              <a:rPr lang="uk-UA" sz="2200" dirty="0" smtClean="0"/>
              <a:t>Митні органи не відшкодовують будь-які майнові претензії осіб, які мають повноваження щодо товарів, від яких декларант відмовився на користь держави.</a:t>
            </a:r>
            <a:endParaRPr lang="uk-UA"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404664"/>
            <a:ext cx="8208912" cy="430887"/>
          </a:xfrm>
          <a:prstGeom prst="rect">
            <a:avLst/>
          </a:prstGeom>
          <a:noFill/>
        </p:spPr>
        <p:txBody>
          <a:bodyPr wrap="square" rtlCol="0">
            <a:spAutoFit/>
          </a:bodyPr>
          <a:lstStyle/>
          <a:p>
            <a:pPr algn="ctr"/>
            <a:r>
              <a:rPr lang="uk-UA" sz="2200" b="1" dirty="0" smtClean="0">
                <a:solidFill>
                  <a:srgbClr val="0000FF"/>
                </a:solidFill>
              </a:rPr>
              <a:t>Податкові наслідки </a:t>
            </a:r>
            <a:endParaRPr lang="en-US" sz="2200" b="1" dirty="0">
              <a:solidFill>
                <a:srgbClr val="0000FF"/>
              </a:solidFill>
            </a:endParaRPr>
          </a:p>
        </p:txBody>
      </p:sp>
      <p:sp>
        <p:nvSpPr>
          <p:cNvPr id="3" name="TextBox 2"/>
          <p:cNvSpPr txBox="1"/>
          <p:nvPr/>
        </p:nvSpPr>
        <p:spPr>
          <a:xfrm>
            <a:off x="251520" y="1196752"/>
            <a:ext cx="8640960" cy="5016758"/>
          </a:xfrm>
          <a:prstGeom prst="rect">
            <a:avLst/>
          </a:prstGeom>
          <a:noFill/>
        </p:spPr>
        <p:txBody>
          <a:bodyPr wrap="square" rtlCol="0">
            <a:spAutoFit/>
          </a:bodyPr>
          <a:lstStyle/>
          <a:p>
            <a:pPr indent="457200" algn="just"/>
            <a:r>
              <a:rPr lang="uk-UA" sz="2000" b="1" dirty="0" smtClean="0"/>
              <a:t>Іноземні товари, поміщені в режим відмови на користь держави звільняються від оподаткування: </a:t>
            </a:r>
            <a:endParaRPr lang="en-US" sz="2000" dirty="0" smtClean="0"/>
          </a:p>
          <a:p>
            <a:pPr indent="457200" algn="just"/>
            <a:r>
              <a:rPr lang="uk-UA" sz="2000" b="1" dirty="0" smtClean="0"/>
              <a:t> </a:t>
            </a:r>
            <a:endParaRPr lang="en-US" sz="2000" dirty="0" smtClean="0"/>
          </a:p>
          <a:p>
            <a:pPr indent="457200" algn="just"/>
            <a:r>
              <a:rPr lang="uk-UA" sz="2000" b="1" dirty="0" smtClean="0"/>
              <a:t>ввізним митом </a:t>
            </a:r>
            <a:r>
              <a:rPr lang="uk-UA" sz="2000" dirty="0" smtClean="0"/>
              <a:t>(п. 4 частини першої ст. 282, п. 1 частини першої ст. 283 та частини п’ятнадцятої ст. 286 </a:t>
            </a:r>
            <a:r>
              <a:rPr lang="uk-UA" sz="2000" dirty="0" err="1" smtClean="0"/>
              <a:t>МКУ</a:t>
            </a:r>
            <a:r>
              <a:rPr lang="uk-UA" sz="2000" dirty="0" smtClean="0"/>
              <a:t>); </a:t>
            </a:r>
            <a:endParaRPr lang="en-US" sz="2000" dirty="0" smtClean="0"/>
          </a:p>
          <a:p>
            <a:pPr indent="457200" algn="just"/>
            <a:endParaRPr lang="uk-UA" sz="2000" b="1" dirty="0" smtClean="0"/>
          </a:p>
          <a:p>
            <a:pPr indent="457200" algn="just"/>
            <a:r>
              <a:rPr lang="uk-UA" sz="2000" b="1" dirty="0" smtClean="0"/>
              <a:t>ПДВ</a:t>
            </a:r>
            <a:r>
              <a:rPr lang="uk-UA" sz="2000" dirty="0" smtClean="0"/>
              <a:t> – операції із ввезення товарів у митному режимі відмови на користь держави (пп. 206.15 </a:t>
            </a:r>
            <a:r>
              <a:rPr lang="uk-UA" sz="2000" dirty="0" err="1" smtClean="0"/>
              <a:t>ПКУ</a:t>
            </a:r>
            <a:r>
              <a:rPr lang="uk-UA" sz="2000" dirty="0" smtClean="0"/>
              <a:t>); </a:t>
            </a:r>
            <a:endParaRPr lang="en-US" sz="2000" dirty="0" smtClean="0"/>
          </a:p>
          <a:p>
            <a:pPr indent="457200" algn="just"/>
            <a:endParaRPr lang="uk-UA" sz="2000" b="1" dirty="0" smtClean="0"/>
          </a:p>
          <a:p>
            <a:pPr indent="457200" algn="just"/>
            <a:r>
              <a:rPr lang="uk-UA" sz="2000" b="1" dirty="0" smtClean="0"/>
              <a:t>акцизним податком</a:t>
            </a:r>
            <a:r>
              <a:rPr lang="uk-UA" sz="2000" dirty="0" smtClean="0"/>
              <a:t> операції з ввезення підакцизних товарів (продукції) з-за меж митної території України на митну територію України, якщо при цьому згідно із законодавством не справляється ПДВ у зв’язку з розміщенням товарів (продукції), зокрема у митному режимі відмови на користь держави (пп. 213.3.3 п. 213.3 ст. 213 </a:t>
            </a:r>
            <a:r>
              <a:rPr lang="uk-UA" sz="2000" dirty="0" err="1" smtClean="0"/>
              <a:t>ПКУ</a:t>
            </a:r>
            <a:r>
              <a:rPr lang="uk-UA" sz="2000" dirty="0" smtClean="0"/>
              <a:t>).</a:t>
            </a:r>
            <a:endParaRPr lang="en-US" sz="2000" dirty="0" smtClean="0"/>
          </a:p>
          <a:p>
            <a:pPr indent="457200" algn="just"/>
            <a:endParaRPr lang="en-US" sz="2000" dirty="0" smtClean="0"/>
          </a:p>
          <a:p>
            <a:pPr indent="457200" algn="just"/>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51520" y="260648"/>
            <a:ext cx="8496944" cy="923330"/>
          </a:xfrm>
          <a:prstGeom prst="rect">
            <a:avLst/>
          </a:prstGeom>
          <a:noFill/>
        </p:spPr>
        <p:txBody>
          <a:bodyPr wrap="square" rtlCol="0">
            <a:spAutoFit/>
          </a:bodyPr>
          <a:lstStyle/>
          <a:p>
            <a:pPr indent="457200" algn="just"/>
            <a:r>
              <a:rPr lang="uk-UA" b="1" dirty="0" smtClean="0">
                <a:solidFill>
                  <a:srgbClr val="7030A0"/>
                </a:solidFill>
              </a:rPr>
              <a:t>Постановою КМУ від 25.08.1998 року № 1340 затверджено Порядок обліку, зберігання, оцінки конфіскованого та іншого майна, що переходить у власність держави, і розпорядження ним</a:t>
            </a:r>
            <a:endParaRPr lang="uk-UA" b="1" dirty="0">
              <a:solidFill>
                <a:srgbClr val="7030A0"/>
              </a:solidFill>
            </a:endParaRPr>
          </a:p>
        </p:txBody>
      </p:sp>
      <p:sp>
        <p:nvSpPr>
          <p:cNvPr id="5" name="Прямоугольник 4"/>
          <p:cNvSpPr/>
          <p:nvPr/>
        </p:nvSpPr>
        <p:spPr>
          <a:xfrm>
            <a:off x="323528" y="1484784"/>
            <a:ext cx="8568952" cy="1477328"/>
          </a:xfrm>
          <a:prstGeom prst="rect">
            <a:avLst/>
          </a:prstGeom>
        </p:spPr>
        <p:txBody>
          <a:bodyPr wrap="square">
            <a:spAutoFit/>
          </a:bodyPr>
          <a:lstStyle/>
          <a:p>
            <a:pPr indent="457200" algn="just"/>
            <a:r>
              <a:rPr lang="uk-UA" dirty="0" smtClean="0"/>
              <a:t>Оцінка майна провадиться комісією, яка утворюється органом, що здійснив його вилучення, у складі представників територіальних органів </a:t>
            </a:r>
            <a:r>
              <a:rPr lang="uk-UA" dirty="0" err="1" smtClean="0"/>
              <a:t>ДПС</a:t>
            </a:r>
            <a:r>
              <a:rPr lang="uk-UA" dirty="0" smtClean="0"/>
              <a:t>, органів (суб’єктів господарювання), що здійснили вилучення майна або зберігають його, фінансових органів та органів (суб’єктів господарювання), які здійснюватимуть розпорядження цим майном.</a:t>
            </a:r>
            <a:endParaRPr lang="uk-UA" dirty="0"/>
          </a:p>
        </p:txBody>
      </p:sp>
      <p:sp>
        <p:nvSpPr>
          <p:cNvPr id="6" name="Прямоугольник 5"/>
          <p:cNvSpPr/>
          <p:nvPr/>
        </p:nvSpPr>
        <p:spPr>
          <a:xfrm>
            <a:off x="323528" y="3140968"/>
            <a:ext cx="8568952" cy="1477328"/>
          </a:xfrm>
          <a:prstGeom prst="rect">
            <a:avLst/>
          </a:prstGeom>
        </p:spPr>
        <p:txBody>
          <a:bodyPr wrap="square">
            <a:spAutoFit/>
          </a:bodyPr>
          <a:lstStyle/>
          <a:p>
            <a:pPr indent="457200" algn="just"/>
            <a:r>
              <a:rPr lang="uk-UA" dirty="0" smtClean="0"/>
              <a:t>За результатами роботи комісії складається акт опису, оцінки та передачі майна. Усі примірники акта підписуються членами комісії та затверджуються у термін не пізніше трьох днів після його складення керівником чи заступником керівника органу (суб’єкта господарювання), що здійснив вилучення або забезпечував зберігання майна.</a:t>
            </a:r>
            <a:endParaRPr lang="uk-UA" dirty="0"/>
          </a:p>
        </p:txBody>
      </p:sp>
      <p:sp>
        <p:nvSpPr>
          <p:cNvPr id="7" name="Прямоугольник 6"/>
          <p:cNvSpPr/>
          <p:nvPr/>
        </p:nvSpPr>
        <p:spPr>
          <a:xfrm>
            <a:off x="323528" y="4797152"/>
            <a:ext cx="8568952" cy="1200329"/>
          </a:xfrm>
          <a:prstGeom prst="rect">
            <a:avLst/>
          </a:prstGeom>
        </p:spPr>
        <p:txBody>
          <a:bodyPr wrap="square">
            <a:spAutoFit/>
          </a:bodyPr>
          <a:lstStyle/>
          <a:p>
            <a:pPr indent="457200" algn="just"/>
            <a:r>
              <a:rPr lang="uk-UA" dirty="0" smtClean="0"/>
              <a:t>Майно передається для подальшого розпорядження ним на підставі акта опису, оцінки та передачі майна, в тому числі реалізується через торгівельні підприємства, аукціони, біржі, з якими укладені угоди на його реалізацію з дотриманням вимог, визначених Постановою № 1340. </a:t>
            </a:r>
            <a:endParaRPr lang="uk-UA" dirty="0"/>
          </a:p>
        </p:txBody>
      </p:sp>
    </p:spTree>
    <p:extLst>
      <p:ext uri="{BB962C8B-B14F-4D97-AF65-F5344CB8AC3E}">
        <p14:creationId xmlns:p14="http://schemas.microsoft.com/office/powerpoint/2010/main" val="974961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40"/>
            <a:ext cx="8640960" cy="1200329"/>
          </a:xfrm>
          <a:prstGeom prst="rect">
            <a:avLst/>
          </a:prstGeom>
        </p:spPr>
        <p:txBody>
          <a:bodyPr wrap="square">
            <a:spAutoFit/>
          </a:bodyPr>
          <a:lstStyle/>
          <a:p>
            <a:pPr algn="just"/>
            <a:r>
              <a:rPr lang="uk-UA" dirty="0" smtClean="0"/>
              <a:t>Майно, передане для продажу в роздрібну торгівлю і не реалізоване протягом 60 календарних днів, підлягає уцінці, розмір якої визначається комісією, створеною, і не повинен перевищувати 20 відсотків вартості, зазначеної в акті опису, оцінки та передачі майна.</a:t>
            </a:r>
            <a:endParaRPr lang="uk-UA" dirty="0"/>
          </a:p>
        </p:txBody>
      </p:sp>
      <p:sp>
        <p:nvSpPr>
          <p:cNvPr id="5" name="Прямоугольник 4"/>
          <p:cNvSpPr/>
          <p:nvPr/>
        </p:nvSpPr>
        <p:spPr>
          <a:xfrm>
            <a:off x="323528" y="1484784"/>
            <a:ext cx="8568952" cy="923330"/>
          </a:xfrm>
          <a:prstGeom prst="rect">
            <a:avLst/>
          </a:prstGeom>
        </p:spPr>
        <p:txBody>
          <a:bodyPr wrap="square">
            <a:spAutoFit/>
          </a:bodyPr>
          <a:lstStyle/>
          <a:p>
            <a:pPr algn="just"/>
            <a:r>
              <a:rPr lang="uk-UA" smtClean="0"/>
              <a:t>Якщо товар не реалізовано протягом наступних 30 днів, провадиться додаткова уцінка або товар передається для реалізації за ціною остаточної вартості іншій організації.</a:t>
            </a:r>
            <a:endParaRPr lang="uk-UA"/>
          </a:p>
        </p:txBody>
      </p:sp>
      <p:sp>
        <p:nvSpPr>
          <p:cNvPr id="6" name="Прямоугольник 5"/>
          <p:cNvSpPr/>
          <p:nvPr/>
        </p:nvSpPr>
        <p:spPr>
          <a:xfrm>
            <a:off x="361984" y="2492896"/>
            <a:ext cx="8530496" cy="1477328"/>
          </a:xfrm>
          <a:prstGeom prst="rect">
            <a:avLst/>
          </a:prstGeom>
        </p:spPr>
        <p:txBody>
          <a:bodyPr wrap="square">
            <a:spAutoFit/>
          </a:bodyPr>
          <a:lstStyle/>
          <a:p>
            <a:pPr algn="just"/>
            <a:r>
              <a:rPr lang="uk-UA" dirty="0" smtClean="0"/>
              <a:t>На початку кожного року територіальні органи </a:t>
            </a:r>
            <a:r>
              <a:rPr lang="uk-UA" dirty="0" err="1" smtClean="0"/>
              <a:t>ДПС</a:t>
            </a:r>
            <a:r>
              <a:rPr lang="uk-UA" dirty="0" smtClean="0"/>
              <a:t> із залученням органів, що вилучають та обліковують майно, визначають на конкурсній основі торгівельні підприємства, яким доручатиметься реалізація майна, з обов'язковим занесенням їх до єдиного реєстру торгівельних підприємств, який ведеться територіальними органами </a:t>
            </a:r>
            <a:r>
              <a:rPr lang="uk-UA" dirty="0" err="1" smtClean="0"/>
              <a:t>ДПС</a:t>
            </a:r>
            <a:r>
              <a:rPr lang="uk-UA" dirty="0" smtClean="0"/>
              <a:t>. </a:t>
            </a:r>
            <a:endParaRPr lang="uk-UA" dirty="0"/>
          </a:p>
        </p:txBody>
      </p:sp>
      <p:sp>
        <p:nvSpPr>
          <p:cNvPr id="7" name="Прямоугольник 6"/>
          <p:cNvSpPr/>
          <p:nvPr/>
        </p:nvSpPr>
        <p:spPr>
          <a:xfrm>
            <a:off x="391554" y="4221088"/>
            <a:ext cx="8356909" cy="923330"/>
          </a:xfrm>
          <a:prstGeom prst="rect">
            <a:avLst/>
          </a:prstGeom>
        </p:spPr>
        <p:txBody>
          <a:bodyPr wrap="square">
            <a:spAutoFit/>
          </a:bodyPr>
          <a:lstStyle/>
          <a:p>
            <a:pPr algn="just"/>
            <a:r>
              <a:rPr lang="uk-UA" dirty="0" smtClean="0"/>
              <a:t>Кошти, одержані від реалізації майна, продуктів його переробки, утилізації перераховуються до відповідного бюджету або на рахунки митниць у строк, що становить не більш як сім банківських днів від дня продажу (передачі).</a:t>
            </a:r>
            <a:endParaRPr lang="uk-UA" dirty="0"/>
          </a:p>
        </p:txBody>
      </p:sp>
    </p:spTree>
    <p:extLst>
      <p:ext uri="{BB962C8B-B14F-4D97-AF65-F5344CB8AC3E}">
        <p14:creationId xmlns:p14="http://schemas.microsoft.com/office/powerpoint/2010/main" val="346365661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499</TotalTime>
  <Words>994</Words>
  <Application>Microsoft Office PowerPoint</Application>
  <PresentationFormat>Экран (4:3)</PresentationFormat>
  <Paragraphs>63</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Victoria</dc:creator>
  <cp:lastModifiedBy>Пользователь Windows</cp:lastModifiedBy>
  <cp:revision>40</cp:revision>
  <dcterms:created xsi:type="dcterms:W3CDTF">2023-01-15T07:38:35Z</dcterms:created>
  <dcterms:modified xsi:type="dcterms:W3CDTF">2025-04-07T06:38:49Z</dcterms:modified>
</cp:coreProperties>
</file>