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48" r:id="rId2"/>
    <p:sldId id="449" r:id="rId3"/>
    <p:sldId id="442" r:id="rId4"/>
    <p:sldId id="420" r:id="rId5"/>
    <p:sldId id="408" r:id="rId6"/>
    <p:sldId id="409" r:id="rId7"/>
    <p:sldId id="421" r:id="rId8"/>
    <p:sldId id="483" r:id="rId9"/>
    <p:sldId id="462" r:id="rId10"/>
    <p:sldId id="484" r:id="rId11"/>
    <p:sldId id="463" r:id="rId12"/>
    <p:sldId id="485" r:id="rId13"/>
    <p:sldId id="464" r:id="rId14"/>
    <p:sldId id="410" r:id="rId15"/>
    <p:sldId id="422" r:id="rId16"/>
    <p:sldId id="411" r:id="rId17"/>
    <p:sldId id="412" r:id="rId18"/>
    <p:sldId id="450" r:id="rId19"/>
    <p:sldId id="451" r:id="rId20"/>
    <p:sldId id="452" r:id="rId21"/>
    <p:sldId id="486" r:id="rId22"/>
    <p:sldId id="413" r:id="rId23"/>
    <p:sldId id="465" r:id="rId24"/>
    <p:sldId id="453" r:id="rId25"/>
    <p:sldId id="454" r:id="rId26"/>
    <p:sldId id="414" r:id="rId27"/>
    <p:sldId id="473" r:id="rId28"/>
    <p:sldId id="474" r:id="rId29"/>
    <p:sldId id="475" r:id="rId30"/>
    <p:sldId id="476" r:id="rId31"/>
    <p:sldId id="478" r:id="rId32"/>
    <p:sldId id="426" r:id="rId33"/>
    <p:sldId id="470" r:id="rId34"/>
    <p:sldId id="466" r:id="rId35"/>
    <p:sldId id="467" r:id="rId36"/>
    <p:sldId id="468" r:id="rId37"/>
    <p:sldId id="469" r:id="rId38"/>
    <p:sldId id="455" r:id="rId39"/>
    <p:sldId id="471" r:id="rId40"/>
    <p:sldId id="472" r:id="rId41"/>
    <p:sldId id="487" r:id="rId42"/>
    <p:sldId id="456" r:id="rId43"/>
    <p:sldId id="457" r:id="rId44"/>
    <p:sldId id="458" r:id="rId45"/>
    <p:sldId id="459" r:id="rId46"/>
    <p:sldId id="460" r:id="rId47"/>
    <p:sldId id="461" r:id="rId48"/>
    <p:sldId id="481" r:id="rId49"/>
    <p:sldId id="480" r:id="rId50"/>
    <p:sldId id="479" r:id="rId51"/>
    <p:sldId id="488" r:id="rId52"/>
    <p:sldId id="489" r:id="rId53"/>
    <p:sldId id="482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8" autoAdjust="0"/>
    <p:restoredTop sz="94660"/>
  </p:normalViewPr>
  <p:slideViewPr>
    <p:cSldViewPr>
      <p:cViewPr>
        <p:scale>
          <a:sx n="80" d="100"/>
          <a:sy n="80" d="100"/>
        </p:scale>
        <p:origin x="-9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3B9E64-4B01-4EFA-82CF-3CDB832D2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9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B65271-1ABF-4FC5-89EE-979336EA6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1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773F36-044F-4060-9FE9-F016CA701E93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3CCD0DE-415C-46B4-8D81-86BDB31E9AF2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i="1" dirty="0" smtClean="0"/>
              <a:t>Под материальными ресурсами (MP)</a:t>
            </a:r>
            <a:r>
              <a:rPr lang="ru-RU" dirty="0" smtClean="0"/>
              <a:t> понимаются предметы труда: сырье, основные и вспомогательные материалы, полуфабрикаты, комплектующие изделия, сборочные единицы, топливо, запасные части, предназначенные для ремонта и обслуживания технологического оборудования и других основных фондов, отходы производства.</a:t>
            </a:r>
            <a:endParaRPr lang="ru-RU" i="1" dirty="0" smtClean="0"/>
          </a:p>
          <a:p>
            <a:pPr eaLnBrk="1" hangingPunct="1"/>
            <a:r>
              <a:rPr lang="ru-RU" i="1" dirty="0" smtClean="0"/>
              <a:t>Незавершенное производство (НЗП)</a:t>
            </a:r>
            <a:r>
              <a:rPr lang="ru-RU" dirty="0" smtClean="0"/>
              <a:t> - продукция, не законченная производством в пределах данного предприятия.</a:t>
            </a:r>
            <a:endParaRPr lang="ru-RU" i="1" dirty="0" smtClean="0"/>
          </a:p>
          <a:p>
            <a:pPr eaLnBrk="1" hangingPunct="1"/>
            <a:r>
              <a:rPr lang="ru-RU" i="1" dirty="0" smtClean="0"/>
              <a:t>Готовая продукция (ГП)</a:t>
            </a:r>
            <a:r>
              <a:rPr lang="ru-RU" dirty="0" smtClean="0"/>
              <a:t> - продукция, прошедшая полный производственный цикл и технический контроль на данном предприятии, полностью упакованная, сданная на склад или отгруженная потребителю (торговому посреднику).</a:t>
            </a:r>
          </a:p>
          <a:p>
            <a:pPr eaLnBrk="1" hangingPunct="1"/>
            <a:r>
              <a:rPr lang="ru-RU" dirty="0" smtClean="0"/>
              <a:t>Приведенные определения в известном смысле условны, так как сырье и полуфабрикаты также могут быть готовой продукцией, а последняя в свое время - материальными ресурсами для других товаропроизводителей.</a:t>
            </a:r>
          </a:p>
          <a:p>
            <a:pPr eaLnBrk="1" hangingPunct="1"/>
            <a:r>
              <a:rPr lang="ru-RU" dirty="0" smtClean="0"/>
              <a:t>МП характеризуется определенным набором параметров: номенклатура, ассортимент и количество продукции, габариты, вес, физико-химические характеристики груза, характеристики тары (упаковки) и т. п.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726B0B-0825-46A2-B63D-2CB1ED64169C}" type="slidenum">
              <a:rPr lang="ru-RU" smtClean="0"/>
              <a:pPr eaLnBrk="1" hangingPunct="1"/>
              <a:t>14</a:t>
            </a:fld>
            <a:endParaRPr lang="ru-RU" smtClean="0"/>
          </a:p>
        </p:txBody>
      </p:sp>
      <p:sp>
        <p:nvSpPr>
          <p:cNvPr id="51203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16F3EB0-3091-4E08-BEFE-5A545FA86510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8371B5-8695-4FCB-A689-2B474BE2C1A6}" type="slidenum">
              <a:rPr lang="ru-RU" smtClean="0"/>
              <a:pPr eaLnBrk="1" hangingPunct="1"/>
              <a:t>16</a:t>
            </a:fld>
            <a:endParaRPr lang="ru-RU" smtClean="0"/>
          </a:p>
        </p:txBody>
      </p:sp>
      <p:sp>
        <p:nvSpPr>
          <p:cNvPr id="52227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4A643BA-91A4-4BF3-86B6-BEE5907FB9B5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224ED0-7DFC-4D4F-8B54-EA7969E240AF}" type="slidenum">
              <a:rPr lang="ru-RU" smtClean="0"/>
              <a:pPr eaLnBrk="1" hangingPunct="1"/>
              <a:t>17</a:t>
            </a:fld>
            <a:endParaRPr lang="ru-RU" smtClean="0"/>
          </a:p>
        </p:txBody>
      </p:sp>
      <p:sp>
        <p:nvSpPr>
          <p:cNvPr id="5325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76D6B19-89F9-48D2-BC89-98CB874ADDDC}" type="slidenum">
              <a:rPr lang="ru-RU" sz="1200"/>
              <a:pPr algn="r" eaLnBrk="1" hangingPunct="1"/>
              <a:t>17</a:t>
            </a:fld>
            <a:endParaRPr lang="ru-RU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1F41C1-988F-4AF6-AB37-0E5448236F0F}" type="slidenum">
              <a:rPr lang="ru-RU" smtClean="0"/>
              <a:pPr eaLnBrk="1" hangingPunct="1"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18D127-EEB9-48C1-BE95-8CE31BC929A2}" type="slidenum">
              <a:rPr lang="ru-RU" smtClean="0"/>
              <a:pPr eaLnBrk="1" hangingPunct="1"/>
              <a:t>22</a:t>
            </a:fld>
            <a:endParaRPr lang="ru-RU" smtClean="0"/>
          </a:p>
        </p:txBody>
      </p:sp>
      <p:sp>
        <p:nvSpPr>
          <p:cNvPr id="55299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61CD257-E1CB-43DB-BB6E-C05B9949E647}" type="slidenum">
              <a:rPr lang="ru-RU" sz="1200"/>
              <a:pPr algn="r" eaLnBrk="1" hangingPunct="1"/>
              <a:t>22</a:t>
            </a:fld>
            <a:endParaRPr lang="ru-RU" sz="120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DC61CA-E1E7-424E-A21A-7F201A52E82A}" type="slidenum">
              <a:rPr lang="ru-RU" smtClean="0"/>
              <a:pPr eaLnBrk="1" hangingPunct="1"/>
              <a:t>26</a:t>
            </a:fld>
            <a:endParaRPr lang="ru-RU" smtClean="0"/>
          </a:p>
        </p:txBody>
      </p:sp>
      <p:sp>
        <p:nvSpPr>
          <p:cNvPr id="56323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4DA7A57-6C17-49E2-8E58-806A20A07B76}" type="slidenum">
              <a:rPr lang="ru-RU" sz="1200"/>
              <a:pPr algn="r" eaLnBrk="1" hangingPunct="1"/>
              <a:t>26</a:t>
            </a:fld>
            <a:endParaRPr lang="ru-RU" sz="120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632939-6966-42AA-A3A2-D4324B3A765E}" type="slidenum">
              <a:rPr lang="ru-RU" smtClean="0"/>
              <a:pPr eaLnBrk="1" hangingPunct="1"/>
              <a:t>44</a:t>
            </a:fld>
            <a:endParaRPr lang="ru-RU" smtClean="0"/>
          </a:p>
        </p:txBody>
      </p:sp>
      <p:sp>
        <p:nvSpPr>
          <p:cNvPr id="57347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DD3153D-41F8-4907-AADC-CD5FB774388A}" type="slidenum">
              <a:rPr lang="ru-RU" sz="1200"/>
              <a:pPr algn="r" eaLnBrk="1" hangingPunct="1"/>
              <a:t>44</a:t>
            </a:fld>
            <a:endParaRPr lang="ru-RU" sz="120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AD4A-C93C-443C-88E5-AB4574F01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2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7BF12-5D31-4460-97A7-C94CD469A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9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8CBB-4536-4912-BC19-22716FF5A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9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3342-3E5E-41C1-9C5E-F269CD84E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A062-46BE-4253-AA42-CFCF5A798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0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7C667-B0F7-4E72-A984-F51B2A3C5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0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87EFE-94D2-4559-BDF8-E097574E1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1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57E5-CC90-4E8C-9DC4-49ACF8910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3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44F17-4AFF-4466-9F53-FB0FBBC89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1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5A882-72E1-48C7-BC85-4D2BF5B4D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0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17691-8D81-4050-AAF5-5323CC639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6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E94AD-374B-48E7-8D8E-30BE3966F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2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581921-38CF-4811-8840-893AB2008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539750" y="336550"/>
            <a:ext cx="8135938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0000"/>
                </a:solidFill>
              </a:rPr>
              <a:t>Тема 3. Об’єкти логістичного управління та логістичні операції</a:t>
            </a:r>
          </a:p>
          <a:p>
            <a:endParaRPr lang="uk-UA" sz="2800"/>
          </a:p>
          <a:p>
            <a:r>
              <a:rPr lang="uk-UA" sz="2800"/>
              <a:t>1. Об’єкти логістичного управління та логістична діяльність. </a:t>
            </a:r>
          </a:p>
          <a:p>
            <a:r>
              <a:rPr lang="uk-UA" sz="2800"/>
              <a:t>2. Поняття та показники матеріального потоку. </a:t>
            </a:r>
          </a:p>
          <a:p>
            <a:r>
              <a:rPr lang="uk-UA" sz="2800"/>
              <a:t>3. Інформаційні потоки та їх класифікація</a:t>
            </a:r>
          </a:p>
          <a:p>
            <a:r>
              <a:rPr lang="uk-UA" sz="2800"/>
              <a:t>4. Фінансові потоки та їх класифікація</a:t>
            </a:r>
          </a:p>
          <a:p>
            <a:r>
              <a:rPr lang="uk-UA" sz="2800"/>
              <a:t>5. Сервісні потоки та їх класифікація</a:t>
            </a:r>
          </a:p>
          <a:p>
            <a:r>
              <a:rPr lang="uk-UA" sz="2800"/>
              <a:t>6. Логістичні операції з матеріальними, інформаційними, фінансовими та сервісними потоками</a:t>
            </a:r>
          </a:p>
          <a:p>
            <a:r>
              <a:rPr lang="uk-UA" sz="2800"/>
              <a:t>7. Загальні схеми взаємодії потоків. Інтегровані логістичні потоки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Який це потік?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92088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2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620713"/>
          <a:ext cx="8424862" cy="5903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6467"/>
                <a:gridCol w="6208395"/>
              </a:tblGrid>
              <a:tr h="168141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За натурально-речовинним складом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Одноасортиментні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які складаються із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одного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виду асортименту сировини, матеріалів тощо.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Багатоасортиментні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вантажі, які складаються з двох і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більше видів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асортименту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168141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За ступенем сумісності утворюють потік вантажів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Сумісні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 потоки – це вантажі, які можливо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</a:rPr>
                        <a:t>транспор-тувати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, зберігати та переробляти разом.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Несумісні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 потоки – це вантажі, які не можливо транспортувати, зберігати та переробляти разом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54108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За питомою вагою утворюють потік вантажів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Великовантажні (</a:t>
                      </a:r>
                      <a:r>
                        <a:rPr lang="uk-UA" sz="1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тяжеловесные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потоки забезпечують повне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використання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вантажопідйомності транспортних засобів, вимагають для збереження меншого складського обсягу.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rgbClr val="FF0000"/>
                          </a:solidFill>
                          <a:effectLst/>
                        </a:rPr>
                        <a:t>Легковантажні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uk-UA" sz="1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легковесные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потоки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представлені вантажами, що не дозволяють цілком використовувати вантажопідйомність транспорту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Який це потік?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4500"/>
            <a:ext cx="7920880" cy="43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17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25834"/>
              </p:ext>
            </p:extLst>
          </p:nvPr>
        </p:nvGraphicFramePr>
        <p:xfrm>
          <a:off x="468313" y="620713"/>
          <a:ext cx="8064500" cy="5888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116"/>
                <a:gridCol w="6192384"/>
              </a:tblGrid>
              <a:tr h="230401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За ритмічністю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12" marR="502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</a:rPr>
                        <a:t>Неперервні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– на конвеєрних або автоматизованих лініях у процесі виробництва, транспортування матеріальних ресурсів трубопроводом тощо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</a:rPr>
                        <a:t>Дискретні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– організація забезпечення потреб у формі складських і транзитних постачань, подання на робочі місця матеріальних ресурсів за умови малосерійного і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</a:rPr>
                        <a:t>середньосерійного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 виробництва, постійним 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контрагентам,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регулярне відвантаження готової продукції тощо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</a:rPr>
                        <a:t>Бліц-потоки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 – це разові постачання, подання на робочі місця рідковживаних предметів і засобів праці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12" marR="50212" marT="0" marB="0"/>
                </a:tc>
              </a:tr>
              <a:tr h="358402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За консистенцію вантажів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12" marR="502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</a:rPr>
                        <a:t>Насипні вантажі 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перевозять без тари. Їхня головна властивість – сипкість. Можуть перевозитися 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спеціалізованих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транспортних засобах: вагонах бункерного типу, відкритих вагонах, на платформах, у контейнерах, автомашинах.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</a:rPr>
                        <a:t>Навальні вантажі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(сіль, вугілля, руда тощо) – як правило, мінерального походження. Перевозять без тари, деякі можуть змерзатися, злежуватися, спікатися.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</a:rPr>
                        <a:t>Тарно-штучні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 вантажі мають усілякі хімічні, фізико-хімічні властивості, питома вага, обсяг. Це можуть бути вантажі в контейнерах, шухлядах, мішках, вантажі без тари, довгомірні й негабаритні вантажі.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</a:rPr>
                        <a:t>Наливні вантажі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—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</a:rPr>
                        <a:t>вантажі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, перевезені наливом у цистернах і наливних судах. Логістичні операції з наливними вантажами, наприклад, перевантаження, збереження тощо; виконують за допомогою спеціальних технічних засобів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12" marR="50212" marT="0" marB="0"/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H="1">
            <a:off x="2974975" y="11095038"/>
            <a:ext cx="61055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9"/>
          <p:cNvSpPr txBox="1">
            <a:spLocks noChangeArrowheads="1"/>
          </p:cNvSpPr>
          <p:nvPr/>
        </p:nvSpPr>
        <p:spPr bwMode="auto">
          <a:xfrm>
            <a:off x="1403350" y="1412875"/>
            <a:ext cx="6335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Товарно-материальные потоки компании «</a:t>
            </a:r>
            <a:r>
              <a:rPr lang="en-US" sz="2000" b="1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Procter &amp; Gamble</a:t>
            </a:r>
            <a:r>
              <a:rPr lang="ru-RU" sz="2000" b="1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»</a:t>
            </a:r>
          </a:p>
        </p:txBody>
      </p:sp>
      <p:grpSp>
        <p:nvGrpSpPr>
          <p:cNvPr id="12291" name="Group 1030"/>
          <p:cNvGrpSpPr>
            <a:grpSpLocks/>
          </p:cNvGrpSpPr>
          <p:nvPr/>
        </p:nvGrpSpPr>
        <p:grpSpPr bwMode="auto">
          <a:xfrm>
            <a:off x="117475" y="2151063"/>
            <a:ext cx="8763000" cy="3941762"/>
            <a:chOff x="110" y="1162"/>
            <a:chExt cx="5650" cy="2222"/>
          </a:xfrm>
        </p:grpSpPr>
        <p:sp>
          <p:nvSpPr>
            <p:cNvPr id="50186" name="Rectangle 1031"/>
            <p:cNvSpPr>
              <a:spLocks noChangeArrowheads="1"/>
            </p:cNvSpPr>
            <p:nvPr/>
          </p:nvSpPr>
          <p:spPr bwMode="auto">
            <a:xfrm>
              <a:off x="110" y="1162"/>
              <a:ext cx="948" cy="544"/>
            </a:xfrm>
            <a:prstGeom prst="rect">
              <a:avLst/>
            </a:prstGeom>
            <a:solidFill>
              <a:srgbClr val="B5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dirty="0">
                  <a:latin typeface="+mn-lt"/>
                </a:rPr>
                <a:t>Поставщик </a:t>
              </a:r>
            </a:p>
            <a:p>
              <a:pPr algn="ctr">
                <a:defRPr/>
              </a:pPr>
              <a:r>
                <a:rPr lang="ru-RU" sz="1600" dirty="0">
                  <a:latin typeface="+mn-lt"/>
                </a:rPr>
                <a:t>древесины</a:t>
              </a:r>
            </a:p>
          </p:txBody>
        </p:sp>
        <p:sp>
          <p:nvSpPr>
            <p:cNvPr id="50187" name="Rectangle 1032"/>
            <p:cNvSpPr>
              <a:spLocks noChangeArrowheads="1"/>
            </p:cNvSpPr>
            <p:nvPr/>
          </p:nvSpPr>
          <p:spPr bwMode="auto">
            <a:xfrm>
              <a:off x="1210" y="1162"/>
              <a:ext cx="948" cy="544"/>
            </a:xfrm>
            <a:prstGeom prst="rect">
              <a:avLst/>
            </a:prstGeom>
            <a:solidFill>
              <a:srgbClr val="B5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>
                  <a:latin typeface="+mn-lt"/>
                </a:rPr>
                <a:t>Производитель</a:t>
              </a:r>
            </a:p>
            <a:p>
              <a:pPr algn="ctr">
                <a:defRPr/>
              </a:pPr>
              <a:r>
                <a:rPr lang="ru-RU" sz="1600">
                  <a:latin typeface="+mn-lt"/>
                </a:rPr>
                <a:t>бумаги</a:t>
              </a:r>
            </a:p>
          </p:txBody>
        </p:sp>
        <p:sp>
          <p:nvSpPr>
            <p:cNvPr id="50188" name="Rectangle 1033"/>
            <p:cNvSpPr>
              <a:spLocks noChangeArrowheads="1"/>
            </p:cNvSpPr>
            <p:nvPr/>
          </p:nvSpPr>
          <p:spPr bwMode="auto">
            <a:xfrm>
              <a:off x="2297" y="1162"/>
              <a:ext cx="1007" cy="544"/>
            </a:xfrm>
            <a:prstGeom prst="rect">
              <a:avLst/>
            </a:prstGeom>
            <a:solidFill>
              <a:srgbClr val="B5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dirty="0">
                  <a:latin typeface="+mn-lt"/>
                </a:rPr>
                <a:t>Производитель</a:t>
              </a:r>
            </a:p>
            <a:p>
              <a:pPr algn="ctr">
                <a:defRPr/>
              </a:pPr>
              <a:r>
                <a:rPr lang="ru-RU" sz="1600" dirty="0">
                  <a:latin typeface="+mn-lt"/>
                </a:rPr>
                <a:t>упаковки</a:t>
              </a:r>
              <a:r>
                <a:rPr lang="en-US" sz="1600" dirty="0">
                  <a:latin typeface="+mn-lt"/>
                </a:rPr>
                <a:t> 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50189" name="Rectangle 1034"/>
            <p:cNvSpPr>
              <a:spLocks noChangeArrowheads="1"/>
            </p:cNvSpPr>
            <p:nvPr/>
          </p:nvSpPr>
          <p:spPr bwMode="auto">
            <a:xfrm>
              <a:off x="2154" y="2024"/>
              <a:ext cx="816" cy="544"/>
            </a:xfrm>
            <a:prstGeom prst="rect">
              <a:avLst/>
            </a:prstGeom>
            <a:solidFill>
              <a:srgbClr val="FFFF1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>
                  <a:latin typeface="+mn-lt"/>
                </a:rPr>
                <a:t>Procter &amp;</a:t>
              </a:r>
            </a:p>
            <a:p>
              <a:pPr algn="ctr">
                <a:defRPr/>
              </a:pPr>
              <a:r>
                <a:rPr lang="en-US" sz="1600">
                  <a:latin typeface="+mn-lt"/>
                </a:rPr>
                <a:t>Gamble</a:t>
              </a:r>
              <a:endParaRPr lang="ru-RU" sz="1600">
                <a:latin typeface="+mn-lt"/>
              </a:endParaRPr>
            </a:p>
          </p:txBody>
        </p:sp>
        <p:sp>
          <p:nvSpPr>
            <p:cNvPr id="50190" name="Rectangle 1035"/>
            <p:cNvSpPr>
              <a:spLocks noChangeArrowheads="1"/>
            </p:cNvSpPr>
            <p:nvPr/>
          </p:nvSpPr>
          <p:spPr bwMode="auto">
            <a:xfrm>
              <a:off x="3107" y="2024"/>
              <a:ext cx="816" cy="544"/>
            </a:xfrm>
            <a:prstGeom prst="rect">
              <a:avLst/>
            </a:prstGeom>
            <a:solidFill>
              <a:srgbClr val="FEC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dirty="0">
                  <a:latin typeface="+mn-lt"/>
                </a:rPr>
                <a:t>ДЦ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</a:rPr>
                <a:t>Wal-Mart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50191" name="Rectangle 1036"/>
            <p:cNvSpPr>
              <a:spLocks noChangeArrowheads="1"/>
            </p:cNvSpPr>
            <p:nvPr/>
          </p:nvSpPr>
          <p:spPr bwMode="auto">
            <a:xfrm>
              <a:off x="4014" y="2024"/>
              <a:ext cx="816" cy="544"/>
            </a:xfrm>
            <a:prstGeom prst="rect">
              <a:avLst/>
            </a:prstGeom>
            <a:solidFill>
              <a:srgbClr val="FEC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>
                  <a:latin typeface="+mn-lt"/>
                </a:rPr>
                <a:t>Магазины </a:t>
              </a:r>
            </a:p>
            <a:p>
              <a:pPr algn="ctr">
                <a:defRPr/>
              </a:pPr>
              <a:r>
                <a:rPr lang="en-US" sz="1600">
                  <a:latin typeface="+mn-lt"/>
                </a:rPr>
                <a:t>Wal-Mart</a:t>
              </a:r>
              <a:endParaRPr lang="ru-RU" sz="1600">
                <a:latin typeface="+mn-lt"/>
              </a:endParaRPr>
            </a:p>
          </p:txBody>
        </p:sp>
        <p:sp>
          <p:nvSpPr>
            <p:cNvPr id="50192" name="Rectangle 1037"/>
            <p:cNvSpPr>
              <a:spLocks noChangeArrowheads="1"/>
            </p:cNvSpPr>
            <p:nvPr/>
          </p:nvSpPr>
          <p:spPr bwMode="auto">
            <a:xfrm>
              <a:off x="4944" y="2024"/>
              <a:ext cx="816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>
                  <a:latin typeface="+mn-lt"/>
                </a:rPr>
                <a:t>Покупатели</a:t>
              </a:r>
            </a:p>
          </p:txBody>
        </p:sp>
        <p:sp>
          <p:nvSpPr>
            <p:cNvPr id="50193" name="Rectangle 1038"/>
            <p:cNvSpPr>
              <a:spLocks noChangeArrowheads="1"/>
            </p:cNvSpPr>
            <p:nvPr/>
          </p:nvSpPr>
          <p:spPr bwMode="auto">
            <a:xfrm>
              <a:off x="157" y="2788"/>
              <a:ext cx="908" cy="596"/>
            </a:xfrm>
            <a:prstGeom prst="rect">
              <a:avLst/>
            </a:prstGeom>
            <a:solidFill>
              <a:srgbClr val="B5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dirty="0">
                  <a:latin typeface="+mn-lt"/>
                </a:rPr>
                <a:t>Производитель</a:t>
              </a:r>
            </a:p>
            <a:p>
              <a:pPr algn="ctr">
                <a:defRPr/>
              </a:pPr>
              <a:r>
                <a:rPr lang="ru-RU" sz="1600" dirty="0">
                  <a:latin typeface="+mn-lt"/>
                </a:rPr>
                <a:t>химических</a:t>
              </a:r>
            </a:p>
            <a:p>
              <a:pPr algn="ctr">
                <a:defRPr/>
              </a:pPr>
              <a:r>
                <a:rPr lang="ru-RU" sz="1600" dirty="0">
                  <a:latin typeface="+mn-lt"/>
                </a:rPr>
                <a:t>материалов</a:t>
              </a:r>
            </a:p>
          </p:txBody>
        </p:sp>
        <p:sp>
          <p:nvSpPr>
            <p:cNvPr id="50194" name="Rectangle 1039"/>
            <p:cNvSpPr>
              <a:spLocks noChangeArrowheads="1"/>
            </p:cNvSpPr>
            <p:nvPr/>
          </p:nvSpPr>
          <p:spPr bwMode="auto">
            <a:xfrm>
              <a:off x="1146" y="2767"/>
              <a:ext cx="989" cy="617"/>
            </a:xfrm>
            <a:prstGeom prst="rect">
              <a:avLst/>
            </a:prstGeom>
            <a:solidFill>
              <a:srgbClr val="B5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dirty="0">
                  <a:latin typeface="+mn-lt"/>
                </a:rPr>
                <a:t>Производитель</a:t>
              </a:r>
            </a:p>
            <a:p>
              <a:pPr algn="ctr">
                <a:defRPr/>
              </a:pPr>
              <a:r>
                <a:rPr lang="ru-RU" sz="1600" dirty="0">
                  <a:latin typeface="+mn-lt"/>
                </a:rPr>
                <a:t>пластиковой</a:t>
              </a:r>
            </a:p>
            <a:p>
              <a:pPr algn="ctr">
                <a:defRPr/>
              </a:pPr>
              <a:r>
                <a:rPr lang="ru-RU" sz="1600" dirty="0">
                  <a:latin typeface="+mn-lt"/>
                </a:rPr>
                <a:t>тары</a:t>
              </a:r>
            </a:p>
          </p:txBody>
        </p:sp>
        <p:sp>
          <p:nvSpPr>
            <p:cNvPr id="50195" name="Line 1040"/>
            <p:cNvSpPr>
              <a:spLocks noChangeShapeType="1"/>
            </p:cNvSpPr>
            <p:nvPr/>
          </p:nvSpPr>
          <p:spPr bwMode="auto">
            <a:xfrm>
              <a:off x="1075" y="1430"/>
              <a:ext cx="1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+mn-lt"/>
              </a:endParaRPr>
            </a:p>
          </p:txBody>
        </p:sp>
        <p:sp>
          <p:nvSpPr>
            <p:cNvPr id="50196" name="Line 1041"/>
            <p:cNvSpPr>
              <a:spLocks noChangeShapeType="1"/>
            </p:cNvSpPr>
            <p:nvPr/>
          </p:nvSpPr>
          <p:spPr bwMode="auto">
            <a:xfrm>
              <a:off x="2163" y="143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+mn-lt"/>
              </a:endParaRPr>
            </a:p>
          </p:txBody>
        </p:sp>
        <p:sp>
          <p:nvSpPr>
            <p:cNvPr id="50197" name="Line 1042"/>
            <p:cNvSpPr>
              <a:spLocks noChangeShapeType="1"/>
            </p:cNvSpPr>
            <p:nvPr/>
          </p:nvSpPr>
          <p:spPr bwMode="auto">
            <a:xfrm>
              <a:off x="2676" y="170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+mn-lt"/>
              </a:endParaRPr>
            </a:p>
          </p:txBody>
        </p:sp>
        <p:sp>
          <p:nvSpPr>
            <p:cNvPr id="50198" name="Line 1043"/>
            <p:cNvSpPr>
              <a:spLocks noChangeShapeType="1"/>
            </p:cNvSpPr>
            <p:nvPr/>
          </p:nvSpPr>
          <p:spPr bwMode="auto">
            <a:xfrm>
              <a:off x="2971" y="229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+mn-lt"/>
              </a:endParaRPr>
            </a:p>
          </p:txBody>
        </p:sp>
        <p:sp>
          <p:nvSpPr>
            <p:cNvPr id="50199" name="Line 1044"/>
            <p:cNvSpPr>
              <a:spLocks noChangeShapeType="1"/>
            </p:cNvSpPr>
            <p:nvPr/>
          </p:nvSpPr>
          <p:spPr bwMode="auto">
            <a:xfrm>
              <a:off x="3923" y="229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+mn-lt"/>
              </a:endParaRPr>
            </a:p>
          </p:txBody>
        </p:sp>
        <p:sp>
          <p:nvSpPr>
            <p:cNvPr id="50200" name="Line 1045"/>
            <p:cNvSpPr>
              <a:spLocks noChangeShapeType="1"/>
            </p:cNvSpPr>
            <p:nvPr/>
          </p:nvSpPr>
          <p:spPr bwMode="auto">
            <a:xfrm>
              <a:off x="4830" y="2296"/>
              <a:ext cx="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+mn-lt"/>
              </a:endParaRPr>
            </a:p>
          </p:txBody>
        </p:sp>
        <p:sp>
          <p:nvSpPr>
            <p:cNvPr id="50201" name="Line 1046"/>
            <p:cNvSpPr>
              <a:spLocks noChangeShapeType="1"/>
            </p:cNvSpPr>
            <p:nvPr/>
          </p:nvSpPr>
          <p:spPr bwMode="auto">
            <a:xfrm>
              <a:off x="1066" y="311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+mn-lt"/>
              </a:endParaRPr>
            </a:p>
          </p:txBody>
        </p:sp>
        <p:sp>
          <p:nvSpPr>
            <p:cNvPr id="50202" name="Line 1047"/>
            <p:cNvSpPr>
              <a:spLocks noChangeShapeType="1"/>
            </p:cNvSpPr>
            <p:nvPr/>
          </p:nvSpPr>
          <p:spPr bwMode="auto">
            <a:xfrm flipV="1">
              <a:off x="722" y="2232"/>
              <a:ext cx="1413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+mn-lt"/>
              </a:endParaRPr>
            </a:p>
          </p:txBody>
        </p:sp>
        <p:sp>
          <p:nvSpPr>
            <p:cNvPr id="50203" name="Line 1048"/>
            <p:cNvSpPr>
              <a:spLocks noChangeShapeType="1"/>
            </p:cNvSpPr>
            <p:nvPr/>
          </p:nvSpPr>
          <p:spPr bwMode="auto">
            <a:xfrm flipV="1">
              <a:off x="2134" y="2568"/>
              <a:ext cx="432" cy="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+mn-lt"/>
              </a:endParaRPr>
            </a:p>
          </p:txBody>
        </p:sp>
      </p:grpSp>
      <p:sp>
        <p:nvSpPr>
          <p:cNvPr id="12292" name="Text Box 1049"/>
          <p:cNvSpPr txBox="1">
            <a:spLocks noChangeArrowheads="1"/>
          </p:cNvSpPr>
          <p:nvPr/>
        </p:nvSpPr>
        <p:spPr bwMode="auto">
          <a:xfrm>
            <a:off x="323850" y="1341438"/>
            <a:ext cx="882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2400" b="1">
              <a:solidFill>
                <a:srgbClr val="CC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2293" name="Line 1050"/>
          <p:cNvSpPr>
            <a:spLocks noChangeShapeType="1"/>
          </p:cNvSpPr>
          <p:nvPr/>
        </p:nvSpPr>
        <p:spPr bwMode="auto">
          <a:xfrm>
            <a:off x="4067175" y="479742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Text Box 1051"/>
          <p:cNvSpPr txBox="1">
            <a:spLocks noChangeArrowheads="1"/>
          </p:cNvSpPr>
          <p:nvPr/>
        </p:nvSpPr>
        <p:spPr bwMode="auto">
          <a:xfrm>
            <a:off x="4859338" y="5229225"/>
            <a:ext cx="1873250" cy="274638"/>
          </a:xfrm>
          <a:prstGeom prst="rect">
            <a:avLst/>
          </a:prstGeom>
          <a:solidFill>
            <a:srgbClr val="FFFFA5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>
                <a:solidFill>
                  <a:srgbClr val="000066"/>
                </a:solidFill>
                <a:cs typeface="Arial" pitchFamily="34" charset="0"/>
              </a:rPr>
              <a:t>Стиральный порошок</a:t>
            </a:r>
            <a:r>
              <a:rPr lang="ru-RU" sz="1200" b="1">
                <a:cs typeface="Arial" pitchFamily="34" charset="0"/>
              </a:rPr>
              <a:t> </a:t>
            </a:r>
          </a:p>
        </p:txBody>
      </p:sp>
      <p:sp>
        <p:nvSpPr>
          <p:cNvPr id="12295" name="Line 1052"/>
          <p:cNvSpPr>
            <a:spLocks noChangeShapeType="1"/>
          </p:cNvSpPr>
          <p:nvPr/>
        </p:nvSpPr>
        <p:spPr bwMode="auto">
          <a:xfrm flipV="1">
            <a:off x="6804025" y="4797425"/>
            <a:ext cx="12969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684213" y="260350"/>
            <a:ext cx="7643812" cy="10525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Пример организации материальных потоков</a:t>
            </a:r>
          </a:p>
        </p:txBody>
      </p:sp>
      <p:sp>
        <p:nvSpPr>
          <p:cNvPr id="50185" name="Номер слайда 30"/>
          <p:cNvSpPr txBox="1">
            <a:spLocks noGrp="1"/>
          </p:cNvSpPr>
          <p:nvPr/>
        </p:nvSpPr>
        <p:spPr>
          <a:xfrm rot="10800000" flipV="1">
            <a:off x="7451725" y="6524625"/>
            <a:ext cx="1495425" cy="73025"/>
          </a:xfrm>
          <a:prstGeom prst="ellipse">
            <a:avLst/>
          </a:prstGeom>
          <a:noFill/>
        </p:spPr>
        <p:txBody>
          <a:bodyPr wrap="none" lIns="0" tIns="0" rIns="0" bIns="0" anchor="ctr" anchorCtr="1"/>
          <a:lstStyle/>
          <a:p>
            <a:pPr algn="ctr">
              <a:defRPr/>
            </a:pPr>
            <a:fld id="{714DDF46-BE6D-4E33-ACAF-6FB0F930CC39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14</a:t>
            </a:fld>
            <a:endParaRPr lang="ru-RU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5602287"/>
          </a:xfrm>
        </p:spPr>
        <p:txBody>
          <a:bodyPr/>
          <a:lstStyle/>
          <a:p>
            <a:pPr eaLnBrk="1" hangingPunct="1"/>
            <a:r>
              <a:rPr lang="uk-UA" sz="2400" dirty="0" smtClean="0"/>
              <a:t>Різноманіття параметрів матеріального потоку обумовлюють необхідність їх постійного узгодження (</a:t>
            </a:r>
            <a:r>
              <a:rPr lang="uk-UA" sz="2400" b="1" dirty="0" smtClean="0"/>
              <a:t>гармонізації</a:t>
            </a:r>
            <a:r>
              <a:rPr lang="uk-UA" sz="2400" dirty="0" smtClean="0"/>
              <a:t>) в ланцюгу поставок.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b="1" dirty="0" smtClean="0">
                <a:solidFill>
                  <a:srgbClr val="FF0000"/>
                </a:solidFill>
              </a:rPr>
              <a:t>Гармонізація</a:t>
            </a:r>
            <a:r>
              <a:rPr lang="uk-UA" sz="2400" dirty="0" smtClean="0"/>
              <a:t> означає раціоналізацію та </a:t>
            </a:r>
            <a:r>
              <a:rPr lang="uk-UA" sz="2400" b="1" dirty="0" smtClean="0"/>
              <a:t>СТАНДАРТИЗАЦІЮ</a:t>
            </a:r>
            <a:r>
              <a:rPr lang="uk-UA" sz="2400" dirty="0" smtClean="0"/>
              <a:t> </a:t>
            </a:r>
            <a:r>
              <a:rPr lang="uk-UA" sz="2400" i="1" u="sng" dirty="0" smtClean="0">
                <a:solidFill>
                  <a:srgbClr val="FF0000"/>
                </a:solidFill>
              </a:rPr>
              <a:t>типорозмірів упаковки, промислової і транспортної тари, </a:t>
            </a:r>
            <a:r>
              <a:rPr lang="uk-UA" sz="2400" i="1" u="sng" dirty="0" err="1" smtClean="0">
                <a:solidFill>
                  <a:srgbClr val="FF0000"/>
                </a:solidFill>
              </a:rPr>
              <a:t>вантажовмістимості</a:t>
            </a:r>
            <a:r>
              <a:rPr lang="uk-UA" sz="2400" i="1" u="sng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/>
              <a:t>транспортних засобів тощо.</a:t>
            </a:r>
            <a:r>
              <a:rPr lang="uk-UA" sz="3200" dirty="0" smtClean="0"/>
              <a:t> </a:t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2400" dirty="0" smtClean="0"/>
              <a:t>Основою гармонізації є стандартні типорозміри споживчої упаковки і тари (коробки, піддони, контейнери). 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000" b="1" i="1" dirty="0" smtClean="0"/>
              <a:t>Тенденції – </a:t>
            </a:r>
            <a:r>
              <a:rPr lang="uk-UA" sz="2000" b="1" i="1" dirty="0" err="1" smtClean="0"/>
              <a:t>палетизація</a:t>
            </a:r>
            <a:r>
              <a:rPr lang="uk-UA" sz="2000" b="1" i="1" dirty="0" smtClean="0"/>
              <a:t> та контейнеризація</a:t>
            </a:r>
            <a:r>
              <a:rPr lang="uk-UA" sz="3200" dirty="0" smtClean="0"/>
              <a:t>!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179388" y="1700213"/>
            <a:ext cx="8785225" cy="4306887"/>
            <a:chOff x="431" y="1026"/>
            <a:chExt cx="5329" cy="2713"/>
          </a:xfrm>
        </p:grpSpPr>
        <p:pic>
          <p:nvPicPr>
            <p:cNvPr id="14341" name="Picture 6" descr="File0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706"/>
              <a:ext cx="1746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AutoShape 7"/>
            <p:cNvSpPr>
              <a:spLocks noChangeArrowheads="1"/>
            </p:cNvSpPr>
            <p:nvPr/>
          </p:nvSpPr>
          <p:spPr bwMode="auto">
            <a:xfrm>
              <a:off x="521" y="2659"/>
              <a:ext cx="588" cy="499"/>
            </a:xfrm>
            <a:prstGeom prst="cube">
              <a:avLst>
                <a:gd name="adj" fmla="val 41764"/>
              </a:avLst>
            </a:prstGeom>
            <a:gradFill rotWithShape="1">
              <a:gsLst>
                <a:gs pos="0">
                  <a:srgbClr val="FBF881"/>
                </a:gs>
                <a:gs pos="100000">
                  <a:srgbClr val="FEFDD9"/>
                </a:gs>
              </a:gsLst>
              <a:path path="rect">
                <a:fillToRect l="100000" t="100000"/>
              </a:path>
            </a:gradFill>
            <a:ln w="19050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14343" name="Group 8"/>
            <p:cNvGrpSpPr>
              <a:grpSpLocks/>
            </p:cNvGrpSpPr>
            <p:nvPr/>
          </p:nvGrpSpPr>
          <p:grpSpPr bwMode="auto">
            <a:xfrm>
              <a:off x="1973" y="2296"/>
              <a:ext cx="1052" cy="998"/>
              <a:chOff x="1610" y="2069"/>
              <a:chExt cx="1505" cy="1461"/>
            </a:xfrm>
          </p:grpSpPr>
          <p:sp>
            <p:nvSpPr>
              <p:cNvPr id="14356" name="AutoShape 9"/>
              <p:cNvSpPr>
                <a:spLocks noChangeArrowheads="1"/>
              </p:cNvSpPr>
              <p:nvPr/>
            </p:nvSpPr>
            <p:spPr bwMode="auto">
              <a:xfrm>
                <a:off x="1610" y="2069"/>
                <a:ext cx="1505" cy="1304"/>
              </a:xfrm>
              <a:prstGeom prst="cube">
                <a:avLst>
                  <a:gd name="adj" fmla="val 22625"/>
                </a:avLst>
              </a:prstGeom>
              <a:gradFill rotWithShape="1">
                <a:gsLst>
                  <a:gs pos="0">
                    <a:srgbClr val="FBF881"/>
                  </a:gs>
                  <a:gs pos="100000">
                    <a:srgbClr val="FEFDD9"/>
                  </a:gs>
                </a:gsLst>
                <a:path path="rect">
                  <a:fillToRect l="100000" t="100000"/>
                </a:path>
              </a:gradFill>
              <a:ln w="19050">
                <a:solidFill>
                  <a:srgbClr val="CC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4357" name="Line 10"/>
              <p:cNvSpPr>
                <a:spLocks noChangeShapeType="1"/>
              </p:cNvSpPr>
              <p:nvPr/>
            </p:nvSpPr>
            <p:spPr bwMode="auto">
              <a:xfrm>
                <a:off x="1610" y="3373"/>
                <a:ext cx="0" cy="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58" name="Line 11"/>
              <p:cNvSpPr>
                <a:spLocks noChangeShapeType="1"/>
              </p:cNvSpPr>
              <p:nvPr/>
            </p:nvSpPr>
            <p:spPr bwMode="auto">
              <a:xfrm>
                <a:off x="1610" y="3530"/>
                <a:ext cx="1158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59" name="Line 12"/>
              <p:cNvSpPr>
                <a:spLocks noChangeShapeType="1"/>
              </p:cNvSpPr>
              <p:nvPr/>
            </p:nvSpPr>
            <p:spPr bwMode="auto">
              <a:xfrm flipV="1">
                <a:off x="2767" y="3216"/>
                <a:ext cx="348" cy="314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60" name="Line 13"/>
              <p:cNvSpPr>
                <a:spLocks noChangeShapeType="1"/>
              </p:cNvSpPr>
              <p:nvPr/>
            </p:nvSpPr>
            <p:spPr bwMode="auto">
              <a:xfrm>
                <a:off x="3115" y="3086"/>
                <a:ext cx="0" cy="157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61" name="Line 14"/>
              <p:cNvSpPr>
                <a:spLocks noChangeShapeType="1"/>
              </p:cNvSpPr>
              <p:nvPr/>
            </p:nvSpPr>
            <p:spPr bwMode="auto">
              <a:xfrm>
                <a:off x="2767" y="3373"/>
                <a:ext cx="0" cy="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62" name="Rectangle 15"/>
              <p:cNvSpPr>
                <a:spLocks noChangeArrowheads="1"/>
              </p:cNvSpPr>
              <p:nvPr/>
            </p:nvSpPr>
            <p:spPr bwMode="auto">
              <a:xfrm>
                <a:off x="1610" y="3373"/>
                <a:ext cx="115" cy="157"/>
              </a:xfrm>
              <a:prstGeom prst="rect">
                <a:avLst/>
              </a:prstGeom>
              <a:solidFill>
                <a:srgbClr val="0066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4363" name="Rectangle 16"/>
              <p:cNvSpPr>
                <a:spLocks noChangeArrowheads="1"/>
              </p:cNvSpPr>
              <p:nvPr/>
            </p:nvSpPr>
            <p:spPr bwMode="auto">
              <a:xfrm>
                <a:off x="2073" y="3373"/>
                <a:ext cx="202" cy="157"/>
              </a:xfrm>
              <a:prstGeom prst="rect">
                <a:avLst/>
              </a:prstGeom>
              <a:solidFill>
                <a:srgbClr val="0066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4364" name="Rectangle 17"/>
              <p:cNvSpPr>
                <a:spLocks noChangeArrowheads="1"/>
              </p:cNvSpPr>
              <p:nvPr/>
            </p:nvSpPr>
            <p:spPr bwMode="auto">
              <a:xfrm>
                <a:off x="2651" y="3373"/>
                <a:ext cx="116" cy="157"/>
              </a:xfrm>
              <a:prstGeom prst="rect">
                <a:avLst/>
              </a:prstGeom>
              <a:solidFill>
                <a:srgbClr val="0066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4365" name="Line 18"/>
              <p:cNvSpPr>
                <a:spLocks noChangeShapeType="1"/>
              </p:cNvSpPr>
              <p:nvPr/>
            </p:nvSpPr>
            <p:spPr bwMode="auto">
              <a:xfrm flipV="1">
                <a:off x="1725" y="3373"/>
                <a:ext cx="175" cy="15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66" name="Line 19"/>
              <p:cNvSpPr>
                <a:spLocks noChangeShapeType="1"/>
              </p:cNvSpPr>
              <p:nvPr/>
            </p:nvSpPr>
            <p:spPr bwMode="auto">
              <a:xfrm flipV="1">
                <a:off x="2275" y="3373"/>
                <a:ext cx="174" cy="15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67" name="Line 20"/>
              <p:cNvSpPr>
                <a:spLocks noChangeShapeType="1"/>
              </p:cNvSpPr>
              <p:nvPr/>
            </p:nvSpPr>
            <p:spPr bwMode="auto">
              <a:xfrm>
                <a:off x="1610" y="3086"/>
                <a:ext cx="1186" cy="0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68" name="Line 21"/>
              <p:cNvSpPr>
                <a:spLocks noChangeShapeType="1"/>
              </p:cNvSpPr>
              <p:nvPr/>
            </p:nvSpPr>
            <p:spPr bwMode="auto">
              <a:xfrm>
                <a:off x="1610" y="2695"/>
                <a:ext cx="1186" cy="0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69" name="Line 22"/>
              <p:cNvSpPr>
                <a:spLocks noChangeShapeType="1"/>
              </p:cNvSpPr>
              <p:nvPr/>
            </p:nvSpPr>
            <p:spPr bwMode="auto">
              <a:xfrm flipV="1">
                <a:off x="2796" y="2799"/>
                <a:ext cx="319" cy="287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70" name="Line 23"/>
              <p:cNvSpPr>
                <a:spLocks noChangeShapeType="1"/>
              </p:cNvSpPr>
              <p:nvPr/>
            </p:nvSpPr>
            <p:spPr bwMode="auto">
              <a:xfrm flipV="1">
                <a:off x="2796" y="2408"/>
                <a:ext cx="319" cy="287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71" name="Line 24"/>
              <p:cNvSpPr>
                <a:spLocks noChangeShapeType="1"/>
              </p:cNvSpPr>
              <p:nvPr/>
            </p:nvSpPr>
            <p:spPr bwMode="auto">
              <a:xfrm>
                <a:off x="1957" y="3086"/>
                <a:ext cx="0" cy="287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72" name="Line 25"/>
              <p:cNvSpPr>
                <a:spLocks noChangeShapeType="1"/>
              </p:cNvSpPr>
              <p:nvPr/>
            </p:nvSpPr>
            <p:spPr bwMode="auto">
              <a:xfrm>
                <a:off x="2362" y="3086"/>
                <a:ext cx="0" cy="287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73" name="Line 26"/>
              <p:cNvSpPr>
                <a:spLocks noChangeShapeType="1"/>
              </p:cNvSpPr>
              <p:nvPr/>
            </p:nvSpPr>
            <p:spPr bwMode="auto">
              <a:xfrm>
                <a:off x="2160" y="2695"/>
                <a:ext cx="0" cy="391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74" name="Line 27"/>
              <p:cNvSpPr>
                <a:spLocks noChangeShapeType="1"/>
              </p:cNvSpPr>
              <p:nvPr/>
            </p:nvSpPr>
            <p:spPr bwMode="auto">
              <a:xfrm>
                <a:off x="1928" y="2356"/>
                <a:ext cx="0" cy="339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75" name="Line 28"/>
              <p:cNvSpPr>
                <a:spLocks noChangeShapeType="1"/>
              </p:cNvSpPr>
              <p:nvPr/>
            </p:nvSpPr>
            <p:spPr bwMode="auto">
              <a:xfrm>
                <a:off x="2449" y="2356"/>
                <a:ext cx="0" cy="339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76" name="Line 29"/>
              <p:cNvSpPr>
                <a:spLocks noChangeShapeType="1"/>
              </p:cNvSpPr>
              <p:nvPr/>
            </p:nvSpPr>
            <p:spPr bwMode="auto">
              <a:xfrm>
                <a:off x="2941" y="2564"/>
                <a:ext cx="0" cy="392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77" name="Line 30"/>
              <p:cNvSpPr>
                <a:spLocks noChangeShapeType="1"/>
              </p:cNvSpPr>
              <p:nvPr/>
            </p:nvSpPr>
            <p:spPr bwMode="auto">
              <a:xfrm flipV="1">
                <a:off x="1928" y="2069"/>
                <a:ext cx="319" cy="287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78" name="Line 31"/>
              <p:cNvSpPr>
                <a:spLocks noChangeShapeType="1"/>
              </p:cNvSpPr>
              <p:nvPr/>
            </p:nvSpPr>
            <p:spPr bwMode="auto">
              <a:xfrm flipV="1">
                <a:off x="2449" y="2069"/>
                <a:ext cx="289" cy="287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79" name="Line 32"/>
              <p:cNvSpPr>
                <a:spLocks noChangeShapeType="1"/>
              </p:cNvSpPr>
              <p:nvPr/>
            </p:nvSpPr>
            <p:spPr bwMode="auto">
              <a:xfrm>
                <a:off x="1610" y="3373"/>
                <a:ext cx="1186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80" name="Line 33"/>
              <p:cNvSpPr>
                <a:spLocks noChangeShapeType="1"/>
              </p:cNvSpPr>
              <p:nvPr/>
            </p:nvSpPr>
            <p:spPr bwMode="auto">
              <a:xfrm flipV="1">
                <a:off x="2796" y="3086"/>
                <a:ext cx="319" cy="287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4381" name="Line 34"/>
              <p:cNvSpPr>
                <a:spLocks noChangeShapeType="1"/>
              </p:cNvSpPr>
              <p:nvPr/>
            </p:nvSpPr>
            <p:spPr bwMode="auto">
              <a:xfrm>
                <a:off x="2767" y="3373"/>
                <a:ext cx="0" cy="157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</p:grpSp>
        <p:pic>
          <p:nvPicPr>
            <p:cNvPr id="14344" name="Picture 35" descr="tafeln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706"/>
              <a:ext cx="86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Line 36"/>
            <p:cNvSpPr>
              <a:spLocks noChangeShapeType="1"/>
            </p:cNvSpPr>
            <p:nvPr/>
          </p:nvSpPr>
          <p:spPr bwMode="auto">
            <a:xfrm>
              <a:off x="839" y="2115"/>
              <a:ext cx="0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Line 37"/>
            <p:cNvSpPr>
              <a:spLocks noChangeShapeType="1"/>
            </p:cNvSpPr>
            <p:nvPr/>
          </p:nvSpPr>
          <p:spPr bwMode="auto">
            <a:xfrm>
              <a:off x="1202" y="2886"/>
              <a:ext cx="6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Line 38"/>
            <p:cNvSpPr>
              <a:spLocks noChangeShapeType="1"/>
            </p:cNvSpPr>
            <p:nvPr/>
          </p:nvSpPr>
          <p:spPr bwMode="auto">
            <a:xfrm>
              <a:off x="3152" y="2886"/>
              <a:ext cx="7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Text Box 39"/>
            <p:cNvSpPr txBox="1">
              <a:spLocks noChangeArrowheads="1"/>
            </p:cNvSpPr>
            <p:nvPr/>
          </p:nvSpPr>
          <p:spPr bwMode="auto">
            <a:xfrm>
              <a:off x="612" y="1480"/>
              <a:ext cx="5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200" b="1">
                  <a:cs typeface="Arial" pitchFamily="34" charset="0"/>
                </a:rPr>
                <a:t>Упаковка </a:t>
              </a:r>
            </a:p>
          </p:txBody>
        </p:sp>
        <p:sp>
          <p:nvSpPr>
            <p:cNvPr id="14349" name="Text Box 40"/>
            <p:cNvSpPr txBox="1">
              <a:spLocks noChangeArrowheads="1"/>
            </p:cNvSpPr>
            <p:nvPr/>
          </p:nvSpPr>
          <p:spPr bwMode="auto">
            <a:xfrm>
              <a:off x="476" y="3249"/>
              <a:ext cx="5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200" b="1">
                  <a:cs typeface="Arial" pitchFamily="34" charset="0"/>
                </a:rPr>
                <a:t>Коробка </a:t>
              </a:r>
            </a:p>
          </p:txBody>
        </p:sp>
        <p:sp>
          <p:nvSpPr>
            <p:cNvPr id="14350" name="Text Box 41"/>
            <p:cNvSpPr txBox="1">
              <a:spLocks noChangeArrowheads="1"/>
            </p:cNvSpPr>
            <p:nvPr/>
          </p:nvSpPr>
          <p:spPr bwMode="auto">
            <a:xfrm>
              <a:off x="1973" y="3385"/>
              <a:ext cx="8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200" b="1">
                  <a:cs typeface="Arial" pitchFamily="34" charset="0"/>
                </a:rPr>
                <a:t>Пакет на піддоні</a:t>
              </a:r>
            </a:p>
          </p:txBody>
        </p:sp>
        <p:sp>
          <p:nvSpPr>
            <p:cNvPr id="14351" name="Text Box 42"/>
            <p:cNvSpPr txBox="1">
              <a:spLocks noChangeArrowheads="1"/>
            </p:cNvSpPr>
            <p:nvPr/>
          </p:nvSpPr>
          <p:spPr bwMode="auto">
            <a:xfrm>
              <a:off x="4649" y="3566"/>
              <a:ext cx="58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r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200" b="1">
                  <a:cs typeface="Arial" pitchFamily="34" charset="0"/>
                </a:rPr>
                <a:t>Вантажівка </a:t>
              </a:r>
            </a:p>
          </p:txBody>
        </p:sp>
        <p:sp>
          <p:nvSpPr>
            <p:cNvPr id="14352" name="Line 43"/>
            <p:cNvSpPr>
              <a:spLocks noChangeShapeType="1"/>
            </p:cNvSpPr>
            <p:nvPr/>
          </p:nvSpPr>
          <p:spPr bwMode="auto">
            <a:xfrm flipV="1">
              <a:off x="884" y="1434"/>
              <a:ext cx="118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44"/>
            <p:cNvSpPr>
              <a:spLocks noChangeShapeType="1"/>
            </p:cNvSpPr>
            <p:nvPr/>
          </p:nvSpPr>
          <p:spPr bwMode="auto">
            <a:xfrm flipV="1">
              <a:off x="1565" y="1434"/>
              <a:ext cx="499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Line 45"/>
            <p:cNvSpPr>
              <a:spLocks noChangeShapeType="1"/>
            </p:cNvSpPr>
            <p:nvPr/>
          </p:nvSpPr>
          <p:spPr bwMode="auto">
            <a:xfrm>
              <a:off x="2064" y="1434"/>
              <a:ext cx="1632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Text Box 46"/>
            <p:cNvSpPr txBox="1">
              <a:spLocks noChangeArrowheads="1"/>
            </p:cNvSpPr>
            <p:nvPr/>
          </p:nvSpPr>
          <p:spPr bwMode="auto">
            <a:xfrm>
              <a:off x="975" y="1026"/>
              <a:ext cx="32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 b="1">
                  <a:solidFill>
                    <a:srgbClr val="FF0000"/>
                  </a:solidFill>
                  <a:cs typeface="Arial" pitchFamily="34" charset="0"/>
                </a:rPr>
                <a:t>МАКСИМАЛЬНЕ ВИКОРИСТАННЯ ОБЄМУ, ПЛОЩІ, ВАНТАЖОВМІСТИМОСТІ </a:t>
              </a:r>
            </a:p>
          </p:txBody>
        </p:sp>
      </p:grp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1150938" y="214313"/>
            <a:ext cx="7669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Гармонізація типоразмірних рядів</a:t>
            </a:r>
          </a:p>
        </p:txBody>
      </p:sp>
      <p:sp>
        <p:nvSpPr>
          <p:cNvPr id="51204" name="Номер слайда 48"/>
          <p:cNvSpPr txBox="1">
            <a:spLocks noGrp="1"/>
          </p:cNvSpPr>
          <p:nvPr/>
        </p:nvSpPr>
        <p:spPr>
          <a:xfrm rot="10800000" flipV="1">
            <a:off x="7451725" y="6524625"/>
            <a:ext cx="1495425" cy="73025"/>
          </a:xfrm>
          <a:prstGeom prst="ellipse">
            <a:avLst/>
          </a:prstGeom>
          <a:noFill/>
        </p:spPr>
        <p:txBody>
          <a:bodyPr wrap="none" lIns="0" tIns="0" rIns="0" bIns="0" anchor="ctr" anchorCtr="1"/>
          <a:lstStyle/>
          <a:p>
            <a:pPr algn="ctr">
              <a:defRPr/>
            </a:pPr>
            <a:fld id="{78D23BF2-1316-4CB9-991E-B3C01A0DDC03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16</a:t>
            </a:fld>
            <a:endParaRPr lang="ru-RU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268413"/>
            <a:ext cx="8229600" cy="468312"/>
          </a:xfrm>
        </p:spPr>
        <p:txBody>
          <a:bodyPr bIns="91440" anchor="b">
            <a:normAutofit fontScale="90000"/>
          </a:bodyPr>
          <a:lstStyle/>
          <a:p>
            <a:pPr eaLnBrk="1" hangingPunct="1">
              <a:defRPr/>
            </a:pPr>
            <a:r>
              <a:rPr lang="ru-RU" sz="3300" b="1" smtClean="0">
                <a:solidFill>
                  <a:srgbClr val="A50021"/>
                </a:solidFill>
              </a:rPr>
              <a:t>Умовний піддон</a:t>
            </a:r>
            <a:r>
              <a:rPr lang="ru-RU" sz="3300" smtClean="0"/>
              <a:t> = 1 куб.м вантажу</a:t>
            </a:r>
          </a:p>
        </p:txBody>
      </p:sp>
      <p:sp>
        <p:nvSpPr>
          <p:cNvPr id="52229" name="Номер слайда 50"/>
          <p:cNvSpPr txBox="1">
            <a:spLocks noGrp="1"/>
          </p:cNvSpPr>
          <p:nvPr/>
        </p:nvSpPr>
        <p:spPr>
          <a:xfrm>
            <a:off x="146050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/>
          <a:lstStyle/>
          <a:p>
            <a:pPr algn="ctr">
              <a:defRPr/>
            </a:pPr>
            <a:fld id="{A7A521FC-9E9F-4972-AAAF-F8785E5B0725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17</a:t>
            </a:fld>
            <a:endParaRPr lang="ru-RU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503238" y="1773238"/>
            <a:ext cx="8172450" cy="4608512"/>
            <a:chOff x="0" y="1162"/>
            <a:chExt cx="5760" cy="2840"/>
          </a:xfrm>
        </p:grpSpPr>
        <p:grpSp>
          <p:nvGrpSpPr>
            <p:cNvPr id="15366" name="Group 8"/>
            <p:cNvGrpSpPr>
              <a:grpSpLocks/>
            </p:cNvGrpSpPr>
            <p:nvPr/>
          </p:nvGrpSpPr>
          <p:grpSpPr bwMode="auto">
            <a:xfrm>
              <a:off x="204" y="1162"/>
              <a:ext cx="5556" cy="2840"/>
              <a:chOff x="204" y="1162"/>
              <a:chExt cx="5556" cy="2840"/>
            </a:xfrm>
          </p:grpSpPr>
          <p:sp>
            <p:nvSpPr>
              <p:cNvPr id="15369" name="Text Box 9"/>
              <p:cNvSpPr txBox="1">
                <a:spLocks noChangeArrowheads="1"/>
              </p:cNvSpPr>
              <p:nvPr/>
            </p:nvSpPr>
            <p:spPr bwMode="auto">
              <a:xfrm>
                <a:off x="2109" y="3752"/>
                <a:ext cx="99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sz="2000" b="1">
                    <a:solidFill>
                      <a:srgbClr val="006600"/>
                    </a:solidFill>
                    <a:latin typeface="Tahoma" pitchFamily="34" charset="0"/>
                    <a:cs typeface="Arial" pitchFamily="34" charset="0"/>
                  </a:rPr>
                  <a:t>1200 мм</a:t>
                </a:r>
              </a:p>
            </p:txBody>
          </p:sp>
          <p:sp>
            <p:nvSpPr>
              <p:cNvPr id="15370" name="AutoShape 10"/>
              <p:cNvSpPr>
                <a:spLocks noChangeArrowheads="1"/>
              </p:cNvSpPr>
              <p:nvPr/>
            </p:nvSpPr>
            <p:spPr bwMode="auto">
              <a:xfrm>
                <a:off x="1746" y="1162"/>
                <a:ext cx="2359" cy="2268"/>
              </a:xfrm>
              <a:prstGeom prst="cube">
                <a:avLst>
                  <a:gd name="adj" fmla="val 22625"/>
                </a:avLst>
              </a:prstGeom>
              <a:gradFill rotWithShape="1">
                <a:gsLst>
                  <a:gs pos="0">
                    <a:srgbClr val="FBF881"/>
                  </a:gs>
                  <a:gs pos="100000">
                    <a:srgbClr val="FEFDD9"/>
                  </a:gs>
                </a:gsLst>
                <a:path path="rect">
                  <a:fillToRect l="100000" t="100000"/>
                </a:path>
              </a:gradFill>
              <a:ln w="19050">
                <a:solidFill>
                  <a:srgbClr val="CC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5371" name="Line 11"/>
              <p:cNvSpPr>
                <a:spLocks noChangeShapeType="1"/>
              </p:cNvSpPr>
              <p:nvPr/>
            </p:nvSpPr>
            <p:spPr bwMode="auto">
              <a:xfrm>
                <a:off x="1746" y="343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72" name="Line 12"/>
              <p:cNvSpPr>
                <a:spLocks noChangeShapeType="1"/>
              </p:cNvSpPr>
              <p:nvPr/>
            </p:nvSpPr>
            <p:spPr bwMode="auto">
              <a:xfrm>
                <a:off x="1746" y="3702"/>
                <a:ext cx="1815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73" name="Line 13"/>
              <p:cNvSpPr>
                <a:spLocks noChangeShapeType="1"/>
              </p:cNvSpPr>
              <p:nvPr/>
            </p:nvSpPr>
            <p:spPr bwMode="auto">
              <a:xfrm flipV="1">
                <a:off x="3560" y="3157"/>
                <a:ext cx="545" cy="545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74" name="Line 14"/>
              <p:cNvSpPr>
                <a:spLocks noChangeShapeType="1"/>
              </p:cNvSpPr>
              <p:nvPr/>
            </p:nvSpPr>
            <p:spPr bwMode="auto">
              <a:xfrm>
                <a:off x="4105" y="2931"/>
                <a:ext cx="0" cy="272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75" name="Line 15"/>
              <p:cNvSpPr>
                <a:spLocks noChangeShapeType="1"/>
              </p:cNvSpPr>
              <p:nvPr/>
            </p:nvSpPr>
            <p:spPr bwMode="auto">
              <a:xfrm>
                <a:off x="3560" y="343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76" name="Rectangle 16"/>
              <p:cNvSpPr>
                <a:spLocks noChangeArrowheads="1"/>
              </p:cNvSpPr>
              <p:nvPr/>
            </p:nvSpPr>
            <p:spPr bwMode="auto">
              <a:xfrm>
                <a:off x="1746" y="3430"/>
                <a:ext cx="181" cy="272"/>
              </a:xfrm>
              <a:prstGeom prst="rect">
                <a:avLst/>
              </a:prstGeom>
              <a:solidFill>
                <a:srgbClr val="0066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5377" name="Rectangle 17"/>
              <p:cNvSpPr>
                <a:spLocks noChangeArrowheads="1"/>
              </p:cNvSpPr>
              <p:nvPr/>
            </p:nvSpPr>
            <p:spPr bwMode="auto">
              <a:xfrm>
                <a:off x="2472" y="3430"/>
                <a:ext cx="317" cy="272"/>
              </a:xfrm>
              <a:prstGeom prst="rect">
                <a:avLst/>
              </a:prstGeom>
              <a:solidFill>
                <a:srgbClr val="0066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5378" name="Rectangle 18"/>
              <p:cNvSpPr>
                <a:spLocks noChangeArrowheads="1"/>
              </p:cNvSpPr>
              <p:nvPr/>
            </p:nvSpPr>
            <p:spPr bwMode="auto">
              <a:xfrm>
                <a:off x="3379" y="3430"/>
                <a:ext cx="181" cy="272"/>
              </a:xfrm>
              <a:prstGeom prst="rect">
                <a:avLst/>
              </a:prstGeom>
              <a:solidFill>
                <a:srgbClr val="0066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5379" name="Line 19"/>
              <p:cNvSpPr>
                <a:spLocks noChangeShapeType="1"/>
              </p:cNvSpPr>
              <p:nvPr/>
            </p:nvSpPr>
            <p:spPr bwMode="auto">
              <a:xfrm flipV="1">
                <a:off x="1927" y="3430"/>
                <a:ext cx="273" cy="272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80" name="Line 20"/>
              <p:cNvSpPr>
                <a:spLocks noChangeShapeType="1"/>
              </p:cNvSpPr>
              <p:nvPr/>
            </p:nvSpPr>
            <p:spPr bwMode="auto">
              <a:xfrm flipV="1">
                <a:off x="2789" y="3430"/>
                <a:ext cx="272" cy="272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81" name="Line 21"/>
              <p:cNvSpPr>
                <a:spLocks noChangeShapeType="1"/>
              </p:cNvSpPr>
              <p:nvPr/>
            </p:nvSpPr>
            <p:spPr bwMode="auto">
              <a:xfrm>
                <a:off x="1746" y="2931"/>
                <a:ext cx="1860" cy="0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82" name="Line 22"/>
              <p:cNvSpPr>
                <a:spLocks noChangeShapeType="1"/>
              </p:cNvSpPr>
              <p:nvPr/>
            </p:nvSpPr>
            <p:spPr bwMode="auto">
              <a:xfrm>
                <a:off x="1746" y="2250"/>
                <a:ext cx="1860" cy="0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83" name="Line 23"/>
              <p:cNvSpPr>
                <a:spLocks noChangeShapeType="1"/>
              </p:cNvSpPr>
              <p:nvPr/>
            </p:nvSpPr>
            <p:spPr bwMode="auto">
              <a:xfrm flipV="1">
                <a:off x="3606" y="2432"/>
                <a:ext cx="499" cy="499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84" name="Line 24"/>
              <p:cNvSpPr>
                <a:spLocks noChangeShapeType="1"/>
              </p:cNvSpPr>
              <p:nvPr/>
            </p:nvSpPr>
            <p:spPr bwMode="auto">
              <a:xfrm flipV="1">
                <a:off x="3606" y="1751"/>
                <a:ext cx="499" cy="499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85" name="Line 25"/>
              <p:cNvSpPr>
                <a:spLocks noChangeShapeType="1"/>
              </p:cNvSpPr>
              <p:nvPr/>
            </p:nvSpPr>
            <p:spPr bwMode="auto">
              <a:xfrm>
                <a:off x="2290" y="2931"/>
                <a:ext cx="0" cy="499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86" name="Line 26"/>
              <p:cNvSpPr>
                <a:spLocks noChangeShapeType="1"/>
              </p:cNvSpPr>
              <p:nvPr/>
            </p:nvSpPr>
            <p:spPr bwMode="auto">
              <a:xfrm>
                <a:off x="2925" y="2931"/>
                <a:ext cx="0" cy="499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87" name="Line 27"/>
              <p:cNvSpPr>
                <a:spLocks noChangeShapeType="1"/>
              </p:cNvSpPr>
              <p:nvPr/>
            </p:nvSpPr>
            <p:spPr bwMode="auto">
              <a:xfrm>
                <a:off x="2608" y="2250"/>
                <a:ext cx="0" cy="681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88" name="Line 28"/>
              <p:cNvSpPr>
                <a:spLocks noChangeShapeType="1"/>
              </p:cNvSpPr>
              <p:nvPr/>
            </p:nvSpPr>
            <p:spPr bwMode="auto">
              <a:xfrm>
                <a:off x="2245" y="1661"/>
                <a:ext cx="0" cy="589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89" name="Line 29"/>
              <p:cNvSpPr>
                <a:spLocks noChangeShapeType="1"/>
              </p:cNvSpPr>
              <p:nvPr/>
            </p:nvSpPr>
            <p:spPr bwMode="auto">
              <a:xfrm>
                <a:off x="3061" y="1661"/>
                <a:ext cx="0" cy="589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90" name="Line 30"/>
              <p:cNvSpPr>
                <a:spLocks noChangeShapeType="1"/>
              </p:cNvSpPr>
              <p:nvPr/>
            </p:nvSpPr>
            <p:spPr bwMode="auto">
              <a:xfrm>
                <a:off x="3833" y="2023"/>
                <a:ext cx="0" cy="681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91" name="Line 31"/>
              <p:cNvSpPr>
                <a:spLocks noChangeShapeType="1"/>
              </p:cNvSpPr>
              <p:nvPr/>
            </p:nvSpPr>
            <p:spPr bwMode="auto">
              <a:xfrm flipV="1">
                <a:off x="2245" y="1162"/>
                <a:ext cx="499" cy="499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92" name="Line 32"/>
              <p:cNvSpPr>
                <a:spLocks noChangeShapeType="1"/>
              </p:cNvSpPr>
              <p:nvPr/>
            </p:nvSpPr>
            <p:spPr bwMode="auto">
              <a:xfrm flipV="1">
                <a:off x="3061" y="1162"/>
                <a:ext cx="454" cy="499"/>
              </a:xfrm>
              <a:prstGeom prst="line">
                <a:avLst/>
              </a:prstGeom>
              <a:noFill/>
              <a:ln w="952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93" name="Line 33"/>
              <p:cNvSpPr>
                <a:spLocks noChangeShapeType="1"/>
              </p:cNvSpPr>
              <p:nvPr/>
            </p:nvSpPr>
            <p:spPr bwMode="auto">
              <a:xfrm>
                <a:off x="1746" y="3430"/>
                <a:ext cx="1860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94" name="Line 34"/>
              <p:cNvSpPr>
                <a:spLocks noChangeShapeType="1"/>
              </p:cNvSpPr>
              <p:nvPr/>
            </p:nvSpPr>
            <p:spPr bwMode="auto">
              <a:xfrm flipV="1">
                <a:off x="3606" y="2931"/>
                <a:ext cx="499" cy="499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95" name="Line 35"/>
              <p:cNvSpPr>
                <a:spLocks noChangeShapeType="1"/>
              </p:cNvSpPr>
              <p:nvPr/>
            </p:nvSpPr>
            <p:spPr bwMode="auto">
              <a:xfrm>
                <a:off x="3560" y="3430"/>
                <a:ext cx="0" cy="272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96" name="Line 36"/>
              <p:cNvSpPr>
                <a:spLocks noChangeShapeType="1"/>
              </p:cNvSpPr>
              <p:nvPr/>
            </p:nvSpPr>
            <p:spPr bwMode="auto">
              <a:xfrm>
                <a:off x="4105" y="3203"/>
                <a:ext cx="952" cy="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97" name="Line 37"/>
              <p:cNvSpPr>
                <a:spLocks noChangeShapeType="1"/>
              </p:cNvSpPr>
              <p:nvPr/>
            </p:nvSpPr>
            <p:spPr bwMode="auto">
              <a:xfrm>
                <a:off x="4105" y="2931"/>
                <a:ext cx="907" cy="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98" name="Line 38"/>
              <p:cNvSpPr>
                <a:spLocks noChangeShapeType="1"/>
              </p:cNvSpPr>
              <p:nvPr/>
            </p:nvSpPr>
            <p:spPr bwMode="auto">
              <a:xfrm>
                <a:off x="4105" y="1162"/>
                <a:ext cx="952" cy="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399" name="Line 39"/>
              <p:cNvSpPr>
                <a:spLocks noChangeShapeType="1"/>
              </p:cNvSpPr>
              <p:nvPr/>
            </p:nvSpPr>
            <p:spPr bwMode="auto">
              <a:xfrm>
                <a:off x="4921" y="1162"/>
                <a:ext cx="0" cy="1769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400" name="Line 40"/>
              <p:cNvSpPr>
                <a:spLocks noChangeShapeType="1"/>
              </p:cNvSpPr>
              <p:nvPr/>
            </p:nvSpPr>
            <p:spPr bwMode="auto">
              <a:xfrm>
                <a:off x="4921" y="293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401" name="Text Box 41"/>
              <p:cNvSpPr txBox="1">
                <a:spLocks noChangeArrowheads="1"/>
              </p:cNvSpPr>
              <p:nvPr/>
            </p:nvSpPr>
            <p:spPr bwMode="auto">
              <a:xfrm>
                <a:off x="2154" y="2401"/>
                <a:ext cx="11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A50021"/>
                    </a:solidFill>
                    <a:latin typeface="Tahoma" pitchFamily="34" charset="0"/>
                    <a:cs typeface="Arial" pitchFamily="34" charset="0"/>
                  </a:rPr>
                  <a:t>1 куб.м</a:t>
                </a:r>
              </a:p>
            </p:txBody>
          </p:sp>
          <p:sp>
            <p:nvSpPr>
              <p:cNvPr id="15402" name="Text Box 42"/>
              <p:cNvSpPr txBox="1">
                <a:spLocks noChangeArrowheads="1"/>
              </p:cNvSpPr>
              <p:nvPr/>
            </p:nvSpPr>
            <p:spPr bwMode="auto">
              <a:xfrm>
                <a:off x="4332" y="2000"/>
                <a:ext cx="9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sz="2000" b="1">
                    <a:solidFill>
                      <a:srgbClr val="006600"/>
                    </a:solidFill>
                    <a:latin typeface="Tahoma" pitchFamily="34" charset="0"/>
                    <a:cs typeface="Arial" pitchFamily="34" charset="0"/>
                  </a:rPr>
                  <a:t>1050 мм</a:t>
                </a:r>
              </a:p>
            </p:txBody>
          </p:sp>
          <p:sp>
            <p:nvSpPr>
              <p:cNvPr id="15403" name="Text Box 43"/>
              <p:cNvSpPr txBox="1">
                <a:spLocks noChangeArrowheads="1"/>
              </p:cNvSpPr>
              <p:nvPr/>
            </p:nvSpPr>
            <p:spPr bwMode="auto">
              <a:xfrm>
                <a:off x="4332" y="2907"/>
                <a:ext cx="77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sz="2000" b="1">
                    <a:solidFill>
                      <a:srgbClr val="006600"/>
                    </a:solidFill>
                    <a:latin typeface="Tahoma" pitchFamily="34" charset="0"/>
                    <a:cs typeface="Arial" pitchFamily="34" charset="0"/>
                  </a:rPr>
                  <a:t>150 мм</a:t>
                </a:r>
              </a:p>
            </p:txBody>
          </p:sp>
          <p:sp>
            <p:nvSpPr>
              <p:cNvPr id="15404" name="Text Box 44"/>
              <p:cNvSpPr txBox="1">
                <a:spLocks noChangeArrowheads="1"/>
              </p:cNvSpPr>
              <p:nvPr/>
            </p:nvSpPr>
            <p:spPr bwMode="auto">
              <a:xfrm>
                <a:off x="3742" y="3346"/>
                <a:ext cx="9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1600">
                    <a:latin typeface="Tahoma" pitchFamily="34" charset="0"/>
                    <a:cs typeface="Arial" pitchFamily="34" charset="0"/>
                  </a:rPr>
                  <a:t>   </a:t>
                </a:r>
                <a:r>
                  <a:rPr lang="ru-RU" sz="2000" b="1">
                    <a:solidFill>
                      <a:srgbClr val="006600"/>
                    </a:solidFill>
                    <a:latin typeface="Tahoma" pitchFamily="34" charset="0"/>
                    <a:cs typeface="Arial" pitchFamily="34" charset="0"/>
                  </a:rPr>
                  <a:t>800 мм</a:t>
                </a:r>
              </a:p>
            </p:txBody>
          </p:sp>
          <p:sp>
            <p:nvSpPr>
              <p:cNvPr id="15405" name="Text Box 45"/>
              <p:cNvSpPr txBox="1">
                <a:spLocks noChangeArrowheads="1"/>
              </p:cNvSpPr>
              <p:nvPr/>
            </p:nvSpPr>
            <p:spPr bwMode="auto">
              <a:xfrm>
                <a:off x="204" y="2176"/>
                <a:ext cx="1270" cy="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A50021"/>
                    </a:solidFill>
                    <a:latin typeface="Tahoma" pitchFamily="34" charset="0"/>
                    <a:cs typeface="Arial" pitchFamily="34" charset="0"/>
                  </a:rPr>
                  <a:t>1 умовний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A50021"/>
                    </a:solidFill>
                    <a:latin typeface="Tahoma" pitchFamily="34" charset="0"/>
                    <a:cs typeface="Arial" pitchFamily="34" charset="0"/>
                  </a:rPr>
                  <a:t>піддон</a:t>
                </a:r>
              </a:p>
            </p:txBody>
          </p:sp>
          <p:sp>
            <p:nvSpPr>
              <p:cNvPr id="15406" name="Line 46"/>
              <p:cNvSpPr>
                <a:spLocks noChangeShapeType="1"/>
              </p:cNvSpPr>
              <p:nvPr/>
            </p:nvSpPr>
            <p:spPr bwMode="auto">
              <a:xfrm>
                <a:off x="340" y="2477"/>
                <a:ext cx="1406" cy="0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ru-RU"/>
              </a:p>
            </p:txBody>
          </p:sp>
          <p:sp>
            <p:nvSpPr>
              <p:cNvPr id="15407" name="Text Box 47"/>
              <p:cNvSpPr txBox="1">
                <a:spLocks noChangeArrowheads="1"/>
              </p:cNvSpPr>
              <p:nvPr/>
            </p:nvSpPr>
            <p:spPr bwMode="auto">
              <a:xfrm>
                <a:off x="4921" y="2432"/>
                <a:ext cx="83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sz="2000" b="1">
                    <a:solidFill>
                      <a:srgbClr val="CC0000"/>
                    </a:solidFill>
                    <a:latin typeface="Tahoma" pitchFamily="34" charset="0"/>
                    <a:cs typeface="Arial" pitchFamily="34" charset="0"/>
                  </a:rPr>
                  <a:t>1200 мм</a:t>
                </a:r>
              </a:p>
            </p:txBody>
          </p:sp>
        </p:grpSp>
        <p:sp>
          <p:nvSpPr>
            <p:cNvPr id="15367" name="Text Box 48"/>
            <p:cNvSpPr txBox="1">
              <a:spLocks noChangeArrowheads="1"/>
            </p:cNvSpPr>
            <p:nvPr/>
          </p:nvSpPr>
          <p:spPr bwMode="auto">
            <a:xfrm>
              <a:off x="0" y="3521"/>
              <a:ext cx="1519" cy="358"/>
            </a:xfrm>
            <a:prstGeom prst="rect">
              <a:avLst/>
            </a:prstGeom>
            <a:solidFill>
              <a:srgbClr val="FFF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 b="1">
                  <a:solidFill>
                    <a:srgbClr val="000099"/>
                  </a:solidFill>
                  <a:cs typeface="Arial" pitchFamily="34" charset="0"/>
                </a:rPr>
                <a:t>Стандартний евро-піддон</a:t>
              </a:r>
            </a:p>
          </p:txBody>
        </p:sp>
        <p:sp>
          <p:nvSpPr>
            <p:cNvPr id="15368" name="Line 49"/>
            <p:cNvSpPr>
              <a:spLocks noChangeShapeType="1"/>
            </p:cNvSpPr>
            <p:nvPr/>
          </p:nvSpPr>
          <p:spPr bwMode="auto">
            <a:xfrm flipV="1">
              <a:off x="1474" y="3566"/>
              <a:ext cx="27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395288" y="214313"/>
            <a:ext cx="84248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Використання стандартних вантажних одиниць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1773238"/>
          <a:ext cx="8280400" cy="4152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400"/>
              </a:tblGrid>
              <a:tr h="8778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матеріально-технічні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ресурси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(сировина, матеріали і т.д.)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12491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незавершене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виробництво (напівфабрикати)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574052">
                <a:tc>
                  <a:txBody>
                    <a:bodyPr/>
                    <a:lstStyle/>
                    <a:p>
                      <a:pPr indent="42862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готова продукція у сфері обігу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8778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продукт кінцевого споживання, що залишають на відтворювальний цикл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57405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відходи виробництва і споживання (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рециклінг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  <p:sp>
        <p:nvSpPr>
          <p:cNvPr id="16400" name="Rectangle 7"/>
          <p:cNvSpPr>
            <a:spLocks noChangeArrowheads="1"/>
          </p:cNvSpPr>
          <p:nvPr/>
        </p:nvSpPr>
        <p:spPr bwMode="auto">
          <a:xfrm>
            <a:off x="179388" y="527050"/>
            <a:ext cx="87852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/>
            <a:r>
              <a:rPr lang="uk-UA" sz="2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Елементарну частку матеріального потоку можна назвати </a:t>
            </a:r>
            <a:r>
              <a:rPr lang="uk-UA" sz="2000" b="1" i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логістичної одиницею</a:t>
            </a:r>
            <a:r>
              <a:rPr lang="uk-UA" sz="2000" b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ru-RU" sz="2000" b="1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indent="450850" algn="ctr" eaLnBrk="0" hangingPunct="0"/>
            <a:r>
              <a:rPr lang="uk-UA" sz="2400" b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Логістична одиниця може бути у різних формах</a:t>
            </a:r>
            <a:endParaRPr lang="ru-RU" sz="2400" b="1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39750" y="612775"/>
            <a:ext cx="8280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000"/>
              <a:t>Матеріальний потік має одиницю вимірювання, яка</a:t>
            </a:r>
            <a:r>
              <a:rPr lang="uk-UA" sz="4000" i="1"/>
              <a:t> </a:t>
            </a:r>
            <a:r>
              <a:rPr lang="uk-UA" sz="4000"/>
              <a:t>становить собою </a:t>
            </a:r>
            <a:r>
              <a:rPr lang="uk-UA" sz="4000">
                <a:solidFill>
                  <a:srgbClr val="FF0000"/>
                </a:solidFill>
              </a:rPr>
              <a:t>дріб</a:t>
            </a:r>
            <a:r>
              <a:rPr lang="uk-UA" sz="4000" u="sng">
                <a:solidFill>
                  <a:srgbClr val="FF0000"/>
                </a:solidFill>
              </a:rPr>
              <a:t>, у чисельнику </a:t>
            </a:r>
            <a:r>
              <a:rPr lang="uk-UA" sz="4000">
                <a:solidFill>
                  <a:srgbClr val="FF0000"/>
                </a:solidFill>
              </a:rPr>
              <a:t>якої зазначена одиниця вимірювання вантажу (штуки, тонни, літри, кілограми, метри тощо), а у </a:t>
            </a:r>
            <a:r>
              <a:rPr lang="uk-UA" sz="4000" u="sng">
                <a:solidFill>
                  <a:srgbClr val="FF0000"/>
                </a:solidFill>
              </a:rPr>
              <a:t>знаменнику</a:t>
            </a:r>
            <a:r>
              <a:rPr lang="uk-UA" sz="4000">
                <a:solidFill>
                  <a:srgbClr val="FF0000"/>
                </a:solidFill>
              </a:rPr>
              <a:t> – одиниця вимірювання часу (хвилина, година, декада, доба, місяць, рік і тощо). </a:t>
            </a:r>
            <a:endParaRPr lang="ru-RU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549275"/>
            <a:ext cx="8497887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/>
              <a:t>1. Об’єкти логістичного управління та логістична діяльність</a:t>
            </a:r>
          </a:p>
          <a:p>
            <a:pPr>
              <a:defRPr/>
            </a:pPr>
            <a:r>
              <a:rPr lang="uk-UA" sz="3200" b="1" dirty="0"/>
              <a:t> </a:t>
            </a:r>
            <a:r>
              <a:rPr lang="uk-UA" sz="3200" b="1" u="sng" dirty="0" smtClean="0">
                <a:solidFill>
                  <a:srgbClr val="FF0000"/>
                </a:solidFill>
              </a:rPr>
              <a:t>Об'єктом </a:t>
            </a:r>
            <a:r>
              <a:rPr lang="uk-UA" sz="3200" b="1" u="sng" dirty="0">
                <a:solidFill>
                  <a:srgbClr val="FF0000"/>
                </a:solidFill>
              </a:rPr>
              <a:t>дослідження </a:t>
            </a:r>
            <a:r>
              <a:rPr lang="uk-UA" sz="3200" dirty="0"/>
              <a:t>логістики як науки </a:t>
            </a:r>
            <a:r>
              <a:rPr lang="uk-UA" sz="3200" dirty="0">
                <a:solidFill>
                  <a:srgbClr val="FF0000"/>
                </a:solidFill>
              </a:rPr>
              <a:t>є потокові процеси </a:t>
            </a:r>
            <a:r>
              <a:rPr lang="uk-UA" sz="3200" dirty="0"/>
              <a:t>в логістичних системах. </a:t>
            </a:r>
          </a:p>
          <a:p>
            <a:pPr indent="457200">
              <a:defRPr/>
            </a:pPr>
            <a:r>
              <a:rPr lang="uk-UA" sz="3200" dirty="0"/>
              <a:t>Зокрема, </a:t>
            </a:r>
            <a:r>
              <a:rPr lang="uk-UA" sz="3200" u="sng" dirty="0">
                <a:solidFill>
                  <a:srgbClr val="FF0000"/>
                </a:solidFill>
              </a:rPr>
              <a:t>об'єктом управління </a:t>
            </a:r>
            <a:r>
              <a:rPr lang="uk-UA" sz="3200" dirty="0"/>
              <a:t>логістики як сфери підприємництва є </a:t>
            </a:r>
            <a:r>
              <a:rPr lang="uk-UA" sz="3200" dirty="0">
                <a:solidFill>
                  <a:srgbClr val="FF0000"/>
                </a:solidFill>
              </a:rPr>
              <a:t>логістичні інтегровані потоки – матеріальні, інформаційні, фінансові та сервісні потоки. </a:t>
            </a:r>
            <a:endParaRPr lang="ru-RU" sz="3200" dirty="0">
              <a:solidFill>
                <a:srgbClr val="FF0000"/>
              </a:solidFill>
            </a:endParaRPr>
          </a:p>
          <a:p>
            <a:pPr indent="457200" algn="just">
              <a:defRPr/>
            </a:pPr>
            <a:r>
              <a:rPr lang="uk-UA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 широкому розумінні поняття, </a:t>
            </a:r>
            <a:r>
              <a:rPr lang="uk-UA" sz="3600" u="sng" dirty="0">
                <a:solidFill>
                  <a:srgbClr val="FF0000"/>
                </a:solidFill>
              </a:rPr>
              <a:t>потік</a:t>
            </a:r>
            <a:r>
              <a:rPr lang="uk-UA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це </a:t>
            </a:r>
            <a:r>
              <a:rPr lang="uk-UA" sz="32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сукупність однорідних об’єктів</a:t>
            </a:r>
            <a:r>
              <a:rPr lang="uk-UA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які рухаються </a:t>
            </a:r>
            <a:r>
              <a:rPr lang="uk-UA" sz="3600" b="1" dirty="0">
                <a:solidFill>
                  <a:srgbClr val="FF0000"/>
                </a:solidFill>
              </a:rPr>
              <a:t>у просторі та часі.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78174"/>
              </p:ext>
            </p:extLst>
          </p:nvPr>
        </p:nvGraphicFramePr>
        <p:xfrm>
          <a:off x="333375" y="836613"/>
          <a:ext cx="8702675" cy="5716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369"/>
                <a:gridCol w="6786306"/>
              </a:tblGrid>
              <a:tr h="10241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А)За ступенем сумісності утворюють потік вантажів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4" marR="56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1)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Одноассортиментні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effectLst/>
                        </a:rPr>
                        <a:t>, які складаються із одно виду асортименту сировини, матеріалів тощо.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Багатоасортиментні вантажі, які складаються з двох і більше видів асортименту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4" marR="56574" marT="0" marB="0"/>
                </a:tc>
              </a:tr>
              <a:tr h="108018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Б)За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кількістю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4" marR="56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) Вантажі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, які можливо транспортувати, зберігати та переробляти разом.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В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антажі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, які не можливо транспортувати, зберігати та переробляти разом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4" marR="56574" marT="0" marB="0"/>
                </a:tc>
              </a:tr>
              <a:tr h="237639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В)За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натурально-речовинним складом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4" marR="56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3)Масовий потік  виникає у процесі транспортування вантажів не одиничним транспортним засобом, а їхньою групою.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Великий потік виникає у процесі транспортування вантажів у кілька вагонів, автомашин.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Дрібний потік утворять кількості вантажів, що не дозволяють цілком використовувати вантажопідйомність транспортного засобу і потребують під час перевезення поєднання з іншими, побіжними вантажами.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Середній потік займає місце між великими і дрібними. До них належать потоки, що утворять вантажі, що надходять одиночними вагонами або автомобілями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4" marR="56574" marT="0" marB="0"/>
                </a:tc>
              </a:tr>
              <a:tr h="12358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Г)За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питомою вагою утворюють потік вантажів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4" marR="56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4)Великовантажні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потоки забезпечують повне 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використання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вантажопідйомності транспортних засобів, вимагають для збереження меншого складського обсягу.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Легковантажні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потоки представлені вантажами, що не дозволяють цілком використовувати вантажопідйомність транспорту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4" marR="56574" marT="0" marB="0"/>
                </a:tc>
              </a:tr>
            </a:tbl>
          </a:graphicData>
        </a:graphic>
      </p:graphicFrame>
      <p:sp>
        <p:nvSpPr>
          <p:cNvPr id="18451" name="Rectangle 7"/>
          <p:cNvSpPr>
            <a:spLocks noChangeArrowheads="1"/>
          </p:cNvSpPr>
          <p:nvPr/>
        </p:nvSpPr>
        <p:spPr bwMode="auto">
          <a:xfrm>
            <a:off x="333375" y="260350"/>
            <a:ext cx="87852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/>
            <a:endParaRPr lang="ru-RU" sz="2400" b="1">
              <a:solidFill>
                <a:srgbClr val="7030A0"/>
              </a:solidFill>
            </a:endParaRPr>
          </a:p>
        </p:txBody>
      </p:sp>
      <p:sp>
        <p:nvSpPr>
          <p:cNvPr id="18452" name="Rectangle 7"/>
          <p:cNvSpPr>
            <a:spLocks noChangeArrowheads="1"/>
          </p:cNvSpPr>
          <p:nvPr/>
        </p:nvSpPr>
        <p:spPr bwMode="auto">
          <a:xfrm>
            <a:off x="33338" y="373063"/>
            <a:ext cx="87852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/>
            <a:r>
              <a:rPr lang="uk-UA" sz="2400" b="1">
                <a:solidFill>
                  <a:srgbClr val="7030A0"/>
                </a:solidFill>
              </a:rPr>
              <a:t>Встановіть відповідність</a:t>
            </a:r>
            <a:endParaRPr lang="ru-RU" sz="24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Який це потік?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1287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8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3"/>
          <p:cNvSpPr>
            <a:spLocks noGrp="1"/>
          </p:cNvSpPr>
          <p:nvPr>
            <p:ph sz="quarter" idx="4294967295"/>
          </p:nvPr>
        </p:nvSpPr>
        <p:spPr>
          <a:xfrm>
            <a:off x="323850" y="1196975"/>
            <a:ext cx="8640763" cy="5327650"/>
          </a:xfrm>
        </p:spPr>
        <p:txBody>
          <a:bodyPr/>
          <a:lstStyle/>
          <a:p>
            <a:pPr>
              <a:defRPr/>
            </a:pPr>
            <a:r>
              <a:rPr lang="uk-UA" sz="2400" b="1" i="1" dirty="0">
                <a:solidFill>
                  <a:srgbClr val="FF0000"/>
                </a:solidFill>
              </a:rPr>
              <a:t>Інформаційний потік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dirty="0"/>
              <a:t>– це потік повідомлень у документарній (паперовій та електронній), мовній та інших формах, супутніх </a:t>
            </a:r>
            <a:r>
              <a:rPr lang="uk-UA" sz="2400" dirty="0" smtClean="0"/>
              <a:t>матеріальному</a:t>
            </a:r>
            <a:r>
              <a:rPr lang="uk-UA" sz="2400" dirty="0"/>
              <a:t>,  сервісному або фінансовому потоку, який циркулює у логістичній системі або між логістичної системою та зовнішнім середовищем, необхідний для виконання логістичних операцій та ухвалення управлінських рішень.   </a:t>
            </a:r>
            <a:endParaRPr lang="ru-RU" sz="2400" dirty="0"/>
          </a:p>
          <a:p>
            <a:pPr marL="273050" indent="-273050" eaLnBrk="1" hangingPunct="1">
              <a:defRPr/>
            </a:pPr>
            <a:r>
              <a:rPr lang="uk-UA" sz="2400" dirty="0" smtClean="0"/>
              <a:t>Інформаційні потоки поділяють на </a:t>
            </a:r>
            <a:r>
              <a:rPr lang="uk-UA" sz="2400" dirty="0" smtClean="0">
                <a:solidFill>
                  <a:srgbClr val="FF0000"/>
                </a:solidFill>
              </a:rPr>
              <a:t>потоки керуючої інформації та потоки даних про результати виконання процесів</a:t>
            </a:r>
            <a:r>
              <a:rPr lang="uk-UA" sz="2400" dirty="0" smtClean="0"/>
              <a:t>.</a:t>
            </a:r>
          </a:p>
          <a:p>
            <a:pPr marL="273050" indent="-273050" eaLnBrk="1" hangingPunct="1">
              <a:defRPr/>
            </a:pPr>
            <a:r>
              <a:rPr lang="uk-UA" sz="2400" dirty="0" smtClean="0"/>
              <a:t> Інформаційний потік може випереджувати матеріальний потік, слідувати одночасно з ним або після нього. При цьому інформаційний потік може бути направлений як в одну сторону з матеріальним, так і у протилежну.</a:t>
            </a:r>
            <a:endParaRPr lang="ru-RU" sz="2400" dirty="0" smtClean="0"/>
          </a:p>
        </p:txBody>
      </p:sp>
      <p:sp>
        <p:nvSpPr>
          <p:cNvPr id="194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713788" cy="838200"/>
          </a:xfrm>
        </p:spPr>
        <p:txBody>
          <a:bodyPr bIns="91440" anchor="b"/>
          <a:lstStyle/>
          <a:p>
            <a:pPr eaLnBrk="1" hangingPunct="1"/>
            <a:r>
              <a:rPr lang="uk-UA" sz="3200" smtClean="0"/>
              <a:t/>
            </a:r>
            <a:br>
              <a:rPr lang="uk-UA" sz="3200" smtClean="0"/>
            </a:br>
            <a:r>
              <a:rPr lang="uk-UA" sz="3200" smtClean="0"/>
              <a:t/>
            </a:r>
            <a:br>
              <a:rPr lang="uk-UA" sz="3200" smtClean="0"/>
            </a:br>
            <a:r>
              <a:rPr lang="uk-UA" sz="3200" smtClean="0"/>
              <a:t>3. Інформаційні потоки та їх класифікація</a:t>
            </a:r>
            <a:endParaRPr lang="ru-RU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95288" y="549275"/>
            <a:ext cx="842486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400" b="1">
                <a:solidFill>
                  <a:srgbClr val="FF0000"/>
                </a:solidFill>
              </a:rPr>
              <a:t>Параметри</a:t>
            </a:r>
            <a:r>
              <a:rPr lang="uk-UA" sz="4400"/>
              <a:t>, які характеризують інформаційний потік це:</a:t>
            </a:r>
          </a:p>
          <a:p>
            <a:r>
              <a:rPr lang="uk-UA" sz="4400" u="sng">
                <a:solidFill>
                  <a:srgbClr val="FF0000"/>
                </a:solidFill>
              </a:rPr>
              <a:t>напрямок</a:t>
            </a:r>
            <a:r>
              <a:rPr lang="uk-UA" sz="4400"/>
              <a:t> руху, </a:t>
            </a:r>
          </a:p>
          <a:p>
            <a:r>
              <a:rPr lang="uk-UA" sz="4400" u="sng">
                <a:solidFill>
                  <a:srgbClr val="FF0000"/>
                </a:solidFill>
              </a:rPr>
              <a:t>періодичність</a:t>
            </a:r>
            <a:r>
              <a:rPr lang="uk-UA" sz="4400"/>
              <a:t> передання,</a:t>
            </a:r>
          </a:p>
          <a:p>
            <a:r>
              <a:rPr lang="uk-UA" sz="4400" u="sng">
                <a:solidFill>
                  <a:srgbClr val="FF0000"/>
                </a:solidFill>
              </a:rPr>
              <a:t>обсяг</a:t>
            </a:r>
            <a:r>
              <a:rPr lang="uk-UA" sz="4400"/>
              <a:t> інформації,</a:t>
            </a:r>
          </a:p>
          <a:p>
            <a:r>
              <a:rPr lang="uk-UA" sz="4400" u="sng">
                <a:solidFill>
                  <a:srgbClr val="FF0000"/>
                </a:solidFill>
              </a:rPr>
              <a:t>швидкість</a:t>
            </a:r>
            <a:r>
              <a:rPr lang="uk-UA" sz="4400"/>
              <a:t> передання,</a:t>
            </a:r>
          </a:p>
          <a:p>
            <a:r>
              <a:rPr lang="uk-UA" sz="4400" u="sng">
                <a:solidFill>
                  <a:srgbClr val="FF0000"/>
                </a:solidFill>
              </a:rPr>
              <a:t>умови зберігання </a:t>
            </a:r>
            <a:r>
              <a:rPr lang="uk-UA" sz="4400"/>
              <a:t>тощо.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623888" y="908050"/>
            <a:ext cx="792003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800" b="1"/>
              <a:t>Інформацій потік має одиницю вимірювання, яка</a:t>
            </a:r>
            <a:r>
              <a:rPr lang="uk-UA" sz="2800" b="1" i="1"/>
              <a:t> </a:t>
            </a:r>
            <a:r>
              <a:rPr lang="uk-UA" sz="2800" b="1"/>
              <a:t>становить собою </a:t>
            </a:r>
            <a:r>
              <a:rPr lang="uk-UA" sz="3200" b="1">
                <a:solidFill>
                  <a:srgbClr val="FF0000"/>
                </a:solidFill>
              </a:rPr>
              <a:t>дріб</a:t>
            </a:r>
            <a:r>
              <a:rPr lang="uk-UA" sz="2800" b="1"/>
              <a:t>, у </a:t>
            </a:r>
            <a:r>
              <a:rPr lang="uk-UA" sz="2800" b="1" u="sng">
                <a:solidFill>
                  <a:srgbClr val="FF0000"/>
                </a:solidFill>
              </a:rPr>
              <a:t>чисельнику </a:t>
            </a:r>
            <a:r>
              <a:rPr lang="uk-UA" sz="2800" b="1"/>
              <a:t>якого зазначена кількість опрацьванної та переданої інформації, а у </a:t>
            </a:r>
            <a:r>
              <a:rPr lang="uk-UA" sz="2800" b="1" u="sng">
                <a:solidFill>
                  <a:srgbClr val="FF0000"/>
                </a:solidFill>
              </a:rPr>
              <a:t>знаменнику</a:t>
            </a:r>
            <a:r>
              <a:rPr lang="uk-UA" sz="2800" b="1"/>
              <a:t> — одиниця вимірювання часу (хвилина, година, декада, доба, місяць, рік тощо).</a:t>
            </a:r>
          </a:p>
          <a:p>
            <a:pPr algn="ctr"/>
            <a:r>
              <a:rPr lang="uk-UA" sz="2800" b="1"/>
              <a:t> У процесі використання електронно-обчислювальної техніки інформаційні потоки виміряють байтами (кілобайт, мегабайт і гігабайт) на одиницю часу.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974774"/>
              </p:ext>
            </p:extLst>
          </p:nvPr>
        </p:nvGraphicFramePr>
        <p:xfrm>
          <a:off x="107950" y="647700"/>
          <a:ext cx="8928100" cy="6196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0066"/>
                <a:gridCol w="6038034"/>
              </a:tblGrid>
              <a:tr h="27674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Класифікаційна ознака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Різновид потоку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</a:tr>
              <a:tr h="5662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Залежно від місця проходження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зовнішні,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які протікають за межами логістичної системи;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внутрішні,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які протікають в 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</a:rPr>
                        <a:t>середині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логістичної системи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</a:tr>
              <a:tr h="7133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За ступенем відкритості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відкриті,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до яких вільний доступ;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закриті,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до яких доступ обмежений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</a:tr>
              <a:tr h="5662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Залежно від виду систем, що пов'язуються потоком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горизонтальні –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належні до одного рівня ієрархії логістичної системи;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вертикальні –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від верхнього рівня логістичного менеджменту до нижчого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</a:tr>
              <a:tr h="10005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За часом виникнення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регулярні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– відповідні регламентованої в часі передачі даних;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періодичні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– із твердим обмеженням на час передачі;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оперативні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– що забезпечують зв'язок абонентів в інтерактивному і діалоговому режимах «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</a:rPr>
                        <a:t>оn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</a:rPr>
                        <a:t>line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» і «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</a:rPr>
                        <a:t>оff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</a:rPr>
                        <a:t>line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 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</a:tr>
              <a:tr h="87795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Залежно від призначення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директивні;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нормативно-довідкові;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обліково-аналітичні;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допоміжні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</a:tr>
              <a:tr h="15364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За способом передачі даних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кур'єром;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поштою;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телефоном, телеграфом, телетайпом;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по радіо і телебаченню;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електронною поштою;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факсимільною мережею;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телекомунікаційними мережами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</a:tr>
              <a:tr h="65846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За виду носія інформації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електронні;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на паперових носіях;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</a:rPr>
                        <a:t>на магнітних носіях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6" marR="38226" marT="0" marB="0"/>
                </a:tc>
              </a:tr>
            </a:tbl>
          </a:graphicData>
        </a:graphic>
      </p:graphicFrame>
      <p:sp>
        <p:nvSpPr>
          <p:cNvPr id="22559" name="Rectangle 2"/>
          <p:cNvSpPr>
            <a:spLocks noChangeArrowheads="1"/>
          </p:cNvSpPr>
          <p:nvPr/>
        </p:nvSpPr>
        <p:spPr bwMode="auto">
          <a:xfrm>
            <a:off x="107950" y="185738"/>
            <a:ext cx="871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/>
            <a:r>
              <a:rPr lang="uk-UA" sz="24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Загальна класифікація інформаційних потоків</a:t>
            </a:r>
            <a:endParaRPr lang="ru-RU" sz="240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Tahoma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"/>
          <a:stretch>
            <a:fillRect/>
          </a:stretch>
        </p:blipFill>
        <p:spPr bwMode="auto">
          <a:xfrm>
            <a:off x="250825" y="674688"/>
            <a:ext cx="8893175" cy="5659437"/>
          </a:xfrm>
          <a:prstGeom prst="rect">
            <a:avLst/>
          </a:prstGeom>
          <a:solidFill>
            <a:srgbClr val="FEE0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0825" y="250825"/>
            <a:ext cx="8696325" cy="5857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Пример организации информационных потоков</a:t>
            </a:r>
          </a:p>
        </p:txBody>
      </p:sp>
      <p:sp>
        <p:nvSpPr>
          <p:cNvPr id="55301" name="Номер слайда 8"/>
          <p:cNvSpPr txBox="1">
            <a:spLocks noGrp="1"/>
          </p:cNvSpPr>
          <p:nvPr/>
        </p:nvSpPr>
        <p:spPr>
          <a:xfrm rot="10800000" flipV="1">
            <a:off x="7451725" y="6524625"/>
            <a:ext cx="1495425" cy="73025"/>
          </a:xfrm>
          <a:prstGeom prst="ellipse">
            <a:avLst/>
          </a:prstGeom>
          <a:noFill/>
        </p:spPr>
        <p:txBody>
          <a:bodyPr wrap="none" lIns="0" tIns="0" rIns="0" bIns="0" anchor="ctr" anchorCtr="1"/>
          <a:lstStyle/>
          <a:p>
            <a:pPr algn="ctr">
              <a:defRPr/>
            </a:pPr>
            <a:fld id="{9C9452ED-CC80-4B0D-8165-D16FA920E5A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26</a:t>
            </a:fld>
            <a:endParaRPr lang="ru-RU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82550"/>
            <a:ext cx="835183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dirty="0" err="1"/>
              <a:t>Виберіть</a:t>
            </a:r>
            <a:r>
              <a:rPr lang="ru-RU" sz="2400" dirty="0"/>
              <a:t> </a:t>
            </a:r>
            <a:r>
              <a:rPr lang="ru-RU" sz="2400" dirty="0" err="1"/>
              <a:t>визначення</a:t>
            </a:r>
            <a:r>
              <a:rPr lang="ru-RU" sz="2400" dirty="0"/>
              <a:t>, яке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повно</a:t>
            </a:r>
            <a:r>
              <a:rPr lang="ru-RU" sz="2400" dirty="0"/>
              <a:t> </a:t>
            </a:r>
            <a:r>
              <a:rPr lang="ru-RU" sz="2400" dirty="0" err="1"/>
              <a:t>відображає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dirty="0" err="1"/>
              <a:t>інформаційного</a:t>
            </a:r>
            <a:r>
              <a:rPr lang="ru-RU" sz="2400" dirty="0"/>
              <a:t> потоку в </a:t>
            </a:r>
            <a:r>
              <a:rPr lang="ru-RU" sz="2400" dirty="0" err="1"/>
              <a:t>логістиці</a:t>
            </a:r>
            <a:r>
              <a:rPr lang="ru-RU" sz="2400" dirty="0"/>
              <a:t>: </a:t>
            </a:r>
          </a:p>
          <a:p>
            <a:pPr>
              <a:defRPr/>
            </a:pPr>
            <a:r>
              <a:rPr lang="ru-RU" sz="2400" dirty="0"/>
              <a:t>а)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циркулюючих</a:t>
            </a:r>
            <a:r>
              <a:rPr lang="ru-RU" sz="2400" dirty="0"/>
              <a:t> у </a:t>
            </a:r>
            <a:r>
              <a:rPr lang="ru-RU" sz="2400" dirty="0" err="1"/>
              <a:t>логістичній</a:t>
            </a:r>
            <a:r>
              <a:rPr lang="ru-RU" sz="2400" dirty="0"/>
              <a:t> </a:t>
            </a:r>
            <a:r>
              <a:rPr lang="ru-RU" sz="2400" dirty="0" err="1"/>
              <a:t>системі</a:t>
            </a:r>
            <a:r>
              <a:rPr lang="ru-RU" sz="2400" dirty="0"/>
              <a:t> </a:t>
            </a:r>
            <a:r>
              <a:rPr lang="ru-RU" sz="2400" dirty="0" err="1"/>
              <a:t>повідомлень</a:t>
            </a:r>
            <a:r>
              <a:rPr lang="ru-RU" sz="2400" dirty="0"/>
              <a:t>, </a:t>
            </a:r>
            <a:r>
              <a:rPr lang="ru-RU" sz="2400" dirty="0" err="1"/>
              <a:t>необхідних</a:t>
            </a:r>
            <a:r>
              <a:rPr lang="ru-RU" sz="2400" dirty="0"/>
              <a:t> для </a:t>
            </a:r>
            <a:r>
              <a:rPr lang="ru-RU" sz="2400" dirty="0" err="1"/>
              <a:t>управління</a:t>
            </a:r>
            <a:r>
              <a:rPr lang="ru-RU" sz="2400" dirty="0"/>
              <a:t> і контролю за </a:t>
            </a:r>
            <a:r>
              <a:rPr lang="ru-RU" sz="2400" dirty="0" err="1"/>
              <a:t>логістичними</a:t>
            </a:r>
            <a:r>
              <a:rPr lang="ru-RU" sz="2400" dirty="0"/>
              <a:t> </a:t>
            </a:r>
            <a:r>
              <a:rPr lang="ru-RU" sz="2400" dirty="0" err="1"/>
              <a:t>операціями</a:t>
            </a:r>
            <a:r>
              <a:rPr lang="ru-RU" sz="2400" dirty="0"/>
              <a:t>;</a:t>
            </a:r>
          </a:p>
          <a:p>
            <a:pPr>
              <a:defRPr/>
            </a:pPr>
            <a:r>
              <a:rPr lang="ru-RU" sz="2400" dirty="0"/>
              <a:t> б)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циркулюючих</a:t>
            </a:r>
            <a:r>
              <a:rPr lang="ru-RU" sz="2400" dirty="0"/>
              <a:t> у </a:t>
            </a:r>
            <a:r>
              <a:rPr lang="ru-RU" sz="2400" dirty="0" err="1"/>
              <a:t>зовнішньому</a:t>
            </a:r>
            <a:r>
              <a:rPr lang="ru-RU" sz="2400" dirty="0"/>
              <a:t> </a:t>
            </a:r>
            <a:r>
              <a:rPr lang="ru-RU" sz="2400" dirty="0" err="1"/>
              <a:t>середовищі</a:t>
            </a:r>
            <a:r>
              <a:rPr lang="ru-RU" sz="2400" dirty="0"/>
              <a:t> </a:t>
            </a:r>
            <a:r>
              <a:rPr lang="ru-RU" sz="2400" dirty="0" err="1"/>
              <a:t>повідомлень</a:t>
            </a:r>
            <a:r>
              <a:rPr lang="ru-RU" sz="2400" dirty="0"/>
              <a:t>, </a:t>
            </a:r>
            <a:r>
              <a:rPr lang="ru-RU" sz="2400" dirty="0" err="1"/>
              <a:t>необхідних</a:t>
            </a:r>
            <a:r>
              <a:rPr lang="ru-RU" sz="2400" dirty="0"/>
              <a:t> для </a:t>
            </a:r>
            <a:r>
              <a:rPr lang="ru-RU" sz="2400" dirty="0" err="1"/>
              <a:t>управління</a:t>
            </a:r>
            <a:r>
              <a:rPr lang="ru-RU" sz="2400" dirty="0"/>
              <a:t> і контролю за </a:t>
            </a:r>
            <a:r>
              <a:rPr lang="ru-RU" sz="2400" dirty="0" err="1"/>
              <a:t>логістичними</a:t>
            </a:r>
            <a:r>
              <a:rPr lang="ru-RU" sz="2400" dirty="0"/>
              <a:t> </a:t>
            </a:r>
            <a:r>
              <a:rPr lang="ru-RU" sz="2400" dirty="0" err="1"/>
              <a:t>операціями</a:t>
            </a:r>
            <a:r>
              <a:rPr lang="ru-RU" sz="2400" dirty="0"/>
              <a:t>;</a:t>
            </a:r>
          </a:p>
          <a:p>
            <a:pPr>
              <a:defRPr/>
            </a:pPr>
            <a:r>
              <a:rPr lang="ru-RU" sz="2400" dirty="0"/>
              <a:t> в)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циркулюючих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логістичною</a:t>
            </a:r>
            <a:r>
              <a:rPr lang="ru-RU" sz="2400" dirty="0"/>
              <a:t> системою і </a:t>
            </a:r>
            <a:r>
              <a:rPr lang="ru-RU" sz="2400" dirty="0" err="1"/>
              <a:t>зовнішнім</a:t>
            </a:r>
            <a:r>
              <a:rPr lang="ru-RU" sz="2400" dirty="0"/>
              <a:t> </a:t>
            </a:r>
            <a:r>
              <a:rPr lang="ru-RU" sz="2400" dirty="0" err="1"/>
              <a:t>середовищем</a:t>
            </a:r>
            <a:r>
              <a:rPr lang="ru-RU" sz="2400" dirty="0"/>
              <a:t> </a:t>
            </a:r>
            <a:r>
              <a:rPr lang="ru-RU" sz="2400" dirty="0" err="1"/>
              <a:t>повідомлень</a:t>
            </a:r>
            <a:r>
              <a:rPr lang="ru-RU" sz="2400" dirty="0"/>
              <a:t>, </a:t>
            </a:r>
            <a:r>
              <a:rPr lang="ru-RU" sz="2400" dirty="0" err="1"/>
              <a:t>необхідних</a:t>
            </a:r>
            <a:r>
              <a:rPr lang="ru-RU" sz="2400" dirty="0"/>
              <a:t> для </a:t>
            </a:r>
            <a:r>
              <a:rPr lang="ru-RU" sz="2400" dirty="0" err="1"/>
              <a:t>управління</a:t>
            </a:r>
            <a:r>
              <a:rPr lang="ru-RU" sz="2400" dirty="0"/>
              <a:t> і контролю за </a:t>
            </a:r>
            <a:r>
              <a:rPr lang="ru-RU" sz="2400" dirty="0" err="1"/>
              <a:t>логістичними</a:t>
            </a:r>
            <a:r>
              <a:rPr lang="ru-RU" sz="2400" dirty="0"/>
              <a:t> </a:t>
            </a:r>
            <a:r>
              <a:rPr lang="ru-RU" sz="2400" dirty="0" err="1"/>
              <a:t>операціями</a:t>
            </a:r>
            <a:r>
              <a:rPr lang="ru-RU" sz="2400" dirty="0"/>
              <a:t>;</a:t>
            </a:r>
          </a:p>
          <a:p>
            <a:pPr>
              <a:defRPr/>
            </a:pPr>
            <a:r>
              <a:rPr lang="ru-RU" sz="2400" dirty="0"/>
              <a:t> г)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циркулюючих</a:t>
            </a:r>
            <a:r>
              <a:rPr lang="ru-RU" sz="2400" dirty="0"/>
              <a:t> у </a:t>
            </a:r>
            <a:r>
              <a:rPr lang="ru-RU" sz="2400" dirty="0" err="1"/>
              <a:t>логістичній</a:t>
            </a:r>
            <a:r>
              <a:rPr lang="ru-RU" sz="2400" dirty="0"/>
              <a:t> </a:t>
            </a:r>
            <a:r>
              <a:rPr lang="ru-RU" sz="2400" dirty="0" err="1"/>
              <a:t>системі</a:t>
            </a:r>
            <a:r>
              <a:rPr lang="ru-RU" sz="2400" dirty="0"/>
              <a:t>,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логістичною</a:t>
            </a:r>
            <a:r>
              <a:rPr lang="ru-RU" sz="2400" dirty="0"/>
              <a:t> системою і </a:t>
            </a:r>
            <a:r>
              <a:rPr lang="ru-RU" sz="2400" dirty="0" err="1"/>
              <a:t>зовнішнім</a:t>
            </a:r>
            <a:r>
              <a:rPr lang="ru-RU" sz="2400" dirty="0"/>
              <a:t> </a:t>
            </a:r>
            <a:r>
              <a:rPr lang="ru-RU" sz="2400" dirty="0" err="1"/>
              <a:t>середовищем</a:t>
            </a:r>
            <a:r>
              <a:rPr lang="ru-RU" sz="2400" dirty="0"/>
              <a:t> </a:t>
            </a:r>
            <a:r>
              <a:rPr lang="ru-RU" sz="2400" dirty="0" err="1"/>
              <a:t>повідомлень</a:t>
            </a:r>
            <a:r>
              <a:rPr lang="ru-RU" sz="2400" dirty="0"/>
              <a:t>, </a:t>
            </a:r>
            <a:r>
              <a:rPr lang="ru-RU" sz="2400" dirty="0" err="1"/>
              <a:t>необхідних</a:t>
            </a:r>
            <a:r>
              <a:rPr lang="ru-RU" sz="2400" dirty="0"/>
              <a:t> для </a:t>
            </a:r>
            <a:r>
              <a:rPr lang="ru-RU" sz="2400" dirty="0" err="1"/>
              <a:t>управління</a:t>
            </a:r>
            <a:r>
              <a:rPr lang="ru-RU" sz="2400" dirty="0"/>
              <a:t> і контролю за </a:t>
            </a:r>
            <a:r>
              <a:rPr lang="ru-RU" sz="2400" dirty="0" err="1"/>
              <a:t>логістичними</a:t>
            </a:r>
            <a:r>
              <a:rPr lang="ru-RU" sz="2400" dirty="0"/>
              <a:t> </a:t>
            </a:r>
            <a:r>
              <a:rPr lang="ru-RU" sz="2400" dirty="0" err="1"/>
              <a:t>операціями</a:t>
            </a:r>
            <a:r>
              <a:rPr lang="ru-RU" sz="2400" dirty="0"/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611188" y="196850"/>
            <a:ext cx="7993062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/>
              <a:t>2. Залежно від виду систем, які пов’язуються потоком, розрізняють інформаційні потоки:</a:t>
            </a:r>
          </a:p>
          <a:p>
            <a:r>
              <a:rPr lang="ru-RU" sz="4000"/>
              <a:t>а) горизонтальні та вертикальні; б) зовнішні та внутрішні;</a:t>
            </a:r>
          </a:p>
          <a:p>
            <a:r>
              <a:rPr lang="ru-RU" sz="4000"/>
              <a:t>в) вхідні та вихідні;</a:t>
            </a:r>
          </a:p>
          <a:p>
            <a:r>
              <a:rPr lang="ru-RU" sz="4000"/>
              <a:t>г) директивні нормативно-довідкові, обліково-аналітичні, допоміжні. </a:t>
            </a:r>
          </a:p>
          <a:p>
            <a:r>
              <a:rPr lang="ru-RU" sz="400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1116013" y="1166813"/>
            <a:ext cx="74882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3. Випереджаючий щодо матеріального потоку інформаційний потік у зустрічному напрямі:</a:t>
            </a:r>
          </a:p>
          <a:p>
            <a:r>
              <a:rPr lang="ru-RU" sz="2800"/>
              <a:t> а) містить відомості про замовлення;</a:t>
            </a:r>
          </a:p>
          <a:p>
            <a:r>
              <a:rPr lang="ru-RU" sz="2800"/>
              <a:t> б) є попереднім повідомленням про майбутнє прибуття вантажів;</a:t>
            </a:r>
          </a:p>
          <a:p>
            <a:r>
              <a:rPr lang="ru-RU" sz="2800"/>
              <a:t> в) несе інформацію про кількісні та якісні параметри матеріального потоку;</a:t>
            </a:r>
          </a:p>
          <a:p>
            <a:r>
              <a:rPr lang="ru-RU" sz="2800"/>
              <a:t> г) містить інформацію про результати приймання вантажу за кількістю і якістю.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4"/>
          <p:cNvGrpSpPr>
            <a:grpSpLocks/>
          </p:cNvGrpSpPr>
          <p:nvPr/>
        </p:nvGrpSpPr>
        <p:grpSpPr bwMode="auto">
          <a:xfrm>
            <a:off x="395288" y="765175"/>
            <a:ext cx="8497887" cy="2414588"/>
            <a:chOff x="1677" y="772"/>
            <a:chExt cx="8869" cy="3213"/>
          </a:xfrm>
        </p:grpSpPr>
        <p:grpSp>
          <p:nvGrpSpPr>
            <p:cNvPr id="4133" name="Group 50"/>
            <p:cNvGrpSpPr>
              <a:grpSpLocks/>
            </p:cNvGrpSpPr>
            <p:nvPr/>
          </p:nvGrpSpPr>
          <p:grpSpPr bwMode="auto">
            <a:xfrm>
              <a:off x="1677" y="772"/>
              <a:ext cx="8507" cy="2059"/>
              <a:chOff x="1701" y="9935"/>
              <a:chExt cx="8507" cy="2059"/>
            </a:xfrm>
          </p:grpSpPr>
          <p:sp>
            <p:nvSpPr>
              <p:cNvPr id="244806" name="Text Box 70"/>
              <p:cNvSpPr txBox="1">
                <a:spLocks noChangeArrowheads="1"/>
              </p:cNvSpPr>
              <p:nvPr/>
            </p:nvSpPr>
            <p:spPr bwMode="auto">
              <a:xfrm>
                <a:off x="1701" y="10003"/>
                <a:ext cx="1087" cy="1992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805" name="Text Box 69"/>
              <p:cNvSpPr txBox="1">
                <a:spLocks noChangeArrowheads="1"/>
              </p:cNvSpPr>
              <p:nvPr/>
            </p:nvSpPr>
            <p:spPr bwMode="auto">
              <a:xfrm>
                <a:off x="9304" y="10003"/>
                <a:ext cx="906" cy="1992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804" name="Text Box 68"/>
              <p:cNvSpPr txBox="1">
                <a:spLocks noChangeArrowheads="1"/>
              </p:cNvSpPr>
              <p:nvPr/>
            </p:nvSpPr>
            <p:spPr bwMode="auto">
              <a:xfrm>
                <a:off x="7493" y="10003"/>
                <a:ext cx="905" cy="1992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803" name="Text Box 67"/>
              <p:cNvSpPr txBox="1">
                <a:spLocks noChangeArrowheads="1"/>
              </p:cNvSpPr>
              <p:nvPr/>
            </p:nvSpPr>
            <p:spPr bwMode="auto">
              <a:xfrm>
                <a:off x="5502" y="10003"/>
                <a:ext cx="1087" cy="1992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802" name="Text Box 66"/>
              <p:cNvSpPr txBox="1">
                <a:spLocks noChangeArrowheads="1"/>
              </p:cNvSpPr>
              <p:nvPr/>
            </p:nvSpPr>
            <p:spPr bwMode="auto">
              <a:xfrm>
                <a:off x="3512" y="10003"/>
                <a:ext cx="1085" cy="1992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801" name="AutoShape 65"/>
              <p:cNvSpPr>
                <a:spLocks noChangeArrowheads="1"/>
              </p:cNvSpPr>
              <p:nvPr/>
            </p:nvSpPr>
            <p:spPr bwMode="auto">
              <a:xfrm>
                <a:off x="2788" y="10366"/>
                <a:ext cx="905" cy="904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800" name="AutoShape 64"/>
              <p:cNvSpPr>
                <a:spLocks noChangeArrowheads="1"/>
              </p:cNvSpPr>
              <p:nvPr/>
            </p:nvSpPr>
            <p:spPr bwMode="auto">
              <a:xfrm>
                <a:off x="4597" y="10184"/>
                <a:ext cx="905" cy="543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799" name="AutoShape 63"/>
              <p:cNvSpPr>
                <a:spLocks noChangeArrowheads="1"/>
              </p:cNvSpPr>
              <p:nvPr/>
            </p:nvSpPr>
            <p:spPr bwMode="auto">
              <a:xfrm>
                <a:off x="4597" y="10909"/>
                <a:ext cx="905" cy="543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798" name="AutoShape 62"/>
              <p:cNvSpPr>
                <a:spLocks noChangeArrowheads="1"/>
              </p:cNvSpPr>
              <p:nvPr/>
            </p:nvSpPr>
            <p:spPr bwMode="auto">
              <a:xfrm>
                <a:off x="6589" y="10003"/>
                <a:ext cx="906" cy="363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797" name="AutoShape 61"/>
              <p:cNvSpPr>
                <a:spLocks noChangeArrowheads="1"/>
              </p:cNvSpPr>
              <p:nvPr/>
            </p:nvSpPr>
            <p:spPr bwMode="auto">
              <a:xfrm>
                <a:off x="6589" y="10545"/>
                <a:ext cx="906" cy="363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796" name="AutoShape 60"/>
              <p:cNvSpPr>
                <a:spLocks noChangeArrowheads="1"/>
              </p:cNvSpPr>
              <p:nvPr/>
            </p:nvSpPr>
            <p:spPr bwMode="auto">
              <a:xfrm>
                <a:off x="8398" y="9935"/>
                <a:ext cx="906" cy="182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795" name="AutoShape 59"/>
              <p:cNvSpPr>
                <a:spLocks noChangeArrowheads="1"/>
              </p:cNvSpPr>
              <p:nvPr/>
            </p:nvSpPr>
            <p:spPr bwMode="auto">
              <a:xfrm>
                <a:off x="8398" y="10438"/>
                <a:ext cx="906" cy="182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794" name="AutoShape 58"/>
              <p:cNvSpPr>
                <a:spLocks noChangeArrowheads="1"/>
              </p:cNvSpPr>
              <p:nvPr/>
            </p:nvSpPr>
            <p:spPr bwMode="auto">
              <a:xfrm>
                <a:off x="8398" y="10178"/>
                <a:ext cx="906" cy="182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793" name="AutoShape 57"/>
              <p:cNvSpPr>
                <a:spLocks noChangeArrowheads="1"/>
              </p:cNvSpPr>
              <p:nvPr/>
            </p:nvSpPr>
            <p:spPr bwMode="auto">
              <a:xfrm>
                <a:off x="6589" y="11088"/>
                <a:ext cx="906" cy="363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792" name="AutoShape 56"/>
              <p:cNvSpPr>
                <a:spLocks noChangeArrowheads="1"/>
              </p:cNvSpPr>
              <p:nvPr/>
            </p:nvSpPr>
            <p:spPr bwMode="auto">
              <a:xfrm>
                <a:off x="8398" y="10681"/>
                <a:ext cx="906" cy="182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791" name="AutoShape 55"/>
              <p:cNvSpPr>
                <a:spLocks noChangeArrowheads="1"/>
              </p:cNvSpPr>
              <p:nvPr/>
            </p:nvSpPr>
            <p:spPr bwMode="auto">
              <a:xfrm>
                <a:off x="6589" y="11633"/>
                <a:ext cx="906" cy="361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790" name="AutoShape 54"/>
              <p:cNvSpPr>
                <a:spLocks noChangeArrowheads="1"/>
              </p:cNvSpPr>
              <p:nvPr/>
            </p:nvSpPr>
            <p:spPr bwMode="auto">
              <a:xfrm>
                <a:off x="8398" y="11412"/>
                <a:ext cx="906" cy="186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789" name="AutoShape 53"/>
              <p:cNvSpPr>
                <a:spLocks noChangeArrowheads="1"/>
              </p:cNvSpPr>
              <p:nvPr/>
            </p:nvSpPr>
            <p:spPr bwMode="auto">
              <a:xfrm>
                <a:off x="8398" y="11179"/>
                <a:ext cx="906" cy="182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788" name="AutoShape 52"/>
              <p:cNvSpPr>
                <a:spLocks noChangeArrowheads="1"/>
              </p:cNvSpPr>
              <p:nvPr/>
            </p:nvSpPr>
            <p:spPr bwMode="auto">
              <a:xfrm>
                <a:off x="8398" y="10941"/>
                <a:ext cx="906" cy="186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  <p:sp>
            <p:nvSpPr>
              <p:cNvPr id="244787" name="AutoShape 51"/>
              <p:cNvSpPr>
                <a:spLocks noChangeArrowheads="1"/>
              </p:cNvSpPr>
              <p:nvPr/>
            </p:nvSpPr>
            <p:spPr bwMode="auto">
              <a:xfrm>
                <a:off x="8398" y="11655"/>
                <a:ext cx="906" cy="188"/>
              </a:xfrm>
              <a:prstGeom prst="flowChartMagneticDrum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050"/>
              </a:p>
            </p:txBody>
          </p:sp>
        </p:grpSp>
        <p:sp>
          <p:nvSpPr>
            <p:cNvPr id="244785" name="Text Box 49"/>
            <p:cNvSpPr txBox="1">
              <a:spLocks noChangeArrowheads="1"/>
            </p:cNvSpPr>
            <p:nvPr/>
          </p:nvSpPr>
          <p:spPr bwMode="auto">
            <a:xfrm>
              <a:off x="1705" y="3125"/>
              <a:ext cx="1448" cy="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uk-UA" sz="1050" b="1" dirty="0">
                  <a:cs typeface="Times New Roman" pitchFamily="18" charset="0"/>
                </a:rPr>
                <a:t>Виробник сировини</a:t>
              </a:r>
              <a:endParaRPr lang="uk-UA" sz="1050" b="1" dirty="0"/>
            </a:p>
          </p:txBody>
        </p:sp>
        <p:sp>
          <p:nvSpPr>
            <p:cNvPr id="244784" name="Text Box 48"/>
            <p:cNvSpPr txBox="1">
              <a:spLocks noChangeArrowheads="1"/>
            </p:cNvSpPr>
            <p:nvPr/>
          </p:nvSpPr>
          <p:spPr bwMode="auto">
            <a:xfrm>
              <a:off x="3306" y="3125"/>
              <a:ext cx="1629" cy="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uk-UA" sz="1050" b="1" dirty="0">
                  <a:cs typeface="Times New Roman" pitchFamily="18" charset="0"/>
                </a:rPr>
                <a:t>Виробник компонентів</a:t>
              </a:r>
              <a:endParaRPr lang="uk-UA" sz="1050" b="1" dirty="0"/>
            </a:p>
          </p:txBody>
        </p:sp>
        <p:sp>
          <p:nvSpPr>
            <p:cNvPr id="244783" name="Text Box 47"/>
            <p:cNvSpPr txBox="1">
              <a:spLocks noChangeArrowheads="1"/>
            </p:cNvSpPr>
            <p:nvPr/>
          </p:nvSpPr>
          <p:spPr bwMode="auto">
            <a:xfrm>
              <a:off x="5180" y="3081"/>
              <a:ext cx="2172" cy="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uk-UA" sz="1050" b="1" dirty="0">
                  <a:cs typeface="Times New Roman" pitchFamily="18" charset="0"/>
                </a:rPr>
                <a:t>Виробник кінцевого виробу</a:t>
              </a:r>
              <a:endParaRPr lang="uk-UA" sz="1050" b="1" dirty="0"/>
            </a:p>
          </p:txBody>
        </p:sp>
        <p:sp>
          <p:nvSpPr>
            <p:cNvPr id="244782" name="Text Box 46"/>
            <p:cNvSpPr txBox="1">
              <a:spLocks noChangeArrowheads="1"/>
            </p:cNvSpPr>
            <p:nvPr/>
          </p:nvSpPr>
          <p:spPr bwMode="auto">
            <a:xfrm>
              <a:off x="7289" y="3125"/>
              <a:ext cx="1448" cy="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uk-UA" sz="1050" b="1" dirty="0">
                  <a:cs typeface="Times New Roman" pitchFamily="18" charset="0"/>
                </a:rPr>
                <a:t>Оптові продавці</a:t>
              </a:r>
              <a:endParaRPr lang="uk-UA" sz="1050" b="1" dirty="0"/>
            </a:p>
          </p:txBody>
        </p:sp>
        <p:sp>
          <p:nvSpPr>
            <p:cNvPr id="244781" name="Text Box 45"/>
            <p:cNvSpPr txBox="1">
              <a:spLocks noChangeArrowheads="1"/>
            </p:cNvSpPr>
            <p:nvPr/>
          </p:nvSpPr>
          <p:spPr bwMode="auto">
            <a:xfrm>
              <a:off x="9098" y="3125"/>
              <a:ext cx="1448" cy="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uk-UA" sz="1050" b="1" dirty="0">
                  <a:cs typeface="Times New Roman" pitchFamily="18" charset="0"/>
                </a:rPr>
                <a:t>Роздрібні продавці</a:t>
              </a:r>
              <a:endParaRPr lang="uk-UA" sz="1050" b="1" dirty="0"/>
            </a:p>
          </p:txBody>
        </p:sp>
      </p:grpSp>
      <p:grpSp>
        <p:nvGrpSpPr>
          <p:cNvPr id="4099" name="Group 14"/>
          <p:cNvGrpSpPr>
            <a:grpSpLocks/>
          </p:cNvGrpSpPr>
          <p:nvPr/>
        </p:nvGrpSpPr>
        <p:grpSpPr bwMode="auto">
          <a:xfrm>
            <a:off x="179388" y="3573463"/>
            <a:ext cx="8640762" cy="2160587"/>
            <a:chOff x="2344" y="10184"/>
            <a:chExt cx="5015" cy="2377"/>
          </a:xfrm>
        </p:grpSpPr>
        <p:sp>
          <p:nvSpPr>
            <p:cNvPr id="244779" name="Text Box 43"/>
            <p:cNvSpPr txBox="1">
              <a:spLocks noChangeArrowheads="1"/>
            </p:cNvSpPr>
            <p:nvPr/>
          </p:nvSpPr>
          <p:spPr bwMode="auto">
            <a:xfrm>
              <a:off x="2344" y="10184"/>
              <a:ext cx="653" cy="23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r>
                <a:rPr lang="uk-UA" sz="1050">
                  <a:cs typeface="Times New Roman" pitchFamily="18" charset="0"/>
                </a:rPr>
                <a:t>Постачальник</a:t>
              </a:r>
              <a:endParaRPr lang="uk-UA" sz="1050"/>
            </a:p>
          </p:txBody>
        </p:sp>
        <p:sp>
          <p:nvSpPr>
            <p:cNvPr id="244778" name="Text Box 42"/>
            <p:cNvSpPr txBox="1">
              <a:spLocks noChangeArrowheads="1"/>
            </p:cNvSpPr>
            <p:nvPr/>
          </p:nvSpPr>
          <p:spPr bwMode="auto">
            <a:xfrm>
              <a:off x="3807" y="10184"/>
              <a:ext cx="653" cy="23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r>
                <a:rPr lang="uk-UA" sz="1050">
                  <a:cs typeface="Times New Roman" pitchFamily="18" charset="0"/>
                </a:rPr>
                <a:t>Виробник</a:t>
              </a:r>
              <a:endParaRPr lang="uk-UA" sz="1050"/>
            </a:p>
          </p:txBody>
        </p:sp>
        <p:sp>
          <p:nvSpPr>
            <p:cNvPr id="244777" name="Text Box 41"/>
            <p:cNvSpPr txBox="1">
              <a:spLocks noChangeArrowheads="1"/>
            </p:cNvSpPr>
            <p:nvPr/>
          </p:nvSpPr>
          <p:spPr bwMode="auto">
            <a:xfrm>
              <a:off x="5253" y="10184"/>
              <a:ext cx="653" cy="23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r>
                <a:rPr lang="uk-UA" sz="1050">
                  <a:cs typeface="Times New Roman" pitchFamily="18" charset="0"/>
                </a:rPr>
                <a:t>Посередник</a:t>
              </a:r>
              <a:endParaRPr lang="uk-UA" sz="1050"/>
            </a:p>
          </p:txBody>
        </p:sp>
        <p:sp>
          <p:nvSpPr>
            <p:cNvPr id="244776" name="Text Box 40"/>
            <p:cNvSpPr txBox="1">
              <a:spLocks noChangeArrowheads="1"/>
            </p:cNvSpPr>
            <p:nvPr/>
          </p:nvSpPr>
          <p:spPr bwMode="auto">
            <a:xfrm>
              <a:off x="6706" y="10184"/>
              <a:ext cx="653" cy="23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endParaRPr lang="uk-UA" sz="1050"/>
            </a:p>
            <a:p>
              <a:pPr algn="ctr">
                <a:defRPr/>
              </a:pPr>
              <a:r>
                <a:rPr lang="uk-UA" sz="1050">
                  <a:cs typeface="Times New Roman" pitchFamily="18" charset="0"/>
                </a:rPr>
                <a:t>Споживач</a:t>
              </a:r>
              <a:endParaRPr lang="uk-UA" sz="1050"/>
            </a:p>
          </p:txBody>
        </p:sp>
        <p:sp>
          <p:nvSpPr>
            <p:cNvPr id="244775" name="AutoShape 39"/>
            <p:cNvSpPr>
              <a:spLocks noChangeArrowheads="1"/>
            </p:cNvSpPr>
            <p:nvPr/>
          </p:nvSpPr>
          <p:spPr bwMode="auto">
            <a:xfrm flipH="1">
              <a:off x="3035" y="10298"/>
              <a:ext cx="724" cy="543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44774" name="AutoShape 38"/>
            <p:cNvSpPr>
              <a:spLocks noChangeArrowheads="1"/>
            </p:cNvSpPr>
            <p:nvPr/>
          </p:nvSpPr>
          <p:spPr bwMode="auto">
            <a:xfrm>
              <a:off x="3040" y="10790"/>
              <a:ext cx="724" cy="543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44773" name="AutoShape 37"/>
            <p:cNvSpPr>
              <a:spLocks noChangeArrowheads="1"/>
            </p:cNvSpPr>
            <p:nvPr/>
          </p:nvSpPr>
          <p:spPr bwMode="auto">
            <a:xfrm>
              <a:off x="3037" y="11373"/>
              <a:ext cx="724" cy="543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44772" name="AutoShape 36"/>
            <p:cNvSpPr>
              <a:spLocks noChangeArrowheads="1"/>
            </p:cNvSpPr>
            <p:nvPr/>
          </p:nvSpPr>
          <p:spPr bwMode="auto">
            <a:xfrm flipH="1">
              <a:off x="3036" y="11878"/>
              <a:ext cx="724" cy="543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050"/>
            </a:p>
          </p:txBody>
        </p:sp>
        <p:grpSp>
          <p:nvGrpSpPr>
            <p:cNvPr id="4112" name="Group 31"/>
            <p:cNvGrpSpPr>
              <a:grpSpLocks/>
            </p:cNvGrpSpPr>
            <p:nvPr/>
          </p:nvGrpSpPr>
          <p:grpSpPr bwMode="auto">
            <a:xfrm>
              <a:off x="3159" y="10365"/>
              <a:ext cx="425" cy="2059"/>
              <a:chOff x="3159" y="10365"/>
              <a:chExt cx="425" cy="2059"/>
            </a:xfrm>
          </p:grpSpPr>
          <p:sp>
            <p:nvSpPr>
              <p:cNvPr id="244771" name="Text Box 35"/>
              <p:cNvSpPr txBox="1">
                <a:spLocks noChangeArrowheads="1"/>
              </p:cNvSpPr>
              <p:nvPr/>
            </p:nvSpPr>
            <p:spPr bwMode="auto">
              <a:xfrm>
                <a:off x="3182" y="10367"/>
                <a:ext cx="402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uk-UA" sz="1050">
                    <a:cs typeface="Times New Roman" pitchFamily="18" charset="0"/>
                  </a:rPr>
                  <a:t>1</a:t>
                </a:r>
                <a:endParaRPr lang="uk-UA" sz="1050"/>
              </a:p>
            </p:txBody>
          </p:sp>
          <p:sp>
            <p:nvSpPr>
              <p:cNvPr id="244770" name="Text Box 34"/>
              <p:cNvSpPr txBox="1">
                <a:spLocks noChangeArrowheads="1"/>
              </p:cNvSpPr>
              <p:nvPr/>
            </p:nvSpPr>
            <p:spPr bwMode="auto">
              <a:xfrm>
                <a:off x="3170" y="10874"/>
                <a:ext cx="402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uk-UA" sz="1050">
                    <a:cs typeface="Times New Roman" pitchFamily="18" charset="0"/>
                  </a:rPr>
                  <a:t>2</a:t>
                </a:r>
                <a:endParaRPr lang="uk-UA" sz="1050"/>
              </a:p>
            </p:txBody>
          </p:sp>
          <p:sp>
            <p:nvSpPr>
              <p:cNvPr id="244769" name="Text Box 33"/>
              <p:cNvSpPr txBox="1">
                <a:spLocks noChangeArrowheads="1"/>
              </p:cNvSpPr>
              <p:nvPr/>
            </p:nvSpPr>
            <p:spPr bwMode="auto">
              <a:xfrm>
                <a:off x="3159" y="11431"/>
                <a:ext cx="402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uk-UA" sz="1050">
                    <a:cs typeface="Times New Roman" pitchFamily="18" charset="0"/>
                  </a:rPr>
                  <a:t>3</a:t>
                </a:r>
                <a:endParaRPr lang="uk-UA" sz="1050"/>
              </a:p>
            </p:txBody>
          </p:sp>
          <p:sp>
            <p:nvSpPr>
              <p:cNvPr id="244768" name="Text Box 32"/>
              <p:cNvSpPr txBox="1">
                <a:spLocks noChangeArrowheads="1"/>
              </p:cNvSpPr>
              <p:nvPr/>
            </p:nvSpPr>
            <p:spPr bwMode="auto">
              <a:xfrm>
                <a:off x="3170" y="11958"/>
                <a:ext cx="402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uk-UA" sz="1050">
                    <a:cs typeface="Times New Roman" pitchFamily="18" charset="0"/>
                  </a:rPr>
                  <a:t>4</a:t>
                </a:r>
                <a:endParaRPr lang="uk-UA" sz="1050"/>
              </a:p>
            </p:txBody>
          </p:sp>
        </p:grpSp>
        <p:sp>
          <p:nvSpPr>
            <p:cNvPr id="244766" name="AutoShape 30"/>
            <p:cNvSpPr>
              <a:spLocks noChangeArrowheads="1"/>
            </p:cNvSpPr>
            <p:nvPr/>
          </p:nvSpPr>
          <p:spPr bwMode="auto">
            <a:xfrm flipH="1">
              <a:off x="4495" y="10284"/>
              <a:ext cx="721" cy="543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44765" name="AutoShape 29"/>
            <p:cNvSpPr>
              <a:spLocks noChangeArrowheads="1"/>
            </p:cNvSpPr>
            <p:nvPr/>
          </p:nvSpPr>
          <p:spPr bwMode="auto">
            <a:xfrm>
              <a:off x="4500" y="10776"/>
              <a:ext cx="724" cy="543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44764" name="AutoShape 28"/>
            <p:cNvSpPr>
              <a:spLocks noChangeArrowheads="1"/>
            </p:cNvSpPr>
            <p:nvPr/>
          </p:nvSpPr>
          <p:spPr bwMode="auto">
            <a:xfrm>
              <a:off x="4497" y="11359"/>
              <a:ext cx="724" cy="543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44763" name="AutoShape 27"/>
            <p:cNvSpPr>
              <a:spLocks noChangeArrowheads="1"/>
            </p:cNvSpPr>
            <p:nvPr/>
          </p:nvSpPr>
          <p:spPr bwMode="auto">
            <a:xfrm flipH="1">
              <a:off x="4501" y="11864"/>
              <a:ext cx="724" cy="543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44762" name="Text Box 26"/>
            <p:cNvSpPr txBox="1">
              <a:spLocks noChangeArrowheads="1"/>
            </p:cNvSpPr>
            <p:nvPr/>
          </p:nvSpPr>
          <p:spPr bwMode="auto">
            <a:xfrm>
              <a:off x="4642" y="10352"/>
              <a:ext cx="40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uk-UA" sz="1050">
                  <a:cs typeface="Times New Roman" pitchFamily="18" charset="0"/>
                </a:rPr>
                <a:t>1</a:t>
              </a:r>
              <a:endParaRPr lang="uk-UA" sz="1050"/>
            </a:p>
          </p:txBody>
        </p:sp>
        <p:sp>
          <p:nvSpPr>
            <p:cNvPr id="244761" name="Text Box 25"/>
            <p:cNvSpPr txBox="1">
              <a:spLocks noChangeArrowheads="1"/>
            </p:cNvSpPr>
            <p:nvPr/>
          </p:nvSpPr>
          <p:spPr bwMode="auto">
            <a:xfrm>
              <a:off x="4630" y="10858"/>
              <a:ext cx="40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uk-UA" sz="1050">
                  <a:cs typeface="Times New Roman" pitchFamily="18" charset="0"/>
                </a:rPr>
                <a:t>2</a:t>
              </a:r>
              <a:endParaRPr lang="uk-UA" sz="1050"/>
            </a:p>
          </p:txBody>
        </p:sp>
        <p:sp>
          <p:nvSpPr>
            <p:cNvPr id="244760" name="Text Box 24"/>
            <p:cNvSpPr txBox="1">
              <a:spLocks noChangeArrowheads="1"/>
            </p:cNvSpPr>
            <p:nvPr/>
          </p:nvSpPr>
          <p:spPr bwMode="auto">
            <a:xfrm>
              <a:off x="4619" y="11415"/>
              <a:ext cx="40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uk-UA" sz="1050">
                  <a:cs typeface="Times New Roman" pitchFamily="18" charset="0"/>
                </a:rPr>
                <a:t>3</a:t>
              </a:r>
              <a:endParaRPr lang="uk-UA" sz="1050"/>
            </a:p>
          </p:txBody>
        </p:sp>
        <p:sp>
          <p:nvSpPr>
            <p:cNvPr id="244759" name="Text Box 23"/>
            <p:cNvSpPr txBox="1">
              <a:spLocks noChangeArrowheads="1"/>
            </p:cNvSpPr>
            <p:nvPr/>
          </p:nvSpPr>
          <p:spPr bwMode="auto">
            <a:xfrm>
              <a:off x="4625" y="11943"/>
              <a:ext cx="40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uk-UA" sz="1050">
                  <a:cs typeface="Times New Roman" pitchFamily="18" charset="0"/>
                </a:rPr>
                <a:t>4</a:t>
              </a:r>
              <a:endParaRPr lang="uk-UA" sz="1050"/>
            </a:p>
          </p:txBody>
        </p:sp>
        <p:sp>
          <p:nvSpPr>
            <p:cNvPr id="244758" name="AutoShape 22"/>
            <p:cNvSpPr>
              <a:spLocks noChangeArrowheads="1"/>
            </p:cNvSpPr>
            <p:nvPr/>
          </p:nvSpPr>
          <p:spPr bwMode="auto">
            <a:xfrm flipH="1">
              <a:off x="5938" y="10284"/>
              <a:ext cx="724" cy="543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44757" name="AutoShape 21"/>
            <p:cNvSpPr>
              <a:spLocks noChangeArrowheads="1"/>
            </p:cNvSpPr>
            <p:nvPr/>
          </p:nvSpPr>
          <p:spPr bwMode="auto">
            <a:xfrm>
              <a:off x="5943" y="10776"/>
              <a:ext cx="724" cy="543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44756" name="AutoShape 20"/>
            <p:cNvSpPr>
              <a:spLocks noChangeArrowheads="1"/>
            </p:cNvSpPr>
            <p:nvPr/>
          </p:nvSpPr>
          <p:spPr bwMode="auto">
            <a:xfrm>
              <a:off x="5940" y="11359"/>
              <a:ext cx="724" cy="543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44755" name="AutoShape 19"/>
            <p:cNvSpPr>
              <a:spLocks noChangeArrowheads="1"/>
            </p:cNvSpPr>
            <p:nvPr/>
          </p:nvSpPr>
          <p:spPr bwMode="auto">
            <a:xfrm flipH="1">
              <a:off x="5944" y="11864"/>
              <a:ext cx="724" cy="543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44754" name="Text Box 18"/>
            <p:cNvSpPr txBox="1">
              <a:spLocks noChangeArrowheads="1"/>
            </p:cNvSpPr>
            <p:nvPr/>
          </p:nvSpPr>
          <p:spPr bwMode="auto">
            <a:xfrm>
              <a:off x="6085" y="10352"/>
              <a:ext cx="404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uk-UA" sz="1050">
                  <a:cs typeface="Times New Roman" pitchFamily="18" charset="0"/>
                </a:rPr>
                <a:t>1</a:t>
              </a:r>
              <a:endParaRPr lang="uk-UA" sz="1050"/>
            </a:p>
          </p:txBody>
        </p:sp>
        <p:sp>
          <p:nvSpPr>
            <p:cNvPr id="244753" name="Text Box 17"/>
            <p:cNvSpPr txBox="1">
              <a:spLocks noChangeArrowheads="1"/>
            </p:cNvSpPr>
            <p:nvPr/>
          </p:nvSpPr>
          <p:spPr bwMode="auto">
            <a:xfrm>
              <a:off x="6073" y="10858"/>
              <a:ext cx="404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uk-UA" sz="1050">
                  <a:cs typeface="Times New Roman" pitchFamily="18" charset="0"/>
                </a:rPr>
                <a:t>2</a:t>
              </a:r>
              <a:endParaRPr lang="uk-UA" sz="1050"/>
            </a:p>
          </p:txBody>
        </p:sp>
        <p:sp>
          <p:nvSpPr>
            <p:cNvPr id="244752" name="Text Box 16"/>
            <p:cNvSpPr txBox="1">
              <a:spLocks noChangeArrowheads="1"/>
            </p:cNvSpPr>
            <p:nvPr/>
          </p:nvSpPr>
          <p:spPr bwMode="auto">
            <a:xfrm>
              <a:off x="6062" y="11415"/>
              <a:ext cx="404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uk-UA" sz="1050">
                  <a:cs typeface="Times New Roman" pitchFamily="18" charset="0"/>
                </a:rPr>
                <a:t>3</a:t>
              </a:r>
              <a:endParaRPr lang="uk-UA" sz="1050"/>
            </a:p>
          </p:txBody>
        </p:sp>
        <p:sp>
          <p:nvSpPr>
            <p:cNvPr id="244751" name="Text Box 15"/>
            <p:cNvSpPr txBox="1">
              <a:spLocks noChangeArrowheads="1"/>
            </p:cNvSpPr>
            <p:nvPr/>
          </p:nvSpPr>
          <p:spPr bwMode="auto">
            <a:xfrm>
              <a:off x="6068" y="11943"/>
              <a:ext cx="40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uk-UA" sz="1050">
                  <a:cs typeface="Times New Roman" pitchFamily="18" charset="0"/>
                </a:rPr>
                <a:t>4</a:t>
              </a:r>
              <a:endParaRPr lang="uk-UA" sz="1050"/>
            </a:p>
          </p:txBody>
        </p:sp>
      </p:grpSp>
      <p:sp>
        <p:nvSpPr>
          <p:cNvPr id="244807" name="Rectangle 71"/>
          <p:cNvSpPr>
            <a:spLocks noChangeArrowheads="1"/>
          </p:cNvSpPr>
          <p:nvPr/>
        </p:nvSpPr>
        <p:spPr bwMode="auto">
          <a:xfrm>
            <a:off x="-619125" y="1893888"/>
            <a:ext cx="1841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1050"/>
          </a:p>
        </p:txBody>
      </p:sp>
      <p:sp>
        <p:nvSpPr>
          <p:cNvPr id="244818" name="Rectangle 82"/>
          <p:cNvSpPr>
            <a:spLocks noChangeArrowheads="1"/>
          </p:cNvSpPr>
          <p:nvPr/>
        </p:nvSpPr>
        <p:spPr bwMode="auto">
          <a:xfrm>
            <a:off x="611188" y="26701"/>
            <a:ext cx="7705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180975" algn="ctr">
              <a:defRPr/>
            </a:pPr>
            <a:r>
              <a:rPr lang="ru-RU" sz="1600" b="1" dirty="0"/>
              <a:t/>
            </a:r>
            <a:br>
              <a:rPr lang="ru-RU" sz="1600" b="1" dirty="0"/>
            </a:br>
            <a:r>
              <a:rPr lang="uk-UA" sz="1600" b="1" dirty="0"/>
              <a:t> </a:t>
            </a:r>
            <a:r>
              <a:rPr lang="uk-UA" sz="1600" b="1" dirty="0" smtClean="0"/>
              <a:t>ПРИНЦИПОВА </a:t>
            </a:r>
            <a:r>
              <a:rPr lang="uk-UA" sz="1600" b="1" dirty="0"/>
              <a:t>СХЕМА РУХУ НАСКРІЗНОГО МАТЕРІАЛЬНОГО ПОТОКУ </a:t>
            </a:r>
            <a:r>
              <a:rPr lang="uk-UA" sz="1600" b="1" dirty="0">
                <a:cs typeface="Times New Roman" pitchFamily="18" charset="0"/>
              </a:rPr>
              <a:t> 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244835" name="Rectangle 99"/>
          <p:cNvSpPr>
            <a:spLocks noChangeArrowheads="1"/>
          </p:cNvSpPr>
          <p:nvPr/>
        </p:nvSpPr>
        <p:spPr bwMode="auto">
          <a:xfrm>
            <a:off x="250825" y="2754819"/>
            <a:ext cx="8299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180975" algn="ctr">
              <a:defRPr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uk-UA" sz="1600" b="1" dirty="0" smtClean="0">
                <a:cs typeface="Times New Roman" pitchFamily="18" charset="0"/>
              </a:rPr>
              <a:t> ПРИНЦИПОВА СХЕМА ВЗАЄМОДІЇ ЛОГІСТИЧНИХ ПОТОКІВ</a:t>
            </a:r>
            <a:endParaRPr lang="ru-RU" sz="1600" b="1" dirty="0"/>
          </a:p>
        </p:txBody>
      </p:sp>
      <p:sp>
        <p:nvSpPr>
          <p:cNvPr id="4103" name="Rectangle 100"/>
          <p:cNvSpPr>
            <a:spLocks noChangeArrowheads="1"/>
          </p:cNvSpPr>
          <p:nvPr/>
        </p:nvSpPr>
        <p:spPr bwMode="auto">
          <a:xfrm>
            <a:off x="250825" y="5745153"/>
            <a:ext cx="89646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uk-UA" sz="1400" b="1" dirty="0">
              <a:cs typeface="Times New Roman" pitchFamily="18" charset="0"/>
            </a:endParaRPr>
          </a:p>
          <a:p>
            <a:pPr algn="ctr" eaLnBrk="0" hangingPunct="0"/>
            <a:r>
              <a:rPr lang="uk-UA" sz="1400" b="1" dirty="0">
                <a:cs typeface="Times New Roman" pitchFamily="18" charset="0"/>
              </a:rPr>
              <a:t>1 – зворотний інформаційний </a:t>
            </a:r>
            <a:r>
              <a:rPr lang="uk-UA" sz="1400" b="1" dirty="0" smtClean="0">
                <a:cs typeface="Times New Roman" pitchFamily="18" charset="0"/>
              </a:rPr>
              <a:t>потік підтвердження </a:t>
            </a:r>
            <a:r>
              <a:rPr lang="uk-UA" sz="1400" b="1" dirty="0">
                <a:cs typeface="Times New Roman" pitchFamily="18" charset="0"/>
              </a:rPr>
              <a:t>прибуття вантажів; ; 2 – матеріальний потік; 3 – супровідний інформаційний потік, що включає транспортні документи, потік послуг; 4 </a:t>
            </a:r>
            <a:r>
              <a:rPr lang="uk-UA" sz="1400" b="1" dirty="0" err="1">
                <a:cs typeface="Times New Roman" pitchFamily="18" charset="0"/>
              </a:rPr>
              <a:t>–взаємні</a:t>
            </a:r>
            <a:r>
              <a:rPr lang="uk-UA" sz="1400" b="1" dirty="0">
                <a:cs typeface="Times New Roman" pitchFamily="18" charset="0"/>
              </a:rPr>
              <a:t> розрахунки (фінансовий потік)</a:t>
            </a:r>
            <a:endParaRPr lang="uk-UA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539750" y="692150"/>
            <a:ext cx="79930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/>
              <a:t>4. Інформаційний потік вимірюється:</a:t>
            </a:r>
          </a:p>
          <a:p>
            <a:r>
              <a:rPr lang="ru-RU" sz="3600"/>
              <a:t>а) кількістю обробленої інформації;</a:t>
            </a:r>
          </a:p>
          <a:p>
            <a:r>
              <a:rPr lang="ru-RU" sz="3600"/>
              <a:t>б) кількістю переданої інформації;</a:t>
            </a:r>
          </a:p>
          <a:p>
            <a:r>
              <a:rPr lang="ru-RU" sz="3600"/>
              <a:t>в) кількістю обробленої та переданої інформації;</a:t>
            </a:r>
          </a:p>
          <a:p>
            <a:r>
              <a:rPr lang="ru-RU" sz="3600"/>
              <a:t>г) кількістю обробленої та переданої інформації за одиницю часу.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7825"/>
          </a:xfrm>
        </p:spPr>
        <p:txBody>
          <a:bodyPr/>
          <a:lstStyle/>
          <a:p>
            <a:pPr algn="l"/>
            <a:r>
              <a:rPr lang="ru-RU" sz="3200" smtClean="0"/>
              <a:t>5. Інформаційні потоки в логістиці:</a:t>
            </a:r>
            <a:br>
              <a:rPr lang="ru-RU" sz="3200" smtClean="0"/>
            </a:br>
            <a:r>
              <a:rPr lang="ru-RU" sz="3200" smtClean="0"/>
              <a:t>а)у просторі і часі чітко збігаються з відповідним матеріальним потоком;</a:t>
            </a:r>
            <a:br>
              <a:rPr lang="ru-RU" sz="3200" smtClean="0"/>
            </a:br>
            <a:r>
              <a:rPr lang="ru-RU" sz="3200" smtClean="0"/>
              <a:t>б) можуть не збігатися в просторі і часі з відповідним матеріальним потоком;</a:t>
            </a:r>
            <a:br>
              <a:rPr lang="ru-RU" sz="3200" smtClean="0"/>
            </a:br>
            <a:r>
              <a:rPr lang="ru-RU" sz="3200" smtClean="0"/>
              <a:t>в) завжди збігаються з відповідним матеріальним потоком у часовому аспекті;</a:t>
            </a:r>
            <a:br>
              <a:rPr lang="ru-RU" sz="3200" smtClean="0"/>
            </a:br>
            <a:r>
              <a:rPr lang="ru-RU" sz="3200" smtClean="0"/>
              <a:t>г) завжди збігаються з відповідним матеріальним потоком у просторовому аспекті.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569325" cy="619283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uk-UA" sz="2800" b="1" dirty="0" smtClean="0"/>
              <a:t>4. Фінансові потоки та їх класифікація</a:t>
            </a:r>
          </a:p>
          <a:p>
            <a:pPr>
              <a:defRPr/>
            </a:pPr>
            <a:r>
              <a:rPr lang="uk-UA" sz="2800" b="1" i="1" dirty="0" smtClean="0"/>
              <a:t>Фінансовий  потік</a:t>
            </a:r>
            <a:r>
              <a:rPr lang="uk-UA" sz="2800" dirty="0" smtClean="0"/>
              <a:t> – це  </a:t>
            </a:r>
            <a:r>
              <a:rPr lang="uk-UA" sz="2800" b="1" dirty="0">
                <a:solidFill>
                  <a:srgbClr val="FF0000"/>
                </a:solidFill>
              </a:rPr>
              <a:t>цілеспрямований рух акумульованих фінансових коштів</a:t>
            </a:r>
            <a:r>
              <a:rPr lang="uk-UA" sz="2800" dirty="0"/>
              <a:t>, що циркулюють </a:t>
            </a:r>
            <a:r>
              <a:rPr lang="uk-UA" sz="2800" u="sng" dirty="0"/>
              <a:t>у середині логістичної системи, а також між логістичною системою  і зовнішнім середовищем, необхідних для забезпечення ефективного руху матеріального, інформаційного та сервісного потоку</a:t>
            </a:r>
            <a:r>
              <a:rPr lang="uk-UA" sz="2800" dirty="0"/>
              <a:t>.</a:t>
            </a:r>
            <a:endParaRPr lang="ru-RU" sz="2800" dirty="0"/>
          </a:p>
          <a:p>
            <a:pPr eaLnBrk="1" hangingPunct="1">
              <a:defRPr/>
            </a:pPr>
            <a:r>
              <a:rPr lang="uk-UA" sz="2400" dirty="0" smtClean="0"/>
              <a:t>Управління фінансовими потоками в логістиці – це </a:t>
            </a:r>
            <a:r>
              <a:rPr lang="uk-UA" sz="2400" dirty="0" smtClean="0">
                <a:solidFill>
                  <a:srgbClr val="FF0000"/>
                </a:solidFill>
              </a:rPr>
              <a:t>оптимізація та координація фінансових операцій </a:t>
            </a:r>
            <a:r>
              <a:rPr lang="uk-UA" sz="2400" dirty="0" smtClean="0"/>
              <a:t>з операціями з матеріальними потоками.</a:t>
            </a:r>
          </a:p>
          <a:p>
            <a:pPr eaLnBrk="1" hangingPunct="1">
              <a:defRPr/>
            </a:pPr>
            <a:r>
              <a:rPr lang="uk-UA" sz="2400" dirty="0" smtClean="0"/>
              <a:t>Ефект такого управління – вивільнення обігового капіталу підприємства, зменшення ризиків, підвищення вартості бізнесу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468313" y="692150"/>
            <a:ext cx="82804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</a:rPr>
              <a:t>Параметри фінансових потоків </a:t>
            </a:r>
            <a:r>
              <a:rPr lang="ru-RU" sz="3200"/>
              <a:t>визначають на основі інформації про їх умови, терміни і характер взаємовідносин учасників логістичного процесу.До них належать:</a:t>
            </a:r>
          </a:p>
          <a:p>
            <a:r>
              <a:rPr lang="ru-RU" sz="3200"/>
              <a:t>– </a:t>
            </a:r>
            <a:r>
              <a:rPr lang="ru-RU" sz="3200" b="1">
                <a:solidFill>
                  <a:srgbClr val="FF0000"/>
                </a:solidFill>
              </a:rPr>
              <a:t>обсяг потоку </a:t>
            </a:r>
            <a:r>
              <a:rPr lang="ru-RU" sz="3200"/>
              <a:t>(в грошових одиницях, наприклад, тис.грн/міс.; млн.грн./рік; грн./день і т.д.);</a:t>
            </a:r>
          </a:p>
          <a:p>
            <a:r>
              <a:rPr lang="ru-RU" sz="3200"/>
              <a:t>– </a:t>
            </a:r>
            <a:r>
              <a:rPr lang="ru-RU" sz="3200" b="1">
                <a:solidFill>
                  <a:srgbClr val="FF0000"/>
                </a:solidFill>
              </a:rPr>
              <a:t>вартість потоку </a:t>
            </a:r>
            <a:r>
              <a:rPr lang="ru-RU" sz="3200"/>
              <a:t>(витрати на його організацію);</a:t>
            </a:r>
          </a:p>
          <a:p>
            <a:r>
              <a:rPr lang="ru-RU" sz="3200"/>
              <a:t>– </a:t>
            </a:r>
            <a:r>
              <a:rPr lang="ru-RU" sz="3200" b="1">
                <a:solidFill>
                  <a:srgbClr val="FF0000"/>
                </a:solidFill>
              </a:rPr>
              <a:t>час проходження потоку</a:t>
            </a:r>
            <a:r>
              <a:rPr lang="ru-RU" sz="3200"/>
              <a:t>;</a:t>
            </a:r>
          </a:p>
          <a:p>
            <a:r>
              <a:rPr lang="ru-RU" sz="3200"/>
              <a:t>– </a:t>
            </a:r>
            <a:r>
              <a:rPr lang="ru-RU" sz="3200">
                <a:solidFill>
                  <a:srgbClr val="FF0000"/>
                </a:solidFill>
              </a:rPr>
              <a:t>спрямованість</a:t>
            </a:r>
            <a:r>
              <a:rPr lang="ru-RU" sz="320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817563"/>
          <a:ext cx="8496300" cy="5889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2539"/>
                <a:gridCol w="5883761"/>
              </a:tblGrid>
              <a:tr h="9119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Класифікаційна ознака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Різновид  потоку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7970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Щодо логістичної системи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</a:rPr>
                        <a:t>Зовнішні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– фінансові потоки, які циркулюють за межами логістичної системи.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</a:rPr>
                        <a:t>Внутрішні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– фінансові потоки, які циркулюють в межах логістичної системи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7175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За напрямком руху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</a:rPr>
                        <a:t>Позитивний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 (надходження грошових коштів, приплив грошових коштів).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</a:rPr>
                        <a:t>Негативний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(виплати грошових коштів, відплив грошових коштів)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4630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За методом обчислення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</a:rPr>
                        <a:t>Валовий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 – уся сукупність надходжень і витрачання коштів.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</a:rPr>
                        <a:t>Чистий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 грошовий потік – різниця між позитивним і негативним грошовими потоками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sp>
        <p:nvSpPr>
          <p:cNvPr id="31763" name="Rectangle 1"/>
          <p:cNvSpPr>
            <a:spLocks noChangeArrowheads="1"/>
          </p:cNvSpPr>
          <p:nvPr/>
        </p:nvSpPr>
        <p:spPr bwMode="auto">
          <a:xfrm>
            <a:off x="33338" y="17463"/>
            <a:ext cx="83629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/>
            <a:r>
              <a:rPr lang="uk-UA" sz="28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Загальна класифікація фінансових потоків</a:t>
            </a:r>
            <a:endParaRPr lang="uk-UA" sz="2800">
              <a:ea typeface="Times New Roman" pitchFamily="18" charset="0"/>
              <a:cs typeface="Arial" pitchFamily="34" charset="0"/>
            </a:endParaRPr>
          </a:p>
          <a:p>
            <a:pPr indent="450850" eaLnBrk="0" hangingPunct="0"/>
            <a:endParaRPr lang="uk-UA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620713"/>
          <a:ext cx="8424863" cy="5995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573"/>
                <a:gridCol w="5834290"/>
              </a:tblGrid>
              <a:tr h="16459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За призначенням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Закупівельний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обслуговує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процес закупівлі товарів.</a:t>
                      </a:r>
                      <a:b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Виробничий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обслуговує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процес виробництва.</a:t>
                      </a:r>
                      <a:b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Збутової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обслуговує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процес збуту готової продукції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2650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За періодичністю виникнення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Регулярний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 – регулярно виникає в господарській діяльності (заробітна платня, податкові платежі тощо).</a:t>
                      </a:r>
                      <a:b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Дискретний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 – виникає при здійсненні разових, одиничних операцій (наприклад, покупка нерухомості)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08497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За рівнем достатності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Надмірний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 – надходження коштів істотно перевищують реальну потребу підприємства у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</a:rPr>
                        <a:t>їх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витрачанні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b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Дефіцитний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 – надходження істотно нижче від реальних потреб підприємства у їх витрачанні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2171700" y="12168188"/>
            <a:ext cx="60864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620713"/>
          <a:ext cx="8351837" cy="5930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8118"/>
                <a:gridCol w="5783719"/>
              </a:tblGrid>
              <a:tr h="22392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За масштабом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За підприємством 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в цілому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– акумулює всі види коштів підприємства.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За окремими видами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діяльності підприємства.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За окремими структурними підрозділам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(центрах відповідальності) підприємства.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За</a:t>
                      </a: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 окремими господарськими операціями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1" marR="68571" marT="0" marB="0"/>
                </a:tc>
              </a:tr>
              <a:tr h="296256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За видом господарської діяльності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Супровідний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відносно</a:t>
                      </a: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руху 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продукції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(виплати постачальникам, працівникам, податковим органам, надходження від покупців продукції тощо).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Супровідний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відносно інвестиційній діяльності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(продаж і покупка основних засобів, нерухомості,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нематеріальних</a:t>
                      </a:r>
                      <a:r>
                        <a:rPr lang="uk-UA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активів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  <a:b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Супровідний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відносно фінансовій діяльності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(взяття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і сплата кредитів, залучення додаткового акціонерного капіталу, виплати дивідендів)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1" marR="68571" marT="0" marB="0"/>
                </a:tc>
              </a:tr>
              <a:tr h="7290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За джерелом фінансування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Власні,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які є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власністю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підприємства;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Позикові,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які позичають у фінансових інститутах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188" y="404813"/>
          <a:ext cx="8064500" cy="5903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765"/>
                <a:gridCol w="5584735"/>
              </a:tblGrid>
              <a:tr h="207969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За способом перенесення авансованої вартості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Основні фонди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, це фінансування споруд, обладнання,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</a:rPr>
                        <a:t>техніки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тощо;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 Оборотні кошти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– це кошті, які необхідні безпосередньо для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придбання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сировини й матеріалів, утримання запасів тощо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8217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За формою оплати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Грошова,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за допомогою коштів;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Натуральна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, за допомогою обміну товарами тощо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126570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За способом розрахунку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Безготівковий,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який проводиться за рахунок банківських операцій на рахунках;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Готівковий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 за допомогою готівкових коштів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17368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Щодо об’єктів логістики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Вхідні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 (отримання передоплати, виручка від реалізації тощо).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Вихідні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 (оплата за сировину постачальникам, оплата податків і зборів тощо)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2400" b="1" dirty="0" smtClean="0"/>
              <a:t>5. Сервісні потоки та їх класифікація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i="1" dirty="0" smtClean="0"/>
              <a:t>Сервісний потік</a:t>
            </a:r>
            <a:r>
              <a:rPr lang="uk-UA" sz="2400" dirty="0" smtClean="0"/>
              <a:t> </a:t>
            </a:r>
            <a:r>
              <a:rPr lang="uk-UA" sz="2400" b="1" dirty="0" smtClean="0"/>
              <a:t>– </a:t>
            </a:r>
            <a:r>
              <a:rPr lang="uk-UA" sz="2400" dirty="0" smtClean="0"/>
              <a:t>це</a:t>
            </a:r>
            <a:r>
              <a:rPr lang="uk-UA" sz="2400" b="1" dirty="0" smtClean="0"/>
              <a:t> </a:t>
            </a:r>
            <a:r>
              <a:rPr lang="uk-UA" sz="2400" dirty="0" smtClean="0"/>
              <a:t>потік послуг, який супроводжує</a:t>
            </a:r>
            <a:r>
              <a:rPr lang="uk-UA" sz="2400" b="1" dirty="0" smtClean="0"/>
              <a:t> </a:t>
            </a:r>
            <a:r>
              <a:rPr lang="uk-UA" sz="2400" dirty="0" smtClean="0"/>
              <a:t>матеріальний потік. Природа логістичної діяльності передбачає можливість надання споживачу матеріального потоку різних логістичних послуг.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400" dirty="0" smtClean="0"/>
              <a:t> Всі роботи в області логістичного обслуговування можна поділити на </a:t>
            </a:r>
            <a:r>
              <a:rPr lang="uk-UA" sz="2400" b="1" u="sng" dirty="0" smtClean="0">
                <a:solidFill>
                  <a:srgbClr val="FF0000"/>
                </a:solidFill>
              </a:rPr>
              <a:t>три основні групи: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передпродажні, </a:t>
            </a:r>
            <a:r>
              <a:rPr lang="uk-UA" sz="2400" dirty="0" smtClean="0"/>
              <a:t>тобто роботи по формуванню системи логістичного обслуговування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dirty="0" smtClean="0"/>
              <a:t>роботи по здійсненню логістичних послуг, які здійснюються </a:t>
            </a:r>
            <a:r>
              <a:rPr lang="uk-UA" sz="2400" b="1" dirty="0" smtClean="0">
                <a:solidFill>
                  <a:srgbClr val="FF0000"/>
                </a:solidFill>
              </a:rPr>
              <a:t>в процесі реалізації  продукції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dirty="0" err="1" smtClean="0">
                <a:solidFill>
                  <a:srgbClr val="FF0000"/>
                </a:solidFill>
              </a:rPr>
              <a:t>післяпродажний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/>
              <a:t>логістичний сервіс.	</a:t>
            </a:r>
            <a:endParaRPr lang="uk-UA" sz="24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Види  сервісу </a:t>
            </a:r>
            <a:r>
              <a:rPr lang="uk-UA" sz="2400" dirty="0" smtClean="0"/>
              <a:t>– обслуговуючий, виробничий, інформаційний, фінансово-кредитний.</a:t>
            </a:r>
            <a:endParaRPr lang="uk-UA" sz="24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i="1" dirty="0" smtClean="0"/>
              <a:t>Показник оцінки сервісу</a:t>
            </a:r>
            <a:r>
              <a:rPr lang="uk-UA" sz="2400" dirty="0" smtClean="0"/>
              <a:t> –  </a:t>
            </a:r>
            <a:r>
              <a:rPr lang="uk-UA" sz="2400" b="1" dirty="0" smtClean="0">
                <a:solidFill>
                  <a:srgbClr val="FF0000"/>
                </a:solidFill>
              </a:rPr>
              <a:t>рівень сервісу </a:t>
            </a:r>
            <a:r>
              <a:rPr lang="uk-UA" sz="2400" dirty="0" smtClean="0"/>
              <a:t>щодо забезпечення споживчого попиту за такими критеріями: </a:t>
            </a:r>
            <a:r>
              <a:rPr lang="uk-UA" sz="2400" u="sng" dirty="0" smtClean="0"/>
              <a:t>«асортимент і кількість», «якість», «ціна», «час»,  «місце», «надійність надання сервісу</a:t>
            </a:r>
            <a:r>
              <a:rPr lang="uk-UA" sz="2400" dirty="0" smtClean="0"/>
              <a:t>» тощо.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70600"/>
              </p:ext>
            </p:extLst>
          </p:nvPr>
        </p:nvGraphicFramePr>
        <p:xfrm>
          <a:off x="536575" y="836613"/>
          <a:ext cx="8356600" cy="5329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1588"/>
                <a:gridCol w="5905012"/>
              </a:tblGrid>
              <a:tr h="314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Класифікаційна ознака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07" marR="6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Різновид потоку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07" marR="61507" marT="0" marB="0"/>
                </a:tc>
              </a:tr>
              <a:tr h="188635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масштаб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ом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07" marR="615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05130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Л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окальн</a:t>
                      </a: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і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– це 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</a:rPr>
                        <a:t>потокі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, які протікають всередині логістичної системи;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05130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Р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егіональн</a:t>
                      </a: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і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– це потоки, які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протікають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всередині регіону;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05130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Н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аціональн</a:t>
                      </a: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і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– це потоки, які існують всередині країни;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05130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М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іжнародн</a:t>
                      </a: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і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– це потоки, які існують між країнами та континентами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07" marR="61507" marT="0" marB="0"/>
                </a:tc>
              </a:tr>
              <a:tr h="12421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форм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</a:rPr>
                        <a:t>ою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організації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07" marR="615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05130" algn="l"/>
                        </a:tabLs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ервіс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який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реаліз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</a:rPr>
                        <a:t>овується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власними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силами;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05130" algn="l"/>
                        </a:tabLs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ервіс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який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організову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</a:rPr>
                        <a:t>ють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з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залученням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третьої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сторони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05130" algn="l"/>
                        </a:tabLs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ервіс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організований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принцип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ом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самообслуговування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07" marR="61507" marT="0" marB="0"/>
                </a:tc>
              </a:tr>
              <a:tr h="188635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алежно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від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форми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оплати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07" marR="615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05130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Б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езкоштовний</a:t>
                      </a: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1600" b="1" dirty="0" err="1">
                          <a:solidFill>
                            <a:srgbClr val="FF0000"/>
                          </a:solidFill>
                          <a:effectLst/>
                        </a:rPr>
                        <a:t>сервіс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це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ті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види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послуг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надання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яких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невідривно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пов'язане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із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самим товаром, і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вартість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яких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</a:rPr>
                        <a:t>мистить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у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собі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собівартість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товару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05130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П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латний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це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послуги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які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надают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п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</a:rPr>
                        <a:t>ід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 час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придбанн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чи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достав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</a:rPr>
                        <a:t>ки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товарів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за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додаткову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плату,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uk-UA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зв'язку з чим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виставля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</a:rPr>
                        <a:t>ють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додатковий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рахунок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07" marR="61507" marT="0" marB="0"/>
                </a:tc>
              </a:tr>
            </a:tbl>
          </a:graphicData>
        </a:graphic>
      </p:graphicFrame>
      <p:sp>
        <p:nvSpPr>
          <p:cNvPr id="36883" name="Rectangle 2"/>
          <p:cNvSpPr>
            <a:spLocks noChangeArrowheads="1"/>
          </p:cNvSpPr>
          <p:nvPr/>
        </p:nvSpPr>
        <p:spPr bwMode="auto">
          <a:xfrm>
            <a:off x="536575" y="163513"/>
            <a:ext cx="8032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>
              <a:tabLst>
                <a:tab pos="404813" algn="l"/>
              </a:tabLst>
            </a:pPr>
            <a:r>
              <a:rPr lang="uk-UA" sz="28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Загальна класифікація сервісних потоків</a:t>
            </a:r>
            <a:endParaRPr lang="ru-RU" sz="280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3599805"/>
          </a:xfrm>
        </p:spPr>
        <p:txBody>
          <a:bodyPr/>
          <a:lstStyle/>
          <a:p>
            <a:pPr marL="0" algn="just" eaLnBrk="1" hangingPunct="1">
              <a:spcBef>
                <a:spcPts val="0"/>
              </a:spcBef>
              <a:buFontTx/>
              <a:buNone/>
            </a:pPr>
            <a:r>
              <a:rPr lang="uk-UA" dirty="0" smtClean="0"/>
              <a:t>Сучасна трактовка логістики означає таку постановку задачі: </a:t>
            </a:r>
            <a:r>
              <a:rPr lang="uk-UA" dirty="0" smtClean="0">
                <a:solidFill>
                  <a:srgbClr val="FF0000"/>
                </a:solidFill>
              </a:rPr>
              <a:t>необхідно оптимізувати </a:t>
            </a:r>
            <a:r>
              <a:rPr lang="uk-UA" u="sng" dirty="0" smtClean="0">
                <a:solidFill>
                  <a:srgbClr val="FF0000"/>
                </a:solidFill>
              </a:rPr>
              <a:t>параметри основних та супутніх потоків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i="1" dirty="0" smtClean="0">
                <a:solidFill>
                  <a:srgbClr val="FF0000"/>
                </a:solidFill>
              </a:rPr>
              <a:t>на конкретному економічному об'єкті</a:t>
            </a:r>
            <a:r>
              <a:rPr lang="uk-UA" dirty="0" smtClean="0">
                <a:solidFill>
                  <a:srgbClr val="FF0000"/>
                </a:solidFill>
              </a:rPr>
              <a:t>, який функціонує як </a:t>
            </a:r>
            <a:r>
              <a:rPr lang="uk-UA" u="sng" dirty="0" smtClean="0">
                <a:solidFill>
                  <a:srgbClr val="FF0000"/>
                </a:solidFill>
              </a:rPr>
              <a:t>система</a:t>
            </a:r>
            <a:r>
              <a:rPr lang="uk-UA" dirty="0" smtClean="0">
                <a:solidFill>
                  <a:srgbClr val="FF0000"/>
                </a:solidFill>
              </a:rPr>
              <a:t>, тобто </a:t>
            </a:r>
            <a:r>
              <a:rPr lang="uk-UA" u="sng" dirty="0" smtClean="0">
                <a:solidFill>
                  <a:srgbClr val="7030A0"/>
                </a:solidFill>
              </a:rPr>
              <a:t>реалізує поставлені перед ним цілі і розглядається як єдине ціле</a:t>
            </a:r>
            <a:r>
              <a:rPr lang="uk-UA" dirty="0" smtClean="0">
                <a:solidFill>
                  <a:srgbClr val="FF0000"/>
                </a:solidFill>
              </a:rPr>
              <a:t>. 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53257" y="4038466"/>
            <a:ext cx="828198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uk-UA" sz="2400" i="1" dirty="0" smtClean="0"/>
              <a:t>Об'єктом </a:t>
            </a:r>
            <a:r>
              <a:rPr lang="uk-UA" sz="2400" i="1" dirty="0"/>
              <a:t>дослідження </a:t>
            </a:r>
            <a:r>
              <a:rPr lang="uk-UA" sz="2400" i="1" dirty="0">
                <a:solidFill>
                  <a:srgbClr val="FF0000"/>
                </a:solidFill>
              </a:rPr>
              <a:t>класичної логістики </a:t>
            </a:r>
            <a:r>
              <a:rPr lang="uk-UA" sz="2400" i="1" dirty="0"/>
              <a:t>є </a:t>
            </a:r>
            <a:r>
              <a:rPr lang="uk-UA" sz="2400" b="1" i="1" dirty="0">
                <a:solidFill>
                  <a:srgbClr val="FF0000"/>
                </a:solidFill>
              </a:rPr>
              <a:t>матеріальні потоки!</a:t>
            </a:r>
          </a:p>
          <a:p>
            <a:pPr algn="ctr" eaLnBrk="1" hangingPunct="1">
              <a:spcBef>
                <a:spcPts val="0"/>
              </a:spcBef>
            </a:pPr>
            <a:r>
              <a:rPr lang="uk-UA" sz="2400" b="1" i="1" dirty="0"/>
              <a:t>Розширення об'єктної сфери логістики означає появу </a:t>
            </a:r>
            <a:r>
              <a:rPr lang="uk-UA" sz="2400" b="1" i="1" dirty="0">
                <a:solidFill>
                  <a:srgbClr val="FF0000"/>
                </a:solidFill>
              </a:rPr>
              <a:t>нових видів потоків</a:t>
            </a:r>
            <a:r>
              <a:rPr lang="uk-UA" sz="2400" b="1" i="1" dirty="0"/>
              <a:t>, що будуть досліджуватися. Наприклад, </a:t>
            </a:r>
            <a:r>
              <a:rPr lang="uk-UA" sz="2400" b="1" i="1" dirty="0">
                <a:solidFill>
                  <a:srgbClr val="FF0000"/>
                </a:solidFill>
              </a:rPr>
              <a:t>потоки послуг, енергетичні потоки, пасажирські потоки, трудові </a:t>
            </a:r>
            <a:r>
              <a:rPr lang="uk-UA" sz="2400" b="1" i="1" dirty="0" smtClean="0">
                <a:solidFill>
                  <a:srgbClr val="FF0000"/>
                </a:solidFill>
              </a:rPr>
              <a:t>потоки.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56349"/>
              </p:ext>
            </p:extLst>
          </p:nvPr>
        </p:nvGraphicFramePr>
        <p:xfrm>
          <a:off x="107950" y="188913"/>
          <a:ext cx="8856663" cy="6569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9917"/>
                <a:gridCol w="7306746"/>
              </a:tblGrid>
              <a:tr h="126299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ступен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</a:rPr>
                        <a:t>ем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адаптивності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до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споживачів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82" marR="52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405130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С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тандартизований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сервіс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містить у 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собі –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включає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в себе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типовий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пакет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послуг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, потребу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яких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клієнти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відчувають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найчастіше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405130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І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</a:rPr>
                        <a:t>ндивідуальний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сервіс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 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формують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пакетом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послуг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які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пираються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на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специфіку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потреб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клієнтів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82" marR="52382" marT="0" marB="0"/>
                </a:tc>
              </a:tr>
              <a:tr h="1668062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 змістом робіт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82" marR="52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396240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Жорсткий сервіс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включає послуги, пов'язані із забезпечен­ням працездатності, безвідмовності й погоджених параметрів експлуатації товару.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396240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М'який сервіс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– послуги, пов'язані з більш ефективною експлуатацією товару в конкретних умовах роботи споживача, а також розширенням сфери його використання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82" marR="52382" marT="0" marB="0"/>
                </a:tc>
              </a:tr>
              <a:tr h="111204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Щодо споживача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82" marR="52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405130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Прямий сервіс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включає послуги, спрямовані на безпосереднього споживача.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405130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Непрямий сервіс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– послуги, які безпосередньо не стосуються такого споживача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82" marR="52382" marT="0" marB="0"/>
                </a:tc>
              </a:tr>
              <a:tr h="2525982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 часом здійснення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82" marR="52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Сервіс передпродажного характеру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– це роботи й операції з формування попиту (тестування, консультації, реклама, надання каталогів та інше).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362585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Сервіс у процесі реалізації товарів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(наявність товарних запасів на складі, підбір та комплектація партій постачань, пакування, маркування, надання інформації тощо).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362585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Сервіс </a:t>
                      </a:r>
                      <a:r>
                        <a:rPr lang="uk-UA" sz="1600" b="1" dirty="0" err="1">
                          <a:solidFill>
                            <a:srgbClr val="FF0000"/>
                          </a:solidFill>
                          <a:effectLst/>
                        </a:rPr>
                        <a:t>післяпродажного</a:t>
                      </a: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 характеру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(гарантійне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та післягарантійне</a:t>
                      </a:r>
                      <a:r>
                        <a:rPr lang="uk-UA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обслуговування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, послуги із забезпечення запасними частинами, забезпечення зворотних потоків, забезпечення обміну продукції та інше)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82" marR="52382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2000" b="1" dirty="0" smtClean="0"/>
              <a:t>Про який вид сервісного потоку йде мова?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Угорський </a:t>
            </a:r>
            <a:r>
              <a:rPr lang="uk-UA" sz="1800" dirty="0" err="1"/>
              <a:t>лоукостер</a:t>
            </a:r>
            <a:r>
              <a:rPr lang="uk-UA" sz="1800" dirty="0"/>
              <a:t> </a:t>
            </a:r>
            <a:r>
              <a:rPr lang="en-US" sz="1800" dirty="0" err="1"/>
              <a:t>Wizz</a:t>
            </a:r>
            <a:r>
              <a:rPr lang="en-US" sz="1800" dirty="0"/>
              <a:t> Air </a:t>
            </a:r>
            <a:r>
              <a:rPr lang="uk-UA" sz="1800" dirty="0"/>
              <a:t>суттєво підвищив ціни на додаткові послуги. Відтепер пасажири, які хочуть обрати місце у салоні, або ж зареєструвати багаж – платитимуть більше.</a:t>
            </a:r>
            <a:r>
              <a:rPr lang="uk-UA" sz="1400" dirty="0"/>
              <a:t/>
            </a:r>
            <a:br>
              <a:rPr lang="uk-UA" sz="1400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48872" cy="427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902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755650" y="981075"/>
            <a:ext cx="76327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4000" b="1"/>
              <a:t>6. Логістичні операції з матеріальними, інформаційними, фінансовими та сервісними потоками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900113" y="750888"/>
            <a:ext cx="78486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i="1" u="sng" dirty="0">
                <a:solidFill>
                  <a:srgbClr val="FF0000"/>
                </a:solidFill>
              </a:rPr>
              <a:t>Логістична операція</a:t>
            </a:r>
            <a:r>
              <a:rPr lang="uk-UA" sz="2400" b="1" u="sng" dirty="0">
                <a:solidFill>
                  <a:srgbClr val="FF0000"/>
                </a:solidFill>
              </a:rPr>
              <a:t> — це відокремлена сукупність дій з реалізації логістичних функцій, спрямована на перетворення матеріального і/або інформаційного потоку.</a:t>
            </a:r>
          </a:p>
          <a:p>
            <a:pPr marL="273050" indent="-273050">
              <a:defRPr/>
            </a:pPr>
            <a:r>
              <a:rPr lang="uk-UA" sz="2800" b="1" dirty="0"/>
              <a:t>   </a:t>
            </a:r>
          </a:p>
          <a:p>
            <a:pPr indent="-273050">
              <a:defRPr/>
            </a:pPr>
            <a:r>
              <a:rPr lang="uk-UA" sz="2800" b="1" dirty="0"/>
              <a:t>   Логістична операція</a:t>
            </a:r>
            <a:r>
              <a:rPr lang="uk-UA" sz="2800" dirty="0"/>
              <a:t> - це будь-яка елементарна дія (сукупність дій), що приводить до </a:t>
            </a:r>
            <a:r>
              <a:rPr lang="uk-UA" sz="2800" b="1" dirty="0">
                <a:solidFill>
                  <a:srgbClr val="FF0000"/>
                </a:solidFill>
              </a:rPr>
              <a:t>перетворення параметрів матеріальних та / або пов'язаних з ними інформаційних, фінансових, сервісних потоків</a:t>
            </a:r>
            <a:r>
              <a:rPr lang="uk-UA" sz="2800" dirty="0"/>
              <a:t>, не </a:t>
            </a:r>
            <a:r>
              <a:rPr lang="uk-UA" sz="2800" u="sng" dirty="0"/>
              <a:t>підлягає подальшій декомпозиції </a:t>
            </a:r>
            <a:r>
              <a:rPr lang="uk-UA" sz="2800" dirty="0"/>
              <a:t>в рамках поставленої задачі адміністрування або проектування логістичної системи</a:t>
            </a:r>
          </a:p>
          <a:p>
            <a:pPr algn="just">
              <a:defRPr/>
            </a:pPr>
            <a:r>
              <a:rPr lang="uk-UA" sz="2800" dirty="0"/>
              <a:t>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3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737600" cy="908050"/>
          </a:xfrm>
        </p:spPr>
        <p:txBody>
          <a:bodyPr bIns="91440" anchor="b">
            <a:normAutofit fontScale="90000"/>
          </a:bodyPr>
          <a:lstStyle/>
          <a:p>
            <a:pPr eaLnBrk="1" hangingPunct="1">
              <a:defRPr/>
            </a:pPr>
            <a:r>
              <a:rPr lang="ru-RU" sz="3300" smtClean="0"/>
              <a:t>Пример базы данных логистических операций</a:t>
            </a:r>
          </a:p>
        </p:txBody>
      </p:sp>
      <p:graphicFrame>
        <p:nvGraphicFramePr>
          <p:cNvPr id="227331" name="Group 3"/>
          <p:cNvGraphicFramePr>
            <a:graphicFrameLocks noGrp="1"/>
          </p:cNvGraphicFramePr>
          <p:nvPr/>
        </p:nvGraphicFramePr>
        <p:xfrm>
          <a:off x="0" y="1196975"/>
          <a:ext cx="8964613" cy="5699133"/>
        </p:xfrm>
        <a:graphic>
          <a:graphicData uri="http://schemas.openxmlformats.org/drawingml/2006/table">
            <a:tbl>
              <a:tblPr/>
              <a:tblGrid>
                <a:gridCol w="539552"/>
                <a:gridCol w="1080120"/>
                <a:gridCol w="691728"/>
                <a:gridCol w="430213"/>
                <a:gridCol w="495300"/>
                <a:gridCol w="560387"/>
                <a:gridCol w="458788"/>
                <a:gridCol w="531812"/>
                <a:gridCol w="876300"/>
                <a:gridCol w="635992"/>
                <a:gridCol w="720080"/>
                <a:gridCol w="834678"/>
                <a:gridCol w="1109663"/>
              </a:tblGrid>
              <a:tr h="7010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Код опер-и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Наименова-ние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Признак потока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Ресурсы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Ответственный исполнитель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Документация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Взаимо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-действие с отделами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Исполь-зуемое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оборудование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</a:tr>
              <a:tr h="701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Время, час.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Фин., руб.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труд-ть чел.*час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код проф-и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Код под-разд-я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входящая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исходящая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40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1.1.01.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Составление заявки заказа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02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0,5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60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0,5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20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статистика продаж и текущий запас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заявка на заказ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поставщик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компьютер (база данных)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создание заявки на заказ по определенному поставщику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</a:tr>
              <a:tr h="10818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1.1.02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Отправка заявки заказа поставщику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02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0,1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15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0,1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2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20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заявка на заказ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заявка на заказ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поставщик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факс, электронная почта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При отправке заказа тут же обсуждается дата и время поставки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</a:tr>
              <a:tr h="12799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1.1.03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Прием проекта поставки от поставщика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02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0,1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0,1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2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20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проект поставки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проект поставки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поставщик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факс, электронная почта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Обговариваются все характеристики поставки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</a:tr>
              <a:tr h="10818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1.4.07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Передача проекта накладной кладовщику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02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0,15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7,5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0,15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3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30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проект накладной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проект накладной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В книге учета у операторов отмечается кому был передан проект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</a:tr>
            </a:tbl>
          </a:graphicData>
        </a:graphic>
      </p:graphicFrame>
      <p:sp>
        <p:nvSpPr>
          <p:cNvPr id="57437" name="Номер слайда 7"/>
          <p:cNvSpPr txBox="1">
            <a:spLocks noGrp="1"/>
          </p:cNvSpPr>
          <p:nvPr/>
        </p:nvSpPr>
        <p:spPr>
          <a:xfrm rot="10800000" flipV="1">
            <a:off x="7451725" y="6524625"/>
            <a:ext cx="1538288" cy="190500"/>
          </a:xfrm>
          <a:prstGeom prst="ellipse">
            <a:avLst/>
          </a:prstGeom>
          <a:noFill/>
        </p:spPr>
        <p:txBody>
          <a:bodyPr wrap="none" lIns="0" tIns="0" rIns="0" bIns="0" anchor="ctr" anchorCtr="1"/>
          <a:lstStyle/>
          <a:p>
            <a:pPr algn="ctr">
              <a:defRPr/>
            </a:pPr>
            <a:fld id="{3F19C6C1-1776-4A97-A370-4B4758843AC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44</a:t>
            </a:fld>
            <a:endParaRPr lang="ru-RU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27289"/>
              </p:ext>
            </p:extLst>
          </p:nvPr>
        </p:nvGraphicFramePr>
        <p:xfrm>
          <a:off x="250825" y="692150"/>
          <a:ext cx="8713788" cy="6125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310"/>
                <a:gridCol w="7201478"/>
              </a:tblGrid>
              <a:tr h="4389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Класифікаційна ознака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7" marR="293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Вид операції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7" marR="29367" marT="0" marB="0"/>
                </a:tc>
              </a:tr>
              <a:tr h="438973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Щодо логістичної системи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7" marR="293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u="sng" dirty="0">
                          <a:solidFill>
                            <a:schemeClr val="tx1"/>
                          </a:solidFill>
                          <a:effectLst/>
                        </a:rPr>
                        <a:t>Зовнішні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 – операції орієнтовані на інтеграцію логістичної системи із зовнішнім середовищем (операції у сфері постачання і збуту).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7" marR="29367" marT="0" marB="0"/>
                </a:tc>
              </a:tr>
              <a:tr h="219487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4" marR="293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u="sng" dirty="0">
                          <a:solidFill>
                            <a:schemeClr val="tx1"/>
                          </a:solidFill>
                          <a:effectLst/>
                        </a:rPr>
                        <a:t>Внутрішні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 – операції, що виконують всередині логістичної системи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7" marR="29367" marT="0" marB="0"/>
                </a:tc>
              </a:tr>
              <a:tr h="48287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За природою потоку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7" marR="293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u="sng" dirty="0">
                          <a:solidFill>
                            <a:schemeClr val="tx1"/>
                          </a:solidFill>
                          <a:effectLst/>
                        </a:rPr>
                        <a:t>Логістичні операції з матеріальним потоком:</a:t>
                      </a:r>
                      <a:endParaRPr lang="ru-RU" sz="1200" b="1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складування;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транспортування;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комплектація;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завантаження;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розвантаження;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внутрішні переміщення сировини та матеріалів під час реалізації логістичних функцій виробництва;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упаковування вантажу;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укрупнення вантажних одиниць;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зберігання.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u="sng" dirty="0">
                          <a:solidFill>
                            <a:schemeClr val="tx1"/>
                          </a:solidFill>
                          <a:effectLst/>
                        </a:rPr>
                        <a:t>Логістичні операції з інформаційним потоком:</a:t>
                      </a:r>
                      <a:endParaRPr lang="ru-RU" sz="1200" b="1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збирання інформації;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зберігання інформації;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обробка інформації;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передача інформації.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u="sng" dirty="0">
                          <a:solidFill>
                            <a:schemeClr val="tx1"/>
                          </a:solidFill>
                          <a:effectLst/>
                        </a:rPr>
                        <a:t>Логістичні операції з фінансовим потоком:</a:t>
                      </a:r>
                      <a:endParaRPr lang="ru-RU" sz="1200" b="1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збирання (акумулювання) коштів для фінансування логістичної діяльності;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перерахунок коштів;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отримання коштів;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різні види виплат.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u="sng" dirty="0">
                          <a:solidFill>
                            <a:schemeClr val="tx1"/>
                          </a:solidFill>
                          <a:effectLst/>
                        </a:rPr>
                        <a:t> Логістичні операції із сервісним потоком –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це операції з матеріальними, інформаційними,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</a:rPr>
                        <a:t>фінан-совими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 потоками у процесі надання послуг.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7" marR="29367" marT="0" marB="0"/>
                </a:tc>
              </a:tr>
            </a:tbl>
          </a:graphicData>
        </a:graphic>
      </p:graphicFrame>
      <p:sp>
        <p:nvSpPr>
          <p:cNvPr id="42002" name="Rectangle 2"/>
          <p:cNvSpPr>
            <a:spLocks noChangeArrowheads="1"/>
          </p:cNvSpPr>
          <p:nvPr/>
        </p:nvSpPr>
        <p:spPr bwMode="auto">
          <a:xfrm>
            <a:off x="539750" y="207963"/>
            <a:ext cx="84248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uk-UA" sz="2000" b="1">
                <a:ea typeface="Times New Roman" pitchFamily="18" charset="0"/>
                <a:cs typeface="Arial" pitchFamily="34" charset="0"/>
              </a:rPr>
              <a:t>Класифікація логістичних операції</a:t>
            </a:r>
            <a:endParaRPr lang="ru-RU" sz="2000">
              <a:ea typeface="Times New Roman" pitchFamily="18" charset="0"/>
              <a:cs typeface="Arial" pitchFamily="34" charset="0"/>
            </a:endParaRPr>
          </a:p>
          <a:p>
            <a:pPr indent="450850" eaLnBrk="0" hangingPunct="0"/>
            <a:endParaRPr lang="ru-RU" sz="2000"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37000" y="11058525"/>
            <a:ext cx="60483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457050"/>
              </p:ext>
            </p:extLst>
          </p:nvPr>
        </p:nvGraphicFramePr>
        <p:xfrm>
          <a:off x="457200" y="765175"/>
          <a:ext cx="8218488" cy="5256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504"/>
                <a:gridCol w="6767984"/>
              </a:tblGrid>
              <a:tr h="161729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За характером виконання робіт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1" marR="29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chemeClr val="tx1"/>
                          </a:solidFill>
                          <a:effectLst/>
                        </a:rPr>
                        <a:t>Операції з доданою вартістю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, які змінюють споживчі властивості товарів 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(сортування,</a:t>
                      </a:r>
                      <a:r>
                        <a:rPr lang="uk-UA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фасування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, сушіння тощо).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chemeClr val="tx1"/>
                          </a:solidFill>
                          <a:effectLst/>
                        </a:rPr>
                        <a:t>Операції без доданої вартості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(зберігання товарів)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1" marR="29361" marT="0" marB="0"/>
                </a:tc>
              </a:tr>
              <a:tr h="12129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За спрямованістю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1" marR="29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chemeClr val="tx1"/>
                          </a:solidFill>
                          <a:effectLst/>
                        </a:rPr>
                        <a:t>Прямі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– операції, спрямовані від генератора матеріального потоку та інформації до його споживача.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chemeClr val="tx1"/>
                          </a:solidFill>
                          <a:effectLst/>
                        </a:rPr>
                        <a:t>Зворотні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– операції, спрямовані від споживача до генератора матеріального потоку та інформації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1" marR="29361" marT="0" marB="0"/>
                </a:tc>
              </a:tr>
              <a:tr h="24259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За переходом права власності на товар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1" marR="29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chemeClr val="tx1"/>
                          </a:solidFill>
                          <a:effectLst/>
                        </a:rPr>
                        <a:t>Односторонні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– операції, не пов’язані з переходом права власності на продукцію і страхові ризики, що виконують всередині логістичної системи.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chemeClr val="tx1"/>
                          </a:solidFill>
                          <a:effectLst/>
                        </a:rPr>
                        <a:t>Двосторонні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– операції, пов’язані з переходом права власності на продукцію і страхові ризики від однієї юридичної особи до іншої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1" marR="2936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29522"/>
              </p:ext>
            </p:extLst>
          </p:nvPr>
        </p:nvGraphicFramePr>
        <p:xfrm>
          <a:off x="498474" y="1124744"/>
          <a:ext cx="8075613" cy="1846866"/>
        </p:xfrm>
        <a:graphic>
          <a:graphicData uri="http://schemas.openxmlformats.org/drawingml/2006/table">
            <a:tbl>
              <a:tblPr/>
              <a:tblGrid>
                <a:gridCol w="624066"/>
                <a:gridCol w="1661532"/>
                <a:gridCol w="1320529"/>
                <a:gridCol w="1015792"/>
                <a:gridCol w="914212"/>
                <a:gridCol w="1129683"/>
                <a:gridCol w="1409799"/>
              </a:tblGrid>
              <a:tr h="5326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Код опер-и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Входящая информация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Исходящая информация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Взаимо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-действие с отделами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Исполь-зуемое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оборудование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Примечание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1.1.01.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Составление заявки заказа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статистика продаж и текущий запас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заявка на заказ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поставщик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компьютер (база данных)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создание заявки на заказ по определенному поставщику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7"/>
                    </a:solidFill>
                  </a:tcPr>
                </a:tc>
              </a:tr>
            </a:tbl>
          </a:graphicData>
        </a:graphic>
      </p:graphicFrame>
      <p:sp>
        <p:nvSpPr>
          <p:cNvPr id="44052" name="Rectangle 2"/>
          <p:cNvSpPr>
            <a:spLocks noChangeArrowheads="1"/>
          </p:cNvSpPr>
          <p:nvPr/>
        </p:nvSpPr>
        <p:spPr bwMode="auto">
          <a:xfrm>
            <a:off x="323850" y="574675"/>
            <a:ext cx="84248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uk-UA" sz="2000" b="1">
                <a:ea typeface="Times New Roman" pitchFamily="18" charset="0"/>
                <a:cs typeface="Arial" pitchFamily="34" charset="0"/>
              </a:rPr>
              <a:t>Яка це операція?</a:t>
            </a:r>
            <a:endParaRPr lang="ru-RU" sz="2000">
              <a:ea typeface="Times New Roman" pitchFamily="18" charset="0"/>
              <a:cs typeface="Arial" pitchFamily="34" charset="0"/>
            </a:endParaRPr>
          </a:p>
          <a:p>
            <a:pPr indent="450850" eaLnBrk="0" hangingPunct="0"/>
            <a:endParaRPr lang="ru-RU" sz="2000"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650" y="3213100"/>
          <a:ext cx="2592388" cy="2759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388"/>
              </a:tblGrid>
              <a:tr h="115326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Щодо логістичної системи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8" marR="29368" marT="0" marB="0"/>
                </a:tc>
              </a:tr>
              <a:tr h="160580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За природою потоку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68" marR="29368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67175" y="3213100"/>
          <a:ext cx="3540125" cy="2879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0125"/>
              </a:tblGrid>
              <a:tr h="88607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За характером виконання робіт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73" marR="29373" marT="0" marB="0"/>
                </a:tc>
              </a:tr>
              <a:tr h="66455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За спрямованістю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73" marR="29373" marT="0" marB="0"/>
                </a:tc>
              </a:tr>
              <a:tr h="132910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За переходом права власності на товар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373" marR="2937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11225" y="981075"/>
            <a:ext cx="7283450" cy="4305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65048" anchor="ctr">
            <a:spAutoFit/>
          </a:bodyPr>
          <a:lstStyle/>
          <a:p>
            <a:pPr algn="just" eaLnBrk="0" hangingPunct="0">
              <a:defRPr/>
            </a:pPr>
            <a:r>
              <a:rPr lang="uk-UA" sz="1400" b="1" dirty="0">
                <a:latin typeface="Arial"/>
              </a:rPr>
              <a:t> </a:t>
            </a:r>
            <a:endParaRPr lang="uk-UA" sz="2800" b="1" dirty="0">
              <a:latin typeface="Arial"/>
            </a:endParaRPr>
          </a:p>
          <a:p>
            <a:pPr algn="just" eaLnBrk="0" hangingPunct="0">
              <a:defRPr/>
            </a:pPr>
            <a:r>
              <a:rPr lang="uk-UA" sz="2800" b="1" dirty="0">
                <a:latin typeface="+mn-lt"/>
              </a:rPr>
              <a:t>Двосторонні логістичні операції:</a:t>
            </a:r>
            <a:endParaRPr lang="ru-RU" sz="2800" dirty="0">
              <a:latin typeface="+mn-lt"/>
            </a:endParaRPr>
          </a:p>
          <a:p>
            <a:pPr algn="just" eaLnBrk="0" hangingPunct="0">
              <a:defRPr/>
            </a:pPr>
            <a:r>
              <a:rPr lang="uk-UA" sz="2800" dirty="0">
                <a:latin typeface="+mn-lt"/>
              </a:rPr>
              <a:t>А)виконуються всередині логістичної системи;</a:t>
            </a:r>
            <a:endParaRPr lang="ru-RU" sz="2800" dirty="0">
              <a:latin typeface="+mn-lt"/>
            </a:endParaRPr>
          </a:p>
          <a:p>
            <a:pPr algn="just" eaLnBrk="0" hangingPunct="0">
              <a:defRPr/>
            </a:pPr>
            <a:r>
              <a:rPr lang="uk-UA" sz="2800" dirty="0">
                <a:latin typeface="+mn-lt"/>
              </a:rPr>
              <a:t>Б) змінюють споживчі властивості товарів;</a:t>
            </a:r>
            <a:endParaRPr lang="ru-RU" sz="2800" dirty="0">
              <a:latin typeface="+mn-lt"/>
            </a:endParaRPr>
          </a:p>
          <a:p>
            <a:pPr algn="just" eaLnBrk="0" hangingPunct="0">
              <a:defRPr/>
            </a:pPr>
            <a:r>
              <a:rPr lang="uk-UA" sz="2800" dirty="0">
                <a:latin typeface="+mn-lt"/>
              </a:rPr>
              <a:t>В) не пов’язані з переходом права власності на продукцію і страхових ризиків;</a:t>
            </a:r>
            <a:endParaRPr lang="ru-RU" sz="2800" dirty="0">
              <a:latin typeface="+mn-lt"/>
            </a:endParaRPr>
          </a:p>
          <a:p>
            <a:pPr algn="just" eaLnBrk="0" hangingPunct="0">
              <a:defRPr/>
            </a:pPr>
            <a:r>
              <a:rPr lang="uk-UA" sz="2800" dirty="0">
                <a:latin typeface="+mn-lt"/>
              </a:rPr>
              <a:t>Г) пов’язані з переходом права власності на продукцію і страхових ризиків.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684213" y="981075"/>
            <a:ext cx="7920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800"/>
              <a:t>7. Загальні схеми взаємодії потоків. Інтегровані логістичні потоки</a:t>
            </a:r>
            <a:endParaRPr lang="ru-RU" sz="2800"/>
          </a:p>
        </p:txBody>
      </p:sp>
      <p:sp>
        <p:nvSpPr>
          <p:cNvPr id="46083" name="Прямоугольник 21"/>
          <p:cNvSpPr>
            <a:spLocks noChangeArrowheads="1"/>
          </p:cNvSpPr>
          <p:nvPr/>
        </p:nvSpPr>
        <p:spPr bwMode="auto">
          <a:xfrm>
            <a:off x="3832225" y="2308225"/>
            <a:ext cx="1511300" cy="895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400">
                <a:cs typeface="Times New Roman" pitchFamily="18" charset="0"/>
              </a:rPr>
              <a:t>ЛЛС4 ‒ банк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>
                <a:cs typeface="Times New Roman" pitchFamily="18" charset="0"/>
              </a:rPr>
              <a:t>Підприємства-замовника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6084" name="Прямоугольник 22"/>
          <p:cNvSpPr>
            <a:spLocks noChangeArrowheads="1"/>
          </p:cNvSpPr>
          <p:nvPr/>
        </p:nvSpPr>
        <p:spPr bwMode="auto">
          <a:xfrm>
            <a:off x="3871913" y="4611688"/>
            <a:ext cx="1708150" cy="90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600">
                <a:cs typeface="Times New Roman" pitchFamily="18" charset="0"/>
              </a:rPr>
              <a:t>ЛЛС3 ‒ банк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>
                <a:cs typeface="Times New Roman" pitchFamily="18" charset="0"/>
              </a:rPr>
              <a:t>Підприємства-виробника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6085" name="Прямоугольник 23"/>
          <p:cNvSpPr>
            <a:spLocks noChangeArrowheads="1"/>
          </p:cNvSpPr>
          <p:nvPr/>
        </p:nvSpPr>
        <p:spPr bwMode="auto">
          <a:xfrm>
            <a:off x="684213" y="3071813"/>
            <a:ext cx="1633537" cy="1365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600">
                <a:cs typeface="Times New Roman" pitchFamily="18" charset="0"/>
              </a:rPr>
              <a:t>ЛЛС1 ‒ Підприємство виробник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endCxn id="46083" idx="3"/>
          </p:cNvCxnSpPr>
          <p:nvPr/>
        </p:nvCxnSpPr>
        <p:spPr>
          <a:xfrm flipH="1" flipV="1">
            <a:off x="5343525" y="2755900"/>
            <a:ext cx="1316038" cy="763588"/>
          </a:xfrm>
          <a:prstGeom prst="straightConnector1">
            <a:avLst/>
          </a:prstGeom>
          <a:ln w="254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746625" y="3203575"/>
            <a:ext cx="0" cy="14271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6084" idx="1"/>
          </p:cNvCxnSpPr>
          <p:nvPr/>
        </p:nvCxnSpPr>
        <p:spPr>
          <a:xfrm flipH="1" flipV="1">
            <a:off x="2338388" y="3744913"/>
            <a:ext cx="1533525" cy="13192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9" name="Прямоугольник 43"/>
          <p:cNvSpPr>
            <a:spLocks noChangeArrowheads="1"/>
          </p:cNvSpPr>
          <p:nvPr/>
        </p:nvSpPr>
        <p:spPr bwMode="auto">
          <a:xfrm>
            <a:off x="6202363" y="3541713"/>
            <a:ext cx="1970087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600">
                <a:cs typeface="Times New Roman" pitchFamily="18" charset="0"/>
              </a:rPr>
              <a:t>ЛЛС2 ‒ Підприєм-ство замовник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оризонтальный свиток 11"/>
          <p:cNvSpPr/>
          <p:nvPr/>
        </p:nvSpPr>
        <p:spPr>
          <a:xfrm>
            <a:off x="434975" y="981075"/>
            <a:ext cx="8324850" cy="1830388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 bIns="91440" anchor="b"/>
          <a:lstStyle/>
          <a:p>
            <a:pPr eaLnBrk="1" hangingPunct="1"/>
            <a:r>
              <a:rPr lang="ru-RU" smtClean="0"/>
              <a:t>Об'єкт управління в логістиці</a:t>
            </a:r>
          </a:p>
        </p:txBody>
      </p:sp>
      <p:sp>
        <p:nvSpPr>
          <p:cNvPr id="45079" name="Номер слайда 12"/>
          <p:cNvSpPr txBox="1">
            <a:spLocks noGrp="1"/>
          </p:cNvSpPr>
          <p:nvPr/>
        </p:nvSpPr>
        <p:spPr>
          <a:xfrm rot="10800000" flipV="1">
            <a:off x="7653338" y="6638925"/>
            <a:ext cx="1490662" cy="219075"/>
          </a:xfrm>
          <a:prstGeom prst="ellipse">
            <a:avLst/>
          </a:prstGeom>
          <a:noFill/>
        </p:spPr>
        <p:txBody>
          <a:bodyPr wrap="none" lIns="0" tIns="0" rIns="0" bIns="0" anchor="ctr" anchorCtr="1"/>
          <a:lstStyle/>
          <a:p>
            <a:pPr algn="ctr">
              <a:defRPr/>
            </a:pPr>
            <a:fld id="{6BDFE20A-5B19-4A4D-9213-249DDD17AC48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</a:t>
            </a:fld>
            <a:endParaRPr lang="ru-RU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71575" y="1292225"/>
            <a:ext cx="6481763" cy="1208088"/>
          </a:xfrm>
        </p:spPr>
        <p:txBody>
          <a:bodyPr>
            <a:normAutofit fontScale="92500" lnSpcReduction="10000"/>
          </a:bodyPr>
          <a:lstStyle/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uk-UA" dirty="0" smtClean="0"/>
              <a:t>основні та супутні потоки, їх виникнення, перетворення та поглинання</a:t>
            </a:r>
            <a:r>
              <a:rPr lang="ru-RU" dirty="0" smtClean="0"/>
              <a:t> </a:t>
            </a:r>
          </a:p>
        </p:txBody>
      </p:sp>
      <p:graphicFrame>
        <p:nvGraphicFramePr>
          <p:cNvPr id="197666" name="Group 34"/>
          <p:cNvGraphicFramePr>
            <a:graphicFrameLocks noGrp="1"/>
          </p:cNvGraphicFramePr>
          <p:nvPr/>
        </p:nvGraphicFramePr>
        <p:xfrm>
          <a:off x="179388" y="2708275"/>
          <a:ext cx="8785224" cy="4033839"/>
        </p:xfrm>
        <a:graphic>
          <a:graphicData uri="http://schemas.openxmlformats.org/drawingml/2006/table">
            <a:tbl>
              <a:tblPr/>
              <a:tblGrid>
                <a:gridCol w="2928964"/>
                <a:gridCol w="2927296"/>
                <a:gridCol w="2928964"/>
              </a:tblGrid>
              <a:tr h="776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Виробництво і торгівля</a:t>
                      </a:r>
                    </a:p>
                  </a:txBody>
                  <a:tcPr marL="91443" marR="91443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Сфера услуг</a:t>
                      </a:r>
                    </a:p>
                  </a:txBody>
                  <a:tcPr marL="91443" marR="91443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1801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Основні потоки</a:t>
                      </a:r>
                    </a:p>
                  </a:txBody>
                  <a:tcPr marL="91443" marR="91443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Матеріальні : МР (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material resources</a:t>
                      </a: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RM), НВ (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work in progress</a:t>
                      </a: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uk-UA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</a:t>
                      </a: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ГП (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finished goods</a:t>
                      </a: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,FG)</a:t>
                      </a:r>
                    </a:p>
                  </a:txBody>
                  <a:tcPr marL="91443" marR="91443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Інформаційні, фінансові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6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Супутні потоки</a:t>
                      </a:r>
                    </a:p>
                  </a:txBody>
                  <a:tcPr marL="91443" marR="91443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Інформаційні, фінансові, сервісні</a:t>
                      </a:r>
                    </a:p>
                  </a:txBody>
                  <a:tcPr marL="91443" marR="91443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Матеріальні: МР (RM), НП (</a:t>
                      </a:r>
                      <a:r>
                        <a:rPr kumimoji="0" lang="uk-UA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</a:t>
                      </a: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ГП (FG)- Інформаційні, фінансові</a:t>
                      </a:r>
                    </a:p>
                  </a:txBody>
                  <a:tcPr marL="91443" marR="91443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Текст 2"/>
          <p:cNvSpPr>
            <a:spLocks noGrp="1"/>
          </p:cNvSpPr>
          <p:nvPr>
            <p:ph type="body" idx="1"/>
          </p:nvPr>
        </p:nvSpPr>
        <p:spPr>
          <a:xfrm>
            <a:off x="684213" y="404813"/>
            <a:ext cx="7772400" cy="6162675"/>
          </a:xfrm>
        </p:spPr>
        <p:txBody>
          <a:bodyPr/>
          <a:lstStyle/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r>
              <a:rPr lang="uk-UA" sz="1600" dirty="0" smtClean="0"/>
              <a:t>Незважаючи на те, що саме  матеріальний  потік  займає центральне в логістичних системах, ефективне  управління матеріальним потоком можливе лише за умови його взаємозв'язку з інформаційним, </a:t>
            </a:r>
            <a:r>
              <a:rPr lang="uk-UA" sz="1600" dirty="0" err="1" smtClean="0"/>
              <a:t>фінансивим</a:t>
            </a:r>
            <a:r>
              <a:rPr lang="uk-UA" sz="1600" dirty="0" smtClean="0"/>
              <a:t> та іншими видами логістичних потоків.</a:t>
            </a:r>
            <a:endParaRPr lang="ru-RU" sz="1600" dirty="0" smtClean="0"/>
          </a:p>
          <a:p>
            <a:r>
              <a:rPr lang="uk-UA" sz="1600" dirty="0" smtClean="0"/>
              <a:t>Під час складання схем взаємодії логістичних потоків треба враховувати наступні фактори: </a:t>
            </a:r>
            <a:endParaRPr lang="ru-RU" sz="1600" dirty="0" smtClean="0"/>
          </a:p>
          <a:p>
            <a:r>
              <a:rPr lang="uk-UA" sz="1600" dirty="0" smtClean="0"/>
              <a:t>1. Економічна категорія «потік» характеризується </a:t>
            </a:r>
            <a:r>
              <a:rPr lang="uk-UA" sz="1600" dirty="0" err="1" smtClean="0"/>
              <a:t>розноманітними</a:t>
            </a:r>
            <a:r>
              <a:rPr lang="uk-UA" sz="1600" dirty="0" smtClean="0"/>
              <a:t> потоками, які мають широкий діапазон </a:t>
            </a:r>
            <a:r>
              <a:rPr lang="uk-UA" sz="1600" b="1" dirty="0" smtClean="0">
                <a:solidFill>
                  <a:srgbClr val="FF0000"/>
                </a:solidFill>
              </a:rPr>
              <a:t>параметрів і характеристик, які потребують поліпшення та моніторингу.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uk-UA" sz="1600" dirty="0" smtClean="0"/>
              <a:t>2.  </a:t>
            </a:r>
            <a:r>
              <a:rPr lang="uk-UA" sz="1600" b="1" dirty="0" smtClean="0">
                <a:solidFill>
                  <a:srgbClr val="FF0000"/>
                </a:solidFill>
              </a:rPr>
              <a:t>Основним у логістиці  є  саме  матеріальний  потік</a:t>
            </a:r>
            <a:r>
              <a:rPr lang="uk-UA" sz="1600" dirty="0" smtClean="0"/>
              <a:t>,  а інформаційний, фінансовий, сервісний, людський уважають супутніми. </a:t>
            </a:r>
            <a:endParaRPr lang="ru-RU" sz="1600" dirty="0" smtClean="0"/>
          </a:p>
          <a:p>
            <a:r>
              <a:rPr lang="uk-UA" sz="1600" dirty="0" smtClean="0"/>
              <a:t>3. Для ефективного управління матеріальними потоками </a:t>
            </a:r>
            <a:r>
              <a:rPr lang="uk-UA" sz="1600" b="1" dirty="0" smtClean="0">
                <a:solidFill>
                  <a:srgbClr val="FF0000"/>
                </a:solidFill>
              </a:rPr>
              <a:t>необхідним є урахування їх взаємозв'язку </a:t>
            </a:r>
            <a:r>
              <a:rPr lang="uk-UA" sz="1600" dirty="0" smtClean="0"/>
              <a:t>з інформаційним, фінансовим та іншими видами логістичних потоків. </a:t>
            </a:r>
            <a:endParaRPr lang="ru-RU" sz="1600" dirty="0" smtClean="0"/>
          </a:p>
          <a:p>
            <a:r>
              <a:rPr lang="uk-UA" sz="1600" dirty="0" smtClean="0"/>
              <a:t>4. До параметрів матеріального потоку належать: </a:t>
            </a:r>
            <a:r>
              <a:rPr lang="uk-UA" sz="1600" b="1" dirty="0" smtClean="0">
                <a:solidFill>
                  <a:srgbClr val="FF0000"/>
                </a:solidFill>
              </a:rPr>
              <a:t>час, простір, кількість, якість, форма й цінність. </a:t>
            </a:r>
            <a:r>
              <a:rPr lang="uk-UA" sz="1600" dirty="0" smtClean="0"/>
              <a:t>У результаті логістичних процесів </a:t>
            </a:r>
            <a:r>
              <a:rPr lang="uk-UA" sz="1600" b="1" dirty="0" smtClean="0">
                <a:solidFill>
                  <a:srgbClr val="FF0000"/>
                </a:solidFill>
              </a:rPr>
              <a:t>змінюються параметри простору, часу, форми, властивостей,</a:t>
            </a:r>
            <a:r>
              <a:rPr lang="uk-UA" sz="1600" dirty="0" smtClean="0"/>
              <a:t> що практично  можна  вважати  реалізацією комплексу логістичних функцій. </a:t>
            </a:r>
            <a:endParaRPr lang="ru-RU" sz="1600" dirty="0" smtClean="0"/>
          </a:p>
          <a:p>
            <a:r>
              <a:rPr lang="uk-UA" sz="1600" dirty="0" smtClean="0"/>
              <a:t>5. До принципів управління логістичними потоками належать: </a:t>
            </a:r>
            <a:r>
              <a:rPr lang="uk-UA" sz="1600" b="1" dirty="0" smtClean="0">
                <a:solidFill>
                  <a:srgbClr val="FF0000"/>
                </a:solidFill>
              </a:rPr>
              <a:t>системність</a:t>
            </a:r>
            <a:r>
              <a:rPr lang="uk-UA" sz="1600" dirty="0" smtClean="0"/>
              <a:t> (оптимізація не окремих матеріальних, фінансових, інформаційних потоків, а їхньої сукупності); </a:t>
            </a:r>
            <a:r>
              <a:rPr lang="uk-UA" sz="1600" b="1" dirty="0" smtClean="0">
                <a:solidFill>
                  <a:srgbClr val="FF0000"/>
                </a:solidFill>
              </a:rPr>
              <a:t>синергізм </a:t>
            </a:r>
            <a:r>
              <a:rPr lang="uk-UA" sz="1600" dirty="0" smtClean="0"/>
              <a:t>(результат управління інтегрованими потоками); </a:t>
            </a:r>
            <a:r>
              <a:rPr lang="uk-UA" sz="1600" b="1" dirty="0" smtClean="0">
                <a:solidFill>
                  <a:srgbClr val="FF0000"/>
                </a:solidFill>
              </a:rPr>
              <a:t>гнучкість</a:t>
            </a:r>
            <a:r>
              <a:rPr lang="uk-UA" sz="1600" dirty="0" smtClean="0"/>
              <a:t> ‒ управління з урахуванням впливу зовнішнього логістичного середовища. </a:t>
            </a:r>
            <a:endParaRPr lang="ru-RU" sz="1600" dirty="0" smtClean="0"/>
          </a:p>
          <a:p>
            <a:r>
              <a:rPr lang="uk-UA" sz="1600" dirty="0" smtClean="0"/>
              <a:t>6. Узгодженість різних потокових процесів один із одним обумовлює </a:t>
            </a:r>
            <a:r>
              <a:rPr lang="uk-UA" sz="1600" b="1" dirty="0" smtClean="0">
                <a:solidFill>
                  <a:srgbClr val="FF0000"/>
                </a:solidFill>
              </a:rPr>
              <a:t> рівень ефективності логістичної </a:t>
            </a:r>
            <a:r>
              <a:rPr lang="uk-UA" sz="1600" dirty="0" smtClean="0"/>
              <a:t>системи загалом. 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ok-t.ru/studopediaru/baza2/579374087453.files/image0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7286"/>
            <a:ext cx="6238875" cy="67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11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OKTPLM0122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02945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50421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трансформації</a:t>
            </a:r>
            <a:r>
              <a:rPr lang="ru-RU" b="1" dirty="0"/>
              <a:t> </a:t>
            </a:r>
            <a:r>
              <a:rPr lang="ru-RU" b="1" dirty="0" err="1"/>
              <a:t>товарів</a:t>
            </a:r>
            <a:r>
              <a:rPr lang="ru-RU" b="1" dirty="0"/>
              <a:t> і </a:t>
            </a:r>
            <a:r>
              <a:rPr lang="ru-RU" b="1" dirty="0" err="1"/>
              <a:t>логістичні</a:t>
            </a:r>
            <a:r>
              <a:rPr lang="ru-RU" b="1" dirty="0"/>
              <a:t> </a:t>
            </a:r>
            <a:r>
              <a:rPr lang="ru-RU" b="1" dirty="0" err="1"/>
              <a:t>процеси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1195754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0825" y="0"/>
            <a:ext cx="8281988" cy="6051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5220" anchor="ctr">
            <a:spAutoFit/>
          </a:bodyPr>
          <a:lstStyle/>
          <a:p>
            <a:pPr algn="just" eaLnBrk="0" hangingPunct="0">
              <a:defRPr/>
            </a:pPr>
            <a:endParaRPr lang="uk-UA" sz="3200" b="1" dirty="0">
              <a:solidFill>
                <a:srgbClr val="666666"/>
              </a:solidFill>
              <a:latin typeface="Trebuchet MS" pitchFamily="34" charset="0"/>
            </a:endParaRPr>
          </a:p>
          <a:p>
            <a:pPr algn="just" eaLnBrk="0" hangingPunct="0">
              <a:defRPr/>
            </a:pPr>
            <a:r>
              <a:rPr lang="uk-UA" sz="3200" b="1" dirty="0">
                <a:latin typeface="+mn-lt"/>
              </a:rPr>
              <a:t>Принципова відмінність логістичного підходу від інших моделей управління матеріальними ресурсами полягає в:</a:t>
            </a:r>
            <a:endParaRPr lang="ru-RU" sz="3200" dirty="0">
              <a:latin typeface="+mn-lt"/>
            </a:endParaRPr>
          </a:p>
          <a:p>
            <a:pPr algn="just" eaLnBrk="0" hangingPunct="0">
              <a:defRPr/>
            </a:pPr>
            <a:r>
              <a:rPr lang="uk-UA" sz="3200" dirty="0">
                <a:latin typeface="+mn-lt"/>
              </a:rPr>
              <a:t>А) системі підготовки управлінського персоналу;    </a:t>
            </a:r>
            <a:endParaRPr lang="ru-RU" sz="3200" dirty="0">
              <a:latin typeface="+mn-lt"/>
            </a:endParaRPr>
          </a:p>
          <a:p>
            <a:pPr algn="just" eaLnBrk="0" hangingPunct="0">
              <a:defRPr/>
            </a:pPr>
            <a:r>
              <a:rPr lang="uk-UA" sz="3200" dirty="0">
                <a:latin typeface="+mn-lt"/>
              </a:rPr>
              <a:t>Б) повній відмові від створення і зберігання запасів;</a:t>
            </a:r>
            <a:endParaRPr lang="ru-RU" sz="3200" dirty="0">
              <a:latin typeface="+mn-lt"/>
            </a:endParaRPr>
          </a:p>
          <a:p>
            <a:pPr algn="just" eaLnBrk="0" hangingPunct="0">
              <a:defRPr/>
            </a:pPr>
            <a:r>
              <a:rPr lang="uk-UA" sz="3200" dirty="0">
                <a:latin typeface="+mn-lt"/>
              </a:rPr>
              <a:t>В) сприйнятті матеріальних об'єктів як єдиного потоку;</a:t>
            </a:r>
            <a:endParaRPr lang="ru-RU" sz="3200" dirty="0">
              <a:latin typeface="+mn-lt"/>
            </a:endParaRPr>
          </a:p>
          <a:p>
            <a:pPr algn="just" eaLnBrk="0" hangingPunct="0">
              <a:defRPr/>
            </a:pPr>
            <a:r>
              <a:rPr lang="uk-UA" sz="3200" dirty="0">
                <a:latin typeface="+mn-lt"/>
              </a:rPr>
              <a:t>Г) повній автоматизації процесів управління.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713" y="115888"/>
            <a:ext cx="8229600" cy="971550"/>
          </a:xfrm>
        </p:spPr>
        <p:txBody>
          <a:bodyPr bIns="91440" anchor="b"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2. Поняття та показники матеріального потоку. </a:t>
            </a:r>
          </a:p>
        </p:txBody>
      </p:sp>
      <p:sp>
        <p:nvSpPr>
          <p:cNvPr id="48132" name="Номер слайда 6"/>
          <p:cNvSpPr txBox="1">
            <a:spLocks noGrp="1"/>
          </p:cNvSpPr>
          <p:nvPr/>
        </p:nvSpPr>
        <p:spPr>
          <a:xfrm>
            <a:off x="146050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/>
          <a:lstStyle/>
          <a:p>
            <a:pPr algn="ctr">
              <a:defRPr/>
            </a:pPr>
            <a:fld id="{2FD84586-94E3-4DE1-A817-5F735339958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6</a:t>
            </a:fld>
            <a:endParaRPr lang="ru-RU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8313" y="981075"/>
            <a:ext cx="8485187" cy="2879725"/>
          </a:xfrm>
        </p:spPr>
        <p:txBody>
          <a:bodyPr/>
          <a:lstStyle/>
          <a:p>
            <a:pPr marL="273050" indent="-273050" eaLnBrk="1" hangingPunct="1"/>
            <a:r>
              <a:rPr lang="uk-UA" sz="2400" i="1" smtClean="0"/>
              <a:t>Матеріальним потоком</a:t>
            </a:r>
            <a:r>
              <a:rPr lang="uk-UA" sz="2400" b="1" smtClean="0"/>
              <a:t> </a:t>
            </a:r>
            <a:r>
              <a:rPr lang="uk-UA" sz="2400" smtClean="0"/>
              <a:t>називають вантажі, деталі, товарно-матеріальні цінності, розглянуті у процесі реалізації щодо них різних логістичних операцій і зараховані до часового інтервалу </a:t>
            </a:r>
          </a:p>
          <a:p>
            <a:pPr marL="273050" indent="-273050" eaLnBrk="1" hangingPunct="1"/>
            <a:r>
              <a:rPr lang="uk-UA" sz="2400" smtClean="0"/>
              <a:t>Матеріальний потік може знаходитись в динамічному та статичному стані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0825" y="3621088"/>
            <a:ext cx="8713788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1600" b="1" i="1" dirty="0"/>
              <a:t>Якщо продукції не знаходиться в стані руху, то вона є запасом (запаси МР, </a:t>
            </a:r>
            <a:r>
              <a:rPr lang="uk-UA" sz="1600" b="1" i="1" dirty="0" smtClean="0"/>
              <a:t>НВ, </a:t>
            </a:r>
            <a:r>
              <a:rPr lang="uk-UA" sz="1600" b="1" i="1" dirty="0"/>
              <a:t>ГП).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sz="1600" b="1" i="1" dirty="0"/>
              <a:t>МР – це предмети праці: сировина, основні і допоміжні матеріали, напівфабрикати, комплектуючі, збірні одиниці, паливо, запчастини, призначені для ремонту і технічного обслуговування обладнання, відходи виробництва.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sz="1600" b="1" i="1" dirty="0"/>
              <a:t>НВ – продукція, не закінчена у виробництві в межах конкретного підприємства (не є товаром).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sz="1600" b="1" i="1" dirty="0"/>
              <a:t>ГП – продукція, що пройшла повний виробничий цикл і призначена для споживання 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sz="1600" b="1" i="1" dirty="0">
                <a:solidFill>
                  <a:srgbClr val="FF3300"/>
                </a:solidFill>
              </a:rPr>
              <a:t>Особливим видом матеріального потоку є тара й упаковка!!!</a:t>
            </a:r>
            <a:endParaRPr lang="ru-RU" sz="16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Номер слайда 5"/>
          <p:cNvSpPr txBox="1">
            <a:spLocks noGrp="1"/>
          </p:cNvSpPr>
          <p:nvPr/>
        </p:nvSpPr>
        <p:spPr>
          <a:xfrm>
            <a:off x="146050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/>
          <a:lstStyle/>
          <a:p>
            <a:pPr algn="ctr">
              <a:defRPr/>
            </a:pPr>
            <a:fld id="{E203D987-3AB5-4CC8-9A63-EED7876BD59A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7</a:t>
            </a:fld>
            <a:endParaRPr lang="ru-RU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79388" y="333375"/>
            <a:ext cx="3889375" cy="3527425"/>
          </a:xfrm>
        </p:spPr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uk-UA" sz="2400" b="1" smtClean="0"/>
              <a:t>          Параметри матеріального потоку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211638" y="188913"/>
            <a:ext cx="47529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400" b="1" dirty="0">
                <a:latin typeface="Tahoma" pitchFamily="34" charset="0"/>
                <a:cs typeface="Arial" pitchFamily="34" charset="0"/>
              </a:rPr>
              <a:t>Класифікація матеріальних </a:t>
            </a:r>
            <a:r>
              <a:rPr lang="uk-UA" sz="2400" b="1" dirty="0" smtClean="0">
                <a:latin typeface="Tahoma" pitchFamily="34" charset="0"/>
                <a:cs typeface="Arial" pitchFamily="34" charset="0"/>
              </a:rPr>
              <a:t>потоків (ознаки)</a:t>
            </a:r>
            <a:endParaRPr lang="uk-UA" sz="2400" b="1" dirty="0">
              <a:latin typeface="Tahoma" pitchFamily="34" charset="0"/>
              <a:cs typeface="Arial" pitchFamily="34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50825" y="4500900"/>
            <a:ext cx="86407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uk-UA" dirty="0"/>
              <a:t>Матеріальні потоки характеризуються кількісними і якісними показниками. Основними з них є </a:t>
            </a:r>
            <a:r>
              <a:rPr lang="uk-UA" i="1" dirty="0"/>
              <a:t>напруженість і потужність</a:t>
            </a:r>
            <a:r>
              <a:rPr lang="uk-UA" dirty="0"/>
              <a:t> матеріального потоку. </a:t>
            </a:r>
          </a:p>
          <a:p>
            <a:pPr algn="ctr">
              <a:buFontTx/>
              <a:buChar char="-"/>
            </a:pPr>
            <a:r>
              <a:rPr lang="uk-UA" b="1" i="1" dirty="0" smtClean="0"/>
              <a:t>напруженість </a:t>
            </a:r>
            <a:r>
              <a:rPr lang="uk-UA" b="1" i="1" dirty="0"/>
              <a:t>матеріального потоку</a:t>
            </a:r>
            <a:r>
              <a:rPr lang="uk-UA" dirty="0"/>
              <a:t> − це </a:t>
            </a:r>
            <a:r>
              <a:rPr lang="uk-UA" i="1" dirty="0"/>
              <a:t>інтенсивність </a:t>
            </a:r>
            <a:r>
              <a:rPr lang="uk-UA" dirty="0"/>
              <a:t>переміщення матеріальних ресурсів, напівфабрикатів і готової продукції; </a:t>
            </a:r>
          </a:p>
          <a:p>
            <a:pPr algn="ctr">
              <a:buFontTx/>
              <a:buChar char="-"/>
            </a:pPr>
            <a:endParaRPr lang="uk-UA" b="1" i="1" dirty="0"/>
          </a:p>
          <a:p>
            <a:pPr algn="ctr"/>
            <a:r>
              <a:rPr lang="uk-UA" b="1" i="1" dirty="0"/>
              <a:t>- потужність матеріального потоку</a:t>
            </a:r>
            <a:r>
              <a:rPr lang="uk-UA" dirty="0"/>
              <a:t> − це </a:t>
            </a:r>
            <a:r>
              <a:rPr lang="uk-UA" i="1" dirty="0"/>
              <a:t>обсяги продукції</a:t>
            </a:r>
            <a:r>
              <a:rPr lang="uk-UA" dirty="0"/>
              <a:t>, які переміщуються за одиницю часу.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7663" y="1103313"/>
          <a:ext cx="3622675" cy="3297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2675"/>
              </a:tblGrid>
              <a:tr h="51219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номенклатура, асортимент і кількість продукції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Параметри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, які характеризують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габаритні характеристики (обсяг, площа, лінійні розміри)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19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вагові характеристики (загальна маса, вага брутто, вага, нетто)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09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фізико-хімічні характеристики;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09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характеристики тари (упакування);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09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фінансові (вартісні) характеристики;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09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умови транспортування і страхування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19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умови виконання інших операцій фізичного розподілу і руху товарів     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11854"/>
              </p:ext>
            </p:extLst>
          </p:nvPr>
        </p:nvGraphicFramePr>
        <p:xfrm>
          <a:off x="4535487" y="1138236"/>
          <a:ext cx="4105275" cy="3233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5275"/>
              </a:tblGrid>
              <a:tr h="40405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Щодо логістичної системи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51" marR="67351" marT="0" marB="0"/>
                </a:tc>
              </a:tr>
              <a:tr h="29263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 кількістю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51" marR="67351" marT="0" marB="0"/>
                </a:tc>
              </a:tr>
              <a:tr h="60608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 натурально-речовинним складом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51" marR="67351" marT="0" marB="0"/>
                </a:tc>
              </a:tr>
              <a:tr h="62819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 ступенем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сумісності</a:t>
                      </a:r>
                      <a:r>
                        <a:rPr lang="uk-UA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вантажів, що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утворюють потік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51" marR="67351" marT="0" marB="0"/>
                </a:tc>
              </a:tr>
              <a:tr h="6060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 питомою вагою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вантажів, що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утворюють потік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51" marR="67351" marT="0" marB="0"/>
                </a:tc>
              </a:tr>
              <a:tr h="29263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 ритмічністю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51" marR="67351" marT="0" marB="0"/>
                </a:tc>
              </a:tr>
              <a:tr h="40405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 консистенцію вантажів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51" marR="67351" marT="0" marB="0"/>
                </a:tc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flipH="1">
            <a:off x="4443413" y="11093450"/>
            <a:ext cx="6057900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414838" y="11188700"/>
            <a:ext cx="61055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690330"/>
              </p:ext>
            </p:extLst>
          </p:nvPr>
        </p:nvGraphicFramePr>
        <p:xfrm>
          <a:off x="439564" y="980728"/>
          <a:ext cx="8229601" cy="56166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0360"/>
                <a:gridCol w="1925726"/>
                <a:gridCol w="765353"/>
                <a:gridCol w="765353"/>
                <a:gridCol w="765353"/>
                <a:gridCol w="765353"/>
                <a:gridCol w="765353"/>
                <a:gridCol w="765353"/>
                <a:gridCol w="1211397"/>
              </a:tblGrid>
              <a:tr h="150274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 п/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Показники 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Постачальник 1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Постачальник 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Постачальник 3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Постачальник 4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Постачальник 5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Постачальник 6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Завод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Осяг замовлення, </a:t>
                      </a:r>
                      <a:r>
                        <a:rPr lang="uk-UA" sz="1400" dirty="0" err="1">
                          <a:effectLst/>
                        </a:rPr>
                        <a:t>тис.т</a:t>
                      </a:r>
                      <a:r>
                        <a:rPr lang="uk-UA" sz="1400" dirty="0">
                          <a:effectLst/>
                        </a:rPr>
                        <a:t>. 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560000</a:t>
                      </a:r>
                      <a:r>
                        <a:rPr lang="ru-RU" sz="1400">
                          <a:effectLst/>
                        </a:rPr>
                        <a:t>(</a:t>
                      </a:r>
                      <a:r>
                        <a:rPr lang="en-US" sz="1400">
                          <a:effectLst/>
                        </a:rPr>
                        <a:t>Q</a:t>
                      </a:r>
                      <a:r>
                        <a:rPr lang="ru-RU" sz="1400">
                          <a:effectLst/>
                        </a:rPr>
                        <a:t>0)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168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Інтенсивність постачання. тис. т/</a:t>
                      </a:r>
                      <a:r>
                        <a:rPr lang="uk-UA" sz="1400" dirty="0" err="1">
                          <a:effectLst/>
                        </a:rPr>
                        <a:t>сут</a:t>
                      </a:r>
                      <a:r>
                        <a:rPr lang="uk-UA" sz="1400" dirty="0">
                          <a:effectLst/>
                        </a:rPr>
                        <a:t>. </a:t>
                      </a: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uk-UA" sz="1400" dirty="0">
                          <a:effectLst/>
                        </a:rPr>
                        <a:t>λ</a:t>
                      </a: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56000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46000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40000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38000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35000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20000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168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Потужність постачальника, тис. т. </a:t>
                      </a: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qi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62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Час поставки, діб. </a:t>
                      </a:r>
                      <a:r>
                        <a:rPr lang="en-US" sz="1400">
                          <a:effectLst/>
                        </a:rPr>
                        <a:t>(ti)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62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Собівартість постачання, грн./т</a:t>
                      </a:r>
                      <a:r>
                        <a:rPr lang="ru-RU" sz="1400">
                          <a:effectLst/>
                        </a:rPr>
                        <a:t> (</a:t>
                      </a:r>
                      <a:r>
                        <a:rPr lang="en-US" sz="1400">
                          <a:effectLst/>
                        </a:rPr>
                        <a:t>ci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80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75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70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65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60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62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Безвідмовність постачання </a:t>
                      </a:r>
                      <a:r>
                        <a:rPr lang="ru-RU" sz="1400">
                          <a:effectLst/>
                        </a:rPr>
                        <a:t>(</a:t>
                      </a:r>
                      <a:r>
                        <a:rPr lang="uk-UA" sz="1400">
                          <a:effectLst/>
                        </a:rPr>
                        <a:t>Рі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50%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1657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Вихідні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дані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476672"/>
            <a:ext cx="805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Запитання</a:t>
            </a:r>
            <a:r>
              <a:rPr lang="ru-RU" b="1" dirty="0" smtClean="0"/>
              <a:t>:      Як </a:t>
            </a:r>
            <a:r>
              <a:rPr lang="ru-RU" b="1" dirty="0" err="1" smtClean="0"/>
              <a:t>розрахувати</a:t>
            </a:r>
            <a:r>
              <a:rPr lang="ru-RU" b="1" dirty="0" smtClean="0"/>
              <a:t> </a:t>
            </a:r>
            <a:r>
              <a:rPr lang="ru-RU" b="1" dirty="0" err="1" smtClean="0"/>
              <a:t>потужність</a:t>
            </a:r>
            <a:r>
              <a:rPr lang="ru-RU" b="1" dirty="0" smtClean="0"/>
              <a:t> кожного </a:t>
            </a:r>
            <a:r>
              <a:rPr lang="ru-RU" b="1" dirty="0" err="1" smtClean="0"/>
              <a:t>постачальника</a:t>
            </a:r>
            <a:r>
              <a:rPr lang="ru-RU" b="1" dirty="0" smtClean="0"/>
              <a:t>?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9835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704850"/>
          <a:ext cx="8640763" cy="5830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27"/>
                <a:gridCol w="7200636"/>
              </a:tblGrid>
              <a:tr h="4389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Класифікаційна ознака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99" marR="5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Різновид потоку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99" marR="56199" marT="0" marB="0"/>
                </a:tc>
              </a:tr>
              <a:tr h="246592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Щодо логістичної системи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99" marR="561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Зовнішній</a:t>
                      </a: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матеріальний потік проходить у зовнішньому для підприємства середовищі, але має відношення до нього.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Внутрішній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 матеріальний потік утвориться в результаті здійснення логістичних операцій із вантажем усередині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логістичної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системи.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Вхідний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матеріальний потік надходить до логістичної системи із зовнішнього середовища.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Вихідний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матеріальний потік надходить із логістичної системи в зовнішнє середовище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99" marR="56199" marT="0" marB="0"/>
                </a:tc>
              </a:tr>
              <a:tr h="292605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За кількістю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99" marR="561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Масовий потік 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виникає у процесі транспортування вантажів не одиничним транспортним засобом, а їхньою групою.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Великий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потік виникає у процесі транспортування вантажів у кілька вагонів, автомашин.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Дрібний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 потік утворять кількості вантажів, що не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дозволяють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цілком використовувати вантажопідйомність транспортного засобу і потребують під час перевезення поєднання з іншими, побіжними вантажами.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Середній потік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займає місце між великими і дрібними. До них належать потоки, що утворять вантажі, що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надходять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одиночними вагонами або автомобілями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199" marR="56199" marT="0" marB="0"/>
                </a:tc>
              </a:tr>
            </a:tbl>
          </a:graphicData>
        </a:graphic>
      </p:graphicFrame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155575" y="182563"/>
            <a:ext cx="864076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eaLnBrk="0" hangingPunct="0"/>
            <a:r>
              <a:rPr lang="uk-UA" sz="28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Загальна класифікація матеріальних потоків</a:t>
            </a:r>
            <a:endParaRPr lang="ru-RU" sz="2800"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738438" y="11006138"/>
            <a:ext cx="6057900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3511</Words>
  <Application>Microsoft Office PowerPoint</Application>
  <PresentationFormat>Экран (4:3)</PresentationFormat>
  <Paragraphs>622</Paragraphs>
  <Slides>53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Об'єкт управління в логістиці</vt:lpstr>
      <vt:lpstr>         2. Поняття та показники матеріального потоку. </vt:lpstr>
      <vt:lpstr>Презентация PowerPoint</vt:lpstr>
      <vt:lpstr>Презентация PowerPoint</vt:lpstr>
      <vt:lpstr>Презентация PowerPoint</vt:lpstr>
      <vt:lpstr>Який це потік?</vt:lpstr>
      <vt:lpstr>Презентация PowerPoint</vt:lpstr>
      <vt:lpstr>Який це потік?</vt:lpstr>
      <vt:lpstr>Презентация PowerPoint</vt:lpstr>
      <vt:lpstr>Презентация PowerPoint</vt:lpstr>
      <vt:lpstr>Різноманіття параметрів матеріального потоку обумовлюють необхідність їх постійного узгодження (гармонізації) в ланцюгу поставок.  Гармонізація означає раціоналізацію та СТАНДАРТИЗАЦІЮ типорозмірів упаковки, промислової і транспортної тари, вантажовмістимості транспортних засобів тощо.   Основою гармонізації є стандартні типорозміри споживчої упаковки і тари (коробки, піддони, контейнери).   Тенденції – палетизація та контейнеризація!</vt:lpstr>
      <vt:lpstr>Презентация PowerPoint</vt:lpstr>
      <vt:lpstr>Умовний піддон = 1 куб.м вантажу</vt:lpstr>
      <vt:lpstr>Презентация PowerPoint</vt:lpstr>
      <vt:lpstr>Презентация PowerPoint</vt:lpstr>
      <vt:lpstr>Презентация PowerPoint</vt:lpstr>
      <vt:lpstr>Який це потік?</vt:lpstr>
      <vt:lpstr>  3. Інформаційні потоки та їх класифікація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Інформаційні потоки в логістиці: а)у просторі і часі чітко збігаються з відповідним матеріальним потоком; б) можуть не збігатися в просторі і часі з відповідним матеріальним потоком; в) завжди збігаються з відповідним матеріальним потоком у часовому аспекті; г) завжди збігаються з відповідним матеріальним потоком у просторовому аспекті.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Про який вид сервісного потоку йде мова? Угорський лоукостер Wizz Air суттєво підвищив ціни на додаткові послуги. Відтепер пасажири, які хочуть обрати місце у салоні, або ж зареєструвати багаж – платитимуть більше. </vt:lpstr>
      <vt:lpstr>Презентация PowerPoint</vt:lpstr>
      <vt:lpstr>Презентация PowerPoint</vt:lpstr>
      <vt:lpstr>Пример базы данных логистических операций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Logic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ЛОГИСТИКИ</dc:title>
  <dc:creator>Григорак</dc:creator>
  <cp:lastModifiedBy>user</cp:lastModifiedBy>
  <cp:revision>150</cp:revision>
  <dcterms:created xsi:type="dcterms:W3CDTF">2005-11-12T13:18:20Z</dcterms:created>
  <dcterms:modified xsi:type="dcterms:W3CDTF">2020-02-18T21:39:23Z</dcterms:modified>
</cp:coreProperties>
</file>