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  <p:sldId id="257" r:id="rId3"/>
    <p:sldId id="259" r:id="rId4"/>
    <p:sldId id="260" r:id="rId5"/>
    <p:sldId id="258" r:id="rId6"/>
    <p:sldId id="302" r:id="rId7"/>
    <p:sldId id="262" r:id="rId8"/>
    <p:sldId id="263" r:id="rId9"/>
    <p:sldId id="264" r:id="rId10"/>
    <p:sldId id="265" r:id="rId11"/>
    <p:sldId id="29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6" r:id="rId21"/>
    <p:sldId id="274" r:id="rId22"/>
    <p:sldId id="275" r:id="rId23"/>
    <p:sldId id="276" r:id="rId24"/>
    <p:sldId id="297" r:id="rId25"/>
    <p:sldId id="277" r:id="rId26"/>
    <p:sldId id="298" r:id="rId27"/>
    <p:sldId id="278" r:id="rId28"/>
    <p:sldId id="279" r:id="rId29"/>
    <p:sldId id="280" r:id="rId30"/>
    <p:sldId id="281" r:id="rId31"/>
    <p:sldId id="282" r:id="rId32"/>
    <p:sldId id="283" r:id="rId33"/>
    <p:sldId id="303" r:id="rId34"/>
    <p:sldId id="284" r:id="rId35"/>
    <p:sldId id="285" r:id="rId36"/>
    <p:sldId id="286" r:id="rId37"/>
    <p:sldId id="287" r:id="rId38"/>
    <p:sldId id="299" r:id="rId39"/>
    <p:sldId id="289" r:id="rId40"/>
    <p:sldId id="300" r:id="rId41"/>
    <p:sldId id="290" r:id="rId42"/>
    <p:sldId id="291" r:id="rId43"/>
    <p:sldId id="304" r:id="rId44"/>
    <p:sldId id="292" r:id="rId45"/>
    <p:sldId id="293" r:id="rId46"/>
    <p:sldId id="301" r:id="rId47"/>
    <p:sldId id="294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2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62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7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4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54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2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6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8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7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36D09AA-E991-48AD-9539-BD00C7D981C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2CB8AE-D0A0-49D2-A223-CFD9339F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9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77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971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30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76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0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28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C5F1C-FB3E-4E54-4E4D-5FBEFE398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Цивілізаційні виміри глобальних економічних процесів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11524-3A04-C3F3-C9F3-3AEEC6A24758}"/>
              </a:ext>
            </a:extLst>
          </p:cNvPr>
          <p:cNvSpPr txBox="1"/>
          <p:nvPr/>
        </p:nvSpPr>
        <p:spPr>
          <a:xfrm>
            <a:off x="5248923" y="158887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Лекція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244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E0AFC-E665-47BC-34A6-01238761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49" y="99950"/>
            <a:ext cx="11638627" cy="1116292"/>
          </a:xfrm>
        </p:spPr>
        <p:txBody>
          <a:bodyPr>
            <a:normAutofit fontScale="90000"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Прихильники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культурно-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визначальні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9BFAA-B300-8ED7-AE89-A66CDE0E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34" y="1908701"/>
            <a:ext cx="11804343" cy="601906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цілісні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соціокультурні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закономірностям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зводяться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характеристик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структуру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притаманними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ціннісно-смисловими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інституційними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компонентами і атрибутами.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самобутніми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неповторними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рисами.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Своєрідність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духовного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побудові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неповторності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0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84261A-3BBE-BE10-39CB-11982EDD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2" y="494931"/>
            <a:ext cx="11887199" cy="5868139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витоки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моністичний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символ,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зумовлюють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впорядкованість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естетичну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стильову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узгодженість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органічну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тривалі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флуктуації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біфуркації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генезису: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зародження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дозрівання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в'янення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занепад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розпад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неодмінно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ядро,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іманентні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структура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трансформаціям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модифікаціям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самовизначення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співіснування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часом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набуваючи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зіткнень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розбіжностей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трансплантовані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перенесені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амальгамні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змішані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цівілі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90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6AB8F3-C7F6-ADB5-FCD0-13CE0366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1" y="301842"/>
            <a:ext cx="11523216" cy="6232124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співіснування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макроцивілізаційної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плюралізм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методологічних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дотриманні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догматизм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формаційного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структурою,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спадкоємність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минулим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сьогоденням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майбутнім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Відштовхуючись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осьового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монистичних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сакральних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парадигма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проявах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рівновага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спадкоємність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постали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людством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тисячолітті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 за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просторовою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-вс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есвітню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загальнолюдську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цивілізацію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планетарними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масштабами;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локальні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цивілізацію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територією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4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600561-C48D-31F9-E5A1-D991A06B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1" y="78566"/>
            <a:ext cx="11745157" cy="6854895"/>
          </a:xfrm>
        </p:spPr>
        <p:txBody>
          <a:bodyPr>
            <a:normAutofit fontScale="77500" lnSpcReduction="20000"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цивілізаційних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утворень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циклічного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вікового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тренду)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всесвітніх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змінювали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одного 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дев'яти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тисячоліть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неолітична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(VII тис. До н. Е. - IV тис. Н. Е.);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східно-рабовласницька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(III тис. До н. Е. - перша пол. I тис. До н. Е.);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антична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 ст. До н. Е. - VI ст. Н. Е.);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ранньофеодальна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(VII-XIII ст.);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доіндустріальна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(XIV-XVIII ст.);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індустріальна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 1760-1790-х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 1960-1970-х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постіндустріальна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(1980-і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.-кон. XX ст. -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XXI ст.).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Даний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базується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єдності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людської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цивілізації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всій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різноманітності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гетерогенності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наш час - в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небаченого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інформаційних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комунікаційних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систем,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глобалізації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господарсько-політичного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складові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світової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цивілізації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залишаються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досить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неоднорідними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3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EA5710-9ED9-9569-A129-03483112B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10" y="177554"/>
            <a:ext cx="11736279" cy="6680447"/>
          </a:xfrm>
        </p:spPr>
        <p:txBody>
          <a:bodyPr>
            <a:normAutofit lnSpcReduction="10000"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агрегованому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масштабному,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варіанті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світові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відрізняються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собою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насамперед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економічною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базою.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первіснообщинні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званий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азіатський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рабовласницькі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феодальні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домінують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капіталістичні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ринкові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інституційними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структурами.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усвідомлення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приналежності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тієї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інтуїтивно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незважаючи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релігійні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свідчать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загальносвітові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торкнулися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практично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континентів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XX в. 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кризи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(1929-1933, 1997-1998, 2008-2009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Перша і Друга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(1914-1918, 1939-1945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інші спільно-планетарні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дії та процеси.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Інституційна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закріплена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Ліги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(ООН)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форуму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розгалуженою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мережею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гуманітарного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відмінною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традиційної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рідкісні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зустрічаються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в наш час)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приналежності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фрагментарна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звичаї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релігія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8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9771C0-184D-A289-4639-EC7F82BC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42" y="994300"/>
            <a:ext cx="11443317" cy="5406501"/>
          </a:xfrm>
        </p:spPr>
        <p:txBody>
          <a:bodyPr>
            <a:normAutofit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набула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всесвітніх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домінуючими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видом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виробництва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характером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провідним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типом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 широка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інтелектуалізація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-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пріоритетний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науки; -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складно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розумової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Цивілізаціям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притаманний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циклічний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представляється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кумулятивним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поступальним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рухом,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пов'язаним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територіальною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експансією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географічного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429E0B-BC17-4DA0-E48D-DA48B0A6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26" y="1259741"/>
            <a:ext cx="11157751" cy="4839219"/>
          </a:xfrm>
        </p:spPr>
        <p:txBody>
          <a:bodyPr>
            <a:normAutofit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аналізується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1)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ментальності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взаємозалежність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історико-політичної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взаємозв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культур;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перспективами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9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AA7C29-CD7A-FC4C-BD5F-0ED0F7E0C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2" y="825623"/>
            <a:ext cx="11327907" cy="6249880"/>
          </a:xfrm>
        </p:spPr>
        <p:txBody>
          <a:bodyPr>
            <a:normAutofit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основою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розмежування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До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належить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природничого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циклу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природою (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аборигени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Австралії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американські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індіанці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африканських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племен,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народи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Сибіру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початок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привласнюючого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нероздільність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підпорядкування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законам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і тому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статичністю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кінцевому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чільним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мотивом будь-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детермінується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глобальними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трансформаційними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системними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закономірностями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викликами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1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1C1E0-5AA2-1522-C0A9-9AB676FF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55" y="168676"/>
            <a:ext cx="10058400" cy="976541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Характер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рушійні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глобалізму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88035-7C83-2133-59CC-037DF6BC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32" y="1282823"/>
            <a:ext cx="11674136" cy="5504156"/>
          </a:xfrm>
        </p:spPr>
        <p:txBody>
          <a:bodyPr>
            <a:normAutofit lnSpcReduction="10000"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десятиліть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проявлялась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досліджувалась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переростає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еволюційно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поетапний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всеосяжний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структурований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багаторівневий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мотиваційну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природу,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виводить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системною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інтернаціоналізацією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умов і сфер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науково-технологічні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кардинальні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глобалізованому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транснаціоналізації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регіоналізації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інституціоналізації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головною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рушійною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силою є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принципові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зрушення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всеосяжної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інформатизації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матеріально-сировинних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разом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інтелектуально-інформаційні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мультиплікації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тиражування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саморозвитку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1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260A02-CC8F-36CE-C160-7E2F11F9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7" y="284085"/>
            <a:ext cx="11496583" cy="6063449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постіндустріальний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якісно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внутрішньоекономічних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системах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розвинених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Характеристика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очевидним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різке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сировинної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енергетичної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новітньої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деіндустріалізації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По-друге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міжнародній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торгівлі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лідери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вивільняють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споживчих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перший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погляд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виглядає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завоювання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ринків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пріоритетним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глобально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 -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(доступ до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яка, на наш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землею,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капіталом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2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36C374-96AF-951C-837F-71A59762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1349407"/>
            <a:ext cx="11000912" cy="4836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Цивілізаційний вимір економічного розвитку.</a:t>
            </a:r>
          </a:p>
          <a:p>
            <a:pPr marL="0" indent="0" algn="just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Характер і рушійні сили економічного глобалізму.</a:t>
            </a:r>
          </a:p>
          <a:p>
            <a:pPr marL="0" indent="0" algn="just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Глобальні форми економічного розвитку.</a:t>
            </a:r>
          </a:p>
          <a:p>
            <a:pPr marL="0" indent="0" algn="just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Глобальні детермінанти конкурентоспроможності національних економік.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47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8A16-8C18-3BC8-6CC7-91498E0DF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56" y="1118589"/>
            <a:ext cx="11851688" cy="5468644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теоретичному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показовим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осмислення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за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охопленням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сфер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за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технологіями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По-четверте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постіндустріальна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виражений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характер, коли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винаходи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епізодично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спонтанно, 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найважливішою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635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83FE34-91FA-D4CA-0FCA-27A600D9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346229"/>
            <a:ext cx="11310152" cy="6187736"/>
          </a:xfrm>
        </p:spPr>
        <p:txBody>
          <a:bodyPr>
            <a:normAutofit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статус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економіці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регіонолізації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справедливо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відзначають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перш за все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виступають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локомотивом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ініціатив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підтверджується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статистикою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Європейської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комісії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Ситемостворюючим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елементом глобальної економіки є глобальний ринок, який в ідеалі доцільно визначати, з одного боку, як механізм забезпечення глобальної факторної мобільності з вільним доступом до матеріальних і нематеріальних ресурсів розвитку, а з іншого - як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самовідновлюваний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механізм урівноваження глобального попиту (бажання , потреби і можливості сучасного споживача купувати необхідні товари і послуги без обмежень за обсягами, номенклатурою, територіям) і глобальної пропозиції (здатність суб'єктів глобальної економічної системи забезпечувати ринок товарами і послугами в адекватних глобальному попиту обсягах, номенклатурі, цінах).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попит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сукупного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покупати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інтернаціоналізованою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номенклатурою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територіям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1CD036-B3D6-3E4D-216F-DD5D1A496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337351"/>
            <a:ext cx="11505460" cy="6249880"/>
          </a:xfrm>
        </p:spPr>
        <p:txBody>
          <a:bodyPr>
            <a:normAutofit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глобалізація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є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прямолінійною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гомогенною, особливо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огляду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як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прояви, коли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розподіляються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нерівномірно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асинхронно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непропорційно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насамперед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іжкраїнному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Генеруються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технологічні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соціокультурні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межцівілізаційні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зумовлюють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асиметрії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світогосподарського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При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асімметрії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фінансово-інвестиційні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виробничі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торговельні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контексті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асиметрій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технологічних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неоднорідному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соціокультурному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призводять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геополітичної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міжцивілізаційної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асиметрії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іжкраїнна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асиметрія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контексті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ресурсу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потенціалу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очевидною. На одному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полюсі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світової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концентруються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лідери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домінуванням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США,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вбачають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просто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вигоди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місію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Внаслідок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результативною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багаторічної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експансії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сегментах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світового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накопичено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безпрецедентний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людський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капітал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5BA8E-E9C7-A9CC-5AC3-8B98FD1A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721" y="154323"/>
            <a:ext cx="10058400" cy="9642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3. 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економічного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EC463-1257-97D0-9CB9-A4F30B271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86" y="1589106"/>
            <a:ext cx="11471431" cy="6338655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соціально-політичний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останньої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чверті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в. і по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відбувається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поза всяким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сумнівом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безперервно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зростаючим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джерелами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факторами і формами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робочу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силу,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інтелектуальні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менеджмент, маркетинг і т. п.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0A034-263E-5EBB-4AFB-BC9DE849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07" y="4015369"/>
            <a:ext cx="3589030" cy="26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EE0877-3121-AD93-7138-3F5840F9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89" y="825624"/>
            <a:ext cx="11762913" cy="6152224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Формами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лібералізація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дерегуляція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руху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безпрецедентна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диверсифікація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відчутне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ТНК у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зародження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 глобального,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менеджменту;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комунікаційних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49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C813A9-2053-B09D-222A-A76109590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284085"/>
            <a:ext cx="11647503" cy="6267635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суть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парадигми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планетарних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інтеграційних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Вона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якісними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кількісними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параметрами,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динаміку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феномена.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Наведемо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них: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взаємозалежності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все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відкритість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кооперації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9EA882-EF94-8208-B671-CA3B18860AE4}"/>
              </a:ext>
            </a:extLst>
          </p:cNvPr>
          <p:cNvSpPr txBox="1"/>
          <p:nvPr/>
        </p:nvSpPr>
        <p:spPr>
          <a:xfrm>
            <a:off x="257452" y="221941"/>
            <a:ext cx="11736280" cy="5131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індикаторів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експериментальні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пріоритетних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статистиці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імплементовані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статистику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ОЕСР.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складно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як вона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багатонаціональних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корпорацій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т. п.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08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7C1D3E-6071-8866-8728-D7CFB378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54" y="634754"/>
            <a:ext cx="11532093" cy="6223247"/>
          </a:xfrm>
        </p:spPr>
        <p:txBody>
          <a:bodyPr>
            <a:normAutofit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Експериментальні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теоретичного і практичного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будучи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статистичний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відстежувати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Так,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індикаторів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(ПІІ),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потоки ПІІ в ВВП; доходи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ПІІ в ВВП;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ПІІ в ВВП.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Доходи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приймаючої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порівняльного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-донора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ПІІ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ПІІ.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Аналогічні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розраховуються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сектору.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7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892980-B18F-A843-593A-A5848331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355107"/>
            <a:ext cx="11665259" cy="6285391"/>
          </a:xfrm>
        </p:spPr>
        <p:txBody>
          <a:bodyPr>
            <a:normAutofit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вивезених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ввезених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доходу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країні-донорі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питома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вага доходу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ПІІ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ПІІ).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питома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вага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материнських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валового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фіксованого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зайнятих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материнських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зайнятих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сукупному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оплати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материнських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багатонаціональне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інтернаціоналізації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транснаціональних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фірмах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фінансовані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з-за кордону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зайнятих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філіях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пов'язаної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рядком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розраховується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питома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вага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материнських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7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A23D17-E511-AE08-83AE-350243D2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452762"/>
            <a:ext cx="11292396" cy="6196615"/>
          </a:xfrm>
        </p:spPr>
        <p:txBody>
          <a:bodyPr>
            <a:normAutofit lnSpcReduction="10000"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інтернаціоналізації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окремій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індустріальному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продажу,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співвідношенні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ВВП, 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співвідношенні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інтернаціоналізації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високотехнологічними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товарами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сектора. 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високотехнологічного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філій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високотехнологічної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питому вагу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високотехнологічного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філій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материнських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сукупному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високотехнологічному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експорті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імпорті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4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C6641-BB0E-FC76-23E7-8DEA5D6C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23" y="0"/>
            <a:ext cx="10058400" cy="13716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 Цивілізаційний вимір економічного розвитку.</a:t>
            </a:r>
            <a:endParaRPr lang="uk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6F951-952E-FD8C-F091-F986C41E6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77" y="1371600"/>
            <a:ext cx="10620652" cy="5286653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Початок широкого використання в науці терміна «цивілізація» було покладено в XVIIІ столітті, коли соціогуманітарні знання виділилися з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іншої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 знань і знайшли власну ідентичність. 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«цивілізація» означало вищу ступінь суспільного прогресу, пов'язаного з бурхливим розвитком капіталістичних ринкових відносин, перш за все в Європі.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з перших даною категорією став оперувати французький історик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Віко, а подальший свій розвиток вона отримала в роботах Ш. Л. Монтеск'є і Й. Г.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Гердера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Г. Данилевський, німці Ф. Енгельс і О. Шпенглер внесли свої уточнення в визначення цивілізації, розширивши її тлумачення і включивши туди науку, мистецтво, релігію, політичний, цивільне, економічне, суспільний розвиток.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58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7C5C06-8ED3-B2AD-BAC9-D5C49E2F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9" y="355108"/>
            <a:ext cx="11585359" cy="6107837"/>
          </a:xfrm>
        </p:spPr>
        <p:txBody>
          <a:bodyPr>
            <a:normAutofit/>
          </a:bodyPr>
          <a:lstStyle/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перманентно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діючим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фактором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безумовно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фактором як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перетворюючись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панівну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тенденцію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світогосподарських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Витоки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сягають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корінням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стародавніх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цивілізацій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розвивався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обмін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кембріджському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словнику по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виділені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п'ять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уявлення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генезис і структуру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По-перше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макросфера,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торгівлі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континентами.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По-друге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твердження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глобального ринку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принципах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торгівлі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По-третє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внаслідок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лібералізації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капіталу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валютних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трансакцій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По-четверте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гравців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особливо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транснаціональних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корпорацій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По-п'яте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характеру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контексті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комунікаційних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0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701221-43A6-B0D6-EF48-F781C6E89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1984854" cy="6960092"/>
          </a:xfrm>
        </p:spPr>
        <p:txBody>
          <a:bodyPr>
            <a:normAutofit/>
          </a:bodyPr>
          <a:lstStyle/>
          <a:p>
            <a:pPr marL="457189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аспектом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багаторівневої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ієрархічної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зростанні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взаємозалежності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переплетенні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питома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вага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зовнішньоторговельного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обороту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ВВП,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галузевий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ставленням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зустрічної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внутрішньогалузевої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коефіцієнтом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галузевої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розрахованим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експортних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квот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диверсифікувала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розмістила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широкого доступу 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дешевої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9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6F787E-834A-AA6A-8245-86B53341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6531" y="594804"/>
            <a:ext cx="12233428" cy="7279689"/>
          </a:xfrm>
        </p:spPr>
        <p:txBody>
          <a:bodyPr>
            <a:normAutofit/>
          </a:bodyPr>
          <a:lstStyle/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диверсифікації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портфельних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ширше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Міграціі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Зростаючому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менеджменту, маркетингу,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зароджуються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правило,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розвинених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системах,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інтегруються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світогосподарські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549DDD-272E-FA37-96BE-DB332235B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664" y="3940405"/>
            <a:ext cx="4134336" cy="29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92C952-3D3F-2E60-386B-7F7C1B38BB61}"/>
              </a:ext>
            </a:extLst>
          </p:cNvPr>
          <p:cNvSpPr txBox="1"/>
          <p:nvPr/>
        </p:nvSpPr>
        <p:spPr>
          <a:xfrm>
            <a:off x="170155" y="674702"/>
            <a:ext cx="11851690" cy="5136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рис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(Global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Sourcing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Тим часом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здавна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рахунок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 не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вважатися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пакета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стратегічних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довгострокового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успіху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агентів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При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мова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йде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щонайменше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відкриття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поставок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ринків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[канали]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відрізнялися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рутинних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ресурсопотоків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скорочення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проміжних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змушує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постачальників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взаємодіяти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споживачами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метою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задоволення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мінливих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безперервно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зростаючих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даний час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втіленням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мереж -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вартісних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регуляторних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т. П.,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світогосподарських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початку ХХІ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26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79938-650D-CD3F-6478-D4375A78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2" y="225939"/>
            <a:ext cx="11089689" cy="110571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детермінанти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C819C-4635-88B5-866B-4A075AE15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6" y="1748903"/>
            <a:ext cx="11851689" cy="5530788"/>
          </a:xfrm>
        </p:spPr>
        <p:txBody>
          <a:bodyPr/>
          <a:lstStyle/>
          <a:p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динамічна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детермінанти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трансформуються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знижується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значимість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сприятливий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вигідне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все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 званий фактор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зарубіжній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економічній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методологічні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ст.,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Пройшовши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еволюцію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початкового матричного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(1960-ті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Факторного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(1970-1980-ті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(1990-ті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.) до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суть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емпіричних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оцінці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відборі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0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5D3A23-E665-7B03-11AD-407A04C6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72" y="330376"/>
            <a:ext cx="11520256" cy="6667132"/>
          </a:xfrm>
        </p:spPr>
        <p:txBody>
          <a:bodyPr/>
          <a:lstStyle/>
          <a:p>
            <a:pPr algn="just"/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вагою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поділялися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детермінант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отримали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 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1)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стан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2)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соціально-культурні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відображають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людські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вірування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3)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система; 4)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стан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підтримуючої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детермінант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поставлена 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маркетингу та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За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зіставлені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ВНП на душу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В рамках так званого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порівняльного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менеджменту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зроблені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з'явилися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спробою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матричний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 не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знайшов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широкого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силу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надмірної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 речей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спонукав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економістів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шукати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призвело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факторного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підходу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3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46A309-6428-2F9C-B50F-DC8D4E04C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" y="772357"/>
            <a:ext cx="11816179" cy="5992427"/>
          </a:xfrm>
        </p:spPr>
        <p:txBody>
          <a:bodyPr>
            <a:normAutofit/>
          </a:bodyPr>
          <a:lstStyle/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аспектом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детермінантами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порівняльні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конкурентна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одному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чіткого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«ромба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ромбів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донорів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створювалася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доповнення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ромба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детермінантами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посиленої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взаємозалежності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0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03DC40-9BE5-BCB8-6026-2892306D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1839" y="417250"/>
            <a:ext cx="12260062" cy="6232126"/>
          </a:xfrm>
        </p:spPr>
        <p:txBody>
          <a:bodyPr>
            <a:normAutofit fontScale="92500" lnSpcReduction="20000"/>
          </a:bodyPr>
          <a:lstStyle/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Першим,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запропонував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розглядати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багатонаціональних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фірм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окремої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детермінанти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був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Дж. Х.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Даннінг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довів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відмінний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детермінанти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структура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фірми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суперництво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характер. 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Даннінг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підкреслював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важливу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роль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транснаціональних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компаній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впливають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вхідних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вихідних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інвестиційних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потоків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на свою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і на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приймаючих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Зовнішня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мобільність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активів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відображає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фірмою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своїх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конкурентних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межами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базування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міжнародну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економіку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межами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ромба. У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uk-U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економічних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показників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багатонаціональної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фірми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призводить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вітчизняного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ромба, але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кількох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ромбів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відображають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транзакції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ділові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впливають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формують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конфігурацію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ромба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приймаючої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в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кінцевому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рахунку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і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базування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вітчизняними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ресурсами,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перекладаються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кордон, і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зарубіжними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ресурсами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надходять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вітчизняну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екзогенної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підприємницька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транснаціональних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корпорацій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яка, в свою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продукту,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виробленого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зарубіжного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продукту,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виробленого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вітчизняними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86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8597CE-1316-DDB3-C234-52CD6B621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18" y="502313"/>
            <a:ext cx="11882761" cy="7510511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9-факторної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подолано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ланка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необгрунтованість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З метою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9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представлено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сукупний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увійшли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(чиновники),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підприємці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віднесені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над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іленість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ресурсами,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попит,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суміжні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бізнес-середовища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восьми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екзогенних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шанс» і «уряд». Як і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9-факторної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доводиться,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 Портера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Південній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798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E2B304-BC62-EF01-348F-EDEEE266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1021" y="4439"/>
            <a:ext cx="11993732" cy="6853561"/>
          </a:xfrm>
        </p:spPr>
        <p:txBody>
          <a:bodyPr>
            <a:normAutofit/>
          </a:bodyPr>
          <a:lstStyle/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простежити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еволюцію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ромба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оригінальна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 Портера: один ромб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акцентом на шести факторах,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детермінанти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-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9-факторна модель: два ромба, один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сформований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вітчизняними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факторами,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вітчизняним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людським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фактором;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фактора; як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обмеження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рамок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економікою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мікрорівні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ПІІ з боку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багатонаціональних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- модель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узагальненого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подвійного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ромба: три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інкорпоровані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в одного ромба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виміру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вітчизняного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і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глобального ромб;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-, а й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- модель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подвоєного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подвійного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ромба: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ромба,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інкорпорованими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в одного ромбами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вітчизняних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інкорпорованими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в одного ромбами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вітчизняного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фактора; 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зв'язці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інкорпорованих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вітчизняні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вітчизнян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бізнес-середовище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внутрішніми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зарубіжними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факторами,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спроможність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57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FEC3B9-CFEB-21DD-D9D5-BC5D1AD4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07" y="287637"/>
            <a:ext cx="10820402" cy="6739039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Основу сучасного цивілізаційного знання складають п'ять відносно самостійних парадигм, сукупність яких дає можливість скласти цілісне уявлення про генезис, структуру і динаміку сучасних цивілізаційних процесів: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загальноісторична,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філософсько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-антропологічна,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оціо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-культурна,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технологічна,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економічна.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 розглянемо ці парадигми</a:t>
            </a:r>
            <a:endParaRPr lang="uk-UA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6E0F20-6551-10D0-44FF-DDBE21CBA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86" y="2352583"/>
            <a:ext cx="4244407" cy="32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F577D3-9731-31A4-B329-FE5E51C8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612561"/>
            <a:ext cx="11816179" cy="5211191"/>
          </a:xfrm>
        </p:spPr>
        <p:txBody>
          <a:bodyPr>
            <a:normAutofit/>
          </a:bodyPr>
          <a:lstStyle/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порівняльних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обов'язковий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ТНК,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перетворитися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детерминанту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Модель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подвоєного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подвійного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ромба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вбудованою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9-моделлю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чинника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моделлю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Портера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порівняльні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спроможності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статистики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неможливість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-конкурентами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довели свою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адекватність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При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уже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зазначалося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недостатністю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пошуків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931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63AD21-8344-7465-6B29-49F98DD2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10" y="248577"/>
            <a:ext cx="11709647" cy="6374167"/>
          </a:xfrm>
        </p:spPr>
        <p:txBody>
          <a:bodyPr>
            <a:normAutofit/>
          </a:bodyPr>
          <a:lstStyle/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версії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ВЕФ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знайшло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панелей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макроекономічна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початкова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3EBDD-E46D-A2EA-E89D-667F880E7ED9}"/>
              </a:ext>
            </a:extLst>
          </p:cNvPr>
          <p:cNvSpPr txBox="1"/>
          <p:nvPr/>
        </p:nvSpPr>
        <p:spPr>
          <a:xfrm>
            <a:off x="5243006" y="1763128"/>
            <a:ext cx="6753687" cy="346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ринку;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ринку;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розвиненість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ускладненість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об'єднані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субіндекси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5CC9E7-A08B-A5EE-FA80-578FEB87C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15" y="600603"/>
            <a:ext cx="11700769" cy="674259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макроекономічна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початкова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згруповані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субіндекс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рухомих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факторами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виробництва.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індикаторів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розвиненість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технологічна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ринку) -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субіндекс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рухомих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Нарешті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індікатора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розвиненість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ускладненість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зібрані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субіндекс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рухомих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інноваціями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Модель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ВЕФ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зазнала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порівнянні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моделлю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Портера. Так,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виключена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багатством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початкова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версією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ВЕФ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аналогічна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Портера, то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них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суттєво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відрізняється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92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A42660-624B-CC59-C4C8-BF80AAB24F21}"/>
              </a:ext>
            </a:extLst>
          </p:cNvPr>
          <p:cNvSpPr txBox="1"/>
          <p:nvPr/>
        </p:nvSpPr>
        <p:spPr>
          <a:xfrm>
            <a:off x="0" y="834832"/>
            <a:ext cx="957320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Портера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інвестиціями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,   а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версії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ВЕФ детально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розписаний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ряд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рушійних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сил і введений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фактор, роль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Портера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технологічна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званої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доповідях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ВЕФ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стадією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ВЕФ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виробничих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поліпшення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увазі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гнучкість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мобільність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трудового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стабільністю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банківської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капіталу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готовністю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впроваджувати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FD1813-AE6D-3684-6337-0BAC27937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09" y="1026367"/>
            <a:ext cx="2628018" cy="42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21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40E880-8864-C01A-C436-8B221ECE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86433"/>
            <a:ext cx="11576483" cy="6671569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Competitiveness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чинників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обумовлюють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поколінь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задовольняти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потреби.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привело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доповіді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ВЕФ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незважаючи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досить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усталена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продуктивністю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лежить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 тому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відіграє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вирішальну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роль. Ось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SCI),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довгостроковій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настільки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короткостроковому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а) 12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GCI, але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згрупованих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субіндексів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(Human Capital);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(Market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(Technology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Innovation);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умов (Policy Environment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Enabling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Environment); б)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згуртованість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(Social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Cohesion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Policy);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(Resource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поновлюваними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ресурсами (Management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Resources);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деградація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3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8215AA-470A-6858-46D9-EAD7F0AB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1023" y="1091953"/>
            <a:ext cx="12002611" cy="6356412"/>
          </a:xfrm>
        </p:spPr>
        <p:txBody>
          <a:bodyPr>
            <a:normAutofit/>
          </a:bodyPr>
          <a:lstStyle/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чином, GCI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детермінанти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короткостроковому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середньостроковому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періодах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SCI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глибоке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детермінант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довгострокової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стійкої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20-річній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взаємозв'язок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конкурентоспроможністю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зіставляти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провали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коротко- і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середньостроковій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й в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довгостроковій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перспективі.Виділені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субіндексів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стійкої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умов і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детермінанти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1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9425A3-310E-8B4C-098E-E7CC069E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2" y="346231"/>
            <a:ext cx="11505461" cy="5894772"/>
          </a:xfrm>
        </p:spPr>
        <p:txBody>
          <a:bodyPr>
            <a:normAutofit/>
          </a:bodyPr>
          <a:lstStyle/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Assessment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(КАМ),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розробленої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Інститутом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банку в рамках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Development Program),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панелях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інституційний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режим;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система;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адекватна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Здійснювані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стійкий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висококонкурентної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глобалізованої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результатами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передовими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переключаються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абстрактної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вертикально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ланцюжків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мультиплікатора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902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7D1B66-8734-DEA4-2805-E61A06098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165" y="878890"/>
            <a:ext cx="12064754" cy="6711518"/>
          </a:xfrm>
        </p:spPr>
        <p:txBody>
          <a:bodyPr>
            <a:normAutofit/>
          </a:bodyPr>
          <a:lstStyle/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підбиваючи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короткого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відзначити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численних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розрізняються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фундаментальним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концепціям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призначенню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застосовуваним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алгоритмам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т. д., Так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концепціях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моделях такого фактора, як «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»,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»,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вийшов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авансцену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Еволюція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моделей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передових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привели 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корінних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перетворень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підходах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Визнаючи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детермінант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якісну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початкову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підкреслюємо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надзвичайну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освіченості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працюючих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адекватного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342891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BC6C4B-2972-9488-C5AE-86C03DE9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19" y="514906"/>
            <a:ext cx="10855910" cy="6010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uk-UA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Історична першооснова цивілізації</a:t>
            </a:r>
            <a:r>
              <a:rPr lang="uk-UA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пов'язана з її поступальним розвитком від нижчих форм до вищих в процесі еволюційних стрибків і революційних змін у відносинах людини з природою (неолітична революція і перехід від </a:t>
            </a:r>
            <a:r>
              <a:rPr lang="uk-UA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привласнюючого</a:t>
            </a:r>
            <a:r>
              <a:rPr lang="uk-UA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господарства до виробничого), між людиною і суспільством (зародження приватної власності і класів), слідством є формування ієрархічних (вертикальних) і партнерських, коопераційних (горизонтальних) </a:t>
            </a:r>
            <a:r>
              <a:rPr lang="uk-UA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наукових і технологічних винаходів (промисловими перевороти, наукові та науково-технологічні революції), в умовах поглиблення поділу і кооперації праці і т. п.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9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650A9D-F7C9-11AD-BF70-87527CA75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21" y="346232"/>
            <a:ext cx="11139995" cy="6276510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Філософсько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-антропологічна парадигма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вважається ядром цивілізаційного підходу. Суть її полягає в зведенні соціального до індивідуального, наслідком чого стає не зростання соціальності взагалі, а зростання соціальності людини, його ментального і життєвого світу. В історико-філософському і релігійному аспектах це пов'язано з осьовим часом (по К.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Ясперса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з виникненням осьових цивілізацій і з людської пасіонарністю (за Л.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Гумільовим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 Саме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філософсько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-антропологічний підхід свідчить про безперервність, наступність у розвитку цивілізацій, дозволяючи уникати спрощених, бінарних, дихотомічних концепцій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15917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EE73CC-1AD5-0AC7-7339-8557B98D2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15" y="257650"/>
            <a:ext cx="11548369" cy="6011071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С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оціокультурна парадигма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вказує на тісний зв'язок цивілізації і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культури, які досить часто навіть ототожнюються. Зокрема, цивілізація співвідноситься не просто з культурою, а з її підйомом чи занепадом. У широкому сенсі культура є формою взаємодії людини з його матеріальним оточенням, а також засобом духовного існування і самовираження його сутнісних сил. 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Технологічна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парадигма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пояснює процес створення «другої природи» за допомогою громадських технологій, що містять і матеріальні, і духовні компоненти, і охоплює всі наявні засоби матеріального і духовного виробництва. Зокрема, це мова і інші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знаки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(наприклад, комп'ютерні системи), соціальні і технологічні норми і стандарти, закріплені в традиціях, звичаях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державно-правових положеннях, законотворчості, правопорядк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технічній документації.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78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74A099-3DCC-B70B-14E3-E0997558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703851"/>
            <a:ext cx="11363417" cy="5450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Економічна парадигма,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будучи тісно 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пов'язаною з технологією, розглядає такі фундаментальні категорії, як власність, зміст і характер праці та виробництва, а також взаємодія людини і природи, суспільні форми праці, перш за все його поділ і кооперацію, як засобу підвищення продуктивності праці. </a:t>
            </a:r>
            <a:r>
              <a:rPr lang="uk-UA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Додамо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економічні чинники є основою періодизації </a:t>
            </a:r>
            <a:r>
              <a:rPr lang="uk-UA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макроцивілізації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(всесвітніх цивілізацій).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2876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10C64F83-4F2D-CAA5-0C28-DDEFA914F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06" y="318710"/>
            <a:ext cx="11317551" cy="6037703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цивілізаційної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морфології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просторові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ландшафту. 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Тимчасові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спільність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синхронні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соціально-інституційні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суперетнічн</a:t>
            </a:r>
            <a:r>
              <a:rPr lang="uk-UA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спільність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ціннісно-нормативних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самоідентифікації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популяцій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розглянутих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парадигм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сформувалися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(напрямки)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цивілізаційного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суспільно-історичного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матеріалістична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культурно-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викристалізувався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початку XX ст. 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Культурно-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матеріалістична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заснована на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блокових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підсистемах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цілісну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цивілізаційно-матеріалістичну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систему: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культурно-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псіхологічская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815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182</TotalTime>
  <Words>5799</Words>
  <Application>Microsoft Office PowerPoint</Application>
  <PresentationFormat>Широкоэкранный</PresentationFormat>
  <Paragraphs>139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Corbel</vt:lpstr>
      <vt:lpstr>Gill Sans MT</vt:lpstr>
      <vt:lpstr>Times New Roman</vt:lpstr>
      <vt:lpstr>Посылка</vt:lpstr>
      <vt:lpstr>Цивілізаційні виміри глобальних економічних процесів</vt:lpstr>
      <vt:lpstr>Презентация PowerPoint</vt:lpstr>
      <vt:lpstr>1. Цивілізаційний вимір економічного розвитку.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Прихильники культурно-історичної школи в цілому виділяють визначальні риси і особливості цивілізацій: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2. Характер і рушійні сили економічного глобалізму.</vt:lpstr>
      <vt:lpstr>Презентация PowerPoint</vt:lpstr>
      <vt:lpstr>Презентация PowerPoint</vt:lpstr>
      <vt:lpstr>Презентация PowerPoint</vt:lpstr>
      <vt:lpstr>Презентация PowerPoint</vt:lpstr>
      <vt:lpstr>3. Глобальні форми економічного розвитку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 Глобальні детермінанти конкурентоспроможності національних економік.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Цивілізаційні виміри глобальних економічних процесів</dc:title>
  <dc:creator>onisenkov741@gmail.com</dc:creator>
  <cp:lastModifiedBy>Lyudmyla</cp:lastModifiedBy>
  <cp:revision>3</cp:revision>
  <dcterms:created xsi:type="dcterms:W3CDTF">2022-11-29T07:51:28Z</dcterms:created>
  <dcterms:modified xsi:type="dcterms:W3CDTF">2022-12-01T19:25:49Z</dcterms:modified>
</cp:coreProperties>
</file>