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59" r:id="rId4"/>
    <p:sldId id="260" r:id="rId5"/>
    <p:sldId id="263" r:id="rId6"/>
    <p:sldId id="266" r:id="rId7"/>
    <p:sldId id="269" r:id="rId8"/>
    <p:sldId id="267" r:id="rId9"/>
    <p:sldId id="268" r:id="rId10"/>
    <p:sldId id="272" r:id="rId11"/>
    <p:sldId id="273" r:id="rId12"/>
    <p:sldId id="274" r:id="rId13"/>
    <p:sldId id="275" r:id="rId14"/>
    <p:sldId id="295" r:id="rId15"/>
    <p:sldId id="296" r:id="rId16"/>
    <p:sldId id="297" r:id="rId17"/>
    <p:sldId id="277" r:id="rId18"/>
    <p:sldId id="279" r:id="rId19"/>
    <p:sldId id="298" r:id="rId20"/>
    <p:sldId id="284" r:id="rId21"/>
    <p:sldId id="282" r:id="rId22"/>
    <p:sldId id="285" r:id="rId23"/>
    <p:sldId id="281" r:id="rId24"/>
    <p:sldId id="286" r:id="rId25"/>
    <p:sldId id="287" r:id="rId26"/>
    <p:sldId id="288" r:id="rId27"/>
    <p:sldId id="290" r:id="rId28"/>
    <p:sldId id="292" r:id="rId29"/>
    <p:sldId id="293" r:id="rId30"/>
    <p:sldId id="29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B05C1D-BCA5-417B-A33F-95558D1849DA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0F97C-7009-44C2-B15E-8A7F564794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181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0F97C-7009-44C2-B15E-8A7F5647949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818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hdphoto" Target="../media/hdphoto17.wdp"/><Relationship Id="rId7" Type="http://schemas.microsoft.com/office/2007/relationships/hdphoto" Target="../media/hdphoto19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microsoft.com/office/2007/relationships/hdphoto" Target="../media/hdphoto18.wdp"/><Relationship Id="rId4" Type="http://schemas.openxmlformats.org/officeDocument/2006/relationships/image" Target="../media/image35.png"/><Relationship Id="rId9" Type="http://schemas.microsoft.com/office/2007/relationships/hdphoto" Target="../media/hdphoto20.wdp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7990656" cy="6525344"/>
          </a:xfrm>
        </p:spPr>
        <p:txBody>
          <a:bodyPr>
            <a:normAutofit fontScale="90000"/>
          </a:bodyPr>
          <a:lstStyle/>
          <a:p>
            <a:r>
              <a:rPr lang="en-US" sz="4900" b="1" dirty="0">
                <a:solidFill>
                  <a:srgbClr val="002060"/>
                </a:solidFill>
              </a:rPr>
              <a:t>Origin of everything and evolution of </a:t>
            </a:r>
            <a:r>
              <a:rPr lang="en-US" sz="4900" b="1" smtClean="0">
                <a:solidFill>
                  <a:srgbClr val="002060"/>
                </a:solidFill>
              </a:rPr>
              <a:t>hominins</a:t>
            </a:r>
            <a:r>
              <a:rPr lang="uk-UA" b="1" dirty="0">
                <a:solidFill>
                  <a:srgbClr val="002060"/>
                </a:solidFill>
              </a:rPr>
              <a:t/>
            </a:r>
            <a:br>
              <a:rPr lang="uk-UA" b="1" dirty="0">
                <a:solidFill>
                  <a:srgbClr val="002060"/>
                </a:solidFill>
              </a:rPr>
            </a:br>
            <a:r>
              <a:rPr lang="uk-UA" b="1" dirty="0">
                <a:solidFill>
                  <a:srgbClr val="002060"/>
                </a:solidFill>
              </a:rPr>
              <a:t>Походження всього і еволюція </a:t>
            </a:r>
            <a:r>
              <a:rPr lang="uk-UA" b="1" dirty="0" err="1">
                <a:solidFill>
                  <a:srgbClr val="002060"/>
                </a:solidFill>
              </a:rPr>
              <a:t>гомінідів</a:t>
            </a: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uk-UA" b="1" dirty="0" smtClean="0">
                <a:solidFill>
                  <a:srgbClr val="002060"/>
                </a:solidFill>
              </a:rPr>
              <a:t/>
            </a:r>
            <a:br>
              <a:rPr lang="uk-UA" b="1" dirty="0" smtClean="0">
                <a:solidFill>
                  <a:srgbClr val="002060"/>
                </a:solidFill>
              </a:rPr>
            </a:br>
            <a:r>
              <a:rPr lang="de-DE" sz="3600" b="1" dirty="0" err="1" smtClean="0">
                <a:solidFill>
                  <a:srgbClr val="002060"/>
                </a:solidFill>
              </a:rPr>
              <a:t>Lecture</a:t>
            </a:r>
            <a:r>
              <a:rPr lang="de-DE" sz="3600" b="1" dirty="0" smtClean="0">
                <a:solidFill>
                  <a:srgbClr val="002060"/>
                </a:solidFill>
              </a:rPr>
              <a:t> </a:t>
            </a:r>
            <a:r>
              <a:rPr lang="de-DE" sz="3600" b="1" dirty="0">
                <a:solidFill>
                  <a:srgbClr val="002060"/>
                </a:solidFill>
              </a:rPr>
              <a:t>1</a:t>
            </a:r>
            <a:br>
              <a:rPr lang="de-DE" sz="3600" b="1" dirty="0">
                <a:solidFill>
                  <a:srgbClr val="002060"/>
                </a:solidFill>
              </a:rPr>
            </a:br>
            <a:r>
              <a:rPr lang="de-DE" sz="3600" b="1" dirty="0" err="1">
                <a:solidFill>
                  <a:srgbClr val="002060"/>
                </a:solidFill>
              </a:rPr>
              <a:t>Andrii</a:t>
            </a:r>
            <a:r>
              <a:rPr lang="de-DE" sz="3600" b="1" dirty="0">
                <a:solidFill>
                  <a:srgbClr val="002060"/>
                </a:solidFill>
              </a:rPr>
              <a:t> </a:t>
            </a:r>
            <a:r>
              <a:rPr lang="de-DE" sz="3600" b="1" dirty="0" err="1">
                <a:solidFill>
                  <a:srgbClr val="002060"/>
                </a:solidFill>
              </a:rPr>
              <a:t>Pastushenko</a:t>
            </a:r>
            <a:r>
              <a:rPr lang="de-DE" sz="3600" b="1" dirty="0">
                <a:solidFill>
                  <a:srgbClr val="002060"/>
                </a:solidFill>
              </a:rPr>
              <a:t/>
            </a:r>
            <a:br>
              <a:rPr lang="de-DE" sz="3600" b="1" dirty="0">
                <a:solidFill>
                  <a:srgbClr val="002060"/>
                </a:solidFill>
              </a:rPr>
            </a:br>
            <a:r>
              <a:rPr lang="de-DE" sz="3600" b="1" dirty="0" err="1">
                <a:solidFill>
                  <a:srgbClr val="002060"/>
                </a:solidFill>
              </a:rPr>
              <a:t>PhD</a:t>
            </a:r>
            <a:r>
              <a:rPr lang="de-DE" sz="3600" b="1" dirty="0">
                <a:solidFill>
                  <a:srgbClr val="002060"/>
                </a:solidFill>
              </a:rPr>
              <a:t> in Historical </a:t>
            </a:r>
            <a:r>
              <a:rPr lang="de-DE" sz="3600" b="1" dirty="0" err="1">
                <a:solidFill>
                  <a:srgbClr val="002060"/>
                </a:solidFill>
              </a:rPr>
              <a:t>Sciences</a:t>
            </a:r>
            <a:r>
              <a:rPr lang="de-DE" sz="3600" b="1" dirty="0">
                <a:solidFill>
                  <a:srgbClr val="002060"/>
                </a:solidFill>
              </a:rPr>
              <a:t>, </a:t>
            </a:r>
            <a:r>
              <a:rPr lang="de-DE" sz="3600" b="1" dirty="0" err="1">
                <a:solidFill>
                  <a:srgbClr val="002060"/>
                </a:solidFill>
              </a:rPr>
              <a:t>associate</a:t>
            </a:r>
            <a:r>
              <a:rPr lang="de-DE" sz="3600" b="1" dirty="0">
                <a:solidFill>
                  <a:srgbClr val="002060"/>
                </a:solidFill>
              </a:rPr>
              <a:t> </a:t>
            </a:r>
            <a:r>
              <a:rPr lang="de-DE" sz="3600" b="1" dirty="0" err="1">
                <a:solidFill>
                  <a:srgbClr val="002060"/>
                </a:solidFill>
              </a:rPr>
              <a:t>professor</a:t>
            </a:r>
            <a:r>
              <a:rPr lang="de-DE" sz="3600" b="1" dirty="0">
                <a:solidFill>
                  <a:srgbClr val="002060"/>
                </a:solidFill>
              </a:rPr>
              <a:t/>
            </a:r>
            <a:br>
              <a:rPr lang="de-DE" sz="3600" b="1" dirty="0">
                <a:solidFill>
                  <a:srgbClr val="002060"/>
                </a:solidFill>
              </a:rPr>
            </a:br>
            <a:r>
              <a:rPr lang="uk-UA" sz="3600" b="1" dirty="0" smtClean="0">
                <a:solidFill>
                  <a:srgbClr val="002060"/>
                </a:solidFill>
              </a:rPr>
              <a:t/>
            </a:r>
            <a:br>
              <a:rPr lang="uk-UA" sz="3600" b="1" dirty="0" smtClean="0">
                <a:solidFill>
                  <a:srgbClr val="002060"/>
                </a:solidFill>
              </a:rPr>
            </a:br>
            <a:r>
              <a:rPr lang="uk-UA" b="1" dirty="0">
                <a:solidFill>
                  <a:srgbClr val="002060"/>
                </a:solidFill>
              </a:rPr>
              <a:t/>
            </a:r>
            <a:br>
              <a:rPr lang="uk-UA" b="1" dirty="0">
                <a:solidFill>
                  <a:srgbClr val="002060"/>
                </a:solidFill>
              </a:rPr>
            </a:br>
            <a:endParaRPr lang="uk-UA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4106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5960"/>
            <a:ext cx="2569885" cy="2753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0756"/>
            <a:ext cx="2386414" cy="2588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35878"/>
            <a:ext cx="2952328" cy="3205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335879"/>
            <a:ext cx="2880320" cy="307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425" y="420756"/>
            <a:ext cx="2646154" cy="283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36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</a:t>
            </a:r>
            <a:r>
              <a:rPr lang="en-US" b="1" dirty="0" smtClean="0">
                <a:solidFill>
                  <a:srgbClr val="0070C0"/>
                </a:solidFill>
              </a:rPr>
              <a:t>a. 7 million ago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7170" name="Picture 2" descr="ÐÐ°ÑÑÐ¸Ð½ÐºÐ¸ Ð¿Ð¾ Ð·Ð°Ð¿ÑÐ¾ÑÑ Ð°Ð²ÑÑÑÐ°Ð»Ð¾Ð¿Ð¸ÑÐµÐº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0" b="98800" l="9416" r="980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509726"/>
            <a:ext cx="2357060" cy="382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0" y="2063775"/>
            <a:ext cx="3806094" cy="471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ÐÐ°ÑÑÐ¸Ð½ÐºÐ¸ Ð¿Ð¾ Ð·Ð°Ð¿ÑÐ¾ÑÑ silhouette of monke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484784"/>
            <a:ext cx="2047672" cy="245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2942606" y="3304820"/>
            <a:ext cx="792088" cy="63815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307804" y="3304820"/>
            <a:ext cx="848372" cy="63815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87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Ð°ÑÑÐ¸Ð½ÐºÐ¸ Ð¿Ð¾ Ð·Ð°Ð¿ÑÐ¾ÑÑ huma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5926" b="96481" l="48125" r="63750">
                        <a14:backgroundMark x1="49583" y1="91111" x2="49583" y2="91111"/>
                        <a14:backgroundMark x1="53438" y1="92593" x2="52917" y2="94630"/>
                        <a14:backgroundMark x1="49167" y1="93333" x2="49583" y2="94259"/>
                        <a14:backgroundMark x1="56354" y1="93519" x2="57604" y2="96296"/>
                        <a14:backgroundMark x1="56771" y1="90926" x2="56771" y2="90926"/>
                        <a14:backgroundMark x1="50729" y1="90370" x2="50729" y2="903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54" t="10864" r="34089" b="-10864"/>
          <a:stretch/>
        </p:blipFill>
        <p:spPr bwMode="auto">
          <a:xfrm>
            <a:off x="6684117" y="1052736"/>
            <a:ext cx="18161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52403"/>
            <a:ext cx="2873949" cy="356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557517" y="1576339"/>
            <a:ext cx="259865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FF0000"/>
                </a:solidFill>
              </a:rPr>
              <a:t>98,4 % </a:t>
            </a:r>
            <a:r>
              <a:rPr lang="en-US" sz="5400" dirty="0" smtClean="0">
                <a:solidFill>
                  <a:srgbClr val="FF0000"/>
                </a:solidFill>
              </a:rPr>
              <a:t>DNA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14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4 million ago</a:t>
            </a:r>
            <a:r>
              <a:rPr lang="uk-UA" b="1" dirty="0" smtClean="0">
                <a:solidFill>
                  <a:srgbClr val="FF0000"/>
                </a:solidFill>
              </a:rPr>
              <a:t>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ÐÐ°ÑÑÐ¸Ð½ÐºÐ¸ Ð¿Ð¾ Ð·Ð°Ð¿ÑÐ¾ÑÑ australopithecu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000" l="2347" r="971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12776"/>
            <a:ext cx="3035136" cy="4274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483768" y="5659388"/>
            <a:ext cx="41365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Australopithecus</a:t>
            </a:r>
            <a:endParaRPr lang="ru-RU" sz="4400" b="1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483768" y="1556792"/>
            <a:ext cx="0" cy="39604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71600" y="2708920"/>
            <a:ext cx="13496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1 meter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82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ÐÐ°ÑÑÐ¸Ð½ÐºÐ¸ Ð¿Ð¾ Ð·Ð°Ð¿ÑÐ¾ÑÑ Homo habili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3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238" y="1268760"/>
            <a:ext cx="6134337" cy="4600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2.3 million years ago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27784" y="5733256"/>
            <a:ext cx="32560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Homo habilis</a:t>
            </a:r>
            <a:endParaRPr lang="ru-RU" sz="4400" b="1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483768" y="1556792"/>
            <a:ext cx="0" cy="39604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38394" y="2702349"/>
            <a:ext cx="17636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1,5 meters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28184" y="1412776"/>
            <a:ext cx="15424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880 cm³</a:t>
            </a:r>
            <a:endParaRPr lang="ru-RU" sz="32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788024" y="1556792"/>
            <a:ext cx="14401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89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ÐÐ°ÑÑÐ¸Ð½ÐºÐ¸ Ð¿Ð¾ Ð·Ð°Ð¿ÑÐ¾ÑÑ hominin silhouet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506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24" r="40406"/>
          <a:stretch/>
        </p:blipFill>
        <p:spPr bwMode="auto">
          <a:xfrm>
            <a:off x="460375" y="1323231"/>
            <a:ext cx="1657772" cy="2134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506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24" r="40406"/>
          <a:stretch/>
        </p:blipFill>
        <p:spPr bwMode="auto">
          <a:xfrm>
            <a:off x="5075650" y="-93501"/>
            <a:ext cx="1512574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506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24" r="40406"/>
          <a:stretch/>
        </p:blipFill>
        <p:spPr bwMode="auto">
          <a:xfrm>
            <a:off x="181974" y="3212976"/>
            <a:ext cx="1979712" cy="2549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506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24" r="40406"/>
          <a:stretch/>
        </p:blipFill>
        <p:spPr bwMode="auto">
          <a:xfrm>
            <a:off x="4716016" y="4113099"/>
            <a:ext cx="1979712" cy="2549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506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24" r="40406"/>
          <a:stretch/>
        </p:blipFill>
        <p:spPr bwMode="auto">
          <a:xfrm>
            <a:off x="1788724" y="-178977"/>
            <a:ext cx="1645324" cy="211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84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561" y="1927263"/>
            <a:ext cx="1180480" cy="27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ÐÐ°ÑÑÐ¸Ð½ÐºÐ¸ Ð¿Ð¾ Ð·Ð°Ð¿ÑÐ¾ÑÑ Homo habili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3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16" r="29344"/>
          <a:stretch/>
        </p:blipFill>
        <p:spPr bwMode="auto">
          <a:xfrm>
            <a:off x="2161686" y="414241"/>
            <a:ext cx="3286926" cy="559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171830" y="6011711"/>
            <a:ext cx="32560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Homo habilis</a:t>
            </a:r>
            <a:endParaRPr lang="ru-RU" sz="4400" b="1" dirty="0"/>
          </a:p>
        </p:txBody>
      </p:sp>
      <p:sp>
        <p:nvSpPr>
          <p:cNvPr id="13" name="Rectangle 12"/>
          <p:cNvSpPr/>
          <p:nvPr/>
        </p:nvSpPr>
        <p:spPr>
          <a:xfrm>
            <a:off x="6454813" y="4785857"/>
            <a:ext cx="1907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/>
              <a:t>Paranthropus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39614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1.9 million years ago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2290" name="Picture 2" descr="ÐÐ°ÑÑÐ¸Ð½ÐºÐ¸ Ð¿Ð¾ Ð·Ð°Ð¿ÑÐ¾ÑÑ homo ergaster/erectu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0" b="96250" l="9921" r="896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1"/>
            <a:ext cx="2976364" cy="472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ÐÐ°ÑÑÐ¸Ð½ÐºÐ¸ Ð¿Ð¾ Ð·Ð°Ð¿ÑÐ¾ÑÑ fir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" r="55230"/>
          <a:stretch/>
        </p:blipFill>
        <p:spPr bwMode="auto">
          <a:xfrm>
            <a:off x="4634508" y="4149080"/>
            <a:ext cx="1461686" cy="245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ÐÐ°ÑÑÐ¸Ð½ÐºÐ¸ Ð¿Ð¾ Ð·Ð°Ð¿ÑÐ¾ÑÑ homo erectus tear-drop hand ax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634">
                        <a14:foregroundMark x1="15655" y1="6600" x2="14119" y2="84900"/>
                        <a14:foregroundMark x1="47476" y1="8000" x2="47476" y2="7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304" y="1556791"/>
            <a:ext cx="2657743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6917" y="6025358"/>
            <a:ext cx="40775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homo </a:t>
            </a:r>
            <a:r>
              <a:rPr lang="en-US" sz="3200" b="1" dirty="0" err="1"/>
              <a:t>ergaster</a:t>
            </a:r>
            <a:r>
              <a:rPr lang="ru-RU" sz="3200" b="1" dirty="0"/>
              <a:t>/</a:t>
            </a:r>
            <a:r>
              <a:rPr lang="en-US" sz="3200" b="1" dirty="0"/>
              <a:t>erectus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308488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ÐÐ°ÑÑÐ¸Ð½ÐºÐ¸ Ð¿Ð¾ Ð·Ð°Ð¿ÑÐ¾ÑÑ hominin silhouet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506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24" r="40406"/>
          <a:stretch/>
        </p:blipFill>
        <p:spPr bwMode="auto">
          <a:xfrm>
            <a:off x="460375" y="1323231"/>
            <a:ext cx="1657772" cy="2134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506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24" r="40406"/>
          <a:stretch/>
        </p:blipFill>
        <p:spPr bwMode="auto">
          <a:xfrm>
            <a:off x="5075650" y="-93501"/>
            <a:ext cx="1512574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506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24" r="40406"/>
          <a:stretch/>
        </p:blipFill>
        <p:spPr bwMode="auto">
          <a:xfrm>
            <a:off x="181974" y="3212976"/>
            <a:ext cx="1979712" cy="2549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506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24" r="40406"/>
          <a:stretch/>
        </p:blipFill>
        <p:spPr bwMode="auto">
          <a:xfrm>
            <a:off x="4716016" y="4113099"/>
            <a:ext cx="1979712" cy="2549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506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24" r="40406"/>
          <a:stretch/>
        </p:blipFill>
        <p:spPr bwMode="auto">
          <a:xfrm>
            <a:off x="1788724" y="-178977"/>
            <a:ext cx="1645324" cy="211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84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561" y="1927263"/>
            <a:ext cx="1180480" cy="27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ÐÐ°ÑÑÐ¸Ð½ÐºÐ¸ Ð¿Ð¾ Ð·Ð°Ð¿ÑÐ¾ÑÑ Homo habili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3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16" r="29344"/>
          <a:stretch/>
        </p:blipFill>
        <p:spPr bwMode="auto">
          <a:xfrm>
            <a:off x="2161686" y="414241"/>
            <a:ext cx="3286926" cy="559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171830" y="6011711"/>
            <a:ext cx="32560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Homo habilis</a:t>
            </a:r>
            <a:endParaRPr lang="ru-RU" sz="4400" b="1" dirty="0"/>
          </a:p>
        </p:txBody>
      </p:sp>
      <p:sp>
        <p:nvSpPr>
          <p:cNvPr id="13" name="Rectangle 12"/>
          <p:cNvSpPr/>
          <p:nvPr/>
        </p:nvSpPr>
        <p:spPr>
          <a:xfrm>
            <a:off x="6454813" y="4785857"/>
            <a:ext cx="16722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/>
              <a:t>парантроп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7910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ÐÐ°ÑÑÐ¸Ð½ÐºÐ¸ Ð¿Ð¾ Ð·Ð°Ð¿ÑÐ¾ÑÑ Africa As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00" t="40259" r="36550" b="13060"/>
          <a:stretch/>
        </p:blipFill>
        <p:spPr bwMode="auto">
          <a:xfrm>
            <a:off x="2051720" y="404664"/>
            <a:ext cx="5256584" cy="594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3749200" y="2153514"/>
            <a:ext cx="2304256" cy="1224136"/>
          </a:xfrm>
          <a:prstGeom prst="straightConnector1">
            <a:avLst/>
          </a:prstGeom>
          <a:ln w="762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4685304" y="1697151"/>
            <a:ext cx="1368152" cy="1676842"/>
          </a:xfrm>
          <a:prstGeom prst="straightConnector1">
            <a:avLst/>
          </a:prstGeom>
          <a:ln w="762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5889670" y="1429777"/>
            <a:ext cx="108012" cy="1944216"/>
          </a:xfrm>
          <a:prstGeom prst="straightConnector1">
            <a:avLst/>
          </a:prstGeom>
          <a:ln w="762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ÐÐ°ÑÑÐ¸Ð½ÐºÐ¸ Ð¿Ð¾ Ð·Ð°Ð¿ÑÐ¾ÑÑ homo ergaster/erectus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" b="96250" l="9921" r="896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92080" y="1772816"/>
            <a:ext cx="2976364" cy="472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287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ÐÐ°ÑÑÐ¸Ð½ÐºÐ¸ Ð¿Ð¾ Ð·Ð°Ð¿ÑÐ¾ÑÑ larynx habilis erect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558924"/>
            <a:ext cx="3369037" cy="352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74617" y="4221087"/>
            <a:ext cx="22999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high larynx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7" name="Equal 6"/>
          <p:cNvSpPr/>
          <p:nvPr/>
        </p:nvSpPr>
        <p:spPr>
          <a:xfrm>
            <a:off x="4148344" y="2564904"/>
            <a:ext cx="1800200" cy="100811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72210" y="2383805"/>
            <a:ext cx="2776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No good speaking 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99592" y="908720"/>
            <a:ext cx="2304256" cy="2088232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Minus 3"/>
          <p:cNvSpPr/>
          <p:nvPr/>
        </p:nvSpPr>
        <p:spPr>
          <a:xfrm>
            <a:off x="1475656" y="1412776"/>
            <a:ext cx="1152128" cy="108012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val 4"/>
          <p:cNvSpPr/>
          <p:nvPr/>
        </p:nvSpPr>
        <p:spPr>
          <a:xfrm>
            <a:off x="6012160" y="548680"/>
            <a:ext cx="2304256" cy="2088232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Plus 6"/>
          <p:cNvSpPr/>
          <p:nvPr/>
        </p:nvSpPr>
        <p:spPr>
          <a:xfrm>
            <a:off x="6506852" y="951829"/>
            <a:ext cx="1368152" cy="129614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Explosion 1 7"/>
          <p:cNvSpPr/>
          <p:nvPr/>
        </p:nvSpPr>
        <p:spPr>
          <a:xfrm>
            <a:off x="3059832" y="2996952"/>
            <a:ext cx="4032448" cy="3744416"/>
          </a:xfrm>
          <a:prstGeom prst="irregularSeal1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accent6">
                    <a:lumMod val="50000"/>
                  </a:schemeClr>
                </a:solidFill>
              </a:rPr>
              <a:t>Big Bang </a:t>
            </a:r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491880" y="2348880"/>
            <a:ext cx="864096" cy="648072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076056" y="2331098"/>
            <a:ext cx="841506" cy="665854"/>
          </a:xfrm>
          <a:prstGeom prst="straightConnector1">
            <a:avLst/>
          </a:prstGeom>
          <a:ln w="762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44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700 000 </a:t>
            </a:r>
            <a:r>
              <a:rPr lang="uk-UA" b="1" dirty="0">
                <a:solidFill>
                  <a:srgbClr val="FF0000"/>
                </a:solidFill>
              </a:rPr>
              <a:t>– 300 </a:t>
            </a:r>
            <a:r>
              <a:rPr lang="uk-UA" b="1" dirty="0" smtClean="0">
                <a:solidFill>
                  <a:srgbClr val="FF0000"/>
                </a:solidFill>
              </a:rPr>
              <a:t>000 </a:t>
            </a:r>
            <a:r>
              <a:rPr lang="en-US" b="1" dirty="0" smtClean="0">
                <a:solidFill>
                  <a:srgbClr val="FF0000"/>
                </a:solidFill>
              </a:rPr>
              <a:t>ago</a:t>
            </a:r>
            <a:r>
              <a:rPr lang="uk-UA" dirty="0">
                <a:solidFill>
                  <a:srgbClr val="FF0000"/>
                </a:solidFill>
              </a:rPr>
              <a:t/>
            </a:r>
            <a:br>
              <a:rPr lang="uk-UA" dirty="0">
                <a:solidFill>
                  <a:srgbClr val="FF0000"/>
                </a:solidFill>
              </a:rPr>
            </a:br>
            <a:endParaRPr lang="uk-UA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Инжек_работа_документы\папка історія України_англ\АУДИТОРНА РОБОТА\ВСЕСВІТНЯ ІСТОРІЯ весна 2019 р\220px-Homo_heidelbergensis_adult_male_-_head_model_-_Smithsonian_Museum_of_Natural_History_-_2012-05-1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09" b="98932" l="0" r="100000">
                        <a14:foregroundMark x1="46364" y1="20641" x2="51818" y2="25623"/>
                        <a14:foregroundMark x1="59545" y1="18861" x2="59545" y2="23132"/>
                        <a14:foregroundMark x1="85000" y1="44484" x2="85000" y2="54448"/>
                        <a14:backgroundMark x1="8636" y1="42705" x2="8636" y2="71174"/>
                        <a14:backgroundMark x1="95909" y1="67972" x2="95909" y2="758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0"/>
            <a:ext cx="4608512" cy="588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68222" y="6021288"/>
            <a:ext cx="30075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Heidelberg Man</a:t>
            </a:r>
            <a:r>
              <a:rPr lang="uk-UA" sz="3200" b="1" dirty="0" smtClean="0"/>
              <a:t> 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853537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130 000</a:t>
            </a:r>
            <a:r>
              <a:rPr lang="uk-UA" b="1" dirty="0" smtClean="0">
                <a:solidFill>
                  <a:srgbClr val="FF0000"/>
                </a:solidFill>
              </a:rPr>
              <a:t> – 20 000</a:t>
            </a:r>
            <a:r>
              <a:rPr lang="en-US" b="1" dirty="0" smtClean="0">
                <a:solidFill>
                  <a:srgbClr val="FF0000"/>
                </a:solidFill>
              </a:rPr>
              <a:t> ago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5362" name="Picture 2" descr="ÐÐ°ÑÑÐ¸Ð½ÐºÐ¸ Ð¿Ð¾ Ð·Ð°Ð¿ÑÐ¾ÑÑ neanderthal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874" b="95534" l="22027" r="534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99" t="9440" r="45142"/>
          <a:stretch/>
        </p:blipFill>
        <p:spPr bwMode="auto">
          <a:xfrm>
            <a:off x="1259632" y="1082238"/>
            <a:ext cx="2005995" cy="518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487896" y="6011711"/>
            <a:ext cx="32528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Neanderthal </a:t>
            </a:r>
            <a:endParaRPr lang="ru-RU" sz="4400" b="1" dirty="0"/>
          </a:p>
        </p:txBody>
      </p:sp>
      <p:pic>
        <p:nvPicPr>
          <p:cNvPr id="2050" name="Picture 2" descr="D:\Инжек_работа_документы\папка історія України_англ\АУДИТОРНА РОБОТА\ВСЕСВІТНЯ ІСТОРІЯ весна 2019 р\61b885d7f857b0ca276fa1a28326d1bc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3667" y1="11170" x2="25667" y2="35904"/>
                        <a14:foregroundMark x1="19667" y1="14362" x2="19667" y2="44681"/>
                        <a14:foregroundMark x1="25667" y1="44149" x2="25333" y2="68883"/>
                        <a14:foregroundMark x1="17667" y1="46277" x2="12000" y2="74734"/>
                        <a14:foregroundMark x1="36333" y1="53191" x2="35667" y2="87766"/>
                        <a14:foregroundMark x1="21667" y1="78191" x2="9667" y2="99468"/>
                        <a14:foregroundMark x1="56667" y1="89362" x2="66000" y2="99468"/>
                        <a14:foregroundMark x1="97000" y1="75266" x2="87333" y2="99468"/>
                        <a14:foregroundMark x1="73667" y1="4255" x2="88000" y2="16755"/>
                        <a14:foregroundMark x1="64000" y1="32447" x2="64000" y2="32447"/>
                        <a14:foregroundMark x1="90333" y1="16489" x2="96000" y2="35904"/>
                        <a14:foregroundMark x1="45000" y1="33245" x2="41000" y2="37766"/>
                        <a14:backgroundMark x1="29667" y1="3191" x2="42000" y2="798"/>
                        <a14:backgroundMark x1="5000" y1="80851" x2="1000" y2="864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327" y="1956531"/>
            <a:ext cx="274320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589210" y="4931591"/>
            <a:ext cx="3638174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Овал 6"/>
          <p:cNvSpPr/>
          <p:nvPr/>
        </p:nvSpPr>
        <p:spPr>
          <a:xfrm rot="6678815">
            <a:off x="6160603" y="3135733"/>
            <a:ext cx="3638174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/>
          <p:cNvSpPr/>
          <p:nvPr/>
        </p:nvSpPr>
        <p:spPr>
          <a:xfrm rot="1440332">
            <a:off x="3651425" y="4725144"/>
            <a:ext cx="3638174" cy="1080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455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Homo </a:t>
            </a:r>
            <a:r>
              <a:rPr lang="en-US" b="1" dirty="0" err="1" smtClean="0"/>
              <a:t>Denisovan</a:t>
            </a:r>
            <a:r>
              <a:rPr lang="en-US" b="1" dirty="0" smtClean="0"/>
              <a:t> </a:t>
            </a:r>
            <a:r>
              <a:rPr lang="uk-UA" b="1" dirty="0" smtClean="0"/>
              <a:t> </a:t>
            </a:r>
            <a:endParaRPr lang="uk-UA" dirty="0"/>
          </a:p>
        </p:txBody>
      </p:sp>
      <p:pic>
        <p:nvPicPr>
          <p:cNvPr id="3074" name="Picture 2" descr="D:\Инжек_работа_документы\папка історія України_англ\АУДИТОРНА РОБОТА\ВСЕСВІТНЯ ІСТОРІЯ весна 2019 р\denisovan gir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3509201" cy="425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690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600 000 – 200 000 </a:t>
            </a:r>
            <a:r>
              <a:rPr lang="en-US" b="1" dirty="0" smtClean="0">
                <a:solidFill>
                  <a:srgbClr val="FF0000"/>
                </a:solidFill>
              </a:rPr>
              <a:t>ago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638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524" r="449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483768" y="1412776"/>
            <a:ext cx="3936820" cy="4433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99592" y="5886758"/>
            <a:ext cx="68863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/>
              <a:t>Homo sapiens (Cro-Magnon)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90405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60" y="1700808"/>
            <a:ext cx="1613284" cy="161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1613284" cy="161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533" y="3522209"/>
            <a:ext cx="1613284" cy="161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9" y="3325777"/>
            <a:ext cx="1613284" cy="161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42532"/>
            <a:ext cx="1613284" cy="161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8" y="1681973"/>
            <a:ext cx="381867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b="1" dirty="0" smtClean="0">
                <a:solidFill>
                  <a:srgbClr val="FF0000"/>
                </a:solidFill>
              </a:rPr>
              <a:t>&lt;</a:t>
            </a:r>
            <a:r>
              <a:rPr lang="en-US" sz="11500" dirty="0" smtClean="0"/>
              <a:t> </a:t>
            </a:r>
            <a:r>
              <a:rPr lang="en-US" sz="11500" dirty="0" smtClean="0">
                <a:solidFill>
                  <a:srgbClr val="FF0000"/>
                </a:solidFill>
              </a:rPr>
              <a:t>150</a:t>
            </a:r>
            <a:endParaRPr lang="ru-RU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454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Stone Age (2.3 </a:t>
            </a:r>
            <a:r>
              <a:rPr lang="en-US" b="1" dirty="0" err="1" smtClean="0">
                <a:solidFill>
                  <a:schemeClr val="bg1"/>
                </a:solidFill>
              </a:rPr>
              <a:t>mln</a:t>
            </a:r>
            <a:r>
              <a:rPr lang="en-US" b="1" dirty="0" smtClean="0">
                <a:solidFill>
                  <a:schemeClr val="bg1"/>
                </a:solidFill>
              </a:rPr>
              <a:t> – 4.000 BCE)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100" name="Picture 4" descr="ÐÐ°ÑÑÐ¸Ð½ÐºÐ¸ Ð¿Ð¾ Ð·Ð°Ð¿ÑÐ¾ÑÑ palaeolith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632848" cy="424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970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 smtClean="0">
                <a:solidFill>
                  <a:schemeClr val="bg1"/>
                </a:solidFill>
              </a:rPr>
              <a:t>Glacier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https://upload.wikimedia.org/wikipedia/commons/thumb/b/b4/IceAgeEarth.jpg/300px-IceAgeEar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07484"/>
            <a:ext cx="504056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7943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Ð°ÑÑÐ¸Ð½ÐºÐ¸ Ð¿Ð¾ Ð·Ð°Ð¿ÑÐ¾ÑÑ physical map Africa contine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2" t="3439" r="5722" b="5614"/>
          <a:stretch/>
        </p:blipFill>
        <p:spPr bwMode="auto">
          <a:xfrm>
            <a:off x="1331640" y="116632"/>
            <a:ext cx="6516645" cy="653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Ð°ÑÑÐ¸Ð½ÐºÐ¸ Ð¿Ð¾ Ð·Ð°Ð¿ÑÐ¾ÑÑ homo sapie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16832"/>
            <a:ext cx="1296144" cy="245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10794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ÐÐ°ÑÑÐ¸Ð½ÐºÐ¸ Ð¿Ð¾ Ð·Ð°Ð¿ÑÐ¾ÑÑ Earth ma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1" name="Picture 9" descr="ÐÐ°ÑÑÐ¸Ð½ÐºÐ¸ Ð¿Ð¾ Ð·Ð°Ð¿ÑÐ¾ÑÑ wholly mammoth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5893" l="5859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80" y="160338"/>
            <a:ext cx="4939310" cy="270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ÐÐ°ÑÑÐ¸Ð½ÐºÐ¸ Ð¿Ð¾ Ð·Ð°Ð¿ÑÐ¾ÑÑ diprotod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55" b="91252" l="9961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508" y="25329"/>
            <a:ext cx="3816335" cy="247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9" name="Picture 17" descr="ÐÐ°ÑÑÐ¸Ð½ÐºÐ¸ Ð¿Ð¾ Ð·Ð°Ð¿ÑÐ¾ÑÑ large wombat extinct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27" b="96933" l="1521" r="982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42" y="3645024"/>
            <a:ext cx="3527333" cy="218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1" name="Picture 19" descr="ÐÐ°ÑÑÐ¸Ð½ÐºÐ¸ Ð¿Ð¾ Ð·Ð°Ð¿ÑÐ¾ÑÑ mastodon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40" b="100000" l="1053" r="100000">
                        <a14:foregroundMark x1="84211" y1="44690" x2="93158" y2="35398"/>
                        <a14:foregroundMark x1="90000" y1="49115" x2="97632" y2="39823"/>
                        <a14:foregroundMark x1="92368" y1="35841" x2="96842" y2="29204"/>
                        <a14:foregroundMark x1="96579" y1="31416" x2="99474" y2="27876"/>
                        <a14:foregroundMark x1="98421" y1="38938" x2="99737" y2="32301"/>
                        <a14:backgroundMark x1="93158" y1="41593" x2="97368" y2="34513"/>
                        <a14:backgroundMark x1="97368" y1="33628" x2="99211" y2="26991"/>
                        <a14:backgroundMark x1="88684" y1="44690" x2="94211" y2="40708"/>
                        <a14:backgroundMark x1="90526" y1="44248" x2="90526" y2="442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871779"/>
            <a:ext cx="4300067" cy="255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51216" y="2708920"/>
            <a:ext cx="19960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Mammoth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48468" y="2289010"/>
            <a:ext cx="21457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Diprotodon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4901" y="5831166"/>
            <a:ext cx="27009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Large wombat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27984" y="5517232"/>
            <a:ext cx="1924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Mastodon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7504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First networks</a:t>
            </a:r>
            <a:endParaRPr lang="ru-RU" sz="6000" b="1" dirty="0"/>
          </a:p>
        </p:txBody>
      </p:sp>
      <p:pic>
        <p:nvPicPr>
          <p:cNvPr id="4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60" y="1700808"/>
            <a:ext cx="863383" cy="8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64" y="1635113"/>
            <a:ext cx="863383" cy="8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63" y="3884758"/>
            <a:ext cx="863383" cy="8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9" y="3325777"/>
            <a:ext cx="863383" cy="8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42532"/>
            <a:ext cx="863383" cy="8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586" y="1635113"/>
            <a:ext cx="863383" cy="8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220" y="1752328"/>
            <a:ext cx="863383" cy="8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049" y="3573729"/>
            <a:ext cx="863383" cy="8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609" y="3939783"/>
            <a:ext cx="863383" cy="8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961" r="89844">
                        <a14:foregroundMark x1="56641" y1="9961" x2="56641" y2="9961"/>
                        <a14:foregroundMark x1="46680" y1="5078" x2="53125" y2="14453"/>
                        <a14:foregroundMark x1="53906" y1="6055" x2="49805" y2="19727"/>
                        <a14:foregroundMark x1="42578" y1="25977" x2="42578" y2="86914"/>
                        <a14:foregroundMark x1="58203" y1="51563" x2="58203" y2="87109"/>
                        <a14:foregroundMark x1="41602" y1="90039" x2="43945" y2="93555"/>
                        <a14:foregroundMark x1="57813" y1="88477" x2="58789" y2="95117"/>
                        <a14:foregroundMark x1="65625" y1="26758" x2="67969" y2="52734"/>
                        <a14:foregroundMark x1="68945" y1="52344" x2="69727" y2="57422"/>
                        <a14:foregroundMark x1="34180" y1="28320" x2="33594" y2="53906"/>
                        <a14:backgroundMark x1="39453" y1="10938" x2="43164" y2="17383"/>
                        <a14:backgroundMark x1="21094" y1="4297" x2="30078" y2="17578"/>
                        <a14:backgroundMark x1="35547" y1="4492" x2="16211" y2="64063"/>
                        <a14:backgroundMark x1="26367" y1="41602" x2="25391" y2="85742"/>
                        <a14:backgroundMark x1="33398" y1="66016" x2="33398" y2="98828"/>
                        <a14:backgroundMark x1="37891" y1="36328" x2="37305" y2="96680"/>
                        <a14:backgroundMark x1="27930" y1="32031" x2="27734" y2="63281"/>
                        <a14:backgroundMark x1="40625" y1="2930" x2="42578" y2="15234"/>
                        <a14:backgroundMark x1="42188" y1="17383" x2="65430" y2="19727"/>
                        <a14:backgroundMark x1="66406" y1="1367" x2="80859" y2="50586"/>
                        <a14:backgroundMark x1="57813" y1="1563" x2="66406" y2="23047"/>
                        <a14:backgroundMark x1="45508" y1="781" x2="64648" y2="3125"/>
                        <a14:backgroundMark x1="84961" y1="41211" x2="73438" y2="99609"/>
                        <a14:backgroundMark x1="63281" y1="41602" x2="63281" y2="91211"/>
                        <a14:backgroundMark x1="73633" y1="28516" x2="73633" y2="66016"/>
                        <a14:backgroundMark x1="62891" y1="32031" x2="63281" y2="59570"/>
                        <a14:backgroundMark x1="50586" y1="62305" x2="50586" y2="98047"/>
                        <a14:backgroundMark x1="33789" y1="95898" x2="36328" y2="99414"/>
                        <a14:backgroundMark x1="51953" y1="97070" x2="55273" y2="99414"/>
                        <a14:backgroundMark x1="38477" y1="96289" x2="41602" y2="99609"/>
                        <a14:backgroundMark x1="66406" y1="17969" x2="74805" y2="2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148" y="2794052"/>
            <a:ext cx="863383" cy="86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Left-Right Arrow 13"/>
          <p:cNvSpPr/>
          <p:nvPr/>
        </p:nvSpPr>
        <p:spPr>
          <a:xfrm>
            <a:off x="2009533" y="1268760"/>
            <a:ext cx="4937247" cy="352839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ideas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things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</a:rPr>
              <a:t>people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746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/>
          </p:nvPr>
        </p:nvSpPr>
        <p:spPr>
          <a:xfrm>
            <a:off x="1705267" y="553751"/>
            <a:ext cx="57334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300</a:t>
            </a:r>
            <a:r>
              <a:rPr lang="uk-UA" sz="3200" b="1" dirty="0" smtClean="0">
                <a:solidFill>
                  <a:srgbClr val="FF0000"/>
                </a:solidFill>
              </a:rPr>
              <a:t> 000</a:t>
            </a:r>
            <a:r>
              <a:rPr lang="en-US" sz="3200" b="1" dirty="0" smtClean="0">
                <a:solidFill>
                  <a:srgbClr val="FF0000"/>
                </a:solidFill>
              </a:rPr>
              <a:t> – 380 000 after Big Bang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2348880"/>
            <a:ext cx="10326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 smtClean="0">
                <a:solidFill>
                  <a:srgbClr val="002060"/>
                </a:solidFill>
              </a:rPr>
              <a:t>t°</a:t>
            </a:r>
            <a:endParaRPr lang="ru-RU" sz="96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859" y="3966675"/>
            <a:ext cx="1973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- 4 000 </a:t>
            </a:r>
            <a:r>
              <a:rPr lang="en-US" sz="3600" b="1" baseline="30000" dirty="0"/>
              <a:t>0</a:t>
            </a:r>
            <a:r>
              <a:rPr lang="en-US" sz="3600" b="1" dirty="0"/>
              <a:t>C</a:t>
            </a:r>
            <a:endParaRPr lang="ru-RU" sz="3600" b="1" dirty="0"/>
          </a:p>
        </p:txBody>
      </p:sp>
      <p:sp>
        <p:nvSpPr>
          <p:cNvPr id="9" name="Rectangle 8"/>
          <p:cNvSpPr/>
          <p:nvPr/>
        </p:nvSpPr>
        <p:spPr>
          <a:xfrm>
            <a:off x="5220072" y="3176972"/>
            <a:ext cx="1885453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800" baseline="-25000" dirty="0"/>
              <a:t>1</a:t>
            </a:r>
            <a:r>
              <a:rPr lang="en-US" sz="13800" dirty="0"/>
              <a:t>H</a:t>
            </a:r>
            <a:endParaRPr lang="ru-RU" sz="13800" dirty="0"/>
          </a:p>
        </p:txBody>
      </p:sp>
      <p:sp>
        <p:nvSpPr>
          <p:cNvPr id="10" name="Rectangle 9"/>
          <p:cNvSpPr/>
          <p:nvPr/>
        </p:nvSpPr>
        <p:spPr>
          <a:xfrm>
            <a:off x="6516216" y="1580599"/>
            <a:ext cx="153279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aseline="-25000" dirty="0"/>
              <a:t>2</a:t>
            </a:r>
            <a:r>
              <a:rPr lang="en-US" sz="7200" dirty="0"/>
              <a:t>He</a:t>
            </a:r>
            <a:endParaRPr lang="ru-RU" sz="72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627784" y="3356992"/>
            <a:ext cx="2592288" cy="10801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2627784" y="2636912"/>
            <a:ext cx="3168352" cy="54006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42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ÐÐ°ÑÑÐ¸Ð½ÐºÐ¸ Ð¿Ð¾ Ð·Ð°Ð¿ÑÐ¾ÑÑ cave paintin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143750" cy="478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80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4260594" y="620688"/>
            <a:ext cx="4487870" cy="403244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66396" y="2605913"/>
            <a:ext cx="2105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Gravity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78333" y="2175247"/>
            <a:ext cx="1472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baseline="-25000" dirty="0">
                <a:solidFill>
                  <a:srgbClr val="FF0000"/>
                </a:solidFill>
              </a:rPr>
              <a:t>1</a:t>
            </a:r>
            <a:r>
              <a:rPr lang="en-US" sz="7200" b="1" dirty="0">
                <a:solidFill>
                  <a:srgbClr val="FF0000"/>
                </a:solidFill>
              </a:rPr>
              <a:t>H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4248" y="1891151"/>
            <a:ext cx="20705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baseline="-25000" dirty="0">
                <a:solidFill>
                  <a:srgbClr val="FF0000"/>
                </a:solidFill>
              </a:rPr>
              <a:t>2</a:t>
            </a:r>
            <a:r>
              <a:rPr lang="en-US" sz="7200" b="1" dirty="0">
                <a:solidFill>
                  <a:srgbClr val="FF0000"/>
                </a:solidFill>
              </a:rPr>
              <a:t>He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" name="Plus 7"/>
          <p:cNvSpPr/>
          <p:nvPr/>
        </p:nvSpPr>
        <p:spPr>
          <a:xfrm>
            <a:off x="5724128" y="2151978"/>
            <a:ext cx="990524" cy="96986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483768" y="2795190"/>
            <a:ext cx="1609602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815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Ð°ÑÑÐ¸Ð½ÐºÐ¸ Ð¿Ð¾ Ð·Ð°Ð¿ÑÐ¾ÑÑ supernova explos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5082"/>
            <a:ext cx="5508103" cy="336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71600" y="1575082"/>
            <a:ext cx="1472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baseline="-25000" dirty="0">
                <a:solidFill>
                  <a:srgbClr val="FF0000"/>
                </a:solidFill>
              </a:rPr>
              <a:t>1</a:t>
            </a:r>
            <a:r>
              <a:rPr lang="en-US" sz="7200" b="1" dirty="0">
                <a:solidFill>
                  <a:srgbClr val="FF0000"/>
                </a:solidFill>
              </a:rPr>
              <a:t>H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7704" y="3091480"/>
            <a:ext cx="20705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baseline="-25000" dirty="0">
                <a:solidFill>
                  <a:srgbClr val="FF0000"/>
                </a:solidFill>
              </a:rPr>
              <a:t>2</a:t>
            </a:r>
            <a:r>
              <a:rPr lang="en-US" sz="7200" b="1" dirty="0">
                <a:solidFill>
                  <a:srgbClr val="FF0000"/>
                </a:solidFill>
              </a:rPr>
              <a:t>He</a:t>
            </a:r>
            <a:endParaRPr lang="ru-RU" sz="7200" b="1" dirty="0">
              <a:solidFill>
                <a:srgbClr val="FF000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971600" y="1575082"/>
            <a:ext cx="1224136" cy="134986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1199564" y="1425549"/>
            <a:ext cx="1016496" cy="134986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051720" y="3071719"/>
            <a:ext cx="1224136" cy="134986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2204120" y="2996952"/>
            <a:ext cx="1016496" cy="134986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779912" y="1729377"/>
            <a:ext cx="1929472" cy="520636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05493" y="1025005"/>
            <a:ext cx="32403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aseline="30000" dirty="0">
                <a:solidFill>
                  <a:schemeClr val="bg1"/>
                </a:solidFill>
              </a:rPr>
              <a:t>14 </a:t>
            </a:r>
            <a:r>
              <a:rPr lang="en-US" sz="6000" dirty="0" smtClean="0">
                <a:solidFill>
                  <a:schemeClr val="bg1"/>
                </a:solidFill>
              </a:rPr>
              <a:t>Si </a:t>
            </a:r>
          </a:p>
          <a:p>
            <a:endParaRPr lang="en-US" sz="6000" baseline="30000" dirty="0" smtClean="0">
              <a:solidFill>
                <a:schemeClr val="bg1"/>
              </a:solidFill>
            </a:endParaRPr>
          </a:p>
          <a:p>
            <a:r>
              <a:rPr lang="en-US" sz="6000" baseline="30000" dirty="0" smtClean="0">
                <a:solidFill>
                  <a:schemeClr val="bg1"/>
                </a:solidFill>
              </a:rPr>
              <a:t>7 </a:t>
            </a:r>
            <a:r>
              <a:rPr lang="en-US" sz="6000" dirty="0" smtClean="0">
                <a:solidFill>
                  <a:schemeClr val="bg1"/>
                </a:solidFill>
              </a:rPr>
              <a:t>N </a:t>
            </a:r>
          </a:p>
          <a:p>
            <a:endParaRPr lang="en-US" sz="6000" baseline="30000" dirty="0">
              <a:solidFill>
                <a:schemeClr val="bg1"/>
              </a:solidFill>
            </a:endParaRPr>
          </a:p>
          <a:p>
            <a:r>
              <a:rPr lang="en-US" sz="6000" baseline="30000" dirty="0" smtClean="0">
                <a:solidFill>
                  <a:schemeClr val="bg1"/>
                </a:solidFill>
              </a:rPr>
              <a:t>26 </a:t>
            </a:r>
            <a:r>
              <a:rPr lang="en-US" sz="6000" dirty="0" smtClean="0">
                <a:solidFill>
                  <a:schemeClr val="bg1"/>
                </a:solidFill>
              </a:rPr>
              <a:t>Fe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2988" y="116632"/>
            <a:ext cx="8867328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rgbClr val="FFFF00"/>
                </a:solidFill>
              </a:rPr>
              <a:t>Threshold 3 – 1 billion years after Big Bang </a:t>
            </a:r>
            <a:endParaRPr lang="ru-RU" sz="3600" b="1" dirty="0">
              <a:solidFill>
                <a:srgbClr val="FFFF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978247" y="2922185"/>
            <a:ext cx="1800234" cy="1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978247" y="3532602"/>
            <a:ext cx="1731137" cy="688486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4.6 </a:t>
            </a:r>
            <a:r>
              <a:rPr lang="en-US" b="1" dirty="0" smtClean="0">
                <a:solidFill>
                  <a:srgbClr val="FFFF00"/>
                </a:solidFill>
              </a:rPr>
              <a:t>billion years ago</a:t>
            </a:r>
            <a:r>
              <a:rPr lang="uk-UA" b="1" dirty="0" smtClean="0">
                <a:solidFill>
                  <a:srgbClr val="FFFF00"/>
                </a:solidFill>
              </a:rPr>
              <a:t> 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ÐÐ°ÑÑÐ¸Ð½ÐºÐ¸ Ð¿Ð¾ Ð·Ð°Ð¿ÑÐ¾ÑÑ su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84784"/>
            <a:ext cx="453650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82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Teacher Created Resources Solar System Chart, Multi Color (763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6348"/>
            <a:ext cx="8186954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70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4.54 </a:t>
            </a:r>
            <a:r>
              <a:rPr lang="uk-UA" b="1" dirty="0" smtClean="0">
                <a:solidFill>
                  <a:srgbClr val="FFFF00"/>
                </a:solidFill>
              </a:rPr>
              <a:t>млрд років тому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2050" name="Picture 2" descr="ÐÐ°ÑÑÐ¸Ð½ÐºÐ¸ Ð¿Ð¾ Ð·Ð°Ð¿ÑÐ¾ÑÑ earth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59" b="100000" l="9847" r="898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5" y="1484784"/>
            <a:ext cx="503436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5004048" y="4365104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89233" y="1898592"/>
            <a:ext cx="13853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aseline="30000" dirty="0" smtClean="0">
                <a:solidFill>
                  <a:schemeClr val="bg1"/>
                </a:solidFill>
              </a:rPr>
              <a:t>8 </a:t>
            </a:r>
            <a:r>
              <a:rPr lang="en-US" sz="3200" dirty="0" smtClean="0">
                <a:solidFill>
                  <a:schemeClr val="bg1"/>
                </a:solidFill>
              </a:rPr>
              <a:t>O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кисень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20363" y="3429000"/>
            <a:ext cx="160569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aseline="30000" dirty="0" smtClean="0">
                <a:solidFill>
                  <a:schemeClr val="bg1"/>
                </a:solidFill>
              </a:rPr>
              <a:t>14</a:t>
            </a:r>
            <a:r>
              <a:rPr lang="en-US" sz="3200" dirty="0" smtClean="0">
                <a:solidFill>
                  <a:schemeClr val="bg1"/>
                </a:solidFill>
              </a:rPr>
              <a:t>Si</a:t>
            </a:r>
          </a:p>
          <a:p>
            <a:r>
              <a:rPr lang="uk-UA" sz="3200" dirty="0" smtClean="0">
                <a:solidFill>
                  <a:schemeClr val="bg1"/>
                </a:solidFill>
              </a:rPr>
              <a:t>кремній</a:t>
            </a:r>
            <a:endParaRPr lang="ru-RU" sz="3200" dirty="0"/>
          </a:p>
        </p:txBody>
      </p:sp>
      <p:sp>
        <p:nvSpPr>
          <p:cNvPr id="9" name="Rectangle 8"/>
          <p:cNvSpPr/>
          <p:nvPr/>
        </p:nvSpPr>
        <p:spPr>
          <a:xfrm>
            <a:off x="4658717" y="4929534"/>
            <a:ext cx="188865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aseline="30000" dirty="0" smtClean="0">
                <a:solidFill>
                  <a:schemeClr val="bg1"/>
                </a:solidFill>
              </a:rPr>
              <a:t>13</a:t>
            </a:r>
            <a:r>
              <a:rPr lang="en-US" sz="3200" dirty="0" smtClean="0">
                <a:solidFill>
                  <a:schemeClr val="bg1"/>
                </a:solidFill>
              </a:rPr>
              <a:t>Al </a:t>
            </a:r>
          </a:p>
          <a:p>
            <a:r>
              <a:rPr lang="uk-UA" sz="3200" dirty="0">
                <a:solidFill>
                  <a:schemeClr val="bg1"/>
                </a:solidFill>
              </a:rPr>
              <a:t>а</a:t>
            </a:r>
            <a:r>
              <a:rPr lang="uk-UA" sz="3200" dirty="0" smtClean="0">
                <a:solidFill>
                  <a:schemeClr val="bg1"/>
                </a:solidFill>
              </a:rPr>
              <a:t>люміній </a:t>
            </a:r>
            <a:endParaRPr lang="ru-RU" sz="3200" dirty="0"/>
          </a:p>
        </p:txBody>
      </p:sp>
      <p:sp>
        <p:nvSpPr>
          <p:cNvPr id="10" name="Rectangle 9"/>
          <p:cNvSpPr/>
          <p:nvPr/>
        </p:nvSpPr>
        <p:spPr>
          <a:xfrm>
            <a:off x="2959192" y="5373216"/>
            <a:ext cx="12805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 smtClean="0">
                <a:solidFill>
                  <a:schemeClr val="bg1"/>
                </a:solidFill>
              </a:rPr>
              <a:t>26</a:t>
            </a:r>
            <a:r>
              <a:rPr lang="en-US" sz="3200" dirty="0" smtClean="0">
                <a:solidFill>
                  <a:schemeClr val="bg1"/>
                </a:solidFill>
              </a:rPr>
              <a:t>Fe</a:t>
            </a:r>
            <a:endParaRPr lang="en-US" sz="3200" dirty="0" smtClean="0">
              <a:solidFill>
                <a:prstClr val="white"/>
              </a:solidFill>
            </a:endParaRPr>
          </a:p>
          <a:p>
            <a:r>
              <a:rPr lang="uk-UA" sz="3200" dirty="0" smtClean="0">
                <a:solidFill>
                  <a:prstClr val="white"/>
                </a:solidFill>
              </a:rPr>
              <a:t>залізо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795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4.5 </a:t>
            </a:r>
            <a:r>
              <a:rPr lang="uk-UA" b="1" dirty="0" smtClean="0">
                <a:solidFill>
                  <a:srgbClr val="FFFF00"/>
                </a:solidFill>
              </a:rPr>
              <a:t>млрд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uk-UA" b="1" dirty="0" smtClean="0">
                <a:solidFill>
                  <a:srgbClr val="FFFF00"/>
                </a:solidFill>
              </a:rPr>
              <a:t>років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uk-UA" b="1" dirty="0" smtClean="0">
                <a:solidFill>
                  <a:srgbClr val="FFFF00"/>
                </a:solidFill>
              </a:rPr>
              <a:t>тому</a:t>
            </a:r>
            <a:endParaRPr lang="ru-RU" dirty="0"/>
          </a:p>
        </p:txBody>
      </p:sp>
      <p:pic>
        <p:nvPicPr>
          <p:cNvPr id="3074" name="Picture 2" descr="ÐÐ°ÑÑÐ¸Ð½ÐºÐ¸ Ð¿Ð¾ Ð·Ð°Ð¿ÑÐ¾ÑÑ moon eart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06457"/>
            <a:ext cx="572452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6048053" y="1772816"/>
            <a:ext cx="1368152" cy="13785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709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156</Words>
  <Application>Microsoft Office PowerPoint</Application>
  <PresentationFormat>Экран (4:3)</PresentationFormat>
  <Paragraphs>66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Тема Office</vt:lpstr>
      <vt:lpstr>Origin of everything and evolution of hominins Походження всього і еволюція гомінідів  Lecture 1 Andrii Pastushenko PhD in Historical Sciences, associate professor   </vt:lpstr>
      <vt:lpstr>Презентация PowerPoint</vt:lpstr>
      <vt:lpstr>300 000 – 380 000 after Big Bang</vt:lpstr>
      <vt:lpstr>Презентация PowerPoint</vt:lpstr>
      <vt:lpstr>Презентация PowerPoint</vt:lpstr>
      <vt:lpstr>4.6 billion years ago </vt:lpstr>
      <vt:lpstr>Презентация PowerPoint</vt:lpstr>
      <vt:lpstr>4.54 млрд років тому</vt:lpstr>
      <vt:lpstr>4.5 млрд років тому</vt:lpstr>
      <vt:lpstr>Презентация PowerPoint</vt:lpstr>
      <vt:lpstr>ca. 7 million ago</vt:lpstr>
      <vt:lpstr>Презентация PowerPoint</vt:lpstr>
      <vt:lpstr>4 million ago </vt:lpstr>
      <vt:lpstr>2.3 million years ago</vt:lpstr>
      <vt:lpstr>Презентация PowerPoint</vt:lpstr>
      <vt:lpstr>1.9 million years ago</vt:lpstr>
      <vt:lpstr>Презентация PowerPoint</vt:lpstr>
      <vt:lpstr>Презентация PowerPoint</vt:lpstr>
      <vt:lpstr>Презентация PowerPoint</vt:lpstr>
      <vt:lpstr>700 000 – 300 000 ago </vt:lpstr>
      <vt:lpstr>130 000 – 20 000 ago</vt:lpstr>
      <vt:lpstr>Homo Denisovan  </vt:lpstr>
      <vt:lpstr>600 000 – 200 000 ago</vt:lpstr>
      <vt:lpstr>Презентация PowerPoint</vt:lpstr>
      <vt:lpstr>Stone Age (2.3 mln – 4.000 BCE)</vt:lpstr>
      <vt:lpstr>Glacier</vt:lpstr>
      <vt:lpstr>Презентация PowerPoint</vt:lpstr>
      <vt:lpstr>Презентация PowerPoint</vt:lpstr>
      <vt:lpstr>First networks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Андрей</dc:creator>
  <cp:lastModifiedBy>Кравченко Е.В.</cp:lastModifiedBy>
  <cp:revision>70</cp:revision>
  <dcterms:created xsi:type="dcterms:W3CDTF">2018-08-24T15:28:46Z</dcterms:created>
  <dcterms:modified xsi:type="dcterms:W3CDTF">2022-09-13T20:26:54Z</dcterms:modified>
</cp:coreProperties>
</file>