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65"/>
  </p:notesMasterIdLst>
  <p:handoutMasterIdLst>
    <p:handoutMasterId r:id="rId66"/>
  </p:handoutMasterIdLst>
  <p:sldIdLst>
    <p:sldId id="271" r:id="rId2"/>
    <p:sldId id="510" r:id="rId3"/>
    <p:sldId id="446" r:id="rId4"/>
    <p:sldId id="509" r:id="rId5"/>
    <p:sldId id="447" r:id="rId6"/>
    <p:sldId id="448" r:id="rId7"/>
    <p:sldId id="449" r:id="rId8"/>
    <p:sldId id="450" r:id="rId9"/>
    <p:sldId id="451" r:id="rId10"/>
    <p:sldId id="452" r:id="rId11"/>
    <p:sldId id="457" r:id="rId12"/>
    <p:sldId id="458" r:id="rId13"/>
    <p:sldId id="459" r:id="rId14"/>
    <p:sldId id="460" r:id="rId15"/>
    <p:sldId id="511" r:id="rId16"/>
    <p:sldId id="461" r:id="rId17"/>
    <p:sldId id="456" r:id="rId18"/>
    <p:sldId id="516" r:id="rId19"/>
    <p:sldId id="481" r:id="rId20"/>
    <p:sldId id="483" r:id="rId21"/>
    <p:sldId id="480" r:id="rId22"/>
    <p:sldId id="484" r:id="rId23"/>
    <p:sldId id="485" r:id="rId24"/>
    <p:sldId id="486" r:id="rId25"/>
    <p:sldId id="513" r:id="rId26"/>
    <p:sldId id="512" r:id="rId27"/>
    <p:sldId id="514" r:id="rId28"/>
    <p:sldId id="487" r:id="rId29"/>
    <p:sldId id="491" r:id="rId30"/>
    <p:sldId id="468" r:id="rId31"/>
    <p:sldId id="469" r:id="rId32"/>
    <p:sldId id="470" r:id="rId33"/>
    <p:sldId id="471" r:id="rId34"/>
    <p:sldId id="472" r:id="rId35"/>
    <p:sldId id="473" r:id="rId36"/>
    <p:sldId id="474" r:id="rId37"/>
    <p:sldId id="475" r:id="rId38"/>
    <p:sldId id="476" r:id="rId39"/>
    <p:sldId id="477" r:id="rId40"/>
    <p:sldId id="478" r:id="rId41"/>
    <p:sldId id="517" r:id="rId42"/>
    <p:sldId id="518" r:id="rId43"/>
    <p:sldId id="519" r:id="rId44"/>
    <p:sldId id="520" r:id="rId45"/>
    <p:sldId id="521" r:id="rId46"/>
    <p:sldId id="522" r:id="rId47"/>
    <p:sldId id="523" r:id="rId48"/>
    <p:sldId id="524" r:id="rId49"/>
    <p:sldId id="525" r:id="rId50"/>
    <p:sldId id="526" r:id="rId51"/>
    <p:sldId id="527" r:id="rId52"/>
    <p:sldId id="528" r:id="rId53"/>
    <p:sldId id="529" r:id="rId54"/>
    <p:sldId id="530" r:id="rId55"/>
    <p:sldId id="531" r:id="rId56"/>
    <p:sldId id="532" r:id="rId57"/>
    <p:sldId id="533" r:id="rId58"/>
    <p:sldId id="534" r:id="rId59"/>
    <p:sldId id="535" r:id="rId60"/>
    <p:sldId id="536" r:id="rId61"/>
    <p:sldId id="537" r:id="rId62"/>
    <p:sldId id="538" r:id="rId63"/>
    <p:sldId id="539" r:id="rId64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F2CE"/>
    <a:srgbClr val="FFFFEF"/>
    <a:srgbClr val="F4E6DA"/>
    <a:srgbClr val="CDFFFF"/>
    <a:srgbClr val="5DE9AA"/>
    <a:srgbClr val="F06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69" autoAdjust="0"/>
    <p:restoredTop sz="94701" autoAdjust="0"/>
  </p:normalViewPr>
  <p:slideViewPr>
    <p:cSldViewPr snapToGrid="0" showGuides="1">
      <p:cViewPr varScale="1">
        <p:scale>
          <a:sx n="86" d="100"/>
          <a:sy n="86" d="100"/>
        </p:scale>
        <p:origin x="470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0" d="100"/>
        <a:sy n="40" d="100"/>
      </p:scale>
      <p:origin x="0" y="-84"/>
    </p:cViewPr>
  </p:sorterViewPr>
  <p:notesViewPr>
    <p:cSldViewPr snapToGrid="0">
      <p:cViewPr varScale="1">
        <p:scale>
          <a:sx n="90" d="100"/>
          <a:sy n="90" d="100"/>
        </p:scale>
        <p:origin x="377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F097377B-7A80-4695-9311-7480A96BA5C2}" type="datetime1">
              <a:rPr lang="ru-RU" smtClean="0"/>
              <a:t>25.11.2022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06834459-7356-44BF-850D-8B30C4FB3B6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FAA1E4E1-DF6A-45D0-AB14-6A9A0B144578}" type="datetime1">
              <a:rPr lang="ru-RU" smtClean="0"/>
              <a:t>25.11.2022</a:t>
            </a:fld>
            <a:endParaRPr lang="ru-RU" dirty="0"/>
          </a:p>
        </p:txBody>
      </p:sp>
      <p:sp>
        <p:nvSpPr>
          <p:cNvPr id="4" name="Образ слайда 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dirty="0"/>
          </a:p>
        </p:txBody>
      </p:sp>
      <p:sp>
        <p:nvSpPr>
          <p:cNvPr id="5" name="Заполнитель заме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dirty="0"/>
              <a:t>Образец текста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6" name="Заполнитель нижне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0A3C37BE-C303-496D-B5CD-85F2937540FC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rtlCol="0" anchor="ctr">
            <a:normAutofit/>
          </a:bodyPr>
          <a:lstStyle>
            <a:lvl1pPr algn="l" rtl="0">
              <a:defRPr sz="4400" cap="all" baseline="0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8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C522B8D-815E-429C-9EC2-505CEC215084}" type="datetime1">
              <a:rPr lang="ru-RU" smtClean="0"/>
              <a:t>25.11.2022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11" name="Рисунок 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 algn="l" rtl="0">
              <a:defRPr sz="3200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 rtlCol="0">
            <a:normAutofit/>
          </a:bodyPr>
          <a:lstStyle>
            <a:lvl1pPr marL="0" indent="0" algn="ctr" rtl="0">
              <a:buNone/>
              <a:defRPr sz="20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80E4BC3-C763-48AA-8280-ACE59646066A}" type="datetime1">
              <a:rPr lang="ru-RU" smtClean="0"/>
              <a:t>25.11.2022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6D72474-459C-42C4-A0ED-A9AD89867D22}" type="datetime1">
              <a:rPr lang="ru-RU" smtClean="0"/>
              <a:t>25.11.2022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 rtlCol="0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dirty="0"/>
              <a:t>09.10.2016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7" name="Группа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Прямая соединительная линия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 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DF1FA8-9F98-496D-8B9A-ED12F00E237B}" type="slidenum">
              <a:rPr lang="ru-RU" altLang="ru-RU"/>
              <a:t>‹#›</a:t>
            </a:fld>
            <a:endParaRPr lang="ru-RU" alt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109728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3938589"/>
            <a:ext cx="109728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67EA51-6BFB-46DE-A9F1-777EE76F48AE}" type="slidenum">
              <a:rPr lang="ru-RU" altLang="ru-RU"/>
              <a:t>‹#›</a:t>
            </a:fld>
            <a:endParaRPr lang="ru-RU" alt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08D2BC5-0E5D-4645-A815-DFCA1A04B5A6}" type="datetime1">
              <a:rPr lang="ru-RU" smtClean="0"/>
              <a:t>25.11.2022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Прямая соединительная линия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Группа 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Прямоугольник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rtlCol="0" anchor="ctr">
            <a:normAutofit/>
          </a:bodyPr>
          <a:lstStyle>
            <a:lvl1pPr algn="l" rtl="0">
              <a:defRPr sz="4400" cap="all" baseline="0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8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ru-RU"/>
              <a:t>Образец подзаголовка</a:t>
            </a:r>
            <a:endParaRPr lang="ru-RU" dirty="0"/>
          </a:p>
        </p:txBody>
      </p:sp>
      <p:pic>
        <p:nvPicPr>
          <p:cNvPr id="10" name="Рисунок 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sp>
        <p:nvSpPr>
          <p:cNvPr id="11" name="Рисунок 10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19" name="Пояснительный текст"/>
          <p:cNvSpPr/>
          <p:nvPr/>
        </p:nvSpPr>
        <p:spPr>
          <a:xfrm>
            <a:off x="12344400" y="0"/>
            <a:ext cx="1295400" cy="68580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rtl="0"/>
            <a:r>
              <a:rPr lang="ru-RU" sz="1100" b="1" i="1" dirty="0">
                <a:latin typeface="Arial" panose="020B0604020202020204" pitchFamily="34" charset="0"/>
                <a:cs typeface="Arial" panose="020B0604020202020204" pitchFamily="34" charset="0"/>
              </a:rPr>
              <a:t>ПРИМЕЧАНИЕ</a:t>
            </a:r>
            <a:endParaRPr lang="ru-RU" sz="1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0"/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Чтобы изменить изображение на этом слайде, выберите рисунок и удалите его. Затем нажмите значок "Рисунки" в заполнителе, чтобы вставить изображение.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 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Группа 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Прямая соединительная линия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Прямая соединительная линия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Прямоугольник 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grpSp>
          <p:nvGrpSpPr>
            <p:cNvPr id="11" name="Группа 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Прямая соединительная линия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Прямая соединительная линия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rtlCol="0" anchor="ctr">
            <a:normAutofit/>
          </a:bodyPr>
          <a:lstStyle>
            <a:lvl1pPr algn="l" rtl="0">
              <a:defRPr sz="440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F3049B1-F681-4AF5-B948-A3B940E9215A}" type="datetime1">
              <a:rPr lang="ru-RU" smtClean="0"/>
              <a:t>25.11.2022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7" name="Рисунок 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9071334-89C1-48F8-8089-E3D6AA3BB79C}" type="datetime1">
              <a:rPr lang="ru-RU" smtClean="0"/>
              <a:t>25.11.2022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FDCDF3F-3D72-4F56-93A1-9DDD55AB6452}" type="datetime1">
              <a:rPr lang="ru-RU" smtClean="0"/>
              <a:t>25.11.2022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5C11A32-C44A-4E32-8FFB-D057369B4F61}" type="datetime1">
              <a:rPr lang="ru-RU" smtClean="0"/>
              <a:t>25.11.2022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E5ECC2E-6DAB-4717-9C53-38589639C202}" type="datetime1">
              <a:rPr lang="ru-RU" smtClean="0"/>
              <a:t>25.11.2022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 algn="l" rtl="0">
              <a:defRPr sz="3200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6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DC0002A-E6EF-4378-B5A3-22E20EA855B1}" type="datetime1">
              <a:rPr lang="ru-RU" smtClean="0"/>
              <a:t>25.11.2022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заголовка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pPr rtl="0"/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ru-RU" dirty="0"/>
              <a:t>Образец текста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  <a:p>
            <a:pPr lvl="5" rtl="0"/>
            <a:r>
              <a:rPr lang="ru-RU" dirty="0"/>
              <a:t>Шестой уровень</a:t>
            </a:r>
          </a:p>
          <a:p>
            <a:pPr lvl="6" rtl="0"/>
            <a:r>
              <a:rPr lang="ru-RU" dirty="0"/>
              <a:t>Седьмой уровень</a:t>
            </a:r>
          </a:p>
          <a:p>
            <a:pPr lvl="7" rtl="0"/>
            <a:r>
              <a:rPr lang="ru-RU" dirty="0"/>
              <a:t>Восьмой уровень</a:t>
            </a:r>
          </a:p>
          <a:p>
            <a:pPr lvl="8" rtl="0"/>
            <a:r>
              <a:rPr lang="ru-RU" dirty="0"/>
              <a:t>Девятый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A42E0B6C-3F58-4527-A133-F91FB65EBC2F}" type="datetime1">
              <a:rPr lang="ru-RU" smtClean="0"/>
              <a:t>25.11.2022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15" name="Группа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Прямая соединительная линия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6.jpeg"/><Relationship Id="rId7" Type="http://schemas.openxmlformats.org/officeDocument/2006/relationships/image" Target="../media/image21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GIF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635" y="172720"/>
            <a:ext cx="12192635" cy="1096645"/>
          </a:xfrm>
        </p:spPr>
        <p:txBody>
          <a:bodyPr>
            <a:noAutofit/>
          </a:bodyPr>
          <a:lstStyle/>
          <a:p>
            <a:pPr marL="1081405" indent="-1081405" algn="ctr"/>
            <a:r>
              <a:rPr lang="ru-RU" sz="3600" b="1" dirty="0">
                <a:latin typeface="Artifakt Element Heavy" panose="020B0B03050000020004" charset="0"/>
                <a:cs typeface="Artifakt Element Heavy" panose="020B0B03050000020004" charset="0"/>
              </a:rPr>
              <a:t>ТЕМА 2. Методи введення-виведення мультимедійної аудіо інформації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2516" y="2010886"/>
            <a:ext cx="10144749" cy="4048720"/>
          </a:xfrm>
        </p:spPr>
        <p:txBody>
          <a:bodyPr>
            <a:normAutofit/>
          </a:bodyPr>
          <a:lstStyle/>
          <a:p>
            <a:pPr marL="2060575" indent="-2060575">
              <a:buNone/>
              <a:defRPr/>
            </a:pPr>
            <a:r>
              <a:rPr lang="ru-RU" sz="3200" b="1" dirty="0">
                <a:latin typeface="Artifakt Element Heavy" panose="020B0B03050000020004" charset="0"/>
                <a:cs typeface="Artifakt Element Heavy" panose="020B0B03050000020004" charset="0"/>
              </a:rPr>
              <a:t>Лекція 3. Методи та засоби введення-виведення звукових сигналів</a:t>
            </a:r>
          </a:p>
          <a:p>
            <a:pPr marL="2060575" indent="-2060575">
              <a:buNone/>
              <a:defRPr/>
            </a:pPr>
            <a:r>
              <a:rPr lang="ru-RU" altLang="ru-RU" sz="2200" dirty="0">
                <a:latin typeface="Artifakt Element Book" panose="020B0503050000020004" charset="0"/>
                <a:cs typeface="Artifakt Element Book" panose="020B0503050000020004" charset="0"/>
              </a:rPr>
              <a:t>1. Аналогово-цифрове перетворення (АЦП)</a:t>
            </a:r>
          </a:p>
          <a:p>
            <a:pPr marL="2060575" indent="-2060575">
              <a:buNone/>
              <a:defRPr/>
            </a:pPr>
            <a:r>
              <a:rPr lang="ru-RU" altLang="ru-RU" sz="2200" dirty="0">
                <a:latin typeface="Artifakt Element Book" panose="020B0503050000020004" charset="0"/>
                <a:cs typeface="Artifakt Element Book" panose="020B0503050000020004" charset="0"/>
              </a:rPr>
              <a:t>2. Цифро-аналогове перетворення (ЦАП)</a:t>
            </a:r>
          </a:p>
          <a:p>
            <a:pPr marL="2060575" indent="-2060575">
              <a:buNone/>
              <a:defRPr/>
            </a:pPr>
            <a:r>
              <a:rPr lang="ru-RU" altLang="ru-RU" sz="2200" dirty="0">
                <a:latin typeface="Artifakt Element Book" panose="020B0503050000020004" charset="0"/>
                <a:cs typeface="Artifakt Element Book" panose="020B0503050000020004" charset="0"/>
              </a:rPr>
              <a:t>3. Спотворення, що виникають при перетвореннях сигналів</a:t>
            </a:r>
          </a:p>
          <a:p>
            <a:pPr marL="2060575" indent="-2060575">
              <a:buNone/>
              <a:defRPr/>
            </a:pPr>
            <a:r>
              <a:rPr lang="ru-RU" altLang="ru-RU" sz="2200" dirty="0">
                <a:latin typeface="Artifakt Element Book" panose="020B0503050000020004" charset="0"/>
                <a:cs typeface="Artifakt Element Book" panose="020B0503050000020004" charset="0"/>
              </a:rPr>
              <a:t>4. Аудіосистема ПК</a:t>
            </a:r>
          </a:p>
          <a:p>
            <a:pPr marL="2060575" indent="-2060575">
              <a:buNone/>
              <a:defRPr/>
            </a:pPr>
            <a:r>
              <a:rPr lang="ru-RU" altLang="ru-RU" sz="2200" dirty="0">
                <a:latin typeface="Artifakt Element Book" panose="020B0503050000020004" charset="0"/>
                <a:cs typeface="Artifakt Element Book" panose="020B0503050000020004" charset="0"/>
              </a:rPr>
              <a:t>5. Якість цифрового та аналогового звуку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eaLnBrk="1" hangingPunct="1"/>
            <a:r>
              <a:rPr lang="ru-RU" altLang="ru-RU" b="1" dirty="0">
                <a:latin typeface="Artifakt Element Heavy" panose="020B0B03050000020004" charset="0"/>
                <a:cs typeface="Artifakt Element Heavy" panose="020B0B03050000020004" charset="0"/>
              </a:rPr>
              <a:t>Цифро-аналогове перетворення</a:t>
            </a:r>
          </a:p>
        </p:txBody>
      </p:sp>
      <p:pic>
        <p:nvPicPr>
          <p:cNvPr id="102" name="Замещающее содержимое 101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0100" y="2197735"/>
            <a:ext cx="8851900" cy="363474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Текстовое поле 4"/>
          <p:cNvSpPr txBox="1"/>
          <p:nvPr/>
        </p:nvSpPr>
        <p:spPr>
          <a:xfrm>
            <a:off x="9652000" y="2411730"/>
            <a:ext cx="254000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altLang="en-US">
                <a:latin typeface="Artifakt Element Book" panose="020B0503050000020004" charset="0"/>
                <a:cs typeface="Artifakt Element Book" panose="020B0503050000020004" charset="0"/>
              </a:rPr>
              <a:t>Огинаюча, отримана в результаті згладжування</a:t>
            </a:r>
          </a:p>
        </p:txBody>
      </p:sp>
      <p:sp>
        <p:nvSpPr>
          <p:cNvPr id="6" name="Текстовое поле 5"/>
          <p:cNvSpPr txBox="1"/>
          <p:nvPr/>
        </p:nvSpPr>
        <p:spPr>
          <a:xfrm>
            <a:off x="3956050" y="5671185"/>
            <a:ext cx="254000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altLang="en-US">
                <a:latin typeface="Artifakt Element Book" panose="020B0503050000020004" charset="0"/>
                <a:cs typeface="Artifakt Element Book" panose="020B0503050000020004" charset="0"/>
              </a:rPr>
              <a:t>Імпульси, амплітуда яких визначається кодом</a:t>
            </a:r>
          </a:p>
        </p:txBody>
      </p:sp>
      <p:cxnSp>
        <p:nvCxnSpPr>
          <p:cNvPr id="8" name="Прямое соединение 7"/>
          <p:cNvCxnSpPr/>
          <p:nvPr/>
        </p:nvCxnSpPr>
        <p:spPr>
          <a:xfrm flipH="1">
            <a:off x="8759825" y="2872740"/>
            <a:ext cx="892175" cy="102108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ое соединение 8"/>
          <p:cNvCxnSpPr/>
          <p:nvPr/>
        </p:nvCxnSpPr>
        <p:spPr>
          <a:xfrm>
            <a:off x="3411220" y="4516755"/>
            <a:ext cx="690880" cy="115443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altLang="ru-RU" sz="3200" b="1" dirty="0">
                <a:latin typeface="Artifakt Element Heavy" panose="020B0B03050000020004" charset="0"/>
                <a:cs typeface="Artifakt Element Heavy" panose="020B0B03050000020004" charset="0"/>
              </a:rPr>
              <a:t>3. Спотворення, що виникають при перетвореннях сигналів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5777" y="1532965"/>
            <a:ext cx="9099176" cy="5109881"/>
          </a:xfrm>
        </p:spPr>
        <p:txBody>
          <a:bodyPr>
            <a:normAutofit/>
          </a:bodyPr>
          <a:lstStyle/>
          <a:p>
            <a:pPr marL="0" indent="444500" algn="l">
              <a:buNone/>
            </a:pPr>
            <a:r>
              <a:rPr lang="ru-RU" sz="2400" dirty="0">
                <a:latin typeface="Artifakt Element Book" panose="020B0503050000020004" charset="0"/>
                <a:cs typeface="Artifakt Element Book" panose="020B0503050000020004" charset="0"/>
              </a:rPr>
              <a:t>Цифрове подання звуку цінне насамперед можливістю нескінченного зберігання та тиражування без втрати якості, проте перетворення з аналогової форми в цифрову і назад все ж таки неминуче призводить до часткової втрати якості.</a:t>
            </a:r>
          </a:p>
          <a:p>
            <a:pPr marL="0" indent="444500" algn="l">
              <a:buNone/>
            </a:pPr>
            <a:r>
              <a:rPr lang="ru-RU" sz="2400" dirty="0">
                <a:latin typeface="Artifakt Element Book" panose="020B0503050000020004" charset="0"/>
                <a:cs typeface="Artifakt Element Book" panose="020B0503050000020004" charset="0"/>
              </a:rPr>
              <a:t>Найбільш загальними суттєвими спотвореннями, що виникають при аналогово-цифрових та цифро-аналогових перетвореннях, є:</a:t>
            </a:r>
          </a:p>
          <a:p>
            <a:pPr marL="342900" indent="-342900" algn="l"/>
            <a:r>
              <a:rPr lang="ru-RU" sz="2400" dirty="0">
                <a:latin typeface="Artifakt Element Book" panose="020B0503050000020004" charset="0"/>
                <a:cs typeface="Artifakt Element Book" panose="020B0503050000020004" charset="0"/>
              </a:rPr>
              <a:t>  Шуми квантування</a:t>
            </a:r>
          </a:p>
          <a:p>
            <a:pPr marL="342900" indent="-342900" algn="l"/>
            <a:r>
              <a:rPr lang="ru-RU" sz="2400" dirty="0">
                <a:latin typeface="Artifakt Element Book" panose="020B0503050000020004" charset="0"/>
                <a:cs typeface="Artifakt Element Book" panose="020B0503050000020004" charset="0"/>
              </a:rPr>
              <a:t>  Джіттер</a:t>
            </a:r>
          </a:p>
          <a:p>
            <a:pPr marL="342900" indent="-342900" algn="l"/>
            <a:r>
              <a:rPr lang="ru-RU" sz="2400" dirty="0">
                <a:latin typeface="Artifakt Element Book" panose="020B0503050000020004" charset="0"/>
                <a:cs typeface="Artifakt Element Book" panose="020B0503050000020004" charset="0"/>
              </a:rPr>
              <a:t>  Гранулярний шум.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1365" cy="974725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altLang="ru-RU" b="1" dirty="0">
                <a:latin typeface="Artifakt Element Heavy" panose="020B0B03050000020004" charset="0"/>
                <a:cs typeface="Artifakt Element Heavy" panose="020B0B03050000020004" charset="0"/>
              </a:rPr>
              <a:t>Шум квантування</a:t>
            </a:r>
          </a:p>
        </p:txBody>
      </p:sp>
      <p:sp>
        <p:nvSpPr>
          <p:cNvPr id="2355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67030" y="2917825"/>
            <a:ext cx="3976370" cy="2715895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fr-FR" altLang="ru-RU" sz="1800" dirty="0">
                <a:latin typeface="Artifakt Element Book" panose="020B0503050000020004" charset="0"/>
                <a:cs typeface="Artifakt Element Book" panose="020B0503050000020004" charset="0"/>
              </a:rPr>
              <a:t>N(t) - шум квантування;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fr-FR" altLang="ru-RU" sz="1800" dirty="0">
                <a:latin typeface="Artifakt Element Book" panose="020B0503050000020004" charset="0"/>
                <a:cs typeface="Artifakt Element Book" panose="020B0503050000020004" charset="0"/>
              </a:rPr>
              <a:t>A(t) - вихідний аналоговий сигнал (до оцифрування);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fr-FR" altLang="ru-RU" sz="1800" dirty="0">
                <a:latin typeface="Artifakt Element Book" panose="020B0503050000020004" charset="0"/>
                <a:cs typeface="Artifakt Element Book" panose="020B0503050000020004" charset="0"/>
              </a:rPr>
              <a:t>D(t) - імпульсний аналоговий сигнал, відновлений із цифрового (до фільтрації).</a:t>
            </a:r>
          </a:p>
        </p:txBody>
      </p:sp>
      <p:pic>
        <p:nvPicPr>
          <p:cNvPr id="23556" name="Picture 7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45" t="1335" r="3003" b="5326"/>
          <a:stretch>
            <a:fillRect/>
          </a:stretch>
        </p:blipFill>
        <p:spPr>
          <a:xfrm>
            <a:off x="4612340" y="1842247"/>
            <a:ext cx="6805641" cy="4672738"/>
          </a:xfrm>
          <a:noFill/>
          <a:ln>
            <a:solidFill>
              <a:schemeClr val="accent1"/>
            </a:solidFill>
          </a:ln>
        </p:spPr>
      </p:pic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367303" y="1842247"/>
            <a:ext cx="2450848" cy="79314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None/>
            </a:pPr>
            <a:r>
              <a:rPr lang="fr-FR" altLang="ru-RU" sz="2400" b="1" dirty="0">
                <a:latin typeface="Artifakt Element Book" panose="020B0503050000020004" charset="0"/>
                <a:cs typeface="Artifakt Element Book" panose="020B0503050000020004" charset="0"/>
              </a:rPr>
              <a:t>N(t) = D(t)-A(t),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35" y="269875"/>
            <a:ext cx="12191365" cy="7239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altLang="ru-RU" b="1" dirty="0">
                <a:latin typeface="Artifakt Element Heavy" panose="020B0B03050000020004" charset="0"/>
                <a:cs typeface="Artifakt Element Heavy" panose="020B0B03050000020004" charset="0"/>
              </a:rPr>
              <a:t>Боротьба з шумом квантування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8975" y="1542415"/>
            <a:ext cx="10251440" cy="5113020"/>
          </a:xfrm>
        </p:spPr>
        <p:txBody>
          <a:bodyPr>
            <a:normAutofit/>
          </a:bodyPr>
          <a:lstStyle/>
          <a:p>
            <a:pPr marL="0" indent="538480" algn="l" eaLnBrk="1" hangingPunct="1">
              <a:lnSpc>
                <a:spcPct val="80000"/>
              </a:lnSpc>
            </a:pPr>
            <a:r>
              <a:rPr lang="ru-RU" altLang="ru-RU" sz="2400" dirty="0">
                <a:latin typeface="Artifakt Element Book" panose="020B0503050000020004" charset="0"/>
                <a:cs typeface="Artifakt Element Book" panose="020B0503050000020004" charset="0"/>
              </a:rPr>
              <a:t>збільшення розрядності АЦП</a:t>
            </a:r>
          </a:p>
          <a:p>
            <a:pPr marL="0" indent="538480" algn="l" eaLnBrk="1" hangingPunct="1">
              <a:lnSpc>
                <a:spcPct val="80000"/>
              </a:lnSpc>
            </a:pPr>
            <a:r>
              <a:rPr lang="ru-RU" altLang="ru-RU" sz="2400" dirty="0">
                <a:latin typeface="Artifakt Element Book" panose="020B0503050000020004" charset="0"/>
                <a:cs typeface="Artifakt Element Book" panose="020B0503050000020004" charset="0"/>
              </a:rPr>
              <a:t>аналоговий сигнал, що перетворюється, повинен максимально використовувати весь динамічний діапазон АЦП</a:t>
            </a:r>
          </a:p>
          <a:p>
            <a:pPr marL="0" indent="538480" algn="l" eaLnBrk="1" hangingPunct="1">
              <a:lnSpc>
                <a:spcPct val="80000"/>
              </a:lnSpc>
            </a:pPr>
            <a:r>
              <a:rPr lang="ru-RU" altLang="ru-RU" sz="2400" dirty="0">
                <a:latin typeface="Artifakt Element Book" panose="020B0503050000020004" charset="0"/>
                <a:cs typeface="Artifakt Element Book" panose="020B0503050000020004" charset="0"/>
              </a:rPr>
              <a:t>підмішування шумового сигналу (дизеринг) — штучний прийом, який дозволяє покращити суб'єктивну якість звукового сигналу за рахунок деякого умисного погіршення його об'єктивних параметрів.</a:t>
            </a:r>
          </a:p>
          <a:p>
            <a:pPr marL="0" indent="538480" algn="l" eaLnBrk="1" hangingPunct="1">
              <a:lnSpc>
                <a:spcPct val="80000"/>
              </a:lnSpc>
            </a:pPr>
            <a:r>
              <a:rPr lang="ru-RU" altLang="ru-RU" sz="2400" dirty="0">
                <a:latin typeface="Artifakt Element Book" panose="020B0503050000020004" charset="0"/>
                <a:cs typeface="Artifakt Element Book" panose="020B0503050000020004" charset="0"/>
              </a:rPr>
              <a:t>використання спеціальних фільтрів для перерозподілу шуму квантування таким чином, щоб більшість його енергії розташувалася в найменш помітних на слух частотних областях.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35" y="187960"/>
            <a:ext cx="12191365" cy="65278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altLang="ru-RU" b="1" dirty="0">
                <a:latin typeface="Artifakt Element Heavy" panose="020B0B03050000020004" charset="0"/>
                <a:cs typeface="Artifakt Element Heavy" panose="020B0B03050000020004" charset="0"/>
              </a:rPr>
              <a:t>Джиттер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3524" y="1726394"/>
            <a:ext cx="8964613" cy="4592544"/>
          </a:xfrm>
        </p:spPr>
        <p:txBody>
          <a:bodyPr>
            <a:normAutofit fontScale="90000" lnSpcReduction="10000"/>
          </a:bodyPr>
          <a:lstStyle/>
          <a:p>
            <a:pPr marL="0" indent="444500" algn="just">
              <a:buNone/>
            </a:pPr>
            <a:r>
              <a:rPr altLang="ru-RU" sz="2800" dirty="0">
                <a:latin typeface="Artifakt Element Book" panose="020B0503050000020004" charset="0"/>
                <a:cs typeface="Artifakt Element Book" panose="020B0503050000020004" charset="0"/>
              </a:rPr>
              <a:t>Джиттер (від англ. Jitter - тремтіння) - ефект, пов'язаний з недосконалістю перетворюючої апаратури, є виключно результатом нестабільності в роботі АЦП, ЦАП і тактових генераторів.</a:t>
            </a:r>
          </a:p>
          <a:p>
            <a:pPr marL="0" indent="444500" algn="just">
              <a:buNone/>
            </a:pPr>
            <a:r>
              <a:rPr altLang="ru-RU" sz="2800" dirty="0">
                <a:latin typeface="Artifakt Element Book" panose="020B0503050000020004" charset="0"/>
                <a:cs typeface="Artifakt Element Book" panose="020B0503050000020004" charset="0"/>
              </a:rPr>
              <a:t>На слух в аудіоапаратурі джиттер відчувається, як "тремтіння" сигналу на високих частотах; на низьких частотах джиттер виявляється у певній розмитості спектра сигналу</a:t>
            </a:r>
          </a:p>
          <a:p>
            <a:pPr marL="0" indent="444500" algn="just">
              <a:buNone/>
            </a:pPr>
            <a:r>
              <a:rPr altLang="ru-RU" sz="2800" dirty="0">
                <a:latin typeface="Artifakt Element Book" panose="020B0503050000020004" charset="0"/>
                <a:cs typeface="Artifakt Element Book" panose="020B0503050000020004" charset="0"/>
              </a:rPr>
              <a:t>Для боротьби з джиттером застосовують:</a:t>
            </a:r>
          </a:p>
          <a:p>
            <a:pPr marL="457200" indent="-457200" algn="just">
              <a:buAutoNum type="arabicPeriod"/>
            </a:pPr>
            <a:r>
              <a:rPr altLang="ru-RU" sz="2800" dirty="0">
                <a:latin typeface="Artifakt Element Book" panose="020B0503050000020004" charset="0"/>
                <a:cs typeface="Artifakt Element Book" panose="020B0503050000020004" charset="0"/>
              </a:rPr>
              <a:t>високостабільні тактові генератори</a:t>
            </a:r>
            <a:r>
              <a:rPr lang="uk-UA" sz="2800" dirty="0">
                <a:latin typeface="Artifakt Element Book" panose="020B0503050000020004" charset="0"/>
                <a:cs typeface="Artifakt Element Book" panose="020B0503050000020004" charset="0"/>
              </a:rPr>
              <a:t>,</a:t>
            </a:r>
            <a:endParaRPr altLang="ru-RU" sz="2800" dirty="0">
              <a:latin typeface="Artifakt Element Book" panose="020B0503050000020004" charset="0"/>
              <a:cs typeface="Artifakt Element Book" panose="020B0503050000020004" charset="0"/>
            </a:endParaRPr>
          </a:p>
          <a:p>
            <a:pPr marL="457200" indent="-457200" algn="just">
              <a:buAutoNum type="arabicPeriod"/>
            </a:pPr>
            <a:r>
              <a:rPr altLang="ru-RU" sz="2800" dirty="0">
                <a:latin typeface="Artifakt Element Book" panose="020B0503050000020004" charset="0"/>
                <a:cs typeface="Artifakt Element Book" panose="020B0503050000020004" charset="0"/>
              </a:rPr>
              <a:t>якісні фільтри</a:t>
            </a:r>
            <a:r>
              <a:rPr lang="uk-UA" sz="2800" dirty="0">
                <a:latin typeface="Artifakt Element Book" panose="020B0503050000020004" charset="0"/>
                <a:cs typeface="Artifakt Element Book" panose="020B0503050000020004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02335" y="1611630"/>
            <a:ext cx="10168890" cy="3692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4500" algn="l"/>
            <a:r>
              <a:rPr lang="ru-RU" sz="2600" dirty="0">
                <a:latin typeface="Artifakt Element Book" panose="020B0503050000020004" charset="0"/>
                <a:cs typeface="Artifakt Element Book" panose="020B0503050000020004" charset="0"/>
              </a:rPr>
              <a:t>Найбільш неприємні на слух спотворення, що вносяться на етапі оцифрування - гранулярний шум, що виникає при квантуванні через округлення амплітуди до цілого найближчого дискретного значення.</a:t>
            </a:r>
          </a:p>
          <a:p>
            <a:pPr indent="444500" algn="l"/>
            <a:r>
              <a:rPr lang="ru-RU" sz="2600" dirty="0">
                <a:latin typeface="Artifakt Element Book" panose="020B0503050000020004" charset="0"/>
                <a:cs typeface="Artifakt Element Book" panose="020B0503050000020004" charset="0"/>
              </a:rPr>
              <a:t>Спотворення від гранулярного шуму найбільш помітні у верхній частині спектра.</a:t>
            </a:r>
          </a:p>
          <a:p>
            <a:pPr indent="444500" algn="l"/>
            <a:r>
              <a:rPr lang="ru-RU" sz="2600" dirty="0">
                <a:latin typeface="Artifakt Element Book" panose="020B0503050000020004" charset="0"/>
                <a:cs typeface="Artifakt Element Book" panose="020B0503050000020004" charset="0"/>
              </a:rPr>
              <a:t>Для боротьби з гранулярним шумом застосовують:</a:t>
            </a:r>
          </a:p>
          <a:p>
            <a:pPr marL="514350" indent="-514350" algn="l">
              <a:buAutoNum type="arabicPeriod"/>
            </a:pPr>
            <a:r>
              <a:rPr lang="ru-RU" sz="2600" dirty="0">
                <a:latin typeface="Artifakt Element Book" panose="020B0503050000020004" charset="0"/>
                <a:cs typeface="Artifakt Element Book" panose="020B0503050000020004" charset="0"/>
              </a:rPr>
              <a:t>Збільшення частоти дискретизації</a:t>
            </a:r>
          </a:p>
          <a:p>
            <a:pPr marL="514350" indent="-514350" algn="l">
              <a:buAutoNum type="arabicPeriod"/>
            </a:pPr>
            <a:r>
              <a:rPr lang="ru-RU" sz="2600" dirty="0">
                <a:latin typeface="Artifakt Element Book" panose="020B0503050000020004" charset="0"/>
                <a:cs typeface="Artifakt Element Book" panose="020B0503050000020004" charset="0"/>
              </a:rPr>
              <a:t>Збільшення розрядності квантування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-635" y="349885"/>
            <a:ext cx="12192000" cy="59182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altLang="ru-RU" b="1" dirty="0">
                <a:latin typeface="Artifakt Element Heavy" panose="020B0B03050000020004" charset="0"/>
                <a:cs typeface="Artifakt Element Heavy" panose="020B0B03050000020004" charset="0"/>
              </a:rPr>
              <a:t>Гранулярний шум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-635" y="295910"/>
            <a:ext cx="12192635" cy="729615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altLang="ru-RU" b="1" dirty="0">
                <a:latin typeface="Artifakt Element Heavy" panose="020B0B03050000020004" charset="0"/>
                <a:cs typeface="Artifakt Element Heavy" panose="020B0B03050000020004" charset="0"/>
                <a:sym typeface="+mn-ea"/>
              </a:rPr>
              <a:t>Гранулярний шум</a:t>
            </a:r>
            <a:endParaRPr lang="ru-RU" altLang="ru-RU" b="1" dirty="0">
              <a:latin typeface="Artifakt Element Heavy" panose="020B0B03050000020004" charset="0"/>
              <a:cs typeface="Artifakt Element Heavy" panose="020B0B03050000020004" charset="0"/>
            </a:endParaRPr>
          </a:p>
        </p:txBody>
      </p:sp>
      <p:pic>
        <p:nvPicPr>
          <p:cNvPr id="26627" name="Picture 5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3" r="4550" b="10989"/>
          <a:stretch>
            <a:fillRect/>
          </a:stretch>
        </p:blipFill>
        <p:spPr>
          <a:xfrm>
            <a:off x="1809726" y="1726933"/>
            <a:ext cx="8202705" cy="4700762"/>
          </a:xfrm>
          <a:noFill/>
          <a:ln>
            <a:solidFill>
              <a:schemeClr val="accent1"/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635" y="229235"/>
            <a:ext cx="12191365" cy="769620"/>
          </a:xfrm>
        </p:spPr>
        <p:txBody>
          <a:bodyPr>
            <a:normAutofit/>
          </a:bodyPr>
          <a:lstStyle/>
          <a:p>
            <a:pPr algn="ctr"/>
            <a:r>
              <a:rPr altLang="ru-RU" b="1">
                <a:latin typeface="Artifakt Element Heavy" panose="020B0B03050000020004" charset="0"/>
                <a:cs typeface="Artifakt Element Heavy" panose="020B0B03050000020004" charset="0"/>
              </a:rPr>
              <a:t>Стандарт Audio CD</a:t>
            </a:r>
          </a:p>
        </p:txBody>
      </p:sp>
      <p:sp>
        <p:nvSpPr>
          <p:cNvPr id="21507" name="Объект 2"/>
          <p:cNvSpPr>
            <a:spLocks noGrp="1"/>
          </p:cNvSpPr>
          <p:nvPr>
            <p:ph idx="1"/>
          </p:nvPr>
        </p:nvSpPr>
        <p:spPr>
          <a:xfrm>
            <a:off x="1123067" y="4507527"/>
            <a:ext cx="9487472" cy="2029798"/>
          </a:xfrm>
        </p:spPr>
        <p:txBody>
          <a:bodyPr>
            <a:normAutofit/>
          </a:bodyPr>
          <a:lstStyle/>
          <a:p>
            <a:r>
              <a:rPr lang="ru-RU" altLang="ru-RU" sz="2800" dirty="0">
                <a:latin typeface="Artifakt Element Book" panose="020B0503050000020004" charset="0"/>
                <a:cs typeface="Artifakt Element Book" panose="020B0503050000020004" charset="0"/>
              </a:rPr>
              <a:t>Частота дискретизації 44,1 кГц</a:t>
            </a:r>
          </a:p>
          <a:p>
            <a:r>
              <a:rPr lang="ru-RU" altLang="ru-RU" sz="2800" dirty="0">
                <a:latin typeface="Artifakt Element Book" panose="020B0503050000020004" charset="0"/>
                <a:cs typeface="Artifakt Element Book" panose="020B0503050000020004" charset="0"/>
              </a:rPr>
              <a:t>Розрядність квантування 16 (65536 значень, 96 дБ)</a:t>
            </a:r>
          </a:p>
          <a:p>
            <a:r>
              <a:rPr lang="ru-RU" altLang="ru-RU" sz="2800" dirty="0">
                <a:latin typeface="Artifakt Element Book" panose="020B0503050000020004" charset="0"/>
                <a:cs typeface="Artifakt Element Book" panose="020B0503050000020004" charset="0"/>
              </a:rPr>
              <a:t>Спосіб оцифрування – Імпульсно-Кодова Модуляція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23315" y="1783080"/>
            <a:ext cx="6533515" cy="2245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sz="2800" dirty="0">
                <a:latin typeface="Artifakt Element Book" panose="020B0503050000020004" charset="0"/>
                <a:cs typeface="Artifakt Element Book" panose="020B0503050000020004" charset="0"/>
              </a:rPr>
              <a:t>Audio CD  — міжнародний стандарт зберігання оцифрованого звуку на компакт-дисках, представлений Philips і Sony. (До 74-80 хвилин звучання)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8860" y="1783168"/>
            <a:ext cx="2896915" cy="286407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144" y="321157"/>
            <a:ext cx="7679752" cy="574249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/>
              <a:t>Структура современного ПК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600614" y="1466025"/>
            <a:ext cx="1375265" cy="1361087"/>
          </a:xfrm>
          <a:prstGeom prst="rect">
            <a:avLst/>
          </a:prstGeom>
          <a:effectLst>
            <a:outerShdw blurRad="114300" dist="38100" dir="2700000" sx="104000" sy="104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Процессор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095124" y="1462723"/>
            <a:ext cx="1060798" cy="1238534"/>
          </a:xfrm>
          <a:prstGeom prst="rect">
            <a:avLst/>
          </a:prstGeom>
          <a:effectLst>
            <a:outerShdw blurRad="114300" dist="38100" dir="2700000" sx="104000" sy="104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ОП</a:t>
            </a:r>
          </a:p>
          <a:p>
            <a:pPr algn="ctr"/>
            <a:r>
              <a:rPr lang="en-US" sz="2000" b="1" dirty="0"/>
              <a:t>(RAM)</a:t>
            </a:r>
            <a:endParaRPr lang="ru-RU" sz="2000" b="1" dirty="0"/>
          </a:p>
        </p:txBody>
      </p:sp>
      <p:sp>
        <p:nvSpPr>
          <p:cNvPr id="6" name="Прямоугольник: один усеченный угол 5"/>
          <p:cNvSpPr/>
          <p:nvPr/>
        </p:nvSpPr>
        <p:spPr>
          <a:xfrm>
            <a:off x="2187019" y="1687396"/>
            <a:ext cx="1338607" cy="810705"/>
          </a:xfrm>
          <a:prstGeom prst="snip1Rect">
            <a:avLst/>
          </a:prstGeom>
          <a:solidFill>
            <a:srgbClr val="FF0000"/>
          </a:solidFill>
          <a:effectLst>
            <a:outerShdw blurRad="114300" dist="38100" dir="2700000" sx="104000" sy="104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Видео</a:t>
            </a:r>
            <a:br>
              <a:rPr lang="ru-RU" sz="2000" b="1" dirty="0"/>
            </a:br>
            <a:r>
              <a:rPr lang="ru-RU" sz="2000" b="1" dirty="0"/>
              <a:t>карта</a:t>
            </a:r>
          </a:p>
        </p:txBody>
      </p:sp>
      <p:pic>
        <p:nvPicPr>
          <p:cNvPr id="1026" name="Picture 2" descr="Фото LG Flatron 22MP68VQ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75" y="1777826"/>
            <a:ext cx="1260743" cy="1004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: один усеченный угол 6"/>
          <p:cNvSpPr/>
          <p:nvPr/>
        </p:nvSpPr>
        <p:spPr>
          <a:xfrm>
            <a:off x="2177591" y="4571281"/>
            <a:ext cx="1282045" cy="763571"/>
          </a:xfrm>
          <a:prstGeom prst="snip1Rect">
            <a:avLst/>
          </a:prstGeom>
          <a:solidFill>
            <a:srgbClr val="00B050"/>
          </a:solidFill>
          <a:effectLst>
            <a:outerShdw blurRad="114300" dist="38100" dir="2700000" sx="104000" sy="104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Звуковая</a:t>
            </a:r>
            <a:br>
              <a:rPr lang="ru-RU" sz="2000" b="1" dirty="0"/>
            </a:br>
            <a:r>
              <a:rPr lang="ru-RU" sz="2000" b="1" dirty="0"/>
              <a:t>карта</a:t>
            </a:r>
          </a:p>
        </p:txBody>
      </p:sp>
      <p:pic>
        <p:nvPicPr>
          <p:cNvPr id="1030" name="Picture 6" descr="Фото Sven MS-8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75" y="4519412"/>
            <a:ext cx="1318794" cy="76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Фото Trust Elvii Deskto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6081" y="5917779"/>
            <a:ext cx="298209" cy="621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Стрелка: вверх 12"/>
          <p:cNvSpPr/>
          <p:nvPr/>
        </p:nvSpPr>
        <p:spPr>
          <a:xfrm>
            <a:off x="2973212" y="5444106"/>
            <a:ext cx="257558" cy="400516"/>
          </a:xfrm>
          <a:prstGeom prst="upArrow">
            <a:avLst/>
          </a:prstGeom>
          <a:solidFill>
            <a:srgbClr val="F06AEA"/>
          </a:solidFill>
          <a:ln w="1905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: влево 8"/>
          <p:cNvSpPr/>
          <p:nvPr/>
        </p:nvSpPr>
        <p:spPr>
          <a:xfrm>
            <a:off x="1366887" y="4854808"/>
            <a:ext cx="678730" cy="235670"/>
          </a:xfrm>
          <a:prstGeom prst="leftArrow">
            <a:avLst>
              <a:gd name="adj1" fmla="val 50000"/>
              <a:gd name="adj2" fmla="val 78000"/>
            </a:avLst>
          </a:prstGeom>
          <a:solidFill>
            <a:srgbClr val="5DE9AA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: влево 14"/>
          <p:cNvSpPr/>
          <p:nvPr/>
        </p:nvSpPr>
        <p:spPr>
          <a:xfrm>
            <a:off x="1331144" y="2010531"/>
            <a:ext cx="752182" cy="235670"/>
          </a:xfrm>
          <a:prstGeom prst="leftArrow">
            <a:avLst>
              <a:gd name="adj1" fmla="val 50000"/>
              <a:gd name="adj2" fmla="val 78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: влево-вправо 9"/>
          <p:cNvSpPr/>
          <p:nvPr/>
        </p:nvSpPr>
        <p:spPr>
          <a:xfrm>
            <a:off x="1282045" y="3312187"/>
            <a:ext cx="10539167" cy="640298"/>
          </a:xfrm>
          <a:prstGeom prst="leftRightArrow">
            <a:avLst/>
          </a:prstGeom>
          <a:solidFill>
            <a:schemeClr val="tx1">
              <a:lumMod val="40000"/>
              <a:lumOff val="60000"/>
            </a:schemeClr>
          </a:solidFill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2531" y="1749549"/>
            <a:ext cx="1046396" cy="1166365"/>
          </a:xfrm>
          <a:prstGeom prst="rect">
            <a:avLst/>
          </a:prstGeom>
        </p:spPr>
      </p:pic>
      <p:pic>
        <p:nvPicPr>
          <p:cNvPr id="1036" name="Picture 12" descr="Фото Kingston SSDNow V300 240 GB (SV300S37A/240G)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5569" y="2292233"/>
            <a:ext cx="760717" cy="534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ямоугольник: один усеченный угол 22"/>
          <p:cNvSpPr/>
          <p:nvPr/>
        </p:nvSpPr>
        <p:spPr>
          <a:xfrm>
            <a:off x="4211858" y="4554562"/>
            <a:ext cx="1282045" cy="763571"/>
          </a:xfrm>
          <a:prstGeom prst="snip1Rect">
            <a:avLst/>
          </a:prstGeom>
          <a:solidFill>
            <a:srgbClr val="00B0F0"/>
          </a:solidFill>
          <a:effectLst>
            <a:outerShdw blurRad="114300" dist="38100" dir="2700000" sx="104000" sy="104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Сетевая</a:t>
            </a:r>
            <a:br>
              <a:rPr lang="ru-RU" sz="2000" b="1" dirty="0"/>
            </a:br>
            <a:r>
              <a:rPr lang="ru-RU" sz="2000" b="1" dirty="0"/>
              <a:t>карта</a:t>
            </a:r>
          </a:p>
        </p:txBody>
      </p:sp>
      <p:sp>
        <p:nvSpPr>
          <p:cNvPr id="12" name="Стрелка: вверх-вниз 11"/>
          <p:cNvSpPr/>
          <p:nvPr/>
        </p:nvSpPr>
        <p:spPr>
          <a:xfrm>
            <a:off x="4826590" y="5444106"/>
            <a:ext cx="186345" cy="442234"/>
          </a:xfrm>
          <a:prstGeom prst="upDownArrow">
            <a:avLst/>
          </a:prstGeom>
          <a:solidFill>
            <a:srgbClr val="CD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блако 13"/>
          <p:cNvSpPr/>
          <p:nvPr/>
        </p:nvSpPr>
        <p:spPr>
          <a:xfrm>
            <a:off x="3742093" y="5977206"/>
            <a:ext cx="2791695" cy="822990"/>
          </a:xfrm>
          <a:prstGeom prst="cloud">
            <a:avLst/>
          </a:prstGeom>
          <a:solidFill>
            <a:srgbClr val="CDFFFF"/>
          </a:solidFill>
          <a:ln w="1905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spc="400" dirty="0">
                <a:solidFill>
                  <a:schemeClr val="tx1"/>
                </a:solidFill>
              </a:rPr>
              <a:t>Интернет</a:t>
            </a:r>
          </a:p>
        </p:txBody>
      </p:sp>
      <p:pic>
        <p:nvPicPr>
          <p:cNvPr id="1038" name="Picture 14" descr="Фото Gemix WC-200 Black USB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9081" y="4726117"/>
            <a:ext cx="1666115" cy="65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Фото Epson Perfection V1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7433" y="4730482"/>
            <a:ext cx="1185260" cy="68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Фото Canon PIXMA E41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3069" y="4747240"/>
            <a:ext cx="1099438" cy="744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687133" y="4996614"/>
            <a:ext cx="560564" cy="17833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7619" y="4813824"/>
            <a:ext cx="565157" cy="552239"/>
          </a:xfrm>
          <a:prstGeom prst="rect">
            <a:avLst/>
          </a:prstGeom>
        </p:spPr>
      </p:pic>
      <p:sp>
        <p:nvSpPr>
          <p:cNvPr id="32" name="Стрелка: вверх 31"/>
          <p:cNvSpPr/>
          <p:nvPr/>
        </p:nvSpPr>
        <p:spPr>
          <a:xfrm>
            <a:off x="8305066" y="3932818"/>
            <a:ext cx="229993" cy="637740"/>
          </a:xfrm>
          <a:prstGeom prst="upArrow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трелка: вверх 32"/>
          <p:cNvSpPr/>
          <p:nvPr/>
        </p:nvSpPr>
        <p:spPr>
          <a:xfrm>
            <a:off x="10905298" y="3945972"/>
            <a:ext cx="209085" cy="637740"/>
          </a:xfrm>
          <a:prstGeom prst="upArrow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: вниз 19"/>
          <p:cNvSpPr/>
          <p:nvPr/>
        </p:nvSpPr>
        <p:spPr>
          <a:xfrm>
            <a:off x="7070286" y="3952485"/>
            <a:ext cx="223965" cy="591894"/>
          </a:xfrm>
          <a:prstGeom prst="downArrow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трелка: вверх 34"/>
          <p:cNvSpPr/>
          <p:nvPr/>
        </p:nvSpPr>
        <p:spPr>
          <a:xfrm>
            <a:off x="9250168" y="3934254"/>
            <a:ext cx="209085" cy="637740"/>
          </a:xfrm>
          <a:prstGeom prst="upArrow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: вверх-вниз 21"/>
          <p:cNvSpPr/>
          <p:nvPr/>
        </p:nvSpPr>
        <p:spPr>
          <a:xfrm>
            <a:off x="9835013" y="3943233"/>
            <a:ext cx="196775" cy="636315"/>
          </a:xfrm>
          <a:prstGeom prst="upDownArrow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трелка: вверх-вниз 36"/>
          <p:cNvSpPr/>
          <p:nvPr/>
        </p:nvSpPr>
        <p:spPr>
          <a:xfrm>
            <a:off x="11033621" y="2964434"/>
            <a:ext cx="210131" cy="383456"/>
          </a:xfrm>
          <a:prstGeom prst="upDownArrow">
            <a:avLst/>
          </a:prstGeom>
          <a:solidFill>
            <a:schemeClr val="tx2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трелка: вверх-вниз 37"/>
          <p:cNvSpPr/>
          <p:nvPr/>
        </p:nvSpPr>
        <p:spPr>
          <a:xfrm>
            <a:off x="9815335" y="2962744"/>
            <a:ext cx="216453" cy="398327"/>
          </a:xfrm>
          <a:prstGeom prst="upDownArrow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трелка: вверх-вниз 38"/>
          <p:cNvSpPr/>
          <p:nvPr/>
        </p:nvSpPr>
        <p:spPr>
          <a:xfrm>
            <a:off x="4799451" y="3900916"/>
            <a:ext cx="165240" cy="563034"/>
          </a:xfrm>
          <a:prstGeom prst="upDownArrow">
            <a:avLst/>
          </a:prstGeom>
          <a:solidFill>
            <a:schemeClr val="accent5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Стрелка: вверх-вниз 39"/>
          <p:cNvSpPr/>
          <p:nvPr/>
        </p:nvSpPr>
        <p:spPr>
          <a:xfrm>
            <a:off x="2771915" y="3889934"/>
            <a:ext cx="183729" cy="556880"/>
          </a:xfrm>
          <a:prstGeom prst="upDownArrow">
            <a:avLst/>
          </a:prstGeom>
          <a:solidFill>
            <a:schemeClr val="accent5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: влево-вправо 23"/>
          <p:cNvSpPr/>
          <p:nvPr/>
        </p:nvSpPr>
        <p:spPr>
          <a:xfrm>
            <a:off x="6037752" y="1819180"/>
            <a:ext cx="992072" cy="673036"/>
          </a:xfrm>
          <a:prstGeom prst="leftRightArrow">
            <a:avLst/>
          </a:prstGeom>
          <a:gradFill flip="none" rotWithShape="1">
            <a:gsLst>
              <a:gs pos="0">
                <a:schemeClr val="accent5">
                  <a:tint val="58000"/>
                  <a:satMod val="300000"/>
                </a:schemeClr>
              </a:gs>
              <a:gs pos="100000">
                <a:schemeClr val="bg1"/>
              </a:gs>
            </a:gsLst>
            <a:lin ang="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Стрелка: вверх-вниз 42"/>
          <p:cNvSpPr/>
          <p:nvPr/>
        </p:nvSpPr>
        <p:spPr>
          <a:xfrm>
            <a:off x="7451146" y="2754624"/>
            <a:ext cx="371598" cy="626572"/>
          </a:xfrm>
          <a:prstGeom prst="upDownArrow">
            <a:avLst/>
          </a:prstGeom>
          <a:gradFill flip="none" rotWithShape="1">
            <a:gsLst>
              <a:gs pos="0">
                <a:schemeClr val="bg1"/>
              </a:gs>
              <a:gs pos="51000">
                <a:srgbClr val="DEDBD8"/>
              </a:gs>
              <a:gs pos="100000">
                <a:schemeClr val="tx1">
                  <a:lumMod val="40000"/>
                  <a:lumOff val="60000"/>
                </a:schemeClr>
              </a:gs>
            </a:gsLst>
            <a:lin ang="5400000" scaled="0"/>
            <a:tileRect/>
          </a:gra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Стрелка: влево 43"/>
          <p:cNvSpPr/>
          <p:nvPr/>
        </p:nvSpPr>
        <p:spPr>
          <a:xfrm>
            <a:off x="3633456" y="1912640"/>
            <a:ext cx="880872" cy="502515"/>
          </a:xfrm>
          <a:prstGeom prst="leftArrow">
            <a:avLst>
              <a:gd name="adj1" fmla="val 50000"/>
              <a:gd name="adj2" fmla="val 78000"/>
            </a:avLst>
          </a:prstGeom>
          <a:gradFill>
            <a:gsLst>
              <a:gs pos="0">
                <a:srgbClr val="FF0000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6823968" y="5695093"/>
            <a:ext cx="52124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spc="600" dirty="0"/>
              <a:t>Интерфейс </a:t>
            </a:r>
            <a:r>
              <a:rPr lang="en-US" sz="2800" spc="600" dirty="0"/>
              <a:t> USB-2,3</a:t>
            </a:r>
            <a:endParaRPr lang="ru-RU" sz="2800" spc="600" dirty="0"/>
          </a:p>
        </p:txBody>
      </p:sp>
      <p:sp>
        <p:nvSpPr>
          <p:cNvPr id="26" name="Стрелка: изогнутая вверх 25"/>
          <p:cNvSpPr/>
          <p:nvPr/>
        </p:nvSpPr>
        <p:spPr>
          <a:xfrm>
            <a:off x="1455181" y="5444106"/>
            <a:ext cx="1148862" cy="484652"/>
          </a:xfrm>
          <a:prstGeom prst="bentUpArrow">
            <a:avLst>
              <a:gd name="adj1" fmla="val 25000"/>
              <a:gd name="adj2" fmla="val 25000"/>
              <a:gd name="adj3" fmla="val 32257"/>
            </a:avLst>
          </a:prstGeom>
          <a:solidFill>
            <a:srgbClr val="0070C0"/>
          </a:solidFill>
          <a:ln w="19050"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TextBox 46"/>
          <p:cNvSpPr txBox="1"/>
          <p:nvPr/>
        </p:nvSpPr>
        <p:spPr>
          <a:xfrm>
            <a:off x="0" y="6085746"/>
            <a:ext cx="26040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spc="400" dirty="0"/>
              <a:t>Линейный вход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0066996" y="2966551"/>
            <a:ext cx="10473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SATA-2,3</a:t>
            </a:r>
            <a:endParaRPr lang="ru-RU" dirty="0"/>
          </a:p>
        </p:txBody>
      </p:sp>
      <p:sp>
        <p:nvSpPr>
          <p:cNvPr id="49" name="TextBox 48"/>
          <p:cNvSpPr txBox="1"/>
          <p:nvPr/>
        </p:nvSpPr>
        <p:spPr>
          <a:xfrm>
            <a:off x="2530539" y="2453195"/>
            <a:ext cx="20980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spc="100" dirty="0"/>
              <a:t>AGP</a:t>
            </a:r>
          </a:p>
          <a:p>
            <a:pPr algn="r"/>
            <a:r>
              <a:rPr lang="en-US" sz="2000" spc="100" dirty="0"/>
              <a:t>PCI-Express</a:t>
            </a:r>
            <a:endParaRPr lang="ru-RU" sz="2000" spc="100" dirty="0"/>
          </a:p>
        </p:txBody>
      </p:sp>
      <p:sp>
        <p:nvSpPr>
          <p:cNvPr id="50" name="TextBox 49"/>
          <p:cNvSpPr txBox="1"/>
          <p:nvPr/>
        </p:nvSpPr>
        <p:spPr>
          <a:xfrm>
            <a:off x="5054689" y="5496357"/>
            <a:ext cx="1710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/>
              <a:t>Кабель, </a:t>
            </a:r>
            <a:r>
              <a:rPr lang="en-US" sz="2000" dirty="0"/>
              <a:t>Wi-Fi</a:t>
            </a:r>
            <a:endParaRPr lang="ru-RU" sz="2000" dirty="0"/>
          </a:p>
        </p:txBody>
      </p:sp>
      <p:sp>
        <p:nvSpPr>
          <p:cNvPr id="55" name="TextBox 54"/>
          <p:cNvSpPr txBox="1"/>
          <p:nvPr/>
        </p:nvSpPr>
        <p:spPr>
          <a:xfrm>
            <a:off x="2821757" y="3892884"/>
            <a:ext cx="21429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pc="400" dirty="0"/>
              <a:t>PCI, PCI-X</a:t>
            </a:r>
            <a:endParaRPr lang="ru-RU" sz="2000" spc="400" dirty="0"/>
          </a:p>
        </p:txBody>
      </p:sp>
      <p:sp>
        <p:nvSpPr>
          <p:cNvPr id="57" name="TextBox 56"/>
          <p:cNvSpPr txBox="1"/>
          <p:nvPr/>
        </p:nvSpPr>
        <p:spPr>
          <a:xfrm>
            <a:off x="1307604" y="2261623"/>
            <a:ext cx="9837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dirty="0"/>
              <a:t>HDMI</a:t>
            </a:r>
            <a:br>
              <a:rPr lang="en-US" sz="2000" dirty="0"/>
            </a:br>
            <a:r>
              <a:rPr lang="en-US" sz="2000" dirty="0"/>
              <a:t>DVI</a:t>
            </a:r>
            <a:endParaRPr lang="ru-RU" sz="2000" dirty="0"/>
          </a:p>
        </p:txBody>
      </p:sp>
      <p:sp>
        <p:nvSpPr>
          <p:cNvPr id="58" name="TextBox 57"/>
          <p:cNvSpPr txBox="1"/>
          <p:nvPr/>
        </p:nvSpPr>
        <p:spPr>
          <a:xfrm>
            <a:off x="1310928" y="1598251"/>
            <a:ext cx="7251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VGA</a:t>
            </a:r>
            <a:endParaRPr lang="ru-RU" sz="2000" dirty="0"/>
          </a:p>
        </p:txBody>
      </p:sp>
      <p:sp>
        <p:nvSpPr>
          <p:cNvPr id="59" name="TextBox 58"/>
          <p:cNvSpPr txBox="1"/>
          <p:nvPr/>
        </p:nvSpPr>
        <p:spPr>
          <a:xfrm>
            <a:off x="1282045" y="2755535"/>
            <a:ext cx="1539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DisplayPort</a:t>
            </a: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432601" y="1699063"/>
            <a:ext cx="843621" cy="713768"/>
          </a:xfrm>
          <a:prstGeom prst="rect">
            <a:avLst/>
          </a:prstGeom>
          <a:effectLst>
            <a:outerShdw blurRad="50800" dist="38100" dir="2700000" sx="105000" sy="105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ПЗУ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920878" y="1022232"/>
            <a:ext cx="10263077" cy="29824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TextBox 55"/>
          <p:cNvSpPr txBox="1"/>
          <p:nvPr/>
        </p:nvSpPr>
        <p:spPr>
          <a:xfrm>
            <a:off x="9587058" y="1888248"/>
            <a:ext cx="7607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pc="300" dirty="0"/>
              <a:t>SSD</a:t>
            </a:r>
            <a:endParaRPr lang="ru-RU" sz="2000" spc="300" dirty="0"/>
          </a:p>
        </p:txBody>
      </p:sp>
      <p:sp>
        <p:nvSpPr>
          <p:cNvPr id="52" name="TextBox 51"/>
          <p:cNvSpPr txBox="1"/>
          <p:nvPr/>
        </p:nvSpPr>
        <p:spPr>
          <a:xfrm>
            <a:off x="11198684" y="1486497"/>
            <a:ext cx="9046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pc="300" dirty="0"/>
              <a:t>HDD</a:t>
            </a:r>
            <a:r>
              <a:rPr lang="en-US" sz="2000" spc="400" dirty="0"/>
              <a:t> </a:t>
            </a:r>
            <a:endParaRPr lang="ru-RU" sz="2000" spc="400" dirty="0"/>
          </a:p>
        </p:txBody>
      </p:sp>
      <p:sp>
        <p:nvSpPr>
          <p:cNvPr id="51" name="TextBox 50"/>
          <p:cNvSpPr txBox="1"/>
          <p:nvPr/>
        </p:nvSpPr>
        <p:spPr>
          <a:xfrm>
            <a:off x="8519291" y="897176"/>
            <a:ext cx="7251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Вкл.</a:t>
            </a:r>
          </a:p>
        </p:txBody>
      </p:sp>
      <p:cxnSp>
        <p:nvCxnSpPr>
          <p:cNvPr id="28" name="Прямая со стрелкой 27"/>
          <p:cNvCxnSpPr/>
          <p:nvPr/>
        </p:nvCxnSpPr>
        <p:spPr>
          <a:xfrm flipH="1">
            <a:off x="8864822" y="1297286"/>
            <a:ext cx="1" cy="371582"/>
          </a:xfrm>
          <a:prstGeom prst="straightConnector1">
            <a:avLst/>
          </a:prstGeom>
          <a:ln w="444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Стрелка влево 28"/>
          <p:cNvSpPr/>
          <p:nvPr/>
        </p:nvSpPr>
        <p:spPr>
          <a:xfrm>
            <a:off x="8155922" y="2001843"/>
            <a:ext cx="239101" cy="12339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TextBox 53"/>
          <p:cNvSpPr txBox="1"/>
          <p:nvPr/>
        </p:nvSpPr>
        <p:spPr>
          <a:xfrm>
            <a:off x="8443554" y="2617803"/>
            <a:ext cx="904683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BIOS</a:t>
            </a:r>
            <a:r>
              <a:rPr lang="en-US" sz="2000" spc="400" dirty="0"/>
              <a:t> </a:t>
            </a:r>
            <a:endParaRPr lang="ru-RU" sz="2000" spc="400" dirty="0"/>
          </a:p>
        </p:txBody>
      </p:sp>
      <p:sp>
        <p:nvSpPr>
          <p:cNvPr id="8" name="Блок-схема: несколько документов 7"/>
          <p:cNvSpPr/>
          <p:nvPr/>
        </p:nvSpPr>
        <p:spPr>
          <a:xfrm>
            <a:off x="9607518" y="419882"/>
            <a:ext cx="2035841" cy="1202401"/>
          </a:xfrm>
          <a:prstGeom prst="flowChartMultidocument">
            <a:avLst/>
          </a:prstGeom>
          <a:solidFill>
            <a:schemeClr val="bg1">
              <a:lumMod val="9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  <a:p>
            <a:pPr algn="ctr">
              <a:lnSpc>
                <a:spcPct val="80000"/>
              </a:lnSpc>
            </a:pPr>
            <a:endParaRPr lang="ru-RU" sz="1900" dirty="0">
              <a:solidFill>
                <a:schemeClr val="tx1"/>
              </a:solidFill>
            </a:endParaRPr>
          </a:p>
          <a:p>
            <a:pPr algn="ctr">
              <a:lnSpc>
                <a:spcPct val="80000"/>
              </a:lnSpc>
            </a:pPr>
            <a:r>
              <a:rPr lang="ru-RU" sz="2000" dirty="0">
                <a:solidFill>
                  <a:schemeClr val="tx1"/>
                </a:solidFill>
              </a:rPr>
              <a:t>ОС, программы, файлы</a:t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1900" dirty="0">
                <a:solidFill>
                  <a:schemeClr val="tx1"/>
                </a:solidFill>
              </a:rPr>
              <a:t>             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Содержимое 1"/>
          <p:cNvSpPr>
            <a:spLocks noGrp="1"/>
          </p:cNvSpPr>
          <p:nvPr>
            <p:ph/>
          </p:nvPr>
        </p:nvSpPr>
        <p:spPr>
          <a:xfrm>
            <a:off x="955753" y="688283"/>
            <a:ext cx="10066422" cy="6058616"/>
          </a:xfrm>
          <a:solidFill>
            <a:schemeClr val="bg2"/>
          </a:solidFill>
        </p:spPr>
        <p:txBody>
          <a:bodyPr>
            <a:noAutofit/>
          </a:bodyPr>
          <a:lstStyle/>
          <a:p>
            <a:pPr marL="0" indent="352425" algn="just" defTabSz="913130">
              <a:buNone/>
              <a:tabLst>
                <a:tab pos="9690100" algn="l"/>
              </a:tabLst>
            </a:pPr>
            <a:r>
              <a:rPr lang="ru-RU" altLang="ru-RU">
                <a:latin typeface="Artifakt Element Book" panose="020B0503050000020004" charset="0"/>
                <a:cs typeface="Artifakt Element Book" panose="020B0503050000020004" charset="0"/>
              </a:rPr>
              <a:t>Вбудований звук вважається обов'язковим компонентом будь-якої системної (материнської) плати. Найчастіше озвучкою займається невелика мікросхема КоДек – перетворювач аналогових сигналів у цифрові та навпаки. Решту обробки бере на себе центральний процесор.</a:t>
            </a:r>
          </a:p>
          <a:p>
            <a:pPr marL="0" indent="352425" algn="just" defTabSz="913130">
              <a:buNone/>
              <a:tabLst>
                <a:tab pos="9690100" algn="l"/>
              </a:tabLst>
            </a:pPr>
            <a:r>
              <a:rPr lang="ru-RU" altLang="ru-RU">
                <a:latin typeface="Artifakt Element Book" panose="020B0503050000020004" charset="0"/>
                <a:cs typeface="Artifakt Element Book" panose="020B0503050000020004" charset="0"/>
              </a:rPr>
              <a:t>Існує два основні вбудовані кодеки - (дізнатися ПУ-Звук)</a:t>
            </a:r>
          </a:p>
          <a:p>
            <a:pPr marL="457200" indent="-457200" algn="just" defTabSz="913130">
              <a:buAutoNum type="arabicPeriod"/>
              <a:tabLst>
                <a:tab pos="9690100" algn="l"/>
              </a:tabLst>
            </a:pPr>
            <a:r>
              <a:rPr lang="ru-RU" altLang="ru-RU">
                <a:latin typeface="Artifakt Element Book" panose="020B0503050000020004" charset="0"/>
                <a:cs typeface="Artifakt Element Book" panose="020B0503050000020004" charset="0"/>
              </a:rPr>
              <a:t>AC 97 (Audio Codec) - застарілий</a:t>
            </a:r>
          </a:p>
          <a:p>
            <a:pPr marL="457200" indent="-457200" algn="just" defTabSz="913130">
              <a:buAutoNum type="arabicPeriod"/>
              <a:tabLst>
                <a:tab pos="9690100" algn="l"/>
              </a:tabLst>
            </a:pPr>
            <a:r>
              <a:rPr lang="ru-RU" altLang="ru-RU">
                <a:latin typeface="Artifakt Element Book" panose="020B0503050000020004" charset="0"/>
                <a:cs typeface="Artifakt Element Book" panose="020B0503050000020004" charset="0"/>
              </a:rPr>
              <a:t>HDA (High Definition Audio) – покращений</a:t>
            </a:r>
          </a:p>
          <a:p>
            <a:pPr marL="0" indent="352425" algn="just" defTabSz="913130">
              <a:buNone/>
              <a:tabLst>
                <a:tab pos="9690100" algn="l"/>
              </a:tabLst>
            </a:pPr>
            <a:r>
              <a:rPr lang="ru-RU" altLang="ru-RU">
                <a:latin typeface="Artifakt Element Book" panose="020B0503050000020004" charset="0"/>
                <a:cs typeface="Artifakt Element Book" panose="020B0503050000020004" charset="0"/>
              </a:rPr>
              <a:t>Функції кодеків:</a:t>
            </a:r>
          </a:p>
          <a:p>
            <a:pPr marL="342900" indent="-342900" algn="just" defTabSz="913130">
              <a:tabLst>
                <a:tab pos="9690100" algn="l"/>
              </a:tabLst>
            </a:pPr>
            <a:r>
              <a:rPr lang="ru-RU" altLang="ru-RU">
                <a:latin typeface="Artifakt Element Book" panose="020B0503050000020004" charset="0"/>
                <a:cs typeface="Artifakt Element Book" panose="020B0503050000020004" charset="0"/>
              </a:rPr>
              <a:t>Аналого-цифрове та цифро-аналогове перетворення;</a:t>
            </a:r>
          </a:p>
          <a:p>
            <a:pPr marL="342900" indent="-342900" algn="just" defTabSz="913130">
              <a:tabLst>
                <a:tab pos="9690100" algn="l"/>
              </a:tabLst>
            </a:pPr>
            <a:r>
              <a:rPr lang="ru-RU" altLang="ru-RU">
                <a:latin typeface="Artifakt Element Book" panose="020B0503050000020004" charset="0"/>
                <a:cs typeface="Artifakt Element Book" panose="020B0503050000020004" charset="0"/>
              </a:rPr>
              <a:t>Мікшування сигналів, регулювання рівня, тембру і баланс каналів.</a:t>
            </a:r>
          </a:p>
          <a:p>
            <a:pPr marL="342900" indent="-342900" algn="just" defTabSz="913130">
              <a:tabLst>
                <a:tab pos="9690100" algn="l"/>
              </a:tabLst>
            </a:pPr>
            <a:r>
              <a:rPr lang="ru-RU" altLang="ru-RU">
                <a:latin typeface="Artifakt Element Book" panose="020B0503050000020004" charset="0"/>
                <a:cs typeface="Artifakt Element Book" panose="020B0503050000020004" charset="0"/>
              </a:rPr>
              <a:t>Посилення аналогових сигналів – входу мікрофона, виходу на акустичні системи)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-635" y="128905"/>
            <a:ext cx="12192635" cy="559435"/>
          </a:xfrm>
          <a:prstGeom prst="rect">
            <a:avLst/>
          </a:prstGeom>
        </p:spPr>
        <p:txBody>
          <a:bodyPr vert="horz" lIns="0" tIns="45720" rIns="0" bIns="45720" rtlCol="0" anchor="b">
            <a:normAutofit fontScale="7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altLang="ru-RU" sz="3600" b="1" dirty="0">
                <a:latin typeface="Artifakt Element Heavy" panose="020B0B03050000020004" charset="0"/>
                <a:cs typeface="Artifakt Element Heavy" panose="020B0B03050000020004" charset="0"/>
              </a:rPr>
              <a:t>4. Аудіо-система ПК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70180"/>
            <a:ext cx="12191365" cy="63627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latin typeface="Artifakt Element Heavy" panose="020B0B03050000020004" charset="0"/>
                <a:cs typeface="Artifakt Element Heavy" panose="020B0B03050000020004" charset="0"/>
              </a:rPr>
              <a:t>Сигнали</a:t>
            </a:r>
          </a:p>
        </p:txBody>
      </p:sp>
      <p:pic>
        <p:nvPicPr>
          <p:cNvPr id="6" name="Picture 2" descr="http://www.ksp-msk.ru/uploads/gallery/3592_1462652037/chist-sost-shum.pn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52" t="589" r="36795" b="60530"/>
          <a:stretch>
            <a:fillRect/>
          </a:stretch>
        </p:blipFill>
        <p:spPr bwMode="auto">
          <a:xfrm>
            <a:off x="1090264" y="5628070"/>
            <a:ext cx="1672291" cy="994789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Картинки по запросу картинки двоичный код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6" r="11201"/>
          <a:stretch>
            <a:fillRect/>
          </a:stretch>
        </p:blipFill>
        <p:spPr bwMode="auto">
          <a:xfrm>
            <a:off x="4456318" y="5699549"/>
            <a:ext cx="1728362" cy="1023993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Картинки по запросу картинки двоичный код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23" t="17654" r="15585" b="42517"/>
          <a:stretch>
            <a:fillRect/>
          </a:stretch>
        </p:blipFill>
        <p:spPr bwMode="auto">
          <a:xfrm>
            <a:off x="4486841" y="3648268"/>
            <a:ext cx="1693445" cy="948729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619" y="4233087"/>
            <a:ext cx="745057" cy="64403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882029" y="4032602"/>
            <a:ext cx="1465836" cy="121647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АЦП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278542" y="4122633"/>
            <a:ext cx="1465836" cy="121647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ЦАП</a:t>
            </a:r>
          </a:p>
        </p:txBody>
      </p:sp>
      <p:pic>
        <p:nvPicPr>
          <p:cNvPr id="12" name="Picture 6" descr="Фото Sven MS-8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8115" y="4229117"/>
            <a:ext cx="1362423" cy="790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www.ksp-msk.ru/uploads/gallery/3592_1462652037/chist-sost-shum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52" t="589" r="36294" b="60530"/>
          <a:stretch>
            <a:fillRect/>
          </a:stretch>
        </p:blipFill>
        <p:spPr bwMode="auto">
          <a:xfrm>
            <a:off x="7878443" y="5714151"/>
            <a:ext cx="1706058" cy="994788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трелка: вправо 7"/>
          <p:cNvSpPr/>
          <p:nvPr/>
        </p:nvSpPr>
        <p:spPr>
          <a:xfrm>
            <a:off x="1592715" y="4445684"/>
            <a:ext cx="1133776" cy="218838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: вправо 14"/>
          <p:cNvSpPr/>
          <p:nvPr/>
        </p:nvSpPr>
        <p:spPr>
          <a:xfrm>
            <a:off x="4616912" y="4658281"/>
            <a:ext cx="1318663" cy="218838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: вправо 15"/>
          <p:cNvSpPr/>
          <p:nvPr/>
        </p:nvSpPr>
        <p:spPr>
          <a:xfrm>
            <a:off x="7899916" y="4545554"/>
            <a:ext cx="1381687" cy="190572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63905" y="1381456"/>
            <a:ext cx="10892118" cy="181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ru-RU" sz="2800" dirty="0">
                <a:latin typeface="Artifakt Element Book" panose="020B0503050000020004" charset="0"/>
                <a:cs typeface="Artifakt Element Book" panose="020B0503050000020004" charset="0"/>
              </a:rPr>
              <a:t>Сигнал - зміна фізичного процесу, що несе інформацію.</a:t>
            </a:r>
          </a:p>
          <a:p>
            <a:pPr algn="just"/>
            <a:endParaRPr lang="ru-RU" altLang="ru-RU" sz="2800" dirty="0">
              <a:latin typeface="Artifakt Element Book" panose="020B0503050000020004" charset="0"/>
              <a:cs typeface="Artifakt Element Book" panose="020B0503050000020004" charset="0"/>
            </a:endParaRPr>
          </a:p>
          <a:p>
            <a:pPr algn="just"/>
            <a:r>
              <a:rPr lang="ru-RU" altLang="ru-RU" sz="2800" dirty="0">
                <a:latin typeface="Artifakt Element Book" panose="020B0503050000020004" charset="0"/>
                <a:cs typeface="Artifakt Element Book" panose="020B0503050000020004" charset="0"/>
              </a:rPr>
              <a:t>Розрізняються за типом процесу (радіо, електро, тиск) та формою уявлення (цифр</a:t>
            </a:r>
            <a:r>
              <a:rPr lang="uk-UA" altLang="ru-RU" sz="2800" dirty="0">
                <a:latin typeface="Artifakt Element Book" panose="020B0503050000020004" charset="0"/>
                <a:cs typeface="Artifakt Element Book" panose="020B0503050000020004" charset="0"/>
              </a:rPr>
              <a:t>овий</a:t>
            </a:r>
            <a:r>
              <a:rPr lang="ru-RU" altLang="ru-RU" sz="2800" dirty="0">
                <a:latin typeface="Artifakt Element Book" panose="020B0503050000020004" charset="0"/>
                <a:cs typeface="Artifakt Element Book" panose="020B0503050000020004" charset="0"/>
              </a:rPr>
              <a:t>, аналог</a:t>
            </a:r>
            <a:r>
              <a:rPr lang="uk-UA" altLang="ru-RU" sz="2800" dirty="0">
                <a:latin typeface="Artifakt Element Book" panose="020B0503050000020004" charset="0"/>
                <a:cs typeface="Artifakt Element Book" panose="020B0503050000020004" charset="0"/>
              </a:rPr>
              <a:t>овий</a:t>
            </a:r>
            <a:r>
              <a:rPr lang="ru-RU" altLang="ru-RU" sz="2800" dirty="0">
                <a:latin typeface="Artifakt Element Book" panose="020B0503050000020004" charset="0"/>
                <a:cs typeface="Artifakt Element Book" panose="020B0503050000020004" charset="0"/>
              </a:rPr>
              <a:t>).</a:t>
            </a:r>
          </a:p>
        </p:txBody>
      </p:sp>
      <p:pic>
        <p:nvPicPr>
          <p:cNvPr id="18" name="Picture 4" descr="https://upload.wikimedia.org/wikipedia/commons/thumb/2/2a/Soundwaves.png/220px-Soundwaves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8" t="3978" r="68990" b="5869"/>
          <a:stretch>
            <a:fillRect/>
          </a:stretch>
        </p:blipFill>
        <p:spPr bwMode="auto">
          <a:xfrm>
            <a:off x="146365" y="4124683"/>
            <a:ext cx="635080" cy="692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Содержимое 1"/>
          <p:cNvSpPr>
            <a:spLocks noGrp="1"/>
          </p:cNvSpPr>
          <p:nvPr>
            <p:ph/>
          </p:nvPr>
        </p:nvSpPr>
        <p:spPr>
          <a:xfrm>
            <a:off x="396167" y="1404192"/>
            <a:ext cx="11092721" cy="4800778"/>
          </a:xfrm>
        </p:spPr>
        <p:txBody>
          <a:bodyPr>
            <a:noAutofit/>
          </a:bodyPr>
          <a:lstStyle/>
          <a:p>
            <a:pPr marL="0" indent="446405">
              <a:lnSpc>
                <a:spcPct val="120000"/>
              </a:lnSpc>
              <a:buNone/>
            </a:pPr>
            <a:r>
              <a:rPr lang="ru-RU" sz="1900">
                <a:latin typeface="Artifakt Element Book" panose="020B0503050000020004" charset="0"/>
                <a:cs typeface="Artifakt Element Book" panose="020B0503050000020004" charset="0"/>
              </a:rPr>
              <a:t>Стандарт для аудіокодеків, розроблений компанії Intel у 1997р.</a:t>
            </a:r>
          </a:p>
          <a:p>
            <a:pPr marL="0" indent="446405">
              <a:lnSpc>
                <a:spcPct val="120000"/>
              </a:lnSpc>
              <a:buNone/>
            </a:pPr>
            <a:r>
              <a:rPr lang="ru-RU" sz="1900">
                <a:latin typeface="Artifakt Element Book" panose="020B0503050000020004" charset="0"/>
                <a:cs typeface="Artifakt Element Book" panose="020B0503050000020004" charset="0"/>
              </a:rPr>
              <a:t>Підтримує частоту дискретизації:</a:t>
            </a:r>
          </a:p>
          <a:p>
            <a:pPr marL="0" indent="446405">
              <a:lnSpc>
                <a:spcPct val="120000"/>
              </a:lnSpc>
              <a:buNone/>
            </a:pPr>
            <a:r>
              <a:rPr lang="ru-RU" sz="1900">
                <a:latin typeface="Artifakt Element Book" panose="020B0503050000020004" charset="0"/>
                <a:cs typeface="Artifakt Element Book" panose="020B0503050000020004" charset="0"/>
              </a:rPr>
              <a:t>96 кГц при використанні 20-розрядного стерео та</a:t>
            </a:r>
          </a:p>
          <a:p>
            <a:pPr marL="0" indent="446405">
              <a:lnSpc>
                <a:spcPct val="120000"/>
              </a:lnSpc>
              <a:buNone/>
            </a:pPr>
            <a:r>
              <a:rPr lang="ru-RU" sz="1900">
                <a:latin typeface="Artifakt Element Book" panose="020B0503050000020004" charset="0"/>
                <a:cs typeface="Artifakt Element Book" panose="020B0503050000020004" charset="0"/>
              </a:rPr>
              <a:t>48кГц при використанні 20-розрядного стерео для багатоканального запису та відтворення.</a:t>
            </a:r>
          </a:p>
          <a:p>
            <a:pPr marL="0" indent="446405">
              <a:lnSpc>
                <a:spcPct val="120000"/>
              </a:lnSpc>
              <a:buNone/>
            </a:pPr>
            <a:r>
              <a:rPr lang="ru-RU" sz="1900">
                <a:latin typeface="Artifakt Element Book" panose="020B0503050000020004" charset="0"/>
                <a:cs typeface="Artifakt Element Book" panose="020B0503050000020004" charset="0"/>
              </a:rPr>
              <a:t>Поліпшення якості звучання "бюджетних" звукових карт за рахунок апаратного поділу аналогової та цифрової частин</a:t>
            </a:r>
            <a:r>
              <a:rPr lang="ru-RU" altLang="en-US" sz="1900">
                <a:latin typeface="Artifakt Element Book" panose="020B0503050000020004" charset="0"/>
                <a:cs typeface="Artifakt Element Book" panose="020B0503050000020004" charset="0"/>
              </a:rPr>
              <a:t>:</a:t>
            </a:r>
            <a:endParaRPr lang="ru-RU" sz="1900">
              <a:latin typeface="Artifakt Element Book" panose="020B0503050000020004" charset="0"/>
              <a:cs typeface="Artifakt Element Book" panose="020B0503050000020004" charset="0"/>
            </a:endParaRPr>
          </a:p>
          <a:p>
            <a:pPr marL="0" indent="446405">
              <a:lnSpc>
                <a:spcPct val="120000"/>
              </a:lnSpc>
              <a:buNone/>
            </a:pPr>
            <a:r>
              <a:rPr lang="ru-RU" sz="1900">
                <a:latin typeface="Artifakt Element Book" panose="020B0503050000020004" charset="0"/>
                <a:cs typeface="Artifakt Element Book" panose="020B0503050000020004" charset="0"/>
              </a:rPr>
              <a:t>Підтримка змінних бітрейтів та акустики стандарту 5.1.</a:t>
            </a:r>
          </a:p>
          <a:p>
            <a:pPr marL="0" indent="446405">
              <a:lnSpc>
                <a:spcPct val="120000"/>
              </a:lnSpc>
              <a:buNone/>
            </a:pPr>
            <a:r>
              <a:rPr lang="ru-RU" sz="1900">
                <a:latin typeface="Artifakt Element Book" panose="020B0503050000020004" charset="0"/>
                <a:cs typeface="Artifakt Element Book" panose="020B0503050000020004" charset="0"/>
              </a:rPr>
              <a:t>Підтримує цифровий аудіоінтерфейс S/PDIF, тобто можлива інтеграція ПК з домашньою аудіо- та відеоелектронікою класу Hi-Fi).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368935"/>
            <a:ext cx="12192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2800" b="1" dirty="0">
                <a:latin typeface="Artifakt Element Heavy" panose="020B0B03050000020004" charset="0"/>
                <a:cs typeface="Artifakt Element Heavy" panose="020B0B03050000020004" charset="0"/>
              </a:rPr>
              <a:t>Аудіокодек АС 97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4"/>
          <p:cNvSpPr>
            <a:spLocks noGrp="1" noChangeArrowheads="1"/>
          </p:cNvSpPr>
          <p:nvPr>
            <p:ph/>
          </p:nvPr>
        </p:nvSpPr>
        <p:spPr>
          <a:xfrm>
            <a:off x="8045450" y="1938020"/>
            <a:ext cx="3773805" cy="364172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200" dirty="0">
                <a:latin typeface="Artifakt Element Book" panose="020B0503050000020004" charset="0"/>
                <a:cs typeface="Artifakt Element Book" panose="020B0503050000020004" charset="0"/>
              </a:rPr>
              <a:t>AC 97 складається з контролера та аудіокодека</a:t>
            </a:r>
          </a:p>
          <a:p>
            <a:pPr marL="0" indent="0">
              <a:buNone/>
            </a:pPr>
            <a:r>
              <a:rPr lang="ru-RU" sz="2200" dirty="0">
                <a:latin typeface="Artifakt Element Book" panose="020B0503050000020004" charset="0"/>
                <a:cs typeface="Artifakt Element Book" panose="020B0503050000020004" charset="0"/>
              </a:rPr>
              <a:t>  Контролер відповідає за обмін цифровими даними між системною шиною та кодеком.</a:t>
            </a:r>
          </a:p>
          <a:p>
            <a:pPr marL="0" indent="0">
              <a:buNone/>
            </a:pPr>
            <a:r>
              <a:rPr lang="ru-RU" sz="2200" dirty="0">
                <a:latin typeface="Artifakt Element Book" panose="020B0503050000020004" charset="0"/>
                <a:cs typeface="Artifakt Element Book" panose="020B0503050000020004" charset="0"/>
              </a:rPr>
              <a:t>Кодек - це АЦП/ЦАП перетворювач</a:t>
            </a:r>
          </a:p>
        </p:txBody>
      </p:sp>
      <p:sp>
        <p:nvSpPr>
          <p:cNvPr id="5017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15595"/>
            <a:ext cx="12192635" cy="559435"/>
          </a:xfrm>
        </p:spPr>
        <p:txBody>
          <a:bodyPr>
            <a:normAutofit/>
          </a:bodyPr>
          <a:lstStyle/>
          <a:p>
            <a:pPr algn="ctr"/>
            <a:r>
              <a:rPr lang="ru-RU" altLang="ru-RU" b="1" dirty="0">
                <a:latin typeface="Artifakt Element Heavy" panose="020B0B03050000020004" charset="0"/>
                <a:cs typeface="Artifakt Element Heavy" panose="020B0B03050000020004" charset="0"/>
              </a:rPr>
              <a:t>Кодек АС 97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483235" y="1402715"/>
            <a:ext cx="7230110" cy="5232400"/>
            <a:chOff x="957943" y="1292888"/>
            <a:chExt cx="7555355" cy="5467141"/>
          </a:xfrm>
        </p:grpSpPr>
        <p:grpSp>
          <p:nvGrpSpPr>
            <p:cNvPr id="2" name="Группа 1"/>
            <p:cNvGrpSpPr/>
            <p:nvPr/>
          </p:nvGrpSpPr>
          <p:grpSpPr>
            <a:xfrm>
              <a:off x="957943" y="1292888"/>
              <a:ext cx="7555355" cy="5467141"/>
              <a:chOff x="523088" y="1078038"/>
              <a:chExt cx="7555355" cy="5467141"/>
            </a:xfrm>
          </p:grpSpPr>
          <p:pic>
            <p:nvPicPr>
              <p:cNvPr id="50180" name="Picture 5" descr="Блок-схема системной платы со встроенным звуком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568" t="308" r="12228" b="-308"/>
              <a:stretch>
                <a:fillRect/>
              </a:stretch>
            </p:blipFill>
            <p:spPr bwMode="auto">
              <a:xfrm>
                <a:off x="523088" y="1078038"/>
                <a:ext cx="7555355" cy="5467141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194" name="Picture 2" descr="http://www.ixbt.com/multimedia/intel-d815efv-ac97/chip2.jp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45143" y="1695324"/>
                <a:ext cx="1960508" cy="20134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196" name="Picture 4" descr="http://www.ixbt.com/multimedia/intel-d815efv-ac97/ad1885.jp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83776" y="4063665"/>
                <a:ext cx="1273196" cy="126231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3" name="TextBox 2"/>
            <p:cNvSpPr txBox="1"/>
            <p:nvPr/>
          </p:nvSpPr>
          <p:spPr>
            <a:xfrm>
              <a:off x="5341080" y="5394900"/>
              <a:ext cx="1428298" cy="674104"/>
            </a:xfrm>
            <a:prstGeom prst="rect">
              <a:avLst/>
            </a:prstGeom>
            <a:solidFill>
              <a:srgbClr val="E1F2CE"/>
            </a:solidFill>
            <a:ln w="12700">
              <a:solidFill>
                <a:schemeClr val="accent1">
                  <a:shade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/>
                <a:t>Кодек </a:t>
              </a:r>
              <a:r>
                <a:rPr lang="en-US" dirty="0"/>
                <a:t>AC 97</a:t>
              </a:r>
              <a:endParaRPr lang="ru-RU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846103" y="3454761"/>
              <a:ext cx="1428298" cy="674104"/>
            </a:xfrm>
            <a:prstGeom prst="rect">
              <a:avLst/>
            </a:prstGeom>
            <a:solidFill>
              <a:srgbClr val="E1F2CE"/>
            </a:solidFill>
            <a:ln w="12700">
              <a:solidFill>
                <a:schemeClr val="accent1">
                  <a:shade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/>
                <a:t>Контроллер </a:t>
              </a:r>
              <a:r>
                <a:rPr lang="en-US" dirty="0"/>
                <a:t>AC 97</a:t>
              </a:r>
              <a:endParaRPr lang="ru-RU" dirty="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4"/>
          <p:cNvSpPr>
            <a:spLocks noGrp="1" noChangeArrowheads="1"/>
          </p:cNvSpPr>
          <p:nvPr>
            <p:ph/>
          </p:nvPr>
        </p:nvSpPr>
        <p:spPr>
          <a:xfrm>
            <a:off x="1981200" y="1335405"/>
            <a:ext cx="8229600" cy="5522595"/>
          </a:xfrm>
        </p:spPr>
        <p:txBody>
          <a:bodyPr/>
          <a:lstStyle/>
          <a:p>
            <a:pPr eaLnBrk="1" hangingPunct="1"/>
            <a:endParaRPr lang="ru-RU" altLang="ru-RU" dirty="0"/>
          </a:p>
        </p:txBody>
      </p:sp>
      <p:pic>
        <p:nvPicPr>
          <p:cNvPr id="54276" name="Picture 6" descr="Блок-схема аудиокодека AC'9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335910"/>
            <a:ext cx="7981104" cy="538466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179" name="Rectangle 2"/>
          <p:cNvSpPr>
            <a:spLocks noGrp="1" noChangeArrowheads="1"/>
          </p:cNvSpPr>
          <p:nvPr/>
        </p:nvSpPr>
        <p:spPr>
          <a:xfrm>
            <a:off x="0" y="315595"/>
            <a:ext cx="12192635" cy="559435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b="1" dirty="0">
                <a:latin typeface="Artifakt Element Heavy" panose="020B0B03050000020004" charset="0"/>
                <a:cs typeface="Artifakt Element Heavy" panose="020B0B03050000020004" charset="0"/>
              </a:rPr>
              <a:t>Кодек АС 97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358140"/>
            <a:ext cx="121926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altLang="ru-RU" sz="2800" b="1" dirty="0">
                <a:latin typeface="Artifakt Element Heavy" panose="020B0B03050000020004" charset="0"/>
                <a:cs typeface="Artifakt Element Heavy" panose="020B0B03050000020004" charset="0"/>
              </a:rPr>
              <a:t>Аудіокодек HDA</a:t>
            </a:r>
          </a:p>
        </p:txBody>
      </p:sp>
      <p:sp>
        <p:nvSpPr>
          <p:cNvPr id="55298" name="Содержимое 1"/>
          <p:cNvSpPr>
            <a:spLocks noGrp="1"/>
          </p:cNvSpPr>
          <p:nvPr>
            <p:ph/>
          </p:nvPr>
        </p:nvSpPr>
        <p:spPr>
          <a:xfrm>
            <a:off x="871169" y="1482341"/>
            <a:ext cx="10011992" cy="5436350"/>
          </a:xfrm>
        </p:spPr>
        <p:txBody>
          <a:bodyPr>
            <a:normAutofit/>
          </a:bodyPr>
          <a:lstStyle/>
          <a:p>
            <a:pPr marL="0" indent="273050" algn="just">
              <a:buNone/>
            </a:pPr>
            <a:r>
              <a:rPr lang="ru-RU">
                <a:latin typeface="Artifakt Element Book" panose="020B0503050000020004" charset="0"/>
                <a:cs typeface="Artifakt Element Book" panose="020B0503050000020004" charset="0"/>
              </a:rPr>
              <a:t>Продовження специфікації AC 97 (Компанія Intel у 2004 р), забезпечує відтворення більшої кількості каналів з вищою якістю звуку</a:t>
            </a:r>
          </a:p>
          <a:p>
            <a:pPr marL="0" indent="273050" algn="just">
              <a:buNone/>
            </a:pPr>
            <a:r>
              <a:rPr lang="ru-RU">
                <a:latin typeface="Artifakt Element Book" panose="020B0503050000020004" charset="0"/>
                <a:cs typeface="Artifakt Element Book" panose="020B0503050000020004" charset="0"/>
              </a:rPr>
              <a:t>Підтримує частоту дискретизації:</a:t>
            </a:r>
          </a:p>
          <a:p>
            <a:pPr marL="0" indent="273050" algn="just">
              <a:buNone/>
            </a:pPr>
            <a:r>
              <a:rPr lang="ru-RU">
                <a:latin typeface="Artifakt Element Book" panose="020B0503050000020004" charset="0"/>
                <a:cs typeface="Artifakt Element Book" panose="020B0503050000020004" charset="0"/>
              </a:rPr>
              <a:t>192 кГц, 24 біт (стерео режим, DVD-Audio)</a:t>
            </a:r>
          </a:p>
          <a:p>
            <a:pPr marL="0" indent="273050" algn="just">
              <a:buNone/>
            </a:pPr>
            <a:r>
              <a:rPr lang="ru-RU">
                <a:latin typeface="Artifakt Element Book" panose="020B0503050000020004" charset="0"/>
                <a:cs typeface="Artifakt Element Book" panose="020B0503050000020004" charset="0"/>
              </a:rPr>
              <a:t>96 кГц, 24 біт (багатоканальний режим, до 8 каналів - стандарт 7.1, повна сумісність із Dolby Digital Surround EX. )</a:t>
            </a:r>
          </a:p>
          <a:p>
            <a:pPr marL="0" indent="273050" algn="just">
              <a:buNone/>
            </a:pPr>
            <a:r>
              <a:rPr lang="ru-RU">
                <a:latin typeface="Artifakt Element Book" panose="020B0503050000020004" charset="0"/>
                <a:cs typeface="Artifakt Element Book" panose="020B0503050000020004" charset="0"/>
              </a:rPr>
              <a:t>Використання декількох пристроїв запису та відтворення звуку одночасно. (Можна реалізувати концепцію "цифрового будинку" з виведенням аудіо у різних приміщеннях, а також організувати голосове спілкування в онлайн-іграх).</a:t>
            </a:r>
          </a:p>
          <a:p>
            <a:pPr marL="0" indent="273050" algn="just">
              <a:buNone/>
            </a:pPr>
            <a:r>
              <a:rPr lang="ru-RU">
                <a:latin typeface="Artifakt Element Book" panose="020B0503050000020004" charset="0"/>
                <a:cs typeface="Artifakt Element Book" panose="020B0503050000020004" charset="0"/>
              </a:rPr>
              <a:t>Передбачена можливість автоматичного визначення типу обладнання, що підключається, і підтримувати функцію Audio Plug and Play.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194359" y="559197"/>
            <a:ext cx="3681046" cy="418832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altLang="ru-RU" b="1" dirty="0">
                <a:latin typeface="Artifakt Element Heavy" panose="020B0B03050000020004" charset="0"/>
                <a:cs typeface="Artifakt Element Heavy" panose="020B0B03050000020004" charset="0"/>
              </a:rPr>
              <a:t>Кодеки </a:t>
            </a:r>
            <a:r>
              <a:rPr lang="en-US" altLang="ru-RU" b="1" dirty="0">
                <a:latin typeface="Artifakt Element Heavy" panose="020B0B03050000020004" charset="0"/>
                <a:cs typeface="Artifakt Element Heavy" panose="020B0B03050000020004" charset="0"/>
              </a:rPr>
              <a:t>HDA</a:t>
            </a:r>
            <a:endParaRPr lang="ru-RU" altLang="ru-RU" b="1" dirty="0">
              <a:latin typeface="Artifakt Element Heavy" panose="020B0B03050000020004" charset="0"/>
              <a:cs typeface="Artifakt Element Heavy" panose="020B0B03050000020004" charset="0"/>
            </a:endParaRPr>
          </a:p>
        </p:txBody>
      </p:sp>
      <p:pic>
        <p:nvPicPr>
          <p:cNvPr id="56324" name="Picture 5" descr="315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086" y="1313570"/>
            <a:ext cx="8342549" cy="530569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0049" y="300251"/>
            <a:ext cx="5173073" cy="450376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latin typeface="Artifakt Element Heavy" panose="020B0B03050000020004" charset="0"/>
                <a:cs typeface="Artifakt Element Heavy" panose="020B0B03050000020004" charset="0"/>
              </a:rPr>
              <a:t>Звукові карти</a:t>
            </a:r>
          </a:p>
        </p:txBody>
      </p:sp>
      <p:pic>
        <p:nvPicPr>
          <p:cNvPr id="9218" name="Picture 2" descr="Фото Creative Audigy SE (SB0570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69" y="2093282"/>
            <a:ext cx="3402613" cy="2712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Фото Asus Xonar U7 (90YB00AB-M0UC00)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4471" y="2416818"/>
            <a:ext cx="3510876" cy="2557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Фото Dynamode C-Media 108 USB (USB-SOUND7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889" y="2950311"/>
            <a:ext cx="2533147" cy="1490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622186" y="5198425"/>
            <a:ext cx="5380593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spc="300" dirty="0">
                <a:latin typeface="Artifakt Element Book" panose="020B0503050000020004" charset="0"/>
                <a:cs typeface="Artifakt Element Book" panose="020B0503050000020004" charset="0"/>
              </a:rPr>
              <a:t>Зовнішні звукові карти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Grp="1" noChangeArrowheads="1"/>
          </p:cNvSpPr>
          <p:nvPr>
            <p:ph type="title"/>
          </p:nvPr>
        </p:nvSpPr>
        <p:spPr>
          <a:xfrm>
            <a:off x="635" y="191135"/>
            <a:ext cx="12192000" cy="58674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altLang="ru-RU" b="1" dirty="0">
                <a:latin typeface="Artifakt Element Heavy" panose="020B0B03050000020004" charset="0"/>
                <a:cs typeface="Artifakt Element Heavy" panose="020B0B03050000020004" charset="0"/>
              </a:rPr>
              <a:t>Схема звукової карти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945" y="914400"/>
            <a:ext cx="10120592" cy="590046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Содержимое 1"/>
          <p:cNvSpPr>
            <a:spLocks noGrp="1"/>
          </p:cNvSpPr>
          <p:nvPr>
            <p:ph/>
          </p:nvPr>
        </p:nvSpPr>
        <p:spPr>
          <a:xfrm>
            <a:off x="1347536" y="2053389"/>
            <a:ext cx="9250509" cy="4602244"/>
          </a:xfrm>
        </p:spPr>
        <p:txBody>
          <a:bodyPr>
            <a:noAutofit/>
          </a:bodyPr>
          <a:lstStyle/>
          <a:p>
            <a:pPr marL="0" indent="449580" algn="just">
              <a:buNone/>
            </a:pPr>
            <a:r>
              <a:rPr lang="ru-RU" altLang="ru-RU" sz="2600" dirty="0">
                <a:latin typeface="Artifakt Element Book" panose="020B0503050000020004" charset="0"/>
                <a:cs typeface="Artifakt Element Book" panose="020B0503050000020004" charset="0"/>
              </a:rPr>
              <a:t>DSP – цифровий сигнальний процесор або, як його часто називають, "процесор ефектів".</a:t>
            </a:r>
          </a:p>
          <a:p>
            <a:pPr marL="0" indent="449580" algn="just">
              <a:buNone/>
            </a:pPr>
            <a:r>
              <a:rPr lang="ru-RU" altLang="ru-RU" sz="2600" dirty="0">
                <a:latin typeface="Artifakt Element Book" panose="020B0503050000020004" charset="0"/>
                <a:cs typeface="Artifakt Element Book" panose="020B0503050000020004" charset="0"/>
              </a:rPr>
              <a:t>Формальне призначення – керування обміном даних між компонентами звукової карти, а також забезпечення підключення до шини PCI.</a:t>
            </a:r>
          </a:p>
          <a:p>
            <a:pPr marL="0" indent="449580" algn="just">
              <a:buNone/>
            </a:pPr>
            <a:r>
              <a:rPr lang="ru-RU" altLang="ru-RU" sz="2600" dirty="0">
                <a:latin typeface="Artifakt Element Book" panose="020B0503050000020004" charset="0"/>
                <a:cs typeface="Artifakt Element Book" panose="020B0503050000020004" charset="0"/>
              </a:rPr>
              <a:t>Фактично DSP - це центр мультимедійного звукового адаптера і відповідає за всілякі звукові ефекти в комп'ютерних іграх і в музиці, що записується і відтворюється.</a:t>
            </a:r>
          </a:p>
        </p:txBody>
      </p:sp>
      <p:sp>
        <p:nvSpPr>
          <p:cNvPr id="3" name="Содержимое 1"/>
          <p:cNvSpPr txBox="1"/>
          <p:nvPr/>
        </p:nvSpPr>
        <p:spPr>
          <a:xfrm>
            <a:off x="-635" y="386715"/>
            <a:ext cx="12192635" cy="57531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anose="05000000000000000000" pitchFamily="2" charset="2"/>
              <a:buNone/>
            </a:pPr>
            <a:r>
              <a:rPr lang="ru-RU" altLang="ru-RU" sz="2800" b="1" dirty="0">
                <a:latin typeface="Artifakt Element Heavy" panose="020B0B03050000020004" charset="0"/>
                <a:cs typeface="Artifakt Element Heavy" panose="020B0B03050000020004" charset="0"/>
              </a:rPr>
              <a:t>DSP процесор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Содержимое 1"/>
          <p:cNvSpPr>
            <a:spLocks noGrp="1"/>
          </p:cNvSpPr>
          <p:nvPr>
            <p:ph/>
          </p:nvPr>
        </p:nvSpPr>
        <p:spPr>
          <a:xfrm>
            <a:off x="401053" y="1535880"/>
            <a:ext cx="10796599" cy="5211761"/>
          </a:xfrm>
        </p:spPr>
        <p:txBody>
          <a:bodyPr>
            <a:normAutofit fontScale="90000" lnSpcReduction="10000"/>
          </a:bodyPr>
          <a:lstStyle/>
          <a:p>
            <a:pPr marL="0" indent="0" algn="just">
              <a:buNone/>
            </a:pPr>
            <a:r>
              <a:rPr lang="ru-RU" altLang="ru-RU" sz="2600">
                <a:latin typeface="Artifakt Element Book" panose="020B0503050000020004" charset="0"/>
                <a:cs typeface="Artifakt Element Book" panose="020B0503050000020004" charset="0"/>
              </a:rPr>
              <a:t>Семплінг-конвертер - виконує функції частотних перетворень цифрових сигналів (підвищення та зниження частоти дискретизації) з метою зниження рівня шумів.</a:t>
            </a:r>
          </a:p>
          <a:p>
            <a:pPr marL="0" indent="0" algn="just">
              <a:buNone/>
            </a:pPr>
            <a:r>
              <a:rPr lang="ru-RU" altLang="ru-RU" sz="2600">
                <a:latin typeface="Artifakt Element Book" panose="020B0503050000020004" charset="0"/>
                <a:cs typeface="Artifakt Element Book" panose="020B0503050000020004" charset="0"/>
              </a:rPr>
              <a:t>Забезпечує одночасну обробку до чотирьох потоків даних по одному потоку команд. Кожен потік організований у вигляді стереопари каналів-8-канальний режим (стандарт 7.1)</a:t>
            </a:r>
          </a:p>
          <a:p>
            <a:pPr marL="0" indent="0" algn="just">
              <a:buNone/>
            </a:pPr>
            <a:r>
              <a:rPr lang="ru-RU" altLang="ru-RU" sz="2600">
                <a:latin typeface="Artifakt Element Book" panose="020B0503050000020004" charset="0"/>
                <a:cs typeface="Artifakt Element Book" panose="020B0503050000020004" charset="0"/>
              </a:rPr>
              <a:t>Мікшер (теж цифровий) - виконує функції зміни рівнів та поєднання цифрових потоків аудіоданих.</a:t>
            </a:r>
          </a:p>
          <a:p>
            <a:pPr marL="0" indent="0" algn="just">
              <a:buNone/>
            </a:pPr>
            <a:r>
              <a:rPr lang="ru-RU" altLang="ru-RU" sz="2600">
                <a:latin typeface="Artifakt Element Book" panose="020B0503050000020004" charset="0"/>
                <a:cs typeface="Artifakt Element Book" panose="020B0503050000020004" charset="0"/>
              </a:rPr>
              <a:t>Здійснює накладання різних ефектів з урахуванням затримок сигналу - реверберації, голосового множення ( " хор " ), відображення звуку, міжканальних затримок (блок " бак " - tank).</a:t>
            </a:r>
          </a:p>
          <a:p>
            <a:pPr marL="0" indent="0" algn="just">
              <a:buNone/>
            </a:pPr>
            <a:r>
              <a:rPr lang="ru-RU" altLang="ru-RU" sz="2600">
                <a:latin typeface="Artifakt Element Book" panose="020B0503050000020004" charset="0"/>
                <a:cs typeface="Artifakt Element Book" panose="020B0503050000020004" charset="0"/>
              </a:rPr>
              <a:t>Блок фільтрів - здійснює моделювання середовища поширення звуку, накладає темброву "забарвлення" відповідно до команд еквалайзера та позиціонує аудіоджерело на віртуальній тривимірній сцені.</a:t>
            </a:r>
          </a:p>
        </p:txBody>
      </p:sp>
      <p:sp>
        <p:nvSpPr>
          <p:cNvPr id="3" name="Содержимое 1"/>
          <p:cNvSpPr txBox="1"/>
          <p:nvPr/>
        </p:nvSpPr>
        <p:spPr>
          <a:xfrm>
            <a:off x="0" y="386715"/>
            <a:ext cx="12192000" cy="513715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anose="05000000000000000000" pitchFamily="2" charset="2"/>
              <a:buNone/>
            </a:pPr>
            <a:r>
              <a:rPr lang="ru-RU" altLang="ru-RU" sz="2800" b="1" dirty="0">
                <a:latin typeface="Artifakt Element Heavy" panose="020B0B03050000020004" charset="0"/>
                <a:cs typeface="Artifakt Element Heavy" panose="020B0B03050000020004" charset="0"/>
              </a:rPr>
              <a:t>Функції DSP процесора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955"/>
            <a:ext cx="12192000" cy="706120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altLang="ru-RU" sz="3200" b="1" dirty="0">
                <a:latin typeface="Artifakt Element Heavy" panose="020B0B03050000020004" charset="0"/>
                <a:cs typeface="Artifakt Element Heavy" panose="020B0B03050000020004" charset="0"/>
              </a:rPr>
              <a:t>5. Якість цифрового та аналогового звуку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9844" y="1457049"/>
            <a:ext cx="10313133" cy="5400675"/>
          </a:xfrm>
        </p:spPr>
        <p:txBody>
          <a:bodyPr>
            <a:noAutofit/>
          </a:bodyPr>
          <a:lstStyle/>
          <a:p>
            <a:pPr algn="just">
              <a:spcBef>
                <a:spcPts val="1200"/>
              </a:spcBef>
            </a:pPr>
            <a:r>
              <a:rPr lang="ru-RU" sz="2600" dirty="0">
                <a:latin typeface="Artifakt Element Book" panose="020B0503050000020004" charset="0"/>
                <a:cs typeface="Artifakt Element Book" panose="020B0503050000020004" charset="0"/>
              </a:rPr>
              <a:t>Цифрова та аналогова форми – це лише дві різні форми уявлення, а не сам звук.</a:t>
            </a:r>
          </a:p>
          <a:p>
            <a:pPr algn="just">
              <a:spcBef>
                <a:spcPts val="1200"/>
              </a:spcBef>
            </a:pPr>
            <a:r>
              <a:rPr lang="ru-RU" sz="2600" dirty="0">
                <a:latin typeface="Artifakt Element Book" panose="020B0503050000020004" charset="0"/>
                <a:cs typeface="Artifakt Element Book" panose="020B0503050000020004" charset="0"/>
              </a:rPr>
              <a:t>Звук сприймається людиною суб'єктивно.</a:t>
            </a:r>
          </a:p>
          <a:p>
            <a:pPr algn="just">
              <a:spcBef>
                <a:spcPts val="1200"/>
              </a:spcBef>
              <a:buNone/>
            </a:pPr>
            <a:r>
              <a:rPr lang="ru-RU" sz="2600" dirty="0">
                <a:latin typeface="Artifakt Element Book" panose="020B0503050000020004" charset="0"/>
                <a:cs typeface="Artifakt Element Book" panose="020B0503050000020004" charset="0"/>
              </a:rPr>
              <a:t>Три аспекти при розгляді якості:</a:t>
            </a:r>
          </a:p>
          <a:p>
            <a:pPr marL="457200" indent="-457200" algn="just">
              <a:spcBef>
                <a:spcPts val="1200"/>
              </a:spcBef>
              <a:buAutoNum type="arabicPeriod"/>
            </a:pPr>
            <a:r>
              <a:rPr lang="ru-RU" sz="2600" dirty="0">
                <a:latin typeface="Artifakt Element Book" panose="020B0503050000020004" charset="0"/>
                <a:cs typeface="Artifakt Element Book" panose="020B0503050000020004" charset="0"/>
              </a:rPr>
              <a:t>яка форма забезпечує після остаточного перетворення найточніше наближення до звучання справжнього звуку;</a:t>
            </a:r>
          </a:p>
          <a:p>
            <a:pPr marL="457200" indent="-457200" algn="just">
              <a:spcBef>
                <a:spcPts val="1200"/>
              </a:spcBef>
              <a:buAutoNum type="arabicPeriod"/>
            </a:pPr>
            <a:r>
              <a:rPr lang="ru-RU" sz="2600" dirty="0">
                <a:latin typeface="Artifakt Element Book" panose="020B0503050000020004" charset="0"/>
                <a:cs typeface="Artifakt Element Book" panose="020B0503050000020004" charset="0"/>
              </a:rPr>
              <a:t>яка форма подання забезпечує найприємніше звучання з погляду слухача;</a:t>
            </a:r>
          </a:p>
          <a:p>
            <a:pPr marL="457200" indent="-457200" algn="just">
              <a:spcBef>
                <a:spcPts val="1200"/>
              </a:spcBef>
              <a:buAutoNum type="arabicPeriod"/>
            </a:pPr>
            <a:r>
              <a:rPr lang="ru-RU" sz="2600" dirty="0">
                <a:latin typeface="Artifakt Element Book" panose="020B0503050000020004" charset="0"/>
                <a:cs typeface="Artifakt Element Book" panose="020B0503050000020004" charset="0"/>
              </a:rPr>
              <a:t>яка форма подання забезпечує максимальну компактність, збереження та можливість перетворення (монтаж, корекція тощо).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5425"/>
            <a:ext cx="12192000" cy="699135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latin typeface="Artifakt Element Heavy" panose="020B0B03050000020004" charset="0"/>
                <a:cs typeface="Artifakt Element Heavy" panose="020B0B03050000020004" charset="0"/>
              </a:rPr>
              <a:t>1. Аналогово-цифрове перетворення (АЦП)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21204" y="1446753"/>
            <a:ext cx="9610165" cy="5351929"/>
          </a:xfrm>
        </p:spPr>
        <p:txBody>
          <a:bodyPr>
            <a:normAutofit/>
          </a:bodyPr>
          <a:lstStyle/>
          <a:p>
            <a:pPr marL="0" indent="0" algn="l" eaLnBrk="1" hangingPunct="1">
              <a:lnSpc>
                <a:spcPct val="80000"/>
              </a:lnSpc>
              <a:buNone/>
            </a:pPr>
            <a:r>
              <a:rPr altLang="ru-RU" sz="2200" dirty="0">
                <a:latin typeface="Artifakt Element Book" panose="020B0503050000020004" charset="0"/>
                <a:cs typeface="Artifakt Element Book" panose="020B0503050000020004" charset="0"/>
              </a:rPr>
              <a:t>Перетворення аналогового сигналу на цифровий </a:t>
            </a:r>
            <a:r>
              <a:rPr lang="uk-UA" sz="2200" dirty="0">
                <a:latin typeface="Artifakt Element Book" panose="020B0503050000020004" charset="0"/>
                <a:cs typeface="Artifakt Element Book" panose="020B0503050000020004" charset="0"/>
              </a:rPr>
              <a:t> </a:t>
            </a:r>
            <a:r>
              <a:rPr altLang="ru-RU" sz="2200" dirty="0">
                <a:latin typeface="Artifakt Element Book" panose="020B0503050000020004" charset="0"/>
                <a:cs typeface="Artifakt Element Book" panose="020B0503050000020004" charset="0"/>
              </a:rPr>
              <a:t>називається аналогово-цифровим перетворенням або оцифровкою, а пристрій, призначений для здійснення такого перетворення, називають аналогово-цифровим перетворювачем, скорочено - АЦП (Analog-to-Digital Converter - ADC).</a:t>
            </a:r>
          </a:p>
          <a:p>
            <a:pPr marL="0" indent="0" algn="l" eaLnBrk="1" hangingPunct="1">
              <a:lnSpc>
                <a:spcPct val="80000"/>
              </a:lnSpc>
              <a:buNone/>
            </a:pPr>
            <a:r>
              <a:rPr altLang="ru-RU" sz="2200" dirty="0">
                <a:latin typeface="Artifakt Element Book" panose="020B0503050000020004" charset="0"/>
                <a:cs typeface="Artifakt Element Book" panose="020B0503050000020004" charset="0"/>
              </a:rPr>
              <a:t>Процес проходить у кілька етапів:</a:t>
            </a:r>
          </a:p>
          <a:p>
            <a:pPr marL="457200" indent="-457200" algn="l" eaLnBrk="1" hangingPunct="1">
              <a:lnSpc>
                <a:spcPct val="80000"/>
              </a:lnSpc>
              <a:buAutoNum type="arabicPeriod"/>
            </a:pPr>
            <a:r>
              <a:rPr altLang="ru-RU" sz="2200" dirty="0">
                <a:latin typeface="Artifakt Element Book" panose="020B0503050000020004" charset="0"/>
                <a:cs typeface="Artifakt Element Book" panose="020B0503050000020004" charset="0"/>
              </a:rPr>
              <a:t>Попередня фільтрація звукового сигналу</a:t>
            </a:r>
          </a:p>
          <a:p>
            <a:pPr marL="457200" indent="-457200" algn="l" eaLnBrk="1" hangingPunct="1">
              <a:lnSpc>
                <a:spcPct val="80000"/>
              </a:lnSpc>
              <a:buAutoNum type="arabicPeriod"/>
            </a:pPr>
            <a:r>
              <a:rPr altLang="ru-RU" sz="2200" dirty="0">
                <a:latin typeface="Artifakt Element Book" panose="020B0503050000020004" charset="0"/>
                <a:cs typeface="Artifakt Element Book" panose="020B0503050000020004" charset="0"/>
              </a:rPr>
              <a:t>Дискретизація (вибірка) сигналу у часі</a:t>
            </a:r>
          </a:p>
          <a:p>
            <a:pPr marL="457200" indent="-457200" algn="l" eaLnBrk="1" hangingPunct="1">
              <a:lnSpc>
                <a:spcPct val="80000"/>
              </a:lnSpc>
              <a:buAutoNum type="arabicPeriod"/>
            </a:pPr>
            <a:r>
              <a:rPr altLang="ru-RU" sz="2200" dirty="0">
                <a:latin typeface="Artifakt Element Book" panose="020B0503050000020004" charset="0"/>
                <a:cs typeface="Artifakt Element Book" panose="020B0503050000020004" charset="0"/>
              </a:rPr>
              <a:t>Квантування (запис значень амплітуд) у цифровій формі</a:t>
            </a:r>
          </a:p>
          <a:p>
            <a:pPr marL="457200" indent="-457200" algn="l" eaLnBrk="1" hangingPunct="1">
              <a:lnSpc>
                <a:spcPct val="80000"/>
              </a:lnSpc>
              <a:buAutoNum type="arabicPeriod"/>
            </a:pPr>
            <a:r>
              <a:rPr altLang="ru-RU" sz="2200" dirty="0">
                <a:latin typeface="Artifakt Element Book" panose="020B0503050000020004" charset="0"/>
                <a:cs typeface="Artifakt Element Book" panose="020B0503050000020004" charset="0"/>
              </a:rPr>
              <a:t>Кодування сигналу (для зберігання або передачі)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60655"/>
            <a:ext cx="12192000" cy="802005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altLang="ru-RU" b="1" dirty="0">
                <a:latin typeface="Artifakt Element Heavy" panose="020B0B03050000020004" charset="0"/>
                <a:cs typeface="Artifakt Element Heavy" panose="020B0B03050000020004" charset="0"/>
              </a:rPr>
              <a:t>Якість звукових карт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2105" y="1863310"/>
            <a:ext cx="9994232" cy="4489364"/>
          </a:xfrm>
        </p:spPr>
        <p:txBody>
          <a:bodyPr>
            <a:noAutofit/>
          </a:bodyPr>
          <a:lstStyle/>
          <a:p>
            <a:pPr marL="0" indent="0" algn="just" eaLnBrk="1" hangingPunct="1">
              <a:lnSpc>
                <a:spcPct val="90000"/>
              </a:lnSpc>
              <a:buNone/>
            </a:pPr>
            <a:r>
              <a:rPr lang="ru-RU" altLang="ru-RU" sz="2400" dirty="0">
                <a:latin typeface="Artifakt Element Book" panose="020B0503050000020004" charset="0"/>
                <a:cs typeface="Artifakt Element Book" panose="020B0503050000020004" charset="0"/>
              </a:rPr>
              <a:t>Відношення Сигнал/Шум. Відношення рівня сигналу шуму.</a:t>
            </a:r>
          </a:p>
          <a:p>
            <a:pPr marL="0" indent="0" algn="just" eaLnBrk="1" hangingPunct="1">
              <a:lnSpc>
                <a:spcPct val="90000"/>
              </a:lnSpc>
              <a:buNone/>
            </a:pPr>
            <a:r>
              <a:rPr lang="ru-RU" altLang="ru-RU" sz="2400" dirty="0">
                <a:latin typeface="Artifakt Element Book" panose="020B0503050000020004" charset="0"/>
                <a:cs typeface="Artifakt Element Book" panose="020B0503050000020004" charset="0"/>
              </a:rPr>
              <a:t>Абсолютне максимальне значення сигналу до шуму з виходу 16-бітного цифрового перетворювача 96 дБ, а значить, плата в цілому не може мати більше.</a:t>
            </a:r>
          </a:p>
          <a:p>
            <a:pPr marL="0" indent="0" algn="just" eaLnBrk="1" hangingPunct="1">
              <a:lnSpc>
                <a:spcPct val="90000"/>
              </a:lnSpc>
              <a:buNone/>
            </a:pPr>
            <a:r>
              <a:rPr lang="ru-RU" altLang="ru-RU" sz="2400" dirty="0">
                <a:latin typeface="Artifakt Element Book" panose="020B0503050000020004" charset="0"/>
                <a:cs typeface="Artifakt Element Book" panose="020B0503050000020004" charset="0"/>
              </a:rPr>
              <a:t>Рівень шуму (-80 дБ)</a:t>
            </a:r>
          </a:p>
          <a:p>
            <a:pPr marL="0" indent="0" algn="just" eaLnBrk="1" hangingPunct="1">
              <a:lnSpc>
                <a:spcPct val="90000"/>
              </a:lnSpc>
              <a:buNone/>
            </a:pPr>
            <a:r>
              <a:rPr lang="ru-RU" altLang="ru-RU" sz="2400" dirty="0">
                <a:latin typeface="Artifakt Element Book" panose="020B0503050000020004" charset="0"/>
                <a:cs typeface="Artifakt Element Book" panose="020B0503050000020004" charset="0"/>
              </a:rPr>
              <a:t>Динамічний діапазон - це різниця між «тихим» і «найгучнішим» сигналами, що відтворюються (записуються) з допустимими спотвореннями. Виражається в децибелах (80 дБ)</a:t>
            </a:r>
          </a:p>
          <a:p>
            <a:pPr marL="0" indent="0" algn="just" eaLnBrk="1" hangingPunct="1">
              <a:lnSpc>
                <a:spcPct val="90000"/>
              </a:lnSpc>
              <a:buNone/>
            </a:pPr>
            <a:r>
              <a:rPr lang="ru-RU" altLang="ru-RU" sz="2400" dirty="0">
                <a:latin typeface="Artifakt Element Book" panose="020B0503050000020004" charset="0"/>
                <a:cs typeface="Artifakt Element Book" panose="020B0503050000020004" charset="0"/>
              </a:rPr>
              <a:t>Діапазон частот – інтервал частот, що відтворюються з допустимим рівнем спотворень (+0.05 – 0.08)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2885"/>
            <a:ext cx="12192635" cy="777875"/>
          </a:xfrm>
        </p:spPr>
        <p:txBody>
          <a:bodyPr>
            <a:normAutofit/>
          </a:bodyPr>
          <a:lstStyle/>
          <a:p>
            <a:pPr algn="ctr"/>
            <a:r>
              <a:rPr lang="ru-RU" altLang="ru-RU" b="1" dirty="0">
                <a:latin typeface="Artifakt Element Heavy" panose="020B0B03050000020004" charset="0"/>
                <a:cs typeface="Artifakt Element Heavy" panose="020B0B03050000020004" charset="0"/>
              </a:rPr>
              <a:t>Якість звукових карт (</a:t>
            </a:r>
            <a:r>
              <a:rPr lang="uk-UA" altLang="ru-RU" b="1" dirty="0">
                <a:latin typeface="Artifakt Element Heavy" panose="020B0B03050000020004" charset="0"/>
                <a:cs typeface="Artifakt Element Heavy" panose="020B0B03050000020004" charset="0"/>
                <a:sym typeface="+mn-ea"/>
              </a:rPr>
              <a:t>В</a:t>
            </a:r>
            <a:r>
              <a:rPr lang="ru-RU" altLang="ru-RU" b="1" dirty="0">
                <a:latin typeface="Artifakt Element Heavy" panose="020B0B03050000020004" charset="0"/>
                <a:cs typeface="Artifakt Element Heavy" panose="020B0B03050000020004" charset="0"/>
                <a:sym typeface="+mn-ea"/>
              </a:rPr>
              <a:t>икривлення</a:t>
            </a:r>
            <a:r>
              <a:rPr lang="ru-RU" altLang="ru-RU" b="1" dirty="0">
                <a:latin typeface="Artifakt Element Heavy" panose="020B0B03050000020004" charset="0"/>
                <a:cs typeface="Artifakt Element Heavy" panose="020B0B03050000020004" charset="0"/>
              </a:rPr>
              <a:t>)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1927644"/>
            <a:ext cx="8229600" cy="4072104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sz="2800" dirty="0">
                <a:latin typeface="Artifakt Element Book" panose="020B0503050000020004" charset="0"/>
                <a:cs typeface="Artifakt Element Book" panose="020B0503050000020004" charset="0"/>
              </a:rPr>
              <a:t>Перехідні;</a:t>
            </a:r>
          </a:p>
          <a:p>
            <a:pPr eaLnBrk="1" hangingPunct="1"/>
            <a:r>
              <a:rPr lang="ru-RU" altLang="ru-RU" sz="2800" dirty="0">
                <a:latin typeface="Artifakt Element Book" panose="020B0503050000020004" charset="0"/>
                <a:cs typeface="Artifakt Element Book" panose="020B0503050000020004" charset="0"/>
              </a:rPr>
              <a:t>Амплітудно-частотні;</a:t>
            </a:r>
          </a:p>
          <a:p>
            <a:pPr eaLnBrk="1" hangingPunct="1"/>
            <a:r>
              <a:rPr lang="ru-RU" altLang="ru-RU" sz="2800" dirty="0">
                <a:latin typeface="Artifakt Element Book" panose="020B0503050000020004" charset="0"/>
                <a:cs typeface="Artifakt Element Book" panose="020B0503050000020004" charset="0"/>
              </a:rPr>
              <a:t>Фазово-частотні.</a:t>
            </a:r>
          </a:p>
          <a:p>
            <a:pPr eaLnBrk="1" hangingPunct="1"/>
            <a:r>
              <a:rPr lang="ru-RU" altLang="ru-RU" sz="2800" dirty="0">
                <a:latin typeface="Artifakt Element Book" panose="020B0503050000020004" charset="0"/>
                <a:cs typeface="Artifakt Element Book" panose="020B0503050000020004" charset="0"/>
              </a:rPr>
              <a:t>Нелінійні </a:t>
            </a:r>
            <a:r>
              <a:rPr lang="uk-UA" altLang="ru-RU" sz="2800" dirty="0">
                <a:latin typeface="Artifakt Element Book" panose="020B0503050000020004" charset="0"/>
                <a:cs typeface="Artifakt Element Book" panose="020B0503050000020004" charset="0"/>
              </a:rPr>
              <a:t>викривлення</a:t>
            </a:r>
            <a:r>
              <a:rPr lang="ru-RU" altLang="ru-RU" sz="2800" dirty="0">
                <a:latin typeface="Artifakt Element Book" panose="020B0503050000020004" charset="0"/>
                <a:cs typeface="Artifakt Element Book" panose="020B0503050000020004" charset="0"/>
              </a:rPr>
              <a:t>:</a:t>
            </a:r>
          </a:p>
          <a:p>
            <a:pPr eaLnBrk="1" hangingPunct="1"/>
            <a:r>
              <a:rPr lang="ru-RU" altLang="ru-RU" sz="2800" dirty="0">
                <a:latin typeface="Artifakt Element Book" panose="020B0503050000020004" charset="0"/>
                <a:cs typeface="Artifakt Element Book" panose="020B0503050000020004" charset="0"/>
              </a:rPr>
              <a:t>гармонійні;</a:t>
            </a:r>
          </a:p>
          <a:p>
            <a:pPr eaLnBrk="1" hangingPunct="1"/>
            <a:r>
              <a:rPr lang="ru-RU" altLang="ru-RU" sz="2800" dirty="0">
                <a:latin typeface="Artifakt Element Book" panose="020B0503050000020004" charset="0"/>
                <a:cs typeface="Artifakt Element Book" panose="020B0503050000020004" charset="0"/>
              </a:rPr>
              <a:t>інтермодуляційні.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2105" y="1917033"/>
            <a:ext cx="10090484" cy="4788568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ru-RU" altLang="ru-RU" sz="2400">
                <a:latin typeface="Artifakt Element Book" panose="020B0503050000020004" charset="0"/>
                <a:cs typeface="Artifakt Element Book" panose="020B0503050000020004" charset="0"/>
              </a:rPr>
              <a:t>Амплітудно-частотні – оцінюються нерівномірністю характеристики. Вимірюється у децибелах у межах 20 Hz - 20 kHz.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400">
                <a:latin typeface="Artifakt Element Book" panose="020B0503050000020004" charset="0"/>
                <a:cs typeface="Artifakt Element Book" panose="020B0503050000020004" charset="0"/>
              </a:rPr>
              <a:t>Гармонічні </a:t>
            </a:r>
            <a:r>
              <a:rPr lang="uk-UA" altLang="ru-RU" sz="2400" dirty="0">
                <a:latin typeface="Artifakt Element Book" panose="020B0503050000020004" charset="0"/>
                <a:cs typeface="Artifakt Element Book" panose="020B0503050000020004" charset="0"/>
                <a:sym typeface="+mn-ea"/>
              </a:rPr>
              <a:t>викривлення</a:t>
            </a:r>
            <a:r>
              <a:rPr lang="ru-RU" altLang="ru-RU" sz="2400">
                <a:latin typeface="Artifakt Element Book" panose="020B0503050000020004" charset="0"/>
                <a:cs typeface="Artifakt Element Book" panose="020B0503050000020004" charset="0"/>
              </a:rPr>
              <a:t>– оцінюються коефіцієнтом гармонічних </a:t>
            </a:r>
            <a:r>
              <a:rPr lang="uk-UA" altLang="ru-RU" sz="2400" dirty="0">
                <a:latin typeface="Artifakt Element Book" panose="020B0503050000020004" charset="0"/>
                <a:cs typeface="Artifakt Element Book" panose="020B0503050000020004" charset="0"/>
                <a:sym typeface="+mn-ea"/>
              </a:rPr>
              <a:t>викривлень</a:t>
            </a:r>
            <a:r>
              <a:rPr lang="ru-RU" altLang="ru-RU" sz="2400">
                <a:latin typeface="Artifakt Element Book" panose="020B0503050000020004" charset="0"/>
                <a:cs typeface="Artifakt Element Book" panose="020B0503050000020004" charset="0"/>
              </a:rPr>
              <a:t>– ставленням амплітудного значення вищих "паразитних" гармонік до відповідного значення амплітуди першої гармоніки (відповідної тестової).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400">
                <a:latin typeface="Artifakt Element Book" panose="020B0503050000020004" charset="0"/>
                <a:cs typeface="Artifakt Element Book" panose="020B0503050000020004" charset="0"/>
              </a:rPr>
              <a:t>Вимірюється у відсотках (%), рідше у дБ (0.006%)</a:t>
            </a:r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2885"/>
            <a:ext cx="12192635" cy="777875"/>
          </a:xfrm>
        </p:spPr>
        <p:txBody>
          <a:bodyPr>
            <a:normAutofit/>
          </a:bodyPr>
          <a:lstStyle/>
          <a:p>
            <a:pPr algn="ctr"/>
            <a:r>
              <a:rPr lang="ru-RU" altLang="ru-RU" b="1" dirty="0">
                <a:latin typeface="Artifakt Element Heavy" panose="020B0B03050000020004" charset="0"/>
                <a:cs typeface="Artifakt Element Heavy" panose="020B0B03050000020004" charset="0"/>
              </a:rPr>
              <a:t>Якість звукових карт (</a:t>
            </a:r>
            <a:r>
              <a:rPr lang="uk-UA" altLang="ru-RU" b="1" dirty="0">
                <a:latin typeface="Artifakt Element Heavy" panose="020B0B03050000020004" charset="0"/>
                <a:cs typeface="Artifakt Element Heavy" panose="020B0B03050000020004" charset="0"/>
              </a:rPr>
              <a:t>В</a:t>
            </a:r>
            <a:r>
              <a:rPr lang="ru-RU" altLang="ru-RU" b="1" dirty="0">
                <a:latin typeface="Artifakt Element Heavy" panose="020B0B03050000020004" charset="0"/>
                <a:cs typeface="Artifakt Element Heavy" panose="020B0B03050000020004" charset="0"/>
              </a:rPr>
              <a:t>икривлення 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58545" y="1610360"/>
            <a:ext cx="10193655" cy="3321050"/>
          </a:xfrm>
        </p:spPr>
        <p:txBody>
          <a:bodyPr>
            <a:normAutofit lnSpcReduction="20000"/>
          </a:bodyPr>
          <a:lstStyle/>
          <a:p>
            <a:pPr algn="l" eaLnBrk="1" hangingPunct="1">
              <a:lnSpc>
                <a:spcPct val="90000"/>
              </a:lnSpc>
            </a:pPr>
            <a:r>
              <a:rPr lang="ru-RU" altLang="ru-RU" sz="2400" dirty="0">
                <a:latin typeface="Artifakt Element Book" panose="020B0503050000020004" charset="0"/>
                <a:cs typeface="Artifakt Element Book" panose="020B0503050000020004" charset="0"/>
              </a:rPr>
              <a:t>Інтермодуляційні </a:t>
            </a:r>
            <a:r>
              <a:rPr lang="uk-UA" altLang="ru-RU" sz="2400" dirty="0">
                <a:latin typeface="Artifakt Element Book" panose="020B0503050000020004" charset="0"/>
                <a:cs typeface="Artifakt Element Book" panose="020B0503050000020004" charset="0"/>
                <a:sym typeface="+mn-ea"/>
              </a:rPr>
              <a:t>викривлення</a:t>
            </a:r>
            <a:r>
              <a:rPr lang="ru-RU" altLang="ru-RU" sz="2400" dirty="0">
                <a:latin typeface="Artifakt Element Book" panose="020B0503050000020004" charset="0"/>
                <a:cs typeface="Artifakt Element Book" panose="020B0503050000020004" charset="0"/>
              </a:rPr>
              <a:t>– оцінюються коефіцієнтом інтермодуляційних </a:t>
            </a:r>
            <a:r>
              <a:rPr lang="uk-UA" altLang="ru-RU" sz="2400" dirty="0">
                <a:latin typeface="Artifakt Element Book" panose="020B0503050000020004" charset="0"/>
                <a:cs typeface="Artifakt Element Book" panose="020B0503050000020004" charset="0"/>
                <a:sym typeface="+mn-ea"/>
              </a:rPr>
              <a:t>викривлень</a:t>
            </a:r>
            <a:r>
              <a:rPr lang="ru-RU" altLang="ru-RU" sz="2400" dirty="0">
                <a:latin typeface="Artifakt Element Book" panose="020B0503050000020004" charset="0"/>
                <a:cs typeface="Artifakt Element Book" panose="020B0503050000020004" charset="0"/>
              </a:rPr>
              <a:t>– ставленням середньоквадратичної суми всіх інтермодуляційних членів до середньоквадратичної суми амплітуд вхідних сигналів.</a:t>
            </a:r>
          </a:p>
          <a:p>
            <a:pPr algn="l" eaLnBrk="1" hangingPunct="1">
              <a:lnSpc>
                <a:spcPct val="90000"/>
              </a:lnSpc>
            </a:pPr>
            <a:r>
              <a:rPr lang="ru-RU" altLang="ru-RU" sz="2400" dirty="0">
                <a:latin typeface="Artifakt Element Book" panose="020B0503050000020004" charset="0"/>
                <a:cs typeface="Artifakt Element Book" panose="020B0503050000020004" charset="0"/>
              </a:rPr>
              <a:t>Має бути не більше &lt; 0.026</a:t>
            </a:r>
          </a:p>
          <a:p>
            <a:pPr algn="l" eaLnBrk="1" hangingPunct="1">
              <a:lnSpc>
                <a:spcPct val="90000"/>
              </a:lnSpc>
            </a:pPr>
            <a:r>
              <a:rPr lang="ru-RU" altLang="ru-RU" sz="2400" dirty="0">
                <a:latin typeface="Artifakt Element Book" panose="020B0503050000020004" charset="0"/>
                <a:cs typeface="Artifakt Element Book" panose="020B0503050000020004" charset="0"/>
              </a:rPr>
              <a:t>Взаємопроникнення стереоканалів - оцінюється величиною наведеного сигналу одному з каналів при подачі номінального сигналу іншому.</a:t>
            </a:r>
          </a:p>
          <a:p>
            <a:pPr algn="l" eaLnBrk="1" hangingPunct="1">
              <a:lnSpc>
                <a:spcPct val="90000"/>
              </a:lnSpc>
            </a:pPr>
            <a:r>
              <a:rPr lang="ru-RU" altLang="ru-RU" sz="2400" dirty="0">
                <a:latin typeface="Artifakt Element Book" panose="020B0503050000020004" charset="0"/>
                <a:cs typeface="Artifakt Element Book" panose="020B0503050000020004" charset="0"/>
              </a:rPr>
              <a:t>Має бути не більше -80 дб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058453" y="5091896"/>
            <a:ext cx="9904287" cy="1568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>
                <a:solidFill>
                  <a:schemeClr val="tx2"/>
                </a:solidFill>
                <a:latin typeface="Artifakt Element Book" panose="020B0503050000020004" charset="0"/>
                <a:cs typeface="Artifakt Element Book" panose="020B0503050000020004" charset="0"/>
              </a:rPr>
              <a:t>Інтермодуляційні </a:t>
            </a:r>
            <a:r>
              <a:rPr lang="uk-UA" altLang="ru-RU" sz="1600" dirty="0">
                <a:solidFill>
                  <a:schemeClr val="tx2"/>
                </a:solidFill>
                <a:latin typeface="Artifakt Element Book" panose="020B0503050000020004" charset="0"/>
                <a:cs typeface="Artifakt Element Book" panose="020B0503050000020004" charset="0"/>
                <a:sym typeface="+mn-ea"/>
              </a:rPr>
              <a:t>викривлення</a:t>
            </a:r>
            <a:r>
              <a:rPr lang="ru-RU" sz="1600">
                <a:solidFill>
                  <a:schemeClr val="tx2"/>
                </a:solidFill>
                <a:latin typeface="Artifakt Element Book" panose="020B0503050000020004" charset="0"/>
                <a:cs typeface="Artifakt Element Book" panose="020B0503050000020004" charset="0"/>
              </a:rPr>
              <a:t>- нелінійні </a:t>
            </a:r>
            <a:r>
              <a:rPr lang="uk-UA" altLang="ru-RU" sz="1600" dirty="0">
                <a:solidFill>
                  <a:schemeClr val="tx2"/>
                </a:solidFill>
                <a:latin typeface="Artifakt Element Book" panose="020B0503050000020004" charset="0"/>
                <a:cs typeface="Artifakt Element Book" panose="020B0503050000020004" charset="0"/>
                <a:sym typeface="+mn-ea"/>
              </a:rPr>
              <a:t>викривлення</a:t>
            </a:r>
            <a:r>
              <a:rPr lang="ru-RU" sz="1600">
                <a:solidFill>
                  <a:schemeClr val="tx2"/>
                </a:solidFill>
                <a:latin typeface="Artifakt Element Book" panose="020B0503050000020004" charset="0"/>
                <a:cs typeface="Artifakt Element Book" panose="020B0503050000020004" charset="0"/>
              </a:rPr>
              <a:t>, створювані підсилювальними схемами. У частотному спектрі двотонального сигналу з інтермодуляційними спотвореннями з'являються комбінаційні складові з частотами, що є сумою та різницею основних та гармонійних частот вхідних сигналів. Наприклад, при подачі на підсилювач сигналів 1 кГц та 5 кГц виникають інтермодуляційні спотворення: 6 кГц . Ці продукти інтермодуляційних спотворень взаємодіють один з одним, створюючи практично нескінченний ряд частотних складових.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-635" y="219075"/>
            <a:ext cx="12192635" cy="777875"/>
          </a:xfrm>
        </p:spPr>
        <p:txBody>
          <a:bodyPr>
            <a:normAutofit/>
          </a:bodyPr>
          <a:lstStyle/>
          <a:p>
            <a:pPr algn="ctr"/>
            <a:r>
              <a:rPr lang="ru-RU" altLang="ru-RU" b="1" dirty="0">
                <a:latin typeface="Artifakt Element Heavy" panose="020B0B03050000020004" charset="0"/>
                <a:cs typeface="Artifakt Element Heavy" panose="020B0B03050000020004" charset="0"/>
              </a:rPr>
              <a:t>Якість звукових карт (</a:t>
            </a:r>
            <a:r>
              <a:rPr lang="uk-UA" altLang="ru-RU" b="1" dirty="0">
                <a:latin typeface="Artifakt Element Heavy" panose="020B0B03050000020004" charset="0"/>
                <a:cs typeface="Artifakt Element Heavy" panose="020B0B03050000020004" charset="0"/>
              </a:rPr>
              <a:t>В</a:t>
            </a:r>
            <a:r>
              <a:rPr lang="ru-RU" altLang="ru-RU" b="1" dirty="0">
                <a:latin typeface="Artifakt Element Heavy" panose="020B0B03050000020004" charset="0"/>
                <a:cs typeface="Artifakt Element Heavy" panose="020B0B03050000020004" charset="0"/>
              </a:rPr>
              <a:t>икривлення 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altLang="ru-RU" b="1" dirty="0">
                <a:latin typeface="Artifakt Element Heavy" panose="020B0B03050000020004" charset="0"/>
                <a:cs typeface="Artifakt Element Heavy" panose="020B0B03050000020004" charset="0"/>
              </a:rPr>
              <a:t>Тракт для тестування звукової карти</a:t>
            </a:r>
          </a:p>
        </p:txBody>
      </p:sp>
      <p:pic>
        <p:nvPicPr>
          <p:cNvPr id="3" name="Замещающее содержимое 2" descr="Без имени-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3210" y="1619250"/>
            <a:ext cx="8719820" cy="4572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altLang="ru-RU" b="1" dirty="0">
                <a:latin typeface="Artifakt Element Heavy" panose="020B0B03050000020004" charset="0"/>
                <a:cs typeface="Artifakt Element Heavy" panose="020B0B03050000020004" charset="0"/>
                <a:sym typeface="+mn-ea"/>
              </a:rPr>
              <a:t>Тракт для тестування </a:t>
            </a:r>
            <a:r>
              <a:rPr lang="uk-UA" altLang="ru-RU" b="1" dirty="0">
                <a:latin typeface="Artifakt Element Heavy" panose="020B0B03050000020004" charset="0"/>
                <a:cs typeface="Artifakt Element Heavy" panose="020B0B03050000020004" charset="0"/>
                <a:sym typeface="+mn-ea"/>
              </a:rPr>
              <a:t>зовнішнього пристрою</a:t>
            </a:r>
            <a:endParaRPr lang="ru-RU" altLang="ru-RU" b="1" dirty="0"/>
          </a:p>
        </p:txBody>
      </p:sp>
      <p:pic>
        <p:nvPicPr>
          <p:cNvPr id="9" name="Замещающее содержимое 8" descr="Без имени-2"/>
          <p:cNvPicPr>
            <a:picLocks noGrp="1" noChangeAspect="1"/>
          </p:cNvPicPr>
          <p:nvPr>
            <p:ph idx="1"/>
          </p:nvPr>
        </p:nvPicPr>
        <p:blipFill>
          <a:blip r:embed="rId2"/>
          <a:srcRect t="10981" r="280"/>
          <a:stretch>
            <a:fillRect/>
          </a:stretch>
        </p:blipFill>
        <p:spPr>
          <a:xfrm>
            <a:off x="1328420" y="1651000"/>
            <a:ext cx="10226040" cy="44735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altLang="ru-RU" b="1" dirty="0">
                <a:latin typeface="Artifakt Element Heavy" panose="020B0B03050000020004" charset="0"/>
                <a:cs typeface="Artifakt Element Heavy" panose="020B0B03050000020004" charset="0"/>
              </a:rPr>
              <a:t>Тракт для тестування стиснення даних</a:t>
            </a:r>
          </a:p>
        </p:txBody>
      </p:sp>
      <p:pic>
        <p:nvPicPr>
          <p:cNvPr id="3" name="Замещающее содержимое 2" descr="Без имени-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38630" y="1600200"/>
            <a:ext cx="8408670" cy="47440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635" y="377825"/>
            <a:ext cx="12191365" cy="620395"/>
          </a:xfrm>
        </p:spPr>
        <p:txBody>
          <a:bodyPr>
            <a:noAutofit/>
          </a:bodyPr>
          <a:lstStyle/>
          <a:p>
            <a:pPr algn="ctr"/>
            <a:r>
              <a:rPr lang="ru-RU" altLang="ru-RU" b="1" dirty="0">
                <a:latin typeface="Artifakt Element Heavy" panose="020B0B03050000020004" charset="0"/>
                <a:cs typeface="Artifakt Element Heavy" panose="020B0B03050000020004" charset="0"/>
              </a:rPr>
              <a:t>Засоби тестування звукового тракту ПК</a:t>
            </a:r>
          </a:p>
        </p:txBody>
      </p:sp>
      <p:pic>
        <p:nvPicPr>
          <p:cNvPr id="80900" name="Picture 4"/>
          <p:cNvPicPr>
            <a:picLocks noGrp="1" noChangeAspect="1" noChangeArrowheads="1"/>
          </p:cNvPicPr>
          <p:nvPr>
            <p:ph type="body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67" t="20361" r="18520" b="21504"/>
          <a:stretch>
            <a:fillRect/>
          </a:stretch>
        </p:blipFill>
        <p:spPr>
          <a:xfrm>
            <a:off x="201133" y="1286540"/>
            <a:ext cx="6974810" cy="54332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689215" y="2448560"/>
            <a:ext cx="3463925" cy="1383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Artifakt Element Book" panose="020B0503050000020004" charset="0"/>
                <a:cs typeface="Artifakt Element Book" panose="020B0503050000020004" charset="0"/>
              </a:rPr>
              <a:t>Програма</a:t>
            </a:r>
          </a:p>
          <a:p>
            <a:pPr algn="ctr"/>
            <a:r>
              <a:rPr lang="ru-RU" sz="2800" dirty="0">
                <a:latin typeface="Artifakt Element Book" panose="020B0503050000020004" charset="0"/>
                <a:cs typeface="Artifakt Element Book" panose="020B0503050000020004" charset="0"/>
              </a:rPr>
              <a:t>Rightmark audio analyzer (RMAA)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4460"/>
            <a:ext cx="12192635" cy="976630"/>
          </a:xfrm>
        </p:spPr>
        <p:txBody>
          <a:bodyPr>
            <a:noAutofit/>
          </a:bodyPr>
          <a:lstStyle/>
          <a:p>
            <a:pPr algn="ctr"/>
            <a:r>
              <a:rPr lang="ru-RU" dirty="0">
                <a:latin typeface="Artifakt Element Heavy" panose="020B0B03050000020004" charset="0"/>
                <a:cs typeface="Artifakt Element Heavy" panose="020B0B03050000020004" charset="0"/>
              </a:rPr>
              <a:t>Програма</a:t>
            </a:r>
            <a:br>
              <a:rPr lang="en-US" dirty="0">
                <a:latin typeface="Artifakt Element Heavy" panose="020B0B03050000020004" charset="0"/>
                <a:cs typeface="Artifakt Element Heavy" panose="020B0B03050000020004" charset="0"/>
              </a:rPr>
            </a:br>
            <a:r>
              <a:rPr lang="en-US" b="1" dirty="0">
                <a:latin typeface="Artifakt Element Heavy" panose="020B0B03050000020004" charset="0"/>
                <a:cs typeface="Artifakt Element Heavy" panose="020B0B03050000020004" charset="0"/>
              </a:rPr>
              <a:t>R</a:t>
            </a:r>
            <a:r>
              <a:rPr lang="ru-RU" b="1" dirty="0" err="1">
                <a:latin typeface="Artifakt Element Heavy" panose="020B0B03050000020004" charset="0"/>
                <a:cs typeface="Artifakt Element Heavy" panose="020B0B03050000020004" charset="0"/>
              </a:rPr>
              <a:t>ightma</a:t>
            </a:r>
            <a:r>
              <a:rPr lang="ru-RU" b="1" dirty="0" err="1">
                <a:latin typeface="Artifakt Element Heavy" panose="020B0B03050000020004" charset="0"/>
                <a:ea typeface="+mn-ea"/>
                <a:cs typeface="Artifakt Element Heavy" panose="020B0B03050000020004" charset="0"/>
              </a:rPr>
              <a:t>r</a:t>
            </a:r>
            <a:r>
              <a:rPr lang="ru-RU" b="1" dirty="0" err="1">
                <a:latin typeface="Artifakt Element Heavy" panose="020B0B03050000020004" charset="0"/>
                <a:cs typeface="Artifakt Element Heavy" panose="020B0B03050000020004" charset="0"/>
              </a:rPr>
              <a:t>k</a:t>
            </a:r>
            <a:r>
              <a:rPr lang="ru-RU" b="1" dirty="0">
                <a:latin typeface="Artifakt Element Heavy" panose="020B0B03050000020004" charset="0"/>
                <a:cs typeface="Artifakt Element Heavy" panose="020B0B03050000020004" charset="0"/>
              </a:rPr>
              <a:t> </a:t>
            </a:r>
            <a:r>
              <a:rPr lang="ru-RU" b="1" dirty="0" err="1">
                <a:latin typeface="Artifakt Element Heavy" panose="020B0B03050000020004" charset="0"/>
                <a:cs typeface="Artifakt Element Heavy" panose="020B0B03050000020004" charset="0"/>
              </a:rPr>
              <a:t>audio</a:t>
            </a:r>
            <a:r>
              <a:rPr lang="ru-RU" b="1" dirty="0">
                <a:latin typeface="Artifakt Element Heavy" panose="020B0B03050000020004" charset="0"/>
                <a:cs typeface="Artifakt Element Heavy" panose="020B0B03050000020004" charset="0"/>
              </a:rPr>
              <a:t> </a:t>
            </a:r>
            <a:r>
              <a:rPr lang="ru-RU" b="1" dirty="0" err="1">
                <a:latin typeface="Artifakt Element Heavy" panose="020B0B03050000020004" charset="0"/>
                <a:cs typeface="Artifakt Element Heavy" panose="020B0B03050000020004" charset="0"/>
              </a:rPr>
              <a:t>analyzer</a:t>
            </a:r>
            <a:r>
              <a:rPr lang="en-US" b="1" dirty="0">
                <a:latin typeface="Artifakt Element Heavy" panose="020B0B03050000020004" charset="0"/>
                <a:cs typeface="Artifakt Element Heavy" panose="020B0B03050000020004" charset="0"/>
              </a:rPr>
              <a:t> (RMAA)</a:t>
            </a:r>
            <a:endParaRPr lang="ru-RU" altLang="ru-RU" dirty="0">
              <a:latin typeface="Artifakt Element Heavy" panose="020B0B03050000020004" charset="0"/>
              <a:cs typeface="Artifakt Element Heavy" panose="020B0B03050000020004" charset="0"/>
            </a:endParaRPr>
          </a:p>
        </p:txBody>
      </p:sp>
      <p:pic>
        <p:nvPicPr>
          <p:cNvPr id="81924" name="Picture 4"/>
          <p:cNvPicPr>
            <a:picLocks noGrp="1" noChangeAspect="1" noChangeArrowheads="1"/>
          </p:cNvPicPr>
          <p:nvPr>
            <p:ph type="body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69" t="20979" r="19078" b="20462"/>
          <a:stretch>
            <a:fillRect/>
          </a:stretch>
        </p:blipFill>
        <p:spPr>
          <a:xfrm>
            <a:off x="637953" y="1279489"/>
            <a:ext cx="7196645" cy="549345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Объект 5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56" t="20245" r="12328" b="27156"/>
          <a:stretch>
            <a:fillRect/>
          </a:stretch>
        </p:blipFill>
        <p:spPr>
          <a:xfrm>
            <a:off x="2611439" y="1456661"/>
            <a:ext cx="7106719" cy="4669504"/>
          </a:xfrm>
        </p:spPr>
      </p:pic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dirty="0">
                <a:latin typeface="Artifakt Element Heavy" panose="020B0B03050000020004" charset="0"/>
                <a:cs typeface="Artifakt Element Heavy" panose="020B0B03050000020004" charset="0"/>
              </a:rPr>
              <a:t>Програма</a:t>
            </a:r>
            <a:br>
              <a:rPr lang="en-US" dirty="0">
                <a:latin typeface="Artifakt Element Heavy" panose="020B0B03050000020004" charset="0"/>
                <a:cs typeface="Artifakt Element Heavy" panose="020B0B03050000020004" charset="0"/>
              </a:rPr>
            </a:br>
            <a:r>
              <a:rPr lang="en-US" b="1" dirty="0">
                <a:latin typeface="Artifakt Element Heavy" panose="020B0B03050000020004" charset="0"/>
                <a:cs typeface="Artifakt Element Heavy" panose="020B0B03050000020004" charset="0"/>
              </a:rPr>
              <a:t>R</a:t>
            </a:r>
            <a:r>
              <a:rPr lang="ru-RU" b="1" dirty="0" err="1">
                <a:latin typeface="Artifakt Element Heavy" panose="020B0B03050000020004" charset="0"/>
                <a:cs typeface="Artifakt Element Heavy" panose="020B0B03050000020004" charset="0"/>
              </a:rPr>
              <a:t>ightmark</a:t>
            </a:r>
            <a:r>
              <a:rPr lang="ru-RU" b="1" dirty="0">
                <a:latin typeface="Artifakt Element Heavy" panose="020B0B03050000020004" charset="0"/>
                <a:cs typeface="Artifakt Element Heavy" panose="020B0B03050000020004" charset="0"/>
              </a:rPr>
              <a:t> </a:t>
            </a:r>
            <a:r>
              <a:rPr lang="ru-RU" b="1" dirty="0" err="1">
                <a:latin typeface="Artifakt Element Heavy" panose="020B0B03050000020004" charset="0"/>
                <a:cs typeface="Artifakt Element Heavy" panose="020B0B03050000020004" charset="0"/>
              </a:rPr>
              <a:t>audio</a:t>
            </a:r>
            <a:r>
              <a:rPr lang="ru-RU" b="1" dirty="0">
                <a:latin typeface="Artifakt Element Heavy" panose="020B0B03050000020004" charset="0"/>
                <a:cs typeface="Artifakt Element Heavy" panose="020B0B03050000020004" charset="0"/>
              </a:rPr>
              <a:t> </a:t>
            </a:r>
            <a:r>
              <a:rPr lang="ru-RU" b="1" dirty="0" err="1">
                <a:latin typeface="Artifakt Element Heavy" panose="020B0B03050000020004" charset="0"/>
                <a:cs typeface="Artifakt Element Heavy" panose="020B0B03050000020004" charset="0"/>
              </a:rPr>
              <a:t>analyzer</a:t>
            </a:r>
            <a:r>
              <a:rPr lang="en-US" b="1" dirty="0">
                <a:latin typeface="Artifakt Element Heavy" panose="020B0B03050000020004" charset="0"/>
                <a:cs typeface="Artifakt Element Heavy" panose="020B0B03050000020004" charset="0"/>
              </a:rPr>
              <a:t> (RMAA)</a:t>
            </a:r>
            <a:endParaRPr lang="ru-RU" altLang="ru-RU" dirty="0">
              <a:latin typeface="Artifakt Element Heavy" panose="020B0B03050000020004" charset="0"/>
              <a:cs typeface="Artifakt Element Heavy" panose="020B0B030500000200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5410" y="398780"/>
            <a:ext cx="12191365" cy="605790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latin typeface="Artifakt Element Heavy" panose="020B0B03050000020004" charset="0"/>
                <a:cs typeface="Artifakt Element Heavy" panose="020B0B03050000020004" charset="0"/>
              </a:rPr>
              <a:t>Аналогово-цифрове перетворення (АЦП)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"/>
          <a:srcRect l="3554" r="15267"/>
          <a:stretch>
            <a:fillRect/>
          </a:stretch>
        </p:blipFill>
        <p:spPr>
          <a:xfrm>
            <a:off x="1165706" y="1835084"/>
            <a:ext cx="9860106" cy="422995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079687" y="2012091"/>
            <a:ext cx="2043953" cy="110680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altLang="ru-RU" sz="2200" dirty="0">
                <a:solidFill>
                  <a:schemeClr val="tx2"/>
                </a:solidFill>
                <a:latin typeface="Artifakt Element Book" panose="020B0503050000020004" charset="0"/>
                <a:cs typeface="Artifakt Element Book" panose="020B0503050000020004" charset="0"/>
              </a:rPr>
              <a:t>Вхідний аналоговий сигнал</a:t>
            </a:r>
          </a:p>
        </p:txBody>
      </p:sp>
      <p:sp>
        <p:nvSpPr>
          <p:cNvPr id="4" name="TextBox 15"/>
          <p:cNvSpPr txBox="1"/>
          <p:nvPr/>
        </p:nvSpPr>
        <p:spPr>
          <a:xfrm>
            <a:off x="3054985" y="2070100"/>
            <a:ext cx="1775460" cy="76835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altLang="uk-UA" sz="2200" dirty="0">
                <a:solidFill>
                  <a:schemeClr val="tx2"/>
                </a:solidFill>
                <a:latin typeface="Artifakt Element Book" panose="020B0503050000020004" charset="0"/>
                <a:cs typeface="Artifakt Element Book" panose="020B0503050000020004" charset="0"/>
              </a:rPr>
              <a:t>Б</a:t>
            </a:r>
            <a:r>
              <a:rPr lang="uk-UA" altLang="ru-RU" sz="2200" dirty="0">
                <a:solidFill>
                  <a:schemeClr val="tx2"/>
                </a:solidFill>
                <a:latin typeface="Artifakt Element Book" panose="020B0503050000020004" charset="0"/>
                <a:cs typeface="Artifakt Element Book" panose="020B0503050000020004" charset="0"/>
              </a:rPr>
              <a:t>езперерв-ний</a:t>
            </a:r>
            <a:r>
              <a:rPr lang="ru-RU" altLang="uk-UA" sz="2200" dirty="0">
                <a:solidFill>
                  <a:schemeClr val="tx2"/>
                </a:solidFill>
                <a:latin typeface="Artifakt Element Book" panose="020B0503050000020004" charset="0"/>
                <a:cs typeface="Artifakt Element Book" panose="020B0503050000020004" charset="0"/>
              </a:rPr>
              <a:t> </a:t>
            </a:r>
            <a:r>
              <a:rPr lang="uk-UA" altLang="uk-UA" sz="2200" dirty="0">
                <a:solidFill>
                  <a:schemeClr val="tx2"/>
                </a:solidFill>
                <a:latin typeface="Calibri" panose="020F0502020204030204" charset="0"/>
                <a:cs typeface="Artifakt Element Book" panose="020B0503050000020004" charset="0"/>
              </a:rPr>
              <a:t>сигнал</a:t>
            </a:r>
          </a:p>
        </p:txBody>
      </p:sp>
      <p:sp>
        <p:nvSpPr>
          <p:cNvPr id="5" name="TextBox 15"/>
          <p:cNvSpPr txBox="1"/>
          <p:nvPr/>
        </p:nvSpPr>
        <p:spPr>
          <a:xfrm>
            <a:off x="1905187" y="5098826"/>
            <a:ext cx="2043953" cy="76835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altLang="ru-RU" sz="2200" dirty="0">
                <a:solidFill>
                  <a:schemeClr val="tx2"/>
                </a:solidFill>
                <a:latin typeface="Artifakt Element Book" panose="020B0503050000020004" charset="0"/>
                <a:cs typeface="Artifakt Element Book" panose="020B0503050000020004" charset="0"/>
              </a:rPr>
              <a:t>Обмеження смуги частот </a:t>
            </a:r>
          </a:p>
        </p:txBody>
      </p:sp>
      <p:sp>
        <p:nvSpPr>
          <p:cNvPr id="6" name="TextBox 15"/>
          <p:cNvSpPr txBox="1"/>
          <p:nvPr/>
        </p:nvSpPr>
        <p:spPr>
          <a:xfrm>
            <a:off x="4022725" y="5099050"/>
            <a:ext cx="1775460" cy="76835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2200" dirty="0">
                <a:solidFill>
                  <a:schemeClr val="tx2"/>
                </a:solidFill>
                <a:latin typeface="Artifakt Element Book" panose="020B0503050000020004" charset="0"/>
                <a:cs typeface="Artifakt Element Book" panose="020B0503050000020004" charset="0"/>
              </a:rPr>
              <a:t>Дискреди-тація</a:t>
            </a:r>
            <a:endParaRPr lang="uk-UA" sz="2200" dirty="0">
              <a:solidFill>
                <a:schemeClr val="tx2"/>
              </a:solidFill>
              <a:latin typeface="Calibri" panose="020F0502020204030204" charset="0"/>
              <a:cs typeface="Artifakt Element Book" panose="020B0503050000020004" charset="0"/>
            </a:endParaRPr>
          </a:p>
        </p:txBody>
      </p:sp>
      <p:sp>
        <p:nvSpPr>
          <p:cNvPr id="7" name="TextBox 15"/>
          <p:cNvSpPr txBox="1"/>
          <p:nvPr/>
        </p:nvSpPr>
        <p:spPr>
          <a:xfrm>
            <a:off x="5871845" y="5099050"/>
            <a:ext cx="1775460" cy="76835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2200" dirty="0">
                <a:solidFill>
                  <a:schemeClr val="tx2"/>
                </a:solidFill>
                <a:latin typeface="Artifakt Element Book" panose="020B0503050000020004" charset="0"/>
                <a:cs typeface="Artifakt Element Book" panose="020B0503050000020004" charset="0"/>
              </a:rPr>
              <a:t>Квантува-ння</a:t>
            </a:r>
            <a:endParaRPr lang="uk-UA" sz="2200" dirty="0">
              <a:solidFill>
                <a:schemeClr val="tx2"/>
              </a:solidFill>
              <a:latin typeface="Calibri" panose="020F0502020204030204" charset="0"/>
              <a:cs typeface="Artifakt Element Book" panose="020B0503050000020004" charset="0"/>
            </a:endParaRPr>
          </a:p>
        </p:txBody>
      </p:sp>
      <p:sp>
        <p:nvSpPr>
          <p:cNvPr id="8" name="TextBox 15"/>
          <p:cNvSpPr txBox="1"/>
          <p:nvPr/>
        </p:nvSpPr>
        <p:spPr>
          <a:xfrm>
            <a:off x="7875270" y="5020310"/>
            <a:ext cx="1775460" cy="42989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2200" dirty="0">
                <a:solidFill>
                  <a:schemeClr val="tx2"/>
                </a:solidFill>
                <a:latin typeface="Artifakt Element Book" panose="020B0503050000020004" charset="0"/>
                <a:cs typeface="Artifakt Element Book" panose="020B0503050000020004" charset="0"/>
              </a:rPr>
              <a:t>Кодування</a:t>
            </a:r>
            <a:endParaRPr lang="uk-UA" sz="2200" dirty="0">
              <a:solidFill>
                <a:schemeClr val="tx2"/>
              </a:solidFill>
              <a:latin typeface="Calibri" panose="020F0502020204030204" charset="0"/>
              <a:cs typeface="Artifakt Element Book" panose="020B0503050000020004" charset="0"/>
            </a:endParaRPr>
          </a:p>
        </p:txBody>
      </p:sp>
      <p:sp>
        <p:nvSpPr>
          <p:cNvPr id="9" name="TextBox 15"/>
          <p:cNvSpPr txBox="1"/>
          <p:nvPr/>
        </p:nvSpPr>
        <p:spPr>
          <a:xfrm>
            <a:off x="8761730" y="1900555"/>
            <a:ext cx="2263775" cy="110680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2200" dirty="0">
                <a:solidFill>
                  <a:schemeClr val="tx2"/>
                </a:solidFill>
                <a:latin typeface="Artifakt Element Book" panose="020B0503050000020004" charset="0"/>
                <a:cs typeface="Artifakt Element Book" panose="020B0503050000020004" charset="0"/>
              </a:rPr>
              <a:t>Цифровий закодований сигнал</a:t>
            </a:r>
            <a:endParaRPr lang="uk-UA" sz="2200" dirty="0">
              <a:solidFill>
                <a:schemeClr val="tx2"/>
              </a:solidFill>
              <a:latin typeface="Calibri" panose="020F0502020204030204" charset="0"/>
              <a:cs typeface="Artifakt Element Book" panose="020B0503050000020004" charset="0"/>
            </a:endParaRPr>
          </a:p>
        </p:txBody>
      </p:sp>
      <p:sp>
        <p:nvSpPr>
          <p:cNvPr id="10" name="TextBox 15"/>
          <p:cNvSpPr txBox="1"/>
          <p:nvPr/>
        </p:nvSpPr>
        <p:spPr>
          <a:xfrm>
            <a:off x="4716780" y="1392555"/>
            <a:ext cx="2101215" cy="212280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2200" dirty="0">
                <a:solidFill>
                  <a:schemeClr val="tx2"/>
                </a:solidFill>
                <a:latin typeface="Artifakt Element Book" panose="020B0503050000020004" charset="0"/>
                <a:cs typeface="Artifakt Element Book" panose="020B0503050000020004" charset="0"/>
                <a:sym typeface="+mn-ea"/>
              </a:rPr>
              <a:t>Дискретний за часом і необмеженний за значенням сигнал</a:t>
            </a:r>
            <a:endParaRPr lang="uk-UA" sz="2200" dirty="0">
              <a:solidFill>
                <a:schemeClr val="tx2"/>
              </a:solidFill>
              <a:latin typeface="Calibri" panose="020F0502020204030204" charset="0"/>
              <a:cs typeface="Artifakt Element Book" panose="020B0503050000020004" charset="0"/>
            </a:endParaRPr>
          </a:p>
        </p:txBody>
      </p:sp>
      <p:sp>
        <p:nvSpPr>
          <p:cNvPr id="11" name="TextBox 15"/>
          <p:cNvSpPr txBox="1"/>
          <p:nvPr/>
        </p:nvSpPr>
        <p:spPr>
          <a:xfrm>
            <a:off x="6693535" y="1673860"/>
            <a:ext cx="2263775" cy="144526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2200" dirty="0">
                <a:solidFill>
                  <a:schemeClr val="tx2"/>
                </a:solidFill>
                <a:latin typeface="Artifakt Element Book" panose="020B0503050000020004" charset="0"/>
                <a:cs typeface="Artifakt Element Book" panose="020B0503050000020004" charset="0"/>
              </a:rPr>
              <a:t>Дискретний за часом і значенням сигнал</a:t>
            </a:r>
            <a:endParaRPr lang="uk-UA" sz="2200" dirty="0">
              <a:solidFill>
                <a:schemeClr val="tx2"/>
              </a:solidFill>
              <a:latin typeface="Calibri" panose="020F0502020204030204" charset="0"/>
              <a:cs typeface="Artifakt Element Book" panose="020B05030500000200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altLang="ru-RU" b="1" dirty="0">
                <a:latin typeface="Artifakt Element Heavy" panose="020B0B03050000020004" charset="0"/>
                <a:cs typeface="Artifakt Element Heavy" panose="020B0B03050000020004" charset="0"/>
              </a:rPr>
              <a:t>Експертна оцінка якості</a:t>
            </a:r>
          </a:p>
        </p:txBody>
      </p:sp>
      <p:sp>
        <p:nvSpPr>
          <p:cNvPr id="37891" name="Объект 6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ru-RU" altLang="ru-RU" sz="2600" dirty="0">
                <a:latin typeface="Artifakt Element Book" panose="020B0503050000020004" charset="0"/>
                <a:cs typeface="Artifakt Element Book" panose="020B0503050000020004" charset="0"/>
              </a:rPr>
              <a:t>Частоти зрізу фільтра:</a:t>
            </a:r>
          </a:p>
          <a:p>
            <a:pPr marL="0" indent="0">
              <a:buNone/>
            </a:pPr>
            <a:r>
              <a:rPr lang="ru-RU" altLang="ru-RU" sz="2600" dirty="0">
                <a:latin typeface="Artifakt Element Book" panose="020B0503050000020004" charset="0"/>
                <a:cs typeface="Artifakt Element Book" panose="020B0503050000020004" charset="0"/>
              </a:rPr>
              <a:t>20 кГц, 17,5 кГц, 15 кГц, 12,5 кГц, 10 кГц, 7,5 кГц, 5 кГц</a:t>
            </a:r>
          </a:p>
        </p:txBody>
      </p:sp>
      <p:pic>
        <p:nvPicPr>
          <p:cNvPr id="2" name="Замещающее содержимое 1" descr="Без имени-3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542415" y="3157855"/>
            <a:ext cx="8696960" cy="34194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-635" y="0"/>
            <a:ext cx="12192000" cy="941705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altLang="ru-RU" b="1" dirty="0">
                <a:latin typeface="Artifakt Element Heavy" panose="020B0B03050000020004" charset="0"/>
                <a:cs typeface="Artifakt Element Heavy" panose="020B0B03050000020004" charset="0"/>
              </a:rPr>
              <a:t>6. Підготовка звукових даних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5690" y="1489587"/>
            <a:ext cx="10058400" cy="5368413"/>
          </a:xfrm>
        </p:spPr>
        <p:txBody>
          <a:bodyPr>
            <a:normAutofit fontScale="90000" lnSpcReduction="10000"/>
          </a:bodyPr>
          <a:lstStyle/>
          <a:p>
            <a:pPr marL="0" indent="530225" algn="just" eaLnBrk="1" hangingPunct="1">
              <a:lnSpc>
                <a:spcPct val="80000"/>
              </a:lnSpc>
              <a:buFontTx/>
              <a:buNone/>
            </a:pPr>
            <a:r>
              <a:rPr lang="ru-RU" altLang="ru-RU" sz="2800">
                <a:latin typeface="Artifakt Element Book" panose="020B0503050000020004" charset="0"/>
                <a:cs typeface="Artifakt Element Book" panose="020B0503050000020004" charset="0"/>
              </a:rPr>
              <a:t>Послідовність дій щодо створення якісної звукової доріжки (міксу*) для розміщення на диску, в Інтернеті або для озвучування відеоряду:</a:t>
            </a:r>
          </a:p>
          <a:p>
            <a:pPr marL="0" indent="530225" algn="just" eaLnBrk="1" hangingPunct="1">
              <a:lnSpc>
                <a:spcPct val="80000"/>
              </a:lnSpc>
              <a:buFontTx/>
              <a:buNone/>
            </a:pPr>
            <a:r>
              <a:rPr lang="ru-RU" altLang="ru-RU" sz="2800">
                <a:latin typeface="Artifakt Element Book" panose="020B0503050000020004" charset="0"/>
                <a:cs typeface="Artifakt Element Book" panose="020B0503050000020004" charset="0"/>
              </a:rPr>
              <a:t>      Етап 1. Підбір матеріалу для треків</a:t>
            </a:r>
          </a:p>
          <a:p>
            <a:pPr marL="0" indent="530225" algn="just" eaLnBrk="1" hangingPunct="1">
              <a:lnSpc>
                <a:spcPct val="80000"/>
              </a:lnSpc>
              <a:buFontTx/>
              <a:buNone/>
            </a:pPr>
            <a:r>
              <a:rPr lang="ru-RU" altLang="ru-RU" sz="2800">
                <a:latin typeface="Artifakt Element Book" panose="020B0503050000020004" charset="0"/>
                <a:cs typeface="Artifakt Element Book" panose="020B0503050000020004" charset="0"/>
              </a:rPr>
              <a:t>      Етап 2. Перенесення матеріалів на комп'ютер</a:t>
            </a:r>
          </a:p>
          <a:p>
            <a:pPr marL="0" indent="530225" algn="just" eaLnBrk="1" hangingPunct="1">
              <a:lnSpc>
                <a:spcPct val="80000"/>
              </a:lnSpc>
              <a:buFontTx/>
              <a:buNone/>
            </a:pPr>
            <a:r>
              <a:rPr lang="ru-RU" altLang="ru-RU" sz="2800">
                <a:latin typeface="Artifakt Element Book" panose="020B0503050000020004" charset="0"/>
                <a:cs typeface="Artifakt Element Book" panose="020B0503050000020004" charset="0"/>
              </a:rPr>
              <a:t>      Етап 3. Редагування треків</a:t>
            </a:r>
          </a:p>
          <a:p>
            <a:pPr marL="0" indent="530225" algn="just" eaLnBrk="1" hangingPunct="1">
              <a:lnSpc>
                <a:spcPct val="80000"/>
              </a:lnSpc>
              <a:buFontTx/>
              <a:buNone/>
            </a:pPr>
            <a:r>
              <a:rPr lang="ru-RU" altLang="ru-RU" sz="2800">
                <a:latin typeface="Artifakt Element Book" panose="020B0503050000020004" charset="0"/>
                <a:cs typeface="Artifakt Element Book" panose="020B0503050000020004" charset="0"/>
              </a:rPr>
              <a:t>      Етап 4. Обробка звуку</a:t>
            </a:r>
          </a:p>
          <a:p>
            <a:pPr marL="0" indent="530225" algn="just" eaLnBrk="1" hangingPunct="1">
              <a:lnSpc>
                <a:spcPct val="80000"/>
              </a:lnSpc>
              <a:buFontTx/>
              <a:buNone/>
            </a:pPr>
            <a:r>
              <a:rPr lang="ru-RU" altLang="ru-RU" sz="2800">
                <a:latin typeface="Artifakt Element Book" panose="020B0503050000020004" charset="0"/>
                <a:cs typeface="Artifakt Element Book" panose="020B0503050000020004" charset="0"/>
              </a:rPr>
              <a:t>      Етап 5. Зведення</a:t>
            </a:r>
          </a:p>
          <a:p>
            <a:pPr marL="0" indent="530225" algn="just" eaLnBrk="1" hangingPunct="1">
              <a:lnSpc>
                <a:spcPct val="80000"/>
              </a:lnSpc>
              <a:buFontTx/>
              <a:buNone/>
            </a:pPr>
            <a:r>
              <a:rPr lang="ru-RU" altLang="ru-RU" sz="2800">
                <a:latin typeface="Artifakt Element Book" panose="020B0503050000020004" charset="0"/>
                <a:cs typeface="Artifakt Element Book" panose="020B0503050000020004" charset="0"/>
              </a:rPr>
              <a:t>      Етап 6. Мастеринг</a:t>
            </a:r>
          </a:p>
          <a:p>
            <a:pPr marL="0" indent="530225" algn="just" eaLnBrk="1" hangingPunct="1">
              <a:lnSpc>
                <a:spcPct val="80000"/>
              </a:lnSpc>
              <a:buFontTx/>
              <a:buNone/>
            </a:pPr>
            <a:r>
              <a:rPr lang="ru-RU" altLang="ru-RU" sz="2800">
                <a:latin typeface="Artifakt Element Book" panose="020B0503050000020004" charset="0"/>
                <a:cs typeface="Artifakt Element Book" panose="020B0503050000020004" charset="0"/>
              </a:rPr>
              <a:t>Мікс (сленг) — кілька музичних творів, збудованих у безперервну послідовність або накладених один на одного. Мікс створюється з окремих записів (треків) у процесі, який називають зведенням.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35" y="95885"/>
            <a:ext cx="12191365" cy="941705"/>
          </a:xfrm>
        </p:spPr>
        <p:txBody>
          <a:bodyPr/>
          <a:lstStyle/>
          <a:p>
            <a:pPr algn="ctr" eaLnBrk="1" hangingPunct="1"/>
            <a:r>
              <a:rPr lang="ru-RU" altLang="ru-RU" b="1" dirty="0">
                <a:latin typeface="Artifakt Element Heavy" panose="020B0B03050000020004" charset="0"/>
                <a:cs typeface="Artifakt Element Heavy" panose="020B0B03050000020004" charset="0"/>
              </a:rPr>
              <a:t>Технічні рішення планування треків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8143" y="1628776"/>
            <a:ext cx="9409470" cy="49688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ru-RU" sz="2400" dirty="0">
                <a:latin typeface="Artifakt Element Book" panose="020B0503050000020004" charset="0"/>
                <a:cs typeface="Artifakt Element Book" panose="020B0503050000020004" charset="0"/>
              </a:rPr>
              <a:t>Скільки та які треки для мови в кадрі, голоси за кадром, звукових ефектів та музики.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400" dirty="0">
                <a:latin typeface="Artifakt Element Book" panose="020B0503050000020004" charset="0"/>
                <a:cs typeface="Artifakt Element Book" panose="020B0503050000020004" charset="0"/>
              </a:rPr>
              <a:t>Складна музика або послідовність звукових ефектів вимагають кількох треків.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400" dirty="0">
                <a:latin typeface="Artifakt Element Book" panose="020B0503050000020004" charset="0"/>
                <a:cs typeface="Artifakt Element Book" panose="020B0503050000020004" charset="0"/>
              </a:rPr>
              <a:t>Який матеріал буде стерео, який монофонічний.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400" dirty="0">
                <a:latin typeface="Artifakt Element Book" panose="020B0503050000020004" charset="0"/>
                <a:cs typeface="Artifakt Element Book" panose="020B0503050000020004" charset="0"/>
              </a:rPr>
              <a:t>З якою частотою дискретизації передбачається працювати?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400" dirty="0">
                <a:latin typeface="Artifakt Element Book" panose="020B0503050000020004" charset="0"/>
                <a:cs typeface="Artifakt Element Book" panose="020B0503050000020004" charset="0"/>
              </a:rPr>
              <a:t>В якому форматі потріб</a:t>
            </a:r>
            <a:r>
              <a:rPr lang="uk-UA" altLang="ru-RU" sz="2400" dirty="0">
                <a:latin typeface="Artifakt Element Book" panose="020B0503050000020004" charset="0"/>
                <a:cs typeface="Artifakt Element Book" panose="020B0503050000020004" charset="0"/>
              </a:rPr>
              <a:t>ен</a:t>
            </a:r>
            <a:r>
              <a:rPr lang="ru-RU" altLang="ru-RU" sz="2400" dirty="0">
                <a:latin typeface="Artifakt Element Book" panose="020B0503050000020004" charset="0"/>
                <a:cs typeface="Artifakt Element Book" panose="020B0503050000020004" charset="0"/>
              </a:rPr>
              <a:t> результат.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98145"/>
            <a:ext cx="12192000" cy="5334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altLang="ru-RU" b="1" dirty="0">
                <a:latin typeface="Artifakt Element Heavy" panose="020B0B03050000020004" charset="0"/>
                <a:cs typeface="Artifakt Element Heavy" panose="020B0B03050000020004" charset="0"/>
              </a:rPr>
              <a:t>Творчі рішення щодо планування треків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3610" y="1872615"/>
            <a:ext cx="9970135" cy="4528185"/>
          </a:xfrm>
        </p:spPr>
        <p:txBody>
          <a:bodyPr>
            <a:normAutofit lnSpcReduction="10000"/>
          </a:bodyPr>
          <a:lstStyle/>
          <a:p>
            <a:pPr marL="443230" indent="-443230" algn="l" eaLnBrk="1" hangingPunct="1">
              <a:lnSpc>
                <a:spcPct val="80000"/>
              </a:lnSpc>
            </a:pPr>
            <a:r>
              <a:rPr lang="ru-RU" altLang="ru-RU" sz="2600" dirty="0">
                <a:latin typeface="Artifakt Element Book" panose="020B0503050000020004" charset="0"/>
                <a:cs typeface="Artifakt Element Book" panose="020B0503050000020004" charset="0"/>
              </a:rPr>
              <a:t>Наскільки деталізованим буде трек? Щоб не витрачати час і треки на те, що не буде чути під час трансляції по телебаченню або передачі по Інтернету.</a:t>
            </a:r>
          </a:p>
          <a:p>
            <a:pPr marL="443230" indent="-443230" algn="l" eaLnBrk="1" hangingPunct="1">
              <a:lnSpc>
                <a:spcPct val="80000"/>
              </a:lnSpc>
            </a:pPr>
            <a:r>
              <a:rPr lang="ru-RU" altLang="ru-RU" sz="2600" dirty="0">
                <a:latin typeface="Artifakt Element Book" panose="020B0503050000020004" charset="0"/>
                <a:cs typeface="Artifakt Element Book" panose="020B0503050000020004" charset="0"/>
              </a:rPr>
              <a:t>Вибір музики. Де </a:t>
            </a:r>
            <a:r>
              <a:rPr lang="uk-UA" altLang="ru-RU" sz="2600" dirty="0">
                <a:latin typeface="Artifakt Element Book" panose="020B0503050000020004" charset="0"/>
                <a:cs typeface="Artifakt Element Book" panose="020B0503050000020004" charset="0"/>
              </a:rPr>
              <a:t>вона буде грати</a:t>
            </a:r>
            <a:r>
              <a:rPr lang="ru-RU" altLang="ru-RU" sz="2600" dirty="0">
                <a:latin typeface="Artifakt Element Book" panose="020B0503050000020004" charset="0"/>
                <a:cs typeface="Artifakt Element Book" panose="020B0503050000020004" charset="0"/>
              </a:rPr>
              <a:t>. Можливо, монтаж підкорятиметься ритмам музики, тоді необхідно підібрати реальну пісню (подумати про джерела музики та дотримання авторських прав).</a:t>
            </a:r>
          </a:p>
          <a:p>
            <a:pPr marL="443230" indent="-443230" algn="l" eaLnBrk="1" hangingPunct="1">
              <a:lnSpc>
                <a:spcPct val="80000"/>
              </a:lnSpc>
            </a:pPr>
            <a:r>
              <a:rPr lang="ru-RU" altLang="ru-RU" sz="2600" dirty="0">
                <a:latin typeface="Artifakt Element Book" panose="020B0503050000020004" charset="0"/>
                <a:cs typeface="Artifakt Element Book" panose="020B0503050000020004" charset="0"/>
              </a:rPr>
              <a:t>Після цього спланувати роботу зі збирання матеріалів для відомості.</a:t>
            </a:r>
          </a:p>
          <a:p>
            <a:pPr marL="443230" indent="-443230" algn="l" eaLnBrk="1" hangingPunct="1">
              <a:lnSpc>
                <a:spcPct val="80000"/>
              </a:lnSpc>
            </a:pPr>
            <a:r>
              <a:rPr lang="ru-RU" altLang="ru-RU" sz="2600" dirty="0">
                <a:latin typeface="Artifakt Element Book" panose="020B0503050000020004" charset="0"/>
                <a:cs typeface="Artifakt Element Book" panose="020B0503050000020004" charset="0"/>
              </a:rPr>
              <a:t>Підготувати сценарі</a:t>
            </a:r>
            <a:r>
              <a:rPr lang="uk-UA" altLang="ru-RU" sz="2600" dirty="0">
                <a:latin typeface="Artifakt Element Book" panose="020B0503050000020004" charset="0"/>
                <a:cs typeface="Artifakt Element Book" panose="020B0503050000020004" charset="0"/>
              </a:rPr>
              <a:t>й</a:t>
            </a:r>
            <a:r>
              <a:rPr lang="ru-RU" altLang="ru-RU" sz="2600" dirty="0">
                <a:latin typeface="Artifakt Element Book" panose="020B0503050000020004" charset="0"/>
                <a:cs typeface="Artifakt Element Book" panose="020B0503050000020004" charset="0"/>
              </a:rPr>
              <a:t>. Починати з промови та її синхронізації з кадрами.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06375"/>
            <a:ext cx="12191365" cy="796925"/>
          </a:xfrm>
        </p:spPr>
        <p:txBody>
          <a:bodyPr/>
          <a:lstStyle/>
          <a:p>
            <a:pPr algn="ctr" eaLnBrk="1" hangingPunct="1"/>
            <a:r>
              <a:rPr lang="ru-RU" altLang="ru-RU" b="1" dirty="0">
                <a:latin typeface="Artifakt Element Heavy" panose="020B0B03050000020004" charset="0"/>
                <a:cs typeface="Artifakt Element Heavy" panose="020B0B03050000020004" charset="0"/>
              </a:rPr>
              <a:t>6. Стиснення цифрових аудіо даних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8936" y="1828800"/>
            <a:ext cx="9330242" cy="3908323"/>
          </a:xfrm>
        </p:spPr>
        <p:txBody>
          <a:bodyPr>
            <a:noAutofit/>
          </a:bodyPr>
          <a:lstStyle/>
          <a:p>
            <a:pPr marL="0" indent="446405" algn="l" eaLnBrk="1" hangingPunct="1">
              <a:lnSpc>
                <a:spcPct val="100000"/>
              </a:lnSpc>
              <a:buFontTx/>
              <a:buNone/>
            </a:pPr>
            <a:r>
              <a:rPr lang="ru-RU" altLang="ru-RU" sz="2600" dirty="0">
                <a:latin typeface="Artifakt Element Book" panose="020B0503050000020004" charset="0"/>
                <a:cs typeface="Artifakt Element Book" panose="020B0503050000020004" charset="0"/>
              </a:rPr>
              <a:t>Стиснення без втрат. Стиснення даних без втрат - це спосіб стиснення (ущільнення) даних, що дозволяє здійснювати стовідсоткове відновлення вихідних даних зі стиснутої форми.</a:t>
            </a:r>
          </a:p>
          <a:p>
            <a:pPr marL="0" indent="446405" algn="l" eaLnBrk="1" hangingPunct="1">
              <a:lnSpc>
                <a:spcPct val="100000"/>
              </a:lnSpc>
              <a:buFontTx/>
              <a:buNone/>
            </a:pPr>
            <a:r>
              <a:rPr lang="ru-RU" altLang="ru-RU" sz="2600" dirty="0">
                <a:latin typeface="Artifakt Element Book" panose="020B0503050000020004" charset="0"/>
                <a:cs typeface="Artifakt Element Book" panose="020B0503050000020004" charset="0"/>
              </a:rPr>
              <a:t>Стиснення без втрат базується на ідеї видалення аудіосигналу так званої статистичної надмірності.</a:t>
            </a:r>
          </a:p>
          <a:p>
            <a:pPr marL="0" indent="446405" algn="l" eaLnBrk="1" hangingPunct="1">
              <a:lnSpc>
                <a:spcPct val="100000"/>
              </a:lnSpc>
              <a:buFontTx/>
              <a:buNone/>
            </a:pPr>
            <a:r>
              <a:rPr lang="ru-RU" altLang="ru-RU" sz="2600" dirty="0">
                <a:latin typeface="Artifakt Element Book" panose="020B0503050000020004" charset="0"/>
                <a:cs typeface="Artifakt Element Book" panose="020B0503050000020004" charset="0"/>
              </a:rPr>
              <a:t>Застосовується у форматах Windows Media Audio Lossless та Apple Lossless.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-635" y="259715"/>
            <a:ext cx="12192635" cy="71374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altLang="ru-RU" b="1" dirty="0">
                <a:latin typeface="Artifakt Element Heavy" panose="020B0B03050000020004" charset="0"/>
                <a:cs typeface="Artifakt Element Heavy" panose="020B0B03050000020004" charset="0"/>
              </a:rPr>
              <a:t>Стиснення із втратами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8185" y="1403388"/>
            <a:ext cx="9002233" cy="1446138"/>
          </a:xfrm>
        </p:spPr>
        <p:txBody>
          <a:bodyPr>
            <a:noAutofit/>
          </a:bodyPr>
          <a:lstStyle/>
          <a:p>
            <a:pPr marL="0" indent="446405" algn="just" eaLnBrk="1" hangingPunct="1">
              <a:buFontTx/>
              <a:buNone/>
            </a:pPr>
            <a:r>
              <a:rPr lang="ru-RU" altLang="ru-RU" sz="2400">
                <a:latin typeface="Artifakt Element Book" panose="020B0503050000020004" charset="0"/>
                <a:cs typeface="Artifakt Element Book" panose="020B0503050000020004" charset="0"/>
              </a:rPr>
              <a:t>В основу методів високоякісного стиснення з втратами покладено процес переквантування цифрового сигналу для того, щоб зменшити кількість біт, необхідних для запису значень відліків.</a:t>
            </a:r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9"/>
          <a:stretch>
            <a:fillRect/>
          </a:stretch>
        </p:blipFill>
        <p:spPr bwMode="auto">
          <a:xfrm>
            <a:off x="1034903" y="3120398"/>
            <a:ext cx="9144000" cy="35242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50825"/>
            <a:ext cx="12192000" cy="67818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altLang="ru-RU" b="1">
                <a:latin typeface="Artifakt Element Heavy" panose="020B0B03050000020004" charset="0"/>
                <a:cs typeface="Artifakt Element Heavy" panose="020B0B03050000020004" charset="0"/>
              </a:rPr>
              <a:t>Стандарти аудіостискання із втратами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94740" y="1573530"/>
            <a:ext cx="10099040" cy="5053965"/>
          </a:xfrm>
        </p:spPr>
        <p:txBody>
          <a:bodyPr>
            <a:noAutofit/>
          </a:bodyPr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altLang="ru-RU" b="1" dirty="0">
                <a:latin typeface="Artifakt Element Book" panose="020B0503050000020004" charset="0"/>
                <a:cs typeface="Artifakt Element Book" panose="020B0503050000020004" charset="0"/>
              </a:rPr>
              <a:t>1. Стандарт MPEG-1 з трьома рівнями (комерційний):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altLang="ru-RU" b="1" dirty="0">
                <a:latin typeface="Artifakt Element Book" panose="020B0503050000020004" charset="0"/>
                <a:cs typeface="Artifakt Element Book" panose="020B0503050000020004" charset="0"/>
              </a:rPr>
              <a:t>Layer 1 (1:4, 384 Кбіт/сек); Layer 2 (1:6, 192-224 Кбіт/сек);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altLang="ru-RU" b="1" dirty="0">
                <a:latin typeface="Artifakt Element Book" panose="020B0503050000020004" charset="0"/>
                <a:cs typeface="Artifakt Element Book" panose="020B0503050000020004" charset="0"/>
              </a:rPr>
              <a:t>Layer 3 (1:12, 128-160 Кбіт/сек) - MP3.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altLang="ru-RU" b="1" dirty="0">
                <a:latin typeface="Artifakt Element Book" panose="020B0503050000020004" charset="0"/>
                <a:cs typeface="Artifakt Element Book" panose="020B0503050000020004" charset="0"/>
              </a:rPr>
              <a:t>2. Ogg Vorbis (8-512 Кбіт/сек) (не комерційний) (ОГГ – аудіоконтейнер)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altLang="ru-RU" b="1" dirty="0">
                <a:latin typeface="Artifakt Element Book" panose="020B0503050000020004" charset="0"/>
                <a:cs typeface="Artifakt Element Book" panose="020B0503050000020004" charset="0"/>
              </a:rPr>
              <a:t>3. MPEG-2 ААС (Advanced Audio Coding) з трьома рівнями (комерційний):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altLang="ru-RU" b="1" dirty="0">
                <a:latin typeface="Artifakt Element Book" panose="020B0503050000020004" charset="0"/>
                <a:cs typeface="Artifakt Element Book" panose="020B0503050000020004" charset="0"/>
              </a:rPr>
              <a:t>Main; LC (Low Complexity); SSR (Scalable Sampling Rate).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altLang="ru-RU" b="1" dirty="0">
                <a:latin typeface="Artifakt Element Book" panose="020B0503050000020004" charset="0"/>
                <a:cs typeface="Artifakt Element Book" panose="020B0503050000020004" charset="0"/>
              </a:rPr>
              <a:t>4. MPEG-4 ААС: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altLang="ru-RU" b="1" dirty="0">
                <a:latin typeface="Artifakt Element Book" panose="020B0503050000020004" charset="0"/>
                <a:cs typeface="Artifakt Element Book" panose="020B0503050000020004" charset="0"/>
              </a:rPr>
              <a:t>MPEG-2 AAC, MPEG-4 Version 2, MPEG-4 Version 3.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altLang="ru-RU" b="1" dirty="0">
                <a:latin typeface="Artifakt Element Book" panose="020B0503050000020004" charset="0"/>
                <a:cs typeface="Artifakt Element Book" panose="020B0503050000020004" charset="0"/>
              </a:rPr>
              <a:t>5. DTS (Digital Theater System) для багатоканального (5.1) звуку, в основному для фільмів: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altLang="ru-RU" b="1" dirty="0">
                <a:latin typeface="Artifakt Element Book" panose="020B0503050000020004" charset="0"/>
                <a:cs typeface="Artifakt Element Book" panose="020B0503050000020004" charset="0"/>
              </a:rPr>
              <a:t>  DTS ES, DTS 24/96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-635" y="274955"/>
            <a:ext cx="12192000" cy="633095"/>
          </a:xfrm>
        </p:spPr>
        <p:txBody>
          <a:bodyPr>
            <a:normAutofit/>
          </a:bodyPr>
          <a:lstStyle/>
          <a:p>
            <a:pPr marL="838200" indent="-838200" algn="ctr"/>
            <a:r>
              <a:rPr lang="ru-RU" altLang="ru-RU" sz="3200" b="1" dirty="0">
                <a:latin typeface="Artifakt Element Heavy" panose="020B0B03050000020004" charset="0"/>
                <a:cs typeface="Artifakt Element Heavy" panose="020B0B03050000020004" charset="0"/>
              </a:rPr>
              <a:t>7. Формати зберігання звуку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90722" y="1832123"/>
            <a:ext cx="9641654" cy="4896442"/>
          </a:xfrm>
        </p:spPr>
        <p:txBody>
          <a:bodyPr>
            <a:noAutofit/>
          </a:bodyPr>
          <a:lstStyle/>
          <a:p>
            <a:pPr marL="0" indent="0" algn="l">
              <a:lnSpc>
                <a:spcPct val="80000"/>
              </a:lnSpc>
              <a:buNone/>
            </a:pPr>
            <a:r>
              <a:rPr lang="ru-RU" altLang="ru-RU" sz="2800" b="1" dirty="0">
                <a:latin typeface="Artifakt Element Book" panose="020B0503050000020004" charset="0"/>
                <a:cs typeface="Artifakt Element Book" panose="020B0503050000020004" charset="0"/>
              </a:rPr>
              <a:t>Формати, що базуються на ІКМ:</a:t>
            </a:r>
          </a:p>
          <a:p>
            <a:pPr algn="l">
              <a:lnSpc>
                <a:spcPct val="80000"/>
              </a:lnSpc>
            </a:pPr>
            <a:r>
              <a:rPr lang="ru-RU" altLang="ru-RU" sz="2800" b="1" dirty="0">
                <a:latin typeface="Artifakt Element Book" panose="020B0503050000020004" charset="0"/>
                <a:cs typeface="Artifakt Element Book" panose="020B0503050000020004" charset="0"/>
              </a:rPr>
              <a:t>WAV (від - waveform) основний для Windows</a:t>
            </a:r>
          </a:p>
          <a:p>
            <a:pPr algn="l">
              <a:lnSpc>
                <a:spcPct val="80000"/>
              </a:lnSpc>
            </a:pPr>
            <a:r>
              <a:rPr lang="ru-RU" altLang="ru-RU" sz="2800" b="1" dirty="0">
                <a:latin typeface="Artifakt Element Book" panose="020B0503050000020004" charset="0"/>
                <a:cs typeface="Artifakt Element Book" panose="020B0503050000020004" charset="0"/>
              </a:rPr>
              <a:t>AIFF (Audio Interchange File Format) – основний для MAC</a:t>
            </a:r>
          </a:p>
          <a:p>
            <a:pPr algn="l">
              <a:lnSpc>
                <a:spcPct val="80000"/>
              </a:lnSpc>
            </a:pPr>
            <a:r>
              <a:rPr lang="ru-RU" altLang="ru-RU" sz="2800" b="1" dirty="0">
                <a:latin typeface="Artifakt Element Book" panose="020B0503050000020004" charset="0"/>
                <a:cs typeface="Artifakt Element Book" panose="020B0503050000020004" charset="0"/>
              </a:rPr>
              <a:t>RAW, VOC – фірма Creative</a:t>
            </a:r>
          </a:p>
          <a:p>
            <a:pPr algn="l">
              <a:lnSpc>
                <a:spcPct val="80000"/>
              </a:lnSpc>
            </a:pPr>
            <a:r>
              <a:rPr lang="ru-RU" altLang="ru-RU" sz="2800" b="1" dirty="0">
                <a:latin typeface="Artifakt Element Book" panose="020B0503050000020004" charset="0"/>
                <a:cs typeface="Artifakt Element Book" panose="020B0503050000020004" charset="0"/>
              </a:rPr>
              <a:t>Формати аудіо CD та DVD</a:t>
            </a:r>
          </a:p>
          <a:p>
            <a:pPr algn="l">
              <a:lnSpc>
                <a:spcPct val="80000"/>
              </a:lnSpc>
            </a:pPr>
            <a:r>
              <a:rPr lang="ru-RU" altLang="ru-RU" sz="2800" b="1" dirty="0">
                <a:latin typeface="Artifakt Element Book" panose="020B0503050000020004" charset="0"/>
                <a:cs typeface="Artifakt Element Book" panose="020B0503050000020004" charset="0"/>
              </a:rPr>
              <a:t>Внутрішні формати звукових редакторів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630" y="1026160"/>
            <a:ext cx="10739755" cy="5831840"/>
          </a:xfrm>
          <a:solidFill>
            <a:schemeClr val="bg2"/>
          </a:solidFill>
        </p:spPr>
        <p:txBody>
          <a:bodyPr>
            <a:normAutofit/>
          </a:bodyPr>
          <a:lstStyle/>
          <a:p>
            <a:pPr algn="l" eaLnBrk="1" hangingPunct="1">
              <a:lnSpc>
                <a:spcPct val="80000"/>
              </a:lnSpc>
            </a:pPr>
            <a:r>
              <a:rPr altLang="ru-RU" sz="2400" dirty="0">
                <a:latin typeface="Artifakt Element Book" panose="020B0503050000020004" charset="0"/>
                <a:cs typeface="Artifakt Element Book" panose="020B0503050000020004" charset="0"/>
              </a:rPr>
              <a:t>Файли .WAV є основним для багатьох систем відтворення цифрового звуку і фактично стандарт для звукових файлів у персональних комп'ютерах.</a:t>
            </a:r>
          </a:p>
          <a:p>
            <a:pPr algn="l" eaLnBrk="1" hangingPunct="1">
              <a:lnSpc>
                <a:spcPct val="80000"/>
              </a:lnSpc>
            </a:pPr>
            <a:r>
              <a:rPr altLang="ru-RU" sz="2400" dirty="0">
                <a:latin typeface="Artifakt Element Book" panose="020B0503050000020004" charset="0"/>
                <a:cs typeface="Artifakt Element Book" panose="020B0503050000020004" charset="0"/>
              </a:rPr>
              <a:t>Apple AIFF – є стандартним для систем Apple Macintosh та систем обробки звуку, побудованих на його основі. Схожий на WAV, але дозволяє розміщувати додаткову інформацію, зокрема приклади звучання інструментів разом з параметрами синтезатора, що покращує якість підсумкового результату.</a:t>
            </a:r>
          </a:p>
          <a:p>
            <a:pPr algn="l" eaLnBrk="1" hangingPunct="1">
              <a:lnSpc>
                <a:spcPct val="80000"/>
              </a:lnSpc>
            </a:pPr>
            <a:r>
              <a:rPr altLang="ru-RU" sz="2400" dirty="0">
                <a:latin typeface="Artifakt Element Book" panose="020B0503050000020004" charset="0"/>
                <a:cs typeface="Artifakt Element Book" panose="020B0503050000020004" charset="0"/>
              </a:rPr>
              <a:t>Файли .RAW містять лише оцифровані дані та жодних заголовків. За збереження звуку у файлі перебуває лише послідовність відліків звукової хвилі як цілих чисел (8 чи 16 біт) із частотами 5Hkz чи 44Hkz і числом каналів до 4.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29565"/>
            <a:ext cx="12192635" cy="638175"/>
          </a:xfrm>
        </p:spPr>
        <p:txBody>
          <a:bodyPr>
            <a:normAutofit/>
          </a:bodyPr>
          <a:lstStyle/>
          <a:p>
            <a:pPr algn="ctr"/>
            <a:r>
              <a:rPr lang="ru-RU" altLang="ru-RU" sz="3200" b="1" dirty="0">
                <a:latin typeface="Artifakt Element Heavy" panose="020B0B03050000020004" charset="0"/>
                <a:cs typeface="Artifakt Element Heavy" panose="020B0B03050000020004" charset="0"/>
              </a:rPr>
              <a:t>Стислі формати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03767" y="2030819"/>
            <a:ext cx="9564536" cy="230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 algn="just">
              <a:lnSpc>
                <a:spcPct val="80000"/>
              </a:lnSpc>
              <a:spcBef>
                <a:spcPts val="1200"/>
              </a:spcBef>
              <a:buNone/>
            </a:pPr>
            <a:r>
              <a:rPr lang="ru-RU" altLang="ru-RU" sz="2600" b="1">
                <a:latin typeface="Artifakt Element Book" panose="020B0503050000020004" charset="0"/>
                <a:cs typeface="Artifakt Element Book" panose="020B0503050000020004" charset="0"/>
              </a:rPr>
              <a:t>MP3 (MPEG I, layer 3) був комерційний (до квітня 2017 р)</a:t>
            </a:r>
          </a:p>
          <a:p>
            <a:pPr marL="609600" indent="-609600" algn="just">
              <a:lnSpc>
                <a:spcPct val="80000"/>
              </a:lnSpc>
              <a:spcBef>
                <a:spcPts val="1200"/>
              </a:spcBef>
              <a:buNone/>
            </a:pPr>
            <a:r>
              <a:rPr lang="ru-RU" altLang="ru-RU" sz="2600" b="1">
                <a:latin typeface="Artifakt Element Book" panose="020B0503050000020004" charset="0"/>
                <a:cs typeface="Artifakt Element Book" panose="020B0503050000020004" charset="0"/>
              </a:rPr>
              <a:t>WMA</a:t>
            </a:r>
          </a:p>
          <a:p>
            <a:pPr marL="609600" indent="-609600" algn="just">
              <a:lnSpc>
                <a:spcPct val="80000"/>
              </a:lnSpc>
              <a:spcBef>
                <a:spcPts val="1200"/>
              </a:spcBef>
              <a:buNone/>
            </a:pPr>
            <a:r>
              <a:rPr lang="ru-RU" altLang="ru-RU" sz="2600" b="1">
                <a:latin typeface="Artifakt Element Book" panose="020B0503050000020004" charset="0"/>
                <a:cs typeface="Artifakt Element Book" panose="020B0503050000020004" charset="0"/>
              </a:rPr>
              <a:t>Ogg Vorbis</a:t>
            </a:r>
          </a:p>
          <a:p>
            <a:pPr marL="609600" indent="-609600" algn="just">
              <a:lnSpc>
                <a:spcPct val="80000"/>
              </a:lnSpc>
              <a:spcBef>
                <a:spcPts val="1200"/>
              </a:spcBef>
              <a:buNone/>
            </a:pPr>
            <a:r>
              <a:rPr lang="ru-RU" altLang="ru-RU" sz="2600" b="1">
                <a:latin typeface="Artifakt Element Book" panose="020B0503050000020004" charset="0"/>
                <a:cs typeface="Artifakt Element Book" panose="020B0503050000020004" charset="0"/>
              </a:rPr>
              <a:t>AAC</a:t>
            </a:r>
          </a:p>
          <a:p>
            <a:pPr marL="609600" indent="-609600" algn="just">
              <a:lnSpc>
                <a:spcPct val="80000"/>
              </a:lnSpc>
              <a:spcBef>
                <a:spcPts val="1200"/>
              </a:spcBef>
              <a:buNone/>
            </a:pPr>
            <a:r>
              <a:rPr lang="ru-RU" altLang="ru-RU" sz="2600" b="1">
                <a:latin typeface="Artifakt Element Book" panose="020B0503050000020004" charset="0"/>
                <a:cs typeface="Artifakt Element Book" panose="020B0503050000020004" charset="0"/>
              </a:rPr>
              <a:t>Dolby Digital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ru-RU" altLang="ru-RU" b="1" dirty="0">
                <a:latin typeface="Artifakt Element Heavy" panose="020B0B03050000020004" charset="0"/>
                <a:cs typeface="Artifakt Element Heavy" panose="020B0B03050000020004" charset="0"/>
              </a:rPr>
              <a:t>Дискретизація</a:t>
            </a:r>
          </a:p>
        </p:txBody>
      </p:sp>
      <p:pic>
        <p:nvPicPr>
          <p:cNvPr id="100" name="Замещающее содержимое 99"/>
          <p:cNvPicPr>
            <a:picLocks noGrp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426210" y="1533525"/>
            <a:ext cx="9339580" cy="4572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6386" y="1850065"/>
            <a:ext cx="9957819" cy="4019107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altLang="ru-RU">
                <a:latin typeface="Artifakt Element Book" panose="020B0503050000020004" charset="0"/>
                <a:cs typeface="Artifakt Element Book" panose="020B0503050000020004" charset="0"/>
              </a:rPr>
              <a:t>.mp3 під цим розширенням може бути MP3 і MP3 Pro (створений компанією Coding Technologies спільно з Thomson Multimedia у 2001 р., повністю сумісний з MP3</a:t>
            </a:r>
          </a:p>
          <a:p>
            <a:pPr eaLnBrk="1" hangingPunct="1">
              <a:lnSpc>
                <a:spcPct val="90000"/>
              </a:lnSpc>
            </a:pPr>
            <a:r>
              <a:rPr altLang="ru-RU">
                <a:latin typeface="Artifakt Element Book" panose="020B0503050000020004" charset="0"/>
                <a:cs typeface="Artifakt Element Book" panose="020B0503050000020004" charset="0"/>
              </a:rPr>
              <a:t>.wma та .asf - альтернатива МР3. На основі WMA розроблено стандарт WMA DRM, що реалізує захист від копіювання.</a:t>
            </a:r>
          </a:p>
          <a:p>
            <a:pPr eaLnBrk="1" hangingPunct="1">
              <a:lnSpc>
                <a:spcPct val="90000"/>
              </a:lnSpc>
            </a:pPr>
            <a:r>
              <a:rPr altLang="ru-RU">
                <a:latin typeface="Artifakt Element Book" panose="020B0503050000020004" charset="0"/>
                <a:cs typeface="Artifakt Element Book" panose="020B0503050000020004" charset="0"/>
              </a:rPr>
              <a:t>.ogg - належить також типу форматів , що МР3 і WMA. Частота оцифровки прийнята рівною 48 КГц, кількість каналів звуку, що зберігаються, може досягати 255.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6" y="1641401"/>
            <a:ext cx="8382000" cy="4699591"/>
          </a:xfrm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altLang="ru-RU" sz="2600">
                <a:latin typeface="Artifakt Element Book" panose="020B0503050000020004" charset="0"/>
                <a:cs typeface="Artifakt Element Book" panose="020B0503050000020004" charset="0"/>
              </a:rPr>
              <a:t>AAC (Advanced Audio Coding) — формат із меншою втратою якості, ніж mp3 за однакових розмірів.</a:t>
            </a:r>
          </a:p>
          <a:p>
            <a:pPr>
              <a:lnSpc>
                <a:spcPct val="80000"/>
              </a:lnSpc>
            </a:pPr>
            <a:r>
              <a:rPr altLang="ru-RU" sz="2600">
                <a:latin typeface="Artifakt Element Book" panose="020B0503050000020004" charset="0"/>
                <a:cs typeface="Artifakt Element Book" panose="020B0503050000020004" charset="0"/>
              </a:rPr>
              <a:t>Частоти з 8 Гц до 96 кГц (MP3: 8 Гц — 48 кГц), зберігає до 48 звукових каналів</a:t>
            </a:r>
          </a:p>
          <a:p>
            <a:pPr>
              <a:lnSpc>
                <a:spcPct val="80000"/>
              </a:lnSpc>
            </a:pPr>
            <a:r>
              <a:rPr altLang="ru-RU" sz="2600">
                <a:latin typeface="Artifakt Element Book" panose="020B0503050000020004" charset="0"/>
                <a:cs typeface="Artifakt Element Book" panose="020B0503050000020004" charset="0"/>
              </a:rPr>
              <a:t>Використовувані розширення:</a:t>
            </a:r>
          </a:p>
          <a:p>
            <a:pPr>
              <a:lnSpc>
                <a:spcPct val="80000"/>
              </a:lnSpc>
            </a:pPr>
            <a:r>
              <a:rPr altLang="ru-RU" sz="2600">
                <a:latin typeface="Artifakt Element Book" panose="020B0503050000020004" charset="0"/>
                <a:cs typeface="Artifakt Element Book" panose="020B0503050000020004" charset="0"/>
              </a:rPr>
              <a:t>.m4a – незахищений файл AAC</a:t>
            </a:r>
          </a:p>
          <a:p>
            <a:pPr>
              <a:lnSpc>
                <a:spcPct val="80000"/>
              </a:lnSpc>
            </a:pPr>
            <a:r>
              <a:rPr altLang="ru-RU" sz="2600">
                <a:latin typeface="Artifakt Element Book" panose="020B0503050000020004" charset="0"/>
                <a:cs typeface="Artifakt Element Book" panose="020B0503050000020004" charset="0"/>
              </a:rPr>
              <a:t>.m4b – файл AAC, який підтримує закладки</a:t>
            </a:r>
          </a:p>
          <a:p>
            <a:pPr>
              <a:lnSpc>
                <a:spcPct val="80000"/>
              </a:lnSpc>
            </a:pPr>
            <a:r>
              <a:rPr altLang="ru-RU" sz="2600">
                <a:latin typeface="Artifakt Element Book" panose="020B0503050000020004" charset="0"/>
                <a:cs typeface="Artifakt Element Book" panose="020B0503050000020004" charset="0"/>
              </a:rPr>
              <a:t>.m4p – захищений файл AAC (використовується для захисту файлу від копіювання)</a:t>
            </a:r>
          </a:p>
          <a:p>
            <a:pPr>
              <a:lnSpc>
                <a:spcPct val="80000"/>
              </a:lnSpc>
            </a:pPr>
            <a:r>
              <a:rPr altLang="ru-RU" sz="2600">
                <a:latin typeface="Artifakt Element Book" panose="020B0503050000020004" charset="0"/>
                <a:cs typeface="Artifakt Element Book" panose="020B0503050000020004" charset="0"/>
              </a:rPr>
              <a:t>AC3 (Dolby Digital)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35" y="403860"/>
            <a:ext cx="12191365" cy="605790"/>
          </a:xfrm>
        </p:spPr>
        <p:txBody>
          <a:bodyPr>
            <a:noAutofit/>
          </a:bodyPr>
          <a:lstStyle/>
          <a:p>
            <a:pPr algn="ctr" eaLnBrk="1" hangingPunct="1"/>
            <a:r>
              <a:rPr altLang="ru-RU" sz="3200" b="1" dirty="0">
                <a:latin typeface="Artifakt Element Heavy" panose="020B0B03050000020004" charset="0"/>
                <a:cs typeface="Artifakt Element Heavy" panose="020B0B03050000020004" charset="0"/>
              </a:rPr>
              <a:t>Файли MIDI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92533" y="2480748"/>
            <a:ext cx="8416961" cy="2877398"/>
          </a:xfrm>
        </p:spPr>
        <p:txBody>
          <a:bodyPr>
            <a:normAutofit/>
          </a:bodyPr>
          <a:lstStyle/>
          <a:p>
            <a:pPr marL="530225" indent="-530225" eaLnBrk="1" hangingPunct="1"/>
            <a:r>
              <a:rPr altLang="ru-RU" sz="2600" dirty="0">
                <a:latin typeface="Artifakt Element Book" panose="020B0503050000020004" charset="0"/>
                <a:cs typeface="Artifakt Element Book" panose="020B0503050000020004" charset="0"/>
              </a:rPr>
              <a:t>.mid, .midi - Musical Instruments Digital Interface, цифровий інтерфейс музичних інструментів</a:t>
            </a:r>
          </a:p>
          <a:p>
            <a:pPr marL="530225" indent="-530225" eaLnBrk="1" hangingPunct="1"/>
            <a:r>
              <a:rPr altLang="ru-RU" sz="2600" dirty="0">
                <a:latin typeface="Artifakt Element Book" panose="020B0503050000020004" charset="0"/>
                <a:cs typeface="Artifakt Element Book" panose="020B0503050000020004" charset="0"/>
              </a:rPr>
              <a:t>.mod – альтернатива midi, більше можливостей</a:t>
            </a:r>
          </a:p>
          <a:p>
            <a:pPr marL="530225" indent="-530225" eaLnBrk="1" hangingPunct="1"/>
            <a:r>
              <a:rPr altLang="ru-RU" sz="2600" dirty="0">
                <a:latin typeface="Artifakt Element Book" panose="020B0503050000020004" charset="0"/>
                <a:cs typeface="Artifakt Element Book" panose="020B0503050000020004" charset="0"/>
              </a:rPr>
              <a:t>.kar - заснований на файлах MIDI, мають ті самі властивості, тільки до музики ще доданий текст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092835" y="1560195"/>
            <a:ext cx="8416925" cy="128079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altLang="ru-RU" sz="2600" b="1" dirty="0"/>
              <a:t>Зберігають набір синтезованих звуків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35" y="349250"/>
            <a:ext cx="12191365" cy="63119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altLang="ru-RU" sz="3600" b="1" dirty="0">
                <a:latin typeface="Artifakt Element Heavy" panose="020B0B03050000020004" charset="0"/>
                <a:cs typeface="Artifakt Element Heavy" panose="020B0B03050000020004" charset="0"/>
              </a:rPr>
              <a:t>Порівняння форматів AUDIO</a:t>
            </a:r>
          </a:p>
        </p:txBody>
      </p:sp>
      <p:graphicFrame>
        <p:nvGraphicFramePr>
          <p:cNvPr id="25603" name="Object 6"/>
          <p:cNvGraphicFramePr>
            <a:graphicFrameLocks noGrp="1" noChangeAspect="1"/>
          </p:cNvGraphicFramePr>
          <p:nvPr>
            <p:ph idx="1"/>
          </p:nvPr>
        </p:nvGraphicFramePr>
        <p:xfrm>
          <a:off x="1189355" y="1438275"/>
          <a:ext cx="14033500" cy="5354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Документ" r:id="rId2" imgW="9505950" imgH="3514725" progId="Word.Document.8">
                  <p:embed/>
                </p:oleObj>
              </mc:Choice>
              <mc:Fallback>
                <p:oleObj name="Документ" r:id="rId2" imgW="9505950" imgH="3514725" progId="Word.Document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9355" y="1438275"/>
                        <a:ext cx="14033500" cy="53543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35" y="323850"/>
            <a:ext cx="12191365" cy="638175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altLang="ru-RU" sz="3600" b="1" dirty="0">
                <a:latin typeface="Artifakt Element Heavy" panose="020B0B03050000020004" charset="0"/>
                <a:cs typeface="Artifakt Element Heavy" panose="020B0B03050000020004" charset="0"/>
              </a:rPr>
              <a:t>8. Системи звукозапису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09650" y="2371725"/>
            <a:ext cx="7096125" cy="3067050"/>
          </a:xfrm>
        </p:spPr>
        <p:txBody>
          <a:bodyPr>
            <a:normAutofit/>
          </a:bodyPr>
          <a:lstStyle/>
          <a:p>
            <a:pPr marL="446405" indent="-446405" eaLnBrk="1" hangingPunct="1">
              <a:tabLst>
                <a:tab pos="893445" algn="l"/>
              </a:tabLst>
            </a:pPr>
            <a:r>
              <a:rPr lang="ru-RU" altLang="ru-RU" sz="2800" dirty="0"/>
              <a:t>Механічна</a:t>
            </a:r>
          </a:p>
          <a:p>
            <a:pPr marL="446405" indent="-446405" eaLnBrk="1" hangingPunct="1">
              <a:tabLst>
                <a:tab pos="893445" algn="l"/>
              </a:tabLst>
            </a:pPr>
            <a:r>
              <a:rPr lang="ru-RU" altLang="ru-RU" sz="2800" dirty="0"/>
              <a:t>Фотографічна</a:t>
            </a:r>
          </a:p>
          <a:p>
            <a:pPr marL="446405" indent="-446405" eaLnBrk="1" hangingPunct="1">
              <a:tabLst>
                <a:tab pos="893445" algn="l"/>
              </a:tabLst>
            </a:pPr>
            <a:r>
              <a:rPr lang="ru-RU" altLang="ru-RU" sz="2800" dirty="0"/>
              <a:t>Магнітна</a:t>
            </a:r>
          </a:p>
          <a:p>
            <a:pPr marL="446405" indent="-446405" eaLnBrk="1" hangingPunct="1">
              <a:tabLst>
                <a:tab pos="893445" algn="l"/>
              </a:tabLst>
            </a:pPr>
            <a:r>
              <a:rPr lang="ru-RU" altLang="ru-RU" sz="2800" dirty="0"/>
              <a:t>Оптична та магнітооптична</a:t>
            </a:r>
          </a:p>
          <a:p>
            <a:pPr marL="446405" indent="-446405" eaLnBrk="1" hangingPunct="1">
              <a:tabLst>
                <a:tab pos="893445" algn="l"/>
              </a:tabLst>
            </a:pPr>
            <a:r>
              <a:rPr lang="ru-RU" altLang="ru-RU" sz="2800" dirty="0"/>
              <a:t>Запис на диски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85750"/>
            <a:ext cx="12192000" cy="638175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altLang="ru-RU" sz="3200" b="1" dirty="0"/>
              <a:t>Механічний звукозапис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9974" y="1666875"/>
            <a:ext cx="9615715" cy="4513489"/>
          </a:xfrm>
        </p:spPr>
        <p:txBody>
          <a:bodyPr>
            <a:noAutofit/>
          </a:bodyPr>
          <a:lstStyle/>
          <a:p>
            <a:pPr algn="l" eaLnBrk="1" hangingPunct="1">
              <a:lnSpc>
                <a:spcPct val="80000"/>
              </a:lnSpc>
            </a:pPr>
            <a:r>
              <a:rPr lang="ru-RU" altLang="ru-RU" sz="2800" dirty="0"/>
              <a:t>Запис</a:t>
            </a:r>
            <a:r>
              <a:rPr lang="uk-UA" altLang="ru-RU" sz="2800" dirty="0"/>
              <a:t>ується</a:t>
            </a:r>
            <a:r>
              <a:rPr lang="ru-RU" altLang="ru-RU" sz="2800" dirty="0"/>
              <a:t> на дисках із різних матеріалів. Діафрагма з прикріпленим до неї різцем переміщалася під впливом звукових коливань. Різець ріже канавки, ширина яких пропорційна рівню звуку.</a:t>
            </a:r>
          </a:p>
          <a:p>
            <a:pPr algn="l" eaLnBrk="1" hangingPunct="1">
              <a:lnSpc>
                <a:spcPct val="80000"/>
              </a:lnSpc>
            </a:pPr>
            <a:r>
              <a:rPr lang="ru-RU" altLang="ru-RU" sz="2800" dirty="0"/>
              <a:t>При відтворенні голка звукознімача переміщається вздовж канавки, коливаючи відповідно до її викривлення. Голка штовхає діафрагму, яка повторює рухи під час запису звуку.</a:t>
            </a:r>
          </a:p>
          <a:p>
            <a:pPr algn="l" eaLnBrk="1" hangingPunct="1">
              <a:lnSpc>
                <a:spcPct val="80000"/>
              </a:lnSpc>
            </a:pPr>
            <a:r>
              <a:rPr lang="ru-RU" altLang="ru-RU" sz="2800" dirty="0"/>
              <a:t>До останнього часу зберігаються та використовуються грамофонні платівки (важливе джерело звуку для ваших продуктів).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upload.wikimedia.org/wikipedia/commons/thumb/1/1d/Electrical_recording.svg/650px-Electrical_recording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893" y="1267558"/>
            <a:ext cx="7267575" cy="5590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85750"/>
            <a:ext cx="12191365" cy="638175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altLang="ru-RU" sz="3200" b="1" dirty="0">
                <a:latin typeface="Artifakt Element Heavy" panose="020B0B03050000020004" charset="0"/>
                <a:cs typeface="Artifakt Element Heavy" panose="020B0B03050000020004" charset="0"/>
              </a:rPr>
              <a:t>Механічний звукозапис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35" y="371475"/>
            <a:ext cx="12190730" cy="51435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altLang="ru-RU" sz="3200" b="1" dirty="0">
                <a:latin typeface="Artifakt Element Heavy" panose="020B0B03050000020004" charset="0"/>
                <a:cs typeface="Artifakt Element Heavy" panose="020B0B03050000020004" charset="0"/>
              </a:rPr>
              <a:t>Фотографічний запис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6064" y="1314450"/>
            <a:ext cx="8288335" cy="5543550"/>
          </a:xfrm>
        </p:spPr>
        <p:txBody>
          <a:bodyPr>
            <a:noAutofit/>
          </a:bodyPr>
          <a:lstStyle/>
          <a:p>
            <a:pPr marL="0" indent="0" algn="just" eaLnBrk="1" hangingPunct="1">
              <a:lnSpc>
                <a:spcPct val="80000"/>
              </a:lnSpc>
              <a:spcAft>
                <a:spcPts val="0"/>
              </a:spcAft>
              <a:buNone/>
            </a:pPr>
            <a:r>
              <a:rPr lang="ru-RU" altLang="ru-RU" sz="1900" dirty="0">
                <a:latin typeface="Artifakt Element Book" panose="020B0503050000020004" charset="0"/>
                <a:cs typeface="Artifakt Element Book" panose="020B0503050000020004" charset="0"/>
              </a:rPr>
              <a:t>Застосовується у виробництві фільмів.</a:t>
            </a:r>
          </a:p>
          <a:p>
            <a:pPr algn="just" eaLnBrk="1" hangingPunct="1">
              <a:lnSpc>
                <a:spcPct val="80000"/>
              </a:lnSpc>
              <a:spcAft>
                <a:spcPts val="0"/>
              </a:spcAft>
            </a:pPr>
            <a:r>
              <a:rPr lang="ru-RU" altLang="ru-RU" sz="1900" dirty="0">
                <a:latin typeface="Artifakt Element Book" panose="020B0503050000020004" charset="0"/>
                <a:cs typeface="Artifakt Element Book" panose="020B0503050000020004" charset="0"/>
              </a:rPr>
              <a:t>Звуковий сигнал надходить на модулятор світла, який змінює світловий промінь, що падає на світлочутливу кіноплівку.</a:t>
            </a:r>
          </a:p>
          <a:p>
            <a:pPr algn="just" eaLnBrk="1" hangingPunct="1">
              <a:lnSpc>
                <a:spcPct val="80000"/>
              </a:lnSpc>
              <a:spcAft>
                <a:spcPts val="0"/>
              </a:spcAft>
            </a:pPr>
            <a:r>
              <a:rPr lang="ru-RU" altLang="ru-RU" sz="1900" dirty="0">
                <a:latin typeface="Artifakt Element Book" panose="020B0503050000020004" charset="0"/>
                <a:cs typeface="Artifakt Element Book" panose="020B0503050000020004" charset="0"/>
              </a:rPr>
              <a:t>Для модуляції світла можуть використовуватися два способи: модуляція світлового променя за яскравістю (поздовжній запис, перші роки звукового кінематографа) та модуляція відхилення світлового променя (поперечний запис).</a:t>
            </a:r>
          </a:p>
          <a:p>
            <a:pPr algn="just" eaLnBrk="1" hangingPunct="1">
              <a:lnSpc>
                <a:spcPct val="80000"/>
              </a:lnSpc>
              <a:spcAft>
                <a:spcPts val="0"/>
              </a:spcAft>
            </a:pPr>
            <a:r>
              <a:rPr lang="ru-RU" altLang="ru-RU" sz="1900" dirty="0">
                <a:latin typeface="Artifakt Element Book" panose="020B0503050000020004" charset="0"/>
                <a:cs typeface="Artifakt Element Book" panose="020B0503050000020004" charset="0"/>
              </a:rPr>
              <a:t>Запис звуку ведеться на звукові доріжки, що розміщуються біля краю плівки. Використовується той самий хімічний процес, що і фотографування зображень.</a:t>
            </a:r>
          </a:p>
          <a:p>
            <a:pPr marL="0" indent="0" algn="just" eaLnBrk="1" hangingPunct="1">
              <a:lnSpc>
                <a:spcPct val="80000"/>
              </a:lnSpc>
              <a:spcAft>
                <a:spcPts val="0"/>
              </a:spcAft>
              <a:buNone/>
            </a:pPr>
            <a:r>
              <a:rPr lang="ru-RU" altLang="ru-RU" sz="1900" dirty="0">
                <a:latin typeface="Artifakt Element Book" panose="020B0503050000020004" charset="0"/>
                <a:cs typeface="Artifakt Element Book" panose="020B0503050000020004" charset="0"/>
              </a:rPr>
              <a:t>Перевага:</a:t>
            </a:r>
          </a:p>
          <a:p>
            <a:pPr algn="just" eaLnBrk="1" hangingPunct="1">
              <a:lnSpc>
                <a:spcPct val="80000"/>
              </a:lnSpc>
              <a:spcAft>
                <a:spcPts val="0"/>
              </a:spcAft>
            </a:pPr>
            <a:r>
              <a:rPr lang="ru-RU" altLang="ru-RU" sz="1900" dirty="0">
                <a:latin typeface="Artifakt Element Book" panose="020B0503050000020004" charset="0"/>
                <a:cs typeface="Artifakt Element Book" panose="020B0503050000020004" charset="0"/>
              </a:rPr>
              <a:t>Зручність синхронізації із відео.</a:t>
            </a:r>
          </a:p>
          <a:p>
            <a:pPr marL="0" indent="0" algn="just" eaLnBrk="1" hangingPunct="1">
              <a:lnSpc>
                <a:spcPct val="80000"/>
              </a:lnSpc>
              <a:spcAft>
                <a:spcPts val="0"/>
              </a:spcAft>
              <a:buNone/>
            </a:pPr>
            <a:r>
              <a:rPr lang="ru-RU" altLang="ru-RU" sz="1900" dirty="0">
                <a:latin typeface="Artifakt Element Book" panose="020B0503050000020004" charset="0"/>
                <a:cs typeface="Artifakt Element Book" panose="020B0503050000020004" charset="0"/>
              </a:rPr>
              <a:t>Недолік:</a:t>
            </a:r>
          </a:p>
          <a:p>
            <a:pPr algn="just" eaLnBrk="1" hangingPunct="1">
              <a:lnSpc>
                <a:spcPct val="80000"/>
              </a:lnSpc>
              <a:spcAft>
                <a:spcPts val="0"/>
              </a:spcAft>
            </a:pPr>
            <a:r>
              <a:rPr lang="ru-RU" altLang="ru-RU" sz="1900" dirty="0">
                <a:latin typeface="Artifakt Element Book" panose="020B0503050000020004" charset="0"/>
                <a:cs typeface="Artifakt Element Book" panose="020B0503050000020004" charset="0"/>
              </a:rPr>
              <a:t>Необхідні допоміжні фотохімічні процеси - прояв та закріплення негативної фонограми, копіювання та знову прояв та закріплення позитиву.</a:t>
            </a:r>
          </a:p>
        </p:txBody>
      </p:sp>
      <p:pic>
        <p:nvPicPr>
          <p:cNvPr id="12290" name="Picture 2" descr="https://upload.wikimedia.org/wikipedia/commons/thumb/7/77/Optical-film-soundtrack.svg/420px-Optical-film-soundtrack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1348" y="2146233"/>
            <a:ext cx="2534658" cy="3138148"/>
          </a:xfrm>
          <a:prstGeom prst="rect">
            <a:avLst/>
          </a:prstGeo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35" y="171450"/>
            <a:ext cx="12190730" cy="796925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altLang="ru-RU" sz="3200" b="1" dirty="0">
                <a:latin typeface="Artifakt Element Heavy" panose="020B0B03050000020004" charset="0"/>
                <a:cs typeface="Artifakt Element Heavy" panose="020B0B03050000020004" charset="0"/>
              </a:rPr>
              <a:t>Магнітний (аналоговий) запис звуку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" y="1614487"/>
            <a:ext cx="8515350" cy="5176838"/>
          </a:xfrm>
        </p:spPr>
        <p:txBody>
          <a:bodyPr>
            <a:normAutofit fontScale="90000" lnSpcReduction="20000"/>
          </a:bodyPr>
          <a:lstStyle/>
          <a:p>
            <a:pPr marL="85725" indent="0" algn="l" eaLnBrk="1" hangingPunct="1">
              <a:lnSpc>
                <a:spcPct val="100000"/>
              </a:lnSpc>
              <a:buNone/>
            </a:pPr>
            <a:r>
              <a:rPr lang="ru-RU" altLang="ru-RU" sz="2400">
                <a:latin typeface="Artifakt Element Book" panose="020B0503050000020004" charset="0"/>
                <a:cs typeface="Artifakt Element Book" panose="020B0503050000020004" charset="0"/>
              </a:rPr>
              <a:t>Намагнічування феромагнітних матеріалів та збереження цього стану після припинення дії, причому практично необмежено довго</a:t>
            </a:r>
          </a:p>
          <a:p>
            <a:pPr marL="85725" indent="0" algn="l" eaLnBrk="1" hangingPunct="1">
              <a:lnSpc>
                <a:spcPct val="100000"/>
              </a:lnSpc>
              <a:buNone/>
            </a:pPr>
            <a:r>
              <a:rPr lang="ru-RU" altLang="ru-RU" sz="2400">
                <a:latin typeface="Artifakt Element Book" panose="020B0503050000020004" charset="0"/>
                <a:cs typeface="Artifakt Element Book" panose="020B0503050000020004" charset="0"/>
              </a:rPr>
              <a:t>Донедавна основний спосіб створення звукозаписів.</a:t>
            </a:r>
          </a:p>
          <a:p>
            <a:pPr marL="85725" indent="0" algn="l" eaLnBrk="1" hangingPunct="1">
              <a:lnSpc>
                <a:spcPct val="100000"/>
              </a:lnSpc>
              <a:buNone/>
            </a:pPr>
            <a:r>
              <a:rPr lang="ru-RU" altLang="ru-RU" sz="2400">
                <a:latin typeface="Artifakt Element Book" panose="020B0503050000020004" charset="0"/>
                <a:cs typeface="Artifakt Element Book" panose="020B0503050000020004" charset="0"/>
              </a:rPr>
              <a:t>Якість може бути високою, але їй притаманні специфічні спотворення:</a:t>
            </a:r>
          </a:p>
          <a:p>
            <a:pPr marL="428625" indent="-342900" algn="l" eaLnBrk="1" hangingPunct="1">
              <a:lnSpc>
                <a:spcPct val="100000"/>
              </a:lnSpc>
            </a:pPr>
            <a:r>
              <a:rPr lang="ru-RU" altLang="ru-RU" sz="2400">
                <a:latin typeface="Artifakt Element Book" panose="020B0503050000020004" charset="0"/>
                <a:cs typeface="Artifakt Element Book" panose="020B0503050000020004" charset="0"/>
              </a:rPr>
              <a:t>детонація звуку через нестабільність швидкості руху стрічки,</a:t>
            </a:r>
          </a:p>
          <a:p>
            <a:pPr marL="428625" indent="-342900" algn="l" eaLnBrk="1" hangingPunct="1">
              <a:lnSpc>
                <a:spcPct val="100000"/>
              </a:lnSpc>
            </a:pPr>
            <a:r>
              <a:rPr lang="ru-RU" altLang="ru-RU" sz="2400">
                <a:latin typeface="Artifakt Element Book" panose="020B0503050000020004" charset="0"/>
                <a:cs typeface="Artifakt Element Book" panose="020B0503050000020004" charset="0"/>
              </a:rPr>
              <a:t>специфічні шуми та перешкоди через випадкову намагніченість металевих деталей ЛПМ;</a:t>
            </a:r>
          </a:p>
          <a:p>
            <a:pPr marL="428625" indent="-342900" algn="l" eaLnBrk="1" hangingPunct="1">
              <a:lnSpc>
                <a:spcPct val="100000"/>
              </a:lnSpc>
            </a:pPr>
            <a:r>
              <a:rPr lang="ru-RU" altLang="ru-RU" sz="2400">
                <a:latin typeface="Artifakt Element Book" panose="020B0503050000020004" charset="0"/>
                <a:cs typeface="Artifakt Element Book" panose="020B0503050000020004" charset="0"/>
              </a:rPr>
              <a:t>шум стрічки - викликається в основному дискретною структурою робочого шару, (найвиразніше проявляється в паузі і тому часто називається шумом паузи)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00050"/>
            <a:ext cx="12192000" cy="5588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altLang="ru-RU" sz="3200" b="1" dirty="0">
                <a:latin typeface="Artifakt Element Heavy" panose="020B0B03050000020004" charset="0"/>
                <a:cs typeface="Artifakt Element Heavy" panose="020B0B03050000020004" charset="0"/>
              </a:rPr>
              <a:t>Багатодоріжковий запис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98550" y="1343531"/>
            <a:ext cx="8229600" cy="3200400"/>
          </a:xfrm>
        </p:spPr>
        <p:txBody>
          <a:bodyPr>
            <a:normAutofit/>
          </a:bodyPr>
          <a:lstStyle/>
          <a:p>
            <a:pPr algn="just" eaLnBrk="1" hangingPunct="1"/>
            <a:r>
              <a:rPr lang="ru-RU" altLang="ru-RU" sz="2400">
                <a:latin typeface="Artifakt Element Book" panose="020B0503050000020004" charset="0"/>
                <a:cs typeface="Artifakt Element Book" panose="020B0503050000020004" charset="0"/>
              </a:rPr>
              <a:t>Запис ведеться на кілька паралельних доріжок, одночасно або послідовно, надалі може оброблятися окремо і зводиться в єдиний запис (мікс)</a:t>
            </a:r>
          </a:p>
          <a:p>
            <a:pPr algn="just" eaLnBrk="1" hangingPunct="1"/>
            <a:r>
              <a:rPr lang="ru-RU" altLang="ru-RU" sz="2400">
                <a:latin typeface="Artifakt Element Book" panose="020B0503050000020004" charset="0"/>
                <a:cs typeface="Artifakt Element Book" panose="020B0503050000020004" charset="0"/>
              </a:rPr>
              <a:t>Найкращі зразки студійних магнітофонів 24-доріжкові. Донедавна аналогові багатодорожні магнітофони були основним інструментом роботи професіоналів.</a:t>
            </a:r>
          </a:p>
        </p:txBody>
      </p:sp>
      <p:pic>
        <p:nvPicPr>
          <p:cNvPr id="9218" name="Picture 2" descr="https://upload.wikimedia.org/wikipedia/commons/thumb/2/26/Open_reel_audio_tape_recorder1.jpg/200px-Open_reel_audio_tape_recorder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450" y="4391531"/>
            <a:ext cx="3378200" cy="2314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-635" y="250825"/>
            <a:ext cx="12193270" cy="59309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altLang="ru-RU" b="1" dirty="0">
                <a:latin typeface="Artifakt Element Heavy" panose="020B0B03050000020004" charset="0"/>
                <a:cs typeface="Artifakt Element Heavy" panose="020B0B03050000020004" charset="0"/>
              </a:rPr>
              <a:t>Лінійне квантування</a:t>
            </a:r>
          </a:p>
        </p:txBody>
      </p:sp>
      <p:pic>
        <p:nvPicPr>
          <p:cNvPr id="13315" name="Picture 5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3" r="3009" b="8831"/>
          <a:stretch>
            <a:fillRect/>
          </a:stretch>
        </p:blipFill>
        <p:spPr>
          <a:xfrm>
            <a:off x="1734672" y="1547344"/>
            <a:ext cx="8189258" cy="5043163"/>
          </a:xfrm>
          <a:noFill/>
          <a:ln>
            <a:solidFill>
              <a:schemeClr val="accent1"/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07950"/>
            <a:ext cx="12191365" cy="100838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altLang="ru-RU" dirty="0">
                <a:latin typeface="Artifakt Element Heavy" panose="020B0B03050000020004" charset="0"/>
                <a:cs typeface="Artifakt Element Heavy" panose="020B0B03050000020004" charset="0"/>
              </a:rPr>
              <a:t>Цифровий звукозапис на стрічкові магнітофони.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9575" y="1527176"/>
            <a:ext cx="9144000" cy="5184775"/>
          </a:xfrm>
        </p:spPr>
        <p:txBody>
          <a:bodyPr>
            <a:normAutofit lnSpcReduction="20000"/>
          </a:bodyPr>
          <a:lstStyle/>
          <a:p>
            <a:pPr algn="just">
              <a:lnSpc>
                <a:spcPct val="100000"/>
              </a:lnSpc>
              <a:spcAft>
                <a:spcPts val="0"/>
              </a:spcAft>
            </a:pPr>
            <a:r>
              <a:rPr lang="ru-RU" altLang="ru-RU" sz="2400" dirty="0">
                <a:latin typeface="Artifakt Element Book" panose="020B0503050000020004" charset="0"/>
                <a:cs typeface="Artifakt Element Book" panose="020B0503050000020004" charset="0"/>
              </a:rPr>
              <a:t>Запис (після оцифрування) ведеться на металізовану стрічку</a:t>
            </a:r>
          </a:p>
          <a:p>
            <a:pPr algn="just">
              <a:lnSpc>
                <a:spcPct val="100000"/>
              </a:lnSpc>
              <a:spcAft>
                <a:spcPts val="0"/>
              </a:spcAft>
            </a:pPr>
            <a:r>
              <a:rPr lang="ru-RU" altLang="ru-RU" sz="2400" dirty="0">
                <a:latin typeface="Artifakt Element Book" panose="020B0503050000020004" charset="0"/>
                <a:cs typeface="Artifakt Element Book" panose="020B0503050000020004" charset="0"/>
              </a:rPr>
              <a:t>Цифрові магнітофони мають високу якість, недосяжну для аналогової апаратури - стабільність характеристик і незмінність якості при перезаписах</a:t>
            </a:r>
          </a:p>
          <a:p>
            <a:pPr algn="just">
              <a:lnSpc>
                <a:spcPct val="100000"/>
              </a:lnSpc>
              <a:spcAft>
                <a:spcPts val="0"/>
              </a:spcAft>
            </a:pPr>
            <a:r>
              <a:rPr lang="ru-RU" altLang="ru-RU" sz="2400" dirty="0">
                <a:latin typeface="Artifakt Element Book" panose="020B0503050000020004" charset="0"/>
                <a:cs typeface="Artifakt Element Book" panose="020B0503050000020004" charset="0"/>
              </a:rPr>
              <a:t>Найбільшого поширення в студіях звукозапису набули касетні цифрові магнітофони у форматі DAT (Digital Audio Tape) - запис проводиться обертовими головками на стрічці шириною 3,81 мм у касеті розміром 73 х 54 х 10,5 мм.</a:t>
            </a:r>
          </a:p>
          <a:p>
            <a:pPr algn="just">
              <a:lnSpc>
                <a:spcPct val="100000"/>
              </a:lnSpc>
              <a:spcAft>
                <a:spcPts val="0"/>
              </a:spcAft>
            </a:pPr>
            <a:r>
              <a:rPr lang="ru-RU" altLang="ru-RU" sz="2400" dirty="0">
                <a:latin typeface="Artifakt Element Book" panose="020B0503050000020004" charset="0"/>
                <a:cs typeface="Artifakt Element Book" panose="020B0503050000020004" charset="0"/>
              </a:rPr>
              <a:t>Застосовуються також формати DASH (Digital Audio Stationary Heads – цифровий запис звуку з нерухомими головками) та формати Prodigi (Professiona digital)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57175"/>
            <a:ext cx="12192000" cy="639445"/>
          </a:xfrm>
        </p:spPr>
        <p:txBody>
          <a:bodyPr>
            <a:normAutofit/>
          </a:bodyPr>
          <a:lstStyle/>
          <a:p>
            <a:pPr lvl="0" algn="ctr"/>
            <a:r>
              <a:rPr lang="ru-RU" altLang="ru-RU" sz="3200" b="1" dirty="0">
                <a:solidFill>
                  <a:srgbClr val="514843"/>
                </a:solidFill>
                <a:latin typeface="Artifakt Element Heavy" panose="020B0B03050000020004" charset="0"/>
                <a:cs typeface="Artifakt Element Heavy" panose="020B0B03050000020004" charset="0"/>
              </a:rPr>
              <a:t>Цифрові стрічкові магнітофони</a:t>
            </a:r>
          </a:p>
        </p:txBody>
      </p:sp>
      <p:pic>
        <p:nvPicPr>
          <p:cNvPr id="10242" name="Picture 2" descr="Картинки по запросу Цифровой магнитофон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034" y="2238375"/>
            <a:ext cx="6084474" cy="3419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Картинки по запросу Цифровой магнитофон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" y="1476144"/>
            <a:ext cx="3101975" cy="2148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Картинки по запросу Цифровой магнитофон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4" y="3948112"/>
            <a:ext cx="3143250" cy="2419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61950"/>
            <a:ext cx="12192000" cy="55245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altLang="ru-RU" sz="3200" b="1" dirty="0"/>
              <a:t>Запис на диски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9074" y="1604963"/>
            <a:ext cx="8677275" cy="5329237"/>
          </a:xfrm>
        </p:spPr>
        <p:txBody>
          <a:bodyPr>
            <a:noAutofit/>
          </a:bodyPr>
          <a:lstStyle/>
          <a:p>
            <a:pPr marL="457200" lvl="1" indent="0" algn="just">
              <a:lnSpc>
                <a:spcPct val="80000"/>
              </a:lnSpc>
              <a:spcBef>
                <a:spcPts val="1200"/>
              </a:spcBef>
              <a:buNone/>
            </a:pPr>
            <a:r>
              <a:rPr lang="ru-RU" altLang="ru-RU" sz="2000" dirty="0">
                <a:latin typeface="Artifakt Element Book" panose="020B0503050000020004" charset="0"/>
                <a:cs typeface="Artifakt Element Book" panose="020B0503050000020004" charset="0"/>
              </a:rPr>
              <a:t>Жорсткі магнітні диски – у цифрових робочих звукових станціях.</a:t>
            </a:r>
          </a:p>
          <a:p>
            <a:pPr lvl="1" algn="just">
              <a:lnSpc>
                <a:spcPct val="80000"/>
              </a:lnSpc>
              <a:spcBef>
                <a:spcPts val="1200"/>
              </a:spcBef>
            </a:pPr>
            <a:r>
              <a:rPr lang="ru-RU" altLang="ru-RU" sz="2000" dirty="0">
                <a:latin typeface="Artifakt Element Book" panose="020B0503050000020004" charset="0"/>
                <a:cs typeface="Artifakt Element Book" panose="020B0503050000020004" charset="0"/>
              </a:rPr>
              <a:t>Оптична система звукозапису:</a:t>
            </a:r>
          </a:p>
          <a:p>
            <a:pPr marL="457200" lvl="1" indent="0" algn="just">
              <a:lnSpc>
                <a:spcPct val="80000"/>
              </a:lnSpc>
              <a:spcBef>
                <a:spcPts val="1200"/>
              </a:spcBef>
              <a:buNone/>
            </a:pPr>
            <a:r>
              <a:rPr lang="ru-RU" altLang="ru-RU" sz="2000" dirty="0">
                <a:latin typeface="Artifakt Element Book" panose="020B0503050000020004" charset="0"/>
                <a:cs typeface="Artifakt Element Book" panose="020B0503050000020004" charset="0"/>
              </a:rPr>
              <a:t>Аудіо CD, DVD-Audio, Super Audio CD.</a:t>
            </a:r>
          </a:p>
          <a:p>
            <a:pPr marL="457200" lvl="1" indent="0" algn="just">
              <a:lnSpc>
                <a:spcPct val="80000"/>
              </a:lnSpc>
              <a:spcBef>
                <a:spcPts val="1200"/>
              </a:spcBef>
              <a:buNone/>
            </a:pPr>
            <a:r>
              <a:rPr lang="ru-RU" altLang="ru-RU" sz="2000" dirty="0">
                <a:latin typeface="Artifakt Element Book" panose="020B0503050000020004" charset="0"/>
                <a:cs typeface="Artifakt Element Book" panose="020B0503050000020004" charset="0"/>
              </a:rPr>
              <a:t>Головний недолік CD-RW та DVD-RW для виконання звукозапису – невелика кількість циклів перезапису (тисячі)</a:t>
            </a:r>
          </a:p>
          <a:p>
            <a:pPr lvl="1" algn="just">
              <a:lnSpc>
                <a:spcPct val="80000"/>
              </a:lnSpc>
              <a:spcBef>
                <a:spcPts val="1200"/>
              </a:spcBef>
            </a:pPr>
            <a:r>
              <a:rPr lang="ru-RU" altLang="ru-RU" sz="2000" dirty="0">
                <a:latin typeface="Artifakt Element Book" panose="020B0503050000020004" charset="0"/>
                <a:cs typeface="Artifakt Element Book" panose="020B0503050000020004" charset="0"/>
              </a:rPr>
              <a:t>Магнітооптичний запис:</a:t>
            </a:r>
          </a:p>
          <a:p>
            <a:pPr marL="457200" lvl="1" indent="0" algn="just">
              <a:lnSpc>
                <a:spcPct val="80000"/>
              </a:lnSpc>
              <a:spcBef>
                <a:spcPts val="1200"/>
              </a:spcBef>
              <a:buNone/>
            </a:pPr>
            <a:r>
              <a:rPr lang="ru-RU" altLang="ru-RU" sz="2000" dirty="0">
                <a:latin typeface="Artifakt Element Book" panose="020B0503050000020004" charset="0"/>
                <a:cs typeface="Artifakt Element Book" panose="020B0503050000020004" charset="0"/>
              </a:rPr>
              <a:t>Магнітооптичні диски діаметром 133 мм або 64 мм (міні-диск компанії Sony, MD).</a:t>
            </a:r>
          </a:p>
          <a:p>
            <a:pPr marL="457200" lvl="1" indent="0" algn="just">
              <a:lnSpc>
                <a:spcPct val="80000"/>
              </a:lnSpc>
              <a:spcBef>
                <a:spcPts val="1200"/>
              </a:spcBef>
              <a:buNone/>
            </a:pPr>
            <a:r>
              <a:rPr lang="ru-RU" altLang="ru-RU" sz="2000" dirty="0">
                <a:latin typeface="Artifakt Element Book" panose="020B0503050000020004" charset="0"/>
                <a:cs typeface="Artifakt Element Book" panose="020B0503050000020004" charset="0"/>
              </a:rPr>
              <a:t>MD-формат забезпечує довільний доступ, довговічність, мобільність, можливість багаторазового (мільйони циклів) перезапису.</a:t>
            </a:r>
          </a:p>
          <a:p>
            <a:pPr lvl="1" algn="just">
              <a:lnSpc>
                <a:spcPct val="80000"/>
              </a:lnSpc>
              <a:spcBef>
                <a:spcPts val="1200"/>
              </a:spcBef>
            </a:pPr>
            <a:r>
              <a:rPr lang="ru-RU" altLang="ru-RU" sz="2000" dirty="0">
                <a:latin typeface="Artifakt Element Book" panose="020B0503050000020004" charset="0"/>
                <a:cs typeface="Artifakt Element Book" panose="020B0503050000020004" charset="0"/>
              </a:rPr>
              <a:t>Флеш пам `ять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35" y="276225"/>
            <a:ext cx="12192000" cy="560705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altLang="ru-RU" sz="3200" b="1" dirty="0">
                <a:latin typeface="Artifakt Element Heavy" panose="020B0B03050000020004" charset="0"/>
                <a:cs typeface="Artifakt Element Heavy" panose="020B0B03050000020004" charset="0"/>
              </a:rPr>
              <a:t>Звукові робочі станції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4425" y="1557655"/>
            <a:ext cx="8991600" cy="4938395"/>
          </a:xfrm>
        </p:spPr>
        <p:txBody>
          <a:bodyPr>
            <a:noAutofit/>
          </a:bodyPr>
          <a:lstStyle/>
          <a:p>
            <a:pPr algn="l" eaLnBrk="1" hangingPunct="1">
              <a:lnSpc>
                <a:spcPct val="90000"/>
              </a:lnSpc>
              <a:spcAft>
                <a:spcPts val="0"/>
              </a:spcAft>
            </a:pPr>
            <a:r>
              <a:rPr lang="ru-RU" altLang="ru-RU" sz="2400" dirty="0">
                <a:latin typeface="Artifakt Element Book" panose="020B0503050000020004" charset="0"/>
                <a:cs typeface="Artifakt Element Book" panose="020B0503050000020004" charset="0"/>
              </a:rPr>
              <a:t>Звукові робочі станції – комплекс обладнання для створення та нелінійного монтажу звукозаписів.</a:t>
            </a:r>
          </a:p>
          <a:p>
            <a:pPr algn="l" eaLnBrk="1" hangingPunct="1">
              <a:lnSpc>
                <a:spcPct val="90000"/>
              </a:lnSpc>
              <a:spcAft>
                <a:spcPts val="0"/>
              </a:spcAft>
            </a:pPr>
            <a:r>
              <a:rPr lang="ru-RU" altLang="ru-RU" sz="2400" dirty="0">
                <a:latin typeface="Artifakt Element Book" panose="020B0503050000020004" charset="0"/>
                <a:cs typeface="Artifakt Element Book" panose="020B0503050000020004" charset="0"/>
              </a:rPr>
              <a:t>Звукові робочі станції випускаються із різними параметрами. Містять АЦП (частоти дискретизації: 32; 44,1; 48; 96; 192 кГц з розрядністю квантування 16 - 24 біт), накопичувач на жорсткому диску ємністю сотні/тисячі гігабайт (1 Гбайт відповідає трьома годинами звучання несжатой моно.</a:t>
            </a:r>
          </a:p>
          <a:p>
            <a:pPr algn="l" eaLnBrk="1" hangingPunct="1">
              <a:lnSpc>
                <a:spcPct val="90000"/>
              </a:lnSpc>
              <a:spcAft>
                <a:spcPts val="0"/>
              </a:spcAft>
            </a:pPr>
            <a:r>
              <a:rPr lang="ru-RU" altLang="ru-RU" sz="2400" dirty="0">
                <a:latin typeface="Artifakt Element Book" panose="020B0503050000020004" charset="0"/>
                <a:cs typeface="Artifakt Element Book" panose="020B0503050000020004" charset="0"/>
              </a:rPr>
              <a:t>На базі потужного настільного ПК, який доповнюється професійною звуковою картою та набором спеціалізованих комп'ютерних програм для запису та обробки звукової інформації. Таке рішення дозволяє створити подобу робочої станції з прийнятними характеристиками, але коштує дешевше.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ru-RU" altLang="ru-RU" b="1" dirty="0">
                <a:latin typeface="Artifakt Element Heavy" panose="020B0B03050000020004" charset="0"/>
                <a:cs typeface="Artifakt Element Heavy" panose="020B0B03050000020004" charset="0"/>
              </a:rPr>
              <a:t>Квантування (Імпульсно-Кодова Модуляція)</a:t>
            </a:r>
          </a:p>
        </p:txBody>
      </p:sp>
      <p:pic>
        <p:nvPicPr>
          <p:cNvPr id="101" name="Замещающее содержимое 100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00350" y="2251710"/>
            <a:ext cx="5737225" cy="25787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295275"/>
            <a:ext cx="12192000" cy="635635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altLang="ru-RU" b="1" dirty="0">
                <a:latin typeface="Artifakt Element Heavy" panose="020B0B03050000020004" charset="0"/>
                <a:cs typeface="Artifakt Element Heavy" panose="020B0B03050000020004" charset="0"/>
              </a:rPr>
              <a:t>Нелінійне квантування (неоднорідна ІКМ)</a:t>
            </a:r>
          </a:p>
        </p:txBody>
      </p:sp>
      <p:pic>
        <p:nvPicPr>
          <p:cNvPr id="15363" name="Picture 6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6" r="5110" b="8178"/>
          <a:stretch>
            <a:fillRect/>
          </a:stretch>
        </p:blipFill>
        <p:spPr>
          <a:xfrm>
            <a:off x="1974401" y="1417191"/>
            <a:ext cx="8511989" cy="5202090"/>
          </a:xfrm>
          <a:noFill/>
          <a:ln>
            <a:solidFill>
              <a:schemeClr val="accent1"/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35" y="241935"/>
            <a:ext cx="12192000" cy="6858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altLang="ru-RU" sz="3200" b="1" dirty="0">
                <a:latin typeface="Artifakt Element Heavy" panose="020B0B03050000020004" charset="0"/>
                <a:cs typeface="Artifakt Element Heavy" panose="020B0B03050000020004" charset="0"/>
              </a:rPr>
              <a:t>2. Цифро-аналогове перетворення (ЦАП)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4059" y="1600200"/>
            <a:ext cx="10213041" cy="4921624"/>
          </a:xfrm>
        </p:spPr>
        <p:txBody>
          <a:bodyPr>
            <a:noAutofit/>
          </a:bodyPr>
          <a:lstStyle/>
          <a:p>
            <a:pPr marL="0" indent="0" algn="l">
              <a:lnSpc>
                <a:spcPct val="80000"/>
              </a:lnSpc>
              <a:buNone/>
            </a:pPr>
            <a:r>
              <a:rPr lang="ru-RU" altLang="ru-RU" sz="2200" dirty="0">
                <a:latin typeface="Artifakt Element Book" panose="020B0503050000020004" charset="0"/>
                <a:cs typeface="Artifakt Element Book" panose="020B0503050000020004" charset="0"/>
              </a:rPr>
              <a:t>Цифро-аналогове перетворення є процесом, зворотним процесу дискретизації:</a:t>
            </a:r>
          </a:p>
          <a:p>
            <a:pPr marL="0" indent="0" algn="l">
              <a:lnSpc>
                <a:spcPct val="80000"/>
              </a:lnSpc>
              <a:buNone/>
            </a:pPr>
            <a:r>
              <a:rPr lang="ru-RU" altLang="ru-RU" sz="2200" dirty="0">
                <a:latin typeface="Artifakt Element Book" panose="020B0503050000020004" charset="0"/>
                <a:cs typeface="Artifakt Element Book" panose="020B0503050000020004" charset="0"/>
              </a:rPr>
              <a:t>аналоговий сигнал "реконструюють" з імпульсного сигналу шляхом інтерполяції, беручи певну кількість відліків (семплів) в одиницю часу.</a:t>
            </a:r>
          </a:p>
          <a:p>
            <a:pPr marL="0" indent="0" algn="l">
              <a:lnSpc>
                <a:spcPct val="80000"/>
              </a:lnSpc>
              <a:buNone/>
            </a:pPr>
            <a:r>
              <a:rPr lang="ru-RU" altLang="ru-RU" sz="2200" dirty="0">
                <a:latin typeface="Artifakt Element Book" panose="020B0503050000020004" charset="0"/>
                <a:cs typeface="Artifakt Element Book" panose="020B0503050000020004" charset="0"/>
              </a:rPr>
              <a:t>Процес цифро</a:t>
            </a:r>
            <a:r>
              <a:rPr lang="en-US" altLang="ru-RU" sz="2200" dirty="0">
                <a:latin typeface="Artifakt Element Book" panose="020B0503050000020004" charset="0"/>
                <a:cs typeface="Artifakt Element Book" panose="020B0503050000020004" charset="0"/>
              </a:rPr>
              <a:t>-</a:t>
            </a:r>
            <a:r>
              <a:rPr lang="ru-RU" altLang="ru-RU" sz="2200" dirty="0">
                <a:latin typeface="Artifakt Element Book" panose="020B0503050000020004" charset="0"/>
                <a:cs typeface="Artifakt Element Book" panose="020B0503050000020004" charset="0"/>
              </a:rPr>
              <a:t>аналогового перетворення практично відбувається у два этапа:</a:t>
            </a:r>
          </a:p>
          <a:p>
            <a:pPr marL="457200" indent="-457200" algn="l">
              <a:lnSpc>
                <a:spcPct val="80000"/>
              </a:lnSpc>
              <a:buAutoNum type="arabicPeriod"/>
            </a:pPr>
            <a:r>
              <a:rPr lang="uk-UA" altLang="en-US" sz="2200" dirty="0">
                <a:latin typeface="Artifakt Element Book" panose="020B0503050000020004" charset="0"/>
                <a:cs typeface="Artifakt Element Book" panose="020B0503050000020004" charset="0"/>
              </a:rPr>
              <a:t>Г</a:t>
            </a:r>
            <a:r>
              <a:rPr lang="ru-RU" altLang="ru-RU" sz="2200" dirty="0">
                <a:latin typeface="Artifakt Element Book" panose="020B0503050000020004" charset="0"/>
                <a:cs typeface="Artifakt Element Book" panose="020B0503050000020004" charset="0"/>
              </a:rPr>
              <a:t>енерування ступінчастого аналогового сигналу на основі інформації про відліки цифрового сигналу);</a:t>
            </a:r>
          </a:p>
          <a:p>
            <a:pPr marL="457200" indent="-457200" algn="l">
              <a:lnSpc>
                <a:spcPct val="80000"/>
              </a:lnSpc>
              <a:buAutoNum type="arabicPeriod"/>
            </a:pPr>
            <a:r>
              <a:rPr lang="ru-RU" altLang="ru-RU" sz="2200" dirty="0">
                <a:latin typeface="Artifakt Element Book" panose="020B0503050000020004" charset="0"/>
                <a:cs typeface="Artifakt Element Book" panose="020B0503050000020004" charset="0"/>
              </a:rPr>
              <a:t>Згладжу</a:t>
            </a:r>
            <a:r>
              <a:rPr lang="uk-UA" altLang="ru-RU" sz="2200" dirty="0">
                <a:latin typeface="Artifakt Element Book" panose="020B0503050000020004" charset="0"/>
                <a:cs typeface="Artifakt Element Book" panose="020B0503050000020004" charset="0"/>
              </a:rPr>
              <a:t>вання</a:t>
            </a:r>
            <a:r>
              <a:rPr lang="ru-RU" altLang="ru-RU" sz="2200" dirty="0">
                <a:latin typeface="Artifakt Element Book" panose="020B0503050000020004" charset="0"/>
                <a:cs typeface="Artifakt Element Book" panose="020B0503050000020004" charset="0"/>
              </a:rPr>
              <a:t> імпульсн</a:t>
            </a:r>
            <a:r>
              <a:rPr lang="uk-UA" altLang="ru-RU" sz="2200" dirty="0">
                <a:latin typeface="Artifakt Element Book" panose="020B0503050000020004" charset="0"/>
                <a:cs typeface="Artifakt Element Book" panose="020B0503050000020004" charset="0"/>
              </a:rPr>
              <a:t>ого</a:t>
            </a:r>
            <a:r>
              <a:rPr lang="ru-RU" altLang="ru-RU" sz="2200" dirty="0">
                <a:latin typeface="Artifakt Element Book" panose="020B0503050000020004" charset="0"/>
                <a:cs typeface="Artifakt Element Book" panose="020B0503050000020004" charset="0"/>
              </a:rPr>
              <a:t> аналогов</a:t>
            </a:r>
            <a:r>
              <a:rPr lang="uk-UA" altLang="ru-RU" sz="2200" dirty="0">
                <a:latin typeface="Artifakt Element Book" panose="020B0503050000020004" charset="0"/>
                <a:cs typeface="Artifakt Element Book" panose="020B0503050000020004" charset="0"/>
              </a:rPr>
              <a:t>ого</a:t>
            </a:r>
            <a:r>
              <a:rPr lang="ru-RU" altLang="ru-RU" sz="2200" dirty="0">
                <a:latin typeface="Artifakt Element Book" panose="020B0503050000020004" charset="0"/>
                <a:cs typeface="Artifakt Element Book" panose="020B0503050000020004" charset="0"/>
              </a:rPr>
              <a:t> сигнал</a:t>
            </a:r>
            <a:r>
              <a:rPr lang="uk-UA" altLang="ru-RU" sz="2200" dirty="0">
                <a:latin typeface="Artifakt Element Book" panose="020B0503050000020004" charset="0"/>
                <a:cs typeface="Artifakt Element Book" panose="020B0503050000020004" charset="0"/>
              </a:rPr>
              <a:t>у</a:t>
            </a:r>
            <a:r>
              <a:rPr lang="ru-RU" altLang="ru-RU" sz="2200" dirty="0">
                <a:latin typeface="Artifakt Element Book" panose="020B0503050000020004" charset="0"/>
                <a:cs typeface="Artifakt Element Book" panose="020B0503050000020004" charset="0"/>
              </a:rPr>
              <a:t> за допомогою аналогового фільтр</a:t>
            </a:r>
            <a:r>
              <a:rPr lang="uk-UA" altLang="ru-RU" sz="2200" dirty="0">
                <a:latin typeface="Artifakt Element Book" panose="020B0503050000020004" charset="0"/>
                <a:cs typeface="Artifakt Element Book" panose="020B0503050000020004" charset="0"/>
              </a:rPr>
              <a:t>у</a:t>
            </a:r>
            <a:r>
              <a:rPr lang="ru-RU" altLang="ru-RU" sz="2200" dirty="0">
                <a:latin typeface="Artifakt Element Book" panose="020B0503050000020004" charset="0"/>
                <a:cs typeface="Artifakt Element Book" panose="020B0503050000020004" charset="0"/>
              </a:rPr>
              <a:t> нижніх частот (ФНЧ).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Научная литература 16 х 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0</TotalTime>
  <Words>3125</Words>
  <Application>Microsoft Office PowerPoint</Application>
  <PresentationFormat>Широкоэкранный</PresentationFormat>
  <Paragraphs>307</Paragraphs>
  <Slides>63</Slides>
  <Notes>0</Notes>
  <HiddenSlides>10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63</vt:i4>
      </vt:variant>
    </vt:vector>
  </HeadingPairs>
  <TitlesOfParts>
    <vt:vector size="72" baseType="lpstr">
      <vt:lpstr>Arial</vt:lpstr>
      <vt:lpstr>Artifakt Element Book</vt:lpstr>
      <vt:lpstr>Artifakt Element Heavy</vt:lpstr>
      <vt:lpstr>Calibri</vt:lpstr>
      <vt:lpstr>Euphemia</vt:lpstr>
      <vt:lpstr>Plantagenet Cherokee</vt:lpstr>
      <vt:lpstr>Wingdings</vt:lpstr>
      <vt:lpstr>Научная литература 16 х 9</vt:lpstr>
      <vt:lpstr>Документ</vt:lpstr>
      <vt:lpstr>ТЕМА 2. Методи введення-виведення мультимедійної аудіо інформації</vt:lpstr>
      <vt:lpstr>Сигнали</vt:lpstr>
      <vt:lpstr>1. Аналогово-цифрове перетворення (АЦП)</vt:lpstr>
      <vt:lpstr>Аналогово-цифрове перетворення (АЦП)</vt:lpstr>
      <vt:lpstr>Дискретизація</vt:lpstr>
      <vt:lpstr>Лінійне квантування</vt:lpstr>
      <vt:lpstr>Квантування (Імпульсно-Кодова Модуляція)</vt:lpstr>
      <vt:lpstr>Нелінійне квантування (неоднорідна ІКМ)</vt:lpstr>
      <vt:lpstr>2. Цифро-аналогове перетворення (ЦАП)</vt:lpstr>
      <vt:lpstr>Цифро-аналогове перетворення</vt:lpstr>
      <vt:lpstr>3. Спотворення, що виникають при перетвореннях сигналів</vt:lpstr>
      <vt:lpstr>Шум квантування</vt:lpstr>
      <vt:lpstr>Боротьба з шумом квантування</vt:lpstr>
      <vt:lpstr>Джиттер</vt:lpstr>
      <vt:lpstr>Гранулярний шум</vt:lpstr>
      <vt:lpstr>Гранулярний шум</vt:lpstr>
      <vt:lpstr>Стандарт Audio CD</vt:lpstr>
      <vt:lpstr>Структура современного ПК</vt:lpstr>
      <vt:lpstr>Презентация PowerPoint</vt:lpstr>
      <vt:lpstr>Презентация PowerPoint</vt:lpstr>
      <vt:lpstr>Кодек АС 97</vt:lpstr>
      <vt:lpstr>Презентация PowerPoint</vt:lpstr>
      <vt:lpstr>Презентация PowerPoint</vt:lpstr>
      <vt:lpstr>Кодеки HDA</vt:lpstr>
      <vt:lpstr>Звукові карти</vt:lpstr>
      <vt:lpstr>Схема звукової карти</vt:lpstr>
      <vt:lpstr>Презентация PowerPoint</vt:lpstr>
      <vt:lpstr>Презентация PowerPoint</vt:lpstr>
      <vt:lpstr>5. Якість цифрового та аналогового звуку</vt:lpstr>
      <vt:lpstr>Якість звукових карт</vt:lpstr>
      <vt:lpstr>Якість звукових карт (Викривлення)</vt:lpstr>
      <vt:lpstr>Якість звукових карт (Викривлення )</vt:lpstr>
      <vt:lpstr>Якість звукових карт (Викривлення )</vt:lpstr>
      <vt:lpstr>Тракт для тестування звукової карти</vt:lpstr>
      <vt:lpstr>Тракт для тестування зовнішнього пристрою</vt:lpstr>
      <vt:lpstr>Тракт для тестування стиснення даних</vt:lpstr>
      <vt:lpstr>Засоби тестування звукового тракту ПК</vt:lpstr>
      <vt:lpstr>Програма Rightmark audio analyzer (RMAA)</vt:lpstr>
      <vt:lpstr>Програма Rightmark audio analyzer (RMAA)</vt:lpstr>
      <vt:lpstr>Експертна оцінка якості</vt:lpstr>
      <vt:lpstr>6. Підготовка звукових даних</vt:lpstr>
      <vt:lpstr>Технічні рішення планування треків</vt:lpstr>
      <vt:lpstr>Творчі рішення щодо планування треків</vt:lpstr>
      <vt:lpstr>6. Стиснення цифрових аудіо даних</vt:lpstr>
      <vt:lpstr>Стиснення із втратами</vt:lpstr>
      <vt:lpstr>Стандарти аудіостискання із втратами</vt:lpstr>
      <vt:lpstr>7. Формати зберігання звуку</vt:lpstr>
      <vt:lpstr>Презентация PowerPoint</vt:lpstr>
      <vt:lpstr>Стислі формати</vt:lpstr>
      <vt:lpstr>Презентация PowerPoint</vt:lpstr>
      <vt:lpstr>Презентация PowerPoint</vt:lpstr>
      <vt:lpstr>Файли MIDI</vt:lpstr>
      <vt:lpstr>Порівняння форматів AUDIO</vt:lpstr>
      <vt:lpstr>8. Системи звукозапису</vt:lpstr>
      <vt:lpstr>Механічний звукозапис</vt:lpstr>
      <vt:lpstr>Механічний звукозапис</vt:lpstr>
      <vt:lpstr>Фотографічний запис</vt:lpstr>
      <vt:lpstr>Магнітний (аналоговий) запис звуку</vt:lpstr>
      <vt:lpstr>Багатодоріжковий запис</vt:lpstr>
      <vt:lpstr>Цифровий звукозапис на стрічкові магнітофони.</vt:lpstr>
      <vt:lpstr>Цифрові стрічкові магнітофони</vt:lpstr>
      <vt:lpstr>Запис на диски</vt:lpstr>
      <vt:lpstr>Звукові робочі станції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11</cp:revision>
  <dcterms:created xsi:type="dcterms:W3CDTF">2017-01-31T15:44:00Z</dcterms:created>
  <dcterms:modified xsi:type="dcterms:W3CDTF">2022-11-25T09:10:29Z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  <property fmtid="{D5CDD505-2E9C-101B-9397-08002B2CF9AE}" pid="8" name="ICV">
    <vt:lpwstr>4C0FC9BA85C94D7C87C8AC5120FD74A3</vt:lpwstr>
  </property>
  <property fmtid="{D5CDD505-2E9C-101B-9397-08002B2CF9AE}" pid="9" name="KSOProductBuildVer">
    <vt:lpwstr>1049-11.2.0.11341</vt:lpwstr>
  </property>
</Properties>
</file>