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5"/>
  </p:notesMasterIdLst>
  <p:sldIdLst>
    <p:sldId id="256" r:id="rId2"/>
    <p:sldId id="293" r:id="rId3"/>
    <p:sldId id="287" r:id="rId4"/>
    <p:sldId id="327" r:id="rId5"/>
    <p:sldId id="330" r:id="rId6"/>
    <p:sldId id="331" r:id="rId7"/>
    <p:sldId id="332" r:id="rId8"/>
    <p:sldId id="333" r:id="rId9"/>
    <p:sldId id="334" r:id="rId10"/>
    <p:sldId id="335" r:id="rId11"/>
    <p:sldId id="336" r:id="rId12"/>
    <p:sldId id="337" r:id="rId13"/>
    <p:sldId id="354" r:id="rId14"/>
    <p:sldId id="341" r:id="rId15"/>
    <p:sldId id="340" r:id="rId16"/>
    <p:sldId id="342" r:id="rId17"/>
    <p:sldId id="343" r:id="rId18"/>
    <p:sldId id="344" r:id="rId19"/>
    <p:sldId id="345" r:id="rId20"/>
    <p:sldId id="346" r:id="rId21"/>
    <p:sldId id="347" r:id="rId22"/>
    <p:sldId id="348" r:id="rId23"/>
    <p:sldId id="349" r:id="rId24"/>
    <p:sldId id="350" r:id="rId25"/>
    <p:sldId id="351" r:id="rId26"/>
    <p:sldId id="352" r:id="rId27"/>
    <p:sldId id="353" r:id="rId28"/>
    <p:sldId id="380" r:id="rId29"/>
    <p:sldId id="381" r:id="rId30"/>
    <p:sldId id="382" r:id="rId31"/>
    <p:sldId id="338" r:id="rId32"/>
    <p:sldId id="383" r:id="rId33"/>
    <p:sldId id="384" r:id="rId34"/>
    <p:sldId id="385" r:id="rId35"/>
    <p:sldId id="386" r:id="rId36"/>
    <p:sldId id="388" r:id="rId37"/>
    <p:sldId id="389" r:id="rId38"/>
    <p:sldId id="390" r:id="rId39"/>
    <p:sldId id="387" r:id="rId40"/>
    <p:sldId id="391" r:id="rId41"/>
    <p:sldId id="392" r:id="rId42"/>
    <p:sldId id="393" r:id="rId43"/>
    <p:sldId id="394" r:id="rId44"/>
    <p:sldId id="395" r:id="rId45"/>
    <p:sldId id="396" r:id="rId46"/>
    <p:sldId id="397" r:id="rId47"/>
    <p:sldId id="294" r:id="rId48"/>
    <p:sldId id="295" r:id="rId49"/>
    <p:sldId id="296" r:id="rId50"/>
    <p:sldId id="297" r:id="rId51"/>
    <p:sldId id="298"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 id="320" r:id="rId73"/>
    <p:sldId id="321" r:id="rId74"/>
    <p:sldId id="322" r:id="rId75"/>
    <p:sldId id="323" r:id="rId76"/>
    <p:sldId id="324" r:id="rId77"/>
    <p:sldId id="325" r:id="rId78"/>
    <p:sldId id="326" r:id="rId79"/>
    <p:sldId id="355" r:id="rId80"/>
    <p:sldId id="356" r:id="rId81"/>
    <p:sldId id="357" r:id="rId82"/>
    <p:sldId id="358" r:id="rId83"/>
    <p:sldId id="359" r:id="rId84"/>
    <p:sldId id="360" r:id="rId85"/>
    <p:sldId id="361" r:id="rId86"/>
    <p:sldId id="362" r:id="rId87"/>
    <p:sldId id="363" r:id="rId88"/>
    <p:sldId id="364" r:id="rId89"/>
    <p:sldId id="365" r:id="rId90"/>
    <p:sldId id="366" r:id="rId91"/>
    <p:sldId id="367" r:id="rId92"/>
    <p:sldId id="368" r:id="rId93"/>
    <p:sldId id="369" r:id="rId94"/>
    <p:sldId id="370" r:id="rId95"/>
    <p:sldId id="371" r:id="rId96"/>
    <p:sldId id="372" r:id="rId97"/>
    <p:sldId id="373" r:id="rId98"/>
    <p:sldId id="374" r:id="rId99"/>
    <p:sldId id="375" r:id="rId100"/>
    <p:sldId id="376" r:id="rId101"/>
    <p:sldId id="377" r:id="rId102"/>
    <p:sldId id="378" r:id="rId103"/>
    <p:sldId id="379" r:id="rId10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27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95868D-31BC-45D4-86D1-140B6253BD90}" type="datetimeFigureOut">
              <a:rPr lang="uk-UA" smtClean="0"/>
              <a:t>01.09.2020</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CF7E6C-C802-42AD-B260-5A443ACF8B9F}" type="slidenum">
              <a:rPr lang="uk-UA" smtClean="0"/>
              <a:t>‹#›</a:t>
            </a:fld>
            <a:endParaRPr lang="uk-UA"/>
          </a:p>
        </p:txBody>
      </p:sp>
    </p:spTree>
    <p:extLst>
      <p:ext uri="{BB962C8B-B14F-4D97-AF65-F5344CB8AC3E}">
        <p14:creationId xmlns:p14="http://schemas.microsoft.com/office/powerpoint/2010/main" val="174849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9FCF7E6C-C802-42AD-B260-5A443ACF8B9F}" type="slidenum">
              <a:rPr lang="uk-UA" smtClean="0"/>
              <a:t>28</a:t>
            </a:fld>
            <a:endParaRPr lang="uk-UA"/>
          </a:p>
        </p:txBody>
      </p:sp>
    </p:spTree>
    <p:extLst>
      <p:ext uri="{BB962C8B-B14F-4D97-AF65-F5344CB8AC3E}">
        <p14:creationId xmlns:p14="http://schemas.microsoft.com/office/powerpoint/2010/main" val="680121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9FCF7E6C-C802-42AD-B260-5A443ACF8B9F}" type="slidenum">
              <a:rPr lang="uk-UA" smtClean="0"/>
              <a:t>35</a:t>
            </a:fld>
            <a:endParaRPr lang="uk-UA"/>
          </a:p>
        </p:txBody>
      </p:sp>
    </p:spTree>
    <p:extLst>
      <p:ext uri="{BB962C8B-B14F-4D97-AF65-F5344CB8AC3E}">
        <p14:creationId xmlns:p14="http://schemas.microsoft.com/office/powerpoint/2010/main" val="1433806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sp>
        <p:nvSpPr>
          <p:cNvPr id="1184" name="Полилиния 175"/>
          <p:cNvSpPr>
            <a:spLocks/>
          </p:cNvSpPr>
          <p:nvPr/>
        </p:nvSpPr>
        <p:spPr bwMode="auto">
          <a:xfrm>
            <a:off x="0" y="5027613"/>
            <a:ext cx="3035694" cy="1828800"/>
          </a:xfrm>
          <a:custGeom>
            <a:avLst/>
            <a:gdLst>
              <a:gd name="T0" fmla="*/ 0 w 1275"/>
              <a:gd name="T1" fmla="*/ 0 h 576"/>
              <a:gd name="T2" fmla="*/ 0 w 1275"/>
              <a:gd name="T3" fmla="*/ 6 h 576"/>
              <a:gd name="T4" fmla="*/ 0 w 1275"/>
              <a:gd name="T5" fmla="*/ 11 h 576"/>
              <a:gd name="T6" fmla="*/ 0 w 1275"/>
              <a:gd name="T7" fmla="*/ 20 h 576"/>
              <a:gd name="T8" fmla="*/ 0 w 1275"/>
              <a:gd name="T9" fmla="*/ 27 h 576"/>
              <a:gd name="T10" fmla="*/ 0 w 1275"/>
              <a:gd name="T11" fmla="*/ 35 h 576"/>
              <a:gd name="T12" fmla="*/ 0 w 1275"/>
              <a:gd name="T13" fmla="*/ 37 h 576"/>
              <a:gd name="T14" fmla="*/ 0 w 1275"/>
              <a:gd name="T15" fmla="*/ 48 h 576"/>
              <a:gd name="T16" fmla="*/ 0 w 1275"/>
              <a:gd name="T17" fmla="*/ 53 h 576"/>
              <a:gd name="T18" fmla="*/ 0 w 1275"/>
              <a:gd name="T19" fmla="*/ 70 h 576"/>
              <a:gd name="T20" fmla="*/ 0 w 1275"/>
              <a:gd name="T21" fmla="*/ 74 h 576"/>
              <a:gd name="T22" fmla="*/ 0 w 1275"/>
              <a:gd name="T23" fmla="*/ 78 h 576"/>
              <a:gd name="T24" fmla="*/ 0 w 1275"/>
              <a:gd name="T25" fmla="*/ 96 h 576"/>
              <a:gd name="T26" fmla="*/ 0 w 1275"/>
              <a:gd name="T27" fmla="*/ 99 h 576"/>
              <a:gd name="T28" fmla="*/ 0 w 1275"/>
              <a:gd name="T29" fmla="*/ 120 h 576"/>
              <a:gd name="T30" fmla="*/ 0 w 1275"/>
              <a:gd name="T31" fmla="*/ 120 h 576"/>
              <a:gd name="T32" fmla="*/ 0 w 1275"/>
              <a:gd name="T33" fmla="*/ 123 h 576"/>
              <a:gd name="T34" fmla="*/ 0 w 1275"/>
              <a:gd name="T35" fmla="*/ 149 h 576"/>
              <a:gd name="T36" fmla="*/ 0 w 1275"/>
              <a:gd name="T37" fmla="*/ 150 h 576"/>
              <a:gd name="T38" fmla="*/ 0 w 1275"/>
              <a:gd name="T39" fmla="*/ 156 h 576"/>
              <a:gd name="T40" fmla="*/ 0 w 1275"/>
              <a:gd name="T41" fmla="*/ 166 h 576"/>
              <a:gd name="T42" fmla="*/ 0 w 1275"/>
              <a:gd name="T43" fmla="*/ 182 h 576"/>
              <a:gd name="T44" fmla="*/ 0 w 1275"/>
              <a:gd name="T45" fmla="*/ 183 h 576"/>
              <a:gd name="T46" fmla="*/ 0 w 1275"/>
              <a:gd name="T47" fmla="*/ 271 h 576"/>
              <a:gd name="T48" fmla="*/ 0 w 1275"/>
              <a:gd name="T49" fmla="*/ 278 h 576"/>
              <a:gd name="T50" fmla="*/ 0 w 1275"/>
              <a:gd name="T51" fmla="*/ 301 h 576"/>
              <a:gd name="T52" fmla="*/ 0 w 1275"/>
              <a:gd name="T53" fmla="*/ 313 h 576"/>
              <a:gd name="T54" fmla="*/ 0 w 1275"/>
              <a:gd name="T55" fmla="*/ 313 h 576"/>
              <a:gd name="T56" fmla="*/ 0 w 1275"/>
              <a:gd name="T57" fmla="*/ 315 h 576"/>
              <a:gd name="T58" fmla="*/ 0 w 1275"/>
              <a:gd name="T59" fmla="*/ 317 h 576"/>
              <a:gd name="T60" fmla="*/ 0 w 1275"/>
              <a:gd name="T61" fmla="*/ 330 h 576"/>
              <a:gd name="T62" fmla="*/ 0 w 1275"/>
              <a:gd name="T63" fmla="*/ 389 h 576"/>
              <a:gd name="T64" fmla="*/ 0 w 1275"/>
              <a:gd name="T65" fmla="*/ 394 h 576"/>
              <a:gd name="T66" fmla="*/ 0 w 1275"/>
              <a:gd name="T67" fmla="*/ 416 h 576"/>
              <a:gd name="T68" fmla="*/ 0 w 1275"/>
              <a:gd name="T69" fmla="*/ 432 h 576"/>
              <a:gd name="T70" fmla="*/ 0 w 1275"/>
              <a:gd name="T71" fmla="*/ 446 h 576"/>
              <a:gd name="T72" fmla="*/ 0 w 1275"/>
              <a:gd name="T73" fmla="*/ 446 h 576"/>
              <a:gd name="T74" fmla="*/ 0 w 1275"/>
              <a:gd name="T75" fmla="*/ 455 h 576"/>
              <a:gd name="T76" fmla="*/ 0 w 1275"/>
              <a:gd name="T77" fmla="*/ 472 h 576"/>
              <a:gd name="T78" fmla="*/ 0 w 1275"/>
              <a:gd name="T79" fmla="*/ 481 h 576"/>
              <a:gd name="T80" fmla="*/ 0 w 1275"/>
              <a:gd name="T81" fmla="*/ 484 h 576"/>
              <a:gd name="T82" fmla="*/ 0 w 1275"/>
              <a:gd name="T83" fmla="*/ 576 h 576"/>
              <a:gd name="T84" fmla="*/ 1275 w 1275"/>
              <a:gd name="T85" fmla="*/ 576 h 576"/>
              <a:gd name="T86" fmla="*/ 0 w 1275"/>
              <a:gd name="T87"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5" h="576">
                <a:moveTo>
                  <a:pt x="0" y="0"/>
                </a:moveTo>
                <a:cubicBezTo>
                  <a:pt x="0" y="6"/>
                  <a:pt x="0" y="6"/>
                  <a:pt x="0" y="6"/>
                </a:cubicBezTo>
                <a:cubicBezTo>
                  <a:pt x="0" y="11"/>
                  <a:pt x="0" y="11"/>
                  <a:pt x="0" y="11"/>
                </a:cubicBezTo>
                <a:cubicBezTo>
                  <a:pt x="0" y="20"/>
                  <a:pt x="0" y="20"/>
                  <a:pt x="0" y="20"/>
                </a:cubicBezTo>
                <a:cubicBezTo>
                  <a:pt x="0" y="27"/>
                  <a:pt x="0" y="27"/>
                  <a:pt x="0" y="27"/>
                </a:cubicBezTo>
                <a:cubicBezTo>
                  <a:pt x="0" y="35"/>
                  <a:pt x="0" y="35"/>
                  <a:pt x="0" y="35"/>
                </a:cubicBezTo>
                <a:cubicBezTo>
                  <a:pt x="0" y="37"/>
                  <a:pt x="0" y="37"/>
                  <a:pt x="0" y="37"/>
                </a:cubicBezTo>
                <a:cubicBezTo>
                  <a:pt x="0" y="48"/>
                  <a:pt x="0" y="48"/>
                  <a:pt x="0" y="48"/>
                </a:cubicBezTo>
                <a:cubicBezTo>
                  <a:pt x="0" y="53"/>
                  <a:pt x="0" y="53"/>
                  <a:pt x="0" y="53"/>
                </a:cubicBezTo>
                <a:cubicBezTo>
                  <a:pt x="0" y="70"/>
                  <a:pt x="0" y="70"/>
                  <a:pt x="0" y="70"/>
                </a:cubicBezTo>
                <a:cubicBezTo>
                  <a:pt x="0" y="74"/>
                  <a:pt x="0" y="74"/>
                  <a:pt x="0" y="74"/>
                </a:cubicBezTo>
                <a:cubicBezTo>
                  <a:pt x="0" y="78"/>
                  <a:pt x="0" y="78"/>
                  <a:pt x="0" y="78"/>
                </a:cubicBezTo>
                <a:cubicBezTo>
                  <a:pt x="0" y="96"/>
                  <a:pt x="0" y="96"/>
                  <a:pt x="0" y="96"/>
                </a:cubicBezTo>
                <a:cubicBezTo>
                  <a:pt x="0" y="99"/>
                  <a:pt x="0" y="99"/>
                  <a:pt x="0" y="99"/>
                </a:cubicBezTo>
                <a:cubicBezTo>
                  <a:pt x="0" y="120"/>
                  <a:pt x="0" y="120"/>
                  <a:pt x="0" y="120"/>
                </a:cubicBezTo>
                <a:cubicBezTo>
                  <a:pt x="0" y="120"/>
                  <a:pt x="0" y="120"/>
                  <a:pt x="0" y="120"/>
                </a:cubicBezTo>
                <a:cubicBezTo>
                  <a:pt x="0" y="123"/>
                  <a:pt x="0" y="123"/>
                  <a:pt x="0" y="123"/>
                </a:cubicBezTo>
                <a:cubicBezTo>
                  <a:pt x="0" y="149"/>
                  <a:pt x="0" y="149"/>
                  <a:pt x="0" y="149"/>
                </a:cubicBezTo>
                <a:cubicBezTo>
                  <a:pt x="0" y="150"/>
                  <a:pt x="0" y="150"/>
                  <a:pt x="0" y="150"/>
                </a:cubicBezTo>
                <a:cubicBezTo>
                  <a:pt x="0" y="156"/>
                  <a:pt x="0" y="156"/>
                  <a:pt x="0" y="156"/>
                </a:cubicBezTo>
                <a:cubicBezTo>
                  <a:pt x="0" y="166"/>
                  <a:pt x="0" y="166"/>
                  <a:pt x="0" y="166"/>
                </a:cubicBezTo>
                <a:cubicBezTo>
                  <a:pt x="0" y="182"/>
                  <a:pt x="0" y="182"/>
                  <a:pt x="0" y="182"/>
                </a:cubicBezTo>
                <a:cubicBezTo>
                  <a:pt x="0" y="183"/>
                  <a:pt x="0" y="183"/>
                  <a:pt x="0" y="183"/>
                </a:cubicBezTo>
                <a:cubicBezTo>
                  <a:pt x="0" y="271"/>
                  <a:pt x="0" y="271"/>
                  <a:pt x="0" y="271"/>
                </a:cubicBezTo>
                <a:cubicBezTo>
                  <a:pt x="0" y="278"/>
                  <a:pt x="0" y="278"/>
                  <a:pt x="0" y="278"/>
                </a:cubicBezTo>
                <a:cubicBezTo>
                  <a:pt x="0" y="301"/>
                  <a:pt x="0" y="301"/>
                  <a:pt x="0" y="301"/>
                </a:cubicBezTo>
                <a:cubicBezTo>
                  <a:pt x="0" y="313"/>
                  <a:pt x="0" y="313"/>
                  <a:pt x="0" y="313"/>
                </a:cubicBezTo>
                <a:cubicBezTo>
                  <a:pt x="0" y="313"/>
                  <a:pt x="0" y="313"/>
                  <a:pt x="0" y="313"/>
                </a:cubicBezTo>
                <a:cubicBezTo>
                  <a:pt x="0" y="315"/>
                  <a:pt x="0" y="315"/>
                  <a:pt x="0" y="315"/>
                </a:cubicBezTo>
                <a:cubicBezTo>
                  <a:pt x="0" y="317"/>
                  <a:pt x="0" y="317"/>
                  <a:pt x="0" y="317"/>
                </a:cubicBezTo>
                <a:cubicBezTo>
                  <a:pt x="0" y="330"/>
                  <a:pt x="0" y="330"/>
                  <a:pt x="0" y="330"/>
                </a:cubicBezTo>
                <a:cubicBezTo>
                  <a:pt x="0" y="389"/>
                  <a:pt x="0" y="389"/>
                  <a:pt x="0" y="389"/>
                </a:cubicBezTo>
                <a:cubicBezTo>
                  <a:pt x="0" y="394"/>
                  <a:pt x="0" y="394"/>
                  <a:pt x="0" y="394"/>
                </a:cubicBezTo>
                <a:cubicBezTo>
                  <a:pt x="0" y="416"/>
                  <a:pt x="0" y="416"/>
                  <a:pt x="0" y="416"/>
                </a:cubicBezTo>
                <a:cubicBezTo>
                  <a:pt x="0" y="432"/>
                  <a:pt x="0" y="432"/>
                  <a:pt x="0" y="432"/>
                </a:cubicBezTo>
                <a:cubicBezTo>
                  <a:pt x="0" y="446"/>
                  <a:pt x="0" y="446"/>
                  <a:pt x="0" y="446"/>
                </a:cubicBezTo>
                <a:cubicBezTo>
                  <a:pt x="0" y="446"/>
                  <a:pt x="0" y="446"/>
                  <a:pt x="0" y="446"/>
                </a:cubicBezTo>
                <a:cubicBezTo>
                  <a:pt x="0" y="455"/>
                  <a:pt x="0" y="455"/>
                  <a:pt x="0" y="455"/>
                </a:cubicBezTo>
                <a:cubicBezTo>
                  <a:pt x="0" y="472"/>
                  <a:pt x="0" y="472"/>
                  <a:pt x="0" y="472"/>
                </a:cubicBezTo>
                <a:cubicBezTo>
                  <a:pt x="0" y="481"/>
                  <a:pt x="0" y="481"/>
                  <a:pt x="0" y="481"/>
                </a:cubicBezTo>
                <a:cubicBezTo>
                  <a:pt x="0" y="484"/>
                  <a:pt x="0" y="484"/>
                  <a:pt x="0" y="484"/>
                </a:cubicBezTo>
                <a:cubicBezTo>
                  <a:pt x="0" y="576"/>
                  <a:pt x="0" y="576"/>
                  <a:pt x="0" y="576"/>
                </a:cubicBezTo>
                <a:cubicBezTo>
                  <a:pt x="1275" y="576"/>
                  <a:pt x="1275" y="576"/>
                  <a:pt x="1275" y="576"/>
                </a:cubicBezTo>
                <a:cubicBezTo>
                  <a:pt x="879" y="493"/>
                  <a:pt x="446" y="315"/>
                  <a:pt x="0" y="0"/>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1185" name="Полилиния 176"/>
          <p:cNvSpPr>
            <a:spLocks/>
          </p:cNvSpPr>
          <p:nvPr/>
        </p:nvSpPr>
        <p:spPr bwMode="auto">
          <a:xfrm>
            <a:off x="0" y="5138739"/>
            <a:ext cx="2766543" cy="1717675"/>
          </a:xfrm>
          <a:custGeom>
            <a:avLst/>
            <a:gdLst>
              <a:gd name="T0" fmla="*/ 0 w 1162"/>
              <a:gd name="T1" fmla="*/ 0 h 541"/>
              <a:gd name="T2" fmla="*/ 0 w 1162"/>
              <a:gd name="T3" fmla="*/ 2 h 541"/>
              <a:gd name="T4" fmla="*/ 0 w 1162"/>
              <a:gd name="T5" fmla="*/ 13 h 541"/>
              <a:gd name="T6" fmla="*/ 0 w 1162"/>
              <a:gd name="T7" fmla="*/ 18 h 541"/>
              <a:gd name="T8" fmla="*/ 0 w 1162"/>
              <a:gd name="T9" fmla="*/ 35 h 541"/>
              <a:gd name="T10" fmla="*/ 0 w 1162"/>
              <a:gd name="T11" fmla="*/ 39 h 541"/>
              <a:gd name="T12" fmla="*/ 0 w 1162"/>
              <a:gd name="T13" fmla="*/ 61 h 541"/>
              <a:gd name="T14" fmla="*/ 0 w 1162"/>
              <a:gd name="T15" fmla="*/ 64 h 541"/>
              <a:gd name="T16" fmla="*/ 0 w 1162"/>
              <a:gd name="T17" fmla="*/ 85 h 541"/>
              <a:gd name="T18" fmla="*/ 0 w 1162"/>
              <a:gd name="T19" fmla="*/ 88 h 541"/>
              <a:gd name="T20" fmla="*/ 0 w 1162"/>
              <a:gd name="T21" fmla="*/ 114 h 541"/>
              <a:gd name="T22" fmla="*/ 0 w 1162"/>
              <a:gd name="T23" fmla="*/ 115 h 541"/>
              <a:gd name="T24" fmla="*/ 0 w 1162"/>
              <a:gd name="T25" fmla="*/ 147 h 541"/>
              <a:gd name="T26" fmla="*/ 0 w 1162"/>
              <a:gd name="T27" fmla="*/ 148 h 541"/>
              <a:gd name="T28" fmla="*/ 0 w 1162"/>
              <a:gd name="T29" fmla="*/ 541 h 541"/>
              <a:gd name="T30" fmla="*/ 1162 w 1162"/>
              <a:gd name="T31" fmla="*/ 541 h 541"/>
              <a:gd name="T32" fmla="*/ 0 w 1162"/>
              <a:gd name="T33" fmla="*/ 0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2" h="541">
                <a:moveTo>
                  <a:pt x="0" y="0"/>
                </a:moveTo>
                <a:cubicBezTo>
                  <a:pt x="0" y="2"/>
                  <a:pt x="0" y="2"/>
                  <a:pt x="0" y="2"/>
                </a:cubicBezTo>
                <a:cubicBezTo>
                  <a:pt x="0" y="13"/>
                  <a:pt x="0" y="13"/>
                  <a:pt x="0" y="13"/>
                </a:cubicBezTo>
                <a:cubicBezTo>
                  <a:pt x="0" y="18"/>
                  <a:pt x="0" y="18"/>
                  <a:pt x="0" y="18"/>
                </a:cubicBezTo>
                <a:cubicBezTo>
                  <a:pt x="0" y="35"/>
                  <a:pt x="0" y="35"/>
                  <a:pt x="0" y="35"/>
                </a:cubicBezTo>
                <a:cubicBezTo>
                  <a:pt x="0" y="39"/>
                  <a:pt x="0" y="39"/>
                  <a:pt x="0" y="39"/>
                </a:cubicBezTo>
                <a:cubicBezTo>
                  <a:pt x="0" y="61"/>
                  <a:pt x="0" y="61"/>
                  <a:pt x="0" y="61"/>
                </a:cubicBezTo>
                <a:cubicBezTo>
                  <a:pt x="0" y="64"/>
                  <a:pt x="0" y="64"/>
                  <a:pt x="0" y="64"/>
                </a:cubicBezTo>
                <a:cubicBezTo>
                  <a:pt x="0" y="85"/>
                  <a:pt x="0" y="85"/>
                  <a:pt x="0" y="85"/>
                </a:cubicBezTo>
                <a:cubicBezTo>
                  <a:pt x="0" y="88"/>
                  <a:pt x="0" y="88"/>
                  <a:pt x="0" y="88"/>
                </a:cubicBezTo>
                <a:cubicBezTo>
                  <a:pt x="0" y="114"/>
                  <a:pt x="0" y="114"/>
                  <a:pt x="0" y="114"/>
                </a:cubicBezTo>
                <a:cubicBezTo>
                  <a:pt x="0" y="115"/>
                  <a:pt x="0" y="115"/>
                  <a:pt x="0" y="115"/>
                </a:cubicBezTo>
                <a:cubicBezTo>
                  <a:pt x="0" y="147"/>
                  <a:pt x="0" y="147"/>
                  <a:pt x="0" y="147"/>
                </a:cubicBezTo>
                <a:cubicBezTo>
                  <a:pt x="0" y="148"/>
                  <a:pt x="0" y="148"/>
                  <a:pt x="0" y="148"/>
                </a:cubicBezTo>
                <a:cubicBezTo>
                  <a:pt x="0" y="541"/>
                  <a:pt x="0" y="541"/>
                  <a:pt x="0" y="541"/>
                </a:cubicBezTo>
                <a:cubicBezTo>
                  <a:pt x="1162" y="541"/>
                  <a:pt x="1162" y="541"/>
                  <a:pt x="1162" y="541"/>
                </a:cubicBezTo>
                <a:cubicBezTo>
                  <a:pt x="796" y="453"/>
                  <a:pt x="397" y="285"/>
                  <a:pt x="0" y="0"/>
                </a:cubicBez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grpSp>
        <p:nvGrpSpPr>
          <p:cNvPr id="1353" name="Группа 1352"/>
          <p:cNvGrpSpPr/>
          <p:nvPr/>
        </p:nvGrpSpPr>
        <p:grpSpPr>
          <a:xfrm>
            <a:off x="-5716" y="5268913"/>
            <a:ext cx="1874532" cy="1612900"/>
            <a:chOff x="0" y="5268913"/>
            <a:chExt cx="2498725" cy="1612900"/>
          </a:xfrm>
        </p:grpSpPr>
        <p:sp>
          <p:nvSpPr>
            <p:cNvPr id="1220" name="Полилиния 210"/>
            <p:cNvSpPr>
              <a:spLocks/>
            </p:cNvSpPr>
            <p:nvPr/>
          </p:nvSpPr>
          <p:spPr bwMode="auto">
            <a:xfrm>
              <a:off x="69850" y="6796088"/>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21" name="Полилиния 211"/>
            <p:cNvSpPr>
              <a:spLocks/>
            </p:cNvSpPr>
            <p:nvPr/>
          </p:nvSpPr>
          <p:spPr bwMode="auto">
            <a:xfrm>
              <a:off x="152400" y="5976938"/>
              <a:ext cx="3175"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22" name="Полилиния 212"/>
            <p:cNvSpPr>
              <a:spLocks/>
            </p:cNvSpPr>
            <p:nvPr/>
          </p:nvSpPr>
          <p:spPr bwMode="auto">
            <a:xfrm>
              <a:off x="495300" y="6773863"/>
              <a:ext cx="25400" cy="12700"/>
            </a:xfrm>
            <a:custGeom>
              <a:avLst/>
              <a:gdLst>
                <a:gd name="T0" fmla="*/ 4 w 8"/>
                <a:gd name="T1" fmla="*/ 3 h 4"/>
                <a:gd name="T2" fmla="*/ 8 w 8"/>
                <a:gd name="T3" fmla="*/ 1 h 4"/>
                <a:gd name="T4" fmla="*/ 2 w 8"/>
                <a:gd name="T5" fmla="*/ 0 h 4"/>
                <a:gd name="T6" fmla="*/ 0 w 8"/>
                <a:gd name="T7" fmla="*/ 3 h 4"/>
                <a:gd name="T8" fmla="*/ 4 w 8"/>
                <a:gd name="T9" fmla="*/ 2 h 4"/>
                <a:gd name="T10" fmla="*/ 4 w 8"/>
                <a:gd name="T11" fmla="*/ 3 h 4"/>
              </a:gdLst>
              <a:ahLst/>
              <a:cxnLst>
                <a:cxn ang="0">
                  <a:pos x="T0" y="T1"/>
                </a:cxn>
                <a:cxn ang="0">
                  <a:pos x="T2" y="T3"/>
                </a:cxn>
                <a:cxn ang="0">
                  <a:pos x="T4" y="T5"/>
                </a:cxn>
                <a:cxn ang="0">
                  <a:pos x="T6" y="T7"/>
                </a:cxn>
                <a:cxn ang="0">
                  <a:pos x="T8" y="T9"/>
                </a:cxn>
                <a:cxn ang="0">
                  <a:pos x="T10" y="T11"/>
                </a:cxn>
              </a:cxnLst>
              <a:rect l="0" t="0" r="r" b="b"/>
              <a:pathLst>
                <a:path w="8" h="4">
                  <a:moveTo>
                    <a:pt x="4" y="3"/>
                  </a:moveTo>
                  <a:cubicBezTo>
                    <a:pt x="4" y="4"/>
                    <a:pt x="8" y="1"/>
                    <a:pt x="8" y="1"/>
                  </a:cubicBezTo>
                  <a:cubicBezTo>
                    <a:pt x="6" y="0"/>
                    <a:pt x="4" y="0"/>
                    <a:pt x="2" y="0"/>
                  </a:cubicBezTo>
                  <a:cubicBezTo>
                    <a:pt x="2" y="3"/>
                    <a:pt x="0" y="1"/>
                    <a:pt x="0" y="3"/>
                  </a:cubicBezTo>
                  <a:cubicBezTo>
                    <a:pt x="1" y="3"/>
                    <a:pt x="3" y="2"/>
                    <a:pt x="4" y="2"/>
                  </a:cubicBezTo>
                  <a:cubicBezTo>
                    <a:pt x="5" y="2"/>
                    <a:pt x="5" y="3"/>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23" name="Полилиния 213"/>
            <p:cNvSpPr>
              <a:spLocks/>
            </p:cNvSpPr>
            <p:nvPr/>
          </p:nvSpPr>
          <p:spPr bwMode="auto">
            <a:xfrm>
              <a:off x="1939925" y="6805613"/>
              <a:ext cx="15875" cy="12700"/>
            </a:xfrm>
            <a:custGeom>
              <a:avLst/>
              <a:gdLst>
                <a:gd name="T0" fmla="*/ 4 w 5"/>
                <a:gd name="T1" fmla="*/ 4 h 4"/>
                <a:gd name="T2" fmla="*/ 1 w 5"/>
                <a:gd name="T3" fmla="*/ 1 h 4"/>
                <a:gd name="T4" fmla="*/ 4 w 5"/>
                <a:gd name="T5" fmla="*/ 4 h 4"/>
              </a:gdLst>
              <a:ahLst/>
              <a:cxnLst>
                <a:cxn ang="0">
                  <a:pos x="T0" y="T1"/>
                </a:cxn>
                <a:cxn ang="0">
                  <a:pos x="T2" y="T3"/>
                </a:cxn>
                <a:cxn ang="0">
                  <a:pos x="T4" y="T5"/>
                </a:cxn>
              </a:cxnLst>
              <a:rect l="0" t="0" r="r" b="b"/>
              <a:pathLst>
                <a:path w="5" h="4">
                  <a:moveTo>
                    <a:pt x="4" y="4"/>
                  </a:moveTo>
                  <a:cubicBezTo>
                    <a:pt x="5" y="1"/>
                    <a:pt x="4" y="0"/>
                    <a:pt x="1" y="1"/>
                  </a:cubicBezTo>
                  <a:cubicBezTo>
                    <a:pt x="3" y="3"/>
                    <a:pt x="0" y="3"/>
                    <a:pt x="4"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24" name="Полилиния 214"/>
            <p:cNvSpPr>
              <a:spLocks/>
            </p:cNvSpPr>
            <p:nvPr/>
          </p:nvSpPr>
          <p:spPr bwMode="auto">
            <a:xfrm>
              <a:off x="2019300" y="6805613"/>
              <a:ext cx="34925" cy="22225"/>
            </a:xfrm>
            <a:custGeom>
              <a:avLst/>
              <a:gdLst>
                <a:gd name="T0" fmla="*/ 2 w 11"/>
                <a:gd name="T1" fmla="*/ 7 h 7"/>
                <a:gd name="T2" fmla="*/ 10 w 11"/>
                <a:gd name="T3" fmla="*/ 1 h 7"/>
                <a:gd name="T4" fmla="*/ 2 w 11"/>
                <a:gd name="T5" fmla="*/ 7 h 7"/>
              </a:gdLst>
              <a:ahLst/>
              <a:cxnLst>
                <a:cxn ang="0">
                  <a:pos x="T0" y="T1"/>
                </a:cxn>
                <a:cxn ang="0">
                  <a:pos x="T2" y="T3"/>
                </a:cxn>
                <a:cxn ang="0">
                  <a:pos x="T4" y="T5"/>
                </a:cxn>
              </a:cxnLst>
              <a:rect l="0" t="0" r="r" b="b"/>
              <a:pathLst>
                <a:path w="11" h="7">
                  <a:moveTo>
                    <a:pt x="2" y="7"/>
                  </a:moveTo>
                  <a:cubicBezTo>
                    <a:pt x="4" y="5"/>
                    <a:pt x="11" y="5"/>
                    <a:pt x="10" y="1"/>
                  </a:cubicBezTo>
                  <a:cubicBezTo>
                    <a:pt x="7" y="0"/>
                    <a:pt x="0" y="3"/>
                    <a:pt x="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25" name="Полилиния 215"/>
            <p:cNvSpPr>
              <a:spLocks/>
            </p:cNvSpPr>
            <p:nvPr/>
          </p:nvSpPr>
          <p:spPr bwMode="auto">
            <a:xfrm>
              <a:off x="2108200" y="6827838"/>
              <a:ext cx="34925" cy="22225"/>
            </a:xfrm>
            <a:custGeom>
              <a:avLst/>
              <a:gdLst>
                <a:gd name="T0" fmla="*/ 11 w 11"/>
                <a:gd name="T1" fmla="*/ 1 h 7"/>
                <a:gd name="T2" fmla="*/ 10 w 11"/>
                <a:gd name="T3" fmla="*/ 6 h 7"/>
                <a:gd name="T4" fmla="*/ 11 w 11"/>
                <a:gd name="T5" fmla="*/ 1 h 7"/>
              </a:gdLst>
              <a:ahLst/>
              <a:cxnLst>
                <a:cxn ang="0">
                  <a:pos x="T0" y="T1"/>
                </a:cxn>
                <a:cxn ang="0">
                  <a:pos x="T2" y="T3"/>
                </a:cxn>
                <a:cxn ang="0">
                  <a:pos x="T4" y="T5"/>
                </a:cxn>
              </a:cxnLst>
              <a:rect l="0" t="0" r="r" b="b"/>
              <a:pathLst>
                <a:path w="11" h="7">
                  <a:moveTo>
                    <a:pt x="11" y="1"/>
                  </a:moveTo>
                  <a:cubicBezTo>
                    <a:pt x="0" y="0"/>
                    <a:pt x="8" y="7"/>
                    <a:pt x="10" y="6"/>
                  </a:cubicBezTo>
                  <a:cubicBezTo>
                    <a:pt x="6" y="4"/>
                    <a:pt x="11" y="2"/>
                    <a:pt x="11"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26" name="Полилиния 216"/>
            <p:cNvSpPr>
              <a:spLocks/>
            </p:cNvSpPr>
            <p:nvPr/>
          </p:nvSpPr>
          <p:spPr bwMode="auto">
            <a:xfrm>
              <a:off x="1387475" y="6789738"/>
              <a:ext cx="28575" cy="19050"/>
            </a:xfrm>
            <a:custGeom>
              <a:avLst/>
              <a:gdLst>
                <a:gd name="T0" fmla="*/ 7 w 9"/>
                <a:gd name="T1" fmla="*/ 5 h 6"/>
                <a:gd name="T2" fmla="*/ 8 w 9"/>
                <a:gd name="T3" fmla="*/ 0 h 6"/>
                <a:gd name="T4" fmla="*/ 1 w 9"/>
                <a:gd name="T5" fmla="*/ 4 h 6"/>
                <a:gd name="T6" fmla="*/ 7 w 9"/>
                <a:gd name="T7" fmla="*/ 5 h 6"/>
              </a:gdLst>
              <a:ahLst/>
              <a:cxnLst>
                <a:cxn ang="0">
                  <a:pos x="T0" y="T1"/>
                </a:cxn>
                <a:cxn ang="0">
                  <a:pos x="T2" y="T3"/>
                </a:cxn>
                <a:cxn ang="0">
                  <a:pos x="T4" y="T5"/>
                </a:cxn>
                <a:cxn ang="0">
                  <a:pos x="T6" y="T7"/>
                </a:cxn>
              </a:cxnLst>
              <a:rect l="0" t="0" r="r" b="b"/>
              <a:pathLst>
                <a:path w="9" h="6">
                  <a:moveTo>
                    <a:pt x="7" y="5"/>
                  </a:moveTo>
                  <a:cubicBezTo>
                    <a:pt x="7" y="3"/>
                    <a:pt x="9" y="1"/>
                    <a:pt x="8" y="0"/>
                  </a:cubicBezTo>
                  <a:cubicBezTo>
                    <a:pt x="7" y="0"/>
                    <a:pt x="0" y="4"/>
                    <a:pt x="1" y="4"/>
                  </a:cubicBezTo>
                  <a:cubicBezTo>
                    <a:pt x="5" y="6"/>
                    <a:pt x="3" y="5"/>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28" name="Полилиния 218"/>
            <p:cNvSpPr>
              <a:spLocks/>
            </p:cNvSpPr>
            <p:nvPr/>
          </p:nvSpPr>
          <p:spPr bwMode="auto">
            <a:xfrm>
              <a:off x="346075" y="59547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29" name="Полилиния 219"/>
            <p:cNvSpPr>
              <a:spLocks/>
            </p:cNvSpPr>
            <p:nvPr/>
          </p:nvSpPr>
          <p:spPr bwMode="auto">
            <a:xfrm>
              <a:off x="1755775" y="6792913"/>
              <a:ext cx="19050" cy="15875"/>
            </a:xfrm>
            <a:custGeom>
              <a:avLst/>
              <a:gdLst>
                <a:gd name="T0" fmla="*/ 3 w 6"/>
                <a:gd name="T1" fmla="*/ 5 h 5"/>
                <a:gd name="T2" fmla="*/ 5 w 6"/>
                <a:gd name="T3" fmla="*/ 0 h 5"/>
                <a:gd name="T4" fmla="*/ 4 w 6"/>
                <a:gd name="T5" fmla="*/ 2 h 5"/>
                <a:gd name="T6" fmla="*/ 0 w 6"/>
                <a:gd name="T7" fmla="*/ 1 h 5"/>
                <a:gd name="T8" fmla="*/ 3 w 6"/>
                <a:gd name="T9" fmla="*/ 5 h 5"/>
              </a:gdLst>
              <a:ahLst/>
              <a:cxnLst>
                <a:cxn ang="0">
                  <a:pos x="T0" y="T1"/>
                </a:cxn>
                <a:cxn ang="0">
                  <a:pos x="T2" y="T3"/>
                </a:cxn>
                <a:cxn ang="0">
                  <a:pos x="T4" y="T5"/>
                </a:cxn>
                <a:cxn ang="0">
                  <a:pos x="T6" y="T7"/>
                </a:cxn>
                <a:cxn ang="0">
                  <a:pos x="T8" y="T9"/>
                </a:cxn>
              </a:cxnLst>
              <a:rect l="0" t="0" r="r" b="b"/>
              <a:pathLst>
                <a:path w="6" h="5">
                  <a:moveTo>
                    <a:pt x="3" y="5"/>
                  </a:moveTo>
                  <a:cubicBezTo>
                    <a:pt x="3" y="3"/>
                    <a:pt x="6" y="3"/>
                    <a:pt x="5" y="0"/>
                  </a:cubicBezTo>
                  <a:cubicBezTo>
                    <a:pt x="4" y="1"/>
                    <a:pt x="4" y="2"/>
                    <a:pt x="4" y="2"/>
                  </a:cubicBezTo>
                  <a:cubicBezTo>
                    <a:pt x="3" y="2"/>
                    <a:pt x="2" y="2"/>
                    <a:pt x="0" y="1"/>
                  </a:cubicBezTo>
                  <a:cubicBezTo>
                    <a:pt x="1" y="2"/>
                    <a:pt x="0" y="5"/>
                    <a:pt x="3"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30" name="Полилиния 220"/>
            <p:cNvSpPr>
              <a:spLocks/>
            </p:cNvSpPr>
            <p:nvPr/>
          </p:nvSpPr>
          <p:spPr bwMode="auto">
            <a:xfrm>
              <a:off x="31750" y="6208713"/>
              <a:ext cx="15875" cy="12700"/>
            </a:xfrm>
            <a:custGeom>
              <a:avLst/>
              <a:gdLst>
                <a:gd name="T0" fmla="*/ 5 w 5"/>
                <a:gd name="T1" fmla="*/ 2 h 4"/>
                <a:gd name="T2" fmla="*/ 1 w 5"/>
                <a:gd name="T3" fmla="*/ 4 h 4"/>
                <a:gd name="T4" fmla="*/ 5 w 5"/>
                <a:gd name="T5" fmla="*/ 2 h 4"/>
              </a:gdLst>
              <a:ahLst/>
              <a:cxnLst>
                <a:cxn ang="0">
                  <a:pos x="T0" y="T1"/>
                </a:cxn>
                <a:cxn ang="0">
                  <a:pos x="T2" y="T3"/>
                </a:cxn>
                <a:cxn ang="0">
                  <a:pos x="T4" y="T5"/>
                </a:cxn>
              </a:cxnLst>
              <a:rect l="0" t="0" r="r" b="b"/>
              <a:pathLst>
                <a:path w="5" h="4">
                  <a:moveTo>
                    <a:pt x="5" y="2"/>
                  </a:moveTo>
                  <a:cubicBezTo>
                    <a:pt x="5" y="0"/>
                    <a:pt x="0" y="0"/>
                    <a:pt x="1" y="4"/>
                  </a:cubicBezTo>
                  <a:cubicBezTo>
                    <a:pt x="3" y="4"/>
                    <a:pt x="4" y="3"/>
                    <a:pt x="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31" name="Полилиния 221"/>
            <p:cNvSpPr>
              <a:spLocks/>
            </p:cNvSpPr>
            <p:nvPr/>
          </p:nvSpPr>
          <p:spPr bwMode="auto">
            <a:xfrm>
              <a:off x="6350" y="64436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32" name="Полилиния 222"/>
            <p:cNvSpPr>
              <a:spLocks/>
            </p:cNvSpPr>
            <p:nvPr/>
          </p:nvSpPr>
          <p:spPr bwMode="auto">
            <a:xfrm>
              <a:off x="6350" y="6345238"/>
              <a:ext cx="22225" cy="53975"/>
            </a:xfrm>
            <a:custGeom>
              <a:avLst/>
              <a:gdLst>
                <a:gd name="T0" fmla="*/ 1 w 7"/>
                <a:gd name="T1" fmla="*/ 0 h 17"/>
                <a:gd name="T2" fmla="*/ 0 w 7"/>
                <a:gd name="T3" fmla="*/ 1 h 17"/>
                <a:gd name="T4" fmla="*/ 0 w 7"/>
                <a:gd name="T5" fmla="*/ 17 h 17"/>
                <a:gd name="T6" fmla="*/ 3 w 7"/>
                <a:gd name="T7" fmla="*/ 13 h 17"/>
                <a:gd name="T8" fmla="*/ 1 w 7"/>
                <a:gd name="T9" fmla="*/ 0 h 17"/>
              </a:gdLst>
              <a:ahLst/>
              <a:cxnLst>
                <a:cxn ang="0">
                  <a:pos x="T0" y="T1"/>
                </a:cxn>
                <a:cxn ang="0">
                  <a:pos x="T2" y="T3"/>
                </a:cxn>
                <a:cxn ang="0">
                  <a:pos x="T4" y="T5"/>
                </a:cxn>
                <a:cxn ang="0">
                  <a:pos x="T6" y="T7"/>
                </a:cxn>
                <a:cxn ang="0">
                  <a:pos x="T8" y="T9"/>
                </a:cxn>
              </a:cxnLst>
              <a:rect l="0" t="0" r="r" b="b"/>
              <a:pathLst>
                <a:path w="7" h="17">
                  <a:moveTo>
                    <a:pt x="1" y="0"/>
                  </a:moveTo>
                  <a:cubicBezTo>
                    <a:pt x="1" y="0"/>
                    <a:pt x="0" y="0"/>
                    <a:pt x="0" y="1"/>
                  </a:cubicBezTo>
                  <a:cubicBezTo>
                    <a:pt x="0" y="17"/>
                    <a:pt x="0" y="17"/>
                    <a:pt x="0" y="17"/>
                  </a:cubicBezTo>
                  <a:cubicBezTo>
                    <a:pt x="1" y="16"/>
                    <a:pt x="2" y="14"/>
                    <a:pt x="3" y="13"/>
                  </a:cubicBezTo>
                  <a:cubicBezTo>
                    <a:pt x="7" y="7"/>
                    <a:pt x="5" y="4"/>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33" name="Полилиния 223"/>
            <p:cNvSpPr>
              <a:spLocks/>
            </p:cNvSpPr>
            <p:nvPr/>
          </p:nvSpPr>
          <p:spPr bwMode="auto">
            <a:xfrm>
              <a:off x="6350" y="6259513"/>
              <a:ext cx="9525" cy="19050"/>
            </a:xfrm>
            <a:custGeom>
              <a:avLst/>
              <a:gdLst>
                <a:gd name="T0" fmla="*/ 0 w 3"/>
                <a:gd name="T1" fmla="*/ 1 h 6"/>
                <a:gd name="T2" fmla="*/ 0 w 3"/>
                <a:gd name="T3" fmla="*/ 6 h 6"/>
                <a:gd name="T4" fmla="*/ 0 w 3"/>
                <a:gd name="T5" fmla="*/ 1 h 6"/>
              </a:gdLst>
              <a:ahLst/>
              <a:cxnLst>
                <a:cxn ang="0">
                  <a:pos x="T0" y="T1"/>
                </a:cxn>
                <a:cxn ang="0">
                  <a:pos x="T2" y="T3"/>
                </a:cxn>
                <a:cxn ang="0">
                  <a:pos x="T4" y="T5"/>
                </a:cxn>
              </a:cxnLst>
              <a:rect l="0" t="0" r="r" b="b"/>
              <a:pathLst>
                <a:path w="3" h="6">
                  <a:moveTo>
                    <a:pt x="0" y="1"/>
                  </a:moveTo>
                  <a:cubicBezTo>
                    <a:pt x="0" y="6"/>
                    <a:pt x="0" y="6"/>
                    <a:pt x="0" y="6"/>
                  </a:cubicBezTo>
                  <a:cubicBezTo>
                    <a:pt x="3" y="1"/>
                    <a:pt x="2"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34" name="Полилиния 224"/>
            <p:cNvSpPr>
              <a:spLocks/>
            </p:cNvSpPr>
            <p:nvPr/>
          </p:nvSpPr>
          <p:spPr bwMode="auto">
            <a:xfrm>
              <a:off x="34925" y="6297613"/>
              <a:ext cx="38100" cy="57150"/>
            </a:xfrm>
            <a:custGeom>
              <a:avLst/>
              <a:gdLst>
                <a:gd name="T0" fmla="*/ 7 w 12"/>
                <a:gd name="T1" fmla="*/ 3 h 18"/>
                <a:gd name="T2" fmla="*/ 7 w 12"/>
                <a:gd name="T3" fmla="*/ 1 h 18"/>
                <a:gd name="T4" fmla="*/ 0 w 12"/>
                <a:gd name="T5" fmla="*/ 15 h 18"/>
                <a:gd name="T6" fmla="*/ 7 w 12"/>
                <a:gd name="T7" fmla="*/ 12 h 18"/>
                <a:gd name="T8" fmla="*/ 7 w 12"/>
                <a:gd name="T9" fmla="*/ 0 h 18"/>
                <a:gd name="T10" fmla="*/ 7 w 12"/>
                <a:gd name="T11" fmla="*/ 3 h 18"/>
              </a:gdLst>
              <a:ahLst/>
              <a:cxnLst>
                <a:cxn ang="0">
                  <a:pos x="T0" y="T1"/>
                </a:cxn>
                <a:cxn ang="0">
                  <a:pos x="T2" y="T3"/>
                </a:cxn>
                <a:cxn ang="0">
                  <a:pos x="T4" y="T5"/>
                </a:cxn>
                <a:cxn ang="0">
                  <a:pos x="T6" y="T7"/>
                </a:cxn>
                <a:cxn ang="0">
                  <a:pos x="T8" y="T9"/>
                </a:cxn>
                <a:cxn ang="0">
                  <a:pos x="T10" y="T11"/>
                </a:cxn>
              </a:cxnLst>
              <a:rect l="0" t="0" r="r" b="b"/>
              <a:pathLst>
                <a:path w="12" h="18">
                  <a:moveTo>
                    <a:pt x="7" y="3"/>
                  </a:moveTo>
                  <a:cubicBezTo>
                    <a:pt x="6" y="2"/>
                    <a:pt x="6" y="2"/>
                    <a:pt x="7" y="1"/>
                  </a:cubicBezTo>
                  <a:cubicBezTo>
                    <a:pt x="1" y="3"/>
                    <a:pt x="0" y="10"/>
                    <a:pt x="0" y="15"/>
                  </a:cubicBezTo>
                  <a:cubicBezTo>
                    <a:pt x="3" y="14"/>
                    <a:pt x="4" y="18"/>
                    <a:pt x="7" y="12"/>
                  </a:cubicBezTo>
                  <a:cubicBezTo>
                    <a:pt x="8" y="9"/>
                    <a:pt x="12" y="2"/>
                    <a:pt x="7" y="0"/>
                  </a:cubicBezTo>
                  <a:cubicBezTo>
                    <a:pt x="7" y="1"/>
                    <a:pt x="7" y="2"/>
                    <a:pt x="7"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35" name="Полилиния 225"/>
            <p:cNvSpPr>
              <a:spLocks/>
            </p:cNvSpPr>
            <p:nvPr/>
          </p:nvSpPr>
          <p:spPr bwMode="auto">
            <a:xfrm>
              <a:off x="73025" y="6402388"/>
              <a:ext cx="15875" cy="9525"/>
            </a:xfrm>
            <a:custGeom>
              <a:avLst/>
              <a:gdLst>
                <a:gd name="T0" fmla="*/ 4 w 5"/>
                <a:gd name="T1" fmla="*/ 0 h 3"/>
                <a:gd name="T2" fmla="*/ 0 w 5"/>
                <a:gd name="T3" fmla="*/ 1 h 3"/>
                <a:gd name="T4" fmla="*/ 4 w 5"/>
                <a:gd name="T5" fmla="*/ 0 h 3"/>
              </a:gdLst>
              <a:ahLst/>
              <a:cxnLst>
                <a:cxn ang="0">
                  <a:pos x="T0" y="T1"/>
                </a:cxn>
                <a:cxn ang="0">
                  <a:pos x="T2" y="T3"/>
                </a:cxn>
                <a:cxn ang="0">
                  <a:pos x="T4" y="T5"/>
                </a:cxn>
              </a:cxnLst>
              <a:rect l="0" t="0" r="r" b="b"/>
              <a:pathLst>
                <a:path w="5" h="3">
                  <a:moveTo>
                    <a:pt x="4" y="0"/>
                  </a:moveTo>
                  <a:cubicBezTo>
                    <a:pt x="5" y="0"/>
                    <a:pt x="0" y="1"/>
                    <a:pt x="0" y="1"/>
                  </a:cubicBezTo>
                  <a:cubicBezTo>
                    <a:pt x="0" y="3"/>
                    <a:pt x="5" y="2"/>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36" name="Полилиния 226"/>
            <p:cNvSpPr>
              <a:spLocks/>
            </p:cNvSpPr>
            <p:nvPr/>
          </p:nvSpPr>
          <p:spPr bwMode="auto">
            <a:xfrm>
              <a:off x="47625" y="6173788"/>
              <a:ext cx="12700" cy="15875"/>
            </a:xfrm>
            <a:custGeom>
              <a:avLst/>
              <a:gdLst>
                <a:gd name="T0" fmla="*/ 4 w 4"/>
                <a:gd name="T1" fmla="*/ 2 h 5"/>
                <a:gd name="T2" fmla="*/ 1 w 4"/>
                <a:gd name="T3" fmla="*/ 0 h 5"/>
                <a:gd name="T4" fmla="*/ 1 w 4"/>
                <a:gd name="T5" fmla="*/ 5 h 5"/>
                <a:gd name="T6" fmla="*/ 4 w 4"/>
                <a:gd name="T7" fmla="*/ 2 h 5"/>
              </a:gdLst>
              <a:ahLst/>
              <a:cxnLst>
                <a:cxn ang="0">
                  <a:pos x="T0" y="T1"/>
                </a:cxn>
                <a:cxn ang="0">
                  <a:pos x="T2" y="T3"/>
                </a:cxn>
                <a:cxn ang="0">
                  <a:pos x="T4" y="T5"/>
                </a:cxn>
                <a:cxn ang="0">
                  <a:pos x="T6" y="T7"/>
                </a:cxn>
              </a:cxnLst>
              <a:rect l="0" t="0" r="r" b="b"/>
              <a:pathLst>
                <a:path w="4" h="5">
                  <a:moveTo>
                    <a:pt x="4" y="2"/>
                  </a:moveTo>
                  <a:cubicBezTo>
                    <a:pt x="3" y="1"/>
                    <a:pt x="2" y="0"/>
                    <a:pt x="1" y="0"/>
                  </a:cubicBezTo>
                  <a:cubicBezTo>
                    <a:pt x="0" y="1"/>
                    <a:pt x="0" y="3"/>
                    <a:pt x="1" y="5"/>
                  </a:cubicBezTo>
                  <a:cubicBezTo>
                    <a:pt x="2" y="4"/>
                    <a:pt x="3" y="3"/>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37" name="Полилиния 227"/>
            <p:cNvSpPr>
              <a:spLocks/>
            </p:cNvSpPr>
            <p:nvPr/>
          </p:nvSpPr>
          <p:spPr bwMode="auto">
            <a:xfrm>
              <a:off x="3175" y="6491288"/>
              <a:ext cx="101600" cy="133350"/>
            </a:xfrm>
            <a:custGeom>
              <a:avLst/>
              <a:gdLst>
                <a:gd name="T0" fmla="*/ 5 w 32"/>
                <a:gd name="T1" fmla="*/ 28 h 42"/>
                <a:gd name="T2" fmla="*/ 4 w 32"/>
                <a:gd name="T3" fmla="*/ 33 h 42"/>
                <a:gd name="T4" fmla="*/ 3 w 32"/>
                <a:gd name="T5" fmla="*/ 33 h 42"/>
                <a:gd name="T6" fmla="*/ 2 w 32"/>
                <a:gd name="T7" fmla="*/ 36 h 42"/>
                <a:gd name="T8" fmla="*/ 5 w 32"/>
                <a:gd name="T9" fmla="*/ 37 h 42"/>
                <a:gd name="T10" fmla="*/ 5 w 32"/>
                <a:gd name="T11" fmla="*/ 38 h 42"/>
                <a:gd name="T12" fmla="*/ 19 w 32"/>
                <a:gd name="T13" fmla="*/ 30 h 42"/>
                <a:gd name="T14" fmla="*/ 20 w 32"/>
                <a:gd name="T15" fmla="*/ 29 h 42"/>
                <a:gd name="T16" fmla="*/ 30 w 32"/>
                <a:gd name="T17" fmla="*/ 9 h 42"/>
                <a:gd name="T18" fmla="*/ 28 w 32"/>
                <a:gd name="T19" fmla="*/ 0 h 42"/>
                <a:gd name="T20" fmla="*/ 20 w 32"/>
                <a:gd name="T21" fmla="*/ 10 h 42"/>
                <a:gd name="T22" fmla="*/ 15 w 32"/>
                <a:gd name="T23" fmla="*/ 4 h 42"/>
                <a:gd name="T24" fmla="*/ 7 w 32"/>
                <a:gd name="T25" fmla="*/ 26 h 42"/>
                <a:gd name="T26" fmla="*/ 4 w 32"/>
                <a:gd name="T27" fmla="*/ 19 h 42"/>
                <a:gd name="T28" fmla="*/ 1 w 32"/>
                <a:gd name="T29" fmla="*/ 20 h 42"/>
                <a:gd name="T30" fmla="*/ 1 w 32"/>
                <a:gd name="T31" fmla="*/ 23 h 42"/>
                <a:gd name="T32" fmla="*/ 5 w 32"/>
                <a:gd name="T33" fmla="*/ 2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42">
                  <a:moveTo>
                    <a:pt x="5" y="28"/>
                  </a:moveTo>
                  <a:cubicBezTo>
                    <a:pt x="3" y="30"/>
                    <a:pt x="0" y="34"/>
                    <a:pt x="4" y="33"/>
                  </a:cubicBezTo>
                  <a:cubicBezTo>
                    <a:pt x="3" y="34"/>
                    <a:pt x="3" y="36"/>
                    <a:pt x="3" y="33"/>
                  </a:cubicBezTo>
                  <a:cubicBezTo>
                    <a:pt x="2" y="34"/>
                    <a:pt x="2" y="35"/>
                    <a:pt x="2" y="36"/>
                  </a:cubicBezTo>
                  <a:cubicBezTo>
                    <a:pt x="3" y="37"/>
                    <a:pt x="4" y="37"/>
                    <a:pt x="5" y="37"/>
                  </a:cubicBezTo>
                  <a:cubicBezTo>
                    <a:pt x="0" y="42"/>
                    <a:pt x="5" y="39"/>
                    <a:pt x="5" y="38"/>
                  </a:cubicBezTo>
                  <a:cubicBezTo>
                    <a:pt x="6" y="31"/>
                    <a:pt x="15" y="32"/>
                    <a:pt x="19" y="30"/>
                  </a:cubicBezTo>
                  <a:cubicBezTo>
                    <a:pt x="17" y="31"/>
                    <a:pt x="17" y="26"/>
                    <a:pt x="20" y="29"/>
                  </a:cubicBezTo>
                  <a:cubicBezTo>
                    <a:pt x="19" y="19"/>
                    <a:pt x="26" y="16"/>
                    <a:pt x="30" y="9"/>
                  </a:cubicBezTo>
                  <a:cubicBezTo>
                    <a:pt x="32" y="4"/>
                    <a:pt x="32" y="2"/>
                    <a:pt x="28" y="0"/>
                  </a:cubicBezTo>
                  <a:cubicBezTo>
                    <a:pt x="24" y="3"/>
                    <a:pt x="22" y="7"/>
                    <a:pt x="20" y="10"/>
                  </a:cubicBezTo>
                  <a:cubicBezTo>
                    <a:pt x="17" y="8"/>
                    <a:pt x="18" y="5"/>
                    <a:pt x="15" y="4"/>
                  </a:cubicBezTo>
                  <a:cubicBezTo>
                    <a:pt x="16" y="9"/>
                    <a:pt x="14" y="28"/>
                    <a:pt x="7" y="26"/>
                  </a:cubicBezTo>
                  <a:cubicBezTo>
                    <a:pt x="6" y="24"/>
                    <a:pt x="4" y="20"/>
                    <a:pt x="4" y="19"/>
                  </a:cubicBezTo>
                  <a:cubicBezTo>
                    <a:pt x="3" y="20"/>
                    <a:pt x="2" y="20"/>
                    <a:pt x="1" y="20"/>
                  </a:cubicBezTo>
                  <a:cubicBezTo>
                    <a:pt x="1" y="23"/>
                    <a:pt x="1" y="23"/>
                    <a:pt x="1" y="23"/>
                  </a:cubicBezTo>
                  <a:cubicBezTo>
                    <a:pt x="3" y="23"/>
                    <a:pt x="3" y="30"/>
                    <a:pt x="5"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38" name="Полилиния 228"/>
            <p:cNvSpPr>
              <a:spLocks/>
            </p:cNvSpPr>
            <p:nvPr/>
          </p:nvSpPr>
          <p:spPr bwMode="auto">
            <a:xfrm>
              <a:off x="12700" y="6230938"/>
              <a:ext cx="25400" cy="34925"/>
            </a:xfrm>
            <a:custGeom>
              <a:avLst/>
              <a:gdLst>
                <a:gd name="T0" fmla="*/ 8 w 8"/>
                <a:gd name="T1" fmla="*/ 0 h 11"/>
                <a:gd name="T2" fmla="*/ 2 w 8"/>
                <a:gd name="T3" fmla="*/ 1 h 11"/>
                <a:gd name="T4" fmla="*/ 0 w 8"/>
                <a:gd name="T5" fmla="*/ 5 h 11"/>
                <a:gd name="T6" fmla="*/ 8 w 8"/>
                <a:gd name="T7" fmla="*/ 0 h 11"/>
              </a:gdLst>
              <a:ahLst/>
              <a:cxnLst>
                <a:cxn ang="0">
                  <a:pos x="T0" y="T1"/>
                </a:cxn>
                <a:cxn ang="0">
                  <a:pos x="T2" y="T3"/>
                </a:cxn>
                <a:cxn ang="0">
                  <a:pos x="T4" y="T5"/>
                </a:cxn>
                <a:cxn ang="0">
                  <a:pos x="T6" y="T7"/>
                </a:cxn>
              </a:cxnLst>
              <a:rect l="0" t="0" r="r" b="b"/>
              <a:pathLst>
                <a:path w="8" h="11">
                  <a:moveTo>
                    <a:pt x="8" y="0"/>
                  </a:moveTo>
                  <a:cubicBezTo>
                    <a:pt x="6" y="1"/>
                    <a:pt x="4" y="1"/>
                    <a:pt x="2" y="1"/>
                  </a:cubicBezTo>
                  <a:cubicBezTo>
                    <a:pt x="3" y="3"/>
                    <a:pt x="2" y="4"/>
                    <a:pt x="0" y="5"/>
                  </a:cubicBezTo>
                  <a:cubicBezTo>
                    <a:pt x="2" y="11"/>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39" name="Полилиния 229"/>
            <p:cNvSpPr>
              <a:spLocks/>
            </p:cNvSpPr>
            <p:nvPr/>
          </p:nvSpPr>
          <p:spPr bwMode="auto">
            <a:xfrm>
              <a:off x="15875" y="6618288"/>
              <a:ext cx="19050" cy="19050"/>
            </a:xfrm>
            <a:custGeom>
              <a:avLst/>
              <a:gdLst>
                <a:gd name="T0" fmla="*/ 4 w 6"/>
                <a:gd name="T1" fmla="*/ 0 h 6"/>
                <a:gd name="T2" fmla="*/ 0 w 6"/>
                <a:gd name="T3" fmla="*/ 0 h 6"/>
                <a:gd name="T4" fmla="*/ 4 w 6"/>
                <a:gd name="T5" fmla="*/ 5 h 6"/>
                <a:gd name="T6" fmla="*/ 4 w 6"/>
                <a:gd name="T7" fmla="*/ 0 h 6"/>
              </a:gdLst>
              <a:ahLst/>
              <a:cxnLst>
                <a:cxn ang="0">
                  <a:pos x="T0" y="T1"/>
                </a:cxn>
                <a:cxn ang="0">
                  <a:pos x="T2" y="T3"/>
                </a:cxn>
                <a:cxn ang="0">
                  <a:pos x="T4" y="T5"/>
                </a:cxn>
                <a:cxn ang="0">
                  <a:pos x="T6" y="T7"/>
                </a:cxn>
              </a:cxnLst>
              <a:rect l="0" t="0" r="r" b="b"/>
              <a:pathLst>
                <a:path w="6" h="6">
                  <a:moveTo>
                    <a:pt x="4" y="0"/>
                  </a:moveTo>
                  <a:cubicBezTo>
                    <a:pt x="2" y="0"/>
                    <a:pt x="1" y="0"/>
                    <a:pt x="0" y="0"/>
                  </a:cubicBezTo>
                  <a:cubicBezTo>
                    <a:pt x="0" y="3"/>
                    <a:pt x="4" y="6"/>
                    <a:pt x="4" y="5"/>
                  </a:cubicBezTo>
                  <a:cubicBezTo>
                    <a:pt x="6" y="3"/>
                    <a:pt x="2" y="3"/>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40" name="Полилиния 230"/>
            <p:cNvSpPr>
              <a:spLocks/>
            </p:cNvSpPr>
            <p:nvPr/>
          </p:nvSpPr>
          <p:spPr bwMode="auto">
            <a:xfrm>
              <a:off x="6350" y="6421438"/>
              <a:ext cx="66675" cy="107950"/>
            </a:xfrm>
            <a:custGeom>
              <a:avLst/>
              <a:gdLst>
                <a:gd name="T0" fmla="*/ 1 w 21"/>
                <a:gd name="T1" fmla="*/ 34 h 34"/>
                <a:gd name="T2" fmla="*/ 14 w 21"/>
                <a:gd name="T3" fmla="*/ 20 h 34"/>
                <a:gd name="T4" fmla="*/ 18 w 21"/>
                <a:gd name="T5" fmla="*/ 10 h 34"/>
                <a:gd name="T6" fmla="*/ 17 w 21"/>
                <a:gd name="T7" fmla="*/ 9 h 34"/>
                <a:gd name="T8" fmla="*/ 20 w 21"/>
                <a:gd name="T9" fmla="*/ 5 h 34"/>
                <a:gd name="T10" fmla="*/ 18 w 21"/>
                <a:gd name="T11" fmla="*/ 6 h 34"/>
                <a:gd name="T12" fmla="*/ 10 w 21"/>
                <a:gd name="T13" fmla="*/ 0 h 34"/>
                <a:gd name="T14" fmla="*/ 11 w 21"/>
                <a:gd name="T15" fmla="*/ 10 h 34"/>
                <a:gd name="T16" fmla="*/ 0 w 21"/>
                <a:gd name="T17" fmla="*/ 16 h 34"/>
                <a:gd name="T18" fmla="*/ 0 w 21"/>
                <a:gd name="T19" fmla="*/ 33 h 34"/>
                <a:gd name="T20" fmla="*/ 1 w 21"/>
                <a:gd name="T2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4">
                  <a:moveTo>
                    <a:pt x="1" y="34"/>
                  </a:moveTo>
                  <a:cubicBezTo>
                    <a:pt x="5" y="29"/>
                    <a:pt x="14" y="24"/>
                    <a:pt x="14" y="20"/>
                  </a:cubicBezTo>
                  <a:cubicBezTo>
                    <a:pt x="15" y="17"/>
                    <a:pt x="13" y="10"/>
                    <a:pt x="18" y="10"/>
                  </a:cubicBezTo>
                  <a:cubicBezTo>
                    <a:pt x="18" y="9"/>
                    <a:pt x="17" y="9"/>
                    <a:pt x="17" y="9"/>
                  </a:cubicBezTo>
                  <a:cubicBezTo>
                    <a:pt x="18" y="9"/>
                    <a:pt x="21" y="5"/>
                    <a:pt x="20" y="5"/>
                  </a:cubicBezTo>
                  <a:cubicBezTo>
                    <a:pt x="19" y="4"/>
                    <a:pt x="19" y="4"/>
                    <a:pt x="18" y="6"/>
                  </a:cubicBezTo>
                  <a:cubicBezTo>
                    <a:pt x="20" y="1"/>
                    <a:pt x="13" y="0"/>
                    <a:pt x="10" y="0"/>
                  </a:cubicBezTo>
                  <a:cubicBezTo>
                    <a:pt x="7" y="2"/>
                    <a:pt x="11" y="7"/>
                    <a:pt x="11" y="10"/>
                  </a:cubicBezTo>
                  <a:cubicBezTo>
                    <a:pt x="11" y="13"/>
                    <a:pt x="3" y="15"/>
                    <a:pt x="0" y="16"/>
                  </a:cubicBezTo>
                  <a:cubicBezTo>
                    <a:pt x="0" y="33"/>
                    <a:pt x="0" y="33"/>
                    <a:pt x="0" y="33"/>
                  </a:cubicBezTo>
                  <a:cubicBezTo>
                    <a:pt x="1" y="33"/>
                    <a:pt x="2" y="31"/>
                    <a:pt x="1" y="3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41" name="Полилиния 231"/>
            <p:cNvSpPr>
              <a:spLocks/>
            </p:cNvSpPr>
            <p:nvPr/>
          </p:nvSpPr>
          <p:spPr bwMode="auto">
            <a:xfrm>
              <a:off x="250825" y="597058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42" name="Полилиния 232"/>
            <p:cNvSpPr>
              <a:spLocks/>
            </p:cNvSpPr>
            <p:nvPr/>
          </p:nvSpPr>
          <p:spPr bwMode="auto">
            <a:xfrm>
              <a:off x="234950" y="5681663"/>
              <a:ext cx="31750" cy="12700"/>
            </a:xfrm>
            <a:custGeom>
              <a:avLst/>
              <a:gdLst>
                <a:gd name="T0" fmla="*/ 10 w 10"/>
                <a:gd name="T1" fmla="*/ 4 h 4"/>
                <a:gd name="T2" fmla="*/ 6 w 10"/>
                <a:gd name="T3" fmla="*/ 0 h 4"/>
                <a:gd name="T4" fmla="*/ 10 w 10"/>
                <a:gd name="T5" fmla="*/ 4 h 4"/>
              </a:gdLst>
              <a:ahLst/>
              <a:cxnLst>
                <a:cxn ang="0">
                  <a:pos x="T0" y="T1"/>
                </a:cxn>
                <a:cxn ang="0">
                  <a:pos x="T2" y="T3"/>
                </a:cxn>
                <a:cxn ang="0">
                  <a:pos x="T4" y="T5"/>
                </a:cxn>
              </a:cxnLst>
              <a:rect l="0" t="0" r="r" b="b"/>
              <a:pathLst>
                <a:path w="10" h="4">
                  <a:moveTo>
                    <a:pt x="10" y="4"/>
                  </a:moveTo>
                  <a:cubicBezTo>
                    <a:pt x="8" y="3"/>
                    <a:pt x="7" y="1"/>
                    <a:pt x="6" y="0"/>
                  </a:cubicBezTo>
                  <a:cubicBezTo>
                    <a:pt x="0" y="1"/>
                    <a:pt x="9" y="4"/>
                    <a:pt x="1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43" name="Полилиния 233"/>
            <p:cNvSpPr>
              <a:spLocks/>
            </p:cNvSpPr>
            <p:nvPr/>
          </p:nvSpPr>
          <p:spPr bwMode="auto">
            <a:xfrm>
              <a:off x="225425" y="5662613"/>
              <a:ext cx="31750" cy="31750"/>
            </a:xfrm>
            <a:custGeom>
              <a:avLst/>
              <a:gdLst>
                <a:gd name="T0" fmla="*/ 8 w 10"/>
                <a:gd name="T1" fmla="*/ 0 h 10"/>
                <a:gd name="T2" fmla="*/ 5 w 10"/>
                <a:gd name="T3" fmla="*/ 6 h 10"/>
                <a:gd name="T4" fmla="*/ 4 w 10"/>
                <a:gd name="T5" fmla="*/ 8 h 10"/>
                <a:gd name="T6" fmla="*/ 5 w 10"/>
                <a:gd name="T7" fmla="*/ 10 h 10"/>
                <a:gd name="T8" fmla="*/ 10 w 10"/>
                <a:gd name="T9" fmla="*/ 2 h 10"/>
                <a:gd name="T10" fmla="*/ 8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8" y="0"/>
                  </a:moveTo>
                  <a:cubicBezTo>
                    <a:pt x="6" y="0"/>
                    <a:pt x="0" y="6"/>
                    <a:pt x="5" y="6"/>
                  </a:cubicBezTo>
                  <a:cubicBezTo>
                    <a:pt x="5" y="7"/>
                    <a:pt x="4" y="8"/>
                    <a:pt x="4" y="8"/>
                  </a:cubicBezTo>
                  <a:cubicBezTo>
                    <a:pt x="4" y="8"/>
                    <a:pt x="5" y="8"/>
                    <a:pt x="5" y="10"/>
                  </a:cubicBezTo>
                  <a:cubicBezTo>
                    <a:pt x="7" y="8"/>
                    <a:pt x="10" y="4"/>
                    <a:pt x="10" y="2"/>
                  </a:cubicBezTo>
                  <a:cubicBezTo>
                    <a:pt x="9" y="3"/>
                    <a:pt x="8" y="2"/>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44" name="Полилиния 234"/>
            <p:cNvSpPr>
              <a:spLocks/>
            </p:cNvSpPr>
            <p:nvPr/>
          </p:nvSpPr>
          <p:spPr bwMode="auto">
            <a:xfrm>
              <a:off x="231775" y="5688013"/>
              <a:ext cx="6350" cy="9525"/>
            </a:xfrm>
            <a:custGeom>
              <a:avLst/>
              <a:gdLst>
                <a:gd name="T0" fmla="*/ 2 w 2"/>
                <a:gd name="T1" fmla="*/ 0 h 3"/>
                <a:gd name="T2" fmla="*/ 2 w 2"/>
                <a:gd name="T3" fmla="*/ 0 h 3"/>
              </a:gdLst>
              <a:ahLst/>
              <a:cxnLst>
                <a:cxn ang="0">
                  <a:pos x="T0" y="T1"/>
                </a:cxn>
                <a:cxn ang="0">
                  <a:pos x="T2" y="T3"/>
                </a:cxn>
              </a:cxnLst>
              <a:rect l="0" t="0" r="r" b="b"/>
              <a:pathLst>
                <a:path w="2" h="3">
                  <a:moveTo>
                    <a:pt x="2" y="0"/>
                  </a:moveTo>
                  <a:cubicBezTo>
                    <a:pt x="1" y="0"/>
                    <a:pt x="0" y="3"/>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45" name="Полилиния 235"/>
            <p:cNvSpPr>
              <a:spLocks/>
            </p:cNvSpPr>
            <p:nvPr/>
          </p:nvSpPr>
          <p:spPr bwMode="auto">
            <a:xfrm>
              <a:off x="244475" y="5745163"/>
              <a:ext cx="38100" cy="44450"/>
            </a:xfrm>
            <a:custGeom>
              <a:avLst/>
              <a:gdLst>
                <a:gd name="T0" fmla="*/ 8 w 12"/>
                <a:gd name="T1" fmla="*/ 12 h 14"/>
                <a:gd name="T2" fmla="*/ 6 w 12"/>
                <a:gd name="T3" fmla="*/ 9 h 14"/>
                <a:gd name="T4" fmla="*/ 7 w 12"/>
                <a:gd name="T5" fmla="*/ 2 h 14"/>
                <a:gd name="T6" fmla="*/ 0 w 12"/>
                <a:gd name="T7" fmla="*/ 10 h 14"/>
                <a:gd name="T8" fmla="*/ 2 w 12"/>
                <a:gd name="T9" fmla="*/ 13 h 14"/>
                <a:gd name="T10" fmla="*/ 8 w 12"/>
                <a:gd name="T11" fmla="*/ 12 h 14"/>
              </a:gdLst>
              <a:ahLst/>
              <a:cxnLst>
                <a:cxn ang="0">
                  <a:pos x="T0" y="T1"/>
                </a:cxn>
                <a:cxn ang="0">
                  <a:pos x="T2" y="T3"/>
                </a:cxn>
                <a:cxn ang="0">
                  <a:pos x="T4" y="T5"/>
                </a:cxn>
                <a:cxn ang="0">
                  <a:pos x="T6" y="T7"/>
                </a:cxn>
                <a:cxn ang="0">
                  <a:pos x="T8" y="T9"/>
                </a:cxn>
                <a:cxn ang="0">
                  <a:pos x="T10" y="T11"/>
                </a:cxn>
              </a:cxnLst>
              <a:rect l="0" t="0" r="r" b="b"/>
              <a:pathLst>
                <a:path w="12" h="14">
                  <a:moveTo>
                    <a:pt x="8" y="12"/>
                  </a:moveTo>
                  <a:cubicBezTo>
                    <a:pt x="7" y="11"/>
                    <a:pt x="10" y="9"/>
                    <a:pt x="6" y="9"/>
                  </a:cubicBezTo>
                  <a:cubicBezTo>
                    <a:pt x="11" y="7"/>
                    <a:pt x="12" y="0"/>
                    <a:pt x="7" y="2"/>
                  </a:cubicBezTo>
                  <a:cubicBezTo>
                    <a:pt x="3" y="3"/>
                    <a:pt x="4" y="9"/>
                    <a:pt x="0" y="10"/>
                  </a:cubicBezTo>
                  <a:cubicBezTo>
                    <a:pt x="0" y="11"/>
                    <a:pt x="3" y="10"/>
                    <a:pt x="2" y="13"/>
                  </a:cubicBezTo>
                  <a:cubicBezTo>
                    <a:pt x="5" y="14"/>
                    <a:pt x="5" y="11"/>
                    <a:pt x="8"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46" name="Полилиния 236"/>
            <p:cNvSpPr>
              <a:spLocks/>
            </p:cNvSpPr>
            <p:nvPr/>
          </p:nvSpPr>
          <p:spPr bwMode="auto">
            <a:xfrm>
              <a:off x="215900" y="5811838"/>
              <a:ext cx="38100" cy="60325"/>
            </a:xfrm>
            <a:custGeom>
              <a:avLst/>
              <a:gdLst>
                <a:gd name="T0" fmla="*/ 4 w 12"/>
                <a:gd name="T1" fmla="*/ 3 h 19"/>
                <a:gd name="T2" fmla="*/ 0 w 12"/>
                <a:gd name="T3" fmla="*/ 18 h 19"/>
                <a:gd name="T4" fmla="*/ 9 w 12"/>
                <a:gd name="T5" fmla="*/ 0 h 19"/>
                <a:gd name="T6" fmla="*/ 4 w 12"/>
                <a:gd name="T7" fmla="*/ 3 h 19"/>
              </a:gdLst>
              <a:ahLst/>
              <a:cxnLst>
                <a:cxn ang="0">
                  <a:pos x="T0" y="T1"/>
                </a:cxn>
                <a:cxn ang="0">
                  <a:pos x="T2" y="T3"/>
                </a:cxn>
                <a:cxn ang="0">
                  <a:pos x="T4" y="T5"/>
                </a:cxn>
                <a:cxn ang="0">
                  <a:pos x="T6" y="T7"/>
                </a:cxn>
              </a:cxnLst>
              <a:rect l="0" t="0" r="r" b="b"/>
              <a:pathLst>
                <a:path w="12" h="19">
                  <a:moveTo>
                    <a:pt x="4" y="3"/>
                  </a:moveTo>
                  <a:cubicBezTo>
                    <a:pt x="0" y="1"/>
                    <a:pt x="0" y="14"/>
                    <a:pt x="0" y="18"/>
                  </a:cubicBezTo>
                  <a:cubicBezTo>
                    <a:pt x="5" y="19"/>
                    <a:pt x="12" y="5"/>
                    <a:pt x="9" y="0"/>
                  </a:cubicBezTo>
                  <a:cubicBezTo>
                    <a:pt x="7" y="0"/>
                    <a:pt x="3" y="0"/>
                    <a:pt x="4"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47" name="Полилиния 237"/>
            <p:cNvSpPr>
              <a:spLocks/>
            </p:cNvSpPr>
            <p:nvPr/>
          </p:nvSpPr>
          <p:spPr bwMode="auto">
            <a:xfrm>
              <a:off x="104775" y="5519738"/>
              <a:ext cx="82550" cy="161925"/>
            </a:xfrm>
            <a:custGeom>
              <a:avLst/>
              <a:gdLst>
                <a:gd name="T0" fmla="*/ 13 w 26"/>
                <a:gd name="T1" fmla="*/ 43 h 51"/>
                <a:gd name="T2" fmla="*/ 16 w 26"/>
                <a:gd name="T3" fmla="*/ 39 h 51"/>
                <a:gd name="T4" fmla="*/ 15 w 26"/>
                <a:gd name="T5" fmla="*/ 32 h 51"/>
                <a:gd name="T6" fmla="*/ 26 w 26"/>
                <a:gd name="T7" fmla="*/ 1 h 51"/>
                <a:gd name="T8" fmla="*/ 17 w 26"/>
                <a:gd name="T9" fmla="*/ 12 h 51"/>
                <a:gd name="T10" fmla="*/ 9 w 26"/>
                <a:gd name="T11" fmla="*/ 18 h 51"/>
                <a:gd name="T12" fmla="*/ 8 w 26"/>
                <a:gd name="T13" fmla="*/ 23 h 51"/>
                <a:gd name="T14" fmla="*/ 1 w 26"/>
                <a:gd name="T15" fmla="*/ 37 h 51"/>
                <a:gd name="T16" fmla="*/ 0 w 26"/>
                <a:gd name="T17" fmla="*/ 47 h 51"/>
                <a:gd name="T18" fmla="*/ 1 w 26"/>
                <a:gd name="T19" fmla="*/ 50 h 51"/>
                <a:gd name="T20" fmla="*/ 13 w 26"/>
                <a:gd name="T21"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1">
                  <a:moveTo>
                    <a:pt x="13" y="43"/>
                  </a:moveTo>
                  <a:cubicBezTo>
                    <a:pt x="13" y="44"/>
                    <a:pt x="16" y="39"/>
                    <a:pt x="16" y="39"/>
                  </a:cubicBezTo>
                  <a:cubicBezTo>
                    <a:pt x="18" y="34"/>
                    <a:pt x="14" y="37"/>
                    <a:pt x="15" y="32"/>
                  </a:cubicBezTo>
                  <a:cubicBezTo>
                    <a:pt x="21" y="23"/>
                    <a:pt x="23" y="12"/>
                    <a:pt x="26" y="1"/>
                  </a:cubicBezTo>
                  <a:cubicBezTo>
                    <a:pt x="19" y="0"/>
                    <a:pt x="19" y="5"/>
                    <a:pt x="17" y="12"/>
                  </a:cubicBezTo>
                  <a:cubicBezTo>
                    <a:pt x="16" y="14"/>
                    <a:pt x="8" y="24"/>
                    <a:pt x="9" y="18"/>
                  </a:cubicBezTo>
                  <a:cubicBezTo>
                    <a:pt x="8" y="19"/>
                    <a:pt x="7" y="21"/>
                    <a:pt x="8" y="23"/>
                  </a:cubicBezTo>
                  <a:cubicBezTo>
                    <a:pt x="11" y="21"/>
                    <a:pt x="4" y="35"/>
                    <a:pt x="1" y="37"/>
                  </a:cubicBezTo>
                  <a:cubicBezTo>
                    <a:pt x="1" y="41"/>
                    <a:pt x="2" y="43"/>
                    <a:pt x="0" y="47"/>
                  </a:cubicBezTo>
                  <a:cubicBezTo>
                    <a:pt x="3" y="45"/>
                    <a:pt x="1" y="50"/>
                    <a:pt x="1" y="50"/>
                  </a:cubicBezTo>
                  <a:cubicBezTo>
                    <a:pt x="9" y="51"/>
                    <a:pt x="7" y="38"/>
                    <a:pt x="13" y="4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48" name="Полилиния 238"/>
            <p:cNvSpPr>
              <a:spLocks/>
            </p:cNvSpPr>
            <p:nvPr/>
          </p:nvSpPr>
          <p:spPr bwMode="auto">
            <a:xfrm>
              <a:off x="193675" y="5700713"/>
              <a:ext cx="47625" cy="85725"/>
            </a:xfrm>
            <a:custGeom>
              <a:avLst/>
              <a:gdLst>
                <a:gd name="T0" fmla="*/ 4 w 15"/>
                <a:gd name="T1" fmla="*/ 26 h 27"/>
                <a:gd name="T2" fmla="*/ 7 w 15"/>
                <a:gd name="T3" fmla="*/ 22 h 27"/>
                <a:gd name="T4" fmla="*/ 5 w 15"/>
                <a:gd name="T5" fmla="*/ 23 h 27"/>
                <a:gd name="T6" fmla="*/ 9 w 15"/>
                <a:gd name="T7" fmla="*/ 19 h 27"/>
                <a:gd name="T8" fmla="*/ 10 w 15"/>
                <a:gd name="T9" fmla="*/ 7 h 27"/>
                <a:gd name="T10" fmla="*/ 8 w 15"/>
                <a:gd name="T11" fmla="*/ 0 h 27"/>
                <a:gd name="T12" fmla="*/ 3 w 15"/>
                <a:gd name="T13" fmla="*/ 18 h 27"/>
                <a:gd name="T14" fmla="*/ 4 w 15"/>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7">
                  <a:moveTo>
                    <a:pt x="4" y="26"/>
                  </a:moveTo>
                  <a:cubicBezTo>
                    <a:pt x="5" y="25"/>
                    <a:pt x="6" y="23"/>
                    <a:pt x="7" y="22"/>
                  </a:cubicBezTo>
                  <a:cubicBezTo>
                    <a:pt x="6" y="22"/>
                    <a:pt x="5" y="22"/>
                    <a:pt x="5" y="23"/>
                  </a:cubicBezTo>
                  <a:cubicBezTo>
                    <a:pt x="5" y="19"/>
                    <a:pt x="14" y="20"/>
                    <a:pt x="9" y="19"/>
                  </a:cubicBezTo>
                  <a:cubicBezTo>
                    <a:pt x="11" y="13"/>
                    <a:pt x="15" y="14"/>
                    <a:pt x="10" y="7"/>
                  </a:cubicBezTo>
                  <a:cubicBezTo>
                    <a:pt x="7" y="1"/>
                    <a:pt x="11" y="4"/>
                    <a:pt x="8" y="0"/>
                  </a:cubicBezTo>
                  <a:cubicBezTo>
                    <a:pt x="8" y="7"/>
                    <a:pt x="5" y="12"/>
                    <a:pt x="3" y="18"/>
                  </a:cubicBezTo>
                  <a:cubicBezTo>
                    <a:pt x="0" y="27"/>
                    <a:pt x="4" y="20"/>
                    <a:pt x="4" y="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49" name="Полилиния 239"/>
            <p:cNvSpPr>
              <a:spLocks/>
            </p:cNvSpPr>
            <p:nvPr/>
          </p:nvSpPr>
          <p:spPr bwMode="auto">
            <a:xfrm>
              <a:off x="57150" y="5294313"/>
              <a:ext cx="66675" cy="53975"/>
            </a:xfrm>
            <a:custGeom>
              <a:avLst/>
              <a:gdLst>
                <a:gd name="T0" fmla="*/ 1 w 21"/>
                <a:gd name="T1" fmla="*/ 5 h 17"/>
                <a:gd name="T2" fmla="*/ 0 w 21"/>
                <a:gd name="T3" fmla="*/ 4 h 17"/>
                <a:gd name="T4" fmla="*/ 7 w 21"/>
                <a:gd name="T5" fmla="*/ 11 h 17"/>
                <a:gd name="T6" fmla="*/ 17 w 21"/>
                <a:gd name="T7" fmla="*/ 17 h 17"/>
                <a:gd name="T8" fmla="*/ 12 w 21"/>
                <a:gd name="T9" fmla="*/ 4 h 17"/>
                <a:gd name="T10" fmla="*/ 2 w 21"/>
                <a:gd name="T11" fmla="*/ 0 h 17"/>
                <a:gd name="T12" fmla="*/ 1 w 21"/>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21" h="17">
                  <a:moveTo>
                    <a:pt x="1" y="5"/>
                  </a:moveTo>
                  <a:cubicBezTo>
                    <a:pt x="1" y="5"/>
                    <a:pt x="0" y="4"/>
                    <a:pt x="0" y="4"/>
                  </a:cubicBezTo>
                  <a:cubicBezTo>
                    <a:pt x="3" y="7"/>
                    <a:pt x="6" y="8"/>
                    <a:pt x="7" y="11"/>
                  </a:cubicBezTo>
                  <a:cubicBezTo>
                    <a:pt x="9" y="17"/>
                    <a:pt x="13" y="13"/>
                    <a:pt x="17" y="17"/>
                  </a:cubicBezTo>
                  <a:cubicBezTo>
                    <a:pt x="21" y="12"/>
                    <a:pt x="7" y="9"/>
                    <a:pt x="12" y="4"/>
                  </a:cubicBezTo>
                  <a:cubicBezTo>
                    <a:pt x="12" y="0"/>
                    <a:pt x="3" y="5"/>
                    <a:pt x="2" y="0"/>
                  </a:cubicBezTo>
                  <a:cubicBezTo>
                    <a:pt x="1" y="2"/>
                    <a:pt x="0" y="3"/>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50" name="Полилиния 240"/>
            <p:cNvSpPr>
              <a:spLocks/>
            </p:cNvSpPr>
            <p:nvPr/>
          </p:nvSpPr>
          <p:spPr bwMode="auto">
            <a:xfrm>
              <a:off x="263525" y="5862638"/>
              <a:ext cx="25400" cy="31750"/>
            </a:xfrm>
            <a:custGeom>
              <a:avLst/>
              <a:gdLst>
                <a:gd name="T0" fmla="*/ 8 w 8"/>
                <a:gd name="T1" fmla="*/ 0 h 10"/>
                <a:gd name="T2" fmla="*/ 5 w 8"/>
                <a:gd name="T3" fmla="*/ 1 h 10"/>
                <a:gd name="T4" fmla="*/ 2 w 8"/>
                <a:gd name="T5" fmla="*/ 5 h 10"/>
                <a:gd name="T6" fmla="*/ 2 w 8"/>
                <a:gd name="T7" fmla="*/ 10 h 10"/>
                <a:gd name="T8" fmla="*/ 8 w 8"/>
                <a:gd name="T9" fmla="*/ 0 h 10"/>
              </a:gdLst>
              <a:ahLst/>
              <a:cxnLst>
                <a:cxn ang="0">
                  <a:pos x="T0" y="T1"/>
                </a:cxn>
                <a:cxn ang="0">
                  <a:pos x="T2" y="T3"/>
                </a:cxn>
                <a:cxn ang="0">
                  <a:pos x="T4" y="T5"/>
                </a:cxn>
                <a:cxn ang="0">
                  <a:pos x="T6" y="T7"/>
                </a:cxn>
                <a:cxn ang="0">
                  <a:pos x="T8" y="T9"/>
                </a:cxn>
              </a:cxnLst>
              <a:rect l="0" t="0" r="r" b="b"/>
              <a:pathLst>
                <a:path w="8" h="10">
                  <a:moveTo>
                    <a:pt x="8" y="0"/>
                  </a:moveTo>
                  <a:cubicBezTo>
                    <a:pt x="8" y="0"/>
                    <a:pt x="5" y="0"/>
                    <a:pt x="5" y="1"/>
                  </a:cubicBezTo>
                  <a:cubicBezTo>
                    <a:pt x="6" y="3"/>
                    <a:pt x="3" y="3"/>
                    <a:pt x="2" y="5"/>
                  </a:cubicBezTo>
                  <a:cubicBezTo>
                    <a:pt x="5" y="8"/>
                    <a:pt x="0" y="7"/>
                    <a:pt x="2" y="10"/>
                  </a:cubicBezTo>
                  <a:cubicBezTo>
                    <a:pt x="4" y="9"/>
                    <a:pt x="8"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51" name="Полилиния 241"/>
            <p:cNvSpPr>
              <a:spLocks/>
            </p:cNvSpPr>
            <p:nvPr/>
          </p:nvSpPr>
          <p:spPr bwMode="auto">
            <a:xfrm>
              <a:off x="231775" y="5513388"/>
              <a:ext cx="34925" cy="69850"/>
            </a:xfrm>
            <a:custGeom>
              <a:avLst/>
              <a:gdLst>
                <a:gd name="T0" fmla="*/ 0 w 11"/>
                <a:gd name="T1" fmla="*/ 1 h 22"/>
                <a:gd name="T2" fmla="*/ 3 w 11"/>
                <a:gd name="T3" fmla="*/ 16 h 22"/>
                <a:gd name="T4" fmla="*/ 9 w 11"/>
                <a:gd name="T5" fmla="*/ 13 h 22"/>
                <a:gd name="T6" fmla="*/ 2 w 11"/>
                <a:gd name="T7" fmla="*/ 6 h 22"/>
                <a:gd name="T8" fmla="*/ 2 w 11"/>
                <a:gd name="T9" fmla="*/ 1 h 22"/>
                <a:gd name="T10" fmla="*/ 0 w 11"/>
                <a:gd name="T11" fmla="*/ 1 h 22"/>
              </a:gdLst>
              <a:ahLst/>
              <a:cxnLst>
                <a:cxn ang="0">
                  <a:pos x="T0" y="T1"/>
                </a:cxn>
                <a:cxn ang="0">
                  <a:pos x="T2" y="T3"/>
                </a:cxn>
                <a:cxn ang="0">
                  <a:pos x="T4" y="T5"/>
                </a:cxn>
                <a:cxn ang="0">
                  <a:pos x="T6" y="T7"/>
                </a:cxn>
                <a:cxn ang="0">
                  <a:pos x="T8" y="T9"/>
                </a:cxn>
                <a:cxn ang="0">
                  <a:pos x="T10" y="T11"/>
                </a:cxn>
              </a:cxnLst>
              <a:rect l="0" t="0" r="r" b="b"/>
              <a:pathLst>
                <a:path w="11" h="22">
                  <a:moveTo>
                    <a:pt x="0" y="1"/>
                  </a:moveTo>
                  <a:cubicBezTo>
                    <a:pt x="0" y="6"/>
                    <a:pt x="4" y="11"/>
                    <a:pt x="3" y="16"/>
                  </a:cubicBezTo>
                  <a:cubicBezTo>
                    <a:pt x="11" y="18"/>
                    <a:pt x="7" y="22"/>
                    <a:pt x="9" y="13"/>
                  </a:cubicBezTo>
                  <a:cubicBezTo>
                    <a:pt x="6" y="13"/>
                    <a:pt x="3" y="2"/>
                    <a:pt x="2" y="6"/>
                  </a:cubicBezTo>
                  <a:cubicBezTo>
                    <a:pt x="2" y="4"/>
                    <a:pt x="2" y="3"/>
                    <a:pt x="2" y="1"/>
                  </a:cubicBezTo>
                  <a:cubicBezTo>
                    <a:pt x="2" y="0"/>
                    <a:pt x="0" y="3"/>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52" name="Полилиния 242"/>
            <p:cNvSpPr>
              <a:spLocks/>
            </p:cNvSpPr>
            <p:nvPr/>
          </p:nvSpPr>
          <p:spPr bwMode="auto">
            <a:xfrm>
              <a:off x="88900" y="5437188"/>
              <a:ext cx="31750" cy="31750"/>
            </a:xfrm>
            <a:custGeom>
              <a:avLst/>
              <a:gdLst>
                <a:gd name="T0" fmla="*/ 9 w 10"/>
                <a:gd name="T1" fmla="*/ 10 h 10"/>
                <a:gd name="T2" fmla="*/ 10 w 10"/>
                <a:gd name="T3" fmla="*/ 1 h 10"/>
                <a:gd name="T4" fmla="*/ 0 w 10"/>
                <a:gd name="T5" fmla="*/ 7 h 10"/>
                <a:gd name="T6" fmla="*/ 9 w 10"/>
                <a:gd name="T7" fmla="*/ 10 h 10"/>
              </a:gdLst>
              <a:ahLst/>
              <a:cxnLst>
                <a:cxn ang="0">
                  <a:pos x="T0" y="T1"/>
                </a:cxn>
                <a:cxn ang="0">
                  <a:pos x="T2" y="T3"/>
                </a:cxn>
                <a:cxn ang="0">
                  <a:pos x="T4" y="T5"/>
                </a:cxn>
                <a:cxn ang="0">
                  <a:pos x="T6" y="T7"/>
                </a:cxn>
              </a:cxnLst>
              <a:rect l="0" t="0" r="r" b="b"/>
              <a:pathLst>
                <a:path w="10" h="10">
                  <a:moveTo>
                    <a:pt x="9" y="10"/>
                  </a:moveTo>
                  <a:cubicBezTo>
                    <a:pt x="9" y="8"/>
                    <a:pt x="10" y="1"/>
                    <a:pt x="10" y="1"/>
                  </a:cubicBezTo>
                  <a:cubicBezTo>
                    <a:pt x="3" y="0"/>
                    <a:pt x="4" y="6"/>
                    <a:pt x="0" y="7"/>
                  </a:cubicBezTo>
                  <a:cubicBezTo>
                    <a:pt x="0" y="10"/>
                    <a:pt x="6" y="10"/>
                    <a:pt x="9"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53" name="Полилиния 243"/>
            <p:cNvSpPr>
              <a:spLocks/>
            </p:cNvSpPr>
            <p:nvPr/>
          </p:nvSpPr>
          <p:spPr bwMode="auto">
            <a:xfrm>
              <a:off x="76200" y="5475288"/>
              <a:ext cx="38100" cy="31750"/>
            </a:xfrm>
            <a:custGeom>
              <a:avLst/>
              <a:gdLst>
                <a:gd name="T0" fmla="*/ 3 w 12"/>
                <a:gd name="T1" fmla="*/ 10 h 10"/>
                <a:gd name="T2" fmla="*/ 9 w 12"/>
                <a:gd name="T3" fmla="*/ 0 h 10"/>
                <a:gd name="T4" fmla="*/ 3 w 12"/>
                <a:gd name="T5" fmla="*/ 10 h 10"/>
              </a:gdLst>
              <a:ahLst/>
              <a:cxnLst>
                <a:cxn ang="0">
                  <a:pos x="T0" y="T1"/>
                </a:cxn>
                <a:cxn ang="0">
                  <a:pos x="T2" y="T3"/>
                </a:cxn>
                <a:cxn ang="0">
                  <a:pos x="T4" y="T5"/>
                </a:cxn>
              </a:cxnLst>
              <a:rect l="0" t="0" r="r" b="b"/>
              <a:pathLst>
                <a:path w="12" h="10">
                  <a:moveTo>
                    <a:pt x="3" y="10"/>
                  </a:moveTo>
                  <a:cubicBezTo>
                    <a:pt x="6" y="8"/>
                    <a:pt x="12" y="6"/>
                    <a:pt x="9" y="0"/>
                  </a:cubicBezTo>
                  <a:cubicBezTo>
                    <a:pt x="3" y="1"/>
                    <a:pt x="0" y="3"/>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54" name="Полилиния 244"/>
            <p:cNvSpPr>
              <a:spLocks/>
            </p:cNvSpPr>
            <p:nvPr/>
          </p:nvSpPr>
          <p:spPr bwMode="auto">
            <a:xfrm>
              <a:off x="98425" y="5332413"/>
              <a:ext cx="127000" cy="149225"/>
            </a:xfrm>
            <a:custGeom>
              <a:avLst/>
              <a:gdLst>
                <a:gd name="T0" fmla="*/ 17 w 40"/>
                <a:gd name="T1" fmla="*/ 20 h 47"/>
                <a:gd name="T2" fmla="*/ 24 w 40"/>
                <a:gd name="T3" fmla="*/ 29 h 47"/>
                <a:gd name="T4" fmla="*/ 35 w 40"/>
                <a:gd name="T5" fmla="*/ 45 h 47"/>
                <a:gd name="T6" fmla="*/ 39 w 40"/>
                <a:gd name="T7" fmla="*/ 47 h 47"/>
                <a:gd name="T8" fmla="*/ 30 w 40"/>
                <a:gd name="T9" fmla="*/ 33 h 47"/>
                <a:gd name="T10" fmla="*/ 24 w 40"/>
                <a:gd name="T11" fmla="*/ 21 h 47"/>
                <a:gd name="T12" fmla="*/ 14 w 40"/>
                <a:gd name="T13" fmla="*/ 7 h 47"/>
                <a:gd name="T14" fmla="*/ 11 w 40"/>
                <a:gd name="T15" fmla="*/ 10 h 47"/>
                <a:gd name="T16" fmla="*/ 17 w 40"/>
                <a:gd name="T17"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17" y="20"/>
                  </a:moveTo>
                  <a:cubicBezTo>
                    <a:pt x="21" y="23"/>
                    <a:pt x="23" y="25"/>
                    <a:pt x="24" y="29"/>
                  </a:cubicBezTo>
                  <a:cubicBezTo>
                    <a:pt x="27" y="26"/>
                    <a:pt x="36" y="42"/>
                    <a:pt x="35" y="45"/>
                  </a:cubicBezTo>
                  <a:cubicBezTo>
                    <a:pt x="37" y="43"/>
                    <a:pt x="37" y="47"/>
                    <a:pt x="39" y="47"/>
                  </a:cubicBezTo>
                  <a:cubicBezTo>
                    <a:pt x="40" y="44"/>
                    <a:pt x="36" y="28"/>
                    <a:pt x="30" y="33"/>
                  </a:cubicBezTo>
                  <a:cubicBezTo>
                    <a:pt x="32" y="27"/>
                    <a:pt x="27" y="26"/>
                    <a:pt x="24" y="21"/>
                  </a:cubicBezTo>
                  <a:cubicBezTo>
                    <a:pt x="21" y="18"/>
                    <a:pt x="14" y="11"/>
                    <a:pt x="14" y="7"/>
                  </a:cubicBezTo>
                  <a:cubicBezTo>
                    <a:pt x="14" y="4"/>
                    <a:pt x="0" y="0"/>
                    <a:pt x="11" y="10"/>
                  </a:cubicBezTo>
                  <a:cubicBezTo>
                    <a:pt x="14" y="14"/>
                    <a:pt x="13" y="16"/>
                    <a:pt x="17" y="2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55" name="Полилиния 245"/>
            <p:cNvSpPr>
              <a:spLocks/>
            </p:cNvSpPr>
            <p:nvPr/>
          </p:nvSpPr>
          <p:spPr bwMode="auto">
            <a:xfrm>
              <a:off x="215900" y="5481638"/>
              <a:ext cx="22225" cy="22225"/>
            </a:xfrm>
            <a:custGeom>
              <a:avLst/>
              <a:gdLst>
                <a:gd name="T0" fmla="*/ 1 w 7"/>
                <a:gd name="T1" fmla="*/ 5 h 7"/>
                <a:gd name="T2" fmla="*/ 7 w 7"/>
                <a:gd name="T3" fmla="*/ 7 h 7"/>
                <a:gd name="T4" fmla="*/ 4 w 7"/>
                <a:gd name="T5" fmla="*/ 4 h 7"/>
                <a:gd name="T6" fmla="*/ 5 w 7"/>
                <a:gd name="T7" fmla="*/ 1 h 7"/>
                <a:gd name="T8" fmla="*/ 4 w 7"/>
                <a:gd name="T9" fmla="*/ 0 h 7"/>
                <a:gd name="T10" fmla="*/ 1 w 7"/>
                <a:gd name="T11" fmla="*/ 5 h 7"/>
              </a:gdLst>
              <a:ahLst/>
              <a:cxnLst>
                <a:cxn ang="0">
                  <a:pos x="T0" y="T1"/>
                </a:cxn>
                <a:cxn ang="0">
                  <a:pos x="T2" y="T3"/>
                </a:cxn>
                <a:cxn ang="0">
                  <a:pos x="T4" y="T5"/>
                </a:cxn>
                <a:cxn ang="0">
                  <a:pos x="T6" y="T7"/>
                </a:cxn>
                <a:cxn ang="0">
                  <a:pos x="T8" y="T9"/>
                </a:cxn>
                <a:cxn ang="0">
                  <a:pos x="T10" y="T11"/>
                </a:cxn>
              </a:cxnLst>
              <a:rect l="0" t="0" r="r" b="b"/>
              <a:pathLst>
                <a:path w="7" h="7">
                  <a:moveTo>
                    <a:pt x="1" y="5"/>
                  </a:moveTo>
                  <a:cubicBezTo>
                    <a:pt x="1" y="7"/>
                    <a:pt x="7" y="6"/>
                    <a:pt x="7" y="7"/>
                  </a:cubicBezTo>
                  <a:cubicBezTo>
                    <a:pt x="6" y="6"/>
                    <a:pt x="5" y="5"/>
                    <a:pt x="4" y="4"/>
                  </a:cubicBezTo>
                  <a:cubicBezTo>
                    <a:pt x="5" y="4"/>
                    <a:pt x="5" y="3"/>
                    <a:pt x="5" y="1"/>
                  </a:cubicBezTo>
                  <a:cubicBezTo>
                    <a:pt x="3" y="3"/>
                    <a:pt x="3" y="2"/>
                    <a:pt x="4" y="0"/>
                  </a:cubicBezTo>
                  <a:cubicBezTo>
                    <a:pt x="3" y="0"/>
                    <a:pt x="0" y="5"/>
                    <a:pt x="1"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56" name="Полилиния 246"/>
            <p:cNvSpPr>
              <a:spLocks/>
            </p:cNvSpPr>
            <p:nvPr/>
          </p:nvSpPr>
          <p:spPr bwMode="auto">
            <a:xfrm>
              <a:off x="88900" y="5487988"/>
              <a:ext cx="63500" cy="114300"/>
            </a:xfrm>
            <a:custGeom>
              <a:avLst/>
              <a:gdLst>
                <a:gd name="T0" fmla="*/ 6 w 20"/>
                <a:gd name="T1" fmla="*/ 36 h 36"/>
                <a:gd name="T2" fmla="*/ 6 w 20"/>
                <a:gd name="T3" fmla="*/ 31 h 36"/>
                <a:gd name="T4" fmla="*/ 15 w 20"/>
                <a:gd name="T5" fmla="*/ 27 h 36"/>
                <a:gd name="T6" fmla="*/ 15 w 20"/>
                <a:gd name="T7" fmla="*/ 11 h 36"/>
                <a:gd name="T8" fmla="*/ 20 w 20"/>
                <a:gd name="T9" fmla="*/ 5 h 36"/>
                <a:gd name="T10" fmla="*/ 18 w 20"/>
                <a:gd name="T11" fmla="*/ 0 h 36"/>
                <a:gd name="T12" fmla="*/ 9 w 20"/>
                <a:gd name="T13" fmla="*/ 14 h 36"/>
                <a:gd name="T14" fmla="*/ 2 w 20"/>
                <a:gd name="T15" fmla="*/ 16 h 36"/>
                <a:gd name="T16" fmla="*/ 6 w 20"/>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6">
                  <a:moveTo>
                    <a:pt x="6" y="36"/>
                  </a:moveTo>
                  <a:cubicBezTo>
                    <a:pt x="5" y="35"/>
                    <a:pt x="9" y="30"/>
                    <a:pt x="6" y="31"/>
                  </a:cubicBezTo>
                  <a:cubicBezTo>
                    <a:pt x="7" y="28"/>
                    <a:pt x="12" y="27"/>
                    <a:pt x="15" y="27"/>
                  </a:cubicBezTo>
                  <a:cubicBezTo>
                    <a:pt x="11" y="25"/>
                    <a:pt x="14" y="14"/>
                    <a:pt x="15" y="11"/>
                  </a:cubicBezTo>
                  <a:cubicBezTo>
                    <a:pt x="17" y="9"/>
                    <a:pt x="18" y="7"/>
                    <a:pt x="20" y="5"/>
                  </a:cubicBezTo>
                  <a:cubicBezTo>
                    <a:pt x="19" y="5"/>
                    <a:pt x="18" y="0"/>
                    <a:pt x="18" y="0"/>
                  </a:cubicBezTo>
                  <a:cubicBezTo>
                    <a:pt x="11" y="0"/>
                    <a:pt x="11" y="14"/>
                    <a:pt x="9" y="14"/>
                  </a:cubicBezTo>
                  <a:cubicBezTo>
                    <a:pt x="3" y="19"/>
                    <a:pt x="7" y="16"/>
                    <a:pt x="2" y="16"/>
                  </a:cubicBezTo>
                  <a:cubicBezTo>
                    <a:pt x="3" y="19"/>
                    <a:pt x="0" y="33"/>
                    <a:pt x="6" y="3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57" name="Полилиния 247"/>
            <p:cNvSpPr>
              <a:spLocks/>
            </p:cNvSpPr>
            <p:nvPr/>
          </p:nvSpPr>
          <p:spPr bwMode="auto">
            <a:xfrm>
              <a:off x="2397125" y="6834188"/>
              <a:ext cx="101600" cy="25400"/>
            </a:xfrm>
            <a:custGeom>
              <a:avLst/>
              <a:gdLst>
                <a:gd name="T0" fmla="*/ 28 w 32"/>
                <a:gd name="T1" fmla="*/ 6 h 8"/>
                <a:gd name="T2" fmla="*/ 30 w 32"/>
                <a:gd name="T3" fmla="*/ 8 h 8"/>
                <a:gd name="T4" fmla="*/ 13 w 32"/>
                <a:gd name="T5" fmla="*/ 0 h 8"/>
                <a:gd name="T6" fmla="*/ 0 w 32"/>
                <a:gd name="T7" fmla="*/ 1 h 8"/>
                <a:gd name="T8" fmla="*/ 28 w 32"/>
                <a:gd name="T9" fmla="*/ 6 h 8"/>
              </a:gdLst>
              <a:ahLst/>
              <a:cxnLst>
                <a:cxn ang="0">
                  <a:pos x="T0" y="T1"/>
                </a:cxn>
                <a:cxn ang="0">
                  <a:pos x="T2" y="T3"/>
                </a:cxn>
                <a:cxn ang="0">
                  <a:pos x="T4" y="T5"/>
                </a:cxn>
                <a:cxn ang="0">
                  <a:pos x="T6" y="T7"/>
                </a:cxn>
                <a:cxn ang="0">
                  <a:pos x="T8" y="T9"/>
                </a:cxn>
              </a:cxnLst>
              <a:rect l="0" t="0" r="r" b="b"/>
              <a:pathLst>
                <a:path w="32" h="8">
                  <a:moveTo>
                    <a:pt x="28" y="6"/>
                  </a:moveTo>
                  <a:cubicBezTo>
                    <a:pt x="29" y="7"/>
                    <a:pt x="30" y="7"/>
                    <a:pt x="30" y="8"/>
                  </a:cubicBezTo>
                  <a:cubicBezTo>
                    <a:pt x="32" y="4"/>
                    <a:pt x="16" y="0"/>
                    <a:pt x="13" y="0"/>
                  </a:cubicBezTo>
                  <a:cubicBezTo>
                    <a:pt x="9" y="0"/>
                    <a:pt x="0" y="1"/>
                    <a:pt x="0" y="1"/>
                  </a:cubicBezTo>
                  <a:cubicBezTo>
                    <a:pt x="4" y="2"/>
                    <a:pt x="26" y="8"/>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58" name="Полилиния 248"/>
            <p:cNvSpPr>
              <a:spLocks/>
            </p:cNvSpPr>
            <p:nvPr/>
          </p:nvSpPr>
          <p:spPr bwMode="auto">
            <a:xfrm>
              <a:off x="260350" y="5580063"/>
              <a:ext cx="15875" cy="28575"/>
            </a:xfrm>
            <a:custGeom>
              <a:avLst/>
              <a:gdLst>
                <a:gd name="T0" fmla="*/ 5 w 5"/>
                <a:gd name="T1" fmla="*/ 9 h 9"/>
                <a:gd name="T2" fmla="*/ 5 w 5"/>
                <a:gd name="T3" fmla="*/ 6 h 9"/>
                <a:gd name="T4" fmla="*/ 2 w 5"/>
                <a:gd name="T5" fmla="*/ 1 h 9"/>
                <a:gd name="T6" fmla="*/ 0 w 5"/>
                <a:gd name="T7" fmla="*/ 4 h 9"/>
                <a:gd name="T8" fmla="*/ 5 w 5"/>
                <a:gd name="T9" fmla="*/ 9 h 9"/>
              </a:gdLst>
              <a:ahLst/>
              <a:cxnLst>
                <a:cxn ang="0">
                  <a:pos x="T0" y="T1"/>
                </a:cxn>
                <a:cxn ang="0">
                  <a:pos x="T2" y="T3"/>
                </a:cxn>
                <a:cxn ang="0">
                  <a:pos x="T4" y="T5"/>
                </a:cxn>
                <a:cxn ang="0">
                  <a:pos x="T6" y="T7"/>
                </a:cxn>
                <a:cxn ang="0">
                  <a:pos x="T8" y="T9"/>
                </a:cxn>
              </a:cxnLst>
              <a:rect l="0" t="0" r="r" b="b"/>
              <a:pathLst>
                <a:path w="5" h="9">
                  <a:moveTo>
                    <a:pt x="5" y="9"/>
                  </a:moveTo>
                  <a:cubicBezTo>
                    <a:pt x="5" y="8"/>
                    <a:pt x="5" y="7"/>
                    <a:pt x="5" y="6"/>
                  </a:cubicBezTo>
                  <a:cubicBezTo>
                    <a:pt x="5" y="9"/>
                    <a:pt x="2" y="0"/>
                    <a:pt x="2" y="1"/>
                  </a:cubicBezTo>
                  <a:cubicBezTo>
                    <a:pt x="1" y="2"/>
                    <a:pt x="0" y="3"/>
                    <a:pt x="0" y="4"/>
                  </a:cubicBezTo>
                  <a:cubicBezTo>
                    <a:pt x="0" y="7"/>
                    <a:pt x="3" y="7"/>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59" name="Полилиния 249"/>
            <p:cNvSpPr>
              <a:spLocks/>
            </p:cNvSpPr>
            <p:nvPr/>
          </p:nvSpPr>
          <p:spPr bwMode="auto">
            <a:xfrm>
              <a:off x="260350" y="55927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60" name="Полилиния 250"/>
            <p:cNvSpPr>
              <a:spLocks/>
            </p:cNvSpPr>
            <p:nvPr/>
          </p:nvSpPr>
          <p:spPr bwMode="auto">
            <a:xfrm>
              <a:off x="161925" y="5894388"/>
              <a:ext cx="104775" cy="174625"/>
            </a:xfrm>
            <a:custGeom>
              <a:avLst/>
              <a:gdLst>
                <a:gd name="T0" fmla="*/ 32 w 33"/>
                <a:gd name="T1" fmla="*/ 0 h 55"/>
                <a:gd name="T2" fmla="*/ 20 w 33"/>
                <a:gd name="T3" fmla="*/ 17 h 55"/>
                <a:gd name="T4" fmla="*/ 6 w 33"/>
                <a:gd name="T5" fmla="*/ 36 h 55"/>
                <a:gd name="T6" fmla="*/ 8 w 33"/>
                <a:gd name="T7" fmla="*/ 38 h 55"/>
                <a:gd name="T8" fmla="*/ 1 w 33"/>
                <a:gd name="T9" fmla="*/ 55 h 55"/>
                <a:gd name="T10" fmla="*/ 12 w 33"/>
                <a:gd name="T11" fmla="*/ 43 h 55"/>
                <a:gd name="T12" fmla="*/ 28 w 33"/>
                <a:gd name="T13" fmla="*/ 24 h 55"/>
                <a:gd name="T14" fmla="*/ 30 w 33"/>
                <a:gd name="T15" fmla="*/ 16 h 55"/>
                <a:gd name="T16" fmla="*/ 32 w 33"/>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5">
                  <a:moveTo>
                    <a:pt x="32" y="0"/>
                  </a:moveTo>
                  <a:cubicBezTo>
                    <a:pt x="28" y="0"/>
                    <a:pt x="23" y="14"/>
                    <a:pt x="20" y="17"/>
                  </a:cubicBezTo>
                  <a:cubicBezTo>
                    <a:pt x="21" y="22"/>
                    <a:pt x="13" y="38"/>
                    <a:pt x="6" y="36"/>
                  </a:cubicBezTo>
                  <a:cubicBezTo>
                    <a:pt x="5" y="38"/>
                    <a:pt x="6" y="39"/>
                    <a:pt x="8" y="38"/>
                  </a:cubicBezTo>
                  <a:cubicBezTo>
                    <a:pt x="1" y="44"/>
                    <a:pt x="0" y="46"/>
                    <a:pt x="1" y="55"/>
                  </a:cubicBezTo>
                  <a:cubicBezTo>
                    <a:pt x="5" y="53"/>
                    <a:pt x="9" y="48"/>
                    <a:pt x="12" y="43"/>
                  </a:cubicBezTo>
                  <a:cubicBezTo>
                    <a:pt x="14" y="40"/>
                    <a:pt x="26" y="23"/>
                    <a:pt x="28" y="24"/>
                  </a:cubicBezTo>
                  <a:cubicBezTo>
                    <a:pt x="28" y="22"/>
                    <a:pt x="30" y="16"/>
                    <a:pt x="30" y="16"/>
                  </a:cubicBezTo>
                  <a:cubicBezTo>
                    <a:pt x="32" y="9"/>
                    <a:pt x="33" y="7"/>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61" name="Полилиния 251"/>
            <p:cNvSpPr>
              <a:spLocks/>
            </p:cNvSpPr>
            <p:nvPr/>
          </p:nvSpPr>
          <p:spPr bwMode="auto">
            <a:xfrm>
              <a:off x="285750" y="5634038"/>
              <a:ext cx="0" cy="317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1"/>
                    <a:pt x="0" y="0"/>
                  </a:cubicBezTo>
                  <a:cubicBezTo>
                    <a:pt x="0" y="0"/>
                    <a:pt x="0" y="1"/>
                    <a:pt x="0" y="1"/>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62" name="Полилиния 252"/>
            <p:cNvSpPr>
              <a:spLocks/>
            </p:cNvSpPr>
            <p:nvPr/>
          </p:nvSpPr>
          <p:spPr bwMode="auto">
            <a:xfrm>
              <a:off x="285750" y="5634038"/>
              <a:ext cx="317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63" name="Полилиния 253"/>
            <p:cNvSpPr>
              <a:spLocks/>
            </p:cNvSpPr>
            <p:nvPr/>
          </p:nvSpPr>
          <p:spPr bwMode="auto">
            <a:xfrm>
              <a:off x="152400" y="5973763"/>
              <a:ext cx="15875" cy="19050"/>
            </a:xfrm>
            <a:custGeom>
              <a:avLst/>
              <a:gdLst>
                <a:gd name="T0" fmla="*/ 0 w 5"/>
                <a:gd name="T1" fmla="*/ 4 h 6"/>
                <a:gd name="T2" fmla="*/ 1 w 5"/>
                <a:gd name="T3" fmla="*/ 4 h 6"/>
                <a:gd name="T4" fmla="*/ 1 w 5"/>
                <a:gd name="T5" fmla="*/ 4 h 6"/>
                <a:gd name="T6" fmla="*/ 1 w 5"/>
                <a:gd name="T7" fmla="*/ 5 h 6"/>
                <a:gd name="T8" fmla="*/ 4 w 5"/>
                <a:gd name="T9" fmla="*/ 6 h 6"/>
                <a:gd name="T10" fmla="*/ 2 w 5"/>
                <a:gd name="T11" fmla="*/ 0 h 6"/>
                <a:gd name="T12" fmla="*/ 0 w 5"/>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4"/>
                  </a:moveTo>
                  <a:cubicBezTo>
                    <a:pt x="1" y="4"/>
                    <a:pt x="1" y="4"/>
                    <a:pt x="1" y="4"/>
                  </a:cubicBezTo>
                  <a:cubicBezTo>
                    <a:pt x="1" y="3"/>
                    <a:pt x="2" y="4"/>
                    <a:pt x="1" y="4"/>
                  </a:cubicBezTo>
                  <a:cubicBezTo>
                    <a:pt x="1" y="4"/>
                    <a:pt x="1" y="5"/>
                    <a:pt x="1" y="5"/>
                  </a:cubicBezTo>
                  <a:cubicBezTo>
                    <a:pt x="2" y="5"/>
                    <a:pt x="3" y="6"/>
                    <a:pt x="4" y="6"/>
                  </a:cubicBezTo>
                  <a:cubicBezTo>
                    <a:pt x="3" y="3"/>
                    <a:pt x="5" y="2"/>
                    <a:pt x="2" y="0"/>
                  </a:cubicBezTo>
                  <a:cubicBezTo>
                    <a:pt x="3" y="2"/>
                    <a:pt x="0" y="2"/>
                    <a:pt x="0"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64" name="Полилиния 254"/>
            <p:cNvSpPr>
              <a:spLocks/>
            </p:cNvSpPr>
            <p:nvPr/>
          </p:nvSpPr>
          <p:spPr bwMode="auto">
            <a:xfrm>
              <a:off x="276225" y="5624513"/>
              <a:ext cx="9525" cy="12700"/>
            </a:xfrm>
            <a:custGeom>
              <a:avLst/>
              <a:gdLst>
                <a:gd name="T0" fmla="*/ 2 w 3"/>
                <a:gd name="T1" fmla="*/ 4 h 4"/>
                <a:gd name="T2" fmla="*/ 3 w 3"/>
                <a:gd name="T3" fmla="*/ 3 h 4"/>
                <a:gd name="T4" fmla="*/ 2 w 3"/>
                <a:gd name="T5" fmla="*/ 0 h 4"/>
                <a:gd name="T6" fmla="*/ 0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cubicBezTo>
                    <a:pt x="2" y="3"/>
                    <a:pt x="3" y="3"/>
                    <a:pt x="3" y="3"/>
                  </a:cubicBezTo>
                  <a:cubicBezTo>
                    <a:pt x="3" y="2"/>
                    <a:pt x="3" y="0"/>
                    <a:pt x="2" y="0"/>
                  </a:cubicBezTo>
                  <a:cubicBezTo>
                    <a:pt x="2" y="0"/>
                    <a:pt x="1" y="2"/>
                    <a:pt x="0" y="2"/>
                  </a:cubicBezTo>
                  <a:cubicBezTo>
                    <a:pt x="2" y="2"/>
                    <a:pt x="2" y="4"/>
                    <a:pt x="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65" name="Полилиния 255"/>
            <p:cNvSpPr>
              <a:spLocks/>
            </p:cNvSpPr>
            <p:nvPr/>
          </p:nvSpPr>
          <p:spPr bwMode="auto">
            <a:xfrm>
              <a:off x="19050" y="5688013"/>
              <a:ext cx="19050" cy="12700"/>
            </a:xfrm>
            <a:custGeom>
              <a:avLst/>
              <a:gdLst>
                <a:gd name="T0" fmla="*/ 3 w 6"/>
                <a:gd name="T1" fmla="*/ 4 h 4"/>
                <a:gd name="T2" fmla="*/ 2 w 6"/>
                <a:gd name="T3" fmla="*/ 0 h 4"/>
                <a:gd name="T4" fmla="*/ 1 w 6"/>
                <a:gd name="T5" fmla="*/ 4 h 4"/>
                <a:gd name="T6" fmla="*/ 3 w 6"/>
                <a:gd name="T7" fmla="*/ 4 h 4"/>
              </a:gdLst>
              <a:ahLst/>
              <a:cxnLst>
                <a:cxn ang="0">
                  <a:pos x="T0" y="T1"/>
                </a:cxn>
                <a:cxn ang="0">
                  <a:pos x="T2" y="T3"/>
                </a:cxn>
                <a:cxn ang="0">
                  <a:pos x="T4" y="T5"/>
                </a:cxn>
                <a:cxn ang="0">
                  <a:pos x="T6" y="T7"/>
                </a:cxn>
              </a:cxnLst>
              <a:rect l="0" t="0" r="r" b="b"/>
              <a:pathLst>
                <a:path w="6" h="4">
                  <a:moveTo>
                    <a:pt x="3" y="4"/>
                  </a:moveTo>
                  <a:cubicBezTo>
                    <a:pt x="6" y="4"/>
                    <a:pt x="1" y="0"/>
                    <a:pt x="2" y="0"/>
                  </a:cubicBezTo>
                  <a:cubicBezTo>
                    <a:pt x="0" y="1"/>
                    <a:pt x="0" y="3"/>
                    <a:pt x="1" y="4"/>
                  </a:cubicBezTo>
                  <a:cubicBezTo>
                    <a:pt x="1" y="4"/>
                    <a:pt x="3" y="1"/>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66" name="Полилиния 256"/>
            <p:cNvSpPr>
              <a:spLocks/>
            </p:cNvSpPr>
            <p:nvPr/>
          </p:nvSpPr>
          <p:spPr bwMode="auto">
            <a:xfrm>
              <a:off x="28575" y="5700713"/>
              <a:ext cx="38100" cy="50800"/>
            </a:xfrm>
            <a:custGeom>
              <a:avLst/>
              <a:gdLst>
                <a:gd name="T0" fmla="*/ 9 w 12"/>
                <a:gd name="T1" fmla="*/ 16 h 16"/>
                <a:gd name="T2" fmla="*/ 7 w 12"/>
                <a:gd name="T3" fmla="*/ 10 h 16"/>
                <a:gd name="T4" fmla="*/ 10 w 12"/>
                <a:gd name="T5" fmla="*/ 10 h 16"/>
                <a:gd name="T6" fmla="*/ 3 w 12"/>
                <a:gd name="T7" fmla="*/ 5 h 16"/>
                <a:gd name="T8" fmla="*/ 5 w 12"/>
                <a:gd name="T9" fmla="*/ 3 h 16"/>
                <a:gd name="T10" fmla="*/ 0 w 12"/>
                <a:gd name="T11" fmla="*/ 3 h 16"/>
                <a:gd name="T12" fmla="*/ 4 w 12"/>
                <a:gd name="T13" fmla="*/ 6 h 16"/>
                <a:gd name="T14" fmla="*/ 3 w 12"/>
                <a:gd name="T15" fmla="*/ 9 h 16"/>
                <a:gd name="T16" fmla="*/ 6 w 12"/>
                <a:gd name="T17" fmla="*/ 10 h 16"/>
                <a:gd name="T18" fmla="*/ 9 w 12"/>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6">
                  <a:moveTo>
                    <a:pt x="9" y="16"/>
                  </a:moveTo>
                  <a:cubicBezTo>
                    <a:pt x="12" y="15"/>
                    <a:pt x="10" y="10"/>
                    <a:pt x="7" y="10"/>
                  </a:cubicBezTo>
                  <a:cubicBezTo>
                    <a:pt x="8" y="8"/>
                    <a:pt x="9" y="10"/>
                    <a:pt x="10" y="10"/>
                  </a:cubicBezTo>
                  <a:cubicBezTo>
                    <a:pt x="8" y="7"/>
                    <a:pt x="6" y="6"/>
                    <a:pt x="3" y="5"/>
                  </a:cubicBezTo>
                  <a:cubicBezTo>
                    <a:pt x="3" y="4"/>
                    <a:pt x="4" y="3"/>
                    <a:pt x="5" y="3"/>
                  </a:cubicBezTo>
                  <a:cubicBezTo>
                    <a:pt x="4" y="0"/>
                    <a:pt x="1" y="3"/>
                    <a:pt x="0" y="3"/>
                  </a:cubicBezTo>
                  <a:cubicBezTo>
                    <a:pt x="0" y="4"/>
                    <a:pt x="2" y="5"/>
                    <a:pt x="4" y="6"/>
                  </a:cubicBezTo>
                  <a:cubicBezTo>
                    <a:pt x="0" y="7"/>
                    <a:pt x="5" y="7"/>
                    <a:pt x="3" y="9"/>
                  </a:cubicBezTo>
                  <a:cubicBezTo>
                    <a:pt x="4" y="9"/>
                    <a:pt x="5" y="9"/>
                    <a:pt x="6" y="10"/>
                  </a:cubicBezTo>
                  <a:cubicBezTo>
                    <a:pt x="3" y="14"/>
                    <a:pt x="8" y="13"/>
                    <a:pt x="9"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67" name="Полилиния 257"/>
            <p:cNvSpPr>
              <a:spLocks/>
            </p:cNvSpPr>
            <p:nvPr/>
          </p:nvSpPr>
          <p:spPr bwMode="auto">
            <a:xfrm>
              <a:off x="6350" y="5522913"/>
              <a:ext cx="34925" cy="60325"/>
            </a:xfrm>
            <a:custGeom>
              <a:avLst/>
              <a:gdLst>
                <a:gd name="T0" fmla="*/ 9 w 11"/>
                <a:gd name="T1" fmla="*/ 19 h 19"/>
                <a:gd name="T2" fmla="*/ 9 w 11"/>
                <a:gd name="T3" fmla="*/ 11 h 19"/>
                <a:gd name="T4" fmla="*/ 6 w 11"/>
                <a:gd name="T5" fmla="*/ 7 h 19"/>
                <a:gd name="T6" fmla="*/ 0 w 11"/>
                <a:gd name="T7" fmla="*/ 0 h 19"/>
                <a:gd name="T8" fmla="*/ 0 w 11"/>
                <a:gd name="T9" fmla="*/ 10 h 19"/>
                <a:gd name="T10" fmla="*/ 9 w 11"/>
                <a:gd name="T11" fmla="*/ 19 h 19"/>
              </a:gdLst>
              <a:ahLst/>
              <a:cxnLst>
                <a:cxn ang="0">
                  <a:pos x="T0" y="T1"/>
                </a:cxn>
                <a:cxn ang="0">
                  <a:pos x="T2" y="T3"/>
                </a:cxn>
                <a:cxn ang="0">
                  <a:pos x="T4" y="T5"/>
                </a:cxn>
                <a:cxn ang="0">
                  <a:pos x="T6" y="T7"/>
                </a:cxn>
                <a:cxn ang="0">
                  <a:pos x="T8" y="T9"/>
                </a:cxn>
                <a:cxn ang="0">
                  <a:pos x="T10" y="T11"/>
                </a:cxn>
              </a:cxnLst>
              <a:rect l="0" t="0" r="r" b="b"/>
              <a:pathLst>
                <a:path w="11" h="19">
                  <a:moveTo>
                    <a:pt x="9" y="19"/>
                  </a:moveTo>
                  <a:cubicBezTo>
                    <a:pt x="8" y="15"/>
                    <a:pt x="11" y="14"/>
                    <a:pt x="9" y="11"/>
                  </a:cubicBezTo>
                  <a:cubicBezTo>
                    <a:pt x="7" y="10"/>
                    <a:pt x="6" y="8"/>
                    <a:pt x="6" y="7"/>
                  </a:cubicBezTo>
                  <a:cubicBezTo>
                    <a:pt x="5" y="5"/>
                    <a:pt x="3" y="2"/>
                    <a:pt x="0" y="0"/>
                  </a:cubicBezTo>
                  <a:cubicBezTo>
                    <a:pt x="0" y="10"/>
                    <a:pt x="0" y="10"/>
                    <a:pt x="0" y="10"/>
                  </a:cubicBezTo>
                  <a:cubicBezTo>
                    <a:pt x="4" y="12"/>
                    <a:pt x="3" y="19"/>
                    <a:pt x="9"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68" name="Полилиния 258"/>
            <p:cNvSpPr>
              <a:spLocks/>
            </p:cNvSpPr>
            <p:nvPr/>
          </p:nvSpPr>
          <p:spPr bwMode="auto">
            <a:xfrm>
              <a:off x="104775" y="5586413"/>
              <a:ext cx="127000" cy="219075"/>
            </a:xfrm>
            <a:custGeom>
              <a:avLst/>
              <a:gdLst>
                <a:gd name="T0" fmla="*/ 35 w 40"/>
                <a:gd name="T1" fmla="*/ 33 h 69"/>
                <a:gd name="T2" fmla="*/ 36 w 40"/>
                <a:gd name="T3" fmla="*/ 36 h 69"/>
                <a:gd name="T4" fmla="*/ 32 w 40"/>
                <a:gd name="T5" fmla="*/ 18 h 69"/>
                <a:gd name="T6" fmla="*/ 27 w 40"/>
                <a:gd name="T7" fmla="*/ 5 h 69"/>
                <a:gd name="T8" fmla="*/ 13 w 40"/>
                <a:gd name="T9" fmla="*/ 28 h 69"/>
                <a:gd name="T10" fmla="*/ 9 w 40"/>
                <a:gd name="T11" fmla="*/ 46 h 69"/>
                <a:gd name="T12" fmla="*/ 2 w 40"/>
                <a:gd name="T13" fmla="*/ 40 h 69"/>
                <a:gd name="T14" fmla="*/ 8 w 40"/>
                <a:gd name="T15" fmla="*/ 69 h 69"/>
                <a:gd name="T16" fmla="*/ 9 w 40"/>
                <a:gd name="T17" fmla="*/ 64 h 69"/>
                <a:gd name="T18" fmla="*/ 12 w 40"/>
                <a:gd name="T19" fmla="*/ 64 h 69"/>
                <a:gd name="T20" fmla="*/ 6 w 40"/>
                <a:gd name="T21" fmla="*/ 61 h 69"/>
                <a:gd name="T22" fmla="*/ 21 w 40"/>
                <a:gd name="T23" fmla="*/ 41 h 69"/>
                <a:gd name="T24" fmla="*/ 35 w 40"/>
                <a:gd name="T25" fmla="*/ 3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69">
                  <a:moveTo>
                    <a:pt x="35" y="33"/>
                  </a:moveTo>
                  <a:cubicBezTo>
                    <a:pt x="33" y="34"/>
                    <a:pt x="33" y="35"/>
                    <a:pt x="36" y="36"/>
                  </a:cubicBezTo>
                  <a:cubicBezTo>
                    <a:pt x="38" y="29"/>
                    <a:pt x="32" y="25"/>
                    <a:pt x="32" y="18"/>
                  </a:cubicBezTo>
                  <a:cubicBezTo>
                    <a:pt x="33" y="12"/>
                    <a:pt x="40" y="0"/>
                    <a:pt x="27" y="5"/>
                  </a:cubicBezTo>
                  <a:cubicBezTo>
                    <a:pt x="33" y="12"/>
                    <a:pt x="19" y="29"/>
                    <a:pt x="13" y="28"/>
                  </a:cubicBezTo>
                  <a:cubicBezTo>
                    <a:pt x="16" y="34"/>
                    <a:pt x="15" y="39"/>
                    <a:pt x="9" y="46"/>
                  </a:cubicBezTo>
                  <a:cubicBezTo>
                    <a:pt x="5" y="42"/>
                    <a:pt x="7" y="41"/>
                    <a:pt x="2" y="40"/>
                  </a:cubicBezTo>
                  <a:cubicBezTo>
                    <a:pt x="2" y="50"/>
                    <a:pt x="0" y="61"/>
                    <a:pt x="8" y="69"/>
                  </a:cubicBezTo>
                  <a:cubicBezTo>
                    <a:pt x="9" y="68"/>
                    <a:pt x="9" y="66"/>
                    <a:pt x="9" y="64"/>
                  </a:cubicBezTo>
                  <a:cubicBezTo>
                    <a:pt x="14" y="68"/>
                    <a:pt x="9" y="63"/>
                    <a:pt x="12" y="64"/>
                  </a:cubicBezTo>
                  <a:cubicBezTo>
                    <a:pt x="10" y="63"/>
                    <a:pt x="8" y="62"/>
                    <a:pt x="6" y="61"/>
                  </a:cubicBezTo>
                  <a:cubicBezTo>
                    <a:pt x="13" y="52"/>
                    <a:pt x="17" y="50"/>
                    <a:pt x="21" y="41"/>
                  </a:cubicBezTo>
                  <a:cubicBezTo>
                    <a:pt x="24" y="35"/>
                    <a:pt x="28" y="26"/>
                    <a:pt x="35"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69" name="Полилиния 259"/>
            <p:cNvSpPr>
              <a:spLocks/>
            </p:cNvSpPr>
            <p:nvPr/>
          </p:nvSpPr>
          <p:spPr bwMode="auto">
            <a:xfrm>
              <a:off x="161925" y="6027738"/>
              <a:ext cx="6350" cy="6350"/>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1"/>
                    <a:pt x="1" y="1"/>
                    <a:pt x="0" y="1"/>
                  </a:cubicBezTo>
                  <a:cubicBezTo>
                    <a:pt x="0" y="2"/>
                    <a:pt x="1" y="1"/>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70" name="Полилиния 260"/>
            <p:cNvSpPr>
              <a:spLocks/>
            </p:cNvSpPr>
            <p:nvPr/>
          </p:nvSpPr>
          <p:spPr bwMode="auto">
            <a:xfrm>
              <a:off x="152400" y="5995988"/>
              <a:ext cx="34925" cy="22225"/>
            </a:xfrm>
            <a:custGeom>
              <a:avLst/>
              <a:gdLst>
                <a:gd name="T0" fmla="*/ 4 w 11"/>
                <a:gd name="T1" fmla="*/ 7 h 7"/>
                <a:gd name="T2" fmla="*/ 0 w 11"/>
                <a:gd name="T3" fmla="*/ 0 h 7"/>
                <a:gd name="T4" fmla="*/ 4 w 11"/>
                <a:gd name="T5" fmla="*/ 7 h 7"/>
              </a:gdLst>
              <a:ahLst/>
              <a:cxnLst>
                <a:cxn ang="0">
                  <a:pos x="T0" y="T1"/>
                </a:cxn>
                <a:cxn ang="0">
                  <a:pos x="T2" y="T3"/>
                </a:cxn>
                <a:cxn ang="0">
                  <a:pos x="T4" y="T5"/>
                </a:cxn>
              </a:cxnLst>
              <a:rect l="0" t="0" r="r" b="b"/>
              <a:pathLst>
                <a:path w="11" h="7">
                  <a:moveTo>
                    <a:pt x="4" y="7"/>
                  </a:moveTo>
                  <a:cubicBezTo>
                    <a:pt x="11" y="3"/>
                    <a:pt x="2" y="0"/>
                    <a:pt x="0" y="0"/>
                  </a:cubicBezTo>
                  <a:cubicBezTo>
                    <a:pt x="0" y="1"/>
                    <a:pt x="3" y="5"/>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71" name="Полилиния 261"/>
            <p:cNvSpPr>
              <a:spLocks/>
            </p:cNvSpPr>
            <p:nvPr/>
          </p:nvSpPr>
          <p:spPr bwMode="auto">
            <a:xfrm>
              <a:off x="25400" y="5345113"/>
              <a:ext cx="44450" cy="50800"/>
            </a:xfrm>
            <a:custGeom>
              <a:avLst/>
              <a:gdLst>
                <a:gd name="T0" fmla="*/ 14 w 14"/>
                <a:gd name="T1" fmla="*/ 13 h 16"/>
                <a:gd name="T2" fmla="*/ 13 w 14"/>
                <a:gd name="T3" fmla="*/ 14 h 16"/>
                <a:gd name="T4" fmla="*/ 0 w 14"/>
                <a:gd name="T5" fmla="*/ 4 h 16"/>
                <a:gd name="T6" fmla="*/ 13 w 14"/>
                <a:gd name="T7" fmla="*/ 16 h 16"/>
                <a:gd name="T8" fmla="*/ 14 w 14"/>
                <a:gd name="T9" fmla="*/ 13 h 16"/>
              </a:gdLst>
              <a:ahLst/>
              <a:cxnLst>
                <a:cxn ang="0">
                  <a:pos x="T0" y="T1"/>
                </a:cxn>
                <a:cxn ang="0">
                  <a:pos x="T2" y="T3"/>
                </a:cxn>
                <a:cxn ang="0">
                  <a:pos x="T4" y="T5"/>
                </a:cxn>
                <a:cxn ang="0">
                  <a:pos x="T6" y="T7"/>
                </a:cxn>
                <a:cxn ang="0">
                  <a:pos x="T8" y="T9"/>
                </a:cxn>
              </a:cxnLst>
              <a:rect l="0" t="0" r="r" b="b"/>
              <a:pathLst>
                <a:path w="14" h="16">
                  <a:moveTo>
                    <a:pt x="14" y="13"/>
                  </a:moveTo>
                  <a:cubicBezTo>
                    <a:pt x="14" y="13"/>
                    <a:pt x="13" y="14"/>
                    <a:pt x="13" y="14"/>
                  </a:cubicBezTo>
                  <a:cubicBezTo>
                    <a:pt x="10" y="8"/>
                    <a:pt x="10" y="0"/>
                    <a:pt x="0" y="4"/>
                  </a:cubicBezTo>
                  <a:cubicBezTo>
                    <a:pt x="0" y="9"/>
                    <a:pt x="9" y="13"/>
                    <a:pt x="13" y="16"/>
                  </a:cubicBezTo>
                  <a:cubicBezTo>
                    <a:pt x="14" y="15"/>
                    <a:pt x="14" y="14"/>
                    <a:pt x="14" y="1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72" name="Полилиния 262"/>
            <p:cNvSpPr>
              <a:spLocks/>
            </p:cNvSpPr>
            <p:nvPr/>
          </p:nvSpPr>
          <p:spPr bwMode="auto">
            <a:xfrm>
              <a:off x="285750" y="564038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73" name="Полилиния 263"/>
            <p:cNvSpPr>
              <a:spLocks/>
            </p:cNvSpPr>
            <p:nvPr/>
          </p:nvSpPr>
          <p:spPr bwMode="auto">
            <a:xfrm>
              <a:off x="9525" y="5402263"/>
              <a:ext cx="50800" cy="53975"/>
            </a:xfrm>
            <a:custGeom>
              <a:avLst/>
              <a:gdLst>
                <a:gd name="T0" fmla="*/ 11 w 16"/>
                <a:gd name="T1" fmla="*/ 16 h 17"/>
                <a:gd name="T2" fmla="*/ 15 w 16"/>
                <a:gd name="T3" fmla="*/ 12 h 17"/>
                <a:gd name="T4" fmla="*/ 11 w 16"/>
                <a:gd name="T5" fmla="*/ 16 h 17"/>
              </a:gdLst>
              <a:ahLst/>
              <a:cxnLst>
                <a:cxn ang="0">
                  <a:pos x="T0" y="T1"/>
                </a:cxn>
                <a:cxn ang="0">
                  <a:pos x="T2" y="T3"/>
                </a:cxn>
                <a:cxn ang="0">
                  <a:pos x="T4" y="T5"/>
                </a:cxn>
              </a:cxnLst>
              <a:rect l="0" t="0" r="r" b="b"/>
              <a:pathLst>
                <a:path w="16" h="17">
                  <a:moveTo>
                    <a:pt x="11" y="16"/>
                  </a:moveTo>
                  <a:cubicBezTo>
                    <a:pt x="12" y="16"/>
                    <a:pt x="16" y="17"/>
                    <a:pt x="15" y="12"/>
                  </a:cubicBezTo>
                  <a:cubicBezTo>
                    <a:pt x="12" y="0"/>
                    <a:pt x="0" y="15"/>
                    <a:pt x="11" y="1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74" name="Полилиния 264"/>
            <p:cNvSpPr>
              <a:spLocks/>
            </p:cNvSpPr>
            <p:nvPr/>
          </p:nvSpPr>
          <p:spPr bwMode="auto">
            <a:xfrm>
              <a:off x="15875" y="5395913"/>
              <a:ext cx="28575" cy="28575"/>
            </a:xfrm>
            <a:custGeom>
              <a:avLst/>
              <a:gdLst>
                <a:gd name="T0" fmla="*/ 0 w 9"/>
                <a:gd name="T1" fmla="*/ 7 h 9"/>
                <a:gd name="T2" fmla="*/ 9 w 9"/>
                <a:gd name="T3" fmla="*/ 7 h 9"/>
                <a:gd name="T4" fmla="*/ 4 w 9"/>
                <a:gd name="T5" fmla="*/ 0 h 9"/>
                <a:gd name="T6" fmla="*/ 0 w 9"/>
                <a:gd name="T7" fmla="*/ 7 h 9"/>
              </a:gdLst>
              <a:ahLst/>
              <a:cxnLst>
                <a:cxn ang="0">
                  <a:pos x="T0" y="T1"/>
                </a:cxn>
                <a:cxn ang="0">
                  <a:pos x="T2" y="T3"/>
                </a:cxn>
                <a:cxn ang="0">
                  <a:pos x="T4" y="T5"/>
                </a:cxn>
                <a:cxn ang="0">
                  <a:pos x="T6" y="T7"/>
                </a:cxn>
              </a:cxnLst>
              <a:rect l="0" t="0" r="r" b="b"/>
              <a:pathLst>
                <a:path w="9" h="9">
                  <a:moveTo>
                    <a:pt x="0" y="7"/>
                  </a:moveTo>
                  <a:cubicBezTo>
                    <a:pt x="3" y="9"/>
                    <a:pt x="7" y="7"/>
                    <a:pt x="9" y="7"/>
                  </a:cubicBezTo>
                  <a:cubicBezTo>
                    <a:pt x="7" y="5"/>
                    <a:pt x="6" y="3"/>
                    <a:pt x="4" y="0"/>
                  </a:cubicBezTo>
                  <a:cubicBezTo>
                    <a:pt x="1" y="1"/>
                    <a:pt x="1" y="5"/>
                    <a:pt x="0"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75" name="Полилиния 265"/>
            <p:cNvSpPr>
              <a:spLocks/>
            </p:cNvSpPr>
            <p:nvPr/>
          </p:nvSpPr>
          <p:spPr bwMode="auto">
            <a:xfrm>
              <a:off x="3175" y="5268913"/>
              <a:ext cx="57150" cy="139700"/>
            </a:xfrm>
            <a:custGeom>
              <a:avLst/>
              <a:gdLst>
                <a:gd name="T0" fmla="*/ 1 w 18"/>
                <a:gd name="T1" fmla="*/ 23 h 44"/>
                <a:gd name="T2" fmla="*/ 1 w 18"/>
                <a:gd name="T3" fmla="*/ 44 h 44"/>
                <a:gd name="T4" fmla="*/ 2 w 18"/>
                <a:gd name="T5" fmla="*/ 44 h 44"/>
                <a:gd name="T6" fmla="*/ 4 w 18"/>
                <a:gd name="T7" fmla="*/ 33 h 44"/>
                <a:gd name="T8" fmla="*/ 5 w 18"/>
                <a:gd name="T9" fmla="*/ 23 h 44"/>
                <a:gd name="T10" fmla="*/ 4 w 18"/>
                <a:gd name="T11" fmla="*/ 13 h 44"/>
                <a:gd name="T12" fmla="*/ 15 w 18"/>
                <a:gd name="T13" fmla="*/ 9 h 44"/>
                <a:gd name="T14" fmla="*/ 17 w 18"/>
                <a:gd name="T15" fmla="*/ 12 h 44"/>
                <a:gd name="T16" fmla="*/ 18 w 18"/>
                <a:gd name="T17" fmla="*/ 7 h 44"/>
                <a:gd name="T18" fmla="*/ 10 w 18"/>
                <a:gd name="T19" fmla="*/ 1 h 44"/>
                <a:gd name="T20" fmla="*/ 1 w 18"/>
                <a:gd name="T21" fmla="*/ 2 h 44"/>
                <a:gd name="T22" fmla="*/ 1 w 18"/>
                <a:gd name="T23" fmla="*/ 20 h 44"/>
                <a:gd name="T24" fmla="*/ 1 w 18"/>
                <a:gd name="T25"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44">
                  <a:moveTo>
                    <a:pt x="1" y="23"/>
                  </a:moveTo>
                  <a:cubicBezTo>
                    <a:pt x="1" y="44"/>
                    <a:pt x="1" y="44"/>
                    <a:pt x="1" y="44"/>
                  </a:cubicBezTo>
                  <a:cubicBezTo>
                    <a:pt x="2" y="43"/>
                    <a:pt x="2" y="44"/>
                    <a:pt x="2" y="44"/>
                  </a:cubicBezTo>
                  <a:cubicBezTo>
                    <a:pt x="4" y="41"/>
                    <a:pt x="0" y="36"/>
                    <a:pt x="4" y="33"/>
                  </a:cubicBezTo>
                  <a:cubicBezTo>
                    <a:pt x="3" y="34"/>
                    <a:pt x="3" y="25"/>
                    <a:pt x="5" y="23"/>
                  </a:cubicBezTo>
                  <a:cubicBezTo>
                    <a:pt x="4" y="24"/>
                    <a:pt x="5" y="15"/>
                    <a:pt x="4" y="13"/>
                  </a:cubicBezTo>
                  <a:cubicBezTo>
                    <a:pt x="7" y="9"/>
                    <a:pt x="10" y="10"/>
                    <a:pt x="15" y="9"/>
                  </a:cubicBezTo>
                  <a:cubicBezTo>
                    <a:pt x="15" y="10"/>
                    <a:pt x="16" y="11"/>
                    <a:pt x="17" y="12"/>
                  </a:cubicBezTo>
                  <a:cubicBezTo>
                    <a:pt x="16" y="11"/>
                    <a:pt x="18" y="9"/>
                    <a:pt x="18" y="7"/>
                  </a:cubicBezTo>
                  <a:cubicBezTo>
                    <a:pt x="14" y="7"/>
                    <a:pt x="12" y="3"/>
                    <a:pt x="10" y="1"/>
                  </a:cubicBezTo>
                  <a:cubicBezTo>
                    <a:pt x="9" y="0"/>
                    <a:pt x="4" y="1"/>
                    <a:pt x="1" y="2"/>
                  </a:cubicBezTo>
                  <a:cubicBezTo>
                    <a:pt x="1" y="20"/>
                    <a:pt x="1" y="20"/>
                    <a:pt x="1" y="20"/>
                  </a:cubicBezTo>
                  <a:lnTo>
                    <a:pt x="1" y="23"/>
                  </a:ln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76" name="Полилиния 266"/>
            <p:cNvSpPr>
              <a:spLocks/>
            </p:cNvSpPr>
            <p:nvPr/>
          </p:nvSpPr>
          <p:spPr bwMode="auto">
            <a:xfrm>
              <a:off x="1577975" y="68405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77" name="Полилиния 267"/>
            <p:cNvSpPr>
              <a:spLocks/>
            </p:cNvSpPr>
            <p:nvPr/>
          </p:nvSpPr>
          <p:spPr bwMode="auto">
            <a:xfrm>
              <a:off x="250825" y="6764338"/>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78" name="Полилиния 268"/>
            <p:cNvSpPr>
              <a:spLocks/>
            </p:cNvSpPr>
            <p:nvPr/>
          </p:nvSpPr>
          <p:spPr bwMode="auto">
            <a:xfrm>
              <a:off x="12700" y="5468938"/>
              <a:ext cx="50800" cy="57150"/>
            </a:xfrm>
            <a:custGeom>
              <a:avLst/>
              <a:gdLst>
                <a:gd name="T0" fmla="*/ 15 w 16"/>
                <a:gd name="T1" fmla="*/ 17 h 18"/>
                <a:gd name="T2" fmla="*/ 12 w 16"/>
                <a:gd name="T3" fmla="*/ 4 h 18"/>
                <a:gd name="T4" fmla="*/ 14 w 16"/>
                <a:gd name="T5" fmla="*/ 7 h 18"/>
                <a:gd name="T6" fmla="*/ 11 w 16"/>
                <a:gd name="T7" fmla="*/ 7 h 18"/>
                <a:gd name="T8" fmla="*/ 8 w 16"/>
                <a:gd name="T9" fmla="*/ 12 h 18"/>
                <a:gd name="T10" fmla="*/ 15 w 16"/>
                <a:gd name="T11" fmla="*/ 17 h 18"/>
              </a:gdLst>
              <a:ahLst/>
              <a:cxnLst>
                <a:cxn ang="0">
                  <a:pos x="T0" y="T1"/>
                </a:cxn>
                <a:cxn ang="0">
                  <a:pos x="T2" y="T3"/>
                </a:cxn>
                <a:cxn ang="0">
                  <a:pos x="T4" y="T5"/>
                </a:cxn>
                <a:cxn ang="0">
                  <a:pos x="T6" y="T7"/>
                </a:cxn>
                <a:cxn ang="0">
                  <a:pos x="T8" y="T9"/>
                </a:cxn>
                <a:cxn ang="0">
                  <a:pos x="T10" y="T11"/>
                </a:cxn>
              </a:cxnLst>
              <a:rect l="0" t="0" r="r" b="b"/>
              <a:pathLst>
                <a:path w="16" h="18">
                  <a:moveTo>
                    <a:pt x="15" y="17"/>
                  </a:moveTo>
                  <a:cubicBezTo>
                    <a:pt x="15" y="17"/>
                    <a:pt x="16" y="0"/>
                    <a:pt x="12" y="4"/>
                  </a:cubicBezTo>
                  <a:cubicBezTo>
                    <a:pt x="11" y="4"/>
                    <a:pt x="13" y="7"/>
                    <a:pt x="14" y="7"/>
                  </a:cubicBezTo>
                  <a:cubicBezTo>
                    <a:pt x="12" y="7"/>
                    <a:pt x="10" y="4"/>
                    <a:pt x="11" y="7"/>
                  </a:cubicBezTo>
                  <a:cubicBezTo>
                    <a:pt x="0" y="0"/>
                    <a:pt x="0" y="12"/>
                    <a:pt x="8" y="12"/>
                  </a:cubicBezTo>
                  <a:cubicBezTo>
                    <a:pt x="3" y="17"/>
                    <a:pt x="15" y="18"/>
                    <a:pt x="15" y="1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79" name="Полилиния 269"/>
            <p:cNvSpPr>
              <a:spLocks/>
            </p:cNvSpPr>
            <p:nvPr/>
          </p:nvSpPr>
          <p:spPr bwMode="auto">
            <a:xfrm>
              <a:off x="317500" y="5830888"/>
              <a:ext cx="12700" cy="12700"/>
            </a:xfrm>
            <a:custGeom>
              <a:avLst/>
              <a:gdLst>
                <a:gd name="T0" fmla="*/ 3 w 4"/>
                <a:gd name="T1" fmla="*/ 4 h 4"/>
                <a:gd name="T2" fmla="*/ 2 w 4"/>
                <a:gd name="T3" fmla="*/ 0 h 4"/>
                <a:gd name="T4" fmla="*/ 0 w 4"/>
                <a:gd name="T5" fmla="*/ 3 h 4"/>
                <a:gd name="T6" fmla="*/ 3 w 4"/>
                <a:gd name="T7" fmla="*/ 4 h 4"/>
              </a:gdLst>
              <a:ahLst/>
              <a:cxnLst>
                <a:cxn ang="0">
                  <a:pos x="T0" y="T1"/>
                </a:cxn>
                <a:cxn ang="0">
                  <a:pos x="T2" y="T3"/>
                </a:cxn>
                <a:cxn ang="0">
                  <a:pos x="T4" y="T5"/>
                </a:cxn>
                <a:cxn ang="0">
                  <a:pos x="T6" y="T7"/>
                </a:cxn>
              </a:cxnLst>
              <a:rect l="0" t="0" r="r" b="b"/>
              <a:pathLst>
                <a:path w="4" h="4">
                  <a:moveTo>
                    <a:pt x="3" y="4"/>
                  </a:moveTo>
                  <a:cubicBezTo>
                    <a:pt x="4" y="2"/>
                    <a:pt x="3" y="1"/>
                    <a:pt x="2" y="0"/>
                  </a:cubicBezTo>
                  <a:cubicBezTo>
                    <a:pt x="0" y="0"/>
                    <a:pt x="0" y="1"/>
                    <a:pt x="0" y="3"/>
                  </a:cubicBezTo>
                  <a:cubicBezTo>
                    <a:pt x="2" y="2"/>
                    <a:pt x="1" y="4"/>
                    <a:pt x="3"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80" name="Полилиния 270"/>
            <p:cNvSpPr>
              <a:spLocks/>
            </p:cNvSpPr>
            <p:nvPr/>
          </p:nvSpPr>
          <p:spPr bwMode="auto">
            <a:xfrm>
              <a:off x="288925" y="5662613"/>
              <a:ext cx="19050" cy="44450"/>
            </a:xfrm>
            <a:custGeom>
              <a:avLst/>
              <a:gdLst>
                <a:gd name="T0" fmla="*/ 5 w 6"/>
                <a:gd name="T1" fmla="*/ 9 h 14"/>
                <a:gd name="T2" fmla="*/ 2 w 6"/>
                <a:gd name="T3" fmla="*/ 10 h 14"/>
                <a:gd name="T4" fmla="*/ 5 w 6"/>
                <a:gd name="T5" fmla="*/ 14 h 14"/>
                <a:gd name="T6" fmla="*/ 4 w 6"/>
                <a:gd name="T7" fmla="*/ 0 h 14"/>
                <a:gd name="T8" fmla="*/ 2 w 6"/>
                <a:gd name="T9" fmla="*/ 0 h 14"/>
                <a:gd name="T10" fmla="*/ 5 w 6"/>
                <a:gd name="T11" fmla="*/ 9 h 14"/>
              </a:gdLst>
              <a:ahLst/>
              <a:cxnLst>
                <a:cxn ang="0">
                  <a:pos x="T0" y="T1"/>
                </a:cxn>
                <a:cxn ang="0">
                  <a:pos x="T2" y="T3"/>
                </a:cxn>
                <a:cxn ang="0">
                  <a:pos x="T4" y="T5"/>
                </a:cxn>
                <a:cxn ang="0">
                  <a:pos x="T6" y="T7"/>
                </a:cxn>
                <a:cxn ang="0">
                  <a:pos x="T8" y="T9"/>
                </a:cxn>
                <a:cxn ang="0">
                  <a:pos x="T10" y="T11"/>
                </a:cxn>
              </a:cxnLst>
              <a:rect l="0" t="0" r="r" b="b"/>
              <a:pathLst>
                <a:path w="6" h="14">
                  <a:moveTo>
                    <a:pt x="5" y="9"/>
                  </a:moveTo>
                  <a:cubicBezTo>
                    <a:pt x="4" y="10"/>
                    <a:pt x="3" y="10"/>
                    <a:pt x="2" y="10"/>
                  </a:cubicBezTo>
                  <a:cubicBezTo>
                    <a:pt x="2" y="12"/>
                    <a:pt x="3" y="13"/>
                    <a:pt x="5" y="14"/>
                  </a:cubicBezTo>
                  <a:cubicBezTo>
                    <a:pt x="6" y="10"/>
                    <a:pt x="6" y="4"/>
                    <a:pt x="4" y="0"/>
                  </a:cubicBezTo>
                  <a:cubicBezTo>
                    <a:pt x="3" y="0"/>
                    <a:pt x="3" y="3"/>
                    <a:pt x="2" y="0"/>
                  </a:cubicBezTo>
                  <a:cubicBezTo>
                    <a:pt x="0" y="2"/>
                    <a:pt x="2" y="9"/>
                    <a:pt x="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81" name="Полилиния 271"/>
            <p:cNvSpPr>
              <a:spLocks/>
            </p:cNvSpPr>
            <p:nvPr/>
          </p:nvSpPr>
          <p:spPr bwMode="auto">
            <a:xfrm>
              <a:off x="285750" y="563721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82" name="Полилиния 272"/>
            <p:cNvSpPr>
              <a:spLocks/>
            </p:cNvSpPr>
            <p:nvPr/>
          </p:nvSpPr>
          <p:spPr bwMode="auto">
            <a:xfrm>
              <a:off x="320675" y="5849938"/>
              <a:ext cx="31750" cy="92075"/>
            </a:xfrm>
            <a:custGeom>
              <a:avLst/>
              <a:gdLst>
                <a:gd name="T0" fmla="*/ 3 w 10"/>
                <a:gd name="T1" fmla="*/ 10 h 29"/>
                <a:gd name="T2" fmla="*/ 5 w 10"/>
                <a:gd name="T3" fmla="*/ 26 h 29"/>
                <a:gd name="T4" fmla="*/ 6 w 10"/>
                <a:gd name="T5" fmla="*/ 27 h 29"/>
                <a:gd name="T6" fmla="*/ 8 w 10"/>
                <a:gd name="T7" fmla="*/ 29 h 29"/>
                <a:gd name="T8" fmla="*/ 7 w 10"/>
                <a:gd name="T9" fmla="*/ 17 h 29"/>
                <a:gd name="T10" fmla="*/ 5 w 10"/>
                <a:gd name="T11" fmla="*/ 2 h 29"/>
                <a:gd name="T12" fmla="*/ 3 w 10"/>
                <a:gd name="T13" fmla="*/ 10 h 29"/>
              </a:gdLst>
              <a:ahLst/>
              <a:cxnLst>
                <a:cxn ang="0">
                  <a:pos x="T0" y="T1"/>
                </a:cxn>
                <a:cxn ang="0">
                  <a:pos x="T2" y="T3"/>
                </a:cxn>
                <a:cxn ang="0">
                  <a:pos x="T4" y="T5"/>
                </a:cxn>
                <a:cxn ang="0">
                  <a:pos x="T6" y="T7"/>
                </a:cxn>
                <a:cxn ang="0">
                  <a:pos x="T8" y="T9"/>
                </a:cxn>
                <a:cxn ang="0">
                  <a:pos x="T10" y="T11"/>
                </a:cxn>
                <a:cxn ang="0">
                  <a:pos x="T12" y="T13"/>
                </a:cxn>
              </a:cxnLst>
              <a:rect l="0" t="0" r="r" b="b"/>
              <a:pathLst>
                <a:path w="10" h="29">
                  <a:moveTo>
                    <a:pt x="3" y="10"/>
                  </a:moveTo>
                  <a:cubicBezTo>
                    <a:pt x="7" y="13"/>
                    <a:pt x="4" y="22"/>
                    <a:pt x="5" y="26"/>
                  </a:cubicBezTo>
                  <a:cubicBezTo>
                    <a:pt x="6" y="23"/>
                    <a:pt x="8" y="27"/>
                    <a:pt x="6" y="27"/>
                  </a:cubicBezTo>
                  <a:cubicBezTo>
                    <a:pt x="6" y="28"/>
                    <a:pt x="7" y="27"/>
                    <a:pt x="8" y="29"/>
                  </a:cubicBezTo>
                  <a:cubicBezTo>
                    <a:pt x="9" y="29"/>
                    <a:pt x="10" y="14"/>
                    <a:pt x="7" y="17"/>
                  </a:cubicBezTo>
                  <a:cubicBezTo>
                    <a:pt x="7" y="13"/>
                    <a:pt x="9" y="3"/>
                    <a:pt x="5" y="2"/>
                  </a:cubicBezTo>
                  <a:cubicBezTo>
                    <a:pt x="0" y="0"/>
                    <a:pt x="3" y="8"/>
                    <a:pt x="3" y="1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83" name="Полилиния 273"/>
            <p:cNvSpPr>
              <a:spLocks/>
            </p:cNvSpPr>
            <p:nvPr/>
          </p:nvSpPr>
          <p:spPr bwMode="auto">
            <a:xfrm>
              <a:off x="152400" y="6710363"/>
              <a:ext cx="25400" cy="28575"/>
            </a:xfrm>
            <a:custGeom>
              <a:avLst/>
              <a:gdLst>
                <a:gd name="T0" fmla="*/ 5 w 8"/>
                <a:gd name="T1" fmla="*/ 8 h 9"/>
                <a:gd name="T2" fmla="*/ 8 w 8"/>
                <a:gd name="T3" fmla="*/ 4 h 9"/>
                <a:gd name="T4" fmla="*/ 1 w 8"/>
                <a:gd name="T5" fmla="*/ 7 h 9"/>
                <a:gd name="T6" fmla="*/ 5 w 8"/>
                <a:gd name="T7" fmla="*/ 8 h 9"/>
              </a:gdLst>
              <a:ahLst/>
              <a:cxnLst>
                <a:cxn ang="0">
                  <a:pos x="T0" y="T1"/>
                </a:cxn>
                <a:cxn ang="0">
                  <a:pos x="T2" y="T3"/>
                </a:cxn>
                <a:cxn ang="0">
                  <a:pos x="T4" y="T5"/>
                </a:cxn>
                <a:cxn ang="0">
                  <a:pos x="T6" y="T7"/>
                </a:cxn>
              </a:cxnLst>
              <a:rect l="0" t="0" r="r" b="b"/>
              <a:pathLst>
                <a:path w="8" h="9">
                  <a:moveTo>
                    <a:pt x="5" y="8"/>
                  </a:moveTo>
                  <a:cubicBezTo>
                    <a:pt x="3" y="7"/>
                    <a:pt x="4" y="6"/>
                    <a:pt x="8" y="4"/>
                  </a:cubicBezTo>
                  <a:cubicBezTo>
                    <a:pt x="7" y="0"/>
                    <a:pt x="0" y="7"/>
                    <a:pt x="1" y="7"/>
                  </a:cubicBezTo>
                  <a:cubicBezTo>
                    <a:pt x="1" y="9"/>
                    <a:pt x="5" y="8"/>
                    <a:pt x="5"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84" name="Полилиния 274"/>
            <p:cNvSpPr>
              <a:spLocks/>
            </p:cNvSpPr>
            <p:nvPr/>
          </p:nvSpPr>
          <p:spPr bwMode="auto">
            <a:xfrm>
              <a:off x="495300" y="68373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85" name="Полилиния 275"/>
            <p:cNvSpPr>
              <a:spLocks/>
            </p:cNvSpPr>
            <p:nvPr/>
          </p:nvSpPr>
          <p:spPr bwMode="auto">
            <a:xfrm>
              <a:off x="1511300" y="6570663"/>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86" name="Полилиния 276"/>
            <p:cNvSpPr>
              <a:spLocks/>
            </p:cNvSpPr>
            <p:nvPr/>
          </p:nvSpPr>
          <p:spPr bwMode="auto">
            <a:xfrm>
              <a:off x="1311275" y="6621463"/>
              <a:ext cx="25400" cy="15875"/>
            </a:xfrm>
            <a:custGeom>
              <a:avLst/>
              <a:gdLst>
                <a:gd name="T0" fmla="*/ 8 w 8"/>
                <a:gd name="T1" fmla="*/ 0 h 5"/>
                <a:gd name="T2" fmla="*/ 7 w 8"/>
                <a:gd name="T3" fmla="*/ 1 h 5"/>
                <a:gd name="T4" fmla="*/ 5 w 8"/>
                <a:gd name="T5" fmla="*/ 5 h 5"/>
                <a:gd name="T6" fmla="*/ 7 w 8"/>
                <a:gd name="T7" fmla="*/ 4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cubicBezTo>
                    <a:pt x="7" y="0"/>
                    <a:pt x="7" y="0"/>
                    <a:pt x="7" y="1"/>
                  </a:cubicBezTo>
                  <a:cubicBezTo>
                    <a:pt x="6" y="1"/>
                    <a:pt x="0" y="4"/>
                    <a:pt x="5" y="5"/>
                  </a:cubicBezTo>
                  <a:cubicBezTo>
                    <a:pt x="5" y="5"/>
                    <a:pt x="7" y="0"/>
                    <a:pt x="7" y="4"/>
                  </a:cubicBezTo>
                  <a:cubicBezTo>
                    <a:pt x="8" y="3"/>
                    <a:pt x="8" y="1"/>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87" name="Полилиния 277"/>
            <p:cNvSpPr>
              <a:spLocks/>
            </p:cNvSpPr>
            <p:nvPr/>
          </p:nvSpPr>
          <p:spPr bwMode="auto">
            <a:xfrm>
              <a:off x="1257300" y="6627813"/>
              <a:ext cx="31750" cy="41275"/>
            </a:xfrm>
            <a:custGeom>
              <a:avLst/>
              <a:gdLst>
                <a:gd name="T0" fmla="*/ 8 w 10"/>
                <a:gd name="T1" fmla="*/ 0 h 13"/>
                <a:gd name="T2" fmla="*/ 3 w 10"/>
                <a:gd name="T3" fmla="*/ 7 h 13"/>
                <a:gd name="T4" fmla="*/ 0 w 10"/>
                <a:gd name="T5" fmla="*/ 13 h 13"/>
                <a:gd name="T6" fmla="*/ 8 w 10"/>
                <a:gd name="T7" fmla="*/ 0 h 13"/>
              </a:gdLst>
              <a:ahLst/>
              <a:cxnLst>
                <a:cxn ang="0">
                  <a:pos x="T0" y="T1"/>
                </a:cxn>
                <a:cxn ang="0">
                  <a:pos x="T2" y="T3"/>
                </a:cxn>
                <a:cxn ang="0">
                  <a:pos x="T4" y="T5"/>
                </a:cxn>
                <a:cxn ang="0">
                  <a:pos x="T6" y="T7"/>
                </a:cxn>
              </a:cxnLst>
              <a:rect l="0" t="0" r="r" b="b"/>
              <a:pathLst>
                <a:path w="10" h="13">
                  <a:moveTo>
                    <a:pt x="8" y="0"/>
                  </a:moveTo>
                  <a:cubicBezTo>
                    <a:pt x="5" y="2"/>
                    <a:pt x="5" y="4"/>
                    <a:pt x="3" y="7"/>
                  </a:cubicBezTo>
                  <a:cubicBezTo>
                    <a:pt x="1" y="10"/>
                    <a:pt x="0" y="9"/>
                    <a:pt x="0" y="13"/>
                  </a:cubicBezTo>
                  <a:cubicBezTo>
                    <a:pt x="4" y="12"/>
                    <a:pt x="10" y="4"/>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88" name="Полилиния 278"/>
            <p:cNvSpPr>
              <a:spLocks/>
            </p:cNvSpPr>
            <p:nvPr/>
          </p:nvSpPr>
          <p:spPr bwMode="auto">
            <a:xfrm>
              <a:off x="1333500" y="6605588"/>
              <a:ext cx="12700" cy="15875"/>
            </a:xfrm>
            <a:custGeom>
              <a:avLst/>
              <a:gdLst>
                <a:gd name="T0" fmla="*/ 4 w 4"/>
                <a:gd name="T1" fmla="*/ 0 h 5"/>
                <a:gd name="T2" fmla="*/ 0 w 4"/>
                <a:gd name="T3" fmla="*/ 2 h 5"/>
                <a:gd name="T4" fmla="*/ 4 w 4"/>
                <a:gd name="T5" fmla="*/ 0 h 5"/>
              </a:gdLst>
              <a:ahLst/>
              <a:cxnLst>
                <a:cxn ang="0">
                  <a:pos x="T0" y="T1"/>
                </a:cxn>
                <a:cxn ang="0">
                  <a:pos x="T2" y="T3"/>
                </a:cxn>
                <a:cxn ang="0">
                  <a:pos x="T4" y="T5"/>
                </a:cxn>
              </a:cxnLst>
              <a:rect l="0" t="0" r="r" b="b"/>
              <a:pathLst>
                <a:path w="4" h="5">
                  <a:moveTo>
                    <a:pt x="4" y="0"/>
                  </a:moveTo>
                  <a:cubicBezTo>
                    <a:pt x="3" y="1"/>
                    <a:pt x="1" y="2"/>
                    <a:pt x="0" y="2"/>
                  </a:cubicBezTo>
                  <a:cubicBezTo>
                    <a:pt x="0" y="5"/>
                    <a:pt x="4" y="1"/>
                    <a:pt x="4"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89" name="Полилиния 279"/>
            <p:cNvSpPr>
              <a:spLocks/>
            </p:cNvSpPr>
            <p:nvPr/>
          </p:nvSpPr>
          <p:spPr bwMode="auto">
            <a:xfrm>
              <a:off x="1076325" y="6767513"/>
              <a:ext cx="28575" cy="31750"/>
            </a:xfrm>
            <a:custGeom>
              <a:avLst/>
              <a:gdLst>
                <a:gd name="T0" fmla="*/ 8 w 9"/>
                <a:gd name="T1" fmla="*/ 0 h 10"/>
                <a:gd name="T2" fmla="*/ 0 w 9"/>
                <a:gd name="T3" fmla="*/ 5 h 10"/>
                <a:gd name="T4" fmla="*/ 1 w 9"/>
                <a:gd name="T5" fmla="*/ 7 h 10"/>
                <a:gd name="T6" fmla="*/ 7 w 9"/>
                <a:gd name="T7" fmla="*/ 8 h 10"/>
                <a:gd name="T8" fmla="*/ 4 w 9"/>
                <a:gd name="T9" fmla="*/ 7 h 10"/>
                <a:gd name="T10" fmla="*/ 8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8" y="0"/>
                  </a:moveTo>
                  <a:cubicBezTo>
                    <a:pt x="6" y="1"/>
                    <a:pt x="1" y="7"/>
                    <a:pt x="0" y="5"/>
                  </a:cubicBezTo>
                  <a:cubicBezTo>
                    <a:pt x="0" y="6"/>
                    <a:pt x="6" y="7"/>
                    <a:pt x="1" y="7"/>
                  </a:cubicBezTo>
                  <a:cubicBezTo>
                    <a:pt x="1" y="10"/>
                    <a:pt x="5" y="7"/>
                    <a:pt x="7" y="8"/>
                  </a:cubicBezTo>
                  <a:cubicBezTo>
                    <a:pt x="6" y="6"/>
                    <a:pt x="6" y="6"/>
                    <a:pt x="4" y="7"/>
                  </a:cubicBezTo>
                  <a:cubicBezTo>
                    <a:pt x="5" y="4"/>
                    <a:pt x="9" y="6"/>
                    <a:pt x="8"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90" name="Полилиния 280"/>
            <p:cNvSpPr>
              <a:spLocks/>
            </p:cNvSpPr>
            <p:nvPr/>
          </p:nvSpPr>
          <p:spPr bwMode="auto">
            <a:xfrm>
              <a:off x="1085850" y="6637338"/>
              <a:ext cx="88900" cy="104775"/>
            </a:xfrm>
            <a:custGeom>
              <a:avLst/>
              <a:gdLst>
                <a:gd name="T0" fmla="*/ 9 w 28"/>
                <a:gd name="T1" fmla="*/ 33 h 33"/>
                <a:gd name="T2" fmla="*/ 26 w 28"/>
                <a:gd name="T3" fmla="*/ 0 h 33"/>
                <a:gd name="T4" fmla="*/ 17 w 28"/>
                <a:gd name="T5" fmla="*/ 11 h 33"/>
                <a:gd name="T6" fmla="*/ 9 w 28"/>
                <a:gd name="T7" fmla="*/ 23 h 33"/>
                <a:gd name="T8" fmla="*/ 11 w 28"/>
                <a:gd name="T9" fmla="*/ 24 h 33"/>
                <a:gd name="T10" fmla="*/ 9 w 28"/>
                <a:gd name="T11" fmla="*/ 33 h 33"/>
              </a:gdLst>
              <a:ahLst/>
              <a:cxnLst>
                <a:cxn ang="0">
                  <a:pos x="T0" y="T1"/>
                </a:cxn>
                <a:cxn ang="0">
                  <a:pos x="T2" y="T3"/>
                </a:cxn>
                <a:cxn ang="0">
                  <a:pos x="T4" y="T5"/>
                </a:cxn>
                <a:cxn ang="0">
                  <a:pos x="T6" y="T7"/>
                </a:cxn>
                <a:cxn ang="0">
                  <a:pos x="T8" y="T9"/>
                </a:cxn>
                <a:cxn ang="0">
                  <a:pos x="T10" y="T11"/>
                </a:cxn>
              </a:cxnLst>
              <a:rect l="0" t="0" r="r" b="b"/>
              <a:pathLst>
                <a:path w="28" h="33">
                  <a:moveTo>
                    <a:pt x="9" y="33"/>
                  </a:moveTo>
                  <a:cubicBezTo>
                    <a:pt x="10" y="20"/>
                    <a:pt x="28" y="12"/>
                    <a:pt x="26" y="0"/>
                  </a:cubicBezTo>
                  <a:cubicBezTo>
                    <a:pt x="23" y="2"/>
                    <a:pt x="17" y="7"/>
                    <a:pt x="17" y="11"/>
                  </a:cubicBezTo>
                  <a:cubicBezTo>
                    <a:pt x="12" y="11"/>
                    <a:pt x="11" y="23"/>
                    <a:pt x="9" y="23"/>
                  </a:cubicBezTo>
                  <a:cubicBezTo>
                    <a:pt x="9" y="24"/>
                    <a:pt x="10" y="24"/>
                    <a:pt x="11" y="24"/>
                  </a:cubicBezTo>
                  <a:cubicBezTo>
                    <a:pt x="11" y="23"/>
                    <a:pt x="0" y="32"/>
                    <a:pt x="9" y="3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91" name="Полилиния 281"/>
            <p:cNvSpPr>
              <a:spLocks/>
            </p:cNvSpPr>
            <p:nvPr/>
          </p:nvSpPr>
          <p:spPr bwMode="auto">
            <a:xfrm>
              <a:off x="1184275" y="6650038"/>
              <a:ext cx="38100" cy="63500"/>
            </a:xfrm>
            <a:custGeom>
              <a:avLst/>
              <a:gdLst>
                <a:gd name="T0" fmla="*/ 0 w 12"/>
                <a:gd name="T1" fmla="*/ 14 h 20"/>
                <a:gd name="T2" fmla="*/ 7 w 12"/>
                <a:gd name="T3" fmla="*/ 13 h 20"/>
                <a:gd name="T4" fmla="*/ 12 w 12"/>
                <a:gd name="T5" fmla="*/ 0 h 20"/>
                <a:gd name="T6" fmla="*/ 9 w 12"/>
                <a:gd name="T7" fmla="*/ 0 h 20"/>
                <a:gd name="T8" fmla="*/ 8 w 12"/>
                <a:gd name="T9" fmla="*/ 5 h 20"/>
                <a:gd name="T10" fmla="*/ 6 w 12"/>
                <a:gd name="T11" fmla="*/ 6 h 20"/>
                <a:gd name="T12" fmla="*/ 0 w 12"/>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12" h="20">
                  <a:moveTo>
                    <a:pt x="0" y="14"/>
                  </a:moveTo>
                  <a:cubicBezTo>
                    <a:pt x="3" y="17"/>
                    <a:pt x="3" y="20"/>
                    <a:pt x="7" y="13"/>
                  </a:cubicBezTo>
                  <a:cubicBezTo>
                    <a:pt x="7" y="11"/>
                    <a:pt x="11" y="5"/>
                    <a:pt x="12" y="0"/>
                  </a:cubicBezTo>
                  <a:cubicBezTo>
                    <a:pt x="11" y="0"/>
                    <a:pt x="10" y="0"/>
                    <a:pt x="9" y="0"/>
                  </a:cubicBezTo>
                  <a:cubicBezTo>
                    <a:pt x="9" y="0"/>
                    <a:pt x="8" y="5"/>
                    <a:pt x="8" y="5"/>
                  </a:cubicBezTo>
                  <a:cubicBezTo>
                    <a:pt x="7" y="9"/>
                    <a:pt x="7" y="7"/>
                    <a:pt x="6" y="6"/>
                  </a:cubicBezTo>
                  <a:cubicBezTo>
                    <a:pt x="8" y="8"/>
                    <a:pt x="4" y="15"/>
                    <a:pt x="0" y="1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92" name="Полилиния 282"/>
            <p:cNvSpPr>
              <a:spLocks/>
            </p:cNvSpPr>
            <p:nvPr/>
          </p:nvSpPr>
          <p:spPr bwMode="auto">
            <a:xfrm>
              <a:off x="1254125" y="6751638"/>
              <a:ext cx="9525" cy="9525"/>
            </a:xfrm>
            <a:custGeom>
              <a:avLst/>
              <a:gdLst>
                <a:gd name="T0" fmla="*/ 0 w 3"/>
                <a:gd name="T1" fmla="*/ 3 h 3"/>
                <a:gd name="T2" fmla="*/ 3 w 3"/>
                <a:gd name="T3" fmla="*/ 1 h 3"/>
                <a:gd name="T4" fmla="*/ 0 w 3"/>
                <a:gd name="T5" fmla="*/ 3 h 3"/>
              </a:gdLst>
              <a:ahLst/>
              <a:cxnLst>
                <a:cxn ang="0">
                  <a:pos x="T0" y="T1"/>
                </a:cxn>
                <a:cxn ang="0">
                  <a:pos x="T2" y="T3"/>
                </a:cxn>
                <a:cxn ang="0">
                  <a:pos x="T4" y="T5"/>
                </a:cxn>
              </a:cxnLst>
              <a:rect l="0" t="0" r="r" b="b"/>
              <a:pathLst>
                <a:path w="3" h="3">
                  <a:moveTo>
                    <a:pt x="0" y="3"/>
                  </a:moveTo>
                  <a:cubicBezTo>
                    <a:pt x="2" y="3"/>
                    <a:pt x="3" y="3"/>
                    <a:pt x="3" y="1"/>
                  </a:cubicBezTo>
                  <a:cubicBezTo>
                    <a:pt x="2" y="0"/>
                    <a:pt x="0" y="0"/>
                    <a:pt x="0"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93" name="Полилиния 283"/>
            <p:cNvSpPr>
              <a:spLocks/>
            </p:cNvSpPr>
            <p:nvPr/>
          </p:nvSpPr>
          <p:spPr bwMode="auto">
            <a:xfrm>
              <a:off x="488950" y="6592888"/>
              <a:ext cx="146050" cy="273050"/>
            </a:xfrm>
            <a:custGeom>
              <a:avLst/>
              <a:gdLst>
                <a:gd name="T0" fmla="*/ 43 w 46"/>
                <a:gd name="T1" fmla="*/ 0 h 86"/>
                <a:gd name="T2" fmla="*/ 39 w 46"/>
                <a:gd name="T3" fmla="*/ 7 h 86"/>
                <a:gd name="T4" fmla="*/ 41 w 46"/>
                <a:gd name="T5" fmla="*/ 11 h 86"/>
                <a:gd name="T6" fmla="*/ 29 w 46"/>
                <a:gd name="T7" fmla="*/ 30 h 86"/>
                <a:gd name="T8" fmla="*/ 19 w 46"/>
                <a:gd name="T9" fmla="*/ 52 h 86"/>
                <a:gd name="T10" fmla="*/ 4 w 46"/>
                <a:gd name="T11" fmla="*/ 77 h 86"/>
                <a:gd name="T12" fmla="*/ 2 w 46"/>
                <a:gd name="T13" fmla="*/ 77 h 86"/>
                <a:gd name="T14" fmla="*/ 2 w 46"/>
                <a:gd name="T15" fmla="*/ 86 h 86"/>
                <a:gd name="T16" fmla="*/ 7 w 46"/>
                <a:gd name="T17" fmla="*/ 74 h 86"/>
                <a:gd name="T18" fmla="*/ 12 w 46"/>
                <a:gd name="T19" fmla="*/ 70 h 86"/>
                <a:gd name="T20" fmla="*/ 20 w 46"/>
                <a:gd name="T21" fmla="*/ 63 h 86"/>
                <a:gd name="T22" fmla="*/ 27 w 46"/>
                <a:gd name="T23" fmla="*/ 46 h 86"/>
                <a:gd name="T24" fmla="*/ 32 w 46"/>
                <a:gd name="T25" fmla="*/ 31 h 86"/>
                <a:gd name="T26" fmla="*/ 34 w 46"/>
                <a:gd name="T27" fmla="*/ 32 h 86"/>
                <a:gd name="T28" fmla="*/ 37 w 46"/>
                <a:gd name="T29" fmla="*/ 21 h 86"/>
                <a:gd name="T30" fmla="*/ 39 w 46"/>
                <a:gd name="T31" fmla="*/ 22 h 86"/>
                <a:gd name="T32" fmla="*/ 44 w 46"/>
                <a:gd name="T33" fmla="*/ 10 h 86"/>
                <a:gd name="T34" fmla="*/ 45 w 46"/>
                <a:gd name="T35" fmla="*/ 1 h 86"/>
                <a:gd name="T36" fmla="*/ 43 w 46"/>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86">
                  <a:moveTo>
                    <a:pt x="43" y="0"/>
                  </a:moveTo>
                  <a:cubicBezTo>
                    <a:pt x="40" y="1"/>
                    <a:pt x="43" y="8"/>
                    <a:pt x="39" y="7"/>
                  </a:cubicBezTo>
                  <a:cubicBezTo>
                    <a:pt x="40" y="8"/>
                    <a:pt x="41" y="9"/>
                    <a:pt x="41" y="11"/>
                  </a:cubicBezTo>
                  <a:cubicBezTo>
                    <a:pt x="39" y="8"/>
                    <a:pt x="31" y="27"/>
                    <a:pt x="29" y="30"/>
                  </a:cubicBezTo>
                  <a:cubicBezTo>
                    <a:pt x="28" y="33"/>
                    <a:pt x="24" y="52"/>
                    <a:pt x="19" y="52"/>
                  </a:cubicBezTo>
                  <a:cubicBezTo>
                    <a:pt x="22" y="54"/>
                    <a:pt x="4" y="70"/>
                    <a:pt x="4" y="77"/>
                  </a:cubicBezTo>
                  <a:cubicBezTo>
                    <a:pt x="4" y="77"/>
                    <a:pt x="3" y="77"/>
                    <a:pt x="2" y="77"/>
                  </a:cubicBezTo>
                  <a:cubicBezTo>
                    <a:pt x="0" y="80"/>
                    <a:pt x="2" y="83"/>
                    <a:pt x="2" y="86"/>
                  </a:cubicBezTo>
                  <a:cubicBezTo>
                    <a:pt x="8" y="82"/>
                    <a:pt x="5" y="77"/>
                    <a:pt x="7" y="74"/>
                  </a:cubicBezTo>
                  <a:cubicBezTo>
                    <a:pt x="8" y="72"/>
                    <a:pt x="10" y="71"/>
                    <a:pt x="12" y="70"/>
                  </a:cubicBezTo>
                  <a:cubicBezTo>
                    <a:pt x="15" y="68"/>
                    <a:pt x="18" y="66"/>
                    <a:pt x="20" y="63"/>
                  </a:cubicBezTo>
                  <a:cubicBezTo>
                    <a:pt x="23" y="56"/>
                    <a:pt x="24" y="53"/>
                    <a:pt x="27" y="46"/>
                  </a:cubicBezTo>
                  <a:cubicBezTo>
                    <a:pt x="29" y="41"/>
                    <a:pt x="32" y="35"/>
                    <a:pt x="32" y="31"/>
                  </a:cubicBezTo>
                  <a:cubicBezTo>
                    <a:pt x="33" y="32"/>
                    <a:pt x="33" y="32"/>
                    <a:pt x="34" y="32"/>
                  </a:cubicBezTo>
                  <a:cubicBezTo>
                    <a:pt x="35" y="30"/>
                    <a:pt x="39" y="22"/>
                    <a:pt x="37" y="21"/>
                  </a:cubicBezTo>
                  <a:cubicBezTo>
                    <a:pt x="37" y="21"/>
                    <a:pt x="38" y="22"/>
                    <a:pt x="39" y="22"/>
                  </a:cubicBezTo>
                  <a:cubicBezTo>
                    <a:pt x="38" y="20"/>
                    <a:pt x="42" y="10"/>
                    <a:pt x="44" y="10"/>
                  </a:cubicBezTo>
                  <a:cubicBezTo>
                    <a:pt x="41" y="6"/>
                    <a:pt x="46" y="5"/>
                    <a:pt x="45" y="1"/>
                  </a:cubicBezTo>
                  <a:cubicBezTo>
                    <a:pt x="43" y="1"/>
                    <a:pt x="43" y="3"/>
                    <a:pt x="4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94" name="Полилиния 284"/>
            <p:cNvSpPr>
              <a:spLocks/>
            </p:cNvSpPr>
            <p:nvPr/>
          </p:nvSpPr>
          <p:spPr bwMode="auto">
            <a:xfrm>
              <a:off x="552450" y="6691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95" name="Полилиния 285"/>
            <p:cNvSpPr>
              <a:spLocks/>
            </p:cNvSpPr>
            <p:nvPr/>
          </p:nvSpPr>
          <p:spPr bwMode="auto">
            <a:xfrm>
              <a:off x="482600" y="6853238"/>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96" name="Полилиния 286"/>
            <p:cNvSpPr>
              <a:spLocks/>
            </p:cNvSpPr>
            <p:nvPr/>
          </p:nvSpPr>
          <p:spPr bwMode="auto">
            <a:xfrm>
              <a:off x="1397000" y="6621463"/>
              <a:ext cx="117475" cy="73025"/>
            </a:xfrm>
            <a:custGeom>
              <a:avLst/>
              <a:gdLst>
                <a:gd name="T0" fmla="*/ 37 w 37"/>
                <a:gd name="T1" fmla="*/ 8 h 23"/>
                <a:gd name="T2" fmla="*/ 24 w 37"/>
                <a:gd name="T3" fmla="*/ 0 h 23"/>
                <a:gd name="T4" fmla="*/ 18 w 37"/>
                <a:gd name="T5" fmla="*/ 1 h 23"/>
                <a:gd name="T6" fmla="*/ 0 w 37"/>
                <a:gd name="T7" fmla="*/ 18 h 23"/>
                <a:gd name="T8" fmla="*/ 6 w 37"/>
                <a:gd name="T9" fmla="*/ 20 h 23"/>
                <a:gd name="T10" fmla="*/ 8 w 37"/>
                <a:gd name="T11" fmla="*/ 17 h 23"/>
                <a:gd name="T12" fmla="*/ 37 w 37"/>
                <a:gd name="T13" fmla="*/ 8 h 23"/>
              </a:gdLst>
              <a:ahLst/>
              <a:cxnLst>
                <a:cxn ang="0">
                  <a:pos x="T0" y="T1"/>
                </a:cxn>
                <a:cxn ang="0">
                  <a:pos x="T2" y="T3"/>
                </a:cxn>
                <a:cxn ang="0">
                  <a:pos x="T4" y="T5"/>
                </a:cxn>
                <a:cxn ang="0">
                  <a:pos x="T6" y="T7"/>
                </a:cxn>
                <a:cxn ang="0">
                  <a:pos x="T8" y="T9"/>
                </a:cxn>
                <a:cxn ang="0">
                  <a:pos x="T10" y="T11"/>
                </a:cxn>
                <a:cxn ang="0">
                  <a:pos x="T12" y="T13"/>
                </a:cxn>
              </a:cxnLst>
              <a:rect l="0" t="0" r="r" b="b"/>
              <a:pathLst>
                <a:path w="37" h="23">
                  <a:moveTo>
                    <a:pt x="37" y="8"/>
                  </a:moveTo>
                  <a:cubicBezTo>
                    <a:pt x="31" y="7"/>
                    <a:pt x="17" y="12"/>
                    <a:pt x="24" y="0"/>
                  </a:cubicBezTo>
                  <a:cubicBezTo>
                    <a:pt x="22" y="0"/>
                    <a:pt x="20" y="0"/>
                    <a:pt x="18" y="1"/>
                  </a:cubicBezTo>
                  <a:cubicBezTo>
                    <a:pt x="20" y="6"/>
                    <a:pt x="3" y="16"/>
                    <a:pt x="0" y="18"/>
                  </a:cubicBezTo>
                  <a:cubicBezTo>
                    <a:pt x="4" y="23"/>
                    <a:pt x="10" y="20"/>
                    <a:pt x="6" y="20"/>
                  </a:cubicBezTo>
                  <a:cubicBezTo>
                    <a:pt x="7" y="19"/>
                    <a:pt x="7" y="18"/>
                    <a:pt x="8" y="17"/>
                  </a:cubicBezTo>
                  <a:cubicBezTo>
                    <a:pt x="14" y="21"/>
                    <a:pt x="35" y="14"/>
                    <a:pt x="37"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97" name="Полилиния 287"/>
            <p:cNvSpPr>
              <a:spLocks/>
            </p:cNvSpPr>
            <p:nvPr/>
          </p:nvSpPr>
          <p:spPr bwMode="auto">
            <a:xfrm>
              <a:off x="1511300" y="6532563"/>
              <a:ext cx="38100" cy="38100"/>
            </a:xfrm>
            <a:custGeom>
              <a:avLst/>
              <a:gdLst>
                <a:gd name="T0" fmla="*/ 12 w 12"/>
                <a:gd name="T1" fmla="*/ 3 h 12"/>
                <a:gd name="T2" fmla="*/ 9 w 12"/>
                <a:gd name="T3" fmla="*/ 4 h 12"/>
                <a:gd name="T4" fmla="*/ 11 w 12"/>
                <a:gd name="T5" fmla="*/ 2 h 12"/>
                <a:gd name="T6" fmla="*/ 0 w 12"/>
                <a:gd name="T7" fmla="*/ 12 h 12"/>
                <a:gd name="T8" fmla="*/ 11 w 12"/>
                <a:gd name="T9" fmla="*/ 9 h 12"/>
                <a:gd name="T10" fmla="*/ 12 w 12"/>
                <a:gd name="T11" fmla="*/ 3 h 12"/>
              </a:gdLst>
              <a:ahLst/>
              <a:cxnLst>
                <a:cxn ang="0">
                  <a:pos x="T0" y="T1"/>
                </a:cxn>
                <a:cxn ang="0">
                  <a:pos x="T2" y="T3"/>
                </a:cxn>
                <a:cxn ang="0">
                  <a:pos x="T4" y="T5"/>
                </a:cxn>
                <a:cxn ang="0">
                  <a:pos x="T6" y="T7"/>
                </a:cxn>
                <a:cxn ang="0">
                  <a:pos x="T8" y="T9"/>
                </a:cxn>
                <a:cxn ang="0">
                  <a:pos x="T10" y="T11"/>
                </a:cxn>
              </a:cxnLst>
              <a:rect l="0" t="0" r="r" b="b"/>
              <a:pathLst>
                <a:path w="12" h="12">
                  <a:moveTo>
                    <a:pt x="12" y="3"/>
                  </a:moveTo>
                  <a:cubicBezTo>
                    <a:pt x="11" y="3"/>
                    <a:pt x="10" y="4"/>
                    <a:pt x="9" y="4"/>
                  </a:cubicBezTo>
                  <a:cubicBezTo>
                    <a:pt x="10" y="3"/>
                    <a:pt x="10" y="3"/>
                    <a:pt x="11" y="2"/>
                  </a:cubicBezTo>
                  <a:cubicBezTo>
                    <a:pt x="6" y="0"/>
                    <a:pt x="1" y="9"/>
                    <a:pt x="0" y="12"/>
                  </a:cubicBezTo>
                  <a:cubicBezTo>
                    <a:pt x="6" y="11"/>
                    <a:pt x="7" y="12"/>
                    <a:pt x="11" y="9"/>
                  </a:cubicBezTo>
                  <a:cubicBezTo>
                    <a:pt x="12" y="8"/>
                    <a:pt x="9" y="4"/>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98" name="Полилиния 288"/>
            <p:cNvSpPr>
              <a:spLocks/>
            </p:cNvSpPr>
            <p:nvPr/>
          </p:nvSpPr>
          <p:spPr bwMode="auto">
            <a:xfrm>
              <a:off x="1457325" y="6583363"/>
              <a:ext cx="69850" cy="47625"/>
            </a:xfrm>
            <a:custGeom>
              <a:avLst/>
              <a:gdLst>
                <a:gd name="T0" fmla="*/ 22 w 22"/>
                <a:gd name="T1" fmla="*/ 4 h 15"/>
                <a:gd name="T2" fmla="*/ 14 w 22"/>
                <a:gd name="T3" fmla="*/ 3 h 15"/>
                <a:gd name="T4" fmla="*/ 16 w 22"/>
                <a:gd name="T5" fmla="*/ 1 h 15"/>
                <a:gd name="T6" fmla="*/ 7 w 22"/>
                <a:gd name="T7" fmla="*/ 7 h 15"/>
                <a:gd name="T8" fmla="*/ 8 w 22"/>
                <a:gd name="T9" fmla="*/ 9 h 15"/>
                <a:gd name="T10" fmla="*/ 22 w 22"/>
                <a:gd name="T11" fmla="*/ 4 h 15"/>
              </a:gdLst>
              <a:ahLst/>
              <a:cxnLst>
                <a:cxn ang="0">
                  <a:pos x="T0" y="T1"/>
                </a:cxn>
                <a:cxn ang="0">
                  <a:pos x="T2" y="T3"/>
                </a:cxn>
                <a:cxn ang="0">
                  <a:pos x="T4" y="T5"/>
                </a:cxn>
                <a:cxn ang="0">
                  <a:pos x="T6" y="T7"/>
                </a:cxn>
                <a:cxn ang="0">
                  <a:pos x="T8" y="T9"/>
                </a:cxn>
                <a:cxn ang="0">
                  <a:pos x="T10" y="T11"/>
                </a:cxn>
              </a:cxnLst>
              <a:rect l="0" t="0" r="r" b="b"/>
              <a:pathLst>
                <a:path w="22" h="15">
                  <a:moveTo>
                    <a:pt x="22" y="4"/>
                  </a:moveTo>
                  <a:cubicBezTo>
                    <a:pt x="20" y="3"/>
                    <a:pt x="14" y="6"/>
                    <a:pt x="14" y="3"/>
                  </a:cubicBezTo>
                  <a:cubicBezTo>
                    <a:pt x="14" y="2"/>
                    <a:pt x="15" y="1"/>
                    <a:pt x="16" y="1"/>
                  </a:cubicBezTo>
                  <a:cubicBezTo>
                    <a:pt x="16" y="0"/>
                    <a:pt x="7" y="6"/>
                    <a:pt x="7" y="7"/>
                  </a:cubicBezTo>
                  <a:cubicBezTo>
                    <a:pt x="0" y="9"/>
                    <a:pt x="7" y="13"/>
                    <a:pt x="8" y="9"/>
                  </a:cubicBezTo>
                  <a:cubicBezTo>
                    <a:pt x="10" y="15"/>
                    <a:pt x="22" y="9"/>
                    <a:pt x="22"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299" name="Полилиния 289"/>
            <p:cNvSpPr>
              <a:spLocks/>
            </p:cNvSpPr>
            <p:nvPr/>
          </p:nvSpPr>
          <p:spPr bwMode="auto">
            <a:xfrm>
              <a:off x="2374900" y="6824663"/>
              <a:ext cx="15875" cy="12700"/>
            </a:xfrm>
            <a:custGeom>
              <a:avLst/>
              <a:gdLst>
                <a:gd name="T0" fmla="*/ 5 w 5"/>
                <a:gd name="T1" fmla="*/ 0 h 4"/>
                <a:gd name="T2" fmla="*/ 0 w 5"/>
                <a:gd name="T3" fmla="*/ 0 h 4"/>
                <a:gd name="T4" fmla="*/ 0 w 5"/>
                <a:gd name="T5" fmla="*/ 3 h 4"/>
                <a:gd name="T6" fmla="*/ 5 w 5"/>
                <a:gd name="T7" fmla="*/ 0 h 4"/>
              </a:gdLst>
              <a:ahLst/>
              <a:cxnLst>
                <a:cxn ang="0">
                  <a:pos x="T0" y="T1"/>
                </a:cxn>
                <a:cxn ang="0">
                  <a:pos x="T2" y="T3"/>
                </a:cxn>
                <a:cxn ang="0">
                  <a:pos x="T4" y="T5"/>
                </a:cxn>
                <a:cxn ang="0">
                  <a:pos x="T6" y="T7"/>
                </a:cxn>
              </a:cxnLst>
              <a:rect l="0" t="0" r="r" b="b"/>
              <a:pathLst>
                <a:path w="5" h="4">
                  <a:moveTo>
                    <a:pt x="5" y="0"/>
                  </a:moveTo>
                  <a:cubicBezTo>
                    <a:pt x="3" y="0"/>
                    <a:pt x="2" y="0"/>
                    <a:pt x="0" y="0"/>
                  </a:cubicBezTo>
                  <a:cubicBezTo>
                    <a:pt x="0" y="1"/>
                    <a:pt x="0" y="2"/>
                    <a:pt x="0" y="3"/>
                  </a:cubicBezTo>
                  <a:cubicBezTo>
                    <a:pt x="3" y="3"/>
                    <a:pt x="5" y="4"/>
                    <a:pt x="5"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300" name="Полилиния 290"/>
            <p:cNvSpPr>
              <a:spLocks/>
            </p:cNvSpPr>
            <p:nvPr/>
          </p:nvSpPr>
          <p:spPr bwMode="auto">
            <a:xfrm>
              <a:off x="104775" y="6878638"/>
              <a:ext cx="0" cy="3175"/>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301" name="Полилиния 291"/>
            <p:cNvSpPr>
              <a:spLocks/>
            </p:cNvSpPr>
            <p:nvPr/>
          </p:nvSpPr>
          <p:spPr bwMode="auto">
            <a:xfrm>
              <a:off x="1044575" y="6691313"/>
              <a:ext cx="25400" cy="25400"/>
            </a:xfrm>
            <a:custGeom>
              <a:avLst/>
              <a:gdLst>
                <a:gd name="T0" fmla="*/ 1 w 8"/>
                <a:gd name="T1" fmla="*/ 8 h 8"/>
                <a:gd name="T2" fmla="*/ 3 w 8"/>
                <a:gd name="T3" fmla="*/ 0 h 8"/>
                <a:gd name="T4" fmla="*/ 5 w 8"/>
                <a:gd name="T5" fmla="*/ 1 h 8"/>
                <a:gd name="T6" fmla="*/ 1 w 8"/>
                <a:gd name="T7" fmla="*/ 8 h 8"/>
              </a:gdLst>
              <a:ahLst/>
              <a:cxnLst>
                <a:cxn ang="0">
                  <a:pos x="T0" y="T1"/>
                </a:cxn>
                <a:cxn ang="0">
                  <a:pos x="T2" y="T3"/>
                </a:cxn>
                <a:cxn ang="0">
                  <a:pos x="T4" y="T5"/>
                </a:cxn>
                <a:cxn ang="0">
                  <a:pos x="T6" y="T7"/>
                </a:cxn>
              </a:cxnLst>
              <a:rect l="0" t="0" r="r" b="b"/>
              <a:pathLst>
                <a:path w="8" h="8">
                  <a:moveTo>
                    <a:pt x="1" y="8"/>
                  </a:moveTo>
                  <a:cubicBezTo>
                    <a:pt x="6" y="8"/>
                    <a:pt x="8" y="0"/>
                    <a:pt x="3" y="0"/>
                  </a:cubicBezTo>
                  <a:cubicBezTo>
                    <a:pt x="3" y="1"/>
                    <a:pt x="4" y="1"/>
                    <a:pt x="5" y="1"/>
                  </a:cubicBezTo>
                  <a:cubicBezTo>
                    <a:pt x="4" y="1"/>
                    <a:pt x="0"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302" name="Полилиния 292"/>
            <p:cNvSpPr>
              <a:spLocks/>
            </p:cNvSpPr>
            <p:nvPr/>
          </p:nvSpPr>
          <p:spPr bwMode="auto">
            <a:xfrm>
              <a:off x="1009650" y="6757988"/>
              <a:ext cx="25400" cy="38100"/>
            </a:xfrm>
            <a:custGeom>
              <a:avLst/>
              <a:gdLst>
                <a:gd name="T0" fmla="*/ 5 w 8"/>
                <a:gd name="T1" fmla="*/ 6 h 12"/>
                <a:gd name="T2" fmla="*/ 8 w 8"/>
                <a:gd name="T3" fmla="*/ 1 h 12"/>
                <a:gd name="T4" fmla="*/ 4 w 8"/>
                <a:gd name="T5" fmla="*/ 0 h 12"/>
                <a:gd name="T6" fmla="*/ 4 w 8"/>
                <a:gd name="T7" fmla="*/ 3 h 12"/>
                <a:gd name="T8" fmla="*/ 2 w 8"/>
                <a:gd name="T9" fmla="*/ 1 h 12"/>
                <a:gd name="T10" fmla="*/ 0 w 8"/>
                <a:gd name="T11" fmla="*/ 12 h 12"/>
                <a:gd name="T12" fmla="*/ 2 w 8"/>
                <a:gd name="T13" fmla="*/ 8 h 12"/>
                <a:gd name="T14" fmla="*/ 5 w 8"/>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5" y="6"/>
                  </a:moveTo>
                  <a:cubicBezTo>
                    <a:pt x="5" y="1"/>
                    <a:pt x="7" y="4"/>
                    <a:pt x="8" y="1"/>
                  </a:cubicBezTo>
                  <a:cubicBezTo>
                    <a:pt x="6" y="1"/>
                    <a:pt x="5" y="1"/>
                    <a:pt x="4" y="0"/>
                  </a:cubicBezTo>
                  <a:cubicBezTo>
                    <a:pt x="3" y="1"/>
                    <a:pt x="3" y="2"/>
                    <a:pt x="4" y="3"/>
                  </a:cubicBezTo>
                  <a:cubicBezTo>
                    <a:pt x="3" y="2"/>
                    <a:pt x="3" y="2"/>
                    <a:pt x="2" y="1"/>
                  </a:cubicBezTo>
                  <a:cubicBezTo>
                    <a:pt x="2" y="2"/>
                    <a:pt x="0" y="10"/>
                    <a:pt x="0" y="12"/>
                  </a:cubicBezTo>
                  <a:cubicBezTo>
                    <a:pt x="0" y="12"/>
                    <a:pt x="4" y="9"/>
                    <a:pt x="2" y="8"/>
                  </a:cubicBezTo>
                  <a:cubicBezTo>
                    <a:pt x="2" y="7"/>
                    <a:pt x="5" y="9"/>
                    <a:pt x="5"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303" name="Полилиния 293"/>
            <p:cNvSpPr>
              <a:spLocks/>
            </p:cNvSpPr>
            <p:nvPr/>
          </p:nvSpPr>
          <p:spPr bwMode="auto">
            <a:xfrm>
              <a:off x="1047750" y="6665913"/>
              <a:ext cx="44450" cy="31750"/>
            </a:xfrm>
            <a:custGeom>
              <a:avLst/>
              <a:gdLst>
                <a:gd name="T0" fmla="*/ 10 w 14"/>
                <a:gd name="T1" fmla="*/ 2 h 10"/>
                <a:gd name="T2" fmla="*/ 7 w 14"/>
                <a:gd name="T3" fmla="*/ 10 h 10"/>
                <a:gd name="T4" fmla="*/ 10 w 14"/>
                <a:gd name="T5" fmla="*/ 2 h 10"/>
              </a:gdLst>
              <a:ahLst/>
              <a:cxnLst>
                <a:cxn ang="0">
                  <a:pos x="T0" y="T1"/>
                </a:cxn>
                <a:cxn ang="0">
                  <a:pos x="T2" y="T3"/>
                </a:cxn>
                <a:cxn ang="0">
                  <a:pos x="T4" y="T5"/>
                </a:cxn>
              </a:cxnLst>
              <a:rect l="0" t="0" r="r" b="b"/>
              <a:pathLst>
                <a:path w="14" h="10">
                  <a:moveTo>
                    <a:pt x="10" y="2"/>
                  </a:moveTo>
                  <a:cubicBezTo>
                    <a:pt x="10" y="0"/>
                    <a:pt x="0" y="10"/>
                    <a:pt x="7" y="10"/>
                  </a:cubicBezTo>
                  <a:cubicBezTo>
                    <a:pt x="6" y="7"/>
                    <a:pt x="14" y="8"/>
                    <a:pt x="10"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304" name="Полилиния 294"/>
            <p:cNvSpPr>
              <a:spLocks/>
            </p:cNvSpPr>
            <p:nvPr/>
          </p:nvSpPr>
          <p:spPr bwMode="auto">
            <a:xfrm>
              <a:off x="993775" y="6796088"/>
              <a:ext cx="15875" cy="19050"/>
            </a:xfrm>
            <a:custGeom>
              <a:avLst/>
              <a:gdLst>
                <a:gd name="T0" fmla="*/ 4 w 5"/>
                <a:gd name="T1" fmla="*/ 2 h 6"/>
                <a:gd name="T2" fmla="*/ 4 w 5"/>
                <a:gd name="T3" fmla="*/ 5 h 6"/>
                <a:gd name="T4" fmla="*/ 4 w 5"/>
                <a:gd name="T5" fmla="*/ 2 h 6"/>
              </a:gdLst>
              <a:ahLst/>
              <a:cxnLst>
                <a:cxn ang="0">
                  <a:pos x="T0" y="T1"/>
                </a:cxn>
                <a:cxn ang="0">
                  <a:pos x="T2" y="T3"/>
                </a:cxn>
                <a:cxn ang="0">
                  <a:pos x="T4" y="T5"/>
                </a:cxn>
              </a:cxnLst>
              <a:rect l="0" t="0" r="r" b="b"/>
              <a:pathLst>
                <a:path w="5" h="6">
                  <a:moveTo>
                    <a:pt x="4" y="2"/>
                  </a:moveTo>
                  <a:cubicBezTo>
                    <a:pt x="3" y="0"/>
                    <a:pt x="0" y="6"/>
                    <a:pt x="4" y="5"/>
                  </a:cubicBezTo>
                  <a:cubicBezTo>
                    <a:pt x="5" y="3"/>
                    <a:pt x="3" y="2"/>
                    <a:pt x="4"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305" name="Полилиния 295"/>
            <p:cNvSpPr>
              <a:spLocks/>
            </p:cNvSpPr>
            <p:nvPr/>
          </p:nvSpPr>
          <p:spPr bwMode="auto">
            <a:xfrm>
              <a:off x="908050" y="6707188"/>
              <a:ext cx="107950" cy="158750"/>
            </a:xfrm>
            <a:custGeom>
              <a:avLst/>
              <a:gdLst>
                <a:gd name="T0" fmla="*/ 34 w 34"/>
                <a:gd name="T1" fmla="*/ 6 h 50"/>
                <a:gd name="T2" fmla="*/ 30 w 34"/>
                <a:gd name="T3" fmla="*/ 0 h 50"/>
                <a:gd name="T4" fmla="*/ 22 w 34"/>
                <a:gd name="T5" fmla="*/ 7 h 50"/>
                <a:gd name="T6" fmla="*/ 18 w 34"/>
                <a:gd name="T7" fmla="*/ 18 h 50"/>
                <a:gd name="T8" fmla="*/ 11 w 34"/>
                <a:gd name="T9" fmla="*/ 22 h 50"/>
                <a:gd name="T10" fmla="*/ 0 w 34"/>
                <a:gd name="T11" fmla="*/ 46 h 50"/>
                <a:gd name="T12" fmla="*/ 10 w 34"/>
                <a:gd name="T13" fmla="*/ 35 h 50"/>
                <a:gd name="T14" fmla="*/ 11 w 34"/>
                <a:gd name="T15" fmla="*/ 38 h 50"/>
                <a:gd name="T16" fmla="*/ 17 w 34"/>
                <a:gd name="T17" fmla="*/ 21 h 50"/>
                <a:gd name="T18" fmla="*/ 19 w 34"/>
                <a:gd name="T19" fmla="*/ 22 h 50"/>
                <a:gd name="T20" fmla="*/ 34 w 34"/>
                <a:gd name="T21"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0">
                  <a:moveTo>
                    <a:pt x="34" y="6"/>
                  </a:moveTo>
                  <a:cubicBezTo>
                    <a:pt x="32" y="2"/>
                    <a:pt x="29" y="6"/>
                    <a:pt x="30" y="0"/>
                  </a:cubicBezTo>
                  <a:cubicBezTo>
                    <a:pt x="29" y="2"/>
                    <a:pt x="25" y="1"/>
                    <a:pt x="22" y="7"/>
                  </a:cubicBezTo>
                  <a:cubicBezTo>
                    <a:pt x="20" y="10"/>
                    <a:pt x="16" y="14"/>
                    <a:pt x="18" y="18"/>
                  </a:cubicBezTo>
                  <a:cubicBezTo>
                    <a:pt x="16" y="18"/>
                    <a:pt x="11" y="23"/>
                    <a:pt x="11" y="22"/>
                  </a:cubicBezTo>
                  <a:cubicBezTo>
                    <a:pt x="11" y="25"/>
                    <a:pt x="3" y="44"/>
                    <a:pt x="0" y="46"/>
                  </a:cubicBezTo>
                  <a:cubicBezTo>
                    <a:pt x="4" y="50"/>
                    <a:pt x="8" y="37"/>
                    <a:pt x="10" y="35"/>
                  </a:cubicBezTo>
                  <a:cubicBezTo>
                    <a:pt x="11" y="36"/>
                    <a:pt x="11" y="37"/>
                    <a:pt x="11" y="38"/>
                  </a:cubicBezTo>
                  <a:cubicBezTo>
                    <a:pt x="14" y="32"/>
                    <a:pt x="13" y="26"/>
                    <a:pt x="17" y="21"/>
                  </a:cubicBezTo>
                  <a:cubicBezTo>
                    <a:pt x="17" y="21"/>
                    <a:pt x="18" y="22"/>
                    <a:pt x="19" y="22"/>
                  </a:cubicBezTo>
                  <a:cubicBezTo>
                    <a:pt x="16" y="21"/>
                    <a:pt x="29" y="4"/>
                    <a:pt x="34"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306" name="Полилиния 296"/>
            <p:cNvSpPr>
              <a:spLocks/>
            </p:cNvSpPr>
            <p:nvPr/>
          </p:nvSpPr>
          <p:spPr bwMode="auto">
            <a:xfrm>
              <a:off x="463550" y="6215063"/>
              <a:ext cx="15875" cy="31750"/>
            </a:xfrm>
            <a:custGeom>
              <a:avLst/>
              <a:gdLst>
                <a:gd name="T0" fmla="*/ 1 w 5"/>
                <a:gd name="T1" fmla="*/ 8 h 10"/>
                <a:gd name="T2" fmla="*/ 3 w 5"/>
                <a:gd name="T3" fmla="*/ 10 h 10"/>
                <a:gd name="T4" fmla="*/ 5 w 5"/>
                <a:gd name="T5" fmla="*/ 9 h 10"/>
                <a:gd name="T6" fmla="*/ 0 w 5"/>
                <a:gd name="T7" fmla="*/ 0 h 10"/>
                <a:gd name="T8" fmla="*/ 1 w 5"/>
                <a:gd name="T9" fmla="*/ 8 h 10"/>
              </a:gdLst>
              <a:ahLst/>
              <a:cxnLst>
                <a:cxn ang="0">
                  <a:pos x="T0" y="T1"/>
                </a:cxn>
                <a:cxn ang="0">
                  <a:pos x="T2" y="T3"/>
                </a:cxn>
                <a:cxn ang="0">
                  <a:pos x="T4" y="T5"/>
                </a:cxn>
                <a:cxn ang="0">
                  <a:pos x="T6" y="T7"/>
                </a:cxn>
                <a:cxn ang="0">
                  <a:pos x="T8" y="T9"/>
                </a:cxn>
              </a:cxnLst>
              <a:rect l="0" t="0" r="r" b="b"/>
              <a:pathLst>
                <a:path w="5" h="10">
                  <a:moveTo>
                    <a:pt x="1" y="8"/>
                  </a:moveTo>
                  <a:cubicBezTo>
                    <a:pt x="1" y="9"/>
                    <a:pt x="3" y="8"/>
                    <a:pt x="3" y="10"/>
                  </a:cubicBezTo>
                  <a:cubicBezTo>
                    <a:pt x="3" y="10"/>
                    <a:pt x="4" y="9"/>
                    <a:pt x="5" y="9"/>
                  </a:cubicBezTo>
                  <a:cubicBezTo>
                    <a:pt x="4" y="8"/>
                    <a:pt x="4" y="0"/>
                    <a:pt x="0" y="0"/>
                  </a:cubicBezTo>
                  <a:cubicBezTo>
                    <a:pt x="0" y="3"/>
                    <a:pt x="1" y="8"/>
                    <a:pt x="1"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307" name="Полилиния 297"/>
            <p:cNvSpPr>
              <a:spLocks/>
            </p:cNvSpPr>
            <p:nvPr/>
          </p:nvSpPr>
          <p:spPr bwMode="auto">
            <a:xfrm>
              <a:off x="441325" y="6148388"/>
              <a:ext cx="31750" cy="25400"/>
            </a:xfrm>
            <a:custGeom>
              <a:avLst/>
              <a:gdLst>
                <a:gd name="T0" fmla="*/ 8 w 10"/>
                <a:gd name="T1" fmla="*/ 8 h 8"/>
                <a:gd name="T2" fmla="*/ 9 w 10"/>
                <a:gd name="T3" fmla="*/ 0 h 8"/>
                <a:gd name="T4" fmla="*/ 1 w 10"/>
                <a:gd name="T5" fmla="*/ 3 h 8"/>
                <a:gd name="T6" fmla="*/ 1 w 10"/>
                <a:gd name="T7" fmla="*/ 6 h 8"/>
                <a:gd name="T8" fmla="*/ 8 w 10"/>
                <a:gd name="T9" fmla="*/ 8 h 8"/>
              </a:gdLst>
              <a:ahLst/>
              <a:cxnLst>
                <a:cxn ang="0">
                  <a:pos x="T0" y="T1"/>
                </a:cxn>
                <a:cxn ang="0">
                  <a:pos x="T2" y="T3"/>
                </a:cxn>
                <a:cxn ang="0">
                  <a:pos x="T4" y="T5"/>
                </a:cxn>
                <a:cxn ang="0">
                  <a:pos x="T6" y="T7"/>
                </a:cxn>
                <a:cxn ang="0">
                  <a:pos x="T8" y="T9"/>
                </a:cxn>
              </a:cxnLst>
              <a:rect l="0" t="0" r="r" b="b"/>
              <a:pathLst>
                <a:path w="10" h="8">
                  <a:moveTo>
                    <a:pt x="8" y="8"/>
                  </a:moveTo>
                  <a:cubicBezTo>
                    <a:pt x="7" y="5"/>
                    <a:pt x="10" y="2"/>
                    <a:pt x="9" y="0"/>
                  </a:cubicBezTo>
                  <a:cubicBezTo>
                    <a:pt x="9" y="0"/>
                    <a:pt x="0" y="5"/>
                    <a:pt x="1" y="3"/>
                  </a:cubicBezTo>
                  <a:cubicBezTo>
                    <a:pt x="0" y="4"/>
                    <a:pt x="0" y="5"/>
                    <a:pt x="1" y="6"/>
                  </a:cubicBezTo>
                  <a:cubicBezTo>
                    <a:pt x="3" y="3"/>
                    <a:pt x="8" y="6"/>
                    <a:pt x="8" y="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308" name="Полилиния 298"/>
            <p:cNvSpPr>
              <a:spLocks/>
            </p:cNvSpPr>
            <p:nvPr/>
          </p:nvSpPr>
          <p:spPr bwMode="auto">
            <a:xfrm>
              <a:off x="463550" y="6348413"/>
              <a:ext cx="25400" cy="47625"/>
            </a:xfrm>
            <a:custGeom>
              <a:avLst/>
              <a:gdLst>
                <a:gd name="T0" fmla="*/ 6 w 8"/>
                <a:gd name="T1" fmla="*/ 2 h 15"/>
                <a:gd name="T2" fmla="*/ 8 w 8"/>
                <a:gd name="T3" fmla="*/ 2 h 15"/>
                <a:gd name="T4" fmla="*/ 6 w 8"/>
                <a:gd name="T5" fmla="*/ 0 h 15"/>
                <a:gd name="T6" fmla="*/ 0 w 8"/>
                <a:gd name="T7" fmla="*/ 15 h 15"/>
                <a:gd name="T8" fmla="*/ 6 w 8"/>
                <a:gd name="T9" fmla="*/ 2 h 15"/>
              </a:gdLst>
              <a:ahLst/>
              <a:cxnLst>
                <a:cxn ang="0">
                  <a:pos x="T0" y="T1"/>
                </a:cxn>
                <a:cxn ang="0">
                  <a:pos x="T2" y="T3"/>
                </a:cxn>
                <a:cxn ang="0">
                  <a:pos x="T4" y="T5"/>
                </a:cxn>
                <a:cxn ang="0">
                  <a:pos x="T6" y="T7"/>
                </a:cxn>
                <a:cxn ang="0">
                  <a:pos x="T8" y="T9"/>
                </a:cxn>
              </a:cxnLst>
              <a:rect l="0" t="0" r="r" b="b"/>
              <a:pathLst>
                <a:path w="8" h="15">
                  <a:moveTo>
                    <a:pt x="6" y="2"/>
                  </a:moveTo>
                  <a:cubicBezTo>
                    <a:pt x="6" y="3"/>
                    <a:pt x="7" y="3"/>
                    <a:pt x="8" y="2"/>
                  </a:cubicBezTo>
                  <a:cubicBezTo>
                    <a:pt x="7" y="2"/>
                    <a:pt x="7" y="1"/>
                    <a:pt x="6" y="0"/>
                  </a:cubicBezTo>
                  <a:cubicBezTo>
                    <a:pt x="1" y="3"/>
                    <a:pt x="0" y="9"/>
                    <a:pt x="0" y="15"/>
                  </a:cubicBezTo>
                  <a:cubicBezTo>
                    <a:pt x="3" y="13"/>
                    <a:pt x="5" y="7"/>
                    <a:pt x="6"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309" name="Полилиния 299"/>
            <p:cNvSpPr>
              <a:spLocks/>
            </p:cNvSpPr>
            <p:nvPr/>
          </p:nvSpPr>
          <p:spPr bwMode="auto">
            <a:xfrm>
              <a:off x="422275" y="6373813"/>
              <a:ext cx="38100" cy="88900"/>
            </a:xfrm>
            <a:custGeom>
              <a:avLst/>
              <a:gdLst>
                <a:gd name="T0" fmla="*/ 12 w 12"/>
                <a:gd name="T1" fmla="*/ 7 h 28"/>
                <a:gd name="T2" fmla="*/ 6 w 12"/>
                <a:gd name="T3" fmla="*/ 8 h 28"/>
                <a:gd name="T4" fmla="*/ 5 w 12"/>
                <a:gd name="T5" fmla="*/ 9 h 28"/>
                <a:gd name="T6" fmla="*/ 2 w 12"/>
                <a:gd name="T7" fmla="*/ 6 h 28"/>
                <a:gd name="T8" fmla="*/ 4 w 12"/>
                <a:gd name="T9" fmla="*/ 5 h 28"/>
                <a:gd name="T10" fmla="*/ 0 w 12"/>
                <a:gd name="T11" fmla="*/ 0 h 28"/>
                <a:gd name="T12" fmla="*/ 1 w 12"/>
                <a:gd name="T13" fmla="*/ 28 h 28"/>
                <a:gd name="T14" fmla="*/ 12 w 12"/>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8">
                  <a:moveTo>
                    <a:pt x="12" y="7"/>
                  </a:moveTo>
                  <a:cubicBezTo>
                    <a:pt x="10" y="7"/>
                    <a:pt x="8" y="7"/>
                    <a:pt x="6" y="8"/>
                  </a:cubicBezTo>
                  <a:cubicBezTo>
                    <a:pt x="8" y="7"/>
                    <a:pt x="5" y="7"/>
                    <a:pt x="5" y="9"/>
                  </a:cubicBezTo>
                  <a:cubicBezTo>
                    <a:pt x="3" y="9"/>
                    <a:pt x="5" y="6"/>
                    <a:pt x="2" y="6"/>
                  </a:cubicBezTo>
                  <a:cubicBezTo>
                    <a:pt x="3" y="6"/>
                    <a:pt x="4" y="6"/>
                    <a:pt x="4" y="5"/>
                  </a:cubicBezTo>
                  <a:cubicBezTo>
                    <a:pt x="2" y="4"/>
                    <a:pt x="4" y="0"/>
                    <a:pt x="0" y="0"/>
                  </a:cubicBezTo>
                  <a:cubicBezTo>
                    <a:pt x="2" y="11"/>
                    <a:pt x="2" y="19"/>
                    <a:pt x="1" y="28"/>
                  </a:cubicBezTo>
                  <a:cubicBezTo>
                    <a:pt x="5" y="28"/>
                    <a:pt x="12" y="11"/>
                    <a:pt x="12"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310" name="Полилиния 300"/>
            <p:cNvSpPr>
              <a:spLocks/>
            </p:cNvSpPr>
            <p:nvPr/>
          </p:nvSpPr>
          <p:spPr bwMode="auto">
            <a:xfrm>
              <a:off x="469900" y="6132513"/>
              <a:ext cx="12700" cy="12700"/>
            </a:xfrm>
            <a:custGeom>
              <a:avLst/>
              <a:gdLst>
                <a:gd name="T0" fmla="*/ 4 w 4"/>
                <a:gd name="T1" fmla="*/ 1 h 4"/>
                <a:gd name="T2" fmla="*/ 1 w 4"/>
                <a:gd name="T3" fmla="*/ 4 h 4"/>
                <a:gd name="T4" fmla="*/ 4 w 4"/>
                <a:gd name="T5" fmla="*/ 1 h 4"/>
              </a:gdLst>
              <a:ahLst/>
              <a:cxnLst>
                <a:cxn ang="0">
                  <a:pos x="T0" y="T1"/>
                </a:cxn>
                <a:cxn ang="0">
                  <a:pos x="T2" y="T3"/>
                </a:cxn>
                <a:cxn ang="0">
                  <a:pos x="T4" y="T5"/>
                </a:cxn>
              </a:cxnLst>
              <a:rect l="0" t="0" r="r" b="b"/>
              <a:pathLst>
                <a:path w="4" h="4">
                  <a:moveTo>
                    <a:pt x="4" y="1"/>
                  </a:moveTo>
                  <a:cubicBezTo>
                    <a:pt x="0" y="0"/>
                    <a:pt x="2" y="2"/>
                    <a:pt x="1" y="4"/>
                  </a:cubicBezTo>
                  <a:cubicBezTo>
                    <a:pt x="3" y="4"/>
                    <a:pt x="4" y="3"/>
                    <a:pt x="4"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311" name="Полилиния 301"/>
            <p:cNvSpPr>
              <a:spLocks/>
            </p:cNvSpPr>
            <p:nvPr/>
          </p:nvSpPr>
          <p:spPr bwMode="auto">
            <a:xfrm>
              <a:off x="473075" y="6275388"/>
              <a:ext cx="12700" cy="9525"/>
            </a:xfrm>
            <a:custGeom>
              <a:avLst/>
              <a:gdLst>
                <a:gd name="T0" fmla="*/ 2 w 4"/>
                <a:gd name="T1" fmla="*/ 0 h 3"/>
                <a:gd name="T2" fmla="*/ 4 w 4"/>
                <a:gd name="T3" fmla="*/ 3 h 3"/>
                <a:gd name="T4" fmla="*/ 2 w 4"/>
                <a:gd name="T5" fmla="*/ 0 h 3"/>
              </a:gdLst>
              <a:ahLst/>
              <a:cxnLst>
                <a:cxn ang="0">
                  <a:pos x="T0" y="T1"/>
                </a:cxn>
                <a:cxn ang="0">
                  <a:pos x="T2" y="T3"/>
                </a:cxn>
                <a:cxn ang="0">
                  <a:pos x="T4" y="T5"/>
                </a:cxn>
              </a:cxnLst>
              <a:rect l="0" t="0" r="r" b="b"/>
              <a:pathLst>
                <a:path w="4" h="3">
                  <a:moveTo>
                    <a:pt x="2" y="0"/>
                  </a:moveTo>
                  <a:cubicBezTo>
                    <a:pt x="0" y="1"/>
                    <a:pt x="3" y="2"/>
                    <a:pt x="4" y="3"/>
                  </a:cubicBezTo>
                  <a:cubicBezTo>
                    <a:pt x="4" y="2"/>
                    <a:pt x="2" y="0"/>
                    <a:pt x="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312" name="Полилиния 302"/>
            <p:cNvSpPr>
              <a:spLocks/>
            </p:cNvSpPr>
            <p:nvPr/>
          </p:nvSpPr>
          <p:spPr bwMode="auto">
            <a:xfrm>
              <a:off x="654050" y="6034088"/>
              <a:ext cx="22225" cy="25400"/>
            </a:xfrm>
            <a:custGeom>
              <a:avLst/>
              <a:gdLst>
                <a:gd name="T0" fmla="*/ 7 w 7"/>
                <a:gd name="T1" fmla="*/ 0 h 8"/>
                <a:gd name="T2" fmla="*/ 1 w 7"/>
                <a:gd name="T3" fmla="*/ 7 h 8"/>
                <a:gd name="T4" fmla="*/ 4 w 7"/>
                <a:gd name="T5" fmla="*/ 7 h 8"/>
                <a:gd name="T6" fmla="*/ 5 w 7"/>
                <a:gd name="T7" fmla="*/ 2 h 8"/>
                <a:gd name="T8" fmla="*/ 7 w 7"/>
                <a:gd name="T9" fmla="*/ 0 h 8"/>
              </a:gdLst>
              <a:ahLst/>
              <a:cxnLst>
                <a:cxn ang="0">
                  <a:pos x="T0" y="T1"/>
                </a:cxn>
                <a:cxn ang="0">
                  <a:pos x="T2" y="T3"/>
                </a:cxn>
                <a:cxn ang="0">
                  <a:pos x="T4" y="T5"/>
                </a:cxn>
                <a:cxn ang="0">
                  <a:pos x="T6" y="T7"/>
                </a:cxn>
                <a:cxn ang="0">
                  <a:pos x="T8" y="T9"/>
                </a:cxn>
              </a:cxnLst>
              <a:rect l="0" t="0" r="r" b="b"/>
              <a:pathLst>
                <a:path w="7" h="8">
                  <a:moveTo>
                    <a:pt x="7" y="0"/>
                  </a:moveTo>
                  <a:cubicBezTo>
                    <a:pt x="4" y="0"/>
                    <a:pt x="0" y="6"/>
                    <a:pt x="1" y="7"/>
                  </a:cubicBezTo>
                  <a:cubicBezTo>
                    <a:pt x="2" y="5"/>
                    <a:pt x="2" y="8"/>
                    <a:pt x="4" y="7"/>
                  </a:cubicBezTo>
                  <a:cubicBezTo>
                    <a:pt x="4" y="7"/>
                    <a:pt x="5" y="4"/>
                    <a:pt x="5" y="2"/>
                  </a:cubicBezTo>
                  <a:cubicBezTo>
                    <a:pt x="7" y="6"/>
                    <a:pt x="7" y="3"/>
                    <a:pt x="7"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313" name="Полилиния 303"/>
            <p:cNvSpPr>
              <a:spLocks/>
            </p:cNvSpPr>
            <p:nvPr/>
          </p:nvSpPr>
          <p:spPr bwMode="auto">
            <a:xfrm>
              <a:off x="2286000" y="6811963"/>
              <a:ext cx="76200" cy="28575"/>
            </a:xfrm>
            <a:custGeom>
              <a:avLst/>
              <a:gdLst>
                <a:gd name="T0" fmla="*/ 15 w 24"/>
                <a:gd name="T1" fmla="*/ 9 h 9"/>
                <a:gd name="T2" fmla="*/ 24 w 24"/>
                <a:gd name="T3" fmla="*/ 6 h 9"/>
                <a:gd name="T4" fmla="*/ 0 w 24"/>
                <a:gd name="T5" fmla="*/ 3 h 9"/>
                <a:gd name="T6" fmla="*/ 15 w 24"/>
                <a:gd name="T7" fmla="*/ 9 h 9"/>
              </a:gdLst>
              <a:ahLst/>
              <a:cxnLst>
                <a:cxn ang="0">
                  <a:pos x="T0" y="T1"/>
                </a:cxn>
                <a:cxn ang="0">
                  <a:pos x="T2" y="T3"/>
                </a:cxn>
                <a:cxn ang="0">
                  <a:pos x="T4" y="T5"/>
                </a:cxn>
                <a:cxn ang="0">
                  <a:pos x="T6" y="T7"/>
                </a:cxn>
              </a:cxnLst>
              <a:rect l="0" t="0" r="r" b="b"/>
              <a:pathLst>
                <a:path w="24" h="9">
                  <a:moveTo>
                    <a:pt x="15" y="9"/>
                  </a:moveTo>
                  <a:cubicBezTo>
                    <a:pt x="17" y="6"/>
                    <a:pt x="21" y="7"/>
                    <a:pt x="24" y="6"/>
                  </a:cubicBezTo>
                  <a:cubicBezTo>
                    <a:pt x="21" y="1"/>
                    <a:pt x="5" y="0"/>
                    <a:pt x="0" y="3"/>
                  </a:cubicBezTo>
                  <a:cubicBezTo>
                    <a:pt x="4" y="7"/>
                    <a:pt x="14" y="3"/>
                    <a:pt x="15"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314" name="Полилиния 304"/>
            <p:cNvSpPr>
              <a:spLocks/>
            </p:cNvSpPr>
            <p:nvPr/>
          </p:nvSpPr>
          <p:spPr bwMode="auto">
            <a:xfrm>
              <a:off x="781050" y="5834063"/>
              <a:ext cx="34925" cy="114300"/>
            </a:xfrm>
            <a:custGeom>
              <a:avLst/>
              <a:gdLst>
                <a:gd name="T0" fmla="*/ 9 w 11"/>
                <a:gd name="T1" fmla="*/ 0 h 36"/>
                <a:gd name="T2" fmla="*/ 6 w 11"/>
                <a:gd name="T3" fmla="*/ 1 h 36"/>
                <a:gd name="T4" fmla="*/ 0 w 11"/>
                <a:gd name="T5" fmla="*/ 36 h 36"/>
                <a:gd name="T6" fmla="*/ 11 w 11"/>
                <a:gd name="T7" fmla="*/ 10 h 36"/>
                <a:gd name="T8" fmla="*/ 9 w 11"/>
                <a:gd name="T9" fmla="*/ 0 h 36"/>
              </a:gdLst>
              <a:ahLst/>
              <a:cxnLst>
                <a:cxn ang="0">
                  <a:pos x="T0" y="T1"/>
                </a:cxn>
                <a:cxn ang="0">
                  <a:pos x="T2" y="T3"/>
                </a:cxn>
                <a:cxn ang="0">
                  <a:pos x="T4" y="T5"/>
                </a:cxn>
                <a:cxn ang="0">
                  <a:pos x="T6" y="T7"/>
                </a:cxn>
                <a:cxn ang="0">
                  <a:pos x="T8" y="T9"/>
                </a:cxn>
              </a:cxnLst>
              <a:rect l="0" t="0" r="r" b="b"/>
              <a:pathLst>
                <a:path w="11" h="36">
                  <a:moveTo>
                    <a:pt x="9" y="0"/>
                  </a:moveTo>
                  <a:cubicBezTo>
                    <a:pt x="8" y="0"/>
                    <a:pt x="7" y="1"/>
                    <a:pt x="6" y="1"/>
                  </a:cubicBezTo>
                  <a:cubicBezTo>
                    <a:pt x="7" y="13"/>
                    <a:pt x="1" y="24"/>
                    <a:pt x="0" y="36"/>
                  </a:cubicBezTo>
                  <a:cubicBezTo>
                    <a:pt x="6" y="33"/>
                    <a:pt x="9" y="17"/>
                    <a:pt x="11" y="10"/>
                  </a:cubicBezTo>
                  <a:cubicBezTo>
                    <a:pt x="7" y="11"/>
                    <a:pt x="8" y="2"/>
                    <a:pt x="9"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315" name="Полилиния 305"/>
            <p:cNvSpPr>
              <a:spLocks/>
            </p:cNvSpPr>
            <p:nvPr/>
          </p:nvSpPr>
          <p:spPr bwMode="auto">
            <a:xfrm>
              <a:off x="485775" y="6284913"/>
              <a:ext cx="3175"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316" name="Полилиния 306"/>
            <p:cNvSpPr>
              <a:spLocks/>
            </p:cNvSpPr>
            <p:nvPr/>
          </p:nvSpPr>
          <p:spPr bwMode="auto">
            <a:xfrm>
              <a:off x="698500" y="6303963"/>
              <a:ext cx="34925" cy="114300"/>
            </a:xfrm>
            <a:custGeom>
              <a:avLst/>
              <a:gdLst>
                <a:gd name="T0" fmla="*/ 10 w 11"/>
                <a:gd name="T1" fmla="*/ 0 h 36"/>
                <a:gd name="T2" fmla="*/ 5 w 11"/>
                <a:gd name="T3" fmla="*/ 9 h 36"/>
                <a:gd name="T4" fmla="*/ 5 w 11"/>
                <a:gd name="T5" fmla="*/ 17 h 36"/>
                <a:gd name="T6" fmla="*/ 2 w 11"/>
                <a:gd name="T7" fmla="*/ 27 h 36"/>
                <a:gd name="T8" fmla="*/ 3 w 11"/>
                <a:gd name="T9" fmla="*/ 27 h 36"/>
                <a:gd name="T10" fmla="*/ 4 w 11"/>
                <a:gd name="T11" fmla="*/ 25 h 36"/>
                <a:gd name="T12" fmla="*/ 3 w 11"/>
                <a:gd name="T13" fmla="*/ 27 h 36"/>
                <a:gd name="T14" fmla="*/ 8 w 11"/>
                <a:gd name="T15" fmla="*/ 28 h 36"/>
                <a:gd name="T16" fmla="*/ 10 w 11"/>
                <a:gd name="T17" fmla="*/ 18 h 36"/>
                <a:gd name="T18" fmla="*/ 10 w 11"/>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36">
                  <a:moveTo>
                    <a:pt x="10" y="0"/>
                  </a:moveTo>
                  <a:cubicBezTo>
                    <a:pt x="7" y="1"/>
                    <a:pt x="5" y="9"/>
                    <a:pt x="5" y="9"/>
                  </a:cubicBezTo>
                  <a:cubicBezTo>
                    <a:pt x="9" y="11"/>
                    <a:pt x="6" y="16"/>
                    <a:pt x="5" y="17"/>
                  </a:cubicBezTo>
                  <a:cubicBezTo>
                    <a:pt x="0" y="23"/>
                    <a:pt x="2" y="21"/>
                    <a:pt x="2" y="27"/>
                  </a:cubicBezTo>
                  <a:cubicBezTo>
                    <a:pt x="2" y="27"/>
                    <a:pt x="2" y="27"/>
                    <a:pt x="3" y="27"/>
                  </a:cubicBezTo>
                  <a:cubicBezTo>
                    <a:pt x="3" y="26"/>
                    <a:pt x="3" y="25"/>
                    <a:pt x="4" y="25"/>
                  </a:cubicBezTo>
                  <a:cubicBezTo>
                    <a:pt x="4" y="26"/>
                    <a:pt x="4" y="27"/>
                    <a:pt x="3" y="27"/>
                  </a:cubicBezTo>
                  <a:cubicBezTo>
                    <a:pt x="2" y="30"/>
                    <a:pt x="5" y="36"/>
                    <a:pt x="8" y="28"/>
                  </a:cubicBezTo>
                  <a:cubicBezTo>
                    <a:pt x="9" y="24"/>
                    <a:pt x="8" y="19"/>
                    <a:pt x="10" y="18"/>
                  </a:cubicBezTo>
                  <a:cubicBezTo>
                    <a:pt x="9" y="12"/>
                    <a:pt x="11" y="6"/>
                    <a:pt x="1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317" name="Полилиния 307"/>
            <p:cNvSpPr>
              <a:spLocks/>
            </p:cNvSpPr>
            <p:nvPr/>
          </p:nvSpPr>
          <p:spPr bwMode="auto">
            <a:xfrm>
              <a:off x="257175" y="6872288"/>
              <a:ext cx="3175"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1" y="1"/>
                    <a:pt x="1"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318" name="Полилиния 308"/>
            <p:cNvSpPr>
              <a:spLocks/>
            </p:cNvSpPr>
            <p:nvPr/>
          </p:nvSpPr>
          <p:spPr bwMode="auto">
            <a:xfrm>
              <a:off x="723900" y="6113463"/>
              <a:ext cx="12700" cy="12700"/>
            </a:xfrm>
            <a:custGeom>
              <a:avLst/>
              <a:gdLst>
                <a:gd name="T0" fmla="*/ 2 w 4"/>
                <a:gd name="T1" fmla="*/ 2 h 4"/>
                <a:gd name="T2" fmla="*/ 1 w 4"/>
                <a:gd name="T3" fmla="*/ 1 h 4"/>
                <a:gd name="T4" fmla="*/ 0 w 4"/>
                <a:gd name="T5" fmla="*/ 3 h 4"/>
                <a:gd name="T6" fmla="*/ 4 w 4"/>
                <a:gd name="T7" fmla="*/ 0 h 4"/>
                <a:gd name="T8" fmla="*/ 2 w 4"/>
                <a:gd name="T9" fmla="*/ 2 h 4"/>
              </a:gdLst>
              <a:ahLst/>
              <a:cxnLst>
                <a:cxn ang="0">
                  <a:pos x="T0" y="T1"/>
                </a:cxn>
                <a:cxn ang="0">
                  <a:pos x="T2" y="T3"/>
                </a:cxn>
                <a:cxn ang="0">
                  <a:pos x="T4" y="T5"/>
                </a:cxn>
                <a:cxn ang="0">
                  <a:pos x="T6" y="T7"/>
                </a:cxn>
                <a:cxn ang="0">
                  <a:pos x="T8" y="T9"/>
                </a:cxn>
              </a:cxnLst>
              <a:rect l="0" t="0" r="r" b="b"/>
              <a:pathLst>
                <a:path w="4" h="4">
                  <a:moveTo>
                    <a:pt x="2" y="2"/>
                  </a:moveTo>
                  <a:cubicBezTo>
                    <a:pt x="1" y="2"/>
                    <a:pt x="1" y="1"/>
                    <a:pt x="1" y="1"/>
                  </a:cubicBezTo>
                  <a:cubicBezTo>
                    <a:pt x="1" y="1"/>
                    <a:pt x="0" y="2"/>
                    <a:pt x="0" y="3"/>
                  </a:cubicBezTo>
                  <a:cubicBezTo>
                    <a:pt x="3" y="4"/>
                    <a:pt x="4" y="2"/>
                    <a:pt x="4" y="0"/>
                  </a:cubicBezTo>
                  <a:cubicBezTo>
                    <a:pt x="3" y="0"/>
                    <a:pt x="2" y="1"/>
                    <a:pt x="2"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319" name="Полилиния 309"/>
            <p:cNvSpPr>
              <a:spLocks/>
            </p:cNvSpPr>
            <p:nvPr/>
          </p:nvSpPr>
          <p:spPr bwMode="auto">
            <a:xfrm>
              <a:off x="225425" y="6469063"/>
              <a:ext cx="31750" cy="95250"/>
            </a:xfrm>
            <a:custGeom>
              <a:avLst/>
              <a:gdLst>
                <a:gd name="T0" fmla="*/ 6 w 10"/>
                <a:gd name="T1" fmla="*/ 1 h 30"/>
                <a:gd name="T2" fmla="*/ 0 w 10"/>
                <a:gd name="T3" fmla="*/ 5 h 30"/>
                <a:gd name="T4" fmla="*/ 9 w 10"/>
                <a:gd name="T5" fmla="*/ 17 h 30"/>
                <a:gd name="T6" fmla="*/ 6 w 10"/>
                <a:gd name="T7" fmla="*/ 1 h 30"/>
              </a:gdLst>
              <a:ahLst/>
              <a:cxnLst>
                <a:cxn ang="0">
                  <a:pos x="T0" y="T1"/>
                </a:cxn>
                <a:cxn ang="0">
                  <a:pos x="T2" y="T3"/>
                </a:cxn>
                <a:cxn ang="0">
                  <a:pos x="T4" y="T5"/>
                </a:cxn>
                <a:cxn ang="0">
                  <a:pos x="T6" y="T7"/>
                </a:cxn>
              </a:cxnLst>
              <a:rect l="0" t="0" r="r" b="b"/>
              <a:pathLst>
                <a:path w="10" h="30">
                  <a:moveTo>
                    <a:pt x="6" y="1"/>
                  </a:moveTo>
                  <a:cubicBezTo>
                    <a:pt x="2" y="0"/>
                    <a:pt x="4" y="6"/>
                    <a:pt x="0" y="5"/>
                  </a:cubicBezTo>
                  <a:cubicBezTo>
                    <a:pt x="2" y="6"/>
                    <a:pt x="7" y="30"/>
                    <a:pt x="9" y="17"/>
                  </a:cubicBezTo>
                  <a:cubicBezTo>
                    <a:pt x="10" y="13"/>
                    <a:pt x="10" y="3"/>
                    <a:pt x="6"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320" name="Полилиния 310"/>
            <p:cNvSpPr>
              <a:spLocks/>
            </p:cNvSpPr>
            <p:nvPr/>
          </p:nvSpPr>
          <p:spPr bwMode="auto">
            <a:xfrm>
              <a:off x="485775" y="6837363"/>
              <a:ext cx="9525"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1" y="0"/>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321" name="Полилиния 311"/>
            <p:cNvSpPr>
              <a:spLocks/>
            </p:cNvSpPr>
            <p:nvPr/>
          </p:nvSpPr>
          <p:spPr bwMode="auto">
            <a:xfrm>
              <a:off x="714375" y="6275388"/>
              <a:ext cx="15875" cy="12700"/>
            </a:xfrm>
            <a:custGeom>
              <a:avLst/>
              <a:gdLst>
                <a:gd name="T0" fmla="*/ 1 w 5"/>
                <a:gd name="T1" fmla="*/ 0 h 4"/>
                <a:gd name="T2" fmla="*/ 0 w 5"/>
                <a:gd name="T3" fmla="*/ 4 h 4"/>
                <a:gd name="T4" fmla="*/ 5 w 5"/>
                <a:gd name="T5" fmla="*/ 1 h 4"/>
                <a:gd name="T6" fmla="*/ 1 w 5"/>
                <a:gd name="T7" fmla="*/ 0 h 4"/>
              </a:gdLst>
              <a:ahLst/>
              <a:cxnLst>
                <a:cxn ang="0">
                  <a:pos x="T0" y="T1"/>
                </a:cxn>
                <a:cxn ang="0">
                  <a:pos x="T2" y="T3"/>
                </a:cxn>
                <a:cxn ang="0">
                  <a:pos x="T4" y="T5"/>
                </a:cxn>
                <a:cxn ang="0">
                  <a:pos x="T6" y="T7"/>
                </a:cxn>
              </a:cxnLst>
              <a:rect l="0" t="0" r="r" b="b"/>
              <a:pathLst>
                <a:path w="5" h="4">
                  <a:moveTo>
                    <a:pt x="1" y="0"/>
                  </a:moveTo>
                  <a:cubicBezTo>
                    <a:pt x="1" y="1"/>
                    <a:pt x="0" y="3"/>
                    <a:pt x="0" y="4"/>
                  </a:cubicBezTo>
                  <a:cubicBezTo>
                    <a:pt x="3" y="3"/>
                    <a:pt x="2" y="1"/>
                    <a:pt x="5" y="1"/>
                  </a:cubicBezTo>
                  <a:cubicBezTo>
                    <a:pt x="4" y="1"/>
                    <a:pt x="2" y="1"/>
                    <a:pt x="1"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322" name="Полилиния 312"/>
            <p:cNvSpPr>
              <a:spLocks/>
            </p:cNvSpPr>
            <p:nvPr/>
          </p:nvSpPr>
          <p:spPr bwMode="auto">
            <a:xfrm>
              <a:off x="685800" y="6408738"/>
              <a:ext cx="28575" cy="31750"/>
            </a:xfrm>
            <a:custGeom>
              <a:avLst/>
              <a:gdLst>
                <a:gd name="T0" fmla="*/ 7 w 9"/>
                <a:gd name="T1" fmla="*/ 5 h 10"/>
                <a:gd name="T2" fmla="*/ 5 w 9"/>
                <a:gd name="T3" fmla="*/ 2 h 10"/>
                <a:gd name="T4" fmla="*/ 2 w 9"/>
                <a:gd name="T5" fmla="*/ 4 h 10"/>
                <a:gd name="T6" fmla="*/ 5 w 9"/>
                <a:gd name="T7" fmla="*/ 5 h 10"/>
                <a:gd name="T8" fmla="*/ 1 w 9"/>
                <a:gd name="T9" fmla="*/ 6 h 10"/>
                <a:gd name="T10" fmla="*/ 7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7" y="5"/>
                  </a:moveTo>
                  <a:cubicBezTo>
                    <a:pt x="9" y="0"/>
                    <a:pt x="5" y="6"/>
                    <a:pt x="5" y="2"/>
                  </a:cubicBezTo>
                  <a:cubicBezTo>
                    <a:pt x="5" y="3"/>
                    <a:pt x="4" y="4"/>
                    <a:pt x="2" y="4"/>
                  </a:cubicBezTo>
                  <a:cubicBezTo>
                    <a:pt x="3" y="4"/>
                    <a:pt x="4" y="5"/>
                    <a:pt x="5" y="5"/>
                  </a:cubicBezTo>
                  <a:cubicBezTo>
                    <a:pt x="4" y="5"/>
                    <a:pt x="2" y="6"/>
                    <a:pt x="1" y="6"/>
                  </a:cubicBezTo>
                  <a:cubicBezTo>
                    <a:pt x="0" y="10"/>
                    <a:pt x="6" y="8"/>
                    <a:pt x="7" y="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323" name="Полилиния 313"/>
            <p:cNvSpPr>
              <a:spLocks/>
            </p:cNvSpPr>
            <p:nvPr/>
          </p:nvSpPr>
          <p:spPr bwMode="auto">
            <a:xfrm>
              <a:off x="371475" y="6507163"/>
              <a:ext cx="38100" cy="50800"/>
            </a:xfrm>
            <a:custGeom>
              <a:avLst/>
              <a:gdLst>
                <a:gd name="T0" fmla="*/ 12 w 12"/>
                <a:gd name="T1" fmla="*/ 3 h 16"/>
                <a:gd name="T2" fmla="*/ 10 w 12"/>
                <a:gd name="T3" fmla="*/ 2 h 16"/>
                <a:gd name="T4" fmla="*/ 3 w 12"/>
                <a:gd name="T5" fmla="*/ 9 h 16"/>
                <a:gd name="T6" fmla="*/ 8 w 12"/>
                <a:gd name="T7" fmla="*/ 14 h 16"/>
                <a:gd name="T8" fmla="*/ 12 w 12"/>
                <a:gd name="T9" fmla="*/ 3 h 16"/>
              </a:gdLst>
              <a:ahLst/>
              <a:cxnLst>
                <a:cxn ang="0">
                  <a:pos x="T0" y="T1"/>
                </a:cxn>
                <a:cxn ang="0">
                  <a:pos x="T2" y="T3"/>
                </a:cxn>
                <a:cxn ang="0">
                  <a:pos x="T4" y="T5"/>
                </a:cxn>
                <a:cxn ang="0">
                  <a:pos x="T6" y="T7"/>
                </a:cxn>
                <a:cxn ang="0">
                  <a:pos x="T8" y="T9"/>
                </a:cxn>
              </a:cxnLst>
              <a:rect l="0" t="0" r="r" b="b"/>
              <a:pathLst>
                <a:path w="12" h="16">
                  <a:moveTo>
                    <a:pt x="12" y="3"/>
                  </a:moveTo>
                  <a:cubicBezTo>
                    <a:pt x="9" y="0"/>
                    <a:pt x="8" y="0"/>
                    <a:pt x="10" y="2"/>
                  </a:cubicBezTo>
                  <a:cubicBezTo>
                    <a:pt x="10" y="3"/>
                    <a:pt x="4" y="6"/>
                    <a:pt x="3" y="9"/>
                  </a:cubicBezTo>
                  <a:cubicBezTo>
                    <a:pt x="0" y="14"/>
                    <a:pt x="5" y="16"/>
                    <a:pt x="8" y="14"/>
                  </a:cubicBezTo>
                  <a:cubicBezTo>
                    <a:pt x="11" y="13"/>
                    <a:pt x="4" y="5"/>
                    <a:pt x="12" y="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324" name="Полилиния 314"/>
            <p:cNvSpPr>
              <a:spLocks/>
            </p:cNvSpPr>
            <p:nvPr/>
          </p:nvSpPr>
          <p:spPr bwMode="auto">
            <a:xfrm>
              <a:off x="403225" y="6300788"/>
              <a:ext cx="12700" cy="31750"/>
            </a:xfrm>
            <a:custGeom>
              <a:avLst/>
              <a:gdLst>
                <a:gd name="T0" fmla="*/ 4 w 4"/>
                <a:gd name="T1" fmla="*/ 7 h 10"/>
                <a:gd name="T2" fmla="*/ 3 w 4"/>
                <a:gd name="T3" fmla="*/ 9 h 10"/>
                <a:gd name="T4" fmla="*/ 2 w 4"/>
                <a:gd name="T5" fmla="*/ 0 h 10"/>
                <a:gd name="T6" fmla="*/ 0 w 4"/>
                <a:gd name="T7" fmla="*/ 3 h 10"/>
                <a:gd name="T8" fmla="*/ 2 w 4"/>
                <a:gd name="T9" fmla="*/ 3 h 10"/>
                <a:gd name="T10" fmla="*/ 0 w 4"/>
                <a:gd name="T11" fmla="*/ 4 h 10"/>
                <a:gd name="T12" fmla="*/ 1 w 4"/>
                <a:gd name="T13" fmla="*/ 10 h 10"/>
                <a:gd name="T14" fmla="*/ 4 w 4"/>
                <a:gd name="T15" fmla="*/ 7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4" y="7"/>
                  </a:moveTo>
                  <a:cubicBezTo>
                    <a:pt x="3" y="7"/>
                    <a:pt x="3" y="8"/>
                    <a:pt x="3" y="9"/>
                  </a:cubicBezTo>
                  <a:cubicBezTo>
                    <a:pt x="1" y="6"/>
                    <a:pt x="3" y="3"/>
                    <a:pt x="2" y="0"/>
                  </a:cubicBezTo>
                  <a:cubicBezTo>
                    <a:pt x="2" y="0"/>
                    <a:pt x="0" y="3"/>
                    <a:pt x="0" y="3"/>
                  </a:cubicBezTo>
                  <a:cubicBezTo>
                    <a:pt x="0" y="4"/>
                    <a:pt x="1" y="4"/>
                    <a:pt x="2" y="3"/>
                  </a:cubicBezTo>
                  <a:cubicBezTo>
                    <a:pt x="1" y="4"/>
                    <a:pt x="1" y="5"/>
                    <a:pt x="0" y="4"/>
                  </a:cubicBezTo>
                  <a:cubicBezTo>
                    <a:pt x="1" y="4"/>
                    <a:pt x="1" y="9"/>
                    <a:pt x="1" y="10"/>
                  </a:cubicBezTo>
                  <a:cubicBezTo>
                    <a:pt x="4" y="10"/>
                    <a:pt x="4" y="9"/>
                    <a:pt x="4"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325" name="Полилиния 315"/>
            <p:cNvSpPr>
              <a:spLocks/>
            </p:cNvSpPr>
            <p:nvPr/>
          </p:nvSpPr>
          <p:spPr bwMode="auto">
            <a:xfrm>
              <a:off x="371475" y="6507163"/>
              <a:ext cx="9525" cy="12700"/>
            </a:xfrm>
            <a:custGeom>
              <a:avLst/>
              <a:gdLst>
                <a:gd name="T0" fmla="*/ 3 w 3"/>
                <a:gd name="T1" fmla="*/ 0 h 4"/>
                <a:gd name="T2" fmla="*/ 1 w 3"/>
                <a:gd name="T3" fmla="*/ 0 h 4"/>
                <a:gd name="T4" fmla="*/ 0 w 3"/>
                <a:gd name="T5" fmla="*/ 4 h 4"/>
                <a:gd name="T6" fmla="*/ 3 w 3"/>
                <a:gd name="T7" fmla="*/ 0 h 4"/>
              </a:gdLst>
              <a:ahLst/>
              <a:cxnLst>
                <a:cxn ang="0">
                  <a:pos x="T0" y="T1"/>
                </a:cxn>
                <a:cxn ang="0">
                  <a:pos x="T2" y="T3"/>
                </a:cxn>
                <a:cxn ang="0">
                  <a:pos x="T4" y="T5"/>
                </a:cxn>
                <a:cxn ang="0">
                  <a:pos x="T6" y="T7"/>
                </a:cxn>
              </a:cxnLst>
              <a:rect l="0" t="0" r="r" b="b"/>
              <a:pathLst>
                <a:path w="3" h="4">
                  <a:moveTo>
                    <a:pt x="3" y="0"/>
                  </a:moveTo>
                  <a:cubicBezTo>
                    <a:pt x="2" y="0"/>
                    <a:pt x="2" y="0"/>
                    <a:pt x="1" y="0"/>
                  </a:cubicBezTo>
                  <a:cubicBezTo>
                    <a:pt x="1" y="1"/>
                    <a:pt x="0" y="2"/>
                    <a:pt x="0" y="4"/>
                  </a:cubicBezTo>
                  <a:cubicBezTo>
                    <a:pt x="3" y="4"/>
                    <a:pt x="3" y="2"/>
                    <a:pt x="3"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326" name="Полилиния 316"/>
            <p:cNvSpPr>
              <a:spLocks/>
            </p:cNvSpPr>
            <p:nvPr/>
          </p:nvSpPr>
          <p:spPr bwMode="auto">
            <a:xfrm>
              <a:off x="330200" y="6288088"/>
              <a:ext cx="19050" cy="38100"/>
            </a:xfrm>
            <a:custGeom>
              <a:avLst/>
              <a:gdLst>
                <a:gd name="T0" fmla="*/ 6 w 6"/>
                <a:gd name="T1" fmla="*/ 4 h 12"/>
                <a:gd name="T2" fmla="*/ 2 w 6"/>
                <a:gd name="T3" fmla="*/ 12 h 12"/>
                <a:gd name="T4" fmla="*/ 6 w 6"/>
                <a:gd name="T5" fmla="*/ 4 h 12"/>
              </a:gdLst>
              <a:ahLst/>
              <a:cxnLst>
                <a:cxn ang="0">
                  <a:pos x="T0" y="T1"/>
                </a:cxn>
                <a:cxn ang="0">
                  <a:pos x="T2" y="T3"/>
                </a:cxn>
                <a:cxn ang="0">
                  <a:pos x="T4" y="T5"/>
                </a:cxn>
              </a:cxnLst>
              <a:rect l="0" t="0" r="r" b="b"/>
              <a:pathLst>
                <a:path w="6" h="12">
                  <a:moveTo>
                    <a:pt x="6" y="4"/>
                  </a:moveTo>
                  <a:cubicBezTo>
                    <a:pt x="0" y="0"/>
                    <a:pt x="2" y="9"/>
                    <a:pt x="2" y="12"/>
                  </a:cubicBezTo>
                  <a:cubicBezTo>
                    <a:pt x="4" y="10"/>
                    <a:pt x="5" y="7"/>
                    <a:pt x="6" y="4"/>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327" name="Полилиния 317"/>
            <p:cNvSpPr>
              <a:spLocks/>
            </p:cNvSpPr>
            <p:nvPr/>
          </p:nvSpPr>
          <p:spPr bwMode="auto">
            <a:xfrm>
              <a:off x="342900" y="6564313"/>
              <a:ext cx="31750" cy="50800"/>
            </a:xfrm>
            <a:custGeom>
              <a:avLst/>
              <a:gdLst>
                <a:gd name="T0" fmla="*/ 7 w 10"/>
                <a:gd name="T1" fmla="*/ 7 h 16"/>
                <a:gd name="T2" fmla="*/ 6 w 10"/>
                <a:gd name="T3" fmla="*/ 5 h 16"/>
                <a:gd name="T4" fmla="*/ 5 w 10"/>
                <a:gd name="T5" fmla="*/ 15 h 16"/>
                <a:gd name="T6" fmla="*/ 6 w 10"/>
                <a:gd name="T7" fmla="*/ 10 h 16"/>
                <a:gd name="T8" fmla="*/ 7 w 10"/>
                <a:gd name="T9" fmla="*/ 7 h 16"/>
              </a:gdLst>
              <a:ahLst/>
              <a:cxnLst>
                <a:cxn ang="0">
                  <a:pos x="T0" y="T1"/>
                </a:cxn>
                <a:cxn ang="0">
                  <a:pos x="T2" y="T3"/>
                </a:cxn>
                <a:cxn ang="0">
                  <a:pos x="T4" y="T5"/>
                </a:cxn>
                <a:cxn ang="0">
                  <a:pos x="T6" y="T7"/>
                </a:cxn>
                <a:cxn ang="0">
                  <a:pos x="T8" y="T9"/>
                </a:cxn>
              </a:cxnLst>
              <a:rect l="0" t="0" r="r" b="b"/>
              <a:pathLst>
                <a:path w="10" h="16">
                  <a:moveTo>
                    <a:pt x="7" y="7"/>
                  </a:moveTo>
                  <a:cubicBezTo>
                    <a:pt x="6" y="6"/>
                    <a:pt x="6" y="5"/>
                    <a:pt x="6" y="5"/>
                  </a:cubicBezTo>
                  <a:cubicBezTo>
                    <a:pt x="2" y="8"/>
                    <a:pt x="0" y="12"/>
                    <a:pt x="5" y="15"/>
                  </a:cubicBezTo>
                  <a:cubicBezTo>
                    <a:pt x="6" y="14"/>
                    <a:pt x="7" y="12"/>
                    <a:pt x="6" y="10"/>
                  </a:cubicBezTo>
                  <a:cubicBezTo>
                    <a:pt x="9" y="16"/>
                    <a:pt x="10" y="0"/>
                    <a:pt x="7" y="7"/>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328" name="Полилиния 318"/>
            <p:cNvSpPr>
              <a:spLocks/>
            </p:cNvSpPr>
            <p:nvPr/>
          </p:nvSpPr>
          <p:spPr bwMode="auto">
            <a:xfrm>
              <a:off x="269875" y="6367463"/>
              <a:ext cx="25400" cy="66675"/>
            </a:xfrm>
            <a:custGeom>
              <a:avLst/>
              <a:gdLst>
                <a:gd name="T0" fmla="*/ 0 w 8"/>
                <a:gd name="T1" fmla="*/ 19 h 21"/>
                <a:gd name="T2" fmla="*/ 6 w 8"/>
                <a:gd name="T3" fmla="*/ 21 h 21"/>
                <a:gd name="T4" fmla="*/ 6 w 8"/>
                <a:gd name="T5" fmla="*/ 10 h 21"/>
                <a:gd name="T6" fmla="*/ 2 w 8"/>
                <a:gd name="T7" fmla="*/ 3 h 21"/>
                <a:gd name="T8" fmla="*/ 0 w 8"/>
                <a:gd name="T9" fmla="*/ 19 h 21"/>
              </a:gdLst>
              <a:ahLst/>
              <a:cxnLst>
                <a:cxn ang="0">
                  <a:pos x="T0" y="T1"/>
                </a:cxn>
                <a:cxn ang="0">
                  <a:pos x="T2" y="T3"/>
                </a:cxn>
                <a:cxn ang="0">
                  <a:pos x="T4" y="T5"/>
                </a:cxn>
                <a:cxn ang="0">
                  <a:pos x="T6" y="T7"/>
                </a:cxn>
                <a:cxn ang="0">
                  <a:pos x="T8" y="T9"/>
                </a:cxn>
              </a:cxnLst>
              <a:rect l="0" t="0" r="r" b="b"/>
              <a:pathLst>
                <a:path w="8" h="21">
                  <a:moveTo>
                    <a:pt x="0" y="19"/>
                  </a:moveTo>
                  <a:cubicBezTo>
                    <a:pt x="2" y="20"/>
                    <a:pt x="4" y="21"/>
                    <a:pt x="6" y="21"/>
                  </a:cubicBezTo>
                  <a:cubicBezTo>
                    <a:pt x="8" y="17"/>
                    <a:pt x="6" y="14"/>
                    <a:pt x="6" y="10"/>
                  </a:cubicBezTo>
                  <a:cubicBezTo>
                    <a:pt x="5" y="0"/>
                    <a:pt x="3" y="10"/>
                    <a:pt x="2" y="3"/>
                  </a:cubicBezTo>
                  <a:cubicBezTo>
                    <a:pt x="2" y="5"/>
                    <a:pt x="4" y="18"/>
                    <a:pt x="0" y="1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329" name="Полилиния 319"/>
            <p:cNvSpPr>
              <a:spLocks/>
            </p:cNvSpPr>
            <p:nvPr/>
          </p:nvSpPr>
          <p:spPr bwMode="auto">
            <a:xfrm>
              <a:off x="482600" y="6853238"/>
              <a:ext cx="0" cy="3175"/>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330" name="Полилиния 320"/>
            <p:cNvSpPr>
              <a:spLocks noEditPoints="1"/>
            </p:cNvSpPr>
            <p:nvPr/>
          </p:nvSpPr>
          <p:spPr bwMode="auto">
            <a:xfrm>
              <a:off x="752475" y="6405563"/>
              <a:ext cx="977900" cy="454025"/>
            </a:xfrm>
            <a:custGeom>
              <a:avLst/>
              <a:gdLst>
                <a:gd name="T0" fmla="*/ 23 w 308"/>
                <a:gd name="T1" fmla="*/ 140 h 143"/>
                <a:gd name="T2" fmla="*/ 24 w 308"/>
                <a:gd name="T3" fmla="*/ 142 h 143"/>
                <a:gd name="T4" fmla="*/ 36 w 308"/>
                <a:gd name="T5" fmla="*/ 142 h 143"/>
                <a:gd name="T6" fmla="*/ 42 w 308"/>
                <a:gd name="T7" fmla="*/ 133 h 143"/>
                <a:gd name="T8" fmla="*/ 41 w 308"/>
                <a:gd name="T9" fmla="*/ 130 h 143"/>
                <a:gd name="T10" fmla="*/ 46 w 308"/>
                <a:gd name="T11" fmla="*/ 121 h 143"/>
                <a:gd name="T12" fmla="*/ 54 w 308"/>
                <a:gd name="T13" fmla="*/ 114 h 143"/>
                <a:gd name="T14" fmla="*/ 50 w 308"/>
                <a:gd name="T15" fmla="*/ 106 h 143"/>
                <a:gd name="T16" fmla="*/ 51 w 308"/>
                <a:gd name="T17" fmla="*/ 105 h 143"/>
                <a:gd name="T18" fmla="*/ 61 w 308"/>
                <a:gd name="T19" fmla="*/ 98 h 143"/>
                <a:gd name="T20" fmla="*/ 63 w 308"/>
                <a:gd name="T21" fmla="*/ 99 h 143"/>
                <a:gd name="T22" fmla="*/ 81 w 308"/>
                <a:gd name="T23" fmla="*/ 81 h 143"/>
                <a:gd name="T24" fmla="*/ 112 w 308"/>
                <a:gd name="T25" fmla="*/ 70 h 143"/>
                <a:gd name="T26" fmla="*/ 153 w 308"/>
                <a:gd name="T27" fmla="*/ 52 h 143"/>
                <a:gd name="T28" fmla="*/ 175 w 308"/>
                <a:gd name="T29" fmla="*/ 45 h 143"/>
                <a:gd name="T30" fmla="*/ 187 w 308"/>
                <a:gd name="T31" fmla="*/ 38 h 143"/>
                <a:gd name="T32" fmla="*/ 201 w 308"/>
                <a:gd name="T33" fmla="*/ 38 h 143"/>
                <a:gd name="T34" fmla="*/ 248 w 308"/>
                <a:gd name="T35" fmla="*/ 18 h 143"/>
                <a:gd name="T36" fmla="*/ 259 w 308"/>
                <a:gd name="T37" fmla="*/ 11 h 143"/>
                <a:gd name="T38" fmla="*/ 258 w 308"/>
                <a:gd name="T39" fmla="*/ 12 h 143"/>
                <a:gd name="T40" fmla="*/ 301 w 308"/>
                <a:gd name="T41" fmla="*/ 3 h 143"/>
                <a:gd name="T42" fmla="*/ 307 w 308"/>
                <a:gd name="T43" fmla="*/ 0 h 143"/>
                <a:gd name="T44" fmla="*/ 281 w 308"/>
                <a:gd name="T45" fmla="*/ 4 h 143"/>
                <a:gd name="T46" fmla="*/ 283 w 308"/>
                <a:gd name="T47" fmla="*/ 6 h 143"/>
                <a:gd name="T48" fmla="*/ 280 w 308"/>
                <a:gd name="T49" fmla="*/ 6 h 143"/>
                <a:gd name="T50" fmla="*/ 280 w 308"/>
                <a:gd name="T51" fmla="*/ 8 h 143"/>
                <a:gd name="T52" fmla="*/ 280 w 308"/>
                <a:gd name="T53" fmla="*/ 6 h 143"/>
                <a:gd name="T54" fmla="*/ 263 w 308"/>
                <a:gd name="T55" fmla="*/ 10 h 143"/>
                <a:gd name="T56" fmla="*/ 246 w 308"/>
                <a:gd name="T57" fmla="*/ 13 h 143"/>
                <a:gd name="T58" fmla="*/ 214 w 308"/>
                <a:gd name="T59" fmla="*/ 21 h 143"/>
                <a:gd name="T60" fmla="*/ 210 w 308"/>
                <a:gd name="T61" fmla="*/ 25 h 143"/>
                <a:gd name="T62" fmla="*/ 205 w 308"/>
                <a:gd name="T63" fmla="*/ 29 h 143"/>
                <a:gd name="T64" fmla="*/ 191 w 308"/>
                <a:gd name="T65" fmla="*/ 33 h 143"/>
                <a:gd name="T66" fmla="*/ 165 w 308"/>
                <a:gd name="T67" fmla="*/ 40 h 143"/>
                <a:gd name="T68" fmla="*/ 153 w 308"/>
                <a:gd name="T69" fmla="*/ 42 h 143"/>
                <a:gd name="T70" fmla="*/ 153 w 308"/>
                <a:gd name="T71" fmla="*/ 47 h 143"/>
                <a:gd name="T72" fmla="*/ 142 w 308"/>
                <a:gd name="T73" fmla="*/ 54 h 143"/>
                <a:gd name="T74" fmla="*/ 100 w 308"/>
                <a:gd name="T75" fmla="*/ 65 h 143"/>
                <a:gd name="T76" fmla="*/ 92 w 308"/>
                <a:gd name="T77" fmla="*/ 70 h 143"/>
                <a:gd name="T78" fmla="*/ 83 w 308"/>
                <a:gd name="T79" fmla="*/ 72 h 143"/>
                <a:gd name="T80" fmla="*/ 75 w 308"/>
                <a:gd name="T81" fmla="*/ 78 h 143"/>
                <a:gd name="T82" fmla="*/ 59 w 308"/>
                <a:gd name="T83" fmla="*/ 82 h 143"/>
                <a:gd name="T84" fmla="*/ 39 w 308"/>
                <a:gd name="T85" fmla="*/ 99 h 143"/>
                <a:gd name="T86" fmla="*/ 20 w 308"/>
                <a:gd name="T87" fmla="*/ 119 h 143"/>
                <a:gd name="T88" fmla="*/ 0 w 308"/>
                <a:gd name="T89" fmla="*/ 141 h 143"/>
                <a:gd name="T90" fmla="*/ 0 w 308"/>
                <a:gd name="T91" fmla="*/ 142 h 143"/>
                <a:gd name="T92" fmla="*/ 21 w 308"/>
                <a:gd name="T93" fmla="*/ 142 h 143"/>
                <a:gd name="T94" fmla="*/ 23 w 308"/>
                <a:gd name="T95" fmla="*/ 140 h 143"/>
                <a:gd name="T96" fmla="*/ 49 w 308"/>
                <a:gd name="T97" fmla="*/ 116 h 143"/>
                <a:gd name="T98" fmla="*/ 42 w 308"/>
                <a:gd name="T99" fmla="*/ 118 h 143"/>
                <a:gd name="T100" fmla="*/ 49 w 308"/>
                <a:gd name="T101" fmla="*/ 116 h 143"/>
                <a:gd name="T102" fmla="*/ 36 w 308"/>
                <a:gd name="T103" fmla="*/ 126 h 143"/>
                <a:gd name="T104" fmla="*/ 33 w 308"/>
                <a:gd name="T105" fmla="*/ 126 h 143"/>
                <a:gd name="T106" fmla="*/ 35 w 308"/>
                <a:gd name="T107" fmla="*/ 123 h 143"/>
                <a:gd name="T108" fmla="*/ 34 w 308"/>
                <a:gd name="T109" fmla="*/ 123 h 143"/>
                <a:gd name="T110" fmla="*/ 38 w 308"/>
                <a:gd name="T111" fmla="*/ 121 h 143"/>
                <a:gd name="T112" fmla="*/ 35 w 308"/>
                <a:gd name="T113" fmla="*/ 130 h 143"/>
                <a:gd name="T114" fmla="*/ 34 w 308"/>
                <a:gd name="T115" fmla="*/ 132 h 143"/>
                <a:gd name="T116" fmla="*/ 29 w 308"/>
                <a:gd name="T117" fmla="*/ 137 h 143"/>
                <a:gd name="T118" fmla="*/ 36 w 308"/>
                <a:gd name="T119" fmla="*/ 1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 h="143">
                  <a:moveTo>
                    <a:pt x="23" y="140"/>
                  </a:moveTo>
                  <a:cubicBezTo>
                    <a:pt x="23" y="141"/>
                    <a:pt x="23" y="141"/>
                    <a:pt x="24" y="142"/>
                  </a:cubicBezTo>
                  <a:cubicBezTo>
                    <a:pt x="36" y="142"/>
                    <a:pt x="36" y="142"/>
                    <a:pt x="36" y="142"/>
                  </a:cubicBezTo>
                  <a:cubicBezTo>
                    <a:pt x="38" y="137"/>
                    <a:pt x="40" y="133"/>
                    <a:pt x="42" y="133"/>
                  </a:cubicBezTo>
                  <a:cubicBezTo>
                    <a:pt x="42" y="132"/>
                    <a:pt x="42" y="131"/>
                    <a:pt x="41" y="130"/>
                  </a:cubicBezTo>
                  <a:cubicBezTo>
                    <a:pt x="44" y="134"/>
                    <a:pt x="48" y="123"/>
                    <a:pt x="46" y="121"/>
                  </a:cubicBezTo>
                  <a:cubicBezTo>
                    <a:pt x="51" y="125"/>
                    <a:pt x="53" y="115"/>
                    <a:pt x="54" y="114"/>
                  </a:cubicBezTo>
                  <a:cubicBezTo>
                    <a:pt x="57" y="110"/>
                    <a:pt x="55" y="110"/>
                    <a:pt x="50" y="106"/>
                  </a:cubicBezTo>
                  <a:cubicBezTo>
                    <a:pt x="51" y="105"/>
                    <a:pt x="54" y="105"/>
                    <a:pt x="51" y="105"/>
                  </a:cubicBezTo>
                  <a:cubicBezTo>
                    <a:pt x="57" y="102"/>
                    <a:pt x="59" y="105"/>
                    <a:pt x="61" y="98"/>
                  </a:cubicBezTo>
                  <a:cubicBezTo>
                    <a:pt x="61" y="99"/>
                    <a:pt x="62" y="99"/>
                    <a:pt x="63" y="99"/>
                  </a:cubicBezTo>
                  <a:cubicBezTo>
                    <a:pt x="58" y="96"/>
                    <a:pt x="81" y="84"/>
                    <a:pt x="81" y="81"/>
                  </a:cubicBezTo>
                  <a:cubicBezTo>
                    <a:pt x="88" y="82"/>
                    <a:pt x="104" y="76"/>
                    <a:pt x="112" y="70"/>
                  </a:cubicBezTo>
                  <a:cubicBezTo>
                    <a:pt x="116" y="67"/>
                    <a:pt x="157" y="65"/>
                    <a:pt x="153" y="52"/>
                  </a:cubicBezTo>
                  <a:cubicBezTo>
                    <a:pt x="153" y="53"/>
                    <a:pt x="172" y="47"/>
                    <a:pt x="175" y="45"/>
                  </a:cubicBezTo>
                  <a:cubicBezTo>
                    <a:pt x="178" y="42"/>
                    <a:pt x="186" y="43"/>
                    <a:pt x="187" y="38"/>
                  </a:cubicBezTo>
                  <a:cubicBezTo>
                    <a:pt x="192" y="38"/>
                    <a:pt x="197" y="40"/>
                    <a:pt x="201" y="38"/>
                  </a:cubicBezTo>
                  <a:cubicBezTo>
                    <a:pt x="213" y="32"/>
                    <a:pt x="239" y="28"/>
                    <a:pt x="248" y="18"/>
                  </a:cubicBezTo>
                  <a:cubicBezTo>
                    <a:pt x="254" y="22"/>
                    <a:pt x="255" y="11"/>
                    <a:pt x="259" y="11"/>
                  </a:cubicBezTo>
                  <a:cubicBezTo>
                    <a:pt x="260" y="12"/>
                    <a:pt x="259" y="12"/>
                    <a:pt x="258" y="12"/>
                  </a:cubicBezTo>
                  <a:cubicBezTo>
                    <a:pt x="265" y="15"/>
                    <a:pt x="298" y="8"/>
                    <a:pt x="301" y="3"/>
                  </a:cubicBezTo>
                  <a:cubicBezTo>
                    <a:pt x="306" y="7"/>
                    <a:pt x="308" y="0"/>
                    <a:pt x="307" y="0"/>
                  </a:cubicBezTo>
                  <a:cubicBezTo>
                    <a:pt x="298" y="1"/>
                    <a:pt x="290" y="2"/>
                    <a:pt x="281" y="4"/>
                  </a:cubicBezTo>
                  <a:cubicBezTo>
                    <a:pt x="282" y="4"/>
                    <a:pt x="282" y="5"/>
                    <a:pt x="283" y="6"/>
                  </a:cubicBezTo>
                  <a:cubicBezTo>
                    <a:pt x="283" y="7"/>
                    <a:pt x="281" y="4"/>
                    <a:pt x="280" y="6"/>
                  </a:cubicBezTo>
                  <a:cubicBezTo>
                    <a:pt x="281" y="7"/>
                    <a:pt x="281" y="7"/>
                    <a:pt x="280" y="8"/>
                  </a:cubicBezTo>
                  <a:cubicBezTo>
                    <a:pt x="279" y="7"/>
                    <a:pt x="279" y="6"/>
                    <a:pt x="280" y="6"/>
                  </a:cubicBezTo>
                  <a:cubicBezTo>
                    <a:pt x="274" y="3"/>
                    <a:pt x="268" y="10"/>
                    <a:pt x="263" y="10"/>
                  </a:cubicBezTo>
                  <a:cubicBezTo>
                    <a:pt x="258" y="9"/>
                    <a:pt x="250" y="10"/>
                    <a:pt x="246" y="13"/>
                  </a:cubicBezTo>
                  <a:cubicBezTo>
                    <a:pt x="243" y="15"/>
                    <a:pt x="214" y="25"/>
                    <a:pt x="214" y="21"/>
                  </a:cubicBezTo>
                  <a:cubicBezTo>
                    <a:pt x="210" y="24"/>
                    <a:pt x="217" y="24"/>
                    <a:pt x="210" y="25"/>
                  </a:cubicBezTo>
                  <a:cubicBezTo>
                    <a:pt x="208" y="25"/>
                    <a:pt x="201" y="24"/>
                    <a:pt x="205" y="29"/>
                  </a:cubicBezTo>
                  <a:cubicBezTo>
                    <a:pt x="202" y="27"/>
                    <a:pt x="191" y="27"/>
                    <a:pt x="191" y="33"/>
                  </a:cubicBezTo>
                  <a:cubicBezTo>
                    <a:pt x="187" y="32"/>
                    <a:pt x="171" y="35"/>
                    <a:pt x="165" y="40"/>
                  </a:cubicBezTo>
                  <a:cubicBezTo>
                    <a:pt x="162" y="42"/>
                    <a:pt x="157" y="42"/>
                    <a:pt x="153" y="42"/>
                  </a:cubicBezTo>
                  <a:cubicBezTo>
                    <a:pt x="152" y="42"/>
                    <a:pt x="154" y="46"/>
                    <a:pt x="153" y="47"/>
                  </a:cubicBezTo>
                  <a:cubicBezTo>
                    <a:pt x="149" y="50"/>
                    <a:pt x="145" y="50"/>
                    <a:pt x="142" y="54"/>
                  </a:cubicBezTo>
                  <a:cubicBezTo>
                    <a:pt x="142" y="53"/>
                    <a:pt x="103" y="65"/>
                    <a:pt x="100" y="65"/>
                  </a:cubicBezTo>
                  <a:cubicBezTo>
                    <a:pt x="96" y="66"/>
                    <a:pt x="94" y="69"/>
                    <a:pt x="92" y="70"/>
                  </a:cubicBezTo>
                  <a:cubicBezTo>
                    <a:pt x="88" y="73"/>
                    <a:pt x="86" y="70"/>
                    <a:pt x="83" y="72"/>
                  </a:cubicBezTo>
                  <a:cubicBezTo>
                    <a:pt x="80" y="73"/>
                    <a:pt x="78" y="77"/>
                    <a:pt x="75" y="78"/>
                  </a:cubicBezTo>
                  <a:cubicBezTo>
                    <a:pt x="70" y="80"/>
                    <a:pt x="64" y="79"/>
                    <a:pt x="59" y="82"/>
                  </a:cubicBezTo>
                  <a:cubicBezTo>
                    <a:pt x="52" y="86"/>
                    <a:pt x="46" y="94"/>
                    <a:pt x="39" y="99"/>
                  </a:cubicBezTo>
                  <a:cubicBezTo>
                    <a:pt x="33" y="106"/>
                    <a:pt x="26" y="112"/>
                    <a:pt x="20" y="119"/>
                  </a:cubicBezTo>
                  <a:cubicBezTo>
                    <a:pt x="17" y="123"/>
                    <a:pt x="3" y="143"/>
                    <a:pt x="0" y="141"/>
                  </a:cubicBezTo>
                  <a:cubicBezTo>
                    <a:pt x="0" y="141"/>
                    <a:pt x="0" y="142"/>
                    <a:pt x="0" y="142"/>
                  </a:cubicBezTo>
                  <a:cubicBezTo>
                    <a:pt x="21" y="142"/>
                    <a:pt x="21" y="142"/>
                    <a:pt x="21" y="142"/>
                  </a:cubicBezTo>
                  <a:cubicBezTo>
                    <a:pt x="22" y="141"/>
                    <a:pt x="23" y="141"/>
                    <a:pt x="23" y="140"/>
                  </a:cubicBezTo>
                  <a:close/>
                  <a:moveTo>
                    <a:pt x="49" y="116"/>
                  </a:moveTo>
                  <a:cubicBezTo>
                    <a:pt x="46" y="115"/>
                    <a:pt x="45" y="118"/>
                    <a:pt x="42" y="118"/>
                  </a:cubicBezTo>
                  <a:cubicBezTo>
                    <a:pt x="43" y="113"/>
                    <a:pt x="50" y="113"/>
                    <a:pt x="49" y="116"/>
                  </a:cubicBezTo>
                  <a:close/>
                  <a:moveTo>
                    <a:pt x="36" y="126"/>
                  </a:moveTo>
                  <a:cubicBezTo>
                    <a:pt x="35" y="126"/>
                    <a:pt x="34" y="126"/>
                    <a:pt x="33" y="126"/>
                  </a:cubicBezTo>
                  <a:cubicBezTo>
                    <a:pt x="35" y="125"/>
                    <a:pt x="36" y="124"/>
                    <a:pt x="35" y="123"/>
                  </a:cubicBezTo>
                  <a:cubicBezTo>
                    <a:pt x="35" y="123"/>
                    <a:pt x="35" y="123"/>
                    <a:pt x="34" y="123"/>
                  </a:cubicBezTo>
                  <a:cubicBezTo>
                    <a:pt x="36" y="123"/>
                    <a:pt x="37" y="122"/>
                    <a:pt x="38" y="121"/>
                  </a:cubicBezTo>
                  <a:cubicBezTo>
                    <a:pt x="37" y="124"/>
                    <a:pt x="36" y="127"/>
                    <a:pt x="35" y="130"/>
                  </a:cubicBezTo>
                  <a:cubicBezTo>
                    <a:pt x="35" y="127"/>
                    <a:pt x="34" y="132"/>
                    <a:pt x="34" y="132"/>
                  </a:cubicBezTo>
                  <a:cubicBezTo>
                    <a:pt x="34" y="132"/>
                    <a:pt x="29" y="137"/>
                    <a:pt x="29" y="137"/>
                  </a:cubicBezTo>
                  <a:cubicBezTo>
                    <a:pt x="23" y="129"/>
                    <a:pt x="35" y="128"/>
                    <a:pt x="36" y="12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331" name="Полилиния 321"/>
            <p:cNvSpPr>
              <a:spLocks/>
            </p:cNvSpPr>
            <p:nvPr/>
          </p:nvSpPr>
          <p:spPr bwMode="auto">
            <a:xfrm>
              <a:off x="1489075" y="6821488"/>
              <a:ext cx="88900" cy="34925"/>
            </a:xfrm>
            <a:custGeom>
              <a:avLst/>
              <a:gdLst>
                <a:gd name="T0" fmla="*/ 28 w 28"/>
                <a:gd name="T1" fmla="*/ 6 h 11"/>
                <a:gd name="T2" fmla="*/ 24 w 28"/>
                <a:gd name="T3" fmla="*/ 3 h 11"/>
                <a:gd name="T4" fmla="*/ 24 w 28"/>
                <a:gd name="T5" fmla="*/ 5 h 11"/>
                <a:gd name="T6" fmla="*/ 16 w 28"/>
                <a:gd name="T7" fmla="*/ 1 h 11"/>
                <a:gd name="T8" fmla="*/ 7 w 28"/>
                <a:gd name="T9" fmla="*/ 4 h 11"/>
                <a:gd name="T10" fmla="*/ 0 w 28"/>
                <a:gd name="T11" fmla="*/ 11 h 11"/>
                <a:gd name="T12" fmla="*/ 11 w 28"/>
                <a:gd name="T13" fmla="*/ 11 h 11"/>
                <a:gd name="T14" fmla="*/ 28 w 28"/>
                <a:gd name="T15" fmla="*/ 6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1">
                  <a:moveTo>
                    <a:pt x="28" y="6"/>
                  </a:moveTo>
                  <a:cubicBezTo>
                    <a:pt x="26" y="6"/>
                    <a:pt x="24" y="4"/>
                    <a:pt x="24" y="3"/>
                  </a:cubicBezTo>
                  <a:cubicBezTo>
                    <a:pt x="23" y="4"/>
                    <a:pt x="23" y="4"/>
                    <a:pt x="24" y="5"/>
                  </a:cubicBezTo>
                  <a:cubicBezTo>
                    <a:pt x="17" y="4"/>
                    <a:pt x="27" y="0"/>
                    <a:pt x="16" y="1"/>
                  </a:cubicBezTo>
                  <a:cubicBezTo>
                    <a:pt x="11" y="2"/>
                    <a:pt x="11" y="4"/>
                    <a:pt x="7" y="4"/>
                  </a:cubicBezTo>
                  <a:cubicBezTo>
                    <a:pt x="7" y="8"/>
                    <a:pt x="3" y="9"/>
                    <a:pt x="0" y="11"/>
                  </a:cubicBezTo>
                  <a:cubicBezTo>
                    <a:pt x="11" y="11"/>
                    <a:pt x="11" y="11"/>
                    <a:pt x="11" y="11"/>
                  </a:cubicBezTo>
                  <a:cubicBezTo>
                    <a:pt x="16" y="8"/>
                    <a:pt x="21" y="5"/>
                    <a:pt x="28" y="6"/>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332" name="Полилиния 322"/>
            <p:cNvSpPr>
              <a:spLocks/>
            </p:cNvSpPr>
            <p:nvPr/>
          </p:nvSpPr>
          <p:spPr bwMode="auto">
            <a:xfrm>
              <a:off x="1558925" y="6811963"/>
              <a:ext cx="101600" cy="44450"/>
            </a:xfrm>
            <a:custGeom>
              <a:avLst/>
              <a:gdLst>
                <a:gd name="T0" fmla="*/ 32 w 32"/>
                <a:gd name="T1" fmla="*/ 0 h 14"/>
                <a:gd name="T2" fmla="*/ 0 w 32"/>
                <a:gd name="T3" fmla="*/ 14 h 14"/>
                <a:gd name="T4" fmla="*/ 0 w 32"/>
                <a:gd name="T5" fmla="*/ 14 h 14"/>
                <a:gd name="T6" fmla="*/ 16 w 32"/>
                <a:gd name="T7" fmla="*/ 14 h 14"/>
                <a:gd name="T8" fmla="*/ 32 w 32"/>
                <a:gd name="T9" fmla="*/ 0 h 14"/>
              </a:gdLst>
              <a:ahLst/>
              <a:cxnLst>
                <a:cxn ang="0">
                  <a:pos x="T0" y="T1"/>
                </a:cxn>
                <a:cxn ang="0">
                  <a:pos x="T2" y="T3"/>
                </a:cxn>
                <a:cxn ang="0">
                  <a:pos x="T4" y="T5"/>
                </a:cxn>
                <a:cxn ang="0">
                  <a:pos x="T6" y="T7"/>
                </a:cxn>
                <a:cxn ang="0">
                  <a:pos x="T8" y="T9"/>
                </a:cxn>
              </a:cxnLst>
              <a:rect l="0" t="0" r="r" b="b"/>
              <a:pathLst>
                <a:path w="32" h="14">
                  <a:moveTo>
                    <a:pt x="32" y="0"/>
                  </a:moveTo>
                  <a:cubicBezTo>
                    <a:pt x="22" y="3"/>
                    <a:pt x="5" y="13"/>
                    <a:pt x="0" y="14"/>
                  </a:cubicBezTo>
                  <a:cubicBezTo>
                    <a:pt x="0" y="14"/>
                    <a:pt x="0" y="14"/>
                    <a:pt x="0" y="14"/>
                  </a:cubicBezTo>
                  <a:cubicBezTo>
                    <a:pt x="16" y="14"/>
                    <a:pt x="16" y="14"/>
                    <a:pt x="16" y="14"/>
                  </a:cubicBezTo>
                  <a:cubicBezTo>
                    <a:pt x="22" y="9"/>
                    <a:pt x="29" y="3"/>
                    <a:pt x="32" y="0"/>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333" name="Полилиния 323"/>
            <p:cNvSpPr>
              <a:spLocks/>
            </p:cNvSpPr>
            <p:nvPr/>
          </p:nvSpPr>
          <p:spPr bwMode="auto">
            <a:xfrm>
              <a:off x="34925" y="6735763"/>
              <a:ext cx="123825" cy="120650"/>
            </a:xfrm>
            <a:custGeom>
              <a:avLst/>
              <a:gdLst>
                <a:gd name="T0" fmla="*/ 24 w 39"/>
                <a:gd name="T1" fmla="*/ 28 h 38"/>
                <a:gd name="T2" fmla="*/ 24 w 39"/>
                <a:gd name="T3" fmla="*/ 38 h 38"/>
                <a:gd name="T4" fmla="*/ 28 w 39"/>
                <a:gd name="T5" fmla="*/ 38 h 38"/>
                <a:gd name="T6" fmla="*/ 30 w 39"/>
                <a:gd name="T7" fmla="*/ 28 h 38"/>
                <a:gd name="T8" fmla="*/ 39 w 39"/>
                <a:gd name="T9" fmla="*/ 3 h 38"/>
                <a:gd name="T10" fmla="*/ 37 w 39"/>
                <a:gd name="T11" fmla="*/ 0 h 38"/>
                <a:gd name="T12" fmla="*/ 30 w 39"/>
                <a:gd name="T13" fmla="*/ 4 h 38"/>
                <a:gd name="T14" fmla="*/ 26 w 39"/>
                <a:gd name="T15" fmla="*/ 15 h 38"/>
                <a:gd name="T16" fmla="*/ 17 w 39"/>
                <a:gd name="T17" fmla="*/ 21 h 38"/>
                <a:gd name="T18" fmla="*/ 8 w 39"/>
                <a:gd name="T19" fmla="*/ 27 h 38"/>
                <a:gd name="T20" fmla="*/ 10 w 39"/>
                <a:gd name="T21" fmla="*/ 28 h 38"/>
                <a:gd name="T22" fmla="*/ 0 w 39"/>
                <a:gd name="T23" fmla="*/ 38 h 38"/>
                <a:gd name="T24" fmla="*/ 14 w 39"/>
                <a:gd name="T25" fmla="*/ 38 h 38"/>
                <a:gd name="T26" fmla="*/ 24 w 39"/>
                <a:gd name="T27"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8">
                  <a:moveTo>
                    <a:pt x="24" y="28"/>
                  </a:moveTo>
                  <a:cubicBezTo>
                    <a:pt x="25" y="30"/>
                    <a:pt x="24" y="34"/>
                    <a:pt x="24" y="38"/>
                  </a:cubicBezTo>
                  <a:cubicBezTo>
                    <a:pt x="28" y="38"/>
                    <a:pt x="28" y="38"/>
                    <a:pt x="28" y="38"/>
                  </a:cubicBezTo>
                  <a:cubicBezTo>
                    <a:pt x="27" y="35"/>
                    <a:pt x="27" y="30"/>
                    <a:pt x="30" y="28"/>
                  </a:cubicBezTo>
                  <a:cubicBezTo>
                    <a:pt x="25" y="29"/>
                    <a:pt x="35" y="6"/>
                    <a:pt x="39" y="3"/>
                  </a:cubicBezTo>
                  <a:cubicBezTo>
                    <a:pt x="36" y="4"/>
                    <a:pt x="39" y="0"/>
                    <a:pt x="37" y="0"/>
                  </a:cubicBezTo>
                  <a:cubicBezTo>
                    <a:pt x="37" y="5"/>
                    <a:pt x="33" y="4"/>
                    <a:pt x="30" y="4"/>
                  </a:cubicBezTo>
                  <a:cubicBezTo>
                    <a:pt x="28" y="6"/>
                    <a:pt x="27" y="13"/>
                    <a:pt x="26" y="15"/>
                  </a:cubicBezTo>
                  <a:cubicBezTo>
                    <a:pt x="23" y="18"/>
                    <a:pt x="19" y="22"/>
                    <a:pt x="17" y="21"/>
                  </a:cubicBezTo>
                  <a:cubicBezTo>
                    <a:pt x="18" y="28"/>
                    <a:pt x="10" y="24"/>
                    <a:pt x="8" y="27"/>
                  </a:cubicBezTo>
                  <a:cubicBezTo>
                    <a:pt x="8" y="27"/>
                    <a:pt x="9" y="28"/>
                    <a:pt x="10" y="28"/>
                  </a:cubicBezTo>
                  <a:cubicBezTo>
                    <a:pt x="9" y="29"/>
                    <a:pt x="4" y="35"/>
                    <a:pt x="0" y="38"/>
                  </a:cubicBezTo>
                  <a:cubicBezTo>
                    <a:pt x="14" y="38"/>
                    <a:pt x="14" y="38"/>
                    <a:pt x="14" y="38"/>
                  </a:cubicBezTo>
                  <a:cubicBezTo>
                    <a:pt x="18" y="33"/>
                    <a:pt x="21" y="29"/>
                    <a:pt x="24" y="28"/>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334" name="Полилиния 324"/>
            <p:cNvSpPr>
              <a:spLocks/>
            </p:cNvSpPr>
            <p:nvPr/>
          </p:nvSpPr>
          <p:spPr bwMode="auto">
            <a:xfrm>
              <a:off x="1428750" y="6415088"/>
              <a:ext cx="835025" cy="441325"/>
            </a:xfrm>
            <a:custGeom>
              <a:avLst/>
              <a:gdLst>
                <a:gd name="T0" fmla="*/ 11 w 263"/>
                <a:gd name="T1" fmla="*/ 131 h 139"/>
                <a:gd name="T2" fmla="*/ 21 w 263"/>
                <a:gd name="T3" fmla="*/ 128 h 139"/>
                <a:gd name="T4" fmla="*/ 41 w 263"/>
                <a:gd name="T5" fmla="*/ 122 h 139"/>
                <a:gd name="T6" fmla="*/ 43 w 263"/>
                <a:gd name="T7" fmla="*/ 122 h 139"/>
                <a:gd name="T8" fmla="*/ 45 w 263"/>
                <a:gd name="T9" fmla="*/ 121 h 139"/>
                <a:gd name="T10" fmla="*/ 80 w 263"/>
                <a:gd name="T11" fmla="*/ 113 h 139"/>
                <a:gd name="T12" fmla="*/ 89 w 263"/>
                <a:gd name="T13" fmla="*/ 113 h 139"/>
                <a:gd name="T14" fmla="*/ 103 w 263"/>
                <a:gd name="T15" fmla="*/ 113 h 139"/>
                <a:gd name="T16" fmla="*/ 139 w 263"/>
                <a:gd name="T17" fmla="*/ 113 h 139"/>
                <a:gd name="T18" fmla="*/ 144 w 263"/>
                <a:gd name="T19" fmla="*/ 112 h 139"/>
                <a:gd name="T20" fmla="*/ 145 w 263"/>
                <a:gd name="T21" fmla="*/ 115 h 139"/>
                <a:gd name="T22" fmla="*/ 151 w 263"/>
                <a:gd name="T23" fmla="*/ 115 h 139"/>
                <a:gd name="T24" fmla="*/ 160 w 263"/>
                <a:gd name="T25" fmla="*/ 115 h 139"/>
                <a:gd name="T26" fmla="*/ 200 w 263"/>
                <a:gd name="T27" fmla="*/ 116 h 139"/>
                <a:gd name="T28" fmla="*/ 235 w 263"/>
                <a:gd name="T29" fmla="*/ 123 h 139"/>
                <a:gd name="T30" fmla="*/ 263 w 263"/>
                <a:gd name="T31" fmla="*/ 128 h 139"/>
                <a:gd name="T32" fmla="*/ 239 w 263"/>
                <a:gd name="T33" fmla="*/ 116 h 139"/>
                <a:gd name="T34" fmla="*/ 221 w 263"/>
                <a:gd name="T35" fmla="*/ 112 h 139"/>
                <a:gd name="T36" fmla="*/ 204 w 263"/>
                <a:gd name="T37" fmla="*/ 104 h 139"/>
                <a:gd name="T38" fmla="*/ 191 w 263"/>
                <a:gd name="T39" fmla="*/ 108 h 139"/>
                <a:gd name="T40" fmla="*/ 192 w 263"/>
                <a:gd name="T41" fmla="*/ 110 h 139"/>
                <a:gd name="T42" fmla="*/ 126 w 263"/>
                <a:gd name="T43" fmla="*/ 100 h 139"/>
                <a:gd name="T44" fmla="*/ 56 w 263"/>
                <a:gd name="T45" fmla="*/ 102 h 139"/>
                <a:gd name="T46" fmla="*/ 34 w 263"/>
                <a:gd name="T47" fmla="*/ 110 h 139"/>
                <a:gd name="T48" fmla="*/ 23 w 263"/>
                <a:gd name="T49" fmla="*/ 109 h 139"/>
                <a:gd name="T50" fmla="*/ 26 w 263"/>
                <a:gd name="T51" fmla="*/ 98 h 139"/>
                <a:gd name="T52" fmla="*/ 32 w 263"/>
                <a:gd name="T53" fmla="*/ 95 h 139"/>
                <a:gd name="T54" fmla="*/ 32 w 263"/>
                <a:gd name="T55" fmla="*/ 98 h 139"/>
                <a:gd name="T56" fmla="*/ 34 w 263"/>
                <a:gd name="T57" fmla="*/ 96 h 139"/>
                <a:gd name="T58" fmla="*/ 41 w 263"/>
                <a:gd name="T59" fmla="*/ 83 h 139"/>
                <a:gd name="T60" fmla="*/ 45 w 263"/>
                <a:gd name="T61" fmla="*/ 70 h 139"/>
                <a:gd name="T62" fmla="*/ 50 w 263"/>
                <a:gd name="T63" fmla="*/ 69 h 139"/>
                <a:gd name="T64" fmla="*/ 48 w 263"/>
                <a:gd name="T65" fmla="*/ 68 h 139"/>
                <a:gd name="T66" fmla="*/ 56 w 263"/>
                <a:gd name="T67" fmla="*/ 59 h 139"/>
                <a:gd name="T68" fmla="*/ 59 w 263"/>
                <a:gd name="T69" fmla="*/ 53 h 139"/>
                <a:gd name="T70" fmla="*/ 63 w 263"/>
                <a:gd name="T71" fmla="*/ 53 h 139"/>
                <a:gd name="T72" fmla="*/ 71 w 263"/>
                <a:gd name="T73" fmla="*/ 34 h 139"/>
                <a:gd name="T74" fmla="*/ 83 w 263"/>
                <a:gd name="T75" fmla="*/ 21 h 139"/>
                <a:gd name="T76" fmla="*/ 81 w 263"/>
                <a:gd name="T77" fmla="*/ 21 h 139"/>
                <a:gd name="T78" fmla="*/ 91 w 263"/>
                <a:gd name="T79" fmla="*/ 12 h 139"/>
                <a:gd name="T80" fmla="*/ 101 w 263"/>
                <a:gd name="T81" fmla="*/ 6 h 139"/>
                <a:gd name="T82" fmla="*/ 75 w 263"/>
                <a:gd name="T83" fmla="*/ 25 h 139"/>
                <a:gd name="T84" fmla="*/ 61 w 263"/>
                <a:gd name="T85" fmla="*/ 40 h 139"/>
                <a:gd name="T86" fmla="*/ 47 w 263"/>
                <a:gd name="T87" fmla="*/ 64 h 139"/>
                <a:gd name="T88" fmla="*/ 41 w 263"/>
                <a:gd name="T89" fmla="*/ 75 h 139"/>
                <a:gd name="T90" fmla="*/ 29 w 263"/>
                <a:gd name="T91" fmla="*/ 86 h 139"/>
                <a:gd name="T92" fmla="*/ 16 w 263"/>
                <a:gd name="T93" fmla="*/ 108 h 139"/>
                <a:gd name="T94" fmla="*/ 0 w 263"/>
                <a:gd name="T95" fmla="*/ 139 h 139"/>
                <a:gd name="T96" fmla="*/ 8 w 263"/>
                <a:gd name="T97" fmla="*/ 139 h 139"/>
                <a:gd name="T98" fmla="*/ 11 w 263"/>
                <a:gd name="T99" fmla="*/ 13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3" h="139">
                  <a:moveTo>
                    <a:pt x="11" y="131"/>
                  </a:moveTo>
                  <a:cubicBezTo>
                    <a:pt x="14" y="134"/>
                    <a:pt x="17" y="127"/>
                    <a:pt x="21" y="128"/>
                  </a:cubicBezTo>
                  <a:cubicBezTo>
                    <a:pt x="24" y="122"/>
                    <a:pt x="35" y="122"/>
                    <a:pt x="41" y="122"/>
                  </a:cubicBezTo>
                  <a:cubicBezTo>
                    <a:pt x="37" y="120"/>
                    <a:pt x="42" y="120"/>
                    <a:pt x="43" y="122"/>
                  </a:cubicBezTo>
                  <a:cubicBezTo>
                    <a:pt x="44" y="120"/>
                    <a:pt x="40" y="119"/>
                    <a:pt x="45" y="121"/>
                  </a:cubicBezTo>
                  <a:cubicBezTo>
                    <a:pt x="43" y="117"/>
                    <a:pt x="77" y="113"/>
                    <a:pt x="80" y="113"/>
                  </a:cubicBezTo>
                  <a:cubicBezTo>
                    <a:pt x="73" y="115"/>
                    <a:pt x="87" y="113"/>
                    <a:pt x="89" y="113"/>
                  </a:cubicBezTo>
                  <a:cubicBezTo>
                    <a:pt x="94" y="113"/>
                    <a:pt x="98" y="112"/>
                    <a:pt x="103" y="113"/>
                  </a:cubicBezTo>
                  <a:cubicBezTo>
                    <a:pt x="119" y="114"/>
                    <a:pt x="128" y="110"/>
                    <a:pt x="139" y="113"/>
                  </a:cubicBezTo>
                  <a:cubicBezTo>
                    <a:pt x="139" y="111"/>
                    <a:pt x="143" y="112"/>
                    <a:pt x="144" y="112"/>
                  </a:cubicBezTo>
                  <a:cubicBezTo>
                    <a:pt x="144" y="113"/>
                    <a:pt x="145" y="114"/>
                    <a:pt x="145" y="115"/>
                  </a:cubicBezTo>
                  <a:cubicBezTo>
                    <a:pt x="147" y="115"/>
                    <a:pt x="149" y="115"/>
                    <a:pt x="151" y="115"/>
                  </a:cubicBezTo>
                  <a:cubicBezTo>
                    <a:pt x="155" y="116"/>
                    <a:pt x="156" y="114"/>
                    <a:pt x="160" y="115"/>
                  </a:cubicBezTo>
                  <a:cubicBezTo>
                    <a:pt x="170" y="118"/>
                    <a:pt x="187" y="114"/>
                    <a:pt x="200" y="116"/>
                  </a:cubicBezTo>
                  <a:cubicBezTo>
                    <a:pt x="207" y="117"/>
                    <a:pt x="231" y="118"/>
                    <a:pt x="235" y="123"/>
                  </a:cubicBezTo>
                  <a:cubicBezTo>
                    <a:pt x="238" y="126"/>
                    <a:pt x="263" y="130"/>
                    <a:pt x="263" y="128"/>
                  </a:cubicBezTo>
                  <a:cubicBezTo>
                    <a:pt x="257" y="126"/>
                    <a:pt x="245" y="121"/>
                    <a:pt x="239" y="116"/>
                  </a:cubicBezTo>
                  <a:cubicBezTo>
                    <a:pt x="239" y="117"/>
                    <a:pt x="224" y="112"/>
                    <a:pt x="221" y="112"/>
                  </a:cubicBezTo>
                  <a:cubicBezTo>
                    <a:pt x="215" y="111"/>
                    <a:pt x="208" y="110"/>
                    <a:pt x="204" y="104"/>
                  </a:cubicBezTo>
                  <a:cubicBezTo>
                    <a:pt x="203" y="109"/>
                    <a:pt x="194" y="108"/>
                    <a:pt x="191" y="108"/>
                  </a:cubicBezTo>
                  <a:cubicBezTo>
                    <a:pt x="191" y="109"/>
                    <a:pt x="192" y="109"/>
                    <a:pt x="192" y="110"/>
                  </a:cubicBezTo>
                  <a:cubicBezTo>
                    <a:pt x="176" y="98"/>
                    <a:pt x="147" y="102"/>
                    <a:pt x="126" y="100"/>
                  </a:cubicBezTo>
                  <a:cubicBezTo>
                    <a:pt x="102" y="98"/>
                    <a:pt x="79" y="106"/>
                    <a:pt x="56" y="102"/>
                  </a:cubicBezTo>
                  <a:cubicBezTo>
                    <a:pt x="55" y="92"/>
                    <a:pt x="35" y="110"/>
                    <a:pt x="34" y="110"/>
                  </a:cubicBezTo>
                  <a:cubicBezTo>
                    <a:pt x="29" y="110"/>
                    <a:pt x="28" y="106"/>
                    <a:pt x="23" y="109"/>
                  </a:cubicBezTo>
                  <a:cubicBezTo>
                    <a:pt x="23" y="105"/>
                    <a:pt x="29" y="99"/>
                    <a:pt x="26" y="98"/>
                  </a:cubicBezTo>
                  <a:cubicBezTo>
                    <a:pt x="28" y="96"/>
                    <a:pt x="29" y="95"/>
                    <a:pt x="32" y="95"/>
                  </a:cubicBezTo>
                  <a:cubicBezTo>
                    <a:pt x="32" y="96"/>
                    <a:pt x="33" y="97"/>
                    <a:pt x="32" y="98"/>
                  </a:cubicBezTo>
                  <a:cubicBezTo>
                    <a:pt x="33" y="97"/>
                    <a:pt x="33" y="97"/>
                    <a:pt x="34" y="96"/>
                  </a:cubicBezTo>
                  <a:cubicBezTo>
                    <a:pt x="37" y="100"/>
                    <a:pt x="37" y="86"/>
                    <a:pt x="41" y="83"/>
                  </a:cubicBezTo>
                  <a:cubicBezTo>
                    <a:pt x="43" y="82"/>
                    <a:pt x="46" y="71"/>
                    <a:pt x="45" y="70"/>
                  </a:cubicBezTo>
                  <a:cubicBezTo>
                    <a:pt x="47" y="72"/>
                    <a:pt x="48" y="72"/>
                    <a:pt x="50" y="69"/>
                  </a:cubicBezTo>
                  <a:cubicBezTo>
                    <a:pt x="49" y="68"/>
                    <a:pt x="49" y="68"/>
                    <a:pt x="48" y="68"/>
                  </a:cubicBezTo>
                  <a:cubicBezTo>
                    <a:pt x="54" y="65"/>
                    <a:pt x="53" y="64"/>
                    <a:pt x="56" y="59"/>
                  </a:cubicBezTo>
                  <a:cubicBezTo>
                    <a:pt x="57" y="58"/>
                    <a:pt x="63" y="54"/>
                    <a:pt x="59" y="53"/>
                  </a:cubicBezTo>
                  <a:cubicBezTo>
                    <a:pt x="61" y="53"/>
                    <a:pt x="62" y="53"/>
                    <a:pt x="63" y="53"/>
                  </a:cubicBezTo>
                  <a:cubicBezTo>
                    <a:pt x="59" y="49"/>
                    <a:pt x="69" y="39"/>
                    <a:pt x="71" y="34"/>
                  </a:cubicBezTo>
                  <a:cubicBezTo>
                    <a:pt x="71" y="33"/>
                    <a:pt x="82" y="22"/>
                    <a:pt x="83" y="21"/>
                  </a:cubicBezTo>
                  <a:cubicBezTo>
                    <a:pt x="83" y="21"/>
                    <a:pt x="82" y="21"/>
                    <a:pt x="81" y="21"/>
                  </a:cubicBezTo>
                  <a:cubicBezTo>
                    <a:pt x="83" y="20"/>
                    <a:pt x="91" y="15"/>
                    <a:pt x="91" y="12"/>
                  </a:cubicBezTo>
                  <a:cubicBezTo>
                    <a:pt x="91" y="15"/>
                    <a:pt x="100" y="6"/>
                    <a:pt x="101" y="6"/>
                  </a:cubicBezTo>
                  <a:cubicBezTo>
                    <a:pt x="99" y="0"/>
                    <a:pt x="67" y="18"/>
                    <a:pt x="75" y="25"/>
                  </a:cubicBezTo>
                  <a:cubicBezTo>
                    <a:pt x="71" y="24"/>
                    <a:pt x="61" y="40"/>
                    <a:pt x="61" y="40"/>
                  </a:cubicBezTo>
                  <a:cubicBezTo>
                    <a:pt x="56" y="48"/>
                    <a:pt x="57" y="60"/>
                    <a:pt x="47" y="64"/>
                  </a:cubicBezTo>
                  <a:cubicBezTo>
                    <a:pt x="50" y="69"/>
                    <a:pt x="37" y="69"/>
                    <a:pt x="41" y="75"/>
                  </a:cubicBezTo>
                  <a:cubicBezTo>
                    <a:pt x="35" y="72"/>
                    <a:pt x="36" y="87"/>
                    <a:pt x="29" y="86"/>
                  </a:cubicBezTo>
                  <a:cubicBezTo>
                    <a:pt x="30" y="93"/>
                    <a:pt x="19" y="101"/>
                    <a:pt x="16" y="108"/>
                  </a:cubicBezTo>
                  <a:cubicBezTo>
                    <a:pt x="12" y="119"/>
                    <a:pt x="7" y="130"/>
                    <a:pt x="0" y="139"/>
                  </a:cubicBezTo>
                  <a:cubicBezTo>
                    <a:pt x="8" y="139"/>
                    <a:pt x="8" y="139"/>
                    <a:pt x="8" y="139"/>
                  </a:cubicBezTo>
                  <a:cubicBezTo>
                    <a:pt x="9" y="137"/>
                    <a:pt x="11" y="135"/>
                    <a:pt x="11" y="13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335" name="Полилиния 325"/>
            <p:cNvSpPr>
              <a:spLocks/>
            </p:cNvSpPr>
            <p:nvPr/>
          </p:nvSpPr>
          <p:spPr bwMode="auto">
            <a:xfrm>
              <a:off x="133350" y="6818313"/>
              <a:ext cx="41275" cy="38100"/>
            </a:xfrm>
            <a:custGeom>
              <a:avLst/>
              <a:gdLst>
                <a:gd name="T0" fmla="*/ 9 w 13"/>
                <a:gd name="T1" fmla="*/ 9 h 12"/>
                <a:gd name="T2" fmla="*/ 11 w 13"/>
                <a:gd name="T3" fmla="*/ 1 h 12"/>
                <a:gd name="T4" fmla="*/ 7 w 13"/>
                <a:gd name="T5" fmla="*/ 6 h 12"/>
                <a:gd name="T6" fmla="*/ 0 w 13"/>
                <a:gd name="T7" fmla="*/ 12 h 12"/>
                <a:gd name="T8" fmla="*/ 4 w 13"/>
                <a:gd name="T9" fmla="*/ 12 h 12"/>
                <a:gd name="T10" fmla="*/ 9 w 13"/>
                <a:gd name="T11" fmla="*/ 9 h 12"/>
              </a:gdLst>
              <a:ahLst/>
              <a:cxnLst>
                <a:cxn ang="0">
                  <a:pos x="T0" y="T1"/>
                </a:cxn>
                <a:cxn ang="0">
                  <a:pos x="T2" y="T3"/>
                </a:cxn>
                <a:cxn ang="0">
                  <a:pos x="T4" y="T5"/>
                </a:cxn>
                <a:cxn ang="0">
                  <a:pos x="T6" y="T7"/>
                </a:cxn>
                <a:cxn ang="0">
                  <a:pos x="T8" y="T9"/>
                </a:cxn>
                <a:cxn ang="0">
                  <a:pos x="T10" y="T11"/>
                </a:cxn>
              </a:cxnLst>
              <a:rect l="0" t="0" r="r" b="b"/>
              <a:pathLst>
                <a:path w="13" h="12">
                  <a:moveTo>
                    <a:pt x="9" y="9"/>
                  </a:moveTo>
                  <a:cubicBezTo>
                    <a:pt x="9" y="7"/>
                    <a:pt x="13" y="2"/>
                    <a:pt x="11" y="1"/>
                  </a:cubicBezTo>
                  <a:cubicBezTo>
                    <a:pt x="10" y="0"/>
                    <a:pt x="7" y="5"/>
                    <a:pt x="7" y="6"/>
                  </a:cubicBezTo>
                  <a:cubicBezTo>
                    <a:pt x="5" y="9"/>
                    <a:pt x="3" y="11"/>
                    <a:pt x="0" y="12"/>
                  </a:cubicBezTo>
                  <a:cubicBezTo>
                    <a:pt x="4" y="12"/>
                    <a:pt x="4" y="12"/>
                    <a:pt x="4" y="12"/>
                  </a:cubicBezTo>
                  <a:cubicBezTo>
                    <a:pt x="5" y="9"/>
                    <a:pt x="7" y="7"/>
                    <a:pt x="9" y="9"/>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336" name="Полилиния 326"/>
            <p:cNvSpPr>
              <a:spLocks/>
            </p:cNvSpPr>
            <p:nvPr/>
          </p:nvSpPr>
          <p:spPr bwMode="auto">
            <a:xfrm>
              <a:off x="1244600" y="6853238"/>
              <a:ext cx="9525" cy="3175"/>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0"/>
                    <a:pt x="0" y="1"/>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337" name="Полилиния 327"/>
            <p:cNvSpPr>
              <a:spLocks noEditPoints="1"/>
            </p:cNvSpPr>
            <p:nvPr/>
          </p:nvSpPr>
          <p:spPr bwMode="auto">
            <a:xfrm>
              <a:off x="1177925" y="6684963"/>
              <a:ext cx="295275" cy="171450"/>
            </a:xfrm>
            <a:custGeom>
              <a:avLst/>
              <a:gdLst>
                <a:gd name="T0" fmla="*/ 12 w 93"/>
                <a:gd name="T1" fmla="*/ 53 h 54"/>
                <a:gd name="T2" fmla="*/ 24 w 93"/>
                <a:gd name="T3" fmla="*/ 54 h 54"/>
                <a:gd name="T4" fmla="*/ 29 w 93"/>
                <a:gd name="T5" fmla="*/ 54 h 54"/>
                <a:gd name="T6" fmla="*/ 31 w 93"/>
                <a:gd name="T7" fmla="*/ 53 h 54"/>
                <a:gd name="T8" fmla="*/ 29 w 93"/>
                <a:gd name="T9" fmla="*/ 53 h 54"/>
                <a:gd name="T10" fmla="*/ 49 w 93"/>
                <a:gd name="T11" fmla="*/ 46 h 54"/>
                <a:gd name="T12" fmla="*/ 57 w 93"/>
                <a:gd name="T13" fmla="*/ 30 h 54"/>
                <a:gd name="T14" fmla="*/ 75 w 93"/>
                <a:gd name="T15" fmla="*/ 22 h 54"/>
                <a:gd name="T16" fmla="*/ 75 w 93"/>
                <a:gd name="T17" fmla="*/ 17 h 54"/>
                <a:gd name="T18" fmla="*/ 85 w 93"/>
                <a:gd name="T19" fmla="*/ 10 h 54"/>
                <a:gd name="T20" fmla="*/ 90 w 93"/>
                <a:gd name="T21" fmla="*/ 7 h 54"/>
                <a:gd name="T22" fmla="*/ 93 w 93"/>
                <a:gd name="T23" fmla="*/ 1 h 54"/>
                <a:gd name="T24" fmla="*/ 66 w 93"/>
                <a:gd name="T25" fmla="*/ 4 h 54"/>
                <a:gd name="T26" fmla="*/ 69 w 93"/>
                <a:gd name="T27" fmla="*/ 0 h 54"/>
                <a:gd name="T28" fmla="*/ 37 w 93"/>
                <a:gd name="T29" fmla="*/ 24 h 54"/>
                <a:gd name="T30" fmla="*/ 25 w 93"/>
                <a:gd name="T31" fmla="*/ 36 h 54"/>
                <a:gd name="T32" fmla="*/ 12 w 93"/>
                <a:gd name="T33" fmla="*/ 46 h 54"/>
                <a:gd name="T34" fmla="*/ 14 w 93"/>
                <a:gd name="T35" fmla="*/ 46 h 54"/>
                <a:gd name="T36" fmla="*/ 9 w 93"/>
                <a:gd name="T37" fmla="*/ 48 h 54"/>
                <a:gd name="T38" fmla="*/ 2 w 93"/>
                <a:gd name="T39" fmla="*/ 53 h 54"/>
                <a:gd name="T40" fmla="*/ 0 w 93"/>
                <a:gd name="T41" fmla="*/ 54 h 54"/>
                <a:gd name="T42" fmla="*/ 12 w 93"/>
                <a:gd name="T43" fmla="*/ 54 h 54"/>
                <a:gd name="T44" fmla="*/ 12 w 93"/>
                <a:gd name="T45" fmla="*/ 53 h 54"/>
                <a:gd name="T46" fmla="*/ 62 w 93"/>
                <a:gd name="T47" fmla="*/ 16 h 54"/>
                <a:gd name="T48" fmla="*/ 62 w 93"/>
                <a:gd name="T49" fmla="*/ 17 h 54"/>
                <a:gd name="T50" fmla="*/ 60 w 93"/>
                <a:gd name="T51" fmla="*/ 19 h 54"/>
                <a:gd name="T52" fmla="*/ 50 w 93"/>
                <a:gd name="T53" fmla="*/ 19 h 54"/>
                <a:gd name="T54" fmla="*/ 62 w 93"/>
                <a:gd name="T55" fmla="*/ 16 h 54"/>
                <a:gd name="T56" fmla="*/ 40 w 93"/>
                <a:gd name="T57" fmla="*/ 32 h 54"/>
                <a:gd name="T58" fmla="*/ 43 w 93"/>
                <a:gd name="T59" fmla="*/ 31 h 54"/>
                <a:gd name="T60" fmla="*/ 31 w 93"/>
                <a:gd name="T61" fmla="*/ 36 h 54"/>
                <a:gd name="T62" fmla="*/ 40 w 93"/>
                <a:gd name="T6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 h="54">
                  <a:moveTo>
                    <a:pt x="12" y="53"/>
                  </a:moveTo>
                  <a:cubicBezTo>
                    <a:pt x="17" y="47"/>
                    <a:pt x="28" y="51"/>
                    <a:pt x="24" y="54"/>
                  </a:cubicBezTo>
                  <a:cubicBezTo>
                    <a:pt x="29" y="54"/>
                    <a:pt x="29" y="54"/>
                    <a:pt x="29" y="54"/>
                  </a:cubicBezTo>
                  <a:cubicBezTo>
                    <a:pt x="30" y="54"/>
                    <a:pt x="31" y="53"/>
                    <a:pt x="31" y="53"/>
                  </a:cubicBezTo>
                  <a:cubicBezTo>
                    <a:pt x="31" y="53"/>
                    <a:pt x="30" y="53"/>
                    <a:pt x="29" y="53"/>
                  </a:cubicBezTo>
                  <a:cubicBezTo>
                    <a:pt x="31" y="48"/>
                    <a:pt x="43" y="48"/>
                    <a:pt x="49" y="46"/>
                  </a:cubicBezTo>
                  <a:cubicBezTo>
                    <a:pt x="62" y="42"/>
                    <a:pt x="51" y="33"/>
                    <a:pt x="57" y="30"/>
                  </a:cubicBezTo>
                  <a:cubicBezTo>
                    <a:pt x="62" y="26"/>
                    <a:pt x="72" y="26"/>
                    <a:pt x="75" y="22"/>
                  </a:cubicBezTo>
                  <a:cubicBezTo>
                    <a:pt x="77" y="21"/>
                    <a:pt x="77" y="14"/>
                    <a:pt x="75" y="17"/>
                  </a:cubicBezTo>
                  <a:cubicBezTo>
                    <a:pt x="78" y="14"/>
                    <a:pt x="82" y="12"/>
                    <a:pt x="85" y="10"/>
                  </a:cubicBezTo>
                  <a:cubicBezTo>
                    <a:pt x="86" y="9"/>
                    <a:pt x="88" y="9"/>
                    <a:pt x="90" y="7"/>
                  </a:cubicBezTo>
                  <a:cubicBezTo>
                    <a:pt x="91" y="5"/>
                    <a:pt x="92" y="2"/>
                    <a:pt x="93" y="1"/>
                  </a:cubicBezTo>
                  <a:cubicBezTo>
                    <a:pt x="86" y="6"/>
                    <a:pt x="73" y="3"/>
                    <a:pt x="66" y="4"/>
                  </a:cubicBezTo>
                  <a:cubicBezTo>
                    <a:pt x="68" y="3"/>
                    <a:pt x="69" y="2"/>
                    <a:pt x="69" y="0"/>
                  </a:cubicBezTo>
                  <a:cubicBezTo>
                    <a:pt x="56" y="7"/>
                    <a:pt x="47" y="15"/>
                    <a:pt x="37" y="24"/>
                  </a:cubicBezTo>
                  <a:cubicBezTo>
                    <a:pt x="34" y="27"/>
                    <a:pt x="29" y="31"/>
                    <a:pt x="25" y="36"/>
                  </a:cubicBezTo>
                  <a:cubicBezTo>
                    <a:pt x="23" y="39"/>
                    <a:pt x="13" y="43"/>
                    <a:pt x="12" y="46"/>
                  </a:cubicBezTo>
                  <a:cubicBezTo>
                    <a:pt x="13" y="46"/>
                    <a:pt x="14" y="46"/>
                    <a:pt x="14" y="46"/>
                  </a:cubicBezTo>
                  <a:cubicBezTo>
                    <a:pt x="14" y="48"/>
                    <a:pt x="9" y="48"/>
                    <a:pt x="9" y="48"/>
                  </a:cubicBezTo>
                  <a:cubicBezTo>
                    <a:pt x="4" y="51"/>
                    <a:pt x="6" y="47"/>
                    <a:pt x="2" y="53"/>
                  </a:cubicBezTo>
                  <a:cubicBezTo>
                    <a:pt x="1" y="53"/>
                    <a:pt x="1" y="53"/>
                    <a:pt x="0" y="54"/>
                  </a:cubicBezTo>
                  <a:cubicBezTo>
                    <a:pt x="12" y="54"/>
                    <a:pt x="12" y="54"/>
                    <a:pt x="12" y="54"/>
                  </a:cubicBezTo>
                  <a:cubicBezTo>
                    <a:pt x="12" y="54"/>
                    <a:pt x="12" y="53"/>
                    <a:pt x="12" y="53"/>
                  </a:cubicBezTo>
                  <a:close/>
                  <a:moveTo>
                    <a:pt x="62" y="16"/>
                  </a:moveTo>
                  <a:cubicBezTo>
                    <a:pt x="59" y="16"/>
                    <a:pt x="62" y="16"/>
                    <a:pt x="62" y="17"/>
                  </a:cubicBezTo>
                  <a:cubicBezTo>
                    <a:pt x="61" y="18"/>
                    <a:pt x="59" y="16"/>
                    <a:pt x="60" y="19"/>
                  </a:cubicBezTo>
                  <a:cubicBezTo>
                    <a:pt x="59" y="19"/>
                    <a:pt x="50" y="23"/>
                    <a:pt x="50" y="19"/>
                  </a:cubicBezTo>
                  <a:cubicBezTo>
                    <a:pt x="52" y="19"/>
                    <a:pt x="56" y="10"/>
                    <a:pt x="62" y="16"/>
                  </a:cubicBezTo>
                  <a:close/>
                  <a:moveTo>
                    <a:pt x="40" y="32"/>
                  </a:moveTo>
                  <a:cubicBezTo>
                    <a:pt x="41" y="32"/>
                    <a:pt x="42" y="32"/>
                    <a:pt x="43" y="31"/>
                  </a:cubicBezTo>
                  <a:cubicBezTo>
                    <a:pt x="45" y="38"/>
                    <a:pt x="32" y="42"/>
                    <a:pt x="31" y="36"/>
                  </a:cubicBezTo>
                  <a:cubicBezTo>
                    <a:pt x="33" y="35"/>
                    <a:pt x="39" y="30"/>
                    <a:pt x="40" y="3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338" name="Полилиния 328"/>
            <p:cNvSpPr>
              <a:spLocks noEditPoints="1"/>
            </p:cNvSpPr>
            <p:nvPr/>
          </p:nvSpPr>
          <p:spPr bwMode="auto">
            <a:xfrm>
              <a:off x="6350" y="5662613"/>
              <a:ext cx="803275" cy="1193800"/>
            </a:xfrm>
            <a:custGeom>
              <a:avLst/>
              <a:gdLst>
                <a:gd name="T0" fmla="*/ 106 w 253"/>
                <a:gd name="T1" fmla="*/ 375 h 376"/>
                <a:gd name="T2" fmla="*/ 152 w 253"/>
                <a:gd name="T3" fmla="*/ 349 h 376"/>
                <a:gd name="T4" fmla="*/ 186 w 253"/>
                <a:gd name="T5" fmla="*/ 299 h 376"/>
                <a:gd name="T6" fmla="*/ 195 w 253"/>
                <a:gd name="T7" fmla="*/ 272 h 376"/>
                <a:gd name="T8" fmla="*/ 193 w 253"/>
                <a:gd name="T9" fmla="*/ 268 h 376"/>
                <a:gd name="T10" fmla="*/ 200 w 253"/>
                <a:gd name="T11" fmla="*/ 278 h 376"/>
                <a:gd name="T12" fmla="*/ 211 w 253"/>
                <a:gd name="T13" fmla="*/ 248 h 376"/>
                <a:gd name="T14" fmla="*/ 219 w 253"/>
                <a:gd name="T15" fmla="*/ 210 h 376"/>
                <a:gd name="T16" fmla="*/ 229 w 253"/>
                <a:gd name="T17" fmla="*/ 189 h 376"/>
                <a:gd name="T18" fmla="*/ 213 w 253"/>
                <a:gd name="T19" fmla="*/ 171 h 376"/>
                <a:gd name="T20" fmla="*/ 245 w 253"/>
                <a:gd name="T21" fmla="*/ 93 h 376"/>
                <a:gd name="T22" fmla="*/ 232 w 253"/>
                <a:gd name="T23" fmla="*/ 97 h 376"/>
                <a:gd name="T24" fmla="*/ 201 w 253"/>
                <a:gd name="T25" fmla="*/ 132 h 376"/>
                <a:gd name="T26" fmla="*/ 200 w 253"/>
                <a:gd name="T27" fmla="*/ 163 h 376"/>
                <a:gd name="T28" fmla="*/ 186 w 253"/>
                <a:gd name="T29" fmla="*/ 184 h 376"/>
                <a:gd name="T30" fmla="*/ 159 w 253"/>
                <a:gd name="T31" fmla="*/ 226 h 376"/>
                <a:gd name="T32" fmla="*/ 204 w 253"/>
                <a:gd name="T33" fmla="*/ 220 h 376"/>
                <a:gd name="T34" fmla="*/ 155 w 253"/>
                <a:gd name="T35" fmla="*/ 248 h 376"/>
                <a:gd name="T36" fmla="*/ 114 w 253"/>
                <a:gd name="T37" fmla="*/ 325 h 376"/>
                <a:gd name="T38" fmla="*/ 103 w 253"/>
                <a:gd name="T39" fmla="*/ 322 h 376"/>
                <a:gd name="T40" fmla="*/ 90 w 253"/>
                <a:gd name="T41" fmla="*/ 305 h 376"/>
                <a:gd name="T42" fmla="*/ 78 w 253"/>
                <a:gd name="T43" fmla="*/ 324 h 376"/>
                <a:gd name="T44" fmla="*/ 77 w 253"/>
                <a:gd name="T45" fmla="*/ 230 h 376"/>
                <a:gd name="T46" fmla="*/ 137 w 253"/>
                <a:gd name="T47" fmla="*/ 150 h 376"/>
                <a:gd name="T48" fmla="*/ 194 w 253"/>
                <a:gd name="T49" fmla="*/ 81 h 376"/>
                <a:gd name="T50" fmla="*/ 252 w 253"/>
                <a:gd name="T51" fmla="*/ 38 h 376"/>
                <a:gd name="T52" fmla="*/ 181 w 253"/>
                <a:gd name="T53" fmla="*/ 85 h 376"/>
                <a:gd name="T54" fmla="*/ 109 w 253"/>
                <a:gd name="T55" fmla="*/ 113 h 376"/>
                <a:gd name="T56" fmla="*/ 86 w 253"/>
                <a:gd name="T57" fmla="*/ 164 h 376"/>
                <a:gd name="T58" fmla="*/ 52 w 253"/>
                <a:gd name="T59" fmla="*/ 137 h 376"/>
                <a:gd name="T60" fmla="*/ 42 w 253"/>
                <a:gd name="T61" fmla="*/ 158 h 376"/>
                <a:gd name="T62" fmla="*/ 31 w 253"/>
                <a:gd name="T63" fmla="*/ 79 h 376"/>
                <a:gd name="T64" fmla="*/ 57 w 253"/>
                <a:gd name="T65" fmla="*/ 77 h 376"/>
                <a:gd name="T66" fmla="*/ 38 w 253"/>
                <a:gd name="T67" fmla="*/ 52 h 376"/>
                <a:gd name="T68" fmla="*/ 25 w 253"/>
                <a:gd name="T69" fmla="*/ 22 h 376"/>
                <a:gd name="T70" fmla="*/ 26 w 253"/>
                <a:gd name="T71" fmla="*/ 58 h 376"/>
                <a:gd name="T72" fmla="*/ 15 w 253"/>
                <a:gd name="T73" fmla="*/ 74 h 376"/>
                <a:gd name="T74" fmla="*/ 2 w 253"/>
                <a:gd name="T75" fmla="*/ 95 h 376"/>
                <a:gd name="T76" fmla="*/ 0 w 253"/>
                <a:gd name="T77" fmla="*/ 113 h 376"/>
                <a:gd name="T78" fmla="*/ 13 w 253"/>
                <a:gd name="T79" fmla="*/ 158 h 376"/>
                <a:gd name="T80" fmla="*/ 47 w 253"/>
                <a:gd name="T81" fmla="*/ 253 h 376"/>
                <a:gd name="T82" fmla="*/ 54 w 253"/>
                <a:gd name="T83" fmla="*/ 376 h 376"/>
                <a:gd name="T84" fmla="*/ 224 w 253"/>
                <a:gd name="T85" fmla="*/ 132 h 376"/>
                <a:gd name="T86" fmla="*/ 193 w 253"/>
                <a:gd name="T87" fmla="*/ 208 h 376"/>
                <a:gd name="T88" fmla="*/ 194 w 253"/>
                <a:gd name="T89" fmla="*/ 180 h 376"/>
                <a:gd name="T90" fmla="*/ 147 w 253"/>
                <a:gd name="T91" fmla="*/ 268 h 376"/>
                <a:gd name="T92" fmla="*/ 153 w 253"/>
                <a:gd name="T93" fmla="*/ 275 h 376"/>
                <a:gd name="T94" fmla="*/ 151 w 253"/>
                <a:gd name="T95" fmla="*/ 331 h 376"/>
                <a:gd name="T96" fmla="*/ 132 w 253"/>
                <a:gd name="T97" fmla="*/ 326 h 376"/>
                <a:gd name="T98" fmla="*/ 116 w 253"/>
                <a:gd name="T99" fmla="*/ 351 h 376"/>
                <a:gd name="T100" fmla="*/ 98 w 253"/>
                <a:gd name="T101" fmla="*/ 178 h 376"/>
                <a:gd name="T102" fmla="*/ 22 w 253"/>
                <a:gd name="T103" fmla="*/ 97 h 376"/>
                <a:gd name="T104" fmla="*/ 29 w 253"/>
                <a:gd name="T105" fmla="*/ 130 h 376"/>
                <a:gd name="T106" fmla="*/ 51 w 253"/>
                <a:gd name="T107" fmla="*/ 187 h 376"/>
                <a:gd name="T108" fmla="*/ 80 w 253"/>
                <a:gd name="T109" fmla="*/ 202 h 376"/>
                <a:gd name="T110" fmla="*/ 56 w 253"/>
                <a:gd name="T111" fmla="*/ 206 h 376"/>
                <a:gd name="T112" fmla="*/ 79 w 253"/>
                <a:gd name="T113" fmla="*/ 184 h 376"/>
                <a:gd name="T114" fmla="*/ 71 w 253"/>
                <a:gd name="T115" fmla="*/ 143 h 376"/>
                <a:gd name="T116" fmla="*/ 59 w 253"/>
                <a:gd name="T117" fmla="*/ 173 h 376"/>
                <a:gd name="T118" fmla="*/ 62 w 253"/>
                <a:gd name="T119" fmla="*/ 222 h 376"/>
                <a:gd name="T120" fmla="*/ 79 w 253"/>
                <a:gd name="T121" fmla="*/ 34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3" h="376">
                  <a:moveTo>
                    <a:pt x="95" y="357"/>
                  </a:moveTo>
                  <a:cubicBezTo>
                    <a:pt x="93" y="364"/>
                    <a:pt x="88" y="369"/>
                    <a:pt x="85" y="376"/>
                  </a:cubicBezTo>
                  <a:cubicBezTo>
                    <a:pt x="93" y="376"/>
                    <a:pt x="93" y="376"/>
                    <a:pt x="93" y="376"/>
                  </a:cubicBezTo>
                  <a:cubicBezTo>
                    <a:pt x="95" y="370"/>
                    <a:pt x="100" y="366"/>
                    <a:pt x="107" y="368"/>
                  </a:cubicBezTo>
                  <a:cubicBezTo>
                    <a:pt x="107" y="373"/>
                    <a:pt x="115" y="364"/>
                    <a:pt x="121" y="364"/>
                  </a:cubicBezTo>
                  <a:cubicBezTo>
                    <a:pt x="118" y="363"/>
                    <a:pt x="120" y="362"/>
                    <a:pt x="121" y="362"/>
                  </a:cubicBezTo>
                  <a:cubicBezTo>
                    <a:pt x="122" y="360"/>
                    <a:pt x="122" y="364"/>
                    <a:pt x="123" y="363"/>
                  </a:cubicBezTo>
                  <a:cubicBezTo>
                    <a:pt x="122" y="370"/>
                    <a:pt x="108" y="374"/>
                    <a:pt x="106" y="375"/>
                  </a:cubicBezTo>
                  <a:cubicBezTo>
                    <a:pt x="108" y="374"/>
                    <a:pt x="108" y="372"/>
                    <a:pt x="107" y="371"/>
                  </a:cubicBezTo>
                  <a:cubicBezTo>
                    <a:pt x="107" y="372"/>
                    <a:pt x="104" y="372"/>
                    <a:pt x="105" y="376"/>
                  </a:cubicBezTo>
                  <a:cubicBezTo>
                    <a:pt x="129" y="376"/>
                    <a:pt x="129" y="376"/>
                    <a:pt x="129" y="376"/>
                  </a:cubicBezTo>
                  <a:cubicBezTo>
                    <a:pt x="134" y="372"/>
                    <a:pt x="144" y="364"/>
                    <a:pt x="145" y="363"/>
                  </a:cubicBezTo>
                  <a:cubicBezTo>
                    <a:pt x="148" y="364"/>
                    <a:pt x="157" y="357"/>
                    <a:pt x="154" y="353"/>
                  </a:cubicBezTo>
                  <a:cubicBezTo>
                    <a:pt x="149" y="354"/>
                    <a:pt x="133" y="366"/>
                    <a:pt x="129" y="362"/>
                  </a:cubicBezTo>
                  <a:cubicBezTo>
                    <a:pt x="127" y="360"/>
                    <a:pt x="135" y="355"/>
                    <a:pt x="136" y="354"/>
                  </a:cubicBezTo>
                  <a:cubicBezTo>
                    <a:pt x="142" y="349"/>
                    <a:pt x="150" y="354"/>
                    <a:pt x="152" y="349"/>
                  </a:cubicBezTo>
                  <a:cubicBezTo>
                    <a:pt x="152" y="353"/>
                    <a:pt x="156" y="344"/>
                    <a:pt x="157" y="346"/>
                  </a:cubicBezTo>
                  <a:cubicBezTo>
                    <a:pt x="160" y="337"/>
                    <a:pt x="172" y="335"/>
                    <a:pt x="172" y="324"/>
                  </a:cubicBezTo>
                  <a:cubicBezTo>
                    <a:pt x="170" y="326"/>
                    <a:pt x="163" y="330"/>
                    <a:pt x="163" y="326"/>
                  </a:cubicBezTo>
                  <a:cubicBezTo>
                    <a:pt x="162" y="328"/>
                    <a:pt x="156" y="328"/>
                    <a:pt x="154" y="327"/>
                  </a:cubicBezTo>
                  <a:cubicBezTo>
                    <a:pt x="156" y="324"/>
                    <a:pt x="160" y="324"/>
                    <a:pt x="162" y="323"/>
                  </a:cubicBezTo>
                  <a:cubicBezTo>
                    <a:pt x="163" y="324"/>
                    <a:pt x="163" y="324"/>
                    <a:pt x="162" y="325"/>
                  </a:cubicBezTo>
                  <a:cubicBezTo>
                    <a:pt x="165" y="321"/>
                    <a:pt x="169" y="315"/>
                    <a:pt x="175" y="314"/>
                  </a:cubicBezTo>
                  <a:cubicBezTo>
                    <a:pt x="175" y="311"/>
                    <a:pt x="183" y="305"/>
                    <a:pt x="186" y="299"/>
                  </a:cubicBezTo>
                  <a:cubicBezTo>
                    <a:pt x="183" y="298"/>
                    <a:pt x="183" y="304"/>
                    <a:pt x="183" y="299"/>
                  </a:cubicBezTo>
                  <a:cubicBezTo>
                    <a:pt x="180" y="304"/>
                    <a:pt x="157" y="315"/>
                    <a:pt x="152" y="315"/>
                  </a:cubicBezTo>
                  <a:cubicBezTo>
                    <a:pt x="153" y="307"/>
                    <a:pt x="167" y="298"/>
                    <a:pt x="177" y="297"/>
                  </a:cubicBezTo>
                  <a:cubicBezTo>
                    <a:pt x="183" y="296"/>
                    <a:pt x="189" y="282"/>
                    <a:pt x="194" y="278"/>
                  </a:cubicBezTo>
                  <a:cubicBezTo>
                    <a:pt x="194" y="278"/>
                    <a:pt x="194" y="278"/>
                    <a:pt x="194" y="278"/>
                  </a:cubicBezTo>
                  <a:cubicBezTo>
                    <a:pt x="194" y="278"/>
                    <a:pt x="194" y="278"/>
                    <a:pt x="194" y="278"/>
                  </a:cubicBezTo>
                  <a:cubicBezTo>
                    <a:pt x="195" y="278"/>
                    <a:pt x="198" y="274"/>
                    <a:pt x="198" y="274"/>
                  </a:cubicBezTo>
                  <a:cubicBezTo>
                    <a:pt x="198" y="273"/>
                    <a:pt x="195" y="274"/>
                    <a:pt x="195" y="272"/>
                  </a:cubicBezTo>
                  <a:cubicBezTo>
                    <a:pt x="195" y="277"/>
                    <a:pt x="185" y="276"/>
                    <a:pt x="188" y="282"/>
                  </a:cubicBezTo>
                  <a:cubicBezTo>
                    <a:pt x="183" y="280"/>
                    <a:pt x="165" y="298"/>
                    <a:pt x="159" y="293"/>
                  </a:cubicBezTo>
                  <a:cubicBezTo>
                    <a:pt x="160" y="298"/>
                    <a:pt x="133" y="304"/>
                    <a:pt x="129" y="305"/>
                  </a:cubicBezTo>
                  <a:cubicBezTo>
                    <a:pt x="131" y="303"/>
                    <a:pt x="129" y="300"/>
                    <a:pt x="133" y="301"/>
                  </a:cubicBezTo>
                  <a:cubicBezTo>
                    <a:pt x="125" y="297"/>
                    <a:pt x="143" y="289"/>
                    <a:pt x="143" y="290"/>
                  </a:cubicBezTo>
                  <a:cubicBezTo>
                    <a:pt x="145" y="286"/>
                    <a:pt x="160" y="283"/>
                    <a:pt x="164" y="282"/>
                  </a:cubicBezTo>
                  <a:cubicBezTo>
                    <a:pt x="169" y="282"/>
                    <a:pt x="192" y="268"/>
                    <a:pt x="193" y="272"/>
                  </a:cubicBezTo>
                  <a:cubicBezTo>
                    <a:pt x="193" y="270"/>
                    <a:pt x="193" y="269"/>
                    <a:pt x="193" y="268"/>
                  </a:cubicBezTo>
                  <a:cubicBezTo>
                    <a:pt x="192" y="268"/>
                    <a:pt x="192" y="268"/>
                    <a:pt x="191" y="268"/>
                  </a:cubicBezTo>
                  <a:cubicBezTo>
                    <a:pt x="191" y="267"/>
                    <a:pt x="193" y="266"/>
                    <a:pt x="194" y="265"/>
                  </a:cubicBezTo>
                  <a:cubicBezTo>
                    <a:pt x="198" y="264"/>
                    <a:pt x="197" y="262"/>
                    <a:pt x="200" y="259"/>
                  </a:cubicBezTo>
                  <a:cubicBezTo>
                    <a:pt x="203" y="255"/>
                    <a:pt x="207" y="251"/>
                    <a:pt x="211" y="250"/>
                  </a:cubicBezTo>
                  <a:cubicBezTo>
                    <a:pt x="211" y="253"/>
                    <a:pt x="212" y="251"/>
                    <a:pt x="214" y="252"/>
                  </a:cubicBezTo>
                  <a:cubicBezTo>
                    <a:pt x="214" y="252"/>
                    <a:pt x="214" y="252"/>
                    <a:pt x="214" y="252"/>
                  </a:cubicBezTo>
                  <a:cubicBezTo>
                    <a:pt x="212" y="252"/>
                    <a:pt x="210" y="266"/>
                    <a:pt x="209" y="267"/>
                  </a:cubicBezTo>
                  <a:cubicBezTo>
                    <a:pt x="207" y="272"/>
                    <a:pt x="204" y="275"/>
                    <a:pt x="200" y="278"/>
                  </a:cubicBezTo>
                  <a:cubicBezTo>
                    <a:pt x="200" y="281"/>
                    <a:pt x="200" y="283"/>
                    <a:pt x="198" y="285"/>
                  </a:cubicBezTo>
                  <a:cubicBezTo>
                    <a:pt x="200" y="287"/>
                    <a:pt x="199" y="287"/>
                    <a:pt x="197" y="290"/>
                  </a:cubicBezTo>
                  <a:cubicBezTo>
                    <a:pt x="197" y="291"/>
                    <a:pt x="198" y="291"/>
                    <a:pt x="198" y="291"/>
                  </a:cubicBezTo>
                  <a:cubicBezTo>
                    <a:pt x="201" y="289"/>
                    <a:pt x="210" y="276"/>
                    <a:pt x="207" y="275"/>
                  </a:cubicBezTo>
                  <a:cubicBezTo>
                    <a:pt x="214" y="272"/>
                    <a:pt x="218" y="254"/>
                    <a:pt x="217" y="247"/>
                  </a:cubicBezTo>
                  <a:cubicBezTo>
                    <a:pt x="215" y="248"/>
                    <a:pt x="213" y="247"/>
                    <a:pt x="213" y="247"/>
                  </a:cubicBezTo>
                  <a:cubicBezTo>
                    <a:pt x="213" y="247"/>
                    <a:pt x="212" y="247"/>
                    <a:pt x="212" y="248"/>
                  </a:cubicBezTo>
                  <a:cubicBezTo>
                    <a:pt x="212" y="248"/>
                    <a:pt x="211" y="248"/>
                    <a:pt x="211" y="248"/>
                  </a:cubicBezTo>
                  <a:cubicBezTo>
                    <a:pt x="210" y="248"/>
                    <a:pt x="210" y="249"/>
                    <a:pt x="209" y="249"/>
                  </a:cubicBezTo>
                  <a:cubicBezTo>
                    <a:pt x="210" y="248"/>
                    <a:pt x="210" y="248"/>
                    <a:pt x="211" y="248"/>
                  </a:cubicBezTo>
                  <a:cubicBezTo>
                    <a:pt x="211" y="248"/>
                    <a:pt x="211" y="248"/>
                    <a:pt x="212" y="248"/>
                  </a:cubicBezTo>
                  <a:cubicBezTo>
                    <a:pt x="212" y="247"/>
                    <a:pt x="212" y="247"/>
                    <a:pt x="212" y="247"/>
                  </a:cubicBezTo>
                  <a:cubicBezTo>
                    <a:pt x="209" y="248"/>
                    <a:pt x="211" y="245"/>
                    <a:pt x="208" y="245"/>
                  </a:cubicBezTo>
                  <a:cubicBezTo>
                    <a:pt x="208" y="246"/>
                    <a:pt x="201" y="253"/>
                    <a:pt x="197" y="250"/>
                  </a:cubicBezTo>
                  <a:cubicBezTo>
                    <a:pt x="197" y="250"/>
                    <a:pt x="193" y="246"/>
                    <a:pt x="195" y="247"/>
                  </a:cubicBezTo>
                  <a:cubicBezTo>
                    <a:pt x="199" y="243"/>
                    <a:pt x="224" y="213"/>
                    <a:pt x="219" y="210"/>
                  </a:cubicBezTo>
                  <a:cubicBezTo>
                    <a:pt x="219" y="210"/>
                    <a:pt x="213" y="212"/>
                    <a:pt x="214" y="211"/>
                  </a:cubicBezTo>
                  <a:cubicBezTo>
                    <a:pt x="213" y="212"/>
                    <a:pt x="213" y="213"/>
                    <a:pt x="215" y="213"/>
                  </a:cubicBezTo>
                  <a:cubicBezTo>
                    <a:pt x="211" y="218"/>
                    <a:pt x="206" y="212"/>
                    <a:pt x="209" y="208"/>
                  </a:cubicBezTo>
                  <a:cubicBezTo>
                    <a:pt x="211" y="205"/>
                    <a:pt x="211" y="206"/>
                    <a:pt x="211" y="203"/>
                  </a:cubicBezTo>
                  <a:cubicBezTo>
                    <a:pt x="214" y="200"/>
                    <a:pt x="222" y="193"/>
                    <a:pt x="223" y="193"/>
                  </a:cubicBezTo>
                  <a:cubicBezTo>
                    <a:pt x="222" y="194"/>
                    <a:pt x="221" y="194"/>
                    <a:pt x="220" y="194"/>
                  </a:cubicBezTo>
                  <a:cubicBezTo>
                    <a:pt x="221" y="192"/>
                    <a:pt x="226" y="189"/>
                    <a:pt x="227" y="193"/>
                  </a:cubicBezTo>
                  <a:cubicBezTo>
                    <a:pt x="230" y="192"/>
                    <a:pt x="227" y="190"/>
                    <a:pt x="229" y="189"/>
                  </a:cubicBezTo>
                  <a:cubicBezTo>
                    <a:pt x="215" y="187"/>
                    <a:pt x="213" y="201"/>
                    <a:pt x="202" y="200"/>
                  </a:cubicBezTo>
                  <a:cubicBezTo>
                    <a:pt x="203" y="200"/>
                    <a:pt x="204" y="187"/>
                    <a:pt x="206" y="188"/>
                  </a:cubicBezTo>
                  <a:cubicBezTo>
                    <a:pt x="209" y="190"/>
                    <a:pt x="215" y="181"/>
                    <a:pt x="218" y="182"/>
                  </a:cubicBezTo>
                  <a:cubicBezTo>
                    <a:pt x="214" y="179"/>
                    <a:pt x="219" y="175"/>
                    <a:pt x="221" y="172"/>
                  </a:cubicBezTo>
                  <a:cubicBezTo>
                    <a:pt x="220" y="173"/>
                    <a:pt x="219" y="172"/>
                    <a:pt x="221" y="171"/>
                  </a:cubicBezTo>
                  <a:cubicBezTo>
                    <a:pt x="217" y="170"/>
                    <a:pt x="212" y="177"/>
                    <a:pt x="212" y="177"/>
                  </a:cubicBezTo>
                  <a:cubicBezTo>
                    <a:pt x="206" y="176"/>
                    <a:pt x="213" y="172"/>
                    <a:pt x="211" y="169"/>
                  </a:cubicBezTo>
                  <a:cubicBezTo>
                    <a:pt x="212" y="169"/>
                    <a:pt x="213" y="170"/>
                    <a:pt x="213" y="171"/>
                  </a:cubicBezTo>
                  <a:cubicBezTo>
                    <a:pt x="214" y="166"/>
                    <a:pt x="218" y="154"/>
                    <a:pt x="225" y="153"/>
                  </a:cubicBezTo>
                  <a:cubicBezTo>
                    <a:pt x="222" y="148"/>
                    <a:pt x="219" y="151"/>
                    <a:pt x="222" y="143"/>
                  </a:cubicBezTo>
                  <a:cubicBezTo>
                    <a:pt x="224" y="139"/>
                    <a:pt x="228" y="137"/>
                    <a:pt x="228" y="136"/>
                  </a:cubicBezTo>
                  <a:cubicBezTo>
                    <a:pt x="228" y="137"/>
                    <a:pt x="230" y="140"/>
                    <a:pt x="230" y="139"/>
                  </a:cubicBezTo>
                  <a:cubicBezTo>
                    <a:pt x="234" y="137"/>
                    <a:pt x="229" y="126"/>
                    <a:pt x="235" y="126"/>
                  </a:cubicBezTo>
                  <a:cubicBezTo>
                    <a:pt x="234" y="124"/>
                    <a:pt x="234" y="121"/>
                    <a:pt x="234" y="119"/>
                  </a:cubicBezTo>
                  <a:cubicBezTo>
                    <a:pt x="235" y="120"/>
                    <a:pt x="235" y="120"/>
                    <a:pt x="235" y="121"/>
                  </a:cubicBezTo>
                  <a:cubicBezTo>
                    <a:pt x="240" y="115"/>
                    <a:pt x="244" y="101"/>
                    <a:pt x="245" y="93"/>
                  </a:cubicBezTo>
                  <a:cubicBezTo>
                    <a:pt x="240" y="91"/>
                    <a:pt x="236" y="112"/>
                    <a:pt x="236" y="112"/>
                  </a:cubicBezTo>
                  <a:cubicBezTo>
                    <a:pt x="236" y="112"/>
                    <a:pt x="236" y="113"/>
                    <a:pt x="236" y="113"/>
                  </a:cubicBezTo>
                  <a:cubicBezTo>
                    <a:pt x="236" y="115"/>
                    <a:pt x="234" y="113"/>
                    <a:pt x="233" y="113"/>
                  </a:cubicBezTo>
                  <a:cubicBezTo>
                    <a:pt x="236" y="117"/>
                    <a:pt x="228" y="128"/>
                    <a:pt x="229" y="126"/>
                  </a:cubicBezTo>
                  <a:cubicBezTo>
                    <a:pt x="229" y="127"/>
                    <a:pt x="230" y="133"/>
                    <a:pt x="230" y="134"/>
                  </a:cubicBezTo>
                  <a:cubicBezTo>
                    <a:pt x="226" y="134"/>
                    <a:pt x="224" y="124"/>
                    <a:pt x="224" y="121"/>
                  </a:cubicBezTo>
                  <a:cubicBezTo>
                    <a:pt x="224" y="120"/>
                    <a:pt x="231" y="119"/>
                    <a:pt x="224" y="115"/>
                  </a:cubicBezTo>
                  <a:cubicBezTo>
                    <a:pt x="226" y="111"/>
                    <a:pt x="234" y="100"/>
                    <a:pt x="232" y="97"/>
                  </a:cubicBezTo>
                  <a:cubicBezTo>
                    <a:pt x="232" y="99"/>
                    <a:pt x="225" y="99"/>
                    <a:pt x="227" y="102"/>
                  </a:cubicBezTo>
                  <a:cubicBezTo>
                    <a:pt x="226" y="102"/>
                    <a:pt x="219" y="98"/>
                    <a:pt x="222" y="97"/>
                  </a:cubicBezTo>
                  <a:cubicBezTo>
                    <a:pt x="214" y="97"/>
                    <a:pt x="212" y="109"/>
                    <a:pt x="210" y="114"/>
                  </a:cubicBezTo>
                  <a:cubicBezTo>
                    <a:pt x="213" y="115"/>
                    <a:pt x="211" y="111"/>
                    <a:pt x="213" y="111"/>
                  </a:cubicBezTo>
                  <a:cubicBezTo>
                    <a:pt x="214" y="111"/>
                    <a:pt x="212" y="113"/>
                    <a:pt x="212" y="114"/>
                  </a:cubicBezTo>
                  <a:cubicBezTo>
                    <a:pt x="215" y="113"/>
                    <a:pt x="218" y="113"/>
                    <a:pt x="221" y="112"/>
                  </a:cubicBezTo>
                  <a:cubicBezTo>
                    <a:pt x="219" y="113"/>
                    <a:pt x="215" y="123"/>
                    <a:pt x="215" y="123"/>
                  </a:cubicBezTo>
                  <a:cubicBezTo>
                    <a:pt x="207" y="126"/>
                    <a:pt x="203" y="126"/>
                    <a:pt x="201" y="132"/>
                  </a:cubicBezTo>
                  <a:cubicBezTo>
                    <a:pt x="198" y="139"/>
                    <a:pt x="209" y="133"/>
                    <a:pt x="206" y="142"/>
                  </a:cubicBezTo>
                  <a:cubicBezTo>
                    <a:pt x="204" y="146"/>
                    <a:pt x="202" y="148"/>
                    <a:pt x="199" y="150"/>
                  </a:cubicBezTo>
                  <a:cubicBezTo>
                    <a:pt x="199" y="148"/>
                    <a:pt x="197" y="148"/>
                    <a:pt x="197" y="146"/>
                  </a:cubicBezTo>
                  <a:cubicBezTo>
                    <a:pt x="194" y="145"/>
                    <a:pt x="193" y="154"/>
                    <a:pt x="193" y="155"/>
                  </a:cubicBezTo>
                  <a:cubicBezTo>
                    <a:pt x="197" y="155"/>
                    <a:pt x="197" y="156"/>
                    <a:pt x="199" y="159"/>
                  </a:cubicBezTo>
                  <a:cubicBezTo>
                    <a:pt x="198" y="159"/>
                    <a:pt x="197" y="160"/>
                    <a:pt x="197" y="161"/>
                  </a:cubicBezTo>
                  <a:cubicBezTo>
                    <a:pt x="198" y="161"/>
                    <a:pt x="199" y="161"/>
                    <a:pt x="201" y="161"/>
                  </a:cubicBezTo>
                  <a:cubicBezTo>
                    <a:pt x="201" y="163"/>
                    <a:pt x="195" y="162"/>
                    <a:pt x="200" y="163"/>
                  </a:cubicBezTo>
                  <a:cubicBezTo>
                    <a:pt x="199" y="164"/>
                    <a:pt x="198" y="164"/>
                    <a:pt x="197" y="164"/>
                  </a:cubicBezTo>
                  <a:cubicBezTo>
                    <a:pt x="198" y="168"/>
                    <a:pt x="196" y="165"/>
                    <a:pt x="196" y="168"/>
                  </a:cubicBezTo>
                  <a:cubicBezTo>
                    <a:pt x="196" y="169"/>
                    <a:pt x="197" y="170"/>
                    <a:pt x="199" y="169"/>
                  </a:cubicBezTo>
                  <a:cubicBezTo>
                    <a:pt x="196" y="171"/>
                    <a:pt x="192" y="172"/>
                    <a:pt x="190" y="176"/>
                  </a:cubicBezTo>
                  <a:cubicBezTo>
                    <a:pt x="189" y="176"/>
                    <a:pt x="190" y="174"/>
                    <a:pt x="190" y="174"/>
                  </a:cubicBezTo>
                  <a:cubicBezTo>
                    <a:pt x="188" y="175"/>
                    <a:pt x="180" y="178"/>
                    <a:pt x="184" y="179"/>
                  </a:cubicBezTo>
                  <a:cubicBezTo>
                    <a:pt x="181" y="183"/>
                    <a:pt x="178" y="181"/>
                    <a:pt x="178" y="189"/>
                  </a:cubicBezTo>
                  <a:cubicBezTo>
                    <a:pt x="182" y="187"/>
                    <a:pt x="182" y="183"/>
                    <a:pt x="186" y="184"/>
                  </a:cubicBezTo>
                  <a:cubicBezTo>
                    <a:pt x="184" y="185"/>
                    <a:pt x="188" y="189"/>
                    <a:pt x="188" y="184"/>
                  </a:cubicBezTo>
                  <a:cubicBezTo>
                    <a:pt x="192" y="185"/>
                    <a:pt x="190" y="194"/>
                    <a:pt x="188" y="196"/>
                  </a:cubicBezTo>
                  <a:cubicBezTo>
                    <a:pt x="188" y="195"/>
                    <a:pt x="188" y="195"/>
                    <a:pt x="188" y="195"/>
                  </a:cubicBezTo>
                  <a:cubicBezTo>
                    <a:pt x="185" y="194"/>
                    <a:pt x="174" y="208"/>
                    <a:pt x="173" y="200"/>
                  </a:cubicBezTo>
                  <a:cubicBezTo>
                    <a:pt x="171" y="200"/>
                    <a:pt x="168" y="206"/>
                    <a:pt x="171" y="207"/>
                  </a:cubicBezTo>
                  <a:cubicBezTo>
                    <a:pt x="169" y="209"/>
                    <a:pt x="167" y="211"/>
                    <a:pt x="165" y="213"/>
                  </a:cubicBezTo>
                  <a:cubicBezTo>
                    <a:pt x="163" y="215"/>
                    <a:pt x="163" y="219"/>
                    <a:pt x="164" y="220"/>
                  </a:cubicBezTo>
                  <a:cubicBezTo>
                    <a:pt x="161" y="220"/>
                    <a:pt x="162" y="224"/>
                    <a:pt x="159" y="226"/>
                  </a:cubicBezTo>
                  <a:cubicBezTo>
                    <a:pt x="152" y="231"/>
                    <a:pt x="158" y="230"/>
                    <a:pt x="157" y="236"/>
                  </a:cubicBezTo>
                  <a:cubicBezTo>
                    <a:pt x="163" y="235"/>
                    <a:pt x="174" y="234"/>
                    <a:pt x="176" y="227"/>
                  </a:cubicBezTo>
                  <a:cubicBezTo>
                    <a:pt x="179" y="227"/>
                    <a:pt x="188" y="224"/>
                    <a:pt x="188" y="228"/>
                  </a:cubicBezTo>
                  <a:cubicBezTo>
                    <a:pt x="193" y="224"/>
                    <a:pt x="195" y="213"/>
                    <a:pt x="204" y="217"/>
                  </a:cubicBezTo>
                  <a:cubicBezTo>
                    <a:pt x="204" y="216"/>
                    <a:pt x="203" y="216"/>
                    <a:pt x="203" y="215"/>
                  </a:cubicBezTo>
                  <a:cubicBezTo>
                    <a:pt x="205" y="214"/>
                    <a:pt x="206" y="218"/>
                    <a:pt x="204" y="219"/>
                  </a:cubicBezTo>
                  <a:cubicBezTo>
                    <a:pt x="206" y="220"/>
                    <a:pt x="209" y="219"/>
                    <a:pt x="209" y="216"/>
                  </a:cubicBezTo>
                  <a:cubicBezTo>
                    <a:pt x="212" y="219"/>
                    <a:pt x="207" y="223"/>
                    <a:pt x="204" y="220"/>
                  </a:cubicBezTo>
                  <a:cubicBezTo>
                    <a:pt x="204" y="223"/>
                    <a:pt x="196" y="230"/>
                    <a:pt x="195" y="232"/>
                  </a:cubicBezTo>
                  <a:cubicBezTo>
                    <a:pt x="194" y="234"/>
                    <a:pt x="190" y="236"/>
                    <a:pt x="188" y="234"/>
                  </a:cubicBezTo>
                  <a:cubicBezTo>
                    <a:pt x="185" y="238"/>
                    <a:pt x="183" y="240"/>
                    <a:pt x="178" y="242"/>
                  </a:cubicBezTo>
                  <a:cubicBezTo>
                    <a:pt x="173" y="244"/>
                    <a:pt x="168" y="246"/>
                    <a:pt x="164" y="248"/>
                  </a:cubicBezTo>
                  <a:cubicBezTo>
                    <a:pt x="165" y="247"/>
                    <a:pt x="165" y="248"/>
                    <a:pt x="161" y="249"/>
                  </a:cubicBezTo>
                  <a:cubicBezTo>
                    <a:pt x="162" y="249"/>
                    <a:pt x="163" y="248"/>
                    <a:pt x="164" y="248"/>
                  </a:cubicBezTo>
                  <a:cubicBezTo>
                    <a:pt x="161" y="249"/>
                    <a:pt x="150" y="253"/>
                    <a:pt x="156" y="252"/>
                  </a:cubicBezTo>
                  <a:cubicBezTo>
                    <a:pt x="154" y="256"/>
                    <a:pt x="146" y="248"/>
                    <a:pt x="155" y="248"/>
                  </a:cubicBezTo>
                  <a:cubicBezTo>
                    <a:pt x="153" y="247"/>
                    <a:pt x="157" y="240"/>
                    <a:pt x="158" y="238"/>
                  </a:cubicBezTo>
                  <a:cubicBezTo>
                    <a:pt x="156" y="239"/>
                    <a:pt x="148" y="246"/>
                    <a:pt x="152" y="246"/>
                  </a:cubicBezTo>
                  <a:cubicBezTo>
                    <a:pt x="151" y="250"/>
                    <a:pt x="138" y="262"/>
                    <a:pt x="141" y="270"/>
                  </a:cubicBezTo>
                  <a:cubicBezTo>
                    <a:pt x="138" y="268"/>
                    <a:pt x="134" y="280"/>
                    <a:pt x="135" y="279"/>
                  </a:cubicBezTo>
                  <a:cubicBezTo>
                    <a:pt x="135" y="280"/>
                    <a:pt x="132" y="282"/>
                    <a:pt x="135" y="281"/>
                  </a:cubicBezTo>
                  <a:cubicBezTo>
                    <a:pt x="135" y="281"/>
                    <a:pt x="131" y="284"/>
                    <a:pt x="134" y="283"/>
                  </a:cubicBezTo>
                  <a:cubicBezTo>
                    <a:pt x="133" y="285"/>
                    <a:pt x="128" y="289"/>
                    <a:pt x="131" y="289"/>
                  </a:cubicBezTo>
                  <a:cubicBezTo>
                    <a:pt x="127" y="295"/>
                    <a:pt x="112" y="325"/>
                    <a:pt x="114" y="325"/>
                  </a:cubicBezTo>
                  <a:cubicBezTo>
                    <a:pt x="113" y="327"/>
                    <a:pt x="110" y="328"/>
                    <a:pt x="109" y="331"/>
                  </a:cubicBezTo>
                  <a:cubicBezTo>
                    <a:pt x="107" y="335"/>
                    <a:pt x="104" y="339"/>
                    <a:pt x="99" y="339"/>
                  </a:cubicBezTo>
                  <a:cubicBezTo>
                    <a:pt x="101" y="341"/>
                    <a:pt x="97" y="342"/>
                    <a:pt x="100" y="344"/>
                  </a:cubicBezTo>
                  <a:cubicBezTo>
                    <a:pt x="100" y="345"/>
                    <a:pt x="100" y="345"/>
                    <a:pt x="99" y="344"/>
                  </a:cubicBezTo>
                  <a:cubicBezTo>
                    <a:pt x="99" y="353"/>
                    <a:pt x="99" y="349"/>
                    <a:pt x="93" y="350"/>
                  </a:cubicBezTo>
                  <a:cubicBezTo>
                    <a:pt x="94" y="349"/>
                    <a:pt x="97" y="349"/>
                    <a:pt x="93" y="348"/>
                  </a:cubicBezTo>
                  <a:cubicBezTo>
                    <a:pt x="97" y="346"/>
                    <a:pt x="98" y="339"/>
                    <a:pt x="98" y="338"/>
                  </a:cubicBezTo>
                  <a:cubicBezTo>
                    <a:pt x="96" y="333"/>
                    <a:pt x="101" y="326"/>
                    <a:pt x="103" y="322"/>
                  </a:cubicBezTo>
                  <a:cubicBezTo>
                    <a:pt x="106" y="317"/>
                    <a:pt x="111" y="316"/>
                    <a:pt x="109" y="312"/>
                  </a:cubicBezTo>
                  <a:cubicBezTo>
                    <a:pt x="109" y="309"/>
                    <a:pt x="110" y="307"/>
                    <a:pt x="109" y="307"/>
                  </a:cubicBezTo>
                  <a:cubicBezTo>
                    <a:pt x="113" y="302"/>
                    <a:pt x="107" y="294"/>
                    <a:pt x="103" y="297"/>
                  </a:cubicBezTo>
                  <a:cubicBezTo>
                    <a:pt x="109" y="294"/>
                    <a:pt x="105" y="269"/>
                    <a:pt x="97" y="270"/>
                  </a:cubicBezTo>
                  <a:cubicBezTo>
                    <a:pt x="95" y="277"/>
                    <a:pt x="103" y="290"/>
                    <a:pt x="98" y="295"/>
                  </a:cubicBezTo>
                  <a:cubicBezTo>
                    <a:pt x="99" y="295"/>
                    <a:pt x="99" y="295"/>
                    <a:pt x="99" y="295"/>
                  </a:cubicBezTo>
                  <a:cubicBezTo>
                    <a:pt x="96" y="305"/>
                    <a:pt x="106" y="312"/>
                    <a:pt x="96" y="320"/>
                  </a:cubicBezTo>
                  <a:cubicBezTo>
                    <a:pt x="92" y="319"/>
                    <a:pt x="93" y="305"/>
                    <a:pt x="90" y="305"/>
                  </a:cubicBezTo>
                  <a:cubicBezTo>
                    <a:pt x="94" y="299"/>
                    <a:pt x="79" y="288"/>
                    <a:pt x="81" y="282"/>
                  </a:cubicBezTo>
                  <a:cubicBezTo>
                    <a:pt x="76" y="286"/>
                    <a:pt x="77" y="286"/>
                    <a:pt x="78" y="294"/>
                  </a:cubicBezTo>
                  <a:cubicBezTo>
                    <a:pt x="79" y="297"/>
                    <a:pt x="85" y="305"/>
                    <a:pt x="85" y="306"/>
                  </a:cubicBezTo>
                  <a:cubicBezTo>
                    <a:pt x="85" y="308"/>
                    <a:pt x="82" y="318"/>
                    <a:pt x="88" y="318"/>
                  </a:cubicBezTo>
                  <a:cubicBezTo>
                    <a:pt x="87" y="320"/>
                    <a:pt x="88" y="334"/>
                    <a:pt x="92" y="335"/>
                  </a:cubicBezTo>
                  <a:cubicBezTo>
                    <a:pt x="91" y="336"/>
                    <a:pt x="90" y="336"/>
                    <a:pt x="89" y="336"/>
                  </a:cubicBezTo>
                  <a:cubicBezTo>
                    <a:pt x="91" y="337"/>
                    <a:pt x="88" y="341"/>
                    <a:pt x="87" y="341"/>
                  </a:cubicBezTo>
                  <a:cubicBezTo>
                    <a:pt x="86" y="341"/>
                    <a:pt x="84" y="322"/>
                    <a:pt x="78" y="324"/>
                  </a:cubicBezTo>
                  <a:cubicBezTo>
                    <a:pt x="77" y="321"/>
                    <a:pt x="73" y="293"/>
                    <a:pt x="70" y="294"/>
                  </a:cubicBezTo>
                  <a:cubicBezTo>
                    <a:pt x="70" y="288"/>
                    <a:pt x="69" y="291"/>
                    <a:pt x="63" y="291"/>
                  </a:cubicBezTo>
                  <a:cubicBezTo>
                    <a:pt x="55" y="282"/>
                    <a:pt x="67" y="281"/>
                    <a:pt x="57" y="275"/>
                  </a:cubicBezTo>
                  <a:cubicBezTo>
                    <a:pt x="57" y="275"/>
                    <a:pt x="57" y="275"/>
                    <a:pt x="58" y="275"/>
                  </a:cubicBezTo>
                  <a:cubicBezTo>
                    <a:pt x="58" y="275"/>
                    <a:pt x="56" y="263"/>
                    <a:pt x="64" y="264"/>
                  </a:cubicBezTo>
                  <a:cubicBezTo>
                    <a:pt x="64" y="263"/>
                    <a:pt x="64" y="263"/>
                    <a:pt x="63" y="263"/>
                  </a:cubicBezTo>
                  <a:cubicBezTo>
                    <a:pt x="64" y="261"/>
                    <a:pt x="66" y="263"/>
                    <a:pt x="67" y="262"/>
                  </a:cubicBezTo>
                  <a:cubicBezTo>
                    <a:pt x="62" y="256"/>
                    <a:pt x="75" y="239"/>
                    <a:pt x="77" y="230"/>
                  </a:cubicBezTo>
                  <a:cubicBezTo>
                    <a:pt x="79" y="230"/>
                    <a:pt x="78" y="228"/>
                    <a:pt x="83" y="225"/>
                  </a:cubicBezTo>
                  <a:cubicBezTo>
                    <a:pt x="82" y="225"/>
                    <a:pt x="82" y="225"/>
                    <a:pt x="81" y="225"/>
                  </a:cubicBezTo>
                  <a:cubicBezTo>
                    <a:pt x="89" y="220"/>
                    <a:pt x="91" y="214"/>
                    <a:pt x="95" y="206"/>
                  </a:cubicBezTo>
                  <a:cubicBezTo>
                    <a:pt x="97" y="203"/>
                    <a:pt x="107" y="190"/>
                    <a:pt x="105" y="189"/>
                  </a:cubicBezTo>
                  <a:cubicBezTo>
                    <a:pt x="106" y="189"/>
                    <a:pt x="115" y="182"/>
                    <a:pt x="113" y="181"/>
                  </a:cubicBezTo>
                  <a:cubicBezTo>
                    <a:pt x="113" y="178"/>
                    <a:pt x="112" y="177"/>
                    <a:pt x="114" y="174"/>
                  </a:cubicBezTo>
                  <a:cubicBezTo>
                    <a:pt x="120" y="177"/>
                    <a:pt x="122" y="166"/>
                    <a:pt x="127" y="161"/>
                  </a:cubicBezTo>
                  <a:cubicBezTo>
                    <a:pt x="131" y="156"/>
                    <a:pt x="136" y="152"/>
                    <a:pt x="137" y="150"/>
                  </a:cubicBezTo>
                  <a:cubicBezTo>
                    <a:pt x="141" y="144"/>
                    <a:pt x="140" y="155"/>
                    <a:pt x="144" y="145"/>
                  </a:cubicBezTo>
                  <a:cubicBezTo>
                    <a:pt x="146" y="140"/>
                    <a:pt x="146" y="136"/>
                    <a:pt x="151" y="136"/>
                  </a:cubicBezTo>
                  <a:cubicBezTo>
                    <a:pt x="150" y="135"/>
                    <a:pt x="153" y="131"/>
                    <a:pt x="153" y="130"/>
                  </a:cubicBezTo>
                  <a:cubicBezTo>
                    <a:pt x="157" y="129"/>
                    <a:pt x="160" y="128"/>
                    <a:pt x="164" y="129"/>
                  </a:cubicBezTo>
                  <a:cubicBezTo>
                    <a:pt x="166" y="127"/>
                    <a:pt x="160" y="125"/>
                    <a:pt x="160" y="125"/>
                  </a:cubicBezTo>
                  <a:cubicBezTo>
                    <a:pt x="160" y="122"/>
                    <a:pt x="161" y="119"/>
                    <a:pt x="163" y="117"/>
                  </a:cubicBezTo>
                  <a:cubicBezTo>
                    <a:pt x="166" y="113"/>
                    <a:pt x="169" y="111"/>
                    <a:pt x="171" y="106"/>
                  </a:cubicBezTo>
                  <a:cubicBezTo>
                    <a:pt x="176" y="95"/>
                    <a:pt x="190" y="92"/>
                    <a:pt x="194" y="81"/>
                  </a:cubicBezTo>
                  <a:cubicBezTo>
                    <a:pt x="198" y="84"/>
                    <a:pt x="241" y="49"/>
                    <a:pt x="245" y="44"/>
                  </a:cubicBezTo>
                  <a:cubicBezTo>
                    <a:pt x="246" y="44"/>
                    <a:pt x="252" y="46"/>
                    <a:pt x="252" y="45"/>
                  </a:cubicBezTo>
                  <a:cubicBezTo>
                    <a:pt x="251" y="45"/>
                    <a:pt x="250" y="44"/>
                    <a:pt x="251" y="43"/>
                  </a:cubicBezTo>
                  <a:cubicBezTo>
                    <a:pt x="251" y="44"/>
                    <a:pt x="252" y="45"/>
                    <a:pt x="253" y="45"/>
                  </a:cubicBezTo>
                  <a:cubicBezTo>
                    <a:pt x="253" y="44"/>
                    <a:pt x="252" y="38"/>
                    <a:pt x="252" y="38"/>
                  </a:cubicBezTo>
                  <a:cubicBezTo>
                    <a:pt x="251" y="38"/>
                    <a:pt x="250" y="39"/>
                    <a:pt x="250" y="40"/>
                  </a:cubicBezTo>
                  <a:cubicBezTo>
                    <a:pt x="249" y="39"/>
                    <a:pt x="247" y="39"/>
                    <a:pt x="246" y="38"/>
                  </a:cubicBezTo>
                  <a:cubicBezTo>
                    <a:pt x="247" y="38"/>
                    <a:pt x="251" y="37"/>
                    <a:pt x="252" y="38"/>
                  </a:cubicBezTo>
                  <a:cubicBezTo>
                    <a:pt x="249" y="36"/>
                    <a:pt x="236" y="39"/>
                    <a:pt x="239" y="44"/>
                  </a:cubicBezTo>
                  <a:cubicBezTo>
                    <a:pt x="236" y="45"/>
                    <a:pt x="229" y="43"/>
                    <a:pt x="230" y="49"/>
                  </a:cubicBezTo>
                  <a:cubicBezTo>
                    <a:pt x="225" y="52"/>
                    <a:pt x="230" y="44"/>
                    <a:pt x="225" y="52"/>
                  </a:cubicBezTo>
                  <a:cubicBezTo>
                    <a:pt x="223" y="54"/>
                    <a:pt x="221" y="56"/>
                    <a:pt x="219" y="57"/>
                  </a:cubicBezTo>
                  <a:cubicBezTo>
                    <a:pt x="214" y="60"/>
                    <a:pt x="210" y="61"/>
                    <a:pt x="206" y="62"/>
                  </a:cubicBezTo>
                  <a:cubicBezTo>
                    <a:pt x="206" y="64"/>
                    <a:pt x="204" y="65"/>
                    <a:pt x="206" y="67"/>
                  </a:cubicBezTo>
                  <a:cubicBezTo>
                    <a:pt x="202" y="65"/>
                    <a:pt x="198" y="74"/>
                    <a:pt x="197" y="70"/>
                  </a:cubicBezTo>
                  <a:cubicBezTo>
                    <a:pt x="193" y="72"/>
                    <a:pt x="184" y="80"/>
                    <a:pt x="181" y="85"/>
                  </a:cubicBezTo>
                  <a:cubicBezTo>
                    <a:pt x="178" y="87"/>
                    <a:pt x="175" y="92"/>
                    <a:pt x="170" y="93"/>
                  </a:cubicBezTo>
                  <a:cubicBezTo>
                    <a:pt x="168" y="98"/>
                    <a:pt x="164" y="102"/>
                    <a:pt x="161" y="107"/>
                  </a:cubicBezTo>
                  <a:cubicBezTo>
                    <a:pt x="161" y="107"/>
                    <a:pt x="159" y="104"/>
                    <a:pt x="159" y="106"/>
                  </a:cubicBezTo>
                  <a:cubicBezTo>
                    <a:pt x="158" y="111"/>
                    <a:pt x="155" y="115"/>
                    <a:pt x="153" y="119"/>
                  </a:cubicBezTo>
                  <a:cubicBezTo>
                    <a:pt x="147" y="128"/>
                    <a:pt x="139" y="136"/>
                    <a:pt x="132" y="144"/>
                  </a:cubicBezTo>
                  <a:cubicBezTo>
                    <a:pt x="129" y="148"/>
                    <a:pt x="110" y="164"/>
                    <a:pt x="110" y="164"/>
                  </a:cubicBezTo>
                  <a:cubicBezTo>
                    <a:pt x="106" y="153"/>
                    <a:pt x="111" y="136"/>
                    <a:pt x="106" y="127"/>
                  </a:cubicBezTo>
                  <a:cubicBezTo>
                    <a:pt x="104" y="124"/>
                    <a:pt x="108" y="116"/>
                    <a:pt x="109" y="113"/>
                  </a:cubicBezTo>
                  <a:cubicBezTo>
                    <a:pt x="109" y="108"/>
                    <a:pt x="109" y="103"/>
                    <a:pt x="108" y="98"/>
                  </a:cubicBezTo>
                  <a:cubicBezTo>
                    <a:pt x="108" y="99"/>
                    <a:pt x="107" y="99"/>
                    <a:pt x="107" y="100"/>
                  </a:cubicBezTo>
                  <a:cubicBezTo>
                    <a:pt x="107" y="100"/>
                    <a:pt x="107" y="95"/>
                    <a:pt x="107" y="92"/>
                  </a:cubicBezTo>
                  <a:cubicBezTo>
                    <a:pt x="107" y="92"/>
                    <a:pt x="107" y="92"/>
                    <a:pt x="107" y="92"/>
                  </a:cubicBezTo>
                  <a:cubicBezTo>
                    <a:pt x="106" y="92"/>
                    <a:pt x="106" y="92"/>
                    <a:pt x="105" y="92"/>
                  </a:cubicBezTo>
                  <a:cubicBezTo>
                    <a:pt x="107" y="102"/>
                    <a:pt x="96" y="113"/>
                    <a:pt x="99" y="124"/>
                  </a:cubicBezTo>
                  <a:cubicBezTo>
                    <a:pt x="102" y="135"/>
                    <a:pt x="107" y="149"/>
                    <a:pt x="101" y="160"/>
                  </a:cubicBezTo>
                  <a:cubicBezTo>
                    <a:pt x="99" y="153"/>
                    <a:pt x="87" y="160"/>
                    <a:pt x="86" y="164"/>
                  </a:cubicBezTo>
                  <a:cubicBezTo>
                    <a:pt x="84" y="158"/>
                    <a:pt x="90" y="145"/>
                    <a:pt x="93" y="140"/>
                  </a:cubicBezTo>
                  <a:cubicBezTo>
                    <a:pt x="96" y="136"/>
                    <a:pt x="97" y="131"/>
                    <a:pt x="93" y="126"/>
                  </a:cubicBezTo>
                  <a:cubicBezTo>
                    <a:pt x="92" y="126"/>
                    <a:pt x="84" y="129"/>
                    <a:pt x="84" y="127"/>
                  </a:cubicBezTo>
                  <a:cubicBezTo>
                    <a:pt x="82" y="117"/>
                    <a:pt x="93" y="107"/>
                    <a:pt x="94" y="100"/>
                  </a:cubicBezTo>
                  <a:cubicBezTo>
                    <a:pt x="94" y="98"/>
                    <a:pt x="94" y="92"/>
                    <a:pt x="96" y="91"/>
                  </a:cubicBezTo>
                  <a:cubicBezTo>
                    <a:pt x="98" y="89"/>
                    <a:pt x="95" y="84"/>
                    <a:pt x="91" y="91"/>
                  </a:cubicBezTo>
                  <a:cubicBezTo>
                    <a:pt x="82" y="112"/>
                    <a:pt x="72" y="128"/>
                    <a:pt x="56" y="145"/>
                  </a:cubicBezTo>
                  <a:cubicBezTo>
                    <a:pt x="53" y="144"/>
                    <a:pt x="54" y="138"/>
                    <a:pt x="52" y="137"/>
                  </a:cubicBezTo>
                  <a:cubicBezTo>
                    <a:pt x="48" y="135"/>
                    <a:pt x="50" y="140"/>
                    <a:pt x="49" y="140"/>
                  </a:cubicBezTo>
                  <a:cubicBezTo>
                    <a:pt x="48" y="141"/>
                    <a:pt x="53" y="142"/>
                    <a:pt x="52" y="139"/>
                  </a:cubicBezTo>
                  <a:cubicBezTo>
                    <a:pt x="54" y="141"/>
                    <a:pt x="50" y="145"/>
                    <a:pt x="48" y="146"/>
                  </a:cubicBezTo>
                  <a:cubicBezTo>
                    <a:pt x="49" y="146"/>
                    <a:pt x="49" y="147"/>
                    <a:pt x="50" y="148"/>
                  </a:cubicBezTo>
                  <a:cubicBezTo>
                    <a:pt x="49" y="147"/>
                    <a:pt x="49" y="147"/>
                    <a:pt x="48" y="148"/>
                  </a:cubicBezTo>
                  <a:cubicBezTo>
                    <a:pt x="50" y="150"/>
                    <a:pt x="54" y="159"/>
                    <a:pt x="49" y="161"/>
                  </a:cubicBezTo>
                  <a:cubicBezTo>
                    <a:pt x="48" y="161"/>
                    <a:pt x="48" y="160"/>
                    <a:pt x="49" y="160"/>
                  </a:cubicBezTo>
                  <a:cubicBezTo>
                    <a:pt x="49" y="160"/>
                    <a:pt x="42" y="159"/>
                    <a:pt x="42" y="158"/>
                  </a:cubicBezTo>
                  <a:cubicBezTo>
                    <a:pt x="43" y="158"/>
                    <a:pt x="41" y="130"/>
                    <a:pt x="39" y="129"/>
                  </a:cubicBezTo>
                  <a:cubicBezTo>
                    <a:pt x="40" y="128"/>
                    <a:pt x="41" y="128"/>
                    <a:pt x="41" y="128"/>
                  </a:cubicBezTo>
                  <a:cubicBezTo>
                    <a:pt x="37" y="127"/>
                    <a:pt x="37" y="109"/>
                    <a:pt x="37" y="103"/>
                  </a:cubicBezTo>
                  <a:cubicBezTo>
                    <a:pt x="36" y="104"/>
                    <a:pt x="35" y="104"/>
                    <a:pt x="34" y="105"/>
                  </a:cubicBezTo>
                  <a:cubicBezTo>
                    <a:pt x="37" y="98"/>
                    <a:pt x="35" y="97"/>
                    <a:pt x="35" y="92"/>
                  </a:cubicBezTo>
                  <a:cubicBezTo>
                    <a:pt x="35" y="91"/>
                    <a:pt x="29" y="86"/>
                    <a:pt x="34" y="86"/>
                  </a:cubicBezTo>
                  <a:cubicBezTo>
                    <a:pt x="31" y="89"/>
                    <a:pt x="35" y="87"/>
                    <a:pt x="36" y="88"/>
                  </a:cubicBezTo>
                  <a:cubicBezTo>
                    <a:pt x="39" y="88"/>
                    <a:pt x="33" y="80"/>
                    <a:pt x="31" y="79"/>
                  </a:cubicBezTo>
                  <a:cubicBezTo>
                    <a:pt x="31" y="78"/>
                    <a:pt x="33" y="71"/>
                    <a:pt x="35" y="69"/>
                  </a:cubicBezTo>
                  <a:cubicBezTo>
                    <a:pt x="39" y="66"/>
                    <a:pt x="44" y="74"/>
                    <a:pt x="40" y="75"/>
                  </a:cubicBezTo>
                  <a:cubicBezTo>
                    <a:pt x="48" y="78"/>
                    <a:pt x="41" y="93"/>
                    <a:pt x="47" y="99"/>
                  </a:cubicBezTo>
                  <a:cubicBezTo>
                    <a:pt x="48" y="97"/>
                    <a:pt x="49" y="95"/>
                    <a:pt x="48" y="93"/>
                  </a:cubicBezTo>
                  <a:cubicBezTo>
                    <a:pt x="48" y="93"/>
                    <a:pt x="49" y="94"/>
                    <a:pt x="50" y="94"/>
                  </a:cubicBezTo>
                  <a:cubicBezTo>
                    <a:pt x="48" y="91"/>
                    <a:pt x="55" y="90"/>
                    <a:pt x="54" y="86"/>
                  </a:cubicBezTo>
                  <a:cubicBezTo>
                    <a:pt x="54" y="86"/>
                    <a:pt x="53" y="87"/>
                    <a:pt x="54" y="88"/>
                  </a:cubicBezTo>
                  <a:cubicBezTo>
                    <a:pt x="52" y="87"/>
                    <a:pt x="58" y="80"/>
                    <a:pt x="57" y="77"/>
                  </a:cubicBezTo>
                  <a:cubicBezTo>
                    <a:pt x="62" y="79"/>
                    <a:pt x="63" y="71"/>
                    <a:pt x="62" y="67"/>
                  </a:cubicBezTo>
                  <a:cubicBezTo>
                    <a:pt x="52" y="68"/>
                    <a:pt x="52" y="81"/>
                    <a:pt x="48" y="86"/>
                  </a:cubicBezTo>
                  <a:cubicBezTo>
                    <a:pt x="48" y="86"/>
                    <a:pt x="48" y="75"/>
                    <a:pt x="45" y="78"/>
                  </a:cubicBezTo>
                  <a:cubicBezTo>
                    <a:pt x="49" y="71"/>
                    <a:pt x="44" y="62"/>
                    <a:pt x="49" y="56"/>
                  </a:cubicBezTo>
                  <a:cubicBezTo>
                    <a:pt x="52" y="52"/>
                    <a:pt x="63" y="44"/>
                    <a:pt x="53" y="43"/>
                  </a:cubicBezTo>
                  <a:cubicBezTo>
                    <a:pt x="54" y="42"/>
                    <a:pt x="55" y="42"/>
                    <a:pt x="56" y="41"/>
                  </a:cubicBezTo>
                  <a:cubicBezTo>
                    <a:pt x="51" y="39"/>
                    <a:pt x="47" y="52"/>
                    <a:pt x="39" y="51"/>
                  </a:cubicBezTo>
                  <a:cubicBezTo>
                    <a:pt x="40" y="53"/>
                    <a:pt x="41" y="53"/>
                    <a:pt x="38" y="52"/>
                  </a:cubicBezTo>
                  <a:cubicBezTo>
                    <a:pt x="39" y="58"/>
                    <a:pt x="39" y="55"/>
                    <a:pt x="38" y="61"/>
                  </a:cubicBezTo>
                  <a:cubicBezTo>
                    <a:pt x="38" y="60"/>
                    <a:pt x="39" y="60"/>
                    <a:pt x="40" y="59"/>
                  </a:cubicBezTo>
                  <a:cubicBezTo>
                    <a:pt x="38" y="62"/>
                    <a:pt x="40" y="65"/>
                    <a:pt x="37" y="68"/>
                  </a:cubicBezTo>
                  <a:cubicBezTo>
                    <a:pt x="36" y="65"/>
                    <a:pt x="34" y="64"/>
                    <a:pt x="31" y="62"/>
                  </a:cubicBezTo>
                  <a:cubicBezTo>
                    <a:pt x="32" y="61"/>
                    <a:pt x="33" y="60"/>
                    <a:pt x="34" y="60"/>
                  </a:cubicBezTo>
                  <a:cubicBezTo>
                    <a:pt x="31" y="55"/>
                    <a:pt x="33" y="53"/>
                    <a:pt x="27" y="52"/>
                  </a:cubicBezTo>
                  <a:cubicBezTo>
                    <a:pt x="28" y="49"/>
                    <a:pt x="26" y="41"/>
                    <a:pt x="29" y="40"/>
                  </a:cubicBezTo>
                  <a:cubicBezTo>
                    <a:pt x="32" y="40"/>
                    <a:pt x="22" y="23"/>
                    <a:pt x="25" y="22"/>
                  </a:cubicBezTo>
                  <a:cubicBezTo>
                    <a:pt x="21" y="23"/>
                    <a:pt x="25" y="15"/>
                    <a:pt x="23" y="12"/>
                  </a:cubicBezTo>
                  <a:cubicBezTo>
                    <a:pt x="20" y="8"/>
                    <a:pt x="23" y="3"/>
                    <a:pt x="22" y="0"/>
                  </a:cubicBezTo>
                  <a:cubicBezTo>
                    <a:pt x="17" y="2"/>
                    <a:pt x="21" y="5"/>
                    <a:pt x="20" y="9"/>
                  </a:cubicBezTo>
                  <a:cubicBezTo>
                    <a:pt x="18" y="7"/>
                    <a:pt x="19" y="14"/>
                    <a:pt x="19" y="16"/>
                  </a:cubicBezTo>
                  <a:cubicBezTo>
                    <a:pt x="20" y="19"/>
                    <a:pt x="17" y="27"/>
                    <a:pt x="22" y="28"/>
                  </a:cubicBezTo>
                  <a:cubicBezTo>
                    <a:pt x="21" y="30"/>
                    <a:pt x="18" y="32"/>
                    <a:pt x="16" y="31"/>
                  </a:cubicBezTo>
                  <a:cubicBezTo>
                    <a:pt x="18" y="38"/>
                    <a:pt x="22" y="42"/>
                    <a:pt x="24" y="49"/>
                  </a:cubicBezTo>
                  <a:cubicBezTo>
                    <a:pt x="25" y="44"/>
                    <a:pt x="27" y="60"/>
                    <a:pt x="26" y="58"/>
                  </a:cubicBezTo>
                  <a:cubicBezTo>
                    <a:pt x="23" y="55"/>
                    <a:pt x="25" y="58"/>
                    <a:pt x="24" y="58"/>
                  </a:cubicBezTo>
                  <a:cubicBezTo>
                    <a:pt x="24" y="58"/>
                    <a:pt x="25" y="58"/>
                    <a:pt x="25" y="59"/>
                  </a:cubicBezTo>
                  <a:cubicBezTo>
                    <a:pt x="19" y="59"/>
                    <a:pt x="21" y="60"/>
                    <a:pt x="17" y="55"/>
                  </a:cubicBezTo>
                  <a:cubicBezTo>
                    <a:pt x="16" y="55"/>
                    <a:pt x="15" y="55"/>
                    <a:pt x="14" y="57"/>
                  </a:cubicBezTo>
                  <a:cubicBezTo>
                    <a:pt x="13" y="52"/>
                    <a:pt x="8" y="48"/>
                    <a:pt x="4" y="51"/>
                  </a:cubicBezTo>
                  <a:cubicBezTo>
                    <a:pt x="10" y="55"/>
                    <a:pt x="6" y="58"/>
                    <a:pt x="11" y="62"/>
                  </a:cubicBezTo>
                  <a:cubicBezTo>
                    <a:pt x="14" y="64"/>
                    <a:pt x="19" y="73"/>
                    <a:pt x="17" y="76"/>
                  </a:cubicBezTo>
                  <a:cubicBezTo>
                    <a:pt x="15" y="76"/>
                    <a:pt x="14" y="75"/>
                    <a:pt x="15" y="74"/>
                  </a:cubicBezTo>
                  <a:cubicBezTo>
                    <a:pt x="12" y="74"/>
                    <a:pt x="15" y="79"/>
                    <a:pt x="13" y="79"/>
                  </a:cubicBezTo>
                  <a:cubicBezTo>
                    <a:pt x="19" y="77"/>
                    <a:pt x="19" y="86"/>
                    <a:pt x="16" y="89"/>
                  </a:cubicBezTo>
                  <a:cubicBezTo>
                    <a:pt x="17" y="89"/>
                    <a:pt x="13" y="87"/>
                    <a:pt x="13" y="90"/>
                  </a:cubicBezTo>
                  <a:cubicBezTo>
                    <a:pt x="9" y="87"/>
                    <a:pt x="8" y="77"/>
                    <a:pt x="2" y="78"/>
                  </a:cubicBezTo>
                  <a:cubicBezTo>
                    <a:pt x="3" y="75"/>
                    <a:pt x="2" y="72"/>
                    <a:pt x="0" y="71"/>
                  </a:cubicBezTo>
                  <a:cubicBezTo>
                    <a:pt x="0" y="78"/>
                    <a:pt x="0" y="78"/>
                    <a:pt x="0" y="78"/>
                  </a:cubicBezTo>
                  <a:cubicBezTo>
                    <a:pt x="1" y="82"/>
                    <a:pt x="1" y="87"/>
                    <a:pt x="2" y="90"/>
                  </a:cubicBezTo>
                  <a:cubicBezTo>
                    <a:pt x="3" y="94"/>
                    <a:pt x="1" y="94"/>
                    <a:pt x="2" y="95"/>
                  </a:cubicBezTo>
                  <a:cubicBezTo>
                    <a:pt x="2" y="96"/>
                    <a:pt x="2" y="97"/>
                    <a:pt x="3" y="97"/>
                  </a:cubicBezTo>
                  <a:cubicBezTo>
                    <a:pt x="8" y="85"/>
                    <a:pt x="21" y="120"/>
                    <a:pt x="22" y="123"/>
                  </a:cubicBezTo>
                  <a:cubicBezTo>
                    <a:pt x="18" y="118"/>
                    <a:pt x="11" y="119"/>
                    <a:pt x="6" y="120"/>
                  </a:cubicBezTo>
                  <a:cubicBezTo>
                    <a:pt x="6" y="118"/>
                    <a:pt x="7" y="98"/>
                    <a:pt x="4" y="98"/>
                  </a:cubicBezTo>
                  <a:cubicBezTo>
                    <a:pt x="1" y="98"/>
                    <a:pt x="6" y="103"/>
                    <a:pt x="0" y="101"/>
                  </a:cubicBezTo>
                  <a:cubicBezTo>
                    <a:pt x="0" y="113"/>
                    <a:pt x="0" y="113"/>
                    <a:pt x="0" y="113"/>
                  </a:cubicBezTo>
                  <a:cubicBezTo>
                    <a:pt x="0" y="113"/>
                    <a:pt x="0" y="113"/>
                    <a:pt x="0" y="113"/>
                  </a:cubicBezTo>
                  <a:cubicBezTo>
                    <a:pt x="0" y="113"/>
                    <a:pt x="0" y="113"/>
                    <a:pt x="0" y="113"/>
                  </a:cubicBezTo>
                  <a:cubicBezTo>
                    <a:pt x="0" y="115"/>
                    <a:pt x="0" y="115"/>
                    <a:pt x="0" y="115"/>
                  </a:cubicBezTo>
                  <a:cubicBezTo>
                    <a:pt x="1" y="116"/>
                    <a:pt x="2" y="116"/>
                    <a:pt x="3" y="118"/>
                  </a:cubicBezTo>
                  <a:cubicBezTo>
                    <a:pt x="1" y="119"/>
                    <a:pt x="1" y="114"/>
                    <a:pt x="1" y="118"/>
                  </a:cubicBezTo>
                  <a:cubicBezTo>
                    <a:pt x="1" y="118"/>
                    <a:pt x="0" y="118"/>
                    <a:pt x="0" y="117"/>
                  </a:cubicBezTo>
                  <a:cubicBezTo>
                    <a:pt x="0" y="130"/>
                    <a:pt x="0" y="130"/>
                    <a:pt x="0" y="130"/>
                  </a:cubicBezTo>
                  <a:cubicBezTo>
                    <a:pt x="2" y="132"/>
                    <a:pt x="3" y="135"/>
                    <a:pt x="4" y="136"/>
                  </a:cubicBezTo>
                  <a:cubicBezTo>
                    <a:pt x="5" y="138"/>
                    <a:pt x="22" y="158"/>
                    <a:pt x="13" y="156"/>
                  </a:cubicBezTo>
                  <a:cubicBezTo>
                    <a:pt x="16" y="158"/>
                    <a:pt x="14" y="157"/>
                    <a:pt x="13" y="158"/>
                  </a:cubicBezTo>
                  <a:cubicBezTo>
                    <a:pt x="15" y="158"/>
                    <a:pt x="15" y="164"/>
                    <a:pt x="19" y="161"/>
                  </a:cubicBezTo>
                  <a:cubicBezTo>
                    <a:pt x="18" y="161"/>
                    <a:pt x="17" y="160"/>
                    <a:pt x="16" y="159"/>
                  </a:cubicBezTo>
                  <a:cubicBezTo>
                    <a:pt x="17" y="160"/>
                    <a:pt x="27" y="165"/>
                    <a:pt x="26" y="167"/>
                  </a:cubicBezTo>
                  <a:cubicBezTo>
                    <a:pt x="26" y="173"/>
                    <a:pt x="23" y="170"/>
                    <a:pt x="28" y="174"/>
                  </a:cubicBezTo>
                  <a:cubicBezTo>
                    <a:pt x="33" y="177"/>
                    <a:pt x="37" y="191"/>
                    <a:pt x="39" y="197"/>
                  </a:cubicBezTo>
                  <a:cubicBezTo>
                    <a:pt x="42" y="205"/>
                    <a:pt x="39" y="208"/>
                    <a:pt x="42" y="215"/>
                  </a:cubicBezTo>
                  <a:cubicBezTo>
                    <a:pt x="44" y="221"/>
                    <a:pt x="51" y="232"/>
                    <a:pt x="46" y="239"/>
                  </a:cubicBezTo>
                  <a:cubicBezTo>
                    <a:pt x="46" y="239"/>
                    <a:pt x="48" y="249"/>
                    <a:pt x="47" y="253"/>
                  </a:cubicBezTo>
                  <a:cubicBezTo>
                    <a:pt x="47" y="257"/>
                    <a:pt x="56" y="280"/>
                    <a:pt x="48" y="281"/>
                  </a:cubicBezTo>
                  <a:cubicBezTo>
                    <a:pt x="53" y="285"/>
                    <a:pt x="54" y="288"/>
                    <a:pt x="54" y="295"/>
                  </a:cubicBezTo>
                  <a:cubicBezTo>
                    <a:pt x="54" y="300"/>
                    <a:pt x="57" y="302"/>
                    <a:pt x="57" y="307"/>
                  </a:cubicBezTo>
                  <a:cubicBezTo>
                    <a:pt x="56" y="314"/>
                    <a:pt x="58" y="318"/>
                    <a:pt x="52" y="326"/>
                  </a:cubicBezTo>
                  <a:cubicBezTo>
                    <a:pt x="61" y="326"/>
                    <a:pt x="56" y="333"/>
                    <a:pt x="57" y="338"/>
                  </a:cubicBezTo>
                  <a:cubicBezTo>
                    <a:pt x="59" y="344"/>
                    <a:pt x="60" y="352"/>
                    <a:pt x="58" y="359"/>
                  </a:cubicBezTo>
                  <a:cubicBezTo>
                    <a:pt x="57" y="362"/>
                    <a:pt x="55" y="365"/>
                    <a:pt x="53" y="367"/>
                  </a:cubicBezTo>
                  <a:cubicBezTo>
                    <a:pt x="53" y="370"/>
                    <a:pt x="54" y="373"/>
                    <a:pt x="54" y="376"/>
                  </a:cubicBezTo>
                  <a:cubicBezTo>
                    <a:pt x="79" y="376"/>
                    <a:pt x="79" y="376"/>
                    <a:pt x="79" y="376"/>
                  </a:cubicBezTo>
                  <a:cubicBezTo>
                    <a:pt x="81" y="368"/>
                    <a:pt x="86" y="354"/>
                    <a:pt x="95" y="357"/>
                  </a:cubicBezTo>
                  <a:close/>
                  <a:moveTo>
                    <a:pt x="224" y="132"/>
                  </a:moveTo>
                  <a:cubicBezTo>
                    <a:pt x="222" y="131"/>
                    <a:pt x="221" y="131"/>
                    <a:pt x="223" y="134"/>
                  </a:cubicBezTo>
                  <a:cubicBezTo>
                    <a:pt x="221" y="135"/>
                    <a:pt x="220" y="135"/>
                    <a:pt x="219" y="134"/>
                  </a:cubicBezTo>
                  <a:cubicBezTo>
                    <a:pt x="218" y="136"/>
                    <a:pt x="216" y="138"/>
                    <a:pt x="214" y="139"/>
                  </a:cubicBezTo>
                  <a:cubicBezTo>
                    <a:pt x="216" y="136"/>
                    <a:pt x="212" y="138"/>
                    <a:pt x="212" y="136"/>
                  </a:cubicBezTo>
                  <a:cubicBezTo>
                    <a:pt x="212" y="137"/>
                    <a:pt x="222" y="125"/>
                    <a:pt x="224" y="132"/>
                  </a:cubicBezTo>
                  <a:close/>
                  <a:moveTo>
                    <a:pt x="203" y="158"/>
                  </a:moveTo>
                  <a:cubicBezTo>
                    <a:pt x="206" y="154"/>
                    <a:pt x="212" y="146"/>
                    <a:pt x="218" y="148"/>
                  </a:cubicBezTo>
                  <a:cubicBezTo>
                    <a:pt x="217" y="154"/>
                    <a:pt x="214" y="157"/>
                    <a:pt x="210" y="161"/>
                  </a:cubicBezTo>
                  <a:cubicBezTo>
                    <a:pt x="210" y="160"/>
                    <a:pt x="209" y="160"/>
                    <a:pt x="209" y="159"/>
                  </a:cubicBezTo>
                  <a:cubicBezTo>
                    <a:pt x="208" y="161"/>
                    <a:pt x="208" y="164"/>
                    <a:pt x="206" y="164"/>
                  </a:cubicBezTo>
                  <a:cubicBezTo>
                    <a:pt x="203" y="162"/>
                    <a:pt x="199" y="167"/>
                    <a:pt x="203" y="158"/>
                  </a:cubicBezTo>
                  <a:close/>
                  <a:moveTo>
                    <a:pt x="195" y="209"/>
                  </a:moveTo>
                  <a:cubicBezTo>
                    <a:pt x="194" y="209"/>
                    <a:pt x="193" y="209"/>
                    <a:pt x="193" y="208"/>
                  </a:cubicBezTo>
                  <a:cubicBezTo>
                    <a:pt x="191" y="216"/>
                    <a:pt x="175" y="224"/>
                    <a:pt x="168" y="224"/>
                  </a:cubicBezTo>
                  <a:cubicBezTo>
                    <a:pt x="169" y="224"/>
                    <a:pt x="166" y="222"/>
                    <a:pt x="165" y="223"/>
                  </a:cubicBezTo>
                  <a:cubicBezTo>
                    <a:pt x="165" y="220"/>
                    <a:pt x="171" y="212"/>
                    <a:pt x="173" y="208"/>
                  </a:cubicBezTo>
                  <a:cubicBezTo>
                    <a:pt x="177" y="208"/>
                    <a:pt x="181" y="208"/>
                    <a:pt x="186" y="206"/>
                  </a:cubicBezTo>
                  <a:cubicBezTo>
                    <a:pt x="190" y="204"/>
                    <a:pt x="192" y="198"/>
                    <a:pt x="197" y="199"/>
                  </a:cubicBezTo>
                  <a:cubicBezTo>
                    <a:pt x="197" y="201"/>
                    <a:pt x="194" y="209"/>
                    <a:pt x="195" y="209"/>
                  </a:cubicBezTo>
                  <a:close/>
                  <a:moveTo>
                    <a:pt x="199" y="184"/>
                  </a:moveTo>
                  <a:cubicBezTo>
                    <a:pt x="197" y="183"/>
                    <a:pt x="195" y="181"/>
                    <a:pt x="194" y="180"/>
                  </a:cubicBezTo>
                  <a:cubicBezTo>
                    <a:pt x="197" y="178"/>
                    <a:pt x="200" y="177"/>
                    <a:pt x="200" y="173"/>
                  </a:cubicBezTo>
                  <a:cubicBezTo>
                    <a:pt x="206" y="176"/>
                    <a:pt x="203" y="178"/>
                    <a:pt x="205" y="181"/>
                  </a:cubicBezTo>
                  <a:cubicBezTo>
                    <a:pt x="201" y="182"/>
                    <a:pt x="205" y="187"/>
                    <a:pt x="199" y="184"/>
                  </a:cubicBezTo>
                  <a:close/>
                  <a:moveTo>
                    <a:pt x="192" y="244"/>
                  </a:moveTo>
                  <a:cubicBezTo>
                    <a:pt x="193" y="245"/>
                    <a:pt x="193" y="246"/>
                    <a:pt x="194" y="246"/>
                  </a:cubicBezTo>
                  <a:cubicBezTo>
                    <a:pt x="192" y="248"/>
                    <a:pt x="191" y="247"/>
                    <a:pt x="190" y="245"/>
                  </a:cubicBezTo>
                  <a:cubicBezTo>
                    <a:pt x="192" y="245"/>
                    <a:pt x="191" y="244"/>
                    <a:pt x="192" y="244"/>
                  </a:cubicBezTo>
                  <a:close/>
                  <a:moveTo>
                    <a:pt x="147" y="268"/>
                  </a:moveTo>
                  <a:cubicBezTo>
                    <a:pt x="149" y="268"/>
                    <a:pt x="143" y="263"/>
                    <a:pt x="149" y="266"/>
                  </a:cubicBezTo>
                  <a:cubicBezTo>
                    <a:pt x="147" y="258"/>
                    <a:pt x="169" y="255"/>
                    <a:pt x="171" y="253"/>
                  </a:cubicBezTo>
                  <a:cubicBezTo>
                    <a:pt x="171" y="253"/>
                    <a:pt x="172" y="254"/>
                    <a:pt x="173" y="254"/>
                  </a:cubicBezTo>
                  <a:cubicBezTo>
                    <a:pt x="170" y="251"/>
                    <a:pt x="181" y="252"/>
                    <a:pt x="181" y="252"/>
                  </a:cubicBezTo>
                  <a:cubicBezTo>
                    <a:pt x="180" y="246"/>
                    <a:pt x="188" y="246"/>
                    <a:pt x="190" y="251"/>
                  </a:cubicBezTo>
                  <a:cubicBezTo>
                    <a:pt x="188" y="251"/>
                    <a:pt x="188" y="259"/>
                    <a:pt x="185" y="262"/>
                  </a:cubicBezTo>
                  <a:cubicBezTo>
                    <a:pt x="182" y="265"/>
                    <a:pt x="177" y="265"/>
                    <a:pt x="175" y="267"/>
                  </a:cubicBezTo>
                  <a:cubicBezTo>
                    <a:pt x="171" y="270"/>
                    <a:pt x="155" y="277"/>
                    <a:pt x="153" y="275"/>
                  </a:cubicBezTo>
                  <a:cubicBezTo>
                    <a:pt x="153" y="280"/>
                    <a:pt x="141" y="282"/>
                    <a:pt x="141" y="275"/>
                  </a:cubicBezTo>
                  <a:cubicBezTo>
                    <a:pt x="141" y="274"/>
                    <a:pt x="145" y="267"/>
                    <a:pt x="147" y="268"/>
                  </a:cubicBezTo>
                  <a:close/>
                  <a:moveTo>
                    <a:pt x="135" y="343"/>
                  </a:moveTo>
                  <a:cubicBezTo>
                    <a:pt x="131" y="346"/>
                    <a:pt x="124" y="350"/>
                    <a:pt x="120" y="350"/>
                  </a:cubicBezTo>
                  <a:cubicBezTo>
                    <a:pt x="116" y="350"/>
                    <a:pt x="127" y="344"/>
                    <a:pt x="127" y="344"/>
                  </a:cubicBezTo>
                  <a:cubicBezTo>
                    <a:pt x="124" y="344"/>
                    <a:pt x="126" y="338"/>
                    <a:pt x="130" y="337"/>
                  </a:cubicBezTo>
                  <a:cubicBezTo>
                    <a:pt x="137" y="335"/>
                    <a:pt x="138" y="336"/>
                    <a:pt x="135" y="343"/>
                  </a:cubicBezTo>
                  <a:close/>
                  <a:moveTo>
                    <a:pt x="151" y="331"/>
                  </a:moveTo>
                  <a:cubicBezTo>
                    <a:pt x="150" y="334"/>
                    <a:pt x="148" y="337"/>
                    <a:pt x="145" y="336"/>
                  </a:cubicBezTo>
                  <a:cubicBezTo>
                    <a:pt x="147" y="333"/>
                    <a:pt x="145" y="329"/>
                    <a:pt x="148" y="328"/>
                  </a:cubicBezTo>
                  <a:cubicBezTo>
                    <a:pt x="148" y="329"/>
                    <a:pt x="152" y="330"/>
                    <a:pt x="151" y="331"/>
                  </a:cubicBezTo>
                  <a:close/>
                  <a:moveTo>
                    <a:pt x="126" y="318"/>
                  </a:moveTo>
                  <a:cubicBezTo>
                    <a:pt x="132" y="317"/>
                    <a:pt x="131" y="324"/>
                    <a:pt x="131" y="324"/>
                  </a:cubicBezTo>
                  <a:cubicBezTo>
                    <a:pt x="133" y="322"/>
                    <a:pt x="132" y="319"/>
                    <a:pt x="131" y="318"/>
                  </a:cubicBezTo>
                  <a:cubicBezTo>
                    <a:pt x="135" y="318"/>
                    <a:pt x="143" y="304"/>
                    <a:pt x="149" y="312"/>
                  </a:cubicBezTo>
                  <a:cubicBezTo>
                    <a:pt x="154" y="319"/>
                    <a:pt x="135" y="322"/>
                    <a:pt x="132" y="326"/>
                  </a:cubicBezTo>
                  <a:cubicBezTo>
                    <a:pt x="126" y="326"/>
                    <a:pt x="124" y="329"/>
                    <a:pt x="119" y="329"/>
                  </a:cubicBezTo>
                  <a:cubicBezTo>
                    <a:pt x="119" y="328"/>
                    <a:pt x="119" y="327"/>
                    <a:pt x="118" y="327"/>
                  </a:cubicBezTo>
                  <a:cubicBezTo>
                    <a:pt x="118" y="328"/>
                    <a:pt x="118" y="328"/>
                    <a:pt x="117" y="328"/>
                  </a:cubicBezTo>
                  <a:cubicBezTo>
                    <a:pt x="118" y="323"/>
                    <a:pt x="121" y="319"/>
                    <a:pt x="126" y="318"/>
                  </a:cubicBezTo>
                  <a:close/>
                  <a:moveTo>
                    <a:pt x="112" y="352"/>
                  </a:moveTo>
                  <a:cubicBezTo>
                    <a:pt x="112" y="348"/>
                    <a:pt x="118" y="338"/>
                    <a:pt x="119" y="342"/>
                  </a:cubicBezTo>
                  <a:cubicBezTo>
                    <a:pt x="118" y="343"/>
                    <a:pt x="117" y="344"/>
                    <a:pt x="116" y="344"/>
                  </a:cubicBezTo>
                  <a:cubicBezTo>
                    <a:pt x="117" y="346"/>
                    <a:pt x="117" y="349"/>
                    <a:pt x="116" y="351"/>
                  </a:cubicBezTo>
                  <a:cubicBezTo>
                    <a:pt x="116" y="350"/>
                    <a:pt x="113" y="354"/>
                    <a:pt x="113" y="355"/>
                  </a:cubicBezTo>
                  <a:cubicBezTo>
                    <a:pt x="110" y="353"/>
                    <a:pt x="106" y="359"/>
                    <a:pt x="103" y="354"/>
                  </a:cubicBezTo>
                  <a:cubicBezTo>
                    <a:pt x="105" y="355"/>
                    <a:pt x="110" y="349"/>
                    <a:pt x="112" y="352"/>
                  </a:cubicBezTo>
                  <a:close/>
                  <a:moveTo>
                    <a:pt x="90" y="180"/>
                  </a:moveTo>
                  <a:cubicBezTo>
                    <a:pt x="92" y="178"/>
                    <a:pt x="93" y="176"/>
                    <a:pt x="95" y="174"/>
                  </a:cubicBezTo>
                  <a:cubicBezTo>
                    <a:pt x="94" y="174"/>
                    <a:pt x="93" y="174"/>
                    <a:pt x="93" y="173"/>
                  </a:cubicBezTo>
                  <a:cubicBezTo>
                    <a:pt x="94" y="173"/>
                    <a:pt x="95" y="173"/>
                    <a:pt x="97" y="172"/>
                  </a:cubicBezTo>
                  <a:cubicBezTo>
                    <a:pt x="97" y="174"/>
                    <a:pt x="97" y="176"/>
                    <a:pt x="98" y="178"/>
                  </a:cubicBezTo>
                  <a:cubicBezTo>
                    <a:pt x="94" y="181"/>
                    <a:pt x="92" y="182"/>
                    <a:pt x="90" y="183"/>
                  </a:cubicBezTo>
                  <a:cubicBezTo>
                    <a:pt x="90" y="180"/>
                    <a:pt x="95" y="180"/>
                    <a:pt x="90" y="180"/>
                  </a:cubicBezTo>
                  <a:close/>
                  <a:moveTo>
                    <a:pt x="6" y="93"/>
                  </a:moveTo>
                  <a:cubicBezTo>
                    <a:pt x="5" y="92"/>
                    <a:pt x="4" y="88"/>
                    <a:pt x="4" y="89"/>
                  </a:cubicBezTo>
                  <a:cubicBezTo>
                    <a:pt x="4" y="89"/>
                    <a:pt x="3" y="89"/>
                    <a:pt x="3" y="88"/>
                  </a:cubicBezTo>
                  <a:cubicBezTo>
                    <a:pt x="6" y="86"/>
                    <a:pt x="4" y="91"/>
                    <a:pt x="7" y="90"/>
                  </a:cubicBezTo>
                  <a:cubicBezTo>
                    <a:pt x="7" y="91"/>
                    <a:pt x="6" y="92"/>
                    <a:pt x="6" y="93"/>
                  </a:cubicBezTo>
                  <a:close/>
                  <a:moveTo>
                    <a:pt x="22" y="97"/>
                  </a:moveTo>
                  <a:cubicBezTo>
                    <a:pt x="23" y="96"/>
                    <a:pt x="24" y="95"/>
                    <a:pt x="25" y="94"/>
                  </a:cubicBezTo>
                  <a:cubicBezTo>
                    <a:pt x="25" y="95"/>
                    <a:pt x="24" y="96"/>
                    <a:pt x="24" y="97"/>
                  </a:cubicBezTo>
                  <a:cubicBezTo>
                    <a:pt x="26" y="97"/>
                    <a:pt x="26" y="96"/>
                    <a:pt x="26" y="96"/>
                  </a:cubicBezTo>
                  <a:cubicBezTo>
                    <a:pt x="26" y="95"/>
                    <a:pt x="27" y="99"/>
                    <a:pt x="27" y="98"/>
                  </a:cubicBezTo>
                  <a:cubicBezTo>
                    <a:pt x="27" y="98"/>
                    <a:pt x="22" y="97"/>
                    <a:pt x="22" y="97"/>
                  </a:cubicBezTo>
                  <a:close/>
                  <a:moveTo>
                    <a:pt x="26" y="131"/>
                  </a:moveTo>
                  <a:cubicBezTo>
                    <a:pt x="25" y="129"/>
                    <a:pt x="25" y="127"/>
                    <a:pt x="25" y="125"/>
                  </a:cubicBezTo>
                  <a:cubicBezTo>
                    <a:pt x="27" y="126"/>
                    <a:pt x="28" y="127"/>
                    <a:pt x="29" y="130"/>
                  </a:cubicBezTo>
                  <a:cubicBezTo>
                    <a:pt x="28" y="130"/>
                    <a:pt x="27" y="130"/>
                    <a:pt x="26" y="131"/>
                  </a:cubicBezTo>
                  <a:close/>
                  <a:moveTo>
                    <a:pt x="48" y="192"/>
                  </a:moveTo>
                  <a:cubicBezTo>
                    <a:pt x="47" y="191"/>
                    <a:pt x="46" y="186"/>
                    <a:pt x="49" y="187"/>
                  </a:cubicBezTo>
                  <a:cubicBezTo>
                    <a:pt x="49" y="189"/>
                    <a:pt x="49" y="189"/>
                    <a:pt x="49" y="189"/>
                  </a:cubicBezTo>
                  <a:cubicBezTo>
                    <a:pt x="48" y="189"/>
                    <a:pt x="49" y="193"/>
                    <a:pt x="48" y="192"/>
                  </a:cubicBezTo>
                  <a:close/>
                  <a:moveTo>
                    <a:pt x="52" y="178"/>
                  </a:moveTo>
                  <a:cubicBezTo>
                    <a:pt x="52" y="176"/>
                    <a:pt x="52" y="188"/>
                    <a:pt x="50" y="184"/>
                  </a:cubicBezTo>
                  <a:cubicBezTo>
                    <a:pt x="49" y="186"/>
                    <a:pt x="49" y="187"/>
                    <a:pt x="51" y="187"/>
                  </a:cubicBezTo>
                  <a:cubicBezTo>
                    <a:pt x="50" y="187"/>
                    <a:pt x="50" y="188"/>
                    <a:pt x="49" y="188"/>
                  </a:cubicBezTo>
                  <a:cubicBezTo>
                    <a:pt x="49" y="187"/>
                    <a:pt x="48" y="186"/>
                    <a:pt x="47" y="186"/>
                  </a:cubicBezTo>
                  <a:cubicBezTo>
                    <a:pt x="47" y="187"/>
                    <a:pt x="47" y="187"/>
                    <a:pt x="46" y="188"/>
                  </a:cubicBezTo>
                  <a:cubicBezTo>
                    <a:pt x="46" y="189"/>
                    <a:pt x="47" y="185"/>
                    <a:pt x="47" y="186"/>
                  </a:cubicBezTo>
                  <a:cubicBezTo>
                    <a:pt x="41" y="191"/>
                    <a:pt x="44" y="165"/>
                    <a:pt x="43" y="164"/>
                  </a:cubicBezTo>
                  <a:cubicBezTo>
                    <a:pt x="53" y="166"/>
                    <a:pt x="52" y="168"/>
                    <a:pt x="52" y="178"/>
                  </a:cubicBezTo>
                  <a:close/>
                  <a:moveTo>
                    <a:pt x="75" y="207"/>
                  </a:moveTo>
                  <a:cubicBezTo>
                    <a:pt x="74" y="207"/>
                    <a:pt x="76" y="201"/>
                    <a:pt x="80" y="202"/>
                  </a:cubicBezTo>
                  <a:cubicBezTo>
                    <a:pt x="79" y="203"/>
                    <a:pt x="77" y="209"/>
                    <a:pt x="75" y="207"/>
                  </a:cubicBezTo>
                  <a:close/>
                  <a:moveTo>
                    <a:pt x="79" y="184"/>
                  </a:moveTo>
                  <a:cubicBezTo>
                    <a:pt x="75" y="189"/>
                    <a:pt x="72" y="190"/>
                    <a:pt x="70" y="194"/>
                  </a:cubicBezTo>
                  <a:cubicBezTo>
                    <a:pt x="67" y="200"/>
                    <a:pt x="62" y="208"/>
                    <a:pt x="57" y="208"/>
                  </a:cubicBezTo>
                  <a:cubicBezTo>
                    <a:pt x="56" y="209"/>
                    <a:pt x="56" y="210"/>
                    <a:pt x="57" y="208"/>
                  </a:cubicBezTo>
                  <a:cubicBezTo>
                    <a:pt x="57" y="208"/>
                    <a:pt x="57" y="208"/>
                    <a:pt x="57" y="208"/>
                  </a:cubicBezTo>
                  <a:cubicBezTo>
                    <a:pt x="57" y="207"/>
                    <a:pt x="58" y="205"/>
                    <a:pt x="59" y="205"/>
                  </a:cubicBezTo>
                  <a:cubicBezTo>
                    <a:pt x="58" y="205"/>
                    <a:pt x="57" y="205"/>
                    <a:pt x="56" y="206"/>
                  </a:cubicBezTo>
                  <a:cubicBezTo>
                    <a:pt x="57" y="201"/>
                    <a:pt x="58" y="197"/>
                    <a:pt x="57" y="194"/>
                  </a:cubicBezTo>
                  <a:cubicBezTo>
                    <a:pt x="61" y="193"/>
                    <a:pt x="63" y="182"/>
                    <a:pt x="67" y="178"/>
                  </a:cubicBezTo>
                  <a:cubicBezTo>
                    <a:pt x="67" y="180"/>
                    <a:pt x="71" y="182"/>
                    <a:pt x="73" y="184"/>
                  </a:cubicBezTo>
                  <a:cubicBezTo>
                    <a:pt x="73" y="181"/>
                    <a:pt x="76" y="175"/>
                    <a:pt x="74" y="172"/>
                  </a:cubicBezTo>
                  <a:cubicBezTo>
                    <a:pt x="76" y="172"/>
                    <a:pt x="77" y="171"/>
                    <a:pt x="78" y="169"/>
                  </a:cubicBezTo>
                  <a:cubicBezTo>
                    <a:pt x="79" y="166"/>
                    <a:pt x="82" y="166"/>
                    <a:pt x="82" y="165"/>
                  </a:cubicBezTo>
                  <a:cubicBezTo>
                    <a:pt x="83" y="167"/>
                    <a:pt x="81" y="169"/>
                    <a:pt x="84" y="167"/>
                  </a:cubicBezTo>
                  <a:cubicBezTo>
                    <a:pt x="82" y="174"/>
                    <a:pt x="83" y="178"/>
                    <a:pt x="79" y="184"/>
                  </a:cubicBezTo>
                  <a:close/>
                  <a:moveTo>
                    <a:pt x="58" y="161"/>
                  </a:moveTo>
                  <a:cubicBezTo>
                    <a:pt x="56" y="158"/>
                    <a:pt x="59" y="153"/>
                    <a:pt x="62" y="153"/>
                  </a:cubicBezTo>
                  <a:cubicBezTo>
                    <a:pt x="64" y="154"/>
                    <a:pt x="68" y="140"/>
                    <a:pt x="71" y="146"/>
                  </a:cubicBezTo>
                  <a:cubicBezTo>
                    <a:pt x="71" y="146"/>
                    <a:pt x="69" y="148"/>
                    <a:pt x="68" y="149"/>
                  </a:cubicBezTo>
                  <a:cubicBezTo>
                    <a:pt x="72" y="147"/>
                    <a:pt x="68" y="154"/>
                    <a:pt x="73" y="153"/>
                  </a:cubicBezTo>
                  <a:cubicBezTo>
                    <a:pt x="73" y="152"/>
                    <a:pt x="71" y="147"/>
                    <a:pt x="75" y="149"/>
                  </a:cubicBezTo>
                  <a:cubicBezTo>
                    <a:pt x="73" y="147"/>
                    <a:pt x="73" y="144"/>
                    <a:pt x="72" y="142"/>
                  </a:cubicBezTo>
                  <a:cubicBezTo>
                    <a:pt x="72" y="143"/>
                    <a:pt x="71" y="144"/>
                    <a:pt x="71" y="143"/>
                  </a:cubicBezTo>
                  <a:cubicBezTo>
                    <a:pt x="73" y="138"/>
                    <a:pt x="75" y="133"/>
                    <a:pt x="81" y="130"/>
                  </a:cubicBezTo>
                  <a:cubicBezTo>
                    <a:pt x="81" y="133"/>
                    <a:pt x="81" y="130"/>
                    <a:pt x="82" y="130"/>
                  </a:cubicBezTo>
                  <a:cubicBezTo>
                    <a:pt x="81" y="133"/>
                    <a:pt x="82" y="136"/>
                    <a:pt x="84" y="138"/>
                  </a:cubicBezTo>
                  <a:cubicBezTo>
                    <a:pt x="83" y="140"/>
                    <a:pt x="82" y="141"/>
                    <a:pt x="81" y="143"/>
                  </a:cubicBezTo>
                  <a:cubicBezTo>
                    <a:pt x="79" y="147"/>
                    <a:pt x="77" y="150"/>
                    <a:pt x="76" y="153"/>
                  </a:cubicBezTo>
                  <a:cubicBezTo>
                    <a:pt x="76" y="153"/>
                    <a:pt x="69" y="157"/>
                    <a:pt x="68" y="157"/>
                  </a:cubicBezTo>
                  <a:cubicBezTo>
                    <a:pt x="71" y="162"/>
                    <a:pt x="64" y="176"/>
                    <a:pt x="60" y="171"/>
                  </a:cubicBezTo>
                  <a:cubicBezTo>
                    <a:pt x="60" y="172"/>
                    <a:pt x="60" y="173"/>
                    <a:pt x="59" y="173"/>
                  </a:cubicBezTo>
                  <a:cubicBezTo>
                    <a:pt x="58" y="173"/>
                    <a:pt x="55" y="170"/>
                    <a:pt x="55" y="171"/>
                  </a:cubicBezTo>
                  <a:cubicBezTo>
                    <a:pt x="55" y="171"/>
                    <a:pt x="55" y="171"/>
                    <a:pt x="54" y="172"/>
                  </a:cubicBezTo>
                  <a:cubicBezTo>
                    <a:pt x="53" y="165"/>
                    <a:pt x="61" y="167"/>
                    <a:pt x="58" y="161"/>
                  </a:cubicBezTo>
                  <a:close/>
                  <a:moveTo>
                    <a:pt x="62" y="222"/>
                  </a:moveTo>
                  <a:cubicBezTo>
                    <a:pt x="58" y="224"/>
                    <a:pt x="67" y="215"/>
                    <a:pt x="66" y="220"/>
                  </a:cubicBezTo>
                  <a:cubicBezTo>
                    <a:pt x="66" y="223"/>
                    <a:pt x="63" y="233"/>
                    <a:pt x="59" y="233"/>
                  </a:cubicBezTo>
                  <a:cubicBezTo>
                    <a:pt x="59" y="233"/>
                    <a:pt x="55" y="229"/>
                    <a:pt x="55" y="228"/>
                  </a:cubicBezTo>
                  <a:cubicBezTo>
                    <a:pt x="58" y="228"/>
                    <a:pt x="59" y="223"/>
                    <a:pt x="62" y="222"/>
                  </a:cubicBezTo>
                  <a:close/>
                  <a:moveTo>
                    <a:pt x="71" y="348"/>
                  </a:moveTo>
                  <a:cubicBezTo>
                    <a:pt x="73" y="348"/>
                    <a:pt x="72" y="346"/>
                    <a:pt x="74" y="346"/>
                  </a:cubicBezTo>
                  <a:cubicBezTo>
                    <a:pt x="70" y="346"/>
                    <a:pt x="70" y="335"/>
                    <a:pt x="66" y="333"/>
                  </a:cubicBezTo>
                  <a:cubicBezTo>
                    <a:pt x="70" y="333"/>
                    <a:pt x="65" y="315"/>
                    <a:pt x="66" y="312"/>
                  </a:cubicBezTo>
                  <a:cubicBezTo>
                    <a:pt x="69" y="313"/>
                    <a:pt x="75" y="329"/>
                    <a:pt x="75" y="332"/>
                  </a:cubicBezTo>
                  <a:cubicBezTo>
                    <a:pt x="76" y="336"/>
                    <a:pt x="79" y="338"/>
                    <a:pt x="79" y="341"/>
                  </a:cubicBezTo>
                  <a:cubicBezTo>
                    <a:pt x="79" y="341"/>
                    <a:pt x="79" y="347"/>
                    <a:pt x="78" y="347"/>
                  </a:cubicBezTo>
                  <a:cubicBezTo>
                    <a:pt x="78" y="347"/>
                    <a:pt x="79" y="348"/>
                    <a:pt x="79" y="349"/>
                  </a:cubicBezTo>
                  <a:cubicBezTo>
                    <a:pt x="76" y="349"/>
                    <a:pt x="74" y="349"/>
                    <a:pt x="71" y="348"/>
                  </a:cubicBezTo>
                  <a:close/>
                  <a:moveTo>
                    <a:pt x="75" y="353"/>
                  </a:moveTo>
                  <a:cubicBezTo>
                    <a:pt x="75" y="351"/>
                    <a:pt x="80" y="353"/>
                    <a:pt x="81" y="355"/>
                  </a:cubicBezTo>
                  <a:cubicBezTo>
                    <a:pt x="78" y="357"/>
                    <a:pt x="79" y="360"/>
                    <a:pt x="76" y="362"/>
                  </a:cubicBezTo>
                  <a:cubicBezTo>
                    <a:pt x="76" y="360"/>
                    <a:pt x="75" y="354"/>
                    <a:pt x="75" y="353"/>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339" name="Полилиния 329"/>
            <p:cNvSpPr>
              <a:spLocks/>
            </p:cNvSpPr>
            <p:nvPr/>
          </p:nvSpPr>
          <p:spPr bwMode="auto">
            <a:xfrm>
              <a:off x="0" y="6542088"/>
              <a:ext cx="146050" cy="314325"/>
            </a:xfrm>
            <a:custGeom>
              <a:avLst/>
              <a:gdLst>
                <a:gd name="T0" fmla="*/ 11 w 46"/>
                <a:gd name="T1" fmla="*/ 95 h 99"/>
                <a:gd name="T2" fmla="*/ 11 w 46"/>
                <a:gd name="T3" fmla="*/ 92 h 99"/>
                <a:gd name="T4" fmla="*/ 9 w 46"/>
                <a:gd name="T5" fmla="*/ 91 h 99"/>
                <a:gd name="T6" fmla="*/ 11 w 46"/>
                <a:gd name="T7" fmla="*/ 80 h 99"/>
                <a:gd name="T8" fmla="*/ 22 w 46"/>
                <a:gd name="T9" fmla="*/ 80 h 99"/>
                <a:gd name="T10" fmla="*/ 43 w 46"/>
                <a:gd name="T11" fmla="*/ 44 h 99"/>
                <a:gd name="T12" fmla="*/ 44 w 46"/>
                <a:gd name="T13" fmla="*/ 45 h 99"/>
                <a:gd name="T14" fmla="*/ 44 w 46"/>
                <a:gd name="T15" fmla="*/ 40 h 99"/>
                <a:gd name="T16" fmla="*/ 36 w 46"/>
                <a:gd name="T17" fmla="*/ 43 h 99"/>
                <a:gd name="T18" fmla="*/ 24 w 46"/>
                <a:gd name="T19" fmla="*/ 55 h 99"/>
                <a:gd name="T20" fmla="*/ 22 w 46"/>
                <a:gd name="T21" fmla="*/ 50 h 99"/>
                <a:gd name="T22" fmla="*/ 19 w 46"/>
                <a:gd name="T23" fmla="*/ 62 h 99"/>
                <a:gd name="T24" fmla="*/ 12 w 46"/>
                <a:gd name="T25" fmla="*/ 66 h 99"/>
                <a:gd name="T26" fmla="*/ 35 w 46"/>
                <a:gd name="T27" fmla="*/ 25 h 99"/>
                <a:gd name="T28" fmla="*/ 45 w 46"/>
                <a:gd name="T29" fmla="*/ 1 h 99"/>
                <a:gd name="T30" fmla="*/ 36 w 46"/>
                <a:gd name="T31" fmla="*/ 9 h 99"/>
                <a:gd name="T32" fmla="*/ 22 w 46"/>
                <a:gd name="T33" fmla="*/ 25 h 99"/>
                <a:gd name="T34" fmla="*/ 20 w 46"/>
                <a:gd name="T35" fmla="*/ 20 h 99"/>
                <a:gd name="T36" fmla="*/ 16 w 46"/>
                <a:gd name="T37" fmla="*/ 23 h 99"/>
                <a:gd name="T38" fmla="*/ 12 w 46"/>
                <a:gd name="T39" fmla="*/ 35 h 99"/>
                <a:gd name="T40" fmla="*/ 14 w 46"/>
                <a:gd name="T41" fmla="*/ 36 h 99"/>
                <a:gd name="T42" fmla="*/ 10 w 46"/>
                <a:gd name="T43" fmla="*/ 30 h 99"/>
                <a:gd name="T44" fmla="*/ 6 w 46"/>
                <a:gd name="T45" fmla="*/ 60 h 99"/>
                <a:gd name="T46" fmla="*/ 6 w 46"/>
                <a:gd name="T47" fmla="*/ 90 h 99"/>
                <a:gd name="T48" fmla="*/ 7 w 46"/>
                <a:gd name="T49" fmla="*/ 88 h 99"/>
                <a:gd name="T50" fmla="*/ 6 w 46"/>
                <a:gd name="T51" fmla="*/ 99 h 99"/>
                <a:gd name="T52" fmla="*/ 8 w 46"/>
                <a:gd name="T53" fmla="*/ 99 h 99"/>
                <a:gd name="T54" fmla="*/ 11 w 46"/>
                <a:gd name="T55"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99">
                  <a:moveTo>
                    <a:pt x="11" y="95"/>
                  </a:moveTo>
                  <a:cubicBezTo>
                    <a:pt x="9" y="95"/>
                    <a:pt x="13" y="93"/>
                    <a:pt x="11" y="92"/>
                  </a:cubicBezTo>
                  <a:cubicBezTo>
                    <a:pt x="11" y="95"/>
                    <a:pt x="9" y="92"/>
                    <a:pt x="9" y="91"/>
                  </a:cubicBezTo>
                  <a:cubicBezTo>
                    <a:pt x="9" y="87"/>
                    <a:pt x="9" y="83"/>
                    <a:pt x="11" y="80"/>
                  </a:cubicBezTo>
                  <a:cubicBezTo>
                    <a:pt x="13" y="74"/>
                    <a:pt x="19" y="77"/>
                    <a:pt x="22" y="80"/>
                  </a:cubicBezTo>
                  <a:cubicBezTo>
                    <a:pt x="19" y="65"/>
                    <a:pt x="37" y="55"/>
                    <a:pt x="43" y="44"/>
                  </a:cubicBezTo>
                  <a:cubicBezTo>
                    <a:pt x="43" y="44"/>
                    <a:pt x="44" y="45"/>
                    <a:pt x="44" y="45"/>
                  </a:cubicBezTo>
                  <a:cubicBezTo>
                    <a:pt x="44" y="43"/>
                    <a:pt x="43" y="42"/>
                    <a:pt x="44" y="40"/>
                  </a:cubicBezTo>
                  <a:cubicBezTo>
                    <a:pt x="40" y="40"/>
                    <a:pt x="40" y="43"/>
                    <a:pt x="36" y="43"/>
                  </a:cubicBezTo>
                  <a:cubicBezTo>
                    <a:pt x="37" y="46"/>
                    <a:pt x="28" y="56"/>
                    <a:pt x="24" y="55"/>
                  </a:cubicBezTo>
                  <a:cubicBezTo>
                    <a:pt x="26" y="55"/>
                    <a:pt x="23" y="50"/>
                    <a:pt x="22" y="50"/>
                  </a:cubicBezTo>
                  <a:cubicBezTo>
                    <a:pt x="18" y="54"/>
                    <a:pt x="22" y="58"/>
                    <a:pt x="19" y="62"/>
                  </a:cubicBezTo>
                  <a:cubicBezTo>
                    <a:pt x="16" y="65"/>
                    <a:pt x="15" y="63"/>
                    <a:pt x="12" y="66"/>
                  </a:cubicBezTo>
                  <a:cubicBezTo>
                    <a:pt x="0" y="50"/>
                    <a:pt x="24" y="34"/>
                    <a:pt x="35" y="25"/>
                  </a:cubicBezTo>
                  <a:cubicBezTo>
                    <a:pt x="34" y="25"/>
                    <a:pt x="46" y="1"/>
                    <a:pt x="45" y="1"/>
                  </a:cubicBezTo>
                  <a:cubicBezTo>
                    <a:pt x="45" y="0"/>
                    <a:pt x="37" y="7"/>
                    <a:pt x="36" y="9"/>
                  </a:cubicBezTo>
                  <a:cubicBezTo>
                    <a:pt x="35" y="10"/>
                    <a:pt x="27" y="27"/>
                    <a:pt x="22" y="25"/>
                  </a:cubicBezTo>
                  <a:cubicBezTo>
                    <a:pt x="22" y="25"/>
                    <a:pt x="21" y="20"/>
                    <a:pt x="20" y="20"/>
                  </a:cubicBezTo>
                  <a:cubicBezTo>
                    <a:pt x="21" y="23"/>
                    <a:pt x="16" y="20"/>
                    <a:pt x="16" y="23"/>
                  </a:cubicBezTo>
                  <a:cubicBezTo>
                    <a:pt x="23" y="26"/>
                    <a:pt x="16" y="32"/>
                    <a:pt x="12" y="35"/>
                  </a:cubicBezTo>
                  <a:cubicBezTo>
                    <a:pt x="13" y="35"/>
                    <a:pt x="13" y="35"/>
                    <a:pt x="14" y="36"/>
                  </a:cubicBezTo>
                  <a:cubicBezTo>
                    <a:pt x="8" y="36"/>
                    <a:pt x="7" y="32"/>
                    <a:pt x="10" y="30"/>
                  </a:cubicBezTo>
                  <a:cubicBezTo>
                    <a:pt x="3" y="30"/>
                    <a:pt x="5" y="58"/>
                    <a:pt x="6" y="60"/>
                  </a:cubicBezTo>
                  <a:cubicBezTo>
                    <a:pt x="10" y="67"/>
                    <a:pt x="1" y="83"/>
                    <a:pt x="6" y="90"/>
                  </a:cubicBezTo>
                  <a:cubicBezTo>
                    <a:pt x="6" y="89"/>
                    <a:pt x="6" y="88"/>
                    <a:pt x="7" y="88"/>
                  </a:cubicBezTo>
                  <a:cubicBezTo>
                    <a:pt x="7" y="89"/>
                    <a:pt x="7" y="94"/>
                    <a:pt x="6" y="99"/>
                  </a:cubicBezTo>
                  <a:cubicBezTo>
                    <a:pt x="8" y="99"/>
                    <a:pt x="8" y="99"/>
                    <a:pt x="8" y="99"/>
                  </a:cubicBezTo>
                  <a:cubicBezTo>
                    <a:pt x="9" y="98"/>
                    <a:pt x="11" y="96"/>
                    <a:pt x="11" y="95"/>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345" name="Полилиния 335"/>
            <p:cNvSpPr>
              <a:spLocks/>
            </p:cNvSpPr>
            <p:nvPr/>
          </p:nvSpPr>
          <p:spPr bwMode="auto">
            <a:xfrm>
              <a:off x="1765300" y="6786563"/>
              <a:ext cx="95250" cy="66675"/>
            </a:xfrm>
            <a:custGeom>
              <a:avLst/>
              <a:gdLst>
                <a:gd name="T0" fmla="*/ 12 w 30"/>
                <a:gd name="T1" fmla="*/ 12 h 21"/>
                <a:gd name="T2" fmla="*/ 14 w 30"/>
                <a:gd name="T3" fmla="*/ 14 h 21"/>
                <a:gd name="T4" fmla="*/ 22 w 30"/>
                <a:gd name="T5" fmla="*/ 11 h 21"/>
                <a:gd name="T6" fmla="*/ 22 w 30"/>
                <a:gd name="T7" fmla="*/ 8 h 21"/>
                <a:gd name="T8" fmla="*/ 20 w 30"/>
                <a:gd name="T9" fmla="*/ 7 h 21"/>
                <a:gd name="T10" fmla="*/ 22 w 30"/>
                <a:gd name="T11" fmla="*/ 7 h 21"/>
                <a:gd name="T12" fmla="*/ 30 w 30"/>
                <a:gd name="T13" fmla="*/ 0 h 21"/>
                <a:gd name="T14" fmla="*/ 6 w 30"/>
                <a:gd name="T15" fmla="*/ 12 h 21"/>
                <a:gd name="T16" fmla="*/ 0 w 30"/>
                <a:gd name="T17" fmla="*/ 21 h 21"/>
                <a:gd name="T18" fmla="*/ 6 w 30"/>
                <a:gd name="T19" fmla="*/ 21 h 21"/>
                <a:gd name="T20" fmla="*/ 12 w 30"/>
                <a:gd name="T21"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1">
                  <a:moveTo>
                    <a:pt x="12" y="12"/>
                  </a:moveTo>
                  <a:cubicBezTo>
                    <a:pt x="12" y="13"/>
                    <a:pt x="13" y="14"/>
                    <a:pt x="14" y="14"/>
                  </a:cubicBezTo>
                  <a:cubicBezTo>
                    <a:pt x="10" y="9"/>
                    <a:pt x="22" y="11"/>
                    <a:pt x="22" y="11"/>
                  </a:cubicBezTo>
                  <a:cubicBezTo>
                    <a:pt x="21" y="10"/>
                    <a:pt x="21" y="9"/>
                    <a:pt x="22" y="8"/>
                  </a:cubicBezTo>
                  <a:cubicBezTo>
                    <a:pt x="21" y="7"/>
                    <a:pt x="20" y="7"/>
                    <a:pt x="20" y="7"/>
                  </a:cubicBezTo>
                  <a:cubicBezTo>
                    <a:pt x="20" y="5"/>
                    <a:pt x="21" y="8"/>
                    <a:pt x="22" y="7"/>
                  </a:cubicBezTo>
                  <a:cubicBezTo>
                    <a:pt x="21" y="2"/>
                    <a:pt x="29" y="4"/>
                    <a:pt x="30" y="0"/>
                  </a:cubicBezTo>
                  <a:cubicBezTo>
                    <a:pt x="23" y="3"/>
                    <a:pt x="12" y="5"/>
                    <a:pt x="6" y="12"/>
                  </a:cubicBezTo>
                  <a:cubicBezTo>
                    <a:pt x="6" y="12"/>
                    <a:pt x="1" y="18"/>
                    <a:pt x="0" y="21"/>
                  </a:cubicBezTo>
                  <a:cubicBezTo>
                    <a:pt x="6" y="21"/>
                    <a:pt x="6" y="21"/>
                    <a:pt x="6" y="21"/>
                  </a:cubicBezTo>
                  <a:cubicBezTo>
                    <a:pt x="8" y="18"/>
                    <a:pt x="10" y="15"/>
                    <a:pt x="12" y="1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sp>
          <p:nvSpPr>
            <p:cNvPr id="1346" name="Полилиния 336"/>
            <p:cNvSpPr>
              <a:spLocks/>
            </p:cNvSpPr>
            <p:nvPr/>
          </p:nvSpPr>
          <p:spPr bwMode="auto">
            <a:xfrm>
              <a:off x="1654175" y="6804978"/>
              <a:ext cx="82550" cy="50800"/>
            </a:xfrm>
            <a:custGeom>
              <a:avLst/>
              <a:gdLst>
                <a:gd name="T0" fmla="*/ 25 w 26"/>
                <a:gd name="T1" fmla="*/ 2 h 16"/>
                <a:gd name="T2" fmla="*/ 19 w 26"/>
                <a:gd name="T3" fmla="*/ 2 h 16"/>
                <a:gd name="T4" fmla="*/ 14 w 26"/>
                <a:gd name="T5" fmla="*/ 5 h 16"/>
                <a:gd name="T6" fmla="*/ 1 w 26"/>
                <a:gd name="T7" fmla="*/ 15 h 16"/>
                <a:gd name="T8" fmla="*/ 0 w 26"/>
                <a:gd name="T9" fmla="*/ 16 h 16"/>
                <a:gd name="T10" fmla="*/ 11 w 26"/>
                <a:gd name="T11" fmla="*/ 16 h 16"/>
                <a:gd name="T12" fmla="*/ 25 w 26"/>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26" h="16">
                  <a:moveTo>
                    <a:pt x="25" y="2"/>
                  </a:moveTo>
                  <a:cubicBezTo>
                    <a:pt x="24" y="0"/>
                    <a:pt x="20" y="2"/>
                    <a:pt x="19" y="2"/>
                  </a:cubicBezTo>
                  <a:cubicBezTo>
                    <a:pt x="18" y="2"/>
                    <a:pt x="16" y="7"/>
                    <a:pt x="14" y="5"/>
                  </a:cubicBezTo>
                  <a:cubicBezTo>
                    <a:pt x="10" y="9"/>
                    <a:pt x="6" y="12"/>
                    <a:pt x="1" y="15"/>
                  </a:cubicBezTo>
                  <a:cubicBezTo>
                    <a:pt x="1" y="15"/>
                    <a:pt x="0" y="15"/>
                    <a:pt x="0" y="16"/>
                  </a:cubicBezTo>
                  <a:cubicBezTo>
                    <a:pt x="11" y="16"/>
                    <a:pt x="11" y="16"/>
                    <a:pt x="11" y="16"/>
                  </a:cubicBezTo>
                  <a:cubicBezTo>
                    <a:pt x="18" y="9"/>
                    <a:pt x="26" y="3"/>
                    <a:pt x="25" y="2"/>
                  </a:cubicBezTo>
                  <a:close/>
                </a:path>
              </a:pathLst>
            </a:custGeom>
            <a:gradFill>
              <a:gsLst>
                <a:gs pos="0">
                  <a:schemeClr val="accent1">
                    <a:lumMod val="91000"/>
                  </a:schemeClr>
                </a:gs>
                <a:gs pos="100000">
                  <a:schemeClr val="accent1">
                    <a:lumMod val="91000"/>
                  </a:schemeClr>
                </a:gs>
              </a:gsLst>
              <a:lin ang="13500000" scaled="1"/>
            </a:gradFill>
            <a:ln>
              <a:noFill/>
            </a:ln>
          </p:spPr>
          <p:txBody>
            <a:bodyPr vert="horz" wrap="square" lIns="91440" tIns="45720" rIns="91440" bIns="45720" numCol="1" anchor="t" anchorCtr="0" compatLnSpc="1">
              <a:prstTxWarp prst="textNoShape">
                <a:avLst/>
              </a:prstTxWarp>
            </a:bodyPr>
            <a:lstStyle/>
            <a:p>
              <a:endParaRPr lang="ru-RU" dirty="0"/>
            </a:p>
          </p:txBody>
        </p:sp>
      </p:grpSp>
      <p:sp>
        <p:nvSpPr>
          <p:cNvPr id="1151" name="Полилиния 174"/>
          <p:cNvSpPr>
            <a:spLocks/>
          </p:cNvSpPr>
          <p:nvPr/>
        </p:nvSpPr>
        <p:spPr bwMode="auto">
          <a:xfrm>
            <a:off x="5691480" y="5129214"/>
            <a:ext cx="3454903" cy="1730375"/>
          </a:xfrm>
          <a:custGeom>
            <a:avLst/>
            <a:gdLst>
              <a:gd name="T0" fmla="*/ 1448 w 1451"/>
              <a:gd name="T1" fmla="*/ 545 h 545"/>
              <a:gd name="T2" fmla="*/ 1451 w 1451"/>
              <a:gd name="T3" fmla="*/ 538 h 545"/>
              <a:gd name="T4" fmla="*/ 1451 w 1451"/>
              <a:gd name="T5" fmla="*/ 0 h 545"/>
              <a:gd name="T6" fmla="*/ 0 w 1451"/>
              <a:gd name="T7" fmla="*/ 545 h 545"/>
              <a:gd name="T8" fmla="*/ 177 w 1451"/>
              <a:gd name="T9" fmla="*/ 545 h 545"/>
              <a:gd name="T10" fmla="*/ 1448 w 1451"/>
              <a:gd name="T11" fmla="*/ 545 h 545"/>
            </a:gdLst>
            <a:ahLst/>
            <a:cxnLst>
              <a:cxn ang="0">
                <a:pos x="T0" y="T1"/>
              </a:cxn>
              <a:cxn ang="0">
                <a:pos x="T2" y="T3"/>
              </a:cxn>
              <a:cxn ang="0">
                <a:pos x="T4" y="T5"/>
              </a:cxn>
              <a:cxn ang="0">
                <a:pos x="T6" y="T7"/>
              </a:cxn>
              <a:cxn ang="0">
                <a:pos x="T8" y="T9"/>
              </a:cxn>
              <a:cxn ang="0">
                <a:pos x="T10" y="T11"/>
              </a:cxn>
            </a:cxnLst>
            <a:rect l="0" t="0" r="r" b="b"/>
            <a:pathLst>
              <a:path w="1451" h="545">
                <a:moveTo>
                  <a:pt x="1448" y="545"/>
                </a:moveTo>
                <a:cubicBezTo>
                  <a:pt x="1451" y="538"/>
                  <a:pt x="1451" y="538"/>
                  <a:pt x="1451" y="538"/>
                </a:cubicBezTo>
                <a:cubicBezTo>
                  <a:pt x="1451" y="0"/>
                  <a:pt x="1451" y="0"/>
                  <a:pt x="1451" y="0"/>
                </a:cubicBezTo>
                <a:cubicBezTo>
                  <a:pt x="921" y="310"/>
                  <a:pt x="429" y="471"/>
                  <a:pt x="0" y="545"/>
                </a:cubicBezTo>
                <a:cubicBezTo>
                  <a:pt x="177" y="545"/>
                  <a:pt x="177" y="545"/>
                  <a:pt x="177" y="545"/>
                </a:cubicBezTo>
                <a:lnTo>
                  <a:pt x="1448" y="545"/>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1186" name="Полилиния 177"/>
          <p:cNvSpPr>
            <a:spLocks/>
          </p:cNvSpPr>
          <p:nvPr/>
        </p:nvSpPr>
        <p:spPr bwMode="auto">
          <a:xfrm>
            <a:off x="6046378" y="5243514"/>
            <a:ext cx="3100005" cy="1616075"/>
          </a:xfrm>
          <a:custGeom>
            <a:avLst/>
            <a:gdLst>
              <a:gd name="T0" fmla="*/ 1302 w 1302"/>
              <a:gd name="T1" fmla="*/ 502 h 509"/>
              <a:gd name="T2" fmla="*/ 1302 w 1302"/>
              <a:gd name="T3" fmla="*/ 0 h 509"/>
              <a:gd name="T4" fmla="*/ 0 w 1302"/>
              <a:gd name="T5" fmla="*/ 509 h 509"/>
              <a:gd name="T6" fmla="*/ 1299 w 1302"/>
              <a:gd name="T7" fmla="*/ 509 h 509"/>
              <a:gd name="T8" fmla="*/ 1302 w 1302"/>
              <a:gd name="T9" fmla="*/ 502 h 509"/>
            </a:gdLst>
            <a:ahLst/>
            <a:cxnLst>
              <a:cxn ang="0">
                <a:pos x="T0" y="T1"/>
              </a:cxn>
              <a:cxn ang="0">
                <a:pos x="T2" y="T3"/>
              </a:cxn>
              <a:cxn ang="0">
                <a:pos x="T4" y="T5"/>
              </a:cxn>
              <a:cxn ang="0">
                <a:pos x="T6" y="T7"/>
              </a:cxn>
              <a:cxn ang="0">
                <a:pos x="T8" y="T9"/>
              </a:cxn>
            </a:cxnLst>
            <a:rect l="0" t="0" r="r" b="b"/>
            <a:pathLst>
              <a:path w="1302" h="509">
                <a:moveTo>
                  <a:pt x="1302" y="502"/>
                </a:moveTo>
                <a:cubicBezTo>
                  <a:pt x="1302" y="0"/>
                  <a:pt x="1302" y="0"/>
                  <a:pt x="1302" y="0"/>
                </a:cubicBezTo>
                <a:cubicBezTo>
                  <a:pt x="835" y="259"/>
                  <a:pt x="403" y="422"/>
                  <a:pt x="0" y="509"/>
                </a:cubicBezTo>
                <a:cubicBezTo>
                  <a:pt x="1299" y="509"/>
                  <a:pt x="1299" y="509"/>
                  <a:pt x="1299" y="509"/>
                </a:cubicBezTo>
                <a:lnTo>
                  <a:pt x="1302" y="502"/>
                </a:lnTo>
                <a:close/>
              </a:path>
            </a:pathLst>
          </a:custGeom>
          <a:gradFill>
            <a:gsLst>
              <a:gs pos="0">
                <a:schemeClr val="accent1">
                  <a:lumMod val="80000"/>
                </a:schemeClr>
              </a:gs>
              <a:gs pos="37000">
                <a:schemeClr val="accent1">
                  <a:lumMod val="93000"/>
                  <a:lumOff val="7000"/>
                </a:schemeClr>
              </a:gs>
              <a:gs pos="100000">
                <a:schemeClr val="accent1">
                  <a:lumMod val="81000"/>
                  <a:lumOff val="19000"/>
                </a:schemeClr>
              </a:gs>
            </a:gsLst>
            <a:lin ang="0" scaled="0"/>
          </a:gradFill>
          <a:ln>
            <a:noFill/>
          </a:ln>
        </p:spPr>
        <p:txBody>
          <a:bodyPr vert="horz" wrap="square" lIns="91440" tIns="45720" rIns="91440" bIns="45720" numCol="1" anchor="t" anchorCtr="0" compatLnSpc="1">
            <a:prstTxWarp prst="textNoShape">
              <a:avLst/>
            </a:prstTxWarp>
          </a:bodyPr>
          <a:lstStyle/>
          <a:p>
            <a:endParaRPr lang="ru-RU" dirty="0"/>
          </a:p>
        </p:txBody>
      </p:sp>
      <p:grpSp>
        <p:nvGrpSpPr>
          <p:cNvPr id="1348" name="Группа 1347"/>
          <p:cNvGrpSpPr/>
          <p:nvPr/>
        </p:nvGrpSpPr>
        <p:grpSpPr>
          <a:xfrm>
            <a:off x="6801431" y="5339715"/>
            <a:ext cx="2344951" cy="1561148"/>
            <a:chOff x="9066213" y="5339715"/>
            <a:chExt cx="3125787" cy="1561148"/>
          </a:xfrm>
          <a:gradFill>
            <a:gsLst>
              <a:gs pos="0">
                <a:schemeClr val="accent1">
                  <a:lumMod val="90000"/>
                </a:schemeClr>
              </a:gs>
              <a:gs pos="100000">
                <a:schemeClr val="accent1">
                  <a:lumMod val="90000"/>
                </a:schemeClr>
              </a:gs>
            </a:gsLst>
            <a:lin ang="0" scaled="0"/>
          </a:gradFill>
        </p:grpSpPr>
        <p:sp>
          <p:nvSpPr>
            <p:cNvPr id="1187" name="Полилиния 178"/>
            <p:cNvSpPr>
              <a:spLocks/>
            </p:cNvSpPr>
            <p:nvPr/>
          </p:nvSpPr>
          <p:spPr bwMode="auto">
            <a:xfrm>
              <a:off x="11388725" y="5741988"/>
              <a:ext cx="101600" cy="53975"/>
            </a:xfrm>
            <a:custGeom>
              <a:avLst/>
              <a:gdLst>
                <a:gd name="T0" fmla="*/ 0 w 32"/>
                <a:gd name="T1" fmla="*/ 15 h 17"/>
                <a:gd name="T2" fmla="*/ 32 w 32"/>
                <a:gd name="T3" fmla="*/ 8 h 17"/>
                <a:gd name="T4" fmla="*/ 0 w 32"/>
                <a:gd name="T5" fmla="*/ 15 h 17"/>
              </a:gdLst>
              <a:ahLst/>
              <a:cxnLst>
                <a:cxn ang="0">
                  <a:pos x="T0" y="T1"/>
                </a:cxn>
                <a:cxn ang="0">
                  <a:pos x="T2" y="T3"/>
                </a:cxn>
                <a:cxn ang="0">
                  <a:pos x="T4" y="T5"/>
                </a:cxn>
              </a:cxnLst>
              <a:rect l="0" t="0" r="r" b="b"/>
              <a:pathLst>
                <a:path w="32" h="17">
                  <a:moveTo>
                    <a:pt x="0" y="15"/>
                  </a:moveTo>
                  <a:cubicBezTo>
                    <a:pt x="9" y="17"/>
                    <a:pt x="28" y="17"/>
                    <a:pt x="32" y="8"/>
                  </a:cubicBezTo>
                  <a:cubicBezTo>
                    <a:pt x="26" y="0"/>
                    <a:pt x="4" y="8"/>
                    <a:pt x="0"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188" name="Полилиния 179"/>
            <p:cNvSpPr>
              <a:spLocks/>
            </p:cNvSpPr>
            <p:nvPr/>
          </p:nvSpPr>
          <p:spPr bwMode="auto">
            <a:xfrm>
              <a:off x="10753725" y="5900738"/>
              <a:ext cx="136525" cy="269875"/>
            </a:xfrm>
            <a:custGeom>
              <a:avLst/>
              <a:gdLst>
                <a:gd name="T0" fmla="*/ 43 w 43"/>
                <a:gd name="T1" fmla="*/ 0 h 85"/>
                <a:gd name="T2" fmla="*/ 24 w 43"/>
                <a:gd name="T3" fmla="*/ 9 h 85"/>
                <a:gd name="T4" fmla="*/ 0 w 43"/>
                <a:gd name="T5" fmla="*/ 85 h 85"/>
                <a:gd name="T6" fmla="*/ 20 w 43"/>
                <a:gd name="T7" fmla="*/ 48 h 85"/>
                <a:gd name="T8" fmla="*/ 41 w 43"/>
                <a:gd name="T9" fmla="*/ 4 h 85"/>
                <a:gd name="T10" fmla="*/ 43 w 43"/>
                <a:gd name="T11" fmla="*/ 0 h 85"/>
              </a:gdLst>
              <a:ahLst/>
              <a:cxnLst>
                <a:cxn ang="0">
                  <a:pos x="T0" y="T1"/>
                </a:cxn>
                <a:cxn ang="0">
                  <a:pos x="T2" y="T3"/>
                </a:cxn>
                <a:cxn ang="0">
                  <a:pos x="T4" y="T5"/>
                </a:cxn>
                <a:cxn ang="0">
                  <a:pos x="T6" y="T7"/>
                </a:cxn>
                <a:cxn ang="0">
                  <a:pos x="T8" y="T9"/>
                </a:cxn>
                <a:cxn ang="0">
                  <a:pos x="T10" y="T11"/>
                </a:cxn>
              </a:cxnLst>
              <a:rect l="0" t="0" r="r" b="b"/>
              <a:pathLst>
                <a:path w="43" h="85">
                  <a:moveTo>
                    <a:pt x="43" y="0"/>
                  </a:moveTo>
                  <a:cubicBezTo>
                    <a:pt x="36" y="3"/>
                    <a:pt x="30" y="6"/>
                    <a:pt x="24" y="9"/>
                  </a:cubicBezTo>
                  <a:cubicBezTo>
                    <a:pt x="17" y="35"/>
                    <a:pt x="0" y="57"/>
                    <a:pt x="0" y="85"/>
                  </a:cubicBezTo>
                  <a:cubicBezTo>
                    <a:pt x="12" y="76"/>
                    <a:pt x="5" y="55"/>
                    <a:pt x="20" y="48"/>
                  </a:cubicBezTo>
                  <a:cubicBezTo>
                    <a:pt x="23" y="28"/>
                    <a:pt x="35" y="21"/>
                    <a:pt x="41" y="4"/>
                  </a:cubicBezTo>
                  <a:cubicBezTo>
                    <a:pt x="42" y="3"/>
                    <a:pt x="42" y="2"/>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189" name="Полилиния 180"/>
            <p:cNvSpPr>
              <a:spLocks/>
            </p:cNvSpPr>
            <p:nvPr/>
          </p:nvSpPr>
          <p:spPr bwMode="auto">
            <a:xfrm>
              <a:off x="11534775" y="5719763"/>
              <a:ext cx="69850" cy="53975"/>
            </a:xfrm>
            <a:custGeom>
              <a:avLst/>
              <a:gdLst>
                <a:gd name="T0" fmla="*/ 22 w 22"/>
                <a:gd name="T1" fmla="*/ 11 h 17"/>
                <a:gd name="T2" fmla="*/ 0 w 22"/>
                <a:gd name="T3" fmla="*/ 13 h 17"/>
                <a:gd name="T4" fmla="*/ 22 w 22"/>
                <a:gd name="T5" fmla="*/ 11 h 17"/>
              </a:gdLst>
              <a:ahLst/>
              <a:cxnLst>
                <a:cxn ang="0">
                  <a:pos x="T0" y="T1"/>
                </a:cxn>
                <a:cxn ang="0">
                  <a:pos x="T2" y="T3"/>
                </a:cxn>
                <a:cxn ang="0">
                  <a:pos x="T4" y="T5"/>
                </a:cxn>
              </a:cxnLst>
              <a:rect l="0" t="0" r="r" b="b"/>
              <a:pathLst>
                <a:path w="22" h="17">
                  <a:moveTo>
                    <a:pt x="22" y="11"/>
                  </a:moveTo>
                  <a:cubicBezTo>
                    <a:pt x="21" y="0"/>
                    <a:pt x="2" y="7"/>
                    <a:pt x="0" y="13"/>
                  </a:cubicBezTo>
                  <a:cubicBezTo>
                    <a:pt x="7" y="17"/>
                    <a:pt x="16" y="13"/>
                    <a:pt x="2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190" name="Полилиния 181"/>
            <p:cNvSpPr>
              <a:spLocks/>
            </p:cNvSpPr>
            <p:nvPr/>
          </p:nvSpPr>
          <p:spPr bwMode="auto">
            <a:xfrm>
              <a:off x="11744325" y="5875338"/>
              <a:ext cx="57150" cy="44450"/>
            </a:xfrm>
            <a:custGeom>
              <a:avLst/>
              <a:gdLst>
                <a:gd name="T0" fmla="*/ 1 w 18"/>
                <a:gd name="T1" fmla="*/ 11 h 14"/>
                <a:gd name="T2" fmla="*/ 18 w 18"/>
                <a:gd name="T3" fmla="*/ 8 h 14"/>
                <a:gd name="T4" fmla="*/ 1 w 18"/>
                <a:gd name="T5" fmla="*/ 11 h 14"/>
              </a:gdLst>
              <a:ahLst/>
              <a:cxnLst>
                <a:cxn ang="0">
                  <a:pos x="T0" y="T1"/>
                </a:cxn>
                <a:cxn ang="0">
                  <a:pos x="T2" y="T3"/>
                </a:cxn>
                <a:cxn ang="0">
                  <a:pos x="T4" y="T5"/>
                </a:cxn>
              </a:cxnLst>
              <a:rect l="0" t="0" r="r" b="b"/>
              <a:pathLst>
                <a:path w="18" h="14">
                  <a:moveTo>
                    <a:pt x="1" y="11"/>
                  </a:moveTo>
                  <a:cubicBezTo>
                    <a:pt x="9" y="10"/>
                    <a:pt x="15" y="14"/>
                    <a:pt x="18" y="8"/>
                  </a:cubicBezTo>
                  <a:cubicBezTo>
                    <a:pt x="14" y="7"/>
                    <a:pt x="0" y="0"/>
                    <a:pt x="1"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191" name="Полилиния 182"/>
            <p:cNvSpPr>
              <a:spLocks/>
            </p:cNvSpPr>
            <p:nvPr/>
          </p:nvSpPr>
          <p:spPr bwMode="auto">
            <a:xfrm>
              <a:off x="11623675" y="5875338"/>
              <a:ext cx="66675" cy="47625"/>
            </a:xfrm>
            <a:custGeom>
              <a:avLst/>
              <a:gdLst>
                <a:gd name="T0" fmla="*/ 3 w 21"/>
                <a:gd name="T1" fmla="*/ 12 h 15"/>
                <a:gd name="T2" fmla="*/ 21 w 21"/>
                <a:gd name="T3" fmla="*/ 11 h 15"/>
                <a:gd name="T4" fmla="*/ 3 w 21"/>
                <a:gd name="T5" fmla="*/ 12 h 15"/>
              </a:gdLst>
              <a:ahLst/>
              <a:cxnLst>
                <a:cxn ang="0">
                  <a:pos x="T0" y="T1"/>
                </a:cxn>
                <a:cxn ang="0">
                  <a:pos x="T2" y="T3"/>
                </a:cxn>
                <a:cxn ang="0">
                  <a:pos x="T4" y="T5"/>
                </a:cxn>
              </a:cxnLst>
              <a:rect l="0" t="0" r="r" b="b"/>
              <a:pathLst>
                <a:path w="21" h="15">
                  <a:moveTo>
                    <a:pt x="3" y="12"/>
                  </a:moveTo>
                  <a:cubicBezTo>
                    <a:pt x="9" y="15"/>
                    <a:pt x="15" y="12"/>
                    <a:pt x="21" y="11"/>
                  </a:cubicBezTo>
                  <a:cubicBezTo>
                    <a:pt x="21" y="3"/>
                    <a:pt x="0" y="0"/>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192" name="Полилиния 183"/>
            <p:cNvSpPr>
              <a:spLocks/>
            </p:cNvSpPr>
            <p:nvPr/>
          </p:nvSpPr>
          <p:spPr bwMode="auto">
            <a:xfrm>
              <a:off x="11766550" y="5726113"/>
              <a:ext cx="60325" cy="41275"/>
            </a:xfrm>
            <a:custGeom>
              <a:avLst/>
              <a:gdLst>
                <a:gd name="T0" fmla="*/ 3 w 19"/>
                <a:gd name="T1" fmla="*/ 13 h 13"/>
                <a:gd name="T2" fmla="*/ 19 w 19"/>
                <a:gd name="T3" fmla="*/ 7 h 13"/>
                <a:gd name="T4" fmla="*/ 3 w 19"/>
                <a:gd name="T5" fmla="*/ 13 h 13"/>
              </a:gdLst>
              <a:ahLst/>
              <a:cxnLst>
                <a:cxn ang="0">
                  <a:pos x="T0" y="T1"/>
                </a:cxn>
                <a:cxn ang="0">
                  <a:pos x="T2" y="T3"/>
                </a:cxn>
                <a:cxn ang="0">
                  <a:pos x="T4" y="T5"/>
                </a:cxn>
              </a:cxnLst>
              <a:rect l="0" t="0" r="r" b="b"/>
              <a:pathLst>
                <a:path w="19" h="13">
                  <a:moveTo>
                    <a:pt x="3" y="13"/>
                  </a:moveTo>
                  <a:cubicBezTo>
                    <a:pt x="9" y="13"/>
                    <a:pt x="14" y="11"/>
                    <a:pt x="19" y="7"/>
                  </a:cubicBezTo>
                  <a:cubicBezTo>
                    <a:pt x="13" y="6"/>
                    <a:pt x="0" y="0"/>
                    <a:pt x="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193" name="Полилиния 184"/>
            <p:cNvSpPr>
              <a:spLocks/>
            </p:cNvSpPr>
            <p:nvPr/>
          </p:nvSpPr>
          <p:spPr bwMode="auto">
            <a:xfrm>
              <a:off x="11649075" y="5716588"/>
              <a:ext cx="79375" cy="41275"/>
            </a:xfrm>
            <a:custGeom>
              <a:avLst/>
              <a:gdLst>
                <a:gd name="T0" fmla="*/ 0 w 25"/>
                <a:gd name="T1" fmla="*/ 12 h 13"/>
                <a:gd name="T2" fmla="*/ 25 w 25"/>
                <a:gd name="T3" fmla="*/ 7 h 13"/>
                <a:gd name="T4" fmla="*/ 0 w 25"/>
                <a:gd name="T5" fmla="*/ 12 h 13"/>
              </a:gdLst>
              <a:ahLst/>
              <a:cxnLst>
                <a:cxn ang="0">
                  <a:pos x="T0" y="T1"/>
                </a:cxn>
                <a:cxn ang="0">
                  <a:pos x="T2" y="T3"/>
                </a:cxn>
                <a:cxn ang="0">
                  <a:pos x="T4" y="T5"/>
                </a:cxn>
              </a:cxnLst>
              <a:rect l="0" t="0" r="r" b="b"/>
              <a:pathLst>
                <a:path w="25" h="13">
                  <a:moveTo>
                    <a:pt x="0" y="12"/>
                  </a:moveTo>
                  <a:cubicBezTo>
                    <a:pt x="9" y="13"/>
                    <a:pt x="22" y="13"/>
                    <a:pt x="25" y="7"/>
                  </a:cubicBezTo>
                  <a:cubicBezTo>
                    <a:pt x="19" y="2"/>
                    <a:pt x="0" y="0"/>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194" name="Полилиния 185"/>
            <p:cNvSpPr>
              <a:spLocks/>
            </p:cNvSpPr>
            <p:nvPr/>
          </p:nvSpPr>
          <p:spPr bwMode="auto">
            <a:xfrm>
              <a:off x="11820525" y="6129338"/>
              <a:ext cx="31750" cy="25400"/>
            </a:xfrm>
            <a:custGeom>
              <a:avLst/>
              <a:gdLst>
                <a:gd name="T0" fmla="*/ 0 w 10"/>
                <a:gd name="T1" fmla="*/ 4 h 8"/>
                <a:gd name="T2" fmla="*/ 10 w 10"/>
                <a:gd name="T3" fmla="*/ 8 h 8"/>
                <a:gd name="T4" fmla="*/ 0 w 10"/>
                <a:gd name="T5" fmla="*/ 4 h 8"/>
              </a:gdLst>
              <a:ahLst/>
              <a:cxnLst>
                <a:cxn ang="0">
                  <a:pos x="T0" y="T1"/>
                </a:cxn>
                <a:cxn ang="0">
                  <a:pos x="T2" y="T3"/>
                </a:cxn>
                <a:cxn ang="0">
                  <a:pos x="T4" y="T5"/>
                </a:cxn>
              </a:cxnLst>
              <a:rect l="0" t="0" r="r" b="b"/>
              <a:pathLst>
                <a:path w="10" h="8">
                  <a:moveTo>
                    <a:pt x="0" y="4"/>
                  </a:moveTo>
                  <a:cubicBezTo>
                    <a:pt x="2" y="6"/>
                    <a:pt x="5" y="8"/>
                    <a:pt x="10" y="8"/>
                  </a:cubicBezTo>
                  <a:cubicBezTo>
                    <a:pt x="10" y="4"/>
                    <a:pt x="2"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195" name="Полилиния 186"/>
            <p:cNvSpPr>
              <a:spLocks/>
            </p:cNvSpPr>
            <p:nvPr/>
          </p:nvSpPr>
          <p:spPr bwMode="auto">
            <a:xfrm>
              <a:off x="11347450" y="5916613"/>
              <a:ext cx="101600" cy="57150"/>
            </a:xfrm>
            <a:custGeom>
              <a:avLst/>
              <a:gdLst>
                <a:gd name="T0" fmla="*/ 0 w 32"/>
                <a:gd name="T1" fmla="*/ 11 h 18"/>
                <a:gd name="T2" fmla="*/ 32 w 32"/>
                <a:gd name="T3" fmla="*/ 7 h 18"/>
                <a:gd name="T4" fmla="*/ 0 w 32"/>
                <a:gd name="T5" fmla="*/ 11 h 18"/>
              </a:gdLst>
              <a:ahLst/>
              <a:cxnLst>
                <a:cxn ang="0">
                  <a:pos x="T0" y="T1"/>
                </a:cxn>
                <a:cxn ang="0">
                  <a:pos x="T2" y="T3"/>
                </a:cxn>
                <a:cxn ang="0">
                  <a:pos x="T4" y="T5"/>
                </a:cxn>
              </a:cxnLst>
              <a:rect l="0" t="0" r="r" b="b"/>
              <a:pathLst>
                <a:path w="32" h="18">
                  <a:moveTo>
                    <a:pt x="0" y="11"/>
                  </a:moveTo>
                  <a:cubicBezTo>
                    <a:pt x="4" y="18"/>
                    <a:pt x="29" y="15"/>
                    <a:pt x="32" y="7"/>
                  </a:cubicBezTo>
                  <a:cubicBezTo>
                    <a:pt x="26" y="0"/>
                    <a:pt x="5" y="2"/>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196" name="Полилиния 187"/>
            <p:cNvSpPr>
              <a:spLocks/>
            </p:cNvSpPr>
            <p:nvPr/>
          </p:nvSpPr>
          <p:spPr bwMode="auto">
            <a:xfrm>
              <a:off x="10998200" y="5995988"/>
              <a:ext cx="904875" cy="593725"/>
            </a:xfrm>
            <a:custGeom>
              <a:avLst/>
              <a:gdLst>
                <a:gd name="T0" fmla="*/ 46 w 285"/>
                <a:gd name="T1" fmla="*/ 70 h 187"/>
                <a:gd name="T2" fmla="*/ 2 w 285"/>
                <a:gd name="T3" fmla="*/ 187 h 187"/>
                <a:gd name="T4" fmla="*/ 57 w 285"/>
                <a:gd name="T5" fmla="*/ 85 h 187"/>
                <a:gd name="T6" fmla="*/ 53 w 285"/>
                <a:gd name="T7" fmla="*/ 98 h 187"/>
                <a:gd name="T8" fmla="*/ 88 w 285"/>
                <a:gd name="T9" fmla="*/ 66 h 187"/>
                <a:gd name="T10" fmla="*/ 105 w 285"/>
                <a:gd name="T11" fmla="*/ 66 h 187"/>
                <a:gd name="T12" fmla="*/ 110 w 285"/>
                <a:gd name="T13" fmla="*/ 53 h 187"/>
                <a:gd name="T14" fmla="*/ 129 w 285"/>
                <a:gd name="T15" fmla="*/ 43 h 187"/>
                <a:gd name="T16" fmla="*/ 178 w 285"/>
                <a:gd name="T17" fmla="*/ 32 h 187"/>
                <a:gd name="T18" fmla="*/ 235 w 285"/>
                <a:gd name="T19" fmla="*/ 28 h 187"/>
                <a:gd name="T20" fmla="*/ 285 w 285"/>
                <a:gd name="T21" fmla="*/ 31 h 187"/>
                <a:gd name="T22" fmla="*/ 267 w 285"/>
                <a:gd name="T23" fmla="*/ 13 h 187"/>
                <a:gd name="T24" fmla="*/ 212 w 285"/>
                <a:gd name="T25" fmla="*/ 6 h 187"/>
                <a:gd name="T26" fmla="*/ 136 w 285"/>
                <a:gd name="T27" fmla="*/ 15 h 187"/>
                <a:gd name="T28" fmla="*/ 46 w 285"/>
                <a:gd name="T29" fmla="*/ 7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187">
                  <a:moveTo>
                    <a:pt x="46" y="70"/>
                  </a:moveTo>
                  <a:cubicBezTo>
                    <a:pt x="21" y="105"/>
                    <a:pt x="0" y="144"/>
                    <a:pt x="2" y="187"/>
                  </a:cubicBezTo>
                  <a:cubicBezTo>
                    <a:pt x="16" y="155"/>
                    <a:pt x="21" y="102"/>
                    <a:pt x="57" y="85"/>
                  </a:cubicBezTo>
                  <a:cubicBezTo>
                    <a:pt x="54" y="89"/>
                    <a:pt x="53" y="93"/>
                    <a:pt x="53" y="98"/>
                  </a:cubicBezTo>
                  <a:cubicBezTo>
                    <a:pt x="65" y="88"/>
                    <a:pt x="75" y="76"/>
                    <a:pt x="88" y="66"/>
                  </a:cubicBezTo>
                  <a:cubicBezTo>
                    <a:pt x="109" y="51"/>
                    <a:pt x="93" y="65"/>
                    <a:pt x="105" y="66"/>
                  </a:cubicBezTo>
                  <a:cubicBezTo>
                    <a:pt x="107" y="62"/>
                    <a:pt x="109" y="58"/>
                    <a:pt x="110" y="53"/>
                  </a:cubicBezTo>
                  <a:cubicBezTo>
                    <a:pt x="116" y="49"/>
                    <a:pt x="122" y="46"/>
                    <a:pt x="129" y="43"/>
                  </a:cubicBezTo>
                  <a:cubicBezTo>
                    <a:pt x="145" y="36"/>
                    <a:pt x="161" y="34"/>
                    <a:pt x="178" y="32"/>
                  </a:cubicBezTo>
                  <a:cubicBezTo>
                    <a:pt x="197" y="29"/>
                    <a:pt x="216" y="27"/>
                    <a:pt x="235" y="28"/>
                  </a:cubicBezTo>
                  <a:cubicBezTo>
                    <a:pt x="247" y="29"/>
                    <a:pt x="276" y="44"/>
                    <a:pt x="285" y="31"/>
                  </a:cubicBezTo>
                  <a:cubicBezTo>
                    <a:pt x="274" y="24"/>
                    <a:pt x="280" y="17"/>
                    <a:pt x="267" y="13"/>
                  </a:cubicBezTo>
                  <a:cubicBezTo>
                    <a:pt x="249" y="7"/>
                    <a:pt x="230" y="7"/>
                    <a:pt x="212" y="6"/>
                  </a:cubicBezTo>
                  <a:cubicBezTo>
                    <a:pt x="195" y="6"/>
                    <a:pt x="148" y="0"/>
                    <a:pt x="136" y="15"/>
                  </a:cubicBezTo>
                  <a:cubicBezTo>
                    <a:pt x="104" y="17"/>
                    <a:pt x="63" y="46"/>
                    <a:pt x="46"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198" name="Полилиния 188"/>
            <p:cNvSpPr>
              <a:spLocks/>
            </p:cNvSpPr>
            <p:nvPr/>
          </p:nvSpPr>
          <p:spPr bwMode="auto">
            <a:xfrm>
              <a:off x="11750675" y="6129338"/>
              <a:ext cx="28575" cy="19050"/>
            </a:xfrm>
            <a:custGeom>
              <a:avLst/>
              <a:gdLst>
                <a:gd name="T0" fmla="*/ 0 w 9"/>
                <a:gd name="T1" fmla="*/ 4 h 6"/>
                <a:gd name="T2" fmla="*/ 9 w 9"/>
                <a:gd name="T3" fmla="*/ 2 h 6"/>
                <a:gd name="T4" fmla="*/ 0 w 9"/>
                <a:gd name="T5" fmla="*/ 4 h 6"/>
              </a:gdLst>
              <a:ahLst/>
              <a:cxnLst>
                <a:cxn ang="0">
                  <a:pos x="T0" y="T1"/>
                </a:cxn>
                <a:cxn ang="0">
                  <a:pos x="T2" y="T3"/>
                </a:cxn>
                <a:cxn ang="0">
                  <a:pos x="T4" y="T5"/>
                </a:cxn>
              </a:cxnLst>
              <a:rect l="0" t="0" r="r" b="b"/>
              <a:pathLst>
                <a:path w="9" h="6">
                  <a:moveTo>
                    <a:pt x="0" y="4"/>
                  </a:moveTo>
                  <a:cubicBezTo>
                    <a:pt x="2" y="6"/>
                    <a:pt x="9" y="6"/>
                    <a:pt x="9" y="2"/>
                  </a:cubicBezTo>
                  <a:cubicBezTo>
                    <a:pt x="6" y="3"/>
                    <a:pt x="0" y="0"/>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199" name="Полилиния 189"/>
            <p:cNvSpPr>
              <a:spLocks/>
            </p:cNvSpPr>
            <p:nvPr/>
          </p:nvSpPr>
          <p:spPr bwMode="auto">
            <a:xfrm>
              <a:off x="11480800" y="5888038"/>
              <a:ext cx="76200" cy="47625"/>
            </a:xfrm>
            <a:custGeom>
              <a:avLst/>
              <a:gdLst>
                <a:gd name="T0" fmla="*/ 24 w 24"/>
                <a:gd name="T1" fmla="*/ 7 h 15"/>
                <a:gd name="T2" fmla="*/ 0 w 24"/>
                <a:gd name="T3" fmla="*/ 10 h 15"/>
                <a:gd name="T4" fmla="*/ 24 w 24"/>
                <a:gd name="T5" fmla="*/ 7 h 15"/>
              </a:gdLst>
              <a:ahLst/>
              <a:cxnLst>
                <a:cxn ang="0">
                  <a:pos x="T0" y="T1"/>
                </a:cxn>
                <a:cxn ang="0">
                  <a:pos x="T2" y="T3"/>
                </a:cxn>
                <a:cxn ang="0">
                  <a:pos x="T4" y="T5"/>
                </a:cxn>
              </a:cxnLst>
              <a:rect l="0" t="0" r="r" b="b"/>
              <a:pathLst>
                <a:path w="24" h="15">
                  <a:moveTo>
                    <a:pt x="24" y="7"/>
                  </a:moveTo>
                  <a:cubicBezTo>
                    <a:pt x="20" y="0"/>
                    <a:pt x="3" y="4"/>
                    <a:pt x="0" y="10"/>
                  </a:cubicBezTo>
                  <a:cubicBezTo>
                    <a:pt x="5" y="15"/>
                    <a:pt x="22" y="13"/>
                    <a:pt x="24"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00" name="Полилиния 190"/>
            <p:cNvSpPr>
              <a:spLocks/>
            </p:cNvSpPr>
            <p:nvPr/>
          </p:nvSpPr>
          <p:spPr bwMode="auto">
            <a:xfrm>
              <a:off x="9410700" y="6535738"/>
              <a:ext cx="241300" cy="190500"/>
            </a:xfrm>
            <a:custGeom>
              <a:avLst/>
              <a:gdLst>
                <a:gd name="T0" fmla="*/ 37 w 76"/>
                <a:gd name="T1" fmla="*/ 14 h 60"/>
                <a:gd name="T2" fmla="*/ 61 w 76"/>
                <a:gd name="T3" fmla="*/ 29 h 60"/>
                <a:gd name="T4" fmla="*/ 46 w 76"/>
                <a:gd name="T5" fmla="*/ 35 h 60"/>
                <a:gd name="T6" fmla="*/ 38 w 76"/>
                <a:gd name="T7" fmla="*/ 26 h 60"/>
                <a:gd name="T8" fmla="*/ 16 w 76"/>
                <a:gd name="T9" fmla="*/ 30 h 60"/>
                <a:gd name="T10" fmla="*/ 45 w 76"/>
                <a:gd name="T11" fmla="*/ 39 h 60"/>
                <a:gd name="T12" fmla="*/ 13 w 76"/>
                <a:gd name="T13" fmla="*/ 42 h 60"/>
                <a:gd name="T14" fmla="*/ 36 w 76"/>
                <a:gd name="T15" fmla="*/ 58 h 60"/>
                <a:gd name="T16" fmla="*/ 71 w 76"/>
                <a:gd name="T17" fmla="*/ 29 h 60"/>
                <a:gd name="T18" fmla="*/ 37 w 76"/>
                <a:gd name="T19" fmla="*/ 1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60">
                  <a:moveTo>
                    <a:pt x="37" y="14"/>
                  </a:moveTo>
                  <a:cubicBezTo>
                    <a:pt x="38" y="27"/>
                    <a:pt x="59" y="17"/>
                    <a:pt x="61" y="29"/>
                  </a:cubicBezTo>
                  <a:cubicBezTo>
                    <a:pt x="56" y="30"/>
                    <a:pt x="51" y="32"/>
                    <a:pt x="46" y="35"/>
                  </a:cubicBezTo>
                  <a:cubicBezTo>
                    <a:pt x="45" y="31"/>
                    <a:pt x="42" y="28"/>
                    <a:pt x="38" y="26"/>
                  </a:cubicBezTo>
                  <a:cubicBezTo>
                    <a:pt x="32" y="22"/>
                    <a:pt x="18" y="19"/>
                    <a:pt x="16" y="30"/>
                  </a:cubicBezTo>
                  <a:cubicBezTo>
                    <a:pt x="24" y="35"/>
                    <a:pt x="35" y="39"/>
                    <a:pt x="45" y="39"/>
                  </a:cubicBezTo>
                  <a:cubicBezTo>
                    <a:pt x="40" y="60"/>
                    <a:pt x="21" y="38"/>
                    <a:pt x="13" y="42"/>
                  </a:cubicBezTo>
                  <a:cubicBezTo>
                    <a:pt x="0" y="49"/>
                    <a:pt x="30" y="58"/>
                    <a:pt x="36" y="58"/>
                  </a:cubicBezTo>
                  <a:cubicBezTo>
                    <a:pt x="51" y="58"/>
                    <a:pt x="69" y="38"/>
                    <a:pt x="71" y="29"/>
                  </a:cubicBezTo>
                  <a:cubicBezTo>
                    <a:pt x="76" y="12"/>
                    <a:pt x="48" y="0"/>
                    <a:pt x="37"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01" name="Полилиния 191"/>
            <p:cNvSpPr>
              <a:spLocks/>
            </p:cNvSpPr>
            <p:nvPr/>
          </p:nvSpPr>
          <p:spPr bwMode="auto">
            <a:xfrm>
              <a:off x="9156700" y="6646863"/>
              <a:ext cx="114300" cy="60325"/>
            </a:xfrm>
            <a:custGeom>
              <a:avLst/>
              <a:gdLst>
                <a:gd name="T0" fmla="*/ 3 w 36"/>
                <a:gd name="T1" fmla="*/ 19 h 19"/>
                <a:gd name="T2" fmla="*/ 36 w 36"/>
                <a:gd name="T3" fmla="*/ 13 h 19"/>
                <a:gd name="T4" fmla="*/ 3 w 36"/>
                <a:gd name="T5" fmla="*/ 19 h 19"/>
              </a:gdLst>
              <a:ahLst/>
              <a:cxnLst>
                <a:cxn ang="0">
                  <a:pos x="T0" y="T1"/>
                </a:cxn>
                <a:cxn ang="0">
                  <a:pos x="T2" y="T3"/>
                </a:cxn>
                <a:cxn ang="0">
                  <a:pos x="T4" y="T5"/>
                </a:cxn>
              </a:cxnLst>
              <a:rect l="0" t="0" r="r" b="b"/>
              <a:pathLst>
                <a:path w="36" h="19">
                  <a:moveTo>
                    <a:pt x="3" y="19"/>
                  </a:moveTo>
                  <a:cubicBezTo>
                    <a:pt x="12" y="14"/>
                    <a:pt x="29" y="19"/>
                    <a:pt x="36" y="13"/>
                  </a:cubicBezTo>
                  <a:cubicBezTo>
                    <a:pt x="31" y="0"/>
                    <a:pt x="0" y="7"/>
                    <a:pt x="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02" name="Полилиния 192"/>
            <p:cNvSpPr>
              <a:spLocks/>
            </p:cNvSpPr>
            <p:nvPr/>
          </p:nvSpPr>
          <p:spPr bwMode="auto">
            <a:xfrm>
              <a:off x="9810750" y="6621463"/>
              <a:ext cx="101600" cy="88900"/>
            </a:xfrm>
            <a:custGeom>
              <a:avLst/>
              <a:gdLst>
                <a:gd name="T0" fmla="*/ 32 w 32"/>
                <a:gd name="T1" fmla="*/ 25 h 28"/>
                <a:gd name="T2" fmla="*/ 0 w 32"/>
                <a:gd name="T3" fmla="*/ 15 h 28"/>
                <a:gd name="T4" fmla="*/ 32 w 32"/>
                <a:gd name="T5" fmla="*/ 25 h 28"/>
              </a:gdLst>
              <a:ahLst/>
              <a:cxnLst>
                <a:cxn ang="0">
                  <a:pos x="T0" y="T1"/>
                </a:cxn>
                <a:cxn ang="0">
                  <a:pos x="T2" y="T3"/>
                </a:cxn>
                <a:cxn ang="0">
                  <a:pos x="T4" y="T5"/>
                </a:cxn>
              </a:cxnLst>
              <a:rect l="0" t="0" r="r" b="b"/>
              <a:pathLst>
                <a:path w="32" h="28">
                  <a:moveTo>
                    <a:pt x="32" y="25"/>
                  </a:moveTo>
                  <a:cubicBezTo>
                    <a:pt x="28" y="15"/>
                    <a:pt x="5" y="0"/>
                    <a:pt x="0" y="15"/>
                  </a:cubicBezTo>
                  <a:cubicBezTo>
                    <a:pt x="10" y="18"/>
                    <a:pt x="20" y="28"/>
                    <a:pt x="3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03" name="Полилиния 193"/>
            <p:cNvSpPr>
              <a:spLocks/>
            </p:cNvSpPr>
            <p:nvPr/>
          </p:nvSpPr>
          <p:spPr bwMode="auto">
            <a:xfrm>
              <a:off x="9734550" y="6761163"/>
              <a:ext cx="85725" cy="98425"/>
            </a:xfrm>
            <a:custGeom>
              <a:avLst/>
              <a:gdLst>
                <a:gd name="T0" fmla="*/ 0 w 27"/>
                <a:gd name="T1" fmla="*/ 11 h 31"/>
                <a:gd name="T2" fmla="*/ 27 w 27"/>
                <a:gd name="T3" fmla="*/ 16 h 31"/>
                <a:gd name="T4" fmla="*/ 0 w 27"/>
                <a:gd name="T5" fmla="*/ 11 h 31"/>
              </a:gdLst>
              <a:ahLst/>
              <a:cxnLst>
                <a:cxn ang="0">
                  <a:pos x="T0" y="T1"/>
                </a:cxn>
                <a:cxn ang="0">
                  <a:pos x="T2" y="T3"/>
                </a:cxn>
                <a:cxn ang="0">
                  <a:pos x="T4" y="T5"/>
                </a:cxn>
              </a:cxnLst>
              <a:rect l="0" t="0" r="r" b="b"/>
              <a:pathLst>
                <a:path w="27" h="31">
                  <a:moveTo>
                    <a:pt x="0" y="11"/>
                  </a:moveTo>
                  <a:cubicBezTo>
                    <a:pt x="8" y="15"/>
                    <a:pt x="23" y="31"/>
                    <a:pt x="27" y="16"/>
                  </a:cubicBezTo>
                  <a:cubicBezTo>
                    <a:pt x="19" y="15"/>
                    <a:pt x="6" y="0"/>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04" name="Полилиния 194"/>
            <p:cNvSpPr>
              <a:spLocks/>
            </p:cNvSpPr>
            <p:nvPr/>
          </p:nvSpPr>
          <p:spPr bwMode="auto">
            <a:xfrm>
              <a:off x="9744075" y="6694488"/>
              <a:ext cx="241300" cy="206375"/>
            </a:xfrm>
            <a:custGeom>
              <a:avLst/>
              <a:gdLst>
                <a:gd name="T0" fmla="*/ 37 w 76"/>
                <a:gd name="T1" fmla="*/ 15 h 65"/>
                <a:gd name="T2" fmla="*/ 0 w 76"/>
                <a:gd name="T3" fmla="*/ 5 h 65"/>
                <a:gd name="T4" fmla="*/ 28 w 76"/>
                <a:gd name="T5" fmla="*/ 21 h 65"/>
                <a:gd name="T6" fmla="*/ 39 w 76"/>
                <a:gd name="T7" fmla="*/ 42 h 65"/>
                <a:gd name="T8" fmla="*/ 54 w 76"/>
                <a:gd name="T9" fmla="*/ 22 h 65"/>
                <a:gd name="T10" fmla="*/ 76 w 76"/>
                <a:gd name="T11" fmla="*/ 5 h 65"/>
                <a:gd name="T12" fmla="*/ 37 w 76"/>
                <a:gd name="T13" fmla="*/ 15 h 65"/>
              </a:gdLst>
              <a:ahLst/>
              <a:cxnLst>
                <a:cxn ang="0">
                  <a:pos x="T0" y="T1"/>
                </a:cxn>
                <a:cxn ang="0">
                  <a:pos x="T2" y="T3"/>
                </a:cxn>
                <a:cxn ang="0">
                  <a:pos x="T4" y="T5"/>
                </a:cxn>
                <a:cxn ang="0">
                  <a:pos x="T6" y="T7"/>
                </a:cxn>
                <a:cxn ang="0">
                  <a:pos x="T8" y="T9"/>
                </a:cxn>
                <a:cxn ang="0">
                  <a:pos x="T10" y="T11"/>
                </a:cxn>
                <a:cxn ang="0">
                  <a:pos x="T12" y="T13"/>
                </a:cxn>
              </a:cxnLst>
              <a:rect l="0" t="0" r="r" b="b"/>
              <a:pathLst>
                <a:path w="76" h="65">
                  <a:moveTo>
                    <a:pt x="37" y="15"/>
                  </a:moveTo>
                  <a:cubicBezTo>
                    <a:pt x="27" y="6"/>
                    <a:pt x="13" y="5"/>
                    <a:pt x="0" y="5"/>
                  </a:cubicBezTo>
                  <a:cubicBezTo>
                    <a:pt x="4" y="16"/>
                    <a:pt x="21" y="13"/>
                    <a:pt x="28" y="21"/>
                  </a:cubicBezTo>
                  <a:cubicBezTo>
                    <a:pt x="28" y="22"/>
                    <a:pt x="29" y="65"/>
                    <a:pt x="39" y="42"/>
                  </a:cubicBezTo>
                  <a:cubicBezTo>
                    <a:pt x="44" y="31"/>
                    <a:pt x="39" y="27"/>
                    <a:pt x="54" y="22"/>
                  </a:cubicBezTo>
                  <a:cubicBezTo>
                    <a:pt x="63" y="18"/>
                    <a:pt x="73" y="15"/>
                    <a:pt x="76" y="5"/>
                  </a:cubicBezTo>
                  <a:cubicBezTo>
                    <a:pt x="61" y="0"/>
                    <a:pt x="48" y="7"/>
                    <a:pt x="3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05" name="Полилиния 195"/>
            <p:cNvSpPr>
              <a:spLocks/>
            </p:cNvSpPr>
            <p:nvPr/>
          </p:nvSpPr>
          <p:spPr bwMode="auto">
            <a:xfrm>
              <a:off x="10233025" y="6764338"/>
              <a:ext cx="136525" cy="98425"/>
            </a:xfrm>
            <a:custGeom>
              <a:avLst/>
              <a:gdLst>
                <a:gd name="T0" fmla="*/ 0 w 43"/>
                <a:gd name="T1" fmla="*/ 5 h 31"/>
                <a:gd name="T2" fmla="*/ 18 w 43"/>
                <a:gd name="T3" fmla="*/ 16 h 31"/>
                <a:gd name="T4" fmla="*/ 43 w 43"/>
                <a:gd name="T5" fmla="*/ 29 h 31"/>
                <a:gd name="T6" fmla="*/ 0 w 43"/>
                <a:gd name="T7" fmla="*/ 5 h 31"/>
              </a:gdLst>
              <a:ahLst/>
              <a:cxnLst>
                <a:cxn ang="0">
                  <a:pos x="T0" y="T1"/>
                </a:cxn>
                <a:cxn ang="0">
                  <a:pos x="T2" y="T3"/>
                </a:cxn>
                <a:cxn ang="0">
                  <a:pos x="T4" y="T5"/>
                </a:cxn>
                <a:cxn ang="0">
                  <a:pos x="T6" y="T7"/>
                </a:cxn>
              </a:cxnLst>
              <a:rect l="0" t="0" r="r" b="b"/>
              <a:pathLst>
                <a:path w="43" h="31">
                  <a:moveTo>
                    <a:pt x="0" y="5"/>
                  </a:moveTo>
                  <a:cubicBezTo>
                    <a:pt x="3" y="12"/>
                    <a:pt x="11" y="15"/>
                    <a:pt x="18" y="16"/>
                  </a:cubicBezTo>
                  <a:cubicBezTo>
                    <a:pt x="29" y="17"/>
                    <a:pt x="32" y="31"/>
                    <a:pt x="43" y="29"/>
                  </a:cubicBezTo>
                  <a:cubicBezTo>
                    <a:pt x="42" y="12"/>
                    <a:pt x="15" y="0"/>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06" name="Полилиния 196"/>
            <p:cNvSpPr>
              <a:spLocks/>
            </p:cNvSpPr>
            <p:nvPr/>
          </p:nvSpPr>
          <p:spPr bwMode="auto">
            <a:xfrm>
              <a:off x="11249025" y="5792788"/>
              <a:ext cx="117475" cy="66675"/>
            </a:xfrm>
            <a:custGeom>
              <a:avLst/>
              <a:gdLst>
                <a:gd name="T0" fmla="*/ 37 w 37"/>
                <a:gd name="T1" fmla="*/ 4 h 21"/>
                <a:gd name="T2" fmla="*/ 0 w 37"/>
                <a:gd name="T3" fmla="*/ 20 h 21"/>
                <a:gd name="T4" fmla="*/ 37 w 37"/>
                <a:gd name="T5" fmla="*/ 4 h 21"/>
              </a:gdLst>
              <a:ahLst/>
              <a:cxnLst>
                <a:cxn ang="0">
                  <a:pos x="T0" y="T1"/>
                </a:cxn>
                <a:cxn ang="0">
                  <a:pos x="T2" y="T3"/>
                </a:cxn>
                <a:cxn ang="0">
                  <a:pos x="T4" y="T5"/>
                </a:cxn>
              </a:cxnLst>
              <a:rect l="0" t="0" r="r" b="b"/>
              <a:pathLst>
                <a:path w="37" h="21">
                  <a:moveTo>
                    <a:pt x="37" y="4"/>
                  </a:moveTo>
                  <a:cubicBezTo>
                    <a:pt x="24" y="0"/>
                    <a:pt x="6" y="6"/>
                    <a:pt x="0" y="20"/>
                  </a:cubicBezTo>
                  <a:cubicBezTo>
                    <a:pt x="14" y="21"/>
                    <a:pt x="29" y="13"/>
                    <a:pt x="3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07" name="Полилиния 197"/>
            <p:cNvSpPr>
              <a:spLocks/>
            </p:cNvSpPr>
            <p:nvPr/>
          </p:nvSpPr>
          <p:spPr bwMode="auto">
            <a:xfrm>
              <a:off x="11141075" y="5751513"/>
              <a:ext cx="69850" cy="34925"/>
            </a:xfrm>
            <a:custGeom>
              <a:avLst/>
              <a:gdLst>
                <a:gd name="T0" fmla="*/ 22 w 22"/>
                <a:gd name="T1" fmla="*/ 0 h 11"/>
                <a:gd name="T2" fmla="*/ 0 w 22"/>
                <a:gd name="T3" fmla="*/ 11 h 11"/>
                <a:gd name="T4" fmla="*/ 22 w 22"/>
                <a:gd name="T5" fmla="*/ 0 h 11"/>
              </a:gdLst>
              <a:ahLst/>
              <a:cxnLst>
                <a:cxn ang="0">
                  <a:pos x="T0" y="T1"/>
                </a:cxn>
                <a:cxn ang="0">
                  <a:pos x="T2" y="T3"/>
                </a:cxn>
                <a:cxn ang="0">
                  <a:pos x="T4" y="T5"/>
                </a:cxn>
              </a:cxnLst>
              <a:rect l="0" t="0" r="r" b="b"/>
              <a:pathLst>
                <a:path w="22" h="11">
                  <a:moveTo>
                    <a:pt x="22" y="0"/>
                  </a:moveTo>
                  <a:cubicBezTo>
                    <a:pt x="14" y="4"/>
                    <a:pt x="7" y="7"/>
                    <a:pt x="0" y="11"/>
                  </a:cubicBezTo>
                  <a:cubicBezTo>
                    <a:pt x="8" y="10"/>
                    <a:pt x="15" y="5"/>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08" name="Полилиния 198"/>
            <p:cNvSpPr>
              <a:spLocks/>
            </p:cNvSpPr>
            <p:nvPr/>
          </p:nvSpPr>
          <p:spPr bwMode="auto">
            <a:xfrm>
              <a:off x="12141200" y="5722938"/>
              <a:ext cx="38100" cy="60325"/>
            </a:xfrm>
            <a:custGeom>
              <a:avLst/>
              <a:gdLst>
                <a:gd name="T0" fmla="*/ 12 w 12"/>
                <a:gd name="T1" fmla="*/ 14 h 19"/>
                <a:gd name="T2" fmla="*/ 0 w 12"/>
                <a:gd name="T3" fmla="*/ 7 h 19"/>
                <a:gd name="T4" fmla="*/ 12 w 12"/>
                <a:gd name="T5" fmla="*/ 14 h 19"/>
              </a:gdLst>
              <a:ahLst/>
              <a:cxnLst>
                <a:cxn ang="0">
                  <a:pos x="T0" y="T1"/>
                </a:cxn>
                <a:cxn ang="0">
                  <a:pos x="T2" y="T3"/>
                </a:cxn>
                <a:cxn ang="0">
                  <a:pos x="T4" y="T5"/>
                </a:cxn>
              </a:cxnLst>
              <a:rect l="0" t="0" r="r" b="b"/>
              <a:pathLst>
                <a:path w="12" h="19">
                  <a:moveTo>
                    <a:pt x="12" y="14"/>
                  </a:moveTo>
                  <a:cubicBezTo>
                    <a:pt x="9" y="11"/>
                    <a:pt x="4" y="0"/>
                    <a:pt x="0" y="7"/>
                  </a:cubicBezTo>
                  <a:cubicBezTo>
                    <a:pt x="3" y="9"/>
                    <a:pt x="7" y="19"/>
                    <a:pt x="12"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09" name="Полилиния 199"/>
            <p:cNvSpPr>
              <a:spLocks/>
            </p:cNvSpPr>
            <p:nvPr/>
          </p:nvSpPr>
          <p:spPr bwMode="auto">
            <a:xfrm>
              <a:off x="11347450" y="6764338"/>
              <a:ext cx="47625" cy="79375"/>
            </a:xfrm>
            <a:custGeom>
              <a:avLst/>
              <a:gdLst>
                <a:gd name="T0" fmla="*/ 5 w 15"/>
                <a:gd name="T1" fmla="*/ 0 h 25"/>
                <a:gd name="T2" fmla="*/ 2 w 15"/>
                <a:gd name="T3" fmla="*/ 15 h 25"/>
                <a:gd name="T4" fmla="*/ 5 w 15"/>
                <a:gd name="T5" fmla="*/ 0 h 25"/>
              </a:gdLst>
              <a:ahLst/>
              <a:cxnLst>
                <a:cxn ang="0">
                  <a:pos x="T0" y="T1"/>
                </a:cxn>
                <a:cxn ang="0">
                  <a:pos x="T2" y="T3"/>
                </a:cxn>
                <a:cxn ang="0">
                  <a:pos x="T4" y="T5"/>
                </a:cxn>
              </a:cxnLst>
              <a:rect l="0" t="0" r="r" b="b"/>
              <a:pathLst>
                <a:path w="15" h="25">
                  <a:moveTo>
                    <a:pt x="5" y="0"/>
                  </a:moveTo>
                  <a:cubicBezTo>
                    <a:pt x="0" y="1"/>
                    <a:pt x="3" y="9"/>
                    <a:pt x="2" y="15"/>
                  </a:cubicBezTo>
                  <a:cubicBezTo>
                    <a:pt x="13" y="25"/>
                    <a:pt x="15"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10" name="Полилиния 200"/>
            <p:cNvSpPr>
              <a:spLocks/>
            </p:cNvSpPr>
            <p:nvPr/>
          </p:nvSpPr>
          <p:spPr bwMode="auto">
            <a:xfrm>
              <a:off x="11940540" y="5339715"/>
              <a:ext cx="251460" cy="119698"/>
            </a:xfrm>
            <a:custGeom>
              <a:avLst/>
              <a:gdLst>
                <a:gd name="T0" fmla="*/ 54 w 80"/>
                <a:gd name="T1" fmla="*/ 10 h 38"/>
                <a:gd name="T2" fmla="*/ 25 w 80"/>
                <a:gd name="T3" fmla="*/ 0 h 38"/>
                <a:gd name="T4" fmla="*/ 0 w 80"/>
                <a:gd name="T5" fmla="*/ 13 h 38"/>
                <a:gd name="T6" fmla="*/ 17 w 80"/>
                <a:gd name="T7" fmla="*/ 21 h 38"/>
                <a:gd name="T8" fmla="*/ 80 w 80"/>
                <a:gd name="T9" fmla="*/ 38 h 38"/>
                <a:gd name="T10" fmla="*/ 80 w 80"/>
                <a:gd name="T11" fmla="*/ 20 h 38"/>
                <a:gd name="T12" fmla="*/ 54 w 80"/>
                <a:gd name="T13" fmla="*/ 10 h 38"/>
              </a:gdLst>
              <a:ahLst/>
              <a:cxnLst>
                <a:cxn ang="0">
                  <a:pos x="T0" y="T1"/>
                </a:cxn>
                <a:cxn ang="0">
                  <a:pos x="T2" y="T3"/>
                </a:cxn>
                <a:cxn ang="0">
                  <a:pos x="T4" y="T5"/>
                </a:cxn>
                <a:cxn ang="0">
                  <a:pos x="T6" y="T7"/>
                </a:cxn>
                <a:cxn ang="0">
                  <a:pos x="T8" y="T9"/>
                </a:cxn>
                <a:cxn ang="0">
                  <a:pos x="T10" y="T11"/>
                </a:cxn>
                <a:cxn ang="0">
                  <a:pos x="T12" y="T13"/>
                </a:cxn>
              </a:cxnLst>
              <a:rect l="0" t="0" r="r" b="b"/>
              <a:pathLst>
                <a:path w="80" h="38">
                  <a:moveTo>
                    <a:pt x="54" y="10"/>
                  </a:moveTo>
                  <a:cubicBezTo>
                    <a:pt x="43" y="8"/>
                    <a:pt x="35" y="3"/>
                    <a:pt x="25" y="0"/>
                  </a:cubicBezTo>
                  <a:cubicBezTo>
                    <a:pt x="17" y="4"/>
                    <a:pt x="8" y="9"/>
                    <a:pt x="0" y="13"/>
                  </a:cubicBezTo>
                  <a:cubicBezTo>
                    <a:pt x="6" y="16"/>
                    <a:pt x="12" y="19"/>
                    <a:pt x="17" y="21"/>
                  </a:cubicBezTo>
                  <a:cubicBezTo>
                    <a:pt x="39" y="22"/>
                    <a:pt x="60" y="28"/>
                    <a:pt x="80" y="38"/>
                  </a:cubicBezTo>
                  <a:cubicBezTo>
                    <a:pt x="80" y="20"/>
                    <a:pt x="80" y="20"/>
                    <a:pt x="80" y="20"/>
                  </a:cubicBezTo>
                  <a:cubicBezTo>
                    <a:pt x="71" y="15"/>
                    <a:pt x="62" y="11"/>
                    <a:pt x="5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11" name="Полилиния 201"/>
            <p:cNvSpPr>
              <a:spLocks noEditPoints="1"/>
            </p:cNvSpPr>
            <p:nvPr/>
          </p:nvSpPr>
          <p:spPr bwMode="auto">
            <a:xfrm>
              <a:off x="10956925" y="5406390"/>
              <a:ext cx="1235075" cy="1478598"/>
            </a:xfrm>
            <a:custGeom>
              <a:avLst/>
              <a:gdLst>
                <a:gd name="T0" fmla="*/ 380 w 389"/>
                <a:gd name="T1" fmla="*/ 26 h 467"/>
                <a:gd name="T2" fmla="*/ 274 w 389"/>
                <a:gd name="T3" fmla="*/ 12 h 467"/>
                <a:gd name="T4" fmla="*/ 258 w 389"/>
                <a:gd name="T5" fmla="*/ 20 h 467"/>
                <a:gd name="T6" fmla="*/ 252 w 389"/>
                <a:gd name="T7" fmla="*/ 35 h 467"/>
                <a:gd name="T8" fmla="*/ 238 w 389"/>
                <a:gd name="T9" fmla="*/ 31 h 467"/>
                <a:gd name="T10" fmla="*/ 166 w 389"/>
                <a:gd name="T11" fmla="*/ 69 h 467"/>
                <a:gd name="T12" fmla="*/ 214 w 389"/>
                <a:gd name="T13" fmla="*/ 60 h 467"/>
                <a:gd name="T14" fmla="*/ 249 w 389"/>
                <a:gd name="T15" fmla="*/ 60 h 467"/>
                <a:gd name="T16" fmla="*/ 320 w 389"/>
                <a:gd name="T17" fmla="*/ 106 h 467"/>
                <a:gd name="T18" fmla="*/ 293 w 389"/>
                <a:gd name="T19" fmla="*/ 147 h 467"/>
                <a:gd name="T20" fmla="*/ 346 w 389"/>
                <a:gd name="T21" fmla="*/ 222 h 467"/>
                <a:gd name="T22" fmla="*/ 299 w 389"/>
                <a:gd name="T23" fmla="*/ 282 h 467"/>
                <a:gd name="T24" fmla="*/ 116 w 389"/>
                <a:gd name="T25" fmla="*/ 302 h 467"/>
                <a:gd name="T26" fmla="*/ 82 w 389"/>
                <a:gd name="T27" fmla="*/ 360 h 467"/>
                <a:gd name="T28" fmla="*/ 4 w 389"/>
                <a:gd name="T29" fmla="*/ 449 h 467"/>
                <a:gd name="T30" fmla="*/ 18 w 389"/>
                <a:gd name="T31" fmla="*/ 459 h 467"/>
                <a:gd name="T32" fmla="*/ 35 w 389"/>
                <a:gd name="T33" fmla="*/ 410 h 467"/>
                <a:gd name="T34" fmla="*/ 99 w 389"/>
                <a:gd name="T35" fmla="*/ 439 h 467"/>
                <a:gd name="T36" fmla="*/ 133 w 389"/>
                <a:gd name="T37" fmla="*/ 380 h 467"/>
                <a:gd name="T38" fmla="*/ 219 w 389"/>
                <a:gd name="T39" fmla="*/ 398 h 467"/>
                <a:gd name="T40" fmla="*/ 235 w 389"/>
                <a:gd name="T41" fmla="*/ 348 h 467"/>
                <a:gd name="T42" fmla="*/ 204 w 389"/>
                <a:gd name="T43" fmla="*/ 423 h 467"/>
                <a:gd name="T44" fmla="*/ 192 w 389"/>
                <a:gd name="T45" fmla="*/ 459 h 467"/>
                <a:gd name="T46" fmla="*/ 215 w 389"/>
                <a:gd name="T47" fmla="*/ 438 h 467"/>
                <a:gd name="T48" fmla="*/ 230 w 389"/>
                <a:gd name="T49" fmla="*/ 459 h 467"/>
                <a:gd name="T50" fmla="*/ 251 w 389"/>
                <a:gd name="T51" fmla="*/ 366 h 467"/>
                <a:gd name="T52" fmla="*/ 268 w 389"/>
                <a:gd name="T53" fmla="*/ 362 h 467"/>
                <a:gd name="T54" fmla="*/ 246 w 389"/>
                <a:gd name="T55" fmla="*/ 459 h 467"/>
                <a:gd name="T56" fmla="*/ 268 w 389"/>
                <a:gd name="T57" fmla="*/ 430 h 467"/>
                <a:gd name="T58" fmla="*/ 286 w 389"/>
                <a:gd name="T59" fmla="*/ 349 h 467"/>
                <a:gd name="T60" fmla="*/ 318 w 389"/>
                <a:gd name="T61" fmla="*/ 388 h 467"/>
                <a:gd name="T62" fmla="*/ 389 w 389"/>
                <a:gd name="T63" fmla="*/ 425 h 467"/>
                <a:gd name="T64" fmla="*/ 364 w 389"/>
                <a:gd name="T65" fmla="*/ 419 h 467"/>
                <a:gd name="T66" fmla="*/ 334 w 389"/>
                <a:gd name="T67" fmla="*/ 382 h 467"/>
                <a:gd name="T68" fmla="*/ 389 w 389"/>
                <a:gd name="T69" fmla="*/ 373 h 467"/>
                <a:gd name="T70" fmla="*/ 308 w 389"/>
                <a:gd name="T71" fmla="*/ 334 h 467"/>
                <a:gd name="T72" fmla="*/ 389 w 389"/>
                <a:gd name="T73" fmla="*/ 361 h 467"/>
                <a:gd name="T74" fmla="*/ 292 w 389"/>
                <a:gd name="T75" fmla="*/ 283 h 467"/>
                <a:gd name="T76" fmla="*/ 331 w 389"/>
                <a:gd name="T77" fmla="*/ 314 h 467"/>
                <a:gd name="T78" fmla="*/ 389 w 389"/>
                <a:gd name="T79" fmla="*/ 306 h 467"/>
                <a:gd name="T80" fmla="*/ 340 w 389"/>
                <a:gd name="T81" fmla="*/ 273 h 467"/>
                <a:gd name="T82" fmla="*/ 389 w 389"/>
                <a:gd name="T83" fmla="*/ 242 h 467"/>
                <a:gd name="T84" fmla="*/ 367 w 389"/>
                <a:gd name="T85" fmla="*/ 149 h 467"/>
                <a:gd name="T86" fmla="*/ 347 w 389"/>
                <a:gd name="T87" fmla="*/ 94 h 467"/>
                <a:gd name="T88" fmla="*/ 342 w 389"/>
                <a:gd name="T89" fmla="*/ 89 h 467"/>
                <a:gd name="T90" fmla="*/ 282 w 389"/>
                <a:gd name="T91" fmla="*/ 38 h 467"/>
                <a:gd name="T92" fmla="*/ 389 w 389"/>
                <a:gd name="T93" fmla="*/ 86 h 467"/>
                <a:gd name="T94" fmla="*/ 348 w 389"/>
                <a:gd name="T95" fmla="*/ 30 h 467"/>
                <a:gd name="T96" fmla="*/ 389 w 389"/>
                <a:gd name="T97" fmla="*/ 28 h 467"/>
                <a:gd name="T98" fmla="*/ 134 w 389"/>
                <a:gd name="T99" fmla="*/ 314 h 467"/>
                <a:gd name="T100" fmla="*/ 148 w 389"/>
                <a:gd name="T101" fmla="*/ 359 h 467"/>
                <a:gd name="T102" fmla="*/ 148 w 389"/>
                <a:gd name="T103" fmla="*/ 359 h 467"/>
                <a:gd name="T104" fmla="*/ 176 w 389"/>
                <a:gd name="T105" fmla="*/ 333 h 467"/>
                <a:gd name="T106" fmla="*/ 177 w 389"/>
                <a:gd name="T107" fmla="*/ 321 h 467"/>
                <a:gd name="T108" fmla="*/ 202 w 389"/>
                <a:gd name="T109" fmla="*/ 281 h 467"/>
                <a:gd name="T110" fmla="*/ 177 w 389"/>
                <a:gd name="T111" fmla="*/ 321 h 467"/>
                <a:gd name="T112" fmla="*/ 200 w 389"/>
                <a:gd name="T113" fmla="*/ 362 h 467"/>
                <a:gd name="T114" fmla="*/ 199 w 389"/>
                <a:gd name="T115" fmla="*/ 334 h 467"/>
                <a:gd name="T116" fmla="*/ 208 w 389"/>
                <a:gd name="T117" fmla="*/ 339 h 467"/>
                <a:gd name="T118" fmla="*/ 333 w 389"/>
                <a:gd name="T119" fmla="*/ 29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9" h="467">
                  <a:moveTo>
                    <a:pt x="389" y="28"/>
                  </a:moveTo>
                  <a:cubicBezTo>
                    <a:pt x="386" y="28"/>
                    <a:pt x="383" y="27"/>
                    <a:pt x="380" y="26"/>
                  </a:cubicBezTo>
                  <a:cubicBezTo>
                    <a:pt x="352" y="17"/>
                    <a:pt x="324" y="9"/>
                    <a:pt x="297" y="0"/>
                  </a:cubicBezTo>
                  <a:cubicBezTo>
                    <a:pt x="289" y="4"/>
                    <a:pt x="281" y="8"/>
                    <a:pt x="274" y="12"/>
                  </a:cubicBezTo>
                  <a:cubicBezTo>
                    <a:pt x="276" y="12"/>
                    <a:pt x="279" y="13"/>
                    <a:pt x="282" y="13"/>
                  </a:cubicBezTo>
                  <a:cubicBezTo>
                    <a:pt x="277" y="18"/>
                    <a:pt x="268" y="20"/>
                    <a:pt x="258" y="20"/>
                  </a:cubicBezTo>
                  <a:cubicBezTo>
                    <a:pt x="253" y="23"/>
                    <a:pt x="248" y="26"/>
                    <a:pt x="242" y="29"/>
                  </a:cubicBezTo>
                  <a:cubicBezTo>
                    <a:pt x="248" y="28"/>
                    <a:pt x="255" y="31"/>
                    <a:pt x="252" y="35"/>
                  </a:cubicBezTo>
                  <a:cubicBezTo>
                    <a:pt x="246" y="41"/>
                    <a:pt x="241" y="33"/>
                    <a:pt x="238" y="32"/>
                  </a:cubicBezTo>
                  <a:cubicBezTo>
                    <a:pt x="238" y="32"/>
                    <a:pt x="238" y="31"/>
                    <a:pt x="238" y="31"/>
                  </a:cubicBezTo>
                  <a:cubicBezTo>
                    <a:pt x="213" y="44"/>
                    <a:pt x="188" y="57"/>
                    <a:pt x="163" y="69"/>
                  </a:cubicBezTo>
                  <a:cubicBezTo>
                    <a:pt x="164" y="69"/>
                    <a:pt x="165" y="69"/>
                    <a:pt x="166" y="69"/>
                  </a:cubicBezTo>
                  <a:cubicBezTo>
                    <a:pt x="182" y="69"/>
                    <a:pt x="177" y="62"/>
                    <a:pt x="189" y="61"/>
                  </a:cubicBezTo>
                  <a:cubicBezTo>
                    <a:pt x="196" y="61"/>
                    <a:pt x="210" y="67"/>
                    <a:pt x="214" y="60"/>
                  </a:cubicBezTo>
                  <a:cubicBezTo>
                    <a:pt x="220" y="61"/>
                    <a:pt x="225" y="64"/>
                    <a:pt x="229" y="68"/>
                  </a:cubicBezTo>
                  <a:cubicBezTo>
                    <a:pt x="245" y="65"/>
                    <a:pt x="222" y="55"/>
                    <a:pt x="249" y="60"/>
                  </a:cubicBezTo>
                  <a:cubicBezTo>
                    <a:pt x="264" y="63"/>
                    <a:pt x="280" y="68"/>
                    <a:pt x="293" y="76"/>
                  </a:cubicBezTo>
                  <a:cubicBezTo>
                    <a:pt x="308" y="85"/>
                    <a:pt x="309" y="95"/>
                    <a:pt x="320" y="106"/>
                  </a:cubicBezTo>
                  <a:cubicBezTo>
                    <a:pt x="325" y="112"/>
                    <a:pt x="332" y="119"/>
                    <a:pt x="327" y="128"/>
                  </a:cubicBezTo>
                  <a:cubicBezTo>
                    <a:pt x="319" y="143"/>
                    <a:pt x="293" y="123"/>
                    <a:pt x="293" y="147"/>
                  </a:cubicBezTo>
                  <a:cubicBezTo>
                    <a:pt x="293" y="160"/>
                    <a:pt x="311" y="164"/>
                    <a:pt x="322" y="173"/>
                  </a:cubicBezTo>
                  <a:cubicBezTo>
                    <a:pt x="339" y="187"/>
                    <a:pt x="348" y="199"/>
                    <a:pt x="346" y="222"/>
                  </a:cubicBezTo>
                  <a:cubicBezTo>
                    <a:pt x="345" y="236"/>
                    <a:pt x="340" y="248"/>
                    <a:pt x="332" y="259"/>
                  </a:cubicBezTo>
                  <a:cubicBezTo>
                    <a:pt x="325" y="269"/>
                    <a:pt x="297" y="267"/>
                    <a:pt x="299" y="282"/>
                  </a:cubicBezTo>
                  <a:cubicBezTo>
                    <a:pt x="291" y="232"/>
                    <a:pt x="168" y="266"/>
                    <a:pt x="144" y="287"/>
                  </a:cubicBezTo>
                  <a:cubicBezTo>
                    <a:pt x="135" y="294"/>
                    <a:pt x="122" y="293"/>
                    <a:pt x="116" y="302"/>
                  </a:cubicBezTo>
                  <a:cubicBezTo>
                    <a:pt x="107" y="316"/>
                    <a:pt x="108" y="327"/>
                    <a:pt x="89" y="326"/>
                  </a:cubicBezTo>
                  <a:cubicBezTo>
                    <a:pt x="81" y="334"/>
                    <a:pt x="86" y="349"/>
                    <a:pt x="82" y="360"/>
                  </a:cubicBezTo>
                  <a:cubicBezTo>
                    <a:pt x="76" y="376"/>
                    <a:pt x="67" y="389"/>
                    <a:pt x="72" y="407"/>
                  </a:cubicBezTo>
                  <a:cubicBezTo>
                    <a:pt x="34" y="372"/>
                    <a:pt x="0" y="409"/>
                    <a:pt x="4" y="449"/>
                  </a:cubicBezTo>
                  <a:cubicBezTo>
                    <a:pt x="5" y="452"/>
                    <a:pt x="5" y="456"/>
                    <a:pt x="6" y="459"/>
                  </a:cubicBezTo>
                  <a:cubicBezTo>
                    <a:pt x="18" y="459"/>
                    <a:pt x="18" y="459"/>
                    <a:pt x="18" y="459"/>
                  </a:cubicBezTo>
                  <a:cubicBezTo>
                    <a:pt x="17" y="455"/>
                    <a:pt x="16" y="451"/>
                    <a:pt x="16" y="446"/>
                  </a:cubicBezTo>
                  <a:cubicBezTo>
                    <a:pt x="15" y="435"/>
                    <a:pt x="21" y="413"/>
                    <a:pt x="35" y="410"/>
                  </a:cubicBezTo>
                  <a:cubicBezTo>
                    <a:pt x="60" y="406"/>
                    <a:pt x="63" y="427"/>
                    <a:pt x="71" y="442"/>
                  </a:cubicBezTo>
                  <a:cubicBezTo>
                    <a:pt x="79" y="457"/>
                    <a:pt x="90" y="446"/>
                    <a:pt x="99" y="439"/>
                  </a:cubicBezTo>
                  <a:cubicBezTo>
                    <a:pt x="91" y="432"/>
                    <a:pt x="91" y="405"/>
                    <a:pt x="100" y="399"/>
                  </a:cubicBezTo>
                  <a:cubicBezTo>
                    <a:pt x="112" y="389"/>
                    <a:pt x="116" y="384"/>
                    <a:pt x="133" y="380"/>
                  </a:cubicBezTo>
                  <a:cubicBezTo>
                    <a:pt x="151" y="376"/>
                    <a:pt x="154" y="393"/>
                    <a:pt x="169" y="391"/>
                  </a:cubicBezTo>
                  <a:cubicBezTo>
                    <a:pt x="169" y="411"/>
                    <a:pt x="211" y="419"/>
                    <a:pt x="219" y="398"/>
                  </a:cubicBezTo>
                  <a:cubicBezTo>
                    <a:pt x="215" y="359"/>
                    <a:pt x="230" y="315"/>
                    <a:pt x="259" y="288"/>
                  </a:cubicBezTo>
                  <a:cubicBezTo>
                    <a:pt x="266" y="313"/>
                    <a:pt x="241" y="327"/>
                    <a:pt x="235" y="348"/>
                  </a:cubicBezTo>
                  <a:cubicBezTo>
                    <a:pt x="231" y="363"/>
                    <a:pt x="224" y="364"/>
                    <a:pt x="225" y="379"/>
                  </a:cubicBezTo>
                  <a:cubicBezTo>
                    <a:pt x="226" y="400"/>
                    <a:pt x="224" y="417"/>
                    <a:pt x="204" y="423"/>
                  </a:cubicBezTo>
                  <a:cubicBezTo>
                    <a:pt x="183" y="430"/>
                    <a:pt x="193" y="437"/>
                    <a:pt x="192" y="455"/>
                  </a:cubicBezTo>
                  <a:cubicBezTo>
                    <a:pt x="192" y="456"/>
                    <a:pt x="192" y="458"/>
                    <a:pt x="192" y="459"/>
                  </a:cubicBezTo>
                  <a:cubicBezTo>
                    <a:pt x="204" y="459"/>
                    <a:pt x="204" y="459"/>
                    <a:pt x="204" y="459"/>
                  </a:cubicBezTo>
                  <a:cubicBezTo>
                    <a:pt x="206" y="451"/>
                    <a:pt x="209" y="444"/>
                    <a:pt x="215" y="438"/>
                  </a:cubicBezTo>
                  <a:cubicBezTo>
                    <a:pt x="215" y="445"/>
                    <a:pt x="215" y="452"/>
                    <a:pt x="215" y="459"/>
                  </a:cubicBezTo>
                  <a:cubicBezTo>
                    <a:pt x="230" y="459"/>
                    <a:pt x="230" y="459"/>
                    <a:pt x="230" y="459"/>
                  </a:cubicBezTo>
                  <a:cubicBezTo>
                    <a:pt x="228" y="438"/>
                    <a:pt x="229" y="416"/>
                    <a:pt x="239" y="401"/>
                  </a:cubicBezTo>
                  <a:cubicBezTo>
                    <a:pt x="244" y="393"/>
                    <a:pt x="247" y="376"/>
                    <a:pt x="251" y="366"/>
                  </a:cubicBezTo>
                  <a:cubicBezTo>
                    <a:pt x="257" y="351"/>
                    <a:pt x="257" y="340"/>
                    <a:pt x="269" y="326"/>
                  </a:cubicBezTo>
                  <a:cubicBezTo>
                    <a:pt x="288" y="336"/>
                    <a:pt x="275" y="349"/>
                    <a:pt x="268" y="362"/>
                  </a:cubicBezTo>
                  <a:cubicBezTo>
                    <a:pt x="259" y="380"/>
                    <a:pt x="253" y="400"/>
                    <a:pt x="250" y="420"/>
                  </a:cubicBezTo>
                  <a:cubicBezTo>
                    <a:pt x="248" y="433"/>
                    <a:pt x="246" y="446"/>
                    <a:pt x="246" y="459"/>
                  </a:cubicBezTo>
                  <a:cubicBezTo>
                    <a:pt x="266" y="459"/>
                    <a:pt x="266" y="459"/>
                    <a:pt x="266" y="459"/>
                  </a:cubicBezTo>
                  <a:cubicBezTo>
                    <a:pt x="267" y="449"/>
                    <a:pt x="267" y="440"/>
                    <a:pt x="268" y="430"/>
                  </a:cubicBezTo>
                  <a:cubicBezTo>
                    <a:pt x="269" y="415"/>
                    <a:pt x="271" y="401"/>
                    <a:pt x="274" y="386"/>
                  </a:cubicBezTo>
                  <a:cubicBezTo>
                    <a:pt x="277" y="374"/>
                    <a:pt x="287" y="361"/>
                    <a:pt x="286" y="349"/>
                  </a:cubicBezTo>
                  <a:cubicBezTo>
                    <a:pt x="291" y="354"/>
                    <a:pt x="297" y="359"/>
                    <a:pt x="302" y="365"/>
                  </a:cubicBezTo>
                  <a:cubicBezTo>
                    <a:pt x="317" y="378"/>
                    <a:pt x="319" y="368"/>
                    <a:pt x="318" y="388"/>
                  </a:cubicBezTo>
                  <a:cubicBezTo>
                    <a:pt x="318" y="405"/>
                    <a:pt x="321" y="425"/>
                    <a:pt x="332" y="437"/>
                  </a:cubicBezTo>
                  <a:cubicBezTo>
                    <a:pt x="358" y="467"/>
                    <a:pt x="371" y="443"/>
                    <a:pt x="389" y="425"/>
                  </a:cubicBezTo>
                  <a:cubicBezTo>
                    <a:pt x="389" y="394"/>
                    <a:pt x="389" y="394"/>
                    <a:pt x="389" y="394"/>
                  </a:cubicBezTo>
                  <a:cubicBezTo>
                    <a:pt x="380" y="404"/>
                    <a:pt x="370" y="405"/>
                    <a:pt x="364" y="419"/>
                  </a:cubicBezTo>
                  <a:cubicBezTo>
                    <a:pt x="354" y="443"/>
                    <a:pt x="338" y="429"/>
                    <a:pt x="329" y="413"/>
                  </a:cubicBezTo>
                  <a:cubicBezTo>
                    <a:pt x="329" y="403"/>
                    <a:pt x="330" y="392"/>
                    <a:pt x="334" y="382"/>
                  </a:cubicBezTo>
                  <a:cubicBezTo>
                    <a:pt x="351" y="390"/>
                    <a:pt x="370" y="390"/>
                    <a:pt x="389" y="392"/>
                  </a:cubicBezTo>
                  <a:cubicBezTo>
                    <a:pt x="389" y="373"/>
                    <a:pt x="389" y="373"/>
                    <a:pt x="389" y="373"/>
                  </a:cubicBezTo>
                  <a:cubicBezTo>
                    <a:pt x="334" y="379"/>
                    <a:pt x="282" y="337"/>
                    <a:pt x="273" y="281"/>
                  </a:cubicBezTo>
                  <a:cubicBezTo>
                    <a:pt x="287" y="281"/>
                    <a:pt x="300" y="321"/>
                    <a:pt x="308" y="334"/>
                  </a:cubicBezTo>
                  <a:cubicBezTo>
                    <a:pt x="322" y="356"/>
                    <a:pt x="360" y="361"/>
                    <a:pt x="384" y="362"/>
                  </a:cubicBezTo>
                  <a:cubicBezTo>
                    <a:pt x="386" y="362"/>
                    <a:pt x="387" y="361"/>
                    <a:pt x="389" y="361"/>
                  </a:cubicBezTo>
                  <a:cubicBezTo>
                    <a:pt x="389" y="347"/>
                    <a:pt x="389" y="347"/>
                    <a:pt x="389" y="347"/>
                  </a:cubicBezTo>
                  <a:cubicBezTo>
                    <a:pt x="350" y="350"/>
                    <a:pt x="311" y="331"/>
                    <a:pt x="292" y="283"/>
                  </a:cubicBezTo>
                  <a:cubicBezTo>
                    <a:pt x="303" y="286"/>
                    <a:pt x="308" y="286"/>
                    <a:pt x="314" y="293"/>
                  </a:cubicBezTo>
                  <a:cubicBezTo>
                    <a:pt x="319" y="299"/>
                    <a:pt x="326" y="309"/>
                    <a:pt x="331" y="314"/>
                  </a:cubicBezTo>
                  <a:cubicBezTo>
                    <a:pt x="342" y="325"/>
                    <a:pt x="368" y="334"/>
                    <a:pt x="389" y="335"/>
                  </a:cubicBezTo>
                  <a:cubicBezTo>
                    <a:pt x="389" y="306"/>
                    <a:pt x="389" y="306"/>
                    <a:pt x="389" y="306"/>
                  </a:cubicBezTo>
                  <a:cubicBezTo>
                    <a:pt x="375" y="308"/>
                    <a:pt x="360" y="306"/>
                    <a:pt x="349" y="300"/>
                  </a:cubicBezTo>
                  <a:cubicBezTo>
                    <a:pt x="339" y="295"/>
                    <a:pt x="338" y="284"/>
                    <a:pt x="340" y="273"/>
                  </a:cubicBezTo>
                  <a:cubicBezTo>
                    <a:pt x="344" y="255"/>
                    <a:pt x="349" y="259"/>
                    <a:pt x="357" y="266"/>
                  </a:cubicBezTo>
                  <a:cubicBezTo>
                    <a:pt x="370" y="261"/>
                    <a:pt x="381" y="253"/>
                    <a:pt x="389" y="242"/>
                  </a:cubicBezTo>
                  <a:cubicBezTo>
                    <a:pt x="389" y="170"/>
                    <a:pt x="389" y="170"/>
                    <a:pt x="389" y="170"/>
                  </a:cubicBezTo>
                  <a:cubicBezTo>
                    <a:pt x="382" y="162"/>
                    <a:pt x="374" y="156"/>
                    <a:pt x="367" y="149"/>
                  </a:cubicBezTo>
                  <a:cubicBezTo>
                    <a:pt x="362" y="143"/>
                    <a:pt x="351" y="139"/>
                    <a:pt x="349" y="131"/>
                  </a:cubicBezTo>
                  <a:cubicBezTo>
                    <a:pt x="346" y="118"/>
                    <a:pt x="352" y="107"/>
                    <a:pt x="347" y="94"/>
                  </a:cubicBezTo>
                  <a:cubicBezTo>
                    <a:pt x="356" y="96"/>
                    <a:pt x="361" y="104"/>
                    <a:pt x="371" y="103"/>
                  </a:cubicBezTo>
                  <a:cubicBezTo>
                    <a:pt x="365" y="94"/>
                    <a:pt x="353" y="87"/>
                    <a:pt x="342" y="89"/>
                  </a:cubicBezTo>
                  <a:cubicBezTo>
                    <a:pt x="334" y="76"/>
                    <a:pt x="322" y="66"/>
                    <a:pt x="310" y="57"/>
                  </a:cubicBezTo>
                  <a:cubicBezTo>
                    <a:pt x="301" y="51"/>
                    <a:pt x="291" y="45"/>
                    <a:pt x="282" y="38"/>
                  </a:cubicBezTo>
                  <a:cubicBezTo>
                    <a:pt x="275" y="37"/>
                    <a:pt x="260" y="43"/>
                    <a:pt x="259" y="31"/>
                  </a:cubicBezTo>
                  <a:cubicBezTo>
                    <a:pt x="301" y="38"/>
                    <a:pt x="356" y="58"/>
                    <a:pt x="389" y="86"/>
                  </a:cubicBezTo>
                  <a:cubicBezTo>
                    <a:pt x="389" y="67"/>
                    <a:pt x="389" y="67"/>
                    <a:pt x="389" y="67"/>
                  </a:cubicBezTo>
                  <a:cubicBezTo>
                    <a:pt x="373" y="56"/>
                    <a:pt x="346" y="45"/>
                    <a:pt x="348" y="30"/>
                  </a:cubicBezTo>
                  <a:cubicBezTo>
                    <a:pt x="359" y="33"/>
                    <a:pt x="374" y="39"/>
                    <a:pt x="389" y="48"/>
                  </a:cubicBezTo>
                  <a:lnTo>
                    <a:pt x="389" y="28"/>
                  </a:lnTo>
                  <a:close/>
                  <a:moveTo>
                    <a:pt x="118" y="359"/>
                  </a:moveTo>
                  <a:cubicBezTo>
                    <a:pt x="117" y="343"/>
                    <a:pt x="122" y="321"/>
                    <a:pt x="134" y="314"/>
                  </a:cubicBezTo>
                  <a:cubicBezTo>
                    <a:pt x="127" y="327"/>
                    <a:pt x="135" y="356"/>
                    <a:pt x="118" y="359"/>
                  </a:cubicBezTo>
                  <a:close/>
                  <a:moveTo>
                    <a:pt x="148" y="359"/>
                  </a:moveTo>
                  <a:cubicBezTo>
                    <a:pt x="134" y="355"/>
                    <a:pt x="156" y="301"/>
                    <a:pt x="164" y="294"/>
                  </a:cubicBezTo>
                  <a:cubicBezTo>
                    <a:pt x="163" y="316"/>
                    <a:pt x="153" y="337"/>
                    <a:pt x="148" y="359"/>
                  </a:cubicBezTo>
                  <a:close/>
                  <a:moveTo>
                    <a:pt x="174" y="372"/>
                  </a:moveTo>
                  <a:cubicBezTo>
                    <a:pt x="163" y="367"/>
                    <a:pt x="169" y="343"/>
                    <a:pt x="176" y="333"/>
                  </a:cubicBezTo>
                  <a:cubicBezTo>
                    <a:pt x="184" y="345"/>
                    <a:pt x="172" y="359"/>
                    <a:pt x="174" y="372"/>
                  </a:cubicBezTo>
                  <a:close/>
                  <a:moveTo>
                    <a:pt x="177" y="321"/>
                  </a:moveTo>
                  <a:cubicBezTo>
                    <a:pt x="182" y="313"/>
                    <a:pt x="181" y="297"/>
                    <a:pt x="193" y="295"/>
                  </a:cubicBezTo>
                  <a:cubicBezTo>
                    <a:pt x="190" y="288"/>
                    <a:pt x="193" y="279"/>
                    <a:pt x="202" y="281"/>
                  </a:cubicBezTo>
                  <a:cubicBezTo>
                    <a:pt x="197" y="296"/>
                    <a:pt x="190" y="311"/>
                    <a:pt x="182" y="326"/>
                  </a:cubicBezTo>
                  <a:cubicBezTo>
                    <a:pt x="180" y="325"/>
                    <a:pt x="179" y="323"/>
                    <a:pt x="177" y="321"/>
                  </a:cubicBezTo>
                  <a:close/>
                  <a:moveTo>
                    <a:pt x="208" y="339"/>
                  </a:moveTo>
                  <a:cubicBezTo>
                    <a:pt x="207" y="350"/>
                    <a:pt x="202" y="353"/>
                    <a:pt x="200" y="362"/>
                  </a:cubicBezTo>
                  <a:cubicBezTo>
                    <a:pt x="199" y="373"/>
                    <a:pt x="204" y="386"/>
                    <a:pt x="196" y="395"/>
                  </a:cubicBezTo>
                  <a:cubicBezTo>
                    <a:pt x="185" y="397"/>
                    <a:pt x="197" y="341"/>
                    <a:pt x="199" y="334"/>
                  </a:cubicBezTo>
                  <a:cubicBezTo>
                    <a:pt x="203" y="322"/>
                    <a:pt x="224" y="273"/>
                    <a:pt x="238" y="278"/>
                  </a:cubicBezTo>
                  <a:cubicBezTo>
                    <a:pt x="232" y="300"/>
                    <a:pt x="209" y="314"/>
                    <a:pt x="208" y="339"/>
                  </a:cubicBezTo>
                  <a:close/>
                  <a:moveTo>
                    <a:pt x="287" y="15"/>
                  </a:moveTo>
                  <a:cubicBezTo>
                    <a:pt x="303" y="13"/>
                    <a:pt x="325" y="18"/>
                    <a:pt x="333" y="29"/>
                  </a:cubicBezTo>
                  <a:cubicBezTo>
                    <a:pt x="315" y="29"/>
                    <a:pt x="295" y="29"/>
                    <a:pt x="28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12" name="Полилиния 202"/>
            <p:cNvSpPr>
              <a:spLocks noEditPoints="1"/>
            </p:cNvSpPr>
            <p:nvPr/>
          </p:nvSpPr>
          <p:spPr bwMode="auto">
            <a:xfrm>
              <a:off x="9066213" y="6475413"/>
              <a:ext cx="1430338" cy="396875"/>
            </a:xfrm>
            <a:custGeom>
              <a:avLst/>
              <a:gdLst>
                <a:gd name="T0" fmla="*/ 418 w 451"/>
                <a:gd name="T1" fmla="*/ 80 h 125"/>
                <a:gd name="T2" fmla="*/ 352 w 451"/>
                <a:gd name="T3" fmla="*/ 69 h 125"/>
                <a:gd name="T4" fmla="*/ 303 w 451"/>
                <a:gd name="T5" fmla="*/ 34 h 125"/>
                <a:gd name="T6" fmla="*/ 234 w 451"/>
                <a:gd name="T7" fmla="*/ 29 h 125"/>
                <a:gd name="T8" fmla="*/ 173 w 451"/>
                <a:gd name="T9" fmla="*/ 5 h 125"/>
                <a:gd name="T10" fmla="*/ 106 w 451"/>
                <a:gd name="T11" fmla="*/ 27 h 125"/>
                <a:gd name="T12" fmla="*/ 43 w 451"/>
                <a:gd name="T13" fmla="*/ 29 h 125"/>
                <a:gd name="T14" fmla="*/ 38 w 451"/>
                <a:gd name="T15" fmla="*/ 121 h 125"/>
                <a:gd name="T16" fmla="*/ 94 w 451"/>
                <a:gd name="T17" fmla="*/ 121 h 125"/>
                <a:gd name="T18" fmla="*/ 116 w 451"/>
                <a:gd name="T19" fmla="*/ 112 h 125"/>
                <a:gd name="T20" fmla="*/ 128 w 451"/>
                <a:gd name="T21" fmla="*/ 121 h 125"/>
                <a:gd name="T22" fmla="*/ 150 w 451"/>
                <a:gd name="T23" fmla="*/ 121 h 125"/>
                <a:gd name="T24" fmla="*/ 117 w 451"/>
                <a:gd name="T25" fmla="*/ 90 h 125"/>
                <a:gd name="T26" fmla="*/ 161 w 451"/>
                <a:gd name="T27" fmla="*/ 102 h 125"/>
                <a:gd name="T28" fmla="*/ 113 w 451"/>
                <a:gd name="T29" fmla="*/ 57 h 125"/>
                <a:gd name="T30" fmla="*/ 149 w 451"/>
                <a:gd name="T31" fmla="*/ 23 h 125"/>
                <a:gd name="T32" fmla="*/ 200 w 451"/>
                <a:gd name="T33" fmla="*/ 34 h 125"/>
                <a:gd name="T34" fmla="*/ 188 w 451"/>
                <a:gd name="T35" fmla="*/ 112 h 125"/>
                <a:gd name="T36" fmla="*/ 175 w 451"/>
                <a:gd name="T37" fmla="*/ 121 h 125"/>
                <a:gd name="T38" fmla="*/ 223 w 451"/>
                <a:gd name="T39" fmla="*/ 121 h 125"/>
                <a:gd name="T40" fmla="*/ 214 w 451"/>
                <a:gd name="T41" fmla="*/ 115 h 125"/>
                <a:gd name="T42" fmla="*/ 211 w 451"/>
                <a:gd name="T43" fmla="*/ 77 h 125"/>
                <a:gd name="T44" fmla="*/ 236 w 451"/>
                <a:gd name="T45" fmla="*/ 51 h 125"/>
                <a:gd name="T46" fmla="*/ 258 w 451"/>
                <a:gd name="T47" fmla="*/ 44 h 125"/>
                <a:gd name="T48" fmla="*/ 252 w 451"/>
                <a:gd name="T49" fmla="*/ 52 h 125"/>
                <a:gd name="T50" fmla="*/ 300 w 451"/>
                <a:gd name="T51" fmla="*/ 67 h 125"/>
                <a:gd name="T52" fmla="*/ 288 w 451"/>
                <a:gd name="T53" fmla="*/ 51 h 125"/>
                <a:gd name="T54" fmla="*/ 307 w 451"/>
                <a:gd name="T55" fmla="*/ 100 h 125"/>
                <a:gd name="T56" fmla="*/ 305 w 451"/>
                <a:gd name="T57" fmla="*/ 121 h 125"/>
                <a:gd name="T58" fmla="*/ 325 w 451"/>
                <a:gd name="T59" fmla="*/ 121 h 125"/>
                <a:gd name="T60" fmla="*/ 335 w 451"/>
                <a:gd name="T61" fmla="*/ 106 h 125"/>
                <a:gd name="T62" fmla="*/ 413 w 451"/>
                <a:gd name="T63" fmla="*/ 97 h 125"/>
                <a:gd name="T64" fmla="*/ 437 w 451"/>
                <a:gd name="T65" fmla="*/ 121 h 125"/>
                <a:gd name="T66" fmla="*/ 451 w 451"/>
                <a:gd name="T67" fmla="*/ 121 h 125"/>
                <a:gd name="T68" fmla="*/ 418 w 451"/>
                <a:gd name="T69" fmla="*/ 80 h 125"/>
                <a:gd name="T70" fmla="*/ 48 w 451"/>
                <a:gd name="T71" fmla="*/ 116 h 125"/>
                <a:gd name="T72" fmla="*/ 78 w 451"/>
                <a:gd name="T73" fmla="*/ 104 h 125"/>
                <a:gd name="T74" fmla="*/ 36 w 451"/>
                <a:gd name="T75" fmla="*/ 102 h 125"/>
                <a:gd name="T76" fmla="*/ 71 w 451"/>
                <a:gd name="T77" fmla="*/ 89 h 125"/>
                <a:gd name="T78" fmla="*/ 26 w 451"/>
                <a:gd name="T79" fmla="*/ 91 h 125"/>
                <a:gd name="T80" fmla="*/ 35 w 451"/>
                <a:gd name="T81" fmla="*/ 49 h 125"/>
                <a:gd name="T82" fmla="*/ 76 w 451"/>
                <a:gd name="T83" fmla="*/ 51 h 125"/>
                <a:gd name="T84" fmla="*/ 65 w 451"/>
                <a:gd name="T85" fmla="*/ 36 h 125"/>
                <a:gd name="T86" fmla="*/ 100 w 451"/>
                <a:gd name="T87" fmla="*/ 75 h 125"/>
                <a:gd name="T88" fmla="*/ 103 w 451"/>
                <a:gd name="T89" fmla="*/ 109 h 125"/>
                <a:gd name="T90" fmla="*/ 48 w 451"/>
                <a:gd name="T91" fmla="*/ 1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1" h="125">
                  <a:moveTo>
                    <a:pt x="418" y="80"/>
                  </a:moveTo>
                  <a:cubicBezTo>
                    <a:pt x="399" y="68"/>
                    <a:pt x="375" y="64"/>
                    <a:pt x="352" y="69"/>
                  </a:cubicBezTo>
                  <a:cubicBezTo>
                    <a:pt x="337" y="73"/>
                    <a:pt x="321" y="43"/>
                    <a:pt x="303" y="34"/>
                  </a:cubicBezTo>
                  <a:cubicBezTo>
                    <a:pt x="282" y="24"/>
                    <a:pt x="257" y="21"/>
                    <a:pt x="234" y="29"/>
                  </a:cubicBezTo>
                  <a:cubicBezTo>
                    <a:pt x="218" y="35"/>
                    <a:pt x="194" y="8"/>
                    <a:pt x="173" y="5"/>
                  </a:cubicBezTo>
                  <a:cubicBezTo>
                    <a:pt x="145" y="0"/>
                    <a:pt x="126" y="10"/>
                    <a:pt x="106" y="27"/>
                  </a:cubicBezTo>
                  <a:cubicBezTo>
                    <a:pt x="86" y="20"/>
                    <a:pt x="62" y="19"/>
                    <a:pt x="43" y="29"/>
                  </a:cubicBezTo>
                  <a:cubicBezTo>
                    <a:pt x="0" y="50"/>
                    <a:pt x="5" y="99"/>
                    <a:pt x="38" y="121"/>
                  </a:cubicBezTo>
                  <a:cubicBezTo>
                    <a:pt x="94" y="121"/>
                    <a:pt x="94" y="121"/>
                    <a:pt x="94" y="121"/>
                  </a:cubicBezTo>
                  <a:cubicBezTo>
                    <a:pt x="101" y="112"/>
                    <a:pt x="106" y="104"/>
                    <a:pt x="116" y="112"/>
                  </a:cubicBezTo>
                  <a:cubicBezTo>
                    <a:pt x="120" y="115"/>
                    <a:pt x="124" y="118"/>
                    <a:pt x="128" y="121"/>
                  </a:cubicBezTo>
                  <a:cubicBezTo>
                    <a:pt x="150" y="121"/>
                    <a:pt x="150" y="121"/>
                    <a:pt x="150" y="121"/>
                  </a:cubicBezTo>
                  <a:cubicBezTo>
                    <a:pt x="133" y="117"/>
                    <a:pt x="118" y="105"/>
                    <a:pt x="117" y="90"/>
                  </a:cubicBezTo>
                  <a:cubicBezTo>
                    <a:pt x="131" y="98"/>
                    <a:pt x="144" y="110"/>
                    <a:pt x="161" y="102"/>
                  </a:cubicBezTo>
                  <a:cubicBezTo>
                    <a:pt x="139" y="91"/>
                    <a:pt x="108" y="84"/>
                    <a:pt x="113" y="57"/>
                  </a:cubicBezTo>
                  <a:cubicBezTo>
                    <a:pt x="116" y="38"/>
                    <a:pt x="132" y="27"/>
                    <a:pt x="149" y="23"/>
                  </a:cubicBezTo>
                  <a:cubicBezTo>
                    <a:pt x="166" y="19"/>
                    <a:pt x="187" y="22"/>
                    <a:pt x="200" y="34"/>
                  </a:cubicBezTo>
                  <a:cubicBezTo>
                    <a:pt x="214" y="48"/>
                    <a:pt x="187" y="89"/>
                    <a:pt x="188" y="112"/>
                  </a:cubicBezTo>
                  <a:cubicBezTo>
                    <a:pt x="185" y="116"/>
                    <a:pt x="180" y="119"/>
                    <a:pt x="175" y="121"/>
                  </a:cubicBezTo>
                  <a:cubicBezTo>
                    <a:pt x="223" y="121"/>
                    <a:pt x="223" y="121"/>
                    <a:pt x="223" y="121"/>
                  </a:cubicBezTo>
                  <a:cubicBezTo>
                    <a:pt x="220" y="119"/>
                    <a:pt x="217" y="117"/>
                    <a:pt x="214" y="115"/>
                  </a:cubicBezTo>
                  <a:cubicBezTo>
                    <a:pt x="198" y="105"/>
                    <a:pt x="202" y="92"/>
                    <a:pt x="211" y="77"/>
                  </a:cubicBezTo>
                  <a:cubicBezTo>
                    <a:pt x="218" y="65"/>
                    <a:pt x="224" y="58"/>
                    <a:pt x="236" y="51"/>
                  </a:cubicBezTo>
                  <a:cubicBezTo>
                    <a:pt x="237" y="51"/>
                    <a:pt x="262" y="39"/>
                    <a:pt x="258" y="44"/>
                  </a:cubicBezTo>
                  <a:cubicBezTo>
                    <a:pt x="255" y="46"/>
                    <a:pt x="253" y="48"/>
                    <a:pt x="252" y="52"/>
                  </a:cubicBezTo>
                  <a:cubicBezTo>
                    <a:pt x="271" y="50"/>
                    <a:pt x="282" y="68"/>
                    <a:pt x="300" y="67"/>
                  </a:cubicBezTo>
                  <a:cubicBezTo>
                    <a:pt x="299" y="59"/>
                    <a:pt x="295" y="54"/>
                    <a:pt x="288" y="51"/>
                  </a:cubicBezTo>
                  <a:cubicBezTo>
                    <a:pt x="315" y="44"/>
                    <a:pt x="342" y="94"/>
                    <a:pt x="307" y="100"/>
                  </a:cubicBezTo>
                  <a:cubicBezTo>
                    <a:pt x="308" y="107"/>
                    <a:pt x="307" y="114"/>
                    <a:pt x="305" y="121"/>
                  </a:cubicBezTo>
                  <a:cubicBezTo>
                    <a:pt x="325" y="121"/>
                    <a:pt x="325" y="121"/>
                    <a:pt x="325" y="121"/>
                  </a:cubicBezTo>
                  <a:cubicBezTo>
                    <a:pt x="327" y="116"/>
                    <a:pt x="331" y="111"/>
                    <a:pt x="335" y="106"/>
                  </a:cubicBezTo>
                  <a:cubicBezTo>
                    <a:pt x="358" y="83"/>
                    <a:pt x="383" y="80"/>
                    <a:pt x="413" y="97"/>
                  </a:cubicBezTo>
                  <a:cubicBezTo>
                    <a:pt x="426" y="104"/>
                    <a:pt x="432" y="111"/>
                    <a:pt x="437" y="121"/>
                  </a:cubicBezTo>
                  <a:cubicBezTo>
                    <a:pt x="451" y="121"/>
                    <a:pt x="451" y="121"/>
                    <a:pt x="451" y="121"/>
                  </a:cubicBezTo>
                  <a:cubicBezTo>
                    <a:pt x="445" y="104"/>
                    <a:pt x="434" y="90"/>
                    <a:pt x="418" y="80"/>
                  </a:cubicBezTo>
                  <a:close/>
                  <a:moveTo>
                    <a:pt x="48" y="116"/>
                  </a:moveTo>
                  <a:cubicBezTo>
                    <a:pt x="57" y="111"/>
                    <a:pt x="75" y="119"/>
                    <a:pt x="78" y="104"/>
                  </a:cubicBezTo>
                  <a:cubicBezTo>
                    <a:pt x="69" y="99"/>
                    <a:pt x="42" y="111"/>
                    <a:pt x="36" y="102"/>
                  </a:cubicBezTo>
                  <a:cubicBezTo>
                    <a:pt x="39" y="88"/>
                    <a:pt x="70" y="102"/>
                    <a:pt x="71" y="89"/>
                  </a:cubicBezTo>
                  <a:cubicBezTo>
                    <a:pt x="71" y="81"/>
                    <a:pt x="30" y="89"/>
                    <a:pt x="26" y="91"/>
                  </a:cubicBezTo>
                  <a:cubicBezTo>
                    <a:pt x="25" y="78"/>
                    <a:pt x="25" y="60"/>
                    <a:pt x="35" y="49"/>
                  </a:cubicBezTo>
                  <a:cubicBezTo>
                    <a:pt x="49" y="53"/>
                    <a:pt x="62" y="49"/>
                    <a:pt x="76" y="51"/>
                  </a:cubicBezTo>
                  <a:cubicBezTo>
                    <a:pt x="76" y="42"/>
                    <a:pt x="65" y="39"/>
                    <a:pt x="65" y="36"/>
                  </a:cubicBezTo>
                  <a:cubicBezTo>
                    <a:pt x="93" y="24"/>
                    <a:pt x="99" y="56"/>
                    <a:pt x="100" y="75"/>
                  </a:cubicBezTo>
                  <a:cubicBezTo>
                    <a:pt x="101" y="86"/>
                    <a:pt x="101" y="98"/>
                    <a:pt x="103" y="109"/>
                  </a:cubicBezTo>
                  <a:cubicBezTo>
                    <a:pt x="86" y="117"/>
                    <a:pt x="66" y="125"/>
                    <a:pt x="48"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13" name="Полилиния 203"/>
            <p:cNvSpPr>
              <a:spLocks/>
            </p:cNvSpPr>
            <p:nvPr/>
          </p:nvSpPr>
          <p:spPr bwMode="auto">
            <a:xfrm>
              <a:off x="10604500" y="5810250"/>
              <a:ext cx="504825" cy="1049338"/>
            </a:xfrm>
            <a:custGeom>
              <a:avLst/>
              <a:gdLst>
                <a:gd name="T0" fmla="*/ 34 w 159"/>
                <a:gd name="T1" fmla="*/ 246 h 331"/>
                <a:gd name="T2" fmla="*/ 39 w 159"/>
                <a:gd name="T3" fmla="*/ 266 h 331"/>
                <a:gd name="T4" fmla="*/ 49 w 159"/>
                <a:gd name="T5" fmla="*/ 206 h 331"/>
                <a:gd name="T6" fmla="*/ 77 w 159"/>
                <a:gd name="T7" fmla="*/ 111 h 331"/>
                <a:gd name="T8" fmla="*/ 113 w 159"/>
                <a:gd name="T9" fmla="*/ 54 h 331"/>
                <a:gd name="T10" fmla="*/ 159 w 159"/>
                <a:gd name="T11" fmla="*/ 2 h 331"/>
                <a:gd name="T12" fmla="*/ 153 w 159"/>
                <a:gd name="T13" fmla="*/ 0 h 331"/>
                <a:gd name="T14" fmla="*/ 131 w 159"/>
                <a:gd name="T15" fmla="*/ 10 h 331"/>
                <a:gd name="T16" fmla="*/ 69 w 159"/>
                <a:gd name="T17" fmla="*/ 94 h 331"/>
                <a:gd name="T18" fmla="*/ 43 w 159"/>
                <a:gd name="T19" fmla="*/ 174 h 331"/>
                <a:gd name="T20" fmla="*/ 31 w 159"/>
                <a:gd name="T21" fmla="*/ 237 h 331"/>
                <a:gd name="T22" fmla="*/ 35 w 159"/>
                <a:gd name="T23" fmla="*/ 98 h 331"/>
                <a:gd name="T24" fmla="*/ 54 w 159"/>
                <a:gd name="T25" fmla="*/ 46 h 331"/>
                <a:gd name="T26" fmla="*/ 29 w 159"/>
                <a:gd name="T27" fmla="*/ 57 h 331"/>
                <a:gd name="T28" fmla="*/ 6 w 159"/>
                <a:gd name="T29" fmla="*/ 152 h 331"/>
                <a:gd name="T30" fmla="*/ 7 w 159"/>
                <a:gd name="T31" fmla="*/ 254 h 331"/>
                <a:gd name="T32" fmla="*/ 27 w 159"/>
                <a:gd name="T33" fmla="*/ 331 h 331"/>
                <a:gd name="T34" fmla="*/ 46 w 159"/>
                <a:gd name="T35" fmla="*/ 331 h 331"/>
                <a:gd name="T36" fmla="*/ 34 w 159"/>
                <a:gd name="T37" fmla="*/ 24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331">
                  <a:moveTo>
                    <a:pt x="34" y="246"/>
                  </a:moveTo>
                  <a:cubicBezTo>
                    <a:pt x="44" y="250"/>
                    <a:pt x="29" y="262"/>
                    <a:pt x="39" y="266"/>
                  </a:cubicBezTo>
                  <a:cubicBezTo>
                    <a:pt x="55" y="260"/>
                    <a:pt x="47" y="218"/>
                    <a:pt x="49" y="206"/>
                  </a:cubicBezTo>
                  <a:cubicBezTo>
                    <a:pt x="53" y="175"/>
                    <a:pt x="60" y="138"/>
                    <a:pt x="77" y="111"/>
                  </a:cubicBezTo>
                  <a:cubicBezTo>
                    <a:pt x="89" y="92"/>
                    <a:pt x="102" y="72"/>
                    <a:pt x="113" y="54"/>
                  </a:cubicBezTo>
                  <a:cubicBezTo>
                    <a:pt x="124" y="33"/>
                    <a:pt x="152" y="26"/>
                    <a:pt x="159" y="2"/>
                  </a:cubicBezTo>
                  <a:cubicBezTo>
                    <a:pt x="157" y="1"/>
                    <a:pt x="155" y="0"/>
                    <a:pt x="153" y="0"/>
                  </a:cubicBezTo>
                  <a:cubicBezTo>
                    <a:pt x="146" y="3"/>
                    <a:pt x="139" y="7"/>
                    <a:pt x="131" y="10"/>
                  </a:cubicBezTo>
                  <a:cubicBezTo>
                    <a:pt x="105" y="32"/>
                    <a:pt x="74" y="81"/>
                    <a:pt x="69" y="94"/>
                  </a:cubicBezTo>
                  <a:cubicBezTo>
                    <a:pt x="58" y="120"/>
                    <a:pt x="48" y="146"/>
                    <a:pt x="43" y="174"/>
                  </a:cubicBezTo>
                  <a:cubicBezTo>
                    <a:pt x="40" y="190"/>
                    <a:pt x="47" y="229"/>
                    <a:pt x="31" y="237"/>
                  </a:cubicBezTo>
                  <a:cubicBezTo>
                    <a:pt x="21" y="191"/>
                    <a:pt x="28" y="143"/>
                    <a:pt x="35" y="98"/>
                  </a:cubicBezTo>
                  <a:cubicBezTo>
                    <a:pt x="39" y="91"/>
                    <a:pt x="45" y="65"/>
                    <a:pt x="54" y="46"/>
                  </a:cubicBezTo>
                  <a:cubicBezTo>
                    <a:pt x="45" y="49"/>
                    <a:pt x="37" y="53"/>
                    <a:pt x="29" y="57"/>
                  </a:cubicBezTo>
                  <a:cubicBezTo>
                    <a:pt x="17" y="87"/>
                    <a:pt x="9" y="119"/>
                    <a:pt x="6" y="152"/>
                  </a:cubicBezTo>
                  <a:cubicBezTo>
                    <a:pt x="3" y="184"/>
                    <a:pt x="0" y="223"/>
                    <a:pt x="7" y="254"/>
                  </a:cubicBezTo>
                  <a:cubicBezTo>
                    <a:pt x="13" y="280"/>
                    <a:pt x="22" y="305"/>
                    <a:pt x="27" y="331"/>
                  </a:cubicBezTo>
                  <a:cubicBezTo>
                    <a:pt x="46" y="331"/>
                    <a:pt x="46" y="331"/>
                    <a:pt x="46" y="331"/>
                  </a:cubicBezTo>
                  <a:cubicBezTo>
                    <a:pt x="38" y="304"/>
                    <a:pt x="33" y="275"/>
                    <a:pt x="34" y="2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14" name="Полилиния 204"/>
            <p:cNvSpPr>
              <a:spLocks/>
            </p:cNvSpPr>
            <p:nvPr/>
          </p:nvSpPr>
          <p:spPr bwMode="auto">
            <a:xfrm>
              <a:off x="10842625" y="5913438"/>
              <a:ext cx="498475" cy="946150"/>
            </a:xfrm>
            <a:custGeom>
              <a:avLst/>
              <a:gdLst>
                <a:gd name="T0" fmla="*/ 66 w 157"/>
                <a:gd name="T1" fmla="*/ 108 h 298"/>
                <a:gd name="T2" fmla="*/ 111 w 157"/>
                <a:gd name="T3" fmla="*/ 55 h 298"/>
                <a:gd name="T4" fmla="*/ 135 w 157"/>
                <a:gd name="T5" fmla="*/ 33 h 298"/>
                <a:gd name="T6" fmla="*/ 149 w 157"/>
                <a:gd name="T7" fmla="*/ 0 h 298"/>
                <a:gd name="T8" fmla="*/ 110 w 157"/>
                <a:gd name="T9" fmla="*/ 34 h 298"/>
                <a:gd name="T10" fmla="*/ 54 w 157"/>
                <a:gd name="T11" fmla="*/ 94 h 298"/>
                <a:gd name="T12" fmla="*/ 19 w 157"/>
                <a:gd name="T13" fmla="*/ 160 h 298"/>
                <a:gd name="T14" fmla="*/ 12 w 157"/>
                <a:gd name="T15" fmla="*/ 195 h 298"/>
                <a:gd name="T16" fmla="*/ 9 w 157"/>
                <a:gd name="T17" fmla="*/ 224 h 298"/>
                <a:gd name="T18" fmla="*/ 11 w 157"/>
                <a:gd name="T19" fmla="*/ 298 h 298"/>
                <a:gd name="T20" fmla="*/ 25 w 157"/>
                <a:gd name="T21" fmla="*/ 298 h 298"/>
                <a:gd name="T22" fmla="*/ 66 w 157"/>
                <a:gd name="T23" fmla="*/ 10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298">
                  <a:moveTo>
                    <a:pt x="66" y="108"/>
                  </a:moveTo>
                  <a:cubicBezTo>
                    <a:pt x="66" y="88"/>
                    <a:pt x="94" y="62"/>
                    <a:pt x="111" y="55"/>
                  </a:cubicBezTo>
                  <a:cubicBezTo>
                    <a:pt x="123" y="50"/>
                    <a:pt x="122" y="39"/>
                    <a:pt x="135" y="33"/>
                  </a:cubicBezTo>
                  <a:cubicBezTo>
                    <a:pt x="154" y="25"/>
                    <a:pt x="157" y="23"/>
                    <a:pt x="149" y="0"/>
                  </a:cubicBezTo>
                  <a:cubicBezTo>
                    <a:pt x="144" y="18"/>
                    <a:pt x="128" y="34"/>
                    <a:pt x="110" y="34"/>
                  </a:cubicBezTo>
                  <a:cubicBezTo>
                    <a:pt x="88" y="48"/>
                    <a:pt x="67" y="73"/>
                    <a:pt x="54" y="94"/>
                  </a:cubicBezTo>
                  <a:cubicBezTo>
                    <a:pt x="41" y="115"/>
                    <a:pt x="27" y="136"/>
                    <a:pt x="19" y="160"/>
                  </a:cubicBezTo>
                  <a:cubicBezTo>
                    <a:pt x="16" y="171"/>
                    <a:pt x="13" y="183"/>
                    <a:pt x="12" y="195"/>
                  </a:cubicBezTo>
                  <a:cubicBezTo>
                    <a:pt x="1" y="202"/>
                    <a:pt x="0" y="216"/>
                    <a:pt x="9" y="224"/>
                  </a:cubicBezTo>
                  <a:cubicBezTo>
                    <a:pt x="8" y="251"/>
                    <a:pt x="8" y="275"/>
                    <a:pt x="11" y="298"/>
                  </a:cubicBezTo>
                  <a:cubicBezTo>
                    <a:pt x="25" y="298"/>
                    <a:pt x="25" y="298"/>
                    <a:pt x="25" y="298"/>
                  </a:cubicBezTo>
                  <a:cubicBezTo>
                    <a:pt x="14" y="232"/>
                    <a:pt x="27" y="158"/>
                    <a:pt x="66"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15" name="Полилиния 205"/>
            <p:cNvSpPr>
              <a:spLocks/>
            </p:cNvSpPr>
            <p:nvPr/>
          </p:nvSpPr>
          <p:spPr bwMode="auto">
            <a:xfrm>
              <a:off x="10766425" y="5843588"/>
              <a:ext cx="469900" cy="1016000"/>
            </a:xfrm>
            <a:custGeom>
              <a:avLst/>
              <a:gdLst>
                <a:gd name="T0" fmla="*/ 24 w 148"/>
                <a:gd name="T1" fmla="*/ 196 h 320"/>
                <a:gd name="T2" fmla="*/ 63 w 148"/>
                <a:gd name="T3" fmla="*/ 98 h 320"/>
                <a:gd name="T4" fmla="*/ 91 w 148"/>
                <a:gd name="T5" fmla="*/ 58 h 320"/>
                <a:gd name="T6" fmla="*/ 148 w 148"/>
                <a:gd name="T7" fmla="*/ 9 h 320"/>
                <a:gd name="T8" fmla="*/ 23 w 148"/>
                <a:gd name="T9" fmla="*/ 153 h 320"/>
                <a:gd name="T10" fmla="*/ 4 w 148"/>
                <a:gd name="T11" fmla="*/ 273 h 320"/>
                <a:gd name="T12" fmla="*/ 11 w 148"/>
                <a:gd name="T13" fmla="*/ 320 h 320"/>
                <a:gd name="T14" fmla="*/ 20 w 148"/>
                <a:gd name="T15" fmla="*/ 320 h 320"/>
                <a:gd name="T16" fmla="*/ 24 w 148"/>
                <a:gd name="T17" fmla="*/ 19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20">
                  <a:moveTo>
                    <a:pt x="24" y="196"/>
                  </a:moveTo>
                  <a:cubicBezTo>
                    <a:pt x="33" y="164"/>
                    <a:pt x="45" y="125"/>
                    <a:pt x="63" y="98"/>
                  </a:cubicBezTo>
                  <a:cubicBezTo>
                    <a:pt x="72" y="84"/>
                    <a:pt x="83" y="72"/>
                    <a:pt x="91" y="58"/>
                  </a:cubicBezTo>
                  <a:cubicBezTo>
                    <a:pt x="102" y="39"/>
                    <a:pt x="131" y="24"/>
                    <a:pt x="148" y="9"/>
                  </a:cubicBezTo>
                  <a:cubicBezTo>
                    <a:pt x="92" y="0"/>
                    <a:pt x="33" y="110"/>
                    <a:pt x="23" y="153"/>
                  </a:cubicBezTo>
                  <a:cubicBezTo>
                    <a:pt x="0" y="186"/>
                    <a:pt x="4" y="236"/>
                    <a:pt x="4" y="273"/>
                  </a:cubicBezTo>
                  <a:cubicBezTo>
                    <a:pt x="4" y="289"/>
                    <a:pt x="7" y="305"/>
                    <a:pt x="11" y="320"/>
                  </a:cubicBezTo>
                  <a:cubicBezTo>
                    <a:pt x="20" y="320"/>
                    <a:pt x="20" y="320"/>
                    <a:pt x="20" y="320"/>
                  </a:cubicBezTo>
                  <a:cubicBezTo>
                    <a:pt x="11" y="279"/>
                    <a:pt x="14" y="236"/>
                    <a:pt x="24"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16" name="Полилиния 206"/>
            <p:cNvSpPr>
              <a:spLocks/>
            </p:cNvSpPr>
            <p:nvPr/>
          </p:nvSpPr>
          <p:spPr bwMode="auto">
            <a:xfrm>
              <a:off x="11861800" y="6573838"/>
              <a:ext cx="95250" cy="285750"/>
            </a:xfrm>
            <a:custGeom>
              <a:avLst/>
              <a:gdLst>
                <a:gd name="T0" fmla="*/ 11 w 30"/>
                <a:gd name="T1" fmla="*/ 83 h 90"/>
                <a:gd name="T2" fmla="*/ 21 w 30"/>
                <a:gd name="T3" fmla="*/ 54 h 90"/>
                <a:gd name="T4" fmla="*/ 16 w 30"/>
                <a:gd name="T5" fmla="*/ 32 h 90"/>
                <a:gd name="T6" fmla="*/ 17 w 30"/>
                <a:gd name="T7" fmla="*/ 0 h 90"/>
                <a:gd name="T8" fmla="*/ 1 w 30"/>
                <a:gd name="T9" fmla="*/ 40 h 90"/>
                <a:gd name="T10" fmla="*/ 0 w 30"/>
                <a:gd name="T11" fmla="*/ 90 h 90"/>
                <a:gd name="T12" fmla="*/ 11 w 30"/>
                <a:gd name="T13" fmla="*/ 90 h 90"/>
                <a:gd name="T14" fmla="*/ 11 w 30"/>
                <a:gd name="T15" fmla="*/ 83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0">
                  <a:moveTo>
                    <a:pt x="11" y="83"/>
                  </a:moveTo>
                  <a:cubicBezTo>
                    <a:pt x="11" y="65"/>
                    <a:pt x="19" y="68"/>
                    <a:pt x="21" y="54"/>
                  </a:cubicBezTo>
                  <a:cubicBezTo>
                    <a:pt x="20" y="45"/>
                    <a:pt x="10" y="42"/>
                    <a:pt x="16" y="32"/>
                  </a:cubicBezTo>
                  <a:cubicBezTo>
                    <a:pt x="20" y="26"/>
                    <a:pt x="30" y="6"/>
                    <a:pt x="17" y="0"/>
                  </a:cubicBezTo>
                  <a:cubicBezTo>
                    <a:pt x="3" y="11"/>
                    <a:pt x="13" y="28"/>
                    <a:pt x="1" y="40"/>
                  </a:cubicBezTo>
                  <a:cubicBezTo>
                    <a:pt x="3" y="54"/>
                    <a:pt x="1" y="73"/>
                    <a:pt x="0" y="90"/>
                  </a:cubicBezTo>
                  <a:cubicBezTo>
                    <a:pt x="11" y="90"/>
                    <a:pt x="11" y="90"/>
                    <a:pt x="11" y="90"/>
                  </a:cubicBezTo>
                  <a:cubicBezTo>
                    <a:pt x="11" y="88"/>
                    <a:pt x="11" y="85"/>
                    <a:pt x="1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18" name="Полилиния 208"/>
            <p:cNvSpPr>
              <a:spLocks/>
            </p:cNvSpPr>
            <p:nvPr/>
          </p:nvSpPr>
          <p:spPr bwMode="auto">
            <a:xfrm>
              <a:off x="10121900" y="6831013"/>
              <a:ext cx="60325" cy="28575"/>
            </a:xfrm>
            <a:custGeom>
              <a:avLst/>
              <a:gdLst>
                <a:gd name="T0" fmla="*/ 0 w 19"/>
                <a:gd name="T1" fmla="*/ 0 h 9"/>
                <a:gd name="T2" fmla="*/ 4 w 19"/>
                <a:gd name="T3" fmla="*/ 9 h 9"/>
                <a:gd name="T4" fmla="*/ 19 w 19"/>
                <a:gd name="T5" fmla="*/ 9 h 9"/>
                <a:gd name="T6" fmla="*/ 0 w 19"/>
                <a:gd name="T7" fmla="*/ 0 h 9"/>
              </a:gdLst>
              <a:ahLst/>
              <a:cxnLst>
                <a:cxn ang="0">
                  <a:pos x="T0" y="T1"/>
                </a:cxn>
                <a:cxn ang="0">
                  <a:pos x="T2" y="T3"/>
                </a:cxn>
                <a:cxn ang="0">
                  <a:pos x="T4" y="T5"/>
                </a:cxn>
                <a:cxn ang="0">
                  <a:pos x="T6" y="T7"/>
                </a:cxn>
              </a:cxnLst>
              <a:rect l="0" t="0" r="r" b="b"/>
              <a:pathLst>
                <a:path w="19" h="9">
                  <a:moveTo>
                    <a:pt x="0" y="0"/>
                  </a:moveTo>
                  <a:cubicBezTo>
                    <a:pt x="0" y="3"/>
                    <a:pt x="2" y="6"/>
                    <a:pt x="4" y="9"/>
                  </a:cubicBezTo>
                  <a:cubicBezTo>
                    <a:pt x="19" y="9"/>
                    <a:pt x="19" y="9"/>
                    <a:pt x="19" y="9"/>
                  </a:cubicBezTo>
                  <a:cubicBezTo>
                    <a:pt x="13" y="6"/>
                    <a:pt x="8" y="2"/>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219" name="Полилиния 209"/>
            <p:cNvSpPr>
              <a:spLocks/>
            </p:cNvSpPr>
            <p:nvPr/>
          </p:nvSpPr>
          <p:spPr bwMode="auto">
            <a:xfrm>
              <a:off x="10163175" y="6773863"/>
              <a:ext cx="168275" cy="85725"/>
            </a:xfrm>
            <a:custGeom>
              <a:avLst/>
              <a:gdLst>
                <a:gd name="T0" fmla="*/ 28 w 53"/>
                <a:gd name="T1" fmla="*/ 12 h 27"/>
                <a:gd name="T2" fmla="*/ 0 w 53"/>
                <a:gd name="T3" fmla="*/ 12 h 27"/>
                <a:gd name="T4" fmla="*/ 21 w 53"/>
                <a:gd name="T5" fmla="*/ 27 h 27"/>
                <a:gd name="T6" fmla="*/ 53 w 53"/>
                <a:gd name="T7" fmla="*/ 27 h 27"/>
                <a:gd name="T8" fmla="*/ 28 w 53"/>
                <a:gd name="T9" fmla="*/ 12 h 27"/>
              </a:gdLst>
              <a:ahLst/>
              <a:cxnLst>
                <a:cxn ang="0">
                  <a:pos x="T0" y="T1"/>
                </a:cxn>
                <a:cxn ang="0">
                  <a:pos x="T2" y="T3"/>
                </a:cxn>
                <a:cxn ang="0">
                  <a:pos x="T4" y="T5"/>
                </a:cxn>
                <a:cxn ang="0">
                  <a:pos x="T6" y="T7"/>
                </a:cxn>
                <a:cxn ang="0">
                  <a:pos x="T8" y="T9"/>
                </a:cxn>
              </a:cxnLst>
              <a:rect l="0" t="0" r="r" b="b"/>
              <a:pathLst>
                <a:path w="53" h="27">
                  <a:moveTo>
                    <a:pt x="28" y="12"/>
                  </a:moveTo>
                  <a:cubicBezTo>
                    <a:pt x="20" y="17"/>
                    <a:pt x="4" y="0"/>
                    <a:pt x="0" y="12"/>
                  </a:cubicBezTo>
                  <a:cubicBezTo>
                    <a:pt x="8" y="16"/>
                    <a:pt x="19" y="17"/>
                    <a:pt x="21" y="27"/>
                  </a:cubicBezTo>
                  <a:cubicBezTo>
                    <a:pt x="53" y="27"/>
                    <a:pt x="53" y="27"/>
                    <a:pt x="53" y="27"/>
                  </a:cubicBezTo>
                  <a:cubicBezTo>
                    <a:pt x="44" y="23"/>
                    <a:pt x="29" y="23"/>
                    <a:pt x="2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sp>
        <p:nvSpPr>
          <p:cNvPr id="1341" name="Полилиния 331"/>
          <p:cNvSpPr>
            <a:spLocks/>
          </p:cNvSpPr>
          <p:nvPr/>
        </p:nvSpPr>
        <p:spPr bwMode="auto">
          <a:xfrm>
            <a:off x="5119831" y="4976813"/>
            <a:ext cx="4026552" cy="1879600"/>
          </a:xfrm>
          <a:custGeom>
            <a:avLst/>
            <a:gdLst>
              <a:gd name="T0" fmla="*/ 1009 w 1691"/>
              <a:gd name="T1" fmla="*/ 341 h 592"/>
              <a:gd name="T2" fmla="*/ 1691 w 1691"/>
              <a:gd name="T3" fmla="*/ 12 h 592"/>
              <a:gd name="T4" fmla="*/ 1691 w 1691"/>
              <a:gd name="T5" fmla="*/ 0 h 592"/>
              <a:gd name="T6" fmla="*/ 1005 w 1691"/>
              <a:gd name="T7" fmla="*/ 331 h 592"/>
              <a:gd name="T8" fmla="*/ 0 w 1691"/>
              <a:gd name="T9" fmla="*/ 592 h 592"/>
              <a:gd name="T10" fmla="*/ 95 w 1691"/>
              <a:gd name="T11" fmla="*/ 592 h 592"/>
              <a:gd name="T12" fmla="*/ 1009 w 1691"/>
              <a:gd name="T13" fmla="*/ 341 h 592"/>
            </a:gdLst>
            <a:ahLst/>
            <a:cxnLst>
              <a:cxn ang="0">
                <a:pos x="T0" y="T1"/>
              </a:cxn>
              <a:cxn ang="0">
                <a:pos x="T2" y="T3"/>
              </a:cxn>
              <a:cxn ang="0">
                <a:pos x="T4" y="T5"/>
              </a:cxn>
              <a:cxn ang="0">
                <a:pos x="T6" y="T7"/>
              </a:cxn>
              <a:cxn ang="0">
                <a:pos x="T8" y="T9"/>
              </a:cxn>
              <a:cxn ang="0">
                <a:pos x="T10" y="T11"/>
              </a:cxn>
              <a:cxn ang="0">
                <a:pos x="T12" y="T13"/>
              </a:cxn>
            </a:cxnLst>
            <a:rect l="0" t="0" r="r" b="b"/>
            <a:pathLst>
              <a:path w="1691" h="592">
                <a:moveTo>
                  <a:pt x="1009" y="341"/>
                </a:moveTo>
                <a:cubicBezTo>
                  <a:pt x="1255" y="244"/>
                  <a:pt x="1485" y="129"/>
                  <a:pt x="1691" y="12"/>
                </a:cubicBezTo>
                <a:cubicBezTo>
                  <a:pt x="1691" y="0"/>
                  <a:pt x="1691" y="0"/>
                  <a:pt x="1691" y="0"/>
                </a:cubicBezTo>
                <a:cubicBezTo>
                  <a:pt x="1484" y="118"/>
                  <a:pt x="1253" y="233"/>
                  <a:pt x="1005" y="331"/>
                </a:cubicBezTo>
                <a:cubicBezTo>
                  <a:pt x="714" y="446"/>
                  <a:pt x="371" y="548"/>
                  <a:pt x="0" y="592"/>
                </a:cubicBezTo>
                <a:cubicBezTo>
                  <a:pt x="95" y="592"/>
                  <a:pt x="95" y="592"/>
                  <a:pt x="95" y="592"/>
                </a:cubicBezTo>
                <a:cubicBezTo>
                  <a:pt x="391" y="548"/>
                  <a:pt x="697" y="464"/>
                  <a:pt x="1009" y="34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1343" name="Полилиния 333"/>
          <p:cNvSpPr>
            <a:spLocks/>
          </p:cNvSpPr>
          <p:nvPr/>
        </p:nvSpPr>
        <p:spPr bwMode="auto">
          <a:xfrm>
            <a:off x="5608114" y="5110164"/>
            <a:ext cx="3538269" cy="1749425"/>
          </a:xfrm>
          <a:custGeom>
            <a:avLst/>
            <a:gdLst>
              <a:gd name="T0" fmla="*/ 1486 w 1486"/>
              <a:gd name="T1" fmla="*/ 0 h 551"/>
              <a:gd name="T2" fmla="*/ 0 w 1486"/>
              <a:gd name="T3" fmla="*/ 551 h 551"/>
              <a:gd name="T4" fmla="*/ 78 w 1486"/>
              <a:gd name="T5" fmla="*/ 551 h 551"/>
              <a:gd name="T6" fmla="*/ 1486 w 1486"/>
              <a:gd name="T7" fmla="*/ 13 h 551"/>
              <a:gd name="T8" fmla="*/ 1486 w 1486"/>
              <a:gd name="T9" fmla="*/ 0 h 551"/>
            </a:gdLst>
            <a:ahLst/>
            <a:cxnLst>
              <a:cxn ang="0">
                <a:pos x="T0" y="T1"/>
              </a:cxn>
              <a:cxn ang="0">
                <a:pos x="T2" y="T3"/>
              </a:cxn>
              <a:cxn ang="0">
                <a:pos x="T4" y="T5"/>
              </a:cxn>
              <a:cxn ang="0">
                <a:pos x="T6" y="T7"/>
              </a:cxn>
              <a:cxn ang="0">
                <a:pos x="T8" y="T9"/>
              </a:cxn>
            </a:cxnLst>
            <a:rect l="0" t="0" r="r" b="b"/>
            <a:pathLst>
              <a:path w="1486" h="551">
                <a:moveTo>
                  <a:pt x="1486" y="0"/>
                </a:moveTo>
                <a:cubicBezTo>
                  <a:pt x="937" y="320"/>
                  <a:pt x="432" y="481"/>
                  <a:pt x="0" y="551"/>
                </a:cubicBezTo>
                <a:cubicBezTo>
                  <a:pt x="78" y="551"/>
                  <a:pt x="78" y="551"/>
                  <a:pt x="78" y="551"/>
                </a:cubicBezTo>
                <a:cubicBezTo>
                  <a:pt x="555" y="464"/>
                  <a:pt x="1026" y="282"/>
                  <a:pt x="1486" y="13"/>
                </a:cubicBezTo>
                <a:lnTo>
                  <a:pt x="1486" y="0"/>
                </a:ln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ru-RU" dirty="0"/>
          </a:p>
        </p:txBody>
      </p:sp>
      <p:grpSp>
        <p:nvGrpSpPr>
          <p:cNvPr id="1351" name="Группа 1350"/>
          <p:cNvGrpSpPr/>
          <p:nvPr/>
        </p:nvGrpSpPr>
        <p:grpSpPr>
          <a:xfrm>
            <a:off x="1191" y="3359150"/>
            <a:ext cx="9141618" cy="3976688"/>
            <a:chOff x="6350" y="3359150"/>
            <a:chExt cx="12185650" cy="3976688"/>
          </a:xfrm>
          <a:solidFill>
            <a:schemeClr val="bg2">
              <a:lumMod val="75000"/>
            </a:schemeClr>
          </a:solidFill>
        </p:grpSpPr>
        <p:sp>
          <p:nvSpPr>
            <p:cNvPr id="1217" name="Полилиния 207"/>
            <p:cNvSpPr>
              <a:spLocks/>
            </p:cNvSpPr>
            <p:nvPr/>
          </p:nvSpPr>
          <p:spPr bwMode="auto">
            <a:xfrm>
              <a:off x="3675063" y="6808788"/>
              <a:ext cx="238125" cy="50800"/>
            </a:xfrm>
            <a:custGeom>
              <a:avLst/>
              <a:gdLst>
                <a:gd name="T0" fmla="*/ 0 w 75"/>
                <a:gd name="T1" fmla="*/ 0 h 16"/>
                <a:gd name="T2" fmla="*/ 48 w 75"/>
                <a:gd name="T3" fmla="*/ 16 h 16"/>
                <a:gd name="T4" fmla="*/ 75 w 75"/>
                <a:gd name="T5" fmla="*/ 16 h 16"/>
                <a:gd name="T6" fmla="*/ 0 w 75"/>
                <a:gd name="T7" fmla="*/ 0 h 16"/>
              </a:gdLst>
              <a:ahLst/>
              <a:cxnLst>
                <a:cxn ang="0">
                  <a:pos x="T0" y="T1"/>
                </a:cxn>
                <a:cxn ang="0">
                  <a:pos x="T2" y="T3"/>
                </a:cxn>
                <a:cxn ang="0">
                  <a:pos x="T4" y="T5"/>
                </a:cxn>
                <a:cxn ang="0">
                  <a:pos x="T6" y="T7"/>
                </a:cxn>
              </a:cxnLst>
              <a:rect l="0" t="0" r="r" b="b"/>
              <a:pathLst>
                <a:path w="75" h="16">
                  <a:moveTo>
                    <a:pt x="0" y="0"/>
                  </a:moveTo>
                  <a:cubicBezTo>
                    <a:pt x="48" y="16"/>
                    <a:pt x="48" y="16"/>
                    <a:pt x="48" y="16"/>
                  </a:cubicBezTo>
                  <a:cubicBezTo>
                    <a:pt x="75" y="16"/>
                    <a:pt x="75" y="16"/>
                    <a:pt x="75" y="16"/>
                  </a:cubicBezTo>
                  <a:cubicBezTo>
                    <a:pt x="49" y="11"/>
                    <a:pt x="24"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sp>
          <p:nvSpPr>
            <p:cNvPr id="1340" name="Полилиния 330"/>
            <p:cNvSpPr>
              <a:spLocks/>
            </p:cNvSpPr>
            <p:nvPr/>
          </p:nvSpPr>
          <p:spPr bwMode="auto">
            <a:xfrm>
              <a:off x="6350" y="3359150"/>
              <a:ext cx="12185650" cy="3976688"/>
            </a:xfrm>
            <a:custGeom>
              <a:avLst/>
              <a:gdLst>
                <a:gd name="T0" fmla="*/ 2998 w 3839"/>
                <a:gd name="T1" fmla="*/ 458 h 1252"/>
                <a:gd name="T2" fmla="*/ 3839 w 3839"/>
                <a:gd name="T3" fmla="*/ 0 h 1252"/>
                <a:gd name="T4" fmla="*/ 606 w 3839"/>
                <a:gd name="T5" fmla="*/ 825 h 1252"/>
                <a:gd name="T6" fmla="*/ 491 w 3839"/>
                <a:gd name="T7" fmla="*/ 789 h 1252"/>
                <a:gd name="T8" fmla="*/ 321 w 3839"/>
                <a:gd name="T9" fmla="*/ 707 h 1252"/>
                <a:gd name="T10" fmla="*/ 274 w 3839"/>
                <a:gd name="T11" fmla="*/ 679 h 1252"/>
                <a:gd name="T12" fmla="*/ 0 w 3839"/>
                <a:gd name="T13" fmla="*/ 490 h 1252"/>
                <a:gd name="T14" fmla="*/ 38 w 3839"/>
                <a:gd name="T15" fmla="*/ 544 h 1252"/>
                <a:gd name="T16" fmla="*/ 0 w 3839"/>
                <a:gd name="T17" fmla="*/ 531 h 1252"/>
                <a:gd name="T18" fmla="*/ 0 w 3839"/>
                <a:gd name="T19" fmla="*/ 536 h 1252"/>
                <a:gd name="T20" fmla="*/ 144 w 3839"/>
                <a:gd name="T21" fmla="*/ 622 h 1252"/>
                <a:gd name="T22" fmla="*/ 0 w 3839"/>
                <a:gd name="T23" fmla="*/ 562 h 1252"/>
                <a:gd name="T24" fmla="*/ 0 w 3839"/>
                <a:gd name="T25" fmla="*/ 573 h 1252"/>
                <a:gd name="T26" fmla="*/ 300 w 3839"/>
                <a:gd name="T27" fmla="*/ 709 h 1252"/>
                <a:gd name="T28" fmla="*/ 0 w 3839"/>
                <a:gd name="T29" fmla="*/ 595 h 1252"/>
                <a:gd name="T30" fmla="*/ 325 w 3839"/>
                <a:gd name="T31" fmla="*/ 725 h 1252"/>
                <a:gd name="T32" fmla="*/ 339 w 3839"/>
                <a:gd name="T33" fmla="*/ 734 h 1252"/>
                <a:gd name="T34" fmla="*/ 0 w 3839"/>
                <a:gd name="T35" fmla="*/ 621 h 1252"/>
                <a:gd name="T36" fmla="*/ 338 w 3839"/>
                <a:gd name="T37" fmla="*/ 736 h 1252"/>
                <a:gd name="T38" fmla="*/ 366 w 3839"/>
                <a:gd name="T39" fmla="*/ 751 h 1252"/>
                <a:gd name="T40" fmla="*/ 0 w 3839"/>
                <a:gd name="T41" fmla="*/ 648 h 1252"/>
                <a:gd name="T42" fmla="*/ 378 w 3839"/>
                <a:gd name="T43" fmla="*/ 758 h 1252"/>
                <a:gd name="T44" fmla="*/ 106 w 3839"/>
                <a:gd name="T45" fmla="*/ 694 h 1252"/>
                <a:gd name="T46" fmla="*/ 0 w 3839"/>
                <a:gd name="T47" fmla="*/ 675 h 1252"/>
                <a:gd name="T48" fmla="*/ 418 w 3839"/>
                <a:gd name="T49" fmla="*/ 781 h 1252"/>
                <a:gd name="T50" fmla="*/ 0 w 3839"/>
                <a:gd name="T51" fmla="*/ 708 h 1252"/>
                <a:gd name="T52" fmla="*/ 920 w 3839"/>
                <a:gd name="T53" fmla="*/ 1004 h 1252"/>
                <a:gd name="T54" fmla="*/ 1411 w 3839"/>
                <a:gd name="T55" fmla="*/ 1101 h 1252"/>
                <a:gd name="T56" fmla="*/ 882 w 3839"/>
                <a:gd name="T57" fmla="*/ 978 h 1252"/>
                <a:gd name="T58" fmla="*/ 1963 w 3839"/>
                <a:gd name="T59" fmla="*/ 1101 h 1252"/>
                <a:gd name="T60" fmla="*/ 3839 w 3839"/>
                <a:gd name="T61" fmla="*/ 475 h 1252"/>
                <a:gd name="T62" fmla="*/ 3139 w 3839"/>
                <a:gd name="T63" fmla="*/ 805 h 1252"/>
                <a:gd name="T64" fmla="*/ 841 w 3839"/>
                <a:gd name="T65" fmla="*/ 951 h 1252"/>
                <a:gd name="T66" fmla="*/ 3128 w 3839"/>
                <a:gd name="T67" fmla="*/ 779 h 1252"/>
                <a:gd name="T68" fmla="*/ 3839 w 3839"/>
                <a:gd name="T69" fmla="*/ 417 h 1252"/>
                <a:gd name="T70" fmla="*/ 747 w 3839"/>
                <a:gd name="T71" fmla="*/ 908 h 1252"/>
                <a:gd name="T72" fmla="*/ 1746 w 3839"/>
                <a:gd name="T73" fmla="*/ 1056 h 1252"/>
                <a:gd name="T74" fmla="*/ 3839 w 3839"/>
                <a:gd name="T75" fmla="*/ 381 h 1252"/>
                <a:gd name="T76" fmla="*/ 3110 w 3839"/>
                <a:gd name="T77" fmla="*/ 735 h 1252"/>
                <a:gd name="T78" fmla="*/ 752 w 3839"/>
                <a:gd name="T79" fmla="*/ 900 h 1252"/>
                <a:gd name="T80" fmla="*/ 3099 w 3839"/>
                <a:gd name="T81" fmla="*/ 707 h 1252"/>
                <a:gd name="T82" fmla="*/ 3839 w 3839"/>
                <a:gd name="T83" fmla="*/ 326 h 1252"/>
                <a:gd name="T84" fmla="*/ 783 w 3839"/>
                <a:gd name="T85" fmla="*/ 902 h 1252"/>
                <a:gd name="T86" fmla="*/ 3086 w 3839"/>
                <a:gd name="T87" fmla="*/ 674 h 1252"/>
                <a:gd name="T88" fmla="*/ 3839 w 3839"/>
                <a:gd name="T89" fmla="*/ 281 h 1252"/>
                <a:gd name="T90" fmla="*/ 1744 w 3839"/>
                <a:gd name="T91" fmla="*/ 978 h 1252"/>
                <a:gd name="T92" fmla="*/ 3839 w 3839"/>
                <a:gd name="T93" fmla="*/ 238 h 1252"/>
                <a:gd name="T94" fmla="*/ 576 w 3839"/>
                <a:gd name="T95" fmla="*/ 824 h 1252"/>
                <a:gd name="T96" fmla="*/ 591 w 3839"/>
                <a:gd name="T97" fmla="*/ 828 h 1252"/>
                <a:gd name="T98" fmla="*/ 3055 w 3839"/>
                <a:gd name="T99" fmla="*/ 600 h 1252"/>
                <a:gd name="T100" fmla="*/ 3839 w 3839"/>
                <a:gd name="T101" fmla="*/ 185 h 1252"/>
                <a:gd name="T102" fmla="*/ 1073 w 3839"/>
                <a:gd name="T103" fmla="*/ 922 h 1252"/>
                <a:gd name="T104" fmla="*/ 3040 w 3839"/>
                <a:gd name="T105" fmla="*/ 563 h 1252"/>
                <a:gd name="T106" fmla="*/ 3839 w 3839"/>
                <a:gd name="T107" fmla="*/ 142 h 1252"/>
                <a:gd name="T108" fmla="*/ 626 w 3839"/>
                <a:gd name="T109" fmla="*/ 833 h 1252"/>
                <a:gd name="T110" fmla="*/ 3026 w 3839"/>
                <a:gd name="T111" fmla="*/ 529 h 1252"/>
                <a:gd name="T112" fmla="*/ 3839 w 3839"/>
                <a:gd name="T113" fmla="*/ 93 h 1252"/>
                <a:gd name="T114" fmla="*/ 766 w 3839"/>
                <a:gd name="T115" fmla="*/ 859 h 1252"/>
                <a:gd name="T116" fmla="*/ 1746 w 3839"/>
                <a:gd name="T117" fmla="*/ 868 h 1252"/>
                <a:gd name="T118" fmla="*/ 3595 w 3839"/>
                <a:gd name="T119" fmla="*/ 194 h 1252"/>
                <a:gd name="T120" fmla="*/ 3839 w 3839"/>
                <a:gd name="T121" fmla="*/ 44 h 1252"/>
                <a:gd name="T122" fmla="*/ 1746 w 3839"/>
                <a:gd name="T123" fmla="*/ 843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39" h="1252">
                  <a:moveTo>
                    <a:pt x="1746" y="843"/>
                  </a:moveTo>
                  <a:cubicBezTo>
                    <a:pt x="2148" y="781"/>
                    <a:pt x="2569" y="652"/>
                    <a:pt x="2998" y="458"/>
                  </a:cubicBezTo>
                  <a:cubicBezTo>
                    <a:pt x="3279" y="331"/>
                    <a:pt x="3560" y="178"/>
                    <a:pt x="3839" y="1"/>
                  </a:cubicBezTo>
                  <a:cubicBezTo>
                    <a:pt x="3839" y="0"/>
                    <a:pt x="3839" y="0"/>
                    <a:pt x="3839" y="0"/>
                  </a:cubicBezTo>
                  <a:cubicBezTo>
                    <a:pt x="2870" y="615"/>
                    <a:pt x="1698" y="1040"/>
                    <a:pt x="616" y="827"/>
                  </a:cubicBezTo>
                  <a:cubicBezTo>
                    <a:pt x="612" y="826"/>
                    <a:pt x="609" y="826"/>
                    <a:pt x="606" y="825"/>
                  </a:cubicBezTo>
                  <a:cubicBezTo>
                    <a:pt x="585" y="819"/>
                    <a:pt x="564" y="813"/>
                    <a:pt x="543" y="807"/>
                  </a:cubicBezTo>
                  <a:cubicBezTo>
                    <a:pt x="525" y="801"/>
                    <a:pt x="508" y="795"/>
                    <a:pt x="491" y="789"/>
                  </a:cubicBezTo>
                  <a:cubicBezTo>
                    <a:pt x="447" y="770"/>
                    <a:pt x="404" y="750"/>
                    <a:pt x="361" y="729"/>
                  </a:cubicBezTo>
                  <a:cubicBezTo>
                    <a:pt x="348" y="722"/>
                    <a:pt x="335" y="715"/>
                    <a:pt x="321" y="707"/>
                  </a:cubicBezTo>
                  <a:cubicBezTo>
                    <a:pt x="312" y="701"/>
                    <a:pt x="302" y="696"/>
                    <a:pt x="293" y="690"/>
                  </a:cubicBezTo>
                  <a:cubicBezTo>
                    <a:pt x="286" y="686"/>
                    <a:pt x="280" y="683"/>
                    <a:pt x="274" y="679"/>
                  </a:cubicBezTo>
                  <a:cubicBezTo>
                    <a:pt x="261" y="671"/>
                    <a:pt x="249" y="663"/>
                    <a:pt x="236" y="655"/>
                  </a:cubicBezTo>
                  <a:cubicBezTo>
                    <a:pt x="154" y="599"/>
                    <a:pt x="76" y="544"/>
                    <a:pt x="0" y="490"/>
                  </a:cubicBezTo>
                  <a:cubicBezTo>
                    <a:pt x="0" y="520"/>
                    <a:pt x="0" y="520"/>
                    <a:pt x="0" y="520"/>
                  </a:cubicBezTo>
                  <a:cubicBezTo>
                    <a:pt x="13" y="528"/>
                    <a:pt x="25" y="536"/>
                    <a:pt x="38" y="544"/>
                  </a:cubicBezTo>
                  <a:cubicBezTo>
                    <a:pt x="25" y="536"/>
                    <a:pt x="13" y="529"/>
                    <a:pt x="0" y="522"/>
                  </a:cubicBezTo>
                  <a:cubicBezTo>
                    <a:pt x="0" y="531"/>
                    <a:pt x="0" y="531"/>
                    <a:pt x="0" y="531"/>
                  </a:cubicBezTo>
                  <a:cubicBezTo>
                    <a:pt x="36" y="552"/>
                    <a:pt x="71" y="573"/>
                    <a:pt x="107" y="594"/>
                  </a:cubicBezTo>
                  <a:cubicBezTo>
                    <a:pt x="71" y="574"/>
                    <a:pt x="36" y="555"/>
                    <a:pt x="0" y="536"/>
                  </a:cubicBezTo>
                  <a:cubicBezTo>
                    <a:pt x="0" y="545"/>
                    <a:pt x="0" y="545"/>
                    <a:pt x="0" y="545"/>
                  </a:cubicBezTo>
                  <a:cubicBezTo>
                    <a:pt x="47" y="570"/>
                    <a:pt x="95" y="596"/>
                    <a:pt x="144" y="622"/>
                  </a:cubicBezTo>
                  <a:cubicBezTo>
                    <a:pt x="95" y="598"/>
                    <a:pt x="48" y="575"/>
                    <a:pt x="0" y="552"/>
                  </a:cubicBezTo>
                  <a:cubicBezTo>
                    <a:pt x="0" y="562"/>
                    <a:pt x="0" y="562"/>
                    <a:pt x="0" y="562"/>
                  </a:cubicBezTo>
                  <a:cubicBezTo>
                    <a:pt x="77" y="599"/>
                    <a:pt x="154" y="636"/>
                    <a:pt x="233" y="676"/>
                  </a:cubicBezTo>
                  <a:cubicBezTo>
                    <a:pt x="152" y="639"/>
                    <a:pt x="75" y="605"/>
                    <a:pt x="0" y="573"/>
                  </a:cubicBezTo>
                  <a:cubicBezTo>
                    <a:pt x="0" y="578"/>
                    <a:pt x="0" y="578"/>
                    <a:pt x="0" y="578"/>
                  </a:cubicBezTo>
                  <a:cubicBezTo>
                    <a:pt x="98" y="620"/>
                    <a:pt x="198" y="663"/>
                    <a:pt x="300" y="709"/>
                  </a:cubicBezTo>
                  <a:cubicBezTo>
                    <a:pt x="302" y="711"/>
                    <a:pt x="305" y="713"/>
                    <a:pt x="308" y="715"/>
                  </a:cubicBezTo>
                  <a:cubicBezTo>
                    <a:pt x="203" y="672"/>
                    <a:pt x="101" y="632"/>
                    <a:pt x="0" y="595"/>
                  </a:cubicBezTo>
                  <a:cubicBezTo>
                    <a:pt x="0" y="599"/>
                    <a:pt x="0" y="599"/>
                    <a:pt x="0" y="599"/>
                  </a:cubicBezTo>
                  <a:cubicBezTo>
                    <a:pt x="106" y="637"/>
                    <a:pt x="214" y="680"/>
                    <a:pt x="325" y="725"/>
                  </a:cubicBezTo>
                  <a:cubicBezTo>
                    <a:pt x="330" y="729"/>
                    <a:pt x="335" y="732"/>
                    <a:pt x="340" y="735"/>
                  </a:cubicBezTo>
                  <a:cubicBezTo>
                    <a:pt x="339" y="735"/>
                    <a:pt x="339" y="734"/>
                    <a:pt x="339" y="734"/>
                  </a:cubicBezTo>
                  <a:cubicBezTo>
                    <a:pt x="263" y="707"/>
                    <a:pt x="152" y="670"/>
                    <a:pt x="88" y="649"/>
                  </a:cubicBezTo>
                  <a:cubicBezTo>
                    <a:pt x="60" y="640"/>
                    <a:pt x="30" y="630"/>
                    <a:pt x="0" y="621"/>
                  </a:cubicBezTo>
                  <a:cubicBezTo>
                    <a:pt x="0" y="624"/>
                    <a:pt x="0" y="624"/>
                    <a:pt x="0" y="624"/>
                  </a:cubicBezTo>
                  <a:cubicBezTo>
                    <a:pt x="120" y="661"/>
                    <a:pt x="240" y="700"/>
                    <a:pt x="338" y="736"/>
                  </a:cubicBezTo>
                  <a:cubicBezTo>
                    <a:pt x="338" y="736"/>
                    <a:pt x="342" y="738"/>
                    <a:pt x="347" y="739"/>
                  </a:cubicBezTo>
                  <a:cubicBezTo>
                    <a:pt x="353" y="743"/>
                    <a:pt x="359" y="747"/>
                    <a:pt x="366" y="751"/>
                  </a:cubicBezTo>
                  <a:cubicBezTo>
                    <a:pt x="244" y="710"/>
                    <a:pt x="122" y="675"/>
                    <a:pt x="0" y="645"/>
                  </a:cubicBezTo>
                  <a:cubicBezTo>
                    <a:pt x="0" y="648"/>
                    <a:pt x="0" y="648"/>
                    <a:pt x="0" y="648"/>
                  </a:cubicBezTo>
                  <a:cubicBezTo>
                    <a:pt x="115" y="677"/>
                    <a:pt x="229" y="709"/>
                    <a:pt x="344" y="747"/>
                  </a:cubicBezTo>
                  <a:cubicBezTo>
                    <a:pt x="356" y="750"/>
                    <a:pt x="367" y="754"/>
                    <a:pt x="378" y="758"/>
                  </a:cubicBezTo>
                  <a:cubicBezTo>
                    <a:pt x="383" y="761"/>
                    <a:pt x="389" y="764"/>
                    <a:pt x="394" y="767"/>
                  </a:cubicBezTo>
                  <a:cubicBezTo>
                    <a:pt x="298" y="739"/>
                    <a:pt x="202" y="714"/>
                    <a:pt x="106" y="694"/>
                  </a:cubicBezTo>
                  <a:cubicBezTo>
                    <a:pt x="72" y="687"/>
                    <a:pt x="36" y="680"/>
                    <a:pt x="0" y="674"/>
                  </a:cubicBezTo>
                  <a:cubicBezTo>
                    <a:pt x="0" y="675"/>
                    <a:pt x="0" y="675"/>
                    <a:pt x="0" y="675"/>
                  </a:cubicBezTo>
                  <a:cubicBezTo>
                    <a:pt x="136" y="700"/>
                    <a:pt x="268" y="732"/>
                    <a:pt x="399" y="770"/>
                  </a:cubicBezTo>
                  <a:cubicBezTo>
                    <a:pt x="405" y="774"/>
                    <a:pt x="412" y="778"/>
                    <a:pt x="418" y="781"/>
                  </a:cubicBezTo>
                  <a:cubicBezTo>
                    <a:pt x="246" y="740"/>
                    <a:pt x="108" y="719"/>
                    <a:pt x="0" y="707"/>
                  </a:cubicBezTo>
                  <a:cubicBezTo>
                    <a:pt x="0" y="708"/>
                    <a:pt x="0" y="708"/>
                    <a:pt x="0" y="708"/>
                  </a:cubicBezTo>
                  <a:cubicBezTo>
                    <a:pt x="143" y="725"/>
                    <a:pt x="276" y="748"/>
                    <a:pt x="423" y="784"/>
                  </a:cubicBezTo>
                  <a:cubicBezTo>
                    <a:pt x="583" y="875"/>
                    <a:pt x="749" y="948"/>
                    <a:pt x="920" y="1004"/>
                  </a:cubicBezTo>
                  <a:cubicBezTo>
                    <a:pt x="1051" y="1047"/>
                    <a:pt x="1184" y="1079"/>
                    <a:pt x="1321" y="1101"/>
                  </a:cubicBezTo>
                  <a:cubicBezTo>
                    <a:pt x="1411" y="1101"/>
                    <a:pt x="1411" y="1101"/>
                    <a:pt x="1411" y="1101"/>
                  </a:cubicBezTo>
                  <a:cubicBezTo>
                    <a:pt x="1204" y="1075"/>
                    <a:pt x="995" y="1025"/>
                    <a:pt x="786" y="944"/>
                  </a:cubicBezTo>
                  <a:cubicBezTo>
                    <a:pt x="818" y="956"/>
                    <a:pt x="850" y="967"/>
                    <a:pt x="882" y="978"/>
                  </a:cubicBezTo>
                  <a:cubicBezTo>
                    <a:pt x="1083" y="1043"/>
                    <a:pt x="1292" y="1084"/>
                    <a:pt x="1508" y="1101"/>
                  </a:cubicBezTo>
                  <a:cubicBezTo>
                    <a:pt x="1963" y="1101"/>
                    <a:pt x="1963" y="1101"/>
                    <a:pt x="1963" y="1101"/>
                  </a:cubicBezTo>
                  <a:cubicBezTo>
                    <a:pt x="2341" y="1073"/>
                    <a:pt x="2737" y="977"/>
                    <a:pt x="3142" y="814"/>
                  </a:cubicBezTo>
                  <a:cubicBezTo>
                    <a:pt x="3402" y="710"/>
                    <a:pt x="3638" y="590"/>
                    <a:pt x="3839" y="475"/>
                  </a:cubicBezTo>
                  <a:cubicBezTo>
                    <a:pt x="3839" y="463"/>
                    <a:pt x="3839" y="463"/>
                    <a:pt x="3839" y="463"/>
                  </a:cubicBezTo>
                  <a:cubicBezTo>
                    <a:pt x="3627" y="585"/>
                    <a:pt x="3391" y="704"/>
                    <a:pt x="3139" y="805"/>
                  </a:cubicBezTo>
                  <a:cubicBezTo>
                    <a:pt x="2512" y="1056"/>
                    <a:pt x="1636" y="1252"/>
                    <a:pt x="771" y="927"/>
                  </a:cubicBezTo>
                  <a:cubicBezTo>
                    <a:pt x="794" y="936"/>
                    <a:pt x="818" y="944"/>
                    <a:pt x="841" y="951"/>
                  </a:cubicBezTo>
                  <a:cubicBezTo>
                    <a:pt x="1127" y="1044"/>
                    <a:pt x="1429" y="1088"/>
                    <a:pt x="1746" y="1083"/>
                  </a:cubicBezTo>
                  <a:cubicBezTo>
                    <a:pt x="2184" y="1075"/>
                    <a:pt x="2649" y="973"/>
                    <a:pt x="3128" y="779"/>
                  </a:cubicBezTo>
                  <a:cubicBezTo>
                    <a:pt x="3380" y="677"/>
                    <a:pt x="3620" y="554"/>
                    <a:pt x="3839" y="427"/>
                  </a:cubicBezTo>
                  <a:cubicBezTo>
                    <a:pt x="3839" y="417"/>
                    <a:pt x="3839" y="417"/>
                    <a:pt x="3839" y="417"/>
                  </a:cubicBezTo>
                  <a:cubicBezTo>
                    <a:pt x="3619" y="545"/>
                    <a:pt x="3378" y="667"/>
                    <a:pt x="3125" y="770"/>
                  </a:cubicBezTo>
                  <a:cubicBezTo>
                    <a:pt x="2498" y="1024"/>
                    <a:pt x="1616" y="1227"/>
                    <a:pt x="747" y="908"/>
                  </a:cubicBezTo>
                  <a:cubicBezTo>
                    <a:pt x="764" y="914"/>
                    <a:pt x="781" y="920"/>
                    <a:pt x="798" y="926"/>
                  </a:cubicBezTo>
                  <a:cubicBezTo>
                    <a:pt x="1097" y="1023"/>
                    <a:pt x="1414" y="1066"/>
                    <a:pt x="1746" y="1056"/>
                  </a:cubicBezTo>
                  <a:cubicBezTo>
                    <a:pt x="2180" y="1043"/>
                    <a:pt x="2640" y="937"/>
                    <a:pt x="3113" y="743"/>
                  </a:cubicBezTo>
                  <a:cubicBezTo>
                    <a:pt x="3354" y="644"/>
                    <a:pt x="3599" y="522"/>
                    <a:pt x="3839" y="381"/>
                  </a:cubicBezTo>
                  <a:cubicBezTo>
                    <a:pt x="3839" y="372"/>
                    <a:pt x="3839" y="372"/>
                    <a:pt x="3839" y="372"/>
                  </a:cubicBezTo>
                  <a:cubicBezTo>
                    <a:pt x="3619" y="501"/>
                    <a:pt x="3374" y="627"/>
                    <a:pt x="3110" y="735"/>
                  </a:cubicBezTo>
                  <a:cubicBezTo>
                    <a:pt x="2483" y="993"/>
                    <a:pt x="1595" y="1204"/>
                    <a:pt x="722" y="890"/>
                  </a:cubicBezTo>
                  <a:cubicBezTo>
                    <a:pt x="732" y="894"/>
                    <a:pt x="742" y="897"/>
                    <a:pt x="752" y="900"/>
                  </a:cubicBezTo>
                  <a:cubicBezTo>
                    <a:pt x="1064" y="1002"/>
                    <a:pt x="1397" y="1045"/>
                    <a:pt x="1746" y="1029"/>
                  </a:cubicBezTo>
                  <a:cubicBezTo>
                    <a:pt x="2175" y="1010"/>
                    <a:pt x="2631" y="902"/>
                    <a:pt x="3099" y="707"/>
                  </a:cubicBezTo>
                  <a:cubicBezTo>
                    <a:pt x="3366" y="596"/>
                    <a:pt x="3615" y="467"/>
                    <a:pt x="3839" y="334"/>
                  </a:cubicBezTo>
                  <a:cubicBezTo>
                    <a:pt x="3839" y="326"/>
                    <a:pt x="3839" y="326"/>
                    <a:pt x="3839" y="326"/>
                  </a:cubicBezTo>
                  <a:cubicBezTo>
                    <a:pt x="3614" y="459"/>
                    <a:pt x="3364" y="589"/>
                    <a:pt x="3096" y="700"/>
                  </a:cubicBezTo>
                  <a:cubicBezTo>
                    <a:pt x="2260" y="1047"/>
                    <a:pt x="1470" y="1114"/>
                    <a:pt x="783" y="902"/>
                  </a:cubicBezTo>
                  <a:cubicBezTo>
                    <a:pt x="1087" y="990"/>
                    <a:pt x="1412" y="1026"/>
                    <a:pt x="1750" y="1006"/>
                  </a:cubicBezTo>
                  <a:cubicBezTo>
                    <a:pt x="2175" y="981"/>
                    <a:pt x="2623" y="868"/>
                    <a:pt x="3086" y="674"/>
                  </a:cubicBezTo>
                  <a:cubicBezTo>
                    <a:pt x="3338" y="567"/>
                    <a:pt x="3590" y="438"/>
                    <a:pt x="3839" y="288"/>
                  </a:cubicBezTo>
                  <a:cubicBezTo>
                    <a:pt x="3839" y="281"/>
                    <a:pt x="3839" y="281"/>
                    <a:pt x="3839" y="281"/>
                  </a:cubicBezTo>
                  <a:cubicBezTo>
                    <a:pt x="2970" y="808"/>
                    <a:pt x="1781" y="1246"/>
                    <a:pt x="658" y="854"/>
                  </a:cubicBezTo>
                  <a:cubicBezTo>
                    <a:pt x="997" y="963"/>
                    <a:pt x="1360" y="1006"/>
                    <a:pt x="1744" y="978"/>
                  </a:cubicBezTo>
                  <a:cubicBezTo>
                    <a:pt x="2165" y="946"/>
                    <a:pt x="2612" y="829"/>
                    <a:pt x="3069" y="635"/>
                  </a:cubicBezTo>
                  <a:cubicBezTo>
                    <a:pt x="3327" y="525"/>
                    <a:pt x="3585" y="392"/>
                    <a:pt x="3839" y="238"/>
                  </a:cubicBezTo>
                  <a:cubicBezTo>
                    <a:pt x="3839" y="232"/>
                    <a:pt x="3839" y="232"/>
                    <a:pt x="3839" y="232"/>
                  </a:cubicBezTo>
                  <a:cubicBezTo>
                    <a:pt x="2947" y="774"/>
                    <a:pt x="1715" y="1237"/>
                    <a:pt x="576" y="824"/>
                  </a:cubicBezTo>
                  <a:cubicBezTo>
                    <a:pt x="575" y="823"/>
                    <a:pt x="574" y="823"/>
                    <a:pt x="572" y="822"/>
                  </a:cubicBezTo>
                  <a:cubicBezTo>
                    <a:pt x="579" y="824"/>
                    <a:pt x="585" y="826"/>
                    <a:pt x="591" y="828"/>
                  </a:cubicBezTo>
                  <a:cubicBezTo>
                    <a:pt x="950" y="945"/>
                    <a:pt x="1338" y="986"/>
                    <a:pt x="1746" y="949"/>
                  </a:cubicBezTo>
                  <a:cubicBezTo>
                    <a:pt x="2163" y="912"/>
                    <a:pt x="2604" y="794"/>
                    <a:pt x="3055" y="600"/>
                  </a:cubicBezTo>
                  <a:cubicBezTo>
                    <a:pt x="3331" y="481"/>
                    <a:pt x="3595" y="340"/>
                    <a:pt x="3839" y="190"/>
                  </a:cubicBezTo>
                  <a:cubicBezTo>
                    <a:pt x="3839" y="185"/>
                    <a:pt x="3839" y="185"/>
                    <a:pt x="3839" y="185"/>
                  </a:cubicBezTo>
                  <a:cubicBezTo>
                    <a:pt x="2929" y="745"/>
                    <a:pt x="1727" y="1186"/>
                    <a:pt x="607" y="829"/>
                  </a:cubicBezTo>
                  <a:cubicBezTo>
                    <a:pt x="758" y="873"/>
                    <a:pt x="914" y="904"/>
                    <a:pt x="1073" y="922"/>
                  </a:cubicBezTo>
                  <a:cubicBezTo>
                    <a:pt x="1288" y="946"/>
                    <a:pt x="1515" y="945"/>
                    <a:pt x="1746" y="921"/>
                  </a:cubicBezTo>
                  <a:cubicBezTo>
                    <a:pt x="2159" y="878"/>
                    <a:pt x="2594" y="757"/>
                    <a:pt x="3040" y="563"/>
                  </a:cubicBezTo>
                  <a:cubicBezTo>
                    <a:pt x="3235" y="478"/>
                    <a:pt x="3432" y="379"/>
                    <a:pt x="3627" y="268"/>
                  </a:cubicBezTo>
                  <a:cubicBezTo>
                    <a:pt x="3698" y="228"/>
                    <a:pt x="3768" y="186"/>
                    <a:pt x="3839" y="142"/>
                  </a:cubicBezTo>
                  <a:cubicBezTo>
                    <a:pt x="3839" y="139"/>
                    <a:pt x="3839" y="139"/>
                    <a:pt x="3839" y="139"/>
                  </a:cubicBezTo>
                  <a:cubicBezTo>
                    <a:pt x="2931" y="698"/>
                    <a:pt x="1735" y="1146"/>
                    <a:pt x="626" y="833"/>
                  </a:cubicBezTo>
                  <a:cubicBezTo>
                    <a:pt x="976" y="922"/>
                    <a:pt x="1352" y="944"/>
                    <a:pt x="1746" y="896"/>
                  </a:cubicBezTo>
                  <a:cubicBezTo>
                    <a:pt x="2155" y="847"/>
                    <a:pt x="2586" y="723"/>
                    <a:pt x="3026" y="529"/>
                  </a:cubicBezTo>
                  <a:cubicBezTo>
                    <a:pt x="3298" y="409"/>
                    <a:pt x="3570" y="264"/>
                    <a:pt x="3839" y="96"/>
                  </a:cubicBezTo>
                  <a:cubicBezTo>
                    <a:pt x="3839" y="93"/>
                    <a:pt x="3839" y="93"/>
                    <a:pt x="3839" y="93"/>
                  </a:cubicBezTo>
                  <a:cubicBezTo>
                    <a:pt x="2930" y="661"/>
                    <a:pt x="1756" y="1107"/>
                    <a:pt x="652" y="837"/>
                  </a:cubicBezTo>
                  <a:cubicBezTo>
                    <a:pt x="690" y="845"/>
                    <a:pt x="728" y="852"/>
                    <a:pt x="766" y="859"/>
                  </a:cubicBezTo>
                  <a:cubicBezTo>
                    <a:pt x="872" y="877"/>
                    <a:pt x="982" y="890"/>
                    <a:pt x="1092" y="896"/>
                  </a:cubicBezTo>
                  <a:cubicBezTo>
                    <a:pt x="1302" y="909"/>
                    <a:pt x="1522" y="899"/>
                    <a:pt x="1746" y="868"/>
                  </a:cubicBezTo>
                  <a:cubicBezTo>
                    <a:pt x="2151" y="813"/>
                    <a:pt x="2577" y="686"/>
                    <a:pt x="3012" y="492"/>
                  </a:cubicBezTo>
                  <a:cubicBezTo>
                    <a:pt x="3205" y="406"/>
                    <a:pt x="3401" y="306"/>
                    <a:pt x="3595" y="194"/>
                  </a:cubicBezTo>
                  <a:cubicBezTo>
                    <a:pt x="3676" y="147"/>
                    <a:pt x="3758" y="98"/>
                    <a:pt x="3839" y="47"/>
                  </a:cubicBezTo>
                  <a:cubicBezTo>
                    <a:pt x="3839" y="44"/>
                    <a:pt x="3839" y="44"/>
                    <a:pt x="3839" y="44"/>
                  </a:cubicBezTo>
                  <a:cubicBezTo>
                    <a:pt x="2937" y="610"/>
                    <a:pt x="1783" y="1062"/>
                    <a:pt x="690" y="843"/>
                  </a:cubicBezTo>
                  <a:cubicBezTo>
                    <a:pt x="1024" y="901"/>
                    <a:pt x="1378" y="900"/>
                    <a:pt x="1746" y="84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p>
          </p:txBody>
        </p:sp>
        <p:sp>
          <p:nvSpPr>
            <p:cNvPr id="1342" name="Полилиния 332"/>
            <p:cNvSpPr>
              <a:spLocks/>
            </p:cNvSpPr>
            <p:nvPr/>
          </p:nvSpPr>
          <p:spPr bwMode="auto">
            <a:xfrm>
              <a:off x="3201988" y="6656388"/>
              <a:ext cx="825500" cy="203200"/>
            </a:xfrm>
            <a:custGeom>
              <a:avLst/>
              <a:gdLst>
                <a:gd name="T0" fmla="*/ 0 w 260"/>
                <a:gd name="T1" fmla="*/ 0 h 64"/>
                <a:gd name="T2" fmla="*/ 196 w 260"/>
                <a:gd name="T3" fmla="*/ 64 h 64"/>
                <a:gd name="T4" fmla="*/ 260 w 260"/>
                <a:gd name="T5" fmla="*/ 64 h 64"/>
                <a:gd name="T6" fmla="*/ 0 w 260"/>
                <a:gd name="T7" fmla="*/ 0 h 64"/>
              </a:gdLst>
              <a:ahLst/>
              <a:cxnLst>
                <a:cxn ang="0">
                  <a:pos x="T0" y="T1"/>
                </a:cxn>
                <a:cxn ang="0">
                  <a:pos x="T2" y="T3"/>
                </a:cxn>
                <a:cxn ang="0">
                  <a:pos x="T4" y="T5"/>
                </a:cxn>
                <a:cxn ang="0">
                  <a:pos x="T6" y="T7"/>
                </a:cxn>
              </a:cxnLst>
              <a:rect l="0" t="0" r="r" b="b"/>
              <a:pathLst>
                <a:path w="260" h="64">
                  <a:moveTo>
                    <a:pt x="0" y="0"/>
                  </a:moveTo>
                  <a:cubicBezTo>
                    <a:pt x="196" y="64"/>
                    <a:pt x="196" y="64"/>
                    <a:pt x="196" y="64"/>
                  </a:cubicBezTo>
                  <a:cubicBezTo>
                    <a:pt x="260" y="64"/>
                    <a:pt x="260" y="64"/>
                    <a:pt x="260" y="64"/>
                  </a:cubicBezTo>
                  <a:cubicBezTo>
                    <a:pt x="150" y="44"/>
                    <a:pt x="63" y="2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sp>
        <p:nvSpPr>
          <p:cNvPr id="2" name="Заголовок 1"/>
          <p:cNvSpPr>
            <a:spLocks noGrp="1"/>
          </p:cNvSpPr>
          <p:nvPr>
            <p:ph type="ctrTitle"/>
          </p:nvPr>
        </p:nvSpPr>
        <p:spPr>
          <a:xfrm>
            <a:off x="1142107" y="685800"/>
            <a:ext cx="6859786" cy="2895600"/>
          </a:xfrm>
        </p:spPr>
        <p:txBody>
          <a:bodyPr lIns="0" anchor="b">
            <a:noAutofit/>
          </a:bodyPr>
          <a:lstStyle>
            <a:lvl1pPr algn="l">
              <a:lnSpc>
                <a:spcPct val="90000"/>
              </a:lnSpc>
              <a:defRPr sz="6600" b="1">
                <a:solidFill>
                  <a:schemeClr val="tx1"/>
                </a:solidFill>
                <a:effectLst>
                  <a:outerShdw blurRad="50800" dist="25400" dir="2700000" algn="br" rotWithShape="0">
                    <a:schemeClr val="bg2">
                      <a:lumMod val="50000"/>
                      <a:alpha val="50000"/>
                    </a:schemeClr>
                  </a:outerShdw>
                </a:effectLst>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142107" y="3657599"/>
            <a:ext cx="6859786" cy="1319214"/>
          </a:xfrm>
        </p:spPr>
        <p:txBody>
          <a:bodyPr lIns="0">
            <a:noAutofit/>
          </a:bodyPr>
          <a:lstStyle>
            <a:lvl1pPr marL="0" indent="0" algn="l">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Tree>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lvl5pP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B4C71EC6-210F-42DE-9C53-41977AD35B3D}" type="datetimeFigureOut">
              <a:rPr lang="ru-RU" smtClean="0"/>
              <a:pPr/>
              <a:t>01.09.2020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197001224"/>
      </p:ext>
    </p:extLst>
  </p:cSld>
  <p:clrMapOvr>
    <a:masterClrMapping/>
  </p:clrMapOvr>
  <p:transition spd="slow">
    <p:push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274638"/>
            <a:ext cx="1971675" cy="5897562"/>
          </a:xfrm>
        </p:spPr>
        <p:txBody>
          <a:bodyPr vert="eaVert"/>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628650" y="274638"/>
            <a:ext cx="5800725" cy="5897562"/>
          </a:xfrm>
        </p:spPr>
        <p:txBody>
          <a:bodyPr vert="eaVert"/>
          <a:lstStyle>
            <a:lvl5pP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B4C71EC6-210F-42DE-9C53-41977AD35B3D}" type="datetimeFigureOut">
              <a:rPr lang="ru-RU" smtClean="0"/>
              <a:pPr/>
              <a:t>01.09.2020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244057918"/>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B4C71EC6-210F-42DE-9C53-41977AD35B3D}" type="datetimeFigureOut">
              <a:rPr lang="ru-RU" smtClean="0"/>
              <a:pPr/>
              <a:t>01.09.2020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984015386"/>
      </p:ext>
    </p:extLst>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107" y="1676400"/>
            <a:ext cx="6859786" cy="3200400"/>
          </a:xfrm>
        </p:spPr>
        <p:txBody>
          <a:bodyPr lIns="0" anchor="b">
            <a:noAutofit/>
          </a:bodyPr>
          <a:lstStyle>
            <a:lvl1pPr algn="l">
              <a:defRPr sz="6600" b="1" cap="none" baseline="0">
                <a:solidFill>
                  <a:schemeClr val="tx1"/>
                </a:solidFill>
                <a:effectLst>
                  <a:outerShdw blurRad="50800" dist="25400" dir="2700000" algn="br" rotWithShape="0">
                    <a:prstClr val="black">
                      <a:alpha val="50000"/>
                    </a:prstClr>
                  </a:outerShdw>
                </a:effectLst>
              </a:defRPr>
            </a:lvl1pPr>
          </a:lstStyle>
          <a:p>
            <a:r>
              <a:rPr lang="ru-RU" smtClean="0"/>
              <a:t>Образец заголовка</a:t>
            </a:r>
            <a:endParaRPr lang="ru-RU" dirty="0"/>
          </a:p>
        </p:txBody>
      </p:sp>
      <p:sp>
        <p:nvSpPr>
          <p:cNvPr id="3" name="Текст 2"/>
          <p:cNvSpPr>
            <a:spLocks noGrp="1"/>
          </p:cNvSpPr>
          <p:nvPr>
            <p:ph type="body" idx="1"/>
          </p:nvPr>
        </p:nvSpPr>
        <p:spPr>
          <a:xfrm>
            <a:off x="1142107" y="5029200"/>
            <a:ext cx="6859786" cy="982980"/>
          </a:xfrm>
        </p:spPr>
        <p:txBody>
          <a:bodyPr lIns="0" anchor="t">
            <a:normAutofit/>
          </a:bodyPr>
          <a:lstStyle>
            <a:lvl1pPr marL="0" indent="0">
              <a:buNone/>
              <a:defRPr sz="2800" cap="all" baseline="0">
                <a:solidFill>
                  <a:schemeClr val="tx1"/>
                </a:solidFill>
                <a:effectLst>
                  <a:outerShdw blurRad="50800" dist="25400" dir="2700000" algn="tr" rotWithShape="0">
                    <a:schemeClr val="bg2">
                      <a:lumMod val="50000"/>
                      <a:alpha val="50000"/>
                    </a:schemeClr>
                  </a:outerShdw>
                </a:effectLst>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01.09.2020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sz="half" idx="1"/>
          </p:nvPr>
        </p:nvSpPr>
        <p:spPr>
          <a:xfrm>
            <a:off x="1142107" y="1828800"/>
            <a:ext cx="3361295"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4640598" y="1828800"/>
            <a:ext cx="3361295" cy="4191000"/>
          </a:xfrm>
        </p:spPr>
        <p:txBody>
          <a:bodyPr/>
          <a:lstStyle>
            <a:lvl1pPr>
              <a:defRPr sz="2399"/>
            </a:lvl1pPr>
            <a:lvl2pPr>
              <a:defRPr sz="2200"/>
            </a:lvl2pPr>
            <a:lvl3pPr>
              <a:defRPr sz="1799"/>
            </a:lvl3pPr>
            <a:lvl4pPr>
              <a:defRPr sz="1600"/>
            </a:lvl4pPr>
            <a:lvl5pPr>
              <a:defRPr sz="1600"/>
            </a:lvl5pPr>
            <a:lvl6pPr>
              <a:defRPr sz="1799"/>
            </a:lvl6pPr>
            <a:lvl7pPr>
              <a:defRPr sz="1799"/>
            </a:lvl7pPr>
            <a:lvl8pPr>
              <a:defRPr sz="1799"/>
            </a:lvl8pPr>
            <a:lvl9pPr>
              <a:defRPr sz="1799"/>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fld id="{B4C71EC6-210F-42DE-9C53-41977AD35B3D}" type="datetimeFigureOut">
              <a:rPr lang="ru-RU" smtClean="0"/>
              <a:pPr/>
              <a:t>01.09.2020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148327978"/>
      </p:ext>
    </p:extLst>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Текст 2"/>
          <p:cNvSpPr>
            <a:spLocks noGrp="1"/>
          </p:cNvSpPr>
          <p:nvPr>
            <p:ph type="body" idx="1"/>
          </p:nvPr>
        </p:nvSpPr>
        <p:spPr>
          <a:xfrm>
            <a:off x="1142107" y="1828800"/>
            <a:ext cx="3361295"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ru-RU" smtClean="0"/>
              <a:t>Образец текста</a:t>
            </a:r>
          </a:p>
        </p:txBody>
      </p:sp>
      <p:sp>
        <p:nvSpPr>
          <p:cNvPr id="4" name="Объект 3"/>
          <p:cNvSpPr>
            <a:spLocks noGrp="1"/>
          </p:cNvSpPr>
          <p:nvPr>
            <p:ph sz="half" idx="2"/>
          </p:nvPr>
        </p:nvSpPr>
        <p:spPr>
          <a:xfrm>
            <a:off x="1142107" y="2743200"/>
            <a:ext cx="3361295"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4640598" y="1828800"/>
            <a:ext cx="3361295" cy="838200"/>
          </a:xfrm>
        </p:spPr>
        <p:txBody>
          <a:bodyPr anchor="b">
            <a:normAutofit/>
          </a:bodyPr>
          <a:lstStyle>
            <a:lvl1pPr marL="0" indent="0">
              <a:spcBef>
                <a:spcPts val="0"/>
              </a:spcBef>
              <a:buNone/>
              <a:defRPr sz="26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0598" y="2743200"/>
            <a:ext cx="3361295" cy="3276600"/>
          </a:xfrm>
        </p:spPr>
        <p:txBody>
          <a:bodyPr/>
          <a:lstStyle>
            <a:lvl1pPr>
              <a:defRPr sz="2399"/>
            </a:lvl1pPr>
            <a:lvl2pPr>
              <a:defRPr sz="2200"/>
            </a:lvl2pPr>
            <a:lvl3pPr>
              <a:defRPr sz="1799"/>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B4C71EC6-210F-42DE-9C53-41977AD35B3D}" type="datetimeFigureOut">
              <a:rPr lang="ru-RU" smtClean="0"/>
              <a:pPr/>
              <a:t>01.09.2020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
        <p:nvSpPr>
          <p:cNvPr id="10" name="Заголовок 9"/>
          <p:cNvSpPr>
            <a:spLocks noGrp="1"/>
          </p:cNvSpPr>
          <p:nvPr>
            <p:ph type="title"/>
          </p:nvPr>
        </p:nvSpPr>
        <p:spPr/>
        <p:txBody>
          <a:bodyPr/>
          <a:lstStyle/>
          <a:p>
            <a:r>
              <a:rPr lang="ru-RU" smtClean="0"/>
              <a:t>Образец заголовка</a:t>
            </a:r>
            <a:endParaRPr lang="ru-RU" dirty="0"/>
          </a:p>
        </p:txBody>
      </p:sp>
    </p:spTree>
    <p:extLst>
      <p:ext uri="{BB962C8B-B14F-4D97-AF65-F5344CB8AC3E}">
        <p14:creationId xmlns:p14="http://schemas.microsoft.com/office/powerpoint/2010/main" val="826328323"/>
      </p:ext>
    </p:extLst>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107" y="402276"/>
            <a:ext cx="6859786" cy="1160462"/>
          </a:xfrm>
        </p:spPr>
        <p:txBody>
          <a:bodyPr/>
          <a:lstStyle/>
          <a:p>
            <a:r>
              <a:rPr lang="ru-RU" smtClean="0"/>
              <a:t>Образец заголовка</a:t>
            </a:r>
            <a:endParaRPr lang="ru-RU" dirty="0"/>
          </a:p>
        </p:txBody>
      </p:sp>
      <p:sp>
        <p:nvSpPr>
          <p:cNvPr id="240" name="Дата 239"/>
          <p:cNvSpPr>
            <a:spLocks noGrp="1"/>
          </p:cNvSpPr>
          <p:nvPr>
            <p:ph type="dt" sz="half" idx="10"/>
          </p:nvPr>
        </p:nvSpPr>
        <p:spPr/>
        <p:txBody>
          <a:bodyPr/>
          <a:lstStyle/>
          <a:p>
            <a:fld id="{B4C71EC6-210F-42DE-9C53-41977AD35B3D}" type="datetimeFigureOut">
              <a:rPr lang="ru-RU" smtClean="0"/>
              <a:pPr/>
              <a:t>01.09.2020</a:t>
            </a:fld>
            <a:endParaRPr lang="ru-RU"/>
          </a:p>
        </p:txBody>
      </p:sp>
      <p:sp>
        <p:nvSpPr>
          <p:cNvPr id="241" name="Нижний колонтитул 240"/>
          <p:cNvSpPr>
            <a:spLocks noGrp="1"/>
          </p:cNvSpPr>
          <p:nvPr>
            <p:ph type="ftr" sz="quarter" idx="11"/>
          </p:nvPr>
        </p:nvSpPr>
        <p:spPr/>
        <p:txBody>
          <a:bodyPr/>
          <a:lstStyle/>
          <a:p>
            <a:endParaRPr lang="ru-RU"/>
          </a:p>
        </p:txBody>
      </p:sp>
      <p:sp>
        <p:nvSpPr>
          <p:cNvPr id="242" name="Номер слайда 241"/>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01.09.2020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9119" y="741872"/>
            <a:ext cx="3144067" cy="2687128"/>
          </a:xfrm>
        </p:spPr>
        <p:txBody>
          <a:bodyPr anchor="b">
            <a:normAutofit/>
          </a:bodyPr>
          <a:lstStyle>
            <a:lvl1pPr algn="l">
              <a:defRPr sz="4000" b="1"/>
            </a:lvl1pPr>
          </a:lstStyle>
          <a:p>
            <a:r>
              <a:rPr lang="ru-RU" smtClean="0"/>
              <a:t>Образец заголовка</a:t>
            </a:r>
            <a:endParaRPr lang="ru-RU" dirty="0"/>
          </a:p>
        </p:txBody>
      </p:sp>
      <p:sp>
        <p:nvSpPr>
          <p:cNvPr id="3" name="Объект 2"/>
          <p:cNvSpPr>
            <a:spLocks noGrp="1"/>
          </p:cNvSpPr>
          <p:nvPr>
            <p:ph idx="1"/>
          </p:nvPr>
        </p:nvSpPr>
        <p:spPr>
          <a:xfrm>
            <a:off x="4171846" y="762000"/>
            <a:ext cx="4173037" cy="5257801"/>
          </a:xfrm>
        </p:spPr>
        <p:txBody>
          <a:bodyPr>
            <a:normAutofit/>
          </a:bodyPr>
          <a:lstStyle>
            <a:lvl1pPr>
              <a:defRPr sz="24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799119" y="3581400"/>
            <a:ext cx="3144067"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01.09.2020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29844416"/>
      </p:ext>
    </p:extLst>
  </p:cSld>
  <p:clrMapOvr>
    <a:masterClrMapping/>
  </p:clrMapOvr>
  <p:transition spd="slow">
    <p:push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9117" y="741872"/>
            <a:ext cx="3144068" cy="2687128"/>
          </a:xfrm>
        </p:spPr>
        <p:txBody>
          <a:bodyPr anchor="b">
            <a:normAutofit/>
          </a:bodyPr>
          <a:lstStyle>
            <a:lvl1pPr algn="l">
              <a:defRPr sz="4000" b="1"/>
            </a:lvl1pPr>
          </a:lstStyle>
          <a:p>
            <a:r>
              <a:rPr lang="ru-RU" smtClean="0"/>
              <a:t>Образец заголовка</a:t>
            </a:r>
            <a:endParaRPr lang="ru-RU" dirty="0"/>
          </a:p>
        </p:txBody>
      </p:sp>
      <p:sp>
        <p:nvSpPr>
          <p:cNvPr id="3" name="Рисунок 2"/>
          <p:cNvSpPr>
            <a:spLocks noGrp="1"/>
          </p:cNvSpPr>
          <p:nvPr>
            <p:ph type="pic" idx="1"/>
          </p:nvPr>
        </p:nvSpPr>
        <p:spPr>
          <a:xfrm>
            <a:off x="4171846" y="762000"/>
            <a:ext cx="4173037" cy="5257800"/>
          </a:xfrm>
          <a:solidFill>
            <a:schemeClr val="bg2">
              <a:lumMod val="75000"/>
            </a:schemeClr>
          </a:solidFill>
          <a:ln w="50800">
            <a:noFill/>
            <a:miter lim="800000"/>
          </a:ln>
          <a:effectLst>
            <a:outerShdw blurRad="114300" dist="38100" dir="2700000" algn="t" rotWithShape="0">
              <a:prstClr val="black">
                <a:alpha val="42000"/>
              </a:prstClr>
            </a:outerShdw>
          </a:effectLst>
        </p:spPr>
        <p:txBody>
          <a:bodyPr>
            <a:normAutofit/>
          </a:bodyPr>
          <a:lstStyle>
            <a:lvl1pPr marL="0" indent="0" algn="ctr">
              <a:buNone/>
              <a:defRPr sz="24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799117" y="3581400"/>
            <a:ext cx="3144068" cy="2438400"/>
          </a:xfrm>
        </p:spPr>
        <p:txBody>
          <a:bodyPr>
            <a:normAutofit/>
          </a:bodyPr>
          <a:lstStyle>
            <a:lvl1pPr marL="0" indent="0">
              <a:spcBef>
                <a:spcPts val="18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6" name="Дата 85"/>
          <p:cNvSpPr>
            <a:spLocks noGrp="1"/>
          </p:cNvSpPr>
          <p:nvPr>
            <p:ph type="dt" sz="half" idx="10"/>
          </p:nvPr>
        </p:nvSpPr>
        <p:spPr/>
        <p:txBody>
          <a:bodyPr/>
          <a:lstStyle/>
          <a:p>
            <a:fld id="{B4C71EC6-210F-42DE-9C53-41977AD35B3D}" type="datetimeFigureOut">
              <a:rPr lang="ru-RU" smtClean="0"/>
              <a:pPr/>
              <a:t>01.09.2020</a:t>
            </a:fld>
            <a:endParaRPr lang="ru-RU"/>
          </a:p>
        </p:txBody>
      </p:sp>
      <p:sp>
        <p:nvSpPr>
          <p:cNvPr id="87" name="Нижний колонтитул 86"/>
          <p:cNvSpPr>
            <a:spLocks noGrp="1"/>
          </p:cNvSpPr>
          <p:nvPr>
            <p:ph type="ftr" sz="quarter" idx="11"/>
          </p:nvPr>
        </p:nvSpPr>
        <p:spPr/>
        <p:txBody>
          <a:bodyPr/>
          <a:lstStyle/>
          <a:p>
            <a:endParaRPr lang="ru-RU"/>
          </a:p>
        </p:txBody>
      </p:sp>
      <p:sp>
        <p:nvSpPr>
          <p:cNvPr id="90" name="Номер слайда 89"/>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spd="slow">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05" name="Полилиния 330"/>
          <p:cNvSpPr>
            <a:spLocks/>
          </p:cNvSpPr>
          <p:nvPr/>
        </p:nvSpPr>
        <p:spPr bwMode="auto">
          <a:xfrm>
            <a:off x="0" y="5525051"/>
            <a:ext cx="9150908" cy="1331045"/>
          </a:xfrm>
          <a:custGeom>
            <a:avLst/>
            <a:gdLst/>
            <a:ahLst/>
            <a:cxnLst/>
            <a:rect l="l" t="t" r="r" b="b"/>
            <a:pathLst>
              <a:path w="12198033" h="1331045">
                <a:moveTo>
                  <a:pt x="12198033" y="1196494"/>
                </a:moveTo>
                <a:lnTo>
                  <a:pt x="12198033" y="1227876"/>
                </a:lnTo>
                <a:lnTo>
                  <a:pt x="11731068" y="1331045"/>
                </a:lnTo>
                <a:lnTo>
                  <a:pt x="11571667" y="1331045"/>
                </a:lnTo>
                <a:cubicBezTo>
                  <a:pt x="11784654" y="1288747"/>
                  <a:pt x="11993493" y="1243425"/>
                  <a:pt x="12198033" y="1196494"/>
                </a:cubicBezTo>
                <a:close/>
                <a:moveTo>
                  <a:pt x="12198033" y="1079784"/>
                </a:moveTo>
                <a:lnTo>
                  <a:pt x="12198033" y="1108141"/>
                </a:lnTo>
                <a:cubicBezTo>
                  <a:pt x="11849183" y="1191043"/>
                  <a:pt x="11502302" y="1266003"/>
                  <a:pt x="11157281" y="1331045"/>
                </a:cubicBezTo>
                <a:lnTo>
                  <a:pt x="10998330" y="1331045"/>
                </a:lnTo>
                <a:cubicBezTo>
                  <a:pt x="11412550" y="1255509"/>
                  <a:pt x="11813177" y="1170340"/>
                  <a:pt x="12198033" y="1079784"/>
                </a:cubicBezTo>
                <a:close/>
                <a:moveTo>
                  <a:pt x="12198033" y="961224"/>
                </a:moveTo>
                <a:lnTo>
                  <a:pt x="12198033" y="986997"/>
                </a:lnTo>
                <a:cubicBezTo>
                  <a:pt x="11645354" y="1122020"/>
                  <a:pt x="11097391" y="1237456"/>
                  <a:pt x="10554898" y="1331045"/>
                </a:cubicBezTo>
                <a:lnTo>
                  <a:pt x="10390409" y="1331045"/>
                </a:lnTo>
                <a:cubicBezTo>
                  <a:pt x="11023530" y="1226457"/>
                  <a:pt x="11628699" y="1099423"/>
                  <a:pt x="12198033" y="961224"/>
                </a:cubicBezTo>
                <a:close/>
                <a:moveTo>
                  <a:pt x="12198033" y="841023"/>
                </a:moveTo>
                <a:lnTo>
                  <a:pt x="12198033" y="866683"/>
                </a:lnTo>
                <a:cubicBezTo>
                  <a:pt x="11424787" y="1060536"/>
                  <a:pt x="10660468" y="1216046"/>
                  <a:pt x="9908372" y="1331045"/>
                </a:cubicBezTo>
                <a:lnTo>
                  <a:pt x="9738431" y="1331045"/>
                </a:lnTo>
                <a:cubicBezTo>
                  <a:pt x="10544680" y="1212098"/>
                  <a:pt x="11365537" y="1048753"/>
                  <a:pt x="12198033" y="841023"/>
                </a:cubicBezTo>
                <a:close/>
                <a:moveTo>
                  <a:pt x="12198033" y="736999"/>
                </a:moveTo>
                <a:lnTo>
                  <a:pt x="12198033" y="754688"/>
                </a:lnTo>
                <a:cubicBezTo>
                  <a:pt x="11208022" y="1008553"/>
                  <a:pt x="10234985" y="1202065"/>
                  <a:pt x="9282858" y="1331045"/>
                </a:cubicBezTo>
                <a:lnTo>
                  <a:pt x="9147179" y="1331045"/>
                </a:lnTo>
                <a:cubicBezTo>
                  <a:pt x="10191953" y="1195709"/>
                  <a:pt x="11214463" y="989995"/>
                  <a:pt x="12198033" y="736999"/>
                </a:cubicBezTo>
                <a:close/>
                <a:moveTo>
                  <a:pt x="12198033" y="605891"/>
                </a:moveTo>
                <a:lnTo>
                  <a:pt x="12198033" y="620405"/>
                </a:lnTo>
                <a:cubicBezTo>
                  <a:pt x="10916468" y="957253"/>
                  <a:pt x="9656814" y="1196289"/>
                  <a:pt x="8437575" y="1331045"/>
                </a:cubicBezTo>
                <a:lnTo>
                  <a:pt x="8297530" y="1331045"/>
                </a:lnTo>
                <a:cubicBezTo>
                  <a:pt x="9636153" y="1193329"/>
                  <a:pt x="10948162" y="935934"/>
                  <a:pt x="12198033" y="605891"/>
                </a:cubicBezTo>
                <a:close/>
                <a:moveTo>
                  <a:pt x="12198033" y="484817"/>
                </a:moveTo>
                <a:lnTo>
                  <a:pt x="12198033" y="500918"/>
                </a:lnTo>
                <a:cubicBezTo>
                  <a:pt x="10548187" y="943710"/>
                  <a:pt x="8934515" y="1223873"/>
                  <a:pt x="7392761" y="1331045"/>
                </a:cubicBezTo>
                <a:lnTo>
                  <a:pt x="7210925" y="1331045"/>
                </a:lnTo>
                <a:cubicBezTo>
                  <a:pt x="8917741" y="1224223"/>
                  <a:pt x="10601963" y="914695"/>
                  <a:pt x="12198033" y="484817"/>
                </a:cubicBezTo>
                <a:close/>
                <a:moveTo>
                  <a:pt x="12198033" y="0"/>
                </a:moveTo>
                <a:lnTo>
                  <a:pt x="12198033" y="6190"/>
                </a:lnTo>
                <a:cubicBezTo>
                  <a:pt x="10484135" y="511501"/>
                  <a:pt x="8802601" y="851467"/>
                  <a:pt x="7190245" y="1023081"/>
                </a:cubicBezTo>
                <a:cubicBezTo>
                  <a:pt x="5564292" y="1196887"/>
                  <a:pt x="4000196" y="1199936"/>
                  <a:pt x="2524467" y="1023081"/>
                </a:cubicBezTo>
                <a:cubicBezTo>
                  <a:pt x="5767255" y="1471487"/>
                  <a:pt x="9131567" y="997348"/>
                  <a:pt x="12198033" y="112614"/>
                </a:cubicBezTo>
                <a:lnTo>
                  <a:pt x="12198033" y="125781"/>
                </a:lnTo>
                <a:cubicBezTo>
                  <a:pt x="10479766" y="620898"/>
                  <a:pt x="8797574" y="948672"/>
                  <a:pt x="7190245" y="1099312"/>
                </a:cubicBezTo>
                <a:cubicBezTo>
                  <a:pt x="6200534" y="1193837"/>
                  <a:pt x="5228497" y="1224330"/>
                  <a:pt x="4300644" y="1184690"/>
                </a:cubicBezTo>
                <a:cubicBezTo>
                  <a:pt x="3814626" y="1166395"/>
                  <a:pt x="3328607" y="1126755"/>
                  <a:pt x="2860262" y="1071869"/>
                </a:cubicBezTo>
                <a:cubicBezTo>
                  <a:pt x="2692365" y="1050524"/>
                  <a:pt x="2524467" y="1029180"/>
                  <a:pt x="2356570" y="1004786"/>
                </a:cubicBezTo>
                <a:cubicBezTo>
                  <a:pt x="5648013" y="1560318"/>
                  <a:pt x="9080277" y="1121784"/>
                  <a:pt x="12198033" y="243599"/>
                </a:cubicBezTo>
                <a:lnTo>
                  <a:pt x="12198033" y="254307"/>
                </a:lnTo>
                <a:cubicBezTo>
                  <a:pt x="10479035" y="738495"/>
                  <a:pt x="8796253" y="1051905"/>
                  <a:pt x="7190245" y="1184690"/>
                </a:cubicBezTo>
                <a:cubicBezTo>
                  <a:pt x="5449415" y="1331052"/>
                  <a:pt x="3788115" y="1263969"/>
                  <a:pt x="2241693" y="992589"/>
                </a:cubicBezTo>
                <a:cubicBezTo>
                  <a:pt x="5555679" y="1638083"/>
                  <a:pt x="9045497" y="1222147"/>
                  <a:pt x="12198033" y="356032"/>
                </a:cubicBezTo>
                <a:lnTo>
                  <a:pt x="12198033" y="372908"/>
                </a:lnTo>
                <a:cubicBezTo>
                  <a:pt x="10475672" y="846233"/>
                  <a:pt x="8795354" y="1145588"/>
                  <a:pt x="7190245" y="1260920"/>
                </a:cubicBezTo>
                <a:cubicBezTo>
                  <a:pt x="6169606" y="1334101"/>
                  <a:pt x="5166641" y="1337151"/>
                  <a:pt x="4216695" y="1263969"/>
                </a:cubicBezTo>
                <a:cubicBezTo>
                  <a:pt x="3514178" y="1209084"/>
                  <a:pt x="2824915" y="1114558"/>
                  <a:pt x="2157744" y="980392"/>
                </a:cubicBezTo>
                <a:cubicBezTo>
                  <a:pt x="2983516" y="1162044"/>
                  <a:pt x="3819377" y="1275938"/>
                  <a:pt x="4657682" y="1331045"/>
                </a:cubicBezTo>
                <a:lnTo>
                  <a:pt x="4481479" y="1331045"/>
                </a:lnTo>
                <a:cubicBezTo>
                  <a:pt x="3656148" y="1268940"/>
                  <a:pt x="2856523" y="1150409"/>
                  <a:pt x="2087051" y="977343"/>
                </a:cubicBezTo>
                <a:cubicBezTo>
                  <a:pt x="2060541" y="971245"/>
                  <a:pt x="2034031" y="965146"/>
                  <a:pt x="2003102" y="959048"/>
                </a:cubicBezTo>
                <a:cubicBezTo>
                  <a:pt x="2011939" y="962097"/>
                  <a:pt x="2016357" y="962097"/>
                  <a:pt x="2020776" y="965146"/>
                </a:cubicBezTo>
                <a:cubicBezTo>
                  <a:pt x="2693419" y="1133468"/>
                  <a:pt x="3373403" y="1254070"/>
                  <a:pt x="4056351" y="1331045"/>
                </a:cubicBezTo>
                <a:lnTo>
                  <a:pt x="4007137" y="1331045"/>
                </a:lnTo>
                <a:cubicBezTo>
                  <a:pt x="3452862" y="1266043"/>
                  <a:pt x="2911375" y="1173851"/>
                  <a:pt x="2383080" y="1056623"/>
                </a:cubicBezTo>
                <a:cubicBezTo>
                  <a:pt x="2860989" y="1171751"/>
                  <a:pt x="3341603" y="1263400"/>
                  <a:pt x="3823766" y="1331045"/>
                </a:cubicBezTo>
                <a:lnTo>
                  <a:pt x="3673814" y="1331045"/>
                </a:lnTo>
                <a:cubicBezTo>
                  <a:pt x="3424567" y="1294913"/>
                  <a:pt x="3178451" y="1251546"/>
                  <a:pt x="2935374" y="1202985"/>
                </a:cubicBezTo>
                <a:cubicBezTo>
                  <a:pt x="3160719" y="1250976"/>
                  <a:pt x="3388573" y="1294278"/>
                  <a:pt x="3619140" y="1331045"/>
                </a:cubicBezTo>
                <a:lnTo>
                  <a:pt x="3470205" y="1331045"/>
                </a:lnTo>
                <a:cubicBezTo>
                  <a:pt x="3254905" y="1294187"/>
                  <a:pt x="3042011" y="1251324"/>
                  <a:pt x="2831395" y="1203735"/>
                </a:cubicBezTo>
                <a:lnTo>
                  <a:pt x="2665855" y="1166395"/>
                </a:lnTo>
                <a:cubicBezTo>
                  <a:pt x="2710038" y="1178591"/>
                  <a:pt x="2754222" y="1187739"/>
                  <a:pt x="2798405" y="1196887"/>
                </a:cubicBezTo>
                <a:lnTo>
                  <a:pt x="2831395" y="1203735"/>
                </a:lnTo>
                <a:cubicBezTo>
                  <a:pt x="3026164" y="1252537"/>
                  <a:pt x="3221677" y="1294670"/>
                  <a:pt x="3417529" y="1331045"/>
                </a:cubicBezTo>
                <a:lnTo>
                  <a:pt x="3268386" y="1331045"/>
                </a:lnTo>
                <a:cubicBezTo>
                  <a:pt x="3185950" y="1316178"/>
                  <a:pt x="3104226" y="1298672"/>
                  <a:pt x="3022804" y="1280541"/>
                </a:cubicBezTo>
                <a:cubicBezTo>
                  <a:pt x="2940474" y="1262134"/>
                  <a:pt x="2858380" y="1242071"/>
                  <a:pt x="2776313" y="1221280"/>
                </a:cubicBezTo>
                <a:cubicBezTo>
                  <a:pt x="2851425" y="1239576"/>
                  <a:pt x="2926537" y="1257871"/>
                  <a:pt x="3001649" y="1276166"/>
                </a:cubicBezTo>
                <a:lnTo>
                  <a:pt x="3022804" y="1280541"/>
                </a:lnTo>
                <a:lnTo>
                  <a:pt x="3258162" y="1331045"/>
                </a:lnTo>
                <a:lnTo>
                  <a:pt x="3101398" y="1331045"/>
                </a:lnTo>
                <a:cubicBezTo>
                  <a:pt x="3027997" y="1316434"/>
                  <a:pt x="2954075" y="1298585"/>
                  <a:pt x="2882354" y="1279216"/>
                </a:cubicBezTo>
                <a:lnTo>
                  <a:pt x="3101039" y="1331045"/>
                </a:lnTo>
                <a:lnTo>
                  <a:pt x="2819650" y="1331045"/>
                </a:lnTo>
                <a:cubicBezTo>
                  <a:pt x="2316348" y="1194470"/>
                  <a:pt x="1824455" y="1031459"/>
                  <a:pt x="1344768" y="843177"/>
                </a:cubicBezTo>
                <a:cubicBezTo>
                  <a:pt x="877686" y="764236"/>
                  <a:pt x="442595" y="705795"/>
                  <a:pt x="0" y="660447"/>
                </a:cubicBezTo>
                <a:lnTo>
                  <a:pt x="0" y="656764"/>
                </a:lnTo>
                <a:cubicBezTo>
                  <a:pt x="377874" y="694662"/>
                  <a:pt x="817021" y="750847"/>
                  <a:pt x="1322676" y="834030"/>
                </a:cubicBezTo>
                <a:cubicBezTo>
                  <a:pt x="1296166" y="824882"/>
                  <a:pt x="1265238" y="812685"/>
                  <a:pt x="1238728" y="800488"/>
                </a:cubicBezTo>
                <a:cubicBezTo>
                  <a:pt x="829615" y="718589"/>
                  <a:pt x="418296" y="645829"/>
                  <a:pt x="0" y="583871"/>
                </a:cubicBezTo>
                <a:lnTo>
                  <a:pt x="0" y="577715"/>
                </a:lnTo>
                <a:cubicBezTo>
                  <a:pt x="405627" y="636456"/>
                  <a:pt x="811131" y="709719"/>
                  <a:pt x="1216636" y="791341"/>
                </a:cubicBezTo>
                <a:cubicBezTo>
                  <a:pt x="1194544" y="782193"/>
                  <a:pt x="1168034" y="773045"/>
                  <a:pt x="1145942" y="763898"/>
                </a:cubicBezTo>
                <a:cubicBezTo>
                  <a:pt x="1097340" y="751701"/>
                  <a:pt x="1048739" y="739504"/>
                  <a:pt x="995718" y="730356"/>
                </a:cubicBezTo>
                <a:cubicBezTo>
                  <a:pt x="662862" y="654451"/>
                  <a:pt x="331903" y="586398"/>
                  <a:pt x="0" y="525497"/>
                </a:cubicBezTo>
                <a:lnTo>
                  <a:pt x="0" y="515954"/>
                </a:lnTo>
                <a:cubicBezTo>
                  <a:pt x="364641" y="581994"/>
                  <a:pt x="728782" y="658099"/>
                  <a:pt x="1092922" y="742553"/>
                </a:cubicBezTo>
                <a:cubicBezTo>
                  <a:pt x="1061994" y="730356"/>
                  <a:pt x="1035484" y="718160"/>
                  <a:pt x="1008974" y="705963"/>
                </a:cubicBezTo>
                <a:cubicBezTo>
                  <a:pt x="986916" y="702918"/>
                  <a:pt x="969262" y="696834"/>
                  <a:pt x="969208" y="696815"/>
                </a:cubicBezTo>
                <a:cubicBezTo>
                  <a:pt x="679894" y="623469"/>
                  <a:pt x="347184" y="546040"/>
                  <a:pt x="0" y="469406"/>
                </a:cubicBezTo>
                <a:lnTo>
                  <a:pt x="0" y="462322"/>
                </a:lnTo>
                <a:cubicBezTo>
                  <a:pt x="285172" y="527372"/>
                  <a:pt x="682319" y="619356"/>
                  <a:pt x="968950" y="689582"/>
                </a:cubicBezTo>
                <a:cubicBezTo>
                  <a:pt x="971885" y="691215"/>
                  <a:pt x="974965" y="692491"/>
                  <a:pt x="978045" y="693766"/>
                </a:cubicBezTo>
                <a:lnTo>
                  <a:pt x="973627" y="690717"/>
                </a:lnTo>
                <a:lnTo>
                  <a:pt x="968950" y="689582"/>
                </a:lnTo>
                <a:lnTo>
                  <a:pt x="911770" y="663274"/>
                </a:lnTo>
                <a:cubicBezTo>
                  <a:pt x="603081" y="576909"/>
                  <a:pt x="299644" y="492960"/>
                  <a:pt x="0" y="415049"/>
                </a:cubicBezTo>
                <a:lnTo>
                  <a:pt x="0" y="403870"/>
                </a:lnTo>
                <a:cubicBezTo>
                  <a:pt x="275445" y="476181"/>
                  <a:pt x="553584" y="552778"/>
                  <a:pt x="836658" y="632781"/>
                </a:cubicBezTo>
                <a:cubicBezTo>
                  <a:pt x="823403" y="626683"/>
                  <a:pt x="810148" y="620585"/>
                  <a:pt x="801311" y="614486"/>
                </a:cubicBezTo>
                <a:cubicBezTo>
                  <a:pt x="531054" y="530373"/>
                  <a:pt x="263975" y="449550"/>
                  <a:pt x="0" y="370949"/>
                </a:cubicBezTo>
                <a:lnTo>
                  <a:pt x="0" y="357127"/>
                </a:lnTo>
                <a:cubicBezTo>
                  <a:pt x="165011" y="407422"/>
                  <a:pt x="333101" y="459584"/>
                  <a:pt x="505282" y="513862"/>
                </a:cubicBezTo>
                <a:lnTo>
                  <a:pt x="0" y="340995"/>
                </a:lnTo>
                <a:lnTo>
                  <a:pt x="0" y="311409"/>
                </a:lnTo>
                <a:cubicBezTo>
                  <a:pt x="37143" y="323887"/>
                  <a:pt x="74462" y="336499"/>
                  <a:pt x="112048" y="349204"/>
                </a:cubicBezTo>
                <a:lnTo>
                  <a:pt x="0" y="307856"/>
                </a:lnTo>
                <a:lnTo>
                  <a:pt x="0" y="202082"/>
                </a:lnTo>
                <a:cubicBezTo>
                  <a:pt x="169306" y="283978"/>
                  <a:pt x="341819" y="366541"/>
                  <a:pt x="518537" y="449829"/>
                </a:cubicBezTo>
                <a:cubicBezTo>
                  <a:pt x="575975" y="474222"/>
                  <a:pt x="628995" y="498616"/>
                  <a:pt x="686434" y="523010"/>
                </a:cubicBezTo>
                <a:cubicBezTo>
                  <a:pt x="712944" y="535207"/>
                  <a:pt x="739454" y="544354"/>
                  <a:pt x="770382" y="556551"/>
                </a:cubicBezTo>
                <a:cubicBezTo>
                  <a:pt x="810148" y="574846"/>
                  <a:pt x="854331" y="590092"/>
                  <a:pt x="894096" y="608388"/>
                </a:cubicBezTo>
                <a:cubicBezTo>
                  <a:pt x="955953" y="632781"/>
                  <a:pt x="1013392" y="654126"/>
                  <a:pt x="1070830" y="675471"/>
                </a:cubicBezTo>
                <a:cubicBezTo>
                  <a:pt x="1260819" y="739504"/>
                  <a:pt x="1450808" y="800488"/>
                  <a:pt x="1645216" y="858424"/>
                </a:cubicBezTo>
                <a:cubicBezTo>
                  <a:pt x="1720328" y="876719"/>
                  <a:pt x="1795440" y="895014"/>
                  <a:pt x="1874970" y="913309"/>
                </a:cubicBezTo>
                <a:cubicBezTo>
                  <a:pt x="1967755" y="931605"/>
                  <a:pt x="2060541" y="949900"/>
                  <a:pt x="2153326" y="968195"/>
                </a:cubicBezTo>
                <a:cubicBezTo>
                  <a:pt x="2166581" y="971245"/>
                  <a:pt x="2179836" y="971245"/>
                  <a:pt x="2197509" y="974294"/>
                </a:cubicBezTo>
                <a:cubicBezTo>
                  <a:pt x="5483281" y="1420688"/>
                  <a:pt x="8956898" y="948095"/>
                  <a:pt x="12198033" y="0"/>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2" name="Заголовок 1"/>
          <p:cNvSpPr>
            <a:spLocks noGrp="1"/>
          </p:cNvSpPr>
          <p:nvPr>
            <p:ph type="title"/>
          </p:nvPr>
        </p:nvSpPr>
        <p:spPr>
          <a:xfrm>
            <a:off x="1142107" y="402276"/>
            <a:ext cx="6859786" cy="1160462"/>
          </a:xfrm>
          <a:prstGeom prst="rect">
            <a:avLst/>
          </a:prstGeom>
        </p:spPr>
        <p:txBody>
          <a:bodyPr vert="horz" lIns="91440" tIns="45720" rIns="91440" bIns="45720" rtlCol="0" anchor="b">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142107" y="1828800"/>
            <a:ext cx="6859786" cy="4191000"/>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p>
          <a:p>
            <a:pPr lvl="5"/>
            <a:r>
              <a:rPr lang="ru-RU" dirty="0" smtClean="0"/>
              <a:t>Шесть</a:t>
            </a:r>
          </a:p>
          <a:p>
            <a:pPr lvl="6"/>
            <a:r>
              <a:rPr lang="ru-RU" dirty="0" smtClean="0"/>
              <a:t>Семь</a:t>
            </a:r>
          </a:p>
          <a:p>
            <a:pPr lvl="7"/>
            <a:r>
              <a:rPr lang="ru-RU" dirty="0" smtClean="0"/>
              <a:t>Восемь</a:t>
            </a:r>
          </a:p>
          <a:p>
            <a:pPr lvl="8"/>
            <a:r>
              <a:rPr lang="ru-RU" dirty="0" smtClean="0"/>
              <a:t>Девять</a:t>
            </a:r>
            <a:endParaRPr lang="ru-RU" dirty="0"/>
          </a:p>
        </p:txBody>
      </p:sp>
      <p:sp>
        <p:nvSpPr>
          <p:cNvPr id="4" name="Дата 3"/>
          <p:cNvSpPr>
            <a:spLocks noGrp="1"/>
          </p:cNvSpPr>
          <p:nvPr>
            <p:ph type="dt" sz="half" idx="2"/>
          </p:nvPr>
        </p:nvSpPr>
        <p:spPr>
          <a:xfrm>
            <a:off x="6326874" y="6413501"/>
            <a:ext cx="931875" cy="250826"/>
          </a:xfrm>
          <a:prstGeom prst="rect">
            <a:avLst/>
          </a:prstGeom>
        </p:spPr>
        <p:txBody>
          <a:bodyPr vert="horz" lIns="91440" tIns="45720" rIns="91440" bIns="45720" rtlCol="0" anchor="ctr"/>
          <a:lstStyle>
            <a:lvl1pPr algn="r">
              <a:defRPr sz="1000">
                <a:solidFill>
                  <a:schemeClr val="tx1"/>
                </a:solidFill>
              </a:defRPr>
            </a:lvl1pPr>
          </a:lstStyle>
          <a:p>
            <a:fld id="{B4C71EC6-210F-42DE-9C53-41977AD35B3D}" type="datetimeFigureOut">
              <a:rPr lang="ru-RU" smtClean="0"/>
              <a:pPr/>
              <a:t>01.09.2020</a:t>
            </a:fld>
            <a:endParaRPr lang="ru-RU"/>
          </a:p>
        </p:txBody>
      </p:sp>
      <p:sp>
        <p:nvSpPr>
          <p:cNvPr id="5" name="Нижний колонтитул 4"/>
          <p:cNvSpPr>
            <a:spLocks noGrp="1"/>
          </p:cNvSpPr>
          <p:nvPr>
            <p:ph type="ftr" sz="quarter" idx="3"/>
          </p:nvPr>
        </p:nvSpPr>
        <p:spPr>
          <a:xfrm>
            <a:off x="1145230" y="6413501"/>
            <a:ext cx="5084551" cy="250826"/>
          </a:xfrm>
          <a:prstGeom prst="rect">
            <a:avLst/>
          </a:prstGeom>
        </p:spPr>
        <p:txBody>
          <a:bodyPr vert="horz" lIns="91440" tIns="45720" rIns="91440" bIns="45720" rtlCol="0" anchor="ctr"/>
          <a:lstStyle>
            <a:lvl1pPr algn="l">
              <a:defRPr sz="1000">
                <a:solidFill>
                  <a:schemeClr val="tx1"/>
                </a:solidFill>
              </a:defRPr>
            </a:lvl1pPr>
          </a:lstStyle>
          <a:p>
            <a:endParaRPr lang="ru-RU"/>
          </a:p>
        </p:txBody>
      </p:sp>
      <p:sp>
        <p:nvSpPr>
          <p:cNvPr id="6" name="Номер слайда 5"/>
          <p:cNvSpPr>
            <a:spLocks noGrp="1"/>
          </p:cNvSpPr>
          <p:nvPr>
            <p:ph type="sldNum" sz="quarter" idx="4"/>
          </p:nvPr>
        </p:nvSpPr>
        <p:spPr>
          <a:xfrm>
            <a:off x="7373079" y="6413501"/>
            <a:ext cx="641372" cy="250826"/>
          </a:xfrm>
          <a:prstGeom prst="rect">
            <a:avLst/>
          </a:prstGeom>
        </p:spPr>
        <p:txBody>
          <a:bodyPr vert="horz" lIns="91440" tIns="45720" rIns="91440" bIns="45720" rtlCol="0" anchor="ctr"/>
          <a:lstStyle>
            <a:lvl1pPr algn="r">
              <a:defRPr sz="1000">
                <a:solidFill>
                  <a:schemeClr val="tx1"/>
                </a:solidFill>
              </a:defRPr>
            </a:lvl1pPr>
          </a:lstStyle>
          <a:p>
            <a:fld id="{B19B0651-EE4F-4900-A07F-96A6BFA9D0F0}"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iming>
    <p:tnLst>
      <p:par>
        <p:cTn id="1" dur="indefinite" restart="never" nodeType="tmRoot"/>
      </p:par>
    </p:tnLst>
  </p:timing>
  <p:txStyles>
    <p:titleStyle>
      <a:lvl1pPr algn="l" defTabSz="914400" rtl="0" eaLnBrk="1" latinLnBrk="0" hangingPunct="1">
        <a:lnSpc>
          <a:spcPct val="90000"/>
        </a:lnSpc>
        <a:spcBef>
          <a:spcPct val="0"/>
        </a:spcBef>
        <a:buNone/>
        <a:defRPr sz="3800" b="1" kern="1200" baseline="0">
          <a:solidFill>
            <a:schemeClr val="tx1"/>
          </a:solidFill>
          <a:effectLst>
            <a:outerShdw blurRad="38100" dist="38100" dir="2700000" algn="br" rotWithShape="0">
              <a:schemeClr val="bg2">
                <a:lumMod val="50000"/>
                <a:alpha val="43000"/>
              </a:scheme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effectLst>
            <a:outerShdw blurRad="50800" dist="38100" dir="2700000" algn="tr" rotWithShape="0">
              <a:schemeClr val="bg2">
                <a:lumMod val="50000"/>
                <a:alpha val="43000"/>
              </a:schemeClr>
            </a:outerShdw>
          </a:effectLst>
          <a:latin typeface="+mn-lt"/>
          <a:ea typeface="+mn-ea"/>
          <a:cs typeface="+mn-cs"/>
        </a:defRPr>
      </a:lvl1pPr>
      <a:lvl2pPr marL="457200" indent="-228600" algn="l" defTabSz="914400" rtl="0" eaLnBrk="1" latinLnBrk="0" hangingPunct="1">
        <a:lnSpc>
          <a:spcPct val="90000"/>
        </a:lnSpc>
        <a:spcBef>
          <a:spcPts val="1200"/>
        </a:spcBef>
        <a:buClr>
          <a:schemeClr val="tx1"/>
        </a:buClr>
        <a:buFont typeface="Arial" pitchFamily="34" charset="0"/>
        <a:buChar char="•"/>
        <a:defRPr sz="2200" kern="1200">
          <a:solidFill>
            <a:schemeClr val="tx1"/>
          </a:solidFill>
          <a:effectLst>
            <a:outerShdw blurRad="50800" dist="38100" dir="2700000" algn="tr" rotWithShape="0">
              <a:schemeClr val="bg2">
                <a:lumMod val="50000"/>
                <a:alpha val="43000"/>
              </a:schemeClr>
            </a:outerShdw>
          </a:effectLst>
          <a:latin typeface="+mn-lt"/>
          <a:ea typeface="+mn-ea"/>
          <a:cs typeface="+mn-cs"/>
        </a:defRPr>
      </a:lvl2pPr>
      <a:lvl3pPr marL="685800" indent="-182880" algn="l" defTabSz="914400" rtl="0" eaLnBrk="1" latinLnBrk="0" hangingPunct="1">
        <a:lnSpc>
          <a:spcPct val="90000"/>
        </a:lnSpc>
        <a:spcBef>
          <a:spcPts val="1000"/>
        </a:spcBef>
        <a:buClr>
          <a:schemeClr val="tx1"/>
        </a:buClr>
        <a:buFont typeface="Arial" pitchFamily="34" charset="0"/>
        <a:buChar char="•"/>
        <a:defRPr sz="1800" kern="1200">
          <a:solidFill>
            <a:schemeClr val="tx1"/>
          </a:solidFill>
          <a:effectLst>
            <a:outerShdw blurRad="50800" dist="38100" dir="2700000" algn="tr" rotWithShape="0">
              <a:schemeClr val="bg2">
                <a:lumMod val="50000"/>
                <a:alpha val="43000"/>
              </a:schemeClr>
            </a:outerShdw>
          </a:effectLst>
          <a:latin typeface="+mn-lt"/>
          <a:ea typeface="+mn-ea"/>
          <a:cs typeface="+mn-cs"/>
        </a:defRPr>
      </a:lvl3pPr>
      <a:lvl4pPr marL="868680" indent="-182880" algn="l" defTabSz="914400" rtl="0" eaLnBrk="1" latinLnBrk="0" hangingPunct="1">
        <a:lnSpc>
          <a:spcPct val="90000"/>
        </a:lnSpc>
        <a:spcBef>
          <a:spcPts val="800"/>
        </a:spcBef>
        <a:buClr>
          <a:schemeClr val="tx1"/>
        </a:buClr>
        <a:buFont typeface="Arial" pitchFamily="34" charset="0"/>
        <a:buChar char="•"/>
        <a:tabLst/>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4pPr>
      <a:lvl5pPr marL="1051560" indent="-182880" algn="l" defTabSz="914400" rtl="0" eaLnBrk="1" latinLnBrk="0" hangingPunct="1">
        <a:lnSpc>
          <a:spcPct val="90000"/>
        </a:lnSpc>
        <a:spcBef>
          <a:spcPts val="600"/>
        </a:spcBef>
        <a:buClr>
          <a:schemeClr val="tx1"/>
        </a:buClr>
        <a:buFont typeface="Arial" pitchFamily="34" charset="0"/>
        <a:buChar char="•"/>
        <a:defRPr sz="1600" kern="1200">
          <a:solidFill>
            <a:schemeClr val="tx1"/>
          </a:solidFill>
          <a:effectLst>
            <a:outerShdw blurRad="50800" dist="38100" dir="2700000" algn="tr" rotWithShape="0">
              <a:schemeClr val="bg2">
                <a:lumMod val="50000"/>
                <a:alpha val="43000"/>
              </a:schemeClr>
            </a:outerShdw>
          </a:effectLst>
          <a:latin typeface="+mn-lt"/>
          <a:ea typeface="+mn-ea"/>
          <a:cs typeface="+mn-cs"/>
        </a:defRPr>
      </a:lvl5pPr>
      <a:lvl6pPr marL="123444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6pPr>
      <a:lvl7pPr marL="141732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7pPr>
      <a:lvl8pPr marL="1600200" indent="-182880" algn="l" defTabSz="914400" rtl="0" eaLnBrk="1" latinLnBrk="0" hangingPunct="1">
        <a:spcBef>
          <a:spcPts val="600"/>
        </a:spcBef>
        <a:buFont typeface="Arial" pitchFamily="34" charset="0"/>
        <a:buChar char="•"/>
        <a:defRPr sz="1600" kern="1200" baseline="0">
          <a:solidFill>
            <a:schemeClr val="tx1"/>
          </a:solidFill>
          <a:effectLst>
            <a:outerShdw blurRad="50800" dist="12700" dir="8100000" algn="tr" rotWithShape="0">
              <a:schemeClr val="bg2">
                <a:lumMod val="50000"/>
                <a:alpha val="40000"/>
              </a:schemeClr>
            </a:outerShdw>
          </a:effectLst>
          <a:latin typeface="+mn-lt"/>
          <a:ea typeface="+mn-ea"/>
          <a:cs typeface="+mn-cs"/>
        </a:defRPr>
      </a:lvl8pPr>
      <a:lvl9pPr marL="1783080" indent="-182880" algn="l" defTabSz="914400" rtl="0" eaLnBrk="1" latinLnBrk="0" hangingPunct="1">
        <a:spcBef>
          <a:spcPts val="600"/>
        </a:spcBef>
        <a:buFont typeface="Arial" pitchFamily="34" charset="0"/>
        <a:buChar char="•"/>
        <a:defRPr sz="1600" kern="1200">
          <a:solidFill>
            <a:schemeClr val="tx1"/>
          </a:solidFill>
          <a:effectLst>
            <a:outerShdw blurRad="50800" dist="12700" dir="8100000" algn="tr" rotWithShape="0">
              <a:schemeClr val="bg2">
                <a:lumMod val="50000"/>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3.w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4.w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6.wmf"/><Relationship Id="rId5" Type="http://schemas.openxmlformats.org/officeDocument/2006/relationships/oleObject" Target="../embeddings/oleObject4.bin"/><Relationship Id="rId4" Type="http://schemas.openxmlformats.org/officeDocument/2006/relationships/image" Target="../media/image35.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37.w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9.wmf"/><Relationship Id="rId5" Type="http://schemas.openxmlformats.org/officeDocument/2006/relationships/oleObject" Target="../embeddings/oleObject7.bin"/><Relationship Id="rId4" Type="http://schemas.openxmlformats.org/officeDocument/2006/relationships/image" Target="../media/image38.w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714356"/>
            <a:ext cx="8640960" cy="424731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5400" b="1" cap="all" spc="0" dirty="0" err="1"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Аналіз</a:t>
            </a:r>
            <a:r>
              <a:rPr lang="ru-RU" sz="5400" b="1" cap="all" spc="0" dirty="0"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ru-RU" sz="5400" b="1" cap="all" spc="0" dirty="0" err="1"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ф</a:t>
            </a:r>
            <a:r>
              <a:rPr lang="uk-UA" sz="5400" b="1" cap="all" dirty="0" err="1"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інансового</a:t>
            </a:r>
            <a:r>
              <a:rPr lang="uk-UA" sz="5400" b="1" cap="all" dirty="0"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стану </a:t>
            </a:r>
            <a:r>
              <a:rPr lang="uk-UA" sz="5400" b="1" cap="all" smtClean="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СУБ’ЄКТА зовнішньо-економічної діяльності </a:t>
            </a:r>
            <a:endParaRPr lang="uk-UA" sz="5400" b="1" cap="all" spc="0" dirty="0">
              <a:ln w="0">
                <a:solidFill>
                  <a:schemeClr val="tx1"/>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4057749630"/>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556792"/>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4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 </a:t>
            </a:r>
            <a:r>
              <a:rPr lang="uk-UA" sz="4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Експрес-аналіз фінансового стану підприємства</a:t>
            </a:r>
            <a:r>
              <a:rPr lang="uk-UA"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uk-UA"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uk-UA"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Объект 2"/>
          <p:cNvSpPr>
            <a:spLocks noGrp="1"/>
          </p:cNvSpPr>
          <p:nvPr>
            <p:ph idx="1"/>
          </p:nvPr>
        </p:nvSpPr>
        <p:spPr>
          <a:xfrm>
            <a:off x="0" y="1196752"/>
            <a:ext cx="9144000" cy="5544616"/>
          </a:xfrm>
        </p:spPr>
        <p:txBody>
          <a:bodyPr/>
          <a:lstStyle/>
          <a:p>
            <a:pPr marL="0" indent="0" algn="just">
              <a:buNone/>
            </a:pPr>
            <a:r>
              <a:rPr lang="uk-UA" dirty="0">
                <a:effectLst/>
              </a:rPr>
              <a:t>Аналіз за даними доступної звітності може виконуватися різними способами залежно від поставлених цілей, бажаної точності результатів аналізу, що мається для аналітичних розрахунків часу та ін.</a:t>
            </a:r>
          </a:p>
          <a:p>
            <a:pPr marL="0" indent="0" algn="just">
              <a:buNone/>
            </a:pPr>
            <a:r>
              <a:rPr lang="uk-UA" dirty="0">
                <a:solidFill>
                  <a:schemeClr val="accent2"/>
                </a:solidFill>
                <a:effectLst/>
              </a:rPr>
              <a:t>У загальному випадку аналіз може виконуватися одним із двох способів: на підставі вихідної звітності; на підставі трансформованої, тобто підготовленої до аналізу, звітності. </a:t>
            </a:r>
            <a:endParaRPr lang="uk-UA" dirty="0" smtClean="0">
              <a:solidFill>
                <a:schemeClr val="accent2"/>
              </a:solidFill>
              <a:effectLst/>
            </a:endParaRPr>
          </a:p>
          <a:p>
            <a:pPr marL="0" indent="0" algn="just">
              <a:buNone/>
            </a:pPr>
            <a:r>
              <a:rPr lang="uk-UA" dirty="0" smtClean="0">
                <a:effectLst/>
              </a:rPr>
              <a:t>Перший </a:t>
            </a:r>
            <a:r>
              <a:rPr lang="uk-UA" dirty="0">
                <a:effectLst/>
              </a:rPr>
              <a:t>спосіб застосовується аналітиком у тому випадку, якщо він має намір одержати саме загальне представлення про об'єкт аналізу. У цьому випадку весь комплекс аналітичних процедур може бути названий як </a:t>
            </a:r>
            <a:r>
              <a:rPr lang="uk-UA" dirty="0">
                <a:solidFill>
                  <a:schemeClr val="accent2"/>
                </a:solidFill>
                <a:effectLst/>
              </a:rPr>
              <a:t>експрес-аналіз</a:t>
            </a:r>
            <a:r>
              <a:rPr lang="uk-UA" dirty="0">
                <a:effectLst/>
              </a:rPr>
              <a:t>, або читання звіту (звітності). </a:t>
            </a:r>
            <a:endParaRPr lang="uk-UA" dirty="0"/>
          </a:p>
        </p:txBody>
      </p:sp>
    </p:spTree>
    <p:extLst>
      <p:ext uri="{BB962C8B-B14F-4D97-AF65-F5344CB8AC3E}">
        <p14:creationId xmlns:p14="http://schemas.microsoft.com/office/powerpoint/2010/main" val="1901124599"/>
      </p:ext>
    </p:extLst>
  </p:cSld>
  <p:clrMapOvr>
    <a:masterClrMapping/>
  </p:clrMapOvr>
  <p:transition spd="slow">
    <p:push dir="u"/>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457200" y="767354"/>
            <a:ext cx="8229600" cy="2015912"/>
          </a:xfrm>
          <a:prstGeom prst="rect">
            <a:avLst/>
          </a:prstGeom>
          <a:noFill/>
          <a:ln w="9525">
            <a:no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3600" b="0" i="0" u="none" strike="noStrike" cap="none" normalizeH="0" baseline="0" dirty="0" smtClean="0">
                <a:ln>
                  <a:noFill/>
                </a:ln>
                <a:solidFill>
                  <a:schemeClr val="accent2"/>
                </a:solidFill>
                <a:effectLst/>
                <a:cs typeface="Arial" pitchFamily="34" charset="0"/>
              </a:rPr>
              <a:t>2. </a:t>
            </a:r>
            <a:r>
              <a:rPr kumimoji="0" lang="uk-UA" sz="2400" b="0" i="0" u="none" strike="noStrike" cap="none" normalizeH="0" baseline="0" dirty="0" smtClean="0">
                <a:ln>
                  <a:noFill/>
                </a:ln>
                <a:effectLst/>
                <a:cs typeface="Arial" pitchFamily="34" charset="0"/>
              </a:rPr>
              <a:t>Найважливішим завданням керівництва підприємства є пошук обігових коштів. Найбільш вірогідним з цієї точки зору є шлях залучення коштів від продажу акцій, а також наступних емісій цінних паперів.</a:t>
            </a: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Рисунок 4" descr="UBjJ3-drZLI.jpg"/>
          <p:cNvPicPr>
            <a:picLocks noChangeAspect="1"/>
          </p:cNvPicPr>
          <p:nvPr/>
        </p:nvPicPr>
        <p:blipFill>
          <a:blip r:embed="rId2" cstate="print"/>
          <a:stretch>
            <a:fillRect/>
          </a:stretch>
        </p:blipFill>
        <p:spPr>
          <a:xfrm>
            <a:off x="609600" y="3276600"/>
            <a:ext cx="8077200" cy="2514600"/>
          </a:xfrm>
          <a:prstGeom prst="rect">
            <a:avLst/>
          </a:prstGeom>
        </p:spPr>
      </p:pic>
    </p:spTree>
    <p:extLst>
      <p:ext uri="{BB962C8B-B14F-4D97-AF65-F5344CB8AC3E}">
        <p14:creationId xmlns:p14="http://schemas.microsoft.com/office/powerpoint/2010/main" val="3511245863"/>
      </p:ext>
    </p:extLst>
  </p:cSld>
  <p:clrMapOvr>
    <a:masterClrMapping/>
  </p:clrMapOvr>
  <p:transition spd="slow">
    <p:push dir="u"/>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385948" y="1615091"/>
            <a:ext cx="8305800" cy="3123908"/>
          </a:xfrm>
          <a:prstGeom prst="rect">
            <a:avLst/>
          </a:prstGeom>
          <a:noFill/>
          <a:ln w="9525">
            <a:no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tabLst/>
            </a:pPr>
            <a:r>
              <a:rPr kumimoji="0" lang="uk-UA" sz="2000" b="0" i="0" u="none" strike="noStrike" cap="none" normalizeH="0" baseline="0" dirty="0" smtClean="0">
                <a:ln>
                  <a:noFill/>
                </a:ln>
                <a:effectLst/>
                <a:cs typeface="Arial" pitchFamily="34" charset="0"/>
              </a:rPr>
              <a:t>- концентрація зусиль на забезпеченні безперебійного виробництва та активного просування на ринок;</a:t>
            </a:r>
          </a:p>
          <a:p>
            <a:pPr marL="0" marR="0" lvl="0" indent="450850" algn="just" defTabSz="914400" rtl="0" eaLnBrk="0" fontAlgn="base" latinLnBrk="0" hangingPunct="0">
              <a:lnSpc>
                <a:spcPct val="100000"/>
              </a:lnSpc>
              <a:spcBef>
                <a:spcPct val="0"/>
              </a:spcBef>
              <a:spcAft>
                <a:spcPct val="0"/>
              </a:spcAft>
              <a:buClrTx/>
              <a:buSzTx/>
              <a:buFontTx/>
              <a:buChar char="-"/>
              <a:tabLst/>
            </a:pPr>
            <a:endParaRPr kumimoji="0" lang="uk-UA" sz="2000" b="0" i="0" u="none" strike="noStrike" cap="none" normalizeH="0" baseline="0" dirty="0" smtClean="0">
              <a:ln>
                <a:noFill/>
              </a:ln>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effectLst/>
                <a:cs typeface="Arial" pitchFamily="34" charset="0"/>
              </a:rPr>
              <a:t>- вивільнення коштів, "заморожених у вигляді запасів". Цьому відпо­відає створення чіткої взаємодії між постачальниками, виробничими та збутовими елементами структури. Розробка нормативів виробничих запасів повинна супроводжуватись пошуком платоспроможних замовників і дисциплінованих постачальників  – "головне не виробити, а продати."</a:t>
            </a: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Рисунок 2" descr="images (1).jpg"/>
          <p:cNvPicPr>
            <a:picLocks noChangeAspect="1"/>
          </p:cNvPicPr>
          <p:nvPr/>
        </p:nvPicPr>
        <p:blipFill>
          <a:blip r:embed="rId2" cstate="print"/>
          <a:stretch>
            <a:fillRect/>
          </a:stretch>
        </p:blipFill>
        <p:spPr>
          <a:xfrm>
            <a:off x="4932040" y="4725144"/>
            <a:ext cx="3962400" cy="1981200"/>
          </a:xfrm>
          <a:prstGeom prst="rect">
            <a:avLst/>
          </a:prstGeom>
        </p:spPr>
      </p:pic>
      <p:sp>
        <p:nvSpPr>
          <p:cNvPr id="2" name="Прямоугольник 1"/>
          <p:cNvSpPr/>
          <p:nvPr/>
        </p:nvSpPr>
        <p:spPr>
          <a:xfrm>
            <a:off x="263352" y="87142"/>
            <a:ext cx="8440228" cy="156966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indent="450850" algn="ctr" fontAlgn="base">
              <a:spcBef>
                <a:spcPct val="0"/>
              </a:spcBef>
              <a:spcAft>
                <a:spcPct val="0"/>
              </a:spcAft>
            </a:pPr>
            <a:r>
              <a:rPr lang="uk-UA"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3</a:t>
            </a:r>
            <a:r>
              <a:rPr lang="uk-UA"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itchFamily="34" charset="0"/>
              </a:rPr>
              <a:t>. Для забезпечення зростання абсолютної ліквідності підприємства необхідні:</a:t>
            </a:r>
          </a:p>
        </p:txBody>
      </p:sp>
    </p:spTree>
    <p:extLst>
      <p:ext uri="{BB962C8B-B14F-4D97-AF65-F5344CB8AC3E}">
        <p14:creationId xmlns:p14="http://schemas.microsoft.com/office/powerpoint/2010/main" val="4245901704"/>
      </p:ext>
    </p:extLst>
  </p:cSld>
  <p:clrMapOvr>
    <a:masterClrMapping/>
  </p:clrMapOvr>
  <p:transition spd="slow">
    <p:push dir="u"/>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609600" y="329891"/>
            <a:ext cx="7848600" cy="2693021"/>
          </a:xfrm>
          <a:prstGeom prst="rect">
            <a:avLst/>
          </a:prstGeom>
          <a:noFill/>
          <a:ln w="9525">
            <a:no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3200" b="0" i="0" u="none" strike="noStrike" cap="none" normalizeH="0" baseline="0" dirty="0" smtClean="0">
                <a:ln>
                  <a:noFill/>
                </a:ln>
                <a:solidFill>
                  <a:schemeClr val="accent2"/>
                </a:solidFill>
                <a:effectLst/>
                <a:cs typeface="Arial" pitchFamily="34" charset="0"/>
              </a:rPr>
              <a:t>4.</a:t>
            </a:r>
            <a:r>
              <a:rPr kumimoji="0" lang="uk-UA" sz="2400" b="0" i="0" u="none" strike="noStrike" cap="none" normalizeH="0" baseline="0" dirty="0" smtClean="0">
                <a:ln>
                  <a:noFill/>
                </a:ln>
                <a:effectLst/>
                <a:cs typeface="Arial" pitchFamily="34" charset="0"/>
              </a:rPr>
              <a:t> Міри з вивільнення "заморожених" коштів супроводжуються відмовою від неходової продукції. Вивільненні кошти будуть спрямовані на збільшення випуску товарів, які користуються попитом, при цьому важливо зберегти схему постачання продукції по передплаті.</a:t>
            </a: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Рисунок 2" descr="images (2).jpg"/>
          <p:cNvPicPr>
            <a:picLocks noChangeAspect="1"/>
          </p:cNvPicPr>
          <p:nvPr/>
        </p:nvPicPr>
        <p:blipFill>
          <a:blip r:embed="rId2" cstate="print"/>
          <a:stretch>
            <a:fillRect/>
          </a:stretch>
        </p:blipFill>
        <p:spPr>
          <a:xfrm>
            <a:off x="685800" y="3200400"/>
            <a:ext cx="3733800" cy="2895600"/>
          </a:xfrm>
          <a:prstGeom prst="rect">
            <a:avLst/>
          </a:prstGeom>
        </p:spPr>
      </p:pic>
      <p:pic>
        <p:nvPicPr>
          <p:cNvPr id="6" name="Рисунок 5" descr="a_35933ab5.jpg"/>
          <p:cNvPicPr>
            <a:picLocks noChangeAspect="1"/>
          </p:cNvPicPr>
          <p:nvPr/>
        </p:nvPicPr>
        <p:blipFill>
          <a:blip r:embed="rId3" cstate="print"/>
          <a:stretch>
            <a:fillRect/>
          </a:stretch>
        </p:blipFill>
        <p:spPr>
          <a:xfrm>
            <a:off x="4800600" y="3195270"/>
            <a:ext cx="3657600" cy="2900730"/>
          </a:xfrm>
          <a:prstGeom prst="rect">
            <a:avLst/>
          </a:prstGeom>
        </p:spPr>
      </p:pic>
    </p:spTree>
    <p:extLst>
      <p:ext uri="{BB962C8B-B14F-4D97-AF65-F5344CB8AC3E}">
        <p14:creationId xmlns:p14="http://schemas.microsoft.com/office/powerpoint/2010/main" val="3333506084"/>
      </p:ext>
    </p:extLst>
  </p:cSld>
  <p:clrMapOvr>
    <a:masterClrMapping/>
  </p:clrMapOvr>
  <p:transition spd="slow">
    <p:push dir="u"/>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609600" y="434082"/>
            <a:ext cx="7924800" cy="2323689"/>
          </a:xfrm>
          <a:prstGeom prst="rect">
            <a:avLst/>
          </a:prstGeom>
          <a:noFill/>
          <a:ln w="9525">
            <a:no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3200" b="0" i="0" u="none" strike="noStrike" cap="none" normalizeH="0" baseline="0" dirty="0" smtClean="0">
                <a:ln>
                  <a:noFill/>
                </a:ln>
                <a:solidFill>
                  <a:schemeClr val="accent2"/>
                </a:solidFill>
                <a:effectLst/>
                <a:cs typeface="Arial" pitchFamily="34" charset="0"/>
              </a:rPr>
              <a:t>5.</a:t>
            </a:r>
            <a:r>
              <a:rPr kumimoji="0" lang="uk-UA" sz="2000" b="0" i="0" u="none" strike="noStrike" cap="none" normalizeH="0" baseline="0" dirty="0" smtClean="0">
                <a:ln>
                  <a:noFill/>
                </a:ln>
                <a:effectLst/>
                <a:cs typeface="Arial" pitchFamily="34" charset="0"/>
              </a:rPr>
              <a:t> </a:t>
            </a:r>
            <a:r>
              <a:rPr kumimoji="0" lang="uk-UA" sz="2400" b="0" i="0" u="none" strike="noStrike" cap="none" normalizeH="0" baseline="0" dirty="0" smtClean="0">
                <a:ln>
                  <a:noFill/>
                </a:ln>
                <a:effectLst/>
                <a:cs typeface="Arial" pitchFamily="34" charset="0"/>
              </a:rPr>
              <a:t>Підприємство характеризується низькою питомою вагою постій­них витрат у складі собівартості реалізованої продукції, що позитивно позна­чається на прибутковості і, як наслідок, на рентабельності власного капіталу.</a:t>
            </a: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Рисунок 2" descr="x_226d46a6.jpg"/>
          <p:cNvPicPr>
            <a:picLocks noChangeAspect="1"/>
          </p:cNvPicPr>
          <p:nvPr/>
        </p:nvPicPr>
        <p:blipFill>
          <a:blip r:embed="rId2" cstate="print"/>
          <a:stretch>
            <a:fillRect/>
          </a:stretch>
        </p:blipFill>
        <p:spPr>
          <a:xfrm>
            <a:off x="4355976" y="3657600"/>
            <a:ext cx="4312300" cy="2723728"/>
          </a:xfrm>
          <a:prstGeom prst="rect">
            <a:avLst/>
          </a:prstGeom>
        </p:spPr>
      </p:pic>
    </p:spTree>
    <p:extLst>
      <p:ext uri="{BB962C8B-B14F-4D97-AF65-F5344CB8AC3E}">
        <p14:creationId xmlns:p14="http://schemas.microsoft.com/office/powerpoint/2010/main" val="3709588597"/>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Объект 13"/>
          <p:cNvGraphicFramePr>
            <a:graphicFrameLocks noGrp="1"/>
          </p:cNvGraphicFramePr>
          <p:nvPr>
            <p:ph idx="1"/>
            <p:extLst>
              <p:ext uri="{D42A27DB-BD31-4B8C-83A1-F6EECF244321}">
                <p14:modId xmlns:p14="http://schemas.microsoft.com/office/powerpoint/2010/main" val="1183959280"/>
              </p:ext>
            </p:extLst>
          </p:nvPr>
        </p:nvGraphicFramePr>
        <p:xfrm>
          <a:off x="827584" y="1916830"/>
          <a:ext cx="7406894" cy="4032334"/>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20000"/>
                    </a:ext>
                  </a:extLst>
                </a:gridCol>
                <a:gridCol w="5966734">
                  <a:extLst>
                    <a:ext uri="{9D8B030D-6E8A-4147-A177-3AD203B41FA5}">
                      <a16:colId xmlns:a16="http://schemas.microsoft.com/office/drawing/2014/main" val="20001"/>
                    </a:ext>
                  </a:extLst>
                </a:gridCol>
              </a:tblGrid>
              <a:tr h="472398">
                <a:tc>
                  <a:txBody>
                    <a:bodyPr/>
                    <a:lstStyle/>
                    <a:p>
                      <a:pPr algn="ctr"/>
                      <a:r>
                        <a:rPr lang="uk-UA" sz="2000" dirty="0" smtClean="0"/>
                        <a:t>№ п. п</a:t>
                      </a:r>
                      <a:endParaRPr lang="uk-UA" sz="2000" dirty="0"/>
                    </a:p>
                  </a:txBody>
                  <a:tcPr>
                    <a:lnL w="12700" cap="flat" cmpd="sng" algn="ctr">
                      <a:solidFill>
                        <a:schemeClr val="tx1"/>
                      </a:solidFill>
                      <a:prstDash val="solid"/>
                      <a:round/>
                      <a:headEnd type="none" w="med" len="med"/>
                      <a:tailEnd type="none" w="med" len="med"/>
                    </a:lnL>
                  </a:tcPr>
                </a:tc>
                <a:tc>
                  <a:txBody>
                    <a:bodyPr/>
                    <a:lstStyle/>
                    <a:p>
                      <a:pPr algn="ctr"/>
                      <a:r>
                        <a:rPr lang="uk-UA" sz="2000" dirty="0" smtClean="0"/>
                        <a:t>  Етап</a:t>
                      </a:r>
                      <a:endParaRPr lang="uk-UA" sz="2000" dirty="0"/>
                    </a:p>
                  </a:txBody>
                  <a:tcPr/>
                </a:tc>
                <a:extLst>
                  <a:ext uri="{0D108BD9-81ED-4DB2-BD59-A6C34878D82A}">
                    <a16:rowId xmlns:a16="http://schemas.microsoft.com/office/drawing/2014/main" val="10000"/>
                  </a:ext>
                </a:extLst>
              </a:tr>
              <a:tr h="409924">
                <a:tc>
                  <a:txBody>
                    <a:bodyPr/>
                    <a:lstStyle/>
                    <a:p>
                      <a:r>
                        <a:rPr lang="uk-UA" dirty="0" smtClean="0"/>
                        <a:t>1-ий етап</a:t>
                      </a:r>
                      <a:endParaRPr lang="uk-UA" dirty="0"/>
                    </a:p>
                  </a:txBody>
                  <a:tcPr>
                    <a:lnL w="12700" cap="flat" cmpd="sng" algn="ctr">
                      <a:solidFill>
                        <a:schemeClr val="tx1"/>
                      </a:solidFill>
                      <a:prstDash val="solid"/>
                      <a:round/>
                      <a:headEnd type="none" w="med" len="med"/>
                      <a:tailEnd type="none" w="med" len="med"/>
                    </a:lnL>
                  </a:tcPr>
                </a:tc>
                <a:tc>
                  <a:txBody>
                    <a:bodyPr/>
                    <a:lstStyle/>
                    <a:p>
                      <a:r>
                        <a:rPr lang="uk-UA" sz="1800" kern="1200" dirty="0" smtClean="0">
                          <a:solidFill>
                            <a:schemeClr val="dk1"/>
                          </a:solidFill>
                          <a:effectLst/>
                          <a:latin typeface="+mn-lt"/>
                          <a:ea typeface="+mn-ea"/>
                          <a:cs typeface="+mn-cs"/>
                        </a:rPr>
                        <a:t>перегляд звіту по формальних ознаках</a:t>
                      </a:r>
                      <a:endParaRPr lang="uk-UA" dirty="0"/>
                    </a:p>
                  </a:txBody>
                  <a:tcPr/>
                </a:tc>
                <a:extLst>
                  <a:ext uri="{0D108BD9-81ED-4DB2-BD59-A6C34878D82A}">
                    <a16:rowId xmlns:a16="http://schemas.microsoft.com/office/drawing/2014/main" val="10001"/>
                  </a:ext>
                </a:extLst>
              </a:tr>
              <a:tr h="409924">
                <a:tc>
                  <a:txBody>
                    <a:bodyPr/>
                    <a:lstStyle/>
                    <a:p>
                      <a:r>
                        <a:rPr lang="uk-UA" dirty="0" smtClean="0"/>
                        <a:t>2-ий етап</a:t>
                      </a:r>
                      <a:endParaRPr lang="uk-UA" dirty="0"/>
                    </a:p>
                  </a:txBody>
                  <a:tcPr/>
                </a:tc>
                <a:tc>
                  <a:txBody>
                    <a:bodyPr/>
                    <a:lstStyle/>
                    <a:p>
                      <a:r>
                        <a:rPr lang="uk-UA" sz="1800" kern="1200" dirty="0" smtClean="0">
                          <a:solidFill>
                            <a:schemeClr val="dk1"/>
                          </a:solidFill>
                          <a:effectLst/>
                          <a:latin typeface="+mn-lt"/>
                          <a:ea typeface="+mn-ea"/>
                          <a:cs typeface="+mn-cs"/>
                        </a:rPr>
                        <a:t>ознайомлення з висновком аудитора</a:t>
                      </a:r>
                      <a:endParaRPr lang="uk-UA" dirty="0"/>
                    </a:p>
                  </a:txBody>
                  <a:tcPr/>
                </a:tc>
                <a:extLst>
                  <a:ext uri="{0D108BD9-81ED-4DB2-BD59-A6C34878D82A}">
                    <a16:rowId xmlns:a16="http://schemas.microsoft.com/office/drawing/2014/main" val="10002"/>
                  </a:ext>
                </a:extLst>
              </a:tr>
              <a:tr h="409924">
                <a:tc>
                  <a:txBody>
                    <a:bodyPr/>
                    <a:lstStyle/>
                    <a:p>
                      <a:r>
                        <a:rPr lang="uk-UA" dirty="0" smtClean="0"/>
                        <a:t>3-ій</a:t>
                      </a:r>
                      <a:r>
                        <a:rPr lang="uk-UA" baseline="0" dirty="0" smtClean="0"/>
                        <a:t> етап</a:t>
                      </a:r>
                      <a:endParaRPr lang="uk-UA" dirty="0"/>
                    </a:p>
                  </a:txBody>
                  <a:tcPr/>
                </a:tc>
                <a:tc>
                  <a:txBody>
                    <a:bodyPr/>
                    <a:lstStyle/>
                    <a:p>
                      <a:r>
                        <a:rPr lang="uk-UA" sz="1800" kern="1200" dirty="0" smtClean="0">
                          <a:solidFill>
                            <a:schemeClr val="dk1"/>
                          </a:solidFill>
                          <a:effectLst/>
                          <a:latin typeface="+mn-lt"/>
                          <a:ea typeface="+mn-ea"/>
                          <a:cs typeface="+mn-cs"/>
                        </a:rPr>
                        <a:t>явище "хворих" статей у звітності та їхній оцінці в динаміку</a:t>
                      </a:r>
                      <a:endParaRPr lang="uk-UA" dirty="0"/>
                    </a:p>
                  </a:txBody>
                  <a:tcPr/>
                </a:tc>
                <a:extLst>
                  <a:ext uri="{0D108BD9-81ED-4DB2-BD59-A6C34878D82A}">
                    <a16:rowId xmlns:a16="http://schemas.microsoft.com/office/drawing/2014/main" val="10003"/>
                  </a:ext>
                </a:extLst>
              </a:tr>
              <a:tr h="409924">
                <a:tc>
                  <a:txBody>
                    <a:bodyPr/>
                    <a:lstStyle/>
                    <a:p>
                      <a:r>
                        <a:rPr lang="uk-UA" dirty="0" smtClean="0"/>
                        <a:t>4-ий етап</a:t>
                      </a:r>
                      <a:endParaRPr lang="uk-UA" dirty="0"/>
                    </a:p>
                  </a:txBody>
                  <a:tcPr/>
                </a:tc>
                <a:tc>
                  <a:txBody>
                    <a:bodyPr/>
                    <a:lstStyle/>
                    <a:p>
                      <a:r>
                        <a:rPr lang="uk-UA" sz="1800" kern="1200" dirty="0" smtClean="0">
                          <a:solidFill>
                            <a:schemeClr val="dk1"/>
                          </a:solidFill>
                          <a:effectLst/>
                          <a:latin typeface="+mn-lt"/>
                          <a:ea typeface="+mn-ea"/>
                          <a:cs typeface="+mn-cs"/>
                        </a:rPr>
                        <a:t>ознайомлення з ключовими індикаторами</a:t>
                      </a:r>
                      <a:endParaRPr lang="uk-UA" dirty="0"/>
                    </a:p>
                  </a:txBody>
                  <a:tcPr/>
                </a:tc>
                <a:extLst>
                  <a:ext uri="{0D108BD9-81ED-4DB2-BD59-A6C34878D82A}">
                    <a16:rowId xmlns:a16="http://schemas.microsoft.com/office/drawing/2014/main" val="10004"/>
                  </a:ext>
                </a:extLst>
              </a:tr>
              <a:tr h="409924">
                <a:tc>
                  <a:txBody>
                    <a:bodyPr/>
                    <a:lstStyle/>
                    <a:p>
                      <a:r>
                        <a:rPr lang="uk-UA" dirty="0" smtClean="0"/>
                        <a:t>5-ий етап</a:t>
                      </a:r>
                      <a:endParaRPr lang="uk-UA" dirty="0"/>
                    </a:p>
                  </a:txBody>
                  <a:tcPr/>
                </a:tc>
                <a:tc>
                  <a:txBody>
                    <a:bodyPr/>
                    <a:lstStyle/>
                    <a:p>
                      <a:r>
                        <a:rPr lang="uk-UA" sz="1800" kern="1200" dirty="0" smtClean="0">
                          <a:solidFill>
                            <a:schemeClr val="dk1"/>
                          </a:solidFill>
                          <a:effectLst/>
                          <a:latin typeface="+mn-lt"/>
                          <a:ea typeface="+mn-ea"/>
                          <a:cs typeface="+mn-cs"/>
                        </a:rPr>
                        <a:t>читання пояснювальної записки (аналітичних розділів звіту)</a:t>
                      </a:r>
                      <a:endParaRPr lang="uk-UA" dirty="0"/>
                    </a:p>
                  </a:txBody>
                  <a:tcPr/>
                </a:tc>
                <a:extLst>
                  <a:ext uri="{0D108BD9-81ED-4DB2-BD59-A6C34878D82A}">
                    <a16:rowId xmlns:a16="http://schemas.microsoft.com/office/drawing/2014/main" val="10005"/>
                  </a:ext>
                </a:extLst>
              </a:tr>
              <a:tr h="409924">
                <a:tc>
                  <a:txBody>
                    <a:bodyPr/>
                    <a:lstStyle/>
                    <a:p>
                      <a:r>
                        <a:rPr lang="uk-UA" dirty="0" smtClean="0"/>
                        <a:t>6-ий етап</a:t>
                      </a:r>
                      <a:endParaRPr lang="uk-UA" dirty="0"/>
                    </a:p>
                  </a:txBody>
                  <a:tcPr>
                    <a:lnB w="12700" cap="flat" cmpd="sng" algn="ctr">
                      <a:solidFill>
                        <a:schemeClr val="tx1"/>
                      </a:solidFill>
                      <a:prstDash val="solid"/>
                      <a:round/>
                      <a:headEnd type="none" w="med" len="med"/>
                      <a:tailEnd type="none" w="med" len="med"/>
                    </a:lnB>
                  </a:tcPr>
                </a:tc>
                <a:tc>
                  <a:txBody>
                    <a:bodyPr/>
                    <a:lstStyle/>
                    <a:p>
                      <a:r>
                        <a:rPr lang="uk-UA" sz="1800" kern="1200" dirty="0" smtClean="0">
                          <a:solidFill>
                            <a:schemeClr val="dk1"/>
                          </a:solidFill>
                          <a:effectLst/>
                          <a:latin typeface="+mn-lt"/>
                          <a:ea typeface="+mn-ea"/>
                          <a:cs typeface="+mn-cs"/>
                        </a:rPr>
                        <a:t>загальна оцінка майнового і фінансового стану за даними балансу</a:t>
                      </a:r>
                      <a:endParaRPr lang="uk-UA"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09924">
                <a:tc>
                  <a:txBody>
                    <a:bodyPr/>
                    <a:lstStyle/>
                    <a:p>
                      <a:r>
                        <a:rPr lang="uk-UA" dirty="0" smtClean="0"/>
                        <a:t>7-ий етап</a:t>
                      </a:r>
                      <a:endParaRPr lang="uk-UA" dirty="0"/>
                    </a:p>
                  </a:txBody>
                  <a:tcPr>
                    <a:lnT w="12700" cap="flat" cmpd="sng" algn="ctr">
                      <a:solidFill>
                        <a:schemeClr val="tx1"/>
                      </a:solidFill>
                      <a:prstDash val="solid"/>
                      <a:round/>
                      <a:headEnd type="none" w="med" len="med"/>
                      <a:tailEnd type="none" w="med" len="med"/>
                    </a:lnT>
                  </a:tcPr>
                </a:tc>
                <a:tc>
                  <a:txBody>
                    <a:bodyPr/>
                    <a:lstStyle/>
                    <a:p>
                      <a:r>
                        <a:rPr lang="uk-UA" sz="1800" kern="1200" dirty="0" smtClean="0">
                          <a:solidFill>
                            <a:schemeClr val="dk1"/>
                          </a:solidFill>
                          <a:effectLst/>
                          <a:latin typeface="+mn-lt"/>
                          <a:ea typeface="+mn-ea"/>
                          <a:cs typeface="+mn-cs"/>
                        </a:rPr>
                        <a:t>формулювання висновків за результатами аналізу</a:t>
                      </a:r>
                      <a:endParaRPr lang="uk-UA"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7"/>
                  </a:ext>
                </a:extLst>
              </a:tr>
            </a:tbl>
          </a:graphicData>
        </a:graphic>
      </p:graphicFrame>
      <p:sp>
        <p:nvSpPr>
          <p:cNvPr id="2" name="Прямоугольник 1"/>
          <p:cNvSpPr/>
          <p:nvPr/>
        </p:nvSpPr>
        <p:spPr>
          <a:xfrm>
            <a:off x="1403648" y="620688"/>
            <a:ext cx="6385274" cy="76944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Етапи експрес-аналізу</a:t>
            </a:r>
          </a:p>
        </p:txBody>
      </p:sp>
    </p:spTree>
    <p:extLst>
      <p:ext uri="{BB962C8B-B14F-4D97-AF65-F5344CB8AC3E}">
        <p14:creationId xmlns:p14="http://schemas.microsoft.com/office/powerpoint/2010/main" val="324541007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fontScale="92500" lnSpcReduction="10000"/>
          </a:bodyPr>
          <a:lstStyle/>
          <a:p>
            <a:pPr marL="0" indent="0" algn="just">
              <a:buNone/>
            </a:pPr>
            <a:r>
              <a:rPr lang="uk-UA" sz="2600" dirty="0" smtClean="0">
                <a:solidFill>
                  <a:srgbClr val="FFC000"/>
                </a:solidFill>
                <a:effectLst/>
              </a:rPr>
              <a:t> </a:t>
            </a:r>
          </a:p>
          <a:p>
            <a:pPr marL="0" indent="0" algn="just">
              <a:buNone/>
            </a:pPr>
            <a:r>
              <a:rPr lang="uk-UA" dirty="0" smtClean="0">
                <a:effectLst/>
              </a:rPr>
              <a:t>Культура </a:t>
            </a:r>
            <a:r>
              <a:rPr lang="uk-UA" dirty="0">
                <a:effectLst/>
              </a:rPr>
              <a:t>складання звіту є </a:t>
            </a:r>
            <a:r>
              <a:rPr lang="uk-UA" dirty="0" smtClean="0">
                <a:effectLst/>
              </a:rPr>
              <a:t>вагомим </a:t>
            </a:r>
            <a:r>
              <a:rPr lang="uk-UA" dirty="0">
                <a:effectLst/>
              </a:rPr>
              <a:t>чинником успішного ведення бізнесу як з позиції самого підприємства, що підготувала звіт, так і з позиції її зовнішніх контрагентів. </a:t>
            </a:r>
            <a:endParaRPr lang="uk-UA" dirty="0" smtClean="0">
              <a:effectLst/>
            </a:endParaRPr>
          </a:p>
          <a:p>
            <a:pPr marL="0" indent="0" algn="just">
              <a:buNone/>
            </a:pPr>
            <a:r>
              <a:rPr lang="uk-UA" dirty="0" smtClean="0">
                <a:solidFill>
                  <a:schemeClr val="accent2"/>
                </a:solidFill>
                <a:effectLst/>
              </a:rPr>
              <a:t>По-перше</a:t>
            </a:r>
            <a:r>
              <a:rPr lang="uk-UA" dirty="0">
                <a:solidFill>
                  <a:schemeClr val="accent2"/>
                </a:solidFill>
                <a:effectLst/>
              </a:rPr>
              <a:t>,</a:t>
            </a:r>
            <a:r>
              <a:rPr lang="uk-UA" dirty="0">
                <a:effectLst/>
              </a:rPr>
              <a:t> добре структурований звіт дозволяє керівництву підприємства і його власників по-новому глянути на стан справ на підприємстві, досягнуті результати фінансово-господарської діяльності, визначитися з перспективами її розвитку. </a:t>
            </a:r>
            <a:endParaRPr lang="uk-UA" dirty="0" smtClean="0">
              <a:effectLst/>
            </a:endParaRPr>
          </a:p>
          <a:p>
            <a:pPr marL="0" indent="0" algn="just">
              <a:buNone/>
            </a:pPr>
            <a:r>
              <a:rPr lang="uk-UA" dirty="0" smtClean="0">
                <a:solidFill>
                  <a:schemeClr val="accent2"/>
                </a:solidFill>
                <a:effectLst/>
              </a:rPr>
              <a:t>По-друге</a:t>
            </a:r>
            <a:r>
              <a:rPr lang="uk-UA" dirty="0">
                <a:effectLst/>
              </a:rPr>
              <a:t>, для контрагентів підприємства бухгалтерський звіт усі в більшому ступені стає основним інформаційним документом, що підтверджує можливість і економічну доцільність взаємодії з даним підприємством. </a:t>
            </a:r>
            <a:endParaRPr lang="uk-UA" dirty="0" smtClean="0">
              <a:effectLst/>
            </a:endParaRPr>
          </a:p>
          <a:p>
            <a:pPr marL="0" indent="0" algn="just">
              <a:buNone/>
            </a:pPr>
            <a:r>
              <a:rPr lang="uk-UA" dirty="0" smtClean="0">
                <a:solidFill>
                  <a:schemeClr val="accent2"/>
                </a:solidFill>
                <a:effectLst/>
              </a:rPr>
              <a:t>По-третє</a:t>
            </a:r>
            <a:r>
              <a:rPr lang="uk-UA" dirty="0">
                <a:solidFill>
                  <a:schemeClr val="accent2"/>
                </a:solidFill>
                <a:effectLst/>
              </a:rPr>
              <a:t>, </a:t>
            </a:r>
            <a:r>
              <a:rPr lang="uk-UA" dirty="0">
                <a:effectLst/>
              </a:rPr>
              <a:t>звіт є своєрідним способом реклами діяльності. Нерідко першим кроком фірми-контр­агента при встановленні виробничих контактів є запит про можливості ознайомлення з річним бухгалтерським звітом потенційного партнера, тому від того, наскільки грамотно і привабливо складений звіт, може значною мірою залежати результат майбутніх переговорів про співро­бітництво. Правило "Перш ніж підписувати контракт, ознайомся з остан­нім річним звітом потенційного контрагента" є непорушною істиною для будь-якого досвідченого бізнесмена. </a:t>
            </a:r>
          </a:p>
          <a:p>
            <a:pPr marL="0" indent="0" algn="just">
              <a:buNone/>
            </a:pPr>
            <a:endParaRPr lang="uk-UA" dirty="0"/>
          </a:p>
        </p:txBody>
      </p:sp>
      <p:sp>
        <p:nvSpPr>
          <p:cNvPr id="4" name="Скругленный прямоугольник 3"/>
          <p:cNvSpPr/>
          <p:nvPr/>
        </p:nvSpPr>
        <p:spPr>
          <a:xfrm>
            <a:off x="179512" y="0"/>
            <a:ext cx="8856984" cy="4766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a:solidFill>
                  <a:schemeClr val="tx1"/>
                </a:solidFill>
              </a:rPr>
              <a:t>1.Перегляд звіту за формальними ознаками</a:t>
            </a:r>
            <a:endParaRPr lang="uk-UA" sz="2400" dirty="0">
              <a:solidFill>
                <a:schemeClr val="tx1"/>
              </a:solidFill>
            </a:endParaRPr>
          </a:p>
        </p:txBody>
      </p:sp>
    </p:spTree>
    <p:extLst>
      <p:ext uri="{BB962C8B-B14F-4D97-AF65-F5344CB8AC3E}">
        <p14:creationId xmlns:p14="http://schemas.microsoft.com/office/powerpoint/2010/main" val="4122442087"/>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908720"/>
            <a:ext cx="8892480" cy="5949280"/>
          </a:xfrm>
        </p:spPr>
        <p:txBody>
          <a:bodyPr>
            <a:normAutofit/>
          </a:bodyPr>
          <a:lstStyle/>
          <a:p>
            <a:pPr marL="0" indent="0">
              <a:buNone/>
            </a:pPr>
            <a:r>
              <a:rPr lang="uk-UA" dirty="0" smtClean="0">
                <a:effectLst/>
              </a:rPr>
              <a:t> Існує кілька </a:t>
            </a:r>
            <a:r>
              <a:rPr lang="uk-UA" dirty="0" smtClean="0">
                <a:solidFill>
                  <a:schemeClr val="accent2"/>
                </a:solidFill>
                <a:effectLst/>
              </a:rPr>
              <a:t>типів  ауди­торських висновків</a:t>
            </a:r>
            <a:r>
              <a:rPr lang="uk-UA" dirty="0" smtClean="0">
                <a:effectLst/>
              </a:rPr>
              <a:t>, регламентованих вітчизняними правилами  (стандар­тами) аудиторської діяльності: </a:t>
            </a:r>
          </a:p>
          <a:p>
            <a:pPr marL="0" indent="0">
              <a:buNone/>
            </a:pPr>
            <a:r>
              <a:rPr lang="uk-UA" dirty="0" smtClean="0">
                <a:effectLst/>
              </a:rPr>
              <a:t> </a:t>
            </a:r>
            <a:r>
              <a:rPr lang="uk-UA" b="1" dirty="0" smtClean="0">
                <a:solidFill>
                  <a:schemeClr val="accent2"/>
                </a:solidFill>
                <a:effectLst/>
              </a:rPr>
              <a:t>1.</a:t>
            </a:r>
            <a:r>
              <a:rPr lang="uk-UA" dirty="0" smtClean="0">
                <a:solidFill>
                  <a:srgbClr val="FFFF00"/>
                </a:solidFill>
                <a:effectLst/>
              </a:rPr>
              <a:t> </a:t>
            </a:r>
            <a:r>
              <a:rPr lang="uk-UA" dirty="0" smtClean="0">
                <a:effectLst/>
              </a:rPr>
              <a:t>безумовно позитивний висновок;</a:t>
            </a:r>
          </a:p>
          <a:p>
            <a:pPr marL="0" indent="0">
              <a:buNone/>
            </a:pPr>
            <a:r>
              <a:rPr lang="uk-UA" dirty="0" smtClean="0">
                <a:effectLst/>
              </a:rPr>
              <a:t> </a:t>
            </a:r>
            <a:r>
              <a:rPr lang="uk-UA" b="1" dirty="0" smtClean="0">
                <a:solidFill>
                  <a:schemeClr val="accent2"/>
                </a:solidFill>
                <a:effectLst/>
              </a:rPr>
              <a:t>2.</a:t>
            </a:r>
            <a:r>
              <a:rPr lang="uk-UA" dirty="0" smtClean="0">
                <a:solidFill>
                  <a:srgbClr val="FFFF00"/>
                </a:solidFill>
                <a:effectLst/>
              </a:rPr>
              <a:t> </a:t>
            </a:r>
            <a:r>
              <a:rPr lang="uk-UA" dirty="0" smtClean="0">
                <a:effectLst/>
              </a:rPr>
              <a:t>умовно позитивний висновок;</a:t>
            </a:r>
          </a:p>
          <a:p>
            <a:pPr marL="0" indent="0">
              <a:buNone/>
            </a:pPr>
            <a:r>
              <a:rPr lang="uk-UA" b="1" dirty="0" smtClean="0">
                <a:solidFill>
                  <a:schemeClr val="accent2"/>
                </a:solidFill>
                <a:effectLst/>
              </a:rPr>
              <a:t> 3. </a:t>
            </a:r>
            <a:r>
              <a:rPr lang="uk-UA" dirty="0" smtClean="0">
                <a:effectLst/>
              </a:rPr>
              <a:t>негативний висновок;</a:t>
            </a:r>
          </a:p>
          <a:p>
            <a:pPr marL="0" indent="0">
              <a:buNone/>
            </a:pPr>
            <a:r>
              <a:rPr lang="uk-UA" dirty="0" smtClean="0">
                <a:effectLst/>
              </a:rPr>
              <a:t> </a:t>
            </a:r>
            <a:r>
              <a:rPr lang="uk-UA" dirty="0" smtClean="0">
                <a:solidFill>
                  <a:schemeClr val="accent2"/>
                </a:solidFill>
                <a:effectLst/>
              </a:rPr>
              <a:t>4. </a:t>
            </a:r>
            <a:r>
              <a:rPr lang="uk-UA" dirty="0" smtClean="0">
                <a:effectLst/>
              </a:rPr>
              <a:t>з відмовленням від вираження думки про  вірогідність бух­галтерської звітності. </a:t>
            </a:r>
          </a:p>
          <a:p>
            <a:pPr marL="0" indent="0">
              <a:buNone/>
            </a:pPr>
            <a:r>
              <a:rPr lang="uk-UA" dirty="0" smtClean="0">
                <a:effectLst/>
              </a:rPr>
              <a:t> Перші два види  висновків приводяться в річних звітах, вони і мають у силу своєї  наявності визначену пізнавальну цінність.</a:t>
            </a:r>
          </a:p>
          <a:p>
            <a:pPr marL="0" indent="0">
              <a:buNone/>
            </a:pPr>
            <a:endParaRPr lang="uk-UA" dirty="0" smtClean="0">
              <a:effectLst/>
            </a:endParaRPr>
          </a:p>
          <a:p>
            <a:pPr marL="0" indent="0" algn="just">
              <a:buNone/>
            </a:pPr>
            <a:endParaRPr lang="uk-UA" dirty="0" smtClean="0">
              <a:effectLst/>
            </a:endParaRPr>
          </a:p>
          <a:p>
            <a:pPr marL="0" indent="0">
              <a:buNone/>
            </a:pPr>
            <a:endParaRPr lang="uk-UA" dirty="0"/>
          </a:p>
        </p:txBody>
      </p:sp>
      <p:sp>
        <p:nvSpPr>
          <p:cNvPr id="4" name="Прямоугольник 3"/>
          <p:cNvSpPr/>
          <p:nvPr/>
        </p:nvSpPr>
        <p:spPr>
          <a:xfrm>
            <a:off x="611560" y="156722"/>
            <a:ext cx="8055795" cy="58477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2.Ознайомлення з висновком аудитора</a:t>
            </a:r>
          </a:p>
        </p:txBody>
      </p:sp>
    </p:spTree>
    <p:extLst>
      <p:ext uri="{BB962C8B-B14F-4D97-AF65-F5344CB8AC3E}">
        <p14:creationId xmlns:p14="http://schemas.microsoft.com/office/powerpoint/2010/main" val="57897156"/>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395536" y="0"/>
            <a:ext cx="8424936" cy="6858000"/>
          </a:xfrm>
        </p:spPr>
        <p:txBody>
          <a:bodyPr/>
          <a:lstStyle/>
          <a:p>
            <a:pPr marL="0" indent="0">
              <a:buNone/>
            </a:pPr>
            <a:endParaRPr lang="uk-UA" dirty="0" smtClean="0"/>
          </a:p>
          <a:p>
            <a:pPr marL="0" indent="0">
              <a:buNone/>
            </a:pPr>
            <a:endParaRPr lang="uk-UA" dirty="0"/>
          </a:p>
          <a:p>
            <a:pPr marL="0" indent="0">
              <a:buNone/>
            </a:pPr>
            <a:endParaRPr lang="uk-UA" dirty="0" smtClean="0"/>
          </a:p>
          <a:p>
            <a:pPr marL="0" indent="0">
              <a:buNone/>
            </a:pPr>
            <a:endParaRPr lang="uk-UA" dirty="0"/>
          </a:p>
          <a:p>
            <a:pPr marL="0" indent="0">
              <a:buNone/>
            </a:pPr>
            <a:endParaRPr lang="uk-UA" dirty="0" smtClean="0"/>
          </a:p>
          <a:p>
            <a:pPr marL="0" indent="0">
              <a:buNone/>
            </a:pPr>
            <a:endParaRPr lang="uk-UA" dirty="0"/>
          </a:p>
          <a:p>
            <a:pPr marL="0" indent="0" algn="just">
              <a:buNone/>
            </a:pPr>
            <a:endParaRPr lang="uk-UA" dirty="0" smtClean="0"/>
          </a:p>
          <a:p>
            <a:pPr marL="0" indent="0" algn="just">
              <a:buNone/>
            </a:pPr>
            <a:r>
              <a:rPr lang="uk-UA" dirty="0" smtClean="0"/>
              <a:t>При </a:t>
            </a:r>
            <a:r>
              <a:rPr lang="uk-UA" dirty="0"/>
              <a:t>наявності такого висновку зовнішній аналітик цілком може покластися на думку аудитора і не робити додат­кових аналітичних процедур з метою визначення </a:t>
            </a:r>
            <a:r>
              <a:rPr lang="uk-UA" dirty="0" smtClean="0"/>
              <a:t>фінансової </a:t>
            </a:r>
            <a:r>
              <a:rPr lang="uk-UA" dirty="0"/>
              <a:t>заможності компанії, звіт якого піддається їм аналізові.</a:t>
            </a:r>
          </a:p>
          <a:p>
            <a:pPr marL="0" indent="0">
              <a:buNone/>
            </a:pPr>
            <a:endParaRPr lang="uk-UA" dirty="0"/>
          </a:p>
        </p:txBody>
      </p:sp>
      <p:sp>
        <p:nvSpPr>
          <p:cNvPr id="5" name="Скругленный прямоугольник 4"/>
          <p:cNvSpPr/>
          <p:nvPr/>
        </p:nvSpPr>
        <p:spPr>
          <a:xfrm>
            <a:off x="170099" y="386570"/>
            <a:ext cx="8856984" cy="34744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2800" b="1" i="1" dirty="0">
                <a:solidFill>
                  <a:schemeClr val="tx1"/>
                </a:solidFill>
              </a:rPr>
              <a:t>Безумовно позитивний аудиторський висновок</a:t>
            </a:r>
            <a:r>
              <a:rPr lang="uk-UA" sz="2400" i="1" dirty="0">
                <a:solidFill>
                  <a:srgbClr val="FFFF00"/>
                </a:solidFill>
              </a:rPr>
              <a:t> </a:t>
            </a:r>
            <a:r>
              <a:rPr lang="uk-UA" sz="2400" i="1" dirty="0"/>
              <a:t>становить підготов­лений у досить уніфікованому і короткому викладі документ, що містить позитивну оцінку аудитора (аудиторської фірми) про вірогідність наве­дених у звітності (звіті) зведень про майновий і фінансовий стан компанії, а також відповідності принципів формування і складання звітності діючим нормативним документам</a:t>
            </a:r>
            <a:r>
              <a:rPr lang="uk-UA" sz="2400" i="1" dirty="0" smtClean="0"/>
              <a:t>.</a:t>
            </a:r>
          </a:p>
          <a:p>
            <a:pPr algn="just"/>
            <a:endParaRPr lang="uk-UA" sz="2400" dirty="0"/>
          </a:p>
        </p:txBody>
      </p:sp>
    </p:spTree>
    <p:extLst>
      <p:ext uri="{BB962C8B-B14F-4D97-AF65-F5344CB8AC3E}">
        <p14:creationId xmlns:p14="http://schemas.microsoft.com/office/powerpoint/2010/main" val="281527469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fontScale="77500" lnSpcReduction="20000"/>
          </a:bodyPr>
          <a:lstStyle/>
          <a:p>
            <a:endParaRPr lang="uk-UA" dirty="0">
              <a:effectLst/>
            </a:endParaRPr>
          </a:p>
          <a:p>
            <a:endParaRPr lang="uk-UA" dirty="0" smtClean="0">
              <a:effectLst/>
            </a:endParaRPr>
          </a:p>
          <a:p>
            <a:endParaRPr lang="uk-UA" dirty="0">
              <a:effectLst/>
            </a:endParaRPr>
          </a:p>
          <a:p>
            <a:pPr marL="0" indent="0">
              <a:buNone/>
            </a:pPr>
            <a:endParaRPr lang="uk-UA" dirty="0" smtClean="0">
              <a:effectLst/>
            </a:endParaRPr>
          </a:p>
          <a:p>
            <a:pPr marL="0" indent="0">
              <a:buNone/>
            </a:pPr>
            <a:endParaRPr lang="uk-UA" dirty="0" smtClean="0">
              <a:effectLst/>
            </a:endParaRPr>
          </a:p>
          <a:p>
            <a:pPr marL="0" indent="0">
              <a:buNone/>
            </a:pPr>
            <a:endParaRPr lang="uk-UA" dirty="0" smtClean="0">
              <a:effectLst/>
            </a:endParaRPr>
          </a:p>
          <a:p>
            <a:pPr marL="0" indent="0" algn="just">
              <a:buNone/>
            </a:pPr>
            <a:r>
              <a:rPr lang="uk-UA" sz="2900" dirty="0" smtClean="0">
                <a:solidFill>
                  <a:schemeClr val="accent2"/>
                </a:solidFill>
                <a:effectLst/>
              </a:rPr>
              <a:t>Нестандартний </a:t>
            </a:r>
            <a:r>
              <a:rPr lang="uk-UA" sz="2900" dirty="0">
                <a:solidFill>
                  <a:schemeClr val="accent2"/>
                </a:solidFill>
                <a:effectLst/>
              </a:rPr>
              <a:t>аудиторський висновок </a:t>
            </a:r>
            <a:r>
              <a:rPr lang="uk-UA" sz="2900" dirty="0">
                <a:effectLst/>
              </a:rPr>
              <a:t>може містити або беззастережну позитивну оцінку представленої звітності і фінансового становища, підтверджуваного нею, або позитивну оцінку, але з застереженнями. </a:t>
            </a:r>
            <a:endParaRPr lang="uk-UA" sz="2900" dirty="0" smtClean="0">
              <a:effectLst/>
            </a:endParaRPr>
          </a:p>
          <a:p>
            <a:pPr marL="0" indent="0" algn="just">
              <a:buNone/>
            </a:pPr>
            <a:r>
              <a:rPr lang="uk-UA" sz="2900" dirty="0" smtClean="0">
                <a:solidFill>
                  <a:schemeClr val="accent2"/>
                </a:solidFill>
                <a:effectLst/>
              </a:rPr>
              <a:t>Причинами </a:t>
            </a:r>
            <a:r>
              <a:rPr lang="uk-UA" sz="2900" dirty="0">
                <a:solidFill>
                  <a:schemeClr val="accent2"/>
                </a:solidFill>
                <a:effectLst/>
              </a:rPr>
              <a:t>нестандартного аудиторського </a:t>
            </a:r>
            <a:r>
              <a:rPr lang="uk-UA" sz="2900" dirty="0">
                <a:effectLst/>
              </a:rPr>
              <a:t>вис­новку можуть бути: </a:t>
            </a:r>
            <a:endParaRPr lang="uk-UA" sz="2900" dirty="0" smtClean="0">
              <a:effectLst/>
            </a:endParaRPr>
          </a:p>
          <a:p>
            <a:pPr marL="0" indent="0" algn="just">
              <a:buNone/>
            </a:pPr>
            <a:r>
              <a:rPr lang="uk-UA" sz="2900" dirty="0" smtClean="0">
                <a:solidFill>
                  <a:schemeClr val="accent2"/>
                </a:solidFill>
                <a:effectLst/>
              </a:rPr>
              <a:t>1.</a:t>
            </a:r>
            <a:r>
              <a:rPr lang="uk-UA" sz="2900" dirty="0" smtClean="0">
                <a:solidFill>
                  <a:srgbClr val="FFFF00"/>
                </a:solidFill>
                <a:effectLst/>
              </a:rPr>
              <a:t> </a:t>
            </a:r>
            <a:r>
              <a:rPr lang="uk-UA" sz="2900" dirty="0">
                <a:effectLst/>
              </a:rPr>
              <a:t>В</a:t>
            </a:r>
            <a:r>
              <a:rPr lang="uk-UA" sz="2900" dirty="0" smtClean="0">
                <a:effectLst/>
              </a:rPr>
              <a:t>икористання </a:t>
            </a:r>
            <a:r>
              <a:rPr lang="uk-UA" sz="2900" dirty="0">
                <a:effectLst/>
              </a:rPr>
              <a:t>думки іншої аудиторської фірми (на­приклад, у випадку </a:t>
            </a:r>
            <a:r>
              <a:rPr lang="uk-UA" sz="2900" dirty="0" err="1">
                <a:effectLst/>
              </a:rPr>
              <a:t>аудирування</a:t>
            </a:r>
            <a:r>
              <a:rPr lang="uk-UA" sz="2900" dirty="0">
                <a:effectLst/>
              </a:rPr>
              <a:t> звітності різних самостійних підрозділів однієї корпорації різними аудиторськими компаніями</a:t>
            </a:r>
            <a:r>
              <a:rPr lang="uk-UA" sz="2900" dirty="0" smtClean="0">
                <a:effectLst/>
              </a:rPr>
              <a:t>);</a:t>
            </a:r>
          </a:p>
          <a:p>
            <a:pPr marL="0" indent="0" algn="just">
              <a:buNone/>
            </a:pPr>
            <a:r>
              <a:rPr lang="uk-UA" sz="2900" dirty="0" smtClean="0">
                <a:solidFill>
                  <a:schemeClr val="accent2"/>
                </a:solidFill>
                <a:effectLst/>
              </a:rPr>
              <a:t>2.</a:t>
            </a:r>
            <a:r>
              <a:rPr lang="uk-UA" sz="2900" dirty="0" smtClean="0">
                <a:solidFill>
                  <a:srgbClr val="FFFF00"/>
                </a:solidFill>
                <a:effectLst/>
              </a:rPr>
              <a:t> </a:t>
            </a:r>
            <a:r>
              <a:rPr lang="uk-UA" sz="2900" dirty="0" smtClean="0">
                <a:effectLst/>
              </a:rPr>
              <a:t>Зміна </a:t>
            </a:r>
            <a:r>
              <a:rPr lang="uk-UA" sz="2900" dirty="0">
                <a:effectLst/>
              </a:rPr>
              <a:t>фірми, яка </a:t>
            </a:r>
            <a:r>
              <a:rPr lang="uk-UA" sz="2900" dirty="0" err="1">
                <a:effectLst/>
              </a:rPr>
              <a:t>аудирується</a:t>
            </a:r>
            <a:r>
              <a:rPr lang="uk-UA" sz="2900" dirty="0">
                <a:effectLst/>
              </a:rPr>
              <a:t>, облікової політики; </a:t>
            </a:r>
            <a:endParaRPr lang="uk-UA" sz="2900" dirty="0" smtClean="0">
              <a:effectLst/>
            </a:endParaRPr>
          </a:p>
          <a:p>
            <a:pPr marL="0" indent="0" algn="just">
              <a:buNone/>
            </a:pPr>
            <a:r>
              <a:rPr lang="uk-UA" sz="2900" dirty="0" smtClean="0">
                <a:solidFill>
                  <a:schemeClr val="accent2"/>
                </a:solidFill>
                <a:effectLst/>
              </a:rPr>
              <a:t>3.</a:t>
            </a:r>
            <a:r>
              <a:rPr lang="uk-UA" sz="2900" dirty="0" smtClean="0">
                <a:effectLst/>
              </a:rPr>
              <a:t>Деякі </a:t>
            </a:r>
            <a:r>
              <a:rPr lang="uk-UA" sz="2900" dirty="0">
                <a:effectLst/>
              </a:rPr>
              <a:t>невизначеності фінансового або організаційного характеру (наприклад, участь компанії, яка </a:t>
            </a:r>
            <a:r>
              <a:rPr lang="uk-UA" sz="2900" dirty="0" err="1">
                <a:effectLst/>
              </a:rPr>
              <a:t>аудирується</a:t>
            </a:r>
            <a:r>
              <a:rPr lang="uk-UA" sz="2900" dirty="0">
                <a:effectLst/>
              </a:rPr>
              <a:t> в незавершеному судовому процесі з непередбаченим результатом, недостатня ефективність системи внутрішнього контролю) та ін. </a:t>
            </a:r>
            <a:endParaRPr lang="uk-UA" sz="2900" dirty="0" smtClean="0">
              <a:effectLst/>
            </a:endParaRPr>
          </a:p>
          <a:p>
            <a:endParaRPr lang="uk-UA" dirty="0"/>
          </a:p>
        </p:txBody>
      </p:sp>
      <p:sp>
        <p:nvSpPr>
          <p:cNvPr id="5" name="Скругленный прямоугольник 4"/>
          <p:cNvSpPr/>
          <p:nvPr/>
        </p:nvSpPr>
        <p:spPr>
          <a:xfrm>
            <a:off x="0" y="44461"/>
            <a:ext cx="9144000" cy="22363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2400" b="1" i="1" dirty="0">
                <a:solidFill>
                  <a:schemeClr val="tx1"/>
                </a:solidFill>
              </a:rPr>
              <a:t>Умовно позитивний (нестандартний) аудиторський висновок </a:t>
            </a:r>
            <a:r>
              <a:rPr lang="uk-UA" sz="2400" i="1" dirty="0"/>
              <a:t>зви­чайно більш об'ємний і, як правило, містить деяку додаткову інформацію, що може бути корисна користувачам звітності або розглядається аудито­ром як доцільна до опублікування виходячи з прийнятої технології аудиторської перевірки. </a:t>
            </a:r>
          </a:p>
        </p:txBody>
      </p:sp>
    </p:spTree>
    <p:extLst>
      <p:ext uri="{BB962C8B-B14F-4D97-AF65-F5344CB8AC3E}">
        <p14:creationId xmlns:p14="http://schemas.microsoft.com/office/powerpoint/2010/main" val="3265693523"/>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73580" y="1529408"/>
            <a:ext cx="8712968" cy="5328592"/>
          </a:xfrm>
        </p:spPr>
        <p:txBody>
          <a:bodyPr/>
          <a:lstStyle/>
          <a:p>
            <a:pPr marL="0" indent="0">
              <a:buNone/>
            </a:pPr>
            <a:r>
              <a:rPr lang="uk-UA" dirty="0" smtClean="0">
                <a:effectLst/>
              </a:rPr>
              <a:t>При читанні звітності необхідно звертати увагу, насамперед, на так звані "хворі" статті.</a:t>
            </a:r>
          </a:p>
          <a:p>
            <a:pPr marL="0" indent="0" algn="just">
              <a:buNone/>
            </a:pPr>
            <a:r>
              <a:rPr lang="uk-UA" dirty="0" smtClean="0">
                <a:effectLst/>
              </a:rPr>
              <a:t>Дані про недоліки в роботі підприємства можуть безпосередньо бути присутніми у бухгалтерській звітності в явному або завуальованому виді. </a:t>
            </a:r>
          </a:p>
          <a:p>
            <a:pPr marL="0" indent="0" algn="just">
              <a:buNone/>
            </a:pPr>
            <a:r>
              <a:rPr lang="uk-UA" dirty="0" smtClean="0">
                <a:effectLst/>
              </a:rPr>
              <a:t>Перший випадок має місце, коли в звітності є статті, що свідчать про вкрай незадовільну роботу підприємства в звітному періоді і сформо­ваному в результаті цього поганому фінансовому становищі або, що свідчать про визначені недоліки в роботі суб'єкта, господарювання. Про визначені недоліки в роботі комерційної організації можна судити по деяких несприятливих співвідношеннях між окремими статтями.</a:t>
            </a:r>
          </a:p>
          <a:p>
            <a:pPr marL="0" indent="0">
              <a:buNone/>
            </a:pPr>
            <a:endParaRPr lang="uk-UA" dirty="0">
              <a:solidFill>
                <a:srgbClr val="FFC000"/>
              </a:solidFill>
            </a:endParaRPr>
          </a:p>
        </p:txBody>
      </p:sp>
      <p:sp>
        <p:nvSpPr>
          <p:cNvPr id="2" name="Прямоугольник 1"/>
          <p:cNvSpPr/>
          <p:nvPr/>
        </p:nvSpPr>
        <p:spPr>
          <a:xfrm>
            <a:off x="489604" y="332656"/>
            <a:ext cx="8280920" cy="1077218"/>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 </a:t>
            </a:r>
            <a:r>
              <a:rPr lang="ru-RU" sz="32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Виявлення</a:t>
            </a:r>
            <a:r>
              <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sz="32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хворих</a:t>
            </a:r>
            <a:r>
              <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статей у </a:t>
            </a:r>
            <a:r>
              <a:rPr lang="ru-RU" sz="32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звітності</a:t>
            </a:r>
            <a:r>
              <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та </a:t>
            </a:r>
            <a:r>
              <a:rPr lang="ru-RU" sz="32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їхній</a:t>
            </a:r>
            <a:r>
              <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sz="32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оцінці</a:t>
            </a:r>
            <a:r>
              <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в </a:t>
            </a:r>
            <a:r>
              <a:rPr lang="ru-RU" sz="32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дина­міці</a:t>
            </a:r>
            <a:endPar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939004766"/>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107504" y="1700808"/>
            <a:ext cx="8784976" cy="5157192"/>
          </a:xfrm>
        </p:spPr>
        <p:txBody>
          <a:bodyPr/>
          <a:lstStyle/>
          <a:p>
            <a:pPr marL="0" indent="0" algn="just">
              <a:buNone/>
            </a:pPr>
            <a:r>
              <a:rPr lang="uk-UA" dirty="0" smtClean="0">
                <a:effectLst/>
              </a:rPr>
              <a:t>Будь-яке </a:t>
            </a:r>
            <a:r>
              <a:rPr lang="uk-UA" dirty="0">
                <a:effectLst/>
              </a:rPr>
              <a:t>підприєм­ство прагне показати себе з найбільш вигідної сторони. Робиться це шляхом складання зведеної таблиці з основними показниками в динаміку (обсяг реалізації, прибуток, </a:t>
            </a:r>
            <a:r>
              <a:rPr lang="uk-UA" dirty="0" err="1">
                <a:effectLst/>
              </a:rPr>
              <a:t>прибуток</a:t>
            </a:r>
            <a:r>
              <a:rPr lang="uk-UA" dirty="0">
                <a:effectLst/>
              </a:rPr>
              <a:t> на акцію, рівень дивідендів та ін.). </a:t>
            </a:r>
            <a:endParaRPr lang="uk-UA" dirty="0" smtClean="0">
              <a:effectLst/>
            </a:endParaRPr>
          </a:p>
          <a:p>
            <a:pPr marL="0" indent="0" algn="just">
              <a:buNone/>
            </a:pPr>
            <a:r>
              <a:rPr lang="uk-UA" dirty="0" smtClean="0">
                <a:effectLst/>
              </a:rPr>
              <a:t>Таблиця </a:t>
            </a:r>
            <a:r>
              <a:rPr lang="uk-UA" dirty="0">
                <a:effectLst/>
              </a:rPr>
              <a:t>нерідко супроводжується графіками й аналітичними викладен­нями, а також зводом алгоритмів розрахунку. Деякі показники не прийнято наводити в цьому розділі, однак їх нескладно і доцільно розрахувати самостійно, оскільки вони мають безумовну аналітичну значущість. Зокрема, сюди відноситься показник, що характеризує частку собівартості у виторзі. Очевидно, що по динаміці цього і подібних показ­ників можна зробити визначені висновки про фінансове становище підприємства.</a:t>
            </a:r>
          </a:p>
          <a:p>
            <a:pPr marL="0" indent="0">
              <a:buNone/>
            </a:pPr>
            <a:endParaRPr lang="uk-UA" dirty="0">
              <a:solidFill>
                <a:srgbClr val="FFC000"/>
              </a:solidFill>
            </a:endParaRPr>
          </a:p>
        </p:txBody>
      </p:sp>
      <p:sp>
        <p:nvSpPr>
          <p:cNvPr id="2" name="Прямоугольник 1"/>
          <p:cNvSpPr/>
          <p:nvPr/>
        </p:nvSpPr>
        <p:spPr>
          <a:xfrm>
            <a:off x="323528" y="548680"/>
            <a:ext cx="8208912" cy="1200329"/>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4.Ознайомлення з ключовими індикаторами</a:t>
            </a:r>
          </a:p>
        </p:txBody>
      </p:sp>
    </p:spTree>
    <p:extLst>
      <p:ext uri="{BB962C8B-B14F-4D97-AF65-F5344CB8AC3E}">
        <p14:creationId xmlns:p14="http://schemas.microsoft.com/office/powerpoint/2010/main" val="3135661578"/>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628800"/>
            <a:ext cx="8928992" cy="5229200"/>
          </a:xfrm>
        </p:spPr>
        <p:txBody>
          <a:bodyPr/>
          <a:lstStyle/>
          <a:p>
            <a:pPr marL="0" indent="0" algn="just">
              <a:buNone/>
            </a:pPr>
            <a:r>
              <a:rPr lang="uk-UA" dirty="0" smtClean="0">
                <a:effectLst/>
              </a:rPr>
              <a:t>Даний </a:t>
            </a:r>
            <a:r>
              <a:rPr lang="uk-UA" dirty="0">
                <a:effectLst/>
              </a:rPr>
              <a:t>розділ (або розділи) становить безсумнівну цінність для будь-якого аналітика</a:t>
            </a:r>
            <a:r>
              <a:rPr lang="uk-UA" dirty="0" smtClean="0">
                <a:effectLst/>
              </a:rPr>
              <a:t>.</a:t>
            </a:r>
          </a:p>
          <a:p>
            <a:pPr marL="0" indent="0" algn="just">
              <a:buNone/>
            </a:pPr>
            <a:r>
              <a:rPr lang="uk-UA" dirty="0" smtClean="0">
                <a:effectLst/>
              </a:rPr>
              <a:t> </a:t>
            </a:r>
            <a:r>
              <a:rPr lang="uk-UA" dirty="0">
                <a:effectLst/>
              </a:rPr>
              <a:t>Його структура і зміст не пропонуються нормативними документами, тому значною мірою визначаються традиціями в складанні річного звіту, що склалися на даному підприємстві. При читанні аналітики варто мати на увазі, що вона, безумовно, є однобічною; її ціль – демонстрація найбільш привабливих тенденцій і результатів. Проте вона гарна вже тим, що містить аналітичні показники і коефіцієнти, які, з одного боку, не треба самостійно розраховувати і, з іншого боку – не завжди можуть бути розраховані за даними публічної </a:t>
            </a:r>
            <a:r>
              <a:rPr lang="uk-UA" dirty="0" smtClean="0">
                <a:effectLst/>
              </a:rPr>
              <a:t>звітності.</a:t>
            </a:r>
            <a:endParaRPr lang="uk-UA" dirty="0"/>
          </a:p>
        </p:txBody>
      </p:sp>
      <p:sp>
        <p:nvSpPr>
          <p:cNvPr id="2" name="Прямоугольник 1"/>
          <p:cNvSpPr/>
          <p:nvPr/>
        </p:nvSpPr>
        <p:spPr>
          <a:xfrm>
            <a:off x="360218" y="332656"/>
            <a:ext cx="8676278" cy="1200329"/>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5.Читання пояснювальної записки (аналітичних розділів звіту) </a:t>
            </a:r>
          </a:p>
        </p:txBody>
      </p:sp>
    </p:spTree>
    <p:extLst>
      <p:ext uri="{BB962C8B-B14F-4D97-AF65-F5344CB8AC3E}">
        <p14:creationId xmlns:p14="http://schemas.microsoft.com/office/powerpoint/2010/main" val="1240869696"/>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0" y="1822512"/>
            <a:ext cx="9144000" cy="4509120"/>
          </a:xfrm>
        </p:spPr>
        <p:txBody>
          <a:bodyPr/>
          <a:lstStyle/>
          <a:p>
            <a:pPr marL="0" indent="0" algn="just">
              <a:buNone/>
            </a:pPr>
            <a:r>
              <a:rPr lang="uk-UA" dirty="0" smtClean="0">
                <a:effectLst/>
              </a:rPr>
              <a:t>Дана </a:t>
            </a:r>
            <a:r>
              <a:rPr lang="uk-UA" dirty="0">
                <a:effectLst/>
              </a:rPr>
              <a:t>процедура проводиться в тому числі й у розвиток попе­редньої, оскільки аналітикові потрібні не тільки індикатори, що позитивно характеризують об'єкт аналізу, але і показники, значення яких можуть бути не цілком задовільні, тому в аналітичній частині річного звіту про них "забувають" згадати.</a:t>
            </a:r>
          </a:p>
          <a:p>
            <a:pPr algn="just"/>
            <a:endParaRPr lang="uk-UA" dirty="0" smtClean="0">
              <a:effectLst/>
            </a:endParaRPr>
          </a:p>
          <a:p>
            <a:pPr marL="0" indent="0">
              <a:buNone/>
            </a:pPr>
            <a:endParaRPr lang="uk-UA" dirty="0" smtClean="0">
              <a:effectLst/>
            </a:endParaRPr>
          </a:p>
          <a:p>
            <a:pPr marL="0" indent="0" algn="just">
              <a:buNone/>
            </a:pPr>
            <a:r>
              <a:rPr lang="uk-UA" dirty="0" smtClean="0">
                <a:effectLst/>
              </a:rPr>
              <a:t>Ця </a:t>
            </a:r>
            <a:r>
              <a:rPr lang="uk-UA" dirty="0">
                <a:effectLst/>
              </a:rPr>
              <a:t>процедура є завершальною в експрес-аналізі. Рекомендується система­тизувати позитивні і негативні моменти, виявлені в ході аналізу, і після цього робити заключні висновки.</a:t>
            </a:r>
          </a:p>
          <a:p>
            <a:pPr marL="0" indent="0">
              <a:buNone/>
            </a:pPr>
            <a:endParaRPr lang="uk-UA" dirty="0"/>
          </a:p>
        </p:txBody>
      </p:sp>
      <p:sp>
        <p:nvSpPr>
          <p:cNvPr id="2" name="Прямоугольник 1"/>
          <p:cNvSpPr/>
          <p:nvPr/>
        </p:nvSpPr>
        <p:spPr>
          <a:xfrm>
            <a:off x="166255" y="188640"/>
            <a:ext cx="8726225" cy="1200329"/>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6. Загальна оцінка майнового і фінансового стану за даними балансу</a:t>
            </a:r>
          </a:p>
        </p:txBody>
      </p:sp>
      <p:sp>
        <p:nvSpPr>
          <p:cNvPr id="3" name="Прямоугольник 2"/>
          <p:cNvSpPr/>
          <p:nvPr/>
        </p:nvSpPr>
        <p:spPr>
          <a:xfrm>
            <a:off x="244891" y="3501008"/>
            <a:ext cx="8568952" cy="1323439"/>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7. Формулювання висновків за результатами аналізу</a:t>
            </a:r>
          </a:p>
        </p:txBody>
      </p:sp>
    </p:spTree>
    <p:extLst>
      <p:ext uri="{BB962C8B-B14F-4D97-AF65-F5344CB8AC3E}">
        <p14:creationId xmlns:p14="http://schemas.microsoft.com/office/powerpoint/2010/main" val="2347647050"/>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7768" y="911907"/>
            <a:ext cx="8694712" cy="830997"/>
          </a:xfrm>
          <a:prstGeom prst="rect">
            <a:avLst/>
          </a:prstGeom>
        </p:spPr>
        <p:txBody>
          <a:bodyPr wrap="square">
            <a:spAutoFit/>
          </a:bodyPr>
          <a:lstStyle/>
          <a:p>
            <a:pPr algn="just"/>
            <a:r>
              <a:rPr lang="uk-UA" sz="2400" b="1" dirty="0">
                <a:solidFill>
                  <a:schemeClr val="accent2"/>
                </a:solidFill>
              </a:rPr>
              <a:t>1. </a:t>
            </a:r>
            <a:r>
              <a:rPr lang="ru-RU" sz="2400" b="1" dirty="0" err="1" smtClean="0">
                <a:solidFill>
                  <a:schemeClr val="accent2"/>
                </a:solidFill>
              </a:rPr>
              <a:t>Завдання</a:t>
            </a:r>
            <a:r>
              <a:rPr lang="ru-RU" sz="2400" b="1" dirty="0" smtClean="0">
                <a:solidFill>
                  <a:schemeClr val="accent2"/>
                </a:solidFill>
              </a:rPr>
              <a:t> </a:t>
            </a:r>
            <a:r>
              <a:rPr lang="ru-RU" sz="2400" b="1" dirty="0" err="1" smtClean="0">
                <a:solidFill>
                  <a:schemeClr val="accent2"/>
                </a:solidFill>
              </a:rPr>
              <a:t>аналізу</a:t>
            </a:r>
            <a:r>
              <a:rPr lang="ru-RU" sz="2400" b="1" dirty="0" smtClean="0">
                <a:solidFill>
                  <a:schemeClr val="accent2"/>
                </a:solidFill>
              </a:rPr>
              <a:t> </a:t>
            </a:r>
            <a:r>
              <a:rPr lang="ru-RU" sz="2400" b="1" dirty="0" err="1" smtClean="0">
                <a:solidFill>
                  <a:schemeClr val="accent2"/>
                </a:solidFill>
              </a:rPr>
              <a:t>фінансового</a:t>
            </a:r>
            <a:r>
              <a:rPr lang="ru-RU" sz="2400" b="1" dirty="0" smtClean="0">
                <a:solidFill>
                  <a:schemeClr val="accent2"/>
                </a:solidFill>
              </a:rPr>
              <a:t> стану </a:t>
            </a:r>
            <a:r>
              <a:rPr lang="ru-RU" sz="2400" b="1" dirty="0" err="1" smtClean="0">
                <a:solidFill>
                  <a:schemeClr val="accent2"/>
                </a:solidFill>
              </a:rPr>
              <a:t>підприємства</a:t>
            </a:r>
            <a:r>
              <a:rPr lang="ru-RU" sz="2400" b="1" dirty="0" smtClean="0">
                <a:solidFill>
                  <a:schemeClr val="accent2"/>
                </a:solidFill>
              </a:rPr>
              <a:t>, </a:t>
            </a:r>
            <a:r>
              <a:rPr lang="ru-RU" sz="2400" b="1" dirty="0" err="1" smtClean="0">
                <a:solidFill>
                  <a:schemeClr val="accent2"/>
                </a:solidFill>
              </a:rPr>
              <a:t>його</a:t>
            </a:r>
            <a:r>
              <a:rPr lang="ru-RU" sz="2400" b="1" dirty="0" smtClean="0">
                <a:solidFill>
                  <a:schemeClr val="accent2"/>
                </a:solidFill>
              </a:rPr>
              <a:t> </a:t>
            </a:r>
            <a:r>
              <a:rPr lang="ru-RU" sz="2400" b="1" dirty="0" err="1" smtClean="0">
                <a:solidFill>
                  <a:schemeClr val="accent2"/>
                </a:solidFill>
              </a:rPr>
              <a:t>інформаційна</a:t>
            </a:r>
            <a:r>
              <a:rPr lang="ru-RU" sz="2400" b="1" dirty="0" smtClean="0">
                <a:solidFill>
                  <a:schemeClr val="accent2"/>
                </a:solidFill>
              </a:rPr>
              <a:t> база</a:t>
            </a:r>
            <a:endParaRPr lang="uk-UA" sz="2400" b="1" dirty="0">
              <a:solidFill>
                <a:schemeClr val="accent2"/>
              </a:solidFill>
            </a:endParaRPr>
          </a:p>
        </p:txBody>
      </p:sp>
      <p:sp>
        <p:nvSpPr>
          <p:cNvPr id="3" name="Прямоугольник 2"/>
          <p:cNvSpPr/>
          <p:nvPr/>
        </p:nvSpPr>
        <p:spPr>
          <a:xfrm>
            <a:off x="214282" y="1714489"/>
            <a:ext cx="8688351" cy="830997"/>
          </a:xfrm>
          <a:prstGeom prst="rect">
            <a:avLst/>
          </a:prstGeom>
        </p:spPr>
        <p:txBody>
          <a:bodyPr wrap="square">
            <a:spAutoFit/>
          </a:bodyPr>
          <a:lstStyle/>
          <a:p>
            <a:pPr algn="just"/>
            <a:r>
              <a:rPr lang="uk-UA" sz="2400" b="1" dirty="0">
                <a:solidFill>
                  <a:schemeClr val="accent2"/>
                </a:solidFill>
              </a:rPr>
              <a:t>2. </a:t>
            </a:r>
            <a:r>
              <a:rPr lang="uk-UA" sz="2400" b="1" dirty="0" smtClean="0">
                <a:solidFill>
                  <a:schemeClr val="accent2"/>
                </a:solidFill>
              </a:rPr>
              <a:t>Е</a:t>
            </a:r>
            <a:r>
              <a:rPr lang="uk-UA" sz="2400" b="1" dirty="0" err="1" smtClean="0">
                <a:solidFill>
                  <a:schemeClr val="accent2"/>
                </a:solidFill>
              </a:rPr>
              <a:t>ксп</a:t>
            </a:r>
            <a:r>
              <a:rPr lang="uk-UA" sz="2400" b="1" dirty="0" smtClean="0">
                <a:solidFill>
                  <a:schemeClr val="accent2"/>
                </a:solidFill>
              </a:rPr>
              <a:t>рес-аналіз фінансового стану підприємства</a:t>
            </a:r>
            <a:endParaRPr lang="ru-RU" sz="2400" b="1" dirty="0" smtClean="0">
              <a:solidFill>
                <a:schemeClr val="accent2"/>
              </a:solidFill>
            </a:endParaRPr>
          </a:p>
          <a:p>
            <a:pPr algn="just"/>
            <a:endParaRPr lang="uk-UA" sz="2400" b="1" dirty="0">
              <a:solidFill>
                <a:schemeClr val="accent2"/>
              </a:solidFill>
            </a:endParaRPr>
          </a:p>
        </p:txBody>
      </p:sp>
      <p:sp>
        <p:nvSpPr>
          <p:cNvPr id="4" name="Прямоугольник 3"/>
          <p:cNvSpPr/>
          <p:nvPr/>
        </p:nvSpPr>
        <p:spPr>
          <a:xfrm>
            <a:off x="214282" y="2214554"/>
            <a:ext cx="8688351" cy="461665"/>
          </a:xfrm>
          <a:prstGeom prst="rect">
            <a:avLst/>
          </a:prstGeom>
        </p:spPr>
        <p:txBody>
          <a:bodyPr wrap="square">
            <a:spAutoFit/>
          </a:bodyPr>
          <a:lstStyle/>
          <a:p>
            <a:pPr algn="just"/>
            <a:r>
              <a:rPr lang="ru-RU" sz="2400" b="1" dirty="0">
                <a:solidFill>
                  <a:schemeClr val="accent2"/>
                </a:solidFill>
              </a:rPr>
              <a:t>3. </a:t>
            </a:r>
            <a:r>
              <a:rPr lang="ru-RU" sz="2400" b="1" dirty="0" err="1" smtClean="0">
                <a:solidFill>
                  <a:schemeClr val="accent2"/>
                </a:solidFill>
              </a:rPr>
              <a:t>Аналіз</a:t>
            </a:r>
            <a:r>
              <a:rPr lang="ru-RU" sz="2400" b="1" dirty="0" smtClean="0">
                <a:solidFill>
                  <a:schemeClr val="accent2"/>
                </a:solidFill>
              </a:rPr>
              <a:t> </a:t>
            </a:r>
            <a:r>
              <a:rPr lang="ru-RU" sz="2400" b="1" dirty="0" err="1" smtClean="0">
                <a:solidFill>
                  <a:schemeClr val="accent2"/>
                </a:solidFill>
              </a:rPr>
              <a:t>активів</a:t>
            </a:r>
            <a:r>
              <a:rPr lang="ru-RU" sz="2400" b="1" dirty="0" smtClean="0">
                <a:solidFill>
                  <a:schemeClr val="accent2"/>
                </a:solidFill>
              </a:rPr>
              <a:t> </a:t>
            </a:r>
            <a:r>
              <a:rPr lang="ru-RU" sz="2400" b="1" dirty="0" err="1" smtClean="0">
                <a:solidFill>
                  <a:schemeClr val="accent2"/>
                </a:solidFill>
              </a:rPr>
              <a:t>і</a:t>
            </a:r>
            <a:r>
              <a:rPr lang="ru-RU" sz="2400" b="1" dirty="0" smtClean="0">
                <a:solidFill>
                  <a:schemeClr val="accent2"/>
                </a:solidFill>
              </a:rPr>
              <a:t> </a:t>
            </a:r>
            <a:r>
              <a:rPr lang="ru-RU" sz="2400" b="1" dirty="0" err="1" smtClean="0">
                <a:solidFill>
                  <a:schemeClr val="accent2"/>
                </a:solidFill>
              </a:rPr>
              <a:t>пасивів</a:t>
            </a:r>
            <a:r>
              <a:rPr lang="ru-RU" sz="2400" b="1" dirty="0" smtClean="0">
                <a:solidFill>
                  <a:schemeClr val="accent2"/>
                </a:solidFill>
              </a:rPr>
              <a:t> </a:t>
            </a:r>
            <a:r>
              <a:rPr lang="ru-RU" sz="2400" b="1" dirty="0" err="1" smtClean="0">
                <a:solidFill>
                  <a:schemeClr val="accent2"/>
                </a:solidFill>
              </a:rPr>
              <a:t>підприємства</a:t>
            </a:r>
            <a:endParaRPr lang="uk-UA" sz="2400" b="1" dirty="0">
              <a:solidFill>
                <a:schemeClr val="accent2"/>
              </a:solidFill>
            </a:endParaRPr>
          </a:p>
        </p:txBody>
      </p:sp>
      <p:sp>
        <p:nvSpPr>
          <p:cNvPr id="5" name="Прямоугольник 4"/>
          <p:cNvSpPr/>
          <p:nvPr/>
        </p:nvSpPr>
        <p:spPr>
          <a:xfrm>
            <a:off x="214282" y="2714620"/>
            <a:ext cx="9098340" cy="461665"/>
          </a:xfrm>
          <a:prstGeom prst="rect">
            <a:avLst/>
          </a:prstGeom>
        </p:spPr>
        <p:txBody>
          <a:bodyPr wrap="square">
            <a:spAutoFit/>
          </a:bodyPr>
          <a:lstStyle/>
          <a:p>
            <a:r>
              <a:rPr lang="ru-RU" sz="2400" b="1" dirty="0">
                <a:solidFill>
                  <a:schemeClr val="accent2"/>
                </a:solidFill>
              </a:rPr>
              <a:t>4. </a:t>
            </a:r>
            <a:r>
              <a:rPr lang="ru-RU" sz="2400" b="1" dirty="0" err="1" smtClean="0">
                <a:solidFill>
                  <a:schemeClr val="accent2"/>
                </a:solidFill>
              </a:rPr>
              <a:t>Аналіз</a:t>
            </a:r>
            <a:r>
              <a:rPr lang="ru-RU" sz="2400" b="1" dirty="0" smtClean="0">
                <a:solidFill>
                  <a:schemeClr val="accent2"/>
                </a:solidFill>
              </a:rPr>
              <a:t> </a:t>
            </a:r>
            <a:r>
              <a:rPr lang="ru-RU" sz="2400" b="1" dirty="0" err="1" smtClean="0">
                <a:solidFill>
                  <a:schemeClr val="accent2"/>
                </a:solidFill>
              </a:rPr>
              <a:t>фінансової</a:t>
            </a:r>
            <a:r>
              <a:rPr lang="ru-RU" sz="2400" b="1" dirty="0" smtClean="0">
                <a:solidFill>
                  <a:schemeClr val="accent2"/>
                </a:solidFill>
              </a:rPr>
              <a:t> </a:t>
            </a:r>
            <a:r>
              <a:rPr lang="ru-RU" sz="2400" b="1" dirty="0" err="1" smtClean="0">
                <a:solidFill>
                  <a:schemeClr val="accent2"/>
                </a:solidFill>
              </a:rPr>
              <a:t>стійкості</a:t>
            </a:r>
            <a:r>
              <a:rPr lang="ru-RU" sz="2400" b="1" dirty="0" smtClean="0">
                <a:solidFill>
                  <a:schemeClr val="accent2"/>
                </a:solidFill>
              </a:rPr>
              <a:t> </a:t>
            </a:r>
            <a:r>
              <a:rPr lang="ru-RU" sz="2400" b="1" dirty="0" err="1" smtClean="0">
                <a:solidFill>
                  <a:schemeClr val="accent2"/>
                </a:solidFill>
              </a:rPr>
              <a:t>підприємства</a:t>
            </a:r>
            <a:endParaRPr lang="uk-UA" sz="2400" b="1" dirty="0">
              <a:solidFill>
                <a:schemeClr val="accent2"/>
              </a:solidFill>
            </a:endParaRPr>
          </a:p>
        </p:txBody>
      </p:sp>
      <p:sp>
        <p:nvSpPr>
          <p:cNvPr id="6" name="Прямоугольник 5"/>
          <p:cNvSpPr/>
          <p:nvPr/>
        </p:nvSpPr>
        <p:spPr>
          <a:xfrm>
            <a:off x="214282" y="3214686"/>
            <a:ext cx="8685006" cy="461665"/>
          </a:xfrm>
          <a:prstGeom prst="rect">
            <a:avLst/>
          </a:prstGeom>
        </p:spPr>
        <p:txBody>
          <a:bodyPr wrap="none">
            <a:spAutoFit/>
          </a:bodyPr>
          <a:lstStyle/>
          <a:p>
            <a:r>
              <a:rPr lang="uk-UA" sz="2400" b="1" dirty="0">
                <a:solidFill>
                  <a:schemeClr val="accent2"/>
                </a:solidFill>
              </a:rPr>
              <a:t>5. </a:t>
            </a:r>
            <a:r>
              <a:rPr lang="ru-RU" sz="2400" b="1" dirty="0" err="1" smtClean="0">
                <a:solidFill>
                  <a:schemeClr val="accent2"/>
                </a:solidFill>
              </a:rPr>
              <a:t>Аналіз</a:t>
            </a:r>
            <a:r>
              <a:rPr lang="ru-RU" sz="2400" b="1" dirty="0" smtClean="0">
                <a:solidFill>
                  <a:schemeClr val="accent2"/>
                </a:solidFill>
              </a:rPr>
              <a:t> </a:t>
            </a:r>
            <a:r>
              <a:rPr lang="ru-RU" sz="2400" b="1" dirty="0" err="1" smtClean="0">
                <a:solidFill>
                  <a:schemeClr val="accent2"/>
                </a:solidFill>
              </a:rPr>
              <a:t>ліквідності</a:t>
            </a:r>
            <a:r>
              <a:rPr lang="ru-RU" sz="2400" b="1" dirty="0" smtClean="0">
                <a:solidFill>
                  <a:schemeClr val="accent2"/>
                </a:solidFill>
              </a:rPr>
              <a:t> </a:t>
            </a:r>
            <a:r>
              <a:rPr lang="ru-RU" sz="2400" b="1" dirty="0" err="1" smtClean="0">
                <a:solidFill>
                  <a:schemeClr val="accent2"/>
                </a:solidFill>
              </a:rPr>
              <a:t>і</a:t>
            </a:r>
            <a:r>
              <a:rPr lang="ru-RU" sz="2400" b="1" dirty="0" smtClean="0">
                <a:solidFill>
                  <a:schemeClr val="accent2"/>
                </a:solidFill>
              </a:rPr>
              <a:t> </a:t>
            </a:r>
            <a:r>
              <a:rPr lang="ru-RU" sz="2400" b="1" dirty="0" err="1" smtClean="0">
                <a:solidFill>
                  <a:schemeClr val="accent2"/>
                </a:solidFill>
              </a:rPr>
              <a:t>платоспроможності</a:t>
            </a:r>
            <a:r>
              <a:rPr lang="ru-RU" sz="2400" b="1" dirty="0" smtClean="0">
                <a:solidFill>
                  <a:schemeClr val="accent2"/>
                </a:solidFill>
              </a:rPr>
              <a:t> </a:t>
            </a:r>
            <a:r>
              <a:rPr lang="ru-RU" sz="2400" b="1" dirty="0" err="1" smtClean="0">
                <a:solidFill>
                  <a:schemeClr val="accent2"/>
                </a:solidFill>
              </a:rPr>
              <a:t>підприємства</a:t>
            </a:r>
            <a:endParaRPr lang="uk-UA" sz="2400" b="1" dirty="0">
              <a:solidFill>
                <a:schemeClr val="accent2"/>
              </a:solidFill>
            </a:endParaRPr>
          </a:p>
        </p:txBody>
      </p:sp>
      <p:sp>
        <p:nvSpPr>
          <p:cNvPr id="7" name="Прямоугольник 6"/>
          <p:cNvSpPr/>
          <p:nvPr/>
        </p:nvSpPr>
        <p:spPr>
          <a:xfrm>
            <a:off x="214282" y="3714752"/>
            <a:ext cx="7874204" cy="1200329"/>
          </a:xfrm>
          <a:prstGeom prst="rect">
            <a:avLst/>
          </a:prstGeom>
        </p:spPr>
        <p:txBody>
          <a:bodyPr wrap="square">
            <a:spAutoFit/>
          </a:bodyPr>
          <a:lstStyle/>
          <a:p>
            <a:r>
              <a:rPr lang="ru-RU" sz="2400" b="1" dirty="0">
                <a:solidFill>
                  <a:schemeClr val="accent2"/>
                </a:solidFill>
              </a:rPr>
              <a:t>6. </a:t>
            </a:r>
            <a:r>
              <a:rPr lang="uk-UA" sz="2400" b="1" dirty="0" smtClean="0">
                <a:solidFill>
                  <a:schemeClr val="accent2"/>
                </a:solidFill>
              </a:rPr>
              <a:t>Аналіз ефективності формування та використання оборотного капіталу</a:t>
            </a:r>
            <a:endParaRPr lang="ru-RU" sz="2400" b="1" dirty="0" smtClean="0">
              <a:solidFill>
                <a:schemeClr val="accent2"/>
              </a:solidFill>
            </a:endParaRPr>
          </a:p>
          <a:p>
            <a:endParaRPr lang="uk-UA" sz="2400" dirty="0">
              <a:solidFill>
                <a:schemeClr val="accent2"/>
              </a:solidFill>
            </a:endParaRPr>
          </a:p>
        </p:txBody>
      </p:sp>
      <p:sp>
        <p:nvSpPr>
          <p:cNvPr id="8" name="Прямоугольник 7"/>
          <p:cNvSpPr/>
          <p:nvPr/>
        </p:nvSpPr>
        <p:spPr>
          <a:xfrm>
            <a:off x="1609544" y="16317"/>
            <a:ext cx="587115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Перелік</a:t>
            </a: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питань</a:t>
            </a: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Прямоугольник 8"/>
          <p:cNvSpPr/>
          <p:nvPr/>
        </p:nvSpPr>
        <p:spPr>
          <a:xfrm>
            <a:off x="214282" y="4572008"/>
            <a:ext cx="7874204" cy="830997"/>
          </a:xfrm>
          <a:prstGeom prst="rect">
            <a:avLst/>
          </a:prstGeom>
        </p:spPr>
        <p:txBody>
          <a:bodyPr wrap="square">
            <a:spAutoFit/>
          </a:bodyPr>
          <a:lstStyle/>
          <a:p>
            <a:r>
              <a:rPr lang="ru-RU" sz="2400" b="1" dirty="0">
                <a:solidFill>
                  <a:schemeClr val="accent2"/>
                </a:solidFill>
              </a:rPr>
              <a:t>7</a:t>
            </a:r>
            <a:r>
              <a:rPr lang="ru-RU" sz="2400" b="1" dirty="0" smtClean="0">
                <a:solidFill>
                  <a:schemeClr val="accent2"/>
                </a:solidFill>
              </a:rPr>
              <a:t>. </a:t>
            </a:r>
            <a:r>
              <a:rPr lang="ru-RU" sz="2400" b="1" dirty="0" err="1" smtClean="0">
                <a:solidFill>
                  <a:schemeClr val="accent2"/>
                </a:solidFill>
              </a:rPr>
              <a:t>Ефект</a:t>
            </a:r>
            <a:r>
              <a:rPr lang="ru-RU" sz="2400" b="1" dirty="0" smtClean="0">
                <a:solidFill>
                  <a:schemeClr val="accent2"/>
                </a:solidFill>
              </a:rPr>
              <a:t> </a:t>
            </a:r>
            <a:r>
              <a:rPr lang="ru-RU" sz="2400" b="1" dirty="0" err="1" smtClean="0">
                <a:solidFill>
                  <a:schemeClr val="accent2"/>
                </a:solidFill>
              </a:rPr>
              <a:t>фінансового</a:t>
            </a:r>
            <a:r>
              <a:rPr lang="ru-RU" sz="2400" b="1" dirty="0" smtClean="0">
                <a:solidFill>
                  <a:schemeClr val="accent2"/>
                </a:solidFill>
              </a:rPr>
              <a:t> </a:t>
            </a:r>
            <a:r>
              <a:rPr lang="ru-RU" sz="2400" b="1" dirty="0" err="1" smtClean="0">
                <a:solidFill>
                  <a:schemeClr val="accent2"/>
                </a:solidFill>
              </a:rPr>
              <a:t>важеля</a:t>
            </a:r>
            <a:endParaRPr lang="ru-RU" sz="2400" b="1" dirty="0" smtClean="0">
              <a:solidFill>
                <a:schemeClr val="accent2"/>
              </a:solidFill>
            </a:endParaRPr>
          </a:p>
          <a:p>
            <a:endParaRPr lang="uk-UA" sz="2400" dirty="0">
              <a:solidFill>
                <a:schemeClr val="accent2"/>
              </a:solidFill>
            </a:endParaRPr>
          </a:p>
        </p:txBody>
      </p:sp>
      <p:sp>
        <p:nvSpPr>
          <p:cNvPr id="10" name="Прямоугольник 9"/>
          <p:cNvSpPr/>
          <p:nvPr/>
        </p:nvSpPr>
        <p:spPr>
          <a:xfrm>
            <a:off x="214282" y="5072074"/>
            <a:ext cx="8688351" cy="461665"/>
          </a:xfrm>
          <a:prstGeom prst="rect">
            <a:avLst/>
          </a:prstGeom>
        </p:spPr>
        <p:txBody>
          <a:bodyPr wrap="square">
            <a:spAutoFit/>
          </a:bodyPr>
          <a:lstStyle/>
          <a:p>
            <a:pPr algn="just"/>
            <a:r>
              <a:rPr lang="ru-RU" sz="2400" b="1" dirty="0">
                <a:solidFill>
                  <a:schemeClr val="accent2"/>
                </a:solidFill>
              </a:rPr>
              <a:t>8</a:t>
            </a:r>
            <a:r>
              <a:rPr lang="ru-RU" sz="2400" b="1" dirty="0" smtClean="0">
                <a:solidFill>
                  <a:schemeClr val="accent2"/>
                </a:solidFill>
              </a:rPr>
              <a:t>. </a:t>
            </a:r>
            <a:r>
              <a:rPr lang="ru-RU" sz="2400" b="1" dirty="0" err="1" smtClean="0">
                <a:solidFill>
                  <a:schemeClr val="accent2"/>
                </a:solidFill>
              </a:rPr>
              <a:t>Аналіз</a:t>
            </a:r>
            <a:r>
              <a:rPr lang="ru-RU" sz="2400" b="1" dirty="0" smtClean="0">
                <a:solidFill>
                  <a:schemeClr val="accent2"/>
                </a:solidFill>
              </a:rPr>
              <a:t> </a:t>
            </a:r>
            <a:r>
              <a:rPr lang="ru-RU" sz="2400" b="1" dirty="0" err="1" smtClean="0">
                <a:solidFill>
                  <a:schemeClr val="accent2"/>
                </a:solidFill>
              </a:rPr>
              <a:t>грошових</a:t>
            </a:r>
            <a:r>
              <a:rPr lang="ru-RU" sz="2400" b="1" dirty="0" smtClean="0">
                <a:solidFill>
                  <a:schemeClr val="accent2"/>
                </a:solidFill>
              </a:rPr>
              <a:t> </a:t>
            </a:r>
            <a:r>
              <a:rPr lang="ru-RU" sz="2400" b="1" dirty="0" err="1" smtClean="0">
                <a:solidFill>
                  <a:schemeClr val="accent2"/>
                </a:solidFill>
              </a:rPr>
              <a:t>потоків</a:t>
            </a:r>
            <a:endParaRPr lang="uk-UA" sz="2400" b="1" dirty="0" err="1" smtClean="0">
              <a:solidFill>
                <a:schemeClr val="accent2"/>
              </a:solidFill>
            </a:endParaRPr>
          </a:p>
        </p:txBody>
      </p:sp>
      <p:sp>
        <p:nvSpPr>
          <p:cNvPr id="11" name="Прямоугольник 10"/>
          <p:cNvSpPr/>
          <p:nvPr/>
        </p:nvSpPr>
        <p:spPr>
          <a:xfrm>
            <a:off x="214282" y="5572140"/>
            <a:ext cx="8688351" cy="461665"/>
          </a:xfrm>
          <a:prstGeom prst="rect">
            <a:avLst/>
          </a:prstGeom>
        </p:spPr>
        <p:txBody>
          <a:bodyPr wrap="square">
            <a:spAutoFit/>
          </a:bodyPr>
          <a:lstStyle/>
          <a:p>
            <a:pPr algn="just"/>
            <a:r>
              <a:rPr lang="ru-RU" sz="2400" b="1" dirty="0" smtClean="0">
                <a:solidFill>
                  <a:schemeClr val="accent2"/>
                </a:solidFill>
              </a:rPr>
              <a:t>9. </a:t>
            </a:r>
            <a:r>
              <a:rPr lang="ru-RU" sz="2400" b="1" dirty="0" err="1" smtClean="0">
                <a:solidFill>
                  <a:schemeClr val="accent2"/>
                </a:solidFill>
              </a:rPr>
              <a:t>Оцінка</a:t>
            </a:r>
            <a:r>
              <a:rPr lang="ru-RU" sz="2400" b="1" dirty="0" smtClean="0">
                <a:solidFill>
                  <a:schemeClr val="accent2"/>
                </a:solidFill>
              </a:rPr>
              <a:t> </a:t>
            </a:r>
            <a:r>
              <a:rPr lang="ru-RU" sz="2400" b="1" dirty="0" err="1" smtClean="0">
                <a:solidFill>
                  <a:schemeClr val="accent2"/>
                </a:solidFill>
              </a:rPr>
              <a:t>потенційного</a:t>
            </a:r>
            <a:r>
              <a:rPr lang="ru-RU" sz="2400" b="1" dirty="0" smtClean="0">
                <a:solidFill>
                  <a:schemeClr val="accent2"/>
                </a:solidFill>
              </a:rPr>
              <a:t> </a:t>
            </a:r>
            <a:r>
              <a:rPr lang="ru-RU" sz="2400" b="1" dirty="0" err="1" smtClean="0">
                <a:solidFill>
                  <a:schemeClr val="accent2"/>
                </a:solidFill>
              </a:rPr>
              <a:t>банкрутства</a:t>
            </a:r>
            <a:r>
              <a:rPr lang="ru-RU" sz="2400" b="1" dirty="0" smtClean="0">
                <a:solidFill>
                  <a:schemeClr val="accent2"/>
                </a:solidFill>
              </a:rPr>
              <a:t> </a:t>
            </a:r>
            <a:r>
              <a:rPr lang="ru-RU" sz="2400" b="1" dirty="0" err="1" smtClean="0">
                <a:solidFill>
                  <a:schemeClr val="accent2"/>
                </a:solidFill>
              </a:rPr>
              <a:t>підприємства</a:t>
            </a:r>
            <a:endParaRPr lang="uk-UA" sz="2400" b="1" dirty="0" err="1" smtClean="0">
              <a:solidFill>
                <a:schemeClr val="accent2"/>
              </a:solidFill>
            </a:endParaRPr>
          </a:p>
        </p:txBody>
      </p:sp>
      <p:sp>
        <p:nvSpPr>
          <p:cNvPr id="12" name="Прямоугольник 11"/>
          <p:cNvSpPr/>
          <p:nvPr/>
        </p:nvSpPr>
        <p:spPr>
          <a:xfrm>
            <a:off x="214282" y="6072206"/>
            <a:ext cx="8688351" cy="461665"/>
          </a:xfrm>
          <a:prstGeom prst="rect">
            <a:avLst/>
          </a:prstGeom>
        </p:spPr>
        <p:txBody>
          <a:bodyPr wrap="square">
            <a:spAutoFit/>
          </a:bodyPr>
          <a:lstStyle/>
          <a:p>
            <a:pPr algn="just"/>
            <a:r>
              <a:rPr lang="ru-RU" sz="2400" b="1" dirty="0" smtClean="0">
                <a:solidFill>
                  <a:schemeClr val="accent2"/>
                </a:solidFill>
              </a:rPr>
              <a:t>10. </a:t>
            </a:r>
            <a:r>
              <a:rPr lang="ru-RU" sz="2400" b="1" dirty="0" err="1" smtClean="0">
                <a:solidFill>
                  <a:schemeClr val="accent2"/>
                </a:solidFill>
              </a:rPr>
              <a:t>Висновки</a:t>
            </a:r>
            <a:r>
              <a:rPr lang="ru-RU" sz="2400" b="1" dirty="0" smtClean="0">
                <a:solidFill>
                  <a:schemeClr val="accent2"/>
                </a:solidFill>
              </a:rPr>
              <a:t> за результатами </a:t>
            </a:r>
            <a:r>
              <a:rPr lang="ru-RU" sz="2400" b="1" dirty="0" err="1" smtClean="0">
                <a:solidFill>
                  <a:schemeClr val="accent2"/>
                </a:solidFill>
              </a:rPr>
              <a:t>аналізу</a:t>
            </a:r>
            <a:r>
              <a:rPr lang="ru-RU" sz="2400" b="1" dirty="0" smtClean="0">
                <a:solidFill>
                  <a:schemeClr val="accent2"/>
                </a:solidFill>
              </a:rPr>
              <a:t> </a:t>
            </a:r>
            <a:r>
              <a:rPr lang="ru-RU" sz="2400" b="1" dirty="0" err="1" smtClean="0">
                <a:solidFill>
                  <a:schemeClr val="accent2"/>
                </a:solidFill>
              </a:rPr>
              <a:t>фінансового</a:t>
            </a:r>
            <a:r>
              <a:rPr lang="ru-RU" sz="2400" b="1" dirty="0" smtClean="0">
                <a:solidFill>
                  <a:schemeClr val="accent2"/>
                </a:solidFill>
              </a:rPr>
              <a:t> стану</a:t>
            </a:r>
            <a:endParaRPr lang="uk-UA" sz="2400" b="1" dirty="0" err="1" smtClean="0">
              <a:solidFill>
                <a:schemeClr val="accent2"/>
              </a:solidFill>
            </a:endParaRPr>
          </a:p>
        </p:txBody>
      </p:sp>
    </p:spTree>
    <p:extLst>
      <p:ext uri="{BB962C8B-B14F-4D97-AF65-F5344CB8AC3E}">
        <p14:creationId xmlns:p14="http://schemas.microsoft.com/office/powerpoint/2010/main" val="3905179141"/>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4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 </a:t>
            </a:r>
            <a:r>
              <a:rPr lang="ru-RU" sz="40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Аналіз</a:t>
            </a:r>
            <a:r>
              <a:rPr lang="ru-RU" sz="4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sz="40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активів</a:t>
            </a:r>
            <a:r>
              <a:rPr lang="ru-RU" sz="4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і </a:t>
            </a:r>
            <a:r>
              <a:rPr lang="ru-RU" sz="40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пасивів</a:t>
            </a:r>
            <a:r>
              <a:rPr lang="ru-RU" sz="4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sz="40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підприємства</a:t>
            </a:r>
            <a:endParaRPr lang="uk-UA" sz="4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Объект 2"/>
          <p:cNvSpPr>
            <a:spLocks noGrp="1"/>
          </p:cNvSpPr>
          <p:nvPr>
            <p:ph idx="1"/>
          </p:nvPr>
        </p:nvSpPr>
        <p:spPr>
          <a:xfrm>
            <a:off x="0" y="1628800"/>
            <a:ext cx="9144000" cy="5229200"/>
          </a:xfrm>
        </p:spPr>
        <p:txBody>
          <a:bodyPr/>
          <a:lstStyle/>
          <a:p>
            <a:pPr marL="0" indent="0">
              <a:buNone/>
            </a:pPr>
            <a:r>
              <a:rPr lang="uk-UA" dirty="0">
                <a:effectLst/>
              </a:rPr>
              <a:t>Фінансовий стан підприємства залежить від результатів його виробничої, комерційної та фінансово-господарської діяльності. </a:t>
            </a:r>
            <a:endParaRPr lang="uk-UA" dirty="0" smtClean="0">
              <a:effectLst/>
            </a:endParaRPr>
          </a:p>
          <a:p>
            <a:pPr marL="0" indent="0">
              <a:buNone/>
            </a:pPr>
            <a:r>
              <a:rPr lang="uk-UA" dirty="0">
                <a:solidFill>
                  <a:schemeClr val="accent2"/>
                </a:solidFill>
                <a:effectLst/>
              </a:rPr>
              <a:t>Завданнями аналізу активів и пасивів підприємства є</a:t>
            </a:r>
            <a:r>
              <a:rPr lang="uk-UA" dirty="0" smtClean="0">
                <a:solidFill>
                  <a:schemeClr val="accent2"/>
                </a:solidFill>
                <a:effectLst/>
              </a:rPr>
              <a:t>:</a:t>
            </a:r>
          </a:p>
          <a:p>
            <a:pPr>
              <a:buFont typeface="Wingdings" pitchFamily="2" charset="2"/>
              <a:buChar char="q"/>
            </a:pPr>
            <a:r>
              <a:rPr lang="uk-UA" dirty="0">
                <a:solidFill>
                  <a:srgbClr val="FFC000"/>
                </a:solidFill>
                <a:effectLst/>
              </a:rPr>
              <a:t> </a:t>
            </a:r>
            <a:r>
              <a:rPr lang="uk-UA" dirty="0">
                <a:effectLst/>
              </a:rPr>
              <a:t>оцінка стану, структури та динаміки зміни активів і пасивів підприємства</a:t>
            </a:r>
            <a:r>
              <a:rPr lang="uk-UA" dirty="0" smtClean="0">
                <a:effectLst/>
              </a:rPr>
              <a:t>;</a:t>
            </a:r>
          </a:p>
          <a:p>
            <a:pPr>
              <a:buFont typeface="Wingdings" pitchFamily="2" charset="2"/>
              <a:buChar char="q"/>
            </a:pPr>
            <a:r>
              <a:rPr lang="uk-UA" dirty="0">
                <a:solidFill>
                  <a:srgbClr val="FFC000"/>
                </a:solidFill>
                <a:effectLst/>
              </a:rPr>
              <a:t> </a:t>
            </a:r>
            <a:r>
              <a:rPr lang="uk-UA" dirty="0">
                <a:effectLst/>
              </a:rPr>
              <a:t>оцінка впливу зміни активів і пасивів на зміну фінансового стану підприємства; </a:t>
            </a:r>
            <a:endParaRPr lang="uk-UA" dirty="0" smtClean="0">
              <a:effectLst/>
            </a:endParaRPr>
          </a:p>
          <a:p>
            <a:pPr>
              <a:buFont typeface="Wingdings" pitchFamily="2" charset="2"/>
              <a:buChar char="q"/>
            </a:pPr>
            <a:r>
              <a:rPr lang="uk-UA" dirty="0">
                <a:solidFill>
                  <a:srgbClr val="FFC000"/>
                </a:solidFill>
                <a:effectLst/>
              </a:rPr>
              <a:t> </a:t>
            </a:r>
            <a:r>
              <a:rPr lang="uk-UA" dirty="0">
                <a:effectLst/>
              </a:rPr>
              <a:t>виявлення причин позитивних і негативних тенденцій зміни активів  і пасивів підприємства</a:t>
            </a:r>
            <a:r>
              <a:rPr lang="uk-UA" dirty="0" smtClean="0">
                <a:effectLst/>
              </a:rPr>
              <a:t>;</a:t>
            </a:r>
          </a:p>
          <a:p>
            <a:pPr>
              <a:buFont typeface="Wingdings" pitchFamily="2" charset="2"/>
              <a:buChar char="q"/>
            </a:pPr>
            <a:r>
              <a:rPr lang="uk-UA" dirty="0">
                <a:effectLst/>
              </a:rPr>
              <a:t>аналіз і оцінка ефективності функціонування активів і пасивів підприємства. </a:t>
            </a:r>
            <a:endParaRPr lang="uk-UA" dirty="0">
              <a:solidFill>
                <a:srgbClr val="FFC000"/>
              </a:solidFill>
            </a:endParaRPr>
          </a:p>
        </p:txBody>
      </p:sp>
    </p:spTree>
    <p:extLst>
      <p:ext uri="{BB962C8B-B14F-4D97-AF65-F5344CB8AC3E}">
        <p14:creationId xmlns:p14="http://schemas.microsoft.com/office/powerpoint/2010/main" val="3299555314"/>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lstStyle/>
          <a:p>
            <a:pPr marL="0" indent="0" algn="ctr">
              <a:buNone/>
            </a:pPr>
            <a:r>
              <a:rPr lang="uk-UA" b="1" dirty="0">
                <a:solidFill>
                  <a:srgbClr val="FFC000"/>
                </a:solidFill>
                <a:effectLst/>
              </a:rPr>
              <a:t>Склад і структура бухгалтерського </a:t>
            </a:r>
            <a:r>
              <a:rPr lang="uk-UA" b="1" dirty="0" smtClean="0">
                <a:solidFill>
                  <a:srgbClr val="FFC000"/>
                </a:solidFill>
                <a:effectLst/>
              </a:rPr>
              <a:t>балансу</a:t>
            </a:r>
          </a:p>
          <a:p>
            <a:pPr marL="0" indent="0" algn="ctr">
              <a:buNone/>
            </a:pPr>
            <a:endParaRPr lang="uk-UA" dirty="0">
              <a:solidFill>
                <a:srgbClr val="FFC000"/>
              </a:solidFill>
            </a:endParaRPr>
          </a:p>
        </p:txBody>
      </p:sp>
      <p:pic>
        <p:nvPicPr>
          <p:cNvPr id="808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48680"/>
            <a:ext cx="8357064" cy="629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4622836"/>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a:bodyPr>
          <a:lstStyle/>
          <a:p>
            <a:pPr marL="0" indent="0" algn="ctr">
              <a:buNone/>
            </a:pPr>
            <a:endParaRPr lang="uk-UA" sz="2800" b="1" dirty="0" smtClean="0">
              <a:solidFill>
                <a:srgbClr val="FFC000"/>
              </a:solidFill>
              <a:effectLst/>
            </a:endParaRPr>
          </a:p>
          <a:p>
            <a:pPr marL="0" indent="0" algn="ctr">
              <a:buNone/>
            </a:pPr>
            <a:r>
              <a:rPr lang="uk-UA" sz="2800" b="1" dirty="0" smtClean="0">
                <a:solidFill>
                  <a:srgbClr val="FFC000"/>
                </a:solidFill>
                <a:effectLst/>
              </a:rPr>
              <a:t>Вкладення </a:t>
            </a:r>
            <a:r>
              <a:rPr lang="uk-UA" sz="2800" b="1" dirty="0">
                <a:solidFill>
                  <a:srgbClr val="FFC000"/>
                </a:solidFill>
                <a:effectLst/>
              </a:rPr>
              <a:t>коштів в активи </a:t>
            </a:r>
            <a:r>
              <a:rPr lang="uk-UA" sz="2800" b="1" dirty="0" smtClean="0">
                <a:solidFill>
                  <a:srgbClr val="FFC000"/>
                </a:solidFill>
                <a:effectLst/>
              </a:rPr>
              <a:t>підприємства</a:t>
            </a:r>
          </a:p>
          <a:p>
            <a:pPr marL="0" indent="0" algn="ctr">
              <a:buNone/>
            </a:pPr>
            <a:endParaRPr lang="uk-UA" sz="2800" dirty="0">
              <a:solidFill>
                <a:srgbClr val="FFC000"/>
              </a:solidFill>
            </a:endParaRPr>
          </a:p>
        </p:txBody>
      </p:sp>
      <p:pic>
        <p:nvPicPr>
          <p:cNvPr id="819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96752"/>
            <a:ext cx="8750804" cy="4477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151270"/>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lstStyle/>
          <a:p>
            <a:pPr marL="0" indent="0" algn="just">
              <a:buNone/>
            </a:pPr>
            <a:r>
              <a:rPr lang="uk-UA" dirty="0">
                <a:effectLst/>
              </a:rPr>
              <a:t>Оцінка стану, структури та динаміки активів і пасивів підприємства передбачає використання таких методів дослідження, як горизонтальний і вертикальний аналізи, які доповнюють один одній.</a:t>
            </a:r>
          </a:p>
          <a:p>
            <a:pPr marL="0" indent="0" algn="just">
              <a:buNone/>
            </a:pPr>
            <a:r>
              <a:rPr lang="uk-UA" dirty="0">
                <a:effectLst/>
              </a:rPr>
              <a:t>Аналіз фінансового стану проведено за даними балансу умовного </a:t>
            </a:r>
            <a:r>
              <a:rPr lang="uk-UA" dirty="0" smtClean="0">
                <a:effectLst/>
              </a:rPr>
              <a:t>підприємства.</a:t>
            </a:r>
          </a:p>
          <a:p>
            <a:pPr marL="0" indent="0" algn="ctr">
              <a:buNone/>
            </a:pPr>
            <a:r>
              <a:rPr lang="uk-UA" i="1" dirty="0">
                <a:effectLst/>
              </a:rPr>
              <a:t>Баланс (Звіт про фінансовий стан) на 01.01.20__ р.</a:t>
            </a:r>
          </a:p>
          <a:p>
            <a:pPr marL="0" indent="0" algn="just">
              <a:buNone/>
            </a:pPr>
            <a:endParaRPr lang="uk-UA" dirty="0"/>
          </a:p>
        </p:txBody>
      </p:sp>
      <p:pic>
        <p:nvPicPr>
          <p:cNvPr id="829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715" t="22016" r="14963" b="23922"/>
          <a:stretch/>
        </p:blipFill>
        <p:spPr bwMode="auto">
          <a:xfrm>
            <a:off x="1259632" y="2852936"/>
            <a:ext cx="6135316" cy="3913624"/>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1564203"/>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4786" t="23356" r="15179" b="32975"/>
          <a:stretch/>
        </p:blipFill>
        <p:spPr bwMode="auto">
          <a:xfrm>
            <a:off x="683568" y="188640"/>
            <a:ext cx="7848872" cy="4359201"/>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4742" t="54953" r="15184" b="23653"/>
          <a:stretch/>
        </p:blipFill>
        <p:spPr bwMode="auto">
          <a:xfrm>
            <a:off x="683568" y="4617060"/>
            <a:ext cx="7848872" cy="1991185"/>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4024205"/>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633" t="26191" r="15073" b="18452"/>
          <a:stretch/>
        </p:blipFill>
        <p:spPr bwMode="auto">
          <a:xfrm>
            <a:off x="323528" y="621885"/>
            <a:ext cx="8389368" cy="5482526"/>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8605130"/>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928" t="37616" r="14853" b="24768"/>
          <a:stretch/>
        </p:blipFill>
        <p:spPr bwMode="auto">
          <a:xfrm>
            <a:off x="683568" y="476672"/>
            <a:ext cx="7992888" cy="3554820"/>
          </a:xfrm>
          <a:prstGeom prst="rect">
            <a:avLst/>
          </a:prstGeom>
          <a:solidFill>
            <a:srgbClr val="FFFFFF">
              <a:shade val="85000"/>
            </a:srgbClr>
          </a:solidFill>
          <a:ln w="57150">
            <a:solidFill>
              <a:schemeClr val="accent2"/>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60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4625" t="60376" r="14803" b="21759"/>
          <a:stretch/>
        </p:blipFill>
        <p:spPr bwMode="auto">
          <a:xfrm>
            <a:off x="670302" y="4031492"/>
            <a:ext cx="8006153" cy="1679257"/>
          </a:xfrm>
          <a:prstGeom prst="rect">
            <a:avLst/>
          </a:prstGeom>
          <a:solidFill>
            <a:srgbClr val="FFFFFF">
              <a:shade val="85000"/>
            </a:srgbClr>
          </a:solidFill>
          <a:ln w="38100">
            <a:solidFill>
              <a:schemeClr val="accent2"/>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187189687"/>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2195736" y="0"/>
            <a:ext cx="6948263" cy="1844824"/>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uk-UA" sz="3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Аналіз валюти балансу на початок і кінець звітного періоду </a:t>
            </a:r>
            <a:r>
              <a:rPr lang="uk-UA" sz="3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показав </a:t>
            </a:r>
            <a:r>
              <a:rPr lang="uk-UA" sz="3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збільшення суми. </a:t>
            </a:r>
          </a:p>
        </p:txBody>
      </p:sp>
      <p:pic>
        <p:nvPicPr>
          <p:cNvPr id="4" name="Объект 3"/>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tretch/>
        </p:blipFill>
        <p:spPr>
          <a:xfrm>
            <a:off x="0" y="0"/>
            <a:ext cx="2199233" cy="1831245"/>
          </a:xfrm>
        </p:spPr>
      </p:pic>
      <p:sp>
        <p:nvSpPr>
          <p:cNvPr id="7" name="Объект 6"/>
          <p:cNvSpPr>
            <a:spLocks noGrp="1"/>
          </p:cNvSpPr>
          <p:nvPr>
            <p:ph sz="half" idx="2"/>
          </p:nvPr>
        </p:nvSpPr>
        <p:spPr>
          <a:xfrm>
            <a:off x="0" y="1844824"/>
            <a:ext cx="9036496" cy="5013176"/>
          </a:xfrm>
        </p:spPr>
        <p:txBody>
          <a:bodyPr/>
          <a:lstStyle/>
          <a:p>
            <a:pPr marL="0" indent="0" algn="just">
              <a:buNone/>
            </a:pPr>
            <a:r>
              <a:rPr lang="uk-UA" dirty="0">
                <a:effectLst/>
              </a:rPr>
              <a:t>Зростання валюти балансу порівняно з попереднім періодом – добрий знак, але слід звернути увагу на те, за рахунок чого вона зросла. Дуже добре, якщо це сталося за рахунок збільшення власного капіталу або хоча б його частки разом зі збільшенням суми позикових коштів, однак над збільшенням тільки боргових зобов'язань варто замислитися. Дуже погано, якщо збільшення кредиторської заборгованості відбу­вається за низької ліквідності активів.</a:t>
            </a:r>
          </a:p>
          <a:p>
            <a:pPr marL="0" indent="0" algn="just">
              <a:buNone/>
            </a:pPr>
            <a:r>
              <a:rPr lang="uk-UA" dirty="0">
                <a:effectLst/>
              </a:rPr>
              <a:t>Зменшення валюти балансу сигналізує про певне згортання діяль­ності підприємства. Багато залежить від того, за якими саме статтями спостерігається зменшення.</a:t>
            </a:r>
            <a:endParaRPr lang="uk-UA" dirty="0"/>
          </a:p>
        </p:txBody>
      </p:sp>
    </p:spTree>
    <p:extLst>
      <p:ext uri="{BB962C8B-B14F-4D97-AF65-F5344CB8AC3E}">
        <p14:creationId xmlns:p14="http://schemas.microsoft.com/office/powerpoint/2010/main" val="1532852798"/>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260648"/>
            <a:ext cx="8568952" cy="5904656"/>
          </a:xfrm>
        </p:spPr>
        <p:txBody>
          <a:bodyPr/>
          <a:lstStyle/>
          <a:p>
            <a:pPr marL="0" indent="0" algn="just">
              <a:buNone/>
            </a:pPr>
            <a:r>
              <a:rPr lang="uk-UA" dirty="0">
                <a:effectLst/>
              </a:rPr>
              <a:t>Однак зменшення валюти балансу не завжди призводить до втрати платоспроможності. Іноді це є наслідком так званого "чищення" балансу, а саме – звільнення від зайвих зв'язків з іншими суб'єктами. </a:t>
            </a:r>
            <a:endParaRPr lang="uk-UA" dirty="0" smtClean="0">
              <a:effectLst/>
            </a:endParaRPr>
          </a:p>
          <a:p>
            <a:pPr marL="0" indent="0" algn="just">
              <a:buNone/>
            </a:pPr>
            <a:r>
              <a:rPr lang="uk-UA" dirty="0" smtClean="0">
                <a:effectLst/>
              </a:rPr>
              <a:t>При </a:t>
            </a:r>
            <a:r>
              <a:rPr lang="uk-UA" dirty="0">
                <a:effectLst/>
              </a:rPr>
              <a:t>аналізі валюти балансу також слід ураховувати чинник інфляції. </a:t>
            </a:r>
            <a:r>
              <a:rPr lang="uk-UA" b="1" dirty="0">
                <a:solidFill>
                  <a:schemeClr val="accent2"/>
                </a:solidFill>
                <a:effectLst/>
              </a:rPr>
              <a:t>Коефіцієнт росту валюти балансу (</a:t>
            </a:r>
            <a:r>
              <a:rPr lang="uk-UA" b="1" dirty="0" err="1">
                <a:solidFill>
                  <a:schemeClr val="accent2"/>
                </a:solidFill>
                <a:effectLst/>
              </a:rPr>
              <a:t>Кб</a:t>
            </a:r>
            <a:r>
              <a:rPr lang="uk-UA" b="1" dirty="0">
                <a:solidFill>
                  <a:schemeClr val="accent2"/>
                </a:solidFill>
                <a:effectLst/>
              </a:rPr>
              <a:t>) визначається за </a:t>
            </a:r>
            <a:r>
              <a:rPr lang="uk-UA" b="1" dirty="0" smtClean="0">
                <a:solidFill>
                  <a:schemeClr val="accent2"/>
                </a:solidFill>
                <a:effectLst/>
              </a:rPr>
              <a:t>формулою:</a:t>
            </a:r>
          </a:p>
          <a:p>
            <a:pPr marL="0" indent="0">
              <a:buNone/>
            </a:pPr>
            <a:endParaRPr lang="uk-UA" dirty="0">
              <a:solidFill>
                <a:srgbClr val="FFFF00"/>
              </a:solidFill>
              <a:effectLst/>
            </a:endParaRPr>
          </a:p>
          <a:p>
            <a:pPr marL="0" indent="0">
              <a:buNone/>
            </a:pPr>
            <a:endParaRPr lang="uk-UA" dirty="0" smtClean="0">
              <a:solidFill>
                <a:srgbClr val="FFFF00"/>
              </a:solidFill>
              <a:effectLst/>
            </a:endParaRPr>
          </a:p>
          <a:p>
            <a:pPr marL="0" indent="0">
              <a:buNone/>
            </a:pPr>
            <a:endParaRPr lang="uk-UA" dirty="0">
              <a:solidFill>
                <a:srgbClr val="FFFF00"/>
              </a:solidFill>
              <a:effectLst/>
            </a:endParaRPr>
          </a:p>
          <a:p>
            <a:pPr marL="0" indent="0">
              <a:buNone/>
            </a:pPr>
            <a:r>
              <a:rPr lang="uk-UA" dirty="0" smtClean="0">
                <a:effectLst/>
              </a:rPr>
              <a:t>де                     -   середній </a:t>
            </a:r>
            <a:r>
              <a:rPr lang="uk-UA" dirty="0">
                <a:effectLst/>
              </a:rPr>
              <a:t>розмір результату балансу, відповідно за звітний і попередній роки.</a:t>
            </a:r>
          </a:p>
          <a:p>
            <a:pPr marL="0" indent="0">
              <a:buNone/>
            </a:pPr>
            <a:endParaRPr lang="uk-UA" dirty="0" smtClean="0">
              <a:solidFill>
                <a:srgbClr val="FFFF00"/>
              </a:solidFill>
              <a:effectLst/>
            </a:endParaRPr>
          </a:p>
          <a:p>
            <a:pPr marL="0" indent="0">
              <a:buNone/>
            </a:pPr>
            <a:endParaRPr lang="uk-UA" dirty="0">
              <a:solidFill>
                <a:srgbClr val="FFFF00"/>
              </a:solidFill>
            </a:endParaRPr>
          </a:p>
        </p:txBody>
      </p:sp>
      <p:pic>
        <p:nvPicPr>
          <p:cNvPr id="870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3140968"/>
            <a:ext cx="2319693" cy="1202804"/>
          </a:xfrm>
          <a:prstGeom prst="rect">
            <a:avLst/>
          </a:prstGeom>
          <a:noFill/>
          <a:ln w="571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8"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l="36434" t="69505" r="58382" b="26408"/>
          <a:stretch/>
        </p:blipFill>
        <p:spPr bwMode="auto">
          <a:xfrm>
            <a:off x="1115616" y="4660900"/>
            <a:ext cx="855058" cy="40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7946300"/>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lstStyle/>
          <a:p>
            <a:pPr marL="0" indent="0" algn="just">
              <a:buNone/>
            </a:pPr>
            <a:r>
              <a:rPr lang="uk-UA" b="1" dirty="0">
                <a:solidFill>
                  <a:srgbClr val="FFC000"/>
                </a:solidFill>
                <a:effectLst/>
              </a:rPr>
              <a:t>Для загальної характеристики активів підприємства вивчається їхня наявність, склад, структура і зміни, що виникли в них. За даними балансу </a:t>
            </a:r>
            <a:r>
              <a:rPr lang="uk-UA" b="1" dirty="0" smtClean="0">
                <a:solidFill>
                  <a:srgbClr val="FFC000"/>
                </a:solidFill>
                <a:effectLst/>
              </a:rPr>
              <a:t>складається </a:t>
            </a:r>
            <a:r>
              <a:rPr lang="uk-UA" b="1" dirty="0">
                <a:solidFill>
                  <a:srgbClr val="FFC000"/>
                </a:solidFill>
                <a:effectLst/>
              </a:rPr>
              <a:t>аналітична </a:t>
            </a:r>
            <a:r>
              <a:rPr lang="uk-UA" b="1" dirty="0" smtClean="0">
                <a:solidFill>
                  <a:srgbClr val="FFC000"/>
                </a:solidFill>
                <a:effectLst/>
              </a:rPr>
              <a:t>таблиця</a:t>
            </a:r>
            <a:r>
              <a:rPr lang="uk-UA" dirty="0" smtClean="0">
                <a:solidFill>
                  <a:srgbClr val="FFC000"/>
                </a:solidFill>
                <a:effectLst/>
              </a:rPr>
              <a:t>.</a:t>
            </a:r>
          </a:p>
          <a:p>
            <a:pPr marL="0" indent="0" algn="ctr">
              <a:buNone/>
            </a:pPr>
            <a:r>
              <a:rPr lang="uk-UA" i="1" dirty="0">
                <a:effectLst/>
              </a:rPr>
              <a:t>Аналіз наявності, складу і структури активів </a:t>
            </a:r>
            <a:r>
              <a:rPr lang="uk-UA" i="1" dirty="0" smtClean="0">
                <a:effectLst/>
              </a:rPr>
              <a:t>підприємства</a:t>
            </a:r>
          </a:p>
          <a:p>
            <a:pPr marL="0" indent="0" algn="ctr">
              <a:buNone/>
            </a:pPr>
            <a:endParaRPr lang="uk-UA" i="1" dirty="0">
              <a:effectLst/>
            </a:endParaRPr>
          </a:p>
          <a:p>
            <a:pPr marL="0" indent="0" algn="just">
              <a:buNone/>
            </a:pPr>
            <a:endParaRPr lang="uk-UA" dirty="0">
              <a:solidFill>
                <a:srgbClr val="FFC000"/>
              </a:solidFill>
            </a:endParaRPr>
          </a:p>
        </p:txBody>
      </p:sp>
      <p:pic>
        <p:nvPicPr>
          <p:cNvPr id="8806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4749" t="30112" r="15066" b="9888"/>
          <a:stretch/>
        </p:blipFill>
        <p:spPr bwMode="auto">
          <a:xfrm>
            <a:off x="755576" y="1946598"/>
            <a:ext cx="7598078" cy="4778098"/>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447864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563479"/>
            <a:ext cx="7992888" cy="4893647"/>
          </a:xfrm>
          <a:prstGeom prst="rect">
            <a:avLst/>
          </a:prstGeom>
        </p:spPr>
        <p:txBody>
          <a:bodyPr wrap="square">
            <a:spAutoFit/>
          </a:bodyPr>
          <a:lstStyle/>
          <a:p>
            <a:pPr marL="342900" indent="-342900" algn="just">
              <a:buFontTx/>
              <a:buChar char="-"/>
            </a:pPr>
            <a:r>
              <a:rPr lang="uk-UA" sz="2400" i="1" dirty="0" smtClean="0"/>
              <a:t>здатність обґрунтовувати напрями зміцнення фінансового стану підприємства;</a:t>
            </a:r>
          </a:p>
          <a:p>
            <a:pPr algn="just"/>
            <a:endParaRPr lang="uk-UA" sz="2400" i="1" dirty="0" smtClean="0"/>
          </a:p>
          <a:p>
            <a:pPr marL="342900" indent="-342900" algn="just">
              <a:buFontTx/>
              <a:buChar char="-"/>
            </a:pPr>
            <a:r>
              <a:rPr lang="uk-UA" sz="2400" i="1" dirty="0" smtClean="0"/>
              <a:t>здатність визначати фінансову стійкість, ліквідність, платоспроможність, ділову активність підприємства; </a:t>
            </a:r>
          </a:p>
          <a:p>
            <a:pPr algn="just"/>
            <a:endParaRPr lang="uk-UA" sz="2400" i="1" dirty="0" smtClean="0"/>
          </a:p>
          <a:p>
            <a:pPr marL="342900" indent="-342900" algn="just">
              <a:buFontTx/>
              <a:buChar char="-"/>
            </a:pPr>
            <a:r>
              <a:rPr lang="uk-UA" sz="2400" i="1" dirty="0" smtClean="0"/>
              <a:t>здатність  обирати фінансову стратегію;</a:t>
            </a:r>
          </a:p>
          <a:p>
            <a:pPr algn="just"/>
            <a:endParaRPr lang="uk-UA" sz="2400" i="1" dirty="0" smtClean="0"/>
          </a:p>
          <a:p>
            <a:pPr marL="342900" indent="-342900" algn="just">
              <a:buFontTx/>
              <a:buChar char="-"/>
            </a:pPr>
            <a:r>
              <a:rPr lang="uk-UA" sz="2400" i="1" dirty="0" smtClean="0"/>
              <a:t>здатність надавати керівництву під­приємства інформацію, яка необхідна для прийняття управлінських рі­шень стосовно зміцнення фінансового стану підприємства.</a:t>
            </a:r>
            <a:endParaRPr lang="uk-UA" sz="2400" dirty="0"/>
          </a:p>
        </p:txBody>
      </p:sp>
      <p:sp>
        <p:nvSpPr>
          <p:cNvPr id="3" name="Прямоугольник 2"/>
          <p:cNvSpPr/>
          <p:nvPr/>
        </p:nvSpPr>
        <p:spPr>
          <a:xfrm>
            <a:off x="-78328" y="332656"/>
            <a:ext cx="9300656"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Після</a:t>
            </a:r>
            <a:r>
              <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sz="3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вивчення</a:t>
            </a:r>
            <a:r>
              <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теми студент </a:t>
            </a:r>
            <a:r>
              <a:rPr lang="ru-RU" sz="3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набуває</a:t>
            </a:r>
            <a:r>
              <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таких компетентностей: </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709258219"/>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7744" y="5760"/>
            <a:ext cx="6588224" cy="2016224"/>
          </a:xfrm>
        </p:spPr>
        <p:txBody>
          <a:bodyPr>
            <a:normAutofit/>
          </a:bodyPr>
          <a:lstStyle/>
          <a:p>
            <a:pPr algn="just"/>
            <a:r>
              <a:rPr lang="uk-UA" sz="2400" b="0" dirty="0">
                <a:solidFill>
                  <a:schemeClr val="accent2"/>
                </a:solidFill>
                <a:effectLst/>
              </a:rPr>
              <a:t>А</a:t>
            </a:r>
            <a:r>
              <a:rPr lang="uk-UA" sz="2400" b="0" dirty="0" smtClean="0">
                <a:solidFill>
                  <a:schemeClr val="accent2"/>
                </a:solidFill>
                <a:effectLst/>
              </a:rPr>
              <a:t>налізуючи </a:t>
            </a:r>
            <a:r>
              <a:rPr lang="uk-UA" sz="2400" b="0" dirty="0">
                <a:solidFill>
                  <a:schemeClr val="accent2"/>
                </a:solidFill>
                <a:effectLst/>
              </a:rPr>
              <a:t>розрахункові </a:t>
            </a:r>
            <a:r>
              <a:rPr lang="uk-UA" sz="2400" b="0" dirty="0" smtClean="0">
                <a:solidFill>
                  <a:schemeClr val="accent2"/>
                </a:solidFill>
                <a:effectLst/>
              </a:rPr>
              <a:t>дані, </a:t>
            </a:r>
            <a:r>
              <a:rPr lang="uk-UA" sz="2400" b="0" dirty="0">
                <a:solidFill>
                  <a:schemeClr val="accent2"/>
                </a:solidFill>
                <a:effectLst/>
              </a:rPr>
              <a:t>можна зазначити, що за звітний період відбулося збільшення основних засобів на 300 тис. </a:t>
            </a:r>
            <a:r>
              <a:rPr lang="uk-UA" sz="2400" b="0" dirty="0" smtClean="0">
                <a:solidFill>
                  <a:schemeClr val="accent2"/>
                </a:solidFill>
                <a:effectLst/>
              </a:rPr>
              <a:t>грн., </a:t>
            </a:r>
            <a:r>
              <a:rPr lang="uk-UA" sz="2400" b="0" dirty="0">
                <a:solidFill>
                  <a:schemeClr val="accent2"/>
                </a:solidFill>
                <a:effectLst/>
              </a:rPr>
              <a:t>що складає 20 % до початку періоду. Водночас оборотні активи збільши­лися на 746 тис. грн.</a:t>
            </a:r>
            <a:r>
              <a:rPr lang="uk-UA" sz="2400" b="0" dirty="0">
                <a:solidFill>
                  <a:srgbClr val="FFFF00"/>
                </a:solidFill>
                <a:effectLst/>
              </a:rPr>
              <a:t> </a:t>
            </a:r>
            <a:endParaRPr lang="uk-UA" sz="2400" b="0" dirty="0">
              <a:solidFill>
                <a:srgbClr val="FFFF00"/>
              </a:solidFill>
            </a:endParaRPr>
          </a:p>
        </p:txBody>
      </p:sp>
      <p:pic>
        <p:nvPicPr>
          <p:cNvPr id="5" name="Объект 4"/>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6069" t="7347" r="6906" b="11002"/>
          <a:stretch/>
        </p:blipFill>
        <p:spPr>
          <a:xfrm>
            <a:off x="5598" y="-1"/>
            <a:ext cx="2190138" cy="1711045"/>
          </a:xfrm>
        </p:spPr>
      </p:pic>
      <p:sp>
        <p:nvSpPr>
          <p:cNvPr id="4" name="Объект 3"/>
          <p:cNvSpPr>
            <a:spLocks noGrp="1"/>
          </p:cNvSpPr>
          <p:nvPr>
            <p:ph sz="half" idx="2"/>
          </p:nvPr>
        </p:nvSpPr>
        <p:spPr>
          <a:xfrm>
            <a:off x="0" y="1988840"/>
            <a:ext cx="9144000" cy="4869160"/>
          </a:xfrm>
        </p:spPr>
        <p:txBody>
          <a:bodyPr>
            <a:normAutofit/>
          </a:bodyPr>
          <a:lstStyle/>
          <a:p>
            <a:pPr marL="0" indent="0" algn="just">
              <a:buNone/>
            </a:pPr>
            <a:r>
              <a:rPr lang="uk-UA" sz="2400" dirty="0">
                <a:solidFill>
                  <a:schemeClr val="accent2"/>
                </a:solidFill>
                <a:effectLst/>
              </a:rPr>
              <a:t>Зростання валюти балансу на 986 тис. грн. було зумовлене збільшенням грошових коштів та дебіторської заборгованості</a:t>
            </a:r>
            <a:r>
              <a:rPr lang="uk-UA" sz="2400" dirty="0" smtClean="0">
                <a:solidFill>
                  <a:schemeClr val="accent2"/>
                </a:solidFill>
                <a:effectLst/>
              </a:rPr>
              <a:t>.</a:t>
            </a:r>
            <a:endParaRPr lang="uk-UA" dirty="0" smtClean="0">
              <a:solidFill>
                <a:schemeClr val="accent2"/>
              </a:solidFill>
              <a:effectLst/>
            </a:endParaRPr>
          </a:p>
          <a:p>
            <a:pPr marL="0" indent="0" algn="just">
              <a:buNone/>
            </a:pPr>
            <a:r>
              <a:rPr lang="uk-UA" dirty="0" smtClean="0">
                <a:effectLst/>
              </a:rPr>
              <a:t>У </a:t>
            </a:r>
            <a:r>
              <a:rPr lang="uk-UA" dirty="0">
                <a:effectLst/>
              </a:rPr>
              <a:t>структурі сукупних активів підприємства найбільшу питому вагу займають оборотні активи (55,4 і 57,8 % відповідно на початок і кінець звітного періоду). Підприємство має "легку" структуру активів (якщо частка необоротних активів складає більше 40 %, говорять про "важку" структуру активів, менше – "легку"). "Легка" структура свідчить про мобільність майна підприємства, а "важка" – про значні накладні витрати і високу чутливість до зміни виторгу. Зростання питомої ваги оборотних активів в майні підприємства говорить про прискорення оборотності. Після аналізу загальної суми активів підприємства досліджують окремі елементи засобів підприємства. </a:t>
            </a:r>
          </a:p>
          <a:p>
            <a:pPr marL="0" indent="0" algn="just">
              <a:buNone/>
            </a:pPr>
            <a:endParaRPr lang="uk-UA" dirty="0"/>
          </a:p>
        </p:txBody>
      </p:sp>
    </p:spTree>
    <p:extLst>
      <p:ext uri="{BB962C8B-B14F-4D97-AF65-F5344CB8AC3E}">
        <p14:creationId xmlns:p14="http://schemas.microsoft.com/office/powerpoint/2010/main" val="1714027080"/>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lstStyle/>
          <a:p>
            <a:endParaRPr lang="uk-UA"/>
          </a:p>
        </p:txBody>
      </p:sp>
      <p:sp>
        <p:nvSpPr>
          <p:cNvPr id="3" name="Объект 2"/>
          <p:cNvSpPr>
            <a:spLocks noGrp="1"/>
          </p:cNvSpPr>
          <p:nvPr>
            <p:ph sz="half" idx="1"/>
          </p:nvPr>
        </p:nvSpPr>
        <p:spPr/>
        <p:txBody>
          <a:bodyPr/>
          <a:lstStyle/>
          <a:p>
            <a:pPr marL="0" indent="0">
              <a:buNone/>
            </a:pPr>
            <a:endParaRPr lang="uk-UA" dirty="0" smtClean="0"/>
          </a:p>
          <a:p>
            <a:pPr marL="0" indent="0">
              <a:buNone/>
            </a:pPr>
            <a:endParaRPr lang="uk-UA" dirty="0" smtClean="0"/>
          </a:p>
          <a:p>
            <a:pPr marL="0" indent="0">
              <a:buNone/>
            </a:pPr>
            <a:endParaRPr lang="uk-UA" dirty="0"/>
          </a:p>
          <a:p>
            <a:pPr marL="0" indent="0">
              <a:buNone/>
            </a:pPr>
            <a:endParaRPr lang="uk-UA" dirty="0" smtClean="0"/>
          </a:p>
          <a:p>
            <a:pPr marL="0" indent="0">
              <a:buNone/>
            </a:pPr>
            <a:endParaRPr lang="uk-UA" dirty="0"/>
          </a:p>
        </p:txBody>
      </p:sp>
      <p:sp>
        <p:nvSpPr>
          <p:cNvPr id="9" name="Объект 8"/>
          <p:cNvSpPr>
            <a:spLocks noGrp="1"/>
          </p:cNvSpPr>
          <p:nvPr>
            <p:ph sz="half" idx="2"/>
          </p:nvPr>
        </p:nvSpPr>
        <p:spPr>
          <a:xfrm>
            <a:off x="0" y="1828800"/>
            <a:ext cx="9036496" cy="4840560"/>
          </a:xfrm>
        </p:spPr>
        <p:txBody>
          <a:bodyPr/>
          <a:lstStyle/>
          <a:p>
            <a:pPr marL="0" indent="0" algn="ctr">
              <a:buNone/>
            </a:pPr>
            <a:r>
              <a:rPr lang="uk-UA" i="1" dirty="0">
                <a:effectLst/>
              </a:rPr>
              <a:t>Аналіз складу, наявності і структури довгострокових </a:t>
            </a:r>
            <a:br>
              <a:rPr lang="uk-UA" i="1" dirty="0">
                <a:effectLst/>
              </a:rPr>
            </a:br>
            <a:r>
              <a:rPr lang="uk-UA" i="1" dirty="0">
                <a:effectLst/>
              </a:rPr>
              <a:t>і нематеріальних активів</a:t>
            </a:r>
          </a:p>
          <a:p>
            <a:pPr marL="0" indent="0">
              <a:buNone/>
            </a:pPr>
            <a:endParaRPr lang="uk-UA" dirty="0"/>
          </a:p>
        </p:txBody>
      </p:sp>
      <p:sp>
        <p:nvSpPr>
          <p:cNvPr id="4" name="Скругленный прямоугольник 3"/>
          <p:cNvSpPr/>
          <p:nvPr/>
        </p:nvSpPr>
        <p:spPr>
          <a:xfrm>
            <a:off x="251520" y="188640"/>
            <a:ext cx="8568952"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2400" b="1" dirty="0">
                <a:solidFill>
                  <a:schemeClr val="tx1"/>
                </a:solidFill>
              </a:rPr>
              <a:t>Довгострокові активи </a:t>
            </a:r>
            <a:r>
              <a:rPr lang="uk-UA" sz="2400" dirty="0"/>
              <a:t>– це вкладення засобів з довгостроковими цілями в нерухомість, спільні підприємства, нематеріальні активи. Вони вивчаються для оцінки ризику вкладення в них засобів. </a:t>
            </a:r>
          </a:p>
        </p:txBody>
      </p:sp>
      <p:pic>
        <p:nvPicPr>
          <p:cNvPr id="890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632" t="28235" r="15294" b="12508"/>
          <a:stretch/>
        </p:blipFill>
        <p:spPr bwMode="auto">
          <a:xfrm>
            <a:off x="251520" y="2492896"/>
            <a:ext cx="8568952" cy="4289613"/>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768654"/>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390462" y="476672"/>
            <a:ext cx="6768751" cy="1772816"/>
          </a:xfrm>
        </p:spPr>
        <p:txBody>
          <a:bodyPr>
            <a:normAutofit fontScale="90000"/>
          </a:bodyPr>
          <a:lstStyle/>
          <a:p>
            <a:pPr algn="just"/>
            <a:r>
              <a:rPr lang="uk-UA" sz="2400" dirty="0" smtClean="0">
                <a:effectLst/>
              </a:rPr>
              <a:t/>
            </a:r>
            <a:br>
              <a:rPr lang="uk-UA" sz="2400" dirty="0" smtClean="0">
                <a:effectLst/>
              </a:rPr>
            </a:br>
            <a:r>
              <a:rPr lang="uk-UA" sz="2400" dirty="0">
                <a:effectLst/>
              </a:rPr>
              <a:t/>
            </a:r>
            <a:br>
              <a:rPr lang="uk-UA" sz="2400" dirty="0">
                <a:effectLst/>
              </a:rPr>
            </a:br>
            <a:r>
              <a:rPr lang="uk-UA" sz="2400" dirty="0" smtClean="0">
                <a:effectLst/>
              </a:rPr>
              <a:t/>
            </a:r>
            <a:br>
              <a:rPr lang="uk-UA" sz="2400" dirty="0" smtClean="0">
                <a:effectLst/>
              </a:rPr>
            </a:br>
            <a:r>
              <a:rPr lang="uk-UA" sz="2400" dirty="0" smtClean="0">
                <a:effectLst/>
              </a:rPr>
              <a:t/>
            </a:r>
            <a:br>
              <a:rPr lang="uk-UA" sz="2400" dirty="0" smtClean="0">
                <a:effectLst/>
              </a:rPr>
            </a:br>
            <a:r>
              <a:rPr lang="uk-UA" sz="2700" b="0" dirty="0" smtClean="0">
                <a:solidFill>
                  <a:schemeClr val="accent2"/>
                </a:solidFill>
                <a:effectLst/>
              </a:rPr>
              <a:t>Як </a:t>
            </a:r>
            <a:r>
              <a:rPr lang="uk-UA" sz="2700" b="0" dirty="0">
                <a:solidFill>
                  <a:schemeClr val="accent2"/>
                </a:solidFill>
                <a:effectLst/>
              </a:rPr>
              <a:t>випливає з даних </a:t>
            </a:r>
            <a:r>
              <a:rPr lang="uk-UA" sz="2700" b="0" dirty="0" smtClean="0">
                <a:solidFill>
                  <a:schemeClr val="accent2"/>
                </a:solidFill>
                <a:effectLst/>
              </a:rPr>
              <a:t>таблиці, </a:t>
            </a:r>
            <a:r>
              <a:rPr lang="uk-UA" sz="2700" b="0" dirty="0">
                <a:solidFill>
                  <a:schemeClr val="accent2"/>
                </a:solidFill>
                <a:effectLst/>
              </a:rPr>
              <a:t>за аналізований період відбулися відхи­лення в необоротних активах. Їхнє збільшення в основному було забезпечено зростанням основних засобів і довгострокових фінансових інвестицій. </a:t>
            </a:r>
            <a:r>
              <a:rPr lang="uk-UA" sz="2400" dirty="0">
                <a:solidFill>
                  <a:schemeClr val="accent2"/>
                </a:solidFill>
                <a:effectLst/>
              </a:rPr>
              <a:t/>
            </a:r>
            <a:br>
              <a:rPr lang="uk-UA" sz="2400" dirty="0">
                <a:solidFill>
                  <a:schemeClr val="accent2"/>
                </a:solidFill>
                <a:effectLst/>
              </a:rPr>
            </a:br>
            <a:endParaRPr lang="uk-UA" sz="2400" dirty="0">
              <a:solidFill>
                <a:schemeClr val="accent2"/>
              </a:solidFill>
            </a:endParaRPr>
          </a:p>
        </p:txBody>
      </p:sp>
      <p:pic>
        <p:nvPicPr>
          <p:cNvPr id="7" name="Объект 6"/>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6457" t="5947" r="5351" b="9602"/>
          <a:stretch/>
        </p:blipFill>
        <p:spPr>
          <a:xfrm>
            <a:off x="0" y="1"/>
            <a:ext cx="2223365" cy="1772815"/>
          </a:xfrm>
        </p:spPr>
      </p:pic>
      <p:sp>
        <p:nvSpPr>
          <p:cNvPr id="6" name="Объект 5"/>
          <p:cNvSpPr>
            <a:spLocks noGrp="1"/>
          </p:cNvSpPr>
          <p:nvPr>
            <p:ph sz="half" idx="2"/>
          </p:nvPr>
        </p:nvSpPr>
        <p:spPr>
          <a:xfrm>
            <a:off x="0" y="1828800"/>
            <a:ext cx="9144000" cy="4912568"/>
          </a:xfrm>
        </p:spPr>
        <p:txBody>
          <a:bodyPr>
            <a:normAutofit fontScale="92500" lnSpcReduction="20000"/>
          </a:bodyPr>
          <a:lstStyle/>
          <a:p>
            <a:pPr marL="0" indent="0" algn="just">
              <a:buNone/>
            </a:pPr>
            <a:endParaRPr lang="uk-UA" dirty="0" smtClean="0">
              <a:effectLst/>
            </a:endParaRPr>
          </a:p>
          <a:p>
            <a:pPr marL="0" indent="0" algn="just">
              <a:buNone/>
            </a:pPr>
            <a:r>
              <a:rPr lang="uk-UA" sz="2600" dirty="0" smtClean="0">
                <a:effectLst/>
              </a:rPr>
              <a:t>Оборотні </a:t>
            </a:r>
            <a:r>
              <a:rPr lang="uk-UA" sz="2600" dirty="0">
                <a:effectLst/>
              </a:rPr>
              <a:t>активи займають велику питому вагу в загальній сумі засобів, якими володіє підприємство. Від раціональності їхнього розмі­щення й ефективності використання великою мірою залежить успішний результат роботи підприємства. Тому в процесі аналізу вивчається струк­тура поточних активів, розміщення їх у сфері виробництва і сфері обігу, ефективність використання</a:t>
            </a:r>
            <a:r>
              <a:rPr lang="uk-UA" sz="2600" dirty="0" smtClean="0">
                <a:effectLst/>
              </a:rPr>
              <a:t>.</a:t>
            </a:r>
          </a:p>
          <a:p>
            <a:pPr marL="0" indent="0" algn="just">
              <a:buNone/>
            </a:pPr>
            <a:r>
              <a:rPr lang="uk-UA" sz="2600" dirty="0">
                <a:effectLst/>
              </a:rPr>
              <a:t>Вивчаються також і окремі групи поточних активів, що роблять найбільш істотно впливають на платоспроможність і фінансову стійкість підприємства. Насамперед дається загальна оцінка змін у наявності і структурі поточних активів по найважливіших їхніх групах.</a:t>
            </a:r>
          </a:p>
          <a:p>
            <a:pPr marL="0" indent="0" algn="just">
              <a:buNone/>
            </a:pPr>
            <a:endParaRPr lang="uk-UA" dirty="0" smtClean="0">
              <a:effectLst/>
            </a:endParaRPr>
          </a:p>
          <a:p>
            <a:pPr marL="0" indent="0" algn="just">
              <a:buNone/>
            </a:pPr>
            <a:r>
              <a:rPr lang="uk-UA" dirty="0" smtClean="0">
                <a:effectLst/>
              </a:rPr>
              <a:t> </a:t>
            </a:r>
            <a:endParaRPr lang="uk-UA" dirty="0">
              <a:effectLst/>
            </a:endParaRPr>
          </a:p>
          <a:p>
            <a:pPr marL="0" indent="0">
              <a:buNone/>
            </a:pPr>
            <a:endParaRPr lang="uk-UA" dirty="0"/>
          </a:p>
        </p:txBody>
      </p:sp>
    </p:spTree>
    <p:extLst>
      <p:ext uri="{BB962C8B-B14F-4D97-AF65-F5344CB8AC3E}">
        <p14:creationId xmlns:p14="http://schemas.microsoft.com/office/powerpoint/2010/main" val="3297982460"/>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0" y="0"/>
            <a:ext cx="9144000" cy="6858000"/>
          </a:xfrm>
        </p:spPr>
        <p:txBody>
          <a:bodyPr/>
          <a:lstStyle/>
          <a:p>
            <a:pPr marL="0" indent="0" algn="ctr">
              <a:buNone/>
            </a:pPr>
            <a:r>
              <a:rPr lang="uk-UA" i="1" dirty="0" smtClean="0">
                <a:effectLst/>
              </a:rPr>
              <a:t>Аналіз </a:t>
            </a:r>
            <a:r>
              <a:rPr lang="uk-UA" i="1" dirty="0">
                <a:effectLst/>
              </a:rPr>
              <a:t>наявності, складу і структури оборотних </a:t>
            </a:r>
            <a:r>
              <a:rPr lang="uk-UA" i="1" dirty="0" smtClean="0">
                <a:effectLst/>
              </a:rPr>
              <a:t>активів</a:t>
            </a:r>
          </a:p>
          <a:p>
            <a:pPr marL="0" indent="0" algn="ctr">
              <a:buNone/>
            </a:pPr>
            <a:endParaRPr lang="uk-UA" i="1" dirty="0">
              <a:effectLst/>
            </a:endParaRPr>
          </a:p>
          <a:p>
            <a:pPr marL="0" indent="0" algn="just">
              <a:buNone/>
            </a:pPr>
            <a:endParaRPr lang="uk-UA" dirty="0">
              <a:solidFill>
                <a:srgbClr val="FFFF00"/>
              </a:solidFill>
            </a:endParaRPr>
          </a:p>
        </p:txBody>
      </p:sp>
      <p:pic>
        <p:nvPicPr>
          <p:cNvPr id="9011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9375" t="31579" r="20478" b="8792"/>
          <a:stretch/>
        </p:blipFill>
        <p:spPr bwMode="auto">
          <a:xfrm>
            <a:off x="611560" y="564994"/>
            <a:ext cx="7920880" cy="6104365"/>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16762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123729" y="188640"/>
            <a:ext cx="6912768" cy="1440160"/>
          </a:xfrm>
        </p:spPr>
        <p:txBody>
          <a:bodyPr>
            <a:normAutofit/>
          </a:bodyPr>
          <a:lstStyle/>
          <a:p>
            <a:pPr algn="just"/>
            <a:r>
              <a:rPr lang="uk-UA" sz="2400" b="0" dirty="0">
                <a:solidFill>
                  <a:schemeClr val="accent2"/>
                </a:solidFill>
                <a:effectLst/>
              </a:rPr>
              <a:t>Як випливає з даних табл</a:t>
            </a:r>
            <a:r>
              <a:rPr lang="uk-UA" sz="2400" b="0" dirty="0" smtClean="0">
                <a:solidFill>
                  <a:schemeClr val="accent2"/>
                </a:solidFill>
                <a:effectLst/>
              </a:rPr>
              <a:t>., </a:t>
            </a:r>
            <a:r>
              <a:rPr lang="uk-UA" sz="2400" b="0" dirty="0">
                <a:solidFill>
                  <a:schemeClr val="accent2"/>
                </a:solidFill>
                <a:effectLst/>
              </a:rPr>
              <a:t>зростання оборотних активів було забезпечене в основному збільшенням грошових коштів і дебіторської заборгова­ності. </a:t>
            </a:r>
            <a:endParaRPr lang="uk-UA" sz="2400" b="0" dirty="0">
              <a:solidFill>
                <a:schemeClr val="accent2"/>
              </a:solidFill>
            </a:endParaRPr>
          </a:p>
        </p:txBody>
      </p:sp>
      <p:pic>
        <p:nvPicPr>
          <p:cNvPr id="7" name="Объект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 y="14848"/>
            <a:ext cx="2051720" cy="1708415"/>
          </a:xfrm>
        </p:spPr>
      </p:pic>
      <p:sp>
        <p:nvSpPr>
          <p:cNvPr id="6" name="Объект 5"/>
          <p:cNvSpPr>
            <a:spLocks noGrp="1"/>
          </p:cNvSpPr>
          <p:nvPr>
            <p:ph sz="half" idx="2"/>
          </p:nvPr>
        </p:nvSpPr>
        <p:spPr>
          <a:xfrm>
            <a:off x="0" y="1700808"/>
            <a:ext cx="9144000" cy="5157192"/>
          </a:xfrm>
        </p:spPr>
        <p:txBody>
          <a:bodyPr>
            <a:noAutofit/>
          </a:bodyPr>
          <a:lstStyle/>
          <a:p>
            <a:pPr marL="0" indent="0" algn="just">
              <a:buNone/>
            </a:pPr>
            <a:r>
              <a:rPr lang="uk-UA" sz="2000" dirty="0">
                <a:effectLst/>
              </a:rPr>
              <a:t>Що стосується рівня дебіторської заборгованості, то тут потрібно відзначити таке. Якщо підприємство розширює свою діяльність, то зростає і число покупців, а відповідно і дебіторська заборгованість. </a:t>
            </a:r>
            <a:r>
              <a:rPr lang="uk-UA" sz="2000" dirty="0" smtClean="0">
                <a:effectLst/>
              </a:rPr>
              <a:t>З </a:t>
            </a:r>
            <a:r>
              <a:rPr lang="uk-UA" sz="2000" dirty="0">
                <a:effectLst/>
              </a:rPr>
              <a:t>іншого боку, підприємство може скоротити відвантаження продукції, тоді рахунок </a:t>
            </a:r>
            <a:r>
              <a:rPr lang="uk-UA" sz="2000" dirty="0" smtClean="0">
                <a:effectLst/>
              </a:rPr>
              <a:t>дебіторів зменшиться.</a:t>
            </a:r>
          </a:p>
          <a:p>
            <a:pPr marL="0" indent="0" algn="just">
              <a:buNone/>
            </a:pPr>
            <a:r>
              <a:rPr lang="uk-UA" sz="2000" dirty="0">
                <a:effectLst/>
              </a:rPr>
              <a:t>Великий вплив на фінансовий стан підприємства роблять запаси. </a:t>
            </a:r>
            <a:br>
              <a:rPr lang="uk-UA" sz="2000" dirty="0">
                <a:effectLst/>
              </a:rPr>
            </a:br>
            <a:r>
              <a:rPr lang="uk-UA" sz="2000" dirty="0">
                <a:effectLst/>
              </a:rPr>
              <a:t>З метою нормального ходу виробництва і збуту продукції запаси повинні бути оптимальними. Нагромадження великих запасів свідчить про спад активності підприємства, уповільнення оборотності оборотного капіталу. </a:t>
            </a:r>
          </a:p>
          <a:p>
            <a:pPr marL="0" indent="0" algn="just">
              <a:buNone/>
            </a:pPr>
            <a:r>
              <a:rPr lang="uk-UA" sz="2000" dirty="0">
                <a:effectLst/>
              </a:rPr>
              <a:t>У той же час недолік запасів також негативно впливає на фінансо­вий стан підприємства, тому що скорочується виробництво продукції і зменшується сума прибутку. </a:t>
            </a:r>
            <a:r>
              <a:rPr lang="uk-UA" sz="2000" dirty="0" smtClean="0">
                <a:effectLst/>
              </a:rPr>
              <a:t>У </a:t>
            </a:r>
            <a:r>
              <a:rPr lang="uk-UA" sz="2000" dirty="0">
                <a:effectLst/>
              </a:rPr>
              <a:t>даному випадку вартість запасів за звітний період знизилася на 268 тис. </a:t>
            </a:r>
            <a:r>
              <a:rPr lang="uk-UA" sz="2000" dirty="0" err="1">
                <a:effectLst/>
              </a:rPr>
              <a:t>грн</a:t>
            </a:r>
            <a:r>
              <a:rPr lang="uk-UA" sz="2000" dirty="0">
                <a:effectLst/>
              </a:rPr>
              <a:t>, (на 9,9 %). Щоб визначити, наскільки виправдане таке змен­шення, потрібно порівняти темпи приросту запасів з темпами приросту обсягу виробництва або виторгу від реалізації продукції.</a:t>
            </a:r>
          </a:p>
          <a:p>
            <a:pPr marL="0" indent="0" algn="just">
              <a:buNone/>
            </a:pPr>
            <a:r>
              <a:rPr lang="uk-UA" sz="2000" dirty="0">
                <a:effectLst/>
              </a:rPr>
              <a:t/>
            </a:r>
            <a:br>
              <a:rPr lang="uk-UA" sz="2000" dirty="0">
                <a:effectLst/>
              </a:rPr>
            </a:br>
            <a:endParaRPr lang="uk-UA" sz="2000" dirty="0"/>
          </a:p>
        </p:txBody>
      </p:sp>
    </p:spTree>
    <p:extLst>
      <p:ext uri="{BB962C8B-B14F-4D97-AF65-F5344CB8AC3E}">
        <p14:creationId xmlns:p14="http://schemas.microsoft.com/office/powerpoint/2010/main" val="548459639"/>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741368"/>
          </a:xfrm>
        </p:spPr>
        <p:txBody>
          <a:bodyPr/>
          <a:lstStyle/>
          <a:p>
            <a:pPr marL="0" indent="0" algn="just">
              <a:buNone/>
            </a:pPr>
            <a:r>
              <a:rPr lang="uk-UA" dirty="0">
                <a:effectLst/>
              </a:rPr>
              <a:t>Глибокого аналізу вимагає дебіторська заборгованість </a:t>
            </a:r>
            <a:r>
              <a:rPr lang="uk-UA" dirty="0" smtClean="0">
                <a:effectLst/>
              </a:rPr>
              <a:t>підприєм­ства.</a:t>
            </a:r>
          </a:p>
          <a:p>
            <a:pPr marL="0" indent="0" algn="ctr">
              <a:buNone/>
            </a:pPr>
            <a:r>
              <a:rPr lang="ru-RU" i="1" dirty="0" err="1">
                <a:effectLst/>
              </a:rPr>
              <a:t>Аналіз</a:t>
            </a:r>
            <a:r>
              <a:rPr lang="ru-RU" i="1" dirty="0">
                <a:effectLst/>
              </a:rPr>
              <a:t> складу і </a:t>
            </a:r>
            <a:r>
              <a:rPr lang="ru-RU" i="1" dirty="0" err="1">
                <a:effectLst/>
              </a:rPr>
              <a:t>структури</a:t>
            </a:r>
            <a:r>
              <a:rPr lang="ru-RU" i="1" dirty="0">
                <a:effectLst/>
              </a:rPr>
              <a:t> </a:t>
            </a:r>
            <a:r>
              <a:rPr lang="ru-RU" i="1" dirty="0" err="1">
                <a:effectLst/>
              </a:rPr>
              <a:t>дебіторської</a:t>
            </a:r>
            <a:r>
              <a:rPr lang="ru-RU" i="1" dirty="0">
                <a:effectLst/>
              </a:rPr>
              <a:t> </a:t>
            </a:r>
            <a:r>
              <a:rPr lang="ru-RU" i="1" dirty="0" err="1">
                <a:effectLst/>
              </a:rPr>
              <a:t>заборгованості</a:t>
            </a:r>
            <a:endParaRPr lang="uk-UA" i="1" dirty="0" smtClean="0">
              <a:effectLst/>
            </a:endParaRPr>
          </a:p>
          <a:p>
            <a:pPr marL="0" indent="0" algn="just">
              <a:buNone/>
            </a:pPr>
            <a:endParaRPr lang="uk-UA" dirty="0"/>
          </a:p>
        </p:txBody>
      </p:sp>
      <p:pic>
        <p:nvPicPr>
          <p:cNvPr id="911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264" t="43281" r="20037" b="23468"/>
          <a:stretch/>
        </p:blipFill>
        <p:spPr bwMode="auto">
          <a:xfrm>
            <a:off x="395536" y="1484784"/>
            <a:ext cx="8064896" cy="4536504"/>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2308080"/>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555776" y="188640"/>
            <a:ext cx="6588224" cy="1592510"/>
          </a:xfrm>
        </p:spPr>
        <p:txBody>
          <a:bodyPr>
            <a:noAutofit/>
          </a:bodyPr>
          <a:lstStyle/>
          <a:p>
            <a:pPr algn="just"/>
            <a:r>
              <a:rPr lang="uk-UA" sz="2400" b="0" dirty="0">
                <a:solidFill>
                  <a:schemeClr val="accent2"/>
                </a:solidFill>
                <a:effectLst/>
              </a:rPr>
              <a:t>Як випливає з даних табл</a:t>
            </a:r>
            <a:r>
              <a:rPr lang="uk-UA" sz="2400" b="0" dirty="0" smtClean="0">
                <a:solidFill>
                  <a:schemeClr val="accent2"/>
                </a:solidFill>
                <a:effectLst/>
              </a:rPr>
              <a:t>., </a:t>
            </a:r>
            <a:r>
              <a:rPr lang="uk-UA" sz="2400" b="0" dirty="0">
                <a:solidFill>
                  <a:schemeClr val="accent2"/>
                </a:solidFill>
                <a:effectLst/>
              </a:rPr>
              <a:t>у складі дебіторської заборгованості значні суми складає заборгованість за продукцію, товари, роботи, послуги. </a:t>
            </a:r>
            <a:endParaRPr lang="uk-UA" sz="2400" b="0" dirty="0">
              <a:solidFill>
                <a:schemeClr val="accent2"/>
              </a:solidFill>
            </a:endParaRPr>
          </a:p>
        </p:txBody>
      </p:sp>
      <p:pic>
        <p:nvPicPr>
          <p:cNvPr id="8" name="Объект 7"/>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2572" t="3615" r="2243" b="6336"/>
          <a:stretch/>
        </p:blipFill>
        <p:spPr>
          <a:xfrm>
            <a:off x="31723" y="27464"/>
            <a:ext cx="2193819" cy="1728192"/>
          </a:xfrm>
        </p:spPr>
      </p:pic>
      <p:sp>
        <p:nvSpPr>
          <p:cNvPr id="7" name="Объект 6"/>
          <p:cNvSpPr>
            <a:spLocks noGrp="1"/>
          </p:cNvSpPr>
          <p:nvPr>
            <p:ph sz="half" idx="2"/>
          </p:nvPr>
        </p:nvSpPr>
        <p:spPr>
          <a:xfrm>
            <a:off x="0" y="1828800"/>
            <a:ext cx="9144000" cy="4191000"/>
          </a:xfrm>
        </p:spPr>
        <p:txBody>
          <a:bodyPr/>
          <a:lstStyle/>
          <a:p>
            <a:pPr marL="0" indent="0" algn="just">
              <a:buNone/>
            </a:pPr>
            <a:r>
              <a:rPr lang="uk-UA" dirty="0">
                <a:effectLst/>
              </a:rPr>
              <a:t>Однак, незважаючи на її абсолютне збільшення, за аналі­зований період відбулися зміни в структурі, і питома вага дебіторської заборгованості за продукцію, товари, роботи, послуги знизився на 8,2 % у загальній її сумі. </a:t>
            </a:r>
            <a:endParaRPr lang="uk-UA" dirty="0"/>
          </a:p>
        </p:txBody>
      </p:sp>
    </p:spTree>
    <p:extLst>
      <p:ext uri="{BB962C8B-B14F-4D97-AF65-F5344CB8AC3E}">
        <p14:creationId xmlns:p14="http://schemas.microsoft.com/office/powerpoint/2010/main" val="2607763198"/>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lstStyle/>
          <a:p>
            <a:pPr marL="0" indent="0">
              <a:buNone/>
            </a:pPr>
            <a:r>
              <a:rPr lang="uk-UA" dirty="0">
                <a:effectLst/>
              </a:rPr>
              <a:t>Підприємство може здобувати необоротні й оборотні активи за рахунок власних і позикових джерел. Для їхньої попередньої оцінки за даними пасиву балансу складається </a:t>
            </a:r>
            <a:r>
              <a:rPr lang="uk-UA" dirty="0" smtClean="0">
                <a:effectLst/>
              </a:rPr>
              <a:t>таблиця.</a:t>
            </a:r>
          </a:p>
          <a:p>
            <a:pPr marL="0" indent="0" algn="ctr">
              <a:buNone/>
            </a:pPr>
            <a:r>
              <a:rPr lang="uk-UA" i="1" dirty="0">
                <a:effectLst/>
              </a:rPr>
              <a:t>Оцінка власних і позикових джерел засобів підприємства</a:t>
            </a:r>
          </a:p>
          <a:p>
            <a:pPr marL="0" indent="0">
              <a:buNone/>
            </a:pPr>
            <a:r>
              <a:rPr lang="uk-UA" dirty="0">
                <a:effectLst/>
              </a:rPr>
              <a:t> </a:t>
            </a:r>
          </a:p>
        </p:txBody>
      </p:sp>
      <p:pic>
        <p:nvPicPr>
          <p:cNvPr id="9216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9595" t="22477" r="20257" b="10279"/>
          <a:stretch/>
        </p:blipFill>
        <p:spPr bwMode="auto">
          <a:xfrm>
            <a:off x="251520" y="1627392"/>
            <a:ext cx="8496944" cy="5113976"/>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6923334"/>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752" y="188640"/>
            <a:ext cx="6696743" cy="1656184"/>
          </a:xfrm>
        </p:spPr>
        <p:txBody>
          <a:bodyPr>
            <a:normAutofit fontScale="90000"/>
          </a:bodyPr>
          <a:lstStyle/>
          <a:p>
            <a:r>
              <a:rPr lang="uk-UA" sz="2400" b="0" dirty="0">
                <a:solidFill>
                  <a:schemeClr val="accent2"/>
                </a:solidFill>
                <a:effectLst/>
              </a:rPr>
              <a:t>Як випливає з даних табл. </a:t>
            </a:r>
            <a:r>
              <a:rPr lang="uk-UA" sz="2400" b="0" dirty="0" smtClean="0">
                <a:solidFill>
                  <a:schemeClr val="accent2"/>
                </a:solidFill>
                <a:effectLst/>
              </a:rPr>
              <a:t> </a:t>
            </a:r>
            <a:r>
              <a:rPr lang="uk-UA" sz="2400" b="0" dirty="0">
                <a:solidFill>
                  <a:schemeClr val="accent2"/>
                </a:solidFill>
                <a:effectLst/>
              </a:rPr>
              <a:t>змінилася структура капіталу: на початок року власний капітал становив 53,6 % у валюті балансу, а на кінець </a:t>
            </a:r>
            <a:r>
              <a:rPr lang="uk-UA" sz="2400" b="0" dirty="0" err="1" smtClean="0">
                <a:solidFill>
                  <a:schemeClr val="accent2"/>
                </a:solidFill>
                <a:effectLst/>
              </a:rPr>
              <a:t>року–</a:t>
            </a:r>
            <a:r>
              <a:rPr lang="uk-UA" sz="2400" b="0" dirty="0" smtClean="0">
                <a:solidFill>
                  <a:schemeClr val="accent2"/>
                </a:solidFill>
                <a:effectLst/>
              </a:rPr>
              <a:t> </a:t>
            </a:r>
            <a:r>
              <a:rPr lang="uk-UA" sz="2400" b="0" dirty="0">
                <a:solidFill>
                  <a:schemeClr val="accent2"/>
                </a:solidFill>
                <a:effectLst/>
              </a:rPr>
              <a:t>51,8 %.</a:t>
            </a:r>
            <a:r>
              <a:rPr lang="uk-UA" sz="2400" dirty="0">
                <a:effectLst/>
              </a:rPr>
              <a:t/>
            </a:r>
            <a:br>
              <a:rPr lang="uk-UA" sz="2400" dirty="0">
                <a:effectLst/>
              </a:rPr>
            </a:br>
            <a:endParaRPr lang="uk-UA" sz="2400" dirty="0"/>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7303" y="22515"/>
            <a:ext cx="2240442" cy="1865559"/>
          </a:xfrm>
        </p:spPr>
      </p:pic>
      <p:sp>
        <p:nvSpPr>
          <p:cNvPr id="4" name="Объект 3"/>
          <p:cNvSpPr>
            <a:spLocks noGrp="1"/>
          </p:cNvSpPr>
          <p:nvPr>
            <p:ph sz="half" idx="2"/>
          </p:nvPr>
        </p:nvSpPr>
        <p:spPr>
          <a:xfrm>
            <a:off x="0" y="1916832"/>
            <a:ext cx="9036496" cy="4824536"/>
          </a:xfrm>
        </p:spPr>
        <p:txBody>
          <a:bodyPr/>
          <a:lstStyle/>
          <a:p>
            <a:pPr marL="0" indent="0" algn="just">
              <a:buNone/>
            </a:pPr>
            <a:r>
              <a:rPr lang="uk-UA" dirty="0">
                <a:effectLst/>
              </a:rPr>
              <a:t>Стійкість підприємства залежить від оптимальної структури пасивів (співвідношення власних і позикових коштів) і від оптимальної структури активів підприємства і, насамперед, від співвідношення основного й оборотного капіталів. Розробка правильної фінансової стратегії в цьому питанні допоможе багатьом підприємствам підвищити ефективність своєї діяльності.</a:t>
            </a:r>
          </a:p>
          <a:p>
            <a:pPr marL="0" indent="0">
              <a:buNone/>
            </a:pPr>
            <a:endParaRPr lang="uk-UA" dirty="0"/>
          </a:p>
        </p:txBody>
      </p:sp>
    </p:spTree>
    <p:extLst>
      <p:ext uri="{BB962C8B-B14F-4D97-AF65-F5344CB8AC3E}">
        <p14:creationId xmlns:p14="http://schemas.microsoft.com/office/powerpoint/2010/main" val="3607935544"/>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a:bodyPr>
          <a:lstStyle/>
          <a:p>
            <a:pPr marL="0" indent="0" algn="just">
              <a:buNone/>
            </a:pPr>
            <a:r>
              <a:rPr lang="uk-UA" sz="2800" dirty="0">
                <a:effectLst/>
              </a:rPr>
              <a:t>Для глибокого розуміння процесів, що відбуваються на підприємстві, формування і зміни пасивів необхідно більш детальне їхнє вивчення, що включає порівняльний аналіз джерел і засобів підприємства по різних напрямах. </a:t>
            </a:r>
            <a:endParaRPr lang="uk-UA" sz="2800" dirty="0" smtClean="0">
              <a:effectLst/>
            </a:endParaRPr>
          </a:p>
          <a:p>
            <a:pPr marL="0" indent="0" algn="just">
              <a:buNone/>
            </a:pPr>
            <a:r>
              <a:rPr lang="uk-UA" sz="2800" dirty="0" smtClean="0">
                <a:effectLst/>
              </a:rPr>
              <a:t>Порівняння </a:t>
            </a:r>
            <a:r>
              <a:rPr lang="uk-UA" sz="2800" dirty="0">
                <a:effectLst/>
              </a:rPr>
              <a:t>активів і пасивів підприємства відкриває можли­вість робити висновок про ефективність фінансової політики за аналізо­ваний період. Для вирішення цієї завдання доцільно вивчати джерела довгострокових активів із різним ступенем деталізації та оборотних </a:t>
            </a:r>
            <a:r>
              <a:rPr lang="uk-UA" sz="2800" dirty="0" smtClean="0">
                <a:effectLst/>
              </a:rPr>
              <a:t>активів</a:t>
            </a:r>
            <a:r>
              <a:rPr lang="uk-UA" sz="2800" dirty="0">
                <a:effectLst/>
              </a:rPr>
              <a:t>.</a:t>
            </a:r>
            <a:endParaRPr lang="uk-UA" sz="28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4266099"/>
            <a:ext cx="3672408" cy="2444447"/>
          </a:xfrm>
          <a:prstGeom prst="rect">
            <a:avLst/>
          </a:prstGeom>
        </p:spPr>
      </p:pic>
    </p:spTree>
    <p:extLst>
      <p:ext uri="{BB962C8B-B14F-4D97-AF65-F5344CB8AC3E}">
        <p14:creationId xmlns:p14="http://schemas.microsoft.com/office/powerpoint/2010/main" val="1712367561"/>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2060848"/>
            <a:ext cx="8892480" cy="4536504"/>
          </a:xfrm>
        </p:spPr>
        <p:txBody>
          <a:bodyPr/>
          <a:lstStyle/>
          <a:p>
            <a:pPr marL="0" indent="0" algn="just">
              <a:buNone/>
            </a:pPr>
            <a:endParaRPr lang="uk-UA" dirty="0" smtClean="0">
              <a:effectLst/>
            </a:endParaRPr>
          </a:p>
          <a:p>
            <a:pPr marL="0" indent="0" algn="just">
              <a:buNone/>
            </a:pPr>
            <a:r>
              <a:rPr lang="uk-UA" dirty="0" smtClean="0">
                <a:effectLst/>
              </a:rPr>
              <a:t>Аналіз </a:t>
            </a:r>
            <a:r>
              <a:rPr lang="uk-UA" dirty="0">
                <a:effectLst/>
              </a:rPr>
              <a:t>фінансової звітності є суттєвим елементом фінансового ме­неджменту. Практично всі користувачі фінансових звітів підприємств застосовують методи фінансового аналізу для прийняття рішень щодо оптимізації своїх інтересів. Власники аналізують фінансові звіти для підви­щення дохідності капіталу, забезпечення стабільного стану підприємства. Кредитори й інвестори аналізують фінансові звіти, щоб мінімізувати свої ризики відносно позик і внесків. Можна твердо говорити про те, що якість прийнятих рішень повністю залежить від якості аналітичного обґрунту­вання рішення.</a:t>
            </a:r>
          </a:p>
          <a:p>
            <a:pPr marL="0" indent="0">
              <a:buNone/>
            </a:pPr>
            <a:endParaRPr lang="uk-UA" dirty="0"/>
          </a:p>
        </p:txBody>
      </p:sp>
      <p:sp>
        <p:nvSpPr>
          <p:cNvPr id="5" name="Заголовок 1"/>
          <p:cNvSpPr>
            <a:spLocks noGrp="1"/>
          </p:cNvSpPr>
          <p:nvPr>
            <p:ph type="title"/>
          </p:nvPr>
        </p:nvSpPr>
        <p:spPr>
          <a:xfrm>
            <a:off x="2312612" y="1532077"/>
            <a:ext cx="6859786" cy="1160462"/>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4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 </a:t>
            </a:r>
            <a:r>
              <a:rPr lang="uk-UA" sz="4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Завдання </a:t>
            </a:r>
            <a:r>
              <a:rPr lang="uk-UA" sz="4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аналізу фінансового стану підприємства</a:t>
            </a:r>
            <a:r>
              <a:rPr lang="uk-UA" sz="4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його інформаційна база</a:t>
            </a:r>
            <a:r>
              <a:rPr lang="uk-UA" sz="4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uk-UA" sz="4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uk-UA" sz="4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07" y="260648"/>
            <a:ext cx="3299922" cy="208823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643785395"/>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597352"/>
          </a:xfrm>
        </p:spPr>
        <p:txBody>
          <a:bodyPr/>
          <a:lstStyle/>
          <a:p>
            <a:pPr marL="0" indent="0" algn="ctr">
              <a:buNone/>
            </a:pPr>
            <a:endParaRPr lang="uk-UA" i="1" dirty="0" smtClean="0">
              <a:effectLst/>
            </a:endParaRPr>
          </a:p>
          <a:p>
            <a:pPr marL="0" indent="0" algn="ctr">
              <a:buNone/>
            </a:pPr>
            <a:r>
              <a:rPr lang="uk-UA" i="1" dirty="0" smtClean="0">
                <a:effectLst/>
              </a:rPr>
              <a:t>Аналіз </a:t>
            </a:r>
            <a:r>
              <a:rPr lang="uk-UA" i="1" dirty="0">
                <a:effectLst/>
              </a:rPr>
              <a:t>джерел довгострокових і </a:t>
            </a:r>
            <a:r>
              <a:rPr lang="uk-UA" i="1" dirty="0" smtClean="0">
                <a:effectLst/>
              </a:rPr>
              <a:t>нематеріальних активів</a:t>
            </a:r>
          </a:p>
          <a:p>
            <a:pPr marL="0" indent="0" algn="ctr">
              <a:buNone/>
            </a:pPr>
            <a:endParaRPr lang="uk-UA" dirty="0"/>
          </a:p>
        </p:txBody>
      </p:sp>
      <p:pic>
        <p:nvPicPr>
          <p:cNvPr id="931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375" t="27306" r="19926" b="29227"/>
          <a:stretch/>
        </p:blipFill>
        <p:spPr bwMode="auto">
          <a:xfrm>
            <a:off x="683568" y="1268760"/>
            <a:ext cx="7607924" cy="4824536"/>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3435843"/>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lstStyle/>
          <a:p>
            <a:pPr marL="0" indent="0" algn="ctr">
              <a:buNone/>
            </a:pPr>
            <a:endParaRPr lang="ru-RU" i="1" dirty="0" smtClean="0">
              <a:effectLst/>
            </a:endParaRPr>
          </a:p>
          <a:p>
            <a:pPr marL="0" indent="0" algn="ctr">
              <a:buNone/>
            </a:pPr>
            <a:r>
              <a:rPr lang="ru-RU" i="1" dirty="0" err="1" smtClean="0">
                <a:effectLst/>
              </a:rPr>
              <a:t>Аналіз</a:t>
            </a:r>
            <a:r>
              <a:rPr lang="ru-RU" i="1" dirty="0" smtClean="0">
                <a:effectLst/>
              </a:rPr>
              <a:t> </a:t>
            </a:r>
            <a:r>
              <a:rPr lang="ru-RU" i="1" dirty="0" err="1">
                <a:effectLst/>
              </a:rPr>
              <a:t>відповідності</a:t>
            </a:r>
            <a:r>
              <a:rPr lang="ru-RU" i="1" dirty="0">
                <a:effectLst/>
              </a:rPr>
              <a:t> </a:t>
            </a:r>
            <a:r>
              <a:rPr lang="ru-RU" i="1" dirty="0" err="1">
                <a:effectLst/>
              </a:rPr>
              <a:t>довгострокових</a:t>
            </a:r>
            <a:r>
              <a:rPr lang="ru-RU" i="1" dirty="0">
                <a:effectLst/>
              </a:rPr>
              <a:t> і </a:t>
            </a:r>
            <a:r>
              <a:rPr lang="ru-RU" i="1" dirty="0" err="1">
                <a:effectLst/>
              </a:rPr>
              <a:t>нематеріальних</a:t>
            </a:r>
            <a:r>
              <a:rPr lang="ru-RU" i="1" dirty="0">
                <a:effectLst/>
              </a:rPr>
              <a:t> </a:t>
            </a:r>
            <a:r>
              <a:rPr lang="ru-RU" i="1" dirty="0" err="1">
                <a:effectLst/>
              </a:rPr>
              <a:t>активів</a:t>
            </a:r>
            <a:r>
              <a:rPr lang="ru-RU" i="1" dirty="0">
                <a:effectLst/>
              </a:rPr>
              <a:t> </a:t>
            </a:r>
            <a:r>
              <a:rPr lang="ru-RU" i="1" dirty="0" smtClean="0">
                <a:effectLst/>
              </a:rPr>
              <a:t> </a:t>
            </a:r>
            <a:r>
              <a:rPr lang="ru-RU" i="1" dirty="0" err="1" smtClean="0">
                <a:effectLst/>
              </a:rPr>
              <a:t>джерелам</a:t>
            </a:r>
            <a:r>
              <a:rPr lang="ru-RU" i="1" dirty="0" smtClean="0">
                <a:effectLst/>
              </a:rPr>
              <a:t> </a:t>
            </a:r>
            <a:r>
              <a:rPr lang="ru-RU" i="1" dirty="0" err="1">
                <a:effectLst/>
              </a:rPr>
              <a:t>їхнього</a:t>
            </a:r>
            <a:r>
              <a:rPr lang="ru-RU" i="1" dirty="0">
                <a:effectLst/>
              </a:rPr>
              <a:t> </a:t>
            </a:r>
            <a:r>
              <a:rPr lang="ru-RU" i="1" dirty="0" err="1" smtClean="0">
                <a:effectLst/>
              </a:rPr>
              <a:t>покриття</a:t>
            </a:r>
            <a:endParaRPr lang="ru-RU" i="1" dirty="0" smtClean="0">
              <a:effectLst/>
            </a:endParaRPr>
          </a:p>
          <a:p>
            <a:pPr marL="0" indent="0" algn="ctr">
              <a:buNone/>
            </a:pPr>
            <a:endParaRPr lang="uk-UA" i="1" dirty="0"/>
          </a:p>
        </p:txBody>
      </p:sp>
      <p:pic>
        <p:nvPicPr>
          <p:cNvPr id="942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872" t="54985" r="20257" b="7678"/>
          <a:stretch/>
        </p:blipFill>
        <p:spPr bwMode="auto">
          <a:xfrm>
            <a:off x="611560" y="1556792"/>
            <a:ext cx="7950938" cy="4420854"/>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2300574"/>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lstStyle/>
          <a:p>
            <a:pPr marL="0" indent="0">
              <a:buNone/>
            </a:pPr>
            <a:r>
              <a:rPr lang="uk-UA" dirty="0">
                <a:effectLst/>
              </a:rPr>
              <a:t>Важливим напрямом аналізу є вивчення джерел фінансування оборотних </a:t>
            </a:r>
            <a:r>
              <a:rPr lang="uk-UA" dirty="0" smtClean="0">
                <a:effectLst/>
              </a:rPr>
              <a:t>активів.</a:t>
            </a:r>
          </a:p>
          <a:p>
            <a:pPr marL="0" indent="0" algn="ctr">
              <a:buNone/>
            </a:pPr>
            <a:r>
              <a:rPr lang="uk-UA" i="1" dirty="0">
                <a:effectLst/>
              </a:rPr>
              <a:t>Аналіз джерел оборотних коштів, тис. </a:t>
            </a:r>
            <a:r>
              <a:rPr lang="uk-UA" i="1" dirty="0" smtClean="0">
                <a:effectLst/>
              </a:rPr>
              <a:t>грн.</a:t>
            </a:r>
          </a:p>
          <a:p>
            <a:pPr marL="0" indent="0" algn="ctr">
              <a:buNone/>
            </a:pPr>
            <a:endParaRPr lang="uk-UA" i="1" dirty="0">
              <a:effectLst/>
            </a:endParaRPr>
          </a:p>
        </p:txBody>
      </p:sp>
      <p:pic>
        <p:nvPicPr>
          <p:cNvPr id="952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375" t="42353" r="20148" b="27368"/>
          <a:stretch/>
        </p:blipFill>
        <p:spPr bwMode="auto">
          <a:xfrm>
            <a:off x="827584" y="1556792"/>
            <a:ext cx="7560840" cy="4176464"/>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5883418"/>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9375" t="29907" r="20257" b="6935"/>
          <a:stretch/>
        </p:blipFill>
        <p:spPr bwMode="auto">
          <a:xfrm>
            <a:off x="899592" y="404664"/>
            <a:ext cx="7416824" cy="6048672"/>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438487"/>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190543" y="1196752"/>
            <a:ext cx="6948264" cy="1772816"/>
          </a:xfrm>
        </p:spPr>
        <p:txBody>
          <a:bodyPr>
            <a:normAutofit fontScale="90000"/>
          </a:bodyPr>
          <a:lstStyle/>
          <a:p>
            <a:r>
              <a:rPr lang="uk-UA" sz="2400" b="0" dirty="0">
                <a:solidFill>
                  <a:schemeClr val="accent2"/>
                </a:solidFill>
                <a:effectLst/>
              </a:rPr>
              <a:t>Аналіз даних табл. </a:t>
            </a:r>
            <a:r>
              <a:rPr lang="uk-UA" sz="2400" b="0" dirty="0" smtClean="0">
                <a:solidFill>
                  <a:schemeClr val="accent2"/>
                </a:solidFill>
                <a:effectLst/>
              </a:rPr>
              <a:t> </a:t>
            </a:r>
            <a:r>
              <a:rPr lang="uk-UA" sz="2400" b="0" dirty="0">
                <a:solidFill>
                  <a:schemeClr val="accent2"/>
                </a:solidFill>
                <a:effectLst/>
              </a:rPr>
              <a:t>показав, що на формування оборотних акти­вів були використані власні джерела (в сумі 1 170 тис. </a:t>
            </a:r>
            <a:r>
              <a:rPr lang="uk-UA" sz="2400" b="0" dirty="0" smtClean="0">
                <a:solidFill>
                  <a:schemeClr val="accent2"/>
                </a:solidFill>
                <a:effectLst/>
              </a:rPr>
              <a:t>грн. </a:t>
            </a:r>
            <a:r>
              <a:rPr lang="uk-UA" sz="2400" b="0" dirty="0">
                <a:solidFill>
                  <a:schemeClr val="accent2"/>
                </a:solidFill>
                <a:effectLst/>
              </a:rPr>
              <a:t>і </a:t>
            </a:r>
            <a:br>
              <a:rPr lang="uk-UA" sz="2400" b="0" dirty="0">
                <a:solidFill>
                  <a:schemeClr val="accent2"/>
                </a:solidFill>
                <a:effectLst/>
              </a:rPr>
            </a:br>
            <a:r>
              <a:rPr lang="uk-UA" sz="2400" b="0" dirty="0">
                <a:solidFill>
                  <a:schemeClr val="accent2"/>
                </a:solidFill>
                <a:effectLst/>
              </a:rPr>
              <a:t>1 336 тис. </a:t>
            </a:r>
            <a:r>
              <a:rPr lang="uk-UA" sz="2400" b="0" dirty="0" smtClean="0">
                <a:solidFill>
                  <a:schemeClr val="accent2"/>
                </a:solidFill>
                <a:effectLst/>
              </a:rPr>
              <a:t>грн. </a:t>
            </a:r>
            <a:r>
              <a:rPr lang="uk-UA" sz="2400" b="0" dirty="0">
                <a:solidFill>
                  <a:schemeClr val="accent2"/>
                </a:solidFill>
                <a:effectLst/>
              </a:rPr>
              <a:t>від­повідно на початок і кінець року) і поточні зобов'язан­ня в сумі 2 840 тис. </a:t>
            </a:r>
            <a:r>
              <a:rPr lang="uk-UA" sz="2400" b="0" dirty="0" smtClean="0">
                <a:solidFill>
                  <a:schemeClr val="accent2"/>
                </a:solidFill>
                <a:effectLst/>
              </a:rPr>
              <a:t>грн. </a:t>
            </a:r>
            <a:r>
              <a:rPr lang="uk-UA" sz="2400" b="0" dirty="0">
                <a:solidFill>
                  <a:schemeClr val="accent2"/>
                </a:solidFill>
                <a:effectLst/>
              </a:rPr>
              <a:t>і 3 420 тис. </a:t>
            </a:r>
            <a:r>
              <a:rPr lang="uk-UA" sz="2400" b="0" dirty="0" smtClean="0">
                <a:solidFill>
                  <a:schemeClr val="accent2"/>
                </a:solidFill>
                <a:effectLst/>
              </a:rPr>
              <a:t>грн. </a:t>
            </a:r>
            <a:r>
              <a:rPr lang="uk-UA" sz="2400" b="0" dirty="0">
                <a:solidFill>
                  <a:schemeClr val="accent2"/>
                </a:solidFill>
                <a:effectLst/>
              </a:rPr>
              <a:t>відповідно на початок і кінець року), тобто на кінець року участь поточних зобов'язань у формуванні оборотних активів  збільшилася.</a:t>
            </a:r>
            <a:r>
              <a:rPr lang="uk-UA" sz="2400" dirty="0">
                <a:solidFill>
                  <a:schemeClr val="accent2"/>
                </a:solidFill>
                <a:effectLst/>
              </a:rPr>
              <a:t/>
            </a:r>
            <a:br>
              <a:rPr lang="uk-UA" sz="2400" dirty="0">
                <a:solidFill>
                  <a:schemeClr val="accent2"/>
                </a:solidFill>
                <a:effectLst/>
              </a:rPr>
            </a:br>
            <a:endParaRPr lang="uk-UA" sz="2400" dirty="0">
              <a:solidFill>
                <a:schemeClr val="accent2"/>
              </a:solidFill>
            </a:endParaRPr>
          </a:p>
        </p:txBody>
      </p:sp>
      <p:pic>
        <p:nvPicPr>
          <p:cNvPr id="7" name="Объект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 y="1"/>
            <a:ext cx="2129062" cy="1772815"/>
          </a:xfrm>
        </p:spPr>
      </p:pic>
      <p:pic>
        <p:nvPicPr>
          <p:cNvPr id="8" name="Объект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0" y="3482718"/>
            <a:ext cx="8964488" cy="2682585"/>
          </a:xfrm>
          <a:prstGeom prst="rect">
            <a:avLst/>
          </a:prstGeom>
          <a:ln>
            <a:noFill/>
          </a:ln>
          <a:effectLst>
            <a:softEdge rad="112500"/>
          </a:effectLst>
        </p:spPr>
      </p:pic>
    </p:spTree>
    <p:extLst>
      <p:ext uri="{BB962C8B-B14F-4D97-AF65-F5344CB8AC3E}">
        <p14:creationId xmlns:p14="http://schemas.microsoft.com/office/powerpoint/2010/main" val="1499428097"/>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0" y="0"/>
            <a:ext cx="9144000" cy="6858000"/>
          </a:xfrm>
        </p:spPr>
        <p:txBody>
          <a:bodyPr/>
          <a:lstStyle/>
          <a:p>
            <a:pPr marL="0" indent="0" algn="just">
              <a:buNone/>
            </a:pPr>
            <a:r>
              <a:rPr lang="uk-UA" dirty="0">
                <a:effectLst/>
              </a:rPr>
              <a:t>Значну питому вагу в складі джерел засобів підприємства зай­мають позикові засоби, у тому числі поточна кредиторська заборгова­ність. Тому доцільно вивчити їхній склад і структуру, зміни, що виникли. </a:t>
            </a:r>
            <a:endParaRPr lang="uk-UA" dirty="0" smtClean="0">
              <a:effectLst/>
            </a:endParaRPr>
          </a:p>
          <a:p>
            <a:pPr marL="0" indent="0" algn="ctr">
              <a:buNone/>
            </a:pPr>
            <a:r>
              <a:rPr lang="ru-RU" i="1" dirty="0" err="1">
                <a:effectLst/>
              </a:rPr>
              <a:t>Аналіз</a:t>
            </a:r>
            <a:r>
              <a:rPr lang="ru-RU" i="1" dirty="0">
                <a:effectLst/>
              </a:rPr>
              <a:t> складу і </a:t>
            </a:r>
            <a:r>
              <a:rPr lang="ru-RU" i="1" dirty="0" err="1">
                <a:effectLst/>
              </a:rPr>
              <a:t>структури</a:t>
            </a:r>
            <a:r>
              <a:rPr lang="ru-RU" i="1" dirty="0">
                <a:effectLst/>
              </a:rPr>
              <a:t> </a:t>
            </a:r>
            <a:r>
              <a:rPr lang="ru-RU" i="1" dirty="0" err="1">
                <a:effectLst/>
              </a:rPr>
              <a:t>поточної</a:t>
            </a:r>
            <a:r>
              <a:rPr lang="ru-RU" i="1" dirty="0">
                <a:effectLst/>
              </a:rPr>
              <a:t> </a:t>
            </a:r>
            <a:r>
              <a:rPr lang="ru-RU" i="1" dirty="0" err="1">
                <a:effectLst/>
              </a:rPr>
              <a:t>кредиторської</a:t>
            </a:r>
            <a:r>
              <a:rPr lang="ru-RU" i="1" dirty="0">
                <a:effectLst/>
              </a:rPr>
              <a:t> </a:t>
            </a:r>
            <a:r>
              <a:rPr lang="ru-RU" i="1" dirty="0" err="1">
                <a:effectLst/>
              </a:rPr>
              <a:t>заборгованості</a:t>
            </a:r>
            <a:r>
              <a:rPr lang="ru-RU" i="1" dirty="0">
                <a:effectLst/>
              </a:rPr>
              <a:t> </a:t>
            </a:r>
            <a:endParaRPr lang="ru-RU" i="1" dirty="0" smtClean="0">
              <a:effectLst/>
            </a:endParaRPr>
          </a:p>
          <a:p>
            <a:pPr marL="0" indent="0" algn="ctr">
              <a:buNone/>
            </a:pPr>
            <a:endParaRPr lang="uk-UA" i="1" dirty="0" smtClean="0">
              <a:effectLst/>
            </a:endParaRPr>
          </a:p>
          <a:p>
            <a:pPr marL="0" indent="0">
              <a:buNone/>
            </a:pPr>
            <a:endParaRPr lang="uk-UA" i="1" dirty="0"/>
          </a:p>
        </p:txBody>
      </p:sp>
      <p:pic>
        <p:nvPicPr>
          <p:cNvPr id="962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154" t="36409" r="20258" b="20681"/>
          <a:stretch/>
        </p:blipFill>
        <p:spPr bwMode="auto">
          <a:xfrm>
            <a:off x="1221416" y="2420888"/>
            <a:ext cx="6804061" cy="4271027"/>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6633019"/>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25780" r="23401" b="3888"/>
          <a:stretch/>
        </p:blipFill>
        <p:spPr>
          <a:xfrm>
            <a:off x="539552" y="620688"/>
            <a:ext cx="2703223" cy="5112568"/>
          </a:xfrm>
        </p:spPr>
      </p:pic>
      <p:sp>
        <p:nvSpPr>
          <p:cNvPr id="6" name="Объект 5"/>
          <p:cNvSpPr>
            <a:spLocks noGrp="1"/>
          </p:cNvSpPr>
          <p:nvPr>
            <p:ph sz="half" idx="2"/>
          </p:nvPr>
        </p:nvSpPr>
        <p:spPr>
          <a:xfrm>
            <a:off x="3707904" y="836712"/>
            <a:ext cx="4680520" cy="4968552"/>
          </a:xfrm>
        </p:spPr>
        <p:txBody>
          <a:bodyPr/>
          <a:lstStyle/>
          <a:p>
            <a:pPr marL="0" indent="0" algn="just">
              <a:buNone/>
            </a:pPr>
            <a:r>
              <a:rPr lang="uk-UA" dirty="0">
                <a:solidFill>
                  <a:schemeClr val="accent2"/>
                </a:solidFill>
                <a:effectLst/>
              </a:rPr>
              <a:t>Аналіз даних табл. </a:t>
            </a:r>
            <a:r>
              <a:rPr lang="uk-UA" dirty="0" smtClean="0">
                <a:solidFill>
                  <a:schemeClr val="accent2"/>
                </a:solidFill>
                <a:effectLst/>
              </a:rPr>
              <a:t>показав</a:t>
            </a:r>
            <a:r>
              <a:rPr lang="uk-UA" dirty="0">
                <a:solidFill>
                  <a:schemeClr val="accent2"/>
                </a:solidFill>
                <a:effectLst/>
              </a:rPr>
              <a:t>, що в складі поточної креди­торсь­кої заборгованості є зміни як в абсолютній величині, так і за структурою. З огляду на те, що у валюті балансу кредиторська заборгованість має значну питому вагу, варто проаналізувати її по термінах погашення і виявити сумнівну її частину.</a:t>
            </a:r>
          </a:p>
          <a:p>
            <a:pPr marL="0" indent="0">
              <a:buNone/>
            </a:pPr>
            <a:endParaRPr lang="uk-UA" dirty="0"/>
          </a:p>
        </p:txBody>
      </p:sp>
    </p:spTree>
    <p:extLst>
      <p:ext uri="{BB962C8B-B14F-4D97-AF65-F5344CB8AC3E}">
        <p14:creationId xmlns:p14="http://schemas.microsoft.com/office/powerpoint/2010/main" val="1415964527"/>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14" y="0"/>
            <a:ext cx="6859786" cy="1160462"/>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4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 </a:t>
            </a:r>
            <a:r>
              <a:rPr lang="ru-RU" sz="40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Аналіз</a:t>
            </a:r>
            <a:r>
              <a:rPr lang="ru-RU" sz="4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sz="40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фінансової</a:t>
            </a:r>
            <a:r>
              <a:rPr lang="ru-RU" sz="4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sz="40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стійкості</a:t>
            </a:r>
            <a:r>
              <a:rPr lang="ru-RU" sz="4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sz="40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підприємства</a:t>
            </a:r>
            <a:endParaRPr lang="ru-RU" sz="4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Содержимое 2"/>
          <p:cNvSpPr>
            <a:spLocks noGrp="1"/>
          </p:cNvSpPr>
          <p:nvPr>
            <p:ph idx="1"/>
          </p:nvPr>
        </p:nvSpPr>
        <p:spPr>
          <a:xfrm>
            <a:off x="142844" y="1928802"/>
            <a:ext cx="8858311" cy="5072098"/>
          </a:xfrm>
        </p:spPr>
        <p:txBody>
          <a:bodyPr>
            <a:normAutofit fontScale="92500" lnSpcReduction="10000"/>
          </a:bodyPr>
          <a:lstStyle/>
          <a:p>
            <a:pPr>
              <a:buFont typeface="Wingdings" pitchFamily="2" charset="2"/>
              <a:buChar char="q"/>
            </a:pPr>
            <a:r>
              <a:rPr lang="uk-UA" dirty="0" smtClean="0"/>
              <a:t> досягнення намічених розмірів прибутку і рентабельності;</a:t>
            </a:r>
          </a:p>
          <a:p>
            <a:pPr>
              <a:buFont typeface="Wingdings" pitchFamily="2" charset="2"/>
              <a:buChar char="q"/>
            </a:pPr>
            <a:r>
              <a:rPr lang="uk-UA" dirty="0" smtClean="0"/>
              <a:t> оптимальний розподіл прибутку, що залишається в розпорядженні трудового колективу;</a:t>
            </a:r>
          </a:p>
          <a:p>
            <a:pPr>
              <a:buFont typeface="Wingdings" pitchFamily="2" charset="2"/>
              <a:buChar char="q"/>
            </a:pPr>
            <a:r>
              <a:rPr lang="uk-UA" dirty="0" smtClean="0"/>
              <a:t> ліквідність балансу, що відбиває сприятливе співвідношення (не більш ніж 1 : 1) між сумою його фінансових зобов'язань і вартістю акти­вів, що швидко реалізуються і при необхідності можуть бути спрямовані на погашення зобов'язань;</a:t>
            </a:r>
          </a:p>
          <a:p>
            <a:pPr>
              <a:buFont typeface="Wingdings" pitchFamily="2" charset="2"/>
              <a:buChar char="q"/>
            </a:pPr>
            <a:r>
              <a:rPr lang="uk-UA" dirty="0" smtClean="0"/>
              <a:t> наявність власних обігових коштів не нижче планового розміру;</a:t>
            </a:r>
          </a:p>
          <a:p>
            <a:pPr>
              <a:buFont typeface="Wingdings" pitchFamily="2" charset="2"/>
              <a:buChar char="q"/>
            </a:pPr>
            <a:r>
              <a:rPr lang="uk-UA" dirty="0" smtClean="0"/>
              <a:t>раціональне використання основних засобів, скорочення невста­новленого устаткування, незавершеного будівництва та ін.;</a:t>
            </a:r>
            <a:endParaRPr lang="ru-RU" dirty="0" smtClean="0"/>
          </a:p>
          <a:p>
            <a:pPr>
              <a:buFont typeface="Wingdings" pitchFamily="2" charset="2"/>
              <a:buChar char="q"/>
            </a:pPr>
            <a:r>
              <a:rPr lang="uk-UA" dirty="0" smtClean="0"/>
              <a:t>раціональне використання власних і позикових засобів;</a:t>
            </a:r>
          </a:p>
          <a:p>
            <a:pPr>
              <a:buFont typeface="Wingdings" pitchFamily="2" charset="2"/>
              <a:buChar char="q"/>
            </a:pPr>
            <a:r>
              <a:rPr lang="uk-UA" dirty="0" smtClean="0"/>
              <a:t> платіжна дисципліна підприємства.</a:t>
            </a:r>
            <a:endParaRPr lang="ru-RU" dirty="0" smtClean="0"/>
          </a:p>
          <a:p>
            <a:pPr>
              <a:buFont typeface="Wingdings" pitchFamily="2" charset="2"/>
              <a:buChar char="q"/>
            </a:pPr>
            <a:endParaRPr lang="ru-RU" dirty="0"/>
          </a:p>
        </p:txBody>
      </p:sp>
      <p:sp>
        <p:nvSpPr>
          <p:cNvPr id="5" name="TextBox 4"/>
          <p:cNvSpPr txBox="1"/>
          <p:nvPr/>
        </p:nvSpPr>
        <p:spPr>
          <a:xfrm>
            <a:off x="142844" y="1428736"/>
            <a:ext cx="8786874" cy="4247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nSpc>
                <a:spcPct val="90000"/>
              </a:lnSpc>
            </a:pPr>
            <a:r>
              <a:rPr lang="uk-UA" sz="2400" b="1" dirty="0" smtClean="0"/>
              <a:t>Ознаки стійкості фінансового стану підприємства:</a:t>
            </a:r>
            <a:endParaRPr lang="ru-RU" sz="2400" dirty="0"/>
          </a:p>
        </p:txBody>
      </p:sp>
    </p:spTree>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214414" y="357166"/>
            <a:ext cx="6859786" cy="1857388"/>
          </a:xfrm>
          <a:ln w="38100">
            <a:solidFill>
              <a:schemeClr val="tx1"/>
            </a:solidFill>
            <a:prstDash val="lgDash"/>
          </a:ln>
        </p:spPr>
        <p:txBody>
          <a:bodyPr/>
          <a:lstStyle/>
          <a:p>
            <a:pPr marL="0" algn="just">
              <a:buNone/>
            </a:pPr>
            <a:r>
              <a:rPr lang="uk-UA" b="1" dirty="0" smtClean="0">
                <a:solidFill>
                  <a:srgbClr val="FFC000"/>
                </a:solidFill>
              </a:rPr>
              <a:t>Сутність фінансової стійкості визначається ефектив­ним формуванням, розподілом і використанням фінансових ресурсів, а платоспроможність виступає її зовнішнім проявом.</a:t>
            </a:r>
            <a:endParaRPr lang="ru-RU" b="1" dirty="0"/>
          </a:p>
        </p:txBody>
      </p:sp>
      <p:sp>
        <p:nvSpPr>
          <p:cNvPr id="4" name="Скругленный прямоугольник 3"/>
          <p:cNvSpPr/>
          <p:nvPr/>
        </p:nvSpPr>
        <p:spPr>
          <a:xfrm>
            <a:off x="1928794" y="2571744"/>
            <a:ext cx="5572164" cy="1143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t>Формування (поповнення) запасів товарно-матеріальних цінностей здійснюється за рахунок:</a:t>
            </a:r>
            <a:endParaRPr lang="ru-RU" sz="2400" dirty="0"/>
          </a:p>
        </p:txBody>
      </p:sp>
      <p:sp>
        <p:nvSpPr>
          <p:cNvPr id="5" name="Скругленный прямоугольник 4"/>
          <p:cNvSpPr/>
          <p:nvPr/>
        </p:nvSpPr>
        <p:spPr>
          <a:xfrm>
            <a:off x="1071538" y="4643446"/>
            <a:ext cx="2428892"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t>Власні кошти</a:t>
            </a:r>
            <a:endParaRPr lang="ru-RU" sz="2400" dirty="0"/>
          </a:p>
        </p:txBody>
      </p:sp>
      <p:sp>
        <p:nvSpPr>
          <p:cNvPr id="6" name="Скругленный прямоугольник 5"/>
          <p:cNvSpPr/>
          <p:nvPr/>
        </p:nvSpPr>
        <p:spPr>
          <a:xfrm>
            <a:off x="5572132" y="4643446"/>
            <a:ext cx="2428892"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dirty="0" smtClean="0"/>
              <a:t>Позикові кошти</a:t>
            </a:r>
            <a:endParaRPr lang="ru-RU" sz="2400" dirty="0"/>
          </a:p>
        </p:txBody>
      </p:sp>
      <p:cxnSp>
        <p:nvCxnSpPr>
          <p:cNvPr id="8" name="Прямая со стрелкой 7"/>
          <p:cNvCxnSpPr>
            <a:stCxn id="4" idx="2"/>
            <a:endCxn id="5" idx="0"/>
          </p:cNvCxnSpPr>
          <p:nvPr/>
        </p:nvCxnSpPr>
        <p:spPr>
          <a:xfrm rot="5400000">
            <a:off x="3036083" y="2964653"/>
            <a:ext cx="928694" cy="242889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a:stCxn id="4" idx="2"/>
            <a:endCxn id="6" idx="0"/>
          </p:cNvCxnSpPr>
          <p:nvPr/>
        </p:nvCxnSpPr>
        <p:spPr>
          <a:xfrm rot="16200000" flipH="1">
            <a:off x="5286380" y="3143248"/>
            <a:ext cx="928694" cy="207170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857224" y="142852"/>
            <a:ext cx="7429552"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dirty="0" smtClean="0"/>
              <a:t>Для повного відображення різних видів джерел у формуванні запасів використовуються такі показники</a:t>
            </a:r>
            <a:endParaRPr lang="ru-RU" sz="2000" dirty="0" smtClean="0"/>
          </a:p>
          <a:p>
            <a:pPr algn="ctr"/>
            <a:endParaRPr lang="ru-RU" dirty="0"/>
          </a:p>
        </p:txBody>
      </p:sp>
      <p:sp>
        <p:nvSpPr>
          <p:cNvPr id="3" name="TextBox 2"/>
          <p:cNvSpPr txBox="1"/>
          <p:nvPr/>
        </p:nvSpPr>
        <p:spPr>
          <a:xfrm>
            <a:off x="357158" y="1357298"/>
            <a:ext cx="8286808" cy="8106835"/>
          </a:xfrm>
          <a:prstGeom prst="rect">
            <a:avLst/>
          </a:prstGeom>
          <a:noFill/>
        </p:spPr>
        <p:txBody>
          <a:bodyPr wrap="square" rtlCol="0">
            <a:spAutoFit/>
          </a:bodyPr>
          <a:lstStyle/>
          <a:p>
            <a:pPr marL="457200" lvl="0" indent="-457200">
              <a:lnSpc>
                <a:spcPct val="90000"/>
              </a:lnSpc>
              <a:buAutoNum type="arabicPeriod"/>
            </a:pPr>
            <a:r>
              <a:rPr lang="uk-UA" sz="2400" dirty="0" smtClean="0"/>
              <a:t>Наявність власних обігових коштів (</a:t>
            </a:r>
            <a:r>
              <a:rPr lang="uk-UA" sz="2400" dirty="0" err="1" smtClean="0"/>
              <a:t>Е</a:t>
            </a:r>
            <a:r>
              <a:rPr lang="uk-UA" sz="2400" baseline="-25000" dirty="0" err="1" smtClean="0"/>
              <a:t>С</a:t>
            </a:r>
            <a:r>
              <a:rPr lang="uk-UA" sz="2400" dirty="0" smtClean="0"/>
              <a:t>):</a:t>
            </a:r>
          </a:p>
          <a:p>
            <a:pPr algn="ctr"/>
            <a:r>
              <a:rPr lang="uk-UA" sz="2400" dirty="0" smtClean="0"/>
              <a:t>	</a:t>
            </a:r>
            <a:endParaRPr lang="ru-RU" sz="2400" dirty="0" smtClean="0"/>
          </a:p>
          <a:p>
            <a:r>
              <a:rPr lang="uk-UA" dirty="0" smtClean="0"/>
              <a:t>де П1 – власний капітал;</a:t>
            </a:r>
            <a:endParaRPr lang="ru-RU" dirty="0" smtClean="0"/>
          </a:p>
          <a:p>
            <a:r>
              <a:rPr lang="uk-UA" dirty="0" smtClean="0"/>
              <a:t>А1 – необоротні активи.</a:t>
            </a:r>
          </a:p>
          <a:p>
            <a:endParaRPr lang="uk-UA" dirty="0" smtClean="0"/>
          </a:p>
          <a:p>
            <a:pPr lvl="0"/>
            <a:r>
              <a:rPr lang="uk-UA" sz="2400" dirty="0" smtClean="0"/>
              <a:t>2. Наявність власних обігових коштів і довгострокових позикових джерел для формування запасів (</a:t>
            </a:r>
            <a:r>
              <a:rPr lang="uk-UA" sz="2400" dirty="0" err="1" smtClean="0"/>
              <a:t>Ет</a:t>
            </a:r>
            <a:r>
              <a:rPr lang="uk-UA" sz="2400" dirty="0" smtClean="0"/>
              <a:t>):</a:t>
            </a:r>
          </a:p>
          <a:p>
            <a:pPr lvl="0"/>
            <a:endParaRPr lang="uk-UA" sz="2400" dirty="0" smtClean="0"/>
          </a:p>
          <a:p>
            <a:pPr lvl="0"/>
            <a:endParaRPr lang="uk-UA" sz="2400" dirty="0" smtClean="0"/>
          </a:p>
          <a:p>
            <a:pPr lvl="0"/>
            <a:r>
              <a:rPr lang="uk-UA" dirty="0" smtClean="0"/>
              <a:t>де П2 – довгострокові зобов'язання і забезпечення.</a:t>
            </a:r>
          </a:p>
          <a:p>
            <a:pPr lvl="0"/>
            <a:endParaRPr lang="uk-UA" sz="2400" dirty="0" smtClean="0"/>
          </a:p>
          <a:p>
            <a:r>
              <a:rPr lang="uk-UA" sz="2400" dirty="0" smtClean="0"/>
              <a:t>3. Загальна величина основних джерел коштів для формування  запасів (Е</a:t>
            </a:r>
            <a:r>
              <a:rPr lang="uk-UA" sz="2400" baseline="-25000" dirty="0" smtClean="0">
                <a:sym typeface="Symbol"/>
              </a:rPr>
              <a:t></a:t>
            </a:r>
            <a:r>
              <a:rPr lang="uk-UA" sz="2400" dirty="0" smtClean="0"/>
              <a:t>): </a:t>
            </a:r>
          </a:p>
          <a:p>
            <a:endParaRPr lang="uk-UA" sz="2400" dirty="0" smtClean="0"/>
          </a:p>
          <a:p>
            <a:endParaRPr lang="uk-UA" sz="2400" dirty="0" smtClean="0"/>
          </a:p>
          <a:p>
            <a:r>
              <a:rPr lang="uk-UA" dirty="0" smtClean="0"/>
              <a:t>де </a:t>
            </a:r>
            <a:r>
              <a:rPr lang="uk-UA" dirty="0" err="1" smtClean="0"/>
              <a:t>K</a:t>
            </a:r>
            <a:r>
              <a:rPr lang="uk-UA" baseline="30000" dirty="0" err="1" smtClean="0"/>
              <a:t>t</a:t>
            </a:r>
            <a:r>
              <a:rPr lang="uk-UA" dirty="0" smtClean="0"/>
              <a:t> – короткострокові кредити банків.</a:t>
            </a:r>
            <a:endParaRPr lang="ru-RU" dirty="0" smtClean="0"/>
          </a:p>
          <a:p>
            <a:endParaRPr lang="uk-UA" sz="2400" dirty="0" smtClean="0"/>
          </a:p>
          <a:p>
            <a:endParaRPr lang="ru-RU" sz="2400" dirty="0" smtClean="0"/>
          </a:p>
          <a:p>
            <a:pPr lvl="0"/>
            <a:endParaRPr lang="uk-UA" sz="2400" dirty="0" smtClean="0"/>
          </a:p>
          <a:p>
            <a:pPr lvl="0"/>
            <a:endParaRPr lang="ru-RU" sz="2400" dirty="0" smtClean="0"/>
          </a:p>
          <a:p>
            <a:endParaRPr lang="ru-RU" sz="2400" dirty="0" smtClean="0"/>
          </a:p>
          <a:p>
            <a:pPr marL="457200" lvl="0" indent="-457200">
              <a:lnSpc>
                <a:spcPct val="90000"/>
              </a:lnSpc>
            </a:pPr>
            <a:r>
              <a:rPr lang="uk-UA" sz="2400" dirty="0" smtClean="0"/>
              <a:t> </a:t>
            </a:r>
            <a:endParaRPr lang="ru-RU" sz="2400" dirty="0" smtClean="0"/>
          </a:p>
          <a:p>
            <a:pPr>
              <a:lnSpc>
                <a:spcPct val="90000"/>
              </a:lnSpc>
            </a:pPr>
            <a:endParaRPr lang="ru-RU" sz="2400" dirty="0"/>
          </a:p>
        </p:txBody>
      </p:sp>
      <p:sp>
        <p:nvSpPr>
          <p:cNvPr id="4" name="TextBox 3"/>
          <p:cNvSpPr txBox="1"/>
          <p:nvPr/>
        </p:nvSpPr>
        <p:spPr>
          <a:xfrm>
            <a:off x="3571868" y="1785926"/>
            <a:ext cx="1829668" cy="424732"/>
          </a:xfrm>
          <a:prstGeom prst="rect">
            <a:avLst/>
          </a:prstGeom>
          <a:noFill/>
          <a:ln w="38100">
            <a:solidFill>
              <a:schemeClr val="accent2"/>
            </a:solidFill>
          </a:ln>
        </p:spPr>
        <p:txBody>
          <a:bodyPr wrap="none" rtlCol="0">
            <a:spAutoFit/>
          </a:bodyPr>
          <a:lstStyle/>
          <a:p>
            <a:pPr>
              <a:lnSpc>
                <a:spcPct val="90000"/>
              </a:lnSpc>
            </a:pPr>
            <a:r>
              <a:rPr lang="uk-UA" sz="2400" dirty="0" err="1" smtClean="0"/>
              <a:t>Е</a:t>
            </a:r>
            <a:r>
              <a:rPr lang="uk-UA" sz="2400" baseline="-25000" dirty="0" err="1" smtClean="0"/>
              <a:t>С</a:t>
            </a:r>
            <a:r>
              <a:rPr lang="uk-UA" sz="2400" dirty="0" smtClean="0"/>
              <a:t> = П1 – А1,</a:t>
            </a:r>
            <a:endParaRPr lang="ru-RU" sz="2400" dirty="0"/>
          </a:p>
        </p:txBody>
      </p:sp>
      <p:sp>
        <p:nvSpPr>
          <p:cNvPr id="5" name="TextBox 4"/>
          <p:cNvSpPr txBox="1"/>
          <p:nvPr/>
        </p:nvSpPr>
        <p:spPr>
          <a:xfrm>
            <a:off x="3357554" y="3714752"/>
            <a:ext cx="2537361" cy="424732"/>
          </a:xfrm>
          <a:prstGeom prst="rect">
            <a:avLst/>
          </a:prstGeom>
          <a:noFill/>
          <a:ln w="38100">
            <a:solidFill>
              <a:schemeClr val="accent2"/>
            </a:solidFill>
          </a:ln>
        </p:spPr>
        <p:txBody>
          <a:bodyPr wrap="none" rtlCol="0">
            <a:spAutoFit/>
          </a:bodyPr>
          <a:lstStyle/>
          <a:p>
            <a:pPr>
              <a:lnSpc>
                <a:spcPct val="90000"/>
              </a:lnSpc>
            </a:pPr>
            <a:r>
              <a:rPr lang="uk-UA" sz="2400" dirty="0" err="1" smtClean="0"/>
              <a:t>Е</a:t>
            </a:r>
            <a:r>
              <a:rPr lang="uk-UA" sz="2400" baseline="-25000" dirty="0" err="1" smtClean="0"/>
              <a:t>T</a:t>
            </a:r>
            <a:r>
              <a:rPr lang="uk-UA" sz="2400" dirty="0" smtClean="0"/>
              <a:t> = П1 – А1 + П2,</a:t>
            </a:r>
            <a:endParaRPr lang="ru-RU" sz="2400" dirty="0"/>
          </a:p>
        </p:txBody>
      </p:sp>
      <p:sp>
        <p:nvSpPr>
          <p:cNvPr id="8" name="TextBox 7"/>
          <p:cNvSpPr txBox="1"/>
          <p:nvPr/>
        </p:nvSpPr>
        <p:spPr>
          <a:xfrm>
            <a:off x="3143240" y="5786454"/>
            <a:ext cx="3134512" cy="424732"/>
          </a:xfrm>
          <a:prstGeom prst="rect">
            <a:avLst/>
          </a:prstGeom>
          <a:noFill/>
          <a:ln w="38100">
            <a:solidFill>
              <a:schemeClr val="accent2"/>
            </a:solidFill>
          </a:ln>
        </p:spPr>
        <p:txBody>
          <a:bodyPr wrap="none" rtlCol="0">
            <a:spAutoFit/>
          </a:bodyPr>
          <a:lstStyle/>
          <a:p>
            <a:pPr>
              <a:lnSpc>
                <a:spcPct val="90000"/>
              </a:lnSpc>
            </a:pPr>
            <a:r>
              <a:rPr lang="uk-UA" sz="2400" dirty="0" smtClean="0"/>
              <a:t>Е</a:t>
            </a:r>
            <a:r>
              <a:rPr lang="uk-UA" sz="2400" baseline="-25000" dirty="0" smtClean="0">
                <a:sym typeface="Symbol"/>
              </a:rPr>
              <a:t></a:t>
            </a:r>
            <a:r>
              <a:rPr lang="uk-UA" sz="2400" baseline="-25000" dirty="0" smtClean="0"/>
              <a:t> </a:t>
            </a:r>
            <a:r>
              <a:rPr lang="uk-UA" sz="2400" dirty="0" smtClean="0"/>
              <a:t>= П1 – А1 + П2 + </a:t>
            </a:r>
            <a:r>
              <a:rPr lang="uk-UA" sz="2400" dirty="0" err="1" smtClean="0"/>
              <a:t>K</a:t>
            </a:r>
            <a:r>
              <a:rPr lang="uk-UA" sz="2400" baseline="30000" dirty="0" err="1" smtClean="0"/>
              <a:t>t</a:t>
            </a:r>
            <a:r>
              <a:rPr lang="uk-UA" sz="2400" dirty="0" smtClean="0"/>
              <a:t>,</a:t>
            </a:r>
            <a:endParaRPr lang="ru-RU" sz="2400" dirty="0"/>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611560" y="692696"/>
            <a:ext cx="8136904" cy="1200329"/>
          </a:xfrm>
          <a:prstGeom prst="rect">
            <a:avLst/>
          </a:prstGeom>
          <a:ln w="38100">
            <a:solidFill>
              <a:schemeClr val="tx1"/>
            </a:solidFill>
            <a:prstDash val="dash"/>
          </a:ln>
        </p:spPr>
        <p:txBody>
          <a:bodyPr wrap="square">
            <a:spAutoFit/>
          </a:bodyPr>
          <a:lstStyle/>
          <a:p>
            <a:pPr algn="just"/>
            <a:r>
              <a:rPr lang="uk-UA" sz="2400" dirty="0"/>
              <a:t>Суб'єктами аналізу виступають як безпосередньо, так і опосеред­ковано зацікавлені в діяльності підприємства користувачі </a:t>
            </a:r>
            <a:r>
              <a:rPr lang="uk-UA" sz="2400" dirty="0" smtClean="0"/>
              <a:t>інформації.</a:t>
            </a:r>
            <a:endParaRPr lang="uk-UA" sz="2400" dirty="0"/>
          </a:p>
        </p:txBody>
      </p:sp>
      <p:sp>
        <p:nvSpPr>
          <p:cNvPr id="10" name="Объект 9"/>
          <p:cNvSpPr>
            <a:spLocks noGrp="1"/>
          </p:cNvSpPr>
          <p:nvPr>
            <p:ph idx="1"/>
          </p:nvPr>
        </p:nvSpPr>
        <p:spPr>
          <a:xfrm>
            <a:off x="233264" y="1957250"/>
            <a:ext cx="8677472" cy="5040560"/>
          </a:xfrm>
        </p:spPr>
        <p:txBody>
          <a:bodyPr>
            <a:normAutofit/>
          </a:bodyPr>
          <a:lstStyle/>
          <a:p>
            <a:pPr marL="0" indent="0" algn="just">
              <a:lnSpc>
                <a:spcPct val="100000"/>
              </a:lnSpc>
              <a:buNone/>
            </a:pPr>
            <a:r>
              <a:rPr lang="uk-UA" b="1" i="1" dirty="0" smtClean="0">
                <a:solidFill>
                  <a:srgbClr val="FFC000"/>
                </a:solidFill>
                <a:effectLst>
                  <a:outerShdw blurRad="38100" dist="38100" dir="2700000" algn="tl">
                    <a:srgbClr val="000000">
                      <a:alpha val="43137"/>
                    </a:srgbClr>
                  </a:outerShdw>
                </a:effectLst>
              </a:rPr>
              <a:t> До </a:t>
            </a:r>
            <a:r>
              <a:rPr lang="uk-UA" b="1" i="1" dirty="0">
                <a:solidFill>
                  <a:srgbClr val="FFC000"/>
                </a:solidFill>
                <a:effectLst>
                  <a:outerShdw blurRad="38100" dist="38100" dir="2700000" algn="tl">
                    <a:srgbClr val="000000">
                      <a:alpha val="43137"/>
                    </a:srgbClr>
                  </a:outerShdw>
                </a:effectLst>
              </a:rPr>
              <a:t>першої групи </a:t>
            </a:r>
            <a:r>
              <a:rPr lang="uk-UA" i="1" dirty="0">
                <a:effectLst>
                  <a:outerShdw blurRad="38100" dist="38100" dir="2700000" algn="tl">
                    <a:srgbClr val="000000">
                      <a:alpha val="43137"/>
                    </a:srgbClr>
                  </a:outerShdw>
                </a:effectLst>
              </a:rPr>
              <a:t>користувачів</a:t>
            </a:r>
            <a:r>
              <a:rPr lang="uk-UA" dirty="0">
                <a:effectLst>
                  <a:outerShdw blurRad="38100" dist="38100" dir="2700000" algn="tl">
                    <a:srgbClr val="000000">
                      <a:alpha val="43137"/>
                    </a:srgbClr>
                  </a:outerShdw>
                </a:effectLst>
              </a:rPr>
              <a:t> відносяться власники засобів підприємства, кредитори (банки та ін.), постачальники, клієнти (покупці), податкові орга­ни, персонал підприємства і </a:t>
            </a:r>
            <a:r>
              <a:rPr lang="uk-UA" dirty="0" smtClean="0">
                <a:effectLst>
                  <a:outerShdw blurRad="38100" dist="38100" dir="2700000" algn="tl">
                    <a:srgbClr val="000000">
                      <a:alpha val="43137"/>
                    </a:srgbClr>
                  </a:outerShdw>
                </a:effectLst>
              </a:rPr>
              <a:t>керівництво.</a:t>
            </a:r>
          </a:p>
          <a:p>
            <a:pPr marL="0" indent="0" algn="just">
              <a:lnSpc>
                <a:spcPct val="100000"/>
              </a:lnSpc>
              <a:buNone/>
            </a:pPr>
            <a:r>
              <a:rPr lang="uk-UA" dirty="0" smtClean="0">
                <a:effectLst>
                  <a:outerShdw blurRad="38100" dist="38100" dir="2700000" algn="tl">
                    <a:srgbClr val="000000">
                      <a:alpha val="43137"/>
                    </a:srgbClr>
                  </a:outerShdw>
                </a:effectLst>
              </a:rPr>
              <a:t>Кожний </a:t>
            </a:r>
            <a:r>
              <a:rPr lang="uk-UA" dirty="0">
                <a:effectLst>
                  <a:outerShdw blurRad="38100" dist="38100" dir="2700000" algn="tl">
                    <a:srgbClr val="000000">
                      <a:alpha val="43137"/>
                    </a:srgbClr>
                  </a:outerShdw>
                </a:effectLst>
              </a:rPr>
              <a:t>суб'єкт аналізу вивчає інформацію, виходячи зі своїх інтересів. Так, власникам необхідно визна­чити збільшення або зменшення частки власного капіталу й оцінити ефективність використання ресурсів адміністрацією підприємства; креди­торам і постачальникам – доцільність продовження кредиту, умови кре­дитування, гарантії повернення кредиту; потенційним власникам і креди­торам – вигідність розміщення своїх капіталів та ін. </a:t>
            </a:r>
          </a:p>
          <a:p>
            <a:pPr marL="0" indent="0">
              <a:buNone/>
            </a:pPr>
            <a:endParaRPr lang="uk-UA" dirty="0"/>
          </a:p>
        </p:txBody>
      </p:sp>
      <p:sp>
        <p:nvSpPr>
          <p:cNvPr id="2" name="Прямоугольник 1"/>
          <p:cNvSpPr/>
          <p:nvPr/>
        </p:nvSpPr>
        <p:spPr>
          <a:xfrm>
            <a:off x="2123728" y="-15190"/>
            <a:ext cx="4210448"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0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Субєкти</a:t>
            </a:r>
            <a:r>
              <a:rPr lang="ru-RU"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sz="40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аналізу</a:t>
            </a:r>
            <a:endParaRPr lang="ru-RU"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964959095"/>
      </p:ext>
    </p:extLst>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57158" y="142852"/>
            <a:ext cx="8429684" cy="1143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На основі цих трьох показників, що характеризують наявність джерел, які формують запаси для виробничої діяльності, розраховуються величини, що дають оцінку розміру джерел для покриття запасів.</a:t>
            </a:r>
            <a:endParaRPr lang="ru-RU" sz="2000" dirty="0"/>
          </a:p>
        </p:txBody>
      </p:sp>
      <p:sp>
        <p:nvSpPr>
          <p:cNvPr id="5" name="TextBox 4"/>
          <p:cNvSpPr txBox="1"/>
          <p:nvPr/>
        </p:nvSpPr>
        <p:spPr>
          <a:xfrm>
            <a:off x="142844" y="1643050"/>
            <a:ext cx="8786874" cy="6324808"/>
          </a:xfrm>
          <a:prstGeom prst="rect">
            <a:avLst/>
          </a:prstGeom>
          <a:noFill/>
        </p:spPr>
        <p:txBody>
          <a:bodyPr wrap="square" rtlCol="0">
            <a:spAutoFit/>
          </a:bodyPr>
          <a:lstStyle/>
          <a:p>
            <a:pPr marL="457200" lvl="0" indent="-457200">
              <a:lnSpc>
                <a:spcPct val="90000"/>
              </a:lnSpc>
              <a:buAutoNum type="arabicPeriod"/>
            </a:pPr>
            <a:r>
              <a:rPr lang="uk-UA" sz="2400" dirty="0" smtClean="0"/>
              <a:t>Надлишок чи недолік власних обігових коштів</a:t>
            </a:r>
          </a:p>
          <a:p>
            <a:pPr marL="457200" lvl="0" indent="-457200">
              <a:lnSpc>
                <a:spcPct val="90000"/>
              </a:lnSpc>
              <a:buAutoNum type="arabicPeriod"/>
            </a:pPr>
            <a:endParaRPr lang="uk-UA" sz="2400" dirty="0" smtClean="0"/>
          </a:p>
          <a:p>
            <a:pPr marL="457200" lvl="0" indent="-457200">
              <a:lnSpc>
                <a:spcPct val="90000"/>
              </a:lnSpc>
            </a:pPr>
            <a:endParaRPr lang="uk-UA" sz="2400" dirty="0" smtClean="0"/>
          </a:p>
          <a:p>
            <a:pPr marL="457200" indent="-457200">
              <a:lnSpc>
                <a:spcPct val="90000"/>
              </a:lnSpc>
            </a:pPr>
            <a:r>
              <a:rPr lang="uk-UA" dirty="0" smtClean="0"/>
              <a:t>де Z – величина запасів (р. 1100).</a:t>
            </a:r>
          </a:p>
          <a:p>
            <a:pPr marL="457200" indent="-457200">
              <a:lnSpc>
                <a:spcPct val="90000"/>
              </a:lnSpc>
            </a:pPr>
            <a:endParaRPr lang="uk-UA" sz="2400" dirty="0" smtClean="0"/>
          </a:p>
          <a:p>
            <a:pPr marL="457200" lvl="0" indent="-457200">
              <a:lnSpc>
                <a:spcPct val="90000"/>
              </a:lnSpc>
            </a:pPr>
            <a:r>
              <a:rPr lang="uk-UA" sz="2400" dirty="0" smtClean="0"/>
              <a:t>2. Надлишок чи недолік власних оборотних і довгострокових</a:t>
            </a:r>
          </a:p>
          <a:p>
            <a:pPr marL="457200" lvl="0" indent="-457200">
              <a:lnSpc>
                <a:spcPct val="90000"/>
              </a:lnSpc>
            </a:pPr>
            <a:r>
              <a:rPr lang="uk-UA" sz="2400" dirty="0" smtClean="0"/>
              <a:t>позикових джерел формування запасів:</a:t>
            </a:r>
          </a:p>
          <a:p>
            <a:pPr marL="457200" lvl="0" indent="-457200">
              <a:lnSpc>
                <a:spcPct val="90000"/>
              </a:lnSpc>
            </a:pPr>
            <a:endParaRPr lang="uk-UA" sz="2400" dirty="0" smtClean="0"/>
          </a:p>
          <a:p>
            <a:pPr marL="457200" lvl="0" indent="-457200">
              <a:lnSpc>
                <a:spcPct val="90000"/>
              </a:lnSpc>
            </a:pPr>
            <a:endParaRPr lang="uk-UA" sz="2400" dirty="0" smtClean="0"/>
          </a:p>
          <a:p>
            <a:pPr marL="457200" lvl="0" indent="-457200">
              <a:lnSpc>
                <a:spcPct val="90000"/>
              </a:lnSpc>
            </a:pPr>
            <a:endParaRPr lang="uk-UA" sz="2400" dirty="0" smtClean="0"/>
          </a:p>
          <a:p>
            <a:pPr marL="457200" indent="-457200">
              <a:lnSpc>
                <a:spcPct val="90000"/>
              </a:lnSpc>
            </a:pPr>
            <a:r>
              <a:rPr lang="uk-UA" sz="2400" dirty="0" smtClean="0"/>
              <a:t>3. Надлишок чи недолік загальної величини основних джерел</a:t>
            </a:r>
          </a:p>
          <a:p>
            <a:pPr marL="457200" indent="-457200">
              <a:lnSpc>
                <a:spcPct val="90000"/>
              </a:lnSpc>
            </a:pPr>
            <a:r>
              <a:rPr lang="uk-UA" sz="2400" dirty="0" smtClean="0"/>
              <a:t>для формування запасів: </a:t>
            </a:r>
          </a:p>
          <a:p>
            <a:pPr marL="457200" indent="-457200">
              <a:lnSpc>
                <a:spcPct val="90000"/>
              </a:lnSpc>
            </a:pPr>
            <a:endParaRPr lang="ru-RU" sz="2400" dirty="0" smtClean="0"/>
          </a:p>
          <a:p>
            <a:pPr marL="457200" lvl="0" indent="-457200">
              <a:lnSpc>
                <a:spcPct val="90000"/>
              </a:lnSpc>
            </a:pPr>
            <a:endParaRPr lang="uk-UA" sz="2400" dirty="0" smtClean="0"/>
          </a:p>
          <a:p>
            <a:pPr marL="457200" lvl="0" indent="-457200">
              <a:lnSpc>
                <a:spcPct val="90000"/>
              </a:lnSpc>
            </a:pPr>
            <a:endParaRPr lang="ru-RU" sz="2400" dirty="0" smtClean="0"/>
          </a:p>
          <a:p>
            <a:pPr marL="457200" indent="-457200">
              <a:lnSpc>
                <a:spcPct val="90000"/>
              </a:lnSpc>
            </a:pPr>
            <a:endParaRPr lang="ru-RU" sz="2400" dirty="0" smtClean="0"/>
          </a:p>
          <a:p>
            <a:pPr marL="457200" lvl="0" indent="-457200">
              <a:lnSpc>
                <a:spcPct val="90000"/>
              </a:lnSpc>
            </a:pPr>
            <a:endParaRPr lang="uk-UA" sz="2400" dirty="0" smtClean="0"/>
          </a:p>
          <a:p>
            <a:pPr marL="457200" lvl="0" indent="-457200">
              <a:lnSpc>
                <a:spcPct val="90000"/>
              </a:lnSpc>
            </a:pPr>
            <a:endParaRPr lang="ru-RU" sz="2400" dirty="0" smtClean="0"/>
          </a:p>
          <a:p>
            <a:pPr>
              <a:lnSpc>
                <a:spcPct val="90000"/>
              </a:lnSpc>
            </a:pPr>
            <a:endParaRPr lang="ru-RU" sz="2400" dirty="0"/>
          </a:p>
        </p:txBody>
      </p:sp>
      <p:sp>
        <p:nvSpPr>
          <p:cNvPr id="6" name="TextBox 5"/>
          <p:cNvSpPr txBox="1"/>
          <p:nvPr/>
        </p:nvSpPr>
        <p:spPr>
          <a:xfrm>
            <a:off x="2928926" y="2071678"/>
            <a:ext cx="2000264" cy="424732"/>
          </a:xfrm>
          <a:prstGeom prst="rect">
            <a:avLst/>
          </a:prstGeom>
          <a:noFill/>
          <a:ln w="28575">
            <a:solidFill>
              <a:schemeClr val="accent2"/>
            </a:solidFill>
          </a:ln>
        </p:spPr>
        <p:txBody>
          <a:bodyPr wrap="square" rtlCol="0">
            <a:spAutoFit/>
          </a:bodyPr>
          <a:lstStyle/>
          <a:p>
            <a:pPr>
              <a:lnSpc>
                <a:spcPct val="90000"/>
              </a:lnSpc>
            </a:pPr>
            <a:r>
              <a:rPr lang="uk-UA" sz="2400" u="sng" dirty="0" smtClean="0"/>
              <a:t>+</a:t>
            </a:r>
            <a:r>
              <a:rPr lang="uk-UA" sz="2400" dirty="0" smtClean="0"/>
              <a:t> </a:t>
            </a:r>
            <a:r>
              <a:rPr lang="uk-UA" sz="2400" dirty="0" err="1" smtClean="0"/>
              <a:t>Е</a:t>
            </a:r>
            <a:r>
              <a:rPr lang="uk-UA" sz="2400" baseline="-25000" dirty="0" err="1" smtClean="0"/>
              <a:t>C</a:t>
            </a:r>
            <a:r>
              <a:rPr lang="uk-UA" sz="2400" dirty="0" smtClean="0"/>
              <a:t> = </a:t>
            </a:r>
            <a:r>
              <a:rPr lang="uk-UA" sz="2400" dirty="0" err="1" smtClean="0"/>
              <a:t>Е</a:t>
            </a:r>
            <a:r>
              <a:rPr lang="uk-UA" sz="2400" baseline="-25000" dirty="0" err="1" smtClean="0"/>
              <a:t>C</a:t>
            </a:r>
            <a:r>
              <a:rPr lang="uk-UA" sz="2400" dirty="0" smtClean="0"/>
              <a:t> – Z,</a:t>
            </a:r>
            <a:endParaRPr lang="ru-RU" sz="2400" dirty="0"/>
          </a:p>
        </p:txBody>
      </p:sp>
      <p:sp>
        <p:nvSpPr>
          <p:cNvPr id="7" name="TextBox 6"/>
          <p:cNvSpPr txBox="1"/>
          <p:nvPr/>
        </p:nvSpPr>
        <p:spPr>
          <a:xfrm>
            <a:off x="2928926" y="4000504"/>
            <a:ext cx="2000264" cy="424732"/>
          </a:xfrm>
          <a:prstGeom prst="rect">
            <a:avLst/>
          </a:prstGeom>
          <a:noFill/>
          <a:ln w="28575">
            <a:solidFill>
              <a:schemeClr val="accent2"/>
            </a:solidFill>
          </a:ln>
        </p:spPr>
        <p:txBody>
          <a:bodyPr wrap="square" rtlCol="0">
            <a:spAutoFit/>
          </a:bodyPr>
          <a:lstStyle/>
          <a:p>
            <a:pPr>
              <a:lnSpc>
                <a:spcPct val="90000"/>
              </a:lnSpc>
            </a:pPr>
            <a:r>
              <a:rPr lang="uk-UA" sz="2400" u="sng" dirty="0" smtClean="0">
                <a:solidFill>
                  <a:schemeClr val="accent2"/>
                </a:solidFill>
              </a:rPr>
              <a:t>+</a:t>
            </a:r>
            <a:r>
              <a:rPr lang="uk-UA" sz="2400" dirty="0" smtClean="0">
                <a:solidFill>
                  <a:schemeClr val="accent2"/>
                </a:solidFill>
              </a:rPr>
              <a:t> </a:t>
            </a:r>
            <a:r>
              <a:rPr lang="uk-UA" sz="2400" dirty="0" err="1" smtClean="0">
                <a:solidFill>
                  <a:schemeClr val="accent2"/>
                </a:solidFill>
              </a:rPr>
              <a:t>Е</a:t>
            </a:r>
            <a:r>
              <a:rPr lang="uk-UA" sz="2400" baseline="-25000" dirty="0" err="1" smtClean="0">
                <a:solidFill>
                  <a:schemeClr val="accent2"/>
                </a:solidFill>
              </a:rPr>
              <a:t>T</a:t>
            </a:r>
            <a:r>
              <a:rPr lang="uk-UA" sz="2400" dirty="0" smtClean="0">
                <a:solidFill>
                  <a:schemeClr val="accent2"/>
                </a:solidFill>
              </a:rPr>
              <a:t> = </a:t>
            </a:r>
            <a:r>
              <a:rPr lang="uk-UA" sz="2400" dirty="0" err="1" smtClean="0">
                <a:solidFill>
                  <a:schemeClr val="accent2"/>
                </a:solidFill>
              </a:rPr>
              <a:t>Е</a:t>
            </a:r>
            <a:r>
              <a:rPr lang="uk-UA" sz="2400" baseline="-25000" dirty="0" err="1" smtClean="0">
                <a:solidFill>
                  <a:schemeClr val="accent2"/>
                </a:solidFill>
              </a:rPr>
              <a:t>T</a:t>
            </a:r>
            <a:r>
              <a:rPr lang="uk-UA" sz="2400" dirty="0" smtClean="0">
                <a:solidFill>
                  <a:schemeClr val="accent2"/>
                </a:solidFill>
              </a:rPr>
              <a:t> – Z.</a:t>
            </a:r>
            <a:endParaRPr lang="ru-RU" sz="2400" dirty="0">
              <a:solidFill>
                <a:schemeClr val="accent2"/>
              </a:solidFill>
            </a:endParaRPr>
          </a:p>
        </p:txBody>
      </p:sp>
      <p:sp>
        <p:nvSpPr>
          <p:cNvPr id="10" name="TextBox 9"/>
          <p:cNvSpPr txBox="1"/>
          <p:nvPr/>
        </p:nvSpPr>
        <p:spPr>
          <a:xfrm>
            <a:off x="2928926" y="5572140"/>
            <a:ext cx="2000264" cy="424732"/>
          </a:xfrm>
          <a:prstGeom prst="rect">
            <a:avLst/>
          </a:prstGeom>
          <a:noFill/>
          <a:ln w="28575">
            <a:solidFill>
              <a:schemeClr val="accent2"/>
            </a:solidFill>
          </a:ln>
        </p:spPr>
        <p:txBody>
          <a:bodyPr wrap="square" rtlCol="0">
            <a:spAutoFit/>
          </a:bodyPr>
          <a:lstStyle/>
          <a:p>
            <a:pPr>
              <a:lnSpc>
                <a:spcPct val="90000"/>
              </a:lnSpc>
            </a:pPr>
            <a:r>
              <a:rPr lang="uk-UA" sz="2400" u="sng" dirty="0" smtClean="0"/>
              <a:t>+</a:t>
            </a:r>
            <a:r>
              <a:rPr lang="uk-UA" sz="2400" dirty="0" smtClean="0"/>
              <a:t> Е</a:t>
            </a:r>
            <a:r>
              <a:rPr lang="uk-UA" sz="2400" baseline="-25000" dirty="0" smtClean="0">
                <a:sym typeface="Symbol"/>
              </a:rPr>
              <a:t></a:t>
            </a:r>
            <a:r>
              <a:rPr lang="uk-UA" sz="2400" dirty="0" smtClean="0"/>
              <a:t> = </a:t>
            </a:r>
            <a:r>
              <a:rPr lang="uk-UA" sz="2400" dirty="0" err="1" smtClean="0"/>
              <a:t>Е</a:t>
            </a:r>
            <a:r>
              <a:rPr lang="uk-UA" sz="2400" baseline="-25000" dirty="0" err="1" smtClean="0">
                <a:sym typeface="Symbol"/>
              </a:rPr>
              <a:t></a:t>
            </a:r>
            <a:r>
              <a:rPr lang="uk-UA" sz="2400" dirty="0" smtClean="0"/>
              <a:t> – Z.</a:t>
            </a:r>
            <a:endParaRPr lang="ru-RU" sz="2400" dirty="0"/>
          </a:p>
        </p:txBody>
      </p:sp>
    </p:spTree>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428605"/>
            <a:ext cx="8643998" cy="757130"/>
          </a:xfrm>
          <a:prstGeom prst="rect">
            <a:avLst/>
          </a:prstGeom>
          <a:noFill/>
        </p:spPr>
        <p:txBody>
          <a:bodyPr wrap="square" rtlCol="0">
            <a:spAutoFit/>
          </a:bodyPr>
          <a:lstStyle/>
          <a:p>
            <a:pPr>
              <a:lnSpc>
                <a:spcPct val="90000"/>
              </a:lnSpc>
            </a:pPr>
            <a:r>
              <a:rPr lang="uk-UA" sz="2400" dirty="0" smtClean="0"/>
              <a:t>При визначенні типу фінансової стабільності варто використовувати показник: </a:t>
            </a:r>
            <a:endParaRPr lang="ru-RU" sz="2400" dirty="0"/>
          </a:p>
        </p:txBody>
      </p:sp>
      <p:sp>
        <p:nvSpPr>
          <p:cNvPr id="3" name="Скругленный прямоугольник 2"/>
          <p:cNvSpPr/>
          <p:nvPr/>
        </p:nvSpPr>
        <p:spPr>
          <a:xfrm>
            <a:off x="2071670" y="1428736"/>
            <a:ext cx="4357718"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smtClean="0"/>
              <a:t>S = {S</a:t>
            </a:r>
            <a:r>
              <a:rPr lang="uk-UA" sz="2800" baseline="-25000" dirty="0" smtClean="0"/>
              <a:t>1</a:t>
            </a:r>
            <a:r>
              <a:rPr lang="uk-UA" sz="2800" dirty="0" smtClean="0"/>
              <a:t>(x</a:t>
            </a:r>
            <a:r>
              <a:rPr lang="uk-UA" sz="2800" baseline="-25000" dirty="0" smtClean="0"/>
              <a:t>1</a:t>
            </a:r>
            <a:r>
              <a:rPr lang="uk-UA" sz="2800" dirty="0" smtClean="0"/>
              <a:t>);S</a:t>
            </a:r>
            <a:r>
              <a:rPr lang="uk-UA" sz="2800" baseline="-25000" dirty="0" smtClean="0"/>
              <a:t>2</a:t>
            </a:r>
            <a:r>
              <a:rPr lang="uk-UA" sz="2800" dirty="0" smtClean="0"/>
              <a:t>(x</a:t>
            </a:r>
            <a:r>
              <a:rPr lang="uk-UA" sz="2800" baseline="-25000" dirty="0" smtClean="0"/>
              <a:t>2</a:t>
            </a:r>
            <a:r>
              <a:rPr lang="uk-UA" sz="2800" dirty="0" smtClean="0"/>
              <a:t>);S</a:t>
            </a:r>
            <a:r>
              <a:rPr lang="uk-UA" sz="2800" baseline="-25000" dirty="0" smtClean="0"/>
              <a:t>3</a:t>
            </a:r>
            <a:r>
              <a:rPr lang="uk-UA" sz="2800" dirty="0" smtClean="0"/>
              <a:t>(x</a:t>
            </a:r>
            <a:r>
              <a:rPr lang="uk-UA" sz="2800" baseline="-25000" dirty="0" smtClean="0"/>
              <a:t>3)</a:t>
            </a:r>
            <a:r>
              <a:rPr lang="uk-UA" sz="2800" dirty="0" smtClean="0"/>
              <a:t>}</a:t>
            </a:r>
            <a:endParaRPr lang="ru-RU" sz="2800" dirty="0"/>
          </a:p>
        </p:txBody>
      </p:sp>
      <p:sp>
        <p:nvSpPr>
          <p:cNvPr id="4" name="TextBox 3"/>
          <p:cNvSpPr txBox="1"/>
          <p:nvPr/>
        </p:nvSpPr>
        <p:spPr>
          <a:xfrm>
            <a:off x="357158" y="2285992"/>
            <a:ext cx="2071702" cy="1532727"/>
          </a:xfrm>
          <a:prstGeom prst="rect">
            <a:avLst/>
          </a:prstGeom>
          <a:noFill/>
        </p:spPr>
        <p:txBody>
          <a:bodyPr wrap="square" rtlCol="0">
            <a:spAutoFit/>
          </a:bodyPr>
          <a:lstStyle/>
          <a:p>
            <a:r>
              <a:rPr lang="uk-UA" sz="2400" dirty="0" smtClean="0"/>
              <a:t>де х</a:t>
            </a:r>
            <a:r>
              <a:rPr lang="uk-UA" sz="2400" baseline="-25000" dirty="0" smtClean="0"/>
              <a:t>1</a:t>
            </a:r>
            <a:r>
              <a:rPr lang="uk-UA" sz="2400" dirty="0" smtClean="0"/>
              <a:t> = </a:t>
            </a:r>
            <a:r>
              <a:rPr lang="uk-UA" sz="2400" u="sng" dirty="0" smtClean="0"/>
              <a:t>+</a:t>
            </a:r>
            <a:r>
              <a:rPr lang="uk-UA" sz="2400" dirty="0" smtClean="0"/>
              <a:t>Е</a:t>
            </a:r>
            <a:r>
              <a:rPr lang="uk-UA" sz="2400" baseline="-25000" dirty="0" smtClean="0"/>
              <a:t>C</a:t>
            </a:r>
            <a:r>
              <a:rPr lang="uk-UA" sz="2400" dirty="0" smtClean="0"/>
              <a:t>;</a:t>
            </a:r>
            <a:endParaRPr lang="ru-RU" sz="2400" dirty="0" smtClean="0"/>
          </a:p>
          <a:p>
            <a:r>
              <a:rPr lang="uk-UA" sz="2400" dirty="0" smtClean="0"/>
              <a:t>     x</a:t>
            </a:r>
            <a:r>
              <a:rPr lang="uk-UA" sz="2400" baseline="-25000" dirty="0" smtClean="0"/>
              <a:t>2</a:t>
            </a:r>
            <a:r>
              <a:rPr lang="uk-UA" sz="2400" dirty="0" smtClean="0"/>
              <a:t>= </a:t>
            </a:r>
            <a:r>
              <a:rPr lang="uk-UA" sz="2400" u="sng" dirty="0" smtClean="0"/>
              <a:t>+</a:t>
            </a:r>
            <a:r>
              <a:rPr lang="uk-UA" sz="2400" dirty="0" smtClean="0"/>
              <a:t>Е</a:t>
            </a:r>
            <a:r>
              <a:rPr lang="uk-UA" sz="2400" baseline="-25000" dirty="0" smtClean="0"/>
              <a:t>T</a:t>
            </a:r>
            <a:r>
              <a:rPr lang="uk-UA" sz="2400" dirty="0" smtClean="0"/>
              <a:t>;</a:t>
            </a:r>
            <a:endParaRPr lang="ru-RU" sz="2400" dirty="0" smtClean="0"/>
          </a:p>
          <a:p>
            <a:r>
              <a:rPr lang="uk-UA" sz="2400" dirty="0" smtClean="0"/>
              <a:t>     x</a:t>
            </a:r>
            <a:r>
              <a:rPr lang="uk-UA" sz="2400" baseline="-25000" dirty="0" smtClean="0"/>
              <a:t>3</a:t>
            </a:r>
            <a:r>
              <a:rPr lang="uk-UA" sz="2400" dirty="0" smtClean="0"/>
              <a:t> = </a:t>
            </a:r>
            <a:r>
              <a:rPr lang="uk-UA" sz="2400" u="sng" dirty="0" smtClean="0"/>
              <a:t>+</a:t>
            </a:r>
            <a:r>
              <a:rPr lang="uk-UA" sz="2400" dirty="0" smtClean="0"/>
              <a:t> Е</a:t>
            </a:r>
            <a:r>
              <a:rPr lang="uk-UA" sz="2400" baseline="-25000" dirty="0" smtClean="0">
                <a:sym typeface="Symbol"/>
              </a:rPr>
              <a:t></a:t>
            </a:r>
            <a:r>
              <a:rPr lang="uk-UA" sz="2400" dirty="0" smtClean="0"/>
              <a:t>.</a:t>
            </a:r>
            <a:endParaRPr lang="ru-RU" sz="2400" dirty="0" smtClean="0"/>
          </a:p>
          <a:p>
            <a:pPr>
              <a:lnSpc>
                <a:spcPct val="90000"/>
              </a:lnSpc>
            </a:pPr>
            <a:endParaRPr lang="ru-RU" sz="2400" dirty="0"/>
          </a:p>
        </p:txBody>
      </p:sp>
      <p:sp>
        <p:nvSpPr>
          <p:cNvPr id="5" name="TextBox 4"/>
          <p:cNvSpPr txBox="1"/>
          <p:nvPr/>
        </p:nvSpPr>
        <p:spPr>
          <a:xfrm>
            <a:off x="500034" y="3857628"/>
            <a:ext cx="6786610" cy="424732"/>
          </a:xfrm>
          <a:prstGeom prst="rect">
            <a:avLst/>
          </a:prstGeom>
          <a:noFill/>
        </p:spPr>
        <p:txBody>
          <a:bodyPr wrap="square" rtlCol="0">
            <a:spAutoFit/>
          </a:bodyPr>
          <a:lstStyle/>
          <a:p>
            <a:pPr>
              <a:lnSpc>
                <a:spcPct val="90000"/>
              </a:lnSpc>
            </a:pPr>
            <a:r>
              <a:rPr lang="uk-UA" sz="2400" dirty="0" smtClean="0"/>
              <a:t>Функція S(x) визначається в такий спосіб:</a:t>
            </a:r>
            <a:endParaRPr lang="ru-RU" sz="2400" dirty="0"/>
          </a:p>
        </p:txBody>
      </p:sp>
      <p:sp>
        <p:nvSpPr>
          <p:cNvPr id="49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91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49158" name="Picture 6"/>
          <p:cNvPicPr>
            <a:picLocks noChangeAspect="1" noChangeArrowheads="1"/>
          </p:cNvPicPr>
          <p:nvPr/>
        </p:nvPicPr>
        <p:blipFill>
          <a:blip r:embed="rId2"/>
          <a:srcRect l="46239" t="61513" r="45639" b="32419"/>
          <a:stretch>
            <a:fillRect/>
          </a:stretch>
        </p:blipFill>
        <p:spPr bwMode="auto">
          <a:xfrm>
            <a:off x="3571868" y="4429132"/>
            <a:ext cx="1714512" cy="802304"/>
          </a:xfrm>
          <a:prstGeom prst="rect">
            <a:avLst/>
          </a:prstGeom>
          <a:noFill/>
          <a:ln w="57150">
            <a:solidFill>
              <a:schemeClr val="accent1"/>
            </a:solidFill>
            <a:prstDash val="solid"/>
            <a:miter lim="800000"/>
            <a:headEnd/>
            <a:tailEnd/>
          </a:ln>
        </p:spPr>
      </p:pic>
    </p:spTree>
  </p:cSld>
  <p:clrMapOvr>
    <a:masterClrMapping/>
  </p:clrMapOvr>
  <p:transition spd="slow">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142852"/>
            <a:ext cx="7501859" cy="848382"/>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Типи фінансової стійкості підприємства</a:t>
            </a:r>
            <a:endParaRPr lang="ru-RU"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4" name="Содержимое 3"/>
          <p:cNvGraphicFramePr>
            <a:graphicFrameLocks noGrp="1"/>
          </p:cNvGraphicFramePr>
          <p:nvPr>
            <p:ph idx="1"/>
          </p:nvPr>
        </p:nvGraphicFramePr>
        <p:xfrm>
          <a:off x="285720" y="1071546"/>
          <a:ext cx="8572560" cy="5556597"/>
        </p:xfrm>
        <a:graphic>
          <a:graphicData uri="http://schemas.openxmlformats.org/drawingml/2006/table">
            <a:tbl>
              <a:tblPr firstRow="1" bandRow="1">
                <a:tableStyleId>{5C22544A-7EE6-4342-B048-85BDC9FD1C3A}</a:tableStyleId>
              </a:tblPr>
              <a:tblGrid>
                <a:gridCol w="2357454">
                  <a:extLst>
                    <a:ext uri="{9D8B030D-6E8A-4147-A177-3AD203B41FA5}">
                      <a16:colId xmlns:a16="http://schemas.microsoft.com/office/drawing/2014/main" val="20000"/>
                    </a:ext>
                  </a:extLst>
                </a:gridCol>
                <a:gridCol w="2071702">
                  <a:extLst>
                    <a:ext uri="{9D8B030D-6E8A-4147-A177-3AD203B41FA5}">
                      <a16:colId xmlns:a16="http://schemas.microsoft.com/office/drawing/2014/main" val="20001"/>
                    </a:ext>
                  </a:extLst>
                </a:gridCol>
                <a:gridCol w="2000264">
                  <a:extLst>
                    <a:ext uri="{9D8B030D-6E8A-4147-A177-3AD203B41FA5}">
                      <a16:colId xmlns:a16="http://schemas.microsoft.com/office/drawing/2014/main" val="20002"/>
                    </a:ext>
                  </a:extLst>
                </a:gridCol>
                <a:gridCol w="2143140">
                  <a:extLst>
                    <a:ext uri="{9D8B030D-6E8A-4147-A177-3AD203B41FA5}">
                      <a16:colId xmlns:a16="http://schemas.microsoft.com/office/drawing/2014/main" val="20003"/>
                    </a:ext>
                  </a:extLst>
                </a:gridCol>
              </a:tblGrid>
              <a:tr h="785818">
                <a:tc>
                  <a:txBody>
                    <a:bodyPr/>
                    <a:lstStyle/>
                    <a:p>
                      <a:pPr algn="ctr">
                        <a:lnSpc>
                          <a:spcPct val="112000"/>
                        </a:lnSpc>
                        <a:spcAft>
                          <a:spcPts val="0"/>
                        </a:spcAft>
                      </a:pPr>
                      <a:r>
                        <a:rPr lang="uk-UA" sz="1600" dirty="0">
                          <a:latin typeface="+mn-lt"/>
                          <a:ea typeface="Times New Roman"/>
                        </a:rPr>
                        <a:t>Тип фінансової</a:t>
                      </a:r>
                      <a:endParaRPr lang="ru-RU" sz="1100" dirty="0">
                        <a:latin typeface="+mn-lt"/>
                        <a:ea typeface="Times New Roman"/>
                      </a:endParaRPr>
                    </a:p>
                    <a:p>
                      <a:pPr algn="ctr">
                        <a:lnSpc>
                          <a:spcPct val="112000"/>
                        </a:lnSpc>
                        <a:spcAft>
                          <a:spcPts val="0"/>
                        </a:spcAft>
                      </a:pPr>
                      <a:r>
                        <a:rPr lang="uk-UA" sz="1600" dirty="0">
                          <a:latin typeface="+mn-lt"/>
                          <a:ea typeface="Times New Roman"/>
                        </a:rPr>
                        <a:t>стійкості</a:t>
                      </a:r>
                      <a:endParaRPr lang="ru-RU" sz="1100" dirty="0">
                        <a:latin typeface="+mn-lt"/>
                        <a:ea typeface="Times New Roman"/>
                      </a:endParaRPr>
                    </a:p>
                  </a:txBody>
                  <a:tcPr marL="68580" marR="68580" marT="0" marB="0" anchor="ctr"/>
                </a:tc>
                <a:tc>
                  <a:txBody>
                    <a:bodyPr/>
                    <a:lstStyle/>
                    <a:p>
                      <a:pPr algn="ctr">
                        <a:lnSpc>
                          <a:spcPct val="112000"/>
                        </a:lnSpc>
                        <a:spcAft>
                          <a:spcPts val="0"/>
                        </a:spcAft>
                      </a:pPr>
                      <a:r>
                        <a:rPr lang="uk-UA" sz="1600" dirty="0">
                          <a:latin typeface="+mn-lt"/>
                          <a:ea typeface="Times New Roman"/>
                        </a:rPr>
                        <a:t>Трикомпонентний показник</a:t>
                      </a:r>
                      <a:endParaRPr lang="ru-RU" sz="1100" dirty="0">
                        <a:latin typeface="+mn-lt"/>
                        <a:ea typeface="Times New Roman"/>
                      </a:endParaRPr>
                    </a:p>
                  </a:txBody>
                  <a:tcPr marL="68580" marR="68580" marT="0" marB="0" anchor="ctr"/>
                </a:tc>
                <a:tc>
                  <a:txBody>
                    <a:bodyPr/>
                    <a:lstStyle/>
                    <a:p>
                      <a:pPr algn="ctr">
                        <a:lnSpc>
                          <a:spcPct val="112000"/>
                        </a:lnSpc>
                        <a:spcAft>
                          <a:spcPts val="0"/>
                        </a:spcAft>
                      </a:pPr>
                      <a:r>
                        <a:rPr lang="uk-UA" sz="1600" dirty="0">
                          <a:latin typeface="+mn-lt"/>
                          <a:ea typeface="Times New Roman"/>
                        </a:rPr>
                        <a:t>Використовувані джерела покриття запасів</a:t>
                      </a:r>
                      <a:endParaRPr lang="ru-RU" sz="1100" dirty="0">
                        <a:latin typeface="+mn-lt"/>
                        <a:ea typeface="Times New Roman"/>
                      </a:endParaRPr>
                    </a:p>
                  </a:txBody>
                  <a:tcPr marL="68580" marR="68580" marT="0" marB="0" anchor="ctr"/>
                </a:tc>
                <a:tc>
                  <a:txBody>
                    <a:bodyPr/>
                    <a:lstStyle/>
                    <a:p>
                      <a:pPr algn="ctr">
                        <a:lnSpc>
                          <a:spcPct val="112000"/>
                        </a:lnSpc>
                        <a:spcAft>
                          <a:spcPts val="0"/>
                        </a:spcAft>
                      </a:pPr>
                      <a:r>
                        <a:rPr lang="uk-UA" sz="1600" dirty="0">
                          <a:latin typeface="+mn-lt"/>
                          <a:ea typeface="Times New Roman"/>
                        </a:rPr>
                        <a:t>Коротка характеристика</a:t>
                      </a:r>
                      <a:endParaRPr lang="ru-RU" sz="1100" dirty="0">
                        <a:latin typeface="+mn-lt"/>
                        <a:ea typeface="Times New Roman"/>
                      </a:endParaRPr>
                    </a:p>
                  </a:txBody>
                  <a:tcPr marL="68580" marR="68580" marT="0" marB="0" anchor="ctr"/>
                </a:tc>
                <a:extLst>
                  <a:ext uri="{0D108BD9-81ED-4DB2-BD59-A6C34878D82A}">
                    <a16:rowId xmlns:a16="http://schemas.microsoft.com/office/drawing/2014/main" val="10000"/>
                  </a:ext>
                </a:extLst>
              </a:tr>
              <a:tr h="523879">
                <a:tc>
                  <a:txBody>
                    <a:bodyPr/>
                    <a:lstStyle/>
                    <a:p>
                      <a:pPr>
                        <a:lnSpc>
                          <a:spcPct val="112000"/>
                        </a:lnSpc>
                        <a:spcAft>
                          <a:spcPts val="0"/>
                        </a:spcAft>
                      </a:pPr>
                      <a:r>
                        <a:rPr lang="uk-UA" sz="1600" dirty="0">
                          <a:latin typeface="+mn-lt"/>
                          <a:ea typeface="Times New Roman"/>
                        </a:rPr>
                        <a:t>Абсолютна фінансова стійкість</a:t>
                      </a:r>
                      <a:endParaRPr lang="ru-RU" sz="1100" dirty="0">
                        <a:latin typeface="+mn-lt"/>
                        <a:ea typeface="Times New Roman"/>
                      </a:endParaRPr>
                    </a:p>
                  </a:txBody>
                  <a:tcPr marL="68580" marR="68580" marT="0" marB="0" anchor="ctr"/>
                </a:tc>
                <a:tc>
                  <a:txBody>
                    <a:bodyPr/>
                    <a:lstStyle/>
                    <a:p>
                      <a:pPr algn="ctr">
                        <a:lnSpc>
                          <a:spcPct val="112000"/>
                        </a:lnSpc>
                        <a:spcAft>
                          <a:spcPts val="0"/>
                        </a:spcAft>
                      </a:pPr>
                      <a:r>
                        <a:rPr lang="uk-UA" sz="1600" dirty="0">
                          <a:latin typeface="+mn-lt"/>
                          <a:ea typeface="Times New Roman"/>
                        </a:rPr>
                        <a:t>S = (1, 1, 1)</a:t>
                      </a:r>
                      <a:endParaRPr lang="ru-RU" sz="1100" dirty="0">
                        <a:latin typeface="+mn-lt"/>
                        <a:ea typeface="Times New Roman"/>
                      </a:endParaRPr>
                    </a:p>
                  </a:txBody>
                  <a:tcPr marL="68580" marR="68580" marT="0" marB="0" anchor="ctr"/>
                </a:tc>
                <a:tc>
                  <a:txBody>
                    <a:bodyPr/>
                    <a:lstStyle/>
                    <a:p>
                      <a:pPr>
                        <a:lnSpc>
                          <a:spcPct val="112000"/>
                        </a:lnSpc>
                        <a:spcAft>
                          <a:spcPts val="0"/>
                        </a:spcAft>
                      </a:pPr>
                      <a:r>
                        <a:rPr lang="uk-UA" sz="1400" dirty="0">
                          <a:latin typeface="+mn-lt"/>
                          <a:ea typeface="Times New Roman"/>
                        </a:rPr>
                        <a:t>Власні обігові кошти</a:t>
                      </a:r>
                      <a:endParaRPr lang="ru-RU" sz="1050" dirty="0">
                        <a:latin typeface="+mn-lt"/>
                        <a:ea typeface="Times New Roman"/>
                      </a:endParaRPr>
                    </a:p>
                  </a:txBody>
                  <a:tcPr marL="68580" marR="68580" marT="0" marB="0" anchor="ctr"/>
                </a:tc>
                <a:tc>
                  <a:txBody>
                    <a:bodyPr/>
                    <a:lstStyle/>
                    <a:p>
                      <a:pPr>
                        <a:lnSpc>
                          <a:spcPct val="112000"/>
                        </a:lnSpc>
                        <a:spcAft>
                          <a:spcPts val="0"/>
                        </a:spcAft>
                      </a:pPr>
                      <a:r>
                        <a:rPr lang="uk-UA" sz="1400" dirty="0">
                          <a:latin typeface="+mn-lt"/>
                          <a:ea typeface="Times New Roman"/>
                        </a:rPr>
                        <a:t>Висока платоспроможність</a:t>
                      </a:r>
                      <a:endParaRPr lang="ru-RU" sz="1050" dirty="0">
                        <a:latin typeface="+mn-lt"/>
                        <a:ea typeface="Times New Roman"/>
                      </a:endParaRPr>
                    </a:p>
                  </a:txBody>
                  <a:tcPr marL="68580" marR="68580" marT="0" marB="0" anchor="ctr"/>
                </a:tc>
                <a:extLst>
                  <a:ext uri="{0D108BD9-81ED-4DB2-BD59-A6C34878D82A}">
                    <a16:rowId xmlns:a16="http://schemas.microsoft.com/office/drawing/2014/main" val="10001"/>
                  </a:ext>
                </a:extLst>
              </a:tr>
              <a:tr h="1833575">
                <a:tc>
                  <a:txBody>
                    <a:bodyPr/>
                    <a:lstStyle/>
                    <a:p>
                      <a:pPr>
                        <a:lnSpc>
                          <a:spcPct val="112000"/>
                        </a:lnSpc>
                        <a:spcAft>
                          <a:spcPts val="0"/>
                        </a:spcAft>
                      </a:pPr>
                      <a:r>
                        <a:rPr lang="uk-UA" sz="1600" dirty="0">
                          <a:latin typeface="+mn-lt"/>
                          <a:ea typeface="Times New Roman"/>
                        </a:rPr>
                        <a:t>Нормальна фінансова стійкість</a:t>
                      </a:r>
                      <a:endParaRPr lang="ru-RU" sz="1100" dirty="0">
                        <a:latin typeface="+mn-lt"/>
                        <a:ea typeface="Times New Roman"/>
                      </a:endParaRPr>
                    </a:p>
                  </a:txBody>
                  <a:tcPr marL="68580" marR="68580" marT="0" marB="0" anchor="ctr"/>
                </a:tc>
                <a:tc>
                  <a:txBody>
                    <a:bodyPr/>
                    <a:lstStyle/>
                    <a:p>
                      <a:pPr algn="ctr">
                        <a:lnSpc>
                          <a:spcPct val="112000"/>
                        </a:lnSpc>
                        <a:spcAft>
                          <a:spcPts val="0"/>
                        </a:spcAft>
                      </a:pPr>
                      <a:r>
                        <a:rPr lang="uk-UA" sz="1600" dirty="0">
                          <a:latin typeface="+mn-lt"/>
                          <a:ea typeface="Times New Roman"/>
                        </a:rPr>
                        <a:t>S = (0, 1, 1)</a:t>
                      </a:r>
                      <a:endParaRPr lang="ru-RU" sz="1100" dirty="0">
                        <a:latin typeface="+mn-lt"/>
                        <a:ea typeface="Times New Roman"/>
                      </a:endParaRPr>
                    </a:p>
                  </a:txBody>
                  <a:tcPr marL="68580" marR="68580" marT="0" marB="0" anchor="ctr"/>
                </a:tc>
                <a:tc>
                  <a:txBody>
                    <a:bodyPr/>
                    <a:lstStyle/>
                    <a:p>
                      <a:pPr>
                        <a:lnSpc>
                          <a:spcPct val="112000"/>
                        </a:lnSpc>
                        <a:spcAft>
                          <a:spcPts val="0"/>
                        </a:spcAft>
                      </a:pPr>
                      <a:r>
                        <a:rPr lang="uk-UA" sz="1400" dirty="0">
                          <a:latin typeface="+mn-lt"/>
                          <a:ea typeface="Times New Roman"/>
                        </a:rPr>
                        <a:t>Власні обігові кошти </a:t>
                      </a:r>
                      <a:br>
                        <a:rPr lang="uk-UA" sz="1400" dirty="0">
                          <a:latin typeface="+mn-lt"/>
                          <a:ea typeface="Times New Roman"/>
                        </a:rPr>
                      </a:br>
                      <a:r>
                        <a:rPr lang="uk-UA" sz="1400" dirty="0">
                          <a:latin typeface="+mn-lt"/>
                          <a:ea typeface="Times New Roman"/>
                        </a:rPr>
                        <a:t>й довгострокові позикові джерела</a:t>
                      </a:r>
                      <a:endParaRPr lang="ru-RU" sz="1050" dirty="0">
                        <a:latin typeface="+mn-lt"/>
                        <a:ea typeface="Times New Roman"/>
                      </a:endParaRPr>
                    </a:p>
                  </a:txBody>
                  <a:tcPr marL="68580" marR="68580" marT="0" marB="0" anchor="ctr"/>
                </a:tc>
                <a:tc>
                  <a:txBody>
                    <a:bodyPr/>
                    <a:lstStyle/>
                    <a:p>
                      <a:pPr>
                        <a:lnSpc>
                          <a:spcPct val="112000"/>
                        </a:lnSpc>
                        <a:spcAft>
                          <a:spcPts val="0"/>
                        </a:spcAft>
                      </a:pPr>
                      <a:r>
                        <a:rPr lang="uk-UA" sz="1400" dirty="0">
                          <a:latin typeface="+mn-lt"/>
                          <a:ea typeface="Times New Roman"/>
                        </a:rPr>
                        <a:t>Нормальна </a:t>
                      </a:r>
                      <a:r>
                        <a:rPr lang="uk-UA" sz="1400" dirty="0" smtClean="0">
                          <a:latin typeface="+mn-lt"/>
                          <a:ea typeface="Times New Roman"/>
                        </a:rPr>
                        <a:t>платоспроможність</a:t>
                      </a:r>
                      <a:r>
                        <a:rPr lang="uk-UA" sz="1400" dirty="0">
                          <a:latin typeface="+mn-lt"/>
                          <a:ea typeface="Times New Roman"/>
                        </a:rPr>
                        <a:t>; ефективне використання позикових </a:t>
                      </a:r>
                      <a:r>
                        <a:rPr lang="uk-UA" sz="1400" spc="-30" dirty="0">
                          <a:latin typeface="+mn-lt"/>
                          <a:ea typeface="Times New Roman"/>
                        </a:rPr>
                        <a:t>коштів; висока прибутковість</a:t>
                      </a:r>
                      <a:r>
                        <a:rPr lang="uk-UA" sz="1400" dirty="0">
                          <a:latin typeface="+mn-lt"/>
                          <a:ea typeface="Times New Roman"/>
                        </a:rPr>
                        <a:t> виробничої діяльності</a:t>
                      </a:r>
                      <a:endParaRPr lang="ru-RU" sz="1050" dirty="0">
                        <a:latin typeface="+mn-lt"/>
                        <a:ea typeface="Times New Roman"/>
                      </a:endParaRPr>
                    </a:p>
                  </a:txBody>
                  <a:tcPr marL="68580" marR="68580" marT="0" marB="0" anchor="ctr"/>
                </a:tc>
                <a:extLst>
                  <a:ext uri="{0D108BD9-81ED-4DB2-BD59-A6C34878D82A}">
                    <a16:rowId xmlns:a16="http://schemas.microsoft.com/office/drawing/2014/main" val="10002"/>
                  </a:ext>
                </a:extLst>
              </a:tr>
              <a:tr h="1571636">
                <a:tc>
                  <a:txBody>
                    <a:bodyPr/>
                    <a:lstStyle/>
                    <a:p>
                      <a:pPr>
                        <a:lnSpc>
                          <a:spcPct val="112000"/>
                        </a:lnSpc>
                        <a:spcAft>
                          <a:spcPts val="0"/>
                        </a:spcAft>
                      </a:pPr>
                      <a:r>
                        <a:rPr lang="uk-UA" sz="1600" dirty="0">
                          <a:latin typeface="+mn-lt"/>
                          <a:ea typeface="Times New Roman"/>
                        </a:rPr>
                        <a:t>Нестійкий фінансовий </a:t>
                      </a:r>
                      <a:endParaRPr lang="ru-RU" sz="1100" dirty="0">
                        <a:latin typeface="+mn-lt"/>
                        <a:ea typeface="Times New Roman"/>
                      </a:endParaRPr>
                    </a:p>
                    <a:p>
                      <a:pPr>
                        <a:lnSpc>
                          <a:spcPct val="112000"/>
                        </a:lnSpc>
                        <a:spcAft>
                          <a:spcPts val="0"/>
                        </a:spcAft>
                      </a:pPr>
                      <a:r>
                        <a:rPr lang="uk-UA" sz="1600" dirty="0">
                          <a:latin typeface="+mn-lt"/>
                          <a:ea typeface="Times New Roman"/>
                        </a:rPr>
                        <a:t>стан</a:t>
                      </a:r>
                      <a:endParaRPr lang="ru-RU" sz="1100" dirty="0">
                        <a:latin typeface="+mn-lt"/>
                        <a:ea typeface="Times New Roman"/>
                      </a:endParaRPr>
                    </a:p>
                  </a:txBody>
                  <a:tcPr marL="68580" marR="68580" marT="0" marB="0" anchor="ctr"/>
                </a:tc>
                <a:tc>
                  <a:txBody>
                    <a:bodyPr/>
                    <a:lstStyle/>
                    <a:p>
                      <a:pPr algn="ctr">
                        <a:lnSpc>
                          <a:spcPct val="112000"/>
                        </a:lnSpc>
                        <a:spcAft>
                          <a:spcPts val="0"/>
                        </a:spcAft>
                      </a:pPr>
                      <a:r>
                        <a:rPr lang="uk-UA" sz="1600" dirty="0">
                          <a:latin typeface="+mn-lt"/>
                          <a:ea typeface="Times New Roman"/>
                        </a:rPr>
                        <a:t>S = (0, 0, 1)</a:t>
                      </a:r>
                      <a:endParaRPr lang="ru-RU" sz="1100" dirty="0">
                        <a:latin typeface="+mn-lt"/>
                        <a:ea typeface="Times New Roman"/>
                      </a:endParaRPr>
                    </a:p>
                  </a:txBody>
                  <a:tcPr marL="68580" marR="68580" marT="0" marB="0" anchor="ctr"/>
                </a:tc>
                <a:tc>
                  <a:txBody>
                    <a:bodyPr/>
                    <a:lstStyle/>
                    <a:p>
                      <a:pPr>
                        <a:lnSpc>
                          <a:spcPct val="112000"/>
                        </a:lnSpc>
                        <a:spcAft>
                          <a:spcPts val="0"/>
                        </a:spcAft>
                      </a:pPr>
                      <a:r>
                        <a:rPr lang="uk-UA" sz="1400" dirty="0">
                          <a:latin typeface="+mn-lt"/>
                          <a:ea typeface="Times New Roman"/>
                        </a:rPr>
                        <a:t>Власні обігові кошти, </a:t>
                      </a:r>
                      <a:r>
                        <a:rPr lang="uk-UA" sz="1400" dirty="0" smtClean="0">
                          <a:latin typeface="+mn-lt"/>
                          <a:ea typeface="Times New Roman"/>
                        </a:rPr>
                        <a:t>довгострокові </a:t>
                      </a:r>
                      <a:r>
                        <a:rPr lang="uk-UA" sz="1400" dirty="0">
                          <a:latin typeface="+mn-lt"/>
                          <a:ea typeface="Times New Roman"/>
                        </a:rPr>
                        <a:t>джерела та короткострокові кредити</a:t>
                      </a:r>
                      <a:endParaRPr lang="ru-RU" sz="1050" dirty="0">
                        <a:latin typeface="+mn-lt"/>
                        <a:ea typeface="Times New Roman"/>
                      </a:endParaRPr>
                    </a:p>
                  </a:txBody>
                  <a:tcPr marL="68580" marR="68580" marT="0" marB="0" anchor="ctr"/>
                </a:tc>
                <a:tc>
                  <a:txBody>
                    <a:bodyPr/>
                    <a:lstStyle/>
                    <a:p>
                      <a:pPr>
                        <a:lnSpc>
                          <a:spcPct val="112000"/>
                        </a:lnSpc>
                        <a:spcAft>
                          <a:spcPts val="0"/>
                        </a:spcAft>
                      </a:pPr>
                      <a:r>
                        <a:rPr lang="uk-UA" sz="1400" dirty="0">
                          <a:latin typeface="+mn-lt"/>
                          <a:ea typeface="Times New Roman"/>
                        </a:rPr>
                        <a:t>Порушення </a:t>
                      </a:r>
                      <a:r>
                        <a:rPr lang="uk-UA" sz="1400" dirty="0" smtClean="0">
                          <a:latin typeface="+mn-lt"/>
                          <a:ea typeface="Times New Roman"/>
                        </a:rPr>
                        <a:t>платоспроможн</a:t>
                      </a:r>
                      <a:r>
                        <a:rPr lang="uk-UA" sz="1400" spc="-40" dirty="0" smtClean="0">
                          <a:latin typeface="+mn-lt"/>
                          <a:ea typeface="Times New Roman"/>
                        </a:rPr>
                        <a:t>ості</a:t>
                      </a:r>
                      <a:r>
                        <a:rPr lang="uk-UA" sz="1400" spc="-40" dirty="0">
                          <a:latin typeface="+mn-lt"/>
                          <a:ea typeface="Times New Roman"/>
                        </a:rPr>
                        <a:t>; необхідність залучення</a:t>
                      </a:r>
                      <a:r>
                        <a:rPr lang="uk-UA" sz="1400" dirty="0">
                          <a:latin typeface="+mn-lt"/>
                          <a:ea typeface="Times New Roman"/>
                        </a:rPr>
                        <a:t> додаткових джерел; можливість поліпшення ситуації</a:t>
                      </a:r>
                      <a:endParaRPr lang="ru-RU" sz="1050" dirty="0">
                        <a:latin typeface="+mn-lt"/>
                        <a:ea typeface="Times New Roman"/>
                      </a:endParaRPr>
                    </a:p>
                  </a:txBody>
                  <a:tcPr marL="68580" marR="68580" marT="0" marB="0" anchor="ctr"/>
                </a:tc>
                <a:extLst>
                  <a:ext uri="{0D108BD9-81ED-4DB2-BD59-A6C34878D82A}">
                    <a16:rowId xmlns:a16="http://schemas.microsoft.com/office/drawing/2014/main" val="10003"/>
                  </a:ext>
                </a:extLst>
              </a:tr>
              <a:tr h="785818">
                <a:tc>
                  <a:txBody>
                    <a:bodyPr/>
                    <a:lstStyle/>
                    <a:p>
                      <a:pPr>
                        <a:lnSpc>
                          <a:spcPct val="112000"/>
                        </a:lnSpc>
                        <a:spcAft>
                          <a:spcPts val="0"/>
                        </a:spcAft>
                      </a:pPr>
                      <a:r>
                        <a:rPr lang="uk-UA" sz="1600" dirty="0">
                          <a:latin typeface="+mn-lt"/>
                          <a:ea typeface="Times New Roman"/>
                        </a:rPr>
                        <a:t>Кризовий фінансовий </a:t>
                      </a:r>
                      <a:endParaRPr lang="ru-RU" sz="1100" dirty="0">
                        <a:latin typeface="+mn-lt"/>
                        <a:ea typeface="Times New Roman"/>
                      </a:endParaRPr>
                    </a:p>
                    <a:p>
                      <a:pPr>
                        <a:lnSpc>
                          <a:spcPct val="112000"/>
                        </a:lnSpc>
                        <a:spcAft>
                          <a:spcPts val="0"/>
                        </a:spcAft>
                      </a:pPr>
                      <a:r>
                        <a:rPr lang="uk-UA" sz="1600" dirty="0">
                          <a:latin typeface="+mn-lt"/>
                          <a:ea typeface="Times New Roman"/>
                        </a:rPr>
                        <a:t>стан</a:t>
                      </a:r>
                      <a:endParaRPr lang="ru-RU" sz="1100" dirty="0">
                        <a:latin typeface="+mn-lt"/>
                        <a:ea typeface="Times New Roman"/>
                      </a:endParaRPr>
                    </a:p>
                  </a:txBody>
                  <a:tcPr marL="68580" marR="68580" marT="0" marB="0" anchor="ctr"/>
                </a:tc>
                <a:tc>
                  <a:txBody>
                    <a:bodyPr/>
                    <a:lstStyle/>
                    <a:p>
                      <a:pPr algn="ctr">
                        <a:lnSpc>
                          <a:spcPct val="112000"/>
                        </a:lnSpc>
                        <a:spcAft>
                          <a:spcPts val="0"/>
                        </a:spcAft>
                      </a:pPr>
                      <a:r>
                        <a:rPr lang="uk-UA" sz="1600" dirty="0">
                          <a:latin typeface="+mn-lt"/>
                          <a:ea typeface="Times New Roman"/>
                        </a:rPr>
                        <a:t>S = (0, 0, 0)</a:t>
                      </a:r>
                      <a:endParaRPr lang="ru-RU" sz="1100" dirty="0">
                        <a:latin typeface="+mn-lt"/>
                        <a:ea typeface="Times New Roman"/>
                      </a:endParaRPr>
                    </a:p>
                  </a:txBody>
                  <a:tcPr marL="68580" marR="68580" marT="0" marB="0" anchor="ctr"/>
                </a:tc>
                <a:tc>
                  <a:txBody>
                    <a:bodyPr/>
                    <a:lstStyle/>
                    <a:p>
                      <a:pPr algn="just">
                        <a:lnSpc>
                          <a:spcPct val="112000"/>
                        </a:lnSpc>
                        <a:spcAft>
                          <a:spcPts val="0"/>
                        </a:spcAft>
                      </a:pPr>
                      <a:r>
                        <a:rPr lang="uk-UA" sz="1400" dirty="0">
                          <a:latin typeface="+mn-lt"/>
                          <a:ea typeface="Times New Roman"/>
                        </a:rPr>
                        <a:t>                –</a:t>
                      </a:r>
                      <a:endParaRPr lang="ru-RU" sz="1050" dirty="0">
                        <a:latin typeface="+mn-lt"/>
                        <a:ea typeface="Times New Roman"/>
                      </a:endParaRPr>
                    </a:p>
                  </a:txBody>
                  <a:tcPr marL="68580" marR="68580" marT="0" marB="0" anchor="ctr"/>
                </a:tc>
                <a:tc>
                  <a:txBody>
                    <a:bodyPr/>
                    <a:lstStyle/>
                    <a:p>
                      <a:pPr>
                        <a:lnSpc>
                          <a:spcPct val="112000"/>
                        </a:lnSpc>
                        <a:spcAft>
                          <a:spcPts val="0"/>
                        </a:spcAft>
                      </a:pPr>
                      <a:r>
                        <a:rPr lang="uk-UA" sz="1400" dirty="0">
                          <a:latin typeface="+mn-lt"/>
                          <a:ea typeface="Times New Roman"/>
                        </a:rPr>
                        <a:t>Неплатоспроможність підприємства; грань банкрутства</a:t>
                      </a:r>
                      <a:endParaRPr lang="ru-RU" sz="1050" dirty="0">
                        <a:latin typeface="+mn-lt"/>
                        <a:ea typeface="Times New Roman"/>
                      </a:endParaRPr>
                    </a:p>
                  </a:txBody>
                  <a:tcPr marL="68580" marR="68580" marT="0" marB="0"/>
                </a:tc>
                <a:extLst>
                  <a:ext uri="{0D108BD9-81ED-4DB2-BD59-A6C34878D82A}">
                    <a16:rowId xmlns:a16="http://schemas.microsoft.com/office/drawing/2014/main" val="10004"/>
                  </a:ext>
                </a:extLst>
              </a:tr>
            </a:tbl>
          </a:graphicData>
        </a:graphic>
      </p:graphicFrame>
    </p:spTree>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428604"/>
            <a:ext cx="8929717" cy="1134134"/>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3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Фінансові коефіцієнти, застосовані </a:t>
            </a:r>
            <a:br>
              <a:rPr lang="uk-UA" sz="3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uk-UA" sz="3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для оцінки фінансової стійкості підприємства</a:t>
            </a:r>
            <a:endParaRPr lang="ru-RU" sz="3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4" name="Содержимое 3"/>
          <p:cNvGraphicFramePr>
            <a:graphicFrameLocks noGrp="1"/>
          </p:cNvGraphicFramePr>
          <p:nvPr>
            <p:ph idx="1"/>
          </p:nvPr>
        </p:nvGraphicFramePr>
        <p:xfrm>
          <a:off x="285719" y="1643050"/>
          <a:ext cx="8715436" cy="4713968"/>
        </p:xfrm>
        <a:graphic>
          <a:graphicData uri="http://schemas.openxmlformats.org/drawingml/2006/table">
            <a:tbl>
              <a:tblPr firstRow="1" bandRow="1">
                <a:tableStyleId>{5C22544A-7EE6-4342-B048-85BDC9FD1C3A}</a:tableStyleId>
              </a:tblPr>
              <a:tblGrid>
                <a:gridCol w="2178859">
                  <a:extLst>
                    <a:ext uri="{9D8B030D-6E8A-4147-A177-3AD203B41FA5}">
                      <a16:colId xmlns:a16="http://schemas.microsoft.com/office/drawing/2014/main" val="20000"/>
                    </a:ext>
                  </a:extLst>
                </a:gridCol>
                <a:gridCol w="2178859">
                  <a:extLst>
                    <a:ext uri="{9D8B030D-6E8A-4147-A177-3AD203B41FA5}">
                      <a16:colId xmlns:a16="http://schemas.microsoft.com/office/drawing/2014/main" val="20001"/>
                    </a:ext>
                  </a:extLst>
                </a:gridCol>
                <a:gridCol w="2178859">
                  <a:extLst>
                    <a:ext uri="{9D8B030D-6E8A-4147-A177-3AD203B41FA5}">
                      <a16:colId xmlns:a16="http://schemas.microsoft.com/office/drawing/2014/main" val="20002"/>
                    </a:ext>
                  </a:extLst>
                </a:gridCol>
                <a:gridCol w="2178859">
                  <a:extLst>
                    <a:ext uri="{9D8B030D-6E8A-4147-A177-3AD203B41FA5}">
                      <a16:colId xmlns:a16="http://schemas.microsoft.com/office/drawing/2014/main" val="20003"/>
                    </a:ext>
                  </a:extLst>
                </a:gridCol>
              </a:tblGrid>
              <a:tr h="571974">
                <a:tc>
                  <a:txBody>
                    <a:bodyPr/>
                    <a:lstStyle/>
                    <a:p>
                      <a:pPr algn="ctr">
                        <a:spcAft>
                          <a:spcPts val="0"/>
                        </a:spcAft>
                      </a:pPr>
                      <a:r>
                        <a:rPr lang="uk-UA" sz="1600" dirty="0">
                          <a:latin typeface="+mn-lt"/>
                          <a:ea typeface="Times New Roman"/>
                        </a:rPr>
                        <a:t>Коефіцієнт</a:t>
                      </a:r>
                      <a:endParaRPr lang="ru-RU" sz="1100" dirty="0">
                        <a:latin typeface="+mn-lt"/>
                        <a:ea typeface="Times New Roman"/>
                      </a:endParaRPr>
                    </a:p>
                  </a:txBody>
                  <a:tcPr marL="68580" marR="68580" marT="0" marB="0" anchor="ctr"/>
                </a:tc>
                <a:tc>
                  <a:txBody>
                    <a:bodyPr/>
                    <a:lstStyle/>
                    <a:p>
                      <a:pPr algn="ctr">
                        <a:spcAft>
                          <a:spcPts val="0"/>
                        </a:spcAft>
                      </a:pPr>
                      <a:r>
                        <a:rPr lang="uk-UA" sz="1600" dirty="0">
                          <a:latin typeface="+mn-lt"/>
                          <a:ea typeface="Times New Roman"/>
                        </a:rPr>
                        <a:t>Що показує</a:t>
                      </a:r>
                      <a:endParaRPr lang="ru-RU" sz="1100" dirty="0">
                        <a:latin typeface="+mn-lt"/>
                        <a:ea typeface="Times New Roman"/>
                      </a:endParaRPr>
                    </a:p>
                  </a:txBody>
                  <a:tcPr marL="68580" marR="68580" marT="0" marB="0" anchor="ctr"/>
                </a:tc>
                <a:tc>
                  <a:txBody>
                    <a:bodyPr/>
                    <a:lstStyle/>
                    <a:p>
                      <a:pPr algn="ctr">
                        <a:spcAft>
                          <a:spcPts val="0"/>
                        </a:spcAft>
                      </a:pPr>
                      <a:r>
                        <a:rPr lang="uk-UA" sz="1600" dirty="0">
                          <a:latin typeface="+mn-lt"/>
                          <a:ea typeface="Times New Roman"/>
                        </a:rPr>
                        <a:t>Розрахунок</a:t>
                      </a:r>
                      <a:endParaRPr lang="ru-RU" sz="1100" dirty="0">
                        <a:latin typeface="+mn-lt"/>
                        <a:ea typeface="Times New Roman"/>
                      </a:endParaRPr>
                    </a:p>
                  </a:txBody>
                  <a:tcPr marL="68580" marR="68580" marT="0" marB="0" anchor="ctr"/>
                </a:tc>
                <a:tc>
                  <a:txBody>
                    <a:bodyPr/>
                    <a:lstStyle/>
                    <a:p>
                      <a:pPr algn="ctr">
                        <a:spcAft>
                          <a:spcPts val="0"/>
                        </a:spcAft>
                      </a:pPr>
                      <a:r>
                        <a:rPr lang="uk-UA" sz="1600" dirty="0">
                          <a:latin typeface="+mn-lt"/>
                          <a:ea typeface="Times New Roman"/>
                        </a:rPr>
                        <a:t>Коментар</a:t>
                      </a:r>
                      <a:endParaRPr lang="ru-RU" sz="1100" dirty="0">
                        <a:latin typeface="+mn-lt"/>
                        <a:ea typeface="Times New Roman"/>
                      </a:endParaRPr>
                    </a:p>
                  </a:txBody>
                  <a:tcPr marL="68580" marR="68580" marT="0" marB="0" anchor="ctr"/>
                </a:tc>
                <a:extLst>
                  <a:ext uri="{0D108BD9-81ED-4DB2-BD59-A6C34878D82A}">
                    <a16:rowId xmlns:a16="http://schemas.microsoft.com/office/drawing/2014/main" val="10000"/>
                  </a:ext>
                </a:extLst>
              </a:tr>
              <a:tr h="285282">
                <a:tc>
                  <a:txBody>
                    <a:bodyPr/>
                    <a:lstStyle/>
                    <a:p>
                      <a:pPr algn="ctr">
                        <a:spcAft>
                          <a:spcPts val="0"/>
                        </a:spcAft>
                      </a:pPr>
                      <a:r>
                        <a:rPr lang="uk-UA" sz="1200" dirty="0">
                          <a:latin typeface="+mn-lt"/>
                          <a:ea typeface="Times New Roman"/>
                        </a:rPr>
                        <a:t>1</a:t>
                      </a:r>
                      <a:endParaRPr lang="ru-RU" sz="1000" dirty="0">
                        <a:latin typeface="+mn-lt"/>
                        <a:ea typeface="Times New Roman"/>
                      </a:endParaRPr>
                    </a:p>
                  </a:txBody>
                  <a:tcPr marL="68580" marR="68580" marT="0" marB="0" anchor="ctr"/>
                </a:tc>
                <a:tc>
                  <a:txBody>
                    <a:bodyPr/>
                    <a:lstStyle/>
                    <a:p>
                      <a:pPr algn="ctr">
                        <a:spcAft>
                          <a:spcPts val="0"/>
                        </a:spcAft>
                      </a:pPr>
                      <a:r>
                        <a:rPr lang="uk-UA" sz="1200" dirty="0">
                          <a:latin typeface="+mn-lt"/>
                          <a:ea typeface="Times New Roman"/>
                        </a:rPr>
                        <a:t>2</a:t>
                      </a:r>
                      <a:endParaRPr lang="ru-RU" sz="1000" dirty="0">
                        <a:latin typeface="+mn-lt"/>
                        <a:ea typeface="Times New Roman"/>
                      </a:endParaRPr>
                    </a:p>
                  </a:txBody>
                  <a:tcPr marL="68580" marR="68580" marT="0" marB="0" anchor="ctr"/>
                </a:tc>
                <a:tc>
                  <a:txBody>
                    <a:bodyPr/>
                    <a:lstStyle/>
                    <a:p>
                      <a:pPr algn="ctr">
                        <a:spcAft>
                          <a:spcPts val="0"/>
                        </a:spcAft>
                      </a:pPr>
                      <a:r>
                        <a:rPr lang="uk-UA" sz="1200">
                          <a:latin typeface="+mn-lt"/>
                          <a:ea typeface="Times New Roman"/>
                        </a:rPr>
                        <a:t>3</a:t>
                      </a:r>
                      <a:endParaRPr lang="ru-RU" sz="1000">
                        <a:latin typeface="+mn-lt"/>
                        <a:ea typeface="Times New Roman"/>
                      </a:endParaRPr>
                    </a:p>
                  </a:txBody>
                  <a:tcPr marL="68580" marR="68580" marT="0" marB="0" anchor="ctr"/>
                </a:tc>
                <a:tc>
                  <a:txBody>
                    <a:bodyPr/>
                    <a:lstStyle/>
                    <a:p>
                      <a:pPr algn="ctr">
                        <a:spcAft>
                          <a:spcPts val="0"/>
                        </a:spcAft>
                      </a:pPr>
                      <a:r>
                        <a:rPr lang="uk-UA" sz="1200" dirty="0">
                          <a:latin typeface="+mn-lt"/>
                          <a:ea typeface="Times New Roman"/>
                        </a:rPr>
                        <a:t>4</a:t>
                      </a:r>
                      <a:endParaRPr lang="ru-RU" sz="1000" dirty="0">
                        <a:latin typeface="+mn-lt"/>
                        <a:ea typeface="Times New Roman"/>
                      </a:endParaRPr>
                    </a:p>
                  </a:txBody>
                  <a:tcPr marL="68580" marR="68580" marT="0" marB="0" anchor="ctr"/>
                </a:tc>
                <a:extLst>
                  <a:ext uri="{0D108BD9-81ED-4DB2-BD59-A6C34878D82A}">
                    <a16:rowId xmlns:a16="http://schemas.microsoft.com/office/drawing/2014/main" val="10001"/>
                  </a:ext>
                </a:extLst>
              </a:tr>
              <a:tr h="1307360">
                <a:tc>
                  <a:txBody>
                    <a:bodyPr/>
                    <a:lstStyle/>
                    <a:p>
                      <a:pPr algn="l">
                        <a:spcAft>
                          <a:spcPts val="0"/>
                        </a:spcAft>
                      </a:pPr>
                      <a:r>
                        <a:rPr lang="uk-UA" sz="1400" dirty="0">
                          <a:latin typeface="+mn-lt"/>
                          <a:ea typeface="Times New Roman"/>
                        </a:rPr>
                        <a:t>Коефіцієнт автономії</a:t>
                      </a:r>
                      <a:endParaRPr lang="ru-RU" sz="1050" dirty="0">
                        <a:latin typeface="+mn-lt"/>
                        <a:ea typeface="Times New Roman"/>
                      </a:endParaRPr>
                    </a:p>
                  </a:txBody>
                  <a:tcPr marL="68580" marR="68580" marT="0" marB="0" anchor="ctr"/>
                </a:tc>
                <a:tc>
                  <a:txBody>
                    <a:bodyPr/>
                    <a:lstStyle/>
                    <a:p>
                      <a:pPr>
                        <a:spcAft>
                          <a:spcPts val="0"/>
                        </a:spcAft>
                      </a:pPr>
                      <a:r>
                        <a:rPr lang="uk-UA" sz="1200" dirty="0">
                          <a:latin typeface="+mn-lt"/>
                          <a:ea typeface="Times New Roman"/>
                        </a:rPr>
                        <a:t>Характеризує незалежність від позикових коштів. </a:t>
                      </a:r>
                      <a:endParaRPr lang="ru-RU" sz="1000" dirty="0">
                        <a:latin typeface="+mn-lt"/>
                        <a:ea typeface="Times New Roman"/>
                      </a:endParaRPr>
                    </a:p>
                    <a:p>
                      <a:pPr>
                        <a:spcAft>
                          <a:spcPts val="0"/>
                        </a:spcAft>
                      </a:pPr>
                      <a:r>
                        <a:rPr lang="uk-UA" sz="1200" dirty="0">
                          <a:latin typeface="+mn-lt"/>
                          <a:ea typeface="Times New Roman"/>
                        </a:rPr>
                        <a:t>Показує частку власного капіталу у сукупної його величині </a:t>
                      </a:r>
                      <a:endParaRPr lang="ru-RU" sz="1000" dirty="0">
                        <a:latin typeface="+mn-lt"/>
                        <a:ea typeface="Times New Roman"/>
                      </a:endParaRPr>
                    </a:p>
                  </a:txBody>
                  <a:tcPr marL="68580" marR="68580" marT="0" marB="0" anchor="ctr"/>
                </a:tc>
                <a:tc>
                  <a:txBody>
                    <a:bodyPr/>
                    <a:lstStyle/>
                    <a:p>
                      <a:pPr algn="ctr">
                        <a:spcAft>
                          <a:spcPts val="0"/>
                        </a:spcAft>
                      </a:pPr>
                      <a:endParaRPr lang="uk-UA" sz="1600" dirty="0">
                        <a:latin typeface="+mn-lt"/>
                        <a:ea typeface="Times New Roman"/>
                      </a:endParaRPr>
                    </a:p>
                    <a:p>
                      <a:pPr algn="ctr">
                        <a:spcAft>
                          <a:spcPts val="0"/>
                        </a:spcAft>
                      </a:pPr>
                      <a:r>
                        <a:rPr lang="uk-UA" sz="1600" dirty="0">
                          <a:latin typeface="+mn-lt"/>
                          <a:ea typeface="Times New Roman"/>
                        </a:rPr>
                        <a:t>К</a:t>
                      </a:r>
                      <a:r>
                        <a:rPr lang="uk-UA" sz="1600" baseline="-25000" dirty="0">
                          <a:latin typeface="+mn-lt"/>
                          <a:ea typeface="Times New Roman"/>
                        </a:rPr>
                        <a:t>А</a:t>
                      </a:r>
                      <a:r>
                        <a:rPr lang="uk-UA" sz="1600" dirty="0">
                          <a:latin typeface="+mn-lt"/>
                          <a:ea typeface="Times New Roman"/>
                        </a:rPr>
                        <a:t> &gt; 0,5</a:t>
                      </a:r>
                      <a:endParaRPr lang="ru-RU" sz="1100" dirty="0">
                        <a:latin typeface="+mn-lt"/>
                        <a:ea typeface="Times New Roman"/>
                      </a:endParaRPr>
                    </a:p>
                  </a:txBody>
                  <a:tcPr marL="68580" marR="68580" marT="0" marB="0" anchor="ctr"/>
                </a:tc>
                <a:tc>
                  <a:txBody>
                    <a:bodyPr/>
                    <a:lstStyle/>
                    <a:p>
                      <a:pPr>
                        <a:spcAft>
                          <a:spcPts val="0"/>
                        </a:spcAft>
                      </a:pPr>
                      <a:r>
                        <a:rPr lang="uk-UA" sz="1200">
                          <a:latin typeface="+mn-lt"/>
                          <a:ea typeface="Times New Roman"/>
                        </a:rPr>
                        <a:t>Перевищення вказує на збіль­шення фінансо­вої незалежності і розширення можливості залу­чення позикових джерел</a:t>
                      </a:r>
                      <a:endParaRPr lang="ru-RU" sz="1000">
                        <a:latin typeface="+mn-lt"/>
                        <a:ea typeface="Times New Roman"/>
                      </a:endParaRPr>
                    </a:p>
                  </a:txBody>
                  <a:tcPr marL="68580" marR="68580" marT="0" marB="0" anchor="ctr"/>
                </a:tc>
                <a:extLst>
                  <a:ext uri="{0D108BD9-81ED-4DB2-BD59-A6C34878D82A}">
                    <a16:rowId xmlns:a16="http://schemas.microsoft.com/office/drawing/2014/main" val="10002"/>
                  </a:ext>
                </a:extLst>
              </a:tr>
              <a:tr h="1307360">
                <a:tc>
                  <a:txBody>
                    <a:bodyPr/>
                    <a:lstStyle/>
                    <a:p>
                      <a:pPr>
                        <a:spcAft>
                          <a:spcPts val="0"/>
                        </a:spcAft>
                      </a:pPr>
                      <a:r>
                        <a:rPr lang="uk-UA" sz="1400" dirty="0">
                          <a:latin typeface="+mn-lt"/>
                          <a:ea typeface="Times New Roman"/>
                        </a:rPr>
                        <a:t>Коефіцієнт фінансової залежності</a:t>
                      </a:r>
                      <a:endParaRPr lang="ru-RU" sz="1050" dirty="0">
                        <a:latin typeface="+mn-lt"/>
                        <a:ea typeface="Times New Roman"/>
                      </a:endParaRPr>
                    </a:p>
                  </a:txBody>
                  <a:tcPr marL="68580" marR="68580" marT="0" marB="0" anchor="ctr"/>
                </a:tc>
                <a:tc>
                  <a:txBody>
                    <a:bodyPr/>
                    <a:lstStyle/>
                    <a:p>
                      <a:pPr>
                        <a:spcAft>
                          <a:spcPts val="0"/>
                        </a:spcAft>
                      </a:pPr>
                      <a:r>
                        <a:rPr lang="uk-UA" sz="1200">
                          <a:latin typeface="+mn-lt"/>
                          <a:ea typeface="Times New Roman"/>
                        </a:rPr>
                        <a:t>Характеризує залеж­ність від позикових коштів. </a:t>
                      </a:r>
                      <a:endParaRPr lang="ru-RU" sz="1000">
                        <a:latin typeface="+mn-lt"/>
                        <a:ea typeface="Times New Roman"/>
                      </a:endParaRPr>
                    </a:p>
                    <a:p>
                      <a:pPr>
                        <a:spcAft>
                          <a:spcPts val="0"/>
                        </a:spcAft>
                      </a:pPr>
                      <a:r>
                        <a:rPr lang="uk-UA" sz="1200">
                          <a:latin typeface="+mn-lt"/>
                          <a:ea typeface="Times New Roman"/>
                        </a:rPr>
                        <a:t>Показує, скільки пози­чено коштів на 1 грн, яка вкладена в активи</a:t>
                      </a:r>
                      <a:endParaRPr lang="ru-RU" sz="1000">
                        <a:latin typeface="+mn-lt"/>
                        <a:ea typeface="Times New Roman"/>
                      </a:endParaRPr>
                    </a:p>
                  </a:txBody>
                  <a:tcPr marL="68580" marR="68580" marT="0" marB="0" anchor="ctr"/>
                </a:tc>
                <a:tc>
                  <a:txBody>
                    <a:bodyPr/>
                    <a:lstStyle/>
                    <a:p>
                      <a:pPr algn="ctr">
                        <a:spcAft>
                          <a:spcPts val="0"/>
                        </a:spcAft>
                      </a:pPr>
                      <a:r>
                        <a:rPr lang="uk-UA" sz="1600" dirty="0" err="1">
                          <a:latin typeface="+mn-lt"/>
                          <a:ea typeface="Times New Roman"/>
                        </a:rPr>
                        <a:t>К</a:t>
                      </a:r>
                      <a:r>
                        <a:rPr lang="uk-UA" sz="1600" baseline="-25000" dirty="0" err="1">
                          <a:latin typeface="+mn-lt"/>
                          <a:ea typeface="Times New Roman"/>
                        </a:rPr>
                        <a:t>фз</a:t>
                      </a:r>
                      <a:r>
                        <a:rPr lang="ru-RU" sz="1600" baseline="-25000" dirty="0">
                          <a:latin typeface="+mn-lt"/>
                          <a:ea typeface="Times New Roman"/>
                        </a:rPr>
                        <a:t> </a:t>
                      </a:r>
                      <a:r>
                        <a:rPr lang="uk-UA" sz="1600" dirty="0">
                          <a:latin typeface="+mn-lt"/>
                          <a:ea typeface="Times New Roman"/>
                        </a:rPr>
                        <a:t>= </a:t>
                      </a:r>
                      <a:r>
                        <a:rPr lang="uk-UA" sz="1600" dirty="0" smtClean="0">
                          <a:latin typeface="+mn-lt"/>
                          <a:ea typeface="Times New Roman"/>
                        </a:rPr>
                        <a:t>ВБ:П</a:t>
                      </a:r>
                      <a:r>
                        <a:rPr lang="uk-UA" sz="2000" dirty="0" smtClean="0">
                          <a:latin typeface="+mn-lt"/>
                          <a:ea typeface="Times New Roman"/>
                        </a:rPr>
                        <a:t>1</a:t>
                      </a:r>
                      <a:r>
                        <a:rPr lang="uk-UA" sz="1600" dirty="0" smtClean="0">
                          <a:latin typeface="+mn-lt"/>
                          <a:ea typeface="Times New Roman"/>
                        </a:rPr>
                        <a:t>   </a:t>
                      </a:r>
                      <a:endParaRPr lang="ru-RU" sz="1100" dirty="0">
                        <a:latin typeface="+mn-lt"/>
                        <a:ea typeface="Times New Roman"/>
                      </a:endParaRPr>
                    </a:p>
                    <a:p>
                      <a:pPr algn="ctr">
                        <a:spcAft>
                          <a:spcPts val="0"/>
                        </a:spcAft>
                      </a:pPr>
                      <a:r>
                        <a:rPr lang="uk-UA" sz="1600" dirty="0" err="1">
                          <a:latin typeface="+mn-lt"/>
                          <a:ea typeface="Times New Roman"/>
                        </a:rPr>
                        <a:t>К</a:t>
                      </a:r>
                      <a:r>
                        <a:rPr lang="uk-UA" sz="1600" baseline="-25000" dirty="0" err="1">
                          <a:latin typeface="+mn-lt"/>
                          <a:ea typeface="Times New Roman"/>
                        </a:rPr>
                        <a:t>фз</a:t>
                      </a:r>
                      <a:r>
                        <a:rPr lang="uk-UA" sz="1600" dirty="0">
                          <a:latin typeface="+mn-lt"/>
                          <a:ea typeface="Times New Roman"/>
                        </a:rPr>
                        <a:t> &lt;  0,5</a:t>
                      </a:r>
                      <a:endParaRPr lang="ru-RU" sz="1100" dirty="0">
                        <a:latin typeface="+mn-lt"/>
                        <a:ea typeface="Times New Roman"/>
                      </a:endParaRPr>
                    </a:p>
                  </a:txBody>
                  <a:tcPr marL="68580" marR="68580" marT="0" marB="0" anchor="ctr"/>
                </a:tc>
                <a:tc>
                  <a:txBody>
                    <a:bodyPr/>
                    <a:lstStyle/>
                    <a:p>
                      <a:pPr>
                        <a:spcAft>
                          <a:spcPts val="0"/>
                        </a:spcAft>
                      </a:pPr>
                      <a:r>
                        <a:rPr lang="uk-UA" sz="1200" dirty="0">
                          <a:latin typeface="+mn-lt"/>
                          <a:ea typeface="Times New Roman"/>
                        </a:rPr>
                        <a:t>Зменшення вка­зує на збільшен­ня фінансової незалежності </a:t>
                      </a:r>
                      <a:endParaRPr lang="ru-RU" sz="1000" dirty="0">
                        <a:latin typeface="+mn-lt"/>
                        <a:ea typeface="Times New Roman"/>
                      </a:endParaRPr>
                    </a:p>
                  </a:txBody>
                  <a:tcPr marL="68580" marR="68580" marT="0" marB="0" anchor="ctr"/>
                </a:tc>
                <a:extLst>
                  <a:ext uri="{0D108BD9-81ED-4DB2-BD59-A6C34878D82A}">
                    <a16:rowId xmlns:a16="http://schemas.microsoft.com/office/drawing/2014/main" val="10003"/>
                  </a:ext>
                </a:extLst>
              </a:tr>
              <a:tr h="1241992">
                <a:tc>
                  <a:txBody>
                    <a:bodyPr/>
                    <a:lstStyle/>
                    <a:p>
                      <a:pPr>
                        <a:lnSpc>
                          <a:spcPct val="95000"/>
                        </a:lnSpc>
                        <a:spcAft>
                          <a:spcPts val="0"/>
                        </a:spcAft>
                      </a:pPr>
                      <a:r>
                        <a:rPr lang="uk-UA" sz="1400" dirty="0">
                          <a:latin typeface="+mn-lt"/>
                          <a:ea typeface="Times New Roman"/>
                        </a:rPr>
                        <a:t>Коефіцієнт спів­відношення пози­кових і власних коштів (коефіцієнт ф</a:t>
                      </a:r>
                      <a:r>
                        <a:rPr lang="uk-UA" sz="1400" spc="-40" dirty="0">
                          <a:latin typeface="+mn-lt"/>
                          <a:ea typeface="Times New Roman"/>
                        </a:rPr>
                        <a:t>інансового ризику</a:t>
                      </a:r>
                      <a:r>
                        <a:rPr lang="uk-UA" sz="1400" dirty="0">
                          <a:latin typeface="+mn-lt"/>
                          <a:ea typeface="Times New Roman"/>
                        </a:rPr>
                        <a:t> або плече фінан­сового важеля)</a:t>
                      </a:r>
                      <a:endParaRPr lang="ru-RU" sz="1050" dirty="0">
                        <a:latin typeface="+mn-lt"/>
                        <a:ea typeface="Times New Roman"/>
                      </a:endParaRPr>
                    </a:p>
                  </a:txBody>
                  <a:tcPr marL="68580" marR="68580" marT="0" marB="0" anchor="ctr"/>
                </a:tc>
                <a:tc>
                  <a:txBody>
                    <a:bodyPr/>
                    <a:lstStyle/>
                    <a:p>
                      <a:pPr>
                        <a:lnSpc>
                          <a:spcPct val="95000"/>
                        </a:lnSpc>
                        <a:spcAft>
                          <a:spcPts val="0"/>
                        </a:spcAft>
                      </a:pPr>
                      <a:r>
                        <a:rPr lang="uk-UA" sz="1200" dirty="0">
                          <a:latin typeface="+mn-lt"/>
                          <a:ea typeface="Times New Roman"/>
                        </a:rPr>
                        <a:t>Характеризує, скільки позикового капіталу залучило підприємство на 1 грн вкладеного в активи власного капіталу</a:t>
                      </a:r>
                      <a:endParaRPr lang="ru-RU" sz="1000" dirty="0">
                        <a:latin typeface="+mn-lt"/>
                        <a:ea typeface="Times New Roman"/>
                      </a:endParaRPr>
                    </a:p>
                  </a:txBody>
                  <a:tcPr marL="68580" marR="68580" marT="0" marB="0" anchor="ctr"/>
                </a:tc>
                <a:tc>
                  <a:txBody>
                    <a:bodyPr/>
                    <a:lstStyle/>
                    <a:p>
                      <a:pPr algn="ctr">
                        <a:lnSpc>
                          <a:spcPct val="95000"/>
                        </a:lnSpc>
                        <a:spcAft>
                          <a:spcPts val="0"/>
                        </a:spcAft>
                      </a:pPr>
                      <a:endParaRPr lang="uk-UA" sz="1600" dirty="0">
                        <a:latin typeface="+mn-lt"/>
                        <a:ea typeface="Times New Roman"/>
                      </a:endParaRPr>
                    </a:p>
                    <a:p>
                      <a:pPr algn="ctr">
                        <a:lnSpc>
                          <a:spcPct val="95000"/>
                        </a:lnSpc>
                        <a:spcAft>
                          <a:spcPts val="0"/>
                        </a:spcAft>
                      </a:pPr>
                      <a:r>
                        <a:rPr lang="uk-UA" sz="1600" dirty="0">
                          <a:latin typeface="+mn-lt"/>
                          <a:ea typeface="Times New Roman"/>
                        </a:rPr>
                        <a:t>К</a:t>
                      </a:r>
                      <a:r>
                        <a:rPr lang="uk-UA" sz="1600" baseline="-25000" dirty="0">
                          <a:latin typeface="+mn-lt"/>
                          <a:ea typeface="Times New Roman"/>
                        </a:rPr>
                        <a:t>ПВ</a:t>
                      </a:r>
                      <a:r>
                        <a:rPr lang="uk-UA" sz="1600" dirty="0">
                          <a:latin typeface="+mn-lt"/>
                          <a:ea typeface="Times New Roman"/>
                        </a:rPr>
                        <a:t> = </a:t>
                      </a:r>
                      <a:r>
                        <a:rPr lang="uk-UA" sz="1600" dirty="0" smtClean="0">
                          <a:latin typeface="+mn-lt"/>
                          <a:ea typeface="Times New Roman"/>
                        </a:rPr>
                        <a:t>(П2+П3+П4):П1</a:t>
                      </a:r>
                      <a:endParaRPr lang="ru-RU" sz="1100" dirty="0">
                        <a:latin typeface="+mn-lt"/>
                        <a:ea typeface="Times New Roman"/>
                      </a:endParaRPr>
                    </a:p>
                    <a:p>
                      <a:pPr algn="ctr">
                        <a:lnSpc>
                          <a:spcPct val="95000"/>
                        </a:lnSpc>
                        <a:spcAft>
                          <a:spcPts val="0"/>
                        </a:spcAft>
                      </a:pPr>
                      <a:r>
                        <a:rPr lang="uk-UA" sz="1600" dirty="0">
                          <a:latin typeface="+mn-lt"/>
                          <a:ea typeface="Times New Roman"/>
                        </a:rPr>
                        <a:t>К</a:t>
                      </a:r>
                      <a:r>
                        <a:rPr lang="uk-UA" sz="1600" baseline="-25000" dirty="0">
                          <a:latin typeface="+mn-lt"/>
                          <a:ea typeface="Times New Roman"/>
                        </a:rPr>
                        <a:t>ПВ</a:t>
                      </a:r>
                      <a:r>
                        <a:rPr lang="uk-UA" sz="1600" dirty="0">
                          <a:latin typeface="+mn-lt"/>
                          <a:ea typeface="Times New Roman"/>
                        </a:rPr>
                        <a:t> &lt; 0,7</a:t>
                      </a:r>
                      <a:endParaRPr lang="ru-RU" sz="1100" dirty="0">
                        <a:latin typeface="+mn-lt"/>
                        <a:ea typeface="Times New Roman"/>
                      </a:endParaRPr>
                    </a:p>
                  </a:txBody>
                  <a:tcPr marL="68580" marR="68580" marT="0" marB="0" anchor="ctr"/>
                </a:tc>
                <a:tc>
                  <a:txBody>
                    <a:bodyPr/>
                    <a:lstStyle/>
                    <a:p>
                      <a:pPr>
                        <a:lnSpc>
                          <a:spcPct val="95000"/>
                        </a:lnSpc>
                        <a:spcAft>
                          <a:spcPts val="0"/>
                        </a:spcAft>
                      </a:pPr>
                      <a:r>
                        <a:rPr lang="uk-UA" sz="1200" dirty="0">
                          <a:latin typeface="+mn-lt"/>
                          <a:ea typeface="Times New Roman"/>
                        </a:rPr>
                        <a:t>Перевищення зазначеної межі означає залеж­ність підприєм­ства від </a:t>
                      </a:r>
                      <a:r>
                        <a:rPr lang="uk-UA" sz="1200" spc="-30" dirty="0">
                          <a:latin typeface="+mn-lt"/>
                          <a:ea typeface="Times New Roman"/>
                        </a:rPr>
                        <a:t>зовніш­ніх джерел коштів</a:t>
                      </a:r>
                      <a:endParaRPr lang="ru-RU" sz="1000" dirty="0">
                        <a:latin typeface="+mn-lt"/>
                        <a:ea typeface="Times New Roman"/>
                      </a:endParaRPr>
                    </a:p>
                  </a:txBody>
                  <a:tcPr marL="68580" marR="68580" marT="0" marB="0" anchor="ctr"/>
                </a:tc>
                <a:extLst>
                  <a:ext uri="{0D108BD9-81ED-4DB2-BD59-A6C34878D82A}">
                    <a16:rowId xmlns:a16="http://schemas.microsoft.com/office/drawing/2014/main" val="10004"/>
                  </a:ext>
                </a:extLst>
              </a:tr>
            </a:tbl>
          </a:graphicData>
        </a:graphic>
      </p:graphicFrame>
    </p:spTree>
  </p:cSld>
  <p:clrMapOvr>
    <a:masterClrMapping/>
  </p:clrMapOvr>
  <p:transition spd="slow">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214282" y="142852"/>
          <a:ext cx="8644000" cy="6000793"/>
        </p:xfrm>
        <a:graphic>
          <a:graphicData uri="http://schemas.openxmlformats.org/drawingml/2006/table">
            <a:tbl>
              <a:tblPr firstRow="1" bandRow="1">
                <a:tableStyleId>{5C22544A-7EE6-4342-B048-85BDC9FD1C3A}</a:tableStyleId>
              </a:tblPr>
              <a:tblGrid>
                <a:gridCol w="2161000">
                  <a:extLst>
                    <a:ext uri="{9D8B030D-6E8A-4147-A177-3AD203B41FA5}">
                      <a16:colId xmlns:a16="http://schemas.microsoft.com/office/drawing/2014/main" val="20000"/>
                    </a:ext>
                  </a:extLst>
                </a:gridCol>
                <a:gridCol w="2161000">
                  <a:extLst>
                    <a:ext uri="{9D8B030D-6E8A-4147-A177-3AD203B41FA5}">
                      <a16:colId xmlns:a16="http://schemas.microsoft.com/office/drawing/2014/main" val="20001"/>
                    </a:ext>
                  </a:extLst>
                </a:gridCol>
                <a:gridCol w="2161000">
                  <a:extLst>
                    <a:ext uri="{9D8B030D-6E8A-4147-A177-3AD203B41FA5}">
                      <a16:colId xmlns:a16="http://schemas.microsoft.com/office/drawing/2014/main" val="20002"/>
                    </a:ext>
                  </a:extLst>
                </a:gridCol>
                <a:gridCol w="2161000">
                  <a:extLst>
                    <a:ext uri="{9D8B030D-6E8A-4147-A177-3AD203B41FA5}">
                      <a16:colId xmlns:a16="http://schemas.microsoft.com/office/drawing/2014/main" val="20003"/>
                    </a:ext>
                  </a:extLst>
                </a:gridCol>
              </a:tblGrid>
              <a:tr h="326894">
                <a:tc>
                  <a:txBody>
                    <a:bodyPr/>
                    <a:lstStyle/>
                    <a:p>
                      <a:pPr algn="ctr"/>
                      <a:r>
                        <a:rPr lang="uk-UA" sz="1400" dirty="0" smtClean="0">
                          <a:latin typeface="+mn-lt"/>
                        </a:rPr>
                        <a:t>1</a:t>
                      </a:r>
                      <a:endParaRPr lang="ru-RU" sz="1400" dirty="0">
                        <a:latin typeface="+mn-lt"/>
                      </a:endParaRPr>
                    </a:p>
                  </a:txBody>
                  <a:tcPr/>
                </a:tc>
                <a:tc>
                  <a:txBody>
                    <a:bodyPr/>
                    <a:lstStyle/>
                    <a:p>
                      <a:pPr algn="ctr"/>
                      <a:r>
                        <a:rPr lang="uk-UA" sz="1400" dirty="0" smtClean="0">
                          <a:latin typeface="+mn-lt"/>
                        </a:rPr>
                        <a:t>2</a:t>
                      </a:r>
                      <a:endParaRPr lang="ru-RU" sz="1400" dirty="0">
                        <a:latin typeface="+mn-lt"/>
                      </a:endParaRPr>
                    </a:p>
                  </a:txBody>
                  <a:tcPr/>
                </a:tc>
                <a:tc>
                  <a:txBody>
                    <a:bodyPr/>
                    <a:lstStyle/>
                    <a:p>
                      <a:pPr algn="ctr"/>
                      <a:r>
                        <a:rPr lang="uk-UA" sz="1400" dirty="0" smtClean="0">
                          <a:latin typeface="+mn-lt"/>
                        </a:rPr>
                        <a:t>3</a:t>
                      </a:r>
                      <a:endParaRPr lang="ru-RU" sz="1400" dirty="0">
                        <a:latin typeface="+mn-lt"/>
                      </a:endParaRPr>
                    </a:p>
                  </a:txBody>
                  <a:tcPr/>
                </a:tc>
                <a:tc>
                  <a:txBody>
                    <a:bodyPr/>
                    <a:lstStyle/>
                    <a:p>
                      <a:pPr algn="ctr"/>
                      <a:r>
                        <a:rPr lang="uk-UA" sz="1400" dirty="0" smtClean="0">
                          <a:latin typeface="+mn-lt"/>
                        </a:rPr>
                        <a:t>4</a:t>
                      </a:r>
                      <a:endParaRPr lang="ru-RU" sz="1400" dirty="0">
                        <a:latin typeface="+mn-lt"/>
                      </a:endParaRPr>
                    </a:p>
                  </a:txBody>
                  <a:tcPr/>
                </a:tc>
                <a:extLst>
                  <a:ext uri="{0D108BD9-81ED-4DB2-BD59-A6C34878D82A}">
                    <a16:rowId xmlns:a16="http://schemas.microsoft.com/office/drawing/2014/main" val="10000"/>
                  </a:ext>
                </a:extLst>
              </a:tr>
              <a:tr h="1394420">
                <a:tc>
                  <a:txBody>
                    <a:bodyPr/>
                    <a:lstStyle/>
                    <a:p>
                      <a:pPr>
                        <a:lnSpc>
                          <a:spcPct val="95000"/>
                        </a:lnSpc>
                        <a:spcAft>
                          <a:spcPts val="0"/>
                        </a:spcAft>
                      </a:pPr>
                      <a:r>
                        <a:rPr lang="uk-UA" sz="1400" dirty="0">
                          <a:latin typeface="+mn-lt"/>
                          <a:ea typeface="Times New Roman"/>
                        </a:rPr>
                        <a:t>Коефіцієнт фінансової стабільності</a:t>
                      </a:r>
                      <a:endParaRPr lang="ru-RU" sz="1050" dirty="0">
                        <a:latin typeface="+mn-lt"/>
                        <a:ea typeface="Times New Roman"/>
                      </a:endParaRPr>
                    </a:p>
                  </a:txBody>
                  <a:tcPr marL="68580" marR="68580" marT="0" marB="0" anchor="ctr"/>
                </a:tc>
                <a:tc>
                  <a:txBody>
                    <a:bodyPr/>
                    <a:lstStyle/>
                    <a:p>
                      <a:pPr>
                        <a:lnSpc>
                          <a:spcPct val="95000"/>
                        </a:lnSpc>
                        <a:spcAft>
                          <a:spcPts val="0"/>
                        </a:spcAft>
                      </a:pPr>
                      <a:r>
                        <a:rPr lang="uk-UA" sz="1200" dirty="0">
                          <a:latin typeface="+mn-lt"/>
                          <a:ea typeface="Times New Roman"/>
                        </a:rPr>
                        <a:t>Показує, скільки власного капіталу залучило підприєм­ство на 1 грн вкладе­ного в активи позико­вого капіталу</a:t>
                      </a:r>
                      <a:endParaRPr lang="ru-RU" sz="1000" dirty="0">
                        <a:latin typeface="+mn-lt"/>
                        <a:ea typeface="Times New Roman"/>
                      </a:endParaRPr>
                    </a:p>
                  </a:txBody>
                  <a:tcPr marL="68580" marR="68580" marT="0" marB="0" anchor="ctr"/>
                </a:tc>
                <a:tc>
                  <a:txBody>
                    <a:bodyPr/>
                    <a:lstStyle/>
                    <a:p>
                      <a:pPr marL="0" marR="0" indent="0" algn="ctr" defTabSz="914400" rtl="0" eaLnBrk="1" fontAlgn="auto" latinLnBrk="0" hangingPunct="1">
                        <a:lnSpc>
                          <a:spcPct val="95000"/>
                        </a:lnSpc>
                        <a:spcBef>
                          <a:spcPts val="0"/>
                        </a:spcBef>
                        <a:spcAft>
                          <a:spcPts val="0"/>
                        </a:spcAft>
                        <a:buClrTx/>
                        <a:buSzTx/>
                        <a:buFontTx/>
                        <a:buNone/>
                        <a:tabLst/>
                        <a:defRPr/>
                      </a:pPr>
                      <a:r>
                        <a:rPr lang="uk-UA" sz="1600" dirty="0" err="1">
                          <a:latin typeface="+mn-lt"/>
                          <a:ea typeface="Times New Roman"/>
                        </a:rPr>
                        <a:t>К</a:t>
                      </a:r>
                      <a:r>
                        <a:rPr lang="uk-UA" sz="1600" baseline="-25000" dirty="0" err="1">
                          <a:latin typeface="+mn-lt"/>
                          <a:ea typeface="Times New Roman"/>
                        </a:rPr>
                        <a:t>фс</a:t>
                      </a:r>
                      <a:r>
                        <a:rPr lang="uk-UA" sz="1600" dirty="0">
                          <a:latin typeface="+mn-lt"/>
                          <a:ea typeface="Times New Roman"/>
                        </a:rPr>
                        <a:t> = </a:t>
                      </a:r>
                      <a:r>
                        <a:rPr lang="uk-UA" sz="1600" dirty="0" smtClean="0">
                          <a:latin typeface="+mn-lt"/>
                          <a:ea typeface="Times New Roman"/>
                        </a:rPr>
                        <a:t>П1:(П2+П3+П4)</a:t>
                      </a:r>
                      <a:endParaRPr lang="ru-RU" sz="1100" dirty="0">
                        <a:latin typeface="+mn-lt"/>
                        <a:ea typeface="Times New Roman"/>
                      </a:endParaRPr>
                    </a:p>
                  </a:txBody>
                  <a:tcPr marL="68580" marR="68580" marT="0" marB="0" anchor="ctr"/>
                </a:tc>
                <a:tc>
                  <a:txBody>
                    <a:bodyPr/>
                    <a:lstStyle/>
                    <a:p>
                      <a:pPr>
                        <a:lnSpc>
                          <a:spcPct val="95000"/>
                        </a:lnSpc>
                        <a:spcAft>
                          <a:spcPts val="0"/>
                        </a:spcAft>
                      </a:pPr>
                      <a:r>
                        <a:rPr lang="uk-UA" sz="1200" dirty="0">
                          <a:latin typeface="+mn-lt"/>
                          <a:ea typeface="Times New Roman"/>
                        </a:rPr>
                        <a:t>Зниження показ­ника означає за­лежність під­приємства від зовнішніх дже­рел коштів</a:t>
                      </a:r>
                      <a:endParaRPr lang="ru-RU" sz="1000" dirty="0">
                        <a:latin typeface="+mn-lt"/>
                        <a:ea typeface="Times New Roman"/>
                      </a:endParaRPr>
                    </a:p>
                  </a:txBody>
                  <a:tcPr marL="68580" marR="68580" marT="0" marB="0" anchor="ctr"/>
                </a:tc>
                <a:extLst>
                  <a:ext uri="{0D108BD9-81ED-4DB2-BD59-A6C34878D82A}">
                    <a16:rowId xmlns:a16="http://schemas.microsoft.com/office/drawing/2014/main" val="10001"/>
                  </a:ext>
                </a:extLst>
              </a:tr>
              <a:tr h="1490639">
                <a:tc>
                  <a:txBody>
                    <a:bodyPr/>
                    <a:lstStyle/>
                    <a:p>
                      <a:pPr>
                        <a:lnSpc>
                          <a:spcPct val="95000"/>
                        </a:lnSpc>
                        <a:spcAft>
                          <a:spcPts val="0"/>
                        </a:spcAft>
                      </a:pPr>
                      <a:r>
                        <a:rPr lang="uk-UA" sz="1400" dirty="0">
                          <a:latin typeface="+mn-lt"/>
                          <a:ea typeface="Times New Roman"/>
                        </a:rPr>
                        <a:t>Коефіцієнт забезпеченості власними коштами</a:t>
                      </a:r>
                      <a:endParaRPr lang="ru-RU" sz="1050" dirty="0">
                        <a:latin typeface="+mn-lt"/>
                        <a:ea typeface="Times New Roman"/>
                      </a:endParaRPr>
                    </a:p>
                  </a:txBody>
                  <a:tcPr marL="68580" marR="68580" marT="0" marB="0" anchor="ctr"/>
                </a:tc>
                <a:tc>
                  <a:txBody>
                    <a:bodyPr/>
                    <a:lstStyle/>
                    <a:p>
                      <a:pPr>
                        <a:lnSpc>
                          <a:spcPct val="95000"/>
                        </a:lnSpc>
                        <a:spcAft>
                          <a:spcPts val="0"/>
                        </a:spcAft>
                      </a:pPr>
                      <a:r>
                        <a:rPr lang="uk-UA" sz="1200" dirty="0">
                          <a:latin typeface="+mn-lt"/>
                          <a:ea typeface="Times New Roman"/>
                        </a:rPr>
                        <a:t>Показує наявність у підприємства власних обігових коштів, необхідних для його фінансової стабіль­ності. Критерій для визначення неплатоспроможності підприємства</a:t>
                      </a:r>
                      <a:endParaRPr lang="ru-RU" sz="1000" dirty="0">
                        <a:latin typeface="+mn-lt"/>
                        <a:ea typeface="Times New Roman"/>
                      </a:endParaRPr>
                    </a:p>
                  </a:txBody>
                  <a:tcPr marL="68580" marR="68580" marT="0" marB="0" anchor="ctr"/>
                </a:tc>
                <a:tc>
                  <a:txBody>
                    <a:bodyPr/>
                    <a:lstStyle/>
                    <a:p>
                      <a:pPr algn="ctr">
                        <a:lnSpc>
                          <a:spcPct val="95000"/>
                        </a:lnSpc>
                        <a:spcAft>
                          <a:spcPts val="0"/>
                        </a:spcAft>
                      </a:pPr>
                      <a:endParaRPr lang="uk-UA" sz="1600" dirty="0">
                        <a:latin typeface="+mn-lt"/>
                        <a:ea typeface="Times New Roman"/>
                      </a:endParaRPr>
                    </a:p>
                    <a:p>
                      <a:pPr algn="ctr">
                        <a:lnSpc>
                          <a:spcPct val="95000"/>
                        </a:lnSpc>
                        <a:spcAft>
                          <a:spcPts val="0"/>
                        </a:spcAft>
                      </a:pPr>
                      <a:r>
                        <a:rPr lang="uk-UA" sz="1600" dirty="0">
                          <a:latin typeface="+mn-lt"/>
                          <a:ea typeface="Times New Roman"/>
                        </a:rPr>
                        <a:t>К</a:t>
                      </a:r>
                      <a:r>
                        <a:rPr lang="uk-UA" sz="1600" baseline="-25000" dirty="0">
                          <a:latin typeface="+mn-lt"/>
                          <a:ea typeface="Times New Roman"/>
                        </a:rPr>
                        <a:t>В</a:t>
                      </a:r>
                      <a:r>
                        <a:rPr lang="uk-UA" sz="1600" dirty="0">
                          <a:latin typeface="+mn-lt"/>
                          <a:ea typeface="Times New Roman"/>
                        </a:rPr>
                        <a:t> = </a:t>
                      </a:r>
                      <a:r>
                        <a:rPr lang="uk-UA" sz="1600" dirty="0" smtClean="0">
                          <a:latin typeface="+mn-lt"/>
                          <a:ea typeface="Times New Roman"/>
                        </a:rPr>
                        <a:t>(П1-А1):А2</a:t>
                      </a:r>
                      <a:endParaRPr lang="ru-RU" sz="1100" dirty="0">
                        <a:latin typeface="+mn-lt"/>
                        <a:ea typeface="Times New Roman"/>
                      </a:endParaRPr>
                    </a:p>
                    <a:p>
                      <a:pPr algn="ctr">
                        <a:lnSpc>
                          <a:spcPct val="95000"/>
                        </a:lnSpc>
                        <a:spcAft>
                          <a:spcPts val="0"/>
                        </a:spcAft>
                      </a:pPr>
                      <a:r>
                        <a:rPr lang="uk-UA" sz="1600" dirty="0">
                          <a:latin typeface="+mn-lt"/>
                          <a:ea typeface="Times New Roman"/>
                        </a:rPr>
                        <a:t>К</a:t>
                      </a:r>
                      <a:r>
                        <a:rPr lang="uk-UA" sz="1600" baseline="-25000" dirty="0">
                          <a:latin typeface="+mn-lt"/>
                          <a:ea typeface="Times New Roman"/>
                        </a:rPr>
                        <a:t>В</a:t>
                      </a:r>
                      <a:r>
                        <a:rPr lang="uk-UA" sz="1600" dirty="0">
                          <a:latin typeface="+mn-lt"/>
                          <a:ea typeface="Times New Roman"/>
                        </a:rPr>
                        <a:t> </a:t>
                      </a:r>
                      <a:r>
                        <a:rPr lang="uk-UA" sz="1600" dirty="0">
                          <a:latin typeface="+mn-lt"/>
                          <a:ea typeface="Times New Roman"/>
                          <a:cs typeface="Arial"/>
                          <a:sym typeface="Symbol"/>
                        </a:rPr>
                        <a:t></a:t>
                      </a:r>
                      <a:r>
                        <a:rPr lang="uk-UA" sz="1600" dirty="0">
                          <a:latin typeface="+mn-lt"/>
                          <a:ea typeface="Times New Roman"/>
                        </a:rPr>
                        <a:t> 0,1</a:t>
                      </a:r>
                      <a:endParaRPr lang="ru-RU" sz="1100" dirty="0">
                        <a:latin typeface="+mn-lt"/>
                        <a:ea typeface="Times New Roman"/>
                      </a:endParaRPr>
                    </a:p>
                  </a:txBody>
                  <a:tcPr marL="68580" marR="68580" marT="0" marB="0" anchor="ctr"/>
                </a:tc>
                <a:tc>
                  <a:txBody>
                    <a:bodyPr/>
                    <a:lstStyle/>
                    <a:p>
                      <a:pPr>
                        <a:lnSpc>
                          <a:spcPct val="95000"/>
                        </a:lnSpc>
                        <a:spcAft>
                          <a:spcPts val="0"/>
                        </a:spcAft>
                      </a:pPr>
                      <a:r>
                        <a:rPr lang="uk-UA" sz="1200" dirty="0">
                          <a:latin typeface="+mn-lt"/>
                          <a:ea typeface="Times New Roman"/>
                        </a:rPr>
                        <a:t>Чим в</a:t>
                      </a:r>
                      <a:r>
                        <a:rPr lang="uk-UA" sz="1200" spc="-40" dirty="0">
                          <a:latin typeface="+mn-lt"/>
                          <a:ea typeface="Times New Roman"/>
                        </a:rPr>
                        <a:t>ищий показ­</a:t>
                      </a:r>
                      <a:r>
                        <a:rPr lang="uk-UA" sz="1200" dirty="0">
                          <a:latin typeface="+mn-lt"/>
                          <a:ea typeface="Times New Roman"/>
                        </a:rPr>
                        <a:t>ник, тим кращий фінансовий стан п</a:t>
                      </a:r>
                      <a:r>
                        <a:rPr lang="uk-UA" sz="1200" spc="-40" dirty="0">
                          <a:latin typeface="+mn-lt"/>
                          <a:ea typeface="Times New Roman"/>
                        </a:rPr>
                        <a:t>ідприємства, тим</a:t>
                      </a:r>
                      <a:r>
                        <a:rPr lang="uk-UA" sz="1200" dirty="0">
                          <a:latin typeface="+mn-lt"/>
                          <a:ea typeface="Times New Roman"/>
                        </a:rPr>
                        <a:t> більше в нього можли­востей пров</a:t>
                      </a:r>
                      <a:r>
                        <a:rPr lang="uk-UA" sz="1200" spc="-30" dirty="0">
                          <a:latin typeface="+mn-lt"/>
                          <a:ea typeface="Times New Roman"/>
                        </a:rPr>
                        <a:t>е­дення неза­</a:t>
                      </a:r>
                      <a:r>
                        <a:rPr lang="uk-UA" sz="1200" dirty="0">
                          <a:latin typeface="+mn-lt"/>
                          <a:ea typeface="Times New Roman"/>
                        </a:rPr>
                        <a:t>леж­ної фінансо­вої політики</a:t>
                      </a:r>
                      <a:endParaRPr lang="ru-RU" sz="1000" dirty="0">
                        <a:latin typeface="+mn-lt"/>
                        <a:ea typeface="Times New Roman"/>
                      </a:endParaRPr>
                    </a:p>
                  </a:txBody>
                  <a:tcPr marL="68580" marR="68580" marT="0" marB="0" anchor="ctr"/>
                </a:tc>
                <a:extLst>
                  <a:ext uri="{0D108BD9-81ED-4DB2-BD59-A6C34878D82A}">
                    <a16:rowId xmlns:a16="http://schemas.microsoft.com/office/drawing/2014/main" val="10002"/>
                  </a:ext>
                </a:extLst>
              </a:tr>
              <a:tr h="1394420">
                <a:tc>
                  <a:txBody>
                    <a:bodyPr/>
                    <a:lstStyle/>
                    <a:p>
                      <a:pPr>
                        <a:lnSpc>
                          <a:spcPct val="95000"/>
                        </a:lnSpc>
                        <a:spcAft>
                          <a:spcPts val="0"/>
                        </a:spcAft>
                      </a:pPr>
                      <a:r>
                        <a:rPr lang="uk-UA" sz="1400" dirty="0">
                          <a:latin typeface="+mn-lt"/>
                          <a:ea typeface="Times New Roman"/>
                        </a:rPr>
                        <a:t>Коефіцієнт </a:t>
                      </a:r>
                      <a:r>
                        <a:rPr lang="uk-UA" sz="1400" dirty="0" err="1">
                          <a:latin typeface="+mn-lt"/>
                          <a:ea typeface="Times New Roman"/>
                        </a:rPr>
                        <a:t>маневрованості</a:t>
                      </a:r>
                      <a:endParaRPr lang="ru-RU" sz="1050" dirty="0">
                        <a:latin typeface="+mn-lt"/>
                        <a:ea typeface="Times New Roman"/>
                      </a:endParaRPr>
                    </a:p>
                  </a:txBody>
                  <a:tcPr marL="68580" marR="68580" marT="0" marB="0" anchor="ctr"/>
                </a:tc>
                <a:tc>
                  <a:txBody>
                    <a:bodyPr/>
                    <a:lstStyle/>
                    <a:p>
                      <a:pPr>
                        <a:lnSpc>
                          <a:spcPct val="95000"/>
                        </a:lnSpc>
                        <a:spcAft>
                          <a:spcPts val="0"/>
                        </a:spcAft>
                      </a:pPr>
                      <a:r>
                        <a:rPr lang="uk-UA" sz="1200">
                          <a:latin typeface="+mn-lt"/>
                          <a:ea typeface="Times New Roman"/>
                        </a:rPr>
                        <a:t>Здатність підприємства підтримувати рівень капіталу та поповнювати оборотні кошти за рахунок власних джерел</a:t>
                      </a:r>
                      <a:endParaRPr lang="ru-RU" sz="1000">
                        <a:latin typeface="+mn-lt"/>
                        <a:ea typeface="Times New Roman"/>
                      </a:endParaRPr>
                    </a:p>
                  </a:txBody>
                  <a:tcPr marL="68580" marR="68580" marT="0" marB="0" anchor="ctr"/>
                </a:tc>
                <a:tc>
                  <a:txBody>
                    <a:bodyPr/>
                    <a:lstStyle/>
                    <a:p>
                      <a:pPr algn="ctr">
                        <a:lnSpc>
                          <a:spcPct val="95000"/>
                        </a:lnSpc>
                        <a:spcAft>
                          <a:spcPts val="0"/>
                        </a:spcAft>
                      </a:pPr>
                      <a:endParaRPr lang="uk-UA" sz="1600" dirty="0">
                        <a:latin typeface="+mn-lt"/>
                        <a:ea typeface="Times New Roman"/>
                      </a:endParaRPr>
                    </a:p>
                    <a:p>
                      <a:pPr algn="ctr">
                        <a:lnSpc>
                          <a:spcPct val="95000"/>
                        </a:lnSpc>
                        <a:spcAft>
                          <a:spcPts val="0"/>
                        </a:spcAft>
                      </a:pPr>
                      <a:r>
                        <a:rPr lang="uk-UA" sz="1600" dirty="0">
                          <a:latin typeface="+mn-lt"/>
                          <a:ea typeface="Times New Roman"/>
                        </a:rPr>
                        <a:t>К</a:t>
                      </a:r>
                      <a:r>
                        <a:rPr lang="uk-UA" sz="1600" baseline="-25000" dirty="0">
                          <a:latin typeface="+mn-lt"/>
                          <a:ea typeface="Times New Roman"/>
                        </a:rPr>
                        <a:t>М</a:t>
                      </a:r>
                      <a:r>
                        <a:rPr lang="uk-UA" sz="1600" dirty="0">
                          <a:latin typeface="+mn-lt"/>
                          <a:ea typeface="Times New Roman"/>
                        </a:rPr>
                        <a:t> = </a:t>
                      </a:r>
                      <a:r>
                        <a:rPr lang="uk-UA" sz="1600" dirty="0" smtClean="0">
                          <a:latin typeface="+mn-lt"/>
                          <a:ea typeface="Times New Roman"/>
                        </a:rPr>
                        <a:t>(П1-А1):П1</a:t>
                      </a:r>
                      <a:endParaRPr lang="ru-RU" sz="1100" dirty="0">
                        <a:latin typeface="+mn-lt"/>
                        <a:ea typeface="Times New Roman"/>
                      </a:endParaRPr>
                    </a:p>
                    <a:p>
                      <a:pPr algn="ctr">
                        <a:lnSpc>
                          <a:spcPct val="95000"/>
                        </a:lnSpc>
                        <a:spcAft>
                          <a:spcPts val="0"/>
                        </a:spcAft>
                      </a:pPr>
                      <a:r>
                        <a:rPr lang="uk-UA" sz="1600" dirty="0">
                          <a:latin typeface="+mn-lt"/>
                          <a:ea typeface="Times New Roman"/>
                        </a:rPr>
                        <a:t>К</a:t>
                      </a:r>
                      <a:r>
                        <a:rPr lang="uk-UA" sz="1600" baseline="-25000" dirty="0">
                          <a:latin typeface="+mn-lt"/>
                          <a:ea typeface="Times New Roman"/>
                        </a:rPr>
                        <a:t>М</a:t>
                      </a:r>
                      <a:r>
                        <a:rPr lang="uk-UA" sz="1600" dirty="0">
                          <a:latin typeface="+mn-lt"/>
                          <a:ea typeface="Times New Roman"/>
                        </a:rPr>
                        <a:t> &gt; 0,5</a:t>
                      </a:r>
                      <a:endParaRPr lang="ru-RU" sz="1100" dirty="0">
                        <a:latin typeface="+mn-lt"/>
                        <a:ea typeface="Times New Roman"/>
                      </a:endParaRPr>
                    </a:p>
                  </a:txBody>
                  <a:tcPr marL="68580" marR="68580" marT="0" marB="0" anchor="ctr"/>
                </a:tc>
                <a:tc>
                  <a:txBody>
                    <a:bodyPr/>
                    <a:lstStyle/>
                    <a:p>
                      <a:pPr>
                        <a:lnSpc>
                          <a:spcPct val="95000"/>
                        </a:lnSpc>
                        <a:spcAft>
                          <a:spcPts val="0"/>
                        </a:spcAft>
                      </a:pPr>
                      <a:r>
                        <a:rPr lang="uk-UA" sz="1200" dirty="0">
                          <a:latin typeface="+mn-lt"/>
                          <a:ea typeface="Times New Roman"/>
                        </a:rPr>
                        <a:t>Чим ближче зна­чення показника до верхньої ме­жі, тим більшою є можливість фі­нансо</a:t>
                      </a:r>
                      <a:r>
                        <a:rPr lang="uk-UA" sz="1200" spc="-30" dirty="0">
                          <a:latin typeface="+mn-lt"/>
                          <a:ea typeface="Times New Roman"/>
                        </a:rPr>
                        <a:t>вого </a:t>
                      </a:r>
                      <a:r>
                        <a:rPr lang="uk-UA" sz="1200" spc="-40" dirty="0">
                          <a:latin typeface="+mn-lt"/>
                          <a:ea typeface="Times New Roman"/>
                        </a:rPr>
                        <a:t>манев­ру у підприємства</a:t>
                      </a:r>
                      <a:endParaRPr lang="ru-RU" sz="1000" dirty="0">
                        <a:latin typeface="+mn-lt"/>
                        <a:ea typeface="Times New Roman"/>
                      </a:endParaRPr>
                    </a:p>
                  </a:txBody>
                  <a:tcPr marL="68580" marR="68580" marT="0" marB="0" anchor="ctr"/>
                </a:tc>
                <a:extLst>
                  <a:ext uri="{0D108BD9-81ED-4DB2-BD59-A6C34878D82A}">
                    <a16:rowId xmlns:a16="http://schemas.microsoft.com/office/drawing/2014/main" val="10003"/>
                  </a:ext>
                </a:extLst>
              </a:tr>
              <a:tr h="1394420">
                <a:tc>
                  <a:txBody>
                    <a:bodyPr/>
                    <a:lstStyle/>
                    <a:p>
                      <a:pPr>
                        <a:lnSpc>
                          <a:spcPct val="95000"/>
                        </a:lnSpc>
                        <a:spcAft>
                          <a:spcPts val="0"/>
                        </a:spcAft>
                      </a:pPr>
                      <a:r>
                        <a:rPr lang="uk-UA" sz="1400" dirty="0">
                          <a:latin typeface="+mn-lt"/>
                          <a:ea typeface="Times New Roman"/>
                        </a:rPr>
                        <a:t>Коефіцієнт співвідношення мобільних і іммобілізованих коштів</a:t>
                      </a:r>
                      <a:endParaRPr lang="ru-RU" sz="1050" dirty="0">
                        <a:latin typeface="+mn-lt"/>
                        <a:ea typeface="Times New Roman"/>
                      </a:endParaRPr>
                    </a:p>
                  </a:txBody>
                  <a:tcPr marL="68580" marR="68580" marT="0" marB="0" anchor="ctr"/>
                </a:tc>
                <a:tc>
                  <a:txBody>
                    <a:bodyPr/>
                    <a:lstStyle/>
                    <a:p>
                      <a:pPr>
                        <a:lnSpc>
                          <a:spcPct val="95000"/>
                        </a:lnSpc>
                        <a:spcAft>
                          <a:spcPts val="0"/>
                        </a:spcAft>
                      </a:pPr>
                      <a:r>
                        <a:rPr lang="uk-UA" sz="1200" dirty="0">
                          <a:latin typeface="+mn-lt"/>
                          <a:ea typeface="Times New Roman"/>
                        </a:rPr>
                        <a:t>Скільки оборотних активів припадає </a:t>
                      </a:r>
                      <a:br>
                        <a:rPr lang="uk-UA" sz="1200" dirty="0">
                          <a:latin typeface="+mn-lt"/>
                          <a:ea typeface="Times New Roman"/>
                        </a:rPr>
                      </a:br>
                      <a:r>
                        <a:rPr lang="uk-UA" sz="1200" dirty="0">
                          <a:latin typeface="+mn-lt"/>
                          <a:ea typeface="Times New Roman"/>
                        </a:rPr>
                        <a:t>на 1 </a:t>
                      </a:r>
                      <a:r>
                        <a:rPr lang="uk-UA" sz="1200" dirty="0" err="1">
                          <a:latin typeface="+mn-lt"/>
                          <a:ea typeface="Times New Roman"/>
                        </a:rPr>
                        <a:t>грн</a:t>
                      </a:r>
                      <a:r>
                        <a:rPr lang="uk-UA" sz="1200" dirty="0">
                          <a:latin typeface="+mn-lt"/>
                          <a:ea typeface="Times New Roman"/>
                        </a:rPr>
                        <a:t> необоротних активів</a:t>
                      </a:r>
                      <a:endParaRPr lang="ru-RU" sz="1000" dirty="0">
                        <a:latin typeface="+mn-lt"/>
                        <a:ea typeface="Times New Roman"/>
                      </a:endParaRPr>
                    </a:p>
                  </a:txBody>
                  <a:tcPr marL="68580" marR="68580" marT="0" marB="0" anchor="ctr"/>
                </a:tc>
                <a:tc>
                  <a:txBody>
                    <a:bodyPr/>
                    <a:lstStyle/>
                    <a:p>
                      <a:pPr algn="ctr">
                        <a:lnSpc>
                          <a:spcPct val="95000"/>
                        </a:lnSpc>
                        <a:spcAft>
                          <a:spcPts val="0"/>
                        </a:spcAft>
                      </a:pPr>
                      <a:endParaRPr lang="uk-UA" sz="1600" dirty="0">
                        <a:latin typeface="+mn-lt"/>
                        <a:ea typeface="Times New Roman"/>
                      </a:endParaRPr>
                    </a:p>
                    <a:p>
                      <a:pPr algn="ctr">
                        <a:lnSpc>
                          <a:spcPct val="95000"/>
                        </a:lnSpc>
                        <a:spcAft>
                          <a:spcPts val="0"/>
                        </a:spcAft>
                      </a:pPr>
                      <a:r>
                        <a:rPr lang="uk-UA" sz="1600" dirty="0">
                          <a:latin typeface="+mn-lt"/>
                          <a:ea typeface="Times New Roman"/>
                        </a:rPr>
                        <a:t>К</a:t>
                      </a:r>
                      <a:r>
                        <a:rPr lang="uk-UA" sz="1600" baseline="-25000" dirty="0">
                          <a:latin typeface="+mn-lt"/>
                          <a:ea typeface="Times New Roman"/>
                        </a:rPr>
                        <a:t>МК</a:t>
                      </a:r>
                      <a:r>
                        <a:rPr lang="uk-UA" sz="1600" dirty="0">
                          <a:latin typeface="+mn-lt"/>
                          <a:ea typeface="Times New Roman"/>
                        </a:rPr>
                        <a:t> = </a:t>
                      </a:r>
                      <a:r>
                        <a:rPr lang="uk-UA" sz="1600" dirty="0" smtClean="0">
                          <a:latin typeface="+mn-lt"/>
                          <a:ea typeface="Times New Roman"/>
                        </a:rPr>
                        <a:t>А2:А1</a:t>
                      </a:r>
                      <a:endParaRPr lang="ru-RU" sz="1100" dirty="0">
                        <a:latin typeface="+mn-lt"/>
                        <a:ea typeface="Times New Roman"/>
                      </a:endParaRPr>
                    </a:p>
                  </a:txBody>
                  <a:tcPr marL="68580" marR="68580" marT="0" marB="0" anchor="ctr"/>
                </a:tc>
                <a:tc>
                  <a:txBody>
                    <a:bodyPr/>
                    <a:lstStyle/>
                    <a:p>
                      <a:pPr>
                        <a:lnSpc>
                          <a:spcPct val="95000"/>
                        </a:lnSpc>
                        <a:spcAft>
                          <a:spcPts val="0"/>
                        </a:spcAft>
                      </a:pPr>
                      <a:r>
                        <a:rPr lang="uk-UA" sz="1200" dirty="0">
                          <a:latin typeface="+mn-lt"/>
                          <a:ea typeface="Times New Roman"/>
                        </a:rPr>
                        <a:t>Ч</a:t>
                      </a:r>
                      <a:r>
                        <a:rPr lang="uk-UA" sz="1200" spc="-40" dirty="0">
                          <a:latin typeface="+mn-lt"/>
                          <a:ea typeface="Times New Roman"/>
                        </a:rPr>
                        <a:t>им вище значен­</a:t>
                      </a:r>
                      <a:r>
                        <a:rPr lang="uk-UA" sz="1200" dirty="0">
                          <a:latin typeface="+mn-lt"/>
                          <a:ea typeface="Times New Roman"/>
                        </a:rPr>
                        <a:t>н</a:t>
                      </a:r>
                      <a:r>
                        <a:rPr lang="uk-UA" sz="1200" spc="-30" dirty="0">
                          <a:latin typeface="+mn-lt"/>
                          <a:ea typeface="Times New Roman"/>
                        </a:rPr>
                        <a:t>я показника, ти</a:t>
                      </a:r>
                      <a:r>
                        <a:rPr lang="uk-UA" sz="1200" dirty="0">
                          <a:latin typeface="+mn-lt"/>
                          <a:ea typeface="Times New Roman"/>
                        </a:rPr>
                        <a:t>м біл</a:t>
                      </a:r>
                      <a:r>
                        <a:rPr lang="uk-UA" sz="1200" spc="-40" dirty="0">
                          <a:latin typeface="+mn-lt"/>
                          <a:ea typeface="Times New Roman"/>
                        </a:rPr>
                        <a:t>ьше коштів під­</a:t>
                      </a:r>
                      <a:r>
                        <a:rPr lang="uk-UA" sz="1200" dirty="0">
                          <a:latin typeface="+mn-lt"/>
                          <a:ea typeface="Times New Roman"/>
                        </a:rPr>
                        <a:t>приємство вкла­дає в оборотні активи</a:t>
                      </a:r>
                      <a:endParaRPr lang="ru-RU" sz="1000" dirty="0">
                        <a:latin typeface="+mn-lt"/>
                        <a:ea typeface="Times New Roman"/>
                      </a:endParaRPr>
                    </a:p>
                  </a:txBody>
                  <a:tcPr marL="68580" marR="68580" marT="0" marB="0" anchor="ctr"/>
                </a:tc>
                <a:extLst>
                  <a:ext uri="{0D108BD9-81ED-4DB2-BD59-A6C34878D82A}">
                    <a16:rowId xmlns:a16="http://schemas.microsoft.com/office/drawing/2014/main" val="10004"/>
                  </a:ext>
                </a:extLst>
              </a:tr>
            </a:tbl>
          </a:graphicData>
        </a:graphic>
      </p:graphicFrame>
    </p:spTree>
  </p:cSld>
  <p:clrMapOvr>
    <a:masterClrMapping/>
  </p:clrMapOvr>
  <p:transition spd="slow">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357158" y="214290"/>
          <a:ext cx="8572560" cy="3032235"/>
        </p:xfrm>
        <a:graphic>
          <a:graphicData uri="http://schemas.openxmlformats.org/drawingml/2006/table">
            <a:tbl>
              <a:tblPr firstRow="1" bandRow="1">
                <a:tableStyleId>{5C22544A-7EE6-4342-B048-85BDC9FD1C3A}</a:tableStyleId>
              </a:tblPr>
              <a:tblGrid>
                <a:gridCol w="2143140">
                  <a:extLst>
                    <a:ext uri="{9D8B030D-6E8A-4147-A177-3AD203B41FA5}">
                      <a16:colId xmlns:a16="http://schemas.microsoft.com/office/drawing/2014/main" val="20000"/>
                    </a:ext>
                  </a:extLst>
                </a:gridCol>
                <a:gridCol w="2143140">
                  <a:extLst>
                    <a:ext uri="{9D8B030D-6E8A-4147-A177-3AD203B41FA5}">
                      <a16:colId xmlns:a16="http://schemas.microsoft.com/office/drawing/2014/main" val="20001"/>
                    </a:ext>
                  </a:extLst>
                </a:gridCol>
                <a:gridCol w="2143140">
                  <a:extLst>
                    <a:ext uri="{9D8B030D-6E8A-4147-A177-3AD203B41FA5}">
                      <a16:colId xmlns:a16="http://schemas.microsoft.com/office/drawing/2014/main" val="20002"/>
                    </a:ext>
                  </a:extLst>
                </a:gridCol>
                <a:gridCol w="2143140">
                  <a:extLst>
                    <a:ext uri="{9D8B030D-6E8A-4147-A177-3AD203B41FA5}">
                      <a16:colId xmlns:a16="http://schemas.microsoft.com/office/drawing/2014/main" val="20003"/>
                    </a:ext>
                  </a:extLst>
                </a:gridCol>
              </a:tblGrid>
              <a:tr h="214314">
                <a:tc>
                  <a:txBody>
                    <a:bodyPr/>
                    <a:lstStyle/>
                    <a:p>
                      <a:pPr algn="ctr"/>
                      <a:r>
                        <a:rPr lang="uk-UA" sz="1400" dirty="0" smtClean="0">
                          <a:latin typeface="+mn-lt"/>
                        </a:rPr>
                        <a:t>1</a:t>
                      </a:r>
                      <a:endParaRPr lang="ru-RU" sz="1400" dirty="0">
                        <a:latin typeface="+mn-lt"/>
                      </a:endParaRPr>
                    </a:p>
                  </a:txBody>
                  <a:tcPr/>
                </a:tc>
                <a:tc>
                  <a:txBody>
                    <a:bodyPr/>
                    <a:lstStyle/>
                    <a:p>
                      <a:pPr algn="ctr"/>
                      <a:r>
                        <a:rPr lang="uk-UA" sz="1400" dirty="0" smtClean="0">
                          <a:latin typeface="+mn-lt"/>
                        </a:rPr>
                        <a:t>2</a:t>
                      </a:r>
                      <a:endParaRPr lang="ru-RU" sz="1400" dirty="0">
                        <a:latin typeface="+mn-lt"/>
                      </a:endParaRPr>
                    </a:p>
                  </a:txBody>
                  <a:tcPr/>
                </a:tc>
                <a:tc>
                  <a:txBody>
                    <a:bodyPr/>
                    <a:lstStyle/>
                    <a:p>
                      <a:pPr algn="ctr"/>
                      <a:r>
                        <a:rPr lang="uk-UA" sz="1400" dirty="0" smtClean="0">
                          <a:latin typeface="+mn-lt"/>
                        </a:rPr>
                        <a:t>3</a:t>
                      </a:r>
                      <a:endParaRPr lang="ru-RU" sz="1400" dirty="0">
                        <a:latin typeface="+mn-lt"/>
                      </a:endParaRPr>
                    </a:p>
                  </a:txBody>
                  <a:tcPr/>
                </a:tc>
                <a:tc>
                  <a:txBody>
                    <a:bodyPr/>
                    <a:lstStyle/>
                    <a:p>
                      <a:pPr algn="ctr"/>
                      <a:r>
                        <a:rPr lang="uk-UA" sz="1400" dirty="0" smtClean="0">
                          <a:latin typeface="+mn-lt"/>
                        </a:rPr>
                        <a:t>4</a:t>
                      </a:r>
                      <a:endParaRPr lang="ru-RU" sz="1400" dirty="0">
                        <a:latin typeface="+mn-lt"/>
                      </a:endParaRPr>
                    </a:p>
                  </a:txBody>
                  <a:tcPr/>
                </a:tc>
                <a:extLst>
                  <a:ext uri="{0D108BD9-81ED-4DB2-BD59-A6C34878D82A}">
                    <a16:rowId xmlns:a16="http://schemas.microsoft.com/office/drawing/2014/main" val="10000"/>
                  </a:ext>
                </a:extLst>
              </a:tr>
              <a:tr h="1948168">
                <a:tc>
                  <a:txBody>
                    <a:bodyPr/>
                    <a:lstStyle/>
                    <a:p>
                      <a:pPr>
                        <a:lnSpc>
                          <a:spcPct val="95000"/>
                        </a:lnSpc>
                        <a:spcAft>
                          <a:spcPts val="0"/>
                        </a:spcAft>
                      </a:pPr>
                      <a:r>
                        <a:rPr lang="uk-UA" sz="1400" dirty="0">
                          <a:latin typeface="+mn-lt"/>
                          <a:ea typeface="Times New Roman"/>
                        </a:rPr>
                        <a:t>Коефіцієнт майна виробничого призначення</a:t>
                      </a:r>
                      <a:endParaRPr lang="ru-RU" sz="1050" dirty="0">
                        <a:latin typeface="+mn-lt"/>
                        <a:ea typeface="Times New Roman"/>
                      </a:endParaRPr>
                    </a:p>
                  </a:txBody>
                  <a:tcPr marL="68580" marR="68580" marT="0" marB="0" anchor="ctr"/>
                </a:tc>
                <a:tc>
                  <a:txBody>
                    <a:bodyPr/>
                    <a:lstStyle/>
                    <a:p>
                      <a:pPr>
                        <a:lnSpc>
                          <a:spcPct val="95000"/>
                        </a:lnSpc>
                        <a:spcAft>
                          <a:spcPts val="0"/>
                        </a:spcAft>
                      </a:pPr>
                      <a:r>
                        <a:rPr lang="uk-UA" sz="1200" dirty="0">
                          <a:latin typeface="+mn-lt"/>
                          <a:ea typeface="Times New Roman"/>
                        </a:rPr>
                        <a:t>Частка майна виробничого призначення в загальній вартості майна підприємства</a:t>
                      </a:r>
                      <a:endParaRPr lang="ru-RU" sz="1000" dirty="0">
                        <a:latin typeface="+mn-lt"/>
                        <a:ea typeface="Times New Roman"/>
                      </a:endParaRPr>
                    </a:p>
                  </a:txBody>
                  <a:tcPr marL="68580" marR="68580" marT="0" marB="0" anchor="ctr"/>
                </a:tc>
                <a:tc>
                  <a:txBody>
                    <a:bodyPr/>
                    <a:lstStyle/>
                    <a:p>
                      <a:pPr>
                        <a:lnSpc>
                          <a:spcPct val="95000"/>
                        </a:lnSpc>
                        <a:spcAft>
                          <a:spcPts val="0"/>
                        </a:spcAft>
                      </a:pPr>
                      <a:endParaRPr lang="uk-UA" sz="1600" dirty="0">
                        <a:latin typeface="+mn-lt"/>
                        <a:ea typeface="Times New Roman"/>
                      </a:endParaRPr>
                    </a:p>
                    <a:p>
                      <a:pPr>
                        <a:lnSpc>
                          <a:spcPct val="95000"/>
                        </a:lnSpc>
                        <a:spcAft>
                          <a:spcPts val="0"/>
                        </a:spcAft>
                      </a:pPr>
                      <a:r>
                        <a:rPr lang="uk-UA" sz="1600" dirty="0" err="1">
                          <a:latin typeface="+mn-lt"/>
                          <a:ea typeface="Times New Roman"/>
                        </a:rPr>
                        <a:t>К</a:t>
                      </a:r>
                      <a:r>
                        <a:rPr lang="uk-UA" sz="1600" baseline="-25000" dirty="0" err="1">
                          <a:latin typeface="+mn-lt"/>
                          <a:ea typeface="Times New Roman"/>
                        </a:rPr>
                        <a:t>ВП</a:t>
                      </a:r>
                      <a:r>
                        <a:rPr lang="uk-UA" sz="1600" dirty="0">
                          <a:latin typeface="+mn-lt"/>
                          <a:ea typeface="Times New Roman"/>
                        </a:rPr>
                        <a:t> = </a:t>
                      </a:r>
                      <a:r>
                        <a:rPr lang="uk-UA" sz="1600" dirty="0" smtClean="0">
                          <a:latin typeface="+mn-lt"/>
                          <a:ea typeface="Times New Roman"/>
                        </a:rPr>
                        <a:t>(</a:t>
                      </a:r>
                      <a:r>
                        <a:rPr lang="en-US" sz="1600" dirty="0" smtClean="0">
                          <a:latin typeface="+mn-lt"/>
                          <a:ea typeface="Times New Roman"/>
                        </a:rPr>
                        <a:t>Z</a:t>
                      </a:r>
                      <a:r>
                        <a:rPr lang="uk-UA" sz="1600" dirty="0" smtClean="0">
                          <a:latin typeface="+mn-lt"/>
                          <a:ea typeface="Times New Roman"/>
                        </a:rPr>
                        <a:t>+А1):ВБ</a:t>
                      </a:r>
                      <a:endParaRPr lang="ru-RU" sz="1100" dirty="0">
                        <a:latin typeface="+mn-lt"/>
                        <a:ea typeface="Times New Roman"/>
                      </a:endParaRPr>
                    </a:p>
                    <a:p>
                      <a:pPr>
                        <a:lnSpc>
                          <a:spcPct val="95000"/>
                        </a:lnSpc>
                        <a:spcAft>
                          <a:spcPts val="0"/>
                        </a:spcAft>
                      </a:pPr>
                      <a:r>
                        <a:rPr lang="uk-UA" sz="1600" dirty="0" err="1">
                          <a:latin typeface="+mn-lt"/>
                          <a:ea typeface="Times New Roman"/>
                        </a:rPr>
                        <a:t>К</a:t>
                      </a:r>
                      <a:r>
                        <a:rPr lang="uk-UA" sz="1600" baseline="-25000" dirty="0" err="1">
                          <a:latin typeface="+mn-lt"/>
                          <a:ea typeface="Times New Roman"/>
                        </a:rPr>
                        <a:t>ВП</a:t>
                      </a:r>
                      <a:r>
                        <a:rPr lang="uk-UA" sz="1600" dirty="0">
                          <a:latin typeface="+mn-lt"/>
                          <a:ea typeface="Times New Roman"/>
                        </a:rPr>
                        <a:t> </a:t>
                      </a:r>
                      <a:r>
                        <a:rPr lang="uk-UA" sz="1600" dirty="0">
                          <a:latin typeface="+mn-lt"/>
                          <a:ea typeface="Times New Roman"/>
                          <a:cs typeface="Arial"/>
                          <a:sym typeface="Symbol"/>
                        </a:rPr>
                        <a:t></a:t>
                      </a:r>
                      <a:r>
                        <a:rPr lang="uk-UA" sz="1600" dirty="0">
                          <a:latin typeface="+mn-lt"/>
                          <a:ea typeface="Times New Roman"/>
                        </a:rPr>
                        <a:t> 0,5</a:t>
                      </a:r>
                      <a:endParaRPr lang="ru-RU" sz="1100" dirty="0">
                        <a:latin typeface="+mn-lt"/>
                        <a:ea typeface="Times New Roman"/>
                      </a:endParaRPr>
                    </a:p>
                  </a:txBody>
                  <a:tcPr marL="68580" marR="68580" marT="0" marB="0" anchor="ctr"/>
                </a:tc>
                <a:tc>
                  <a:txBody>
                    <a:bodyPr/>
                    <a:lstStyle/>
                    <a:p>
                      <a:pPr>
                        <a:lnSpc>
                          <a:spcPct val="95000"/>
                        </a:lnSpc>
                        <a:spcAft>
                          <a:spcPts val="0"/>
                        </a:spcAft>
                      </a:pPr>
                      <a:r>
                        <a:rPr lang="uk-UA" sz="1200" dirty="0">
                          <a:latin typeface="+mn-lt"/>
                          <a:ea typeface="Times New Roman"/>
                        </a:rPr>
                        <a:t>У випадку якщо значення показ­ника нижче від межі, рекоменду­ється залучення довгострокових позикових коштів для збільшення майна виробни­ч</a:t>
                      </a:r>
                      <a:r>
                        <a:rPr lang="uk-UA" sz="1200" spc="-20" dirty="0">
                          <a:latin typeface="+mn-lt"/>
                          <a:ea typeface="Times New Roman"/>
                        </a:rPr>
                        <a:t>ого призначен­ня</a:t>
                      </a:r>
                      <a:r>
                        <a:rPr lang="uk-UA" sz="1200" dirty="0">
                          <a:latin typeface="+mn-lt"/>
                          <a:ea typeface="Times New Roman"/>
                        </a:rPr>
                        <a:t> </a:t>
                      </a:r>
                      <a:endParaRPr lang="ru-RU" sz="1000" dirty="0">
                        <a:latin typeface="+mn-lt"/>
                        <a:ea typeface="Times New Roman"/>
                      </a:endParaRPr>
                    </a:p>
                  </a:txBody>
                  <a:tcPr marL="68580" marR="68580" marT="0" marB="0" anchor="ctr"/>
                </a:tc>
                <a:extLst>
                  <a:ext uri="{0D108BD9-81ED-4DB2-BD59-A6C34878D82A}">
                    <a16:rowId xmlns:a16="http://schemas.microsoft.com/office/drawing/2014/main" val="10001"/>
                  </a:ext>
                </a:extLst>
              </a:tr>
              <a:tr h="779267">
                <a:tc>
                  <a:txBody>
                    <a:bodyPr/>
                    <a:lstStyle/>
                    <a:p>
                      <a:pPr>
                        <a:lnSpc>
                          <a:spcPct val="95000"/>
                        </a:lnSpc>
                        <a:spcAft>
                          <a:spcPts val="0"/>
                        </a:spcAft>
                      </a:pPr>
                      <a:r>
                        <a:rPr lang="uk-UA" sz="1400" dirty="0">
                          <a:latin typeface="+mn-lt"/>
                          <a:ea typeface="Times New Roman"/>
                        </a:rPr>
                        <a:t>Коефіцієнт прогнозу банкрутства</a:t>
                      </a:r>
                      <a:endParaRPr lang="ru-RU" sz="1050" dirty="0">
                        <a:latin typeface="+mn-lt"/>
                        <a:ea typeface="Times New Roman"/>
                      </a:endParaRPr>
                    </a:p>
                  </a:txBody>
                  <a:tcPr marL="68580" marR="68580" marT="0" marB="0" anchor="ctr"/>
                </a:tc>
                <a:tc>
                  <a:txBody>
                    <a:bodyPr/>
                    <a:lstStyle/>
                    <a:p>
                      <a:pPr>
                        <a:lnSpc>
                          <a:spcPct val="95000"/>
                        </a:lnSpc>
                        <a:spcAft>
                          <a:spcPts val="0"/>
                        </a:spcAft>
                      </a:pPr>
                      <a:r>
                        <a:rPr lang="uk-UA" sz="1200">
                          <a:latin typeface="+mn-lt"/>
                          <a:ea typeface="Times New Roman"/>
                        </a:rPr>
                        <a:t>Частка чистих оборот­них активів у всіх коштах підприємства</a:t>
                      </a:r>
                      <a:endParaRPr lang="ru-RU" sz="1000">
                        <a:latin typeface="+mn-lt"/>
                        <a:ea typeface="Times New Roman"/>
                      </a:endParaRPr>
                    </a:p>
                  </a:txBody>
                  <a:tcPr marL="68580" marR="68580" marT="0" marB="0" anchor="ctr"/>
                </a:tc>
                <a:tc>
                  <a:txBody>
                    <a:bodyPr/>
                    <a:lstStyle/>
                    <a:p>
                      <a:pPr>
                        <a:lnSpc>
                          <a:spcPct val="95000"/>
                        </a:lnSpc>
                        <a:spcAft>
                          <a:spcPts val="0"/>
                        </a:spcAft>
                      </a:pPr>
                      <a:endParaRPr lang="uk-UA" sz="1600" dirty="0">
                        <a:latin typeface="+mn-lt"/>
                        <a:ea typeface="Times New Roman"/>
                      </a:endParaRPr>
                    </a:p>
                    <a:p>
                      <a:pPr>
                        <a:lnSpc>
                          <a:spcPct val="95000"/>
                        </a:lnSpc>
                        <a:spcAft>
                          <a:spcPts val="0"/>
                        </a:spcAft>
                      </a:pPr>
                      <a:r>
                        <a:rPr lang="uk-UA" sz="1600" dirty="0">
                          <a:latin typeface="+mn-lt"/>
                          <a:ea typeface="Times New Roman"/>
                        </a:rPr>
                        <a:t>К</a:t>
                      </a:r>
                      <a:r>
                        <a:rPr lang="uk-UA" sz="1600" baseline="-25000" dirty="0">
                          <a:latin typeface="+mn-lt"/>
                          <a:ea typeface="Times New Roman"/>
                        </a:rPr>
                        <a:t>ПБ </a:t>
                      </a:r>
                      <a:r>
                        <a:rPr lang="uk-UA" sz="1600" dirty="0">
                          <a:latin typeface="+mn-lt"/>
                          <a:ea typeface="Times New Roman"/>
                        </a:rPr>
                        <a:t>= </a:t>
                      </a:r>
                      <a:r>
                        <a:rPr lang="uk-UA" sz="1600" dirty="0" smtClean="0">
                          <a:latin typeface="+mn-lt"/>
                          <a:ea typeface="Times New Roman"/>
                        </a:rPr>
                        <a:t>(А2-П3):ВБ</a:t>
                      </a:r>
                      <a:endParaRPr lang="ru-RU" sz="1100" dirty="0">
                        <a:latin typeface="+mn-lt"/>
                        <a:ea typeface="Times New Roman"/>
                      </a:endParaRPr>
                    </a:p>
                  </a:txBody>
                  <a:tcPr marL="68580" marR="68580" marT="0" marB="0" anchor="ctr"/>
                </a:tc>
                <a:tc>
                  <a:txBody>
                    <a:bodyPr/>
                    <a:lstStyle/>
                    <a:p>
                      <a:pPr>
                        <a:lnSpc>
                          <a:spcPct val="95000"/>
                        </a:lnSpc>
                        <a:spcAft>
                          <a:spcPts val="0"/>
                        </a:spcAft>
                      </a:pPr>
                      <a:r>
                        <a:rPr lang="uk-UA" sz="1200" dirty="0">
                          <a:latin typeface="+mn-lt"/>
                          <a:ea typeface="Times New Roman"/>
                        </a:rPr>
                        <a:t>Зниження показ­ник</a:t>
                      </a:r>
                      <a:r>
                        <a:rPr lang="uk-UA" sz="1200" spc="-20" dirty="0">
                          <a:latin typeface="+mn-lt"/>
                          <a:ea typeface="Times New Roman"/>
                        </a:rPr>
                        <a:t>а свідчить про </a:t>
                      </a:r>
                      <a:r>
                        <a:rPr lang="uk-UA" sz="1200" dirty="0">
                          <a:latin typeface="+mn-lt"/>
                          <a:ea typeface="Times New Roman"/>
                        </a:rPr>
                        <a:t>те, що підприєм­ство має фінан­сові труднощі</a:t>
                      </a:r>
                      <a:endParaRPr lang="ru-RU" sz="1000" dirty="0">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
        <p:nvSpPr>
          <p:cNvPr id="5" name="TextBox 4"/>
          <p:cNvSpPr txBox="1"/>
          <p:nvPr/>
        </p:nvSpPr>
        <p:spPr>
          <a:xfrm>
            <a:off x="357158" y="3571876"/>
            <a:ext cx="8572560" cy="2751522"/>
          </a:xfrm>
          <a:prstGeom prst="rect">
            <a:avLst/>
          </a:prstGeom>
          <a:noFill/>
        </p:spPr>
        <p:txBody>
          <a:bodyPr wrap="square" rtlCol="0">
            <a:spAutoFit/>
          </a:bodyPr>
          <a:lstStyle/>
          <a:p>
            <a:pPr algn="just">
              <a:lnSpc>
                <a:spcPct val="90000"/>
              </a:lnSpc>
            </a:pPr>
            <a:r>
              <a:rPr lang="uk-UA" sz="2400" dirty="0" smtClean="0"/>
              <a:t>	</a:t>
            </a:r>
            <a:r>
              <a:rPr lang="uk-UA" sz="2400" i="1" dirty="0" smtClean="0"/>
              <a:t>Підприємство, що використовує тільки власний капітал, має найвищу фінансову стійкість (його коефіцієнт автономії рівний одиниці), але обмежує темпи свого розвитку і можливості приросту прибутку на вкладений власний капітал (у зв'язку із неможливістю розширення госпо­дарської діяльності за рахунок використання позикового капіталу).</a:t>
            </a:r>
            <a:endParaRPr lang="ru-RU" sz="2400" i="1" dirty="0" smtClean="0"/>
          </a:p>
          <a:p>
            <a:pPr>
              <a:lnSpc>
                <a:spcPct val="90000"/>
              </a:lnSpc>
            </a:pPr>
            <a:endParaRPr lang="ru-RU" sz="2400" dirty="0"/>
          </a:p>
        </p:txBody>
      </p:sp>
    </p:spTree>
  </p:cSld>
  <p:clrMapOvr>
    <a:masterClrMapping/>
  </p:clrMapOvr>
  <p:transition spd="slow">
    <p:push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357166"/>
            <a:ext cx="8215370" cy="208672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90000"/>
              </a:lnSpc>
            </a:pPr>
            <a:r>
              <a:rPr lang="uk-UA"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5.  Аналіз ліквідності і платоспроможності підприємства</a:t>
            </a:r>
            <a:endPar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nSpc>
                <a:spcPct val="90000"/>
              </a:lnSpc>
            </a:pPr>
            <a:endPar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Box 2"/>
          <p:cNvSpPr txBox="1"/>
          <p:nvPr/>
        </p:nvSpPr>
        <p:spPr>
          <a:xfrm>
            <a:off x="642910" y="2357430"/>
            <a:ext cx="7786742" cy="1421928"/>
          </a:xfrm>
          <a:prstGeom prst="rect">
            <a:avLst/>
          </a:prstGeom>
          <a:noFill/>
          <a:ln w="38100">
            <a:solidFill>
              <a:schemeClr val="tx1"/>
            </a:solidFill>
            <a:prstDash val="lgDash"/>
          </a:ln>
        </p:spPr>
        <p:txBody>
          <a:bodyPr wrap="square" rtlCol="0">
            <a:spAutoFit/>
          </a:bodyPr>
          <a:lstStyle/>
          <a:p>
            <a:pPr algn="just">
              <a:lnSpc>
                <a:spcPct val="90000"/>
              </a:lnSpc>
            </a:pPr>
            <a:r>
              <a:rPr lang="uk-UA" sz="2400" b="1" dirty="0" smtClean="0">
                <a:solidFill>
                  <a:srgbClr val="FFC000"/>
                </a:solidFill>
              </a:rPr>
              <a:t>Ліквідність - це потенційна можливість перетворення активів у грошові кошти для погашення короткострокових зобов'язань та непередбачуваних боргів </a:t>
            </a:r>
            <a:endParaRPr lang="ru-RU" sz="2400" b="1" dirty="0">
              <a:solidFill>
                <a:srgbClr val="FFC000"/>
              </a:solidFill>
            </a:endParaRPr>
          </a:p>
        </p:txBody>
      </p:sp>
      <p:sp>
        <p:nvSpPr>
          <p:cNvPr id="4" name="TextBox 3"/>
          <p:cNvSpPr txBox="1"/>
          <p:nvPr/>
        </p:nvSpPr>
        <p:spPr>
          <a:xfrm>
            <a:off x="642910" y="4214818"/>
            <a:ext cx="7858180" cy="1421928"/>
          </a:xfrm>
          <a:prstGeom prst="rect">
            <a:avLst/>
          </a:prstGeom>
          <a:noFill/>
        </p:spPr>
        <p:txBody>
          <a:bodyPr wrap="square" rtlCol="0">
            <a:spAutoFit/>
          </a:bodyPr>
          <a:lstStyle/>
          <a:p>
            <a:pPr algn="just">
              <a:lnSpc>
                <a:spcPct val="90000"/>
              </a:lnSpc>
            </a:pPr>
            <a:r>
              <a:rPr lang="uk-UA" sz="2400" i="1" dirty="0" smtClean="0"/>
              <a:t>Ліквідність балансу є важливим критерієм оцінки фінансового стану підприємства акціоне­рами, банками, постачальниками та іншими партнерами.</a:t>
            </a:r>
            <a:endParaRPr lang="ru-RU" sz="2400" i="1" dirty="0" smtClean="0"/>
          </a:p>
          <a:p>
            <a:pPr>
              <a:lnSpc>
                <a:spcPct val="90000"/>
              </a:lnSpc>
            </a:pPr>
            <a:endParaRPr lang="ru-RU" sz="2400" dirty="0"/>
          </a:p>
        </p:txBody>
      </p:sp>
    </p:spTree>
  </p:cSld>
  <p:clrMapOvr>
    <a:masterClrMapping/>
  </p:clrMapOvr>
  <p:transition spd="slow">
    <p:push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928662" y="285728"/>
            <a:ext cx="7143800"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t>Залежно від ступеня ліквідності активи підприємства розділяються на такі групи:</a:t>
            </a:r>
            <a:endParaRPr lang="ru-RU" b="1" dirty="0"/>
          </a:p>
        </p:txBody>
      </p:sp>
      <p:sp>
        <p:nvSpPr>
          <p:cNvPr id="5" name="TextBox 4"/>
          <p:cNvSpPr txBox="1"/>
          <p:nvPr/>
        </p:nvSpPr>
        <p:spPr>
          <a:xfrm>
            <a:off x="142844" y="1214422"/>
            <a:ext cx="9001156" cy="2271391"/>
          </a:xfrm>
          <a:prstGeom prst="rect">
            <a:avLst/>
          </a:prstGeom>
          <a:noFill/>
        </p:spPr>
        <p:txBody>
          <a:bodyPr wrap="square" rtlCol="0">
            <a:spAutoFit/>
          </a:bodyPr>
          <a:lstStyle/>
          <a:p>
            <a:pPr algn="just"/>
            <a:r>
              <a:rPr lang="uk-UA" sz="2000" dirty="0" smtClean="0"/>
              <a:t> </a:t>
            </a:r>
            <a:r>
              <a:rPr lang="uk-UA" sz="2000" b="1" dirty="0" smtClean="0">
                <a:solidFill>
                  <a:srgbClr val="FFC000"/>
                </a:solidFill>
              </a:rPr>
              <a:t>AІ</a:t>
            </a:r>
            <a:r>
              <a:rPr lang="uk-UA" sz="2000" dirty="0" smtClean="0"/>
              <a:t> – найбільш ліквідні активи – гроші та їх еквіваленти і поточні фінансові інвестиції;</a:t>
            </a:r>
            <a:endParaRPr lang="ru-RU" sz="2000" dirty="0" smtClean="0"/>
          </a:p>
          <a:p>
            <a:pPr algn="just"/>
            <a:r>
              <a:rPr lang="uk-UA" sz="2000" b="1" dirty="0" smtClean="0">
                <a:solidFill>
                  <a:srgbClr val="FFC000"/>
                </a:solidFill>
              </a:rPr>
              <a:t>AІІ</a:t>
            </a:r>
            <a:r>
              <a:rPr lang="uk-UA" sz="2000" dirty="0" smtClean="0"/>
              <a:t> – швидко реалізовані активи – дебіторська заборгованість;</a:t>
            </a:r>
            <a:endParaRPr lang="ru-RU" sz="2000" dirty="0" smtClean="0"/>
          </a:p>
          <a:p>
            <a:pPr algn="just"/>
            <a:r>
              <a:rPr lang="uk-UA" sz="2000" b="1" dirty="0" smtClean="0">
                <a:solidFill>
                  <a:srgbClr val="FFC000"/>
                </a:solidFill>
              </a:rPr>
              <a:t>AІІІ</a:t>
            </a:r>
            <a:r>
              <a:rPr lang="uk-UA" sz="2000" dirty="0" smtClean="0"/>
              <a:t> – повільно реалізовані активи – запаси, поточні біологічні акти­ви, витрати майбутніх періодів, інші оборотні активи; </a:t>
            </a:r>
            <a:endParaRPr lang="ru-RU" sz="2000" dirty="0" smtClean="0"/>
          </a:p>
          <a:p>
            <a:pPr algn="just"/>
            <a:r>
              <a:rPr lang="uk-UA" sz="2000" b="1" dirty="0" smtClean="0">
                <a:solidFill>
                  <a:srgbClr val="FFC000"/>
                </a:solidFill>
              </a:rPr>
              <a:t>AІV</a:t>
            </a:r>
            <a:r>
              <a:rPr lang="uk-UA" sz="2000" dirty="0" smtClean="0"/>
              <a:t> – </a:t>
            </a:r>
            <a:r>
              <a:rPr lang="uk-UA" sz="2000" dirty="0" err="1" smtClean="0"/>
              <a:t>важкореалізовані</a:t>
            </a:r>
            <a:r>
              <a:rPr lang="uk-UA" sz="2000" dirty="0" smtClean="0"/>
              <a:t> активи – необоротні активи.</a:t>
            </a:r>
            <a:endParaRPr lang="ru-RU" sz="2000" dirty="0" smtClean="0"/>
          </a:p>
          <a:p>
            <a:pPr>
              <a:lnSpc>
                <a:spcPct val="90000"/>
              </a:lnSpc>
              <a:buFont typeface="Wingdings" pitchFamily="2" charset="2"/>
              <a:buChar char="v"/>
            </a:pPr>
            <a:endParaRPr lang="ru-RU" sz="2400" dirty="0"/>
          </a:p>
        </p:txBody>
      </p:sp>
      <p:sp>
        <p:nvSpPr>
          <p:cNvPr id="6" name="Скругленный прямоугольник 5"/>
          <p:cNvSpPr/>
          <p:nvPr/>
        </p:nvSpPr>
        <p:spPr>
          <a:xfrm>
            <a:off x="1071538" y="3286124"/>
            <a:ext cx="7143800"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t>Пасиви балансу групуються за терміновістю їхньої оплати:</a:t>
            </a:r>
            <a:endParaRPr lang="ru-RU" b="1" dirty="0"/>
          </a:p>
        </p:txBody>
      </p:sp>
      <p:sp>
        <p:nvSpPr>
          <p:cNvPr id="7" name="TextBox 6"/>
          <p:cNvSpPr txBox="1"/>
          <p:nvPr/>
        </p:nvSpPr>
        <p:spPr>
          <a:xfrm>
            <a:off x="142844" y="4143380"/>
            <a:ext cx="9001156" cy="2886944"/>
          </a:xfrm>
          <a:prstGeom prst="rect">
            <a:avLst/>
          </a:prstGeom>
          <a:noFill/>
        </p:spPr>
        <p:txBody>
          <a:bodyPr wrap="square" rtlCol="0">
            <a:spAutoFit/>
          </a:bodyPr>
          <a:lstStyle/>
          <a:p>
            <a:pPr algn="just"/>
            <a:r>
              <a:rPr lang="uk-UA" sz="2000" b="1" dirty="0" smtClean="0">
                <a:solidFill>
                  <a:srgbClr val="FFC000"/>
                </a:solidFill>
              </a:rPr>
              <a:t>ПІ</a:t>
            </a:r>
            <a:r>
              <a:rPr lang="uk-UA" sz="2000" dirty="0" smtClean="0"/>
              <a:t> – найбільш термінові зобов'язання – поточна кредиторська заборгованість за товари, роботи, послуги;</a:t>
            </a:r>
            <a:endParaRPr lang="ru-RU" sz="2000" dirty="0" smtClean="0"/>
          </a:p>
          <a:p>
            <a:pPr algn="just"/>
            <a:r>
              <a:rPr lang="uk-UA" sz="2000" b="1" dirty="0" err="1" smtClean="0">
                <a:solidFill>
                  <a:srgbClr val="FFC000"/>
                </a:solidFill>
              </a:rPr>
              <a:t>ПІІ</a:t>
            </a:r>
            <a:r>
              <a:rPr lang="uk-UA" sz="2000" dirty="0" smtClean="0"/>
              <a:t> – короткострокові пасиви – короткострокові кредити банків, поточна кредиторська заборгованість за довгостроковими зобов'язан­нями та розрахунками, поточні забезпечення, доходи майбутніх періодів, інші поточні зобов'язання;</a:t>
            </a:r>
            <a:endParaRPr lang="ru-RU" sz="2000" dirty="0" smtClean="0"/>
          </a:p>
          <a:p>
            <a:pPr algn="just"/>
            <a:r>
              <a:rPr lang="uk-UA" sz="2000" b="1" dirty="0" smtClean="0">
                <a:solidFill>
                  <a:srgbClr val="FFC000"/>
                </a:solidFill>
              </a:rPr>
              <a:t>ПІІІ</a:t>
            </a:r>
            <a:r>
              <a:rPr lang="uk-UA" sz="2000" dirty="0" smtClean="0"/>
              <a:t> – довгострокові пасиви – довгострокові зобов'язання і забезпе­чення;</a:t>
            </a:r>
            <a:endParaRPr lang="ru-RU" sz="2000" dirty="0" smtClean="0"/>
          </a:p>
          <a:p>
            <a:pPr algn="just"/>
            <a:r>
              <a:rPr lang="uk-UA" sz="2000" b="1" dirty="0" err="1" smtClean="0">
                <a:solidFill>
                  <a:srgbClr val="FFC000"/>
                </a:solidFill>
              </a:rPr>
              <a:t>ПІV</a:t>
            </a:r>
            <a:r>
              <a:rPr lang="uk-UA" sz="2000" dirty="0" smtClean="0"/>
              <a:t> – постійні пасиви – власний капітал. </a:t>
            </a:r>
            <a:endParaRPr lang="ru-RU" sz="2000" dirty="0" smtClean="0"/>
          </a:p>
          <a:p>
            <a:pPr>
              <a:lnSpc>
                <a:spcPct val="90000"/>
              </a:lnSpc>
            </a:pPr>
            <a:endParaRPr lang="ru-RU" sz="2400" dirty="0"/>
          </a:p>
        </p:txBody>
      </p:sp>
    </p:spTree>
  </p:cSld>
  <p:clrMapOvr>
    <a:masterClrMapping/>
  </p:clrMapOvr>
  <p:transition spd="slow">
    <p:push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85728"/>
            <a:ext cx="8715436" cy="757130"/>
          </a:xfrm>
          <a:prstGeom prst="rect">
            <a:avLst/>
          </a:prstGeom>
          <a:noFill/>
        </p:spPr>
        <p:txBody>
          <a:bodyPr wrap="square" rtlCol="0">
            <a:spAutoFit/>
          </a:bodyPr>
          <a:lstStyle/>
          <a:p>
            <a:pPr>
              <a:lnSpc>
                <a:spcPct val="90000"/>
              </a:lnSpc>
            </a:pPr>
            <a:r>
              <a:rPr lang="uk-UA" sz="2400" dirty="0" smtClean="0"/>
              <a:t>Баланс вважається абсолютно ліквідним, якщо мають місце такі співвідношення:</a:t>
            </a:r>
            <a:endParaRPr lang="ru-RU" sz="2400" dirty="0"/>
          </a:p>
        </p:txBody>
      </p:sp>
      <p:sp>
        <p:nvSpPr>
          <p:cNvPr id="3" name="Скругленный прямоугольник 2"/>
          <p:cNvSpPr/>
          <p:nvPr/>
        </p:nvSpPr>
        <p:spPr>
          <a:xfrm>
            <a:off x="3428992" y="1071546"/>
            <a:ext cx="2214578" cy="135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t>AI </a:t>
            </a:r>
            <a:r>
              <a:rPr lang="uk-UA" sz="2000" b="1" dirty="0" smtClean="0">
                <a:sym typeface="Symbol"/>
              </a:rPr>
              <a:t></a:t>
            </a:r>
            <a:r>
              <a:rPr lang="uk-UA" sz="2000" b="1" dirty="0" smtClean="0"/>
              <a:t> ПІ; </a:t>
            </a:r>
          </a:p>
          <a:p>
            <a:pPr algn="ctr"/>
            <a:r>
              <a:rPr lang="uk-UA" sz="2000" b="1" dirty="0" smtClean="0"/>
              <a:t>АІІ </a:t>
            </a:r>
            <a:r>
              <a:rPr lang="uk-UA" sz="2000" b="1" dirty="0" smtClean="0">
                <a:sym typeface="Symbol"/>
              </a:rPr>
              <a:t></a:t>
            </a:r>
            <a:r>
              <a:rPr lang="uk-UA" sz="2000" b="1" dirty="0" smtClean="0"/>
              <a:t> </a:t>
            </a:r>
            <a:r>
              <a:rPr lang="uk-UA" sz="2000" b="1" dirty="0" err="1" smtClean="0"/>
              <a:t>ПІІ</a:t>
            </a:r>
            <a:r>
              <a:rPr lang="uk-UA" sz="2000" b="1" dirty="0" smtClean="0"/>
              <a:t>; </a:t>
            </a:r>
          </a:p>
          <a:p>
            <a:pPr algn="ctr"/>
            <a:r>
              <a:rPr lang="uk-UA" sz="2000" b="1" dirty="0" smtClean="0"/>
              <a:t>AIІІ </a:t>
            </a:r>
            <a:r>
              <a:rPr lang="uk-UA" sz="2000" b="1" dirty="0" smtClean="0">
                <a:sym typeface="Symbol"/>
              </a:rPr>
              <a:t></a:t>
            </a:r>
            <a:r>
              <a:rPr lang="uk-UA" sz="2000" b="1" dirty="0" smtClean="0"/>
              <a:t> ПІІІ; </a:t>
            </a:r>
          </a:p>
          <a:p>
            <a:pPr algn="ctr"/>
            <a:r>
              <a:rPr lang="uk-UA" sz="2000" b="1" dirty="0" smtClean="0"/>
              <a:t>AIV ≤ </a:t>
            </a:r>
            <a:r>
              <a:rPr lang="uk-UA" sz="2000" b="1" dirty="0" err="1" smtClean="0"/>
              <a:t>ПІV</a:t>
            </a:r>
            <a:r>
              <a:rPr lang="uk-UA" sz="2000" b="1" dirty="0" smtClean="0"/>
              <a:t>.</a:t>
            </a:r>
            <a:endParaRPr lang="ru-RU" sz="2000" b="1" dirty="0"/>
          </a:p>
        </p:txBody>
      </p:sp>
      <p:sp>
        <p:nvSpPr>
          <p:cNvPr id="4" name="TextBox 3"/>
          <p:cNvSpPr txBox="1"/>
          <p:nvPr/>
        </p:nvSpPr>
        <p:spPr>
          <a:xfrm>
            <a:off x="500034" y="3214686"/>
            <a:ext cx="8143932" cy="1089529"/>
          </a:xfrm>
          <a:prstGeom prst="rect">
            <a:avLst/>
          </a:prstGeom>
          <a:noFill/>
          <a:ln w="31750">
            <a:solidFill>
              <a:schemeClr val="tx1"/>
            </a:solidFill>
            <a:prstDash val="lgDash"/>
          </a:ln>
        </p:spPr>
        <p:txBody>
          <a:bodyPr wrap="square" rtlCol="0">
            <a:spAutoFit/>
          </a:bodyPr>
          <a:lstStyle/>
          <a:p>
            <a:pPr algn="just">
              <a:lnSpc>
                <a:spcPct val="90000"/>
              </a:lnSpc>
            </a:pPr>
            <a:r>
              <a:rPr lang="uk-UA" sz="2400" b="1" dirty="0" smtClean="0">
                <a:solidFill>
                  <a:srgbClr val="FFC000"/>
                </a:solidFill>
              </a:rPr>
              <a:t>Чистий оборотний капітал (чисті оборотні кошти)дорівнює різниці між обо­ротними активами підприємства та його поточними зобов'язаннями.</a:t>
            </a:r>
            <a:endParaRPr lang="ru-RU" sz="2400" b="1" dirty="0">
              <a:solidFill>
                <a:srgbClr val="FFC000"/>
              </a:solidFill>
            </a:endParaRPr>
          </a:p>
        </p:txBody>
      </p:sp>
      <p:sp>
        <p:nvSpPr>
          <p:cNvPr id="5" name="TextBox 4"/>
          <p:cNvSpPr txBox="1"/>
          <p:nvPr/>
        </p:nvSpPr>
        <p:spPr>
          <a:xfrm>
            <a:off x="500034" y="4857760"/>
            <a:ext cx="8143932" cy="757130"/>
          </a:xfrm>
          <a:prstGeom prst="rect">
            <a:avLst/>
          </a:prstGeom>
          <a:noFill/>
        </p:spPr>
        <p:txBody>
          <a:bodyPr wrap="square" rtlCol="0">
            <a:spAutoFit/>
          </a:bodyPr>
          <a:lstStyle/>
          <a:p>
            <a:pPr algn="just">
              <a:lnSpc>
                <a:spcPct val="90000"/>
              </a:lnSpc>
            </a:pPr>
            <a:r>
              <a:rPr lang="uk-UA" sz="2400" i="1" dirty="0" smtClean="0"/>
              <a:t>Зростання цього показника сприяє підвищенню рівня ліквідності під­приємства.</a:t>
            </a:r>
            <a:endParaRPr lang="ru-RU" sz="2400" i="1" dirty="0"/>
          </a:p>
        </p:txBody>
      </p:sp>
    </p:spTree>
  </p:cSld>
  <p:clrMapOvr>
    <a:masterClrMapping/>
  </p:clrMapOvr>
  <p:transition spd="slow">
    <p:push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214414" y="214290"/>
            <a:ext cx="6929486"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dirty="0" smtClean="0"/>
              <a:t>Коефіцієнти ліквідності</a:t>
            </a:r>
            <a:endParaRPr lang="ru-RU" sz="3200" dirty="0"/>
          </a:p>
        </p:txBody>
      </p:sp>
      <p:sp>
        <p:nvSpPr>
          <p:cNvPr id="3" name="TextBox 2"/>
          <p:cNvSpPr txBox="1"/>
          <p:nvPr/>
        </p:nvSpPr>
        <p:spPr>
          <a:xfrm>
            <a:off x="214282" y="1428736"/>
            <a:ext cx="8572560" cy="5299912"/>
          </a:xfrm>
          <a:prstGeom prst="rect">
            <a:avLst/>
          </a:prstGeom>
          <a:noFill/>
        </p:spPr>
        <p:txBody>
          <a:bodyPr wrap="square" rtlCol="0">
            <a:spAutoFit/>
          </a:bodyPr>
          <a:lstStyle/>
          <a:p>
            <a:pPr marL="457200" indent="-457200">
              <a:lnSpc>
                <a:spcPct val="90000"/>
              </a:lnSpc>
              <a:buAutoNum type="arabicPeriod"/>
            </a:pPr>
            <a:r>
              <a:rPr lang="ru-RU" sz="2400" b="1" dirty="0" err="1" smtClean="0">
                <a:solidFill>
                  <a:srgbClr val="FFC000"/>
                </a:solidFill>
              </a:rPr>
              <a:t>Коефіцієнт</a:t>
            </a:r>
            <a:r>
              <a:rPr lang="ru-RU" sz="2400" b="1" dirty="0" smtClean="0">
                <a:solidFill>
                  <a:srgbClr val="FFC000"/>
                </a:solidFill>
              </a:rPr>
              <a:t> </a:t>
            </a:r>
            <a:r>
              <a:rPr lang="ru-RU" sz="2400" b="1" dirty="0" err="1" smtClean="0">
                <a:solidFill>
                  <a:srgbClr val="FFC000"/>
                </a:solidFill>
              </a:rPr>
              <a:t>поточної</a:t>
            </a:r>
            <a:r>
              <a:rPr lang="ru-RU" sz="2400" b="1" dirty="0" smtClean="0">
                <a:solidFill>
                  <a:srgbClr val="FFC000"/>
                </a:solidFill>
              </a:rPr>
              <a:t> </a:t>
            </a:r>
            <a:r>
              <a:rPr lang="ru-RU" sz="2400" b="1" dirty="0" err="1" smtClean="0">
                <a:solidFill>
                  <a:srgbClr val="FFC000"/>
                </a:solidFill>
              </a:rPr>
              <a:t>ліквідності</a:t>
            </a:r>
            <a:r>
              <a:rPr lang="ru-RU" sz="2400" b="1" dirty="0" smtClean="0">
                <a:solidFill>
                  <a:srgbClr val="FFC000"/>
                </a:solidFill>
              </a:rPr>
              <a:t> </a:t>
            </a:r>
            <a:r>
              <a:rPr lang="ru-RU" sz="2400" dirty="0" err="1" smtClean="0"/>
              <a:t>характеризує</a:t>
            </a:r>
            <a:r>
              <a:rPr lang="ru-RU" sz="2400" dirty="0" smtClean="0"/>
              <a:t> </a:t>
            </a:r>
            <a:r>
              <a:rPr lang="ru-RU" sz="2400" dirty="0" err="1" smtClean="0"/>
              <a:t>погашення</a:t>
            </a:r>
            <a:r>
              <a:rPr lang="ru-RU" sz="2400" dirty="0" smtClean="0"/>
              <a:t> </a:t>
            </a:r>
            <a:r>
              <a:rPr lang="ru-RU" sz="2400" dirty="0" err="1" smtClean="0"/>
              <a:t>поточних</a:t>
            </a:r>
            <a:r>
              <a:rPr lang="ru-RU" sz="2400" dirty="0" smtClean="0"/>
              <a:t> (</a:t>
            </a:r>
            <a:r>
              <a:rPr lang="ru-RU" sz="2400" dirty="0" err="1" smtClean="0"/>
              <a:t>короткострокових</a:t>
            </a:r>
            <a:r>
              <a:rPr lang="ru-RU" sz="2400" dirty="0" smtClean="0"/>
              <a:t>) </a:t>
            </a:r>
            <a:r>
              <a:rPr lang="ru-RU" sz="2400" dirty="0" err="1" smtClean="0"/>
              <a:t>зобов'язань</a:t>
            </a:r>
            <a:r>
              <a:rPr lang="ru-RU" sz="2400" dirty="0" smtClean="0"/>
              <a:t> за  </a:t>
            </a:r>
            <a:r>
              <a:rPr lang="ru-RU" sz="2400" dirty="0" err="1" smtClean="0"/>
              <a:t>рахунок</a:t>
            </a:r>
            <a:r>
              <a:rPr lang="ru-RU" sz="2400" dirty="0" smtClean="0"/>
              <a:t> </a:t>
            </a:r>
            <a:r>
              <a:rPr lang="ru-RU" sz="2400" dirty="0" err="1" smtClean="0"/>
              <a:t>поточних</a:t>
            </a:r>
            <a:r>
              <a:rPr lang="ru-RU" sz="2400" dirty="0" smtClean="0"/>
              <a:t> </a:t>
            </a:r>
            <a:r>
              <a:rPr lang="ru-RU" sz="2400" dirty="0" err="1" smtClean="0"/>
              <a:t>активів</a:t>
            </a:r>
            <a:r>
              <a:rPr lang="ru-RU" sz="2400" dirty="0" smtClean="0"/>
              <a:t>. </a:t>
            </a:r>
          </a:p>
          <a:p>
            <a:pPr marL="457200" indent="-457200">
              <a:lnSpc>
                <a:spcPct val="90000"/>
              </a:lnSpc>
            </a:pPr>
            <a:endParaRPr lang="ru-RU" sz="2400" dirty="0" smtClean="0"/>
          </a:p>
          <a:p>
            <a:pPr marL="457200" indent="-457200" algn="ctr">
              <a:lnSpc>
                <a:spcPct val="90000"/>
              </a:lnSpc>
            </a:pPr>
            <a:r>
              <a:rPr lang="uk-UA" sz="2000" dirty="0" smtClean="0"/>
              <a:t>Оборотні активи (ряд. 1195)</a:t>
            </a:r>
          </a:p>
          <a:p>
            <a:pPr marL="457200" indent="-457200" algn="ctr">
              <a:lnSpc>
                <a:spcPct val="90000"/>
              </a:lnSpc>
            </a:pPr>
            <a:r>
              <a:rPr lang="uk-UA" sz="2000" dirty="0" smtClean="0"/>
              <a:t>Поточні зобов'язання (ряд. 1695)</a:t>
            </a:r>
            <a:endParaRPr lang="ru-RU" sz="2000" dirty="0" smtClean="0"/>
          </a:p>
          <a:p>
            <a:pPr marL="457200" indent="-457200" algn="ctr">
              <a:lnSpc>
                <a:spcPct val="90000"/>
              </a:lnSpc>
            </a:pPr>
            <a:endParaRPr lang="ru-RU" sz="2400" dirty="0" smtClean="0"/>
          </a:p>
          <a:p>
            <a:pPr indent="-457200" algn="just">
              <a:lnSpc>
                <a:spcPct val="90000"/>
              </a:lnSpc>
            </a:pPr>
            <a:r>
              <a:rPr lang="uk-UA" sz="2000" i="1" dirty="0" smtClean="0"/>
              <a:t>Цей коефіцієнт дає загальну оцінку ліквідності активів, показуючи, скільки гривень поточних активів підприємства припадає на одну гривню поточних зобов'язань. Якщо поточні активи перевищують за величиною поточні зобов'язання, підприємство вважається успішно функціонуючим. Цей показник оптимальний у межах 2,0 – 2,5. </a:t>
            </a:r>
          </a:p>
          <a:p>
            <a:pPr indent="-457200" algn="just">
              <a:lnSpc>
                <a:spcPct val="90000"/>
              </a:lnSpc>
            </a:pPr>
            <a:endParaRPr lang="uk-UA" sz="2000" i="1" dirty="0" smtClean="0"/>
          </a:p>
          <a:p>
            <a:pPr indent="-457200" algn="just">
              <a:lnSpc>
                <a:spcPct val="90000"/>
              </a:lnSpc>
            </a:pPr>
            <a:r>
              <a:rPr lang="uk-UA" sz="2400" i="1" dirty="0" smtClean="0">
                <a:solidFill>
                  <a:srgbClr val="FFC000"/>
                </a:solidFill>
              </a:rPr>
              <a:t>2. </a:t>
            </a:r>
            <a:r>
              <a:rPr lang="uk-UA" sz="2400" b="1" dirty="0" smtClean="0">
                <a:solidFill>
                  <a:srgbClr val="FFC000"/>
                </a:solidFill>
              </a:rPr>
              <a:t>Коефіцієнт термінової ліквідності </a:t>
            </a:r>
            <a:r>
              <a:rPr lang="uk-UA" sz="2400" dirty="0" smtClean="0"/>
              <a:t>враховує якість оборотних активів. </a:t>
            </a:r>
            <a:endParaRPr lang="ru-RU" sz="2400" i="1" dirty="0" smtClean="0"/>
          </a:p>
          <a:p>
            <a:pPr marL="457200" indent="-457200" algn="just">
              <a:lnSpc>
                <a:spcPct val="90000"/>
              </a:lnSpc>
            </a:pPr>
            <a:endParaRPr lang="ru-RU" sz="2400" dirty="0" smtClean="0"/>
          </a:p>
          <a:p>
            <a:pPr marL="457200" indent="-457200">
              <a:lnSpc>
                <a:spcPct val="90000"/>
              </a:lnSpc>
              <a:buAutoNum type="arabicPeriod"/>
            </a:pPr>
            <a:endParaRPr lang="ru-RU" sz="2400" dirty="0"/>
          </a:p>
        </p:txBody>
      </p:sp>
      <p:cxnSp>
        <p:nvCxnSpPr>
          <p:cNvPr id="5" name="Прямая соединительная линия 4"/>
          <p:cNvCxnSpPr/>
          <p:nvPr/>
        </p:nvCxnSpPr>
        <p:spPr>
          <a:xfrm>
            <a:off x="2428860" y="3071810"/>
            <a:ext cx="421484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2214546" y="2571744"/>
            <a:ext cx="4714908"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rot="5400000">
            <a:off x="6429388" y="3071810"/>
            <a:ext cx="1000132"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rot="10800000">
            <a:off x="2214546" y="3571876"/>
            <a:ext cx="4714908"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5400000" flipH="1" flipV="1">
            <a:off x="1714480" y="3071810"/>
            <a:ext cx="1000132" cy="1588"/>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0"/>
            <a:ext cx="8856984" cy="6858000"/>
          </a:xfrm>
        </p:spPr>
        <p:txBody>
          <a:bodyPr>
            <a:normAutofit/>
          </a:bodyPr>
          <a:lstStyle/>
          <a:p>
            <a:pPr marL="0" indent="0" algn="just">
              <a:buNone/>
            </a:pPr>
            <a:r>
              <a:rPr lang="uk-UA" b="1" i="1" dirty="0" smtClean="0">
                <a:solidFill>
                  <a:schemeClr val="accent2"/>
                </a:solidFill>
                <a:effectLst>
                  <a:outerShdw blurRad="38100" dist="38100" dir="2700000" algn="tl">
                    <a:srgbClr val="000000">
                      <a:alpha val="43137"/>
                    </a:srgbClr>
                  </a:outerShdw>
                </a:effectLst>
              </a:rPr>
              <a:t>Друга </a:t>
            </a:r>
            <a:r>
              <a:rPr lang="uk-UA" b="1" i="1" dirty="0">
                <a:solidFill>
                  <a:schemeClr val="accent2"/>
                </a:solidFill>
                <a:effectLst>
                  <a:outerShdw blurRad="38100" dist="38100" dir="2700000" algn="tl">
                    <a:srgbClr val="000000">
                      <a:alpha val="43137"/>
                    </a:srgbClr>
                  </a:outerShdw>
                </a:effectLst>
              </a:rPr>
              <a:t>група </a:t>
            </a:r>
            <a:r>
              <a:rPr lang="uk-UA" i="1" dirty="0">
                <a:effectLst>
                  <a:outerShdw blurRad="38100" dist="38100" dir="2700000" algn="tl">
                    <a:srgbClr val="000000">
                      <a:alpha val="43137"/>
                    </a:srgbClr>
                  </a:outerShdw>
                </a:effectLst>
              </a:rPr>
              <a:t>користувачів</a:t>
            </a:r>
            <a:r>
              <a:rPr lang="uk-UA" dirty="0">
                <a:effectLst>
                  <a:outerShdw blurRad="38100" dist="38100" dir="2700000" algn="tl">
                    <a:srgbClr val="000000">
                      <a:alpha val="43137"/>
                    </a:srgbClr>
                  </a:outerShdw>
                </a:effectLst>
              </a:rPr>
              <a:t> бухгалтерської звітності – це суб'єкти аналізу, які хоч безпосередньо і не зацікавлені в діяльності підприєм­ства, але повинні за договором захищати інтереси першої групи користу­вачів звітності. Це – консультанти, біржа, юристи, преса, асоціації, проф­спілки</a:t>
            </a:r>
            <a:r>
              <a:rPr lang="uk-UA" dirty="0" smtClean="0">
                <a:effectLst>
                  <a:outerShdw blurRad="38100" dist="38100" dir="2700000" algn="tl">
                    <a:srgbClr val="000000">
                      <a:alpha val="43137"/>
                    </a:srgbClr>
                  </a:outerShdw>
                </a:effectLst>
              </a:rPr>
              <a:t>.</a:t>
            </a:r>
          </a:p>
          <a:p>
            <a:pPr marL="0" indent="0" algn="just">
              <a:buNone/>
            </a:pPr>
            <a:endParaRPr lang="uk-UA" b="1" dirty="0" smtClean="0">
              <a:effectLst>
                <a:outerShdw blurRad="38100" dist="38100" dir="2700000" algn="tl">
                  <a:srgbClr val="000000">
                    <a:alpha val="43137"/>
                  </a:srgbClr>
                </a:outerShdw>
              </a:effectLst>
            </a:endParaRPr>
          </a:p>
          <a:p>
            <a:pPr marL="0" indent="0">
              <a:buNone/>
            </a:pPr>
            <a:endParaRPr lang="uk-UA" b="1" dirty="0">
              <a:effectLst>
                <a:outerShdw blurRad="38100" dist="38100" dir="2700000" algn="tl">
                  <a:srgbClr val="000000">
                    <a:alpha val="43137"/>
                  </a:srgbClr>
                </a:outerShdw>
              </a:effectLst>
            </a:endParaRPr>
          </a:p>
          <a:p>
            <a:pPr marL="0" indent="0">
              <a:buNone/>
            </a:pPr>
            <a:endParaRPr lang="uk-UA" dirty="0" smtClean="0"/>
          </a:p>
          <a:p>
            <a:pPr marL="0" indent="0">
              <a:buNone/>
            </a:pPr>
            <a:endParaRPr lang="uk-UA" dirty="0"/>
          </a:p>
          <a:p>
            <a:pPr marL="0" indent="0">
              <a:buNone/>
            </a:pPr>
            <a:endParaRPr lang="uk-UA" dirty="0" smtClean="0"/>
          </a:p>
          <a:p>
            <a:pPr marL="0" indent="0" algn="just">
              <a:buNone/>
            </a:pPr>
            <a:r>
              <a:rPr lang="uk-UA" dirty="0">
                <a:effectLst>
                  <a:outerShdw blurRad="38100" dist="38100" dir="2700000" algn="tl">
                    <a:srgbClr val="000000">
                      <a:alpha val="43137"/>
                    </a:srgbClr>
                  </a:outerShdw>
                </a:effectLst>
              </a:rPr>
              <a:t>При цьому аналітика і менеджера може цікавити як поточний фінансовий стан підприємства, так і його проекція на найближчу або більш віддалену перспективу, тобто очікувані пара­метри фінансового стану. Цілі аналізу досягаються в результаті вирішен­ня певного взаємозалежного набору аналітичних завдань</a:t>
            </a:r>
            <a:r>
              <a:rPr lang="uk-UA" dirty="0">
                <a:effectLst/>
              </a:rPr>
              <a:t>. </a:t>
            </a:r>
            <a:endParaRPr lang="uk-UA" dirty="0"/>
          </a:p>
        </p:txBody>
      </p:sp>
      <p:sp>
        <p:nvSpPr>
          <p:cNvPr id="4" name="Скругленный прямоугольник 3"/>
          <p:cNvSpPr/>
          <p:nvPr/>
        </p:nvSpPr>
        <p:spPr>
          <a:xfrm>
            <a:off x="334521" y="1988840"/>
            <a:ext cx="8208912" cy="2304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2400" b="1" dirty="0">
                <a:solidFill>
                  <a:schemeClr val="accent2"/>
                </a:solidFill>
              </a:rPr>
              <a:t>Основною метою</a:t>
            </a:r>
            <a:r>
              <a:rPr lang="uk-UA" sz="2400" dirty="0">
                <a:solidFill>
                  <a:srgbClr val="FFFF00"/>
                </a:solidFill>
              </a:rPr>
              <a:t> </a:t>
            </a:r>
            <a:r>
              <a:rPr lang="uk-UA" sz="2400" dirty="0"/>
              <a:t>аналізу фінансового стану є одержання неве­ликої кількості ключових (найбільш інформативних) параметрів, що дають об'єктивну і точну картину фінансового стану підприємства, його прибутків і збитків, змін у структурі активів і пасивів, у розрахунках з дебіторами і кредиторами. </a:t>
            </a:r>
          </a:p>
        </p:txBody>
      </p:sp>
    </p:spTree>
    <p:extLst>
      <p:ext uri="{BB962C8B-B14F-4D97-AF65-F5344CB8AC3E}">
        <p14:creationId xmlns:p14="http://schemas.microsoft.com/office/powerpoint/2010/main" val="499948527"/>
      </p:ext>
    </p:extLst>
  </p:cSld>
  <p:clrMapOvr>
    <a:masterClrMapping/>
  </p:clrMapOvr>
  <p:transition spd="slow">
    <p:push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357166"/>
            <a:ext cx="2928958" cy="923330"/>
          </a:xfrm>
          <a:prstGeom prst="rect">
            <a:avLst/>
          </a:prstGeom>
          <a:noFill/>
        </p:spPr>
        <p:txBody>
          <a:bodyPr wrap="square" rtlCol="0">
            <a:spAutoFit/>
          </a:bodyPr>
          <a:lstStyle/>
          <a:p>
            <a:pPr>
              <a:lnSpc>
                <a:spcPct val="90000"/>
              </a:lnSpc>
            </a:pPr>
            <a:r>
              <a:rPr lang="uk-UA" sz="2000" dirty="0" smtClean="0"/>
              <a:t>Гроші та їх еквіваленти   </a:t>
            </a:r>
          </a:p>
          <a:p>
            <a:pPr algn="ctr">
              <a:lnSpc>
                <a:spcPct val="90000"/>
              </a:lnSpc>
            </a:pPr>
            <a:r>
              <a:rPr lang="uk-UA" sz="2000" dirty="0" smtClean="0"/>
              <a:t>і поточні фінансові інвестиції</a:t>
            </a:r>
            <a:endParaRPr lang="ru-RU" sz="2400" dirty="0"/>
          </a:p>
        </p:txBody>
      </p:sp>
      <p:sp>
        <p:nvSpPr>
          <p:cNvPr id="3" name="TextBox 2"/>
          <p:cNvSpPr txBox="1"/>
          <p:nvPr/>
        </p:nvSpPr>
        <p:spPr>
          <a:xfrm>
            <a:off x="3714744" y="642918"/>
            <a:ext cx="4286280" cy="701731"/>
          </a:xfrm>
          <a:prstGeom prst="rect">
            <a:avLst/>
          </a:prstGeom>
          <a:noFill/>
        </p:spPr>
        <p:txBody>
          <a:bodyPr wrap="square" rtlCol="0">
            <a:spAutoFit/>
          </a:bodyPr>
          <a:lstStyle/>
          <a:p>
            <a:pPr>
              <a:lnSpc>
                <a:spcPct val="90000"/>
              </a:lnSpc>
            </a:pPr>
            <a:r>
              <a:rPr lang="uk-UA" sz="2000" dirty="0" smtClean="0"/>
              <a:t>+         Дебіторська заборгованість</a:t>
            </a:r>
            <a:endParaRPr lang="ru-RU" sz="2000" dirty="0" smtClean="0"/>
          </a:p>
          <a:p>
            <a:pPr>
              <a:lnSpc>
                <a:spcPct val="90000"/>
              </a:lnSpc>
            </a:pPr>
            <a:endParaRPr lang="ru-RU" sz="2400" dirty="0"/>
          </a:p>
        </p:txBody>
      </p:sp>
      <p:cxnSp>
        <p:nvCxnSpPr>
          <p:cNvPr id="5" name="Прямая соединительная линия 4"/>
          <p:cNvCxnSpPr/>
          <p:nvPr/>
        </p:nvCxnSpPr>
        <p:spPr>
          <a:xfrm>
            <a:off x="500034" y="1285860"/>
            <a:ext cx="750099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71538" y="1357298"/>
            <a:ext cx="6143668" cy="400110"/>
          </a:xfrm>
          <a:prstGeom prst="rect">
            <a:avLst/>
          </a:prstGeom>
          <a:noFill/>
        </p:spPr>
        <p:txBody>
          <a:bodyPr wrap="square" rtlCol="0">
            <a:spAutoFit/>
          </a:bodyPr>
          <a:lstStyle/>
          <a:p>
            <a:pPr algn="ctr"/>
            <a:r>
              <a:rPr lang="uk-UA" sz="2000" dirty="0" smtClean="0"/>
              <a:t>Поточні зобов'язання</a:t>
            </a:r>
            <a:r>
              <a:rPr lang="ru-RU" sz="2000" dirty="0" smtClean="0"/>
              <a:t> </a:t>
            </a:r>
            <a:r>
              <a:rPr lang="uk-UA" sz="2000" dirty="0" smtClean="0"/>
              <a:t>(ряд. 1695)</a:t>
            </a:r>
            <a:endParaRPr lang="ru-RU" sz="2400" dirty="0"/>
          </a:p>
        </p:txBody>
      </p:sp>
      <p:cxnSp>
        <p:nvCxnSpPr>
          <p:cNvPr id="12" name="Прямая соединительная линия 11"/>
          <p:cNvCxnSpPr/>
          <p:nvPr/>
        </p:nvCxnSpPr>
        <p:spPr>
          <a:xfrm>
            <a:off x="357158" y="142852"/>
            <a:ext cx="8001056"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5400000">
            <a:off x="7465239" y="1035827"/>
            <a:ext cx="1785950"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rot="10800000">
            <a:off x="285720" y="1928802"/>
            <a:ext cx="8072494"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rot="5400000" flipH="1" flipV="1">
            <a:off x="-608049" y="1035827"/>
            <a:ext cx="1786744" cy="79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85720" y="2214554"/>
            <a:ext cx="8358246" cy="1255728"/>
          </a:xfrm>
          <a:prstGeom prst="rect">
            <a:avLst/>
          </a:prstGeom>
          <a:noFill/>
        </p:spPr>
        <p:txBody>
          <a:bodyPr wrap="square" rtlCol="0">
            <a:spAutoFit/>
          </a:bodyPr>
          <a:lstStyle/>
          <a:p>
            <a:pPr>
              <a:lnSpc>
                <a:spcPct val="90000"/>
              </a:lnSpc>
            </a:pPr>
            <a:r>
              <a:rPr lang="uk-UA" sz="2000" i="1" dirty="0" smtClean="0"/>
              <a:t>У світовій практиці вважається, що цей коефіцієнт не повинен бути меншим за 0,7 – 0,8. Можливість погашення короткострокових зобов'язань тим вища, чим вищий коефіцієнт термінової ліквідності.</a:t>
            </a:r>
            <a:endParaRPr lang="ru-RU" sz="2000" i="1" dirty="0" smtClean="0"/>
          </a:p>
          <a:p>
            <a:pPr>
              <a:lnSpc>
                <a:spcPct val="90000"/>
              </a:lnSpc>
            </a:pPr>
            <a:endParaRPr lang="ru-RU" sz="2400" dirty="0"/>
          </a:p>
        </p:txBody>
      </p:sp>
      <p:sp>
        <p:nvSpPr>
          <p:cNvPr id="21" name="TextBox 20"/>
          <p:cNvSpPr txBox="1"/>
          <p:nvPr/>
        </p:nvSpPr>
        <p:spPr>
          <a:xfrm>
            <a:off x="357158" y="3214686"/>
            <a:ext cx="8286808" cy="1089529"/>
          </a:xfrm>
          <a:prstGeom prst="rect">
            <a:avLst/>
          </a:prstGeom>
          <a:noFill/>
        </p:spPr>
        <p:txBody>
          <a:bodyPr wrap="square" rtlCol="0">
            <a:spAutoFit/>
          </a:bodyPr>
          <a:lstStyle/>
          <a:p>
            <a:pPr>
              <a:lnSpc>
                <a:spcPct val="90000"/>
              </a:lnSpc>
            </a:pPr>
            <a:r>
              <a:rPr lang="uk-UA" sz="2400" b="1" dirty="0" smtClean="0">
                <a:solidFill>
                  <a:srgbClr val="FFC000"/>
                </a:solidFill>
              </a:rPr>
              <a:t>3. Коефіцієнт абсолютної ліквідності </a:t>
            </a:r>
            <a:r>
              <a:rPr lang="uk-UA" sz="2400" dirty="0" smtClean="0"/>
              <a:t>показує, яка частина поточних (короткострокових) зобов'язань може бути погашена негайно. </a:t>
            </a:r>
            <a:endParaRPr lang="ru-RU" sz="2400" dirty="0"/>
          </a:p>
        </p:txBody>
      </p:sp>
      <p:sp>
        <p:nvSpPr>
          <p:cNvPr id="22" name="TextBox 21"/>
          <p:cNvSpPr txBox="1"/>
          <p:nvPr/>
        </p:nvSpPr>
        <p:spPr>
          <a:xfrm>
            <a:off x="1357290" y="4429132"/>
            <a:ext cx="6715172" cy="707886"/>
          </a:xfrm>
          <a:prstGeom prst="rect">
            <a:avLst/>
          </a:prstGeom>
          <a:noFill/>
        </p:spPr>
        <p:txBody>
          <a:bodyPr wrap="square" rtlCol="0">
            <a:spAutoFit/>
          </a:bodyPr>
          <a:lstStyle/>
          <a:p>
            <a:pPr algn="ctr"/>
            <a:r>
              <a:rPr lang="uk-UA" sz="2000" dirty="0" smtClean="0"/>
              <a:t>Гроші та їх еквіваленти і поточні фінансові </a:t>
            </a:r>
            <a:endParaRPr lang="ru-RU" sz="2000" dirty="0" smtClean="0"/>
          </a:p>
          <a:p>
            <a:pPr algn="ctr"/>
            <a:r>
              <a:rPr lang="uk-UA" sz="2000" dirty="0" smtClean="0"/>
              <a:t>інвестиції (ряд. 1165 + ряд. 1160)</a:t>
            </a:r>
            <a:endParaRPr lang="ru-RU" sz="2400" dirty="0"/>
          </a:p>
        </p:txBody>
      </p:sp>
      <p:cxnSp>
        <p:nvCxnSpPr>
          <p:cNvPr id="24" name="Прямая соединительная линия 23"/>
          <p:cNvCxnSpPr/>
          <p:nvPr/>
        </p:nvCxnSpPr>
        <p:spPr>
          <a:xfrm>
            <a:off x="1428728" y="5214950"/>
            <a:ext cx="6715172"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000232" y="5429264"/>
            <a:ext cx="5143536" cy="369332"/>
          </a:xfrm>
          <a:prstGeom prst="rect">
            <a:avLst/>
          </a:prstGeom>
          <a:noFill/>
        </p:spPr>
        <p:txBody>
          <a:bodyPr wrap="square" rtlCol="0">
            <a:spAutoFit/>
          </a:bodyPr>
          <a:lstStyle/>
          <a:p>
            <a:pPr algn="ctr">
              <a:lnSpc>
                <a:spcPct val="90000"/>
              </a:lnSpc>
            </a:pPr>
            <a:r>
              <a:rPr lang="uk-UA" sz="2000" dirty="0" smtClean="0"/>
              <a:t>Поточні зобов'язання (ряд. 1695)</a:t>
            </a:r>
            <a:endParaRPr lang="ru-RU" sz="2400" dirty="0"/>
          </a:p>
        </p:txBody>
      </p:sp>
      <p:cxnSp>
        <p:nvCxnSpPr>
          <p:cNvPr id="27" name="Прямая соединительная линия 26"/>
          <p:cNvCxnSpPr/>
          <p:nvPr/>
        </p:nvCxnSpPr>
        <p:spPr>
          <a:xfrm>
            <a:off x="785786" y="4286256"/>
            <a:ext cx="7715304"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rot="5400000">
            <a:off x="7715272" y="5072074"/>
            <a:ext cx="1571636"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5400000">
            <a:off x="762" y="5071280"/>
            <a:ext cx="1571636"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785786" y="5857892"/>
            <a:ext cx="7715304" cy="1588"/>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357166"/>
            <a:ext cx="8643998" cy="1477328"/>
          </a:xfrm>
          <a:prstGeom prst="rect">
            <a:avLst/>
          </a:prstGeom>
          <a:noFill/>
          <a:ln w="38100">
            <a:solidFill>
              <a:schemeClr val="tx1"/>
            </a:solidFill>
            <a:prstDash val="lgDash"/>
          </a:ln>
        </p:spPr>
        <p:txBody>
          <a:bodyPr wrap="square" rtlCol="0">
            <a:spAutoFit/>
          </a:bodyPr>
          <a:lstStyle/>
          <a:p>
            <a:pPr algn="just">
              <a:lnSpc>
                <a:spcPct val="90000"/>
              </a:lnSpc>
            </a:pPr>
            <a:r>
              <a:rPr lang="uk-UA" sz="2800" b="1" dirty="0" smtClean="0"/>
              <a:t>Платоспроможність означає </a:t>
            </a:r>
            <a:r>
              <a:rPr lang="uk-UA" sz="2400" dirty="0" smtClean="0"/>
              <a:t>наявність у підприємства грошових коштів та їх еквівалентів, достатніх для розрахун­ків за короткостроковою заборгованістю, що вимагає негайного погашен­ня.</a:t>
            </a:r>
            <a:endParaRPr lang="ru-RU" sz="2400" dirty="0"/>
          </a:p>
        </p:txBody>
      </p:sp>
      <p:sp>
        <p:nvSpPr>
          <p:cNvPr id="3" name="TextBox 2"/>
          <p:cNvSpPr txBox="1"/>
          <p:nvPr/>
        </p:nvSpPr>
        <p:spPr>
          <a:xfrm>
            <a:off x="142844" y="1928802"/>
            <a:ext cx="8786874" cy="5903154"/>
          </a:xfrm>
          <a:prstGeom prst="rect">
            <a:avLst/>
          </a:prstGeom>
          <a:noFill/>
        </p:spPr>
        <p:txBody>
          <a:bodyPr wrap="square" rtlCol="0">
            <a:spAutoFit/>
          </a:bodyPr>
          <a:lstStyle/>
          <a:p>
            <a:r>
              <a:rPr lang="uk-UA" sz="2000" b="1" dirty="0" smtClean="0">
                <a:solidFill>
                  <a:srgbClr val="FFC000"/>
                </a:solidFill>
              </a:rPr>
              <a:t>Основними ознаками платоспроможності є: </a:t>
            </a:r>
            <a:endParaRPr lang="ru-RU" sz="2000" b="1" dirty="0" smtClean="0">
              <a:solidFill>
                <a:srgbClr val="FFC000"/>
              </a:solidFill>
            </a:endParaRPr>
          </a:p>
          <a:p>
            <a:r>
              <a:rPr lang="uk-UA" sz="2000" dirty="0" smtClean="0"/>
              <a:t>а) наявність у достатньому об'ємі коштів на розрахунковому рахунку; </a:t>
            </a:r>
            <a:endParaRPr lang="ru-RU" sz="2000" dirty="0" smtClean="0"/>
          </a:p>
          <a:p>
            <a:r>
              <a:rPr lang="uk-UA" sz="2000" dirty="0" smtClean="0"/>
              <a:t>б) відсутність простроченої кредиторської заборгованості.</a:t>
            </a:r>
          </a:p>
          <a:p>
            <a:endParaRPr lang="uk-UA" sz="2000" dirty="0" smtClean="0"/>
          </a:p>
          <a:p>
            <a:pPr algn="just"/>
            <a:r>
              <a:rPr lang="uk-UA" i="1" dirty="0" smtClean="0"/>
              <a:t>	Очевидно, що ліквідність і платоспроможність не тотожні один одному поняття. Так, коефіцієнти ліквідності можуть характеризувати фінансове становище як задовільне, однак, по суті, ця оцінка може бути помилковою, якщо в поточних активах значна питома вага припадає на неліквіди і прострочену дебіторську заборгованість.</a:t>
            </a:r>
          </a:p>
          <a:p>
            <a:pPr algn="just"/>
            <a:endParaRPr lang="uk-UA" sz="2000" i="1" dirty="0" smtClean="0"/>
          </a:p>
          <a:p>
            <a:pPr algn="just"/>
            <a:r>
              <a:rPr lang="uk-UA" i="1" dirty="0" smtClean="0"/>
              <a:t>	Чим значніший розмір грошових коштів на розрахун­ковому рахунку, тим з більшою ймовірністю можна стверджувати, що підприємство має достатньо коштів для поточних розрахунків і платежів. Разом з тим наявність незначних залишків на розрахунковому рахунку зовсім не означає, що підприємство неплатоспроможне – кошти можуть надійти на розрахунковий рахунок протягом найближчих днів, деякі види активів при необхідності легко перетворюються в грошову готівку та ін.</a:t>
            </a:r>
            <a:endParaRPr lang="ru-RU" i="1" dirty="0" smtClean="0"/>
          </a:p>
          <a:p>
            <a:pPr algn="just"/>
            <a:endParaRPr lang="ru-RU" sz="2000" i="1" dirty="0" smtClean="0"/>
          </a:p>
          <a:p>
            <a:endParaRPr lang="ru-RU" sz="2000" dirty="0" smtClean="0"/>
          </a:p>
          <a:p>
            <a:pPr>
              <a:lnSpc>
                <a:spcPct val="90000"/>
              </a:lnSpc>
            </a:pPr>
            <a:endParaRPr lang="ru-RU" sz="2400" dirty="0"/>
          </a:p>
        </p:txBody>
      </p:sp>
    </p:spTree>
  </p:cSld>
  <p:clrMapOvr>
    <a:masterClrMapping/>
  </p:clrMapOvr>
  <p:transition spd="slow">
    <p:push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214290"/>
            <a:ext cx="8786874" cy="8356134"/>
          </a:xfrm>
          <a:prstGeom prst="rect">
            <a:avLst/>
          </a:prstGeom>
          <a:noFill/>
        </p:spPr>
        <p:txBody>
          <a:bodyPr wrap="square" rtlCol="0">
            <a:spAutoFit/>
          </a:bodyPr>
          <a:lstStyle/>
          <a:p>
            <a:pPr algn="just">
              <a:lnSpc>
                <a:spcPct val="90000"/>
              </a:lnSpc>
            </a:pPr>
            <a:r>
              <a:rPr lang="uk-UA" b="1" i="1" dirty="0" smtClean="0">
                <a:solidFill>
                  <a:srgbClr val="FFC000"/>
                </a:solidFill>
              </a:rPr>
              <a:t>Підставою для визнання структури балансу підприємства незадовільною, а підприємства – неплатоспроможним, є одна з таких умов: </a:t>
            </a:r>
          </a:p>
          <a:p>
            <a:pPr algn="just">
              <a:lnSpc>
                <a:spcPct val="90000"/>
              </a:lnSpc>
            </a:pPr>
            <a:endParaRPr lang="uk-UA" dirty="0" smtClean="0"/>
          </a:p>
          <a:p>
            <a:pPr algn="just">
              <a:lnSpc>
                <a:spcPct val="90000"/>
              </a:lnSpc>
              <a:buFontTx/>
              <a:buChar char="-"/>
            </a:pPr>
            <a:r>
              <a:rPr lang="uk-UA" dirty="0" smtClean="0"/>
              <a:t> коефіцієнт поточної ліквідності (коефіцієнт покриття) на кінець звітного періоду має значення менше 2; </a:t>
            </a:r>
          </a:p>
          <a:p>
            <a:pPr algn="just">
              <a:lnSpc>
                <a:spcPct val="90000"/>
              </a:lnSpc>
              <a:buFontTx/>
              <a:buChar char="-"/>
            </a:pPr>
            <a:r>
              <a:rPr lang="uk-UA" dirty="0" smtClean="0"/>
              <a:t> коефіцієнт забезпеченості власними засобами на кінець звітного періоду має значення менше 0,1.</a:t>
            </a:r>
          </a:p>
          <a:p>
            <a:pPr algn="just">
              <a:lnSpc>
                <a:spcPct val="90000"/>
              </a:lnSpc>
              <a:buFontTx/>
              <a:buChar char="-"/>
            </a:pPr>
            <a:endParaRPr lang="uk-UA" dirty="0" smtClean="0"/>
          </a:p>
          <a:p>
            <a:pPr algn="just">
              <a:lnSpc>
                <a:spcPct val="90000"/>
              </a:lnSpc>
            </a:pPr>
            <a:r>
              <a:rPr lang="uk-UA" dirty="0" smtClean="0"/>
              <a:t>	Якщо хоча б один із коефіцієнтів </a:t>
            </a:r>
            <a:r>
              <a:rPr lang="uk-UA" b="1" dirty="0" smtClean="0">
                <a:solidFill>
                  <a:srgbClr val="FFC000"/>
                </a:solidFill>
              </a:rPr>
              <a:t>менший нормативу</a:t>
            </a:r>
            <a:r>
              <a:rPr lang="uk-UA" dirty="0" smtClean="0"/>
              <a:t>, то розраховується коефіцієнт відновлення платоспроможності за період, рівний шістьом місяцям:</a:t>
            </a:r>
          </a:p>
          <a:p>
            <a:pPr algn="just">
              <a:lnSpc>
                <a:spcPct val="90000"/>
              </a:lnSpc>
            </a:pPr>
            <a:endParaRPr lang="uk-UA" dirty="0" smtClean="0"/>
          </a:p>
          <a:p>
            <a:pPr algn="just">
              <a:lnSpc>
                <a:spcPct val="90000"/>
              </a:lnSpc>
            </a:pPr>
            <a:endParaRPr lang="uk-UA" dirty="0" smtClean="0"/>
          </a:p>
          <a:p>
            <a:pPr algn="just">
              <a:lnSpc>
                <a:spcPct val="90000"/>
              </a:lnSpc>
            </a:pPr>
            <a:endParaRPr lang="uk-UA" dirty="0" smtClean="0"/>
          </a:p>
          <a:p>
            <a:pPr algn="just">
              <a:lnSpc>
                <a:spcPct val="90000"/>
              </a:lnSpc>
            </a:pPr>
            <a:endParaRPr lang="uk-UA" dirty="0" smtClean="0"/>
          </a:p>
          <a:p>
            <a:pPr algn="just">
              <a:lnSpc>
                <a:spcPct val="90000"/>
              </a:lnSpc>
            </a:pPr>
            <a:endParaRPr lang="uk-UA" dirty="0" smtClean="0"/>
          </a:p>
          <a:p>
            <a:r>
              <a:rPr lang="uk-UA" sz="1600" dirty="0" smtClean="0"/>
              <a:t>де ,  – значення коефіцієнта поточної ліквідності в звітному та базовому періоді відповідно;</a:t>
            </a:r>
            <a:endParaRPr lang="ru-RU" sz="1600" dirty="0" smtClean="0"/>
          </a:p>
          <a:p>
            <a:r>
              <a:rPr lang="uk-UA" sz="1600" dirty="0" smtClean="0"/>
              <a:t>6 – період відновлення платоспроможності за 6 місяців;</a:t>
            </a:r>
            <a:endParaRPr lang="ru-RU" sz="1600" dirty="0" smtClean="0"/>
          </a:p>
          <a:p>
            <a:r>
              <a:rPr lang="uk-UA" sz="1600" dirty="0" smtClean="0"/>
              <a:t>Т – звітний період, місяць;</a:t>
            </a:r>
            <a:endParaRPr lang="ru-RU" sz="1600" dirty="0" smtClean="0"/>
          </a:p>
          <a:p>
            <a:r>
              <a:rPr lang="uk-UA" sz="1600" dirty="0" smtClean="0"/>
              <a:t>2,0 – нормативне значення коефіцієнта поточної ліквідності.</a:t>
            </a:r>
          </a:p>
          <a:p>
            <a:endParaRPr lang="uk-UA" sz="1600" dirty="0" smtClean="0"/>
          </a:p>
          <a:p>
            <a:pPr algn="just"/>
            <a:r>
              <a:rPr lang="uk-UA" dirty="0" smtClean="0"/>
              <a:t>Коефіцієнт відновлення платоспроможності, що приймає значення більше 1, свідчить про наявність реальної можливості у підприємства відновити свою платоспроможність. Коефіцієнт відновлення платоспро­можності, що приймає значення менше 1, свідчить про те, що у під­приємства в найближчі шість місяців немає реальної можливості відно­вити платоспроможність.</a:t>
            </a:r>
            <a:endParaRPr lang="ru-RU" dirty="0" smtClean="0"/>
          </a:p>
          <a:p>
            <a:endParaRPr lang="ru-RU" sz="1600" dirty="0" smtClean="0"/>
          </a:p>
          <a:p>
            <a:pPr algn="just">
              <a:lnSpc>
                <a:spcPct val="90000"/>
              </a:lnSpc>
            </a:pPr>
            <a:endParaRPr lang="uk-UA" dirty="0" smtClean="0"/>
          </a:p>
          <a:p>
            <a:pPr algn="just">
              <a:lnSpc>
                <a:spcPct val="90000"/>
              </a:lnSpc>
            </a:pPr>
            <a:endParaRPr lang="uk-UA" dirty="0" smtClean="0"/>
          </a:p>
          <a:p>
            <a:pPr algn="just">
              <a:lnSpc>
                <a:spcPct val="90000"/>
              </a:lnSpc>
            </a:pPr>
            <a:endParaRPr lang="ru-RU" dirty="0" smtClean="0"/>
          </a:p>
          <a:p>
            <a:pPr algn="just">
              <a:lnSpc>
                <a:spcPct val="90000"/>
              </a:lnSpc>
            </a:pPr>
            <a:endParaRPr lang="ru-RU" dirty="0" smtClean="0"/>
          </a:p>
          <a:p>
            <a:pPr>
              <a:lnSpc>
                <a:spcPct val="90000"/>
              </a:lnSpc>
            </a:pPr>
            <a:endParaRPr lang="ru-RU" sz="2400" dirty="0"/>
          </a:p>
        </p:txBody>
      </p:sp>
      <p:sp>
        <p:nvSpPr>
          <p:cNvPr id="604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0417" name="Object 1"/>
          <p:cNvGraphicFramePr>
            <a:graphicFrameLocks noChangeAspect="1"/>
          </p:cNvGraphicFramePr>
          <p:nvPr>
            <p:extLst>
              <p:ext uri="{D42A27DB-BD31-4B8C-83A1-F6EECF244321}">
                <p14:modId xmlns:p14="http://schemas.microsoft.com/office/powerpoint/2010/main" val="265013990"/>
              </p:ext>
            </p:extLst>
          </p:nvPr>
        </p:nvGraphicFramePr>
        <p:xfrm>
          <a:off x="2843808" y="3068960"/>
          <a:ext cx="3000395" cy="1033749"/>
        </p:xfrm>
        <a:graphic>
          <a:graphicData uri="http://schemas.openxmlformats.org/presentationml/2006/ole">
            <mc:AlternateContent xmlns:mc="http://schemas.openxmlformats.org/markup-compatibility/2006">
              <mc:Choice xmlns:v="urn:schemas-microsoft-com:vml" Requires="v">
                <p:oleObj spid="_x0000_s60475" name="Формула" r:id="rId3" imgW="2260600" imgH="787400" progId="Equation.3">
                  <p:embed/>
                </p:oleObj>
              </mc:Choice>
              <mc:Fallback>
                <p:oleObj name="Формула" r:id="rId3" imgW="2260600" imgH="787400" progId="Equation.3">
                  <p:embed/>
                  <p:pic>
                    <p:nvPicPr>
                      <p:cNvPr id="0" name="Picture 1"/>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3068960"/>
                        <a:ext cx="3000395" cy="10337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push di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142852"/>
            <a:ext cx="8572560" cy="5909310"/>
          </a:xfrm>
          <a:prstGeom prst="rect">
            <a:avLst/>
          </a:prstGeom>
          <a:noFill/>
        </p:spPr>
        <p:txBody>
          <a:bodyPr wrap="square" rtlCol="0">
            <a:spAutoFit/>
          </a:bodyPr>
          <a:lstStyle/>
          <a:p>
            <a:pPr algn="just">
              <a:lnSpc>
                <a:spcPct val="90000"/>
              </a:lnSpc>
            </a:pPr>
            <a:r>
              <a:rPr lang="uk-UA" sz="2000" dirty="0" smtClean="0"/>
              <a:t>	Якщо коефіцієнт поточної ліквідності та коефіцієнт забезпеченості власними засобами мають </a:t>
            </a:r>
            <a:r>
              <a:rPr lang="uk-UA" sz="2000" b="1" dirty="0" smtClean="0">
                <a:solidFill>
                  <a:srgbClr val="FFC000"/>
                </a:solidFill>
              </a:rPr>
              <a:t>значення більше нормативного</a:t>
            </a:r>
            <a:r>
              <a:rPr lang="uk-UA" sz="2000" dirty="0" smtClean="0"/>
              <a:t>, то розраховується коефіцієнт втрати платоспроможності за період, рівний трьом місяцям:</a:t>
            </a:r>
          </a:p>
          <a:p>
            <a:pPr>
              <a:lnSpc>
                <a:spcPct val="90000"/>
              </a:lnSpc>
            </a:pPr>
            <a:endParaRPr lang="uk-UA" sz="2000" dirty="0" smtClean="0"/>
          </a:p>
          <a:p>
            <a:pPr>
              <a:lnSpc>
                <a:spcPct val="90000"/>
              </a:lnSpc>
            </a:pPr>
            <a:endParaRPr lang="uk-UA" sz="2000" dirty="0" smtClean="0"/>
          </a:p>
          <a:p>
            <a:pPr>
              <a:lnSpc>
                <a:spcPct val="90000"/>
              </a:lnSpc>
            </a:pPr>
            <a:endParaRPr lang="uk-UA" sz="2000" dirty="0" smtClean="0"/>
          </a:p>
          <a:p>
            <a:pPr>
              <a:lnSpc>
                <a:spcPct val="90000"/>
              </a:lnSpc>
            </a:pPr>
            <a:endParaRPr lang="uk-UA" sz="2000" dirty="0" smtClean="0"/>
          </a:p>
          <a:p>
            <a:pPr>
              <a:lnSpc>
                <a:spcPct val="90000"/>
              </a:lnSpc>
            </a:pPr>
            <a:endParaRPr lang="uk-UA" sz="2000" dirty="0" smtClean="0"/>
          </a:p>
          <a:p>
            <a:pPr>
              <a:lnSpc>
                <a:spcPct val="90000"/>
              </a:lnSpc>
            </a:pPr>
            <a:r>
              <a:rPr lang="uk-UA" dirty="0" smtClean="0"/>
              <a:t>де 3 – період втрати платоспроможності підприємства за 3 місяці.</a:t>
            </a:r>
          </a:p>
          <a:p>
            <a:pPr>
              <a:lnSpc>
                <a:spcPct val="90000"/>
              </a:lnSpc>
            </a:pPr>
            <a:endParaRPr lang="uk-UA" dirty="0" smtClean="0"/>
          </a:p>
          <a:p>
            <a:pPr algn="just">
              <a:lnSpc>
                <a:spcPct val="90000"/>
              </a:lnSpc>
            </a:pPr>
            <a:r>
              <a:rPr lang="uk-UA" sz="2000" dirty="0" smtClean="0"/>
              <a:t>	Коефіцієнт втрати платоспроможності, що приймає значення більше 1, свідчить про наявність реальної можливості в підприємства не втратити платоспроможність. Коефіцієнт втрати платоспроможності, що приймає значення менше 1, свідчить про те, що підприємство в найближчі три місяці може втратити платоспроможність.</a:t>
            </a:r>
            <a:endParaRPr lang="ru-RU" sz="2000" dirty="0" smtClean="0"/>
          </a:p>
          <a:p>
            <a:pPr>
              <a:lnSpc>
                <a:spcPct val="90000"/>
              </a:lnSpc>
            </a:pPr>
            <a:endParaRPr lang="ru-RU" sz="2000" dirty="0" smtClean="0"/>
          </a:p>
          <a:p>
            <a:pPr>
              <a:lnSpc>
                <a:spcPct val="90000"/>
              </a:lnSpc>
            </a:pPr>
            <a:endParaRPr lang="uk-UA" sz="2000" dirty="0" smtClean="0"/>
          </a:p>
          <a:p>
            <a:pPr>
              <a:lnSpc>
                <a:spcPct val="90000"/>
              </a:lnSpc>
            </a:pPr>
            <a:endParaRPr lang="uk-UA" sz="2000" dirty="0" smtClean="0"/>
          </a:p>
          <a:p>
            <a:pPr>
              <a:lnSpc>
                <a:spcPct val="90000"/>
              </a:lnSpc>
            </a:pPr>
            <a:endParaRPr lang="ru-RU" sz="2000" dirty="0" smtClean="0"/>
          </a:p>
          <a:p>
            <a:pPr>
              <a:lnSpc>
                <a:spcPct val="90000"/>
              </a:lnSpc>
            </a:pPr>
            <a:endParaRPr lang="ru-RU" sz="2400" dirty="0"/>
          </a:p>
        </p:txBody>
      </p:sp>
      <p:sp>
        <p:nvSpPr>
          <p:cNvPr id="655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5537" name="Object 1"/>
          <p:cNvGraphicFramePr>
            <a:graphicFrameLocks noChangeAspect="1"/>
          </p:cNvGraphicFramePr>
          <p:nvPr/>
        </p:nvGraphicFramePr>
        <p:xfrm>
          <a:off x="2928926" y="1428736"/>
          <a:ext cx="3143272" cy="1169917"/>
        </p:xfrm>
        <a:graphic>
          <a:graphicData uri="http://schemas.openxmlformats.org/presentationml/2006/ole">
            <mc:AlternateContent xmlns:mc="http://schemas.openxmlformats.org/markup-compatibility/2006">
              <mc:Choice xmlns:v="urn:schemas-microsoft-com:vml" Requires="v">
                <p:oleObj spid="_x0000_s65594" name="Формула" r:id="rId3" imgW="2120900" imgH="787400" progId="Equation.3">
                  <p:embed/>
                </p:oleObj>
              </mc:Choice>
              <mc:Fallback>
                <p:oleObj name="Формула" r:id="rId3" imgW="2120900" imgH="787400" progId="Equation.3">
                  <p:embed/>
                  <p:pic>
                    <p:nvPicPr>
                      <p:cNvPr id="0" name="Picture 1"/>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926" y="1428736"/>
                        <a:ext cx="3143272" cy="11699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push di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285728"/>
            <a:ext cx="8429684" cy="208672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90000"/>
              </a:lnSpc>
            </a:pPr>
            <a:r>
              <a:rPr lang="uk-UA"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6. Аналіз ефективності формування та використання оборотного капіталу</a:t>
            </a:r>
            <a:endPar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nSpc>
                <a:spcPct val="90000"/>
              </a:lnSpc>
            </a:pPr>
            <a:endPar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Box 2"/>
          <p:cNvSpPr txBox="1"/>
          <p:nvPr/>
        </p:nvSpPr>
        <p:spPr>
          <a:xfrm>
            <a:off x="285720" y="2143116"/>
            <a:ext cx="8715436" cy="1421928"/>
          </a:xfrm>
          <a:prstGeom prst="rect">
            <a:avLst/>
          </a:prstGeom>
          <a:noFill/>
          <a:ln w="38100">
            <a:solidFill>
              <a:schemeClr val="tx1"/>
            </a:solidFill>
            <a:prstDash val="lgDash"/>
          </a:ln>
        </p:spPr>
        <p:txBody>
          <a:bodyPr wrap="square" rtlCol="0">
            <a:spAutoFit/>
          </a:bodyPr>
          <a:lstStyle/>
          <a:p>
            <a:pPr algn="just">
              <a:lnSpc>
                <a:spcPct val="90000"/>
              </a:lnSpc>
            </a:pPr>
            <a:r>
              <a:rPr lang="uk-UA" sz="2400" b="1" dirty="0" smtClean="0">
                <a:solidFill>
                  <a:srgbClr val="FFC000"/>
                </a:solidFill>
              </a:rPr>
              <a:t>Оборотний капітал – це сукупність коштів, авансованих для ство­рення і використання оборотних виробничих фондів і фондів обігу для забезпечення безперервного процесу виробництва і реалізації продукції.</a:t>
            </a:r>
            <a:endParaRPr lang="ru-RU" sz="2400" dirty="0"/>
          </a:p>
        </p:txBody>
      </p:sp>
      <p:sp>
        <p:nvSpPr>
          <p:cNvPr id="4" name="TextBox 3"/>
          <p:cNvSpPr txBox="1"/>
          <p:nvPr/>
        </p:nvSpPr>
        <p:spPr>
          <a:xfrm>
            <a:off x="285720" y="3786190"/>
            <a:ext cx="8858280" cy="2917722"/>
          </a:xfrm>
          <a:prstGeom prst="rect">
            <a:avLst/>
          </a:prstGeom>
          <a:noFill/>
        </p:spPr>
        <p:txBody>
          <a:bodyPr wrap="square" rtlCol="0">
            <a:spAutoFit/>
          </a:bodyPr>
          <a:lstStyle/>
          <a:p>
            <a:pPr algn="just">
              <a:lnSpc>
                <a:spcPct val="90000"/>
              </a:lnSpc>
            </a:pPr>
            <a:r>
              <a:rPr lang="uk-UA" i="1" dirty="0" smtClean="0"/>
              <a:t>	</a:t>
            </a:r>
            <a:r>
              <a:rPr lang="uk-UA" b="1" i="1" dirty="0" smtClean="0">
                <a:solidFill>
                  <a:srgbClr val="FFC000"/>
                </a:solidFill>
              </a:rPr>
              <a:t>Власні обігові кошти</a:t>
            </a:r>
            <a:r>
              <a:rPr lang="uk-UA" i="1" dirty="0" smtClean="0"/>
              <a:t> </a:t>
            </a:r>
            <a:r>
              <a:rPr lang="uk-UA" dirty="0" smtClean="0"/>
              <a:t>відіграють головну роль серед джерел їхнього формування. Вони повинні забезпечувати майнову й оперативну самос­тій­ність підприємства, необхідну для рентабельної підприємницької діяльності. Власні обігові кошти свідчать про ступінь фінансової стійкості підприємства, його становищі на фінансовому ринку. Первісне формування їх відбувається в момент створення підприємства й утворення його зареєстро­ваного капіталу. При цьому використовуються інвестиційні джерела засновників підприємства. Надалі власні обігові кошти поповнюються, наприклад, за рахунок прибутку, випуску цінних паперів.</a:t>
            </a:r>
            <a:endParaRPr lang="ru-RU" dirty="0" smtClean="0"/>
          </a:p>
          <a:p>
            <a:pPr algn="just">
              <a:lnSpc>
                <a:spcPct val="90000"/>
              </a:lnSpc>
            </a:pPr>
            <a:endParaRPr lang="ru-RU" i="1" dirty="0" smtClean="0"/>
          </a:p>
          <a:p>
            <a:pPr>
              <a:lnSpc>
                <a:spcPct val="90000"/>
              </a:lnSpc>
            </a:pPr>
            <a:endParaRPr lang="ru-RU" sz="2400" dirty="0"/>
          </a:p>
        </p:txBody>
      </p:sp>
    </p:spTree>
  </p:cSld>
  <p:clrMapOvr>
    <a:masterClrMapping/>
  </p:clrMapOvr>
  <p:transition spd="slow">
    <p:push di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214290"/>
            <a:ext cx="8715436" cy="6888039"/>
          </a:xfrm>
          <a:prstGeom prst="rect">
            <a:avLst/>
          </a:prstGeom>
          <a:noFill/>
        </p:spPr>
        <p:txBody>
          <a:bodyPr wrap="square" rtlCol="0">
            <a:spAutoFit/>
          </a:bodyPr>
          <a:lstStyle/>
          <a:p>
            <a:pPr algn="just"/>
            <a:r>
              <a:rPr lang="uk-UA" sz="2000" b="1" i="1" dirty="0" smtClean="0">
                <a:solidFill>
                  <a:srgbClr val="FFC000"/>
                </a:solidFill>
              </a:rPr>
              <a:t>Позикові засоби</a:t>
            </a:r>
            <a:r>
              <a:rPr lang="uk-UA" sz="2000" b="1" dirty="0" smtClean="0"/>
              <a:t>. </a:t>
            </a:r>
            <a:r>
              <a:rPr lang="uk-UA" sz="2000" dirty="0" smtClean="0"/>
              <a:t>Ці засоби, основу яких складають короткострокові кредити банку, покривають тимчасову додаткову потребу підприємства. </a:t>
            </a:r>
            <a:r>
              <a:rPr lang="ru-RU" sz="2000" dirty="0" smtClean="0"/>
              <a:t> </a:t>
            </a:r>
            <a:r>
              <a:rPr lang="uk-UA" sz="2000" dirty="0" smtClean="0"/>
              <a:t>Позикові засоби у виді кредитів звичайно використовуються більш ефективно, ніж власні обігові кошти. Вони роблять більш швидкий кругообіг, мають цільове призначення, видаються на строго обумовлений термін, супроводжуються стягуванням банківського відсотка. Усе це спонукує підприємство постійно стежити за рухом позикових коштів і результативністю їхнього використання. Позикові засоби залучаються не тільки у формі короткострокового кредиту банку, але й у виді кредиторської заборгованості, а також інших притягнутих засобів.</a:t>
            </a:r>
          </a:p>
          <a:p>
            <a:pPr algn="just"/>
            <a:endParaRPr lang="uk-UA" sz="2000" dirty="0" smtClean="0"/>
          </a:p>
          <a:p>
            <a:pPr algn="just"/>
            <a:r>
              <a:rPr lang="uk-UA" sz="2000" b="1" i="1" dirty="0" smtClean="0">
                <a:solidFill>
                  <a:srgbClr val="FFC000"/>
                </a:solidFill>
              </a:rPr>
              <a:t>Кредиторська заборгованість </a:t>
            </a:r>
            <a:r>
              <a:rPr lang="uk-UA" sz="2000" dirty="0" smtClean="0"/>
              <a:t>відноситься, як правило, до позапланового залучення в господарський обіг підприємства засобів інших підприємств, організацій або окремих осіб. Використання цих притягнутих засобів у межах діючих термінів оплати рахунків і зобов'язань правомірно. Однак у більшості випадків кредиторська заборгованість виникає в результаті порушення розрахунково-платіжної дисципліни. У зв'язку з цим у підприємств утвориться заборгованість постачальникам за отримані, але не оплачені товарно-матеріальні цінності. </a:t>
            </a:r>
          </a:p>
          <a:p>
            <a:pPr algn="just"/>
            <a:endParaRPr lang="ru-RU" sz="2000" dirty="0" smtClean="0"/>
          </a:p>
          <a:p>
            <a:pPr>
              <a:lnSpc>
                <a:spcPct val="90000"/>
              </a:lnSpc>
            </a:pPr>
            <a:endParaRPr lang="ru-RU" sz="2400" dirty="0"/>
          </a:p>
        </p:txBody>
      </p:sp>
    </p:spTree>
  </p:cSld>
  <p:clrMapOvr>
    <a:masterClrMapping/>
  </p:clrMapOvr>
  <p:transition spd="slow">
    <p:push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428596" y="928670"/>
            <a:ext cx="8501122" cy="1143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t>Власний оборотний капітал = оборотні активи – поточні зобов'язання;</a:t>
            </a:r>
            <a:endParaRPr lang="ru-RU" b="1" dirty="0" smtClean="0"/>
          </a:p>
          <a:p>
            <a:r>
              <a:rPr lang="uk-UA" b="1" dirty="0" smtClean="0"/>
              <a:t>               </a:t>
            </a:r>
            <a:endParaRPr lang="ru-RU" b="1" dirty="0" smtClean="0"/>
          </a:p>
          <a:p>
            <a:pPr algn="ctr"/>
            <a:r>
              <a:rPr lang="uk-UA" b="1" dirty="0" smtClean="0"/>
              <a:t>ВОК = А2 – П3,   тобто  ВОК = р. 1195 ф. 1 – р. 1695 ф. 1.</a:t>
            </a:r>
            <a:endParaRPr lang="ru-RU" dirty="0"/>
          </a:p>
        </p:txBody>
      </p:sp>
      <p:sp>
        <p:nvSpPr>
          <p:cNvPr id="3" name="TextBox 2"/>
          <p:cNvSpPr txBox="1"/>
          <p:nvPr/>
        </p:nvSpPr>
        <p:spPr>
          <a:xfrm>
            <a:off x="357158" y="2500306"/>
            <a:ext cx="8501122" cy="1477328"/>
          </a:xfrm>
          <a:prstGeom prst="rect">
            <a:avLst/>
          </a:prstGeom>
          <a:noFill/>
        </p:spPr>
        <p:txBody>
          <a:bodyPr wrap="square" rtlCol="0">
            <a:spAutoFit/>
          </a:bodyPr>
          <a:lstStyle/>
          <a:p>
            <a:pPr algn="just"/>
            <a:r>
              <a:rPr lang="uk-UA" dirty="0" smtClean="0"/>
              <a:t>Цей показник свідчить про те, наскільки господарська діяльність підприємства забезпечена власними фінансовими ресурсами. У разі наявності на балансі довгострокових кредитів їх теж слід урахувати, адже довгострокові кредити спрямовуються на капітальні інвестиції і не повинні брати участі в поточній господарській діяльності.</a:t>
            </a:r>
            <a:r>
              <a:rPr lang="ru-RU" dirty="0" smtClean="0"/>
              <a:t> </a:t>
            </a:r>
            <a:r>
              <a:rPr lang="uk-UA" dirty="0" smtClean="0"/>
              <a:t>Отже, формула може виглядати так:</a:t>
            </a:r>
            <a:endParaRPr lang="ru-RU" sz="2400" dirty="0"/>
          </a:p>
        </p:txBody>
      </p:sp>
      <p:sp>
        <p:nvSpPr>
          <p:cNvPr id="4" name="Скругленный прямоугольник 3"/>
          <p:cNvSpPr/>
          <p:nvPr/>
        </p:nvSpPr>
        <p:spPr>
          <a:xfrm>
            <a:off x="571472" y="4357694"/>
            <a:ext cx="8143932" cy="15716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t>ВОК = П1+ П2 – А1= (А2 + А3) – (П3 + П4), тобто</a:t>
            </a:r>
            <a:endParaRPr lang="ru-RU" sz="2000" b="1" dirty="0" smtClean="0"/>
          </a:p>
          <a:p>
            <a:pPr algn="ctr"/>
            <a:r>
              <a:rPr lang="uk-UA" sz="2000" b="1" dirty="0" smtClean="0"/>
              <a:t>ВОК = р.1495  ф. 1 + р. 1595 ф. 1 – р. 1095 ф. 1 = </a:t>
            </a:r>
            <a:endParaRPr lang="ru-RU" sz="2000" b="1" dirty="0" smtClean="0"/>
          </a:p>
          <a:p>
            <a:pPr algn="ctr"/>
            <a:r>
              <a:rPr lang="uk-UA" sz="2000" b="1" dirty="0" smtClean="0"/>
              <a:t>= (р. 1195 ф. 1 + р. 1200 ф.1) – (р. 1695 ф. 1 + р. 1700 ф. 1).</a:t>
            </a:r>
            <a:endParaRPr lang="ru-RU" sz="2000" b="1" dirty="0"/>
          </a:p>
        </p:txBody>
      </p:sp>
    </p:spTree>
  </p:cSld>
  <p:clrMapOvr>
    <a:masterClrMapping/>
  </p:clrMapOvr>
  <p:transition spd="slow">
    <p:push di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857224" y="142852"/>
            <a:ext cx="7572428"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t>Показники оборотності оборотного капіталу</a:t>
            </a:r>
            <a:endParaRPr lang="ru-RU" sz="2000" b="1" dirty="0"/>
          </a:p>
        </p:txBody>
      </p:sp>
      <p:sp>
        <p:nvSpPr>
          <p:cNvPr id="4" name="TextBox 3"/>
          <p:cNvSpPr txBox="1"/>
          <p:nvPr/>
        </p:nvSpPr>
        <p:spPr>
          <a:xfrm>
            <a:off x="357158" y="893290"/>
            <a:ext cx="8501122" cy="7749814"/>
          </a:xfrm>
          <a:prstGeom prst="rect">
            <a:avLst/>
          </a:prstGeom>
          <a:noFill/>
        </p:spPr>
        <p:txBody>
          <a:bodyPr wrap="square" rtlCol="0">
            <a:spAutoFit/>
          </a:bodyPr>
          <a:lstStyle/>
          <a:p>
            <a:r>
              <a:rPr lang="uk-UA" sz="2000" b="1" dirty="0" smtClean="0">
                <a:solidFill>
                  <a:srgbClr val="FFC000"/>
                </a:solidFill>
              </a:rPr>
              <a:t>1) </a:t>
            </a:r>
            <a:r>
              <a:rPr lang="uk-UA" sz="2000" b="1" i="1" dirty="0" smtClean="0">
                <a:solidFill>
                  <a:srgbClr val="FFC000"/>
                </a:solidFill>
              </a:rPr>
              <a:t>коефіцієнт оборотності </a:t>
            </a:r>
            <a:r>
              <a:rPr lang="uk-UA" sz="2000" b="1" i="1" dirty="0" err="1" smtClean="0">
                <a:solidFill>
                  <a:srgbClr val="FFC000"/>
                </a:solidFill>
              </a:rPr>
              <a:t>Коб</a:t>
            </a:r>
            <a:r>
              <a:rPr lang="uk-UA" sz="2000" b="1" dirty="0" smtClean="0">
                <a:solidFill>
                  <a:srgbClr val="FFC000"/>
                </a:solidFill>
              </a:rPr>
              <a:t>:</a:t>
            </a:r>
            <a:endParaRPr lang="ru-RU" sz="2000" b="1" dirty="0" smtClean="0">
              <a:solidFill>
                <a:srgbClr val="FFC000"/>
              </a:solidFill>
            </a:endParaRPr>
          </a:p>
          <a:p>
            <a:r>
              <a:rPr lang="uk-UA" sz="2000" dirty="0" smtClean="0"/>
              <a:t> 		</a:t>
            </a:r>
          </a:p>
          <a:p>
            <a:endParaRPr lang="ru-RU" sz="2000" i="1" dirty="0" smtClean="0"/>
          </a:p>
          <a:p>
            <a:r>
              <a:rPr lang="uk-UA" sz="1600" dirty="0" smtClean="0"/>
              <a:t>де В – чистий дохід (виручка) від реалізації продукції (робіт, послуг), тис. грн;</a:t>
            </a:r>
            <a:endParaRPr lang="ru-RU" sz="1600" dirty="0" smtClean="0"/>
          </a:p>
          <a:p>
            <a:r>
              <a:rPr lang="uk-UA" sz="1600" dirty="0" smtClean="0"/>
              <a:t>ОК – середній розмір оборотного капіталу, тис. грн.</a:t>
            </a:r>
            <a:endParaRPr lang="ru-RU" sz="1600" dirty="0" smtClean="0"/>
          </a:p>
          <a:p>
            <a:r>
              <a:rPr lang="uk-UA" sz="2000" dirty="0" smtClean="0"/>
              <a:t> </a:t>
            </a:r>
            <a:endParaRPr lang="ru-RU" sz="2000" dirty="0" smtClean="0"/>
          </a:p>
          <a:p>
            <a:r>
              <a:rPr lang="uk-UA" dirty="0" smtClean="0"/>
              <a:t>Розмір коефіцієнта оборотності показує кількість оборотів, які здійснює оборотний капітал за визначений період часу;</a:t>
            </a:r>
          </a:p>
          <a:p>
            <a:endParaRPr lang="uk-UA" dirty="0" smtClean="0"/>
          </a:p>
          <a:p>
            <a:r>
              <a:rPr lang="uk-UA" sz="2000" b="1" dirty="0" smtClean="0">
                <a:solidFill>
                  <a:srgbClr val="FFC000"/>
                </a:solidFill>
              </a:rPr>
              <a:t>2) </a:t>
            </a:r>
            <a:r>
              <a:rPr lang="uk-UA" sz="2000" b="1" i="1" dirty="0" smtClean="0">
                <a:solidFill>
                  <a:srgbClr val="FFC000"/>
                </a:solidFill>
              </a:rPr>
              <a:t>тривалість одного обороту</a:t>
            </a:r>
            <a:r>
              <a:rPr lang="uk-UA" sz="2000" dirty="0" smtClean="0"/>
              <a:t> </a:t>
            </a:r>
            <a:r>
              <a:rPr lang="uk-UA" dirty="0" smtClean="0"/>
              <a:t>розраховується за формулою:</a:t>
            </a:r>
          </a:p>
          <a:p>
            <a:endParaRPr lang="ru-RU" dirty="0" smtClean="0"/>
          </a:p>
          <a:p>
            <a:r>
              <a:rPr lang="uk-UA" dirty="0" smtClean="0"/>
              <a:t> </a:t>
            </a:r>
          </a:p>
          <a:p>
            <a:r>
              <a:rPr lang="uk-UA" sz="1600" dirty="0" smtClean="0"/>
              <a:t>де О – тривалість періоду обороту оборотного капіталу, днів;</a:t>
            </a:r>
            <a:endParaRPr lang="ru-RU" sz="1600" dirty="0" smtClean="0"/>
          </a:p>
          <a:p>
            <a:r>
              <a:rPr lang="uk-UA" sz="1600" dirty="0" smtClean="0"/>
              <a:t>Д</a:t>
            </a:r>
            <a:r>
              <a:rPr lang="uk-UA" sz="1600" i="1" dirty="0" smtClean="0"/>
              <a:t> –</a:t>
            </a:r>
            <a:r>
              <a:rPr lang="uk-UA" sz="1600" dirty="0" smtClean="0"/>
              <a:t> звітний період, днів;</a:t>
            </a:r>
          </a:p>
          <a:p>
            <a:endParaRPr lang="uk-UA" sz="1600" dirty="0" smtClean="0"/>
          </a:p>
          <a:p>
            <a:r>
              <a:rPr lang="uk-UA" sz="2000" b="1" i="1" dirty="0" smtClean="0">
                <a:solidFill>
                  <a:srgbClr val="FFC000"/>
                </a:solidFill>
              </a:rPr>
              <a:t>3) коефіцієнт закріплення (</a:t>
            </a:r>
            <a:r>
              <a:rPr lang="uk-UA" sz="2000" b="1" i="1" dirty="0" err="1" smtClean="0">
                <a:solidFill>
                  <a:srgbClr val="FFC000"/>
                </a:solidFill>
              </a:rPr>
              <a:t>Кз</a:t>
            </a:r>
            <a:r>
              <a:rPr lang="uk-UA" sz="2000" b="1" i="1" dirty="0" smtClean="0">
                <a:solidFill>
                  <a:srgbClr val="FFC000"/>
                </a:solidFill>
              </a:rPr>
              <a:t>) обігових коштів:</a:t>
            </a:r>
          </a:p>
          <a:p>
            <a:endParaRPr lang="uk-UA" sz="2000" b="1" i="1" dirty="0" smtClean="0">
              <a:solidFill>
                <a:srgbClr val="FFC000"/>
              </a:solidFill>
            </a:endParaRPr>
          </a:p>
          <a:p>
            <a:endParaRPr lang="uk-UA" sz="2000" b="1" i="1" dirty="0" smtClean="0">
              <a:solidFill>
                <a:srgbClr val="FFC000"/>
              </a:solidFill>
            </a:endParaRPr>
          </a:p>
          <a:p>
            <a:endParaRPr lang="uk-UA" sz="2000" b="1" i="1" dirty="0" smtClean="0">
              <a:solidFill>
                <a:srgbClr val="FFC000"/>
              </a:solidFill>
            </a:endParaRPr>
          </a:p>
          <a:p>
            <a:r>
              <a:rPr lang="uk-UA" dirty="0" smtClean="0"/>
              <a:t>Цей коефіцієнт показує розмір обігових коштів на 1 грн чистого доходу від реалізації продукції.</a:t>
            </a:r>
            <a:endParaRPr lang="ru-RU" dirty="0" smtClean="0"/>
          </a:p>
          <a:p>
            <a:endParaRPr lang="uk-UA" sz="2000" b="1" i="1" dirty="0" smtClean="0">
              <a:solidFill>
                <a:srgbClr val="FFC000"/>
              </a:solidFill>
            </a:endParaRPr>
          </a:p>
          <a:p>
            <a:endParaRPr lang="ru-RU" sz="2000" b="1" i="1" dirty="0" smtClean="0">
              <a:solidFill>
                <a:srgbClr val="FFC000"/>
              </a:solidFill>
            </a:endParaRPr>
          </a:p>
          <a:p>
            <a:endParaRPr lang="uk-UA" sz="1600" dirty="0" smtClean="0"/>
          </a:p>
          <a:p>
            <a:endParaRPr lang="ru-RU" sz="1600" dirty="0" smtClean="0"/>
          </a:p>
          <a:p>
            <a:endParaRPr lang="ru-RU" dirty="0" smtClean="0"/>
          </a:p>
          <a:p>
            <a:pPr>
              <a:lnSpc>
                <a:spcPct val="90000"/>
              </a:lnSpc>
            </a:pPr>
            <a:endParaRPr lang="ru-RU" sz="2400" dirty="0"/>
          </a:p>
        </p:txBody>
      </p:sp>
      <p:sp>
        <p:nvSpPr>
          <p:cNvPr id="6" name="TextBox 5"/>
          <p:cNvSpPr txBox="1"/>
          <p:nvPr/>
        </p:nvSpPr>
        <p:spPr>
          <a:xfrm>
            <a:off x="3428992" y="1285860"/>
            <a:ext cx="2071702" cy="424732"/>
          </a:xfrm>
          <a:prstGeom prst="rect">
            <a:avLst/>
          </a:prstGeom>
          <a:noFill/>
          <a:ln w="38100">
            <a:solidFill>
              <a:srgbClr val="FFC000"/>
            </a:solidFill>
          </a:ln>
        </p:spPr>
        <p:txBody>
          <a:bodyPr wrap="square" rtlCol="0">
            <a:spAutoFit/>
          </a:bodyPr>
          <a:lstStyle/>
          <a:p>
            <a:pPr>
              <a:lnSpc>
                <a:spcPct val="90000"/>
              </a:lnSpc>
            </a:pPr>
            <a:r>
              <a:rPr lang="uk-UA" sz="2400" dirty="0" err="1" smtClean="0"/>
              <a:t>Коб</a:t>
            </a:r>
            <a:r>
              <a:rPr lang="uk-UA" sz="2400" dirty="0" smtClean="0"/>
              <a:t> = В : ОК,</a:t>
            </a:r>
            <a:endParaRPr lang="ru-RU" sz="2400" dirty="0"/>
          </a:p>
        </p:txBody>
      </p:sp>
      <p:sp>
        <p:nvSpPr>
          <p:cNvPr id="9" name="TextBox 8"/>
          <p:cNvSpPr txBox="1"/>
          <p:nvPr/>
        </p:nvSpPr>
        <p:spPr>
          <a:xfrm>
            <a:off x="3500430" y="3857628"/>
            <a:ext cx="2071702" cy="424732"/>
          </a:xfrm>
          <a:prstGeom prst="rect">
            <a:avLst/>
          </a:prstGeom>
          <a:noFill/>
          <a:ln w="38100">
            <a:solidFill>
              <a:srgbClr val="FFC000"/>
            </a:solidFill>
          </a:ln>
        </p:spPr>
        <p:txBody>
          <a:bodyPr wrap="square" rtlCol="0">
            <a:spAutoFit/>
          </a:bodyPr>
          <a:lstStyle/>
          <a:p>
            <a:pPr algn="ctr">
              <a:lnSpc>
                <a:spcPct val="90000"/>
              </a:lnSpc>
            </a:pPr>
            <a:r>
              <a:rPr lang="uk-UA" sz="2400" dirty="0" smtClean="0"/>
              <a:t>О=ОК * Д : В,</a:t>
            </a:r>
            <a:endParaRPr lang="ru-RU" sz="2400" dirty="0"/>
          </a:p>
        </p:txBody>
      </p:sp>
      <p:sp>
        <p:nvSpPr>
          <p:cNvPr id="66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2" name="TextBox 11"/>
          <p:cNvSpPr txBox="1"/>
          <p:nvPr/>
        </p:nvSpPr>
        <p:spPr>
          <a:xfrm>
            <a:off x="3500430" y="5500702"/>
            <a:ext cx="2071702" cy="424732"/>
          </a:xfrm>
          <a:prstGeom prst="rect">
            <a:avLst/>
          </a:prstGeom>
          <a:noFill/>
          <a:ln w="38100">
            <a:solidFill>
              <a:srgbClr val="FFC000"/>
            </a:solidFill>
          </a:ln>
        </p:spPr>
        <p:txBody>
          <a:bodyPr wrap="square" rtlCol="0">
            <a:spAutoFit/>
          </a:bodyPr>
          <a:lstStyle/>
          <a:p>
            <a:pPr algn="ctr">
              <a:lnSpc>
                <a:spcPct val="90000"/>
              </a:lnSpc>
            </a:pPr>
            <a:r>
              <a:rPr lang="uk-UA" sz="2400" dirty="0" err="1" smtClean="0"/>
              <a:t>Кз</a:t>
            </a:r>
            <a:r>
              <a:rPr lang="uk-UA" sz="2400" dirty="0" smtClean="0"/>
              <a:t> = ОК : В</a:t>
            </a:r>
            <a:endParaRPr lang="ru-RU" sz="2400" dirty="0"/>
          </a:p>
        </p:txBody>
      </p:sp>
    </p:spTree>
  </p:cSld>
  <p:clrMapOvr>
    <a:masterClrMapping/>
  </p:clrMapOvr>
  <p:transition spd="slow">
    <p:push di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214290"/>
            <a:ext cx="8643998" cy="8359211"/>
          </a:xfrm>
          <a:prstGeom prst="rect">
            <a:avLst/>
          </a:prstGeom>
          <a:noFill/>
        </p:spPr>
        <p:txBody>
          <a:bodyPr wrap="square" rtlCol="0">
            <a:spAutoFit/>
          </a:bodyPr>
          <a:lstStyle/>
          <a:p>
            <a:pPr>
              <a:lnSpc>
                <a:spcPct val="90000"/>
              </a:lnSpc>
            </a:pPr>
            <a:r>
              <a:rPr lang="uk-UA" sz="2000" b="1" i="1" dirty="0" smtClean="0">
                <a:solidFill>
                  <a:srgbClr val="FFC000"/>
                </a:solidFill>
              </a:rPr>
              <a:t>Вивільнення обігових коштів </a:t>
            </a:r>
            <a:r>
              <a:rPr lang="uk-UA" sz="2000" dirty="0" smtClean="0"/>
              <a:t>за рахунок прискорення оборотності:</a:t>
            </a:r>
          </a:p>
          <a:p>
            <a:pPr>
              <a:lnSpc>
                <a:spcPct val="90000"/>
              </a:lnSpc>
            </a:pPr>
            <a:endParaRPr lang="uk-UA" sz="2000" dirty="0" smtClean="0"/>
          </a:p>
          <a:p>
            <a:pPr>
              <a:lnSpc>
                <a:spcPct val="90000"/>
              </a:lnSpc>
            </a:pPr>
            <a:endParaRPr lang="uk-UA" sz="2000" dirty="0" smtClean="0"/>
          </a:p>
          <a:p>
            <a:pPr>
              <a:lnSpc>
                <a:spcPct val="90000"/>
              </a:lnSpc>
            </a:pPr>
            <a:endParaRPr lang="uk-UA" sz="2000" dirty="0" smtClean="0"/>
          </a:p>
          <a:p>
            <a:pPr>
              <a:lnSpc>
                <a:spcPct val="90000"/>
              </a:lnSpc>
            </a:pPr>
            <a:endParaRPr lang="uk-UA" sz="2000" dirty="0" smtClean="0"/>
          </a:p>
          <a:p>
            <a:endParaRPr lang="uk-UA" sz="1600" dirty="0" smtClean="0"/>
          </a:p>
          <a:p>
            <a:endParaRPr lang="uk-UA" sz="1600" dirty="0" smtClean="0"/>
          </a:p>
          <a:p>
            <a:r>
              <a:rPr lang="uk-UA" sz="1600" dirty="0" smtClean="0"/>
              <a:t>де ∆ОК – розмір економії (–) або залучення (+) оборотного капіталу;</a:t>
            </a:r>
            <a:endParaRPr lang="ru-RU" sz="1600" dirty="0" smtClean="0"/>
          </a:p>
          <a:p>
            <a:r>
              <a:rPr lang="uk-UA" sz="1600" dirty="0" err="1" smtClean="0"/>
              <a:t>ОК1</a:t>
            </a:r>
            <a:r>
              <a:rPr lang="uk-UA" sz="1600" dirty="0" smtClean="0"/>
              <a:t>, </a:t>
            </a:r>
            <a:r>
              <a:rPr lang="uk-UA" sz="1600" dirty="0" err="1" smtClean="0"/>
              <a:t>ОКо</a:t>
            </a:r>
            <a:r>
              <a:rPr lang="uk-UA" sz="1600" dirty="0" smtClean="0"/>
              <a:t> – середній розмір оборотного капіталу підприємства відповідно за звітний і базисний періоди;</a:t>
            </a:r>
            <a:endParaRPr lang="ru-RU" sz="1600" dirty="0" smtClean="0"/>
          </a:p>
          <a:p>
            <a:r>
              <a:rPr lang="uk-UA" sz="1600" dirty="0" smtClean="0"/>
              <a:t>Кв – коефіцієнт зростання обсягу реалізації продукції;</a:t>
            </a:r>
          </a:p>
          <a:p>
            <a:r>
              <a:rPr lang="uk-UA" sz="1600" dirty="0" smtClean="0"/>
              <a:t>О</a:t>
            </a:r>
            <a:r>
              <a:rPr lang="uk-UA" sz="1600" baseline="-25000" dirty="0" smtClean="0"/>
              <a:t>1</a:t>
            </a:r>
            <a:r>
              <a:rPr lang="uk-UA" sz="1600" dirty="0" smtClean="0"/>
              <a:t>, О</a:t>
            </a:r>
            <a:r>
              <a:rPr lang="uk-UA" sz="1600" baseline="-25000" dirty="0" smtClean="0"/>
              <a:t>0</a:t>
            </a:r>
            <a:r>
              <a:rPr lang="uk-UA" sz="1600" dirty="0" smtClean="0"/>
              <a:t> – тривалість одного обороту обігових коштів, днів;</a:t>
            </a:r>
            <a:endParaRPr lang="ru-RU" sz="1600" dirty="0" smtClean="0"/>
          </a:p>
          <a:p>
            <a:r>
              <a:rPr lang="uk-UA" sz="1600" dirty="0" smtClean="0"/>
              <a:t> В</a:t>
            </a:r>
            <a:r>
              <a:rPr lang="uk-UA" sz="1600" baseline="-25000" dirty="0" smtClean="0"/>
              <a:t>1одн</a:t>
            </a:r>
            <a:r>
              <a:rPr lang="uk-UA" sz="1600" dirty="0" smtClean="0"/>
              <a:t> – одноденна реалізація продукції в звітному періоді, тис. грн.</a:t>
            </a:r>
          </a:p>
          <a:p>
            <a:endParaRPr lang="uk-UA" sz="1600" dirty="0" smtClean="0"/>
          </a:p>
          <a:p>
            <a:r>
              <a:rPr lang="uk-UA" sz="2000" b="1" i="1" dirty="0" smtClean="0">
                <a:solidFill>
                  <a:srgbClr val="FFC000"/>
                </a:solidFill>
              </a:rPr>
              <a:t>Розмір приросту виручки від реалізації продукції </a:t>
            </a:r>
            <a:r>
              <a:rPr lang="uk-UA" sz="2000" dirty="0" smtClean="0"/>
              <a:t>(ΔВ) за рахунок прискорення оборотності обігових коштів:</a:t>
            </a:r>
          </a:p>
          <a:p>
            <a:endParaRPr lang="uk-UA" sz="2000" dirty="0" smtClean="0"/>
          </a:p>
          <a:p>
            <a:endParaRPr lang="uk-UA" sz="2000" dirty="0" smtClean="0"/>
          </a:p>
          <a:p>
            <a:r>
              <a:rPr lang="uk-UA" sz="1600" dirty="0" smtClean="0"/>
              <a:t>де Коб</a:t>
            </a:r>
            <a:r>
              <a:rPr lang="uk-UA" sz="1600" baseline="-25000" dirty="0" smtClean="0"/>
              <a:t>1</a:t>
            </a:r>
            <a:r>
              <a:rPr lang="uk-UA" sz="1600" dirty="0" smtClean="0"/>
              <a:t>, Коб</a:t>
            </a:r>
            <a:r>
              <a:rPr lang="uk-UA" sz="1600" baseline="-25000" dirty="0" smtClean="0"/>
              <a:t>0</a:t>
            </a:r>
            <a:r>
              <a:rPr lang="uk-UA" sz="1600" dirty="0" smtClean="0"/>
              <a:t> – коефіцієнти оборотності обігових коштів, відповідно за звітний і базисний періоди.</a:t>
            </a:r>
            <a:endParaRPr lang="ru-RU" sz="1600" dirty="0" smtClean="0"/>
          </a:p>
          <a:p>
            <a:endParaRPr lang="uk-UA" sz="2000" dirty="0" smtClean="0"/>
          </a:p>
          <a:p>
            <a:endParaRPr lang="uk-UA" sz="2000" dirty="0" smtClean="0"/>
          </a:p>
          <a:p>
            <a:endParaRPr lang="ru-RU" sz="2000" dirty="0" smtClean="0"/>
          </a:p>
          <a:p>
            <a:endParaRPr lang="uk-UA" sz="1600" dirty="0" smtClean="0"/>
          </a:p>
          <a:p>
            <a:endParaRPr lang="uk-UA" sz="1600" dirty="0" smtClean="0"/>
          </a:p>
          <a:p>
            <a:endParaRPr lang="ru-RU" sz="1600" dirty="0" smtClean="0"/>
          </a:p>
          <a:p>
            <a:pPr>
              <a:lnSpc>
                <a:spcPct val="90000"/>
              </a:lnSpc>
            </a:pPr>
            <a:endParaRPr lang="uk-UA" sz="2000" dirty="0" smtClean="0"/>
          </a:p>
          <a:p>
            <a:pPr>
              <a:lnSpc>
                <a:spcPct val="90000"/>
              </a:lnSpc>
            </a:pPr>
            <a:endParaRPr lang="uk-UA" sz="2000" dirty="0" smtClean="0"/>
          </a:p>
          <a:p>
            <a:pPr>
              <a:lnSpc>
                <a:spcPct val="90000"/>
              </a:lnSpc>
            </a:pPr>
            <a:endParaRPr lang="ru-RU" sz="2400" dirty="0" smtClean="0"/>
          </a:p>
          <a:p>
            <a:pPr>
              <a:lnSpc>
                <a:spcPct val="90000"/>
              </a:lnSpc>
            </a:pPr>
            <a:endParaRPr lang="ru-RU" sz="2400" dirty="0"/>
          </a:p>
        </p:txBody>
      </p:sp>
      <p:sp>
        <p:nvSpPr>
          <p:cNvPr id="3" name="TextBox 2"/>
          <p:cNvSpPr txBox="1"/>
          <p:nvPr/>
        </p:nvSpPr>
        <p:spPr>
          <a:xfrm>
            <a:off x="2857488" y="1142984"/>
            <a:ext cx="3357586" cy="424732"/>
          </a:xfrm>
          <a:prstGeom prst="rect">
            <a:avLst/>
          </a:prstGeom>
          <a:noFill/>
          <a:ln w="38100">
            <a:solidFill>
              <a:srgbClr val="FFC000"/>
            </a:solidFill>
          </a:ln>
        </p:spPr>
        <p:txBody>
          <a:bodyPr wrap="square" rtlCol="0">
            <a:spAutoFit/>
          </a:bodyPr>
          <a:lstStyle/>
          <a:p>
            <a:pPr>
              <a:lnSpc>
                <a:spcPct val="90000"/>
              </a:lnSpc>
            </a:pPr>
            <a:r>
              <a:rPr lang="uk-UA" sz="2400" dirty="0" smtClean="0"/>
              <a:t>∆ОК = </a:t>
            </a:r>
            <a:r>
              <a:rPr lang="uk-UA" sz="2400" dirty="0" err="1" smtClean="0"/>
              <a:t>ОК1</a:t>
            </a:r>
            <a:r>
              <a:rPr lang="uk-UA" sz="2400" dirty="0" smtClean="0"/>
              <a:t> – </a:t>
            </a:r>
            <a:r>
              <a:rPr lang="uk-UA" sz="2400" dirty="0" err="1" smtClean="0"/>
              <a:t>ОКо</a:t>
            </a:r>
            <a:r>
              <a:rPr lang="uk-UA" sz="2400" dirty="0" smtClean="0"/>
              <a:t> </a:t>
            </a:r>
            <a:r>
              <a:rPr lang="uk-UA" sz="2400" dirty="0" smtClean="0">
                <a:sym typeface="Symbol"/>
              </a:rPr>
              <a:t></a:t>
            </a:r>
            <a:r>
              <a:rPr lang="uk-UA" sz="2400" dirty="0" smtClean="0"/>
              <a:t> Кв,</a:t>
            </a:r>
            <a:endParaRPr lang="ru-RU" sz="2400" dirty="0"/>
          </a:p>
        </p:txBody>
      </p:sp>
      <p:sp>
        <p:nvSpPr>
          <p:cNvPr id="4" name="TextBox 3"/>
          <p:cNvSpPr txBox="1"/>
          <p:nvPr/>
        </p:nvSpPr>
        <p:spPr>
          <a:xfrm>
            <a:off x="2857488" y="1643050"/>
            <a:ext cx="3357586" cy="424732"/>
          </a:xfrm>
          <a:prstGeom prst="rect">
            <a:avLst/>
          </a:prstGeom>
          <a:noFill/>
          <a:ln w="38100">
            <a:solidFill>
              <a:srgbClr val="FFC000"/>
            </a:solidFill>
          </a:ln>
        </p:spPr>
        <p:txBody>
          <a:bodyPr wrap="square" rtlCol="0">
            <a:spAutoFit/>
          </a:bodyPr>
          <a:lstStyle/>
          <a:p>
            <a:pPr>
              <a:lnSpc>
                <a:spcPct val="90000"/>
              </a:lnSpc>
            </a:pPr>
            <a:r>
              <a:rPr lang="uk-UA" sz="2400" dirty="0" smtClean="0"/>
              <a:t>∆ОК = (О</a:t>
            </a:r>
            <a:r>
              <a:rPr lang="uk-UA" sz="2400" baseline="-25000" dirty="0" smtClean="0"/>
              <a:t>1</a:t>
            </a:r>
            <a:r>
              <a:rPr lang="uk-UA" sz="2400" dirty="0" smtClean="0"/>
              <a:t> – О</a:t>
            </a:r>
            <a:r>
              <a:rPr lang="uk-UA" sz="2400" baseline="-25000" dirty="0" smtClean="0"/>
              <a:t>0</a:t>
            </a:r>
            <a:r>
              <a:rPr lang="uk-UA" sz="2400" dirty="0" smtClean="0"/>
              <a:t>) </a:t>
            </a:r>
            <a:r>
              <a:rPr lang="uk-UA" sz="2400" dirty="0" smtClean="0">
                <a:sym typeface="Symbol"/>
              </a:rPr>
              <a:t></a:t>
            </a:r>
            <a:r>
              <a:rPr lang="uk-UA" sz="2400" dirty="0" smtClean="0"/>
              <a:t> В</a:t>
            </a:r>
            <a:r>
              <a:rPr lang="uk-UA" sz="2400" baseline="-25000" dirty="0" smtClean="0"/>
              <a:t>1одн</a:t>
            </a:r>
            <a:r>
              <a:rPr lang="uk-UA" sz="2400" dirty="0" smtClean="0"/>
              <a:t>,</a:t>
            </a:r>
            <a:endParaRPr lang="ru-RU" sz="2400" dirty="0"/>
          </a:p>
        </p:txBody>
      </p:sp>
      <p:sp>
        <p:nvSpPr>
          <p:cNvPr id="5" name="TextBox 4"/>
          <p:cNvSpPr txBox="1"/>
          <p:nvPr/>
        </p:nvSpPr>
        <p:spPr>
          <a:xfrm>
            <a:off x="2714612" y="4572008"/>
            <a:ext cx="3786214" cy="424732"/>
          </a:xfrm>
          <a:prstGeom prst="rect">
            <a:avLst/>
          </a:prstGeom>
          <a:noFill/>
          <a:ln w="38100">
            <a:solidFill>
              <a:srgbClr val="FFC000"/>
            </a:solidFill>
          </a:ln>
        </p:spPr>
        <p:txBody>
          <a:bodyPr wrap="square" rtlCol="0">
            <a:spAutoFit/>
          </a:bodyPr>
          <a:lstStyle/>
          <a:p>
            <a:pPr>
              <a:lnSpc>
                <a:spcPct val="90000"/>
              </a:lnSpc>
            </a:pPr>
            <a:r>
              <a:rPr lang="uk-UA" sz="2400" dirty="0" smtClean="0"/>
              <a:t>ΔВ = (Коб</a:t>
            </a:r>
            <a:r>
              <a:rPr lang="uk-UA" sz="2400" baseline="-25000" dirty="0" smtClean="0"/>
              <a:t>1</a:t>
            </a:r>
            <a:r>
              <a:rPr lang="uk-UA" sz="2400" dirty="0" smtClean="0"/>
              <a:t> – Коб</a:t>
            </a:r>
            <a:r>
              <a:rPr lang="uk-UA" sz="2400" baseline="-25000" dirty="0" smtClean="0"/>
              <a:t>0</a:t>
            </a:r>
            <a:r>
              <a:rPr lang="uk-UA" sz="2400" dirty="0" smtClean="0"/>
              <a:t>) </a:t>
            </a:r>
            <a:r>
              <a:rPr lang="uk-UA" sz="2400" dirty="0" smtClean="0">
                <a:sym typeface="Symbol"/>
              </a:rPr>
              <a:t></a:t>
            </a:r>
            <a:r>
              <a:rPr lang="uk-UA" sz="2400" dirty="0" smtClean="0"/>
              <a:t> </a:t>
            </a:r>
            <a:r>
              <a:rPr lang="uk-UA" sz="2400" dirty="0" err="1" smtClean="0"/>
              <a:t>ОК</a:t>
            </a:r>
            <a:r>
              <a:rPr lang="uk-UA" sz="2400" baseline="-25000" dirty="0" err="1" smtClean="0"/>
              <a:t>1</a:t>
            </a:r>
            <a:r>
              <a:rPr lang="uk-UA" sz="2400" dirty="0" smtClean="0"/>
              <a:t>,</a:t>
            </a:r>
            <a:endParaRPr lang="ru-RU" sz="2400" dirty="0"/>
          </a:p>
        </p:txBody>
      </p:sp>
    </p:spTree>
  </p:cSld>
  <p:clrMapOvr>
    <a:masterClrMapping/>
  </p:clrMapOvr>
  <p:transition spd="slow">
    <p:push di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285728"/>
            <a:ext cx="8572560" cy="5798510"/>
          </a:xfrm>
          <a:prstGeom prst="rect">
            <a:avLst/>
          </a:prstGeom>
          <a:noFill/>
        </p:spPr>
        <p:txBody>
          <a:bodyPr wrap="square" rtlCol="0">
            <a:spAutoFit/>
          </a:bodyPr>
          <a:lstStyle/>
          <a:p>
            <a:pPr>
              <a:lnSpc>
                <a:spcPct val="90000"/>
              </a:lnSpc>
            </a:pPr>
            <a:r>
              <a:rPr lang="uk-UA" sz="2000" b="1" i="1" dirty="0" smtClean="0">
                <a:solidFill>
                  <a:srgbClr val="FFC000"/>
                </a:solidFill>
              </a:rPr>
              <a:t>Вплив оборотності обігових коштів на валовий прибуток </a:t>
            </a:r>
            <a:r>
              <a:rPr lang="uk-UA" sz="2000" dirty="0" smtClean="0"/>
              <a:t>(ΔП) можна розрахувати за формулою:</a:t>
            </a:r>
          </a:p>
          <a:p>
            <a:pPr>
              <a:lnSpc>
                <a:spcPct val="90000"/>
              </a:lnSpc>
            </a:pPr>
            <a:endParaRPr lang="uk-UA" sz="2000" dirty="0" smtClean="0"/>
          </a:p>
          <a:p>
            <a:pPr>
              <a:lnSpc>
                <a:spcPct val="90000"/>
              </a:lnSpc>
            </a:pPr>
            <a:endParaRPr lang="uk-UA" sz="2000" dirty="0" smtClean="0"/>
          </a:p>
          <a:p>
            <a:pPr>
              <a:lnSpc>
                <a:spcPct val="90000"/>
              </a:lnSpc>
            </a:pPr>
            <a:endParaRPr lang="uk-UA" sz="1600" dirty="0" smtClean="0"/>
          </a:p>
          <a:p>
            <a:pPr>
              <a:lnSpc>
                <a:spcPct val="90000"/>
              </a:lnSpc>
            </a:pPr>
            <a:r>
              <a:rPr lang="uk-UA" sz="1600" dirty="0" smtClean="0"/>
              <a:t>де П</a:t>
            </a:r>
            <a:r>
              <a:rPr lang="uk-UA" sz="1600" baseline="-25000" dirty="0" smtClean="0"/>
              <a:t>0</a:t>
            </a:r>
            <a:r>
              <a:rPr lang="uk-UA" sz="1600" dirty="0" smtClean="0"/>
              <a:t> – валовий прибуток базисного періоду.</a:t>
            </a:r>
          </a:p>
          <a:p>
            <a:pPr>
              <a:lnSpc>
                <a:spcPct val="90000"/>
              </a:lnSpc>
            </a:pPr>
            <a:endParaRPr lang="uk-UA" sz="1600" dirty="0" smtClean="0"/>
          </a:p>
          <a:p>
            <a:pPr>
              <a:lnSpc>
                <a:spcPct val="90000"/>
              </a:lnSpc>
            </a:pPr>
            <a:r>
              <a:rPr lang="ru-RU" sz="2000" b="1" i="1" dirty="0" err="1" smtClean="0">
                <a:solidFill>
                  <a:srgbClr val="FFC000"/>
                </a:solidFill>
              </a:rPr>
              <a:t>Вплив</a:t>
            </a:r>
            <a:r>
              <a:rPr lang="ru-RU" sz="2000" b="1" i="1" dirty="0" smtClean="0">
                <a:solidFill>
                  <a:srgbClr val="FFC000"/>
                </a:solidFill>
              </a:rPr>
              <a:t> </a:t>
            </a:r>
            <a:r>
              <a:rPr lang="ru-RU" sz="2000" b="1" i="1" dirty="0" err="1" smtClean="0">
                <a:solidFill>
                  <a:srgbClr val="FFC000"/>
                </a:solidFill>
              </a:rPr>
              <a:t>оборотності</a:t>
            </a:r>
            <a:r>
              <a:rPr lang="ru-RU" sz="2000" b="1" i="1" dirty="0" smtClean="0">
                <a:solidFill>
                  <a:srgbClr val="FFC000"/>
                </a:solidFill>
              </a:rPr>
              <a:t> оборотного </a:t>
            </a:r>
            <a:r>
              <a:rPr lang="ru-RU" sz="2000" b="1" i="1" dirty="0" err="1" smtClean="0">
                <a:solidFill>
                  <a:srgbClr val="FFC000"/>
                </a:solidFill>
              </a:rPr>
              <a:t>капіталу</a:t>
            </a:r>
            <a:r>
              <a:rPr lang="ru-RU" sz="2000" b="1" i="1" dirty="0" smtClean="0">
                <a:solidFill>
                  <a:srgbClr val="FFC000"/>
                </a:solidFill>
              </a:rPr>
              <a:t> на </a:t>
            </a:r>
            <a:r>
              <a:rPr lang="ru-RU" sz="2000" b="1" i="1" dirty="0" err="1" smtClean="0">
                <a:solidFill>
                  <a:srgbClr val="FFC000"/>
                </a:solidFill>
              </a:rPr>
              <a:t>чистий</a:t>
            </a:r>
            <a:r>
              <a:rPr lang="ru-RU" sz="2000" b="1" i="1" dirty="0" smtClean="0">
                <a:solidFill>
                  <a:srgbClr val="FFC000"/>
                </a:solidFill>
              </a:rPr>
              <a:t> </a:t>
            </a:r>
            <a:r>
              <a:rPr lang="ru-RU" sz="2000" b="1" i="1" dirty="0" err="1" smtClean="0">
                <a:solidFill>
                  <a:srgbClr val="FFC000"/>
                </a:solidFill>
              </a:rPr>
              <a:t>прибуток</a:t>
            </a:r>
            <a:r>
              <a:rPr lang="ru-RU" sz="2000" b="1" i="1" dirty="0" smtClean="0">
                <a:solidFill>
                  <a:srgbClr val="FFC000"/>
                </a:solidFill>
              </a:rPr>
              <a:t> </a:t>
            </a:r>
            <a:r>
              <a:rPr lang="ru-RU" sz="2000" dirty="0" smtClean="0"/>
              <a:t>(ЧП)</a:t>
            </a:r>
          </a:p>
          <a:p>
            <a:pPr>
              <a:lnSpc>
                <a:spcPct val="90000"/>
              </a:lnSpc>
            </a:pPr>
            <a:endParaRPr lang="uk-UA" sz="2000" dirty="0" smtClean="0"/>
          </a:p>
          <a:p>
            <a:pPr>
              <a:lnSpc>
                <a:spcPct val="90000"/>
              </a:lnSpc>
            </a:pPr>
            <a:endParaRPr lang="uk-UA" sz="2000" dirty="0" smtClean="0"/>
          </a:p>
          <a:p>
            <a:pPr>
              <a:lnSpc>
                <a:spcPct val="90000"/>
              </a:lnSpc>
            </a:pPr>
            <a:r>
              <a:rPr lang="uk-UA" sz="2000" dirty="0" smtClean="0"/>
              <a:t>	Чистий прибуток, поділений на чистий доход (виручку) від реалізації становить чисту рентабельність продажу продукції, а чистий дохід (виручка) від реалізації продукції, поділений на середню величину оборотного капіталу, відображає оборотність оборотного капіталу. </a:t>
            </a:r>
            <a:r>
              <a:rPr lang="uk-UA" sz="2000" b="1" i="1" dirty="0" smtClean="0">
                <a:solidFill>
                  <a:srgbClr val="FFC000"/>
                </a:solidFill>
              </a:rPr>
              <a:t>Вплив оборотності оборотного капіталу на чистий прибуток </a:t>
            </a:r>
            <a:r>
              <a:rPr lang="uk-UA" sz="2000" dirty="0" smtClean="0"/>
              <a:t>розраховується так:</a:t>
            </a:r>
          </a:p>
          <a:p>
            <a:pPr>
              <a:lnSpc>
                <a:spcPct val="90000"/>
              </a:lnSpc>
            </a:pPr>
            <a:endParaRPr lang="ru-RU" sz="2000" dirty="0" smtClean="0"/>
          </a:p>
          <a:p>
            <a:pPr>
              <a:lnSpc>
                <a:spcPct val="90000"/>
              </a:lnSpc>
            </a:pPr>
            <a:endParaRPr lang="uk-UA" sz="2000" dirty="0" smtClean="0"/>
          </a:p>
          <a:p>
            <a:pPr>
              <a:lnSpc>
                <a:spcPct val="90000"/>
              </a:lnSpc>
            </a:pPr>
            <a:endParaRPr lang="ru-RU" sz="2000" dirty="0" smtClean="0"/>
          </a:p>
          <a:p>
            <a:pPr>
              <a:lnSpc>
                <a:spcPct val="90000"/>
              </a:lnSpc>
            </a:pPr>
            <a:endParaRPr lang="ru-RU" sz="2400" dirty="0"/>
          </a:p>
        </p:txBody>
      </p:sp>
      <p:sp>
        <p:nvSpPr>
          <p:cNvPr id="3" name="TextBox 2"/>
          <p:cNvSpPr txBox="1"/>
          <p:nvPr/>
        </p:nvSpPr>
        <p:spPr>
          <a:xfrm>
            <a:off x="2428860" y="1071546"/>
            <a:ext cx="4143404" cy="424732"/>
          </a:xfrm>
          <a:prstGeom prst="rect">
            <a:avLst/>
          </a:prstGeom>
          <a:noFill/>
          <a:ln w="38100">
            <a:solidFill>
              <a:srgbClr val="FFC000"/>
            </a:solidFill>
          </a:ln>
        </p:spPr>
        <p:txBody>
          <a:bodyPr wrap="square" rtlCol="0">
            <a:spAutoFit/>
          </a:bodyPr>
          <a:lstStyle/>
          <a:p>
            <a:pPr>
              <a:lnSpc>
                <a:spcPct val="90000"/>
              </a:lnSpc>
            </a:pPr>
            <a:r>
              <a:rPr lang="uk-UA" sz="2400" dirty="0" smtClean="0"/>
              <a:t>ΔП = П</a:t>
            </a:r>
            <a:r>
              <a:rPr lang="uk-UA" sz="2400" baseline="-25000" dirty="0" smtClean="0"/>
              <a:t>0</a:t>
            </a:r>
            <a:r>
              <a:rPr lang="uk-UA" sz="2400" dirty="0" smtClean="0"/>
              <a:t> </a:t>
            </a:r>
            <a:r>
              <a:rPr lang="uk-UA" sz="2400" dirty="0" smtClean="0">
                <a:sym typeface="Symbol"/>
              </a:rPr>
              <a:t></a:t>
            </a:r>
            <a:r>
              <a:rPr lang="uk-UA" sz="2400" dirty="0" smtClean="0"/>
              <a:t> (Коб</a:t>
            </a:r>
            <a:r>
              <a:rPr lang="uk-UA" sz="2400" baseline="-25000" dirty="0" smtClean="0"/>
              <a:t>1</a:t>
            </a:r>
            <a:r>
              <a:rPr lang="uk-UA" sz="2400" dirty="0" smtClean="0"/>
              <a:t> : Коб</a:t>
            </a:r>
            <a:r>
              <a:rPr lang="uk-UA" sz="2400" baseline="-25000" dirty="0" smtClean="0"/>
              <a:t>0</a:t>
            </a:r>
            <a:r>
              <a:rPr lang="uk-UA" sz="2400" dirty="0" smtClean="0"/>
              <a:t>) – П</a:t>
            </a:r>
            <a:r>
              <a:rPr lang="uk-UA" sz="2400" baseline="-25000" dirty="0" smtClean="0"/>
              <a:t>0</a:t>
            </a:r>
            <a:r>
              <a:rPr lang="uk-UA" sz="2400" dirty="0" smtClean="0"/>
              <a:t>,</a:t>
            </a:r>
            <a:endParaRPr lang="ru-RU" sz="2400" dirty="0"/>
          </a:p>
        </p:txBody>
      </p:sp>
      <p:sp>
        <p:nvSpPr>
          <p:cNvPr id="70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70657" name="Object 1"/>
          <p:cNvGraphicFramePr>
            <a:graphicFrameLocks noChangeAspect="1"/>
          </p:cNvGraphicFramePr>
          <p:nvPr/>
        </p:nvGraphicFramePr>
        <p:xfrm>
          <a:off x="3071802" y="2571744"/>
          <a:ext cx="2214578" cy="630819"/>
        </p:xfrm>
        <a:graphic>
          <a:graphicData uri="http://schemas.openxmlformats.org/presentationml/2006/ole">
            <mc:AlternateContent xmlns:mc="http://schemas.openxmlformats.org/markup-compatibility/2006">
              <mc:Choice xmlns:v="urn:schemas-microsoft-com:vml" Requires="v">
                <p:oleObj spid="_x0000_s70772" name="Формула" r:id="rId3" imgW="1549400" imgH="457200" progId="Equation.3">
                  <p:embed/>
                </p:oleObj>
              </mc:Choice>
              <mc:Fallback>
                <p:oleObj name="Формула" r:id="rId3" imgW="1549400" imgH="457200" progId="Equation.3">
                  <p:embed/>
                  <p:pic>
                    <p:nvPicPr>
                      <p:cNvPr id="0" name="Picture 1"/>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802" y="2571744"/>
                        <a:ext cx="2214578" cy="6308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8" name="Прямая соединительная линия 7"/>
          <p:cNvCxnSpPr/>
          <p:nvPr/>
        </p:nvCxnSpPr>
        <p:spPr>
          <a:xfrm>
            <a:off x="2786050" y="2428868"/>
            <a:ext cx="2786082" cy="158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2786050" y="3143248"/>
            <a:ext cx="2786082" cy="158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rot="5400000" flipH="1" flipV="1">
            <a:off x="5214942" y="2786058"/>
            <a:ext cx="714380" cy="158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rot="5400000" flipH="1" flipV="1">
            <a:off x="2429654" y="2785264"/>
            <a:ext cx="714380" cy="158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706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70659" name="Object 3"/>
          <p:cNvGraphicFramePr>
            <a:graphicFrameLocks noChangeAspect="1"/>
          </p:cNvGraphicFramePr>
          <p:nvPr/>
        </p:nvGraphicFramePr>
        <p:xfrm>
          <a:off x="3000364" y="5000636"/>
          <a:ext cx="2886678" cy="642942"/>
        </p:xfrm>
        <a:graphic>
          <a:graphicData uri="http://schemas.openxmlformats.org/presentationml/2006/ole">
            <mc:AlternateContent xmlns:mc="http://schemas.openxmlformats.org/markup-compatibility/2006">
              <mc:Choice xmlns:v="urn:schemas-microsoft-com:vml" Requires="v">
                <p:oleObj spid="_x0000_s70773" name="Формула" r:id="rId5" imgW="2197100" imgH="495300" progId="Equation.3">
                  <p:embed/>
                </p:oleObj>
              </mc:Choice>
              <mc:Fallback>
                <p:oleObj name="Формула" r:id="rId5" imgW="2197100" imgH="495300" progId="Equation.3">
                  <p:embed/>
                  <p:pic>
                    <p:nvPicPr>
                      <p:cNvPr id="0" name="Picture 3"/>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0364" y="5000636"/>
                        <a:ext cx="2886678" cy="6429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6" name="Прямая соединительная линия 15"/>
          <p:cNvCxnSpPr/>
          <p:nvPr/>
        </p:nvCxnSpPr>
        <p:spPr>
          <a:xfrm>
            <a:off x="2786050" y="4929198"/>
            <a:ext cx="3357586" cy="158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2786050" y="5786454"/>
            <a:ext cx="3357586" cy="158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rot="5400000" flipH="1" flipV="1">
            <a:off x="5715008" y="5357826"/>
            <a:ext cx="857256" cy="158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rot="5400000" flipH="1" flipV="1">
            <a:off x="2358216" y="5357032"/>
            <a:ext cx="857256" cy="158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0"/>
            <a:ext cx="8712968" cy="6858000"/>
          </a:xfrm>
        </p:spPr>
        <p:txBody>
          <a:bodyPr/>
          <a:lstStyle/>
          <a:p>
            <a:pPr marL="0" indent="0">
              <a:buNone/>
            </a:pPr>
            <a:endParaRPr lang="uk-UA" dirty="0" smtClean="0"/>
          </a:p>
          <a:p>
            <a:pPr marL="0" indent="0">
              <a:buNone/>
            </a:pPr>
            <a:endParaRPr lang="uk-UA" dirty="0"/>
          </a:p>
          <a:p>
            <a:pPr marL="0" indent="0">
              <a:buNone/>
            </a:pPr>
            <a:endParaRPr lang="uk-UA" dirty="0" smtClean="0"/>
          </a:p>
          <a:p>
            <a:pPr marL="0" indent="0">
              <a:buNone/>
            </a:pPr>
            <a:endParaRPr lang="uk-UA" dirty="0"/>
          </a:p>
          <a:p>
            <a:pPr marL="0" indent="0">
              <a:buNone/>
            </a:pPr>
            <a:endParaRPr lang="uk-UA" dirty="0" smtClean="0"/>
          </a:p>
          <a:p>
            <a:pPr marL="0" indent="0">
              <a:buNone/>
            </a:pPr>
            <a:endParaRPr lang="uk-UA" dirty="0" smtClean="0"/>
          </a:p>
          <a:p>
            <a:pPr marL="0" indent="0">
              <a:buNone/>
            </a:pPr>
            <a:endParaRPr lang="uk-UA" dirty="0"/>
          </a:p>
          <a:p>
            <a:pPr marL="0" indent="0" algn="just">
              <a:buNone/>
            </a:pPr>
            <a:r>
              <a:rPr lang="uk-UA" dirty="0" smtClean="0">
                <a:effectLst/>
              </a:rPr>
              <a:t>             Результати </a:t>
            </a:r>
            <a:r>
              <a:rPr lang="uk-UA" dirty="0">
                <a:effectLst/>
              </a:rPr>
              <a:t>аналізу фінансового стану сприяють зростанню інфор­мованості адміністрації підприємства й інших користувачів економічної інформації (суб'єктів аналізу) про стан об'єктів, які їх цікавлять. </a:t>
            </a:r>
            <a:endParaRPr lang="uk-UA" dirty="0"/>
          </a:p>
        </p:txBody>
      </p:sp>
      <p:sp>
        <p:nvSpPr>
          <p:cNvPr id="5" name="Скругленный прямоугольник 4"/>
          <p:cNvSpPr/>
          <p:nvPr/>
        </p:nvSpPr>
        <p:spPr>
          <a:xfrm>
            <a:off x="467544" y="613761"/>
            <a:ext cx="8208912" cy="29523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2400" b="1" dirty="0">
                <a:solidFill>
                  <a:schemeClr val="accent2"/>
                </a:solidFill>
              </a:rPr>
              <a:t>Основними</a:t>
            </a:r>
            <a:r>
              <a:rPr lang="uk-UA" sz="2400" dirty="0">
                <a:solidFill>
                  <a:schemeClr val="accent2"/>
                </a:solidFill>
              </a:rPr>
              <a:t> </a:t>
            </a:r>
            <a:r>
              <a:rPr lang="uk-UA" sz="2400" b="1" dirty="0">
                <a:solidFill>
                  <a:schemeClr val="accent2"/>
                </a:solidFill>
              </a:rPr>
              <a:t>завданнями</a:t>
            </a:r>
            <a:r>
              <a:rPr lang="uk-UA" sz="2400" dirty="0"/>
              <a:t> аналізу фінансового стану є: об'єктивна оцінка фінансового стану об'єкта аналізу; вияв чинників і причин досягнутого стану; підготовка й обґрунтування прийнятих управлінських рішень у галузі фінансів; виявлення і мобілізація резервів поліпшення фінансового стану та підвищення ефективності всієї господарської діяль­ності</a:t>
            </a:r>
          </a:p>
        </p:txBody>
      </p:sp>
    </p:spTree>
    <p:extLst>
      <p:ext uri="{BB962C8B-B14F-4D97-AF65-F5344CB8AC3E}">
        <p14:creationId xmlns:p14="http://schemas.microsoft.com/office/powerpoint/2010/main" val="3615293828"/>
      </p:ext>
    </p:extLst>
  </p:cSld>
  <p:clrMapOvr>
    <a:masterClrMapping/>
  </p:clrMapOvr>
  <p:transition spd="slow">
    <p:push dir="u"/>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214290"/>
            <a:ext cx="8786874" cy="646331"/>
          </a:xfrm>
          <a:prstGeom prst="rect">
            <a:avLst/>
          </a:prstGeom>
          <a:noFill/>
        </p:spPr>
        <p:txBody>
          <a:bodyPr wrap="square" rtlCol="0">
            <a:spAutoFit/>
          </a:bodyPr>
          <a:lstStyle/>
          <a:p>
            <a:pPr algn="just">
              <a:lnSpc>
                <a:spcPct val="90000"/>
              </a:lnSpc>
            </a:pPr>
            <a:r>
              <a:rPr lang="ru-RU" sz="2000" b="1" i="1" dirty="0" err="1" smtClean="0">
                <a:solidFill>
                  <a:srgbClr val="FFC000"/>
                </a:solidFill>
              </a:rPr>
              <a:t>Коефіцієнт</a:t>
            </a:r>
            <a:r>
              <a:rPr lang="ru-RU" sz="2000" b="1" i="1" dirty="0" smtClean="0">
                <a:solidFill>
                  <a:srgbClr val="FFC000"/>
                </a:solidFill>
              </a:rPr>
              <a:t> </a:t>
            </a:r>
            <a:r>
              <a:rPr lang="ru-RU" sz="2000" b="1" i="1" dirty="0" err="1" smtClean="0">
                <a:solidFill>
                  <a:srgbClr val="FFC000"/>
                </a:solidFill>
              </a:rPr>
              <a:t>оборотності</a:t>
            </a:r>
            <a:r>
              <a:rPr lang="ru-RU" sz="2000" b="1" i="1" dirty="0" smtClean="0">
                <a:solidFill>
                  <a:srgbClr val="FFC000"/>
                </a:solidFill>
              </a:rPr>
              <a:t> </a:t>
            </a:r>
            <a:r>
              <a:rPr lang="ru-RU" sz="2000" b="1" i="1" dirty="0" err="1" smtClean="0">
                <a:solidFill>
                  <a:srgbClr val="FFC000"/>
                </a:solidFill>
              </a:rPr>
              <a:t>запасів</a:t>
            </a:r>
            <a:r>
              <a:rPr lang="ru-RU" sz="2000" b="1" i="1" dirty="0" smtClean="0">
                <a:solidFill>
                  <a:srgbClr val="FFC000"/>
                </a:solidFill>
              </a:rPr>
              <a:t> </a:t>
            </a:r>
            <a:r>
              <a:rPr lang="ru-RU" sz="2000" dirty="0" smtClean="0"/>
              <a:t>(Кобз) </a:t>
            </a:r>
            <a:r>
              <a:rPr lang="ru-RU" sz="2000" dirty="0" err="1" smtClean="0"/>
              <a:t>визначається</a:t>
            </a:r>
            <a:r>
              <a:rPr lang="ru-RU" sz="2000" dirty="0" smtClean="0"/>
              <a:t> </a:t>
            </a:r>
            <a:r>
              <a:rPr lang="ru-RU" sz="2000" dirty="0" err="1" smtClean="0"/>
              <a:t>відношенням</a:t>
            </a:r>
            <a:r>
              <a:rPr lang="ru-RU" sz="2000" dirty="0" smtClean="0"/>
              <a:t> чистого доходу (</a:t>
            </a:r>
            <a:r>
              <a:rPr lang="ru-RU" sz="2000" dirty="0" err="1" smtClean="0"/>
              <a:t>виручки</a:t>
            </a:r>
            <a:r>
              <a:rPr lang="ru-RU" sz="2000" dirty="0" smtClean="0"/>
              <a:t>) </a:t>
            </a:r>
            <a:r>
              <a:rPr lang="ru-RU" sz="2000" dirty="0" err="1" smtClean="0"/>
              <a:t>від</a:t>
            </a:r>
            <a:r>
              <a:rPr lang="ru-RU" sz="2000" dirty="0" smtClean="0"/>
              <a:t> </a:t>
            </a:r>
            <a:r>
              <a:rPr lang="ru-RU" sz="2000" dirty="0" err="1" smtClean="0"/>
              <a:t>реалізації</a:t>
            </a:r>
            <a:r>
              <a:rPr lang="ru-RU" sz="2000" dirty="0" smtClean="0"/>
              <a:t> до </a:t>
            </a:r>
            <a:r>
              <a:rPr lang="ru-RU" sz="2000" dirty="0" err="1" smtClean="0"/>
              <a:t>середньої</a:t>
            </a:r>
            <a:r>
              <a:rPr lang="ru-RU" sz="2000" dirty="0" smtClean="0"/>
              <a:t> </a:t>
            </a:r>
            <a:r>
              <a:rPr lang="ru-RU" sz="2000" dirty="0" err="1" smtClean="0"/>
              <a:t>суми</a:t>
            </a:r>
            <a:r>
              <a:rPr lang="ru-RU" sz="2000" dirty="0" smtClean="0"/>
              <a:t> </a:t>
            </a:r>
            <a:r>
              <a:rPr lang="ru-RU" sz="2000" dirty="0" err="1" smtClean="0"/>
              <a:t>запасів</a:t>
            </a:r>
            <a:r>
              <a:rPr lang="ru-RU" sz="2000" dirty="0" smtClean="0"/>
              <a:t>:</a:t>
            </a:r>
            <a:endParaRPr lang="ru-RU" sz="2000" dirty="0"/>
          </a:p>
        </p:txBody>
      </p:sp>
      <p:sp>
        <p:nvSpPr>
          <p:cNvPr id="3" name="TextBox 2"/>
          <p:cNvSpPr txBox="1"/>
          <p:nvPr/>
        </p:nvSpPr>
        <p:spPr>
          <a:xfrm>
            <a:off x="3143240" y="1000108"/>
            <a:ext cx="2214578" cy="424732"/>
          </a:xfrm>
          <a:prstGeom prst="rect">
            <a:avLst/>
          </a:prstGeom>
          <a:noFill/>
          <a:ln w="38100">
            <a:solidFill>
              <a:srgbClr val="FFC000"/>
            </a:solidFill>
          </a:ln>
        </p:spPr>
        <p:txBody>
          <a:bodyPr wrap="square" rtlCol="0">
            <a:spAutoFit/>
          </a:bodyPr>
          <a:lstStyle/>
          <a:p>
            <a:pPr>
              <a:lnSpc>
                <a:spcPct val="90000"/>
              </a:lnSpc>
            </a:pPr>
            <a:r>
              <a:rPr lang="uk-UA" sz="2400" dirty="0" smtClean="0"/>
              <a:t>Кобз = В : </a:t>
            </a:r>
            <a:r>
              <a:rPr lang="uk-UA" sz="2400" dirty="0" err="1" smtClean="0"/>
              <a:t>Зср</a:t>
            </a:r>
            <a:r>
              <a:rPr lang="uk-UA" sz="2400" dirty="0" smtClean="0"/>
              <a:t>,</a:t>
            </a:r>
            <a:endParaRPr lang="ru-RU" sz="2400" dirty="0"/>
          </a:p>
        </p:txBody>
      </p:sp>
      <p:sp>
        <p:nvSpPr>
          <p:cNvPr id="6" name="TextBox 5"/>
          <p:cNvSpPr txBox="1"/>
          <p:nvPr/>
        </p:nvSpPr>
        <p:spPr>
          <a:xfrm>
            <a:off x="214282" y="1571612"/>
            <a:ext cx="8643998" cy="5050613"/>
          </a:xfrm>
          <a:prstGeom prst="rect">
            <a:avLst/>
          </a:prstGeom>
          <a:noFill/>
        </p:spPr>
        <p:txBody>
          <a:bodyPr wrap="square" rtlCol="0">
            <a:spAutoFit/>
          </a:bodyPr>
          <a:lstStyle/>
          <a:p>
            <a:pPr algn="just">
              <a:lnSpc>
                <a:spcPct val="90000"/>
              </a:lnSpc>
            </a:pPr>
            <a:r>
              <a:rPr lang="uk-UA" sz="2000" dirty="0" smtClean="0"/>
              <a:t>Розмір цього коефіцієнта відображає кількість оборотів запасів  під­приємства. Його зменшення свідчить про відносне збільшення виробни­чих запасів і незавершеного виробництва або про зниження попиту на готову продукцію. Чим вище цей показник, тим більш ліквідну структуру мають обігові кошти і тим стійкіший фінансовий стан підприємства. </a:t>
            </a:r>
          </a:p>
          <a:p>
            <a:pPr>
              <a:lnSpc>
                <a:spcPct val="90000"/>
              </a:lnSpc>
            </a:pPr>
            <a:endParaRPr lang="uk-UA" sz="2000" dirty="0" smtClean="0"/>
          </a:p>
          <a:p>
            <a:pPr>
              <a:lnSpc>
                <a:spcPct val="90000"/>
              </a:lnSpc>
            </a:pPr>
            <a:r>
              <a:rPr lang="uk-UA" sz="2000" b="1" i="1" dirty="0" smtClean="0">
                <a:solidFill>
                  <a:srgbClr val="FFC000"/>
                </a:solidFill>
              </a:rPr>
              <a:t>Коефіцієнт оборотності готової продукції </a:t>
            </a:r>
            <a:r>
              <a:rPr lang="uk-UA" sz="2000" dirty="0" smtClean="0"/>
              <a:t>(</a:t>
            </a:r>
            <a:r>
              <a:rPr lang="uk-UA" sz="2000" dirty="0" err="1" smtClean="0"/>
              <a:t>Кобг</a:t>
            </a:r>
            <a:r>
              <a:rPr lang="uk-UA" sz="2000" dirty="0" smtClean="0"/>
              <a:t>) </a:t>
            </a:r>
          </a:p>
          <a:p>
            <a:pPr>
              <a:lnSpc>
                <a:spcPct val="90000"/>
              </a:lnSpc>
            </a:pPr>
            <a:endParaRPr lang="uk-UA" sz="2000" dirty="0" smtClean="0"/>
          </a:p>
          <a:p>
            <a:pPr>
              <a:lnSpc>
                <a:spcPct val="90000"/>
              </a:lnSpc>
            </a:pPr>
            <a:endParaRPr lang="uk-UA" sz="2000" dirty="0" smtClean="0"/>
          </a:p>
          <a:p>
            <a:pPr>
              <a:lnSpc>
                <a:spcPct val="90000"/>
              </a:lnSpc>
            </a:pPr>
            <a:endParaRPr lang="uk-UA" sz="2000" dirty="0"/>
          </a:p>
          <a:p>
            <a:pPr>
              <a:lnSpc>
                <a:spcPct val="90000"/>
              </a:lnSpc>
            </a:pPr>
            <a:endParaRPr lang="uk-UA" sz="2000" dirty="0" smtClean="0"/>
          </a:p>
          <a:p>
            <a:pPr>
              <a:lnSpc>
                <a:spcPct val="90000"/>
              </a:lnSpc>
            </a:pPr>
            <a:r>
              <a:rPr lang="uk-UA" dirty="0" smtClean="0"/>
              <a:t>де </a:t>
            </a:r>
            <a:r>
              <a:rPr lang="uk-UA" dirty="0" err="1" smtClean="0"/>
              <a:t>ГПср</a:t>
            </a:r>
            <a:r>
              <a:rPr lang="uk-UA" dirty="0" smtClean="0"/>
              <a:t> – середній розмір готової продукції, тис. грн.</a:t>
            </a:r>
          </a:p>
          <a:p>
            <a:pPr>
              <a:lnSpc>
                <a:spcPct val="90000"/>
              </a:lnSpc>
            </a:pPr>
            <a:endParaRPr lang="uk-UA" dirty="0" smtClean="0"/>
          </a:p>
          <a:p>
            <a:pPr algn="just">
              <a:lnSpc>
                <a:spcPct val="90000"/>
              </a:lnSpc>
            </a:pPr>
            <a:r>
              <a:rPr lang="uk-UA" sz="2000" dirty="0" smtClean="0"/>
              <a:t>Зростання цього коефіцієнта свідчить про збільшення попиту на продукцію, а зниження – про затоварювання.</a:t>
            </a:r>
            <a:endParaRPr lang="ru-RU" sz="2000" dirty="0" smtClean="0"/>
          </a:p>
          <a:p>
            <a:pPr>
              <a:lnSpc>
                <a:spcPct val="90000"/>
              </a:lnSpc>
            </a:pPr>
            <a:endParaRPr lang="ru-RU" dirty="0" smtClean="0"/>
          </a:p>
          <a:p>
            <a:pPr>
              <a:lnSpc>
                <a:spcPct val="90000"/>
              </a:lnSpc>
            </a:pPr>
            <a:endParaRPr lang="ru-RU" sz="2000" dirty="0" smtClean="0"/>
          </a:p>
          <a:p>
            <a:pPr>
              <a:lnSpc>
                <a:spcPct val="90000"/>
              </a:lnSpc>
            </a:pPr>
            <a:endParaRPr lang="ru-RU" sz="2400" dirty="0"/>
          </a:p>
        </p:txBody>
      </p:sp>
      <p:sp>
        <p:nvSpPr>
          <p:cNvPr id="7" name="TextBox 6"/>
          <p:cNvSpPr txBox="1"/>
          <p:nvPr/>
        </p:nvSpPr>
        <p:spPr>
          <a:xfrm>
            <a:off x="3357554" y="3857628"/>
            <a:ext cx="2643206" cy="424732"/>
          </a:xfrm>
          <a:prstGeom prst="rect">
            <a:avLst/>
          </a:prstGeom>
          <a:noFill/>
          <a:ln w="38100">
            <a:solidFill>
              <a:srgbClr val="FFC000"/>
            </a:solidFill>
          </a:ln>
        </p:spPr>
        <p:txBody>
          <a:bodyPr wrap="square" rtlCol="0">
            <a:spAutoFit/>
          </a:bodyPr>
          <a:lstStyle/>
          <a:p>
            <a:pPr>
              <a:lnSpc>
                <a:spcPct val="90000"/>
              </a:lnSpc>
            </a:pPr>
            <a:r>
              <a:rPr lang="uk-UA" sz="2400" dirty="0" err="1" smtClean="0"/>
              <a:t>Кобг</a:t>
            </a:r>
            <a:r>
              <a:rPr lang="uk-UA" sz="2400" dirty="0" smtClean="0"/>
              <a:t> = В : </a:t>
            </a:r>
            <a:r>
              <a:rPr lang="uk-UA" sz="2400" dirty="0" err="1" smtClean="0"/>
              <a:t>ГПср</a:t>
            </a:r>
            <a:endParaRPr lang="ru-RU" sz="2400" dirty="0"/>
          </a:p>
        </p:txBody>
      </p:sp>
    </p:spTree>
  </p:cSld>
  <p:clrMapOvr>
    <a:masterClrMapping/>
  </p:clrMapOvr>
  <p:transition spd="slow">
    <p:push di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142852"/>
            <a:ext cx="8715436" cy="4179606"/>
          </a:xfrm>
          <a:prstGeom prst="rect">
            <a:avLst/>
          </a:prstGeom>
          <a:noFill/>
        </p:spPr>
        <p:txBody>
          <a:bodyPr wrap="square" rtlCol="0">
            <a:spAutoFit/>
          </a:bodyPr>
          <a:lstStyle/>
          <a:p>
            <a:pPr algn="just"/>
            <a:r>
              <a:rPr lang="uk-UA" sz="2400" dirty="0" smtClean="0"/>
              <a:t>	</a:t>
            </a:r>
            <a:r>
              <a:rPr lang="uk-UA" sz="2400" b="1" i="1" dirty="0" smtClean="0">
                <a:solidFill>
                  <a:srgbClr val="FFC000"/>
                </a:solidFill>
              </a:rPr>
              <a:t>Аналіз дебіторської заборгованості </a:t>
            </a:r>
            <a:r>
              <a:rPr lang="uk-UA" sz="2000" dirty="0" smtClean="0"/>
              <a:t>особливо необхідний у періоди інфляції, коли така іммобілізація обігових коштів стає дуже невигідною. </a:t>
            </a:r>
            <a:endParaRPr lang="ru-RU" sz="2000" dirty="0" smtClean="0"/>
          </a:p>
          <a:p>
            <a:pPr algn="just"/>
            <a:r>
              <a:rPr lang="uk-UA" sz="2000" dirty="0" smtClean="0"/>
              <a:t>	Збільшення статей дебіторської заборгованості може бути викликане: необачною кредитною політикою підприємства стосовно покупців, нерозбірливим вибором партнерів; неплатоспроможністю окремих спо­живачів; високими темпами нарощування обсягів продажів; труднощами в реалізації продукції.</a:t>
            </a:r>
            <a:endParaRPr lang="ru-RU" sz="2000" dirty="0" smtClean="0"/>
          </a:p>
          <a:p>
            <a:pPr algn="just"/>
            <a:r>
              <a:rPr lang="uk-UA" sz="2000" dirty="0" smtClean="0"/>
              <a:t>	Зіставлення кредиторської і дебіторської заборгованості є одним із етапів аналізу дебіторської заборгованості. Доцільно провести аналіз дебіторської заборгованості за періодами утворення, тому що тривалі неплатежі надовго відривають засоби з господарського обороту.</a:t>
            </a:r>
            <a:endParaRPr lang="ru-RU" sz="2000" dirty="0" smtClean="0"/>
          </a:p>
          <a:p>
            <a:pPr>
              <a:lnSpc>
                <a:spcPct val="90000"/>
              </a:lnSpc>
            </a:pPr>
            <a:endParaRPr lang="ru-RU" sz="2400" dirty="0"/>
          </a:p>
        </p:txBody>
      </p:sp>
      <p:sp>
        <p:nvSpPr>
          <p:cNvPr id="4" name="Скругленный прямоугольник 3"/>
          <p:cNvSpPr/>
          <p:nvPr/>
        </p:nvSpPr>
        <p:spPr>
          <a:xfrm>
            <a:off x="3428992" y="3929066"/>
            <a:ext cx="2500330"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Дебіторська заборгованість</a:t>
            </a:r>
            <a:endParaRPr lang="ru-RU" dirty="0"/>
          </a:p>
        </p:txBody>
      </p:sp>
      <p:sp>
        <p:nvSpPr>
          <p:cNvPr id="5" name="Скругленный прямоугольник 4"/>
          <p:cNvSpPr/>
          <p:nvPr/>
        </p:nvSpPr>
        <p:spPr>
          <a:xfrm>
            <a:off x="214282" y="4857760"/>
            <a:ext cx="3857652" cy="1714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smtClean="0"/>
              <a:t>Термінова дебіторська заборгованість виникає внаслідок форм розра­хунків, які застосовуються.</a:t>
            </a:r>
            <a:endParaRPr lang="ru-RU" sz="1600" dirty="0"/>
          </a:p>
        </p:txBody>
      </p:sp>
      <p:sp>
        <p:nvSpPr>
          <p:cNvPr id="6" name="Скругленный прямоугольник 5"/>
          <p:cNvSpPr/>
          <p:nvPr/>
        </p:nvSpPr>
        <p:spPr>
          <a:xfrm>
            <a:off x="5000628" y="4929198"/>
            <a:ext cx="4143372" cy="1714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smtClean="0"/>
              <a:t>Прострочена дебіторська заборгованість виникає через недоліки у роботі і включає не оплачені в строк покупцями рахунки за відвантажені товари і здані роботи; розрахунки за товари, продані в кредит і не оплачені в строк, тощо</a:t>
            </a:r>
            <a:endParaRPr lang="ru-RU" sz="1600" dirty="0"/>
          </a:p>
        </p:txBody>
      </p:sp>
      <p:cxnSp>
        <p:nvCxnSpPr>
          <p:cNvPr id="8" name="Прямая со стрелкой 7"/>
          <p:cNvCxnSpPr>
            <a:stCxn id="4" idx="1"/>
            <a:endCxn id="5" idx="0"/>
          </p:cNvCxnSpPr>
          <p:nvPr/>
        </p:nvCxnSpPr>
        <p:spPr>
          <a:xfrm rot="10800000" flipV="1">
            <a:off x="2143108" y="4321974"/>
            <a:ext cx="1285884" cy="53578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a:stCxn id="4" idx="3"/>
            <a:endCxn id="6" idx="0"/>
          </p:cNvCxnSpPr>
          <p:nvPr/>
        </p:nvCxnSpPr>
        <p:spPr>
          <a:xfrm>
            <a:off x="5929322" y="4321975"/>
            <a:ext cx="1142992" cy="60722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57158" y="142852"/>
            <a:ext cx="8429684"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t>Оцінка оборотності дебіторської заборгованості </a:t>
            </a:r>
            <a:endParaRPr lang="ru-RU" sz="2000" b="1" dirty="0"/>
          </a:p>
        </p:txBody>
      </p:sp>
      <p:sp>
        <p:nvSpPr>
          <p:cNvPr id="5" name="TextBox 4"/>
          <p:cNvSpPr txBox="1"/>
          <p:nvPr/>
        </p:nvSpPr>
        <p:spPr>
          <a:xfrm>
            <a:off x="142844" y="1000108"/>
            <a:ext cx="8786874" cy="6254020"/>
          </a:xfrm>
          <a:prstGeom prst="rect">
            <a:avLst/>
          </a:prstGeom>
          <a:noFill/>
        </p:spPr>
        <p:txBody>
          <a:bodyPr wrap="square" rtlCol="0">
            <a:spAutoFit/>
          </a:bodyPr>
          <a:lstStyle/>
          <a:p>
            <a:pPr marL="457200" lvl="0" indent="-457200">
              <a:lnSpc>
                <a:spcPct val="90000"/>
              </a:lnSpc>
              <a:buAutoNum type="arabicParenR"/>
            </a:pPr>
            <a:r>
              <a:rPr lang="uk-UA" sz="2000" b="1" i="1" dirty="0" smtClean="0">
                <a:solidFill>
                  <a:srgbClr val="FFC000"/>
                </a:solidFill>
              </a:rPr>
              <a:t>оборотність дебіторської заборгованості </a:t>
            </a:r>
            <a:r>
              <a:rPr lang="uk-UA" sz="2000" dirty="0" smtClean="0"/>
              <a:t>(</a:t>
            </a:r>
            <a:r>
              <a:rPr lang="uk-UA" sz="2000" dirty="0" err="1" smtClean="0"/>
              <a:t>Кдз</a:t>
            </a:r>
            <a:r>
              <a:rPr lang="uk-UA" sz="2000" dirty="0" smtClean="0"/>
              <a:t>):</a:t>
            </a:r>
          </a:p>
          <a:p>
            <a:pPr marL="457200" lvl="0" indent="-457200">
              <a:lnSpc>
                <a:spcPct val="90000"/>
              </a:lnSpc>
              <a:buAutoNum type="arabicParenR"/>
            </a:pPr>
            <a:endParaRPr lang="uk-UA" sz="2400" dirty="0" smtClean="0"/>
          </a:p>
          <a:p>
            <a:pPr marL="457200" lvl="0" indent="-457200">
              <a:lnSpc>
                <a:spcPct val="90000"/>
              </a:lnSpc>
            </a:pPr>
            <a:endParaRPr lang="uk-UA" sz="2400" dirty="0" smtClean="0"/>
          </a:p>
          <a:p>
            <a:r>
              <a:rPr lang="uk-UA" dirty="0" smtClean="0"/>
              <a:t>де </a:t>
            </a:r>
            <a:r>
              <a:rPr lang="uk-UA" dirty="0" err="1" smtClean="0"/>
              <a:t>ДЗ</a:t>
            </a:r>
            <a:r>
              <a:rPr lang="uk-UA" dirty="0" smtClean="0"/>
              <a:t> – середній розмір дебіторської заборгованості за балансом, тис. грн.</a:t>
            </a:r>
          </a:p>
          <a:p>
            <a:endParaRPr lang="ru-RU" dirty="0" smtClean="0"/>
          </a:p>
          <a:p>
            <a:r>
              <a:rPr lang="uk-UA" sz="2000" i="1" dirty="0" smtClean="0"/>
              <a:t>Цей показник дає можливість визначити, у скільки разів протягом року (або іншого періоду, який аналізують) обсяги надходжень від реалі­зації можуть вмістити в собі середній залишок боргових прав (дебіторів). </a:t>
            </a:r>
          </a:p>
          <a:p>
            <a:endParaRPr lang="uk-UA" sz="2000" i="1" dirty="0" smtClean="0"/>
          </a:p>
          <a:p>
            <a:pPr lvl="0"/>
            <a:r>
              <a:rPr lang="uk-UA" sz="2000" b="1" dirty="0" smtClean="0">
                <a:solidFill>
                  <a:srgbClr val="FFC000"/>
                </a:solidFill>
              </a:rPr>
              <a:t>2) період погашення дебіторської заборгованості</a:t>
            </a:r>
            <a:r>
              <a:rPr lang="uk-UA" sz="2000" dirty="0" smtClean="0"/>
              <a:t>:</a:t>
            </a:r>
            <a:endParaRPr lang="ru-RU" sz="2000" dirty="0" smtClean="0"/>
          </a:p>
          <a:p>
            <a:r>
              <a:rPr lang="uk-UA" sz="2000" dirty="0" smtClean="0"/>
              <a:t> </a:t>
            </a:r>
            <a:endParaRPr lang="ru-RU" sz="2000" dirty="0" smtClean="0"/>
          </a:p>
          <a:p>
            <a:r>
              <a:rPr lang="uk-UA" sz="2000" dirty="0" smtClean="0"/>
              <a:t>		</a:t>
            </a:r>
            <a:endParaRPr lang="ru-RU" sz="2000" dirty="0" smtClean="0"/>
          </a:p>
          <a:p>
            <a:r>
              <a:rPr lang="uk-UA" dirty="0" smtClean="0"/>
              <a:t>де </a:t>
            </a:r>
            <a:r>
              <a:rPr lang="uk-UA" dirty="0" err="1" smtClean="0"/>
              <a:t>Тдз</a:t>
            </a:r>
            <a:r>
              <a:rPr lang="uk-UA" dirty="0" smtClean="0"/>
              <a:t> – тривалість погашення дебіторської заборгованості, днів;</a:t>
            </a:r>
            <a:endParaRPr lang="ru-RU" dirty="0" smtClean="0"/>
          </a:p>
          <a:p>
            <a:r>
              <a:rPr lang="uk-UA" dirty="0" smtClean="0"/>
              <a:t>Т – звітний період.</a:t>
            </a:r>
            <a:endParaRPr lang="ru-RU" dirty="0" smtClean="0"/>
          </a:p>
          <a:p>
            <a:r>
              <a:rPr lang="uk-UA" sz="2000" dirty="0" smtClean="0"/>
              <a:t> </a:t>
            </a:r>
            <a:endParaRPr lang="ru-RU" sz="2000" dirty="0" smtClean="0"/>
          </a:p>
          <a:p>
            <a:r>
              <a:rPr lang="uk-UA" sz="2000" i="1" dirty="0" smtClean="0"/>
              <a:t>Чим більше період погашення, тим вище ризик непогашення дебіторської заборгованості;</a:t>
            </a:r>
            <a:endParaRPr lang="ru-RU" sz="2000" i="1" dirty="0" smtClean="0"/>
          </a:p>
          <a:p>
            <a:endParaRPr lang="uk-UA" sz="2000" i="1" dirty="0" smtClean="0"/>
          </a:p>
          <a:p>
            <a:pPr marL="457200" lvl="0" indent="-457200">
              <a:lnSpc>
                <a:spcPct val="90000"/>
              </a:lnSpc>
            </a:pPr>
            <a:endParaRPr lang="ru-RU" sz="2400" dirty="0" smtClean="0"/>
          </a:p>
          <a:p>
            <a:pPr>
              <a:lnSpc>
                <a:spcPct val="90000"/>
              </a:lnSpc>
            </a:pPr>
            <a:endParaRPr lang="ru-RU" sz="2400" dirty="0"/>
          </a:p>
        </p:txBody>
      </p:sp>
      <p:sp>
        <p:nvSpPr>
          <p:cNvPr id="6" name="TextBox 5"/>
          <p:cNvSpPr txBox="1"/>
          <p:nvPr/>
        </p:nvSpPr>
        <p:spPr>
          <a:xfrm>
            <a:off x="3071802" y="1500174"/>
            <a:ext cx="2071702" cy="424732"/>
          </a:xfrm>
          <a:prstGeom prst="rect">
            <a:avLst/>
          </a:prstGeom>
          <a:noFill/>
          <a:ln w="38100">
            <a:solidFill>
              <a:srgbClr val="FFC000"/>
            </a:solidFill>
          </a:ln>
        </p:spPr>
        <p:txBody>
          <a:bodyPr wrap="square" rtlCol="0">
            <a:spAutoFit/>
          </a:bodyPr>
          <a:lstStyle/>
          <a:p>
            <a:pPr>
              <a:lnSpc>
                <a:spcPct val="90000"/>
              </a:lnSpc>
            </a:pPr>
            <a:r>
              <a:rPr lang="uk-UA" sz="2400" dirty="0" err="1" smtClean="0"/>
              <a:t>Кдз</a:t>
            </a:r>
            <a:r>
              <a:rPr lang="uk-UA" sz="2400" dirty="0" smtClean="0"/>
              <a:t> = В : </a:t>
            </a:r>
            <a:r>
              <a:rPr lang="uk-UA" sz="2400" dirty="0" err="1" smtClean="0"/>
              <a:t>ДЗ</a:t>
            </a:r>
            <a:r>
              <a:rPr lang="uk-UA" sz="2400" dirty="0" smtClean="0"/>
              <a:t>,</a:t>
            </a:r>
            <a:endParaRPr lang="ru-RU" sz="2400" dirty="0"/>
          </a:p>
        </p:txBody>
      </p:sp>
      <p:sp>
        <p:nvSpPr>
          <p:cNvPr id="9" name="TextBox 8"/>
          <p:cNvSpPr txBox="1"/>
          <p:nvPr/>
        </p:nvSpPr>
        <p:spPr>
          <a:xfrm>
            <a:off x="3214678" y="4143380"/>
            <a:ext cx="2071702" cy="424732"/>
          </a:xfrm>
          <a:prstGeom prst="rect">
            <a:avLst/>
          </a:prstGeom>
          <a:noFill/>
          <a:ln w="38100">
            <a:solidFill>
              <a:srgbClr val="FFC000"/>
            </a:solidFill>
          </a:ln>
        </p:spPr>
        <p:txBody>
          <a:bodyPr wrap="square" rtlCol="0">
            <a:spAutoFit/>
          </a:bodyPr>
          <a:lstStyle/>
          <a:p>
            <a:pPr>
              <a:lnSpc>
                <a:spcPct val="90000"/>
              </a:lnSpc>
            </a:pPr>
            <a:r>
              <a:rPr lang="uk-UA" sz="2400" dirty="0" err="1" smtClean="0"/>
              <a:t>Тдз</a:t>
            </a:r>
            <a:r>
              <a:rPr lang="uk-UA" sz="2400" dirty="0" smtClean="0"/>
              <a:t> = Т : </a:t>
            </a:r>
            <a:r>
              <a:rPr lang="uk-UA" sz="2400" dirty="0" err="1" smtClean="0"/>
              <a:t>Кдз</a:t>
            </a:r>
            <a:r>
              <a:rPr lang="uk-UA" sz="2400" dirty="0" smtClean="0"/>
              <a:t>,</a:t>
            </a:r>
            <a:endParaRPr lang="ru-RU" sz="2400" dirty="0"/>
          </a:p>
        </p:txBody>
      </p:sp>
    </p:spTree>
  </p:cSld>
  <p:clrMapOvr>
    <a:masterClrMapping/>
  </p:clrMapOvr>
  <p:transition spd="slow">
    <p:push dir="u"/>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214290"/>
            <a:ext cx="8858312" cy="5810822"/>
          </a:xfrm>
          <a:prstGeom prst="rect">
            <a:avLst/>
          </a:prstGeom>
          <a:noFill/>
        </p:spPr>
        <p:txBody>
          <a:bodyPr wrap="square" rtlCol="0">
            <a:spAutoFit/>
          </a:bodyPr>
          <a:lstStyle/>
          <a:p>
            <a:pPr lvl="0"/>
            <a:r>
              <a:rPr lang="uk-UA" sz="2000" b="1" i="1" dirty="0" smtClean="0">
                <a:solidFill>
                  <a:srgbClr val="FFC000"/>
                </a:solidFill>
              </a:rPr>
              <a:t>3) частка дебіторської заборгованості в загальному обсязі обігових коштів:</a:t>
            </a:r>
            <a:endParaRPr lang="ru-RU" sz="2000" b="1" i="1" dirty="0" smtClean="0">
              <a:solidFill>
                <a:srgbClr val="FFC000"/>
              </a:solidFill>
            </a:endParaRPr>
          </a:p>
          <a:p>
            <a:r>
              <a:rPr lang="uk-UA" sz="2400" b="1" i="1" dirty="0" smtClean="0">
                <a:solidFill>
                  <a:srgbClr val="FFC000"/>
                </a:solidFill>
              </a:rPr>
              <a:t> </a:t>
            </a:r>
            <a:endParaRPr lang="ru-RU" sz="2400" b="1" i="1" dirty="0" smtClean="0">
              <a:solidFill>
                <a:srgbClr val="FFC000"/>
              </a:solidFill>
            </a:endParaRPr>
          </a:p>
          <a:p>
            <a:r>
              <a:rPr lang="uk-UA" sz="2400" dirty="0" smtClean="0"/>
              <a:t>	</a:t>
            </a:r>
            <a:endParaRPr lang="ru-RU" sz="2400" dirty="0" smtClean="0"/>
          </a:p>
          <a:p>
            <a:r>
              <a:rPr lang="uk-UA" dirty="0" smtClean="0"/>
              <a:t>де </a:t>
            </a:r>
            <a:r>
              <a:rPr lang="uk-UA" dirty="0" err="1" smtClean="0"/>
              <a:t>Пдз</a:t>
            </a:r>
            <a:r>
              <a:rPr lang="uk-UA" dirty="0" smtClean="0"/>
              <a:t> – питома вага дебіторської заборгованості в оборотному капіталі, %.</a:t>
            </a:r>
            <a:endParaRPr lang="ru-RU" dirty="0" smtClean="0"/>
          </a:p>
          <a:p>
            <a:r>
              <a:rPr lang="uk-UA" sz="2400" dirty="0" smtClean="0"/>
              <a:t> </a:t>
            </a:r>
            <a:endParaRPr lang="ru-RU" sz="2400" dirty="0" smtClean="0"/>
          </a:p>
          <a:p>
            <a:r>
              <a:rPr lang="uk-UA" sz="2000" i="1" dirty="0" smtClean="0"/>
              <a:t>Чим вище цей показник, тим менше мобільна структура майна підприємства;</a:t>
            </a:r>
          </a:p>
          <a:p>
            <a:endParaRPr lang="uk-UA" sz="2000" i="1" dirty="0" smtClean="0"/>
          </a:p>
          <a:p>
            <a:r>
              <a:rPr lang="uk-UA" sz="2000" b="1" i="1" dirty="0" smtClean="0">
                <a:solidFill>
                  <a:srgbClr val="FFC000"/>
                </a:solidFill>
              </a:rPr>
              <a:t>4) частка сумнівної заборгованості в складі дебіторської заборгованості </a:t>
            </a:r>
            <a:r>
              <a:rPr lang="uk-UA" sz="2000" dirty="0" smtClean="0"/>
              <a:t>(У</a:t>
            </a:r>
            <a:r>
              <a:rPr lang="uk-UA" sz="2000" baseline="-25000" dirty="0" smtClean="0"/>
              <a:t>СДЗ</a:t>
            </a:r>
            <a:r>
              <a:rPr lang="uk-UA" sz="2000" dirty="0" smtClean="0"/>
              <a:t>):</a:t>
            </a:r>
            <a:endParaRPr lang="ru-RU" sz="2000" dirty="0" smtClean="0"/>
          </a:p>
          <a:p>
            <a:r>
              <a:rPr lang="uk-UA" sz="2000" dirty="0" smtClean="0"/>
              <a:t> </a:t>
            </a:r>
            <a:endParaRPr lang="ru-RU" sz="2000" dirty="0" smtClean="0"/>
          </a:p>
          <a:p>
            <a:r>
              <a:rPr lang="uk-UA" sz="2000" dirty="0" smtClean="0"/>
              <a:t>	 	</a:t>
            </a:r>
            <a:endParaRPr lang="ru-RU" sz="2000" dirty="0" smtClean="0"/>
          </a:p>
          <a:p>
            <a:r>
              <a:rPr lang="uk-UA" dirty="0" smtClean="0"/>
              <a:t>де СЗ – сумнівна заборгованість, тис. грн.</a:t>
            </a:r>
            <a:endParaRPr lang="ru-RU" dirty="0" smtClean="0"/>
          </a:p>
          <a:p>
            <a:r>
              <a:rPr lang="uk-UA" sz="2000" dirty="0" smtClean="0"/>
              <a:t> </a:t>
            </a:r>
            <a:endParaRPr lang="ru-RU" sz="2000" dirty="0" smtClean="0"/>
          </a:p>
          <a:p>
            <a:r>
              <a:rPr lang="uk-UA" sz="2000" i="1" dirty="0" smtClean="0"/>
              <a:t>Тенденція до зростання цього показника свідчить про зниження ліквідності.</a:t>
            </a:r>
            <a:endParaRPr lang="ru-RU" sz="2000" i="1" dirty="0" smtClean="0"/>
          </a:p>
          <a:p>
            <a:pPr>
              <a:lnSpc>
                <a:spcPct val="90000"/>
              </a:lnSpc>
            </a:pPr>
            <a:endParaRPr lang="ru-RU" sz="2400" dirty="0"/>
          </a:p>
        </p:txBody>
      </p:sp>
      <p:sp>
        <p:nvSpPr>
          <p:cNvPr id="3" name="TextBox 2"/>
          <p:cNvSpPr txBox="1"/>
          <p:nvPr/>
        </p:nvSpPr>
        <p:spPr>
          <a:xfrm>
            <a:off x="2928926" y="714356"/>
            <a:ext cx="2857520" cy="369332"/>
          </a:xfrm>
          <a:prstGeom prst="rect">
            <a:avLst/>
          </a:prstGeom>
          <a:noFill/>
          <a:ln w="38100">
            <a:solidFill>
              <a:srgbClr val="FFC000"/>
            </a:solidFill>
          </a:ln>
        </p:spPr>
        <p:txBody>
          <a:bodyPr wrap="square" rtlCol="0">
            <a:spAutoFit/>
          </a:bodyPr>
          <a:lstStyle/>
          <a:p>
            <a:pPr algn="ctr">
              <a:lnSpc>
                <a:spcPct val="90000"/>
              </a:lnSpc>
            </a:pPr>
            <a:r>
              <a:rPr lang="uk-UA" sz="2000" dirty="0" err="1" smtClean="0"/>
              <a:t>Пдз</a:t>
            </a:r>
            <a:r>
              <a:rPr lang="uk-UA" sz="2000" dirty="0" smtClean="0"/>
              <a:t> = </a:t>
            </a:r>
            <a:r>
              <a:rPr lang="uk-UA" sz="2000" dirty="0" err="1" smtClean="0"/>
              <a:t>ДЗ</a:t>
            </a:r>
            <a:r>
              <a:rPr lang="uk-UA" sz="2000" dirty="0" smtClean="0"/>
              <a:t> : ОК </a:t>
            </a:r>
            <a:r>
              <a:rPr lang="uk-UA" sz="2000" dirty="0" smtClean="0">
                <a:sym typeface="Symbol"/>
              </a:rPr>
              <a:t></a:t>
            </a:r>
            <a:r>
              <a:rPr lang="uk-UA" sz="2000" dirty="0" smtClean="0"/>
              <a:t>100,</a:t>
            </a:r>
            <a:endParaRPr lang="ru-RU" sz="2000" dirty="0"/>
          </a:p>
        </p:txBody>
      </p:sp>
      <p:sp>
        <p:nvSpPr>
          <p:cNvPr id="4" name="TextBox 3"/>
          <p:cNvSpPr txBox="1"/>
          <p:nvPr/>
        </p:nvSpPr>
        <p:spPr>
          <a:xfrm>
            <a:off x="2786050" y="3929066"/>
            <a:ext cx="2857520" cy="369332"/>
          </a:xfrm>
          <a:prstGeom prst="rect">
            <a:avLst/>
          </a:prstGeom>
          <a:noFill/>
          <a:ln w="38100">
            <a:solidFill>
              <a:srgbClr val="FFC000"/>
            </a:solidFill>
          </a:ln>
        </p:spPr>
        <p:txBody>
          <a:bodyPr wrap="square" rtlCol="0">
            <a:spAutoFit/>
          </a:bodyPr>
          <a:lstStyle/>
          <a:p>
            <a:pPr algn="ctr">
              <a:lnSpc>
                <a:spcPct val="90000"/>
              </a:lnSpc>
            </a:pPr>
            <a:r>
              <a:rPr lang="uk-UA" sz="2000" dirty="0" smtClean="0"/>
              <a:t>У</a:t>
            </a:r>
            <a:r>
              <a:rPr lang="uk-UA" sz="2000" baseline="-25000" dirty="0" smtClean="0"/>
              <a:t>СДЗ</a:t>
            </a:r>
            <a:r>
              <a:rPr lang="uk-UA" sz="2000" dirty="0" smtClean="0"/>
              <a:t> = СЗ : </a:t>
            </a:r>
            <a:r>
              <a:rPr lang="uk-UA" sz="2000" dirty="0" err="1" smtClean="0"/>
              <a:t>ДЗ</a:t>
            </a:r>
            <a:r>
              <a:rPr lang="uk-UA" sz="2000" dirty="0" smtClean="0"/>
              <a:t> </a:t>
            </a:r>
            <a:r>
              <a:rPr lang="uk-UA" sz="2000" dirty="0" smtClean="0">
                <a:sym typeface="Symbol"/>
              </a:rPr>
              <a:t></a:t>
            </a:r>
            <a:r>
              <a:rPr lang="uk-UA" sz="2000" dirty="0" smtClean="0"/>
              <a:t> 100,</a:t>
            </a:r>
            <a:endParaRPr lang="ru-RU" sz="2000" dirty="0"/>
          </a:p>
        </p:txBody>
      </p:sp>
    </p:spTree>
  </p:cSld>
  <p:clrMapOvr>
    <a:masterClrMapping/>
  </p:clrMapOvr>
  <p:transition spd="slow">
    <p:push di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642910" y="214290"/>
            <a:ext cx="8143932"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chemeClr val="tx1"/>
                </a:solidFill>
              </a:rPr>
              <a:t>Показники ділової активності</a:t>
            </a:r>
            <a:endParaRPr lang="ru-RU" sz="2000" b="1" dirty="0">
              <a:solidFill>
                <a:schemeClr val="tx1"/>
              </a:solidFill>
            </a:endParaRPr>
          </a:p>
        </p:txBody>
      </p:sp>
      <p:graphicFrame>
        <p:nvGraphicFramePr>
          <p:cNvPr id="4" name="Таблица 3"/>
          <p:cNvGraphicFramePr>
            <a:graphicFrameLocks noGrp="1"/>
          </p:cNvGraphicFramePr>
          <p:nvPr/>
        </p:nvGraphicFramePr>
        <p:xfrm>
          <a:off x="214282" y="1142984"/>
          <a:ext cx="8715436" cy="5244468"/>
        </p:xfrm>
        <a:graphic>
          <a:graphicData uri="http://schemas.openxmlformats.org/drawingml/2006/table">
            <a:tbl>
              <a:tblPr firstRow="1" bandRow="1">
                <a:tableStyleId>{5C22544A-7EE6-4342-B048-85BDC9FD1C3A}</a:tableStyleId>
              </a:tblPr>
              <a:tblGrid>
                <a:gridCol w="3786214">
                  <a:extLst>
                    <a:ext uri="{9D8B030D-6E8A-4147-A177-3AD203B41FA5}">
                      <a16:colId xmlns:a16="http://schemas.microsoft.com/office/drawing/2014/main" val="20000"/>
                    </a:ext>
                  </a:extLst>
                </a:gridCol>
                <a:gridCol w="4929222">
                  <a:extLst>
                    <a:ext uri="{9D8B030D-6E8A-4147-A177-3AD203B41FA5}">
                      <a16:colId xmlns:a16="http://schemas.microsoft.com/office/drawing/2014/main" val="20001"/>
                    </a:ext>
                  </a:extLst>
                </a:gridCol>
              </a:tblGrid>
              <a:tr h="428628">
                <a:tc>
                  <a:txBody>
                    <a:bodyPr/>
                    <a:lstStyle/>
                    <a:p>
                      <a:pPr algn="ctr"/>
                      <a:r>
                        <a:rPr lang="uk-UA" sz="2000" dirty="0" smtClean="0"/>
                        <a:t>Показник</a:t>
                      </a:r>
                      <a:endParaRPr lang="ru-RU" sz="2000" dirty="0"/>
                    </a:p>
                  </a:txBody>
                  <a:tcPr/>
                </a:tc>
                <a:tc>
                  <a:txBody>
                    <a:bodyPr/>
                    <a:lstStyle/>
                    <a:p>
                      <a:pPr algn="ctr"/>
                      <a:r>
                        <a:rPr lang="uk-UA" sz="2000" dirty="0" smtClean="0"/>
                        <a:t>Спосіб розрахунку</a:t>
                      </a:r>
                      <a:endParaRPr lang="ru-RU" sz="2000" dirty="0"/>
                    </a:p>
                  </a:txBody>
                  <a:tcPr/>
                </a:tc>
                <a:extLst>
                  <a:ext uri="{0D108BD9-81ED-4DB2-BD59-A6C34878D82A}">
                    <a16:rowId xmlns:a16="http://schemas.microsoft.com/office/drawing/2014/main" val="10000"/>
                  </a:ext>
                </a:extLst>
              </a:tr>
              <a:tr h="285752">
                <a:tc>
                  <a:txBody>
                    <a:bodyPr/>
                    <a:lstStyle/>
                    <a:p>
                      <a:pPr algn="ctr"/>
                      <a:r>
                        <a:rPr lang="uk-UA" sz="1600" dirty="0" smtClean="0"/>
                        <a:t>1</a:t>
                      </a:r>
                      <a:endParaRPr lang="ru-RU" sz="1600" dirty="0"/>
                    </a:p>
                  </a:txBody>
                  <a:tcPr/>
                </a:tc>
                <a:tc>
                  <a:txBody>
                    <a:bodyPr/>
                    <a:lstStyle/>
                    <a:p>
                      <a:pPr algn="ctr"/>
                      <a:r>
                        <a:rPr lang="uk-UA" sz="1600" dirty="0" smtClean="0"/>
                        <a:t>2</a:t>
                      </a:r>
                      <a:endParaRPr lang="ru-RU" sz="1600" dirty="0"/>
                    </a:p>
                  </a:txBody>
                  <a:tcPr/>
                </a:tc>
                <a:extLst>
                  <a:ext uri="{0D108BD9-81ED-4DB2-BD59-A6C34878D82A}">
                    <a16:rowId xmlns:a16="http://schemas.microsoft.com/office/drawing/2014/main" val="10001"/>
                  </a:ext>
                </a:extLst>
              </a:tr>
              <a:tr h="879166">
                <a:tc>
                  <a:txBody>
                    <a:bodyPr/>
                    <a:lstStyle/>
                    <a:p>
                      <a:pPr algn="l"/>
                      <a:r>
                        <a:rPr lang="ru-RU" sz="1800" kern="1200" dirty="0" err="1" smtClean="0">
                          <a:solidFill>
                            <a:schemeClr val="dk1"/>
                          </a:solidFill>
                          <a:latin typeface="+mn-lt"/>
                          <a:ea typeface="+mn-ea"/>
                          <a:cs typeface="+mn-cs"/>
                        </a:rPr>
                        <a:t>Коефіцієнт</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загальної</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оборотності</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капіталу</a:t>
                      </a:r>
                      <a:r>
                        <a:rPr lang="ru-RU" sz="1800" kern="1200" dirty="0" smtClean="0">
                          <a:solidFill>
                            <a:schemeClr val="dk1"/>
                          </a:solidFill>
                          <a:latin typeface="+mn-lt"/>
                          <a:ea typeface="+mn-ea"/>
                          <a:cs typeface="+mn-cs"/>
                        </a:rPr>
                        <a:t> </a:t>
                      </a:r>
                      <a:endParaRPr lang="ru-RU"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uk-UA" sz="1800" kern="1200" dirty="0" smtClean="0">
                          <a:solidFill>
                            <a:schemeClr val="dk1"/>
                          </a:solidFill>
                          <a:latin typeface="+mn-lt"/>
                          <a:ea typeface="+mn-ea"/>
                          <a:cs typeface="+mn-cs"/>
                        </a:rPr>
                        <a:t>Відношення чистого доходу (виручки) від реалізації до середньої вартості сукупного капіталу за певний період</a:t>
                      </a:r>
                      <a:endParaRPr lang="ru-RU" dirty="0"/>
                    </a:p>
                  </a:txBody>
                  <a:tcPr/>
                </a:tc>
                <a:extLst>
                  <a:ext uri="{0D108BD9-81ED-4DB2-BD59-A6C34878D82A}">
                    <a16:rowId xmlns:a16="http://schemas.microsoft.com/office/drawing/2014/main" val="10002"/>
                  </a:ext>
                </a:extLst>
              </a:tr>
              <a:tr h="678661">
                <a:tc>
                  <a:txBody>
                    <a:bodyPr/>
                    <a:lstStyle/>
                    <a:p>
                      <a:pPr algn="l"/>
                      <a:r>
                        <a:rPr lang="ru-RU" sz="1800" kern="1200" dirty="0" err="1" smtClean="0">
                          <a:solidFill>
                            <a:schemeClr val="dk1"/>
                          </a:solidFill>
                          <a:latin typeface="+mn-lt"/>
                          <a:ea typeface="+mn-ea"/>
                          <a:cs typeface="+mn-cs"/>
                        </a:rPr>
                        <a:t>Коефіцієнт</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оборотності</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мобільних</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засобів</a:t>
                      </a:r>
                      <a:r>
                        <a:rPr lang="ru-RU" sz="1800" kern="1200" dirty="0" smtClean="0">
                          <a:solidFill>
                            <a:schemeClr val="dk1"/>
                          </a:solidFill>
                          <a:latin typeface="+mn-lt"/>
                          <a:ea typeface="+mn-ea"/>
                          <a:cs typeface="+mn-cs"/>
                        </a:rPr>
                        <a:t> </a:t>
                      </a:r>
                      <a:endParaRPr lang="ru-RU"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uk-UA" sz="1800" kern="1200" dirty="0" smtClean="0">
                          <a:solidFill>
                            <a:schemeClr val="dk1"/>
                          </a:solidFill>
                          <a:latin typeface="+mn-lt"/>
                          <a:ea typeface="+mn-ea"/>
                          <a:cs typeface="+mn-cs"/>
                        </a:rPr>
                        <a:t>Відношення чистого доходу (виручки) від реалізації до середньої за період величини мобільних засобів (запаси і витрати, грошові кошти,  розрахунки, інші оборотні активи) по балансу</a:t>
                      </a:r>
                      <a:endParaRPr lang="ru-RU" dirty="0"/>
                    </a:p>
                  </a:txBody>
                  <a:tcPr/>
                </a:tc>
                <a:extLst>
                  <a:ext uri="{0D108BD9-81ED-4DB2-BD59-A6C34878D82A}">
                    <a16:rowId xmlns:a16="http://schemas.microsoft.com/office/drawing/2014/main" val="10003"/>
                  </a:ext>
                </a:extLst>
              </a:tr>
              <a:tr h="678661">
                <a:tc>
                  <a:txBody>
                    <a:bodyPr/>
                    <a:lstStyle/>
                    <a:p>
                      <a:pPr algn="l"/>
                      <a:r>
                        <a:rPr lang="ru-RU" sz="1800" kern="1200" dirty="0" err="1" smtClean="0">
                          <a:solidFill>
                            <a:schemeClr val="dk1"/>
                          </a:solidFill>
                          <a:latin typeface="+mn-lt"/>
                          <a:ea typeface="+mn-ea"/>
                          <a:cs typeface="+mn-cs"/>
                        </a:rPr>
                        <a:t>Коефіцієнт</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оборотності</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кредиторської</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заборгованості</a:t>
                      </a:r>
                      <a:r>
                        <a:rPr lang="ru-RU" sz="1800" kern="1200" dirty="0" smtClean="0">
                          <a:solidFill>
                            <a:schemeClr val="dk1"/>
                          </a:solidFill>
                          <a:latin typeface="+mn-lt"/>
                          <a:ea typeface="+mn-ea"/>
                          <a:cs typeface="+mn-cs"/>
                        </a:rPr>
                        <a:t> </a:t>
                      </a:r>
                      <a:endParaRPr lang="ru-RU" dirty="0"/>
                    </a:p>
                  </a:txBody>
                  <a:tcPr/>
                </a:tc>
                <a:tc>
                  <a:txBody>
                    <a:bodyPr/>
                    <a:lstStyle/>
                    <a:p>
                      <a:pPr algn="just"/>
                      <a:r>
                        <a:rPr lang="ru-RU" sz="1800" kern="1200" dirty="0" err="1" smtClean="0">
                          <a:solidFill>
                            <a:schemeClr val="dk1"/>
                          </a:solidFill>
                          <a:latin typeface="+mn-lt"/>
                          <a:ea typeface="+mn-ea"/>
                          <a:cs typeface="+mn-cs"/>
                        </a:rPr>
                        <a:t>Відношення</a:t>
                      </a:r>
                      <a:r>
                        <a:rPr lang="ru-RU" sz="1800" kern="1200" dirty="0" smtClean="0">
                          <a:solidFill>
                            <a:schemeClr val="dk1"/>
                          </a:solidFill>
                          <a:latin typeface="+mn-lt"/>
                          <a:ea typeface="+mn-ea"/>
                          <a:cs typeface="+mn-cs"/>
                        </a:rPr>
                        <a:t> чистого доходу (</a:t>
                      </a:r>
                      <a:r>
                        <a:rPr lang="ru-RU" sz="1800" kern="1200" dirty="0" err="1" smtClean="0">
                          <a:solidFill>
                            <a:schemeClr val="dk1"/>
                          </a:solidFill>
                          <a:latin typeface="+mn-lt"/>
                          <a:ea typeface="+mn-ea"/>
                          <a:cs typeface="+mn-cs"/>
                        </a:rPr>
                        <a:t>виручки</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від</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реалізації</a:t>
                      </a:r>
                      <a:r>
                        <a:rPr lang="ru-RU" sz="1800" kern="1200" dirty="0" smtClean="0">
                          <a:solidFill>
                            <a:schemeClr val="dk1"/>
                          </a:solidFill>
                          <a:latin typeface="+mn-lt"/>
                          <a:ea typeface="+mn-ea"/>
                          <a:cs typeface="+mn-cs"/>
                        </a:rPr>
                        <a:t> до </a:t>
                      </a:r>
                      <a:r>
                        <a:rPr lang="ru-RU" sz="1800" kern="1200" dirty="0" err="1" smtClean="0">
                          <a:solidFill>
                            <a:schemeClr val="dk1"/>
                          </a:solidFill>
                          <a:latin typeface="+mn-lt"/>
                          <a:ea typeface="+mn-ea"/>
                          <a:cs typeface="+mn-cs"/>
                        </a:rPr>
                        <a:t>середньої</a:t>
                      </a:r>
                      <a:r>
                        <a:rPr lang="ru-RU" sz="1800" kern="1200" dirty="0" smtClean="0">
                          <a:solidFill>
                            <a:schemeClr val="dk1"/>
                          </a:solidFill>
                          <a:latin typeface="+mn-lt"/>
                          <a:ea typeface="+mn-ea"/>
                          <a:cs typeface="+mn-cs"/>
                        </a:rPr>
                        <a:t> за </a:t>
                      </a:r>
                      <a:r>
                        <a:rPr lang="ru-RU" sz="1800" kern="1200" dirty="0" err="1" smtClean="0">
                          <a:solidFill>
                            <a:schemeClr val="dk1"/>
                          </a:solidFill>
                          <a:latin typeface="+mn-lt"/>
                          <a:ea typeface="+mn-ea"/>
                          <a:cs typeface="+mn-cs"/>
                        </a:rPr>
                        <a:t>період</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кредиторської</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заборгованості</a:t>
                      </a:r>
                      <a:r>
                        <a:rPr lang="ru-RU" sz="1800" kern="1200" dirty="0" smtClean="0">
                          <a:solidFill>
                            <a:schemeClr val="dk1"/>
                          </a:solidFill>
                          <a:latin typeface="+mn-lt"/>
                          <a:ea typeface="+mn-ea"/>
                          <a:cs typeface="+mn-cs"/>
                        </a:rPr>
                        <a:t>	</a:t>
                      </a:r>
                      <a:endParaRPr lang="ru-RU" dirty="0"/>
                    </a:p>
                  </a:txBody>
                  <a:tcPr/>
                </a:tc>
                <a:extLst>
                  <a:ext uri="{0D108BD9-81ED-4DB2-BD59-A6C34878D82A}">
                    <a16:rowId xmlns:a16="http://schemas.microsoft.com/office/drawing/2014/main" val="10004"/>
                  </a:ext>
                </a:extLst>
              </a:tr>
              <a:tr h="678661">
                <a:tc>
                  <a:txBody>
                    <a:bodyPr/>
                    <a:lstStyle/>
                    <a:p>
                      <a:pPr algn="l"/>
                      <a:r>
                        <a:rPr lang="ru-RU" sz="1800" kern="1200" dirty="0" err="1" smtClean="0">
                          <a:solidFill>
                            <a:schemeClr val="dk1"/>
                          </a:solidFill>
                          <a:latin typeface="+mn-lt"/>
                          <a:ea typeface="+mn-ea"/>
                          <a:cs typeface="+mn-cs"/>
                        </a:rPr>
                        <a:t>Середній</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термін</a:t>
                      </a:r>
                      <a:r>
                        <a:rPr lang="ru-RU" sz="1800" kern="1200" dirty="0" smtClean="0">
                          <a:solidFill>
                            <a:schemeClr val="dk1"/>
                          </a:solidFill>
                          <a:latin typeface="+mn-lt"/>
                          <a:ea typeface="+mn-ea"/>
                          <a:cs typeface="+mn-cs"/>
                        </a:rPr>
                        <a:t> обороту </a:t>
                      </a:r>
                      <a:r>
                        <a:rPr lang="ru-RU" sz="1800" kern="1200" dirty="0" err="1" smtClean="0">
                          <a:solidFill>
                            <a:schemeClr val="dk1"/>
                          </a:solidFill>
                          <a:latin typeface="+mn-lt"/>
                          <a:ea typeface="+mn-ea"/>
                          <a:cs typeface="+mn-cs"/>
                        </a:rPr>
                        <a:t>кредиторської</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заборгованості</a:t>
                      </a:r>
                      <a:endParaRPr lang="ru-RU"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uk-UA" sz="1800" kern="1200" dirty="0" smtClean="0">
                          <a:solidFill>
                            <a:schemeClr val="dk1"/>
                          </a:solidFill>
                          <a:latin typeface="+mn-lt"/>
                          <a:ea typeface="+mn-ea"/>
                          <a:cs typeface="+mn-cs"/>
                        </a:rPr>
                        <a:t>Відношення календарного фонду часу за певний період до коефіцієнта оборотності кредиторської заборгованості за цей же період</a:t>
                      </a:r>
                      <a:endParaRPr lang="ru-RU" sz="1800" kern="1200" dirty="0" smtClean="0">
                        <a:solidFill>
                          <a:schemeClr val="dk1"/>
                        </a:solidFill>
                        <a:latin typeface="+mn-lt"/>
                        <a:ea typeface="+mn-ea"/>
                        <a:cs typeface="+mn-cs"/>
                      </a:endParaRPr>
                    </a:p>
                  </a:txBody>
                  <a:tcPr/>
                </a:tc>
                <a:extLst>
                  <a:ext uri="{0D108BD9-81ED-4DB2-BD59-A6C34878D82A}">
                    <a16:rowId xmlns:a16="http://schemas.microsoft.com/office/drawing/2014/main" val="10005"/>
                  </a:ext>
                </a:extLst>
              </a:tr>
            </a:tbl>
          </a:graphicData>
        </a:graphic>
      </p:graphicFrame>
    </p:spTree>
  </p:cSld>
  <p:clrMapOvr>
    <a:masterClrMapping/>
  </p:clrMapOvr>
  <p:transition spd="slow">
    <p:push dir="u"/>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42844" y="142852"/>
          <a:ext cx="8715436" cy="4563430"/>
        </p:xfrm>
        <a:graphic>
          <a:graphicData uri="http://schemas.openxmlformats.org/drawingml/2006/table">
            <a:tbl>
              <a:tblPr firstRow="1" bandRow="1">
                <a:tableStyleId>{5C22544A-7EE6-4342-B048-85BDC9FD1C3A}</a:tableStyleId>
              </a:tblPr>
              <a:tblGrid>
                <a:gridCol w="4357718">
                  <a:extLst>
                    <a:ext uri="{9D8B030D-6E8A-4147-A177-3AD203B41FA5}">
                      <a16:colId xmlns:a16="http://schemas.microsoft.com/office/drawing/2014/main" val="20000"/>
                    </a:ext>
                  </a:extLst>
                </a:gridCol>
                <a:gridCol w="4357718">
                  <a:extLst>
                    <a:ext uri="{9D8B030D-6E8A-4147-A177-3AD203B41FA5}">
                      <a16:colId xmlns:a16="http://schemas.microsoft.com/office/drawing/2014/main" val="20001"/>
                    </a:ext>
                  </a:extLst>
                </a:gridCol>
              </a:tblGrid>
              <a:tr h="357190">
                <a:tc>
                  <a:txBody>
                    <a:bodyPr/>
                    <a:lstStyle/>
                    <a:p>
                      <a:pPr algn="ctr"/>
                      <a:r>
                        <a:rPr lang="uk-UA" sz="1600" dirty="0" smtClean="0"/>
                        <a:t>1</a:t>
                      </a:r>
                      <a:endParaRPr lang="ru-RU" sz="1600" dirty="0"/>
                    </a:p>
                  </a:txBody>
                  <a:tcPr/>
                </a:tc>
                <a:tc>
                  <a:txBody>
                    <a:bodyPr/>
                    <a:lstStyle/>
                    <a:p>
                      <a:pPr algn="ctr"/>
                      <a:r>
                        <a:rPr lang="uk-UA" sz="1600" dirty="0" smtClean="0"/>
                        <a:t>2</a:t>
                      </a:r>
                      <a:endParaRPr lang="ru-RU" sz="1600" dirty="0"/>
                    </a:p>
                  </a:txBody>
                  <a:tcPr/>
                </a:tc>
                <a:extLst>
                  <a:ext uri="{0D108BD9-81ED-4DB2-BD59-A6C34878D82A}">
                    <a16:rowId xmlns:a16="http://schemas.microsoft.com/office/drawing/2014/main" val="10000"/>
                  </a:ext>
                </a:extLst>
              </a:tr>
              <a:tr h="812607">
                <a:tc>
                  <a:txBody>
                    <a:bodyPr/>
                    <a:lstStyle/>
                    <a:p>
                      <a:pPr algn="l"/>
                      <a:r>
                        <a:rPr lang="ru-RU" sz="1800" kern="1200" dirty="0" err="1" smtClean="0">
                          <a:solidFill>
                            <a:schemeClr val="dk1"/>
                          </a:solidFill>
                          <a:latin typeface="+mn-lt"/>
                          <a:ea typeface="+mn-ea"/>
                          <a:cs typeface="+mn-cs"/>
                        </a:rPr>
                        <a:t>Фондовіддача</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основних</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засобів</a:t>
                      </a:r>
                      <a:r>
                        <a:rPr lang="ru-RU" sz="1800" kern="1200" dirty="0" smtClean="0">
                          <a:solidFill>
                            <a:schemeClr val="dk1"/>
                          </a:solidFill>
                          <a:latin typeface="+mn-lt"/>
                          <a:ea typeface="+mn-ea"/>
                          <a:cs typeface="+mn-cs"/>
                        </a:rPr>
                        <a:t> та </a:t>
                      </a:r>
                      <a:r>
                        <a:rPr lang="ru-RU" sz="1800" kern="1200" dirty="0" err="1" smtClean="0">
                          <a:solidFill>
                            <a:schemeClr val="dk1"/>
                          </a:solidFill>
                          <a:latin typeface="+mn-lt"/>
                          <a:ea typeface="+mn-ea"/>
                          <a:cs typeface="+mn-cs"/>
                        </a:rPr>
                        <a:t>інших</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необоротних</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активів</a:t>
                      </a:r>
                      <a:r>
                        <a:rPr lang="ru-RU" sz="1800" kern="1200" dirty="0" smtClean="0">
                          <a:solidFill>
                            <a:schemeClr val="dk1"/>
                          </a:solidFill>
                          <a:latin typeface="+mn-lt"/>
                          <a:ea typeface="+mn-ea"/>
                          <a:cs typeface="+mn-cs"/>
                        </a:rPr>
                        <a:t> </a:t>
                      </a:r>
                      <a:endParaRPr lang="ru-RU"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uk-UA" sz="1800" kern="1200" dirty="0" smtClean="0">
                          <a:solidFill>
                            <a:schemeClr val="dk1"/>
                          </a:solidFill>
                          <a:latin typeface="+mn-lt"/>
                          <a:ea typeface="+mn-ea"/>
                          <a:cs typeface="+mn-cs"/>
                        </a:rPr>
                        <a:t>Відношення чистого доходу (виручки) від реалізації до середньої за період величини необоротних активів</a:t>
                      </a:r>
                      <a:endParaRPr lang="ru-RU" sz="1800" kern="1200" dirty="0" smtClean="0">
                        <a:solidFill>
                          <a:schemeClr val="dk1"/>
                        </a:solidFill>
                        <a:latin typeface="+mn-lt"/>
                        <a:ea typeface="+mn-ea"/>
                        <a:cs typeface="+mn-cs"/>
                      </a:endParaRPr>
                    </a:p>
                  </a:txBody>
                  <a:tcPr/>
                </a:tc>
                <a:extLst>
                  <a:ext uri="{0D108BD9-81ED-4DB2-BD59-A6C34878D82A}">
                    <a16:rowId xmlns:a16="http://schemas.microsoft.com/office/drawing/2014/main" val="10001"/>
                  </a:ext>
                </a:extLst>
              </a:tr>
              <a:tr h="812607">
                <a:tc>
                  <a:txBody>
                    <a:bodyPr/>
                    <a:lstStyle/>
                    <a:p>
                      <a:pPr algn="l"/>
                      <a:r>
                        <a:rPr lang="ru-RU" sz="1800" kern="1200" dirty="0" err="1" smtClean="0">
                          <a:solidFill>
                            <a:schemeClr val="dk1"/>
                          </a:solidFill>
                          <a:latin typeface="+mn-lt"/>
                          <a:ea typeface="+mn-ea"/>
                          <a:cs typeface="+mn-cs"/>
                        </a:rPr>
                        <a:t>Коефіцієнт</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оборотності</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власного</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капіталу</a:t>
                      </a:r>
                      <a:r>
                        <a:rPr lang="ru-RU" sz="1800" kern="1200" dirty="0" smtClean="0">
                          <a:solidFill>
                            <a:schemeClr val="dk1"/>
                          </a:solidFill>
                          <a:latin typeface="+mn-lt"/>
                          <a:ea typeface="+mn-ea"/>
                          <a:cs typeface="+mn-cs"/>
                        </a:rPr>
                        <a:t> </a:t>
                      </a:r>
                      <a:endParaRPr lang="ru-RU" dirty="0"/>
                    </a:p>
                  </a:txBody>
                  <a:tcPr/>
                </a:tc>
                <a:tc>
                  <a:txBody>
                    <a:bodyPr/>
                    <a:lstStyle/>
                    <a:p>
                      <a:pPr algn="just"/>
                      <a:r>
                        <a:rPr lang="ru-RU" sz="1800" kern="1200" dirty="0" err="1" smtClean="0">
                          <a:solidFill>
                            <a:schemeClr val="dk1"/>
                          </a:solidFill>
                          <a:latin typeface="+mn-lt"/>
                          <a:ea typeface="+mn-ea"/>
                          <a:cs typeface="+mn-cs"/>
                        </a:rPr>
                        <a:t>Відношення</a:t>
                      </a:r>
                      <a:r>
                        <a:rPr lang="ru-RU" sz="1800" kern="1200" dirty="0" smtClean="0">
                          <a:solidFill>
                            <a:schemeClr val="dk1"/>
                          </a:solidFill>
                          <a:latin typeface="+mn-lt"/>
                          <a:ea typeface="+mn-ea"/>
                          <a:cs typeface="+mn-cs"/>
                        </a:rPr>
                        <a:t> чистого доходу (</a:t>
                      </a:r>
                      <a:r>
                        <a:rPr lang="ru-RU" sz="1800" kern="1200" dirty="0" err="1" smtClean="0">
                          <a:solidFill>
                            <a:schemeClr val="dk1"/>
                          </a:solidFill>
                          <a:latin typeface="+mn-lt"/>
                          <a:ea typeface="+mn-ea"/>
                          <a:cs typeface="+mn-cs"/>
                        </a:rPr>
                        <a:t>виручки</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від</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реалізації</a:t>
                      </a:r>
                      <a:r>
                        <a:rPr lang="ru-RU" sz="1800" kern="1200" dirty="0" smtClean="0">
                          <a:solidFill>
                            <a:schemeClr val="dk1"/>
                          </a:solidFill>
                          <a:latin typeface="+mn-lt"/>
                          <a:ea typeface="+mn-ea"/>
                          <a:cs typeface="+mn-cs"/>
                        </a:rPr>
                        <a:t> до </a:t>
                      </a:r>
                      <a:r>
                        <a:rPr lang="ru-RU" sz="1800" kern="1200" dirty="0" err="1" smtClean="0">
                          <a:solidFill>
                            <a:schemeClr val="dk1"/>
                          </a:solidFill>
                          <a:latin typeface="+mn-lt"/>
                          <a:ea typeface="+mn-ea"/>
                          <a:cs typeface="+mn-cs"/>
                        </a:rPr>
                        <a:t>середньої</a:t>
                      </a:r>
                      <a:r>
                        <a:rPr lang="ru-RU" sz="1800" kern="1200" dirty="0" smtClean="0">
                          <a:solidFill>
                            <a:schemeClr val="dk1"/>
                          </a:solidFill>
                          <a:latin typeface="+mn-lt"/>
                          <a:ea typeface="+mn-ea"/>
                          <a:cs typeface="+mn-cs"/>
                        </a:rPr>
                        <a:t> за </a:t>
                      </a:r>
                      <a:r>
                        <a:rPr lang="ru-RU" sz="1800" kern="1200" dirty="0" err="1" smtClean="0">
                          <a:solidFill>
                            <a:schemeClr val="dk1"/>
                          </a:solidFill>
                          <a:latin typeface="+mn-lt"/>
                          <a:ea typeface="+mn-ea"/>
                          <a:cs typeface="+mn-cs"/>
                        </a:rPr>
                        <a:t>період</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вартості</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власного</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капіталу</a:t>
                      </a:r>
                      <a:endParaRPr lang="ru-RU" dirty="0"/>
                    </a:p>
                  </a:txBody>
                  <a:tcPr/>
                </a:tc>
                <a:extLst>
                  <a:ext uri="{0D108BD9-81ED-4DB2-BD59-A6C34878D82A}">
                    <a16:rowId xmlns:a16="http://schemas.microsoft.com/office/drawing/2014/main" val="10002"/>
                  </a:ext>
                </a:extLst>
              </a:tr>
              <a:tr h="1171596">
                <a:tc>
                  <a:txBody>
                    <a:bodyPr/>
                    <a:lstStyle/>
                    <a:p>
                      <a:pPr algn="l"/>
                      <a:r>
                        <a:rPr lang="ru-RU" sz="1800" kern="1200" dirty="0" err="1" smtClean="0">
                          <a:solidFill>
                            <a:schemeClr val="dk1"/>
                          </a:solidFill>
                          <a:latin typeface="+mn-lt"/>
                          <a:ea typeface="+mn-ea"/>
                          <a:cs typeface="+mn-cs"/>
                        </a:rPr>
                        <a:t>Продуктивність</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праці</a:t>
                      </a:r>
                      <a:r>
                        <a:rPr lang="ru-RU" sz="1800" kern="1200" dirty="0" smtClean="0">
                          <a:solidFill>
                            <a:schemeClr val="dk1"/>
                          </a:solidFill>
                          <a:latin typeface="+mn-lt"/>
                          <a:ea typeface="+mn-ea"/>
                          <a:cs typeface="+mn-cs"/>
                        </a:rPr>
                        <a:t> </a:t>
                      </a:r>
                      <a:endParaRPr lang="ru-RU" dirty="0"/>
                    </a:p>
                  </a:txBody>
                  <a:tcPr/>
                </a:tc>
                <a:tc>
                  <a:txBody>
                    <a:bodyPr/>
                    <a:lstStyle/>
                    <a:p>
                      <a:pPr algn="just"/>
                      <a:r>
                        <a:rPr lang="ru-RU" sz="1800" kern="1200" dirty="0" err="1" smtClean="0">
                          <a:solidFill>
                            <a:schemeClr val="dk1"/>
                          </a:solidFill>
                          <a:latin typeface="+mn-lt"/>
                          <a:ea typeface="+mn-ea"/>
                          <a:cs typeface="+mn-cs"/>
                        </a:rPr>
                        <a:t>Відношення</a:t>
                      </a:r>
                      <a:r>
                        <a:rPr lang="ru-RU" sz="1800" kern="1200" dirty="0" smtClean="0">
                          <a:solidFill>
                            <a:schemeClr val="dk1"/>
                          </a:solidFill>
                          <a:latin typeface="+mn-lt"/>
                          <a:ea typeface="+mn-ea"/>
                          <a:cs typeface="+mn-cs"/>
                        </a:rPr>
                        <a:t> чистого доходу (</a:t>
                      </a:r>
                      <a:r>
                        <a:rPr lang="ru-RU" sz="1800" kern="1200" dirty="0" err="1" smtClean="0">
                          <a:solidFill>
                            <a:schemeClr val="dk1"/>
                          </a:solidFill>
                          <a:latin typeface="+mn-lt"/>
                          <a:ea typeface="+mn-ea"/>
                          <a:cs typeface="+mn-cs"/>
                        </a:rPr>
                        <a:t>виручки</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від</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реалізації</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продукції</a:t>
                      </a:r>
                      <a:r>
                        <a:rPr lang="ru-RU" sz="1800" kern="1200" dirty="0" smtClean="0">
                          <a:solidFill>
                            <a:schemeClr val="dk1"/>
                          </a:solidFill>
                          <a:latin typeface="+mn-lt"/>
                          <a:ea typeface="+mn-ea"/>
                          <a:cs typeface="+mn-cs"/>
                        </a:rPr>
                        <a:t> до </a:t>
                      </a:r>
                      <a:r>
                        <a:rPr lang="ru-RU" sz="1800" kern="1200" dirty="0" err="1" smtClean="0">
                          <a:solidFill>
                            <a:schemeClr val="dk1"/>
                          </a:solidFill>
                          <a:latin typeface="+mn-lt"/>
                          <a:ea typeface="+mn-ea"/>
                          <a:cs typeface="+mn-cs"/>
                        </a:rPr>
                        <a:t>середньооблікової</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чисельності</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робітників</a:t>
                      </a:r>
                      <a:endParaRPr lang="ru-RU" dirty="0"/>
                    </a:p>
                  </a:txBody>
                  <a:tcPr/>
                </a:tc>
                <a:extLst>
                  <a:ext uri="{0D108BD9-81ED-4DB2-BD59-A6C34878D82A}">
                    <a16:rowId xmlns:a16="http://schemas.microsoft.com/office/drawing/2014/main" val="10003"/>
                  </a:ext>
                </a:extLst>
              </a:tr>
              <a:tr h="812607">
                <a:tc>
                  <a:txBody>
                    <a:bodyPr/>
                    <a:lstStyle/>
                    <a:p>
                      <a:pPr algn="l"/>
                      <a:r>
                        <a:rPr lang="ru-RU" sz="1800" kern="1200" dirty="0" err="1" smtClean="0">
                          <a:solidFill>
                            <a:schemeClr val="dk1"/>
                          </a:solidFill>
                          <a:latin typeface="+mn-lt"/>
                          <a:ea typeface="+mn-ea"/>
                          <a:cs typeface="+mn-cs"/>
                        </a:rPr>
                        <a:t>Питома</a:t>
                      </a:r>
                      <a:r>
                        <a:rPr lang="ru-RU" sz="1800" kern="1200" dirty="0" smtClean="0">
                          <a:solidFill>
                            <a:schemeClr val="dk1"/>
                          </a:solidFill>
                          <a:latin typeface="+mn-lt"/>
                          <a:ea typeface="+mn-ea"/>
                          <a:cs typeface="+mn-cs"/>
                        </a:rPr>
                        <a:t> вага </a:t>
                      </a:r>
                      <a:r>
                        <a:rPr lang="ru-RU" sz="1800" kern="1200" dirty="0" err="1" smtClean="0">
                          <a:solidFill>
                            <a:schemeClr val="dk1"/>
                          </a:solidFill>
                          <a:latin typeface="+mn-lt"/>
                          <a:ea typeface="+mn-ea"/>
                          <a:cs typeface="+mn-cs"/>
                        </a:rPr>
                        <a:t>продукції</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що</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поставляється</a:t>
                      </a:r>
                      <a:r>
                        <a:rPr lang="ru-RU" sz="1800" kern="1200" dirty="0" smtClean="0">
                          <a:solidFill>
                            <a:schemeClr val="dk1"/>
                          </a:solidFill>
                          <a:latin typeface="+mn-lt"/>
                          <a:ea typeface="+mn-ea"/>
                          <a:cs typeface="+mn-cs"/>
                        </a:rPr>
                        <a:t> за </a:t>
                      </a:r>
                      <a:r>
                        <a:rPr lang="ru-RU" sz="1800" kern="1200" dirty="0" err="1" smtClean="0">
                          <a:solidFill>
                            <a:schemeClr val="dk1"/>
                          </a:solidFill>
                          <a:latin typeface="+mn-lt"/>
                          <a:ea typeface="+mn-ea"/>
                          <a:cs typeface="+mn-cs"/>
                        </a:rPr>
                        <a:t>експорт</a:t>
                      </a:r>
                      <a:endParaRPr lang="ru-RU" dirty="0"/>
                    </a:p>
                  </a:txBody>
                  <a:tcPr/>
                </a:tc>
                <a:tc>
                  <a:txBody>
                    <a:bodyPr/>
                    <a:lstStyle/>
                    <a:p>
                      <a:pPr algn="just"/>
                      <a:r>
                        <a:rPr lang="ru-RU" sz="1800" kern="1200" dirty="0" err="1" smtClean="0">
                          <a:solidFill>
                            <a:schemeClr val="dk1"/>
                          </a:solidFill>
                          <a:latin typeface="+mn-lt"/>
                          <a:ea typeface="+mn-ea"/>
                          <a:cs typeface="+mn-cs"/>
                        </a:rPr>
                        <a:t>Відношення</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величини</a:t>
                      </a:r>
                      <a:r>
                        <a:rPr lang="ru-RU" sz="1800" kern="1200" dirty="0" smtClean="0">
                          <a:solidFill>
                            <a:schemeClr val="dk1"/>
                          </a:solidFill>
                          <a:latin typeface="+mn-lt"/>
                          <a:ea typeface="+mn-ea"/>
                          <a:cs typeface="+mn-cs"/>
                        </a:rPr>
                        <a:t> чистого доходу (</a:t>
                      </a:r>
                      <a:r>
                        <a:rPr lang="ru-RU" sz="1800" kern="1200" dirty="0" err="1" smtClean="0">
                          <a:solidFill>
                            <a:schemeClr val="dk1"/>
                          </a:solidFill>
                          <a:latin typeface="+mn-lt"/>
                          <a:ea typeface="+mn-ea"/>
                          <a:cs typeface="+mn-cs"/>
                        </a:rPr>
                        <a:t>виручки</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від</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реалізації</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продукції</a:t>
                      </a:r>
                      <a:r>
                        <a:rPr lang="ru-RU" sz="1800" kern="1200" dirty="0" smtClean="0">
                          <a:solidFill>
                            <a:schemeClr val="dk1"/>
                          </a:solidFill>
                          <a:latin typeface="+mn-lt"/>
                          <a:ea typeface="+mn-ea"/>
                          <a:cs typeface="+mn-cs"/>
                        </a:rPr>
                        <a:t> на </a:t>
                      </a:r>
                      <a:r>
                        <a:rPr lang="ru-RU" sz="1800" kern="1200" dirty="0" err="1" smtClean="0">
                          <a:solidFill>
                            <a:schemeClr val="dk1"/>
                          </a:solidFill>
                          <a:latin typeface="+mn-lt"/>
                          <a:ea typeface="+mn-ea"/>
                          <a:cs typeface="+mn-cs"/>
                        </a:rPr>
                        <a:t>експорт</a:t>
                      </a:r>
                      <a:r>
                        <a:rPr lang="ru-RU" sz="1800" kern="1200" dirty="0" smtClean="0">
                          <a:solidFill>
                            <a:schemeClr val="dk1"/>
                          </a:solidFill>
                          <a:latin typeface="+mn-lt"/>
                          <a:ea typeface="+mn-ea"/>
                          <a:cs typeface="+mn-cs"/>
                        </a:rPr>
                        <a:t> до </a:t>
                      </a:r>
                      <a:r>
                        <a:rPr lang="ru-RU" sz="1800" kern="1200" dirty="0" err="1" smtClean="0">
                          <a:solidFill>
                            <a:schemeClr val="dk1"/>
                          </a:solidFill>
                          <a:latin typeface="+mn-lt"/>
                          <a:ea typeface="+mn-ea"/>
                          <a:cs typeface="+mn-cs"/>
                        </a:rPr>
                        <a:t>загальної</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виручки</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від</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реалізації</a:t>
                      </a:r>
                      <a:r>
                        <a:rPr lang="ru-RU" sz="1800" kern="1200" dirty="0" smtClean="0">
                          <a:solidFill>
                            <a:schemeClr val="dk1"/>
                          </a:solidFill>
                          <a:latin typeface="+mn-lt"/>
                          <a:ea typeface="+mn-ea"/>
                          <a:cs typeface="+mn-cs"/>
                        </a:rPr>
                        <a:t> </a:t>
                      </a:r>
                      <a:r>
                        <a:rPr lang="ru-RU" sz="1800" kern="1200" dirty="0" err="1" smtClean="0">
                          <a:solidFill>
                            <a:schemeClr val="dk1"/>
                          </a:solidFill>
                          <a:latin typeface="+mn-lt"/>
                          <a:ea typeface="+mn-ea"/>
                          <a:cs typeface="+mn-cs"/>
                        </a:rPr>
                        <a:t>продукції</a:t>
                      </a:r>
                      <a:endParaRPr lang="ru-RU" dirty="0"/>
                    </a:p>
                  </a:txBody>
                  <a:tcPr/>
                </a:tc>
                <a:extLst>
                  <a:ext uri="{0D108BD9-81ED-4DB2-BD59-A6C34878D82A}">
                    <a16:rowId xmlns:a16="http://schemas.microsoft.com/office/drawing/2014/main" val="10004"/>
                  </a:ext>
                </a:extLst>
              </a:tr>
            </a:tbl>
          </a:graphicData>
        </a:graphic>
      </p:graphicFrame>
      <p:sp>
        <p:nvSpPr>
          <p:cNvPr id="3" name="TextBox 2"/>
          <p:cNvSpPr txBox="1"/>
          <p:nvPr/>
        </p:nvSpPr>
        <p:spPr>
          <a:xfrm>
            <a:off x="142844" y="4786322"/>
            <a:ext cx="8786874" cy="2252924"/>
          </a:xfrm>
          <a:prstGeom prst="rect">
            <a:avLst/>
          </a:prstGeom>
          <a:noFill/>
        </p:spPr>
        <p:txBody>
          <a:bodyPr wrap="square" rtlCol="0">
            <a:spAutoFit/>
          </a:bodyPr>
          <a:lstStyle/>
          <a:p>
            <a:pPr algn="just">
              <a:lnSpc>
                <a:spcPct val="90000"/>
              </a:lnSpc>
            </a:pPr>
            <a:r>
              <a:rPr lang="uk-UA" sz="2400" dirty="0" smtClean="0"/>
              <a:t>	</a:t>
            </a:r>
            <a:r>
              <a:rPr lang="uk-UA" i="1" dirty="0" smtClean="0"/>
              <a:t>При аналізі ділової активності, крім дослідження основних її кількісних показників, обов'язково треба аналізувати виконання планових показників, що відображають діяльність підприємства, її динаміку. Особлива увага має приділятися аналізу ефективності використання ресурсів, темпів зростання обсягу реалізації, авансованого капіталу, прибутку. При цьому темпи зростання обсягу реалізації повинні перевищувати зростання авансованого капіталу, а темпи зростання прибутку перевищувати темпи зростання реалізації.</a:t>
            </a:r>
            <a:endParaRPr lang="ru-RU" i="1" dirty="0" smtClean="0"/>
          </a:p>
          <a:p>
            <a:pPr>
              <a:lnSpc>
                <a:spcPct val="90000"/>
              </a:lnSpc>
            </a:pPr>
            <a:endParaRPr lang="ru-RU" sz="2400" dirty="0"/>
          </a:p>
        </p:txBody>
      </p:sp>
    </p:spTree>
  </p:cSld>
  <p:clrMapOvr>
    <a:masterClrMapping/>
  </p:clrMapOvr>
  <p:transition spd="slow">
    <p:push dir="u"/>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285728"/>
            <a:ext cx="8501122"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90000"/>
              </a:lnSpc>
            </a:pP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7. </a:t>
            </a:r>
            <a:r>
              <a:rPr lang="ru-RU"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Ефект</a:t>
            </a: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фінансового</a:t>
            </a: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важеля</a:t>
            </a:r>
            <a:endParaRPr lang="ru-R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Box 2"/>
          <p:cNvSpPr txBox="1"/>
          <p:nvPr/>
        </p:nvSpPr>
        <p:spPr>
          <a:xfrm>
            <a:off x="285720" y="1214422"/>
            <a:ext cx="8572560" cy="4395049"/>
          </a:xfrm>
          <a:prstGeom prst="rect">
            <a:avLst/>
          </a:prstGeom>
          <a:noFill/>
        </p:spPr>
        <p:txBody>
          <a:bodyPr wrap="square" rtlCol="0">
            <a:spAutoFit/>
          </a:bodyPr>
          <a:lstStyle/>
          <a:p>
            <a:pPr>
              <a:lnSpc>
                <a:spcPct val="90000"/>
              </a:lnSpc>
            </a:pPr>
            <a:r>
              <a:rPr lang="uk-UA" sz="2000" dirty="0" smtClean="0"/>
              <a:t>До показників оцінки ефективності використання позикового капіталу належить </a:t>
            </a:r>
            <a:r>
              <a:rPr lang="uk-UA" sz="2000" b="1" i="1" dirty="0" smtClean="0">
                <a:solidFill>
                  <a:srgbClr val="FFC000"/>
                </a:solidFill>
              </a:rPr>
              <a:t>ефект фінансового важеля </a:t>
            </a:r>
            <a:r>
              <a:rPr lang="uk-UA" sz="2000" dirty="0" smtClean="0"/>
              <a:t>:</a:t>
            </a:r>
          </a:p>
          <a:p>
            <a:pPr>
              <a:lnSpc>
                <a:spcPct val="90000"/>
              </a:lnSpc>
            </a:pPr>
            <a:endParaRPr lang="uk-UA" sz="2000" dirty="0" smtClean="0"/>
          </a:p>
          <a:p>
            <a:pPr>
              <a:lnSpc>
                <a:spcPct val="90000"/>
              </a:lnSpc>
            </a:pPr>
            <a:endParaRPr lang="uk-UA" sz="2000" dirty="0" smtClean="0"/>
          </a:p>
          <a:p>
            <a:pPr>
              <a:lnSpc>
                <a:spcPct val="90000"/>
              </a:lnSpc>
            </a:pPr>
            <a:endParaRPr lang="uk-UA" sz="2000" dirty="0" smtClean="0"/>
          </a:p>
          <a:p>
            <a:pPr>
              <a:lnSpc>
                <a:spcPct val="90000"/>
              </a:lnSpc>
            </a:pPr>
            <a:endParaRPr lang="uk-UA" sz="2000" dirty="0" smtClean="0"/>
          </a:p>
          <a:p>
            <a:pPr algn="just"/>
            <a:r>
              <a:rPr lang="uk-UA" sz="1600" dirty="0" smtClean="0"/>
              <a:t>де ЕФВ – ефект фінансового важеля;</a:t>
            </a:r>
            <a:endParaRPr lang="ru-RU" sz="1600" dirty="0" smtClean="0"/>
          </a:p>
          <a:p>
            <a:pPr algn="just"/>
            <a:r>
              <a:rPr lang="uk-UA" sz="1600" dirty="0" smtClean="0"/>
              <a:t>ЕР – економна рентабельність інвестованого капіталу після сплати процентів або коефіцієнт прибутковості як відношення суми чистого прибутку до середньої вартості інвестованого капіталу;</a:t>
            </a:r>
            <a:endParaRPr lang="ru-RU" sz="1600" dirty="0" smtClean="0"/>
          </a:p>
          <a:p>
            <a:pPr algn="just"/>
            <a:r>
              <a:rPr lang="uk-UA" sz="1600" dirty="0" err="1" smtClean="0"/>
              <a:t>Коп</a:t>
            </a:r>
            <a:r>
              <a:rPr lang="uk-UA" sz="1600" dirty="0" smtClean="0"/>
              <a:t> – коефіцієнт оподаткування як відношення суми податків до суми прибутку;</a:t>
            </a:r>
            <a:endParaRPr lang="ru-RU" sz="1600" dirty="0" smtClean="0"/>
          </a:p>
          <a:p>
            <a:pPr algn="just"/>
            <a:r>
              <a:rPr lang="uk-UA" sz="1600" dirty="0" smtClean="0"/>
              <a:t>СП – ставка позикового процента; </a:t>
            </a:r>
            <a:endParaRPr lang="ru-RU" sz="1600" dirty="0" smtClean="0"/>
          </a:p>
          <a:p>
            <a:pPr algn="just"/>
            <a:r>
              <a:rPr lang="uk-UA" sz="1600" dirty="0" smtClean="0"/>
              <a:t>ПК – позиковий капітал; </a:t>
            </a:r>
            <a:endParaRPr lang="ru-RU" sz="1600" dirty="0" smtClean="0"/>
          </a:p>
          <a:p>
            <a:pPr algn="just"/>
            <a:r>
              <a:rPr lang="uk-UA" sz="1600" dirty="0" smtClean="0"/>
              <a:t>ВК – власний капітал.</a:t>
            </a:r>
            <a:endParaRPr lang="ru-RU" sz="1600" dirty="0" smtClean="0"/>
          </a:p>
          <a:p>
            <a:pPr>
              <a:lnSpc>
                <a:spcPct val="90000"/>
              </a:lnSpc>
            </a:pPr>
            <a:endParaRPr lang="ru-RU" sz="2000" dirty="0" smtClean="0"/>
          </a:p>
          <a:p>
            <a:pPr>
              <a:lnSpc>
                <a:spcPct val="90000"/>
              </a:lnSpc>
            </a:pPr>
            <a:endParaRPr lang="ru-RU" sz="2400" dirty="0"/>
          </a:p>
        </p:txBody>
      </p:sp>
      <p:sp>
        <p:nvSpPr>
          <p:cNvPr id="737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73729" name="Object 1"/>
          <p:cNvGraphicFramePr>
            <a:graphicFrameLocks noChangeAspect="1"/>
          </p:cNvGraphicFramePr>
          <p:nvPr/>
        </p:nvGraphicFramePr>
        <p:xfrm>
          <a:off x="2857488" y="1928802"/>
          <a:ext cx="3354480" cy="642942"/>
        </p:xfrm>
        <a:graphic>
          <a:graphicData uri="http://schemas.openxmlformats.org/presentationml/2006/ole">
            <mc:AlternateContent xmlns:mc="http://schemas.openxmlformats.org/markup-compatibility/2006">
              <mc:Choice xmlns:v="urn:schemas-microsoft-com:vml" Requires="v">
                <p:oleObj spid="_x0000_s73786" name="Формула" r:id="rId3" imgW="2286000" imgH="444500" progId="Equation.3">
                  <p:embed/>
                </p:oleObj>
              </mc:Choice>
              <mc:Fallback>
                <p:oleObj name="Формула" r:id="rId3" imgW="2286000" imgH="44450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488" y="1928802"/>
                        <a:ext cx="3354480" cy="6429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 name="Прямая соединительная линия 6"/>
          <p:cNvCxnSpPr/>
          <p:nvPr/>
        </p:nvCxnSpPr>
        <p:spPr>
          <a:xfrm>
            <a:off x="2643174" y="1857364"/>
            <a:ext cx="3786214" cy="158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2643174" y="2714620"/>
            <a:ext cx="3786214" cy="158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rot="5400000" flipH="1" flipV="1">
            <a:off x="6000760" y="2285992"/>
            <a:ext cx="857256" cy="158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rot="5400000" flipH="1" flipV="1">
            <a:off x="2215340" y="2285198"/>
            <a:ext cx="857256" cy="158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85728"/>
            <a:ext cx="8643998" cy="1809726"/>
          </a:xfrm>
          <a:prstGeom prst="rect">
            <a:avLst/>
          </a:prstGeom>
          <a:noFill/>
          <a:ln w="38100">
            <a:solidFill>
              <a:schemeClr val="tx1"/>
            </a:solidFill>
            <a:prstDash val="lgDash"/>
          </a:ln>
        </p:spPr>
        <p:txBody>
          <a:bodyPr wrap="square" rtlCol="0">
            <a:spAutoFit/>
          </a:bodyPr>
          <a:lstStyle/>
          <a:p>
            <a:pPr algn="just">
              <a:lnSpc>
                <a:spcPct val="90000"/>
              </a:lnSpc>
            </a:pPr>
            <a:r>
              <a:rPr lang="uk-UA" sz="2800" b="1" dirty="0" smtClean="0"/>
              <a:t>Ефект фінансового важеля показує</a:t>
            </a:r>
            <a:r>
              <a:rPr lang="uk-UA" sz="2400" dirty="0" smtClean="0"/>
              <a:t>, на скільки процентів збільшилася рентабельність власного капіталу (РВК) за рахунок залучення позикових коштів в оборот підприємства. Він виникає тоді, коли економічна рента­бельність капіталу вище позикового процента.</a:t>
            </a:r>
            <a:endParaRPr lang="ru-RU" sz="2400" dirty="0"/>
          </a:p>
        </p:txBody>
      </p:sp>
      <p:sp>
        <p:nvSpPr>
          <p:cNvPr id="3" name="TextBox 2"/>
          <p:cNvSpPr txBox="1"/>
          <p:nvPr/>
        </p:nvSpPr>
        <p:spPr>
          <a:xfrm>
            <a:off x="214282" y="2643182"/>
            <a:ext cx="8643998" cy="3625608"/>
          </a:xfrm>
          <a:prstGeom prst="rect">
            <a:avLst/>
          </a:prstGeom>
          <a:noFill/>
        </p:spPr>
        <p:txBody>
          <a:bodyPr wrap="square" rtlCol="0">
            <a:spAutoFit/>
          </a:bodyPr>
          <a:lstStyle/>
          <a:p>
            <a:pPr algn="ctr"/>
            <a:r>
              <a:rPr lang="uk-UA" sz="2400" b="1" i="1" dirty="0" smtClean="0">
                <a:solidFill>
                  <a:srgbClr val="FFC000"/>
                </a:solidFill>
              </a:rPr>
              <a:t>Ефект фінансового важеля складається з двох елементів:</a:t>
            </a:r>
          </a:p>
          <a:p>
            <a:endParaRPr lang="ru-RU" sz="2000" b="1" i="1" dirty="0" smtClean="0">
              <a:solidFill>
                <a:srgbClr val="FFC000"/>
              </a:solidFill>
            </a:endParaRPr>
          </a:p>
          <a:p>
            <a:pPr indent="-457200" algn="just"/>
            <a:r>
              <a:rPr lang="uk-UA" sz="2000" dirty="0" smtClean="0"/>
              <a:t>1) різниці між коефіцієнтом прибутковості (рентабельності) інвесто­ваного капіталу після сплати податків і ставкою за кредити [ЕР(1 – </a:t>
            </a:r>
            <a:r>
              <a:rPr lang="uk-UA" sz="2000" dirty="0" err="1" smtClean="0"/>
              <a:t>Коп</a:t>
            </a:r>
            <a:r>
              <a:rPr lang="uk-UA" sz="2000" dirty="0" smtClean="0"/>
              <a:t>) – СП];</a:t>
            </a:r>
          </a:p>
          <a:p>
            <a:pPr marL="457200" indent="-457200"/>
            <a:endParaRPr lang="ru-RU" sz="2000" dirty="0" smtClean="0"/>
          </a:p>
          <a:p>
            <a:pPr algn="just"/>
            <a:r>
              <a:rPr lang="uk-UA" sz="2000" dirty="0" smtClean="0"/>
              <a:t>2) плеча фінансового важеля, тобто співвідношення ПК / ВК. Пози </a:t>
            </a:r>
            <a:r>
              <a:rPr lang="uk-UA" sz="2000" dirty="0" err="1" smtClean="0"/>
              <a:t>тивний</a:t>
            </a:r>
            <a:r>
              <a:rPr lang="uk-UA" sz="2000" dirty="0" smtClean="0"/>
              <a:t> ефект фінансового важеля виникає, коли </a:t>
            </a:r>
          </a:p>
          <a:p>
            <a:r>
              <a:rPr lang="uk-UA" sz="2000" dirty="0" smtClean="0"/>
              <a:t>[ЕР(1 – </a:t>
            </a:r>
            <a:r>
              <a:rPr lang="uk-UA" sz="2000" dirty="0" err="1" smtClean="0"/>
              <a:t>Коп</a:t>
            </a:r>
            <a:r>
              <a:rPr lang="uk-UA" sz="2000" dirty="0" smtClean="0"/>
              <a:t>) – СП] &gt; 0.</a:t>
            </a:r>
            <a:endParaRPr lang="ru-RU" sz="2000" dirty="0" smtClean="0"/>
          </a:p>
          <a:p>
            <a:pPr>
              <a:lnSpc>
                <a:spcPct val="90000"/>
              </a:lnSpc>
            </a:pPr>
            <a:endParaRPr lang="ru-RU" sz="2400" dirty="0"/>
          </a:p>
        </p:txBody>
      </p:sp>
    </p:spTree>
  </p:cSld>
  <p:clrMapOvr>
    <a:masterClrMapping/>
  </p:clrMapOvr>
  <p:transition spd="slow">
    <p:push dir="u"/>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142852"/>
            <a:ext cx="8858312" cy="5909310"/>
          </a:xfrm>
          <a:prstGeom prst="rect">
            <a:avLst/>
          </a:prstGeom>
          <a:noFill/>
        </p:spPr>
        <p:txBody>
          <a:bodyPr wrap="square" rtlCol="0">
            <a:spAutoFit/>
          </a:bodyPr>
          <a:lstStyle/>
          <a:p>
            <a:pPr algn="just">
              <a:lnSpc>
                <a:spcPct val="90000"/>
              </a:lnSpc>
            </a:pPr>
            <a:r>
              <a:rPr lang="uk-UA" b="1" i="1" dirty="0" smtClean="0">
                <a:solidFill>
                  <a:srgbClr val="FFC000"/>
                </a:solidFill>
              </a:rPr>
              <a:t>Наприклад</a:t>
            </a:r>
            <a:r>
              <a:rPr lang="uk-UA" dirty="0" smtClean="0"/>
              <a:t>, коефіцієнт прибутковості інвестованого капіталу після сплати податку складає 20 %, відсоткова ставка за кредити дорівнює 15 %. Різниця між вартістю позикового і розміщеного капіталу дає змогу збіль­шити рентабельність власного капіталу, а за таких умов вигідно підвищу­вати плече фінансового важеля, тобто частку позикового капіталу. Якщо ЕР(1 – </a:t>
            </a:r>
            <a:r>
              <a:rPr lang="uk-UA" dirty="0" err="1" smtClean="0"/>
              <a:t>Коп</a:t>
            </a:r>
            <a:r>
              <a:rPr lang="uk-UA" dirty="0" smtClean="0"/>
              <a:t>) – СП &lt; 0, то створюється негативний ЕФВ, у результаті цього відбувається "проїдання" власного капіталу.</a:t>
            </a:r>
          </a:p>
          <a:p>
            <a:pPr algn="just">
              <a:lnSpc>
                <a:spcPct val="90000"/>
              </a:lnSpc>
            </a:pPr>
            <a:endParaRPr lang="uk-UA" dirty="0" smtClean="0"/>
          </a:p>
          <a:p>
            <a:pPr algn="just">
              <a:lnSpc>
                <a:spcPct val="90000"/>
              </a:lnSpc>
            </a:pPr>
            <a:r>
              <a:rPr lang="uk-UA" dirty="0" smtClean="0"/>
              <a:t>Якщо при обчисленні оподаткованого прибутку </a:t>
            </a:r>
            <a:r>
              <a:rPr lang="uk-UA" b="1" i="1" dirty="0" smtClean="0">
                <a:solidFill>
                  <a:srgbClr val="FFC000"/>
                </a:solidFill>
              </a:rPr>
              <a:t>врахувати фінансові витрати з обслуговування боргу</a:t>
            </a:r>
            <a:r>
              <a:rPr lang="uk-UA" dirty="0" smtClean="0"/>
              <a:t>. Тоді за рахунок податкової економії реальна ставка процента за кредити зменшується і дорівнює (1 – </a:t>
            </a:r>
            <a:r>
              <a:rPr lang="uk-UA" dirty="0" err="1" smtClean="0"/>
              <a:t>Коп</a:t>
            </a:r>
            <a:r>
              <a:rPr lang="uk-UA" dirty="0" smtClean="0"/>
              <a:t>)СП. Ефект фінансового важеля можна розрахувати та формулою:</a:t>
            </a:r>
          </a:p>
          <a:p>
            <a:pPr algn="just">
              <a:lnSpc>
                <a:spcPct val="90000"/>
              </a:lnSpc>
            </a:pPr>
            <a:endParaRPr lang="uk-UA" dirty="0" smtClean="0"/>
          </a:p>
          <a:p>
            <a:pPr algn="just">
              <a:lnSpc>
                <a:spcPct val="90000"/>
              </a:lnSpc>
            </a:pPr>
            <a:endParaRPr lang="uk-UA" dirty="0" smtClean="0"/>
          </a:p>
          <a:p>
            <a:pPr algn="just">
              <a:lnSpc>
                <a:spcPct val="90000"/>
              </a:lnSpc>
            </a:pPr>
            <a:endParaRPr lang="uk-UA" dirty="0" smtClean="0"/>
          </a:p>
          <a:p>
            <a:pPr algn="just">
              <a:lnSpc>
                <a:spcPct val="90000"/>
              </a:lnSpc>
            </a:pPr>
            <a:endParaRPr lang="uk-UA" dirty="0" smtClean="0"/>
          </a:p>
          <a:p>
            <a:pPr algn="just">
              <a:lnSpc>
                <a:spcPct val="90000"/>
              </a:lnSpc>
            </a:pPr>
            <a:endParaRPr lang="uk-UA" dirty="0" smtClean="0"/>
          </a:p>
          <a:p>
            <a:pPr algn="just">
              <a:lnSpc>
                <a:spcPct val="90000"/>
              </a:lnSpc>
            </a:pPr>
            <a:endParaRPr lang="uk-UA" dirty="0" smtClean="0"/>
          </a:p>
          <a:p>
            <a:pPr algn="just">
              <a:lnSpc>
                <a:spcPct val="90000"/>
              </a:lnSpc>
            </a:pPr>
            <a:r>
              <a:rPr lang="uk-UA" b="1" i="1" dirty="0" smtClean="0">
                <a:solidFill>
                  <a:srgbClr val="FFC000"/>
                </a:solidFill>
              </a:rPr>
              <a:t>За умов інфляції</a:t>
            </a:r>
            <a:r>
              <a:rPr lang="uk-UA" dirty="0" smtClean="0"/>
              <a:t> ЕФВ залежить від таких факторів: різниці між ставкою дохідності всього інвестованого капіталу і ставкою позикового процента; рівня оподаткування; суми боргових зобов'язань; темпів інфляції. Ефект фінансового важеля розраховується за формулою:</a:t>
            </a:r>
            <a:endParaRPr lang="ru-RU" dirty="0" smtClean="0"/>
          </a:p>
          <a:p>
            <a:pPr algn="just">
              <a:lnSpc>
                <a:spcPct val="90000"/>
              </a:lnSpc>
            </a:pPr>
            <a:endParaRPr lang="ru-RU" dirty="0" smtClean="0"/>
          </a:p>
          <a:p>
            <a:pPr>
              <a:lnSpc>
                <a:spcPct val="90000"/>
              </a:lnSpc>
            </a:pPr>
            <a:endParaRPr lang="ru-RU" sz="2400" dirty="0"/>
          </a:p>
        </p:txBody>
      </p:sp>
      <p:sp>
        <p:nvSpPr>
          <p:cNvPr id="798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79873" name="Object 1"/>
          <p:cNvGraphicFramePr>
            <a:graphicFrameLocks noChangeAspect="1"/>
          </p:cNvGraphicFramePr>
          <p:nvPr/>
        </p:nvGraphicFramePr>
        <p:xfrm>
          <a:off x="2928926" y="3143248"/>
          <a:ext cx="3214711" cy="622202"/>
        </p:xfrm>
        <a:graphic>
          <a:graphicData uri="http://schemas.openxmlformats.org/presentationml/2006/ole">
            <mc:AlternateContent xmlns:mc="http://schemas.openxmlformats.org/markup-compatibility/2006">
              <mc:Choice xmlns:v="urn:schemas-microsoft-com:vml" Requires="v">
                <p:oleObj spid="_x0000_s79988" name="Формула" r:id="rId3" imgW="2286000" imgH="444500" progId="Equation.3">
                  <p:embed/>
                </p:oleObj>
              </mc:Choice>
              <mc:Fallback>
                <p:oleObj name="Формула" r:id="rId3" imgW="2286000" imgH="444500" progId="Equation.3">
                  <p:embed/>
                  <p:pic>
                    <p:nvPicPr>
                      <p:cNvPr id="0" name="Picture 1"/>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926" y="3143248"/>
                        <a:ext cx="3214711" cy="6222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 name="Прямая соединительная линия 5"/>
          <p:cNvCxnSpPr/>
          <p:nvPr/>
        </p:nvCxnSpPr>
        <p:spPr>
          <a:xfrm>
            <a:off x="2857488" y="2928934"/>
            <a:ext cx="3429024" cy="158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2857488" y="3929066"/>
            <a:ext cx="3429024" cy="158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rot="5400000" flipH="1" flipV="1">
            <a:off x="5786446" y="3429000"/>
            <a:ext cx="1000132" cy="158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rot="5400000" flipH="1" flipV="1">
            <a:off x="2358216" y="3428206"/>
            <a:ext cx="1000132" cy="158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798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79875" name="Object 3"/>
          <p:cNvGraphicFramePr>
            <a:graphicFrameLocks noChangeAspect="1"/>
          </p:cNvGraphicFramePr>
          <p:nvPr/>
        </p:nvGraphicFramePr>
        <p:xfrm>
          <a:off x="2357422" y="5572140"/>
          <a:ext cx="5031720" cy="642942"/>
        </p:xfrm>
        <a:graphic>
          <a:graphicData uri="http://schemas.openxmlformats.org/presentationml/2006/ole">
            <mc:AlternateContent xmlns:mc="http://schemas.openxmlformats.org/markup-compatibility/2006">
              <mc:Choice xmlns:v="urn:schemas-microsoft-com:vml" Requires="v">
                <p:oleObj spid="_x0000_s79989" name="Формула" r:id="rId5" imgW="3416300" imgH="444500" progId="Equation.3">
                  <p:embed/>
                </p:oleObj>
              </mc:Choice>
              <mc:Fallback>
                <p:oleObj name="Формула" r:id="rId5" imgW="3416300" imgH="444500" progId="Equation.3">
                  <p:embed/>
                  <p:pic>
                    <p:nvPicPr>
                      <p:cNvPr id="0" name="Picture 3"/>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7422" y="5572140"/>
                        <a:ext cx="5031720" cy="6429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4" name="Прямая соединительная линия 13"/>
          <p:cNvCxnSpPr/>
          <p:nvPr/>
        </p:nvCxnSpPr>
        <p:spPr>
          <a:xfrm>
            <a:off x="2143108" y="5429264"/>
            <a:ext cx="5429288" cy="158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2143108" y="6429396"/>
            <a:ext cx="5429288" cy="158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rot="5400000" flipH="1" flipV="1">
            <a:off x="7072330" y="5929330"/>
            <a:ext cx="1000132" cy="158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rot="5400000" flipH="1" flipV="1">
            <a:off x="1643836" y="5928536"/>
            <a:ext cx="1000132" cy="1588"/>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1000" y="1676400"/>
            <a:ext cx="8424936" cy="2369880"/>
          </a:xfrm>
          <a:prstGeom prst="rect">
            <a:avLst/>
          </a:prstGeom>
          <a:ln w="28575">
            <a:solidFill>
              <a:schemeClr val="tx1"/>
            </a:solidFill>
            <a:prstDash val="dash"/>
          </a:ln>
        </p:spPr>
        <p:txBody>
          <a:bodyPr wrap="square">
            <a:spAutoFit/>
          </a:bodyPr>
          <a:lstStyle/>
          <a:p>
            <a:pPr algn="just"/>
            <a:r>
              <a:rPr lang="uk-UA" sz="2800" b="1" i="1" dirty="0" smtClean="0"/>
              <a:t>                 Мета аналізу </a:t>
            </a:r>
            <a:r>
              <a:rPr lang="uk-UA" sz="2400" dirty="0" smtClean="0"/>
              <a:t>отримання необхідного обсягу їх параметрів, що дають об</a:t>
            </a:r>
            <a:r>
              <a:rPr lang="en-US" sz="2400" dirty="0" smtClean="0"/>
              <a:t>’</a:t>
            </a:r>
            <a:r>
              <a:rPr lang="uk-UA" sz="2400" dirty="0" err="1" smtClean="0"/>
              <a:t>єктивну</a:t>
            </a:r>
            <a:r>
              <a:rPr lang="uk-UA" sz="2400" dirty="0" smtClean="0"/>
              <a:t>, точну і своєчасну характеристику напрямів надходження і витрачання грошових коштів, обсягів, складу, структури, </a:t>
            </a:r>
            <a:r>
              <a:rPr lang="uk-UA" sz="2400" dirty="0" err="1" smtClean="0"/>
              <a:t>суб</a:t>
            </a:r>
            <a:r>
              <a:rPr lang="en-US" sz="2400" dirty="0" smtClean="0"/>
              <a:t>’</a:t>
            </a:r>
            <a:r>
              <a:rPr lang="uk-UA" sz="2400" dirty="0" err="1" smtClean="0"/>
              <a:t>єктивних</a:t>
            </a:r>
            <a:r>
              <a:rPr lang="uk-UA" sz="2400" dirty="0" smtClean="0"/>
              <a:t> і об</a:t>
            </a:r>
            <a:r>
              <a:rPr lang="en-US" sz="2400" dirty="0" smtClean="0"/>
              <a:t>’</a:t>
            </a:r>
            <a:r>
              <a:rPr lang="uk-UA" sz="2400" dirty="0" smtClean="0"/>
              <a:t>є</a:t>
            </a:r>
            <a:r>
              <a:rPr lang="ru-RU" sz="2400" dirty="0" err="1" smtClean="0"/>
              <a:t>тивних</a:t>
            </a:r>
            <a:r>
              <a:rPr lang="ru-RU" sz="2400" dirty="0" smtClean="0"/>
              <a:t> </a:t>
            </a:r>
            <a:r>
              <a:rPr lang="uk-UA" sz="2400" dirty="0" smtClean="0"/>
              <a:t>внутрішніх і зовнішніх чинників, які по-різному впливають на зміну грошового потоку.</a:t>
            </a:r>
            <a:endParaRPr lang="uk-UA" sz="2400" dirty="0"/>
          </a:p>
        </p:txBody>
      </p:sp>
      <p:sp>
        <p:nvSpPr>
          <p:cNvPr id="3" name="Прямоугольник 2"/>
          <p:cNvSpPr/>
          <p:nvPr/>
        </p:nvSpPr>
        <p:spPr>
          <a:xfrm>
            <a:off x="0" y="208964"/>
            <a:ext cx="8820472"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8</a:t>
            </a: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Аналіз</a:t>
            </a:r>
            <a:r>
              <a:rPr lang="ru-RU"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грошових</a:t>
            </a:r>
            <a:r>
              <a:rPr lang="ru-RU"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потоків</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021636493"/>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836712"/>
            <a:ext cx="8424936" cy="870042"/>
          </a:xfrm>
        </p:spPr>
        <p:txBody>
          <a:bodyPr>
            <a:noAutofit/>
          </a:bodyPr>
          <a:lstStyle/>
          <a:p>
            <a:pPr algn="just"/>
            <a:r>
              <a:rPr lang="uk-UA" sz="2400" b="0" dirty="0" smtClean="0">
                <a:effectLst/>
              </a:rPr>
              <a:t>– </a:t>
            </a:r>
            <a:r>
              <a:rPr lang="uk-UA" sz="2400" b="0" dirty="0">
                <a:effectLst/>
              </a:rPr>
              <a:t>це комплекс науково-методичних інструментів та принципів дослідження фінансового стану підприємства.</a:t>
            </a:r>
            <a:endParaRPr lang="uk-UA" sz="2400" b="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29881538"/>
              </p:ext>
            </p:extLst>
          </p:nvPr>
        </p:nvGraphicFramePr>
        <p:xfrm>
          <a:off x="0" y="1844824"/>
          <a:ext cx="9108504" cy="4960925"/>
        </p:xfrm>
        <a:graphic>
          <a:graphicData uri="http://schemas.openxmlformats.org/drawingml/2006/table">
            <a:tbl>
              <a:tblPr firstRow="1" bandRow="1">
                <a:tableStyleId>{5C22544A-7EE6-4342-B048-85BDC9FD1C3A}</a:tableStyleId>
              </a:tblPr>
              <a:tblGrid>
                <a:gridCol w="2570949">
                  <a:extLst>
                    <a:ext uri="{9D8B030D-6E8A-4147-A177-3AD203B41FA5}">
                      <a16:colId xmlns:a16="http://schemas.microsoft.com/office/drawing/2014/main" val="20000"/>
                    </a:ext>
                  </a:extLst>
                </a:gridCol>
                <a:gridCol w="6537555">
                  <a:extLst>
                    <a:ext uri="{9D8B030D-6E8A-4147-A177-3AD203B41FA5}">
                      <a16:colId xmlns:a16="http://schemas.microsoft.com/office/drawing/2014/main" val="20001"/>
                    </a:ext>
                  </a:extLst>
                </a:gridCol>
              </a:tblGrid>
              <a:tr h="446905">
                <a:tc>
                  <a:txBody>
                    <a:bodyPr/>
                    <a:lstStyle/>
                    <a:p>
                      <a:pPr algn="ctr"/>
                      <a:r>
                        <a:rPr lang="uk-UA" dirty="0" smtClean="0"/>
                        <a:t>Метод</a:t>
                      </a:r>
                      <a:endParaRPr lang="uk-UA" dirty="0"/>
                    </a:p>
                  </a:txBody>
                  <a:tcPr/>
                </a:tc>
                <a:tc>
                  <a:txBody>
                    <a:bodyPr/>
                    <a:lstStyle/>
                    <a:p>
                      <a:pPr algn="ctr"/>
                      <a:r>
                        <a:rPr lang="uk-UA" dirty="0" smtClean="0"/>
                        <a:t>Особливості методу</a:t>
                      </a:r>
                      <a:endParaRPr lang="uk-UA" dirty="0"/>
                    </a:p>
                  </a:txBody>
                  <a:tcPr/>
                </a:tc>
                <a:extLst>
                  <a:ext uri="{0D108BD9-81ED-4DB2-BD59-A6C34878D82A}">
                    <a16:rowId xmlns:a16="http://schemas.microsoft.com/office/drawing/2014/main" val="10000"/>
                  </a:ext>
                </a:extLst>
              </a:tr>
              <a:tr h="564058">
                <a:tc>
                  <a:txBody>
                    <a:bodyPr/>
                    <a:lstStyle/>
                    <a:p>
                      <a:r>
                        <a:rPr lang="uk-UA" sz="1800" b="1" kern="1200" dirty="0" smtClean="0">
                          <a:solidFill>
                            <a:schemeClr val="dk1"/>
                          </a:solidFill>
                          <a:effectLst/>
                          <a:latin typeface="+mn-lt"/>
                          <a:ea typeface="+mn-ea"/>
                          <a:cs typeface="+mn-cs"/>
                        </a:rPr>
                        <a:t>1)</a:t>
                      </a:r>
                      <a:r>
                        <a:rPr lang="uk-UA" sz="1800" b="1" kern="1200" baseline="0" dirty="0" smtClean="0">
                          <a:solidFill>
                            <a:schemeClr val="dk1"/>
                          </a:solidFill>
                          <a:effectLst/>
                          <a:latin typeface="+mn-lt"/>
                          <a:ea typeface="+mn-ea"/>
                          <a:cs typeface="+mn-cs"/>
                        </a:rPr>
                        <a:t> </a:t>
                      </a:r>
                      <a:r>
                        <a:rPr lang="uk-UA" sz="1800" kern="1200" dirty="0" smtClean="0">
                          <a:solidFill>
                            <a:schemeClr val="dk1"/>
                          </a:solidFill>
                          <a:effectLst/>
                          <a:latin typeface="+mn-lt"/>
                          <a:ea typeface="+mn-ea"/>
                          <a:cs typeface="+mn-cs"/>
                        </a:rPr>
                        <a:t>горизонтальний (тимчасовий) аналіз </a:t>
                      </a:r>
                      <a:endParaRPr lang="uk-UA"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just"/>
                      <a:r>
                        <a:rPr lang="uk-UA" sz="1800" kern="1200" dirty="0" smtClean="0">
                          <a:solidFill>
                            <a:schemeClr val="dk1"/>
                          </a:solidFill>
                          <a:effectLst/>
                          <a:latin typeface="+mn-lt"/>
                          <a:ea typeface="+mn-ea"/>
                          <a:cs typeface="+mn-cs"/>
                        </a:rPr>
                        <a:t>порівняння кожної позиції звітності з попереднім періодом</a:t>
                      </a:r>
                      <a:endParaRPr lang="uk-UA"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05798">
                <a:tc>
                  <a:txBody>
                    <a:bodyPr/>
                    <a:lstStyle/>
                    <a:p>
                      <a:r>
                        <a:rPr lang="uk-UA" sz="1800" b="1" kern="1200" dirty="0" smtClean="0">
                          <a:solidFill>
                            <a:schemeClr val="dk1"/>
                          </a:solidFill>
                          <a:effectLst/>
                          <a:latin typeface="+mn-lt"/>
                          <a:ea typeface="+mn-ea"/>
                          <a:cs typeface="+mn-cs"/>
                        </a:rPr>
                        <a:t>2)</a:t>
                      </a:r>
                      <a:r>
                        <a:rPr lang="uk-UA" sz="1800" kern="1200" dirty="0" smtClean="0">
                          <a:solidFill>
                            <a:schemeClr val="dk1"/>
                          </a:solidFill>
                          <a:effectLst/>
                          <a:latin typeface="+mn-lt"/>
                          <a:ea typeface="+mn-ea"/>
                          <a:cs typeface="+mn-cs"/>
                        </a:rPr>
                        <a:t> вертикальний (структурний) аналіз </a:t>
                      </a:r>
                      <a:endParaRPr lang="uk-UA"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uk-UA" sz="1800" kern="1200" dirty="0" smtClean="0">
                          <a:solidFill>
                            <a:schemeClr val="dk1"/>
                          </a:solidFill>
                          <a:effectLst/>
                          <a:latin typeface="+mn-lt"/>
                          <a:ea typeface="+mn-ea"/>
                          <a:cs typeface="+mn-cs"/>
                        </a:rPr>
                        <a:t>визначення структури підсумкових фінансових показників з виявленням впливу кожної позиції звітності на результат у цілому</a:t>
                      </a:r>
                      <a:endParaRPr lang="uk-UA"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045140">
                <a:tc>
                  <a:txBody>
                    <a:bodyPr/>
                    <a:lstStyle/>
                    <a:p>
                      <a:r>
                        <a:rPr lang="uk-UA" sz="1800" b="1" kern="1200" dirty="0" smtClean="0">
                          <a:solidFill>
                            <a:schemeClr val="dk1"/>
                          </a:solidFill>
                          <a:effectLst/>
                          <a:latin typeface="+mn-lt"/>
                          <a:ea typeface="+mn-ea"/>
                          <a:cs typeface="+mn-cs"/>
                        </a:rPr>
                        <a:t>3)</a:t>
                      </a:r>
                      <a:r>
                        <a:rPr lang="uk-UA" sz="1800" kern="1200" dirty="0" smtClean="0">
                          <a:solidFill>
                            <a:schemeClr val="dk1"/>
                          </a:solidFill>
                          <a:effectLst/>
                          <a:latin typeface="+mn-lt"/>
                          <a:ea typeface="+mn-ea"/>
                          <a:cs typeface="+mn-cs"/>
                        </a:rPr>
                        <a:t> </a:t>
                      </a:r>
                      <a:r>
                        <a:rPr lang="uk-UA" sz="1800" kern="1200" dirty="0" err="1" smtClean="0">
                          <a:solidFill>
                            <a:schemeClr val="dk1"/>
                          </a:solidFill>
                          <a:effectLst/>
                          <a:latin typeface="+mn-lt"/>
                          <a:ea typeface="+mn-ea"/>
                          <a:cs typeface="+mn-cs"/>
                        </a:rPr>
                        <a:t>трендовий</a:t>
                      </a:r>
                      <a:r>
                        <a:rPr lang="uk-UA" sz="1800" kern="1200" dirty="0" smtClean="0">
                          <a:solidFill>
                            <a:schemeClr val="dk1"/>
                          </a:solidFill>
                          <a:effectLst/>
                          <a:latin typeface="+mn-lt"/>
                          <a:ea typeface="+mn-ea"/>
                          <a:cs typeface="+mn-cs"/>
                        </a:rPr>
                        <a:t> аналіз </a:t>
                      </a:r>
                      <a:endParaRPr lang="uk-UA"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uk-UA" sz="1800" kern="1200" dirty="0" smtClean="0">
                          <a:solidFill>
                            <a:schemeClr val="dk1"/>
                          </a:solidFill>
                          <a:effectLst/>
                          <a:latin typeface="+mn-lt"/>
                          <a:ea typeface="+mn-ea"/>
                          <a:cs typeface="+mn-cs"/>
                        </a:rPr>
                        <a:t>порівняння кожної позиції звітності з рядом попередніх періодів і визначення тренда, тобто основної тенденції дина­міки показника, вільних від випадкових впливів та індивідуальних особ­ливостей окремих періодів. За допомогою тренда формуються можливі значення показників у майбутньому. Таким чином здійснюється перспек­тивний (прогнозний) аналіз;</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18619">
                <a:tc>
                  <a:txBody>
                    <a:bodyPr/>
                    <a:lstStyle/>
                    <a:p>
                      <a:r>
                        <a:rPr lang="uk-UA" b="1" dirty="0" smtClean="0"/>
                        <a:t>4) </a:t>
                      </a:r>
                      <a:r>
                        <a:rPr lang="uk-UA" sz="1800" kern="1200" dirty="0" smtClean="0">
                          <a:solidFill>
                            <a:schemeClr val="dk1"/>
                          </a:solidFill>
                          <a:effectLst/>
                          <a:latin typeface="+mn-lt"/>
                          <a:ea typeface="+mn-ea"/>
                          <a:cs typeface="+mn-cs"/>
                        </a:rPr>
                        <a:t>аналіз відносних показників (коефіцієнтів) </a:t>
                      </a:r>
                      <a:endParaRPr lang="uk-UA" b="1" dirty="0"/>
                    </a:p>
                  </a:txBody>
                  <a:tcPr>
                    <a:lnT w="12700" cap="flat" cmpd="sng" algn="ctr">
                      <a:solidFill>
                        <a:schemeClr val="tx1"/>
                      </a:solidFill>
                      <a:prstDash val="solid"/>
                      <a:round/>
                      <a:headEnd type="none" w="med" len="med"/>
                      <a:tailEnd type="none" w="med" len="med"/>
                    </a:lnT>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uk-UA" sz="1800" kern="1200" dirty="0" smtClean="0">
                          <a:solidFill>
                            <a:schemeClr val="dk1"/>
                          </a:solidFill>
                          <a:effectLst/>
                          <a:latin typeface="+mn-lt"/>
                          <a:ea typeface="+mn-ea"/>
                          <a:cs typeface="+mn-cs"/>
                        </a:rPr>
                        <a:t>розрахунок відно­шень даних звітності, визначення взаємозв'язків показників</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sp>
        <p:nvSpPr>
          <p:cNvPr id="3" name="Прямоугольник 2"/>
          <p:cNvSpPr/>
          <p:nvPr/>
        </p:nvSpPr>
        <p:spPr>
          <a:xfrm>
            <a:off x="395536" y="16271"/>
            <a:ext cx="8424936" cy="95410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Методи, які використовуються у аналізі фінансового стану </a:t>
            </a:r>
          </a:p>
        </p:txBody>
      </p:sp>
    </p:spTree>
    <p:extLst>
      <p:ext uri="{BB962C8B-B14F-4D97-AF65-F5344CB8AC3E}">
        <p14:creationId xmlns:p14="http://schemas.microsoft.com/office/powerpoint/2010/main" val="2332195563"/>
      </p:ext>
    </p:extLst>
  </p:cSld>
  <p:clrMapOvr>
    <a:masterClrMapping/>
  </p:clrMapOvr>
  <p:transition spd="slow">
    <p:push dir="u"/>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5193288"/>
            <a:ext cx="8741288" cy="369332"/>
          </a:xfrm>
          <a:prstGeom prst="rect">
            <a:avLst/>
          </a:prstGeom>
        </p:spPr>
        <p:txBody>
          <a:bodyPr wrap="square">
            <a:spAutoFit/>
          </a:bodyPr>
          <a:lstStyle/>
          <a:p>
            <a:pPr algn="just"/>
            <a:r>
              <a:rPr lang="uk-UA" dirty="0" smtClean="0"/>
              <a:t>       </a:t>
            </a:r>
            <a:endParaRPr lang="uk-UA" dirty="0"/>
          </a:p>
        </p:txBody>
      </p:sp>
      <p:sp>
        <p:nvSpPr>
          <p:cNvPr id="4" name="Прямоугольник 3"/>
          <p:cNvSpPr/>
          <p:nvPr/>
        </p:nvSpPr>
        <p:spPr>
          <a:xfrm>
            <a:off x="336481" y="980728"/>
            <a:ext cx="8584319" cy="369332"/>
          </a:xfrm>
          <a:prstGeom prst="rect">
            <a:avLst/>
          </a:prstGeom>
        </p:spPr>
        <p:txBody>
          <a:bodyPr wrap="square">
            <a:spAutoFit/>
          </a:bodyPr>
          <a:lstStyle/>
          <a:p>
            <a:pPr algn="just"/>
            <a:r>
              <a:rPr lang="uk-UA" dirty="0" smtClean="0"/>
              <a:t>           </a:t>
            </a:r>
            <a:endParaRPr lang="uk-UA" dirty="0"/>
          </a:p>
        </p:txBody>
      </p:sp>
      <p:sp>
        <p:nvSpPr>
          <p:cNvPr id="6" name="Прямоугольник 5"/>
          <p:cNvSpPr/>
          <p:nvPr/>
        </p:nvSpPr>
        <p:spPr>
          <a:xfrm>
            <a:off x="457200" y="228600"/>
            <a:ext cx="8305800" cy="3539430"/>
          </a:xfrm>
          <a:prstGeom prst="rect">
            <a:avLst/>
          </a:prstGeom>
        </p:spPr>
        <p:txBody>
          <a:bodyPr wrap="square">
            <a:spAutoFit/>
          </a:bodyPr>
          <a:lstStyle/>
          <a:p>
            <a:pPr algn="just"/>
            <a:r>
              <a:rPr lang="uk-UA" sz="2800" b="1" dirty="0" smtClean="0">
                <a:solidFill>
                  <a:schemeClr val="accent2"/>
                </a:solidFill>
              </a:rPr>
              <a:t>Грошовий потік </a:t>
            </a:r>
            <a:r>
              <a:rPr lang="uk-UA" dirty="0" smtClean="0"/>
              <a:t>– </a:t>
            </a:r>
            <a:r>
              <a:rPr lang="uk-UA" sz="2000" dirty="0" smtClean="0"/>
              <a:t>це сукупність розподілених у часі обсягів надходження і вибуття грошових коштів у процесі господарської діяль­ності підприємства. </a:t>
            </a:r>
          </a:p>
          <a:p>
            <a:pPr algn="just"/>
            <a:endParaRPr lang="uk-UA" dirty="0" smtClean="0"/>
          </a:p>
          <a:p>
            <a:pPr algn="just"/>
            <a:endParaRPr lang="uk-UA" dirty="0" smtClean="0"/>
          </a:p>
          <a:p>
            <a:pPr algn="just"/>
            <a:r>
              <a:rPr lang="uk-UA" sz="2800" b="1" dirty="0" err="1" smtClean="0">
                <a:solidFill>
                  <a:schemeClr val="accent2"/>
                </a:solidFill>
              </a:rPr>
              <a:t>Притоком</a:t>
            </a:r>
            <a:r>
              <a:rPr lang="uk-UA" sz="2800" b="1" dirty="0" smtClean="0">
                <a:solidFill>
                  <a:schemeClr val="accent2"/>
                </a:solidFill>
              </a:rPr>
              <a:t> грошових коштів </a:t>
            </a:r>
            <a:r>
              <a:rPr lang="uk-UA" dirty="0" smtClean="0"/>
              <a:t>називають позитивний грошовий потік, а відтоком (вибуттям) грошових коштів – негативний грошовий потік. Різниця між позитивним і негативним грошовим потоком по кожному виду діяльності називають </a:t>
            </a:r>
            <a:r>
              <a:rPr lang="uk-UA" sz="2800" b="1" dirty="0" smtClean="0">
                <a:solidFill>
                  <a:schemeClr val="accent2"/>
                </a:solidFill>
              </a:rPr>
              <a:t>чистим грошовим потоком</a:t>
            </a:r>
            <a:r>
              <a:rPr lang="uk-UA" dirty="0" smtClean="0">
                <a:solidFill>
                  <a:schemeClr val="accent2"/>
                </a:solidFill>
              </a:rPr>
              <a:t>. </a:t>
            </a:r>
            <a:endParaRPr lang="ru-RU" dirty="0">
              <a:solidFill>
                <a:schemeClr val="accent2"/>
              </a:solidFill>
            </a:endParaRPr>
          </a:p>
        </p:txBody>
      </p:sp>
      <p:pic>
        <p:nvPicPr>
          <p:cNvPr id="5" name="Рисунок 4" descr="загруженное.jpg"/>
          <p:cNvPicPr>
            <a:picLocks noChangeAspect="1"/>
          </p:cNvPicPr>
          <p:nvPr/>
        </p:nvPicPr>
        <p:blipFill>
          <a:blip r:embed="rId2" cstate="print"/>
          <a:stretch>
            <a:fillRect/>
          </a:stretch>
        </p:blipFill>
        <p:spPr>
          <a:xfrm>
            <a:off x="762000" y="3810000"/>
            <a:ext cx="7772400" cy="2590800"/>
          </a:xfrm>
          <a:prstGeom prst="rect">
            <a:avLst/>
          </a:prstGeom>
        </p:spPr>
      </p:pic>
    </p:spTree>
    <p:extLst>
      <p:ext uri="{BB962C8B-B14F-4D97-AF65-F5344CB8AC3E}">
        <p14:creationId xmlns:p14="http://schemas.microsoft.com/office/powerpoint/2010/main" val="3205397930"/>
      </p:ext>
    </p:extLst>
  </p:cSld>
  <p:clrMapOvr>
    <a:masterClrMapping/>
  </p:clrMapOvr>
  <p:transition spd="slow">
    <p:push dir="u"/>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228600" y="1484784"/>
            <a:ext cx="86106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ea typeface="Times New Roman" pitchFamily="18" charset="0"/>
                <a:cs typeface="Arial" pitchFamily="34" charset="0"/>
              </a:rPr>
              <a:t>1. </a:t>
            </a:r>
            <a:r>
              <a:rPr kumimoji="0" lang="uk-UA" b="1" i="1" u="none" strike="noStrike" cap="none" normalizeH="0" baseline="0" dirty="0" smtClean="0">
                <a:ln>
                  <a:noFill/>
                </a:ln>
                <a:solidFill>
                  <a:schemeClr val="tx1"/>
                </a:solidFill>
                <a:effectLst/>
                <a:ea typeface="Times New Roman" pitchFamily="18" charset="0"/>
                <a:cs typeface="Arial" pitchFamily="34" charset="0"/>
              </a:rPr>
              <a:t>За видами діяльності</a:t>
            </a:r>
            <a:r>
              <a:rPr kumimoji="0" lang="uk-UA" b="0" i="0" u="none" strike="noStrike" cap="none" normalizeH="0" baseline="0" dirty="0" smtClean="0">
                <a:ln>
                  <a:noFill/>
                </a:ln>
                <a:solidFill>
                  <a:schemeClr val="tx1"/>
                </a:solidFill>
                <a:effectLst/>
                <a:ea typeface="Times New Roman" pitchFamily="18" charset="0"/>
                <a:cs typeface="Arial" pitchFamily="34" charset="0"/>
              </a:rPr>
              <a:t>: грошовий потік від операційної діяльності;  грошовий потік від інвестиційної діяльності; грошовий потік від фінансо­вої діяльності.</a:t>
            </a:r>
            <a:endParaRPr kumimoji="0" lang="ru-RU"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ea typeface="Times New Roman" pitchFamily="18" charset="0"/>
                <a:cs typeface="Arial" pitchFamily="34" charset="0"/>
              </a:rPr>
              <a:t>2. </a:t>
            </a:r>
            <a:r>
              <a:rPr kumimoji="0" lang="uk-UA" b="1" i="1" u="none" strike="noStrike" cap="none" normalizeH="0" baseline="0" dirty="0" smtClean="0">
                <a:ln>
                  <a:noFill/>
                </a:ln>
                <a:solidFill>
                  <a:schemeClr val="tx1"/>
                </a:solidFill>
                <a:effectLst/>
                <a:ea typeface="Times New Roman" pitchFamily="18" charset="0"/>
                <a:cs typeface="Arial" pitchFamily="34" charset="0"/>
              </a:rPr>
              <a:t>За участю в господарському процесі</a:t>
            </a:r>
            <a:r>
              <a:rPr kumimoji="0" lang="uk-UA" b="0" i="0" u="none" strike="noStrike" cap="none" normalizeH="0" baseline="0" dirty="0" smtClean="0">
                <a:ln>
                  <a:noFill/>
                </a:ln>
                <a:solidFill>
                  <a:schemeClr val="tx1"/>
                </a:solidFill>
                <a:effectLst/>
                <a:ea typeface="Times New Roman" pitchFamily="18" charset="0"/>
                <a:cs typeface="Arial" pitchFamily="34" charset="0"/>
              </a:rPr>
              <a:t>: грошовий потік по підприєм­ству в цілому; грошовий потік по видах господарської діяльності; грошо­вий потік по структурних підрозділах підприємства;  грошовий потік по окремих господарських операціях.</a:t>
            </a:r>
            <a:endParaRPr kumimoji="0" lang="ru-RU"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ea typeface="Times New Roman" pitchFamily="18" charset="0"/>
                <a:cs typeface="Arial" pitchFamily="34" charset="0"/>
              </a:rPr>
              <a:t>3. </a:t>
            </a:r>
            <a:r>
              <a:rPr kumimoji="0" lang="uk-UA" b="1" i="1" u="none" strike="noStrike" cap="none" normalizeH="0" baseline="0" dirty="0" smtClean="0">
                <a:ln>
                  <a:noFill/>
                </a:ln>
                <a:solidFill>
                  <a:schemeClr val="tx1"/>
                </a:solidFill>
                <a:effectLst/>
                <a:ea typeface="Times New Roman" pitchFamily="18" charset="0"/>
                <a:cs typeface="Arial" pitchFamily="34" charset="0"/>
              </a:rPr>
              <a:t>За напрямом</a:t>
            </a:r>
            <a:r>
              <a:rPr kumimoji="0" lang="uk-UA" b="0" i="0" u="none" strike="noStrike" cap="none" normalizeH="0" baseline="0" dirty="0" smtClean="0">
                <a:ln>
                  <a:noFill/>
                </a:ln>
                <a:solidFill>
                  <a:schemeClr val="tx1"/>
                </a:solidFill>
                <a:effectLst/>
                <a:ea typeface="Times New Roman" pitchFamily="18" charset="0"/>
                <a:cs typeface="Arial" pitchFamily="34" charset="0"/>
              </a:rPr>
              <a:t>: позитивний грошовий потік; негативний грошовий потік.</a:t>
            </a:r>
            <a:endParaRPr kumimoji="0" lang="ru-RU"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ea typeface="Times New Roman" pitchFamily="18" charset="0"/>
                <a:cs typeface="Arial" pitchFamily="34" charset="0"/>
              </a:rPr>
              <a:t>4. </a:t>
            </a:r>
            <a:r>
              <a:rPr kumimoji="0" lang="uk-UA" b="1" i="1" u="none" strike="noStrike" cap="none" normalizeH="0" baseline="0" dirty="0" smtClean="0">
                <a:ln>
                  <a:noFill/>
                </a:ln>
                <a:solidFill>
                  <a:schemeClr val="tx1"/>
                </a:solidFill>
                <a:effectLst/>
                <a:ea typeface="Times New Roman" pitchFamily="18" charset="0"/>
                <a:cs typeface="Arial" pitchFamily="34" charset="0"/>
              </a:rPr>
              <a:t>За рівнем оптимізації</a:t>
            </a:r>
            <a:r>
              <a:rPr kumimoji="0" lang="uk-UA" b="0" i="0" u="none" strike="noStrike" cap="none" normalizeH="0" baseline="0" dirty="0" smtClean="0">
                <a:ln>
                  <a:noFill/>
                </a:ln>
                <a:solidFill>
                  <a:schemeClr val="tx1"/>
                </a:solidFill>
                <a:effectLst/>
                <a:ea typeface="Times New Roman" pitchFamily="18" charset="0"/>
                <a:cs typeface="Arial" pitchFamily="34" charset="0"/>
              </a:rPr>
              <a:t>: надмірний грошовий потік; дефіцитний грошовий потік.</a:t>
            </a:r>
            <a:endParaRPr kumimoji="0" lang="ru-RU"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ea typeface="Times New Roman" pitchFamily="18" charset="0"/>
                <a:cs typeface="Arial" pitchFamily="34" charset="0"/>
              </a:rPr>
              <a:t>5. </a:t>
            </a:r>
            <a:r>
              <a:rPr kumimoji="0" lang="uk-UA" b="1" i="1" u="none" strike="noStrike" cap="none" normalizeH="0" baseline="0" dirty="0" smtClean="0">
                <a:ln>
                  <a:noFill/>
                </a:ln>
                <a:solidFill>
                  <a:schemeClr val="tx1"/>
                </a:solidFill>
                <a:effectLst/>
                <a:ea typeface="Times New Roman" pitchFamily="18" charset="0"/>
                <a:cs typeface="Arial" pitchFamily="34" charset="0"/>
              </a:rPr>
              <a:t>За часом</a:t>
            </a:r>
            <a:r>
              <a:rPr kumimoji="0" lang="uk-UA" b="0" i="0" u="none" strike="noStrike" cap="none" normalizeH="0" baseline="0" dirty="0" smtClean="0">
                <a:ln>
                  <a:noFill/>
                </a:ln>
                <a:solidFill>
                  <a:schemeClr val="tx1"/>
                </a:solidFill>
                <a:effectLst/>
                <a:ea typeface="Times New Roman" pitchFamily="18" charset="0"/>
                <a:cs typeface="Arial" pitchFamily="34" charset="0"/>
              </a:rPr>
              <a:t>: ретроспективний грошовий потік; оперативний грошовий потік; плановий грошовий потік.</a:t>
            </a:r>
            <a:endParaRPr kumimoji="0" lang="ru-RU"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ea typeface="Times New Roman" pitchFamily="18" charset="0"/>
                <a:cs typeface="Arial" pitchFamily="34" charset="0"/>
              </a:rPr>
              <a:t>6. </a:t>
            </a:r>
            <a:r>
              <a:rPr kumimoji="0" lang="uk-UA" b="1" i="1" u="none" strike="noStrike" cap="none" normalizeH="0" baseline="0" dirty="0" smtClean="0">
                <a:ln>
                  <a:noFill/>
                </a:ln>
                <a:solidFill>
                  <a:schemeClr val="tx1"/>
                </a:solidFill>
                <a:effectLst/>
                <a:ea typeface="Times New Roman" pitchFamily="18" charset="0"/>
                <a:cs typeface="Arial" pitchFamily="34" charset="0"/>
              </a:rPr>
              <a:t>За моментом оцінки вартості грошових коштів</a:t>
            </a:r>
            <a:r>
              <a:rPr kumimoji="0" lang="uk-UA" b="0" i="0" u="none" strike="noStrike" cap="none" normalizeH="0" baseline="0" dirty="0" smtClean="0">
                <a:ln>
                  <a:noFill/>
                </a:ln>
                <a:solidFill>
                  <a:schemeClr val="tx1"/>
                </a:solidFill>
                <a:effectLst/>
                <a:ea typeface="Times New Roman" pitchFamily="18" charset="0"/>
                <a:cs typeface="Arial" pitchFamily="34" charset="0"/>
              </a:rPr>
              <a:t>: справжня вартість грошового потоку; майбутня вартість грошового потоку.</a:t>
            </a:r>
            <a:endParaRPr kumimoji="0" lang="ru-RU"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ea typeface="Times New Roman" pitchFamily="18" charset="0"/>
                <a:cs typeface="Arial" pitchFamily="34" charset="0"/>
              </a:rPr>
              <a:t>7</a:t>
            </a:r>
            <a:r>
              <a:rPr kumimoji="0" lang="uk-UA" b="1" i="1" u="none" strike="noStrike" cap="none" normalizeH="0" baseline="0" dirty="0" smtClean="0">
                <a:ln>
                  <a:noFill/>
                </a:ln>
                <a:solidFill>
                  <a:schemeClr val="tx1"/>
                </a:solidFill>
                <a:effectLst/>
                <a:ea typeface="Times New Roman" pitchFamily="18" charset="0"/>
                <a:cs typeface="Arial" pitchFamily="34" charset="0"/>
              </a:rPr>
              <a:t>. За характером формування</a:t>
            </a:r>
            <a:r>
              <a:rPr kumimoji="0" lang="uk-UA" b="0" i="0" u="none" strike="noStrike" cap="none" normalizeH="0" baseline="0" dirty="0" smtClean="0">
                <a:ln>
                  <a:noFill/>
                </a:ln>
                <a:solidFill>
                  <a:schemeClr val="tx1"/>
                </a:solidFill>
                <a:effectLst/>
                <a:ea typeface="Times New Roman" pitchFamily="18" charset="0"/>
                <a:cs typeface="Arial" pitchFamily="34" charset="0"/>
              </a:rPr>
              <a:t>: періодичний (регулярний) грошовий потік; епізодичний (дискретний) грошовий потік.</a:t>
            </a:r>
            <a:endParaRPr kumimoji="0" lang="ru-RU"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ea typeface="Times New Roman" pitchFamily="18" charset="0"/>
                <a:cs typeface="Arial" pitchFamily="34" charset="0"/>
              </a:rPr>
              <a:t>8. </a:t>
            </a:r>
            <a:r>
              <a:rPr kumimoji="0" lang="uk-UA" b="1" i="1" u="none" strike="noStrike" cap="none" normalizeH="0" baseline="0" dirty="0" smtClean="0">
                <a:ln>
                  <a:noFill/>
                </a:ln>
                <a:solidFill>
                  <a:schemeClr val="tx1"/>
                </a:solidFill>
                <a:effectLst/>
                <a:ea typeface="Times New Roman" pitchFamily="18" charset="0"/>
                <a:cs typeface="Arial" pitchFamily="34" charset="0"/>
              </a:rPr>
              <a:t>За тимчасовим інтервалом</a:t>
            </a:r>
            <a:r>
              <a:rPr kumimoji="0" lang="uk-UA" b="0" i="0" u="none" strike="noStrike" cap="none" normalizeH="0" baseline="0" dirty="0" smtClean="0">
                <a:ln>
                  <a:noFill/>
                </a:ln>
                <a:solidFill>
                  <a:schemeClr val="tx1"/>
                </a:solidFill>
                <a:effectLst/>
                <a:ea typeface="Times New Roman" pitchFamily="18" charset="0"/>
                <a:cs typeface="Arial" pitchFamily="34" charset="0"/>
              </a:rPr>
              <a:t>: грошовий потік із рівномірним тим­часовим інтервалом; грошовий потік з нерівномірним тимчасовим ін­тервалом.</a:t>
            </a:r>
            <a:endParaRPr kumimoji="0" lang="uk-UA" b="0" i="0" u="none" strike="noStrike" cap="none" normalizeH="0" baseline="0" dirty="0" smtClean="0">
              <a:ln>
                <a:noFill/>
              </a:ln>
              <a:solidFill>
                <a:schemeClr val="tx1"/>
              </a:solidFill>
              <a:effectLst/>
              <a:cs typeface="Arial" pitchFamily="34" charset="0"/>
            </a:endParaRPr>
          </a:p>
        </p:txBody>
      </p:sp>
      <p:sp>
        <p:nvSpPr>
          <p:cNvPr id="2" name="Прямоугольник 1"/>
          <p:cNvSpPr/>
          <p:nvPr/>
        </p:nvSpPr>
        <p:spPr>
          <a:xfrm>
            <a:off x="228600" y="293170"/>
            <a:ext cx="8610600" cy="1077218"/>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indent="450850" algn="ctr" fontAlgn="base">
              <a:spcBef>
                <a:spcPct val="0"/>
              </a:spcBef>
              <a:spcAft>
                <a:spcPct val="0"/>
              </a:spcAft>
            </a:pPr>
            <a:r>
              <a:rPr lang="uk-UA"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Times New Roman" pitchFamily="18" charset="0"/>
                <a:cs typeface="Arial" pitchFamily="34" charset="0"/>
              </a:rPr>
              <a:t>Грошовий потік можна класифікувати по ряду ознак:</a:t>
            </a:r>
            <a:endPar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itchFamily="34" charset="0"/>
            </a:endParaRPr>
          </a:p>
        </p:txBody>
      </p:sp>
    </p:spTree>
    <p:extLst>
      <p:ext uri="{BB962C8B-B14F-4D97-AF65-F5344CB8AC3E}">
        <p14:creationId xmlns:p14="http://schemas.microsoft.com/office/powerpoint/2010/main" val="4230119848"/>
      </p:ext>
    </p:extLst>
  </p:cSld>
  <p:clrMapOvr>
    <a:masterClrMapping/>
  </p:clrMapOvr>
  <p:transition spd="slow">
    <p:push dir="u"/>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142107" y="1143000"/>
            <a:ext cx="6859786" cy="3657600"/>
          </a:xfrm>
        </p:spPr>
        <p:txBody>
          <a:bodyPr>
            <a:normAutofit/>
          </a:bodyPr>
          <a:lstStyle/>
          <a:p>
            <a:r>
              <a:rPr lang="uk-UA" dirty="0" smtClean="0"/>
              <a:t/>
            </a:r>
            <a:br>
              <a:rPr lang="uk-UA" dirty="0" smtClean="0"/>
            </a:br>
            <a:r>
              <a:rPr lang="uk-UA" sz="2400" dirty="0" smtClean="0"/>
              <a:t>- форма № 3 "Звіт про рух грошових коштів (за прямим методом)" </a:t>
            </a:r>
            <a:br>
              <a:rPr lang="uk-UA" sz="2400" dirty="0" smtClean="0"/>
            </a:br>
            <a:r>
              <a:rPr lang="uk-UA" sz="2400" dirty="0" smtClean="0"/>
              <a:t/>
            </a:r>
            <a:br>
              <a:rPr lang="uk-UA" sz="2400" dirty="0" smtClean="0"/>
            </a:br>
            <a:r>
              <a:rPr lang="uk-UA" sz="2400" dirty="0" smtClean="0"/>
              <a:t>- форма № 3-н "Звіт про рух грошових коштів (за непрямим методом)". </a:t>
            </a:r>
            <a:endParaRPr lang="ru-RU" sz="2400" dirty="0"/>
          </a:p>
        </p:txBody>
      </p:sp>
      <p:sp>
        <p:nvSpPr>
          <p:cNvPr id="2" name="Прямоугольник 1"/>
          <p:cNvSpPr/>
          <p:nvPr/>
        </p:nvSpPr>
        <p:spPr>
          <a:xfrm>
            <a:off x="827584" y="1196752"/>
            <a:ext cx="7272808" cy="1938992"/>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Джерелом інформації для проведення аналізу є:</a:t>
            </a:r>
            <a:br>
              <a:rPr lang="uk-UA"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uk-UA"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439323573"/>
      </p:ext>
    </p:extLst>
  </p:cSld>
  <p:clrMapOvr>
    <a:masterClrMapping/>
  </p:clrMapOvr>
  <p:transition spd="slow">
    <p:push dir="u"/>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62000" y="304800"/>
            <a:ext cx="8077200" cy="1905000"/>
          </a:xfrm>
          <a:noFill/>
          <a:ln>
            <a:noFill/>
          </a:ln>
        </p:spPr>
        <p:txBody>
          <a:bodyPr>
            <a:normAutofit/>
          </a:bodyPr>
          <a:lstStyle/>
          <a:p>
            <a:r>
              <a:rPr lang="uk-UA" sz="2400" dirty="0" smtClean="0">
                <a:solidFill>
                  <a:schemeClr val="accent2"/>
                </a:solidFill>
                <a:effectLst/>
                <a:latin typeface="+mn-lt"/>
              </a:rPr>
              <a:t>Прямий метод </a:t>
            </a:r>
            <a:r>
              <a:rPr lang="uk-UA" sz="1800" dirty="0" smtClean="0">
                <a:latin typeface="+mn-lt"/>
              </a:rPr>
              <a:t>аналізу руху грошових коштів полягає в розгляді даних про позитивні і негативні грошові потоки підприємства, що сформувалися на основі касового методу.</a:t>
            </a:r>
            <a:r>
              <a:rPr lang="ru-RU" sz="1800" dirty="0" smtClean="0">
                <a:latin typeface="+mn-lt"/>
              </a:rPr>
              <a:t/>
            </a:r>
            <a:br>
              <a:rPr lang="ru-RU" sz="1800" dirty="0" smtClean="0">
                <a:latin typeface="+mn-lt"/>
              </a:rPr>
            </a:br>
            <a:r>
              <a:rPr lang="ru-RU" sz="3600" dirty="0" smtClean="0"/>
              <a:t/>
            </a:r>
            <a:br>
              <a:rPr lang="ru-RU" sz="3600" dirty="0" smtClean="0"/>
            </a:br>
            <a:endParaRPr lang="ru-RU" sz="2400" dirty="0"/>
          </a:p>
        </p:txBody>
      </p:sp>
      <p:pic>
        <p:nvPicPr>
          <p:cNvPr id="18434" name="Picture 2"/>
          <p:cNvPicPr>
            <a:picLocks noChangeAspect="1" noChangeArrowheads="1"/>
          </p:cNvPicPr>
          <p:nvPr/>
        </p:nvPicPr>
        <p:blipFill>
          <a:blip r:embed="rId2" cstate="print"/>
          <a:srcRect/>
          <a:stretch>
            <a:fillRect/>
          </a:stretch>
        </p:blipFill>
        <p:spPr bwMode="auto">
          <a:xfrm>
            <a:off x="914400" y="1752600"/>
            <a:ext cx="7772400" cy="4800600"/>
          </a:xfrm>
          <a:prstGeom prst="rect">
            <a:avLst/>
          </a:prstGeom>
          <a:noFill/>
          <a:ln w="38100">
            <a:solidFill>
              <a:schemeClr val="accent2"/>
            </a:solidFill>
            <a:miter lim="800000"/>
            <a:headEnd/>
            <a:tailEnd/>
          </a:ln>
        </p:spPr>
      </p:pic>
    </p:spTree>
    <p:extLst>
      <p:ext uri="{BB962C8B-B14F-4D97-AF65-F5344CB8AC3E}">
        <p14:creationId xmlns:p14="http://schemas.microsoft.com/office/powerpoint/2010/main" val="821003379"/>
      </p:ext>
    </p:extLst>
  </p:cSld>
  <p:clrMapOvr>
    <a:masterClrMapping/>
  </p:clrMapOvr>
  <p:transition spd="slow">
    <p:push dir="u"/>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pic>
        <p:nvPicPr>
          <p:cNvPr id="19459" name="Picture 3"/>
          <p:cNvPicPr>
            <a:picLocks noGrp="1" noChangeAspect="1" noChangeArrowheads="1"/>
          </p:cNvPicPr>
          <p:nvPr>
            <p:ph idx="1"/>
          </p:nvPr>
        </p:nvPicPr>
        <p:blipFill>
          <a:blip r:embed="rId2" cstate="print"/>
          <a:srcRect/>
          <a:stretch>
            <a:fillRect/>
          </a:stretch>
        </p:blipFill>
        <p:spPr bwMode="auto">
          <a:xfrm>
            <a:off x="609600" y="381000"/>
            <a:ext cx="8001000" cy="6096000"/>
          </a:xfrm>
          <a:prstGeom prst="rect">
            <a:avLst/>
          </a:prstGeom>
          <a:noFill/>
          <a:ln w="38100">
            <a:solidFill>
              <a:schemeClr val="accent2"/>
            </a:solidFill>
            <a:miter lim="800000"/>
            <a:headEnd/>
            <a:tailEnd/>
          </a:ln>
        </p:spPr>
      </p:pic>
    </p:spTree>
    <p:extLst>
      <p:ext uri="{BB962C8B-B14F-4D97-AF65-F5344CB8AC3E}">
        <p14:creationId xmlns:p14="http://schemas.microsoft.com/office/powerpoint/2010/main" val="3747971474"/>
      </p:ext>
    </p:extLst>
  </p:cSld>
  <p:clrMapOvr>
    <a:masterClrMapping/>
  </p:clrMapOvr>
  <p:transition spd="slow">
    <p:push dir="u"/>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107" y="402276"/>
            <a:ext cx="6859786" cy="1959924"/>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3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Послідовність проведення аналізу руху грошових потоків </a:t>
            </a:r>
            <a:r>
              <a:rPr lang="ru-RU" sz="4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ru-RU" sz="4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uk-UA"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ru-RU"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ru-RU"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0483" name="Picture 3"/>
          <p:cNvPicPr>
            <a:picLocks noGrp="1" noChangeAspect="1" noChangeArrowheads="1"/>
          </p:cNvPicPr>
          <p:nvPr>
            <p:ph idx="1"/>
          </p:nvPr>
        </p:nvPicPr>
        <p:blipFill>
          <a:blip r:embed="rId2" cstate="print"/>
          <a:srcRect/>
          <a:stretch>
            <a:fillRect/>
          </a:stretch>
        </p:blipFill>
        <p:spPr bwMode="auto">
          <a:xfrm>
            <a:off x="762000" y="1828800"/>
            <a:ext cx="7620000" cy="4343400"/>
          </a:xfrm>
          <a:prstGeom prst="rect">
            <a:avLst/>
          </a:prstGeom>
          <a:noFill/>
          <a:ln w="38100">
            <a:solidFill>
              <a:schemeClr val="accent2"/>
            </a:solidFill>
            <a:miter lim="800000"/>
            <a:headEnd/>
            <a:tailEnd/>
          </a:ln>
        </p:spPr>
      </p:pic>
    </p:spTree>
    <p:extLst>
      <p:ext uri="{BB962C8B-B14F-4D97-AF65-F5344CB8AC3E}">
        <p14:creationId xmlns:p14="http://schemas.microsoft.com/office/powerpoint/2010/main" val="2354069539"/>
      </p:ext>
    </p:extLst>
  </p:cSld>
  <p:clrMapOvr>
    <a:masterClrMapping/>
  </p:clrMapOvr>
  <p:transition spd="slow">
    <p:push dir="u"/>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107" y="402276"/>
            <a:ext cx="6859786" cy="1274124"/>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2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При оцінці грошових потоків можна оцінити суму грошових коштів у цілому за видами діяльності </a:t>
            </a:r>
            <a:endParaRPr lang="ru-RU" sz="28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1506" name="Picture 2"/>
          <p:cNvPicPr>
            <a:picLocks noGrp="1" noChangeAspect="1" noChangeArrowheads="1"/>
          </p:cNvPicPr>
          <p:nvPr>
            <p:ph idx="1"/>
          </p:nvPr>
        </p:nvPicPr>
        <p:blipFill>
          <a:blip r:embed="rId2" cstate="print"/>
          <a:srcRect/>
          <a:stretch>
            <a:fillRect/>
          </a:stretch>
        </p:blipFill>
        <p:spPr bwMode="auto">
          <a:xfrm>
            <a:off x="1219200" y="1828800"/>
            <a:ext cx="6858000" cy="4572000"/>
          </a:xfrm>
          <a:prstGeom prst="rect">
            <a:avLst/>
          </a:prstGeom>
          <a:noFill/>
          <a:ln w="38100">
            <a:solidFill>
              <a:schemeClr val="accent2"/>
            </a:solidFill>
            <a:miter lim="800000"/>
            <a:headEnd/>
            <a:tailEnd/>
          </a:ln>
        </p:spPr>
      </p:pic>
    </p:spTree>
    <p:extLst>
      <p:ext uri="{BB962C8B-B14F-4D97-AF65-F5344CB8AC3E}">
        <p14:creationId xmlns:p14="http://schemas.microsoft.com/office/powerpoint/2010/main" val="1526074077"/>
      </p:ext>
    </p:extLst>
  </p:cSld>
  <p:clrMapOvr>
    <a:masterClrMapping/>
  </p:clrMapOvr>
  <p:transition spd="slow">
    <p:push dir="u"/>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22530" name="Picture 2"/>
          <p:cNvPicPr>
            <a:picLocks noGrp="1" noChangeAspect="1" noChangeArrowheads="1"/>
          </p:cNvPicPr>
          <p:nvPr>
            <p:ph idx="1"/>
          </p:nvPr>
        </p:nvPicPr>
        <p:blipFill>
          <a:blip r:embed="rId2" cstate="print"/>
          <a:srcRect/>
          <a:stretch>
            <a:fillRect/>
          </a:stretch>
        </p:blipFill>
        <p:spPr bwMode="auto">
          <a:xfrm>
            <a:off x="838200" y="381000"/>
            <a:ext cx="7467600" cy="6019800"/>
          </a:xfrm>
          <a:prstGeom prst="rect">
            <a:avLst/>
          </a:prstGeom>
          <a:noFill/>
          <a:ln w="38100">
            <a:solidFill>
              <a:schemeClr val="accent2"/>
            </a:solidFill>
            <a:miter lim="800000"/>
            <a:headEnd/>
            <a:tailEnd/>
          </a:ln>
        </p:spPr>
      </p:pic>
    </p:spTree>
    <p:extLst>
      <p:ext uri="{BB962C8B-B14F-4D97-AF65-F5344CB8AC3E}">
        <p14:creationId xmlns:p14="http://schemas.microsoft.com/office/powerpoint/2010/main" val="2049442938"/>
      </p:ext>
    </p:extLst>
  </p:cSld>
  <p:clrMapOvr>
    <a:masterClrMapping/>
  </p:clrMapOvr>
  <p:transition spd="slow">
    <p:push dir="u"/>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62000" y="609600"/>
            <a:ext cx="7696200" cy="3429000"/>
          </a:xfrm>
        </p:spPr>
        <p:txBody>
          <a:bodyPr>
            <a:normAutofit/>
          </a:bodyPr>
          <a:lstStyle/>
          <a:p>
            <a:pPr algn="just"/>
            <a:r>
              <a:rPr lang="uk-UA" sz="2700" dirty="0" smtClean="0"/>
              <a:t>Прямий метод аналізу має </a:t>
            </a:r>
            <a:r>
              <a:rPr lang="uk-UA" sz="2700" dirty="0" smtClean="0">
                <a:solidFill>
                  <a:schemeClr val="accent2"/>
                </a:solidFill>
              </a:rPr>
              <a:t>істотний недолік</a:t>
            </a:r>
            <a:r>
              <a:rPr lang="uk-UA" sz="2700" dirty="0" smtClean="0"/>
              <a:t>, він не дозволяє проаналізувати вплив різних чинників на зміну залишку грошових коштів у взаємозв'язку зі зміною показників, що формують фінансові результати діяльності підприємства.</a:t>
            </a:r>
            <a:r>
              <a:rPr lang="ru-RU" sz="2700" dirty="0" smtClean="0"/>
              <a:t/>
            </a:r>
            <a:br>
              <a:rPr lang="ru-RU" sz="2700" dirty="0" smtClean="0"/>
            </a:br>
            <a:r>
              <a:rPr lang="ru-RU" dirty="0" smtClean="0"/>
              <a:t/>
            </a:r>
            <a:br>
              <a:rPr lang="ru-RU" dirty="0" smtClean="0"/>
            </a:br>
            <a:r>
              <a:rPr lang="uk-UA" dirty="0" smtClean="0"/>
              <a:t>	 </a:t>
            </a:r>
            <a:endParaRPr lang="ru-RU" dirty="0"/>
          </a:p>
        </p:txBody>
      </p:sp>
      <p:pic>
        <p:nvPicPr>
          <p:cNvPr id="5" name="Рисунок 4" descr="1249331706_44034.jpg"/>
          <p:cNvPicPr>
            <a:picLocks noChangeAspect="1"/>
          </p:cNvPicPr>
          <p:nvPr/>
        </p:nvPicPr>
        <p:blipFill>
          <a:blip r:embed="rId2" cstate="print"/>
          <a:stretch>
            <a:fillRect/>
          </a:stretch>
        </p:blipFill>
        <p:spPr>
          <a:xfrm>
            <a:off x="914400" y="3581400"/>
            <a:ext cx="2979448" cy="2883000"/>
          </a:xfrm>
          <a:prstGeom prst="rect">
            <a:avLst/>
          </a:prstGeom>
        </p:spPr>
      </p:pic>
      <p:pic>
        <p:nvPicPr>
          <p:cNvPr id="6" name="Рисунок 5" descr="images.jpg"/>
          <p:cNvPicPr>
            <a:picLocks noChangeAspect="1"/>
          </p:cNvPicPr>
          <p:nvPr/>
        </p:nvPicPr>
        <p:blipFill>
          <a:blip r:embed="rId3" cstate="print"/>
          <a:stretch>
            <a:fillRect/>
          </a:stretch>
        </p:blipFill>
        <p:spPr>
          <a:xfrm>
            <a:off x="4495800" y="3581400"/>
            <a:ext cx="3759200" cy="2819400"/>
          </a:xfrm>
          <a:prstGeom prst="rect">
            <a:avLst/>
          </a:prstGeom>
        </p:spPr>
      </p:pic>
    </p:spTree>
    <p:extLst>
      <p:ext uri="{BB962C8B-B14F-4D97-AF65-F5344CB8AC3E}">
        <p14:creationId xmlns:p14="http://schemas.microsoft.com/office/powerpoint/2010/main" val="3305308434"/>
      </p:ext>
    </p:extLst>
  </p:cSld>
  <p:clrMapOvr>
    <a:masterClrMapping/>
  </p:clrMapOvr>
  <p:transition spd="slow">
    <p:push dir="u"/>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85800" y="109260"/>
            <a:ext cx="80010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b="1" i="1" u="none" strike="noStrike" cap="none" normalizeH="0" baseline="0" dirty="0" smtClean="0">
                <a:ln>
                  <a:noFill/>
                </a:ln>
                <a:solidFill>
                  <a:schemeClr val="accent2"/>
                </a:solidFill>
                <a:effectLst/>
                <a:latin typeface="Arial" pitchFamily="34" charset="0"/>
                <a:ea typeface="Times New Roman" pitchFamily="18" charset="0"/>
                <a:cs typeface="Arial" pitchFamily="34" charset="0"/>
              </a:rPr>
              <a:t>Коефіцієнтний аналіз </a:t>
            </a:r>
            <a:r>
              <a:rPr kumimoji="0" lang="uk-UA"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є невід'ємною частиною аналізу грошових потоків. Важливим моментом у коефіцієнтному методі аналізу є вивчення динаміки різних коефіцієнтів. Це дозволяє відстежити позитивні і нега­тивні тенденції в частині управління грошовими потоками.</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Одним із найважливіших коефіцієнтів є коефіцієнт </a:t>
            </a:r>
            <a:r>
              <a:rPr kumimoji="0" lang="uk-UA" b="1" i="1" u="none" strike="noStrike" cap="none" normalizeH="0" baseline="0" dirty="0" smtClean="0">
                <a:ln>
                  <a:noFill/>
                </a:ln>
                <a:solidFill>
                  <a:schemeClr val="accent2"/>
                </a:solidFill>
                <a:effectLst/>
                <a:latin typeface="Arial" pitchFamily="34" charset="0"/>
                <a:ea typeface="Times New Roman" pitchFamily="18" charset="0"/>
                <a:cs typeface="Arial" pitchFamily="34" charset="0"/>
              </a:rPr>
              <a:t>достатності чистого грошового потоку (</a:t>
            </a:r>
            <a:r>
              <a:rPr kumimoji="0" lang="uk-UA" b="1" i="1" u="none" strike="noStrike" cap="none" normalizeH="0" baseline="0" dirty="0" err="1" smtClean="0">
                <a:ln>
                  <a:noFill/>
                </a:ln>
                <a:solidFill>
                  <a:schemeClr val="accent2"/>
                </a:solidFill>
                <a:effectLst/>
                <a:latin typeface="Arial" pitchFamily="34" charset="0"/>
                <a:ea typeface="Times New Roman" pitchFamily="18" charset="0"/>
                <a:cs typeface="Arial" pitchFamily="34" charset="0"/>
              </a:rPr>
              <a:t>К</a:t>
            </a:r>
            <a:r>
              <a:rPr kumimoji="0" lang="uk-UA" b="1" i="1" u="none" strike="noStrike" cap="none" normalizeH="0" baseline="-30000" dirty="0" err="1" smtClean="0">
                <a:ln>
                  <a:noFill/>
                </a:ln>
                <a:solidFill>
                  <a:schemeClr val="accent2"/>
                </a:solidFill>
                <a:effectLst/>
                <a:latin typeface="Arial" pitchFamily="34" charset="0"/>
                <a:ea typeface="Times New Roman" pitchFamily="18" charset="0"/>
                <a:cs typeface="Arial" pitchFamily="34" charset="0"/>
              </a:rPr>
              <a:t>достат</a:t>
            </a:r>
            <a:r>
              <a:rPr kumimoji="0" lang="uk-UA" b="1" i="1" u="none" strike="noStrike" cap="none" normalizeH="0" baseline="0" dirty="0" smtClean="0">
                <a:ln>
                  <a:noFill/>
                </a:ln>
                <a:solidFill>
                  <a:schemeClr val="accent2"/>
                </a:solidFill>
                <a:effectLst/>
                <a:latin typeface="Arial" pitchFamily="34" charset="0"/>
                <a:ea typeface="Times New Roman" pitchFamily="18" charset="0"/>
                <a:cs typeface="Arial" pitchFamily="34" charset="0"/>
              </a:rPr>
              <a:t>):</a:t>
            </a:r>
            <a:endParaRPr kumimoji="0" lang="ru-RU" b="1" i="1" u="none" strike="noStrike" cap="none" normalizeH="0" baseline="0" dirty="0" smtClean="0">
              <a:ln>
                <a:noFill/>
              </a:ln>
              <a:solidFill>
                <a:schemeClr val="accent2"/>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a:t>
            </a:r>
            <a:r>
              <a:rPr kumimoji="0" lang="uk-UA" b="1"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достат</a:t>
            </a:r>
            <a:r>
              <a:rPr kumimoji="0" lang="uk-UA"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ЧДП за аналізований період / (виплати по довгострокових і короткострокових кредитах  + приріст залишків матеріальних оборотних активів + дивіденди, що виплатили власникам організації).</a:t>
            </a:r>
            <a:endParaRPr kumimoji="0" lang="ru-RU" b="1"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b="1" i="1" u="none" strike="noStrike" cap="none" normalizeH="0" baseline="0" dirty="0" smtClean="0">
                <a:ln>
                  <a:noFill/>
                </a:ln>
                <a:solidFill>
                  <a:schemeClr val="accent2"/>
                </a:solidFill>
                <a:effectLst/>
                <a:latin typeface="Arial" pitchFamily="34" charset="0"/>
                <a:ea typeface="Times New Roman" pitchFamily="18" charset="0"/>
                <a:cs typeface="Arial" pitchFamily="34" charset="0"/>
              </a:rPr>
              <a:t>Коефіцієнт ефективності грошового потоку (</a:t>
            </a:r>
            <a:r>
              <a:rPr kumimoji="0" lang="uk-UA" b="1" i="1" u="none" strike="noStrike" cap="none" normalizeH="0" baseline="0" dirty="0" err="1" smtClean="0">
                <a:ln>
                  <a:noFill/>
                </a:ln>
                <a:solidFill>
                  <a:schemeClr val="accent2"/>
                </a:solidFill>
                <a:effectLst/>
                <a:latin typeface="Arial" pitchFamily="34" charset="0"/>
                <a:ea typeface="Times New Roman" pitchFamily="18" charset="0"/>
                <a:cs typeface="Arial" pitchFamily="34" charset="0"/>
              </a:rPr>
              <a:t>К</a:t>
            </a:r>
            <a:r>
              <a:rPr kumimoji="0" lang="uk-UA" b="1" i="1" u="none" strike="noStrike" cap="none" normalizeH="0" baseline="-30000" dirty="0" err="1" smtClean="0">
                <a:ln>
                  <a:noFill/>
                </a:ln>
                <a:solidFill>
                  <a:schemeClr val="accent2"/>
                </a:solidFill>
                <a:effectLst/>
                <a:latin typeface="Arial" pitchFamily="34" charset="0"/>
                <a:ea typeface="Times New Roman" pitchFamily="18" charset="0"/>
                <a:cs typeface="Arial" pitchFamily="34" charset="0"/>
              </a:rPr>
              <a:t>ефект</a:t>
            </a:r>
            <a:r>
              <a:rPr kumimoji="0" lang="uk-UA" b="1" i="1" u="none" strike="noStrike" cap="none" normalizeH="0" baseline="0" dirty="0" smtClean="0">
                <a:ln>
                  <a:noFill/>
                </a:ln>
                <a:solidFill>
                  <a:schemeClr val="accent2"/>
                </a:solidFill>
                <a:effectLst/>
                <a:latin typeface="Arial" pitchFamily="34" charset="0"/>
                <a:ea typeface="Times New Roman" pitchFamily="18" charset="0"/>
                <a:cs typeface="Arial" pitchFamily="34" charset="0"/>
              </a:rPr>
              <a:t>):</a:t>
            </a:r>
            <a:endParaRPr kumimoji="0" lang="ru-RU" b="1" i="1" u="none" strike="noStrike" cap="none" normalizeH="0" baseline="0" dirty="0" smtClean="0">
              <a:ln>
                <a:noFill/>
              </a:ln>
              <a:solidFill>
                <a:schemeClr val="accent2"/>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a:t>
            </a:r>
            <a:r>
              <a:rPr kumimoji="0" lang="uk-UA" b="1"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ефект</a:t>
            </a:r>
            <a:r>
              <a:rPr kumimoji="0" lang="uk-UA"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 </a:t>
            </a:r>
            <a:r>
              <a:rPr kumimoji="0" lang="uk-UA"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ЧДП за аналізований період / відтік грошових коштів за аналізований період.</a:t>
            </a:r>
            <a:endParaRPr kumimoji="0" lang="ru-RU" b="1"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b="1" i="1" u="none" strike="noStrike" cap="none" normalizeH="0" baseline="0" dirty="0" smtClean="0">
                <a:ln>
                  <a:noFill/>
                </a:ln>
                <a:solidFill>
                  <a:schemeClr val="accent2"/>
                </a:solidFill>
                <a:effectLst/>
                <a:latin typeface="Arial" pitchFamily="34" charset="0"/>
                <a:ea typeface="Times New Roman" pitchFamily="18" charset="0"/>
                <a:cs typeface="Arial" pitchFamily="34" charset="0"/>
              </a:rPr>
              <a:t>Коефіцієнт реінвестування грошового потоку (</a:t>
            </a:r>
            <a:r>
              <a:rPr kumimoji="0" lang="uk-UA" b="1" i="1" u="none" strike="noStrike" cap="none" normalizeH="0" baseline="0" dirty="0" err="1" smtClean="0">
                <a:ln>
                  <a:noFill/>
                </a:ln>
                <a:solidFill>
                  <a:schemeClr val="accent2"/>
                </a:solidFill>
                <a:effectLst/>
                <a:latin typeface="Arial" pitchFamily="34" charset="0"/>
                <a:ea typeface="Times New Roman" pitchFamily="18" charset="0"/>
                <a:cs typeface="Arial" pitchFamily="34" charset="0"/>
              </a:rPr>
              <a:t>К</a:t>
            </a:r>
            <a:r>
              <a:rPr kumimoji="0" lang="uk-UA" b="1" i="1" u="none" strike="noStrike" cap="none" normalizeH="0" baseline="-30000" dirty="0" err="1" smtClean="0">
                <a:ln>
                  <a:noFill/>
                </a:ln>
                <a:solidFill>
                  <a:schemeClr val="accent2"/>
                </a:solidFill>
                <a:effectLst/>
                <a:latin typeface="Arial" pitchFamily="34" charset="0"/>
                <a:ea typeface="Times New Roman" pitchFamily="18" charset="0"/>
                <a:cs typeface="Arial" pitchFamily="34" charset="0"/>
              </a:rPr>
              <a:t>реінвест</a:t>
            </a:r>
            <a:r>
              <a:rPr kumimoji="0" lang="uk-UA" b="1" i="1" u="none" strike="noStrike" cap="none" normalizeH="0" baseline="0" dirty="0" smtClean="0">
                <a:ln>
                  <a:noFill/>
                </a:ln>
                <a:solidFill>
                  <a:schemeClr val="accent2"/>
                </a:solidFill>
                <a:effectLst/>
                <a:latin typeface="Arial" pitchFamily="34" charset="0"/>
                <a:ea typeface="Times New Roman" pitchFamily="18" charset="0"/>
                <a:cs typeface="Arial" pitchFamily="34" charset="0"/>
              </a:rPr>
              <a:t>):</a:t>
            </a:r>
            <a:endParaRPr kumimoji="0" lang="ru-RU" b="1" i="1" u="none" strike="noStrike" cap="none" normalizeH="0" baseline="0" dirty="0" smtClean="0">
              <a:ln>
                <a:noFill/>
              </a:ln>
              <a:solidFill>
                <a:schemeClr val="accent2"/>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a:t>
            </a:r>
            <a:r>
              <a:rPr kumimoji="0" lang="uk-UA" b="1"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реінвест</a:t>
            </a:r>
            <a:r>
              <a:rPr kumimoji="0" lang="uk-UA"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 </a:t>
            </a:r>
            <a:r>
              <a:rPr kumimoji="0" lang="uk-UA"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(ЧДП за аналізований період – дивіденди, що виплатили власникам) / приріст необоротних активів, пов'язаний із проведенням підприємством витрат.</a:t>
            </a:r>
            <a:endParaRPr kumimoji="0" lang="ru-RU" b="1"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b="1" i="1" u="none" strike="noStrike" cap="none" normalizeH="0" baseline="0" dirty="0" smtClean="0">
                <a:ln>
                  <a:noFill/>
                </a:ln>
                <a:solidFill>
                  <a:schemeClr val="accent2"/>
                </a:solidFill>
                <a:effectLst/>
                <a:latin typeface="Arial" pitchFamily="34" charset="0"/>
                <a:ea typeface="Times New Roman" pitchFamily="18" charset="0"/>
                <a:cs typeface="Arial" pitchFamily="34" charset="0"/>
              </a:rPr>
              <a:t>Коефіцієнт ліквідності грошового потоку (</a:t>
            </a:r>
            <a:r>
              <a:rPr kumimoji="0" lang="uk-UA" b="1" i="1" u="none" strike="noStrike" cap="none" normalizeH="0" baseline="0" dirty="0" err="1" smtClean="0">
                <a:ln>
                  <a:noFill/>
                </a:ln>
                <a:solidFill>
                  <a:schemeClr val="accent2"/>
                </a:solidFill>
                <a:effectLst/>
                <a:latin typeface="Arial" pitchFamily="34" charset="0"/>
                <a:ea typeface="Times New Roman" pitchFamily="18" charset="0"/>
                <a:cs typeface="Arial" pitchFamily="34" charset="0"/>
              </a:rPr>
              <a:t>К</a:t>
            </a:r>
            <a:r>
              <a:rPr kumimoji="0" lang="uk-UA" b="1" i="1" u="none" strike="noStrike" cap="none" normalizeH="0" baseline="-30000" dirty="0" err="1" smtClean="0">
                <a:ln>
                  <a:noFill/>
                </a:ln>
                <a:solidFill>
                  <a:schemeClr val="accent2"/>
                </a:solidFill>
                <a:effectLst/>
                <a:latin typeface="Arial" pitchFamily="34" charset="0"/>
                <a:ea typeface="Times New Roman" pitchFamily="18" charset="0"/>
                <a:cs typeface="Arial" pitchFamily="34" charset="0"/>
              </a:rPr>
              <a:t>ліквід</a:t>
            </a:r>
            <a:r>
              <a:rPr kumimoji="0" lang="uk-UA" b="1" i="1" u="none" strike="noStrike" cap="none" normalizeH="0" baseline="0" dirty="0" smtClean="0">
                <a:ln>
                  <a:noFill/>
                </a:ln>
                <a:solidFill>
                  <a:schemeClr val="accent2"/>
                </a:solidFill>
                <a:effectLst/>
                <a:latin typeface="Arial" pitchFamily="34" charset="0"/>
                <a:ea typeface="Times New Roman" pitchFamily="18" charset="0"/>
                <a:cs typeface="Arial" pitchFamily="34" charset="0"/>
              </a:rPr>
              <a:t>):</a:t>
            </a:r>
            <a:endParaRPr kumimoji="0" lang="ru-RU" b="1" i="1" u="none" strike="noStrike" cap="none" normalizeH="0" baseline="0" dirty="0" smtClean="0">
              <a:ln>
                <a:noFill/>
              </a:ln>
              <a:solidFill>
                <a:schemeClr val="accent2"/>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a:t>
            </a:r>
            <a:r>
              <a:rPr kumimoji="0" lang="uk-UA" b="1"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ліквід</a:t>
            </a:r>
            <a:r>
              <a:rPr kumimoji="0" lang="uk-UA" b="1"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 </a:t>
            </a:r>
            <a:r>
              <a:rPr kumimoji="0" lang="uk-UA"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(ЧДП за аналізований період – приріст залишків грошових коштів за аналізований період) / відтік грошових коштів за аналізований період.</a:t>
            </a:r>
            <a:endParaRPr kumimoji="0" lang="uk-UA"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0896508"/>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490906157"/>
              </p:ext>
            </p:extLst>
          </p:nvPr>
        </p:nvGraphicFramePr>
        <p:xfrm>
          <a:off x="0" y="32535"/>
          <a:ext cx="9108504" cy="4199611"/>
        </p:xfrm>
        <a:graphic>
          <a:graphicData uri="http://schemas.openxmlformats.org/drawingml/2006/table">
            <a:tbl>
              <a:tblPr firstRow="1" bandRow="1">
                <a:tableStyleId>{5C22544A-7EE6-4342-B048-85BDC9FD1C3A}</a:tableStyleId>
              </a:tblPr>
              <a:tblGrid>
                <a:gridCol w="2771800">
                  <a:extLst>
                    <a:ext uri="{9D8B030D-6E8A-4147-A177-3AD203B41FA5}">
                      <a16:colId xmlns:a16="http://schemas.microsoft.com/office/drawing/2014/main" val="20000"/>
                    </a:ext>
                  </a:extLst>
                </a:gridCol>
                <a:gridCol w="6336704">
                  <a:extLst>
                    <a:ext uri="{9D8B030D-6E8A-4147-A177-3AD203B41FA5}">
                      <a16:colId xmlns:a16="http://schemas.microsoft.com/office/drawing/2014/main" val="20001"/>
                    </a:ext>
                  </a:extLst>
                </a:gridCol>
              </a:tblGrid>
              <a:tr h="450571">
                <a:tc>
                  <a:txBody>
                    <a:bodyPr/>
                    <a:lstStyle/>
                    <a:p>
                      <a:pPr algn="ctr"/>
                      <a:r>
                        <a:rPr lang="uk-UA" dirty="0" smtClean="0"/>
                        <a:t>Метод</a:t>
                      </a:r>
                      <a:endParaRPr lang="uk-UA" dirty="0"/>
                    </a:p>
                  </a:txBody>
                  <a:tcPr/>
                </a:tc>
                <a:tc>
                  <a:txBody>
                    <a:bodyPr/>
                    <a:lstStyle/>
                    <a:p>
                      <a:pPr algn="ctr"/>
                      <a:r>
                        <a:rPr lang="uk-UA" dirty="0" smtClean="0"/>
                        <a:t>Особливості методу</a:t>
                      </a:r>
                      <a:endParaRPr lang="uk-UA" dirty="0"/>
                    </a:p>
                  </a:txBody>
                  <a:tcPr/>
                </a:tc>
                <a:extLst>
                  <a:ext uri="{0D108BD9-81ED-4DB2-BD59-A6C34878D82A}">
                    <a16:rowId xmlns:a16="http://schemas.microsoft.com/office/drawing/2014/main" val="10000"/>
                  </a:ext>
                </a:extLst>
              </a:tr>
              <a:tr h="667522">
                <a:tc>
                  <a:txBody>
                    <a:bodyPr/>
                    <a:lstStyle/>
                    <a:p>
                      <a:r>
                        <a:rPr lang="uk-UA" b="1" dirty="0" smtClean="0"/>
                        <a:t>5) </a:t>
                      </a:r>
                      <a:r>
                        <a:rPr lang="uk-UA" sz="1800" kern="1200" dirty="0" smtClean="0">
                          <a:solidFill>
                            <a:schemeClr val="dk1"/>
                          </a:solidFill>
                          <a:effectLst/>
                          <a:latin typeface="+mn-lt"/>
                          <a:ea typeface="+mn-ea"/>
                          <a:cs typeface="+mn-cs"/>
                        </a:rPr>
                        <a:t>порівняльний (просторовий) аналіз </a:t>
                      </a:r>
                      <a:endParaRPr lang="uk-UA" b="1" dirty="0"/>
                    </a:p>
                  </a:txBody>
                  <a:tcPr/>
                </a:tc>
                <a:tc>
                  <a:txBody>
                    <a:bodyPr/>
                    <a:lstStyle/>
                    <a:p>
                      <a:pPr algn="just"/>
                      <a:r>
                        <a:rPr lang="uk-UA" sz="1800" kern="1200" dirty="0" smtClean="0">
                          <a:solidFill>
                            <a:schemeClr val="dk1"/>
                          </a:solidFill>
                          <a:effectLst/>
                          <a:latin typeface="+mn-lt"/>
                          <a:ea typeface="+mn-ea"/>
                          <a:cs typeface="+mn-cs"/>
                        </a:rPr>
                        <a:t>внутрішньогосподарський аналіз зведених показників звітності за окремими показниками фірми, дочірніх фірм, підрозділів, цехів, так і міжгосподарський аналіз показників даної фірми з показниками конкурентів, із середньогалузевими і серед­німи загальноекономічними даними</a:t>
                      </a:r>
                      <a:endParaRPr lang="uk-UA" dirty="0"/>
                    </a:p>
                  </a:txBody>
                  <a:tcPr/>
                </a:tc>
                <a:extLst>
                  <a:ext uri="{0D108BD9-81ED-4DB2-BD59-A6C34878D82A}">
                    <a16:rowId xmlns:a16="http://schemas.microsoft.com/office/drawing/2014/main" val="10001"/>
                  </a:ext>
                </a:extLst>
              </a:tr>
              <a:tr h="466084">
                <a:tc>
                  <a:txBody>
                    <a:bodyPr/>
                    <a:lstStyle/>
                    <a:p>
                      <a:r>
                        <a:rPr lang="uk-UA" b="1" dirty="0" smtClean="0"/>
                        <a:t>6) </a:t>
                      </a:r>
                      <a:r>
                        <a:rPr lang="uk-UA" sz="1800" kern="1200" dirty="0" smtClean="0">
                          <a:solidFill>
                            <a:schemeClr val="dk1"/>
                          </a:solidFill>
                          <a:effectLst/>
                          <a:latin typeface="+mn-lt"/>
                          <a:ea typeface="+mn-ea"/>
                          <a:cs typeface="+mn-cs"/>
                        </a:rPr>
                        <a:t>) аналіз чинників </a:t>
                      </a:r>
                      <a:endParaRPr lang="uk-UA" b="1" dirty="0"/>
                    </a:p>
                  </a:txBody>
                  <a:tcPr/>
                </a:tc>
                <a:tc>
                  <a:txBody>
                    <a:bodyPr/>
                    <a:lstStyle/>
                    <a:p>
                      <a:pPr algn="just"/>
                      <a:r>
                        <a:rPr lang="uk-UA" sz="1800" kern="1200" dirty="0" smtClean="0">
                          <a:solidFill>
                            <a:schemeClr val="dk1"/>
                          </a:solidFill>
                          <a:effectLst/>
                          <a:latin typeface="+mn-lt"/>
                          <a:ea typeface="+mn-ea"/>
                          <a:cs typeface="+mn-cs"/>
                        </a:rPr>
                        <a:t>це аналіз впливу окремих чинників (причин) на результативний показник за допомогою детермінованих або стохастич­них прийомів дослідження. Причому аналіз чинників може бути як прямим, тобто мова йде про роздроблення результативного показника на складові частини, так і зворотним, коли його окремі елементи з'єдную­ться у загальний результативний показник</a:t>
                      </a:r>
                      <a:endParaRPr lang="uk-UA" dirty="0"/>
                    </a:p>
                  </a:txBody>
                  <a:tcPr/>
                </a:tc>
                <a:extLst>
                  <a:ext uri="{0D108BD9-81ED-4DB2-BD59-A6C34878D82A}">
                    <a16:rowId xmlns:a16="http://schemas.microsoft.com/office/drawing/2014/main" val="10002"/>
                  </a:ext>
                </a:extLst>
              </a:tr>
            </a:tbl>
          </a:graphicData>
        </a:graphic>
      </p:graphicFrame>
      <p:sp>
        <p:nvSpPr>
          <p:cNvPr id="5" name="Скругленный прямоугольник 4"/>
          <p:cNvSpPr/>
          <p:nvPr/>
        </p:nvSpPr>
        <p:spPr>
          <a:xfrm>
            <a:off x="2123728" y="4581128"/>
            <a:ext cx="4968552"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t>Інформаційна база  аналізу фінансового стану підприємства</a:t>
            </a:r>
            <a:endParaRPr lang="uk-UA" sz="2000" b="1" dirty="0"/>
          </a:p>
        </p:txBody>
      </p:sp>
      <p:cxnSp>
        <p:nvCxnSpPr>
          <p:cNvPr id="7" name="Прямая со стрелкой 6"/>
          <p:cNvCxnSpPr>
            <a:endCxn id="9" idx="0"/>
          </p:cNvCxnSpPr>
          <p:nvPr/>
        </p:nvCxnSpPr>
        <p:spPr>
          <a:xfrm flipH="1">
            <a:off x="1439652" y="5157192"/>
            <a:ext cx="684076" cy="504056"/>
          </a:xfrm>
          <a:prstGeom prst="straightConnector1">
            <a:avLst/>
          </a:prstGeom>
          <a:ln w="28575">
            <a:solidFill>
              <a:schemeClr val="accent2"/>
            </a:solidFill>
            <a:tailEnd type="arrow"/>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Скругленный прямоугольник 8"/>
          <p:cNvSpPr/>
          <p:nvPr/>
        </p:nvSpPr>
        <p:spPr>
          <a:xfrm>
            <a:off x="611560" y="5661248"/>
            <a:ext cx="1656184"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err="1"/>
              <a:t>форми</a:t>
            </a:r>
            <a:r>
              <a:rPr lang="ru-RU" b="1" dirty="0"/>
              <a:t> </a:t>
            </a:r>
            <a:r>
              <a:rPr lang="ru-RU" b="1" dirty="0" err="1" smtClean="0"/>
              <a:t>фінансової</a:t>
            </a:r>
            <a:r>
              <a:rPr lang="ru-RU" b="1" dirty="0" smtClean="0"/>
              <a:t>  </a:t>
            </a:r>
            <a:r>
              <a:rPr lang="ru-RU" b="1" dirty="0" err="1" smtClean="0"/>
              <a:t>звітності</a:t>
            </a:r>
            <a:endParaRPr lang="uk-UA" dirty="0"/>
          </a:p>
        </p:txBody>
      </p:sp>
      <p:sp>
        <p:nvSpPr>
          <p:cNvPr id="10" name="Скругленный прямоугольник 9"/>
          <p:cNvSpPr/>
          <p:nvPr/>
        </p:nvSpPr>
        <p:spPr>
          <a:xfrm>
            <a:off x="3563888" y="5661248"/>
            <a:ext cx="190535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err="1"/>
              <a:t>форми</a:t>
            </a:r>
            <a:r>
              <a:rPr lang="ru-RU" b="1" dirty="0"/>
              <a:t> </a:t>
            </a:r>
            <a:endParaRPr lang="ru-RU" b="1" dirty="0" smtClean="0"/>
          </a:p>
          <a:p>
            <a:pPr algn="ctr"/>
            <a:r>
              <a:rPr lang="ru-RU" b="1" dirty="0" err="1"/>
              <a:t>с</a:t>
            </a:r>
            <a:r>
              <a:rPr lang="ru-RU" b="1" dirty="0" err="1" smtClean="0"/>
              <a:t>татистичної</a:t>
            </a:r>
            <a:r>
              <a:rPr lang="ru-RU" b="1" dirty="0" smtClean="0"/>
              <a:t> </a:t>
            </a:r>
            <a:r>
              <a:rPr lang="ru-RU" b="1" dirty="0" err="1" smtClean="0"/>
              <a:t>звітності</a:t>
            </a:r>
            <a:endParaRPr lang="uk-UA" dirty="0"/>
          </a:p>
        </p:txBody>
      </p:sp>
      <p:sp>
        <p:nvSpPr>
          <p:cNvPr id="11" name="Скругленный прямоугольник 10"/>
          <p:cNvSpPr/>
          <p:nvPr/>
        </p:nvSpPr>
        <p:spPr>
          <a:xfrm>
            <a:off x="6948264" y="5661248"/>
            <a:ext cx="1656184"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err="1"/>
              <a:t>дані</a:t>
            </a:r>
            <a:r>
              <a:rPr lang="ru-RU" b="1" dirty="0"/>
              <a:t> </a:t>
            </a:r>
            <a:r>
              <a:rPr lang="ru-RU" b="1" dirty="0" err="1"/>
              <a:t>бухгалтерії</a:t>
            </a:r>
            <a:endParaRPr lang="uk-UA" dirty="0"/>
          </a:p>
        </p:txBody>
      </p:sp>
      <p:cxnSp>
        <p:nvCxnSpPr>
          <p:cNvPr id="15" name="Прямая со стрелкой 14"/>
          <p:cNvCxnSpPr/>
          <p:nvPr/>
        </p:nvCxnSpPr>
        <p:spPr>
          <a:xfrm>
            <a:off x="4641148" y="5209964"/>
            <a:ext cx="0" cy="451284"/>
          </a:xfrm>
          <a:prstGeom prst="straightConnector1">
            <a:avLst/>
          </a:prstGeom>
          <a:ln w="28575">
            <a:solidFill>
              <a:schemeClr val="accent2"/>
            </a:solidFill>
            <a:tailEnd type="arrow"/>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endCxn id="11" idx="0"/>
          </p:cNvCxnSpPr>
          <p:nvPr/>
        </p:nvCxnSpPr>
        <p:spPr>
          <a:xfrm>
            <a:off x="7092280" y="5120242"/>
            <a:ext cx="684076" cy="541006"/>
          </a:xfrm>
          <a:prstGeom prst="straightConnector1">
            <a:avLst/>
          </a:prstGeom>
          <a:ln w="28575">
            <a:solidFill>
              <a:schemeClr val="accent2"/>
            </a:solidFill>
            <a:tailEnd type="arrow"/>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8117406"/>
      </p:ext>
    </p:extLst>
  </p:cSld>
  <p:clrMapOvr>
    <a:masterClrMapping/>
  </p:clrMapOvr>
  <p:transition spd="slow">
    <p:push dir="u"/>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4400" y="457200"/>
            <a:ext cx="7315200" cy="2677656"/>
          </a:xfrm>
          <a:prstGeom prst="rect">
            <a:avLst/>
          </a:prstGeom>
        </p:spPr>
        <p:txBody>
          <a:bodyPr wrap="square">
            <a:spAutoFit/>
          </a:bodyPr>
          <a:lstStyle/>
          <a:p>
            <a:pPr algn="just"/>
            <a:r>
              <a:rPr lang="uk-UA" sz="2400" b="1" dirty="0" smtClean="0">
                <a:solidFill>
                  <a:schemeClr val="accent2"/>
                </a:solidFill>
              </a:rPr>
              <a:t>Висновок:</a:t>
            </a:r>
            <a:r>
              <a:rPr lang="uk-UA" dirty="0" smtClean="0"/>
              <a:t> якість управління підприємством буде знаходитися на достатньому рівні лише в тому випадку, якщо буде мати позитивне значення прямування коштів у результаті операційної діяльності. Іншими словами, підприємство буде своєчасно одержувати оплату за реалізовану продукцію, виконані роботи, надані послуги від покупців і замовників. Крім того, витрати підприємства, пов'язані з реалізацією продукції (товарів, робіт, послуг) будуть менше отриманих доходів, тобто підприємство буде мати прибуток.</a:t>
            </a:r>
            <a:endParaRPr lang="ru-RU" dirty="0"/>
          </a:p>
        </p:txBody>
      </p:sp>
      <p:pic>
        <p:nvPicPr>
          <p:cNvPr id="3" name="Рисунок 2" descr="money-6.jpg"/>
          <p:cNvPicPr>
            <a:picLocks noChangeAspect="1"/>
          </p:cNvPicPr>
          <p:nvPr/>
        </p:nvPicPr>
        <p:blipFill>
          <a:blip r:embed="rId2" cstate="print"/>
          <a:stretch>
            <a:fillRect/>
          </a:stretch>
        </p:blipFill>
        <p:spPr>
          <a:xfrm>
            <a:off x="990600" y="3276600"/>
            <a:ext cx="7239000" cy="3200400"/>
          </a:xfrm>
          <a:prstGeom prst="rect">
            <a:avLst/>
          </a:prstGeom>
        </p:spPr>
      </p:pic>
    </p:spTree>
    <p:extLst>
      <p:ext uri="{BB962C8B-B14F-4D97-AF65-F5344CB8AC3E}">
        <p14:creationId xmlns:p14="http://schemas.microsoft.com/office/powerpoint/2010/main" val="3543975614"/>
      </p:ext>
    </p:extLst>
  </p:cSld>
  <p:clrMapOvr>
    <a:masterClrMapping/>
  </p:clrMapOvr>
  <p:transition spd="slow">
    <p:push dir="u"/>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200" y="3124200"/>
            <a:ext cx="8424936" cy="461665"/>
          </a:xfrm>
          <a:prstGeom prst="rect">
            <a:avLst/>
          </a:prstGeom>
          <a:ln w="28575">
            <a:noFill/>
            <a:prstDash val="dash"/>
          </a:ln>
        </p:spPr>
        <p:txBody>
          <a:bodyPr wrap="square">
            <a:spAutoFit/>
          </a:bodyPr>
          <a:lstStyle/>
          <a:p>
            <a:pPr algn="just"/>
            <a:endParaRPr lang="uk-UA" sz="2400" dirty="0"/>
          </a:p>
        </p:txBody>
      </p:sp>
      <p:sp>
        <p:nvSpPr>
          <p:cNvPr id="3" name="Прямоугольник 2"/>
          <p:cNvSpPr/>
          <p:nvPr/>
        </p:nvSpPr>
        <p:spPr>
          <a:xfrm>
            <a:off x="0" y="152400"/>
            <a:ext cx="8820472" cy="1815882"/>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9. </a:t>
            </a:r>
            <a:r>
              <a:rPr lang="ru-RU"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Оцінка</a:t>
            </a:r>
            <a:r>
              <a:rPr lang="ru-RU"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потенціального</a:t>
            </a:r>
            <a:r>
              <a:rPr lang="ru-RU"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банкрутства</a:t>
            </a:r>
            <a:r>
              <a:rPr lang="ru-RU"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підприємства</a:t>
            </a:r>
            <a:endParaRPr lang="ru-RU"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Прямоугольник 3"/>
          <p:cNvSpPr/>
          <p:nvPr/>
        </p:nvSpPr>
        <p:spPr>
          <a:xfrm>
            <a:off x="990600" y="2667000"/>
            <a:ext cx="7162800" cy="1938992"/>
          </a:xfrm>
          <a:prstGeom prst="rect">
            <a:avLst/>
          </a:prstGeom>
          <a:ln w="28575">
            <a:solidFill>
              <a:schemeClr val="tx1"/>
            </a:solidFill>
            <a:prstDash val="lgDash"/>
          </a:ln>
        </p:spPr>
        <p:txBody>
          <a:bodyPr wrap="square">
            <a:spAutoFit/>
          </a:bodyPr>
          <a:lstStyle/>
          <a:p>
            <a:pPr algn="just"/>
            <a:r>
              <a:rPr lang="uk-UA" sz="2400" b="1" dirty="0" smtClean="0"/>
              <a:t>Одним з основних завдань</a:t>
            </a:r>
            <a:r>
              <a:rPr lang="uk-UA" sz="2400" dirty="0" smtClean="0"/>
              <a:t> аналізу є оцінка ступеня близькості підприємства до банкрутства. Існують критерії формального і неформального характерів, за якими підприємство може бути визнане неплатоспроможним (банкрутом).</a:t>
            </a:r>
            <a:endParaRPr lang="ru-RU" sz="2400" dirty="0"/>
          </a:p>
        </p:txBody>
      </p:sp>
    </p:spTree>
    <p:extLst>
      <p:ext uri="{BB962C8B-B14F-4D97-AF65-F5344CB8AC3E}">
        <p14:creationId xmlns:p14="http://schemas.microsoft.com/office/powerpoint/2010/main" val="3343012523"/>
      </p:ext>
    </p:extLst>
  </p:cSld>
  <p:clrMapOvr>
    <a:masterClrMapping/>
  </p:clrMapOvr>
  <p:transition spd="slow">
    <p:push dir="u"/>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71631572"/>
              </p:ext>
            </p:extLst>
          </p:nvPr>
        </p:nvGraphicFramePr>
        <p:xfrm>
          <a:off x="683568" y="3284984"/>
          <a:ext cx="3581400" cy="1229953"/>
        </p:xfrm>
        <a:graphic>
          <a:graphicData uri="http://schemas.openxmlformats.org/drawingml/2006/table">
            <a:tbl>
              <a:tblPr/>
              <a:tblGrid>
                <a:gridCol w="1193800">
                  <a:extLst>
                    <a:ext uri="{9D8B030D-6E8A-4147-A177-3AD203B41FA5}">
                      <a16:colId xmlns:a16="http://schemas.microsoft.com/office/drawing/2014/main" val="20000"/>
                    </a:ext>
                  </a:extLst>
                </a:gridCol>
                <a:gridCol w="13970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tblGrid>
              <a:tr h="790871">
                <a:tc rowSpan="2">
                  <a:txBody>
                    <a:bodyPr/>
                    <a:lstStyle/>
                    <a:p>
                      <a:pPr algn="ctr">
                        <a:lnSpc>
                          <a:spcPct val="120000"/>
                        </a:lnSpc>
                        <a:spcAft>
                          <a:spcPts val="0"/>
                        </a:spcAft>
                      </a:pPr>
                      <a:r>
                        <a:rPr lang="uk-UA" sz="1600" dirty="0">
                          <a:latin typeface="Arial"/>
                          <a:ea typeface="Times New Roman"/>
                          <a:cs typeface="Times New Roman"/>
                        </a:rPr>
                        <a:t>К1 =</a:t>
                      </a:r>
                      <a:endParaRPr lang="ru-RU" sz="1600" dirty="0">
                        <a:latin typeface="Times New Roman"/>
                        <a:ea typeface="Times New Roman"/>
                        <a:cs typeface="Times New Roman"/>
                      </a:endParaRPr>
                    </a:p>
                  </a:txBody>
                  <a:tcPr marL="0" marR="0" marT="0" marB="0" anchor="ctr">
                    <a:lnL>
                      <a:noFill/>
                    </a:lnL>
                    <a:lnR>
                      <a:noFill/>
                    </a:lnR>
                    <a:lnT>
                      <a:noFill/>
                    </a:lnT>
                    <a:lnB>
                      <a:noFill/>
                    </a:lnB>
                  </a:tcPr>
                </a:tc>
                <a:tc>
                  <a:txBody>
                    <a:bodyPr/>
                    <a:lstStyle/>
                    <a:p>
                      <a:pPr algn="ctr">
                        <a:lnSpc>
                          <a:spcPct val="120000"/>
                        </a:lnSpc>
                        <a:spcAft>
                          <a:spcPts val="0"/>
                        </a:spcAft>
                      </a:pPr>
                      <a:r>
                        <a:rPr lang="uk-UA" sz="1600" dirty="0">
                          <a:latin typeface="Arial"/>
                          <a:ea typeface="Times New Roman"/>
                          <a:cs typeface="Times New Roman"/>
                        </a:rPr>
                        <a:t>Власний оборотний капітал</a:t>
                      </a:r>
                      <a:endParaRPr lang="ru-RU" sz="1600" dirty="0">
                        <a:latin typeface="Times New Roman"/>
                        <a:ea typeface="Times New Roman"/>
                        <a:cs typeface="Times New Roman"/>
                      </a:endParaRPr>
                    </a:p>
                  </a:txBody>
                  <a:tcPr marL="0" marR="0" marT="0" marB="0">
                    <a:lnL>
                      <a:noFill/>
                    </a:lnL>
                    <a:lnR>
                      <a:noFill/>
                    </a:lnR>
                    <a:lnT>
                      <a:noFill/>
                    </a:lnT>
                    <a:lnB w="12700" cap="flat" cmpd="sng" algn="ctr">
                      <a:solidFill>
                        <a:srgbClr val="000000"/>
                      </a:solidFill>
                      <a:prstDash val="solid"/>
                      <a:round/>
                      <a:headEnd type="none" w="med" len="med"/>
                      <a:tailEnd type="none" w="med" len="med"/>
                    </a:lnB>
                  </a:tcPr>
                </a:tc>
                <a:tc rowSpan="2">
                  <a:txBody>
                    <a:bodyPr/>
                    <a:lstStyle/>
                    <a:p>
                      <a:pPr>
                        <a:lnSpc>
                          <a:spcPct val="120000"/>
                        </a:lnSpc>
                        <a:spcAft>
                          <a:spcPts val="0"/>
                        </a:spcAft>
                      </a:pPr>
                      <a:r>
                        <a:rPr lang="uk-UA" sz="1200" dirty="0">
                          <a:latin typeface="Arial"/>
                          <a:ea typeface="Times New Roman"/>
                          <a:cs typeface="Times New Roman"/>
                        </a:rPr>
                        <a:t>,</a:t>
                      </a:r>
                      <a:endParaRPr lang="ru-RU" sz="1000" dirty="0">
                        <a:latin typeface="Times New Roman"/>
                        <a:ea typeface="Times New Roman"/>
                        <a:cs typeface="Times New Roman"/>
                      </a:endParaRPr>
                    </a:p>
                  </a:txBody>
                  <a:tcPr marL="0" marR="0" marT="0" marB="0" anchor="ctr">
                    <a:lnL>
                      <a:noFill/>
                    </a:lnL>
                    <a:lnR>
                      <a:noFill/>
                    </a:lnR>
                    <a:lnT>
                      <a:noFill/>
                    </a:lnT>
                    <a:lnB>
                      <a:noFill/>
                    </a:lnB>
                  </a:tcPr>
                </a:tc>
                <a:extLst>
                  <a:ext uri="{0D108BD9-81ED-4DB2-BD59-A6C34878D82A}">
                    <a16:rowId xmlns:a16="http://schemas.microsoft.com/office/drawing/2014/main" val="10000"/>
                  </a:ext>
                </a:extLst>
              </a:tr>
              <a:tr h="352129">
                <a:tc vMerge="1">
                  <a:txBody>
                    <a:bodyPr/>
                    <a:lstStyle/>
                    <a:p>
                      <a:endParaRPr lang="ru-RU"/>
                    </a:p>
                  </a:txBody>
                  <a:tcPr/>
                </a:tc>
                <a:tc>
                  <a:txBody>
                    <a:bodyPr/>
                    <a:lstStyle/>
                    <a:p>
                      <a:pPr algn="ctr">
                        <a:lnSpc>
                          <a:spcPct val="120000"/>
                        </a:lnSpc>
                        <a:spcAft>
                          <a:spcPts val="0"/>
                        </a:spcAft>
                      </a:pPr>
                      <a:r>
                        <a:rPr lang="uk-UA" sz="1600" dirty="0">
                          <a:latin typeface="Arial"/>
                          <a:ea typeface="Times New Roman"/>
                          <a:cs typeface="Times New Roman"/>
                        </a:rPr>
                        <a:t>Усього активів</a:t>
                      </a:r>
                      <a:endParaRPr lang="ru-RU" sz="1600" dirty="0">
                        <a:latin typeface="Times New Roman"/>
                        <a:ea typeface="Times New Roman"/>
                        <a:cs typeface="Times New Roman"/>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vMerge="1">
                  <a:txBody>
                    <a:bodyPr/>
                    <a:lstStyle/>
                    <a:p>
                      <a:endParaRPr lang="ru-RU"/>
                    </a:p>
                  </a:txBody>
                  <a:tcPr/>
                </a:tc>
                <a:extLst>
                  <a:ext uri="{0D108BD9-81ED-4DB2-BD59-A6C34878D82A}">
                    <a16:rowId xmlns:a16="http://schemas.microsoft.com/office/drawing/2014/main" val="10001"/>
                  </a:ext>
                </a:extLst>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1398463280"/>
              </p:ext>
            </p:extLst>
          </p:nvPr>
        </p:nvGraphicFramePr>
        <p:xfrm>
          <a:off x="5181600" y="3034710"/>
          <a:ext cx="3962400" cy="1170432"/>
        </p:xfrm>
        <a:graphic>
          <a:graphicData uri="http://schemas.openxmlformats.org/drawingml/2006/table">
            <a:tbl>
              <a:tblPr/>
              <a:tblGrid>
                <a:gridCol w="1320800">
                  <a:extLst>
                    <a:ext uri="{9D8B030D-6E8A-4147-A177-3AD203B41FA5}">
                      <a16:colId xmlns:a16="http://schemas.microsoft.com/office/drawing/2014/main" val="20000"/>
                    </a:ext>
                  </a:extLst>
                </a:gridCol>
                <a:gridCol w="13462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tblGrid>
              <a:tr h="567518">
                <a:tc rowSpan="2">
                  <a:txBody>
                    <a:bodyPr/>
                    <a:lstStyle/>
                    <a:p>
                      <a:pPr algn="ctr">
                        <a:lnSpc>
                          <a:spcPct val="120000"/>
                        </a:lnSpc>
                        <a:spcAft>
                          <a:spcPts val="0"/>
                        </a:spcAft>
                      </a:pPr>
                      <a:r>
                        <a:rPr lang="uk-UA" sz="1600" dirty="0">
                          <a:latin typeface="Arial"/>
                          <a:ea typeface="Times New Roman"/>
                          <a:cs typeface="Times New Roman"/>
                        </a:rPr>
                        <a:t>К2 =</a:t>
                      </a:r>
                      <a:endParaRPr lang="ru-RU" sz="1600" dirty="0">
                        <a:latin typeface="Times New Roman"/>
                        <a:ea typeface="Times New Roman"/>
                        <a:cs typeface="Times New Roman"/>
                      </a:endParaRPr>
                    </a:p>
                  </a:txBody>
                  <a:tcPr marL="0" marR="68580" marT="0" marB="0" anchor="ctr">
                    <a:lnL>
                      <a:noFill/>
                    </a:lnL>
                    <a:lnR>
                      <a:noFill/>
                    </a:lnR>
                    <a:lnT>
                      <a:noFill/>
                    </a:lnT>
                    <a:lnB>
                      <a:noFill/>
                    </a:lnB>
                  </a:tcPr>
                </a:tc>
                <a:tc>
                  <a:txBody>
                    <a:bodyPr/>
                    <a:lstStyle/>
                    <a:p>
                      <a:pPr algn="ctr">
                        <a:lnSpc>
                          <a:spcPct val="120000"/>
                        </a:lnSpc>
                        <a:spcAft>
                          <a:spcPts val="0"/>
                        </a:spcAft>
                      </a:pPr>
                      <a:r>
                        <a:rPr lang="uk-UA" sz="1600" dirty="0">
                          <a:latin typeface="Arial"/>
                          <a:ea typeface="Times New Roman"/>
                          <a:cs typeface="Times New Roman"/>
                        </a:rPr>
                        <a:t>Нерозподілений прибуток</a:t>
                      </a:r>
                      <a:endParaRPr lang="ru-RU" sz="1600" dirty="0">
                        <a:latin typeface="Times New Roman"/>
                        <a:ea typeface="Times New Roman"/>
                        <a:cs typeface="Times New Roman"/>
                      </a:endParaRPr>
                    </a:p>
                  </a:txBody>
                  <a:tcPr marL="0" marR="68580" marT="0" marB="0">
                    <a:lnL>
                      <a:noFill/>
                    </a:lnL>
                    <a:lnR>
                      <a:noFill/>
                    </a:lnR>
                    <a:lnT>
                      <a:noFill/>
                    </a:lnT>
                    <a:lnB w="12700" cap="flat" cmpd="sng" algn="ctr">
                      <a:solidFill>
                        <a:srgbClr val="000000"/>
                      </a:solidFill>
                      <a:prstDash val="solid"/>
                      <a:round/>
                      <a:headEnd type="none" w="med" len="med"/>
                      <a:tailEnd type="none" w="med" len="med"/>
                    </a:lnB>
                  </a:tcPr>
                </a:tc>
                <a:tc rowSpan="2">
                  <a:txBody>
                    <a:bodyPr/>
                    <a:lstStyle/>
                    <a:p>
                      <a:pPr algn="ctr">
                        <a:lnSpc>
                          <a:spcPct val="120000"/>
                        </a:lnSpc>
                        <a:spcAft>
                          <a:spcPts val="0"/>
                        </a:spcAft>
                      </a:pPr>
                      <a:r>
                        <a:rPr lang="uk-UA" sz="1200" dirty="0">
                          <a:latin typeface="Arial"/>
                          <a:ea typeface="Times New Roman"/>
                          <a:cs typeface="Times New Roman"/>
                        </a:rPr>
                        <a:t>,</a:t>
                      </a:r>
                      <a:endParaRPr lang="ru-RU" sz="1000" dirty="0">
                        <a:latin typeface="Times New Roman"/>
                        <a:ea typeface="Times New Roman"/>
                        <a:cs typeface="Times New Roman"/>
                      </a:endParaRPr>
                    </a:p>
                  </a:txBody>
                  <a:tcPr marL="0" marR="68580" marT="0" marB="0" anchor="ctr">
                    <a:lnL>
                      <a:noFill/>
                    </a:lnL>
                    <a:lnR>
                      <a:noFill/>
                    </a:lnR>
                    <a:lnT>
                      <a:noFill/>
                    </a:lnT>
                    <a:lnB>
                      <a:noFill/>
                    </a:lnB>
                  </a:tcPr>
                </a:tc>
                <a:extLst>
                  <a:ext uri="{0D108BD9-81ED-4DB2-BD59-A6C34878D82A}">
                    <a16:rowId xmlns:a16="http://schemas.microsoft.com/office/drawing/2014/main" val="10000"/>
                  </a:ext>
                </a:extLst>
              </a:tr>
              <a:tr h="270682">
                <a:tc vMerge="1">
                  <a:txBody>
                    <a:bodyPr/>
                    <a:lstStyle/>
                    <a:p>
                      <a:endParaRPr lang="ru-RU"/>
                    </a:p>
                  </a:txBody>
                  <a:tcPr/>
                </a:tc>
                <a:tc>
                  <a:txBody>
                    <a:bodyPr/>
                    <a:lstStyle/>
                    <a:p>
                      <a:pPr algn="ctr">
                        <a:lnSpc>
                          <a:spcPct val="120000"/>
                        </a:lnSpc>
                        <a:spcAft>
                          <a:spcPts val="0"/>
                        </a:spcAft>
                      </a:pPr>
                      <a:r>
                        <a:rPr lang="uk-UA" sz="1600" dirty="0">
                          <a:latin typeface="Arial"/>
                          <a:ea typeface="Times New Roman"/>
                          <a:cs typeface="Times New Roman"/>
                        </a:rPr>
                        <a:t>Усього активів</a:t>
                      </a:r>
                      <a:endParaRPr lang="ru-RU" sz="1600" dirty="0">
                        <a:latin typeface="Times New Roman"/>
                        <a:ea typeface="Times New Roman"/>
                        <a:cs typeface="Times New Roman"/>
                      </a:endParaRPr>
                    </a:p>
                  </a:txBody>
                  <a:tcPr marL="0" marR="68580" marT="0" marB="0">
                    <a:lnL>
                      <a:noFill/>
                    </a:lnL>
                    <a:lnR>
                      <a:noFill/>
                    </a:lnR>
                    <a:lnT w="12700" cap="flat" cmpd="sng" algn="ctr">
                      <a:solidFill>
                        <a:srgbClr val="000000"/>
                      </a:solidFill>
                      <a:prstDash val="solid"/>
                      <a:round/>
                      <a:headEnd type="none" w="med" len="med"/>
                      <a:tailEnd type="none" w="med" len="med"/>
                    </a:lnT>
                    <a:lnB>
                      <a:noFill/>
                    </a:lnB>
                  </a:tcPr>
                </a:tc>
                <a:tc vMerge="1">
                  <a:txBody>
                    <a:bodyPr/>
                    <a:lstStyle/>
                    <a:p>
                      <a:endParaRPr lang="ru-RU"/>
                    </a:p>
                  </a:txBody>
                  <a:tcPr/>
                </a:tc>
                <a:extLst>
                  <a:ext uri="{0D108BD9-81ED-4DB2-BD59-A6C34878D82A}">
                    <a16:rowId xmlns:a16="http://schemas.microsoft.com/office/drawing/2014/main" val="10001"/>
                  </a:ext>
                </a:extLst>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3821595855"/>
              </p:ext>
            </p:extLst>
          </p:nvPr>
        </p:nvGraphicFramePr>
        <p:xfrm>
          <a:off x="424911" y="4725144"/>
          <a:ext cx="4343400" cy="990600"/>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624615">
                <a:tc rowSpan="2">
                  <a:txBody>
                    <a:bodyPr/>
                    <a:lstStyle/>
                    <a:p>
                      <a:pPr algn="ctr">
                        <a:lnSpc>
                          <a:spcPct val="120000"/>
                        </a:lnSpc>
                        <a:spcAft>
                          <a:spcPts val="0"/>
                        </a:spcAft>
                      </a:pPr>
                      <a:r>
                        <a:rPr lang="uk-UA" sz="1600" dirty="0">
                          <a:latin typeface="Arial"/>
                          <a:ea typeface="Times New Roman"/>
                          <a:cs typeface="Times New Roman"/>
                        </a:rPr>
                        <a:t>К3 =</a:t>
                      </a:r>
                      <a:endParaRPr lang="ru-RU" sz="1600" dirty="0">
                        <a:latin typeface="Times New Roman"/>
                        <a:ea typeface="Times New Roman"/>
                        <a:cs typeface="Times New Roman"/>
                      </a:endParaRPr>
                    </a:p>
                  </a:txBody>
                  <a:tcPr marL="0" marR="68580" marT="0" marB="0" anchor="ctr">
                    <a:lnL>
                      <a:noFill/>
                    </a:lnL>
                    <a:lnR>
                      <a:noFill/>
                    </a:lnR>
                    <a:lnT>
                      <a:noFill/>
                    </a:lnT>
                    <a:lnB>
                      <a:noFill/>
                    </a:lnB>
                  </a:tcPr>
                </a:tc>
                <a:tc>
                  <a:txBody>
                    <a:bodyPr/>
                    <a:lstStyle/>
                    <a:p>
                      <a:pPr algn="ctr">
                        <a:lnSpc>
                          <a:spcPct val="120000"/>
                        </a:lnSpc>
                        <a:spcAft>
                          <a:spcPts val="0"/>
                        </a:spcAft>
                      </a:pPr>
                      <a:r>
                        <a:rPr lang="uk-UA" sz="1600">
                          <a:latin typeface="Arial"/>
                          <a:ea typeface="Times New Roman"/>
                          <a:cs typeface="Times New Roman"/>
                        </a:rPr>
                        <a:t>Чистий прибуток</a:t>
                      </a:r>
                      <a:endParaRPr lang="ru-RU" sz="1600">
                        <a:latin typeface="Times New Roman"/>
                        <a:ea typeface="Times New Roman"/>
                        <a:cs typeface="Times New Roman"/>
                      </a:endParaRPr>
                    </a:p>
                  </a:txBody>
                  <a:tcPr marL="0" marR="68580" marT="0" marB="0">
                    <a:lnL>
                      <a:noFill/>
                    </a:lnL>
                    <a:lnR>
                      <a:noFill/>
                    </a:lnR>
                    <a:lnT>
                      <a:noFill/>
                    </a:lnT>
                    <a:lnB w="12700" cap="flat" cmpd="sng" algn="ctr">
                      <a:solidFill>
                        <a:srgbClr val="000000"/>
                      </a:solidFill>
                      <a:prstDash val="solid"/>
                      <a:round/>
                      <a:headEnd type="none" w="med" len="med"/>
                      <a:tailEnd type="none" w="med" len="med"/>
                    </a:lnB>
                  </a:tcPr>
                </a:tc>
                <a:tc rowSpan="2">
                  <a:txBody>
                    <a:bodyPr/>
                    <a:lstStyle/>
                    <a:p>
                      <a:pPr algn="ctr">
                        <a:lnSpc>
                          <a:spcPct val="120000"/>
                        </a:lnSpc>
                        <a:spcAft>
                          <a:spcPts val="0"/>
                        </a:spcAft>
                      </a:pPr>
                      <a:r>
                        <a:rPr lang="uk-UA" sz="1200" dirty="0">
                          <a:latin typeface="Arial"/>
                          <a:ea typeface="Times New Roman"/>
                          <a:cs typeface="Times New Roman"/>
                        </a:rPr>
                        <a:t>,</a:t>
                      </a:r>
                      <a:endParaRPr lang="ru-RU" sz="1000" dirty="0">
                        <a:latin typeface="Times New Roman"/>
                        <a:ea typeface="Times New Roman"/>
                        <a:cs typeface="Times New Roman"/>
                      </a:endParaRPr>
                    </a:p>
                  </a:txBody>
                  <a:tcPr marL="0" marR="68580" marT="0" marB="0" anchor="ctr">
                    <a:lnL>
                      <a:noFill/>
                    </a:lnL>
                    <a:lnR>
                      <a:noFill/>
                    </a:lnR>
                    <a:lnT>
                      <a:noFill/>
                    </a:lnT>
                    <a:lnB>
                      <a:noFill/>
                    </a:lnB>
                  </a:tcPr>
                </a:tc>
                <a:extLst>
                  <a:ext uri="{0D108BD9-81ED-4DB2-BD59-A6C34878D82A}">
                    <a16:rowId xmlns:a16="http://schemas.microsoft.com/office/drawing/2014/main" val="10000"/>
                  </a:ext>
                </a:extLst>
              </a:tr>
              <a:tr h="365985">
                <a:tc vMerge="1">
                  <a:txBody>
                    <a:bodyPr/>
                    <a:lstStyle/>
                    <a:p>
                      <a:endParaRPr lang="ru-RU"/>
                    </a:p>
                  </a:txBody>
                  <a:tcPr/>
                </a:tc>
                <a:tc>
                  <a:txBody>
                    <a:bodyPr/>
                    <a:lstStyle/>
                    <a:p>
                      <a:pPr algn="ctr">
                        <a:lnSpc>
                          <a:spcPct val="120000"/>
                        </a:lnSpc>
                        <a:spcAft>
                          <a:spcPts val="0"/>
                        </a:spcAft>
                      </a:pPr>
                      <a:r>
                        <a:rPr lang="uk-UA" sz="1600" dirty="0">
                          <a:latin typeface="Arial"/>
                          <a:ea typeface="Times New Roman"/>
                          <a:cs typeface="Times New Roman"/>
                        </a:rPr>
                        <a:t>Усього активів</a:t>
                      </a:r>
                      <a:endParaRPr lang="ru-RU" sz="1600" dirty="0">
                        <a:latin typeface="Times New Roman"/>
                        <a:ea typeface="Times New Roman"/>
                        <a:cs typeface="Times New Roman"/>
                      </a:endParaRPr>
                    </a:p>
                  </a:txBody>
                  <a:tcPr marL="0" marR="68580" marT="0" marB="0">
                    <a:lnL>
                      <a:noFill/>
                    </a:lnL>
                    <a:lnR>
                      <a:noFill/>
                    </a:lnR>
                    <a:lnT w="12700" cap="flat" cmpd="sng" algn="ctr">
                      <a:solidFill>
                        <a:srgbClr val="000000"/>
                      </a:solidFill>
                      <a:prstDash val="solid"/>
                      <a:round/>
                      <a:headEnd type="none" w="med" len="med"/>
                      <a:tailEnd type="none" w="med" len="med"/>
                    </a:lnT>
                    <a:lnB>
                      <a:noFill/>
                    </a:lnB>
                  </a:tcPr>
                </a:tc>
                <a:tc vMerge="1">
                  <a:txBody>
                    <a:bodyPr/>
                    <a:lstStyle/>
                    <a:p>
                      <a:endParaRPr lang="ru-RU"/>
                    </a:p>
                  </a:txBody>
                  <a:tcPr/>
                </a:tc>
                <a:extLst>
                  <a:ext uri="{0D108BD9-81ED-4DB2-BD59-A6C34878D82A}">
                    <a16:rowId xmlns:a16="http://schemas.microsoft.com/office/drawing/2014/main" val="10001"/>
                  </a:ext>
                </a:extLst>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1665064748"/>
              </p:ext>
            </p:extLst>
          </p:nvPr>
        </p:nvGraphicFramePr>
        <p:xfrm>
          <a:off x="5166154" y="4415525"/>
          <a:ext cx="4038600" cy="1330933"/>
        </p:xfrm>
        <a:graphic>
          <a:graphicData uri="http://schemas.openxmlformats.org/drawingml/2006/table">
            <a:tbl>
              <a:tblPr/>
              <a:tblGrid>
                <a:gridCol w="1346200">
                  <a:extLst>
                    <a:ext uri="{9D8B030D-6E8A-4147-A177-3AD203B41FA5}">
                      <a16:colId xmlns:a16="http://schemas.microsoft.com/office/drawing/2014/main" val="20000"/>
                    </a:ext>
                  </a:extLst>
                </a:gridCol>
                <a:gridCol w="17780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745717">
                <a:tc rowSpan="2">
                  <a:txBody>
                    <a:bodyPr/>
                    <a:lstStyle/>
                    <a:p>
                      <a:pPr algn="ctr">
                        <a:lnSpc>
                          <a:spcPct val="120000"/>
                        </a:lnSpc>
                        <a:spcAft>
                          <a:spcPts val="0"/>
                        </a:spcAft>
                      </a:pPr>
                      <a:r>
                        <a:rPr lang="uk-UA" sz="1600" dirty="0">
                          <a:latin typeface="Arial"/>
                          <a:ea typeface="Times New Roman"/>
                          <a:cs typeface="Times New Roman"/>
                        </a:rPr>
                        <a:t>К4 =</a:t>
                      </a:r>
                      <a:endParaRPr lang="ru-RU" sz="1600" dirty="0">
                        <a:latin typeface="Times New Roman"/>
                        <a:ea typeface="Times New Roman"/>
                        <a:cs typeface="Times New Roman"/>
                      </a:endParaRPr>
                    </a:p>
                  </a:txBody>
                  <a:tcPr marL="0" marR="68580" marT="0" marB="0" anchor="ctr">
                    <a:lnL>
                      <a:noFill/>
                    </a:lnL>
                    <a:lnR>
                      <a:noFill/>
                    </a:lnR>
                    <a:lnT>
                      <a:noFill/>
                    </a:lnT>
                    <a:lnB>
                      <a:noFill/>
                    </a:lnB>
                  </a:tcPr>
                </a:tc>
                <a:tc>
                  <a:txBody>
                    <a:bodyPr/>
                    <a:lstStyle/>
                    <a:p>
                      <a:pPr algn="ctr">
                        <a:lnSpc>
                          <a:spcPct val="120000"/>
                        </a:lnSpc>
                        <a:spcAft>
                          <a:spcPts val="0"/>
                        </a:spcAft>
                      </a:pPr>
                      <a:r>
                        <a:rPr lang="uk-UA" sz="1600" dirty="0">
                          <a:latin typeface="Arial"/>
                          <a:ea typeface="Times New Roman"/>
                          <a:cs typeface="Times New Roman"/>
                        </a:rPr>
                        <a:t>Ринкова вартість власного капіталу</a:t>
                      </a:r>
                      <a:endParaRPr lang="ru-RU" sz="1600" dirty="0">
                        <a:latin typeface="Times New Roman"/>
                        <a:ea typeface="Times New Roman"/>
                        <a:cs typeface="Times New Roman"/>
                      </a:endParaRPr>
                    </a:p>
                  </a:txBody>
                  <a:tcPr marL="0" marR="68580" marT="0" marB="0">
                    <a:lnL>
                      <a:noFill/>
                    </a:lnL>
                    <a:lnR>
                      <a:noFill/>
                    </a:lnR>
                    <a:lnT>
                      <a:noFill/>
                    </a:lnT>
                    <a:lnB w="12700" cap="flat" cmpd="sng" algn="ctr">
                      <a:solidFill>
                        <a:srgbClr val="000000"/>
                      </a:solidFill>
                      <a:prstDash val="solid"/>
                      <a:round/>
                      <a:headEnd type="none" w="med" len="med"/>
                      <a:tailEnd type="none" w="med" len="med"/>
                    </a:lnB>
                  </a:tcPr>
                </a:tc>
                <a:tc rowSpan="2">
                  <a:txBody>
                    <a:bodyPr/>
                    <a:lstStyle/>
                    <a:p>
                      <a:pPr algn="ctr">
                        <a:lnSpc>
                          <a:spcPct val="120000"/>
                        </a:lnSpc>
                        <a:spcAft>
                          <a:spcPts val="0"/>
                        </a:spcAft>
                      </a:pPr>
                      <a:r>
                        <a:rPr lang="uk-UA" sz="1200" dirty="0">
                          <a:latin typeface="Arial"/>
                          <a:ea typeface="Times New Roman"/>
                          <a:cs typeface="Times New Roman"/>
                        </a:rPr>
                        <a:t>,</a:t>
                      </a:r>
                      <a:endParaRPr lang="ru-RU" sz="1000" dirty="0">
                        <a:latin typeface="Times New Roman"/>
                        <a:ea typeface="Times New Roman"/>
                        <a:cs typeface="Times New Roman"/>
                      </a:endParaRPr>
                    </a:p>
                  </a:txBody>
                  <a:tcPr marL="0" marR="68580" marT="0" marB="0" anchor="ctr">
                    <a:lnL>
                      <a:noFill/>
                    </a:lnL>
                    <a:lnR>
                      <a:noFill/>
                    </a:lnR>
                    <a:lnT>
                      <a:noFill/>
                    </a:lnT>
                    <a:lnB>
                      <a:noFill/>
                    </a:lnB>
                  </a:tcPr>
                </a:tc>
                <a:extLst>
                  <a:ext uri="{0D108BD9-81ED-4DB2-BD59-A6C34878D82A}">
                    <a16:rowId xmlns:a16="http://schemas.microsoft.com/office/drawing/2014/main" val="10000"/>
                  </a:ext>
                </a:extLst>
              </a:tr>
              <a:tr h="498384">
                <a:tc vMerge="1">
                  <a:txBody>
                    <a:bodyPr/>
                    <a:lstStyle/>
                    <a:p>
                      <a:endParaRPr lang="ru-RU"/>
                    </a:p>
                  </a:txBody>
                  <a:tcPr/>
                </a:tc>
                <a:tc>
                  <a:txBody>
                    <a:bodyPr/>
                    <a:lstStyle/>
                    <a:p>
                      <a:pPr algn="ctr">
                        <a:lnSpc>
                          <a:spcPct val="120000"/>
                        </a:lnSpc>
                        <a:spcAft>
                          <a:spcPts val="0"/>
                        </a:spcAft>
                      </a:pPr>
                      <a:r>
                        <a:rPr lang="uk-UA" sz="1600" dirty="0">
                          <a:latin typeface="Arial"/>
                          <a:ea typeface="Times New Roman"/>
                          <a:cs typeface="Times New Roman"/>
                        </a:rPr>
                        <a:t>Позичковий капітал</a:t>
                      </a:r>
                      <a:endParaRPr lang="ru-RU" sz="1600" dirty="0">
                        <a:latin typeface="Times New Roman"/>
                        <a:ea typeface="Times New Roman"/>
                        <a:cs typeface="Times New Roman"/>
                      </a:endParaRPr>
                    </a:p>
                  </a:txBody>
                  <a:tcPr marL="0" marR="68580" marT="0" marB="0">
                    <a:lnL>
                      <a:noFill/>
                    </a:lnL>
                    <a:lnR>
                      <a:noFill/>
                    </a:lnR>
                    <a:lnT w="12700" cap="flat" cmpd="sng" algn="ctr">
                      <a:solidFill>
                        <a:srgbClr val="000000"/>
                      </a:solidFill>
                      <a:prstDash val="solid"/>
                      <a:round/>
                      <a:headEnd type="none" w="med" len="med"/>
                      <a:tailEnd type="none" w="med" len="med"/>
                    </a:lnT>
                    <a:lnB>
                      <a:noFill/>
                    </a:lnB>
                  </a:tcPr>
                </a:tc>
                <a:tc vMerge="1">
                  <a:txBody>
                    <a:bodyPr/>
                    <a:lstStyle/>
                    <a:p>
                      <a:endParaRPr lang="ru-RU"/>
                    </a:p>
                  </a:txBody>
                  <a:tcPr/>
                </a:tc>
                <a:extLst>
                  <a:ext uri="{0D108BD9-81ED-4DB2-BD59-A6C34878D82A}">
                    <a16:rowId xmlns:a16="http://schemas.microsoft.com/office/drawing/2014/main" val="10001"/>
                  </a:ext>
                </a:extLst>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1039017212"/>
              </p:ext>
            </p:extLst>
          </p:nvPr>
        </p:nvGraphicFramePr>
        <p:xfrm>
          <a:off x="2057400" y="5805264"/>
          <a:ext cx="5181600" cy="877824"/>
        </p:xfrm>
        <a:graphic>
          <a:graphicData uri="http://schemas.openxmlformats.org/drawingml/2006/table">
            <a:tbl>
              <a:tblPr/>
              <a:tblGrid>
                <a:gridCol w="1727200">
                  <a:extLst>
                    <a:ext uri="{9D8B030D-6E8A-4147-A177-3AD203B41FA5}">
                      <a16:colId xmlns:a16="http://schemas.microsoft.com/office/drawing/2014/main" val="20000"/>
                    </a:ext>
                  </a:extLst>
                </a:gridCol>
                <a:gridCol w="1727200">
                  <a:extLst>
                    <a:ext uri="{9D8B030D-6E8A-4147-A177-3AD203B41FA5}">
                      <a16:colId xmlns:a16="http://schemas.microsoft.com/office/drawing/2014/main" val="20001"/>
                    </a:ext>
                  </a:extLst>
                </a:gridCol>
                <a:gridCol w="1727200">
                  <a:extLst>
                    <a:ext uri="{9D8B030D-6E8A-4147-A177-3AD203B41FA5}">
                      <a16:colId xmlns:a16="http://schemas.microsoft.com/office/drawing/2014/main" val="20002"/>
                    </a:ext>
                  </a:extLst>
                </a:gridCol>
              </a:tblGrid>
              <a:tr h="0">
                <a:tc rowSpan="2">
                  <a:txBody>
                    <a:bodyPr/>
                    <a:lstStyle/>
                    <a:p>
                      <a:pPr algn="ctr">
                        <a:lnSpc>
                          <a:spcPct val="120000"/>
                        </a:lnSpc>
                        <a:spcAft>
                          <a:spcPts val="0"/>
                        </a:spcAft>
                      </a:pPr>
                      <a:r>
                        <a:rPr lang="uk-UA" sz="1600" dirty="0">
                          <a:latin typeface="Arial"/>
                          <a:ea typeface="Times New Roman"/>
                          <a:cs typeface="Times New Roman"/>
                        </a:rPr>
                        <a:t>К5 =</a:t>
                      </a:r>
                      <a:endParaRPr lang="ru-RU" sz="1600" dirty="0">
                        <a:latin typeface="Times New Roman"/>
                        <a:ea typeface="Times New Roman"/>
                        <a:cs typeface="Times New Roman"/>
                      </a:endParaRPr>
                    </a:p>
                  </a:txBody>
                  <a:tcPr marL="0" marR="68580" marT="0" marB="0" anchor="ctr">
                    <a:lnL>
                      <a:noFill/>
                    </a:lnL>
                    <a:lnR>
                      <a:noFill/>
                    </a:lnR>
                    <a:lnT>
                      <a:noFill/>
                    </a:lnT>
                    <a:lnB>
                      <a:noFill/>
                    </a:lnB>
                  </a:tcPr>
                </a:tc>
                <a:tc>
                  <a:txBody>
                    <a:bodyPr/>
                    <a:lstStyle/>
                    <a:p>
                      <a:pPr algn="ctr">
                        <a:lnSpc>
                          <a:spcPct val="120000"/>
                        </a:lnSpc>
                        <a:spcAft>
                          <a:spcPts val="0"/>
                        </a:spcAft>
                      </a:pPr>
                      <a:r>
                        <a:rPr lang="uk-UA" sz="1600" dirty="0">
                          <a:latin typeface="Arial"/>
                          <a:ea typeface="Times New Roman"/>
                          <a:cs typeface="Times New Roman"/>
                        </a:rPr>
                        <a:t>Виручка від реалізації</a:t>
                      </a:r>
                      <a:endParaRPr lang="ru-RU" sz="1600" dirty="0">
                        <a:latin typeface="Times New Roman"/>
                        <a:ea typeface="Times New Roman"/>
                        <a:cs typeface="Times New Roman"/>
                      </a:endParaRPr>
                    </a:p>
                  </a:txBody>
                  <a:tcPr marL="0" marR="68580" marT="0" marB="0">
                    <a:lnL>
                      <a:noFill/>
                    </a:lnL>
                    <a:lnR>
                      <a:noFill/>
                    </a:lnR>
                    <a:lnT>
                      <a:noFill/>
                    </a:lnT>
                    <a:lnB w="12700" cap="flat" cmpd="sng" algn="ctr">
                      <a:solidFill>
                        <a:srgbClr val="000000"/>
                      </a:solidFill>
                      <a:prstDash val="solid"/>
                      <a:round/>
                      <a:headEnd type="none" w="med" len="med"/>
                      <a:tailEnd type="none" w="med" len="med"/>
                    </a:lnB>
                  </a:tcPr>
                </a:tc>
                <a:tc rowSpan="2">
                  <a:txBody>
                    <a:bodyPr/>
                    <a:lstStyle/>
                    <a:p>
                      <a:pPr algn="ctr">
                        <a:lnSpc>
                          <a:spcPct val="120000"/>
                        </a:lnSpc>
                        <a:spcAft>
                          <a:spcPts val="0"/>
                        </a:spcAft>
                      </a:pPr>
                      <a:r>
                        <a:rPr lang="uk-UA" sz="1200" dirty="0">
                          <a:latin typeface="Arial"/>
                          <a:ea typeface="Times New Roman"/>
                          <a:cs typeface="Times New Roman"/>
                        </a:rPr>
                        <a:t>.</a:t>
                      </a:r>
                      <a:endParaRPr lang="ru-RU" sz="1000" dirty="0">
                        <a:latin typeface="Times New Roman"/>
                        <a:ea typeface="Times New Roman"/>
                        <a:cs typeface="Times New Roman"/>
                      </a:endParaRPr>
                    </a:p>
                  </a:txBody>
                  <a:tcPr marL="0" marR="68580" marT="0" marB="0" anchor="ctr">
                    <a:lnL>
                      <a:noFill/>
                    </a:lnL>
                    <a:lnR>
                      <a:noFill/>
                    </a:lnR>
                    <a:lnT>
                      <a:noFill/>
                    </a:lnT>
                    <a:lnB>
                      <a:noFill/>
                    </a:lnB>
                  </a:tcPr>
                </a:tc>
                <a:extLst>
                  <a:ext uri="{0D108BD9-81ED-4DB2-BD59-A6C34878D82A}">
                    <a16:rowId xmlns:a16="http://schemas.microsoft.com/office/drawing/2014/main" val="10000"/>
                  </a:ext>
                </a:extLst>
              </a:tr>
              <a:tr h="0">
                <a:tc vMerge="1">
                  <a:txBody>
                    <a:bodyPr/>
                    <a:lstStyle/>
                    <a:p>
                      <a:endParaRPr lang="ru-RU"/>
                    </a:p>
                  </a:txBody>
                  <a:tcPr/>
                </a:tc>
                <a:tc>
                  <a:txBody>
                    <a:bodyPr/>
                    <a:lstStyle/>
                    <a:p>
                      <a:pPr algn="ctr">
                        <a:lnSpc>
                          <a:spcPct val="120000"/>
                        </a:lnSpc>
                        <a:spcAft>
                          <a:spcPts val="0"/>
                        </a:spcAft>
                      </a:pPr>
                      <a:r>
                        <a:rPr lang="uk-UA" sz="1600" dirty="0">
                          <a:latin typeface="Arial"/>
                          <a:ea typeface="Times New Roman"/>
                          <a:cs typeface="Times New Roman"/>
                        </a:rPr>
                        <a:t>Усього активів</a:t>
                      </a:r>
                      <a:endParaRPr lang="ru-RU" sz="1600" dirty="0">
                        <a:latin typeface="Times New Roman"/>
                        <a:ea typeface="Times New Roman"/>
                        <a:cs typeface="Times New Roman"/>
                      </a:endParaRPr>
                    </a:p>
                  </a:txBody>
                  <a:tcPr marL="0" marR="68580" marT="0" marB="0">
                    <a:lnL>
                      <a:noFill/>
                    </a:lnL>
                    <a:lnR>
                      <a:noFill/>
                    </a:lnR>
                    <a:lnT w="12700" cap="flat" cmpd="sng" algn="ctr">
                      <a:solidFill>
                        <a:srgbClr val="000000"/>
                      </a:solidFill>
                      <a:prstDash val="solid"/>
                      <a:round/>
                      <a:headEnd type="none" w="med" len="med"/>
                      <a:tailEnd type="none" w="med" len="med"/>
                    </a:lnT>
                    <a:lnB>
                      <a:noFill/>
                    </a:lnB>
                  </a:tcPr>
                </a:tc>
                <a:tc vMerge="1">
                  <a:txBody>
                    <a:bodyPr/>
                    <a:lstStyle/>
                    <a:p>
                      <a:endParaRPr lang="ru-RU"/>
                    </a:p>
                  </a:txBody>
                  <a:tcPr/>
                </a:tc>
                <a:extLst>
                  <a:ext uri="{0D108BD9-81ED-4DB2-BD59-A6C34878D82A}">
                    <a16:rowId xmlns:a16="http://schemas.microsoft.com/office/drawing/2014/main" val="10001"/>
                  </a:ext>
                </a:extLst>
              </a:tr>
            </a:tbl>
          </a:graphicData>
        </a:graphic>
      </p:graphicFrame>
      <p:sp>
        <p:nvSpPr>
          <p:cNvPr id="1025" name="Rectangle 1"/>
          <p:cNvSpPr>
            <a:spLocks noChangeArrowheads="1"/>
          </p:cNvSpPr>
          <p:nvPr/>
        </p:nvSpPr>
        <p:spPr bwMode="auto">
          <a:xfrm>
            <a:off x="179512" y="789965"/>
            <a:ext cx="8856984" cy="21852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tab pos="3060700" algn="ctr"/>
              </a:tabLst>
            </a:pPr>
            <a:r>
              <a:rPr kumimoji="0" lang="uk-UA" sz="2000" b="0" i="0" u="none" strike="noStrike" cap="none" normalizeH="0" baseline="0" dirty="0" smtClean="0">
                <a:ln>
                  <a:noFill/>
                </a:ln>
                <a:solidFill>
                  <a:schemeClr val="tx1"/>
                </a:solidFill>
                <a:effectLst/>
                <a:ea typeface="Times New Roman" pitchFamily="18" charset="0"/>
                <a:cs typeface="Arial" pitchFamily="34" charset="0"/>
              </a:rPr>
              <a:t>Індекс </a:t>
            </a:r>
            <a:r>
              <a:rPr kumimoji="0" lang="uk-UA" sz="2000" b="0" i="0" u="none" strike="noStrike" cap="none" normalizeH="0" baseline="0" dirty="0" err="1" smtClean="0">
                <a:ln>
                  <a:noFill/>
                </a:ln>
                <a:solidFill>
                  <a:schemeClr val="tx1"/>
                </a:solidFill>
                <a:effectLst/>
                <a:ea typeface="Times New Roman" pitchFamily="18" charset="0"/>
                <a:cs typeface="Arial" pitchFamily="34" charset="0"/>
              </a:rPr>
              <a:t>Альтмана</a:t>
            </a:r>
            <a:r>
              <a:rPr kumimoji="0" lang="uk-UA" sz="2000" b="0" i="0" u="none" strike="noStrike" cap="none" normalizeH="0" baseline="0" dirty="0" smtClean="0">
                <a:ln>
                  <a:noFill/>
                </a:ln>
                <a:solidFill>
                  <a:schemeClr val="tx1"/>
                </a:solidFill>
                <a:effectLst/>
                <a:ea typeface="Times New Roman" pitchFamily="18" charset="0"/>
                <a:cs typeface="Arial" pitchFamily="34" charset="0"/>
              </a:rPr>
              <a:t> становить функцію від деяких показників, що ха­рактеризують економічний потенціал підприємства і результати його роботи за минулий період. У загальному вигляді показник, який нази­вається z-рахунком </a:t>
            </a:r>
            <a:r>
              <a:rPr kumimoji="0" lang="uk-UA" sz="2000" b="0" i="0" u="none" strike="noStrike" cap="none" normalizeH="0" baseline="0" dirty="0" err="1" smtClean="0">
                <a:ln>
                  <a:noFill/>
                </a:ln>
                <a:solidFill>
                  <a:schemeClr val="tx1"/>
                </a:solidFill>
                <a:effectLst/>
                <a:ea typeface="Times New Roman" pitchFamily="18" charset="0"/>
                <a:cs typeface="Arial" pitchFamily="34" charset="0"/>
              </a:rPr>
              <a:t>Альтмана</a:t>
            </a:r>
            <a:r>
              <a:rPr kumimoji="0" lang="uk-UA" sz="2000" b="0" i="0" u="none" strike="noStrike" cap="none" normalizeH="0" baseline="0" dirty="0" smtClean="0">
                <a:ln>
                  <a:noFill/>
                </a:ln>
                <a:solidFill>
                  <a:schemeClr val="tx1"/>
                </a:solidFill>
                <a:effectLst/>
                <a:ea typeface="Times New Roman" pitchFamily="18" charset="0"/>
                <a:cs typeface="Arial" pitchFamily="34" charset="0"/>
              </a:rPr>
              <a:t>, має такий вигляд:</a:t>
            </a:r>
            <a:endParaRPr lang="ru-RU" sz="2000" dirty="0">
              <a:cs typeface="Arial"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tab pos="3060700" algn="ctr"/>
              </a:tabLst>
            </a:pPr>
            <a:r>
              <a:rPr kumimoji="0" lang="uk-UA" sz="2400" b="0" i="0" u="none" strike="noStrike" cap="none" normalizeH="0" baseline="0" dirty="0" smtClean="0">
                <a:ln>
                  <a:noFill/>
                </a:ln>
                <a:effectLst/>
                <a:ea typeface="Times New Roman" pitchFamily="18" charset="0"/>
                <a:cs typeface="Arial" pitchFamily="34" charset="0"/>
              </a:rPr>
              <a:t>z-рахунок = 1,2 </a:t>
            </a:r>
            <a:r>
              <a:rPr kumimoji="0" lang="uk-UA" sz="2400" b="0" i="0" u="none" strike="noStrike" cap="none" normalizeH="0" baseline="0" dirty="0" smtClean="0">
                <a:ln>
                  <a:noFill/>
                </a:ln>
                <a:effectLst/>
                <a:ea typeface="Times New Roman" pitchFamily="18" charset="0"/>
                <a:cs typeface="Arial" pitchFamily="34" charset="0"/>
                <a:sym typeface="Symbol" pitchFamily="18" charset="2"/>
              </a:rPr>
              <a:t></a:t>
            </a:r>
            <a:r>
              <a:rPr kumimoji="0" lang="uk-UA" sz="2400" b="0" i="0" u="none" strike="noStrike" cap="none" normalizeH="0" baseline="0" dirty="0" smtClean="0">
                <a:ln>
                  <a:noFill/>
                </a:ln>
                <a:effectLst/>
                <a:ea typeface="Times New Roman" pitchFamily="18" charset="0"/>
                <a:cs typeface="Arial" pitchFamily="34" charset="0"/>
              </a:rPr>
              <a:t> К1 + 1,4 </a:t>
            </a:r>
            <a:r>
              <a:rPr kumimoji="0" lang="uk-UA" sz="2400" b="0" i="0" u="none" strike="noStrike" cap="none" normalizeH="0" baseline="0" dirty="0" smtClean="0">
                <a:ln>
                  <a:noFill/>
                </a:ln>
                <a:effectLst/>
                <a:ea typeface="Times New Roman" pitchFamily="18" charset="0"/>
                <a:cs typeface="Arial" pitchFamily="34" charset="0"/>
                <a:sym typeface="Symbol" pitchFamily="18" charset="2"/>
              </a:rPr>
              <a:t></a:t>
            </a:r>
            <a:r>
              <a:rPr kumimoji="0" lang="uk-UA" sz="2400" b="0" i="0" u="none" strike="noStrike" cap="none" normalizeH="0" baseline="0" dirty="0" smtClean="0">
                <a:ln>
                  <a:noFill/>
                </a:ln>
                <a:effectLst/>
                <a:ea typeface="Times New Roman" pitchFamily="18" charset="0"/>
                <a:cs typeface="Arial" pitchFamily="34" charset="0"/>
              </a:rPr>
              <a:t> К2 + 3,3 </a:t>
            </a:r>
            <a:r>
              <a:rPr kumimoji="0" lang="uk-UA" sz="2400" b="0" i="0" u="none" strike="noStrike" cap="none" normalizeH="0" baseline="0" dirty="0" smtClean="0">
                <a:ln>
                  <a:noFill/>
                </a:ln>
                <a:effectLst/>
                <a:ea typeface="Times New Roman" pitchFamily="18" charset="0"/>
                <a:cs typeface="Arial" pitchFamily="34" charset="0"/>
                <a:sym typeface="Symbol" pitchFamily="18" charset="2"/>
              </a:rPr>
              <a:t></a:t>
            </a:r>
            <a:r>
              <a:rPr kumimoji="0" lang="uk-UA" sz="2400" b="0" i="0" u="none" strike="noStrike" cap="none" normalizeH="0" baseline="0" dirty="0" smtClean="0">
                <a:ln>
                  <a:noFill/>
                </a:ln>
                <a:effectLst/>
                <a:ea typeface="Times New Roman" pitchFamily="18" charset="0"/>
                <a:cs typeface="Arial" pitchFamily="34" charset="0"/>
              </a:rPr>
              <a:t> К3 + 0,6 </a:t>
            </a:r>
            <a:r>
              <a:rPr kumimoji="0" lang="uk-UA" sz="2400" b="0" i="0" u="none" strike="noStrike" cap="none" normalizeH="0" baseline="0" dirty="0" smtClean="0">
                <a:ln>
                  <a:noFill/>
                </a:ln>
                <a:effectLst/>
                <a:ea typeface="Times New Roman" pitchFamily="18" charset="0"/>
                <a:cs typeface="Arial" pitchFamily="34" charset="0"/>
                <a:sym typeface="Symbol" pitchFamily="18" charset="2"/>
              </a:rPr>
              <a:t></a:t>
            </a:r>
            <a:r>
              <a:rPr kumimoji="0" lang="uk-UA" sz="2400" b="0" i="0" u="none" strike="noStrike" cap="none" normalizeH="0" baseline="0" dirty="0" smtClean="0">
                <a:ln>
                  <a:noFill/>
                </a:ln>
                <a:effectLst/>
                <a:ea typeface="Times New Roman" pitchFamily="18" charset="0"/>
                <a:cs typeface="Arial" pitchFamily="34" charset="0"/>
              </a:rPr>
              <a:t> К4 + 1,0 </a:t>
            </a:r>
            <a:r>
              <a:rPr kumimoji="0" lang="uk-UA" sz="2400" b="0" i="0" u="none" strike="noStrike" cap="none" normalizeH="0" baseline="0" dirty="0" smtClean="0">
                <a:ln>
                  <a:noFill/>
                </a:ln>
                <a:effectLst/>
                <a:ea typeface="Times New Roman" pitchFamily="18" charset="0"/>
                <a:cs typeface="Arial" pitchFamily="34" charset="0"/>
                <a:sym typeface="Symbol" pitchFamily="18" charset="2"/>
              </a:rPr>
              <a:t></a:t>
            </a:r>
            <a:r>
              <a:rPr kumimoji="0" lang="uk-UA" sz="2400" b="0" i="0" u="none" strike="noStrike" cap="none" normalizeH="0" baseline="0" dirty="0" smtClean="0">
                <a:ln>
                  <a:noFill/>
                </a:ln>
                <a:effectLst/>
                <a:ea typeface="Times New Roman" pitchFamily="18" charset="0"/>
                <a:cs typeface="Arial" pitchFamily="34" charset="0"/>
              </a:rPr>
              <a:t> К5, </a:t>
            </a:r>
            <a:endParaRPr kumimoji="0" lang="ru-RU" b="0" i="0" u="none" strike="noStrike" cap="none" normalizeH="0" baseline="0" dirty="0" smtClean="0">
              <a:ln>
                <a:noFill/>
              </a:ln>
              <a:effectLst/>
              <a:cs typeface="Arial" pitchFamily="34" charset="0"/>
              <a:sym typeface="Symbol" pitchFamily="18" charset="2"/>
            </a:endParaRPr>
          </a:p>
          <a:p>
            <a:pPr marL="0" marR="0" lvl="0" indent="457200" algn="l" defTabSz="914400" rtl="0" eaLnBrk="0" fontAlgn="base" latinLnBrk="0" hangingPunct="0">
              <a:lnSpc>
                <a:spcPct val="100000"/>
              </a:lnSpc>
              <a:spcBef>
                <a:spcPct val="0"/>
              </a:spcBef>
              <a:spcAft>
                <a:spcPct val="0"/>
              </a:spcAft>
              <a:buClrTx/>
              <a:buSzTx/>
              <a:buFontTx/>
              <a:buNone/>
              <a:tabLst>
                <a:tab pos="3060700" algn="ctr"/>
              </a:tabLst>
            </a:pPr>
            <a:r>
              <a:rPr kumimoji="0" lang="uk-UA" b="0" i="0" u="none" strike="noStrike" cap="none" normalizeH="0" baseline="0" dirty="0" smtClean="0">
                <a:ln>
                  <a:noFill/>
                </a:ln>
                <a:solidFill>
                  <a:schemeClr val="tx1"/>
                </a:solidFill>
                <a:effectLst/>
                <a:ea typeface="Times New Roman" pitchFamily="18" charset="0"/>
                <a:cs typeface="Arial" pitchFamily="34" charset="0"/>
                <a:sym typeface="Symbol" pitchFamily="18" charset="2"/>
              </a:rPr>
              <a:t>де показники К1, К2, К3, К4, К5 розраховуються за такими формулами:</a:t>
            </a:r>
            <a:endParaRPr kumimoji="0" lang="ru-RU" b="0" i="0" u="none" strike="noStrike" cap="none" normalizeH="0" baseline="0" dirty="0" smtClean="0">
              <a:ln>
                <a:noFill/>
              </a:ln>
              <a:solidFill>
                <a:schemeClr val="tx1"/>
              </a:solidFill>
              <a:effectLst/>
              <a:cs typeface="Arial" pitchFamily="34" charset="0"/>
              <a:sym typeface="Symbol" pitchFamily="18" charset="2"/>
            </a:endParaRPr>
          </a:p>
          <a:p>
            <a:pPr marL="0" marR="0" lvl="0" indent="457200" algn="l" defTabSz="914400" rtl="0" eaLnBrk="0" fontAlgn="base" latinLnBrk="0" hangingPunct="0">
              <a:lnSpc>
                <a:spcPct val="100000"/>
              </a:lnSpc>
              <a:spcBef>
                <a:spcPct val="0"/>
              </a:spcBef>
              <a:spcAft>
                <a:spcPct val="0"/>
              </a:spcAft>
              <a:buClrTx/>
              <a:buSzTx/>
              <a:buFontTx/>
              <a:buNone/>
              <a:tabLst>
                <a:tab pos="3060700" algn="ctr"/>
              </a:tabLst>
            </a:pPr>
            <a:endPar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sym typeface="Symbol" pitchFamily="18" charset="2"/>
            </a:endParaRPr>
          </a:p>
        </p:txBody>
      </p:sp>
      <p:sp>
        <p:nvSpPr>
          <p:cNvPr id="7" name="Прямоугольник 6"/>
          <p:cNvSpPr/>
          <p:nvPr/>
        </p:nvSpPr>
        <p:spPr>
          <a:xfrm>
            <a:off x="2699792" y="116632"/>
            <a:ext cx="3828484" cy="58477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uk-UA" sz="3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Times New Roman" pitchFamily="18" charset="0"/>
                <a:cs typeface="Arial" pitchFamily="34" charset="0"/>
              </a:rPr>
              <a:t>Індекс </a:t>
            </a:r>
            <a:r>
              <a:rPr lang="uk-UA" sz="3200" b="1" i="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Times New Roman" pitchFamily="18" charset="0"/>
                <a:cs typeface="Arial" pitchFamily="34" charset="0"/>
              </a:rPr>
              <a:t>Альтмана</a:t>
            </a:r>
            <a:r>
              <a:rPr lang="uk-UA" sz="3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Times New Roman" pitchFamily="18" charset="0"/>
                <a:cs typeface="Arial" pitchFamily="34" charset="0"/>
              </a:rPr>
              <a:t> </a:t>
            </a:r>
            <a:endParaRPr lang="uk-UA"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Прямоугольник 7"/>
          <p:cNvSpPr/>
          <p:nvPr/>
        </p:nvSpPr>
        <p:spPr>
          <a:xfrm>
            <a:off x="827584" y="2985020"/>
            <a:ext cx="3024336" cy="1584176"/>
          </a:xfrm>
          <a:prstGeom prst="rect">
            <a:avLst/>
          </a:prstGeom>
          <a:no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Прямоугольник 9"/>
          <p:cNvSpPr/>
          <p:nvPr/>
        </p:nvSpPr>
        <p:spPr>
          <a:xfrm>
            <a:off x="827584" y="4704937"/>
            <a:ext cx="3024336" cy="1091943"/>
          </a:xfrm>
          <a:prstGeom prst="rect">
            <a:avLst/>
          </a:prstGeom>
          <a:no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Прямоугольник 10"/>
          <p:cNvSpPr/>
          <p:nvPr/>
        </p:nvSpPr>
        <p:spPr>
          <a:xfrm>
            <a:off x="5478803" y="2985020"/>
            <a:ext cx="2724244" cy="1227684"/>
          </a:xfrm>
          <a:prstGeom prst="rect">
            <a:avLst/>
          </a:prstGeom>
          <a:no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Прямоугольник 11"/>
          <p:cNvSpPr/>
          <p:nvPr/>
        </p:nvSpPr>
        <p:spPr>
          <a:xfrm>
            <a:off x="5508104" y="4390009"/>
            <a:ext cx="3024336" cy="1431776"/>
          </a:xfrm>
          <a:prstGeom prst="rect">
            <a:avLst/>
          </a:prstGeom>
          <a:no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3" name="Прямоугольник 12"/>
          <p:cNvSpPr/>
          <p:nvPr/>
        </p:nvSpPr>
        <p:spPr>
          <a:xfrm>
            <a:off x="2492152" y="5821785"/>
            <a:ext cx="3664024" cy="868288"/>
          </a:xfrm>
          <a:prstGeom prst="rect">
            <a:avLst/>
          </a:prstGeom>
          <a:no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430837500"/>
      </p:ext>
    </p:extLst>
  </p:cSld>
  <p:clrMapOvr>
    <a:masterClrMapping/>
  </p:clrMapOvr>
  <p:transition spd="slow">
    <p:push dir="u"/>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696668075"/>
              </p:ext>
            </p:extLst>
          </p:nvPr>
        </p:nvGraphicFramePr>
        <p:xfrm>
          <a:off x="157572" y="908720"/>
          <a:ext cx="8676456" cy="2926080"/>
        </p:xfrm>
        <a:graphic>
          <a:graphicData uri="http://schemas.openxmlformats.org/drawingml/2006/table">
            <a:tbl>
              <a:tblPr/>
              <a:tblGrid>
                <a:gridCol w="4149609">
                  <a:extLst>
                    <a:ext uri="{9D8B030D-6E8A-4147-A177-3AD203B41FA5}">
                      <a16:colId xmlns:a16="http://schemas.microsoft.com/office/drawing/2014/main" val="20000"/>
                    </a:ext>
                  </a:extLst>
                </a:gridCol>
                <a:gridCol w="4526847">
                  <a:extLst>
                    <a:ext uri="{9D8B030D-6E8A-4147-A177-3AD203B41FA5}">
                      <a16:colId xmlns:a16="http://schemas.microsoft.com/office/drawing/2014/main" val="20001"/>
                    </a:ext>
                  </a:extLst>
                </a:gridCol>
              </a:tblGrid>
              <a:tr h="501243">
                <a:tc>
                  <a:txBody>
                    <a:bodyPr/>
                    <a:lstStyle/>
                    <a:p>
                      <a:pPr algn="ctr">
                        <a:lnSpc>
                          <a:spcPct val="120000"/>
                        </a:lnSpc>
                        <a:spcAft>
                          <a:spcPts val="0"/>
                        </a:spcAft>
                      </a:pPr>
                      <a:r>
                        <a:rPr lang="uk-UA" sz="3200" dirty="0">
                          <a:latin typeface="+mn-lt"/>
                          <a:ea typeface="Times New Roman"/>
                          <a:cs typeface="Times New Roman"/>
                        </a:rPr>
                        <a:t>Значення z-рахунку</a:t>
                      </a:r>
                      <a:endParaRPr lang="ru-RU" sz="3200" dirty="0">
                        <a:latin typeface="+mn-lt"/>
                        <a:ea typeface="Times New Roman"/>
                        <a:cs typeface="Times New Roman"/>
                      </a:endParaRPr>
                    </a:p>
                  </a:txBody>
                  <a:tcPr marL="25281" marR="25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uk-UA" sz="3200" dirty="0" smtClean="0">
                          <a:latin typeface="+mn-lt"/>
                          <a:ea typeface="Times New Roman"/>
                          <a:cs typeface="Times New Roman"/>
                        </a:rPr>
                        <a:t>Імовірність</a:t>
                      </a:r>
                      <a:r>
                        <a:rPr lang="uk-UA" sz="3200" baseline="0" dirty="0" smtClean="0">
                          <a:latin typeface="+mn-lt"/>
                          <a:ea typeface="Times New Roman"/>
                          <a:cs typeface="Times New Roman"/>
                        </a:rPr>
                        <a:t> </a:t>
                      </a:r>
                      <a:r>
                        <a:rPr lang="uk-UA" sz="3200" dirty="0" smtClean="0">
                          <a:latin typeface="+mn-lt"/>
                          <a:ea typeface="Times New Roman"/>
                          <a:cs typeface="Times New Roman"/>
                        </a:rPr>
                        <a:t>банкрутства</a:t>
                      </a:r>
                      <a:endParaRPr lang="ru-RU" sz="3200" dirty="0">
                        <a:latin typeface="+mn-lt"/>
                        <a:ea typeface="Times New Roman"/>
                        <a:cs typeface="Times New Roman"/>
                      </a:endParaRPr>
                    </a:p>
                  </a:txBody>
                  <a:tcPr marL="25281" marR="252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01243">
                <a:tc>
                  <a:txBody>
                    <a:bodyPr/>
                    <a:lstStyle/>
                    <a:p>
                      <a:pPr>
                        <a:lnSpc>
                          <a:spcPct val="120000"/>
                        </a:lnSpc>
                        <a:spcAft>
                          <a:spcPts val="0"/>
                        </a:spcAft>
                      </a:pPr>
                      <a:r>
                        <a:rPr lang="uk-UA" sz="3200" dirty="0">
                          <a:latin typeface="+mn-lt"/>
                          <a:ea typeface="Times New Roman"/>
                          <a:cs typeface="Times New Roman"/>
                        </a:rPr>
                        <a:t>1,8 і менше</a:t>
                      </a:r>
                      <a:endParaRPr lang="ru-RU" sz="3200" dirty="0">
                        <a:latin typeface="+mn-lt"/>
                        <a:ea typeface="Times New Roman"/>
                        <a:cs typeface="Times New Roman"/>
                      </a:endParaRPr>
                    </a:p>
                  </a:txBody>
                  <a:tcPr marL="25281" marR="25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uk-UA" sz="3200" dirty="0">
                          <a:latin typeface="+mn-lt"/>
                          <a:ea typeface="Times New Roman"/>
                          <a:cs typeface="Times New Roman"/>
                        </a:rPr>
                        <a:t>Дуже висока</a:t>
                      </a:r>
                      <a:endParaRPr lang="ru-RU" sz="3200" dirty="0">
                        <a:latin typeface="+mn-lt"/>
                        <a:ea typeface="Times New Roman"/>
                        <a:cs typeface="Times New Roman"/>
                      </a:endParaRPr>
                    </a:p>
                  </a:txBody>
                  <a:tcPr marL="25281" marR="25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01243">
                <a:tc>
                  <a:txBody>
                    <a:bodyPr/>
                    <a:lstStyle/>
                    <a:p>
                      <a:pPr>
                        <a:lnSpc>
                          <a:spcPct val="120000"/>
                        </a:lnSpc>
                        <a:spcAft>
                          <a:spcPts val="0"/>
                        </a:spcAft>
                      </a:pPr>
                      <a:r>
                        <a:rPr lang="uk-UA" sz="3200" dirty="0">
                          <a:latin typeface="+mn-lt"/>
                          <a:ea typeface="Times New Roman"/>
                          <a:cs typeface="Times New Roman"/>
                        </a:rPr>
                        <a:t>Від 1,81 до 2,7</a:t>
                      </a:r>
                      <a:endParaRPr lang="ru-RU" sz="3200" dirty="0">
                        <a:latin typeface="+mn-lt"/>
                        <a:ea typeface="Times New Roman"/>
                        <a:cs typeface="Times New Roman"/>
                      </a:endParaRPr>
                    </a:p>
                  </a:txBody>
                  <a:tcPr marL="25281" marR="25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uk-UA" sz="3200" dirty="0">
                          <a:latin typeface="+mn-lt"/>
                          <a:ea typeface="Times New Roman"/>
                          <a:cs typeface="Times New Roman"/>
                        </a:rPr>
                        <a:t>Висока</a:t>
                      </a:r>
                      <a:endParaRPr lang="ru-RU" sz="3200" dirty="0">
                        <a:latin typeface="+mn-lt"/>
                        <a:ea typeface="Times New Roman"/>
                        <a:cs typeface="Times New Roman"/>
                      </a:endParaRPr>
                    </a:p>
                  </a:txBody>
                  <a:tcPr marL="25281" marR="25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01243">
                <a:tc>
                  <a:txBody>
                    <a:bodyPr/>
                    <a:lstStyle/>
                    <a:p>
                      <a:pPr>
                        <a:lnSpc>
                          <a:spcPct val="120000"/>
                        </a:lnSpc>
                        <a:spcAft>
                          <a:spcPts val="0"/>
                        </a:spcAft>
                      </a:pPr>
                      <a:r>
                        <a:rPr lang="uk-UA" sz="3200" dirty="0">
                          <a:latin typeface="+mn-lt"/>
                          <a:ea typeface="Times New Roman"/>
                          <a:cs typeface="Times New Roman"/>
                        </a:rPr>
                        <a:t>Від 2,71 до 2,9</a:t>
                      </a:r>
                      <a:endParaRPr lang="ru-RU" sz="3200" dirty="0">
                        <a:latin typeface="+mn-lt"/>
                        <a:ea typeface="Times New Roman"/>
                        <a:cs typeface="Times New Roman"/>
                      </a:endParaRPr>
                    </a:p>
                  </a:txBody>
                  <a:tcPr marL="25281" marR="25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uk-UA" sz="3200" dirty="0">
                          <a:latin typeface="+mn-lt"/>
                          <a:ea typeface="Times New Roman"/>
                          <a:cs typeface="Times New Roman"/>
                        </a:rPr>
                        <a:t>Існує можливість</a:t>
                      </a:r>
                      <a:endParaRPr lang="ru-RU" sz="3200" dirty="0">
                        <a:latin typeface="+mn-lt"/>
                        <a:ea typeface="Times New Roman"/>
                        <a:cs typeface="Times New Roman"/>
                      </a:endParaRPr>
                    </a:p>
                  </a:txBody>
                  <a:tcPr marL="25281" marR="25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01243">
                <a:tc>
                  <a:txBody>
                    <a:bodyPr/>
                    <a:lstStyle/>
                    <a:p>
                      <a:pPr>
                        <a:lnSpc>
                          <a:spcPct val="120000"/>
                        </a:lnSpc>
                        <a:spcAft>
                          <a:spcPts val="0"/>
                        </a:spcAft>
                      </a:pPr>
                      <a:r>
                        <a:rPr lang="uk-UA" sz="3200" dirty="0">
                          <a:latin typeface="+mn-lt"/>
                          <a:ea typeface="Times New Roman"/>
                          <a:cs typeface="Times New Roman"/>
                        </a:rPr>
                        <a:t>3,0 і вище</a:t>
                      </a:r>
                      <a:endParaRPr lang="ru-RU" sz="3200" dirty="0">
                        <a:latin typeface="+mn-lt"/>
                        <a:ea typeface="Times New Roman"/>
                        <a:cs typeface="Times New Roman"/>
                      </a:endParaRPr>
                    </a:p>
                  </a:txBody>
                  <a:tcPr marL="25281" marR="25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uk-UA" sz="3200" dirty="0">
                          <a:latin typeface="+mn-lt"/>
                          <a:ea typeface="Times New Roman"/>
                          <a:cs typeface="Times New Roman"/>
                        </a:rPr>
                        <a:t>Дуже низька</a:t>
                      </a:r>
                      <a:endParaRPr lang="ru-RU" sz="3200" dirty="0">
                        <a:latin typeface="+mn-lt"/>
                        <a:ea typeface="Times New Roman"/>
                        <a:cs typeface="Times New Roman"/>
                      </a:endParaRPr>
                    </a:p>
                  </a:txBody>
                  <a:tcPr marL="25281" marR="25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8673" name="Rectangle 1"/>
          <p:cNvSpPr>
            <a:spLocks noChangeArrowheads="1"/>
          </p:cNvSpPr>
          <p:nvPr/>
        </p:nvSpPr>
        <p:spPr bwMode="auto">
          <a:xfrm>
            <a:off x="323528" y="150171"/>
            <a:ext cx="8352928" cy="1123360"/>
          </a:xfrm>
          <a:prstGeom prst="rect">
            <a:avLst/>
          </a:prstGeom>
          <a:noFill/>
          <a:ln w="9525">
            <a:noFill/>
            <a:miter lim="800000"/>
            <a:headEnd/>
            <a:tailEnd/>
          </a:ln>
          <a:effectLst/>
        </p:spPr>
        <p:txBody>
          <a:bodyPr vert="horz" wrap="square" lIns="91440" tIns="76176" rIns="91440" bIns="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36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cs typeface="Arial" pitchFamily="34" charset="0"/>
              </a:rPr>
              <a:t>Ступінь імовірності банкрутства</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sz="32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pic>
        <p:nvPicPr>
          <p:cNvPr id="4" name="Рисунок 3" descr="den-vibr.jpg"/>
          <p:cNvPicPr>
            <a:picLocks noChangeAspect="1"/>
          </p:cNvPicPr>
          <p:nvPr/>
        </p:nvPicPr>
        <p:blipFill>
          <a:blip r:embed="rId2" cstate="print"/>
          <a:stretch>
            <a:fillRect/>
          </a:stretch>
        </p:blipFill>
        <p:spPr>
          <a:xfrm>
            <a:off x="6084168" y="3715769"/>
            <a:ext cx="3162300" cy="3162300"/>
          </a:xfrm>
          <a:prstGeom prst="rect">
            <a:avLst/>
          </a:prstGeom>
        </p:spPr>
      </p:pic>
    </p:spTree>
    <p:extLst>
      <p:ext uri="{BB962C8B-B14F-4D97-AF65-F5344CB8AC3E}">
        <p14:creationId xmlns:p14="http://schemas.microsoft.com/office/powerpoint/2010/main" val="1871521391"/>
      </p:ext>
    </p:extLst>
  </p:cSld>
  <p:clrMapOvr>
    <a:masterClrMapping/>
  </p:clrMapOvr>
  <p:transition spd="slow">
    <p:push dir="u"/>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930481885"/>
              </p:ext>
            </p:extLst>
          </p:nvPr>
        </p:nvGraphicFramePr>
        <p:xfrm>
          <a:off x="2108029" y="3754047"/>
          <a:ext cx="4800600" cy="1003935"/>
        </p:xfrm>
        <a:graphic>
          <a:graphicData uri="http://schemas.openxmlformats.org/drawingml/2006/table">
            <a:tbl>
              <a:tblPr/>
              <a:tblGrid>
                <a:gridCol w="1447799">
                  <a:extLst>
                    <a:ext uri="{9D8B030D-6E8A-4147-A177-3AD203B41FA5}">
                      <a16:colId xmlns:a16="http://schemas.microsoft.com/office/drawing/2014/main" val="20000"/>
                    </a:ext>
                  </a:extLst>
                </a:gridCol>
                <a:gridCol w="3111607">
                  <a:extLst>
                    <a:ext uri="{9D8B030D-6E8A-4147-A177-3AD203B41FA5}">
                      <a16:colId xmlns:a16="http://schemas.microsoft.com/office/drawing/2014/main" val="20001"/>
                    </a:ext>
                  </a:extLst>
                </a:gridCol>
                <a:gridCol w="241194">
                  <a:extLst>
                    <a:ext uri="{9D8B030D-6E8A-4147-A177-3AD203B41FA5}">
                      <a16:colId xmlns:a16="http://schemas.microsoft.com/office/drawing/2014/main" val="20002"/>
                    </a:ext>
                  </a:extLst>
                </a:gridCol>
              </a:tblGrid>
              <a:tr h="277559">
                <a:tc rowSpan="2">
                  <a:txBody>
                    <a:bodyPr/>
                    <a:lstStyle/>
                    <a:p>
                      <a:pPr>
                        <a:lnSpc>
                          <a:spcPct val="122000"/>
                        </a:lnSpc>
                        <a:spcAft>
                          <a:spcPts val="0"/>
                        </a:spcAft>
                      </a:pPr>
                      <a:r>
                        <a:rPr lang="uk-UA" sz="1800" dirty="0" err="1">
                          <a:latin typeface="+mn-lt"/>
                          <a:ea typeface="Times New Roman"/>
                          <a:cs typeface="Times New Roman"/>
                        </a:rPr>
                        <a:t>Кпл</a:t>
                      </a:r>
                      <a:r>
                        <a:rPr lang="uk-UA" sz="1800" dirty="0">
                          <a:latin typeface="+mn-lt"/>
                          <a:ea typeface="Times New Roman"/>
                          <a:cs typeface="Times New Roman"/>
                        </a:rPr>
                        <a:t> =</a:t>
                      </a:r>
                      <a:endParaRPr lang="ru-RU" sz="1800" dirty="0">
                        <a:latin typeface="+mn-lt"/>
                        <a:ea typeface="Times New Roman"/>
                        <a:cs typeface="Times New Roman"/>
                      </a:endParaRPr>
                    </a:p>
                  </a:txBody>
                  <a:tcPr marL="0" marR="68580" marT="0" marB="0" anchor="ctr">
                    <a:lnL>
                      <a:noFill/>
                    </a:lnL>
                    <a:lnR>
                      <a:noFill/>
                    </a:lnR>
                    <a:lnT>
                      <a:noFill/>
                    </a:lnT>
                    <a:lnB>
                      <a:noFill/>
                    </a:lnB>
                  </a:tcPr>
                </a:tc>
                <a:tc>
                  <a:txBody>
                    <a:bodyPr/>
                    <a:lstStyle/>
                    <a:p>
                      <a:pPr algn="ctr">
                        <a:lnSpc>
                          <a:spcPct val="122000"/>
                        </a:lnSpc>
                        <a:spcAft>
                          <a:spcPts val="0"/>
                        </a:spcAft>
                      </a:pPr>
                      <a:r>
                        <a:rPr lang="uk-UA" sz="1800" dirty="0">
                          <a:latin typeface="+mn-lt"/>
                          <a:ea typeface="Times New Roman"/>
                          <a:cs typeface="Times New Roman"/>
                        </a:rPr>
                        <a:t>Оборотні засоби в запасах та інших активах</a:t>
                      </a:r>
                      <a:endParaRPr lang="ru-RU" sz="1800" dirty="0">
                        <a:latin typeface="+mn-lt"/>
                        <a:ea typeface="Times New Roman"/>
                        <a:cs typeface="Times New Roman"/>
                      </a:endParaRPr>
                    </a:p>
                  </a:txBody>
                  <a:tcPr marL="0" marR="68580" marT="0" marB="0" anchor="b">
                    <a:lnL>
                      <a:noFill/>
                    </a:lnL>
                    <a:lnR>
                      <a:noFill/>
                    </a:lnR>
                    <a:lnT>
                      <a:noFill/>
                    </a:lnT>
                    <a:lnB w="12700" cap="flat" cmpd="sng" algn="ctr">
                      <a:solidFill>
                        <a:srgbClr val="000000"/>
                      </a:solidFill>
                      <a:prstDash val="solid"/>
                      <a:round/>
                      <a:headEnd type="none" w="med" len="med"/>
                      <a:tailEnd type="none" w="med" len="med"/>
                    </a:lnB>
                  </a:tcPr>
                </a:tc>
                <a:tc rowSpan="2">
                  <a:txBody>
                    <a:bodyPr/>
                    <a:lstStyle/>
                    <a:p>
                      <a:pPr>
                        <a:lnSpc>
                          <a:spcPct val="122000"/>
                        </a:lnSpc>
                        <a:spcAft>
                          <a:spcPts val="0"/>
                        </a:spcAft>
                      </a:pPr>
                      <a:r>
                        <a:rPr lang="uk-UA" sz="1200" dirty="0">
                          <a:latin typeface="Arial"/>
                          <a:ea typeface="Times New Roman"/>
                          <a:cs typeface="Times New Roman"/>
                        </a:rPr>
                        <a:t>,</a:t>
                      </a:r>
                      <a:endParaRPr lang="ru-RU" sz="1000" dirty="0">
                        <a:latin typeface="Times New Roman"/>
                        <a:ea typeface="Times New Roman"/>
                        <a:cs typeface="Times New Roman"/>
                      </a:endParaRPr>
                    </a:p>
                  </a:txBody>
                  <a:tcPr marL="0" marR="68580" marT="0" marB="0" anchor="ctr">
                    <a:lnL>
                      <a:noFill/>
                    </a:lnL>
                    <a:lnR>
                      <a:noFill/>
                    </a:lnR>
                    <a:lnT>
                      <a:noFill/>
                    </a:lnT>
                    <a:lnB>
                      <a:noFill/>
                    </a:lnB>
                  </a:tcPr>
                </a:tc>
                <a:extLst>
                  <a:ext uri="{0D108BD9-81ED-4DB2-BD59-A6C34878D82A}">
                    <a16:rowId xmlns:a16="http://schemas.microsoft.com/office/drawing/2014/main" val="10000"/>
                  </a:ext>
                </a:extLst>
              </a:tr>
              <a:tr h="92520">
                <a:tc vMerge="1">
                  <a:txBody>
                    <a:bodyPr/>
                    <a:lstStyle/>
                    <a:p>
                      <a:endParaRPr lang="ru-RU"/>
                    </a:p>
                  </a:txBody>
                  <a:tcPr/>
                </a:tc>
                <a:tc>
                  <a:txBody>
                    <a:bodyPr/>
                    <a:lstStyle/>
                    <a:p>
                      <a:pPr algn="ctr">
                        <a:lnSpc>
                          <a:spcPct val="122000"/>
                        </a:lnSpc>
                        <a:spcAft>
                          <a:spcPts val="0"/>
                        </a:spcAft>
                      </a:pPr>
                      <a:r>
                        <a:rPr lang="uk-UA" sz="1800" dirty="0">
                          <a:latin typeface="+mn-lt"/>
                          <a:ea typeface="Times New Roman"/>
                          <a:cs typeface="Times New Roman"/>
                        </a:rPr>
                        <a:t>Поточні зобов'язання</a:t>
                      </a:r>
                      <a:endParaRPr lang="ru-RU" sz="1800" dirty="0">
                        <a:latin typeface="+mn-lt"/>
                        <a:ea typeface="Times New Roman"/>
                        <a:cs typeface="Times New Roman"/>
                      </a:endParaRPr>
                    </a:p>
                  </a:txBody>
                  <a:tcPr marL="0" marR="68580" marT="0" marB="0">
                    <a:lnL>
                      <a:noFill/>
                    </a:lnL>
                    <a:lnR>
                      <a:noFill/>
                    </a:lnR>
                    <a:lnT w="12700" cap="flat" cmpd="sng" algn="ctr">
                      <a:solidFill>
                        <a:srgbClr val="000000"/>
                      </a:solidFill>
                      <a:prstDash val="solid"/>
                      <a:round/>
                      <a:headEnd type="none" w="med" len="med"/>
                      <a:tailEnd type="none" w="med" len="med"/>
                    </a:lnT>
                    <a:lnB>
                      <a:noFill/>
                    </a:lnB>
                  </a:tcPr>
                </a:tc>
                <a:tc vMerge="1">
                  <a:txBody>
                    <a:bodyPr/>
                    <a:lstStyle/>
                    <a:p>
                      <a:endParaRPr lang="ru-RU"/>
                    </a:p>
                  </a:txBody>
                  <a:tcPr/>
                </a:tc>
                <a:extLst>
                  <a:ext uri="{0D108BD9-81ED-4DB2-BD59-A6C34878D82A}">
                    <a16:rowId xmlns:a16="http://schemas.microsoft.com/office/drawing/2014/main" val="10001"/>
                  </a:ext>
                </a:extLst>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1431304801"/>
              </p:ext>
            </p:extLst>
          </p:nvPr>
        </p:nvGraphicFramePr>
        <p:xfrm>
          <a:off x="2195736" y="5369364"/>
          <a:ext cx="6096000" cy="1385822"/>
        </p:xfrm>
        <a:graphic>
          <a:graphicData uri="http://schemas.openxmlformats.org/drawingml/2006/table">
            <a:tbl>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81887">
                <a:tc rowSpan="2">
                  <a:txBody>
                    <a:bodyPr/>
                    <a:lstStyle/>
                    <a:p>
                      <a:pPr>
                        <a:lnSpc>
                          <a:spcPct val="122000"/>
                        </a:lnSpc>
                        <a:spcAft>
                          <a:spcPts val="0"/>
                        </a:spcAft>
                      </a:pPr>
                      <a:r>
                        <a:rPr lang="uk-UA" sz="1800" dirty="0">
                          <a:latin typeface="+mn-lt"/>
                          <a:ea typeface="Times New Roman"/>
                          <a:cs typeface="Times New Roman"/>
                        </a:rPr>
                        <a:t>Кок =</a:t>
                      </a:r>
                      <a:endParaRPr lang="ru-RU" sz="1800" dirty="0">
                        <a:latin typeface="+mn-lt"/>
                        <a:ea typeface="Times New Roman"/>
                        <a:cs typeface="Times New Roman"/>
                      </a:endParaRPr>
                    </a:p>
                  </a:txBody>
                  <a:tcPr marL="0" marR="68580" marT="0" marB="0" anchor="ctr">
                    <a:lnL>
                      <a:noFill/>
                    </a:lnL>
                    <a:lnR>
                      <a:noFill/>
                    </a:lnR>
                    <a:lnT>
                      <a:noFill/>
                    </a:lnT>
                    <a:lnB>
                      <a:noFill/>
                    </a:lnB>
                  </a:tcPr>
                </a:tc>
                <a:tc>
                  <a:txBody>
                    <a:bodyPr/>
                    <a:lstStyle/>
                    <a:p>
                      <a:pPr algn="ctr">
                        <a:lnSpc>
                          <a:spcPct val="122000"/>
                        </a:lnSpc>
                        <a:spcAft>
                          <a:spcPts val="0"/>
                        </a:spcAft>
                      </a:pPr>
                      <a:r>
                        <a:rPr lang="uk-UA" sz="1800" dirty="0">
                          <a:latin typeface="+mn-lt"/>
                          <a:ea typeface="Times New Roman"/>
                          <a:cs typeface="Times New Roman"/>
                        </a:rPr>
                        <a:t>Оборотні засоби</a:t>
                      </a:r>
                      <a:endParaRPr lang="ru-RU" sz="1800" dirty="0">
                        <a:latin typeface="+mn-lt"/>
                        <a:ea typeface="Times New Roman"/>
                        <a:cs typeface="Times New Roman"/>
                      </a:endParaRPr>
                    </a:p>
                  </a:txBody>
                  <a:tcPr marL="0" marR="68580" marT="0" marB="0" anchor="b">
                    <a:lnL>
                      <a:noFill/>
                    </a:lnL>
                    <a:lnR>
                      <a:noFill/>
                    </a:lnR>
                    <a:lnT>
                      <a:noFill/>
                    </a:lnT>
                    <a:lnB w="12700" cap="flat" cmpd="sng" algn="ctr">
                      <a:solidFill>
                        <a:srgbClr val="000000"/>
                      </a:solidFill>
                      <a:prstDash val="solid"/>
                      <a:round/>
                      <a:headEnd type="none" w="med" len="med"/>
                      <a:tailEnd type="none" w="med" len="med"/>
                    </a:lnB>
                  </a:tcPr>
                </a:tc>
                <a:tc rowSpan="2">
                  <a:txBody>
                    <a:bodyPr/>
                    <a:lstStyle/>
                    <a:p>
                      <a:pPr>
                        <a:lnSpc>
                          <a:spcPct val="122000"/>
                        </a:lnSpc>
                        <a:spcAft>
                          <a:spcPts val="0"/>
                        </a:spcAft>
                      </a:pPr>
                      <a:r>
                        <a:rPr lang="uk-UA" sz="1200" dirty="0">
                          <a:latin typeface="Arial"/>
                          <a:ea typeface="Times New Roman"/>
                          <a:cs typeface="Times New Roman"/>
                        </a:rPr>
                        <a:t>,</a:t>
                      </a:r>
                      <a:endParaRPr lang="ru-RU" sz="1000" dirty="0">
                        <a:latin typeface="Times New Roman"/>
                        <a:ea typeface="Times New Roman"/>
                        <a:cs typeface="Times New Roman"/>
                      </a:endParaRPr>
                    </a:p>
                  </a:txBody>
                  <a:tcPr marL="0" marR="68580" marT="0" marB="0" anchor="ctr">
                    <a:lnL>
                      <a:noFill/>
                    </a:lnL>
                    <a:lnR>
                      <a:noFill/>
                    </a:lnR>
                    <a:lnT>
                      <a:noFill/>
                    </a:lnT>
                    <a:lnB>
                      <a:noFill/>
                    </a:lnB>
                  </a:tcPr>
                </a:tc>
                <a:extLst>
                  <a:ext uri="{0D108BD9-81ED-4DB2-BD59-A6C34878D82A}">
                    <a16:rowId xmlns:a16="http://schemas.microsoft.com/office/drawing/2014/main" val="10000"/>
                  </a:ext>
                </a:extLst>
              </a:tr>
              <a:tr h="0">
                <a:tc vMerge="1">
                  <a:txBody>
                    <a:bodyPr/>
                    <a:lstStyle/>
                    <a:p>
                      <a:endParaRPr lang="ru-RU"/>
                    </a:p>
                  </a:txBody>
                  <a:tcPr/>
                </a:tc>
                <a:tc>
                  <a:txBody>
                    <a:bodyPr/>
                    <a:lstStyle/>
                    <a:p>
                      <a:pPr algn="ctr">
                        <a:lnSpc>
                          <a:spcPct val="122000"/>
                        </a:lnSpc>
                        <a:spcAft>
                          <a:spcPts val="0"/>
                        </a:spcAft>
                      </a:pPr>
                      <a:r>
                        <a:rPr lang="uk-UA" sz="1800" dirty="0">
                          <a:latin typeface="+mn-lt"/>
                          <a:ea typeface="Times New Roman"/>
                          <a:cs typeface="Times New Roman"/>
                        </a:rPr>
                        <a:t>Оборотні засоби в запасах та інших активах</a:t>
                      </a:r>
                      <a:endParaRPr lang="ru-RU" sz="1800" dirty="0">
                        <a:latin typeface="+mn-lt"/>
                        <a:ea typeface="Times New Roman"/>
                        <a:cs typeface="Times New Roman"/>
                      </a:endParaRPr>
                    </a:p>
                  </a:txBody>
                  <a:tcPr marL="0" marR="68580" marT="0" marB="0">
                    <a:lnL>
                      <a:noFill/>
                    </a:lnL>
                    <a:lnR>
                      <a:noFill/>
                    </a:lnR>
                    <a:lnT w="12700" cap="flat" cmpd="sng" algn="ctr">
                      <a:solidFill>
                        <a:srgbClr val="000000"/>
                      </a:solidFill>
                      <a:prstDash val="solid"/>
                      <a:round/>
                      <a:headEnd type="none" w="med" len="med"/>
                      <a:tailEnd type="none" w="med" len="med"/>
                    </a:lnT>
                    <a:lnB>
                      <a:noFill/>
                    </a:lnB>
                  </a:tcPr>
                </a:tc>
                <a:tc vMerge="1">
                  <a:txBody>
                    <a:bodyPr/>
                    <a:lstStyle/>
                    <a:p>
                      <a:endParaRPr lang="ru-RU"/>
                    </a:p>
                  </a:txBody>
                  <a:tcPr/>
                </a:tc>
                <a:extLst>
                  <a:ext uri="{0D108BD9-81ED-4DB2-BD59-A6C34878D82A}">
                    <a16:rowId xmlns:a16="http://schemas.microsoft.com/office/drawing/2014/main" val="10001"/>
                  </a:ext>
                </a:extLst>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3216490176"/>
              </p:ext>
            </p:extLst>
          </p:nvPr>
        </p:nvGraphicFramePr>
        <p:xfrm>
          <a:off x="2239348" y="2657837"/>
          <a:ext cx="4953000" cy="669290"/>
        </p:xfrm>
        <a:graphic>
          <a:graphicData uri="http://schemas.openxmlformats.org/drawingml/2006/table">
            <a:tbl>
              <a:tblPr/>
              <a:tblGrid>
                <a:gridCol w="1651000">
                  <a:extLst>
                    <a:ext uri="{9D8B030D-6E8A-4147-A177-3AD203B41FA5}">
                      <a16:colId xmlns:a16="http://schemas.microsoft.com/office/drawing/2014/main" val="20000"/>
                    </a:ext>
                  </a:extLst>
                </a:gridCol>
                <a:gridCol w="22352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tblGrid>
              <a:tr h="0">
                <a:tc rowSpan="2">
                  <a:txBody>
                    <a:bodyPr/>
                    <a:lstStyle/>
                    <a:p>
                      <a:pPr>
                        <a:lnSpc>
                          <a:spcPct val="122000"/>
                        </a:lnSpc>
                        <a:spcAft>
                          <a:spcPts val="0"/>
                        </a:spcAft>
                      </a:pPr>
                      <a:r>
                        <a:rPr lang="uk-UA" sz="1800" dirty="0" err="1">
                          <a:latin typeface="+mn-lt"/>
                          <a:ea typeface="Times New Roman"/>
                          <a:cs typeface="Times New Roman"/>
                        </a:rPr>
                        <a:t>Квп</a:t>
                      </a:r>
                      <a:r>
                        <a:rPr lang="uk-UA" sz="1800" dirty="0">
                          <a:latin typeface="+mn-lt"/>
                          <a:ea typeface="Times New Roman"/>
                          <a:cs typeface="Times New Roman"/>
                        </a:rPr>
                        <a:t> =</a:t>
                      </a:r>
                      <a:endParaRPr lang="ru-RU" sz="1800" dirty="0">
                        <a:latin typeface="+mn-lt"/>
                        <a:ea typeface="Times New Roman"/>
                        <a:cs typeface="Times New Roman"/>
                      </a:endParaRPr>
                    </a:p>
                  </a:txBody>
                  <a:tcPr marL="0" marR="68580" marT="0" marB="0" anchor="ctr">
                    <a:lnL>
                      <a:noFill/>
                    </a:lnL>
                    <a:lnR>
                      <a:noFill/>
                    </a:lnR>
                    <a:lnT>
                      <a:noFill/>
                    </a:lnT>
                    <a:lnB>
                      <a:noFill/>
                    </a:lnB>
                  </a:tcPr>
                </a:tc>
                <a:tc>
                  <a:txBody>
                    <a:bodyPr/>
                    <a:lstStyle/>
                    <a:p>
                      <a:pPr algn="ctr">
                        <a:lnSpc>
                          <a:spcPct val="122000"/>
                        </a:lnSpc>
                        <a:spcAft>
                          <a:spcPts val="0"/>
                        </a:spcAft>
                      </a:pPr>
                      <a:r>
                        <a:rPr lang="uk-UA" sz="1800">
                          <a:latin typeface="+mn-lt"/>
                          <a:ea typeface="Times New Roman"/>
                          <a:cs typeface="Times New Roman"/>
                        </a:rPr>
                        <a:t>Розрахований Кпл</a:t>
                      </a:r>
                      <a:endParaRPr lang="ru-RU" sz="1800">
                        <a:latin typeface="+mn-lt"/>
                        <a:ea typeface="Times New Roman"/>
                        <a:cs typeface="Times New Roman"/>
                      </a:endParaRPr>
                    </a:p>
                  </a:txBody>
                  <a:tcPr marL="0" marR="68580" marT="0" marB="0" anchor="b">
                    <a:lnL>
                      <a:noFill/>
                    </a:lnL>
                    <a:lnR>
                      <a:noFill/>
                    </a:lnR>
                    <a:lnT>
                      <a:noFill/>
                    </a:lnT>
                    <a:lnB w="12700" cap="flat" cmpd="sng" algn="ctr">
                      <a:solidFill>
                        <a:srgbClr val="000000"/>
                      </a:solidFill>
                      <a:prstDash val="solid"/>
                      <a:round/>
                      <a:headEnd type="none" w="med" len="med"/>
                      <a:tailEnd type="none" w="med" len="med"/>
                    </a:lnB>
                  </a:tcPr>
                </a:tc>
                <a:tc rowSpan="2">
                  <a:txBody>
                    <a:bodyPr/>
                    <a:lstStyle/>
                    <a:p>
                      <a:pPr>
                        <a:lnSpc>
                          <a:spcPct val="122000"/>
                        </a:lnSpc>
                        <a:spcAft>
                          <a:spcPts val="0"/>
                        </a:spcAft>
                      </a:pPr>
                      <a:r>
                        <a:rPr lang="uk-UA" sz="1800" dirty="0">
                          <a:latin typeface="+mn-lt"/>
                          <a:ea typeface="Times New Roman"/>
                          <a:cs typeface="Times New Roman"/>
                        </a:rPr>
                        <a:t>.</a:t>
                      </a:r>
                      <a:endParaRPr lang="ru-RU" sz="1800" dirty="0">
                        <a:latin typeface="+mn-lt"/>
                        <a:ea typeface="Times New Roman"/>
                        <a:cs typeface="Times New Roman"/>
                      </a:endParaRPr>
                    </a:p>
                  </a:txBody>
                  <a:tcPr marL="0" marR="68580" marT="0" marB="0" anchor="ctr">
                    <a:lnL>
                      <a:noFill/>
                    </a:lnL>
                    <a:lnR>
                      <a:noFill/>
                    </a:lnR>
                    <a:lnT>
                      <a:noFill/>
                    </a:lnT>
                    <a:lnB>
                      <a:noFill/>
                    </a:lnB>
                  </a:tcPr>
                </a:tc>
                <a:extLst>
                  <a:ext uri="{0D108BD9-81ED-4DB2-BD59-A6C34878D82A}">
                    <a16:rowId xmlns:a16="http://schemas.microsoft.com/office/drawing/2014/main" val="10000"/>
                  </a:ext>
                </a:extLst>
              </a:tr>
              <a:tr h="0">
                <a:tc vMerge="1">
                  <a:txBody>
                    <a:bodyPr/>
                    <a:lstStyle/>
                    <a:p>
                      <a:endParaRPr lang="ru-RU"/>
                    </a:p>
                  </a:txBody>
                  <a:tcPr/>
                </a:tc>
                <a:tc>
                  <a:txBody>
                    <a:bodyPr/>
                    <a:lstStyle/>
                    <a:p>
                      <a:pPr algn="ctr">
                        <a:lnSpc>
                          <a:spcPct val="122000"/>
                        </a:lnSpc>
                        <a:spcAft>
                          <a:spcPts val="0"/>
                        </a:spcAft>
                      </a:pPr>
                      <a:r>
                        <a:rPr lang="uk-UA" sz="1800" dirty="0">
                          <a:latin typeface="+mn-lt"/>
                          <a:ea typeface="Times New Roman"/>
                          <a:cs typeface="Times New Roman"/>
                        </a:rPr>
                        <a:t>Встановлений </a:t>
                      </a:r>
                      <a:r>
                        <a:rPr lang="uk-UA" sz="1800" dirty="0" err="1">
                          <a:latin typeface="+mn-lt"/>
                          <a:ea typeface="Times New Roman"/>
                          <a:cs typeface="Times New Roman"/>
                        </a:rPr>
                        <a:t>Кпл</a:t>
                      </a:r>
                      <a:endParaRPr lang="ru-RU" sz="1800" dirty="0">
                        <a:latin typeface="+mn-lt"/>
                        <a:ea typeface="Times New Roman"/>
                        <a:cs typeface="Times New Roman"/>
                      </a:endParaRPr>
                    </a:p>
                  </a:txBody>
                  <a:tcPr marL="0" marR="68580" marT="0" marB="0">
                    <a:lnL>
                      <a:noFill/>
                    </a:lnL>
                    <a:lnR>
                      <a:noFill/>
                    </a:lnR>
                    <a:lnT w="12700" cap="flat" cmpd="sng" algn="ctr">
                      <a:solidFill>
                        <a:srgbClr val="000000"/>
                      </a:solidFill>
                      <a:prstDash val="solid"/>
                      <a:round/>
                      <a:headEnd type="none" w="med" len="med"/>
                      <a:tailEnd type="none" w="med" len="med"/>
                    </a:lnT>
                    <a:lnB>
                      <a:noFill/>
                    </a:lnB>
                  </a:tcPr>
                </a:tc>
                <a:tc vMerge="1">
                  <a:txBody>
                    <a:bodyPr/>
                    <a:lstStyle/>
                    <a:p>
                      <a:endParaRPr lang="ru-RU"/>
                    </a:p>
                  </a:txBody>
                  <a:tcPr/>
                </a:tc>
                <a:extLst>
                  <a:ext uri="{0D108BD9-81ED-4DB2-BD59-A6C34878D82A}">
                    <a16:rowId xmlns:a16="http://schemas.microsoft.com/office/drawing/2014/main" val="10001"/>
                  </a:ext>
                </a:extLst>
              </a:tr>
            </a:tbl>
          </a:graphicData>
        </a:graphic>
      </p:graphicFrame>
      <p:sp>
        <p:nvSpPr>
          <p:cNvPr id="29697" name="Rectangle 1"/>
          <p:cNvSpPr>
            <a:spLocks noChangeArrowheads="1"/>
          </p:cNvSpPr>
          <p:nvPr/>
        </p:nvSpPr>
        <p:spPr bwMode="auto">
          <a:xfrm>
            <a:off x="72008" y="1123583"/>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ea typeface="Times New Roman" pitchFamily="18" charset="0"/>
                <a:cs typeface="Arial" pitchFamily="34" charset="0"/>
              </a:rPr>
              <a:t>коефіцієнт поточної ліквідності (покриття) – </a:t>
            </a:r>
            <a:r>
              <a:rPr kumimoji="0" lang="uk-UA" b="0" i="0" u="none" strike="noStrike" cap="none" normalizeH="0" baseline="0" dirty="0" err="1" smtClean="0">
                <a:ln>
                  <a:noFill/>
                </a:ln>
                <a:solidFill>
                  <a:schemeClr val="tx1"/>
                </a:solidFill>
                <a:effectLst/>
                <a:ea typeface="Times New Roman" pitchFamily="18" charset="0"/>
                <a:cs typeface="Arial" pitchFamily="34" charset="0"/>
              </a:rPr>
              <a:t>Кп</a:t>
            </a:r>
            <a:r>
              <a:rPr kumimoji="0" lang="uk-UA" b="0" i="0" u="none" strike="noStrike" cap="none" normalizeH="0" baseline="0" dirty="0" smtClean="0">
                <a:ln>
                  <a:noFill/>
                </a:ln>
                <a:solidFill>
                  <a:schemeClr val="tx1"/>
                </a:solidFill>
                <a:effectLst/>
                <a:ea typeface="Times New Roman" pitchFamily="18" charset="0"/>
                <a:cs typeface="Arial" pitchFamily="34" charset="0"/>
              </a:rPr>
              <a:t>,</a:t>
            </a:r>
            <a:endParaRPr kumimoji="0" lang="ru-RU"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ea typeface="Times New Roman" pitchFamily="18" charset="0"/>
                <a:cs typeface="Arial" pitchFamily="34" charset="0"/>
              </a:rPr>
              <a:t>коефіцієнт забезпеченості власними обіговими коштами, Кок;</a:t>
            </a:r>
            <a:endParaRPr kumimoji="0" lang="ru-RU"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ea typeface="Times New Roman" pitchFamily="18" charset="0"/>
                <a:cs typeface="Arial" pitchFamily="34" charset="0"/>
              </a:rPr>
              <a:t>коефіцієнт відновлення (втрати) платоспроможності, </a:t>
            </a:r>
            <a:r>
              <a:rPr kumimoji="0" lang="uk-UA" b="0" i="0" u="none" strike="noStrike" cap="none" normalizeH="0" baseline="0" dirty="0" err="1" smtClean="0">
                <a:ln>
                  <a:noFill/>
                </a:ln>
                <a:solidFill>
                  <a:schemeClr val="tx1"/>
                </a:solidFill>
                <a:effectLst/>
                <a:ea typeface="Times New Roman" pitchFamily="18" charset="0"/>
                <a:cs typeface="Arial" pitchFamily="34" charset="0"/>
              </a:rPr>
              <a:t>Квп</a:t>
            </a:r>
            <a:r>
              <a:rPr kumimoji="0" lang="uk-UA" b="0" i="0" u="none" strike="noStrike" cap="none" normalizeH="0" baseline="0" dirty="0" smtClean="0">
                <a:ln>
                  <a:noFill/>
                </a:ln>
                <a:solidFill>
                  <a:schemeClr val="tx1"/>
                </a:solidFill>
                <a:effectLst/>
                <a:ea typeface="Times New Roman" pitchFamily="18" charset="0"/>
                <a:cs typeface="Arial" pitchFamily="34" charset="0"/>
              </a:rPr>
              <a:t>.</a:t>
            </a:r>
            <a:endParaRPr kumimoji="0" lang="ru-RU" b="0" i="0" u="none" strike="noStrike" cap="none" normalizeH="0" baseline="0" dirty="0" smtClean="0">
              <a:ln>
                <a:noFill/>
              </a:ln>
              <a:solidFill>
                <a:schemeClr val="tx1"/>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ea typeface="Times New Roman" pitchFamily="18" charset="0"/>
                <a:cs typeface="Arial" pitchFamily="34" charset="0"/>
              </a:rPr>
              <a:t>Вказані показники розраховуються за даними балансу за такими формулами:</a:t>
            </a:r>
            <a:endParaRPr kumimoji="0" lang="ru-RU" b="0" i="0" u="none" strike="noStrike" cap="none" normalizeH="0" baseline="0" dirty="0" smtClean="0">
              <a:ln>
                <a:noFill/>
              </a:ln>
              <a:solidFill>
                <a:schemeClr val="tx1"/>
              </a:solidFill>
              <a:effectLst/>
              <a:cs typeface="Arial" pitchFamily="34" charset="0"/>
            </a:endParaRPr>
          </a:p>
        </p:txBody>
      </p:sp>
      <p:sp>
        <p:nvSpPr>
          <p:cNvPr id="6" name="Прямоугольник 5"/>
          <p:cNvSpPr/>
          <p:nvPr/>
        </p:nvSpPr>
        <p:spPr>
          <a:xfrm>
            <a:off x="1789018" y="3573016"/>
            <a:ext cx="5184576" cy="1296144"/>
          </a:xfrm>
          <a:prstGeom prst="rect">
            <a:avLst/>
          </a:prstGeom>
          <a:no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Прямоугольник 6"/>
          <p:cNvSpPr/>
          <p:nvPr/>
        </p:nvSpPr>
        <p:spPr>
          <a:xfrm>
            <a:off x="2077050" y="5157192"/>
            <a:ext cx="4608512" cy="1584176"/>
          </a:xfrm>
          <a:prstGeom prst="rect">
            <a:avLst/>
          </a:prstGeom>
          <a:no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Прямоугольник 7"/>
          <p:cNvSpPr/>
          <p:nvPr/>
        </p:nvSpPr>
        <p:spPr>
          <a:xfrm>
            <a:off x="2185062" y="2493236"/>
            <a:ext cx="4392488" cy="998492"/>
          </a:xfrm>
          <a:prstGeom prst="rect">
            <a:avLst/>
          </a:prstGeom>
          <a:no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Прямоугольник 4"/>
          <p:cNvSpPr/>
          <p:nvPr/>
        </p:nvSpPr>
        <p:spPr>
          <a:xfrm>
            <a:off x="251520" y="46365"/>
            <a:ext cx="8784976" cy="1077218"/>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indent="450850" algn="ctr" fontAlgn="base">
              <a:spcBef>
                <a:spcPct val="0"/>
              </a:spcBef>
              <a:spcAft>
                <a:spcPct val="0"/>
              </a:spcAft>
            </a:pPr>
            <a:r>
              <a:rPr lang="uk-UA"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Times New Roman" pitchFamily="18" charset="0"/>
                <a:cs typeface="Arial" pitchFamily="34" charset="0"/>
              </a:rPr>
              <a:t>Показниками для оцінки задовільності структури балансу є:</a:t>
            </a:r>
            <a:endPar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itchFamily="34" charset="0"/>
            </a:endParaRPr>
          </a:p>
        </p:txBody>
      </p:sp>
    </p:spTree>
    <p:extLst>
      <p:ext uri="{BB962C8B-B14F-4D97-AF65-F5344CB8AC3E}">
        <p14:creationId xmlns:p14="http://schemas.microsoft.com/office/powerpoint/2010/main" val="1893675552"/>
      </p:ext>
    </p:extLst>
  </p:cSld>
  <p:clrMapOvr>
    <a:masterClrMapping/>
  </p:clrMapOvr>
  <p:transition spd="slow">
    <p:push dir="u"/>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481461" y="1844824"/>
            <a:ext cx="82296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Char char="-"/>
              <a:tabLst/>
            </a:pPr>
            <a:r>
              <a:rPr kumimoji="0" lang="uk-UA" sz="2000" b="0" i="0" u="none" strike="noStrike" cap="none" normalizeH="0" baseline="0" dirty="0" smtClean="0">
                <a:ln>
                  <a:noFill/>
                </a:ln>
                <a:solidFill>
                  <a:schemeClr val="tx1"/>
                </a:solidFill>
                <a:effectLst/>
                <a:ea typeface="Times New Roman" pitchFamily="18" charset="0"/>
                <a:cs typeface="Arial" pitchFamily="34" charset="0"/>
              </a:rPr>
              <a:t>коефіцієнт </a:t>
            </a:r>
            <a:r>
              <a:rPr kumimoji="0" lang="uk-UA" sz="2000" b="0" i="0" u="none" strike="noStrike" cap="none" normalizeH="0" baseline="0" dirty="0" err="1" smtClean="0">
                <a:ln>
                  <a:noFill/>
                </a:ln>
                <a:solidFill>
                  <a:schemeClr val="tx1"/>
                </a:solidFill>
                <a:effectLst/>
                <a:ea typeface="Times New Roman" pitchFamily="18" charset="0"/>
                <a:cs typeface="Arial" pitchFamily="34" charset="0"/>
              </a:rPr>
              <a:t>Кпл</a:t>
            </a:r>
            <a:r>
              <a:rPr kumimoji="0" lang="uk-UA" sz="2000" b="0" i="0" u="none" strike="noStrike" cap="none" normalizeH="0" baseline="0" dirty="0" smtClean="0">
                <a:ln>
                  <a:noFill/>
                </a:ln>
                <a:solidFill>
                  <a:schemeClr val="tx1"/>
                </a:solidFill>
                <a:effectLst/>
                <a:ea typeface="Times New Roman" pitchFamily="18" charset="0"/>
                <a:cs typeface="Arial" pitchFamily="34" charset="0"/>
              </a:rPr>
              <a:t> характеризує загальну забезпеченість підприємства обіговими коштами для проведення господарської діяльності і своєчас­ного погашення термінових зобов'язань підприємства;</a:t>
            </a:r>
          </a:p>
          <a:p>
            <a:pPr marL="0" marR="0" lvl="0" indent="450850" algn="just" defTabSz="914400" rtl="0" eaLnBrk="0" fontAlgn="base" latinLnBrk="0" hangingPunct="0">
              <a:lnSpc>
                <a:spcPct val="100000"/>
              </a:lnSpc>
              <a:spcBef>
                <a:spcPct val="0"/>
              </a:spcBef>
              <a:spcAft>
                <a:spcPct val="0"/>
              </a:spcAft>
              <a:buClrTx/>
              <a:buSzTx/>
              <a:buFontTx/>
              <a:buChar char="-"/>
              <a:tabLst/>
            </a:pPr>
            <a:endParaRPr kumimoji="0" lang="ru-RU" sz="20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Char char="-"/>
              <a:tabLst/>
            </a:pPr>
            <a:r>
              <a:rPr kumimoji="0" lang="uk-UA" sz="2000" b="0" i="0" u="none" strike="noStrike" cap="none" normalizeH="0" baseline="0" dirty="0" smtClean="0">
                <a:ln>
                  <a:noFill/>
                </a:ln>
                <a:solidFill>
                  <a:schemeClr val="tx1"/>
                </a:solidFill>
                <a:effectLst/>
                <a:ea typeface="Times New Roman" pitchFamily="18" charset="0"/>
                <a:cs typeface="Arial" pitchFamily="34" charset="0"/>
              </a:rPr>
              <a:t>коефіцієнт Кок характеризує частку власних обігових коштів у за­гальній їхній сумі;</a:t>
            </a:r>
          </a:p>
          <a:p>
            <a:pPr marL="0" marR="0" lvl="0" indent="450850" algn="just" defTabSz="914400" rtl="0" eaLnBrk="0" fontAlgn="base" latinLnBrk="0" hangingPunct="0">
              <a:lnSpc>
                <a:spcPct val="100000"/>
              </a:lnSpc>
              <a:spcBef>
                <a:spcPct val="0"/>
              </a:spcBef>
              <a:spcAft>
                <a:spcPct val="0"/>
              </a:spcAft>
              <a:buClrTx/>
              <a:buSzTx/>
              <a:buFontTx/>
              <a:buChar char="-"/>
              <a:tabLst/>
            </a:pPr>
            <a:endParaRPr kumimoji="0" lang="ru-RU" sz="2000" b="0" i="0" u="none" strike="noStrike" cap="none" normalizeH="0" baseline="0" dirty="0" smtClean="0">
              <a:ln>
                <a:noFill/>
              </a:ln>
              <a:solidFill>
                <a:schemeClr val="tx1"/>
              </a:solidFill>
              <a:effectLs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Char char="-"/>
              <a:tabLst/>
            </a:pPr>
            <a:r>
              <a:rPr kumimoji="0" lang="uk-UA" sz="2000" b="0" i="0" u="none" strike="noStrike" cap="none" normalizeH="0" baseline="0" dirty="0" smtClean="0">
                <a:ln>
                  <a:noFill/>
                </a:ln>
                <a:solidFill>
                  <a:schemeClr val="tx1"/>
                </a:solidFill>
                <a:effectLst/>
                <a:ea typeface="Times New Roman" pitchFamily="18" charset="0"/>
                <a:cs typeface="Arial" pitchFamily="34" charset="0"/>
              </a:rPr>
              <a:t>коефіцієнт </a:t>
            </a:r>
            <a:r>
              <a:rPr kumimoji="0" lang="uk-UA" sz="2000" b="0" i="0" u="none" strike="noStrike" cap="none" normalizeH="0" baseline="0" dirty="0" err="1" smtClean="0">
                <a:ln>
                  <a:noFill/>
                </a:ln>
                <a:solidFill>
                  <a:schemeClr val="tx1"/>
                </a:solidFill>
                <a:effectLst/>
                <a:ea typeface="Times New Roman" pitchFamily="18" charset="0"/>
                <a:cs typeface="Arial" pitchFamily="34" charset="0"/>
              </a:rPr>
              <a:t>Квп</a:t>
            </a:r>
            <a:r>
              <a:rPr kumimoji="0" lang="uk-UA" sz="2000" b="0" i="0" u="none" strike="noStrike" cap="none" normalizeH="0" baseline="0" dirty="0" smtClean="0">
                <a:ln>
                  <a:noFill/>
                </a:ln>
                <a:solidFill>
                  <a:schemeClr val="tx1"/>
                </a:solidFill>
                <a:effectLst/>
                <a:ea typeface="Times New Roman" pitchFamily="18" charset="0"/>
                <a:cs typeface="Arial" pitchFamily="34" charset="0"/>
              </a:rPr>
              <a:t> показує наявність реальної можливості підприємст­ва відновити або втратити свою платоспроможність протягом певного періоду.</a:t>
            </a:r>
          </a:p>
          <a:p>
            <a:pPr marL="0" marR="0" lvl="0" indent="450850" algn="just" defTabSz="914400" rtl="0" eaLnBrk="0" fontAlgn="base" latinLnBrk="0" hangingPunct="0">
              <a:lnSpc>
                <a:spcPct val="100000"/>
              </a:lnSpc>
              <a:spcBef>
                <a:spcPct val="0"/>
              </a:spcBef>
              <a:spcAft>
                <a:spcPct val="0"/>
              </a:spcAft>
              <a:buClrTx/>
              <a:buSzTx/>
              <a:buFontTx/>
              <a:buChar char="-"/>
              <a:tabLst/>
            </a:pPr>
            <a:endParaRPr kumimoji="0" lang="uk-UA" sz="2000" b="0" i="0" u="none" strike="noStrike" cap="none" normalizeH="0" baseline="0" dirty="0" smtClean="0">
              <a:ln>
                <a:noFill/>
              </a:ln>
              <a:solidFill>
                <a:schemeClr val="tx1"/>
              </a:solidFill>
              <a:effectLst/>
              <a:cs typeface="Arial" pitchFamily="34" charset="0"/>
            </a:endParaRPr>
          </a:p>
        </p:txBody>
      </p:sp>
      <p:sp>
        <p:nvSpPr>
          <p:cNvPr id="2" name="Прямоугольник 1"/>
          <p:cNvSpPr/>
          <p:nvPr/>
        </p:nvSpPr>
        <p:spPr>
          <a:xfrm>
            <a:off x="971600" y="476672"/>
            <a:ext cx="7272808" cy="156966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indent="450850" algn="ctr" fontAlgn="base">
              <a:spcBef>
                <a:spcPct val="0"/>
              </a:spcBef>
              <a:spcAft>
                <a:spcPct val="0"/>
              </a:spcAft>
            </a:pPr>
            <a:r>
              <a:rPr lang="uk-UA"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Times New Roman" pitchFamily="18" charset="0"/>
                <a:cs typeface="Arial" pitchFamily="34" charset="0"/>
              </a:rPr>
              <a:t>Дані показники мають такий економічний зміст:</a:t>
            </a:r>
          </a:p>
          <a:p>
            <a:pPr lvl="0" indent="450850" algn="ctr" fontAlgn="base">
              <a:spcBef>
                <a:spcPct val="0"/>
              </a:spcBef>
              <a:spcAft>
                <a:spcPct val="0"/>
              </a:spcAft>
            </a:pPr>
            <a:endPar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itchFamily="34" charset="0"/>
            </a:endParaRPr>
          </a:p>
        </p:txBody>
      </p:sp>
    </p:spTree>
    <p:extLst>
      <p:ext uri="{BB962C8B-B14F-4D97-AF65-F5344CB8AC3E}">
        <p14:creationId xmlns:p14="http://schemas.microsoft.com/office/powerpoint/2010/main" val="2441637797"/>
      </p:ext>
    </p:extLst>
  </p:cSld>
  <p:clrMapOvr>
    <a:masterClrMapping/>
  </p:clrMapOvr>
  <p:transition spd="slow">
    <p:push dir="u"/>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Рисунок 32" descr="Безымянный.png"/>
          <p:cNvPicPr>
            <a:picLocks noChangeAspect="1"/>
          </p:cNvPicPr>
          <p:nvPr/>
        </p:nvPicPr>
        <p:blipFill>
          <a:blip r:embed="rId2" cstate="print"/>
          <a:stretch>
            <a:fillRect/>
          </a:stretch>
        </p:blipFill>
        <p:spPr>
          <a:xfrm>
            <a:off x="457200" y="914400"/>
            <a:ext cx="8305800" cy="5638800"/>
          </a:xfrm>
          <a:prstGeom prst="rect">
            <a:avLst/>
          </a:prstGeom>
          <a:solidFill>
            <a:srgbClr val="FFFFFF">
              <a:shade val="85000"/>
            </a:srgbClr>
          </a:solidFill>
          <a:ln w="88900" cap="sq">
            <a:solidFill>
              <a:schemeClr val="accent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4" name="Прямоугольник 33"/>
          <p:cNvSpPr/>
          <p:nvPr/>
        </p:nvSpPr>
        <p:spPr>
          <a:xfrm>
            <a:off x="457200" y="304800"/>
            <a:ext cx="8219256" cy="58477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Причини банкрутства підприємства</a:t>
            </a:r>
            <a:endPar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7147435"/>
      </p:ext>
    </p:extLst>
  </p:cSld>
  <p:clrMapOvr>
    <a:masterClrMapping/>
  </p:clrMapOvr>
  <p:transition spd="slow">
    <p:push dir="u"/>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457200" y="1412776"/>
            <a:ext cx="8305800"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0850" algn="just" fontAlgn="base">
              <a:spcBef>
                <a:spcPct val="0"/>
              </a:spcBef>
              <a:spcAft>
                <a:spcPct val="0"/>
              </a:spcAft>
            </a:pPr>
            <a:endParaRPr kumimoji="0" lang="uk-UA" sz="2400" b="1" i="1" u="none" strike="noStrike" cap="none" normalizeH="0" baseline="0" dirty="0" smtClean="0">
              <a:ln>
                <a:noFill/>
              </a:ln>
              <a:solidFill>
                <a:schemeClr val="tx1"/>
              </a:solidFill>
              <a:effectLst/>
              <a:ea typeface="Times New Roman" pitchFamily="18" charset="0"/>
              <a:cs typeface="Arial" pitchFamily="34" charset="0"/>
            </a:endParaRPr>
          </a:p>
          <a:p>
            <a:pPr lvl="0" algn="just" fontAlgn="base">
              <a:spcBef>
                <a:spcPct val="0"/>
              </a:spcBef>
              <a:spcAft>
                <a:spcPct val="0"/>
              </a:spcAft>
            </a:pPr>
            <a:r>
              <a:rPr lang="uk-UA" sz="2000" dirty="0"/>
              <a:t> </a:t>
            </a:r>
            <a:r>
              <a:rPr lang="uk-UA" sz="2000" dirty="0" smtClean="0"/>
              <a:t>      1.З ініціативи суб'єкта господарювання, що перебуває в кризі, коли існує реальна загроза неплатоспроможності та оголошення його банкру­том у недалекому майбутньому.</a:t>
            </a:r>
          </a:p>
          <a:p>
            <a:pPr lvl="0" indent="450850" algn="just" fontAlgn="base">
              <a:spcBef>
                <a:spcPct val="0"/>
              </a:spcBef>
              <a:spcAft>
                <a:spcPct val="0"/>
              </a:spcAft>
              <a:buAutoNum type="arabicPeriod"/>
            </a:pPr>
            <a:endParaRPr lang="uk-UA" sz="2000" dirty="0" smtClean="0"/>
          </a:p>
          <a:p>
            <a:pPr indent="450850" algn="just" fontAlgn="base">
              <a:spcBef>
                <a:spcPct val="0"/>
              </a:spcBef>
              <a:spcAft>
                <a:spcPct val="0"/>
              </a:spcAft>
            </a:pPr>
            <a:r>
              <a:rPr lang="uk-UA" sz="2000" dirty="0" smtClean="0"/>
              <a:t> 2. З ініціативи фінансово-кредитної установи. </a:t>
            </a:r>
          </a:p>
          <a:p>
            <a:pPr indent="450850" algn="just" fontAlgn="base">
              <a:spcBef>
                <a:spcPct val="0"/>
              </a:spcBef>
              <a:spcAft>
                <a:spcPct val="0"/>
              </a:spcAft>
            </a:pPr>
            <a:endParaRPr lang="uk-UA" sz="2000" dirty="0" smtClean="0"/>
          </a:p>
          <a:p>
            <a:pPr indent="450850" algn="just" fontAlgn="base">
              <a:spcBef>
                <a:spcPct val="0"/>
              </a:spcBef>
              <a:spcAft>
                <a:spcPct val="0"/>
              </a:spcAft>
            </a:pPr>
            <a:r>
              <a:rPr lang="uk-UA" sz="2000" dirty="0" smtClean="0"/>
              <a:t>3. З ініціативи заставодержателя цілісного майнового комплексу підприємства.</a:t>
            </a:r>
          </a:p>
          <a:p>
            <a:pPr indent="450850" algn="just" fontAlgn="base">
              <a:spcBef>
                <a:spcPct val="0"/>
              </a:spcBef>
              <a:spcAft>
                <a:spcPct val="0"/>
              </a:spcAft>
            </a:pPr>
            <a:endParaRPr lang="uk-UA" sz="2000" dirty="0" smtClean="0"/>
          </a:p>
          <a:p>
            <a:pPr indent="450850" algn="just" fontAlgn="base">
              <a:spcBef>
                <a:spcPct val="0"/>
              </a:spcBef>
              <a:spcAft>
                <a:spcPct val="0"/>
              </a:spcAft>
            </a:pPr>
            <a:r>
              <a:rPr lang="uk-UA" sz="2000" dirty="0" smtClean="0"/>
              <a:t> 4. З ініціативи Агентства з питань запобігання банкрутством підприємств, якщо йдеться про державні підприємства. </a:t>
            </a:r>
          </a:p>
          <a:p>
            <a:pPr indent="450850" algn="just" fontAlgn="base">
              <a:spcBef>
                <a:spcPct val="0"/>
              </a:spcBef>
              <a:spcAft>
                <a:spcPct val="0"/>
              </a:spcAft>
            </a:pPr>
            <a:endParaRPr lang="uk-UA" sz="2000" dirty="0" smtClean="0"/>
          </a:p>
          <a:p>
            <a:pPr indent="450850" algn="just" fontAlgn="base">
              <a:spcBef>
                <a:spcPct val="0"/>
              </a:spcBef>
              <a:spcAft>
                <a:spcPct val="0"/>
              </a:spcAft>
            </a:pPr>
            <a:r>
              <a:rPr lang="uk-UA" sz="2000" dirty="0" smtClean="0"/>
              <a:t>5. З ініціативи Національного банку України – якщо йдеться про фі­нансове оздоровлення комерційного банку. </a:t>
            </a:r>
            <a:endParaRPr lang="ru-RU" sz="2000" dirty="0" smtClean="0"/>
          </a:p>
          <a:p>
            <a:pPr lvl="0" indent="450850" algn="just" fontAlgn="base">
              <a:spcBef>
                <a:spcPct val="0"/>
              </a:spcBef>
              <a:spcAft>
                <a:spcPct val="0"/>
              </a:spcAft>
            </a:pPr>
            <a:endParaRPr kumimoji="0" lang="uk-UA" sz="2400" b="1" i="0" u="none" strike="noStrike" cap="none" normalizeH="0" baseline="0" dirty="0" smtClean="0">
              <a:ln>
                <a:noFill/>
              </a:ln>
              <a:solidFill>
                <a:schemeClr val="tx1"/>
              </a:solidFill>
              <a:effectLst/>
              <a:cs typeface="Arial" pitchFamily="34" charset="0"/>
            </a:endParaRPr>
          </a:p>
        </p:txBody>
      </p:sp>
      <p:sp>
        <p:nvSpPr>
          <p:cNvPr id="2" name="Прямоугольник 1"/>
          <p:cNvSpPr/>
          <p:nvPr/>
        </p:nvSpPr>
        <p:spPr>
          <a:xfrm>
            <a:off x="424554" y="332656"/>
            <a:ext cx="8338445" cy="156966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indent="450850" algn="ctr" fontAlgn="base">
              <a:spcBef>
                <a:spcPct val="0"/>
              </a:spcBef>
              <a:spcAft>
                <a:spcPct val="0"/>
              </a:spcAft>
            </a:pPr>
            <a:r>
              <a:rPr lang="uk-UA" sz="32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Times New Roman" pitchFamily="18" charset="0"/>
                <a:cs typeface="Arial" pitchFamily="34" charset="0"/>
              </a:rPr>
              <a:t>Рішення щодо проведення санації приймають, як правило, у таких випадках:</a:t>
            </a:r>
          </a:p>
        </p:txBody>
      </p:sp>
    </p:spTree>
    <p:extLst>
      <p:ext uri="{BB962C8B-B14F-4D97-AF65-F5344CB8AC3E}">
        <p14:creationId xmlns:p14="http://schemas.microsoft.com/office/powerpoint/2010/main" val="2273918645"/>
      </p:ext>
    </p:extLst>
  </p:cSld>
  <p:clrMapOvr>
    <a:masterClrMapping/>
  </p:clrMapOvr>
  <p:transition spd="slow">
    <p:push dir="u"/>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1000" y="1676400"/>
            <a:ext cx="8424936" cy="1815882"/>
          </a:xfrm>
          <a:prstGeom prst="rect">
            <a:avLst/>
          </a:prstGeom>
          <a:ln w="28575">
            <a:solidFill>
              <a:schemeClr val="tx1"/>
            </a:solidFill>
            <a:prstDash val="dash"/>
          </a:ln>
        </p:spPr>
        <p:txBody>
          <a:bodyPr wrap="square">
            <a:spAutoFit/>
          </a:bodyPr>
          <a:lstStyle/>
          <a:p>
            <a:pPr algn="just"/>
            <a:r>
              <a:rPr lang="uk-UA" sz="2800" b="1" i="1" dirty="0" smtClean="0"/>
              <a:t>                 На основі узагальнення показників фінансового стану підприємства  за результатами проведеного аналізу треба зробити основний висновок.</a:t>
            </a:r>
            <a:endParaRPr lang="uk-UA" sz="2400" dirty="0"/>
          </a:p>
        </p:txBody>
      </p:sp>
      <p:sp>
        <p:nvSpPr>
          <p:cNvPr id="3" name="Прямоугольник 2"/>
          <p:cNvSpPr/>
          <p:nvPr/>
        </p:nvSpPr>
        <p:spPr>
          <a:xfrm>
            <a:off x="0" y="208964"/>
            <a:ext cx="8820472" cy="126188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10. </a:t>
            </a:r>
            <a:r>
              <a:rPr lang="ru-RU"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Висновки</a:t>
            </a:r>
            <a:r>
              <a:rPr lang="ru-RU"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за результатами </a:t>
            </a:r>
            <a:r>
              <a:rPr lang="ru-RU" sz="36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фінансового</a:t>
            </a:r>
            <a:r>
              <a:rPr lang="ru-RU"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стану</a:t>
            </a:r>
            <a:endParaRPr lang="ru-RU"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 name="Рисунок 5" descr="yak-zbilshiti-svoyi-dohodi.jpg"/>
          <p:cNvPicPr>
            <a:picLocks noChangeAspect="1"/>
          </p:cNvPicPr>
          <p:nvPr/>
        </p:nvPicPr>
        <p:blipFill>
          <a:blip r:embed="rId2" cstate="print"/>
          <a:stretch>
            <a:fillRect/>
          </a:stretch>
        </p:blipFill>
        <p:spPr>
          <a:xfrm>
            <a:off x="7092280" y="4554769"/>
            <a:ext cx="1905000" cy="2295769"/>
          </a:xfrm>
          <a:prstGeom prst="rect">
            <a:avLst/>
          </a:prstGeom>
        </p:spPr>
      </p:pic>
    </p:spTree>
    <p:extLst>
      <p:ext uri="{BB962C8B-B14F-4D97-AF65-F5344CB8AC3E}">
        <p14:creationId xmlns:p14="http://schemas.microsoft.com/office/powerpoint/2010/main" val="3829478209"/>
      </p:ext>
    </p:extLst>
  </p:cSld>
  <p:clrMapOvr>
    <a:masterClrMapping/>
  </p:clrMapOvr>
  <p:transition spd="slow">
    <p:push dir="u"/>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539552" y="2552700"/>
            <a:ext cx="8229600" cy="3801016"/>
          </a:xfrm>
          <a:prstGeom prst="rect">
            <a:avLst/>
          </a:prstGeom>
          <a:noFill/>
          <a:ln w="9525">
            <a:noFill/>
            <a:miter lim="800000"/>
            <a:headEnd/>
            <a:tailEnd/>
          </a:ln>
          <a:effectLst/>
        </p:spPr>
        <p:txBody>
          <a:bodyPr vert="horz" wrap="square" lIns="91440" tIns="76176" rIns="91440" bIns="0" numCol="1" anchor="ctr" anchorCtr="0" compatLnSpc="1">
            <a:prstTxWarp prst="textNoShape">
              <a:avLst/>
            </a:prstTxWarp>
            <a:spAutoFit/>
          </a:body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effectLst/>
                <a:cs typeface="Arial" pitchFamily="34" charset="0"/>
              </a:rPr>
              <a:t>Фінансово-господарський стан підприємства в цілому задовільний.</a:t>
            </a: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uk-UA" sz="2000" b="0" i="0" u="none" strike="noStrike" cap="none" normalizeH="0" baseline="0" dirty="0" smtClean="0">
              <a:ln>
                <a:noFill/>
              </a:ln>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uk-UA" sz="2400" b="0" i="0" u="none" strike="noStrike" cap="none" normalizeH="0" baseline="0" dirty="0" smtClean="0">
                <a:ln>
                  <a:noFill/>
                </a:ln>
                <a:solidFill>
                  <a:schemeClr val="accent2"/>
                </a:solidFill>
                <a:effectLst/>
                <a:cs typeface="Arial" pitchFamily="34" charset="0"/>
              </a:rPr>
              <a:t>1.</a:t>
            </a:r>
            <a:r>
              <a:rPr kumimoji="0" lang="uk-UA" sz="2400" b="0" i="0" u="none" strike="noStrike" cap="none" normalizeH="0" baseline="0" dirty="0" smtClean="0">
                <a:ln>
                  <a:noFill/>
                </a:ln>
                <a:effectLst/>
                <a:cs typeface="Arial" pitchFamily="34" charset="0"/>
              </a:rPr>
              <a:t> Дане підприємство характеризується:</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effectLst/>
                <a:cs typeface="Arial" pitchFamily="34" charset="0"/>
              </a:rPr>
              <a:t>- високою ліквідністю;</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effectLst/>
                <a:cs typeface="Arial" pitchFamily="34" charset="0"/>
              </a:rPr>
              <a:t>- достатньою фінансовою стабільністю та поступовим її зростанням;</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effectLst/>
                <a:cs typeface="Arial" pitchFamily="34" charset="0"/>
              </a:rPr>
              <a:t>- інтенсивним зростанням прибутковості; </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effectLst/>
                <a:cs typeface="Arial" pitchFamily="34" charset="0"/>
              </a:rPr>
              <a:t>- швидкою </a:t>
            </a:r>
            <a:r>
              <a:rPr kumimoji="0" lang="uk-UA" sz="2000" b="0" i="0" u="none" strike="noStrike" cap="none" normalizeH="0" baseline="0" dirty="0" err="1" smtClean="0">
                <a:ln>
                  <a:noFill/>
                </a:ln>
                <a:effectLst/>
                <a:cs typeface="Arial" pitchFamily="34" charset="0"/>
              </a:rPr>
              <a:t>обіговістю</a:t>
            </a:r>
            <a:r>
              <a:rPr kumimoji="0" lang="uk-UA" sz="2000" b="0" i="0" u="none" strike="noStrike" cap="none" normalizeH="0" baseline="0" dirty="0" smtClean="0">
                <a:ln>
                  <a:noFill/>
                </a:ln>
                <a:effectLst/>
                <a:cs typeface="Arial" pitchFamily="34" charset="0"/>
              </a:rPr>
              <a:t> коштів та зростанням її темпів;</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effectLst/>
                <a:cs typeface="Arial" pitchFamily="34" charset="0"/>
              </a:rPr>
              <a:t>- поступовим зростанням рентабельності капіталу;</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effectLst/>
                <a:cs typeface="Arial" pitchFamily="34" charset="0"/>
              </a:rPr>
              <a:t>- високим рівнем самофінансування та його зростанням.</a:t>
            </a: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Прямоугольник 1"/>
          <p:cNvSpPr/>
          <p:nvPr/>
        </p:nvSpPr>
        <p:spPr>
          <a:xfrm>
            <a:off x="539552" y="66506"/>
            <a:ext cx="8229600" cy="255454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indent="450850" algn="ctr" fontAlgn="base">
              <a:spcBef>
                <a:spcPct val="0"/>
              </a:spcBef>
              <a:spcAft>
                <a:spcPct val="0"/>
              </a:spcAft>
            </a:pPr>
            <a:r>
              <a:rPr lang="uk-UA"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itchFamily="34" charset="0"/>
              </a:rPr>
              <a:t>Згідно з наведеною методикою висновки за результатами аналізу можуть мати такі вигляд:</a:t>
            </a:r>
          </a:p>
        </p:txBody>
      </p:sp>
    </p:spTree>
    <p:extLst>
      <p:ext uri="{BB962C8B-B14F-4D97-AF65-F5344CB8AC3E}">
        <p14:creationId xmlns:p14="http://schemas.microsoft.com/office/powerpoint/2010/main" val="3422674233"/>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Тема2">
  <a:themeElements>
    <a:clrScheme name="Currency">
      <a:dk1>
        <a:sysClr val="windowText" lastClr="000000"/>
      </a:dk1>
      <a:lt1>
        <a:sysClr val="window" lastClr="FFFFFF"/>
      </a:lt1>
      <a:dk2>
        <a:srgbClr val="626817"/>
      </a:dk2>
      <a:lt2>
        <a:srgbClr val="DEE58D"/>
      </a:lt2>
      <a:accent1>
        <a:srgbClr val="F37B20"/>
      </a:accent1>
      <a:accent2>
        <a:srgbClr val="FAAF40"/>
      </a:accent2>
      <a:accent3>
        <a:srgbClr val="A8B228"/>
      </a:accent3>
      <a:accent4>
        <a:srgbClr val="DBC91F"/>
      </a:accent4>
      <a:accent5>
        <a:srgbClr val="828A1E"/>
      </a:accent5>
      <a:accent6>
        <a:srgbClr val="B8AD86"/>
      </a:accent6>
      <a:hlink>
        <a:srgbClr val="FAAF40"/>
      </a:hlink>
      <a:folHlink>
        <a:srgbClr val="A8B228"/>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urrency">
      <a:fillStyleLst>
        <a:solidFill>
          <a:schemeClr val="phClr"/>
        </a:solidFill>
        <a:gradFill rotWithShape="1">
          <a:gsLst>
            <a:gs pos="0">
              <a:schemeClr val="phClr">
                <a:tint val="100000"/>
                <a:shade val="100000"/>
                <a:satMod val="100000"/>
                <a:lumMod val="95000"/>
              </a:schemeClr>
            </a:gs>
            <a:gs pos="100000">
              <a:schemeClr val="phClr">
                <a:tint val="61000"/>
                <a:alpha val="100000"/>
                <a:satMod val="200000"/>
              </a:schemeClr>
            </a:gs>
          </a:gsLst>
          <a:lin ang="18900000" scaled="0"/>
        </a:gradFill>
        <a:gradFill rotWithShape="1">
          <a:gsLst>
            <a:gs pos="0">
              <a:schemeClr val="phClr">
                <a:shade val="100000"/>
                <a:lumMod val="95000"/>
              </a:schemeClr>
            </a:gs>
            <a:gs pos="100000">
              <a:schemeClr val="phClr">
                <a:tint val="90000"/>
                <a:alpha val="100000"/>
                <a:satMod val="200000"/>
              </a:schemeClr>
            </a:gs>
          </a:gsLst>
          <a:lin ang="18900000" scaled="0"/>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effectStyle>
        <a:effectStyle>
          <a:effectLst>
            <a:outerShdw blurRad="50800" dist="12700" dir="13500000" algn="tl"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100000"/>
                <a:satMod val="100000"/>
                <a:lumMod val="160000"/>
              </a:schemeClr>
            </a:gs>
            <a:gs pos="45000">
              <a:schemeClr val="phClr">
                <a:lumMod val="85000"/>
                <a:lumOff val="15000"/>
              </a:schemeClr>
            </a:gs>
            <a:gs pos="100000">
              <a:schemeClr val="phClr">
                <a:shade val="100000"/>
                <a:satMod val="100000"/>
                <a:lumMod val="80000"/>
              </a:schemeClr>
            </a:gs>
          </a:gsLst>
          <a:lin ang="8100000" scaled="0"/>
        </a:gradFill>
        <a:gradFill rotWithShape="1">
          <a:gsLst>
            <a:gs pos="0">
              <a:schemeClr val="phClr">
                <a:tint val="100000"/>
                <a:satMod val="100000"/>
                <a:lumMod val="160000"/>
              </a:schemeClr>
            </a:gs>
            <a:gs pos="28000">
              <a:schemeClr val="phClr">
                <a:shade val="100000"/>
                <a:satMod val="100000"/>
                <a:lumMod val="160000"/>
              </a:schemeClr>
            </a:gs>
            <a:gs pos="100000">
              <a:schemeClr val="phClr">
                <a:shade val="100000"/>
                <a:satMod val="100000"/>
                <a:lumMod val="95000"/>
              </a:schemeClr>
            </a:gs>
          </a:gsLst>
          <a:lin ang="189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079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Тема2</Template>
  <TotalTime>1013</TotalTime>
  <Words>6329</Words>
  <Application>Microsoft Office PowerPoint</Application>
  <PresentationFormat>Экран (4:3)</PresentationFormat>
  <Paragraphs>753</Paragraphs>
  <Slides>103</Slides>
  <Notes>2</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103</vt:i4>
      </vt:variant>
    </vt:vector>
  </HeadingPairs>
  <TitlesOfParts>
    <vt:vector size="111" baseType="lpstr">
      <vt:lpstr>Arial</vt:lpstr>
      <vt:lpstr>Calibri</vt:lpstr>
      <vt:lpstr>Constantia</vt:lpstr>
      <vt:lpstr>Symbol</vt:lpstr>
      <vt:lpstr>Times New Roman</vt:lpstr>
      <vt:lpstr>Wingdings</vt:lpstr>
      <vt:lpstr>Тема2</vt:lpstr>
      <vt:lpstr>Формула</vt:lpstr>
      <vt:lpstr>Презентация PowerPoint</vt:lpstr>
      <vt:lpstr>Презентация PowerPoint</vt:lpstr>
      <vt:lpstr>Презентация PowerPoint</vt:lpstr>
      <vt:lpstr>1. Завдання аналізу фінансового стану підприємства, його інформаційна база </vt:lpstr>
      <vt:lpstr>Презентация PowerPoint</vt:lpstr>
      <vt:lpstr>Презентация PowerPoint</vt:lpstr>
      <vt:lpstr>Презентация PowerPoint</vt:lpstr>
      <vt:lpstr>– це комплекс науково-методичних інструментів та принципів дослідження фінансового стану підприємства.</vt:lpstr>
      <vt:lpstr>Презентация PowerPoint</vt:lpstr>
      <vt:lpstr>2. Експрес-аналіз фінансового стану підприємства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3. Аналіз активів і пасивів підприємства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Аналіз валюти балансу на початок і кінець звітного періоду показав збільшення суми. </vt:lpstr>
      <vt:lpstr>Презентация PowerPoint</vt:lpstr>
      <vt:lpstr>Презентация PowerPoint</vt:lpstr>
      <vt:lpstr>Аналізуючи розрахункові дані, можна зазначити, що за звітний період відбулося збільшення основних засобів на 300 тис. грн., що складає 20 % до початку періоду. Водночас оборотні активи збільши­лися на 746 тис. грн. </vt:lpstr>
      <vt:lpstr>Презентация PowerPoint</vt:lpstr>
      <vt:lpstr>    Як випливає з даних таблиці, за аналізований період відбулися відхи­лення в необоротних активах. Їхнє збільшення в основному було забезпечено зростанням основних засобів і довгострокових фінансових інвестицій.  </vt:lpstr>
      <vt:lpstr>Презентация PowerPoint</vt:lpstr>
      <vt:lpstr>Як випливає з даних табл., зростання оборотних активів було забезпечене в основному збільшенням грошових коштів і дебіторської заборгова­ності. </vt:lpstr>
      <vt:lpstr>Презентация PowerPoint</vt:lpstr>
      <vt:lpstr>Як випливає з даних табл., у складі дебіторської заборгованості значні суми складає заборгованість за продукцію, товари, роботи, послуги. </vt:lpstr>
      <vt:lpstr>Презентация PowerPoint</vt:lpstr>
      <vt:lpstr>Як випливає з даних табл.  змінилася структура капіталу: на початок року власний капітал становив 53,6 % у валюті балансу, а на кінець року– 51,8 %. </vt:lpstr>
      <vt:lpstr>Презентация PowerPoint</vt:lpstr>
      <vt:lpstr>Презентация PowerPoint</vt:lpstr>
      <vt:lpstr>Презентация PowerPoint</vt:lpstr>
      <vt:lpstr>Презентация PowerPoint</vt:lpstr>
      <vt:lpstr>Презентация PowerPoint</vt:lpstr>
      <vt:lpstr>Аналіз даних табл.  показав, що на формування оборотних акти­вів були використані власні джерела (в сумі 1 170 тис. грн. і  1 336 тис. грн. від­повідно на початок і кінець року) і поточні зобов'язан­ня в сумі 2 840 тис. грн. і 3 420 тис. грн. відповідно на початок і кінець року), тобто на кінець року участь поточних зобов'язань у формуванні оборотних активів  збільшилася. </vt:lpstr>
      <vt:lpstr>Презентация PowerPoint</vt:lpstr>
      <vt:lpstr>Презентация PowerPoint</vt:lpstr>
      <vt:lpstr>4. Аналіз фінансової стійкості підприємства</vt:lpstr>
      <vt:lpstr>Презентация PowerPoint</vt:lpstr>
      <vt:lpstr>Презентация PowerPoint</vt:lpstr>
      <vt:lpstr>Презентация PowerPoint</vt:lpstr>
      <vt:lpstr>Презентация PowerPoint</vt:lpstr>
      <vt:lpstr>Типи фінансової стійкості підприємства</vt:lpstr>
      <vt:lpstr>Фінансові коефіцієнти, застосовані  для оцінки фінансової стійкості підприємства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 форма № 3 "Звіт про рух грошових коштів (за прямим методом)"   - форма № 3-н "Звіт про рух грошових коштів (за непрямим методом)". </vt:lpstr>
      <vt:lpstr>Прямий метод аналізу руху грошових коштів полягає в розгляді даних про позитивні і негативні грошові потоки підприємства, що сформувалися на основі касового методу.  </vt:lpstr>
      <vt:lpstr>Презентация PowerPoint</vt:lpstr>
      <vt:lpstr>Послідовність проведення аналізу руху грошових потоків    </vt:lpstr>
      <vt:lpstr>При оцінці грошових потоків можна оцінити суму грошових коштів у цілому за видами діяльності </vt:lpstr>
      <vt:lpstr>Презентация PowerPoint</vt:lpstr>
      <vt:lpstr>Прямий метод аналізу має істотний недолік, він не дозволяє проаналізувати вплив різних чинників на зміну залишку грошових коштів у взаємозв'язку зі зміною показників, що формують фінансові результати діяльності підприємства.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Аналіз ефективності використання матеріальних ресурсів</dc:title>
  <dc:creator>Галина</dc:creator>
  <cp:lastModifiedBy>Мама</cp:lastModifiedBy>
  <cp:revision>168</cp:revision>
  <dcterms:created xsi:type="dcterms:W3CDTF">2014-10-16T07:18:44Z</dcterms:created>
  <dcterms:modified xsi:type="dcterms:W3CDTF">2020-09-01T08:09:41Z</dcterms:modified>
</cp:coreProperties>
</file>