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5300-E5CF-4D32-B95E-A8210E798283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8228-524C-42D6-B605-C7846ADCA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1E40-3A3E-4376-A7DD-ACADDCD5B359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25DA-51A3-49D2-B2E8-E1BBC1948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4A71-6D81-421D-A441-0A11CCD2D7BD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31F5-5A09-4A94-8EDE-B3C707F1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9044-E4E3-41F0-A5D8-5B7E9C9AFFF7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6309-67E5-41A0-8288-4FBEB1614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C8A2-9509-4432-A0A0-D9D475F793FB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3546-8CD5-4A0B-B810-5F8B83EDD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0F29-DFA1-4B72-84D1-4061BF36E189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5AB5-BF1C-4CDE-81D2-F16731C29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6247-A687-416B-9EEF-3C8ACC278065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6739-8591-4592-A676-8BBFE7E32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E6F6-2B9B-49CF-B1AA-28A60FB1EB0A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EACF-9134-437B-87DB-3FD515353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A881-4EFA-49B1-9A03-3D6A776038A2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93CC-477C-4AA4-8EBE-443F9D58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7D0B-D737-42CC-A6A7-3C220012E1CE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D470-193A-4ACB-A7AA-D0B8AE109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45C9-4B4A-462F-801C-98745565FAC3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9601-FA3E-4517-99EB-4D14A2201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6855C1-3492-444D-B1D4-9E611A2DF4C4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7B056-2FB3-4959-A282-93E9C9332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000240"/>
            <a:ext cx="7160935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Ділові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папери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як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засіб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профе</a:t>
            </a:r>
            <a:r>
              <a:rPr lang="uk-UA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сійної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комунікації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550068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>
                <a:solidFill>
                  <a:srgbClr val="002060"/>
                </a:solidFill>
                <a:latin typeface="Calibri" pitchFamily="34" charset="0"/>
              </a:rPr>
              <a:t>Текст.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>
                <a:solidFill>
                  <a:srgbClr val="002060"/>
                </a:solidFill>
                <a:latin typeface="Calibri" pitchFamily="34" charset="0"/>
              </a:rPr>
              <a:t>Відмітка про наявність додатка.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>
                <a:solidFill>
                  <a:srgbClr val="002060"/>
                </a:solidFill>
                <a:latin typeface="Calibri" pitchFamily="34" charset="0"/>
              </a:rPr>
              <a:t> Підпис. 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ru-RU" sz="3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>
                <a:solidFill>
                  <a:srgbClr val="002060"/>
                </a:solidFill>
                <a:latin typeface="Calibri" pitchFamily="34" charset="0"/>
              </a:rPr>
              <a:t>Гриф погодження.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>
                <a:solidFill>
                  <a:srgbClr val="002060"/>
                </a:solidFill>
                <a:latin typeface="Calibri" pitchFamily="34" charset="0"/>
              </a:rPr>
              <a:t>Віза.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b="1">
              <a:latin typeface="Calibri" pitchFamily="34" charset="0"/>
            </a:endParaRPr>
          </a:p>
        </p:txBody>
      </p:sp>
      <p:pic>
        <p:nvPicPr>
          <p:cNvPr id="22531" name="Picture 3" descr="C:\Documents and Settings\Пользователь\Мои документы\Downloads\Новая папка (3)\eeux1QiJI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88913"/>
            <a:ext cx="24193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upload.wikimedia.org/wikipedia/commons/2/2e/Ts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213100"/>
            <a:ext cx="2381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http://www.wanilaw.com/Media/Portfolio/Non-immigrant-visa-attorn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51435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8001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26"/>
            </a:pPr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 Печатка (відтиск).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Відмітка про засвідчення копії.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Прізвище виконавця та номер його телефону.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Відмітка про виконання документа й скерування його до справи.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Відмітка про перенесення відомостей на машинний носій.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Відмітка про надходження документа.</a:t>
            </a:r>
          </a:p>
          <a:p>
            <a:pPr marL="342900" indent="-342900">
              <a:buFont typeface="Calibri" pitchFamily="34" charset="0"/>
              <a:buNone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Вимоги до тексту документа              і його оформлення</a:t>
            </a:r>
            <a:endParaRPr lang="ru-RU" sz="40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571625"/>
            <a:ext cx="9144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Текст</a:t>
            </a:r>
            <a:r>
              <a:rPr lang="ru-RU" sz="3200" b="1">
                <a:latin typeface="Calibri" pitchFamily="34" charset="0"/>
              </a:rPr>
              <a:t> 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– головний елемент документа.</a:t>
            </a:r>
          </a:p>
          <a:p>
            <a:pPr>
              <a:buFont typeface="Wingdings" pitchFamily="2" charset="2"/>
              <a:buChar char="ü"/>
            </a:pPr>
            <a:endParaRPr lang="ru-RU" sz="32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Достовірність</a:t>
            </a:r>
            <a:r>
              <a:rPr lang="ru-RU" sz="3200" b="1">
                <a:latin typeface="Calibri" pitchFamily="34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– викладені в документі факти відображають справжній стан речей.</a:t>
            </a:r>
          </a:p>
          <a:p>
            <a:pPr>
              <a:buFont typeface="Wingdings" pitchFamily="2" charset="2"/>
              <a:buChar char="ü"/>
            </a:pPr>
            <a:endParaRPr lang="ru-RU" sz="32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Точність</a:t>
            </a:r>
            <a:r>
              <a:rPr lang="ru-RU" sz="3200" b="1">
                <a:latin typeface="Calibri" pitchFamily="34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ru-RU" sz="3200" b="1">
                <a:latin typeface="Calibri" pitchFamily="34" charset="0"/>
              </a:rPr>
              <a:t> 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у змісті документа не допускається подвійне тлумачення слів та висловів.</a:t>
            </a:r>
          </a:p>
          <a:p>
            <a:pPr>
              <a:buFont typeface="Wingdings" pitchFamily="2" charset="2"/>
              <a:buChar char="ü"/>
            </a:pPr>
            <a:endParaRPr lang="ru-RU" sz="32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Логічна послідовність 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– усі частини документа логічно пов’язані.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871537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alibri" pitchFamily="34" charset="0"/>
              </a:rPr>
              <a:t>Повнота інформації </a:t>
            </a:r>
            <a:r>
              <a:rPr lang="ru-RU" sz="2600" b="1">
                <a:solidFill>
                  <a:schemeClr val="bg1"/>
                </a:solidFill>
                <a:latin typeface="Calibri" pitchFamily="34" charset="0"/>
              </a:rPr>
              <a:t>зміст документа вичерпує всі обставини справи, пов’язані з розв’язанням питання.</a:t>
            </a:r>
          </a:p>
          <a:p>
            <a:pPr>
              <a:buFont typeface="Wingdings" pitchFamily="2" charset="2"/>
              <a:buChar char="ü"/>
            </a:pPr>
            <a:endParaRPr lang="uk-UA" sz="26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alibri" pitchFamily="34" charset="0"/>
              </a:rPr>
              <a:t>Стислість (лаконічність) </a:t>
            </a:r>
            <a:r>
              <a:rPr lang="ru-RU" sz="2600" b="1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ru-RU" sz="2600" b="1">
                <a:latin typeface="Calibri" pitchFamily="34" charset="0"/>
              </a:rPr>
              <a:t>у тексті відсутні зайві слова та смислові повтори, надмірно довгі міркування не по суті справи, багатослівна аргументація.</a:t>
            </a:r>
          </a:p>
          <a:p>
            <a:pPr>
              <a:buFont typeface="Wingdings" pitchFamily="2" charset="2"/>
              <a:buChar char="ü"/>
            </a:pPr>
            <a:endParaRPr lang="uk-UA" sz="26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alibri" pitchFamily="34" charset="0"/>
              </a:rPr>
              <a:t>Переконливість </a:t>
            </a:r>
            <a:r>
              <a:rPr lang="ru-RU" sz="2600" b="1">
                <a:solidFill>
                  <a:schemeClr val="bg1"/>
                </a:solidFill>
                <a:latin typeface="Calibri" pitchFamily="34" charset="0"/>
              </a:rPr>
              <a:t>забезпечується обґрунтуванням висловленої в документі думки, доказовістю матеріалу, точністю в доборі цифрової інформації та фактів. </a:t>
            </a:r>
          </a:p>
          <a:p>
            <a:pPr>
              <a:buFont typeface="Wingdings" pitchFamily="2" charset="2"/>
              <a:buChar char="ü"/>
            </a:pPr>
            <a:endParaRPr lang="uk-UA" sz="26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alibri" pitchFamily="34" charset="0"/>
              </a:rPr>
              <a:t>Стандартність </a:t>
            </a:r>
            <a:r>
              <a:rPr lang="ru-RU" sz="2600" b="1">
                <a:latin typeface="Calibri" pitchFamily="34" charset="0"/>
              </a:rPr>
              <a:t>– використання готових, перевірених практикою словесних формул, які легко сприймаються й точно описують ситуацію, що неодноразово повторюється.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документа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1500188"/>
            <a:ext cx="727233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Текст документа складається з таких частин:</a:t>
            </a:r>
            <a:r>
              <a:rPr lang="ru-RU" sz="3200" b="1">
                <a:latin typeface="Calibri" pitchFamily="34" charset="0"/>
              </a:rPr>
              <a:t> </a:t>
            </a: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вступу</a:t>
            </a:r>
            <a:r>
              <a:rPr lang="ru-RU" sz="3200" b="1">
                <a:latin typeface="Calibri" pitchFamily="34" charset="0"/>
              </a:rPr>
              <a:t> 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(вказують на причину написання документа), </a:t>
            </a:r>
          </a:p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основної частини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(розкривають суть питання, аргументують певні положення, висловлюють певні міркування), </a:t>
            </a:r>
          </a:p>
          <a:p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закінчення</a:t>
            </a:r>
            <a:r>
              <a:rPr lang="ru-RU" sz="3200" b="1">
                <a:latin typeface="Calibri" pitchFamily="34" charset="0"/>
              </a:rPr>
              <a:t> 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(розкривають мету вкладання документа).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55816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i="1">
                <a:solidFill>
                  <a:srgbClr val="002060"/>
                </a:solidFill>
                <a:latin typeface="Calibri" pitchFamily="34" charset="0"/>
              </a:rPr>
              <a:t>Документ</a:t>
            </a:r>
            <a:r>
              <a:rPr lang="uk-UA">
                <a:latin typeface="Calibri" pitchFamily="34" charset="0"/>
              </a:rPr>
              <a:t> </a:t>
            </a:r>
            <a:r>
              <a:rPr lang="uk-UA" sz="3600" i="1">
                <a:latin typeface="Calibri" pitchFamily="34" charset="0"/>
              </a:rPr>
              <a:t>- </a:t>
            </a:r>
            <a:r>
              <a:rPr lang="ru-RU" sz="2800" b="1">
                <a:latin typeface="Calibri" pitchFamily="34" charset="0"/>
              </a:rPr>
              <a:t>це зафіксована на відповідному матеріалі інформація про особу, факти, події, явища об’єктивної дійсності, результати розумової діяльності. </a:t>
            </a: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Він оформлений у встановленому порядку й відповідно до чинного законодавства має юридичну силу.</a:t>
            </a:r>
            <a:r>
              <a:rPr lang="ru-RU" sz="2800">
                <a:latin typeface="Calibri" pitchFamily="34" charset="0"/>
              </a:rPr>
              <a:t> 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2050" name="Picture 2" descr="C:\Documents and Settings\Пользователь\Мои документы\Downloads\Новая папка (3)\2qFa5WYV5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00250"/>
            <a:ext cx="31908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5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0"/>
            <a:ext cx="3071813" cy="221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документів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poisk-znakomstva.ru/Content/images/bo1/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0" y="0"/>
            <a:ext cx="614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 повинен відповідати таким основним вимогам:</a:t>
            </a:r>
            <a:endParaRPr lang="ru-RU" sz="40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643063"/>
            <a:ext cx="885825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Calibri" pitchFamily="34" charset="0"/>
              </a:rPr>
              <a:t>видаватися уповноваженим органом або особою відповідно до її компетенції;</a:t>
            </a:r>
          </a:p>
          <a:p>
            <a:pPr>
              <a:buFont typeface="Arial" charset="0"/>
              <a:buChar char="•"/>
            </a:pPr>
            <a:endParaRPr lang="ru-RU" sz="1200" b="1">
              <a:solidFill>
                <a:srgbClr val="003399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Calibri" pitchFamily="34" charset="0"/>
              </a:rPr>
              <a:t>не суперечити чинному законодавству держави, нормам юридичного та адміністративного права;</a:t>
            </a:r>
          </a:p>
          <a:p>
            <a:pPr>
              <a:buFont typeface="Arial" charset="0"/>
              <a:buChar char="•"/>
            </a:pPr>
            <a:endParaRPr lang="ru-RU" sz="1200" b="1">
              <a:solidFill>
                <a:srgbClr val="003399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Calibri" pitchFamily="34" charset="0"/>
              </a:rPr>
              <a:t>бути точним, достовірним, переконливим;</a:t>
            </a:r>
          </a:p>
          <a:p>
            <a:pPr>
              <a:buFont typeface="Arial" charset="0"/>
              <a:buChar char="•"/>
            </a:pPr>
            <a:endParaRPr lang="ru-RU" sz="1200" b="1">
              <a:solidFill>
                <a:srgbClr val="003399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Calibri" pitchFamily="34" charset="0"/>
              </a:rPr>
              <a:t>відповідати своєму призначенню, назві та оформлятися за відповідною формою;</a:t>
            </a:r>
          </a:p>
          <a:p>
            <a:pPr>
              <a:buFont typeface="Arial" charset="0"/>
              <a:buChar char="•"/>
            </a:pPr>
            <a:endParaRPr lang="ru-RU" sz="1200" b="1">
              <a:solidFill>
                <a:srgbClr val="003399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3399"/>
                </a:solidFill>
                <a:latin typeface="Calibri" pitchFamily="34" charset="0"/>
              </a:rPr>
              <a:t>бути належним чином відредагованим й оформленим відповідно до чинних стандартів.</a:t>
            </a:r>
            <a:br>
              <a:rPr lang="ru-RU" sz="2800" b="1">
                <a:solidFill>
                  <a:srgbClr val="003399"/>
                </a:solidFill>
                <a:latin typeface="Calibri" pitchFamily="34" charset="0"/>
              </a:rPr>
            </a:br>
            <a:endParaRPr lang="ru-RU" sz="2800" b="1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Реквізити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1571625"/>
            <a:ext cx="52863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Реквізити 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це сукупність формальних елементів у складі документа, відсутність яких позбавляє документ юридичної сили. Розрізняють </a:t>
            </a:r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постійні 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й </a:t>
            </a:r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змінні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 реквізити документа. </a:t>
            </a:r>
          </a:p>
          <a:p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Постійні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2800" b="1">
                <a:latin typeface="Calibri" pitchFamily="34" charset="0"/>
              </a:rPr>
              <a:t>–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друкуються під час виготовлення бланка, 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змінні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2800" b="1">
                <a:latin typeface="Calibri" pitchFamily="34" charset="0"/>
              </a:rPr>
              <a:t>– фіксуються на бланку в процесі заповнення.</a:t>
            </a:r>
          </a:p>
        </p:txBody>
      </p:sp>
      <p:pic>
        <p:nvPicPr>
          <p:cNvPr id="4" name="Рисунок 3" descr="pap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28813"/>
            <a:ext cx="32400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4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Формуляр-зразок передбачає такі реквізити, місце їх розміщення та правила оформлення:</a:t>
            </a:r>
            <a:endParaRPr lang="ru-RU" sz="32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000250"/>
            <a:ext cx="650081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Державний герб України 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 Тризуб.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 Емблема організації чи підприємства.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Зображення державних нагород.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Код підприємства, установи, організації.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uk-UA" sz="28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Код форми документа.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ua.convdocs.org/pars_docs/refs/49/48546/48546_html_296df8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076700"/>
            <a:ext cx="190658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357188"/>
            <a:ext cx="671512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6"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Назва міністерства або відомства, якому підпорядковується установа (назва вищої установи або засновника).</a:t>
            </a:r>
          </a:p>
          <a:p>
            <a:pPr marL="342900" indent="-342900">
              <a:buFont typeface="Calibri" pitchFamily="34" charset="0"/>
              <a:buAutoNum type="arabicPeriod" startAt="6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Повна назва установи, організації або підприємства – автора документа.</a:t>
            </a:r>
          </a:p>
          <a:p>
            <a:pPr marL="342900" indent="-342900">
              <a:buFont typeface="Calibri" pitchFamily="34" charset="0"/>
              <a:buAutoNum type="arabicPeriod" startAt="6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Назва структурного підрозділу.</a:t>
            </a:r>
          </a:p>
          <a:p>
            <a:pPr marL="342900" indent="-342900">
              <a:buFont typeface="Calibri" pitchFamily="34" charset="0"/>
              <a:buAutoNum type="arabicPeriod" startAt="6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Індекс підприємства зв'язку, поштова й телеграфна адреса, номер телетайпа, телефону, факсу, номер банківського рахунка, електронна адреса.</a:t>
            </a:r>
          </a:p>
          <a:p>
            <a:pPr marL="342900" indent="-342900">
              <a:buFont typeface="Calibri" pitchFamily="34" charset="0"/>
              <a:buAutoNum type="arabicPeriod" startAt="6"/>
            </a:pPr>
            <a:endParaRPr lang="ru-RU" sz="14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 Назва виду документа.</a:t>
            </a:r>
            <a:endParaRPr lang="ru-RU" sz="28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9458" name="Picture 2" descr="http://www.profitpro.ru/images/306-265010.jpg"/>
          <p:cNvPicPr>
            <a:picLocks noChangeAspect="1" noChangeArrowheads="1"/>
          </p:cNvPicPr>
          <p:nvPr/>
        </p:nvPicPr>
        <p:blipFill>
          <a:blip r:embed="rId3">
            <a:lum bright="-1000" contrast="-10000"/>
          </a:blip>
          <a:srcRect/>
          <a:stretch>
            <a:fillRect/>
          </a:stretch>
        </p:blipFill>
        <p:spPr bwMode="auto">
          <a:xfrm>
            <a:off x="6762750" y="714356"/>
            <a:ext cx="2381250" cy="52149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0650" contourW="12700">
            <a:extrusionClr>
              <a:schemeClr val="accent1">
                <a:lumMod val="50000"/>
              </a:schemeClr>
            </a:extrusionClr>
            <a:contourClr>
              <a:srgbClr val="00206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6215062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Дата: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Індекс: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Посилання: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Місце укладання чи видання: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Гриф:</a:t>
            </a:r>
            <a:endParaRPr lang="ru-RU" sz="3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4797" y="428607"/>
            <a:ext cx="29258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25.03.2013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780" y="1655755"/>
            <a:ext cx="17075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61166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7257" y="3186113"/>
            <a:ext cx="51074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№12-14/49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від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23.01.13.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94378" y="4459296"/>
            <a:ext cx="31432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м. Харків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0483" name="Picture 3" descr="C:\Documents and Settings\Пользователь\Мои документы\Downloads\Новая папка (3)\tajem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214938"/>
            <a:ext cx="304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Пользователь\Мои документы\Downloads\Новая папка (3)\Fo1M7cT2YF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714375"/>
            <a:ext cx="364331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642938"/>
            <a:ext cx="52863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>
                <a:solidFill>
                  <a:schemeClr val="bg1"/>
                </a:solidFill>
                <a:latin typeface="Calibri" pitchFamily="34" charset="0"/>
              </a:rPr>
              <a:t>Адресат.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uk-UA" sz="34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>
                <a:solidFill>
                  <a:schemeClr val="bg1"/>
                </a:solidFill>
                <a:latin typeface="Calibri" pitchFamily="34" charset="0"/>
              </a:rPr>
              <a:t>Гриф затвердження.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uk-UA" sz="34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>
                <a:solidFill>
                  <a:schemeClr val="bg1"/>
                </a:solidFill>
                <a:latin typeface="Calibri" pitchFamily="34" charset="0"/>
              </a:rPr>
              <a:t>Резолюція.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uk-UA" sz="34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>
                <a:solidFill>
                  <a:schemeClr val="bg1"/>
                </a:solidFill>
                <a:latin typeface="Calibri" pitchFamily="34" charset="0"/>
              </a:rPr>
              <a:t>Заголовок до тексту.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ru-RU" sz="3400" b="1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>
                <a:solidFill>
                  <a:schemeClr val="bg1"/>
                </a:solidFill>
                <a:latin typeface="Calibri" pitchFamily="34" charset="0"/>
              </a:rPr>
              <a:t>Відмітка про контроль.</a:t>
            </a:r>
            <a:endParaRPr lang="ru-RU" sz="3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377</Words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Слайд 1</vt:lpstr>
      <vt:lpstr>Документ</vt:lpstr>
      <vt:lpstr>Класифікація документів</vt:lpstr>
      <vt:lpstr>Документ повинен відповідати таким основним вимогам:</vt:lpstr>
      <vt:lpstr>Реквізити документів</vt:lpstr>
      <vt:lpstr>Формуляр-зразок передбачає такі реквізити, місце їх розміщення та правила оформлення:</vt:lpstr>
      <vt:lpstr>Слайд 7</vt:lpstr>
      <vt:lpstr>Слайд 8</vt:lpstr>
      <vt:lpstr>Слайд 9</vt:lpstr>
      <vt:lpstr>Слайд 10</vt:lpstr>
      <vt:lpstr>Слайд 11</vt:lpstr>
      <vt:lpstr>Вимоги до тексту документа              і його оформлення</vt:lpstr>
      <vt:lpstr>Слайд 13</vt:lpstr>
      <vt:lpstr>Текст документа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47</cp:revision>
  <dcterms:modified xsi:type="dcterms:W3CDTF">2013-03-30T17:40:32Z</dcterms:modified>
</cp:coreProperties>
</file>