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64"/>
  </p:notesMasterIdLst>
  <p:sldIdLst>
    <p:sldId id="256" r:id="rId2"/>
    <p:sldId id="320" r:id="rId3"/>
    <p:sldId id="321" r:id="rId4"/>
    <p:sldId id="313" r:id="rId5"/>
    <p:sldId id="314" r:id="rId6"/>
    <p:sldId id="257" r:id="rId7"/>
    <p:sldId id="276" r:id="rId8"/>
    <p:sldId id="258" r:id="rId9"/>
    <p:sldId id="315" r:id="rId10"/>
    <p:sldId id="259" r:id="rId11"/>
    <p:sldId id="260" r:id="rId12"/>
    <p:sldId id="261" r:id="rId13"/>
    <p:sldId id="263" r:id="rId14"/>
    <p:sldId id="262" r:id="rId15"/>
    <p:sldId id="264" r:id="rId16"/>
    <p:sldId id="295" r:id="rId17"/>
    <p:sldId id="296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5" r:id="rId28"/>
    <p:sldId id="281" r:id="rId29"/>
    <p:sldId id="277" r:id="rId30"/>
    <p:sldId id="278" r:id="rId31"/>
    <p:sldId id="279" r:id="rId32"/>
    <p:sldId id="280" r:id="rId33"/>
    <p:sldId id="282" r:id="rId34"/>
    <p:sldId id="283" r:id="rId35"/>
    <p:sldId id="284" r:id="rId36"/>
    <p:sldId id="285" r:id="rId37"/>
    <p:sldId id="286" r:id="rId38"/>
    <p:sldId id="287" r:id="rId39"/>
    <p:sldId id="318" r:id="rId40"/>
    <p:sldId id="319" r:id="rId41"/>
    <p:sldId id="316" r:id="rId42"/>
    <p:sldId id="317" r:id="rId43"/>
    <p:sldId id="290" r:id="rId44"/>
    <p:sldId id="291" r:id="rId45"/>
    <p:sldId id="292" r:id="rId46"/>
    <p:sldId id="293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5185E-DE95-4EEB-B743-C55F3655644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50EE-6599-4064-A99D-72F0850C1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62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FE07-C78D-4ACC-ADD6-241E486E139E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0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izvestia.com/uk/tag/svitovij-bank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lpi.worldbank.org/international/global?sort=asc&amp;order=LPI%20Score#datatable" TargetMode="External"/><Relationship Id="rId2" Type="http://schemas.openxmlformats.org/officeDocument/2006/relationships/hyperlink" Target="https://lpi.worldbank.org/international/global?sort=desc&amp;order=LPI%20Rank#datatabl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pi.worldbank.org/international/global?sort=asc&amp;order=Timeliness#datatable" TargetMode="External"/><Relationship Id="rId5" Type="http://schemas.openxmlformats.org/officeDocument/2006/relationships/hyperlink" Target="https://lpi.worldbank.org/international/global?sort=asc&amp;order=Infrastructure#datatable" TargetMode="External"/><Relationship Id="rId4" Type="http://schemas.openxmlformats.org/officeDocument/2006/relationships/hyperlink" Target="https://lpi.worldbank.org/international/global?sort=asc&amp;order=Customs#datatabl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3200400"/>
          </a:xfrm>
        </p:spPr>
        <p:txBody>
          <a:bodyPr/>
          <a:lstStyle/>
          <a:p>
            <a:pPr algn="ctr"/>
            <a:r>
              <a:rPr lang="uk-UA" sz="3600" b="1" dirty="0" smtClean="0"/>
              <a:t>Навчальна дисципліна</a:t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b="1" dirty="0" smtClean="0"/>
              <a:t>ЛОГІСТИКА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001000" cy="25908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400" b="1" u="sng" cap="none" dirty="0" smtClean="0"/>
              <a:t>Кафедра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400" b="1" cap="none" dirty="0" smtClean="0"/>
              <a:t> Менеджменту, логістики та економіки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400" b="1" cap="none" dirty="0" smtClean="0"/>
              <a:t> (</a:t>
            </a:r>
            <a:r>
              <a:rPr lang="uk-UA" sz="2400" b="1" cap="none" dirty="0" err="1" smtClean="0"/>
              <a:t>гл</a:t>
            </a:r>
            <a:r>
              <a:rPr lang="uk-UA" sz="2400" b="1" cap="none" dirty="0" smtClean="0"/>
              <a:t>. корпус, 225 </a:t>
            </a:r>
            <a:r>
              <a:rPr lang="uk-UA" sz="2400" b="1" cap="none" dirty="0" err="1" smtClean="0"/>
              <a:t>ауд</a:t>
            </a:r>
            <a:r>
              <a:rPr lang="uk-UA" sz="2400" b="1" cap="none" dirty="0" smtClean="0"/>
              <a:t>.)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b="1" u="sng" cap="none" dirty="0" smtClean="0"/>
              <a:t>Лектор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uk-UA" b="1" cap="none" dirty="0" err="1" smtClean="0"/>
              <a:t>к.е.н</a:t>
            </a:r>
            <a:r>
              <a:rPr lang="uk-UA" b="1" cap="none" dirty="0" smtClean="0"/>
              <a:t>., доцент </a:t>
            </a:r>
            <a:r>
              <a:rPr lang="uk-UA" b="1" cap="none" dirty="0" err="1"/>
              <a:t>К</a:t>
            </a:r>
            <a:r>
              <a:rPr lang="uk-UA" b="1" cap="none" dirty="0" err="1" smtClean="0"/>
              <a:t>олодізєва</a:t>
            </a:r>
            <a:r>
              <a:rPr lang="uk-UA" b="1" cap="none" dirty="0" smtClean="0"/>
              <a:t> </a:t>
            </a:r>
            <a:r>
              <a:rPr lang="uk-UA" b="1" cap="none" dirty="0"/>
              <a:t>Т</a:t>
            </a:r>
            <a:r>
              <a:rPr lang="uk-UA" b="1" cap="none" dirty="0" smtClean="0"/>
              <a:t>етяна </a:t>
            </a:r>
            <a:r>
              <a:rPr lang="uk-UA" b="1" cap="none" dirty="0"/>
              <a:t>О</a:t>
            </a:r>
            <a:r>
              <a:rPr lang="uk-UA" b="1" cap="none" dirty="0" smtClean="0"/>
              <a:t>лександрівна</a:t>
            </a:r>
            <a:endParaRPr lang="ru-RU" b="1" cap="none" dirty="0"/>
          </a:p>
        </p:txBody>
      </p:sp>
    </p:spTree>
    <p:extLst>
      <p:ext uri="{BB962C8B-B14F-4D97-AF65-F5344CB8AC3E}">
        <p14:creationId xmlns:p14="http://schemas.microsoft.com/office/powerpoint/2010/main" val="2681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09600"/>
            <a:ext cx="8458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</a:t>
            </a:r>
            <a:r>
              <a:rPr lang="ru-RU" sz="2800" dirty="0" err="1"/>
              <a:t>історії</a:t>
            </a:r>
            <a:r>
              <a:rPr lang="ru-RU" sz="2800" dirty="0"/>
              <a:t> </a:t>
            </a:r>
            <a:r>
              <a:rPr lang="ru-RU" sz="2800" dirty="0" err="1"/>
              <a:t>людства</a:t>
            </a:r>
            <a:r>
              <a:rPr lang="ru-RU" sz="2800" dirty="0"/>
              <a:t>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b="1" dirty="0" err="1"/>
              <a:t>воєн</a:t>
            </a:r>
            <a:r>
              <a:rPr lang="ru-RU" sz="2800" b="1" dirty="0"/>
              <a:t> </a:t>
            </a:r>
            <a:r>
              <a:rPr lang="ru-RU" sz="2800" dirty="0" err="1"/>
              <a:t>вигравалися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програвалися</a:t>
            </a:r>
            <a:r>
              <a:rPr lang="ru-RU" sz="2800" dirty="0"/>
              <a:t> </a:t>
            </a:r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uk-UA" sz="2800" dirty="0"/>
              <a:t>у</a:t>
            </a:r>
            <a:r>
              <a:rPr lang="ru-RU" sz="2800" dirty="0" err="1"/>
              <a:t>міння</a:t>
            </a:r>
            <a:r>
              <a:rPr lang="ru-RU" sz="2800" dirty="0"/>
              <a:t> </a:t>
            </a:r>
            <a:r>
              <a:rPr lang="ru-RU" sz="2800" dirty="0" err="1"/>
              <a:t>полководців</a:t>
            </a:r>
            <a:r>
              <a:rPr lang="ru-RU" sz="2800" dirty="0"/>
              <a:t> </a:t>
            </a:r>
            <a:r>
              <a:rPr lang="ru-RU" sz="2800" dirty="0" err="1"/>
              <a:t>ефективно</a:t>
            </a:r>
            <a:r>
              <a:rPr lang="ru-RU" sz="2800" dirty="0"/>
              <a:t> </a:t>
            </a:r>
            <a:r>
              <a:rPr lang="ru-RU" sz="2800" dirty="0" err="1"/>
              <a:t>застосовувати</a:t>
            </a:r>
            <a:r>
              <a:rPr lang="ru-RU" sz="2800" dirty="0"/>
              <a:t> </a:t>
            </a:r>
            <a:r>
              <a:rPr lang="ru-RU" sz="2800" b="1" dirty="0" err="1"/>
              <a:t>логістику</a:t>
            </a:r>
            <a:r>
              <a:rPr lang="ru-RU" sz="2800" b="1" dirty="0" smtClean="0"/>
              <a:t>.</a:t>
            </a:r>
          </a:p>
          <a:p>
            <a:pPr algn="ctr"/>
            <a:endParaRPr lang="ru-RU" sz="2800" b="1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Автором перших </a:t>
            </a:r>
            <a:r>
              <a:rPr lang="ru-RU" sz="2800" dirty="0" err="1"/>
              <a:t>наукових</a:t>
            </a:r>
            <a:r>
              <a:rPr lang="ru-RU" sz="2800" dirty="0"/>
              <a:t> </a:t>
            </a:r>
            <a:r>
              <a:rPr lang="ru-RU" sz="2800" dirty="0" err="1"/>
              <a:t>праць</a:t>
            </a:r>
            <a:r>
              <a:rPr lang="ru-RU" sz="2800" dirty="0"/>
              <a:t> </a:t>
            </a:r>
            <a:r>
              <a:rPr lang="uk-UA" sz="2800" dirty="0"/>
              <a:t>і</a:t>
            </a:r>
            <a:r>
              <a:rPr lang="ru-RU" sz="2800" dirty="0"/>
              <a:t>з </a:t>
            </a:r>
            <a:r>
              <a:rPr lang="ru-RU" sz="2800" dirty="0" err="1"/>
              <a:t>логістики</a:t>
            </a:r>
            <a:r>
              <a:rPr lang="ru-RU" sz="2800" dirty="0"/>
              <a:t> </a:t>
            </a:r>
            <a:r>
              <a:rPr lang="ru-RU" sz="2800" dirty="0" err="1"/>
              <a:t>прийнято</a:t>
            </a:r>
            <a:r>
              <a:rPr lang="ru-RU" sz="2800" dirty="0"/>
              <a:t> </a:t>
            </a:r>
            <a:r>
              <a:rPr lang="ru-RU" sz="2800" dirty="0" err="1"/>
              <a:t>вважати</a:t>
            </a:r>
            <a:r>
              <a:rPr lang="ru-RU" sz="2800" dirty="0"/>
              <a:t> </a:t>
            </a:r>
            <a:r>
              <a:rPr lang="ru-RU" sz="2800" b="1" dirty="0" err="1"/>
              <a:t>французького</a:t>
            </a:r>
            <a:r>
              <a:rPr lang="ru-RU" sz="2800" b="1" dirty="0"/>
              <a:t> </a:t>
            </a:r>
            <a:r>
              <a:rPr lang="ru-RU" sz="2800" b="1" dirty="0" err="1"/>
              <a:t>військового</a:t>
            </a:r>
            <a:r>
              <a:rPr lang="ru-RU" sz="2800" b="1" dirty="0"/>
              <a:t> </a:t>
            </a:r>
            <a:r>
              <a:rPr lang="ru-RU" sz="2800" b="1" dirty="0" err="1"/>
              <a:t>фахівця</a:t>
            </a:r>
            <a:r>
              <a:rPr lang="ru-RU" sz="2800" b="1" dirty="0"/>
              <a:t> барона А. </a:t>
            </a:r>
            <a:r>
              <a:rPr lang="ru-RU" sz="2800" b="1" dirty="0" err="1"/>
              <a:t>Жоміні</a:t>
            </a:r>
            <a:r>
              <a:rPr lang="ru-RU" sz="2800" b="1" dirty="0"/>
              <a:t> (1779–1869 </a:t>
            </a:r>
            <a:r>
              <a:rPr lang="ru-RU" sz="2800" b="1" dirty="0" err="1"/>
              <a:t>pp</a:t>
            </a:r>
            <a:r>
              <a:rPr lang="ru-RU" sz="2800" b="1" dirty="0"/>
              <a:t>.),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визначив</a:t>
            </a:r>
            <a:r>
              <a:rPr lang="ru-RU" sz="2800" dirty="0"/>
              <a:t> </a:t>
            </a:r>
            <a:r>
              <a:rPr lang="ru-RU" sz="2800" dirty="0" err="1"/>
              <a:t>логістику</a:t>
            </a:r>
            <a:r>
              <a:rPr lang="ru-RU" sz="2800" dirty="0"/>
              <a:t> </a:t>
            </a:r>
            <a:r>
              <a:rPr lang="ru-RU" sz="2800" dirty="0" smtClean="0"/>
              <a:t>як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практичне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мистецтво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керування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військами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що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uk-UA" sz="2800" dirty="0">
                <a:solidFill>
                  <a:srgbClr val="FF0000"/>
                </a:solidFill>
              </a:rPr>
              <a:t>містило в собі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широке</a:t>
            </a:r>
            <a:r>
              <a:rPr lang="ru-RU" sz="2800" dirty="0">
                <a:solidFill>
                  <a:srgbClr val="FF0000"/>
                </a:solidFill>
              </a:rPr>
              <a:t> коло </a:t>
            </a:r>
            <a:r>
              <a:rPr lang="ru-RU" sz="2800" dirty="0" err="1">
                <a:solidFill>
                  <a:srgbClr val="FF0000"/>
                </a:solidFill>
              </a:rPr>
              <a:t>питань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пов’язаних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uk-UA" sz="2800" dirty="0">
                <a:solidFill>
                  <a:srgbClr val="FF0000"/>
                </a:solidFill>
              </a:rPr>
              <a:t>і</a:t>
            </a:r>
            <a:r>
              <a:rPr lang="ru-RU" sz="2800" dirty="0">
                <a:solidFill>
                  <a:srgbClr val="FF0000"/>
                </a:solidFill>
              </a:rPr>
              <a:t>з </a:t>
            </a:r>
            <a:r>
              <a:rPr lang="ru-RU" sz="2800" u="sng" dirty="0" err="1">
                <a:solidFill>
                  <a:srgbClr val="FF0000"/>
                </a:solidFill>
              </a:rPr>
              <a:t>плануванням</a:t>
            </a:r>
            <a:r>
              <a:rPr lang="ru-RU" sz="2800" u="sng" dirty="0">
                <a:solidFill>
                  <a:srgbClr val="FF0000"/>
                </a:solidFill>
              </a:rPr>
              <a:t>, </a:t>
            </a:r>
            <a:r>
              <a:rPr lang="ru-RU" sz="2800" u="sng" dirty="0" err="1">
                <a:solidFill>
                  <a:srgbClr val="FF0000"/>
                </a:solidFill>
              </a:rPr>
              <a:t>управлінням</a:t>
            </a:r>
            <a:r>
              <a:rPr lang="ru-RU" sz="2800" u="sng" dirty="0">
                <a:solidFill>
                  <a:srgbClr val="FF0000"/>
                </a:solidFill>
              </a:rPr>
              <a:t> і </a:t>
            </a:r>
            <a:r>
              <a:rPr lang="ru-RU" sz="2800" u="sng" dirty="0" err="1">
                <a:solidFill>
                  <a:srgbClr val="FF0000"/>
                </a:solidFill>
              </a:rPr>
              <a:t>постачанням</a:t>
            </a:r>
            <a:r>
              <a:rPr lang="ru-RU" sz="2800" u="sng" dirty="0">
                <a:solidFill>
                  <a:srgbClr val="FF0000"/>
                </a:solidFill>
              </a:rPr>
              <a:t>, </a:t>
            </a:r>
            <a:r>
              <a:rPr lang="ru-RU" sz="2800" u="sng" dirty="0" err="1">
                <a:solidFill>
                  <a:srgbClr val="FF0000"/>
                </a:solidFill>
              </a:rPr>
              <a:t>визначенням</a:t>
            </a:r>
            <a:r>
              <a:rPr lang="ru-RU" sz="2800" u="sng" dirty="0">
                <a:solidFill>
                  <a:srgbClr val="FF0000"/>
                </a:solidFill>
              </a:rPr>
              <a:t> </a:t>
            </a:r>
            <a:r>
              <a:rPr lang="ru-RU" sz="2800" u="sng" dirty="0" err="1">
                <a:solidFill>
                  <a:srgbClr val="FF0000"/>
                </a:solidFill>
              </a:rPr>
              <a:t>місць</a:t>
            </a:r>
            <a:r>
              <a:rPr lang="ru-RU" sz="2800" u="sng" dirty="0">
                <a:solidFill>
                  <a:srgbClr val="FF0000"/>
                </a:solidFill>
              </a:rPr>
              <a:t> </a:t>
            </a:r>
            <a:r>
              <a:rPr lang="ru-RU" sz="2800" u="sng" dirty="0" err="1">
                <a:solidFill>
                  <a:srgbClr val="FF0000"/>
                </a:solidFill>
              </a:rPr>
              <a:t>дислокації</a:t>
            </a:r>
            <a:r>
              <a:rPr lang="ru-RU" sz="2800" u="sng" dirty="0">
                <a:solidFill>
                  <a:srgbClr val="FF0000"/>
                </a:solidFill>
              </a:rPr>
              <a:t> </a:t>
            </a:r>
            <a:r>
              <a:rPr lang="ru-RU" sz="2800" u="sng" dirty="0" err="1">
                <a:solidFill>
                  <a:srgbClr val="FF0000"/>
                </a:solidFill>
              </a:rPr>
              <a:t>військ</a:t>
            </a:r>
            <a:r>
              <a:rPr lang="ru-RU" sz="2800" u="sng" dirty="0">
                <a:solidFill>
                  <a:srgbClr val="FF0000"/>
                </a:solidFill>
              </a:rPr>
              <a:t>, </a:t>
            </a:r>
            <a:r>
              <a:rPr lang="ru-RU" sz="2800" u="sng" dirty="0" err="1">
                <a:solidFill>
                  <a:srgbClr val="FF0000"/>
                </a:solidFill>
              </a:rPr>
              <a:t>транспортним</a:t>
            </a:r>
            <a:r>
              <a:rPr lang="ru-RU" sz="2800" u="sng" dirty="0">
                <a:solidFill>
                  <a:srgbClr val="FF0000"/>
                </a:solidFill>
              </a:rPr>
              <a:t> </a:t>
            </a:r>
            <a:r>
              <a:rPr lang="ru-RU" sz="2800" u="sng" dirty="0" err="1">
                <a:solidFill>
                  <a:srgbClr val="FF0000"/>
                </a:solidFill>
              </a:rPr>
              <a:t>обслуговуванням</a:t>
            </a:r>
            <a:r>
              <a:rPr lang="ru-RU" sz="2800" u="sng" dirty="0">
                <a:solidFill>
                  <a:srgbClr val="FF0000"/>
                </a:solidFill>
              </a:rPr>
              <a:t> </a:t>
            </a:r>
            <a:r>
              <a:rPr lang="ru-RU" sz="2800" u="sng" dirty="0" err="1" smtClean="0">
                <a:solidFill>
                  <a:srgbClr val="FF0000"/>
                </a:solidFill>
              </a:rPr>
              <a:t>армії</a:t>
            </a:r>
            <a:r>
              <a:rPr lang="ru-RU" sz="2800" u="sng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33400"/>
            <a:ext cx="7924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</a:t>
            </a:r>
            <a:r>
              <a:rPr lang="uk-UA" sz="3200" dirty="0" err="1">
                <a:solidFill>
                  <a:srgbClr val="FF0000"/>
                </a:solidFill>
              </a:rPr>
              <a:t>лумачення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логістики</a:t>
            </a:r>
            <a:r>
              <a:rPr lang="ru-RU" sz="3200" b="1" dirty="0">
                <a:solidFill>
                  <a:srgbClr val="FF0000"/>
                </a:solidFill>
              </a:rPr>
              <a:t> як </a:t>
            </a:r>
            <a:r>
              <a:rPr lang="ru-RU" sz="3200" b="1" dirty="0" err="1">
                <a:solidFill>
                  <a:srgbClr val="FF0000"/>
                </a:solidFill>
              </a:rPr>
              <a:t>математичної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логіки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 err="1"/>
              <a:t>використовувалося</a:t>
            </a:r>
            <a:r>
              <a:rPr lang="ru-RU" sz="3200" dirty="0"/>
              <a:t> </a:t>
            </a:r>
            <a:r>
              <a:rPr lang="uk-UA" sz="3200" dirty="0"/>
              <a:t>      в</a:t>
            </a:r>
            <a:r>
              <a:rPr lang="ru-RU" sz="3200" dirty="0"/>
              <a:t> роботах </a:t>
            </a:r>
            <a:r>
              <a:rPr lang="ru-RU" sz="3200" dirty="0" err="1"/>
              <a:t>відомого</a:t>
            </a:r>
            <a:r>
              <a:rPr lang="ru-RU" sz="3200" dirty="0"/>
              <a:t> </a:t>
            </a:r>
            <a:r>
              <a:rPr lang="ru-RU" sz="3200" b="1" dirty="0" err="1"/>
              <a:t>німецького</a:t>
            </a:r>
            <a:r>
              <a:rPr lang="ru-RU" sz="3200" b="1" dirty="0"/>
              <a:t> математика Г. Лейбниц</a:t>
            </a:r>
            <a:r>
              <a:rPr lang="uk-UA" sz="3200" b="1" dirty="0"/>
              <a:t>а</a:t>
            </a:r>
            <a:r>
              <a:rPr lang="ru-RU" sz="3200" b="1" dirty="0"/>
              <a:t> (</a:t>
            </a:r>
            <a:r>
              <a:rPr lang="ru-RU" sz="3200" b="1" dirty="0" smtClean="0"/>
              <a:t>1646 – </a:t>
            </a:r>
            <a:r>
              <a:rPr lang="ru-RU" sz="3200" b="1" dirty="0"/>
              <a:t>1716 </a:t>
            </a:r>
            <a:r>
              <a:rPr lang="ru-RU" sz="3200" b="1" dirty="0" err="1"/>
              <a:t>рр</a:t>
            </a:r>
            <a:r>
              <a:rPr lang="ru-RU" sz="3200" b="1" dirty="0"/>
              <a:t>.). </a:t>
            </a:r>
            <a:endParaRPr lang="ru-RU" sz="3200" b="1" dirty="0" smtClean="0"/>
          </a:p>
          <a:p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/>
              <a:t>визначення</a:t>
            </a:r>
            <a:r>
              <a:rPr lang="ru-RU" sz="3200" dirty="0"/>
              <a:t> </a:t>
            </a:r>
            <a:r>
              <a:rPr lang="ru-RU" sz="3200" dirty="0" err="1"/>
              <a:t>термін</a:t>
            </a:r>
            <a:r>
              <a:rPr lang="uk-UA" sz="3200" dirty="0"/>
              <a:t>а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офіційно</a:t>
            </a:r>
            <a:r>
              <a:rPr lang="ru-RU" sz="3200" dirty="0"/>
              <a:t> </a:t>
            </a:r>
            <a:r>
              <a:rPr lang="ru-RU" sz="3200" dirty="0" err="1"/>
              <a:t>закріплене</a:t>
            </a:r>
            <a:r>
              <a:rPr lang="ru-RU" sz="3200" dirty="0"/>
              <a:t> в </a:t>
            </a:r>
            <a:r>
              <a:rPr lang="ru-RU" sz="3200" b="1" dirty="0"/>
              <a:t>1904 р. на </a:t>
            </a:r>
            <a:r>
              <a:rPr lang="ru-RU" sz="3200" b="1" dirty="0" err="1"/>
              <a:t>Женевському</a:t>
            </a:r>
            <a:r>
              <a:rPr lang="ru-RU" sz="3200" b="1" dirty="0"/>
              <a:t> </a:t>
            </a:r>
            <a:r>
              <a:rPr lang="ru-RU" sz="3200" b="1" dirty="0" err="1"/>
              <a:t>філософському</a:t>
            </a:r>
            <a:r>
              <a:rPr lang="ru-RU" sz="3200" b="1" dirty="0"/>
              <a:t> </a:t>
            </a:r>
            <a:r>
              <a:rPr lang="ru-RU" sz="3200" b="1" dirty="0" err="1"/>
              <a:t>конгресі</a:t>
            </a:r>
            <a:r>
              <a:rPr lang="ru-RU" sz="3200" dirty="0"/>
              <a:t>. У </a:t>
            </a:r>
            <a:r>
              <a:rPr lang="ru-RU" sz="3200" dirty="0" err="1"/>
              <a:t>даному</a:t>
            </a:r>
            <a:r>
              <a:rPr lang="ru-RU" sz="3200" dirty="0"/>
              <a:t> </a:t>
            </a:r>
            <a:r>
              <a:rPr lang="ru-RU" sz="3200" dirty="0" err="1"/>
              <a:t>сенсі</a:t>
            </a:r>
            <a:r>
              <a:rPr lang="ru-RU" sz="3200" dirty="0"/>
              <a:t> </a:t>
            </a:r>
            <a:r>
              <a:rPr lang="ru-RU" sz="3200" dirty="0" err="1"/>
              <a:t>логістик</a:t>
            </a:r>
            <a:r>
              <a:rPr lang="uk-UA" sz="3200" dirty="0"/>
              <a:t>у</a:t>
            </a:r>
            <a:r>
              <a:rPr lang="ru-RU" sz="3200" dirty="0"/>
              <a:t> широко </a:t>
            </a:r>
            <a:r>
              <a:rPr lang="ru-RU" sz="3200" dirty="0" err="1"/>
              <a:t>використову</a:t>
            </a:r>
            <a:r>
              <a:rPr lang="uk-UA" sz="3200" dirty="0" err="1"/>
              <a:t>ють</a:t>
            </a:r>
            <a:r>
              <a:rPr lang="ru-RU" sz="3200" dirty="0"/>
              <a:t> п</a:t>
            </a:r>
            <a:r>
              <a:rPr lang="uk-UA" sz="3200" dirty="0" err="1"/>
              <a:t>ід</a:t>
            </a:r>
            <a:r>
              <a:rPr lang="uk-UA" sz="3200" dirty="0"/>
              <a:t> час</a:t>
            </a:r>
            <a:r>
              <a:rPr lang="ru-RU" sz="3200" dirty="0"/>
              <a:t> </a:t>
            </a:r>
            <a:r>
              <a:rPr lang="ru-RU" sz="3200" dirty="0" err="1"/>
              <a:t>вивченн</a:t>
            </a:r>
            <a:r>
              <a:rPr lang="uk-UA" sz="3200" dirty="0"/>
              <a:t>я</a:t>
            </a:r>
            <a:r>
              <a:rPr lang="ru-RU" sz="3200" dirty="0"/>
              <a:t> </a:t>
            </a:r>
            <a:r>
              <a:rPr lang="ru-RU" sz="3200" dirty="0" err="1"/>
              <a:t>математичних</a:t>
            </a:r>
            <a:r>
              <a:rPr lang="ru-RU" sz="3200" dirty="0"/>
              <a:t> </a:t>
            </a:r>
            <a:r>
              <a:rPr lang="ru-RU" sz="3200" dirty="0" err="1"/>
              <a:t>закономірностей</a:t>
            </a:r>
            <a:r>
              <a:rPr lang="ru-RU" sz="3200" dirty="0"/>
              <a:t>, </a:t>
            </a:r>
            <a:r>
              <a:rPr lang="ru-RU" sz="3200" dirty="0" err="1"/>
              <a:t>конструюванн</a:t>
            </a:r>
            <a:r>
              <a:rPr lang="uk-UA" sz="3200" dirty="0"/>
              <a:t>я</a:t>
            </a:r>
            <a:r>
              <a:rPr lang="ru-RU" sz="3200" dirty="0"/>
              <a:t> </a:t>
            </a:r>
            <a:r>
              <a:rPr lang="ru-RU" sz="3200" dirty="0" err="1"/>
              <a:t>технічних</a:t>
            </a:r>
            <a:r>
              <a:rPr lang="ru-RU" sz="3200" dirty="0"/>
              <a:t> систем </a:t>
            </a:r>
            <a:r>
              <a:rPr lang="ru-RU" sz="3200" dirty="0" err="1"/>
              <a:t>комп’ютерної</a:t>
            </a:r>
            <a:r>
              <a:rPr lang="ru-RU" sz="3200" dirty="0"/>
              <a:t> </a:t>
            </a:r>
            <a:r>
              <a:rPr lang="ru-RU" sz="3200" dirty="0" err="1"/>
              <a:t>техніки</a:t>
            </a:r>
            <a:r>
              <a:rPr lang="ru-RU" sz="3200" dirty="0"/>
              <a:t>, </a:t>
            </a:r>
            <a:r>
              <a:rPr lang="uk-UA" sz="3200" dirty="0"/>
              <a:t>у</a:t>
            </a:r>
            <a:r>
              <a:rPr lang="ru-RU" sz="3200" dirty="0"/>
              <a:t> </a:t>
            </a:r>
            <a:r>
              <a:rPr lang="ru-RU" sz="3200" dirty="0" err="1"/>
              <a:t>робототехніці</a:t>
            </a:r>
            <a:r>
              <a:rPr lang="ru-RU" sz="3200" dirty="0"/>
              <a:t> </a:t>
            </a:r>
            <a:r>
              <a:rPr lang="uk-UA" sz="3200" dirty="0"/>
              <a:t>тощо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4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81000"/>
            <a:ext cx="800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У</a:t>
            </a:r>
            <a:r>
              <a:rPr lang="ru-RU" sz="3600" dirty="0" err="1" smtClean="0"/>
              <a:t>чений</a:t>
            </a:r>
            <a:r>
              <a:rPr lang="ru-RU" sz="3600" dirty="0" smtClean="0"/>
              <a:t> </a:t>
            </a:r>
            <a:r>
              <a:rPr lang="ru-RU" sz="3600" dirty="0" err="1"/>
              <a:t>Сергєєв</a:t>
            </a:r>
            <a:r>
              <a:rPr lang="ru-RU" sz="3600" dirty="0"/>
              <a:t> В. І. </a:t>
            </a:r>
            <a:r>
              <a:rPr lang="ru-RU" sz="3600" dirty="0" err="1"/>
              <a:t>дає</a:t>
            </a:r>
            <a:r>
              <a:rPr lang="ru-RU" sz="3600" dirty="0"/>
              <a:t> </a:t>
            </a:r>
            <a:r>
              <a:rPr lang="ru-RU" sz="3600" dirty="0" err="1"/>
              <a:t>таке</a:t>
            </a:r>
            <a:r>
              <a:rPr lang="ru-RU" sz="3600" dirty="0"/>
              <a:t> </a:t>
            </a:r>
            <a:r>
              <a:rPr lang="ru-RU" sz="3600" dirty="0" err="1"/>
              <a:t>визначення</a:t>
            </a:r>
            <a:r>
              <a:rPr lang="ru-RU" sz="3600" dirty="0"/>
              <a:t> </a:t>
            </a:r>
            <a:r>
              <a:rPr lang="ru-RU" sz="3600" dirty="0" err="1" smtClean="0"/>
              <a:t>логістики</a:t>
            </a:r>
            <a:r>
              <a:rPr lang="uk-UA" sz="3600" dirty="0" smtClean="0"/>
              <a:t>:</a:t>
            </a:r>
            <a:endParaRPr lang="ru-RU" sz="3600" dirty="0" smtClean="0"/>
          </a:p>
          <a:p>
            <a:pPr algn="ctr"/>
            <a:r>
              <a:rPr lang="ru-RU" sz="3600" b="1" dirty="0" smtClean="0"/>
              <a:t>«</a:t>
            </a:r>
            <a:r>
              <a:rPr lang="ru-RU" sz="3600" b="1" dirty="0" err="1"/>
              <a:t>Логістика</a:t>
            </a:r>
            <a:r>
              <a:rPr lang="ru-RU" sz="3600" b="1" dirty="0"/>
              <a:t> – </a:t>
            </a:r>
            <a:r>
              <a:rPr lang="ru-RU" sz="3600" b="1" dirty="0" smtClean="0">
                <a:solidFill>
                  <a:srgbClr val="C00000"/>
                </a:solidFill>
              </a:rPr>
              <a:t>*наука </a:t>
            </a:r>
            <a:r>
              <a:rPr lang="ru-RU" sz="3600" b="1" dirty="0">
                <a:solidFill>
                  <a:srgbClr val="C00000"/>
                </a:solidFill>
              </a:rPr>
              <a:t>про </a:t>
            </a:r>
            <a:r>
              <a:rPr lang="ru-RU" sz="3600" b="1" dirty="0" err="1">
                <a:solidFill>
                  <a:srgbClr val="C00000"/>
                </a:solidFill>
              </a:rPr>
              <a:t>управління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/>
              <a:t>*</a:t>
            </a:r>
            <a:r>
              <a:rPr lang="ru-RU" sz="3600" b="1" dirty="0" err="1" smtClean="0">
                <a:solidFill>
                  <a:srgbClr val="00B050"/>
                </a:solidFill>
              </a:rPr>
              <a:t>матеріальними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>
                <a:solidFill>
                  <a:srgbClr val="00B050"/>
                </a:solidFill>
              </a:rPr>
              <a:t>потоками, </a:t>
            </a:r>
            <a:r>
              <a:rPr lang="uk-UA" sz="3600" b="1" dirty="0">
                <a:solidFill>
                  <a:srgbClr val="00B050"/>
                </a:solidFill>
              </a:rPr>
              <a:t>по</a:t>
            </a:r>
            <a:r>
              <a:rPr lang="ru-RU" sz="3600" b="1" dirty="0" err="1">
                <a:solidFill>
                  <a:srgbClr val="00B050"/>
                </a:solidFill>
              </a:rPr>
              <a:t>в’язаними</a:t>
            </a:r>
            <a:r>
              <a:rPr lang="ru-RU" sz="3600" b="1" dirty="0">
                <a:solidFill>
                  <a:srgbClr val="00B050"/>
                </a:solidFill>
              </a:rPr>
              <a:t> з ним </a:t>
            </a:r>
            <a:r>
              <a:rPr lang="ru-RU" sz="3600" b="1" dirty="0" err="1">
                <a:solidFill>
                  <a:srgbClr val="00B050"/>
                </a:solidFill>
              </a:rPr>
              <a:t>інформацією</a:t>
            </a:r>
            <a:r>
              <a:rPr lang="ru-RU" sz="3600" b="1" dirty="0">
                <a:solidFill>
                  <a:srgbClr val="00B050"/>
                </a:solidFill>
              </a:rPr>
              <a:t>, </a:t>
            </a:r>
            <a:r>
              <a:rPr lang="ru-RU" sz="3600" b="1" dirty="0" err="1">
                <a:solidFill>
                  <a:srgbClr val="00B050"/>
                </a:solidFill>
              </a:rPr>
              <a:t>фінансами</a:t>
            </a:r>
            <a:r>
              <a:rPr lang="ru-RU" sz="3600" b="1" dirty="0">
                <a:solidFill>
                  <a:srgbClr val="00B050"/>
                </a:solidFill>
              </a:rPr>
              <a:t> та </a:t>
            </a:r>
            <a:r>
              <a:rPr lang="ru-RU" sz="3600" b="1" dirty="0" err="1">
                <a:solidFill>
                  <a:srgbClr val="00B050"/>
                </a:solidFill>
              </a:rPr>
              <a:t>сервісом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>
                <a:solidFill>
                  <a:srgbClr val="00B0F0"/>
                </a:solidFill>
              </a:rPr>
              <a:t>у </a:t>
            </a:r>
            <a:r>
              <a:rPr lang="ru-RU" sz="3600" b="1" dirty="0" smtClean="0">
                <a:solidFill>
                  <a:srgbClr val="00B0F0"/>
                </a:solidFill>
              </a:rPr>
              <a:t>*</a:t>
            </a:r>
            <a:r>
              <a:rPr lang="ru-RU" sz="3600" b="1" dirty="0" err="1" smtClean="0">
                <a:solidFill>
                  <a:srgbClr val="00B0F0"/>
                </a:solidFill>
              </a:rPr>
              <a:t>певній</a:t>
            </a:r>
            <a:r>
              <a:rPr lang="ru-RU" sz="3600" b="1" dirty="0" smtClean="0">
                <a:solidFill>
                  <a:srgbClr val="00B0F0"/>
                </a:solidFill>
              </a:rPr>
              <a:t> </a:t>
            </a:r>
            <a:r>
              <a:rPr lang="ru-RU" sz="3600" b="1" dirty="0" err="1">
                <a:solidFill>
                  <a:srgbClr val="00B0F0"/>
                </a:solidFill>
              </a:rPr>
              <a:t>мікро</a:t>
            </a:r>
            <a:r>
              <a:rPr lang="ru-RU" sz="3600" b="1" dirty="0">
                <a:solidFill>
                  <a:srgbClr val="00B0F0"/>
                </a:solidFill>
              </a:rPr>
              <a:t>-, мезо- </a:t>
            </a:r>
            <a:r>
              <a:rPr lang="ru-RU" sz="3600" b="1" dirty="0" err="1">
                <a:solidFill>
                  <a:srgbClr val="00B0F0"/>
                </a:solidFill>
              </a:rPr>
              <a:t>або</a:t>
            </a:r>
            <a:r>
              <a:rPr lang="ru-RU" sz="3600" b="1" dirty="0">
                <a:solidFill>
                  <a:srgbClr val="00B0F0"/>
                </a:solidFill>
              </a:rPr>
              <a:t> </a:t>
            </a:r>
            <a:r>
              <a:rPr lang="ru-RU" sz="3600" b="1" dirty="0" err="1">
                <a:solidFill>
                  <a:srgbClr val="00B0F0"/>
                </a:solidFill>
              </a:rPr>
              <a:t>макроекономічній</a:t>
            </a:r>
            <a:r>
              <a:rPr lang="ru-RU" sz="3600" b="1" dirty="0">
                <a:solidFill>
                  <a:srgbClr val="00B0F0"/>
                </a:solidFill>
              </a:rPr>
              <a:t> </a:t>
            </a:r>
            <a:r>
              <a:rPr lang="ru-RU" sz="3600" b="1" dirty="0" err="1">
                <a:solidFill>
                  <a:srgbClr val="00B0F0"/>
                </a:solidFill>
              </a:rPr>
              <a:t>системі</a:t>
            </a:r>
            <a:r>
              <a:rPr lang="ru-RU" sz="3600" b="1" dirty="0">
                <a:solidFill>
                  <a:srgbClr val="00B0F0"/>
                </a:solidFill>
              </a:rPr>
              <a:t> </a:t>
            </a:r>
            <a:r>
              <a:rPr lang="ru-RU" sz="3600" b="1" dirty="0" smtClean="0"/>
              <a:t>*</a:t>
            </a:r>
            <a:r>
              <a:rPr lang="ru-RU" sz="3600" b="1" dirty="0" smtClean="0">
                <a:solidFill>
                  <a:srgbClr val="7030A0"/>
                </a:solidFill>
              </a:rPr>
              <a:t>для </a:t>
            </a:r>
            <a:r>
              <a:rPr lang="ru-RU" sz="3600" b="1" dirty="0" err="1">
                <a:solidFill>
                  <a:srgbClr val="7030A0"/>
                </a:solidFill>
              </a:rPr>
              <a:t>досягнення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поставлених</a:t>
            </a:r>
            <a:r>
              <a:rPr lang="ru-RU" sz="3600" b="1" dirty="0">
                <a:solidFill>
                  <a:srgbClr val="7030A0"/>
                </a:solidFill>
              </a:rPr>
              <a:t> перед нею </a:t>
            </a:r>
            <a:r>
              <a:rPr lang="ru-RU" sz="3600" b="1" dirty="0" err="1">
                <a:solidFill>
                  <a:srgbClr val="7030A0"/>
                </a:solidFill>
              </a:rPr>
              <a:t>цілей</a:t>
            </a:r>
            <a:r>
              <a:rPr lang="ru-RU" sz="3600" b="1" dirty="0">
                <a:solidFill>
                  <a:srgbClr val="7030A0"/>
                </a:solidFill>
              </a:rPr>
              <a:t> з </a:t>
            </a:r>
            <a:r>
              <a:rPr lang="ru-RU" sz="3600" b="1" dirty="0" err="1">
                <a:solidFill>
                  <a:srgbClr val="7030A0"/>
                </a:solidFill>
              </a:rPr>
              <a:t>оптимальними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витратами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ресурсів</a:t>
            </a:r>
            <a:r>
              <a:rPr lang="ru-RU" sz="3600" b="1" dirty="0" smtClean="0">
                <a:solidFill>
                  <a:srgbClr val="7030A0"/>
                </a:solidFill>
              </a:rPr>
              <a:t>»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153400" cy="4648200"/>
          </a:xfrm>
        </p:spPr>
        <p:txBody>
          <a:bodyPr/>
          <a:lstStyle/>
          <a:p>
            <a:r>
              <a:rPr lang="uk-UA" sz="3600" cap="none" dirty="0" smtClean="0"/>
              <a:t>1. Що означає термін «логістика»?</a:t>
            </a:r>
            <a:br>
              <a:rPr lang="uk-UA" sz="3600" cap="none" dirty="0" smtClean="0"/>
            </a:br>
            <a:r>
              <a:rPr lang="uk-UA" sz="3600" cap="none" dirty="0" smtClean="0"/>
              <a:t>2. Які існують</a:t>
            </a:r>
            <a:r>
              <a:rPr lang="ru-RU" sz="3600" b="1" cap="none" dirty="0" smtClean="0"/>
              <a:t> два </a:t>
            </a:r>
            <a:r>
              <a:rPr lang="ru-RU" sz="3600" b="1" cap="none" dirty="0" err="1" smtClean="0"/>
              <a:t>основних</a:t>
            </a:r>
            <a:r>
              <a:rPr lang="ru-RU" sz="3600" b="1" cap="none" dirty="0" smtClean="0"/>
              <a:t> </a:t>
            </a:r>
            <a:r>
              <a:rPr lang="ru-RU" sz="3600" b="1" cap="none" dirty="0" err="1" smtClean="0"/>
              <a:t>підходи</a:t>
            </a:r>
            <a:r>
              <a:rPr lang="ru-RU" sz="3600" b="1" cap="none" dirty="0" smtClean="0"/>
              <a:t> </a:t>
            </a:r>
            <a:r>
              <a:rPr lang="ru-RU" sz="3600" cap="none" dirty="0" smtClean="0"/>
              <a:t>до т</a:t>
            </a:r>
            <a:r>
              <a:rPr lang="uk-UA" sz="3600" cap="none" dirty="0" err="1" smtClean="0"/>
              <a:t>лумачення</a:t>
            </a:r>
            <a:r>
              <a:rPr lang="uk-UA" sz="3600" cap="none" dirty="0" smtClean="0"/>
              <a:t> логістики?</a:t>
            </a:r>
            <a:r>
              <a:rPr lang="uk-UA" sz="3600" dirty="0"/>
              <a:t> </a:t>
            </a:r>
            <a:r>
              <a:rPr lang="uk-UA" sz="3600" cap="none" dirty="0" smtClean="0"/>
              <a:t>Який підхід є основним?</a:t>
            </a:r>
            <a:br>
              <a:rPr lang="uk-UA" sz="3600" cap="none" dirty="0" smtClean="0"/>
            </a:br>
            <a:r>
              <a:rPr lang="uk-UA" sz="3600" cap="none" dirty="0" smtClean="0"/>
              <a:t>3. Надайте визначення логістиці.</a:t>
            </a:r>
            <a:endParaRPr lang="ru-RU" sz="3600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cap="none" dirty="0" smtClean="0"/>
              <a:t>Запитання</a:t>
            </a:r>
            <a:endParaRPr lang="ru-RU" sz="4000" cap="none" dirty="0"/>
          </a:p>
        </p:txBody>
      </p:sp>
    </p:spTree>
    <p:extLst>
      <p:ext uri="{BB962C8B-B14F-4D97-AF65-F5344CB8AC3E}">
        <p14:creationId xmlns:p14="http://schemas.microsoft.com/office/powerpoint/2010/main" val="38605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73845"/>
              </p:ext>
            </p:extLst>
          </p:nvPr>
        </p:nvGraphicFramePr>
        <p:xfrm>
          <a:off x="228600" y="609600"/>
          <a:ext cx="8610600" cy="6144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600"/>
                <a:gridCol w="1157708"/>
                <a:gridCol w="4557292"/>
              </a:tblGrid>
              <a:tr h="8747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+mn-lt"/>
                        </a:rPr>
                        <a:t>Назва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+mn-lt"/>
                        </a:rPr>
                        <a:t>етапу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+mn-lt"/>
                        </a:rPr>
                        <a:t>еволюції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Роки</a:t>
                      </a:r>
                      <a:endParaRPr lang="ru-RU" sz="2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Напрями логістичної діяльності </a:t>
                      </a:r>
                      <a:endParaRPr lang="ru-RU" sz="2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67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+mn-lt"/>
                        </a:rPr>
                        <a:t>Етап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+mn-lt"/>
                        </a:rPr>
                        <a:t>фрагментаризації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1920</a:t>
                      </a:r>
                      <a:r>
                        <a:rPr lang="ru-RU" sz="2400" spc="-20" dirty="0">
                          <a:effectLst/>
                          <a:latin typeface="+mn-lt"/>
                        </a:rPr>
                        <a:t>–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50-</a:t>
                      </a:r>
                      <a:r>
                        <a:rPr lang="uk-UA" sz="2400" dirty="0">
                          <a:effectLst/>
                          <a:latin typeface="+mn-lt"/>
                        </a:rPr>
                        <a:t>т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і 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+mn-lt"/>
                        </a:rPr>
                        <a:t>Прогнозування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dirty="0" err="1" smtClean="0">
                          <a:effectLst/>
                          <a:latin typeface="+mn-lt"/>
                        </a:rPr>
                        <a:t>попиту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+mn-lt"/>
                        </a:rPr>
                        <a:t>Планування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+mn-lt"/>
                        </a:rPr>
                        <a:t>потреб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+mn-lt"/>
                        </a:rPr>
                        <a:t>Закупівля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+mn-lt"/>
                        </a:rPr>
                        <a:t>Вантажоперероб</a:t>
                      </a:r>
                      <a:r>
                        <a:rPr lang="uk-UA" sz="2400" dirty="0" err="1" smtClean="0">
                          <a:effectLst/>
                          <a:latin typeface="+mn-lt"/>
                        </a:rPr>
                        <a:t>лення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+mn-lt"/>
                        </a:rPr>
                        <a:t>Складування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+mn-lt"/>
                        </a:rPr>
                        <a:t>Управління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запасами у </a:t>
                      </a:r>
                      <a:r>
                        <a:rPr lang="ru-RU" sz="2400" dirty="0" err="1" smtClean="0">
                          <a:effectLst/>
                          <a:latin typeface="+mn-lt"/>
                        </a:rPr>
                        <a:t>виробництві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+mn-lt"/>
                        </a:rPr>
                        <a:t>Планування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+mn-lt"/>
                        </a:rPr>
                        <a:t>розподіл</a:t>
                      </a:r>
                      <a:r>
                        <a:rPr lang="uk-UA" sz="2400" dirty="0" smtClean="0">
                          <a:effectLst/>
                          <a:latin typeface="+mn-lt"/>
                        </a:rPr>
                        <a:t>у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+mn-lt"/>
                        </a:rPr>
                        <a:t>Управління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запасами у </a:t>
                      </a:r>
                      <a:r>
                        <a:rPr lang="ru-RU" sz="2400" dirty="0" err="1" smtClean="0">
                          <a:effectLst/>
                          <a:latin typeface="+mn-lt"/>
                        </a:rPr>
                        <a:t>збуті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+mn-lt"/>
                        </a:rPr>
                        <a:t>Пакувальна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dirty="0" err="1" smtClean="0">
                          <a:effectLst/>
                          <a:latin typeface="+mn-lt"/>
                        </a:rPr>
                        <a:t>індустрія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+mn-lt"/>
                        </a:rPr>
                        <a:t>Транспортування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+mn-lt"/>
                        </a:rPr>
                        <a:t>Обслуговування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+mn-lt"/>
                        </a:rPr>
                        <a:t>споживачів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951" y="26313"/>
            <a:ext cx="857764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Еволюція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логістики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962991"/>
              </p:ext>
            </p:extLst>
          </p:nvPr>
        </p:nvGraphicFramePr>
        <p:xfrm>
          <a:off x="609600" y="457201"/>
          <a:ext cx="8001001" cy="6279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033"/>
                <a:gridCol w="1476316"/>
                <a:gridCol w="4234652"/>
              </a:tblGrid>
              <a:tr h="23828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Етап становлення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60-</a:t>
                      </a:r>
                      <a:r>
                        <a:rPr lang="uk-UA" sz="2400">
                          <a:effectLst/>
                        </a:rPr>
                        <a:t>т</a:t>
                      </a:r>
                      <a:r>
                        <a:rPr lang="ru-RU" sz="2400">
                          <a:effectLst/>
                        </a:rPr>
                        <a:t>і 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Матеріальний менеджмент.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Фізичн</a:t>
                      </a:r>
                      <a:r>
                        <a:rPr lang="uk-UA" sz="2400">
                          <a:effectLst/>
                        </a:rPr>
                        <a:t>ий</a:t>
                      </a:r>
                      <a:r>
                        <a:rPr lang="ru-RU" sz="2400">
                          <a:effectLst/>
                        </a:rPr>
                        <a:t> розподіл.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Виробничий (операційний) менеджмент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902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Етап розвитку 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70-</a:t>
                      </a:r>
                      <a:r>
                        <a:rPr lang="uk-UA" sz="2400">
                          <a:effectLst/>
                        </a:rPr>
                        <a:t>т</a:t>
                      </a:r>
                      <a:r>
                        <a:rPr lang="ru-RU" sz="2400">
                          <a:effectLst/>
                        </a:rPr>
                        <a:t>і 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Бізнес-логістика.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Промислова логістика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059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Етап інтеграції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80</a:t>
                      </a:r>
                      <a:r>
                        <a:rPr lang="ru-RU" sz="2400" spc="-20">
                          <a:effectLst/>
                        </a:rPr>
                        <a:t>–</a:t>
                      </a:r>
                      <a:r>
                        <a:rPr lang="ru-RU" sz="2400">
                          <a:effectLst/>
                        </a:rPr>
                        <a:t>90-</a:t>
                      </a:r>
                      <a:r>
                        <a:rPr lang="uk-UA" sz="2400">
                          <a:effectLst/>
                        </a:rPr>
                        <a:t>т</a:t>
                      </a:r>
                      <a:r>
                        <a:rPr lang="ru-RU" sz="2400">
                          <a:effectLst/>
                        </a:rPr>
                        <a:t>і 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Інтегрована логістика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976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Етап </a:t>
                      </a:r>
                      <a:r>
                        <a:rPr lang="uk-UA" sz="2400">
                          <a:effectLst/>
                        </a:rPr>
                        <a:t>поширення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З</a:t>
                      </a:r>
                      <a:r>
                        <a:rPr lang="ru-RU" sz="2400">
                          <a:effectLst/>
                        </a:rPr>
                        <a:t> кінця 90-х 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Логістична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економіка</a:t>
                      </a:r>
                      <a:r>
                        <a:rPr lang="ru-RU" sz="2400" dirty="0">
                          <a:effectLst/>
                        </a:rPr>
                        <a:t> (</a:t>
                      </a:r>
                      <a:r>
                        <a:rPr lang="ru-RU" sz="2400" dirty="0" err="1">
                          <a:effectLst/>
                        </a:rPr>
                        <a:t>банківська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логістика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r>
                        <a:rPr lang="ru-RU" sz="2400" dirty="0" err="1">
                          <a:effectLst/>
                        </a:rPr>
                        <a:t>туристична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логістика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r>
                        <a:rPr lang="ru-RU" sz="2400" dirty="0" err="1">
                          <a:effectLst/>
                        </a:rPr>
                        <a:t>будівельна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логістика</a:t>
                      </a:r>
                      <a:r>
                        <a:rPr lang="uk-UA" sz="2400" dirty="0">
                          <a:effectLst/>
                        </a:rPr>
                        <a:t> тощо</a:t>
                      </a:r>
                      <a:r>
                        <a:rPr lang="ru-RU" sz="2400" dirty="0">
                          <a:effectLst/>
                        </a:rPr>
                        <a:t>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5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6309" y="-596069"/>
            <a:ext cx="5581650" cy="811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1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34481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7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3124" y="457200"/>
            <a:ext cx="7924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Еволюція</a:t>
            </a:r>
            <a:r>
              <a:rPr lang="ru-RU" sz="2800" dirty="0"/>
              <a:t> </a:t>
            </a:r>
            <a:r>
              <a:rPr lang="ru-RU" sz="2800" dirty="0" err="1"/>
              <a:t>логістики</a:t>
            </a:r>
            <a:r>
              <a:rPr lang="ru-RU" sz="2800" dirty="0"/>
              <a:t> </a:t>
            </a:r>
            <a:r>
              <a:rPr lang="ru-RU" sz="2800" dirty="0" err="1"/>
              <a:t>тісно</a:t>
            </a:r>
            <a:r>
              <a:rPr lang="ru-RU" sz="2800" dirty="0"/>
              <a:t> </a:t>
            </a:r>
            <a:r>
              <a:rPr lang="ru-RU" sz="2800" dirty="0" err="1"/>
              <a:t>пов’язана</a:t>
            </a:r>
            <a:r>
              <a:rPr lang="ru-RU" sz="2800" dirty="0"/>
              <a:t> з </a:t>
            </a:r>
            <a:r>
              <a:rPr lang="ru-RU" sz="2800" b="1" dirty="0" err="1"/>
              <a:t>чотирма</a:t>
            </a:r>
            <a:r>
              <a:rPr lang="ru-RU" sz="2800" b="1" dirty="0"/>
              <a:t> </a:t>
            </a:r>
            <a:r>
              <a:rPr lang="ru-RU" sz="2800" b="1" dirty="0" err="1"/>
              <a:t>логістичними</a:t>
            </a:r>
            <a:r>
              <a:rPr lang="ru-RU" sz="2800" b="1" dirty="0"/>
              <a:t> </a:t>
            </a:r>
            <a:r>
              <a:rPr lang="ru-RU" sz="2800" b="1" dirty="0" smtClean="0"/>
              <a:t>парадигмами:</a:t>
            </a:r>
            <a:endParaRPr lang="ru-RU" sz="2800" b="1" dirty="0"/>
          </a:p>
          <a:p>
            <a:pPr lvl="0"/>
            <a:r>
              <a:rPr lang="ru-RU" sz="2800" b="1" dirty="0" smtClean="0"/>
              <a:t>1.Аналітичною</a:t>
            </a:r>
            <a:r>
              <a:rPr lang="ru-RU" sz="2800" b="1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uk-UA" sz="2800" dirty="0"/>
              <a:t>становить</a:t>
            </a:r>
            <a:r>
              <a:rPr lang="ru-RU" sz="2800" dirty="0"/>
              <a:t> собою </a:t>
            </a:r>
            <a:r>
              <a:rPr lang="ru-RU" sz="2800" dirty="0" err="1"/>
              <a:t>класичний</a:t>
            </a:r>
            <a:r>
              <a:rPr lang="ru-RU" sz="2800" dirty="0"/>
              <a:t> </a:t>
            </a:r>
            <a:r>
              <a:rPr lang="ru-RU" sz="2800" dirty="0" err="1"/>
              <a:t>підхід</a:t>
            </a:r>
            <a:r>
              <a:rPr lang="ru-RU" sz="2800" dirty="0"/>
              <a:t> до </a:t>
            </a:r>
            <a:r>
              <a:rPr lang="ru-RU" sz="2800" dirty="0" err="1"/>
              <a:t>логістики</a:t>
            </a:r>
            <a:r>
              <a:rPr lang="ru-RU" sz="2800" dirty="0"/>
              <a:t> як </a:t>
            </a:r>
            <a:r>
              <a:rPr lang="ru-RU" sz="2800" dirty="0" err="1"/>
              <a:t>теоретичної</a:t>
            </a:r>
            <a:r>
              <a:rPr lang="ru-RU" sz="2800" dirty="0"/>
              <a:t> науки, </a:t>
            </a:r>
            <a:r>
              <a:rPr lang="ru-RU" sz="2800" dirty="0" err="1" smtClean="0"/>
              <a:t>ґрунтується</a:t>
            </a:r>
            <a:r>
              <a:rPr lang="ru-RU" sz="2800" dirty="0" smtClean="0"/>
              <a:t> </a:t>
            </a:r>
            <a:r>
              <a:rPr lang="ru-RU" sz="2800" dirty="0"/>
              <a:t>на </a:t>
            </a:r>
            <a:r>
              <a:rPr lang="ru-RU" sz="2800" dirty="0" err="1"/>
              <a:t>теоретичній</a:t>
            </a:r>
            <a:r>
              <a:rPr lang="ru-RU" sz="2800" dirty="0"/>
              <a:t> </a:t>
            </a:r>
            <a:r>
              <a:rPr lang="uk-UA" sz="2800" dirty="0"/>
              <a:t>основ</a:t>
            </a:r>
            <a:r>
              <a:rPr lang="ru-RU" sz="2800" dirty="0"/>
              <a:t>і, яка </a:t>
            </a:r>
            <a:r>
              <a:rPr lang="ru-RU" sz="2800" u="sng" dirty="0" err="1"/>
              <a:t>використовує</a:t>
            </a:r>
            <a:r>
              <a:rPr lang="ru-RU" sz="2800" u="sng" dirty="0"/>
              <a:t> </a:t>
            </a:r>
            <a:r>
              <a:rPr lang="uk-UA" sz="2800" u="sng" dirty="0"/>
              <a:t>у процесі</a:t>
            </a:r>
            <a:r>
              <a:rPr lang="ru-RU" sz="2800" u="sng" dirty="0"/>
              <a:t> </a:t>
            </a:r>
            <a:r>
              <a:rPr lang="ru-RU" sz="2800" u="sng" dirty="0" err="1"/>
              <a:t>досліджен</a:t>
            </a:r>
            <a:r>
              <a:rPr lang="uk-UA" sz="2800" u="sng" dirty="0"/>
              <a:t>ь</a:t>
            </a:r>
            <a:r>
              <a:rPr lang="ru-RU" sz="2800" u="sng" dirty="0"/>
              <a:t> </a:t>
            </a:r>
            <a:r>
              <a:rPr lang="ru-RU" sz="2800" u="sng" dirty="0" err="1"/>
              <a:t>методи</a:t>
            </a:r>
            <a:r>
              <a:rPr lang="ru-RU" sz="2800" u="sng" dirty="0"/>
              <a:t> </a:t>
            </a:r>
            <a:r>
              <a:rPr lang="uk-UA" sz="2800" u="sng" dirty="0"/>
              <a:t>й</a:t>
            </a:r>
            <a:r>
              <a:rPr lang="ru-RU" sz="2800" u="sng" dirty="0"/>
              <a:t> </a:t>
            </a:r>
            <a:r>
              <a:rPr lang="ru-RU" sz="2800" u="sng" dirty="0" err="1"/>
              <a:t>моделі</a:t>
            </a:r>
            <a:r>
              <a:rPr lang="ru-RU" sz="2800" u="sng" dirty="0"/>
              <a:t> </a:t>
            </a:r>
            <a:r>
              <a:rPr lang="ru-RU" sz="2800" u="sng" dirty="0" err="1"/>
              <a:t>теорії</a:t>
            </a:r>
            <a:r>
              <a:rPr lang="ru-RU" sz="2800" u="sng" dirty="0"/>
              <a:t> </a:t>
            </a:r>
            <a:r>
              <a:rPr lang="ru-RU" sz="2800" u="sng" dirty="0" err="1"/>
              <a:t>управління</a:t>
            </a:r>
            <a:r>
              <a:rPr lang="ru-RU" sz="2800" u="sng" dirty="0"/>
              <a:t> запасами, </a:t>
            </a:r>
            <a:r>
              <a:rPr lang="ru-RU" sz="2800" u="sng" dirty="0" err="1"/>
              <a:t>дослідження</a:t>
            </a:r>
            <a:r>
              <a:rPr lang="ru-RU" sz="2800" u="sng" dirty="0"/>
              <a:t> </a:t>
            </a:r>
            <a:r>
              <a:rPr lang="ru-RU" sz="2800" u="sng" dirty="0" err="1"/>
              <a:t>операцій</a:t>
            </a:r>
            <a:r>
              <a:rPr lang="ru-RU" sz="2800" u="sng" dirty="0"/>
              <a:t>, </a:t>
            </a:r>
            <a:r>
              <a:rPr lang="ru-RU" sz="2800" u="sng" dirty="0" err="1"/>
              <a:t>економічної</a:t>
            </a:r>
            <a:r>
              <a:rPr lang="ru-RU" sz="2800" u="sng" dirty="0"/>
              <a:t> </a:t>
            </a:r>
            <a:r>
              <a:rPr lang="ru-RU" sz="2800" u="sng" dirty="0" err="1"/>
              <a:t>кібернетики</a:t>
            </a:r>
            <a:r>
              <a:rPr lang="ru-RU" sz="2800" u="sng" dirty="0"/>
              <a:t>, </a:t>
            </a:r>
            <a:r>
              <a:rPr lang="ru-RU" sz="2800" u="sng" dirty="0" err="1"/>
              <a:t>методів</a:t>
            </a:r>
            <a:r>
              <a:rPr lang="ru-RU" sz="2800" u="sng" dirty="0"/>
              <a:t> </a:t>
            </a:r>
            <a:r>
              <a:rPr lang="ru-RU" sz="2800" u="sng" dirty="0" err="1"/>
              <a:t>математичної</a:t>
            </a:r>
            <a:r>
              <a:rPr lang="ru-RU" sz="2800" u="sng" dirty="0"/>
              <a:t> статистики </a:t>
            </a:r>
            <a:r>
              <a:rPr lang="uk-UA" sz="2800" u="sng" dirty="0"/>
              <a:t>тощо</a:t>
            </a:r>
            <a:r>
              <a:rPr lang="ru-RU" sz="2800" u="sng" dirty="0"/>
              <a:t>.</a:t>
            </a:r>
            <a:r>
              <a:rPr lang="ru-RU" sz="2800" dirty="0"/>
              <a:t> Характерною </a:t>
            </a:r>
            <a:r>
              <a:rPr lang="ru-RU" sz="2800" dirty="0" err="1"/>
              <a:t>особливістю</a:t>
            </a:r>
            <a:r>
              <a:rPr lang="ru-RU" sz="2800" dirty="0"/>
              <a:t> </a:t>
            </a:r>
            <a:r>
              <a:rPr lang="ru-RU" sz="2800" dirty="0" err="1"/>
              <a:t>застосування</a:t>
            </a:r>
            <a:r>
              <a:rPr lang="ru-RU" sz="2800" dirty="0"/>
              <a:t> </a:t>
            </a:r>
            <a:r>
              <a:rPr lang="ru-RU" sz="2800" dirty="0" err="1"/>
              <a:t>аналітичної</a:t>
            </a:r>
            <a:r>
              <a:rPr lang="ru-RU" sz="2800" dirty="0"/>
              <a:t> </a:t>
            </a:r>
            <a:r>
              <a:rPr lang="ru-RU" sz="2800" dirty="0" err="1"/>
              <a:t>парадигми</a:t>
            </a:r>
            <a:r>
              <a:rPr lang="ru-RU" sz="2800" dirty="0"/>
              <a:t> є </a:t>
            </a:r>
            <a:r>
              <a:rPr lang="ru-RU" sz="2800" b="1" dirty="0" err="1"/>
              <a:t>побудова</a:t>
            </a:r>
            <a:r>
              <a:rPr lang="ru-RU" sz="2800" b="1" dirty="0"/>
              <a:t> </a:t>
            </a:r>
            <a:r>
              <a:rPr lang="ru-RU" sz="2800" b="1" dirty="0" err="1"/>
              <a:t>економіко-математичних</a:t>
            </a:r>
            <a:r>
              <a:rPr lang="ru-RU" sz="2800" b="1" dirty="0"/>
              <a:t> моделей,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відображають</a:t>
            </a:r>
            <a:r>
              <a:rPr lang="ru-RU" sz="2800" b="1" dirty="0"/>
              <a:t> </a:t>
            </a:r>
            <a:r>
              <a:rPr lang="ru-RU" sz="2800" b="1" dirty="0" err="1"/>
              <a:t>специфіку</a:t>
            </a:r>
            <a:r>
              <a:rPr lang="ru-RU" sz="2800" b="1" dirty="0"/>
              <a:t> </a:t>
            </a:r>
            <a:r>
              <a:rPr lang="ru-RU" sz="2800" b="1" dirty="0" err="1"/>
              <a:t>вирішуваних</a:t>
            </a:r>
            <a:r>
              <a:rPr lang="ru-RU" sz="2800" b="1" dirty="0"/>
              <a:t> </a:t>
            </a:r>
            <a:r>
              <a:rPr lang="ru-RU" sz="2800" b="1" dirty="0" err="1"/>
              <a:t>логістичних</a:t>
            </a:r>
            <a:r>
              <a:rPr lang="ru-RU" sz="2800" b="1" dirty="0"/>
              <a:t>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37770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33400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/>
              <a:t>2</a:t>
            </a:r>
            <a:r>
              <a:rPr lang="ru-RU" sz="3200" dirty="0" smtClean="0"/>
              <a:t>. </a:t>
            </a:r>
            <a:r>
              <a:rPr lang="ru-RU" sz="3200" b="1" dirty="0" err="1" smtClean="0"/>
              <a:t>Технологічною</a:t>
            </a:r>
            <a:r>
              <a:rPr lang="ru-RU" sz="3200" b="1" dirty="0"/>
              <a:t>, </a:t>
            </a:r>
            <a:r>
              <a:rPr lang="ru-RU" sz="3200" dirty="0" err="1"/>
              <a:t>тісно</a:t>
            </a:r>
            <a:r>
              <a:rPr lang="ru-RU" sz="3200" dirty="0"/>
              <a:t> </a:t>
            </a:r>
            <a:r>
              <a:rPr lang="ru-RU" sz="3200" dirty="0" err="1"/>
              <a:t>пов’язан</a:t>
            </a:r>
            <a:r>
              <a:rPr lang="uk-UA" sz="3200" dirty="0" err="1"/>
              <a:t>ою</a:t>
            </a:r>
            <a:r>
              <a:rPr lang="ru-RU" sz="3200" dirty="0"/>
              <a:t> з </a:t>
            </a:r>
            <a:r>
              <a:rPr lang="ru-RU" sz="3200" u="sng" dirty="0" err="1"/>
              <a:t>розвитком</a:t>
            </a:r>
            <a:r>
              <a:rPr lang="ru-RU" sz="3200" u="sng" dirty="0"/>
              <a:t> </a:t>
            </a:r>
            <a:r>
              <a:rPr lang="ru-RU" sz="3200" u="sng" dirty="0" err="1"/>
              <a:t>інформаційно-комп’ютерних</a:t>
            </a:r>
            <a:r>
              <a:rPr lang="ru-RU" sz="3200" u="sng" dirty="0"/>
              <a:t> </a:t>
            </a:r>
            <a:r>
              <a:rPr lang="ru-RU" sz="3200" u="sng" dirty="0" err="1"/>
              <a:t>технологій</a:t>
            </a:r>
            <a:r>
              <a:rPr lang="ru-RU" sz="3200" dirty="0"/>
              <a:t>. Головною метою </a:t>
            </a:r>
            <a:r>
              <a:rPr lang="ru-RU" sz="3200" dirty="0" err="1"/>
              <a:t>цієї</a:t>
            </a:r>
            <a:r>
              <a:rPr lang="ru-RU" sz="3200" dirty="0"/>
              <a:t> </a:t>
            </a:r>
            <a:r>
              <a:rPr lang="ru-RU" sz="3200" dirty="0" err="1"/>
              <a:t>парадигми</a:t>
            </a:r>
            <a:r>
              <a:rPr lang="ru-RU" sz="3200" dirty="0"/>
              <a:t> є </a:t>
            </a:r>
            <a:r>
              <a:rPr lang="ru-RU" sz="3200" dirty="0" err="1"/>
              <a:t>автоматизація</a:t>
            </a:r>
            <a:r>
              <a:rPr lang="ru-RU" sz="3200" dirty="0"/>
              <a:t> </a:t>
            </a:r>
            <a:r>
              <a:rPr lang="uk-UA" sz="3200" dirty="0"/>
              <a:t>простих</a:t>
            </a:r>
            <a:r>
              <a:rPr lang="ru-RU" sz="3200" dirty="0"/>
              <a:t> за</a:t>
            </a:r>
            <a:r>
              <a:rPr lang="uk-UA" sz="3200" dirty="0" err="1"/>
              <a:t>вдань</a:t>
            </a:r>
            <a:r>
              <a:rPr lang="ru-RU" sz="3200" dirty="0"/>
              <a:t> </a:t>
            </a:r>
            <a:r>
              <a:rPr lang="ru-RU" sz="3200" dirty="0" err="1"/>
              <a:t>обліку</a:t>
            </a:r>
            <a:r>
              <a:rPr lang="ru-RU" sz="3200" dirty="0"/>
              <a:t>, контролю та </a:t>
            </a:r>
            <a:r>
              <a:rPr lang="ru-RU" sz="3200" dirty="0" err="1"/>
              <a:t>комунікації</a:t>
            </a:r>
            <a:r>
              <a:rPr lang="ru-RU" sz="3200" dirty="0"/>
              <a:t>, а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b="1" dirty="0" err="1"/>
              <a:t>використання</a:t>
            </a:r>
            <a:r>
              <a:rPr lang="ru-RU" sz="3200" b="1" dirty="0"/>
              <a:t> </a:t>
            </a:r>
            <a:r>
              <a:rPr lang="ru-RU" sz="3200" b="1" dirty="0" err="1"/>
              <a:t>інформаційно-комп’ютерної</a:t>
            </a:r>
            <a:r>
              <a:rPr lang="ru-RU" sz="3200" b="1" dirty="0"/>
              <a:t> </a:t>
            </a:r>
            <a:r>
              <a:rPr lang="ru-RU" sz="3200" b="1" dirty="0" err="1"/>
              <a:t>підтримки</a:t>
            </a:r>
            <a:r>
              <a:rPr lang="ru-RU" sz="3200" b="1" dirty="0"/>
              <a:t> для </a:t>
            </a:r>
            <a:r>
              <a:rPr lang="ru-RU" sz="3200" b="1" dirty="0" err="1"/>
              <a:t>вирішення</a:t>
            </a:r>
            <a:r>
              <a:rPr lang="ru-RU" sz="3200" b="1" dirty="0"/>
              <a:t> </a:t>
            </a:r>
            <a:r>
              <a:rPr lang="ru-RU" sz="3200" b="1" dirty="0" err="1"/>
              <a:t>більш</a:t>
            </a:r>
            <a:r>
              <a:rPr lang="ru-RU" sz="3200" b="1" dirty="0"/>
              <a:t> </a:t>
            </a:r>
            <a:r>
              <a:rPr lang="ru-RU" sz="3200" b="1" dirty="0" err="1"/>
              <a:t>складних</a:t>
            </a:r>
            <a:r>
              <a:rPr lang="ru-RU" sz="3200" b="1" dirty="0"/>
              <a:t> </a:t>
            </a:r>
            <a:r>
              <a:rPr lang="ru-RU" sz="3200" b="1" dirty="0" err="1"/>
              <a:t>оптимізаційних</a:t>
            </a:r>
            <a:r>
              <a:rPr lang="ru-RU" sz="3200" b="1" dirty="0"/>
              <a:t> </a:t>
            </a:r>
            <a:r>
              <a:rPr lang="ru-RU" sz="3200" b="1" dirty="0" err="1"/>
              <a:t>логістичних</a:t>
            </a:r>
            <a:r>
              <a:rPr lang="ru-RU" sz="3200" b="1" dirty="0"/>
              <a:t> за</a:t>
            </a:r>
            <a:r>
              <a:rPr lang="uk-UA" sz="3200" b="1" dirty="0" err="1"/>
              <a:t>вдань</a:t>
            </a:r>
            <a:r>
              <a:rPr lang="ru-RU" sz="3200" b="1" dirty="0"/>
              <a:t> </a:t>
            </a:r>
            <a:r>
              <a:rPr lang="ru-RU" sz="3200" dirty="0" err="1"/>
              <a:t>управління</a:t>
            </a:r>
            <a:r>
              <a:rPr lang="ru-RU" sz="3200" dirty="0"/>
              <a:t> </a:t>
            </a:r>
            <a:r>
              <a:rPr lang="ru-RU" sz="3200" dirty="0" err="1"/>
              <a:t>матеріальним</a:t>
            </a:r>
            <a:r>
              <a:rPr lang="ru-RU" sz="3200" dirty="0"/>
              <a:t> потоком.</a:t>
            </a:r>
          </a:p>
        </p:txBody>
      </p:sp>
    </p:spTree>
    <p:extLst>
      <p:ext uri="{BB962C8B-B14F-4D97-AF65-F5344CB8AC3E}">
        <p14:creationId xmlns:p14="http://schemas.microsoft.com/office/powerpoint/2010/main" val="7691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491080"/>
              </p:ext>
            </p:extLst>
          </p:nvPr>
        </p:nvGraphicFramePr>
        <p:xfrm>
          <a:off x="6927" y="1295400"/>
          <a:ext cx="8991594" cy="3581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945"/>
                <a:gridCol w="2333511"/>
                <a:gridCol w="300676"/>
                <a:gridCol w="300676"/>
                <a:gridCol w="300676"/>
                <a:gridCol w="300676"/>
                <a:gridCol w="300676"/>
                <a:gridCol w="300676"/>
                <a:gridCol w="300676"/>
                <a:gridCol w="300676"/>
                <a:gridCol w="300676"/>
                <a:gridCol w="300676"/>
                <a:gridCol w="300676"/>
                <a:gridCol w="300676"/>
                <a:gridCol w="300676"/>
                <a:gridCol w="392186"/>
                <a:gridCol w="392186"/>
                <a:gridCol w="326822"/>
                <a:gridCol w="225507"/>
                <a:gridCol w="588280"/>
                <a:gridCol w="49744"/>
                <a:gridCol w="470625"/>
              </a:tblGrid>
              <a:tr h="260744">
                <a:tc gridSpan="2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2. НАКОПИЧУВАННЯ РЕЙТИНГОВИХ БАЛІВ З НАВЧАЛЬНОЇ ДИСЦИПЛІНИ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4514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 dirty="0">
                          <a:effectLst/>
                        </a:rPr>
                        <a:t>Види навчальної роботи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Навчальні тижні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Сесія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45"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3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6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7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8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9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13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16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17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18-20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23145">
                <a:tc gridSpan="2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err="1">
                          <a:effectLst/>
                        </a:rPr>
                        <a:t>Графік</a:t>
                      </a:r>
                      <a:r>
                        <a:rPr lang="ru-RU" sz="1400" b="0" u="none" strike="noStrike" dirty="0"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effectLst/>
                        </a:rPr>
                        <a:t>оцінювання</a:t>
                      </a:r>
                      <a:r>
                        <a:rPr lang="ru-RU" sz="1400" b="0" u="none" strike="noStrike" dirty="0">
                          <a:effectLst/>
                        </a:rPr>
                        <a:t>, </a:t>
                      </a:r>
                      <a:r>
                        <a:rPr lang="ru-RU" sz="1400" b="0" u="none" strike="noStrike" dirty="0" err="1">
                          <a:effectLst/>
                        </a:rPr>
                        <a:t>балів</a:t>
                      </a:r>
                      <a:r>
                        <a:rPr lang="ru-RU" sz="1400" b="0" u="none" strike="noStrike" dirty="0">
                          <a:effectLst/>
                        </a:rPr>
                        <a:t> на </a:t>
                      </a:r>
                      <a:r>
                        <a:rPr lang="ru-RU" sz="1400" b="0" u="none" strike="noStrike" dirty="0" err="1">
                          <a:effectLst/>
                        </a:rPr>
                        <a:t>тиждень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7857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Методи конролю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 dirty="0">
                          <a:effectLst/>
                        </a:rPr>
                        <a:t>Лекції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8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 dirty="0">
                          <a:effectLst/>
                        </a:rPr>
                        <a:t>Практичні заняття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0,5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8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 dirty="0">
                          <a:effectLst/>
                        </a:rPr>
                        <a:t>Завдання за темами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16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 dirty="0">
                          <a:effectLst/>
                        </a:rPr>
                        <a:t>Есе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3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 dirty="0">
                          <a:effectLst/>
                        </a:rPr>
                        <a:t>Поточні КР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 dirty="0">
                          <a:effectLst/>
                        </a:rPr>
                        <a:t>Колоквіуми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 dirty="0">
                          <a:effectLst/>
                        </a:rPr>
                        <a:t> 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11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21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u="none" strike="noStrike" dirty="0">
                          <a:effectLst/>
                        </a:rPr>
                        <a:t>Екзамен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 dirty="0">
                          <a:effectLst/>
                        </a:rPr>
                        <a:t> 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 dirty="0">
                          <a:effectLst/>
                        </a:rPr>
                        <a:t> 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7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>
                          <a:effectLst/>
                        </a:rPr>
                        <a:t>ВСЬОГО балів на тиждень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 dirty="0">
                          <a:effectLst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 dirty="0">
                          <a:effectLst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3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13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100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4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uk-UA" sz="1400" b="0" u="none" strike="noStrike" dirty="0">
                          <a:effectLst/>
                        </a:rPr>
                        <a:t>НАКОПИЧЕННЯ балів 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6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8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 dirty="0">
                          <a:effectLst/>
                        </a:rPr>
                        <a:t>12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16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28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30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 dirty="0">
                          <a:effectLst/>
                        </a:rPr>
                        <a:t>32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34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36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44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47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60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 dirty="0">
                          <a:effectLst/>
                        </a:rPr>
                        <a:t>60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>
                          <a:effectLst/>
                        </a:rPr>
                        <a:t>100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80" marR="8380" marT="83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6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09600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/>
              <a:t>3.</a:t>
            </a:r>
            <a:r>
              <a:rPr lang="ru-RU" sz="3200" b="1" dirty="0" smtClean="0"/>
              <a:t> Маркетинговою</a:t>
            </a:r>
            <a:r>
              <a:rPr lang="ru-RU" sz="3200" dirty="0"/>
              <a:t>, </a:t>
            </a:r>
            <a:r>
              <a:rPr lang="ru-RU" sz="3200" dirty="0" err="1"/>
              <a:t>спрямованою</a:t>
            </a:r>
            <a:r>
              <a:rPr lang="ru-RU" sz="3200" dirty="0"/>
              <a:t> на </a:t>
            </a:r>
            <a:r>
              <a:rPr lang="ru-RU" sz="3200" dirty="0" err="1"/>
              <a:t>реалізацію</a:t>
            </a:r>
            <a:r>
              <a:rPr lang="ru-RU" sz="3200" dirty="0"/>
              <a:t> </a:t>
            </a:r>
            <a:r>
              <a:rPr lang="ru-RU" sz="3200" dirty="0" err="1"/>
              <a:t>стратегічної</a:t>
            </a:r>
            <a:r>
              <a:rPr lang="ru-RU" sz="3200" dirty="0"/>
              <a:t> мети будь-</a:t>
            </a:r>
            <a:r>
              <a:rPr lang="ru-RU" sz="3200" dirty="0" err="1"/>
              <a:t>якого</a:t>
            </a:r>
            <a:r>
              <a:rPr lang="ru-RU" sz="3200" dirty="0"/>
              <a:t> </a:t>
            </a:r>
            <a:r>
              <a:rPr lang="ru-RU" sz="3200" dirty="0" err="1"/>
              <a:t>підприємства</a:t>
            </a:r>
            <a:r>
              <a:rPr lang="ru-RU" sz="3200" dirty="0"/>
              <a:t> – </a:t>
            </a:r>
            <a:r>
              <a:rPr lang="ru-RU" sz="3200" b="1" dirty="0" err="1"/>
              <a:t>забезпечення</a:t>
            </a:r>
            <a:r>
              <a:rPr lang="ru-RU" sz="3200" b="1" dirty="0"/>
              <a:t> </a:t>
            </a:r>
            <a:r>
              <a:rPr lang="ru-RU" sz="3200" b="1" dirty="0" err="1"/>
              <a:t>конкурентоспроможності</a:t>
            </a:r>
            <a:r>
              <a:rPr lang="ru-RU" sz="3200" b="1" dirty="0"/>
              <a:t> на ринках </a:t>
            </a:r>
            <a:r>
              <a:rPr lang="ru-RU" sz="3200" b="1" dirty="0" err="1"/>
              <a:t>збуту</a:t>
            </a:r>
            <a:r>
              <a:rPr lang="ru-RU" sz="3200" b="1" dirty="0"/>
              <a:t>. </a:t>
            </a:r>
            <a:r>
              <a:rPr lang="ru-RU" sz="3200" dirty="0"/>
              <a:t>Дана парадигма </a:t>
            </a:r>
            <a:r>
              <a:rPr lang="ru-RU" sz="3200" dirty="0" err="1"/>
              <a:t>забезпечує</a:t>
            </a:r>
            <a:r>
              <a:rPr lang="ru-RU" sz="3200" dirty="0"/>
              <a:t> </a:t>
            </a:r>
            <a:r>
              <a:rPr lang="ru-RU" sz="3200" dirty="0" err="1"/>
              <a:t>вирішення</a:t>
            </a:r>
            <a:r>
              <a:rPr lang="ru-RU" sz="3200" dirty="0"/>
              <a:t> </a:t>
            </a:r>
            <a:r>
              <a:rPr lang="ru-RU" sz="3200" dirty="0" err="1"/>
              <a:t>логістичних</a:t>
            </a:r>
            <a:r>
              <a:rPr lang="ru-RU" sz="3200" dirty="0"/>
              <a:t> </a:t>
            </a:r>
            <a:r>
              <a:rPr lang="ru-RU" sz="3200" dirty="0" err="1"/>
              <a:t>завдань</a:t>
            </a:r>
            <a:r>
              <a:rPr lang="ru-RU" sz="3200" dirty="0"/>
              <a:t> </a:t>
            </a:r>
            <a:r>
              <a:rPr lang="ru-RU" sz="3200" dirty="0" err="1"/>
              <a:t>щодо</a:t>
            </a:r>
            <a:r>
              <a:rPr lang="ru-RU" sz="3200" dirty="0"/>
              <a:t> </a:t>
            </a:r>
            <a:r>
              <a:rPr lang="ru-RU" sz="3200" dirty="0" err="1"/>
              <a:t>управління</a:t>
            </a:r>
            <a:r>
              <a:rPr lang="ru-RU" sz="3200" dirty="0"/>
              <a:t> </a:t>
            </a:r>
            <a:r>
              <a:rPr lang="ru-RU" sz="3200" dirty="0" err="1"/>
              <a:t>вхідними</a:t>
            </a:r>
            <a:r>
              <a:rPr lang="ru-RU" sz="3200" dirty="0"/>
              <a:t> та </a:t>
            </a:r>
            <a:r>
              <a:rPr lang="ru-RU" sz="3200" dirty="0" err="1"/>
              <a:t>вихідними</a:t>
            </a:r>
            <a:r>
              <a:rPr lang="ru-RU" sz="3200" dirty="0"/>
              <a:t>, </a:t>
            </a:r>
            <a:r>
              <a:rPr lang="ru-RU" sz="3200" dirty="0" err="1"/>
              <a:t>внутрішніми</a:t>
            </a:r>
            <a:r>
              <a:rPr lang="ru-RU" sz="3200" dirty="0"/>
              <a:t> та </a:t>
            </a:r>
            <a:r>
              <a:rPr lang="ru-RU" sz="3200" dirty="0" err="1"/>
              <a:t>зовнішніми</a:t>
            </a:r>
            <a:r>
              <a:rPr lang="ru-RU" sz="3200" dirty="0"/>
              <a:t> </a:t>
            </a:r>
            <a:r>
              <a:rPr lang="ru-RU" sz="3200" dirty="0" err="1"/>
              <a:t>матеріальними</a:t>
            </a:r>
            <a:r>
              <a:rPr lang="ru-RU" sz="3200" dirty="0"/>
              <a:t> потоками на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рівнях</a:t>
            </a:r>
            <a:r>
              <a:rPr lang="ru-RU" sz="3200" dirty="0"/>
              <a:t> </a:t>
            </a:r>
            <a:r>
              <a:rPr lang="ru-RU" sz="3200" dirty="0" err="1"/>
              <a:t>економіки</a:t>
            </a:r>
            <a:r>
              <a:rPr lang="ru-RU" sz="3200" dirty="0"/>
              <a:t> шляхом </a:t>
            </a:r>
            <a:r>
              <a:rPr lang="ru-RU" sz="3200" b="1" dirty="0" err="1"/>
              <a:t>використання</a:t>
            </a:r>
            <a:r>
              <a:rPr lang="ru-RU" sz="3200" b="1" dirty="0"/>
              <a:t> </a:t>
            </a:r>
            <a:r>
              <a:rPr lang="ru-RU" sz="3200" b="1" dirty="0" err="1"/>
              <a:t>механізму</a:t>
            </a:r>
            <a:r>
              <a:rPr lang="ru-RU" sz="3200" b="1" dirty="0"/>
              <a:t> маркетингу </a:t>
            </a:r>
            <a:r>
              <a:rPr lang="ru-RU" sz="3200" dirty="0"/>
              <a:t>та </a:t>
            </a:r>
            <a:r>
              <a:rPr lang="ru-RU" sz="3200" dirty="0" err="1"/>
              <a:t>інших</a:t>
            </a:r>
            <a:r>
              <a:rPr lang="ru-RU" sz="3200" dirty="0"/>
              <a:t> </a:t>
            </a:r>
            <a:r>
              <a:rPr lang="ru-RU" sz="3200" dirty="0" err="1"/>
              <a:t>економічних</a:t>
            </a:r>
            <a:r>
              <a:rPr lang="ru-RU" sz="3200" dirty="0"/>
              <a:t> </a:t>
            </a:r>
            <a:r>
              <a:rPr lang="uk-UA" sz="3200" dirty="0"/>
              <a:t>і</a:t>
            </a:r>
            <a:r>
              <a:rPr lang="ru-RU" sz="3200" dirty="0"/>
              <a:t> </a:t>
            </a:r>
            <a:r>
              <a:rPr lang="ru-RU" sz="3200" dirty="0" err="1"/>
              <a:t>соціальних</a:t>
            </a:r>
            <a:r>
              <a:rPr lang="ru-RU" sz="3200" dirty="0"/>
              <a:t> </a:t>
            </a:r>
            <a:r>
              <a:rPr lang="ru-RU" sz="3200" dirty="0" err="1"/>
              <a:t>дисциплін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6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33400"/>
            <a:ext cx="79247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/>
              <a:t>4. </a:t>
            </a:r>
            <a:r>
              <a:rPr lang="ru-RU" sz="3200" b="1" dirty="0" err="1" smtClean="0"/>
              <a:t>Інтегральною</a:t>
            </a:r>
            <a:r>
              <a:rPr lang="ru-RU" sz="3200" b="1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ґрунтується</a:t>
            </a:r>
            <a:r>
              <a:rPr lang="ru-RU" sz="3200" dirty="0"/>
              <a:t> на </a:t>
            </a:r>
            <a:r>
              <a:rPr lang="ru-RU" sz="3200" dirty="0" err="1"/>
              <a:t>розумінні</a:t>
            </a:r>
            <a:r>
              <a:rPr lang="ru-RU" sz="3200" dirty="0"/>
              <a:t> </a:t>
            </a:r>
            <a:r>
              <a:rPr lang="ru-RU" sz="3200" dirty="0" err="1"/>
              <a:t>логістики</a:t>
            </a:r>
            <a:r>
              <a:rPr lang="ru-RU" sz="3200" dirty="0"/>
              <a:t> як синтетичного </a:t>
            </a:r>
            <a:r>
              <a:rPr lang="ru-RU" sz="3200" b="1" dirty="0" err="1"/>
              <a:t>інструменту</a:t>
            </a:r>
            <a:r>
              <a:rPr lang="ru-RU" sz="3200" b="1" dirty="0"/>
              <a:t> менеджменту, </a:t>
            </a:r>
            <a:r>
              <a:rPr lang="ru-RU" sz="3200" b="1" dirty="0" err="1"/>
              <a:t>інтегрованого</a:t>
            </a:r>
            <a:r>
              <a:rPr lang="ru-RU" sz="3200" b="1" dirty="0"/>
              <a:t> </a:t>
            </a:r>
            <a:r>
              <a:rPr lang="ru-RU" sz="3200" b="1" dirty="0" err="1"/>
              <a:t>матеріальним</a:t>
            </a:r>
            <a:r>
              <a:rPr lang="ru-RU" sz="3200" b="1" dirty="0"/>
              <a:t> потоком для </a:t>
            </a:r>
            <a:r>
              <a:rPr lang="ru-RU" sz="3200" b="1" dirty="0" err="1"/>
              <a:t>досягнення</a:t>
            </a:r>
            <a:r>
              <a:rPr lang="ru-RU" sz="3200" b="1" dirty="0"/>
              <a:t> </a:t>
            </a:r>
            <a:r>
              <a:rPr lang="ru-RU" sz="3200" b="1" dirty="0" err="1"/>
              <a:t>цілей</a:t>
            </a:r>
            <a:r>
              <a:rPr lang="ru-RU" sz="3200" b="1" dirty="0"/>
              <a:t> </a:t>
            </a:r>
            <a:r>
              <a:rPr lang="ru-RU" sz="3200" b="1" dirty="0" err="1"/>
              <a:t>бізнесу</a:t>
            </a:r>
            <a:r>
              <a:rPr lang="ru-RU" sz="3200" b="1" dirty="0"/>
              <a:t> </a:t>
            </a:r>
            <a:r>
              <a:rPr lang="ru-RU" sz="3200" b="1" dirty="0" err="1"/>
              <a:t>всіх</a:t>
            </a:r>
            <a:r>
              <a:rPr lang="ru-RU" sz="3200" b="1" dirty="0"/>
              <a:t> </a:t>
            </a:r>
            <a:r>
              <a:rPr lang="ru-RU" sz="3200" b="1" dirty="0" err="1"/>
              <a:t>учасників</a:t>
            </a:r>
            <a:r>
              <a:rPr lang="ru-RU" sz="3200" b="1" dirty="0"/>
              <a:t> </a:t>
            </a:r>
            <a:r>
              <a:rPr lang="ru-RU" sz="3200" b="1" dirty="0" err="1"/>
              <a:t>логістичної</a:t>
            </a:r>
            <a:r>
              <a:rPr lang="ru-RU" sz="3200" b="1" dirty="0"/>
              <a:t> </a:t>
            </a:r>
            <a:r>
              <a:rPr lang="ru-RU" sz="3200" b="1" dirty="0" err="1"/>
              <a:t>системи</a:t>
            </a:r>
            <a:r>
              <a:rPr lang="ru-RU" sz="3200" b="1" dirty="0"/>
              <a:t>: </a:t>
            </a:r>
            <a:r>
              <a:rPr lang="ru-RU" sz="3200" b="1" dirty="0" err="1"/>
              <a:t>від</a:t>
            </a:r>
            <a:r>
              <a:rPr lang="ru-RU" sz="3200" b="1" dirty="0"/>
              <a:t> </a:t>
            </a:r>
            <a:r>
              <a:rPr lang="ru-RU" sz="3200" b="1" dirty="0" err="1"/>
              <a:t>постачальника</a:t>
            </a:r>
            <a:r>
              <a:rPr lang="ru-RU" sz="3200" b="1" dirty="0"/>
              <a:t> до </a:t>
            </a:r>
            <a:r>
              <a:rPr lang="ru-RU" sz="3200" b="1" dirty="0" err="1"/>
              <a:t>кінцевого</a:t>
            </a:r>
            <a:r>
              <a:rPr lang="ru-RU" sz="3200" b="1" dirty="0"/>
              <a:t> </a:t>
            </a:r>
            <a:r>
              <a:rPr lang="ru-RU" sz="3200" b="1" dirty="0" err="1"/>
              <a:t>споживача</a:t>
            </a:r>
            <a:r>
              <a:rPr lang="ru-RU" sz="3200" dirty="0"/>
              <a:t>. Дана парадигма </a:t>
            </a:r>
            <a:r>
              <a:rPr lang="uk-UA" sz="3200" dirty="0"/>
              <a:t>становить</a:t>
            </a:r>
            <a:r>
              <a:rPr lang="ru-RU" sz="3200" dirty="0"/>
              <a:t> собою </a:t>
            </a:r>
            <a:r>
              <a:rPr lang="ru-RU" sz="3200" dirty="0" err="1"/>
              <a:t>ситуаційну</a:t>
            </a:r>
            <a:r>
              <a:rPr lang="ru-RU" sz="3200" dirty="0"/>
              <a:t> та </a:t>
            </a:r>
            <a:r>
              <a:rPr lang="ru-RU" sz="3200" dirty="0" err="1"/>
              <a:t>комбінаційну</a:t>
            </a:r>
            <a:r>
              <a:rPr lang="ru-RU" sz="3200" dirty="0"/>
              <a:t> перспективу для </a:t>
            </a:r>
            <a:r>
              <a:rPr lang="ru-RU" sz="3200" dirty="0" err="1"/>
              <a:t>організації</a:t>
            </a:r>
            <a:r>
              <a:rPr lang="ru-RU" sz="3200" dirty="0"/>
              <a:t> </a:t>
            </a:r>
            <a:r>
              <a:rPr lang="ru-RU" sz="3200" dirty="0" err="1"/>
              <a:t>бізнесу</a:t>
            </a:r>
            <a:r>
              <a:rPr lang="ru-RU" sz="3200" dirty="0"/>
              <a:t> на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рівнях</a:t>
            </a:r>
            <a:r>
              <a:rPr lang="ru-RU" sz="3200" dirty="0"/>
              <a:t> </a:t>
            </a:r>
            <a:r>
              <a:rPr lang="ru-RU" sz="3200" dirty="0" err="1"/>
              <a:t>економіки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5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sz="3200" cap="none" dirty="0" smtClean="0"/>
              <a:t>Запитання</a:t>
            </a:r>
          </a:p>
          <a:p>
            <a:pPr algn="ctr"/>
            <a:r>
              <a:rPr lang="uk-UA" sz="3200" cap="none" dirty="0" smtClean="0"/>
              <a:t> </a:t>
            </a:r>
            <a:r>
              <a:rPr lang="uk-UA" sz="3200" i="1" u="sng" cap="none" dirty="0" smtClean="0"/>
              <a:t>встановіть відповідність</a:t>
            </a:r>
            <a:endParaRPr lang="ru-RU" sz="3200" i="1" u="sng" cap="none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984783"/>
              </p:ext>
            </p:extLst>
          </p:nvPr>
        </p:nvGraphicFramePr>
        <p:xfrm>
          <a:off x="381000" y="1447800"/>
          <a:ext cx="8305800" cy="4749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7272"/>
                <a:gridCol w="1532556"/>
                <a:gridCol w="4395972"/>
              </a:tblGrid>
              <a:tr h="20826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Назва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етапу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еволюції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Роки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ПАРАДИГМИ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</a:tr>
              <a:tr h="177293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1.Етап </a:t>
                      </a:r>
                      <a:r>
                        <a:rPr lang="ru-RU" sz="2000" dirty="0" err="1">
                          <a:effectLst/>
                        </a:rPr>
                        <a:t>фрагментаризації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1920</a:t>
                      </a:r>
                      <a:r>
                        <a:rPr lang="ru-RU" sz="2000" spc="-20" dirty="0">
                          <a:effectLst/>
                        </a:rPr>
                        <a:t>–</a:t>
                      </a:r>
                      <a:r>
                        <a:rPr lang="ru-RU" sz="2000" dirty="0">
                          <a:effectLst/>
                        </a:rPr>
                        <a:t>50-</a:t>
                      </a:r>
                      <a:r>
                        <a:rPr lang="uk-UA" sz="2000" dirty="0">
                          <a:effectLst/>
                        </a:rPr>
                        <a:t>т</a:t>
                      </a:r>
                      <a:r>
                        <a:rPr lang="ru-RU" sz="2000" dirty="0">
                          <a:effectLst/>
                        </a:rPr>
                        <a:t>і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А) ІНТЕГРАЛЬНА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</a:tr>
              <a:tr h="6247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2.Етап </a:t>
                      </a:r>
                      <a:r>
                        <a:rPr lang="ru-RU" sz="2000" dirty="0" err="1">
                          <a:effectLst/>
                        </a:rPr>
                        <a:t>становлення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60-</a:t>
                      </a:r>
                      <a:r>
                        <a:rPr lang="uk-UA" sz="2000" dirty="0">
                          <a:effectLst/>
                        </a:rPr>
                        <a:t>т</a:t>
                      </a:r>
                      <a:r>
                        <a:rPr lang="ru-RU" sz="2000" dirty="0">
                          <a:effectLst/>
                        </a:rPr>
                        <a:t>і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Б)МАРКЕТИНГОВА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</a:tr>
              <a:tr h="4165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3.Етап </a:t>
                      </a:r>
                      <a:r>
                        <a:rPr lang="ru-RU" sz="2000" dirty="0" err="1">
                          <a:effectLst/>
                        </a:rPr>
                        <a:t>розвитку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70-</a:t>
                      </a:r>
                      <a:r>
                        <a:rPr lang="uk-UA" sz="2000">
                          <a:effectLst/>
                        </a:rPr>
                        <a:t>т</a:t>
                      </a:r>
                      <a:r>
                        <a:rPr lang="ru-RU" sz="2000">
                          <a:effectLst/>
                        </a:rPr>
                        <a:t>і 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В)ТЕХНОЛОГІЧНА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</a:tr>
              <a:tr h="20826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4.Етап </a:t>
                      </a:r>
                      <a:r>
                        <a:rPr lang="ru-RU" sz="2000" dirty="0" err="1">
                          <a:effectLst/>
                        </a:rPr>
                        <a:t>інтеграції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80</a:t>
                      </a:r>
                      <a:r>
                        <a:rPr lang="ru-RU" sz="2000" spc="-20">
                          <a:effectLst/>
                        </a:rPr>
                        <a:t>–</a:t>
                      </a:r>
                      <a:r>
                        <a:rPr lang="ru-RU" sz="2000">
                          <a:effectLst/>
                        </a:rPr>
                        <a:t>90-</a:t>
                      </a:r>
                      <a:r>
                        <a:rPr lang="uk-UA" sz="2000">
                          <a:effectLst/>
                        </a:rPr>
                        <a:t>т</a:t>
                      </a:r>
                      <a:r>
                        <a:rPr lang="ru-RU" sz="2000">
                          <a:effectLst/>
                        </a:rPr>
                        <a:t>і 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</a:tr>
              <a:tr h="6247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5.Етап </a:t>
                      </a:r>
                      <a:r>
                        <a:rPr lang="uk-UA" sz="2000" dirty="0">
                          <a:effectLst/>
                        </a:rPr>
                        <a:t>поширення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кінця</a:t>
                      </a:r>
                      <a:r>
                        <a:rPr lang="ru-RU" sz="2000" dirty="0">
                          <a:effectLst/>
                        </a:rPr>
                        <a:t> 90-х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Г) АНАЛІТИЧНА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83" marR="65083" marT="0" marB="0"/>
                </a:tc>
              </a:tr>
            </a:tbl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457200" y="2286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cap="none" dirty="0" smtClean="0"/>
              <a:t>Запитання</a:t>
            </a:r>
          </a:p>
          <a:p>
            <a:pPr algn="ctr"/>
            <a:r>
              <a:rPr lang="uk-UA" sz="3200" cap="none" dirty="0" smtClean="0"/>
              <a:t> </a:t>
            </a:r>
            <a:r>
              <a:rPr lang="uk-UA" sz="3200" i="1" u="sng" cap="none" dirty="0" smtClean="0"/>
              <a:t>встановіть відповідність</a:t>
            </a:r>
            <a:endParaRPr lang="ru-RU" sz="3200" i="1" u="sng" cap="none" dirty="0"/>
          </a:p>
        </p:txBody>
      </p:sp>
    </p:spTree>
    <p:extLst>
      <p:ext uri="{BB962C8B-B14F-4D97-AF65-F5344CB8AC3E}">
        <p14:creationId xmlns:p14="http://schemas.microsoft.com/office/powerpoint/2010/main" val="23451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28601" y="391074"/>
            <a:ext cx="8153400" cy="5628726"/>
            <a:chOff x="2088" y="1292"/>
            <a:chExt cx="8439" cy="7484"/>
          </a:xfrm>
        </p:grpSpPr>
        <p:sp>
          <p:nvSpPr>
            <p:cNvPr id="6" name="Text Box 139"/>
            <p:cNvSpPr txBox="1">
              <a:spLocks noChangeArrowheads="1"/>
            </p:cNvSpPr>
            <p:nvPr/>
          </p:nvSpPr>
          <p:spPr bwMode="auto">
            <a:xfrm>
              <a:off x="4998" y="1292"/>
              <a:ext cx="2067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Ознаки логістики</a:t>
              </a:r>
            </a:p>
          </p:txBody>
        </p:sp>
        <p:sp>
          <p:nvSpPr>
            <p:cNvPr id="7" name="Text Box 140"/>
            <p:cNvSpPr txBox="1">
              <a:spLocks noChangeArrowheads="1"/>
            </p:cNvSpPr>
            <p:nvPr/>
          </p:nvSpPr>
          <p:spPr bwMode="auto">
            <a:xfrm>
              <a:off x="2088" y="2178"/>
              <a:ext cx="151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Галузева</a:t>
              </a:r>
            </a:p>
          </p:txBody>
        </p:sp>
        <p:sp>
          <p:nvSpPr>
            <p:cNvPr id="8" name="Text Box 141"/>
            <p:cNvSpPr txBox="1">
              <a:spLocks noChangeArrowheads="1"/>
            </p:cNvSpPr>
            <p:nvPr/>
          </p:nvSpPr>
          <p:spPr bwMode="auto">
            <a:xfrm>
              <a:off x="5298" y="2178"/>
              <a:ext cx="151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Ресурсна</a:t>
              </a:r>
            </a:p>
          </p:txBody>
        </p:sp>
        <p:sp>
          <p:nvSpPr>
            <p:cNvPr id="9" name="Text Box 142"/>
            <p:cNvSpPr txBox="1">
              <a:spLocks noChangeArrowheads="1"/>
            </p:cNvSpPr>
            <p:nvPr/>
          </p:nvSpPr>
          <p:spPr bwMode="auto">
            <a:xfrm>
              <a:off x="8478" y="2178"/>
              <a:ext cx="184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Функціональна</a:t>
              </a:r>
            </a:p>
          </p:txBody>
        </p:sp>
        <p:sp>
          <p:nvSpPr>
            <p:cNvPr id="10" name="Text Box 143"/>
            <p:cNvSpPr txBox="1">
              <a:spLocks noChangeArrowheads="1"/>
            </p:cNvSpPr>
            <p:nvPr/>
          </p:nvSpPr>
          <p:spPr bwMode="auto">
            <a:xfrm>
              <a:off x="5658" y="2822"/>
              <a:ext cx="1692" cy="6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dirty="0" err="1">
                  <a:effectLst/>
                  <a:latin typeface="Times New Roman"/>
                  <a:ea typeface="Times New Roman"/>
                </a:rPr>
                <a:t>матеріального</a:t>
              </a:r>
              <a:r>
                <a:rPr lang="ru-RU" sz="1600" dirty="0">
                  <a:effectLst/>
                  <a:latin typeface="Times New Roman"/>
                  <a:ea typeface="Times New Roman"/>
                </a:rPr>
                <a:t> потоку</a:t>
              </a:r>
            </a:p>
          </p:txBody>
        </p:sp>
        <p:sp>
          <p:nvSpPr>
            <p:cNvPr id="11" name="Text Box 144"/>
            <p:cNvSpPr txBox="1">
              <a:spLocks noChangeArrowheads="1"/>
            </p:cNvSpPr>
            <p:nvPr/>
          </p:nvSpPr>
          <p:spPr bwMode="auto">
            <a:xfrm>
              <a:off x="5658" y="3693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інформаційна</a:t>
              </a:r>
            </a:p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2" name="Text Box 145"/>
            <p:cNvSpPr txBox="1">
              <a:spLocks noChangeArrowheads="1"/>
            </p:cNvSpPr>
            <p:nvPr/>
          </p:nvSpPr>
          <p:spPr bwMode="auto">
            <a:xfrm>
              <a:off x="5658" y="4322"/>
              <a:ext cx="1677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фінансова</a:t>
              </a:r>
            </a:p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3" name="Text Box 146"/>
            <p:cNvSpPr txBox="1">
              <a:spLocks noChangeArrowheads="1"/>
            </p:cNvSpPr>
            <p:nvPr/>
          </p:nvSpPr>
          <p:spPr bwMode="auto">
            <a:xfrm>
              <a:off x="5658" y="4938"/>
              <a:ext cx="1677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сервісна</a:t>
              </a:r>
            </a:p>
          </p:txBody>
        </p:sp>
        <p:cxnSp>
          <p:nvCxnSpPr>
            <p:cNvPr id="14" name="AutoShape 147"/>
            <p:cNvCxnSpPr>
              <a:cxnSpLocks noChangeShapeType="1"/>
            </p:cNvCxnSpPr>
            <p:nvPr/>
          </p:nvCxnSpPr>
          <p:spPr bwMode="auto">
            <a:xfrm flipV="1">
              <a:off x="2895" y="1653"/>
              <a:ext cx="3150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148"/>
            <p:cNvSpPr txBox="1">
              <a:spLocks noChangeArrowheads="1"/>
            </p:cNvSpPr>
            <p:nvPr/>
          </p:nvSpPr>
          <p:spPr bwMode="auto">
            <a:xfrm>
              <a:off x="2415" y="2822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військова</a:t>
              </a:r>
            </a:p>
          </p:txBody>
        </p:sp>
        <p:sp>
          <p:nvSpPr>
            <p:cNvPr id="16" name="Text Box 149"/>
            <p:cNvSpPr txBox="1">
              <a:spLocks noChangeArrowheads="1"/>
            </p:cNvSpPr>
            <p:nvPr/>
          </p:nvSpPr>
          <p:spPr bwMode="auto">
            <a:xfrm>
              <a:off x="2415" y="3438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промислова</a:t>
              </a:r>
            </a:p>
          </p:txBody>
        </p:sp>
        <p:cxnSp>
          <p:nvCxnSpPr>
            <p:cNvPr id="17" name="AutoShape 150"/>
            <p:cNvCxnSpPr>
              <a:cxnSpLocks noChangeShapeType="1"/>
            </p:cNvCxnSpPr>
            <p:nvPr/>
          </p:nvCxnSpPr>
          <p:spPr bwMode="auto">
            <a:xfrm>
              <a:off x="2205" y="2538"/>
              <a:ext cx="0" cy="60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51"/>
            <p:cNvCxnSpPr>
              <a:cxnSpLocks noChangeShapeType="1"/>
            </p:cNvCxnSpPr>
            <p:nvPr/>
          </p:nvCxnSpPr>
          <p:spPr bwMode="auto">
            <a:xfrm flipH="1" flipV="1">
              <a:off x="6045" y="1653"/>
              <a:ext cx="3315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52"/>
            <p:cNvCxnSpPr>
              <a:cxnSpLocks noChangeShapeType="1"/>
            </p:cNvCxnSpPr>
            <p:nvPr/>
          </p:nvCxnSpPr>
          <p:spPr bwMode="auto">
            <a:xfrm flipH="1">
              <a:off x="2205" y="3031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53"/>
            <p:cNvCxnSpPr>
              <a:cxnSpLocks noChangeShapeType="1"/>
            </p:cNvCxnSpPr>
            <p:nvPr/>
          </p:nvCxnSpPr>
          <p:spPr bwMode="auto">
            <a:xfrm>
              <a:off x="5445" y="2541"/>
              <a:ext cx="0" cy="31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54"/>
            <p:cNvCxnSpPr>
              <a:cxnSpLocks noChangeShapeType="1"/>
            </p:cNvCxnSpPr>
            <p:nvPr/>
          </p:nvCxnSpPr>
          <p:spPr bwMode="auto">
            <a:xfrm>
              <a:off x="8625" y="2538"/>
              <a:ext cx="0" cy="4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55"/>
            <p:cNvCxnSpPr>
              <a:cxnSpLocks noChangeShapeType="1"/>
            </p:cNvCxnSpPr>
            <p:nvPr/>
          </p:nvCxnSpPr>
          <p:spPr bwMode="auto">
            <a:xfrm flipH="1">
              <a:off x="5445" y="3032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156"/>
            <p:cNvCxnSpPr>
              <a:cxnSpLocks noChangeShapeType="1"/>
            </p:cNvCxnSpPr>
            <p:nvPr/>
          </p:nvCxnSpPr>
          <p:spPr bwMode="auto">
            <a:xfrm flipH="1">
              <a:off x="8625" y="3033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 Box 157"/>
            <p:cNvSpPr txBox="1">
              <a:spLocks noChangeArrowheads="1"/>
            </p:cNvSpPr>
            <p:nvPr/>
          </p:nvSpPr>
          <p:spPr bwMode="auto">
            <a:xfrm>
              <a:off x="8835" y="2822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закупівельна</a:t>
              </a:r>
            </a:p>
          </p:txBody>
        </p:sp>
        <p:cxnSp>
          <p:nvCxnSpPr>
            <p:cNvPr id="25" name="AutoShape 158"/>
            <p:cNvCxnSpPr>
              <a:cxnSpLocks noChangeShapeType="1"/>
            </p:cNvCxnSpPr>
            <p:nvPr/>
          </p:nvCxnSpPr>
          <p:spPr bwMode="auto">
            <a:xfrm flipH="1">
              <a:off x="2205" y="3632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 Box 159"/>
            <p:cNvSpPr txBox="1">
              <a:spLocks noChangeArrowheads="1"/>
            </p:cNvSpPr>
            <p:nvPr/>
          </p:nvSpPr>
          <p:spPr bwMode="auto">
            <a:xfrm>
              <a:off x="8835" y="3437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транспортна</a:t>
              </a:r>
            </a:p>
          </p:txBody>
        </p:sp>
        <p:cxnSp>
          <p:nvCxnSpPr>
            <p:cNvPr id="27" name="AutoShape 160"/>
            <p:cNvCxnSpPr>
              <a:cxnSpLocks noChangeShapeType="1"/>
            </p:cNvCxnSpPr>
            <p:nvPr/>
          </p:nvCxnSpPr>
          <p:spPr bwMode="auto">
            <a:xfrm flipH="1">
              <a:off x="8625" y="3631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161"/>
            <p:cNvSpPr txBox="1">
              <a:spLocks noChangeArrowheads="1"/>
            </p:cNvSpPr>
            <p:nvPr/>
          </p:nvSpPr>
          <p:spPr bwMode="auto">
            <a:xfrm>
              <a:off x="2415" y="4053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комерційна</a:t>
              </a:r>
            </a:p>
          </p:txBody>
        </p:sp>
        <p:sp>
          <p:nvSpPr>
            <p:cNvPr id="29" name="Text Box 162"/>
            <p:cNvSpPr txBox="1">
              <a:spLocks noChangeArrowheads="1"/>
            </p:cNvSpPr>
            <p:nvPr/>
          </p:nvSpPr>
          <p:spPr bwMode="auto">
            <a:xfrm>
              <a:off x="8835" y="4053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складська</a:t>
              </a:r>
            </a:p>
          </p:txBody>
        </p:sp>
        <p:sp>
          <p:nvSpPr>
            <p:cNvPr id="30" name="Text Box 163"/>
            <p:cNvSpPr txBox="1">
              <a:spLocks noChangeArrowheads="1"/>
            </p:cNvSpPr>
            <p:nvPr/>
          </p:nvSpPr>
          <p:spPr bwMode="auto">
            <a:xfrm>
              <a:off x="2415" y="4682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1600">
                  <a:effectLst/>
                  <a:latin typeface="Times New Roman"/>
                  <a:ea typeface="Times New Roman"/>
                </a:rPr>
                <a:t>торговельна</a:t>
              </a:r>
              <a:endParaRPr lang="ru-RU" sz="16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1" name="AutoShape 164"/>
            <p:cNvCxnSpPr>
              <a:cxnSpLocks noChangeShapeType="1"/>
            </p:cNvCxnSpPr>
            <p:nvPr/>
          </p:nvCxnSpPr>
          <p:spPr bwMode="auto">
            <a:xfrm flipH="1">
              <a:off x="2205" y="4233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65"/>
            <p:cNvCxnSpPr>
              <a:cxnSpLocks noChangeShapeType="1"/>
            </p:cNvCxnSpPr>
            <p:nvPr/>
          </p:nvCxnSpPr>
          <p:spPr bwMode="auto">
            <a:xfrm flipH="1">
              <a:off x="2205" y="4862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66"/>
            <p:cNvCxnSpPr>
              <a:cxnSpLocks noChangeShapeType="1"/>
            </p:cNvCxnSpPr>
            <p:nvPr/>
          </p:nvCxnSpPr>
          <p:spPr bwMode="auto">
            <a:xfrm flipH="1">
              <a:off x="5445" y="3869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167"/>
            <p:cNvCxnSpPr>
              <a:cxnSpLocks noChangeShapeType="1"/>
            </p:cNvCxnSpPr>
            <p:nvPr/>
          </p:nvCxnSpPr>
          <p:spPr bwMode="auto">
            <a:xfrm flipH="1">
              <a:off x="5448" y="4501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168"/>
            <p:cNvCxnSpPr>
              <a:cxnSpLocks noChangeShapeType="1"/>
            </p:cNvCxnSpPr>
            <p:nvPr/>
          </p:nvCxnSpPr>
          <p:spPr bwMode="auto">
            <a:xfrm flipH="1">
              <a:off x="5445" y="5117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Text Box 169"/>
            <p:cNvSpPr txBox="1">
              <a:spLocks noChangeArrowheads="1"/>
            </p:cNvSpPr>
            <p:nvPr/>
          </p:nvSpPr>
          <p:spPr bwMode="auto">
            <a:xfrm>
              <a:off x="8835" y="4682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виробнича</a:t>
              </a:r>
            </a:p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7" name="Text Box 170"/>
            <p:cNvSpPr txBox="1">
              <a:spLocks noChangeArrowheads="1"/>
            </p:cNvSpPr>
            <p:nvPr/>
          </p:nvSpPr>
          <p:spPr bwMode="auto">
            <a:xfrm>
              <a:off x="2415" y="5297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банківська</a:t>
              </a:r>
            </a:p>
          </p:txBody>
        </p:sp>
        <p:sp>
          <p:nvSpPr>
            <p:cNvPr id="38" name="Text Box 171"/>
            <p:cNvSpPr txBox="1">
              <a:spLocks noChangeArrowheads="1"/>
            </p:cNvSpPr>
            <p:nvPr/>
          </p:nvSpPr>
          <p:spPr bwMode="auto">
            <a:xfrm>
              <a:off x="8835" y="5297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маркетингова</a:t>
              </a:r>
            </a:p>
          </p:txBody>
        </p:sp>
        <p:sp>
          <p:nvSpPr>
            <p:cNvPr id="39" name="Text Box 172"/>
            <p:cNvSpPr txBox="1">
              <a:spLocks noChangeArrowheads="1"/>
            </p:cNvSpPr>
            <p:nvPr/>
          </p:nvSpPr>
          <p:spPr bwMode="auto">
            <a:xfrm>
              <a:off x="2415" y="5912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туристична</a:t>
              </a:r>
            </a:p>
          </p:txBody>
        </p:sp>
        <p:cxnSp>
          <p:nvCxnSpPr>
            <p:cNvPr id="40" name="AutoShape 173"/>
            <p:cNvCxnSpPr>
              <a:cxnSpLocks noChangeShapeType="1"/>
            </p:cNvCxnSpPr>
            <p:nvPr/>
          </p:nvCxnSpPr>
          <p:spPr bwMode="auto">
            <a:xfrm flipV="1">
              <a:off x="6045" y="1653"/>
              <a:ext cx="0" cy="5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74"/>
            <p:cNvCxnSpPr>
              <a:cxnSpLocks noChangeShapeType="1"/>
            </p:cNvCxnSpPr>
            <p:nvPr/>
          </p:nvCxnSpPr>
          <p:spPr bwMode="auto">
            <a:xfrm flipH="1">
              <a:off x="2205" y="5462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75"/>
            <p:cNvCxnSpPr>
              <a:cxnSpLocks noChangeShapeType="1"/>
            </p:cNvCxnSpPr>
            <p:nvPr/>
          </p:nvCxnSpPr>
          <p:spPr bwMode="auto">
            <a:xfrm flipH="1">
              <a:off x="8625" y="4234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76"/>
            <p:cNvCxnSpPr>
              <a:cxnSpLocks noChangeShapeType="1"/>
            </p:cNvCxnSpPr>
            <p:nvPr/>
          </p:nvCxnSpPr>
          <p:spPr bwMode="auto">
            <a:xfrm flipH="1">
              <a:off x="8625" y="4875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77"/>
            <p:cNvCxnSpPr>
              <a:cxnSpLocks noChangeShapeType="1"/>
            </p:cNvCxnSpPr>
            <p:nvPr/>
          </p:nvCxnSpPr>
          <p:spPr bwMode="auto">
            <a:xfrm flipH="1">
              <a:off x="8625" y="5460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Text Box 178"/>
            <p:cNvSpPr txBox="1">
              <a:spLocks noChangeArrowheads="1"/>
            </p:cNvSpPr>
            <p:nvPr/>
          </p:nvSpPr>
          <p:spPr bwMode="auto">
            <a:xfrm>
              <a:off x="8835" y="5912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1600">
                  <a:effectLst/>
                  <a:latin typeface="Times New Roman"/>
                  <a:ea typeface="Times New Roman"/>
                </a:rPr>
                <a:t>розподільна</a:t>
              </a:r>
              <a:endParaRPr lang="ru-RU" sz="16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6" name="AutoShape 179"/>
            <p:cNvCxnSpPr>
              <a:cxnSpLocks noChangeShapeType="1"/>
            </p:cNvCxnSpPr>
            <p:nvPr/>
          </p:nvCxnSpPr>
          <p:spPr bwMode="auto">
            <a:xfrm flipH="1">
              <a:off x="8625" y="6091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180"/>
            <p:cNvCxnSpPr>
              <a:cxnSpLocks noChangeShapeType="1"/>
            </p:cNvCxnSpPr>
            <p:nvPr/>
          </p:nvCxnSpPr>
          <p:spPr bwMode="auto">
            <a:xfrm flipH="1">
              <a:off x="2205" y="6093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Text Box 181"/>
            <p:cNvSpPr txBox="1">
              <a:spLocks noChangeArrowheads="1"/>
            </p:cNvSpPr>
            <p:nvPr/>
          </p:nvSpPr>
          <p:spPr bwMode="auto">
            <a:xfrm>
              <a:off x="2415" y="6542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будівельна</a:t>
              </a:r>
            </a:p>
          </p:txBody>
        </p:sp>
        <p:sp>
          <p:nvSpPr>
            <p:cNvPr id="49" name="Text Box 182"/>
            <p:cNvSpPr txBox="1">
              <a:spLocks noChangeArrowheads="1"/>
            </p:cNvSpPr>
            <p:nvPr/>
          </p:nvSpPr>
          <p:spPr bwMode="auto">
            <a:xfrm>
              <a:off x="8835" y="6542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збутова</a:t>
              </a:r>
            </a:p>
          </p:txBody>
        </p:sp>
        <p:cxnSp>
          <p:nvCxnSpPr>
            <p:cNvPr id="50" name="AutoShape 183"/>
            <p:cNvCxnSpPr>
              <a:cxnSpLocks noChangeShapeType="1"/>
            </p:cNvCxnSpPr>
            <p:nvPr/>
          </p:nvCxnSpPr>
          <p:spPr bwMode="auto">
            <a:xfrm flipH="1">
              <a:off x="8625" y="6736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Text Box 184"/>
            <p:cNvSpPr txBox="1">
              <a:spLocks noChangeArrowheads="1"/>
            </p:cNvSpPr>
            <p:nvPr/>
          </p:nvSpPr>
          <p:spPr bwMode="auto">
            <a:xfrm>
              <a:off x="2415" y="7142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10800" rIns="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біржова</a:t>
              </a:r>
            </a:p>
          </p:txBody>
        </p:sp>
        <p:cxnSp>
          <p:nvCxnSpPr>
            <p:cNvPr id="52" name="AutoShape 185"/>
            <p:cNvCxnSpPr>
              <a:cxnSpLocks noChangeShapeType="1"/>
            </p:cNvCxnSpPr>
            <p:nvPr/>
          </p:nvCxnSpPr>
          <p:spPr bwMode="auto">
            <a:xfrm flipH="1">
              <a:off x="2205" y="6736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186"/>
            <p:cNvCxnSpPr>
              <a:cxnSpLocks noChangeShapeType="1"/>
            </p:cNvCxnSpPr>
            <p:nvPr/>
          </p:nvCxnSpPr>
          <p:spPr bwMode="auto">
            <a:xfrm flipH="1">
              <a:off x="2205" y="7322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Text Box 187"/>
            <p:cNvSpPr txBox="1">
              <a:spLocks noChangeArrowheads="1"/>
            </p:cNvSpPr>
            <p:nvPr/>
          </p:nvSpPr>
          <p:spPr bwMode="auto">
            <a:xfrm>
              <a:off x="2415" y="7756"/>
              <a:ext cx="169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митна</a:t>
              </a:r>
            </a:p>
          </p:txBody>
        </p:sp>
        <p:cxnSp>
          <p:nvCxnSpPr>
            <p:cNvPr id="55" name="AutoShape 188"/>
            <p:cNvCxnSpPr>
              <a:cxnSpLocks noChangeShapeType="1"/>
            </p:cNvCxnSpPr>
            <p:nvPr/>
          </p:nvCxnSpPr>
          <p:spPr bwMode="auto">
            <a:xfrm flipH="1">
              <a:off x="2205" y="7951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Text Box 189"/>
            <p:cNvSpPr txBox="1">
              <a:spLocks noChangeArrowheads="1"/>
            </p:cNvSpPr>
            <p:nvPr/>
          </p:nvSpPr>
          <p:spPr bwMode="auto">
            <a:xfrm>
              <a:off x="2415" y="8416"/>
              <a:ext cx="1845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10800" rIns="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фармацевтична</a:t>
              </a:r>
            </a:p>
          </p:txBody>
        </p:sp>
        <p:cxnSp>
          <p:nvCxnSpPr>
            <p:cNvPr id="57" name="AutoShape 190"/>
            <p:cNvCxnSpPr>
              <a:cxnSpLocks noChangeShapeType="1"/>
            </p:cNvCxnSpPr>
            <p:nvPr/>
          </p:nvCxnSpPr>
          <p:spPr bwMode="auto">
            <a:xfrm flipH="1">
              <a:off x="2205" y="8596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 Box 191"/>
            <p:cNvSpPr txBox="1">
              <a:spLocks noChangeArrowheads="1"/>
            </p:cNvSpPr>
            <p:nvPr/>
          </p:nvSpPr>
          <p:spPr bwMode="auto">
            <a:xfrm>
              <a:off x="5673" y="5567"/>
              <a:ext cx="1677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</a:rPr>
                <a:t>кадрова</a:t>
              </a:r>
            </a:p>
          </p:txBody>
        </p:sp>
        <p:cxnSp>
          <p:nvCxnSpPr>
            <p:cNvPr id="59" name="AutoShape 192"/>
            <p:cNvCxnSpPr>
              <a:cxnSpLocks noChangeShapeType="1"/>
            </p:cNvCxnSpPr>
            <p:nvPr/>
          </p:nvCxnSpPr>
          <p:spPr bwMode="auto">
            <a:xfrm flipH="1">
              <a:off x="5445" y="5733"/>
              <a:ext cx="2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Rectangle 83"/>
          <p:cNvSpPr>
            <a:spLocks noChangeArrowheads="1"/>
          </p:cNvSpPr>
          <p:nvPr/>
        </p:nvSpPr>
        <p:spPr bwMode="auto">
          <a:xfrm>
            <a:off x="0" y="72480"/>
            <a:ext cx="6399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744857" y="6248400"/>
            <a:ext cx="5819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Рис. </a:t>
            </a:r>
            <a:r>
              <a:rPr lang="ru-RU" sz="28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Види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логістики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63915"/>
            <a:ext cx="7696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/>
              <a:t>Об’єктом</a:t>
            </a:r>
            <a:r>
              <a:rPr lang="ru-RU" sz="4000" dirty="0"/>
              <a:t> </a:t>
            </a:r>
            <a:endParaRPr lang="ru-RU" sz="4000" dirty="0" smtClean="0"/>
          </a:p>
          <a:p>
            <a:pPr algn="ctr"/>
            <a:r>
              <a:rPr lang="ru-RU" sz="4000" dirty="0" err="1" smtClean="0"/>
              <a:t>дослідження</a:t>
            </a:r>
            <a:r>
              <a:rPr lang="ru-RU" sz="4000" dirty="0" smtClean="0"/>
              <a:t> </a:t>
            </a:r>
            <a:r>
              <a:rPr lang="ru-RU" sz="4000" dirty="0"/>
              <a:t>та </a:t>
            </a:r>
            <a:r>
              <a:rPr lang="ru-RU" sz="4000" dirty="0" err="1"/>
              <a:t>управління</a:t>
            </a:r>
            <a:r>
              <a:rPr lang="ru-RU" sz="4000" dirty="0"/>
              <a:t> в </a:t>
            </a:r>
            <a:r>
              <a:rPr lang="ru-RU" sz="4000" dirty="0" err="1"/>
              <a:t>логістиці</a:t>
            </a:r>
            <a:r>
              <a:rPr lang="ru-RU" sz="4000" dirty="0"/>
              <a:t> </a:t>
            </a:r>
            <a:r>
              <a:rPr lang="ru-RU" sz="4000" dirty="0" err="1"/>
              <a:t>виступають</a:t>
            </a:r>
            <a:r>
              <a:rPr lang="ru-RU" sz="4000" dirty="0"/>
              <a:t> </a:t>
            </a:r>
            <a:r>
              <a:rPr lang="ru-RU" sz="4000" dirty="0" err="1"/>
              <a:t>основні</a:t>
            </a:r>
            <a:r>
              <a:rPr lang="ru-RU" sz="4000" dirty="0"/>
              <a:t> та </a:t>
            </a:r>
            <a:r>
              <a:rPr lang="ru-RU" sz="4000" dirty="0" err="1"/>
              <a:t>супутні</a:t>
            </a:r>
            <a:r>
              <a:rPr lang="ru-RU" sz="4000" dirty="0"/>
              <a:t> потоки. </a:t>
            </a:r>
            <a:endParaRPr lang="ru-RU" sz="4000" dirty="0" smtClean="0"/>
          </a:p>
          <a:p>
            <a:pPr algn="ctr"/>
            <a:r>
              <a:rPr lang="ru-RU" sz="4000" u="sng" dirty="0" err="1" smtClean="0"/>
              <a:t>Основними</a:t>
            </a:r>
            <a:r>
              <a:rPr lang="ru-RU" sz="4000" u="sng" dirty="0" smtClean="0"/>
              <a:t> </a:t>
            </a:r>
            <a:r>
              <a:rPr lang="ru-RU" sz="4000" u="sng" dirty="0"/>
              <a:t>потоками </a:t>
            </a:r>
            <a:r>
              <a:rPr lang="ru-RU" sz="4000" dirty="0" err="1"/>
              <a:t>вважаються</a:t>
            </a:r>
            <a:r>
              <a:rPr lang="ru-RU" sz="4000" dirty="0"/>
              <a:t> </a:t>
            </a:r>
            <a:r>
              <a:rPr lang="ru-RU" sz="4000" b="1" dirty="0" err="1"/>
              <a:t>матеріальний</a:t>
            </a:r>
            <a:r>
              <a:rPr lang="ru-RU" sz="4000" dirty="0"/>
              <a:t> </a:t>
            </a:r>
            <a:endParaRPr lang="ru-RU" sz="4000" dirty="0" smtClean="0"/>
          </a:p>
          <a:p>
            <a:pPr algn="ctr"/>
            <a:r>
              <a:rPr lang="ru-RU" sz="4000" dirty="0" smtClean="0"/>
              <a:t>та </a:t>
            </a:r>
            <a:r>
              <a:rPr lang="ru-RU" sz="4000" b="1" dirty="0" err="1"/>
              <a:t>сервісний</a:t>
            </a:r>
            <a:r>
              <a:rPr lang="ru-RU" sz="4000" b="1" dirty="0"/>
              <a:t> </a:t>
            </a:r>
            <a:r>
              <a:rPr lang="ru-RU" sz="4000" dirty="0"/>
              <a:t>(</a:t>
            </a:r>
            <a:r>
              <a:rPr lang="ru-RU" sz="4000" dirty="0" err="1"/>
              <a:t>потік</a:t>
            </a:r>
            <a:r>
              <a:rPr lang="ru-RU" sz="4000" dirty="0"/>
              <a:t> </a:t>
            </a:r>
            <a:r>
              <a:rPr lang="ru-RU" sz="4000" dirty="0" err="1"/>
              <a:t>послуг</a:t>
            </a:r>
            <a:r>
              <a:rPr lang="ru-RU" sz="4000" dirty="0"/>
              <a:t>), </a:t>
            </a:r>
            <a:r>
              <a:rPr lang="ru-RU" sz="4000" u="sng" dirty="0" err="1"/>
              <a:t>супутніми</a:t>
            </a:r>
            <a:r>
              <a:rPr lang="ru-RU" sz="4000" dirty="0"/>
              <a:t> – </a:t>
            </a:r>
            <a:r>
              <a:rPr lang="ru-RU" sz="4000" b="1" dirty="0" err="1"/>
              <a:t>інформаційний</a:t>
            </a:r>
            <a:r>
              <a:rPr lang="ru-RU" sz="4000" b="1" dirty="0"/>
              <a:t>, </a:t>
            </a:r>
            <a:r>
              <a:rPr lang="ru-RU" sz="4000" b="1" dirty="0" err="1"/>
              <a:t>фінансовий</a:t>
            </a:r>
            <a:r>
              <a:rPr lang="ru-RU" sz="4000" b="1" dirty="0"/>
              <a:t> </a:t>
            </a:r>
            <a:r>
              <a:rPr lang="ru-RU" sz="4000" dirty="0"/>
              <a:t>та </a:t>
            </a:r>
            <a:r>
              <a:rPr lang="ru-RU" sz="4000" dirty="0" err="1"/>
              <a:t>сервісний</a:t>
            </a:r>
            <a:r>
              <a:rPr lang="ru-RU" sz="4000" dirty="0"/>
              <a:t> (для </a:t>
            </a:r>
            <a:r>
              <a:rPr lang="ru-RU" sz="4000" dirty="0" err="1"/>
              <a:t>матеріального</a:t>
            </a:r>
            <a:r>
              <a:rPr lang="ru-RU" sz="4000" dirty="0"/>
              <a:t>) потоки.</a:t>
            </a:r>
          </a:p>
        </p:txBody>
      </p:sp>
    </p:spTree>
    <p:extLst>
      <p:ext uri="{BB962C8B-B14F-4D97-AF65-F5344CB8AC3E}">
        <p14:creationId xmlns:p14="http://schemas.microsoft.com/office/powerpoint/2010/main" val="39425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85800"/>
            <a:ext cx="792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Предметом </a:t>
            </a:r>
            <a:endParaRPr lang="ru-RU" sz="4400" b="1" dirty="0" smtClean="0"/>
          </a:p>
          <a:p>
            <a:pPr algn="ctr"/>
            <a:r>
              <a:rPr lang="ru-RU" sz="4400" dirty="0" err="1" smtClean="0"/>
              <a:t>дослідження</a:t>
            </a:r>
            <a:r>
              <a:rPr lang="ru-RU" sz="4400" dirty="0" smtClean="0"/>
              <a:t> </a:t>
            </a:r>
            <a:r>
              <a:rPr lang="ru-RU" sz="4400" dirty="0"/>
              <a:t>в </a:t>
            </a:r>
            <a:r>
              <a:rPr lang="ru-RU" sz="4400" dirty="0" err="1"/>
              <a:t>логістиці</a:t>
            </a:r>
            <a:r>
              <a:rPr lang="ru-RU" sz="4400" dirty="0"/>
              <a:t> є </a:t>
            </a:r>
            <a:r>
              <a:rPr lang="ru-RU" sz="4400" b="1" dirty="0" err="1"/>
              <a:t>оптимізація</a:t>
            </a:r>
            <a:r>
              <a:rPr lang="ru-RU" sz="4400" b="1" dirty="0"/>
              <a:t> </a:t>
            </a:r>
            <a:r>
              <a:rPr lang="ru-RU" sz="4400" b="1" dirty="0" err="1"/>
              <a:t>ресурсів</a:t>
            </a:r>
            <a:r>
              <a:rPr lang="ru-RU" sz="4400" b="1" dirty="0"/>
              <a:t> </a:t>
            </a:r>
            <a:r>
              <a:rPr lang="uk-UA" sz="4400" b="1" dirty="0"/>
              <a:t>у</a:t>
            </a:r>
            <a:r>
              <a:rPr lang="ru-RU" sz="4400" b="1" dirty="0"/>
              <a:t> </a:t>
            </a:r>
            <a:r>
              <a:rPr lang="ru-RU" sz="4400" b="1" dirty="0" err="1"/>
              <a:t>певній</a:t>
            </a:r>
            <a:r>
              <a:rPr lang="ru-RU" sz="4400" b="1" dirty="0"/>
              <a:t> </a:t>
            </a:r>
            <a:r>
              <a:rPr lang="ru-RU" sz="4400" b="1" dirty="0" err="1"/>
              <a:t>економічній</a:t>
            </a:r>
            <a:r>
              <a:rPr lang="ru-RU" sz="4400" b="1" dirty="0"/>
              <a:t> </a:t>
            </a:r>
            <a:r>
              <a:rPr lang="ru-RU" sz="4400" b="1" dirty="0" err="1"/>
              <a:t>системі</a:t>
            </a:r>
            <a:r>
              <a:rPr lang="ru-RU" sz="4400" b="1" dirty="0"/>
              <a:t> </a:t>
            </a:r>
            <a:r>
              <a:rPr lang="uk-UA" sz="4400" dirty="0"/>
              <a:t>у процесі</a:t>
            </a:r>
            <a:r>
              <a:rPr lang="ru-RU" sz="4400" dirty="0"/>
              <a:t> </a:t>
            </a:r>
            <a:r>
              <a:rPr lang="ru-RU" sz="4400" dirty="0" err="1"/>
              <a:t>управлінн</a:t>
            </a:r>
            <a:r>
              <a:rPr lang="uk-UA" sz="4400" dirty="0"/>
              <a:t>я</a:t>
            </a:r>
            <a:r>
              <a:rPr lang="ru-RU" sz="4400" dirty="0"/>
              <a:t> </a:t>
            </a:r>
            <a:r>
              <a:rPr lang="ru-RU" sz="4400" dirty="0" err="1"/>
              <a:t>основними</a:t>
            </a:r>
            <a:r>
              <a:rPr lang="ru-RU" sz="4400" dirty="0"/>
              <a:t> та </a:t>
            </a:r>
            <a:r>
              <a:rPr lang="ru-RU" sz="4400" dirty="0" err="1"/>
              <a:t>супутніми</a:t>
            </a:r>
            <a:r>
              <a:rPr lang="ru-RU" sz="4400" dirty="0"/>
              <a:t> потоками.</a:t>
            </a:r>
          </a:p>
        </p:txBody>
      </p:sp>
    </p:spTree>
    <p:extLst>
      <p:ext uri="{BB962C8B-B14F-4D97-AF65-F5344CB8AC3E}">
        <p14:creationId xmlns:p14="http://schemas.microsoft.com/office/powerpoint/2010/main" val="4106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81000"/>
            <a:ext cx="7848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/>
              <a:t>Суб’єктами</a:t>
            </a:r>
            <a:endParaRPr lang="ru-RU" sz="4000" b="1" dirty="0" smtClean="0"/>
          </a:p>
          <a:p>
            <a:pPr algn="ctr"/>
            <a:r>
              <a:rPr lang="ru-RU" sz="4000" dirty="0" smtClean="0"/>
              <a:t> </a:t>
            </a:r>
            <a:r>
              <a:rPr lang="ru-RU" sz="4000" dirty="0" err="1"/>
              <a:t>логістики</a:t>
            </a:r>
            <a:r>
              <a:rPr lang="ru-RU" sz="4000" dirty="0"/>
              <a:t> </a:t>
            </a:r>
            <a:r>
              <a:rPr lang="ru-RU" sz="4000" dirty="0" err="1"/>
              <a:t>вважають</a:t>
            </a:r>
            <a:r>
              <a:rPr lang="ru-RU" sz="4000" dirty="0"/>
              <a:t> </a:t>
            </a:r>
            <a:r>
              <a:rPr lang="ru-RU" sz="4000" b="1" dirty="0" err="1"/>
              <a:t>організації</a:t>
            </a:r>
            <a:r>
              <a:rPr lang="ru-RU" sz="4000" dirty="0"/>
              <a:t> та </a:t>
            </a:r>
            <a:r>
              <a:rPr lang="ru-RU" sz="4000" b="1" dirty="0"/>
              <a:t>ос</a:t>
            </a:r>
            <a:r>
              <a:rPr lang="uk-UA" sz="4000" b="1" dirty="0"/>
              <a:t>і</a:t>
            </a:r>
            <a:r>
              <a:rPr lang="ru-RU" sz="4000" b="1" dirty="0"/>
              <a:t>б</a:t>
            </a:r>
            <a:r>
              <a:rPr lang="ru-RU" sz="4000" dirty="0"/>
              <a:t>,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представляють</a:t>
            </a:r>
            <a:r>
              <a:rPr lang="ru-RU" sz="4000" dirty="0"/>
              <a:t> </a:t>
            </a:r>
            <a:r>
              <a:rPr lang="ru-RU" sz="4000" dirty="0" err="1"/>
              <a:t>сторони</a:t>
            </a:r>
            <a:r>
              <a:rPr lang="ru-RU" sz="4000" dirty="0"/>
              <a:t> угоди: </a:t>
            </a:r>
            <a:endParaRPr lang="ru-RU" sz="4000" dirty="0" smtClean="0"/>
          </a:p>
          <a:p>
            <a:pPr algn="ctr"/>
            <a:r>
              <a:rPr lang="ru-RU" sz="4000" dirty="0" smtClean="0"/>
              <a:t>+</a:t>
            </a:r>
            <a:r>
              <a:rPr lang="ru-RU" sz="4000" u="sng" dirty="0" err="1" smtClean="0"/>
              <a:t>постачальники-виробники</a:t>
            </a:r>
            <a:endParaRPr lang="ru-RU" sz="4000" u="sng" dirty="0" smtClean="0"/>
          </a:p>
          <a:p>
            <a:pPr algn="ctr"/>
            <a:r>
              <a:rPr lang="ru-RU" sz="4000" dirty="0" smtClean="0"/>
              <a:t> </a:t>
            </a:r>
            <a:r>
              <a:rPr lang="ru-RU" sz="4000" dirty="0"/>
              <a:t>+ </a:t>
            </a:r>
            <a:r>
              <a:rPr lang="ru-RU" sz="4000" u="sng" dirty="0" err="1" smtClean="0"/>
              <a:t>посередники</a:t>
            </a:r>
            <a:r>
              <a:rPr lang="ru-RU" sz="4000" u="sng" dirty="0" smtClean="0"/>
              <a:t> </a:t>
            </a:r>
            <a:r>
              <a:rPr lang="ru-RU" sz="4000" dirty="0"/>
              <a:t>у </a:t>
            </a:r>
            <a:r>
              <a:rPr lang="ru-RU" sz="4000" dirty="0" err="1"/>
              <a:t>вс</a:t>
            </a:r>
            <a:r>
              <a:rPr lang="uk-UA" sz="4000" dirty="0" err="1"/>
              <a:t>ій</a:t>
            </a:r>
            <a:r>
              <a:rPr lang="ru-RU" sz="4000" dirty="0"/>
              <a:t> </a:t>
            </a:r>
            <a:r>
              <a:rPr lang="ru-RU" sz="4000" dirty="0" err="1"/>
              <a:t>їх</a:t>
            </a:r>
            <a:r>
              <a:rPr lang="ru-RU" sz="4000" dirty="0"/>
              <a:t> </a:t>
            </a:r>
            <a:r>
              <a:rPr lang="ru-RU" sz="4000" dirty="0" err="1"/>
              <a:t>різноманіт</a:t>
            </a:r>
            <a:r>
              <a:rPr lang="uk-UA" sz="4000" dirty="0" err="1"/>
              <a:t>ності</a:t>
            </a:r>
            <a:r>
              <a:rPr lang="ru-RU" sz="4000" dirty="0"/>
              <a:t> (торг</a:t>
            </a:r>
            <a:r>
              <a:rPr lang="uk-UA" sz="4000" dirty="0"/>
              <a:t>о</a:t>
            </a:r>
            <a:r>
              <a:rPr lang="ru-RU" sz="4000" dirty="0" err="1"/>
              <a:t>вельні</a:t>
            </a:r>
            <a:r>
              <a:rPr lang="ru-RU" sz="4000" dirty="0"/>
              <a:t>, </a:t>
            </a:r>
            <a:r>
              <a:rPr lang="ru-RU" sz="4000" dirty="0" err="1"/>
              <a:t>логістичні</a:t>
            </a:r>
            <a:r>
              <a:rPr lang="ru-RU" sz="4000" dirty="0"/>
              <a:t>, </a:t>
            </a:r>
            <a:r>
              <a:rPr lang="ru-RU" sz="4000" dirty="0" err="1"/>
              <a:t>маркетингові</a:t>
            </a:r>
            <a:r>
              <a:rPr lang="ru-RU" sz="4000" dirty="0"/>
              <a:t>, </a:t>
            </a:r>
            <a:r>
              <a:rPr lang="ru-RU" sz="4000" dirty="0" err="1"/>
              <a:t>фінансові</a:t>
            </a:r>
            <a:r>
              <a:rPr lang="ru-RU" sz="4000" dirty="0" smtClean="0"/>
              <a:t>)</a:t>
            </a:r>
          </a:p>
          <a:p>
            <a:pPr algn="ctr"/>
            <a:r>
              <a:rPr lang="ru-RU" sz="4000" dirty="0" smtClean="0"/>
              <a:t> </a:t>
            </a:r>
            <a:r>
              <a:rPr lang="ru-RU" sz="4000" dirty="0"/>
              <a:t>+ </a:t>
            </a:r>
            <a:r>
              <a:rPr lang="ru-RU" sz="4000" u="sng" dirty="0" err="1" smtClean="0"/>
              <a:t>споживачі</a:t>
            </a:r>
            <a:r>
              <a:rPr lang="ru-RU" sz="4000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7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772400" cy="43211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381000"/>
            <a:ext cx="7772400" cy="10668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uk-UA" sz="3200" cap="none" dirty="0" smtClean="0"/>
          </a:p>
          <a:p>
            <a:pPr algn="ctr"/>
            <a:endParaRPr lang="uk-UA" sz="14400" cap="none" dirty="0" smtClean="0"/>
          </a:p>
          <a:p>
            <a:pPr algn="ctr"/>
            <a:endParaRPr lang="uk-UA" sz="14400" cap="none" dirty="0"/>
          </a:p>
          <a:p>
            <a:pPr algn="ctr"/>
            <a:r>
              <a:rPr lang="uk-UA" sz="14400" cap="none" dirty="0" smtClean="0"/>
              <a:t>Запитання</a:t>
            </a:r>
            <a:endParaRPr lang="uk-UA" sz="14400" cap="none" dirty="0"/>
          </a:p>
          <a:p>
            <a:pPr algn="ctr"/>
            <a:r>
              <a:rPr lang="uk-UA" sz="14400" cap="none" dirty="0"/>
              <a:t> </a:t>
            </a:r>
            <a:r>
              <a:rPr lang="uk-UA" sz="14400" i="1" u="sng" cap="none" dirty="0"/>
              <a:t>встановіть відповідність</a:t>
            </a:r>
            <a:endParaRPr lang="ru-RU" sz="14400" i="1" u="sng" cap="none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94123"/>
              </p:ext>
            </p:extLst>
          </p:nvPr>
        </p:nvGraphicFramePr>
        <p:xfrm>
          <a:off x="533400" y="1600200"/>
          <a:ext cx="7924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660400">
                <a:tc>
                  <a:txBody>
                    <a:bodyPr/>
                    <a:lstStyle/>
                    <a:p>
                      <a:r>
                        <a:rPr lang="uk-UA" dirty="0" smtClean="0"/>
                        <a:t>1. ТОВ «ВИТРАЙТ»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А)ОБ'ЄКТ ЛОГІСТИКИ</a:t>
                      </a:r>
                      <a:endParaRPr lang="ru-RU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uk-UA" dirty="0" smtClean="0"/>
                        <a:t>2. КОМЕРЦІЙНА ЛОГІСТИКА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Б) СУБ'ЄКТ ЛОГІСТИКИ </a:t>
                      </a:r>
                      <a:endParaRPr lang="ru-RU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uk-UA" dirty="0" smtClean="0"/>
                        <a:t>3. ІНФОРМАЦІЙНИЙ ПОТОК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В) ВИД ЛОГІСТИКИ: ГАЛУЗЕВА </a:t>
                      </a:r>
                      <a:endParaRPr lang="ru-RU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uk-UA" dirty="0" smtClean="0"/>
                        <a:t>4. МЕТОД «ПАРЕТТО»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Г) ВИД ЛОГІСТИКИ:РЕСУРСНА</a:t>
                      </a:r>
                      <a:endParaRPr lang="ru-RU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uk-UA" dirty="0" smtClean="0"/>
                        <a:t>5. СКЛАДСЬКА ЛОГІСТИКА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Д) ПРЕДМЕТ ЛОГІСТИКИ</a:t>
                      </a:r>
                      <a:endParaRPr lang="ru-RU" dirty="0"/>
                    </a:p>
                  </a:txBody>
                  <a:tcPr/>
                </a:tc>
              </a:tr>
              <a:tr h="878840">
                <a:tc>
                  <a:txBody>
                    <a:bodyPr/>
                    <a:lstStyle/>
                    <a:p>
                      <a:r>
                        <a:rPr lang="uk-UA" dirty="0" smtClean="0"/>
                        <a:t>6. ФІНАНСОВА ЛОГІСТИКА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Ж) ВИД ЛОГІСТИКИ: ФУНКЦІОНАЛЬНА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3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5344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1.2. Мета і завдання логістики.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6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907" y="1524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Мету логістики можна сформулювати за допомогою концепції «7</a:t>
            </a:r>
            <a:r>
              <a:rPr lang="en-US" sz="2400" dirty="0" smtClean="0"/>
              <a:t>R</a:t>
            </a:r>
            <a:r>
              <a:rPr lang="uk-UA" sz="2400" dirty="0" smtClean="0"/>
              <a:t>»</a:t>
            </a:r>
            <a:endParaRPr lang="en-US" sz="2400" dirty="0" smtClean="0"/>
          </a:p>
          <a:p>
            <a:r>
              <a:rPr lang="uk-UA" sz="2400" dirty="0" smtClean="0"/>
              <a:t> </a:t>
            </a:r>
            <a:endParaRPr lang="en-US" sz="2400" dirty="0" smtClean="0"/>
          </a:p>
        </p:txBody>
      </p:sp>
      <p:pic>
        <p:nvPicPr>
          <p:cNvPr id="1026" name="Picture 2" descr="C:\Users\admin\Desktop\m1ab2bdb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33564"/>
            <a:ext cx="6196815" cy="55720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3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8" r="60368" b="4365"/>
          <a:stretch/>
        </p:blipFill>
        <p:spPr bwMode="auto">
          <a:xfrm>
            <a:off x="533400" y="0"/>
            <a:ext cx="7266709" cy="671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795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75249"/>
              </p:ext>
            </p:extLst>
          </p:nvPr>
        </p:nvGraphicFramePr>
        <p:xfrm>
          <a:off x="533400" y="1447800"/>
          <a:ext cx="7784783" cy="498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8469"/>
                <a:gridCol w="6296314"/>
              </a:tblGrid>
              <a:tr h="92512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kern="150" dirty="0">
                          <a:effectLst/>
                        </a:rPr>
                        <a:t>Види завдань</a:t>
                      </a:r>
                      <a:endParaRPr lang="ru-RU" sz="18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kern="150" dirty="0">
                          <a:effectLst/>
                        </a:rPr>
                        <a:t>Перелік завдань логістики</a:t>
                      </a:r>
                      <a:endParaRPr lang="ru-RU" sz="18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21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kern="150">
                          <a:effectLst/>
                        </a:rPr>
                        <a:t>1</a:t>
                      </a:r>
                      <a:endParaRPr lang="ru-RU" sz="1800" kern="1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kern="150" dirty="0">
                          <a:effectLst/>
                        </a:rPr>
                        <a:t>2</a:t>
                      </a:r>
                      <a:endParaRPr lang="ru-RU" sz="18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66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kern="150" dirty="0">
                          <a:effectLst/>
                        </a:rPr>
                        <a:t>Глобальні</a:t>
                      </a:r>
                      <a:endParaRPr lang="ru-RU" sz="18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7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1)створення </a:t>
                      </a:r>
                      <a:r>
                        <a:rPr lang="uk-UA" sz="1800" dirty="0">
                          <a:effectLst/>
                        </a:rPr>
                        <a:t>комплексних інтегрованих систем матеріальних, інформаційних, фінансових та сервісних потоків;</a:t>
                      </a:r>
                      <a:endParaRPr lang="ru-RU" sz="1800" dirty="0">
                        <a:effectLst/>
                      </a:endParaRPr>
                    </a:p>
                    <a:p>
                      <a:pPr indent="317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2)стратегічне </a:t>
                      </a:r>
                      <a:r>
                        <a:rPr lang="uk-UA" sz="1800" dirty="0">
                          <a:effectLst/>
                        </a:rPr>
                        <a:t>планування, координування та контроль за використанням логістичних потужностей сфер виробництва й обігу;</a:t>
                      </a:r>
                      <a:endParaRPr lang="ru-RU" sz="1800" dirty="0">
                        <a:effectLst/>
                      </a:endParaRPr>
                    </a:p>
                    <a:p>
                      <a:pPr indent="317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3)постійне </a:t>
                      </a:r>
                      <a:r>
                        <a:rPr lang="uk-UA" sz="1800" dirty="0">
                          <a:effectLst/>
                        </a:rPr>
                        <a:t>вдосконалювання логістичної концепції в рамках обраної стратегії в ринковому середовищі;</a:t>
                      </a:r>
                      <a:endParaRPr lang="ru-RU" sz="1800" dirty="0">
                        <a:effectLst/>
                      </a:endParaRPr>
                    </a:p>
                    <a:p>
                      <a:pPr indent="317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kern="150" dirty="0" smtClean="0">
                          <a:effectLst/>
                        </a:rPr>
                        <a:t>4)досягнення </a:t>
                      </a:r>
                      <a:r>
                        <a:rPr lang="uk-UA" sz="1800" kern="150" dirty="0">
                          <a:effectLst/>
                        </a:rPr>
                        <a:t>високої системної гнучкості шляхом швидкого реагування на зміни зовнішніх і внутрішніх умов функціонування</a:t>
                      </a:r>
                      <a:endParaRPr lang="ru-RU" sz="18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-221395"/>
            <a:ext cx="80010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Перелік завдань логістики за ступенем значущості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7970"/>
              </p:ext>
            </p:extLst>
          </p:nvPr>
        </p:nvGraphicFramePr>
        <p:xfrm>
          <a:off x="152400" y="228600"/>
          <a:ext cx="8610600" cy="6311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917"/>
                <a:gridCol w="7414683"/>
              </a:tblGrid>
              <a:tr h="63114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50" dirty="0">
                          <a:solidFill>
                            <a:srgbClr val="FF0000"/>
                          </a:solidFill>
                          <a:effectLst/>
                        </a:rPr>
                        <a:t>Загальні</a:t>
                      </a:r>
                      <a:endParaRPr lang="ru-RU" sz="1600" kern="1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1)здійснення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наскрізного контролю за потоковими процесами в логістичних системах та ланцюгах;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2) розробка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та удосконалювання способів управління матеріальними потоками;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3) багатоваріантне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прогнозування обсягів закупівель, виробництва, реалізації, перевезень, запасів тощо;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4) визначення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незбалансованості між різними сферами діяльності   підприємства (матеріально-технічним забезпеченням, виробництвом, збутом), а також потребами в логістичних послугах у процесі діяльності підприємства і можливостями логістичної системи;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5) стандартизація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вимог до якості логістичних послуг і окремих      операцій;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6) раціональне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формування господарських зв’язків на товарному    ринку;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визначення центрів виникнення втрат часу, матеріальних, трудових і грошових ресурсів;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7) оптимізація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організаційної, технічної та технологічної структури транспортно-складських комплексів;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8) визначення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стратегії та технології фізичного переміщення матеріальних ресурсів, напівфабрикатів, готової продукції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spc="-20" dirty="0" smtClean="0">
                          <a:solidFill>
                            <a:schemeClr val="tx1"/>
                          </a:solidFill>
                          <a:effectLst/>
                        </a:rPr>
                        <a:t>9)формалізація </a:t>
                      </a:r>
                      <a:r>
                        <a:rPr lang="uk-UA" sz="1600" b="0" spc="-20" dirty="0">
                          <a:solidFill>
                            <a:schemeClr val="tx1"/>
                          </a:solidFill>
                          <a:effectLst/>
                        </a:rPr>
                        <a:t>актуалізованих (стратегічних, тактичних, оперативних) логістичних цілей і параметрів функціонування логістичної системи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06817" y="3436461"/>
          <a:ext cx="6120765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305"/>
                <a:gridCol w="49504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50">
                          <a:effectLst/>
                        </a:rPr>
                        <a:t>Часткові</a:t>
                      </a:r>
                      <a:endParaRPr lang="ru-RU" sz="1200" kern="1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оптимізація запасів усіх видів і на всіх етапах товароруху;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максимальне скорочення часу перевезень та зберігання продукції;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швидка реакція на вимоги партнерів по бізнесу та споживачів;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підвищення готовності до постачань;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зниження витрат у всіх ланках логістичного ланцюга;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991755"/>
              </p:ext>
            </p:extLst>
          </p:nvPr>
        </p:nvGraphicFramePr>
        <p:xfrm>
          <a:off x="228600" y="228600"/>
          <a:ext cx="8458200" cy="6428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7010400"/>
              </a:tblGrid>
              <a:tr h="33206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50" dirty="0">
                          <a:effectLst/>
                        </a:rPr>
                        <a:t>1</a:t>
                      </a:r>
                      <a:endParaRPr lang="ru-RU" sz="12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50">
                          <a:effectLst/>
                        </a:rPr>
                        <a:t>2</a:t>
                      </a:r>
                      <a:endParaRPr lang="ru-RU" sz="1200" kern="1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87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50" dirty="0">
                          <a:effectLst/>
                        </a:rPr>
                        <a:t> 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Часткові</a:t>
                      </a:r>
                      <a:endParaRPr lang="ru-RU" sz="12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оптимізація запасів усіх видів і на всіх етапах товароруху;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максимальне скорочення часу перевезень та зберігання продукції;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швидка реакція на вимоги партнерів по бізнесу та споживачів;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підвищення готовності до постачань;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зниження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ланках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логістичного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ланцюга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uk-UA" sz="1600" dirty="0" smtClean="0">
                          <a:effectLst/>
                        </a:rPr>
                        <a:t>6) скорочення </a:t>
                      </a:r>
                      <a:r>
                        <a:rPr lang="uk-UA" sz="1600" dirty="0">
                          <a:effectLst/>
                        </a:rPr>
                        <a:t>втрат продукції під час транспортування</a:t>
                      </a:r>
                      <a:r>
                        <a:rPr lang="uk-UA" sz="1600" dirty="0" smtClean="0">
                          <a:effectLst/>
                        </a:rPr>
                        <a:t>,</a:t>
                      </a:r>
                    </a:p>
                    <a:p>
                      <a:r>
                        <a:rPr lang="uk-UA" sz="1600" dirty="0" smtClean="0">
                          <a:effectLst/>
                        </a:rPr>
                        <a:t> 7) </a:t>
                      </a:r>
                      <a:r>
                        <a:rPr lang="uk-UA" sz="1600" dirty="0" err="1" smtClean="0">
                          <a:effectLst/>
                        </a:rPr>
                        <a:t>вантажоперероблення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та складування;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8)вибір </a:t>
                      </a:r>
                      <a:r>
                        <a:rPr lang="uk-UA" sz="1600" dirty="0">
                          <a:effectLst/>
                        </a:rPr>
                        <a:t>місця розташування розподільного складу;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9)визначення </a:t>
                      </a:r>
                      <a:r>
                        <a:rPr lang="uk-UA" sz="1600" dirty="0">
                          <a:effectLst/>
                        </a:rPr>
                        <a:t>виду та розміру складу;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10)вибір </a:t>
                      </a:r>
                      <a:r>
                        <a:rPr lang="uk-UA" sz="1600" dirty="0">
                          <a:effectLst/>
                        </a:rPr>
                        <a:t>системи контролю за запасами та управління ними;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11)оптимізація </a:t>
                      </a:r>
                      <a:r>
                        <a:rPr lang="uk-UA" sz="1600" dirty="0" err="1">
                          <a:effectLst/>
                        </a:rPr>
                        <a:t>типорозмірних</a:t>
                      </a:r>
                      <a:r>
                        <a:rPr lang="uk-UA" sz="1600" dirty="0">
                          <a:effectLst/>
                        </a:rPr>
                        <a:t> рядів тари, упаковки та вантажомісткості транспортних засобів; 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12) раціональний </a:t>
                      </a:r>
                      <a:r>
                        <a:rPr lang="uk-UA" sz="1600" dirty="0">
                          <a:effectLst/>
                        </a:rPr>
                        <a:t>розподіл транспортних засобів за джерелами постачання та маршрутами;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13)гарантування </a:t>
                      </a:r>
                      <a:r>
                        <a:rPr lang="uk-UA" sz="1600" dirty="0">
                          <a:effectLst/>
                        </a:rPr>
                        <a:t>якісного </a:t>
                      </a:r>
                      <a:r>
                        <a:rPr lang="uk-UA" sz="1600" dirty="0" err="1">
                          <a:effectLst/>
                        </a:rPr>
                        <a:t>до-</a:t>
                      </a:r>
                      <a:r>
                        <a:rPr lang="uk-UA" sz="1600" dirty="0">
                          <a:effectLst/>
                        </a:rPr>
                        <a:t> та </a:t>
                      </a:r>
                      <a:r>
                        <a:rPr lang="uk-UA" sz="1600" dirty="0" err="1">
                          <a:effectLst/>
                        </a:rPr>
                        <a:t>післяпродажного</a:t>
                      </a:r>
                      <a:r>
                        <a:rPr lang="uk-UA" sz="1600" dirty="0">
                          <a:effectLst/>
                        </a:rPr>
                        <a:t> обслуговування</a:t>
                      </a:r>
                      <a:r>
                        <a:rPr lang="uk-UA" sz="1600" dirty="0" smtClean="0"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14)підтримання </a:t>
                      </a:r>
                      <a:r>
                        <a:rPr lang="uk-UA" sz="1600" dirty="0">
                          <a:effectLst/>
                        </a:rPr>
                        <a:t>постійної готовності до приймання, опрацювання і видачі інформації;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15)послідовність </a:t>
                      </a:r>
                      <a:r>
                        <a:rPr lang="uk-UA" sz="1600" dirty="0">
                          <a:effectLst/>
                        </a:rPr>
                        <a:t>і поетапність просування через трансформаційні об’єкти;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16)вибір </a:t>
                      </a:r>
                      <a:r>
                        <a:rPr lang="uk-UA" sz="1600" dirty="0">
                          <a:effectLst/>
                        </a:rPr>
                        <a:t>постачальників, логістичних посередників та транспортних засобів;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spc="-40" dirty="0" smtClean="0">
                          <a:effectLst/>
                        </a:rPr>
                        <a:t>17)визначення </a:t>
                      </a:r>
                      <a:r>
                        <a:rPr lang="uk-UA" sz="1600" spc="-40" dirty="0">
                          <a:effectLst/>
                        </a:rPr>
                        <a:t>ризиків під час транспортування та зберігання товарів тощо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5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457199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Запитання: який «</a:t>
            </a:r>
            <a:r>
              <a:rPr lang="en-US" dirty="0" smtClean="0"/>
              <a:t>R</a:t>
            </a:r>
            <a:r>
              <a:rPr lang="uk-UA" dirty="0" smtClean="0"/>
              <a:t>» відсутній? </a:t>
            </a:r>
            <a:endParaRPr lang="ru-RU" dirty="0"/>
          </a:p>
        </p:txBody>
      </p:sp>
      <p:pic>
        <p:nvPicPr>
          <p:cNvPr id="5122" name="Picture 2" descr="C:\Users\admin\Desktop\MrChain-7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534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знак пита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5" y="4648199"/>
            <a:ext cx="1831413" cy="14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85344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1.3. Рівні формування логістики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0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8" t="26326" r="23326" b="13920"/>
          <a:stretch/>
        </p:blipFill>
        <p:spPr bwMode="auto">
          <a:xfrm>
            <a:off x="359055" y="990600"/>
            <a:ext cx="850541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4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685800"/>
            <a:ext cx="754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Обстеження</a:t>
            </a:r>
            <a:r>
              <a:rPr lang="ru-RU" sz="2800" dirty="0"/>
              <a:t> 500 великих </a:t>
            </a:r>
            <a:r>
              <a:rPr lang="ru-RU" sz="2800" dirty="0" err="1"/>
              <a:t>західноєвропейських</a:t>
            </a:r>
            <a:r>
              <a:rPr lang="ru-RU" sz="2800" dirty="0"/>
              <a:t> </a:t>
            </a:r>
            <a:r>
              <a:rPr lang="ru-RU" sz="2800" dirty="0" err="1"/>
              <a:t>компаній</a:t>
            </a:r>
            <a:r>
              <a:rPr lang="ru-RU" sz="2800" dirty="0"/>
              <a:t> (26 % </a:t>
            </a:r>
            <a:r>
              <a:rPr lang="ru-RU" sz="2800" dirty="0" err="1"/>
              <a:t>компаній</a:t>
            </a:r>
            <a:r>
              <a:rPr lang="ru-RU" sz="2800" dirty="0"/>
              <a:t> </a:t>
            </a:r>
            <a:r>
              <a:rPr lang="ru-RU" sz="2800" dirty="0" err="1" smtClean="0"/>
              <a:t>Германії</a:t>
            </a:r>
            <a:r>
              <a:rPr lang="ru-RU" sz="2800" dirty="0" smtClean="0"/>
              <a:t>, </a:t>
            </a:r>
            <a:r>
              <a:rPr lang="ru-RU" sz="2800" dirty="0"/>
              <a:t>20 % – </a:t>
            </a:r>
            <a:r>
              <a:rPr lang="ru-RU" sz="2800" dirty="0" err="1"/>
              <a:t>Голландії</a:t>
            </a:r>
            <a:r>
              <a:rPr lang="ru-RU" sz="2800" dirty="0"/>
              <a:t>, 17 % – </a:t>
            </a:r>
            <a:r>
              <a:rPr lang="ru-RU" sz="2800" dirty="0" err="1"/>
              <a:t>Великобританії</a:t>
            </a:r>
            <a:r>
              <a:rPr lang="ru-RU" sz="2800" dirty="0"/>
              <a:t>, 16 % – </a:t>
            </a:r>
            <a:r>
              <a:rPr lang="ru-RU" sz="2800" dirty="0" err="1"/>
              <a:t>Франції</a:t>
            </a:r>
            <a:r>
              <a:rPr lang="ru-RU" sz="2800" dirty="0"/>
              <a:t>, 11 % – </a:t>
            </a:r>
            <a:r>
              <a:rPr lang="ru-RU" sz="2800" dirty="0" err="1"/>
              <a:t>Бельгії</a:t>
            </a:r>
            <a:r>
              <a:rPr lang="ru-RU" sz="2800" dirty="0"/>
              <a:t>, 10 % – </a:t>
            </a:r>
            <a:r>
              <a:rPr lang="ru-RU" sz="2800" dirty="0" err="1"/>
              <a:t>Іспанії</a:t>
            </a:r>
            <a:r>
              <a:rPr lang="ru-RU" sz="2800" dirty="0"/>
              <a:t>),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представляють</a:t>
            </a:r>
            <a:r>
              <a:rPr lang="ru-RU" sz="2800" dirty="0"/>
              <a:t> 30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галузей</a:t>
            </a:r>
            <a:r>
              <a:rPr lang="ru-RU" sz="2800" dirty="0"/>
              <a:t> </a:t>
            </a:r>
            <a:r>
              <a:rPr lang="ru-RU" sz="2800" dirty="0" err="1"/>
              <a:t>економіки</a:t>
            </a:r>
            <a:r>
              <a:rPr lang="ru-RU" sz="2800" dirty="0"/>
              <a:t>, показало,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smtClean="0"/>
              <a:t>●на </a:t>
            </a:r>
            <a:r>
              <a:rPr lang="ru-RU" sz="2800" dirty="0" err="1"/>
              <a:t>першому</a:t>
            </a:r>
            <a:r>
              <a:rPr lang="ru-RU" sz="2800" dirty="0"/>
              <a:t> </a:t>
            </a:r>
            <a:r>
              <a:rPr lang="ru-RU" sz="2800" dirty="0" err="1"/>
              <a:t>рівні</a:t>
            </a:r>
            <a:r>
              <a:rPr lang="ru-RU" sz="2800" dirty="0"/>
              <a:t>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err="1"/>
              <a:t>логістики</a:t>
            </a:r>
            <a:r>
              <a:rPr lang="ru-RU" sz="2800" dirty="0"/>
              <a:t> </a:t>
            </a:r>
            <a:r>
              <a:rPr lang="ru-RU" sz="2800" dirty="0" err="1"/>
              <a:t>перебувають</a:t>
            </a:r>
            <a:r>
              <a:rPr lang="ru-RU" sz="2800" dirty="0"/>
              <a:t> 57 %, </a:t>
            </a:r>
            <a:endParaRPr lang="ru-RU" sz="2800" dirty="0" smtClean="0"/>
          </a:p>
          <a:p>
            <a:pPr algn="ctr"/>
            <a:r>
              <a:rPr lang="ru-RU" sz="2800" dirty="0"/>
              <a:t>● </a:t>
            </a:r>
            <a:r>
              <a:rPr lang="ru-RU" sz="2800" dirty="0" smtClean="0"/>
              <a:t>на </a:t>
            </a:r>
            <a:r>
              <a:rPr lang="ru-RU" sz="2800" dirty="0"/>
              <a:t>другому  – 20 </a:t>
            </a:r>
            <a:r>
              <a:rPr lang="ru-RU" sz="2800" dirty="0" smtClean="0"/>
              <a:t>%,</a:t>
            </a:r>
          </a:p>
          <a:p>
            <a:pPr algn="ctr"/>
            <a:r>
              <a:rPr lang="ru-RU" sz="2800" dirty="0"/>
              <a:t>●</a:t>
            </a:r>
            <a:r>
              <a:rPr lang="ru-RU" sz="2800" dirty="0" smtClean="0"/>
              <a:t> </a:t>
            </a:r>
            <a:r>
              <a:rPr lang="ru-RU" sz="2800" dirty="0"/>
              <a:t>на </a:t>
            </a:r>
            <a:r>
              <a:rPr lang="ru-RU" sz="2800" dirty="0" err="1"/>
              <a:t>третьому</a:t>
            </a:r>
            <a:r>
              <a:rPr lang="ru-RU" sz="2800" dirty="0"/>
              <a:t>  і четвертому – </a:t>
            </a:r>
            <a:r>
              <a:rPr lang="ru-RU" sz="2800" dirty="0" err="1"/>
              <a:t>лише</a:t>
            </a:r>
            <a:r>
              <a:rPr lang="ru-RU" sz="2800" dirty="0"/>
              <a:t> 23 % </a:t>
            </a:r>
            <a:r>
              <a:rPr lang="ru-RU" sz="2800" dirty="0" err="1"/>
              <a:t>обстежених</a:t>
            </a:r>
            <a:r>
              <a:rPr lang="ru-RU" sz="2800" dirty="0"/>
              <a:t> </a:t>
            </a:r>
            <a:r>
              <a:rPr lang="ru-RU" sz="2800" dirty="0" err="1"/>
              <a:t>компаній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6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Аналіз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зарубіжних</a:t>
            </a:r>
            <a:r>
              <a:rPr lang="ru-RU" sz="2400" dirty="0"/>
              <a:t> </a:t>
            </a:r>
            <a:r>
              <a:rPr lang="ru-RU" sz="2400" dirty="0" err="1"/>
              <a:t>компаній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різним</a:t>
            </a:r>
            <a:r>
              <a:rPr lang="ru-RU" sz="2400" dirty="0"/>
              <a:t> </a:t>
            </a:r>
            <a:r>
              <a:rPr lang="ru-RU" sz="2400" dirty="0" err="1"/>
              <a:t>рівнем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логістики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показав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відмінності</a:t>
            </a:r>
            <a:r>
              <a:rPr lang="ru-RU" sz="2400" dirty="0"/>
              <a:t> в </a:t>
            </a:r>
            <a:r>
              <a:rPr lang="ru-RU" sz="2400" dirty="0" err="1"/>
              <a:t>цільовому</a:t>
            </a:r>
            <a:r>
              <a:rPr lang="ru-RU" sz="2400" dirty="0"/>
              <a:t> </a:t>
            </a:r>
            <a:r>
              <a:rPr lang="ru-RU" sz="2400" dirty="0" err="1"/>
              <a:t>використанні</a:t>
            </a:r>
            <a:r>
              <a:rPr lang="ru-RU" sz="2400" dirty="0"/>
              <a:t> </a:t>
            </a:r>
            <a:r>
              <a:rPr lang="ru-RU" sz="2400" dirty="0" err="1"/>
              <a:t>інвестицій</a:t>
            </a:r>
            <a:r>
              <a:rPr lang="ru-RU" sz="2400" dirty="0"/>
              <a:t>. Так </a:t>
            </a:r>
            <a:r>
              <a:rPr lang="ru-RU" sz="2400" dirty="0" err="1" smtClean="0"/>
              <a:t>компанії</a:t>
            </a:r>
            <a:r>
              <a:rPr lang="ru-RU" sz="2400" dirty="0" smtClean="0"/>
              <a:t> </a:t>
            </a:r>
            <a:r>
              <a:rPr lang="ru-RU" sz="2400" b="1" i="1" dirty="0" err="1"/>
              <a:t>першого</a:t>
            </a:r>
            <a:r>
              <a:rPr lang="ru-RU" sz="2400" b="1" i="1" dirty="0"/>
              <a:t> </a:t>
            </a:r>
            <a:r>
              <a:rPr lang="ru-RU" sz="2400" b="1" i="1" dirty="0" err="1"/>
              <a:t>рівня</a:t>
            </a:r>
            <a:r>
              <a:rPr lang="ru-RU" sz="2400" b="1" i="1" dirty="0"/>
              <a:t> </a:t>
            </a:r>
            <a:r>
              <a:rPr lang="ru-RU" sz="2400" b="1" i="1" dirty="0" err="1"/>
              <a:t>формування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логістики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● 44 </a:t>
            </a:r>
            <a:r>
              <a:rPr lang="ru-RU" sz="2400" dirty="0"/>
              <a:t>%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коштів</a:t>
            </a:r>
            <a:r>
              <a:rPr lang="ru-RU" sz="2400" dirty="0"/>
              <a:t> </a:t>
            </a:r>
            <a:r>
              <a:rPr lang="ru-RU" sz="2400" dirty="0" err="1"/>
              <a:t>витрачали</a:t>
            </a:r>
            <a:r>
              <a:rPr lang="ru-RU" sz="2400" dirty="0"/>
              <a:t> на </a:t>
            </a:r>
            <a:r>
              <a:rPr lang="ru-RU" sz="2400" dirty="0" err="1"/>
              <a:t>усунення</a:t>
            </a:r>
            <a:r>
              <a:rPr lang="ru-RU" sz="2400" dirty="0"/>
              <a:t> </a:t>
            </a:r>
            <a:r>
              <a:rPr lang="ru-RU" sz="2400" dirty="0" err="1"/>
              <a:t>вузьких</a:t>
            </a:r>
            <a:r>
              <a:rPr lang="ru-RU" sz="2400" dirty="0"/>
              <a:t> </a:t>
            </a:r>
            <a:r>
              <a:rPr lang="ru-RU" sz="2400" dirty="0" err="1"/>
              <a:t>місць</a:t>
            </a:r>
            <a:r>
              <a:rPr lang="ru-RU" sz="2400" dirty="0"/>
              <a:t> </a:t>
            </a:r>
            <a:r>
              <a:rPr lang="ru-RU" sz="2400" dirty="0" err="1"/>
              <a:t>логістичної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ланок</a:t>
            </a:r>
            <a:r>
              <a:rPr lang="ru-RU" sz="2400" dirty="0" smtClean="0"/>
              <a:t>,</a:t>
            </a:r>
          </a:p>
          <a:p>
            <a:r>
              <a:rPr lang="ru-RU" sz="2400" dirty="0"/>
              <a:t>●</a:t>
            </a:r>
            <a:r>
              <a:rPr lang="ru-RU" sz="2400" dirty="0" smtClean="0"/>
              <a:t> </a:t>
            </a:r>
            <a:r>
              <a:rPr lang="ru-RU" sz="2400" dirty="0"/>
              <a:t>32 % – на </a:t>
            </a:r>
            <a:r>
              <a:rPr lang="ru-RU" sz="2400" dirty="0" err="1"/>
              <a:t>введення</a:t>
            </a:r>
            <a:r>
              <a:rPr lang="ru-RU" sz="2400" dirty="0"/>
              <a:t> </a:t>
            </a:r>
            <a:r>
              <a:rPr lang="ru-RU" sz="2400" dirty="0" err="1"/>
              <a:t>нормативної</a:t>
            </a:r>
            <a:r>
              <a:rPr lang="ru-RU" sz="2400" dirty="0"/>
              <a:t> </a:t>
            </a:r>
            <a:r>
              <a:rPr lang="ru-RU" sz="2400" dirty="0" err="1"/>
              <a:t>продуктивності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 </a:t>
            </a:r>
          </a:p>
          <a:p>
            <a:r>
              <a:rPr lang="ru-RU" sz="2400" dirty="0"/>
              <a:t>●</a:t>
            </a:r>
            <a:r>
              <a:rPr lang="ru-RU" sz="2400" dirty="0" smtClean="0"/>
              <a:t> </a:t>
            </a:r>
            <a:r>
              <a:rPr lang="ru-RU" sz="2400" dirty="0"/>
              <a:t>24 % – на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 smtClean="0"/>
              <a:t>стимулювання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оплаті</a:t>
            </a:r>
            <a:r>
              <a:rPr lang="ru-RU" sz="2400" dirty="0" smtClean="0"/>
              <a:t> </a:t>
            </a:r>
            <a:r>
              <a:rPr lang="ru-RU" sz="2400" dirty="0" err="1"/>
              <a:t>праці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досягли</a:t>
            </a:r>
            <a:r>
              <a:rPr lang="ru-RU" sz="2400" dirty="0"/>
              <a:t> </a:t>
            </a:r>
            <a:r>
              <a:rPr lang="ru-RU" sz="2400" b="1" i="1" dirty="0"/>
              <a:t>другого </a:t>
            </a:r>
            <a:r>
              <a:rPr lang="ru-RU" sz="2400" b="1" i="1" dirty="0" err="1"/>
              <a:t>рівня</a:t>
            </a:r>
            <a:r>
              <a:rPr lang="ru-RU" sz="2400" b="1" i="1" dirty="0"/>
              <a:t> </a:t>
            </a:r>
            <a:r>
              <a:rPr lang="ru-RU" sz="2400" b="1" i="1" dirty="0" err="1"/>
              <a:t>формування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логістики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●</a:t>
            </a:r>
            <a:r>
              <a:rPr lang="ru-RU" sz="2400" dirty="0" smtClean="0"/>
              <a:t> </a:t>
            </a:r>
            <a:r>
              <a:rPr lang="ru-RU" sz="2400" dirty="0"/>
              <a:t>47 % </a:t>
            </a:r>
            <a:r>
              <a:rPr lang="ru-RU" sz="2400" dirty="0" err="1"/>
              <a:t>коштів</a:t>
            </a:r>
            <a:r>
              <a:rPr lang="ru-RU" sz="2400" dirty="0"/>
              <a:t> </a:t>
            </a:r>
            <a:r>
              <a:rPr lang="ru-RU" sz="2400" dirty="0" err="1"/>
              <a:t>спрямовували</a:t>
            </a:r>
            <a:r>
              <a:rPr lang="ru-RU" sz="2400" dirty="0"/>
              <a:t> на </a:t>
            </a:r>
            <a:r>
              <a:rPr lang="ru-RU" sz="2400" dirty="0" err="1"/>
              <a:t>механізацію</a:t>
            </a:r>
            <a:r>
              <a:rPr lang="ru-RU" sz="2400" dirty="0"/>
              <a:t> </a:t>
            </a:r>
            <a:r>
              <a:rPr lang="ru-RU" sz="2400" dirty="0" err="1"/>
              <a:t>складських</a:t>
            </a:r>
            <a:r>
              <a:rPr lang="ru-RU" sz="2400" dirty="0"/>
              <a:t> </a:t>
            </a:r>
            <a:r>
              <a:rPr lang="ru-RU" sz="2400" dirty="0" err="1"/>
              <a:t>робіт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/>
              <a:t>● </a:t>
            </a:r>
            <a:r>
              <a:rPr lang="ru-RU" sz="2400" dirty="0" smtClean="0"/>
              <a:t>30 </a:t>
            </a:r>
            <a:r>
              <a:rPr lang="ru-RU" sz="2400" dirty="0"/>
              <a:t>% – на </a:t>
            </a:r>
            <a:r>
              <a:rPr lang="ru-RU" sz="2400" dirty="0" err="1"/>
              <a:t>будівництво</a:t>
            </a:r>
            <a:r>
              <a:rPr lang="ru-RU" sz="2400" dirty="0"/>
              <a:t> </a:t>
            </a:r>
            <a:r>
              <a:rPr lang="ru-RU" sz="2400" dirty="0" err="1"/>
              <a:t>складів</a:t>
            </a:r>
            <a:r>
              <a:rPr lang="ru-RU" sz="2400" dirty="0"/>
              <a:t> </a:t>
            </a:r>
          </a:p>
          <a:p>
            <a:r>
              <a:rPr lang="ru-RU" sz="2400" dirty="0"/>
              <a:t>● </a:t>
            </a:r>
            <a:r>
              <a:rPr lang="ru-RU" sz="2400" dirty="0" smtClean="0"/>
              <a:t>23 </a:t>
            </a:r>
            <a:r>
              <a:rPr lang="ru-RU" sz="2400" dirty="0"/>
              <a:t>% – на </a:t>
            </a:r>
            <a:r>
              <a:rPr lang="ru-RU" sz="2400" dirty="0" err="1"/>
              <a:t>автоматизацію</a:t>
            </a:r>
            <a:r>
              <a:rPr lang="ru-RU" sz="2400" dirty="0"/>
              <a:t> </a:t>
            </a:r>
            <a:r>
              <a:rPr lang="ru-RU" sz="2400" dirty="0" err="1"/>
              <a:t>технологічних</a:t>
            </a:r>
            <a:r>
              <a:rPr lang="ru-RU" sz="2400" dirty="0"/>
              <a:t> </a:t>
            </a:r>
            <a:r>
              <a:rPr lang="ru-RU" sz="2400" dirty="0" err="1" smtClean="0"/>
              <a:t>процесів</a:t>
            </a:r>
            <a:r>
              <a:rPr lang="ru-RU" sz="2400" dirty="0" smtClean="0"/>
              <a:t>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84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err="1"/>
              <a:t>Складність</a:t>
            </a:r>
            <a:r>
              <a:rPr lang="ru-RU" dirty="0"/>
              <a:t> поточного моменту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логістики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на кожному конкретному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підприємстві</a:t>
            </a:r>
            <a:r>
              <a:rPr lang="ru-RU" dirty="0"/>
              <a:t> </a:t>
            </a:r>
            <a:r>
              <a:rPr lang="ru-RU" dirty="0" err="1"/>
              <a:t>логістика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, тому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 </a:t>
            </a:r>
            <a:r>
              <a:rPr lang="ru-RU" dirty="0" err="1"/>
              <a:t>нерівномірність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логістики</a:t>
            </a:r>
            <a:r>
              <a:rPr lang="ru-RU" dirty="0"/>
              <a:t>. 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b="1" u="sng" dirty="0" err="1" smtClean="0">
                <a:hlinkClick r:id="rId2"/>
              </a:rPr>
              <a:t>Світовий</a:t>
            </a:r>
            <a:r>
              <a:rPr lang="ru-RU" b="1" u="sng" dirty="0" smtClean="0">
                <a:hlinkClick r:id="rId2"/>
              </a:rPr>
              <a:t> </a:t>
            </a:r>
            <a:r>
              <a:rPr lang="ru-RU" b="1" u="sng" dirty="0">
                <a:hlinkClick r:id="rId2"/>
              </a:rPr>
              <a:t>банк</a:t>
            </a:r>
            <a:r>
              <a:rPr lang="ru-RU" b="1" dirty="0"/>
              <a:t> </a:t>
            </a:r>
            <a:r>
              <a:rPr lang="ru-RU" b="1" dirty="0" err="1"/>
              <a:t>надав</a:t>
            </a:r>
            <a:r>
              <a:rPr lang="ru-RU" b="1" dirty="0"/>
              <a:t> </a:t>
            </a:r>
            <a:r>
              <a:rPr lang="ru-RU" b="1" dirty="0" err="1"/>
              <a:t>звіт</a:t>
            </a:r>
            <a:r>
              <a:rPr lang="ru-RU" b="1" dirty="0"/>
              <a:t> «</a:t>
            </a:r>
            <a:r>
              <a:rPr lang="ru-RU" b="1" dirty="0" err="1"/>
              <a:t>Налагодження</a:t>
            </a:r>
            <a:r>
              <a:rPr lang="ru-RU" b="1" dirty="0"/>
              <a:t> </a:t>
            </a:r>
            <a:r>
              <a:rPr lang="ru-RU" b="1" dirty="0" err="1"/>
              <a:t>зв’язків</a:t>
            </a:r>
            <a:r>
              <a:rPr lang="ru-RU" b="1" dirty="0"/>
              <a:t> для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конкурентоспроможності</a:t>
            </a:r>
            <a:r>
              <a:rPr lang="ru-RU" b="1" dirty="0"/>
              <a:t>», у </a:t>
            </a:r>
            <a:r>
              <a:rPr lang="ru-RU" b="1" dirty="0" err="1"/>
              <a:t>якому</a:t>
            </a:r>
            <a:r>
              <a:rPr lang="ru-RU" b="1" dirty="0"/>
              <a:t> </a:t>
            </a:r>
            <a:r>
              <a:rPr lang="ru-RU" b="1" dirty="0" err="1"/>
              <a:t>оцінив</a:t>
            </a:r>
            <a:r>
              <a:rPr lang="ru-RU" b="1" dirty="0"/>
              <a:t> </a:t>
            </a:r>
            <a:r>
              <a:rPr lang="ru-RU" b="1" dirty="0" err="1"/>
              <a:t>країни</a:t>
            </a:r>
            <a:r>
              <a:rPr lang="ru-RU" b="1" dirty="0"/>
              <a:t> </a:t>
            </a:r>
            <a:r>
              <a:rPr lang="ru-RU" b="1" dirty="0" err="1"/>
              <a:t>світу</a:t>
            </a:r>
            <a:r>
              <a:rPr lang="ru-RU" b="1" dirty="0"/>
              <a:t> </a:t>
            </a:r>
            <a:r>
              <a:rPr lang="ru-RU" b="1" dirty="0" err="1"/>
              <a:t>відповідно</a:t>
            </a:r>
            <a:r>
              <a:rPr lang="ru-RU" b="1" dirty="0"/>
              <a:t> до </a:t>
            </a:r>
            <a:r>
              <a:rPr lang="ru-RU" b="1" dirty="0" err="1"/>
              <a:t>індексу</a:t>
            </a:r>
            <a:r>
              <a:rPr lang="ru-RU" b="1" dirty="0"/>
              <a:t> </a:t>
            </a:r>
            <a:r>
              <a:rPr lang="ru-RU" b="1" dirty="0" err="1"/>
              <a:t>ефективності</a:t>
            </a:r>
            <a:r>
              <a:rPr lang="ru-RU" b="1" dirty="0"/>
              <a:t> </a:t>
            </a:r>
            <a:r>
              <a:rPr lang="ru-RU" b="1" dirty="0" err="1"/>
              <a:t>логістики</a:t>
            </a:r>
            <a:r>
              <a:rPr lang="ru-RU" b="1" dirty="0"/>
              <a:t> (</a:t>
            </a:r>
            <a:r>
              <a:rPr lang="en-US" b="1" dirty="0"/>
              <a:t>LPI</a:t>
            </a:r>
            <a:r>
              <a:rPr lang="en-US" b="1" dirty="0" smtClean="0"/>
              <a:t>).</a:t>
            </a:r>
            <a:r>
              <a:rPr lang="en-US" b="1" dirty="0"/>
              <a:t> 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ru-RU" b="1" dirty="0" err="1"/>
              <a:t>Індекс</a:t>
            </a:r>
            <a:r>
              <a:rPr lang="ru-RU" b="1" dirty="0"/>
              <a:t> </a:t>
            </a:r>
            <a:r>
              <a:rPr lang="ru-RU" b="1" dirty="0" err="1"/>
              <a:t>ефективності</a:t>
            </a:r>
            <a:r>
              <a:rPr lang="ru-RU" b="1" dirty="0"/>
              <a:t> </a:t>
            </a:r>
            <a:r>
              <a:rPr lang="ru-RU" b="1" dirty="0" err="1"/>
              <a:t>логістики</a:t>
            </a:r>
            <a:r>
              <a:rPr lang="ru-RU" b="1" dirty="0"/>
              <a:t> (</a:t>
            </a:r>
            <a:r>
              <a:rPr lang="en-US" b="1" dirty="0"/>
              <a:t>LPI)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.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160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оцінюються</a:t>
            </a:r>
            <a:r>
              <a:rPr lang="ru-RU" dirty="0"/>
              <a:t> в </a:t>
            </a:r>
            <a:r>
              <a:rPr lang="ru-RU" dirty="0" err="1"/>
              <a:t>п’ятибальній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за </a:t>
            </a:r>
            <a:r>
              <a:rPr lang="ru-RU" dirty="0" err="1"/>
              <a:t>декількома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характеристиками </a:t>
            </a:r>
            <a:r>
              <a:rPr lang="ru-RU" dirty="0" err="1"/>
              <a:t>логістичної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, як-от</a:t>
            </a:r>
            <a:r>
              <a:rPr lang="ru-RU" dirty="0" smtClean="0"/>
              <a:t>:</a:t>
            </a:r>
          </a:p>
          <a:p>
            <a:pPr marL="342900" indent="-342900" fontAlgn="base">
              <a:buAutoNum type="arabicParenR"/>
            </a:pPr>
            <a:r>
              <a:rPr lang="ru-RU" b="1" dirty="0" err="1" smtClean="0"/>
              <a:t>ефективність</a:t>
            </a:r>
            <a:r>
              <a:rPr lang="ru-RU" b="1" dirty="0" smtClean="0"/>
              <a:t> </a:t>
            </a:r>
            <a:r>
              <a:rPr lang="ru-RU" b="1" dirty="0" err="1"/>
              <a:t>митної</a:t>
            </a:r>
            <a:r>
              <a:rPr lang="ru-RU" b="1" dirty="0"/>
              <a:t> </a:t>
            </a:r>
            <a:r>
              <a:rPr lang="ru-RU" b="1" dirty="0" err="1"/>
              <a:t>обробки</a:t>
            </a:r>
            <a:r>
              <a:rPr lang="ru-RU" b="1" dirty="0"/>
              <a:t> </a:t>
            </a:r>
            <a:r>
              <a:rPr lang="ru-RU" b="1" dirty="0" err="1"/>
              <a:t>вантажу</a:t>
            </a:r>
            <a:r>
              <a:rPr lang="ru-RU" b="1" dirty="0"/>
              <a:t>, </a:t>
            </a:r>
            <a:endParaRPr lang="ru-RU" b="1" dirty="0" smtClean="0"/>
          </a:p>
          <a:p>
            <a:pPr marL="342900" indent="-342900" fontAlgn="base">
              <a:buAutoNum type="arabicParenR"/>
            </a:pPr>
            <a:r>
              <a:rPr lang="ru-RU" b="1" dirty="0" err="1" smtClean="0"/>
              <a:t>можливості</a:t>
            </a:r>
            <a:r>
              <a:rPr lang="ru-RU" b="1" dirty="0" smtClean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міжнародних</a:t>
            </a:r>
            <a:r>
              <a:rPr lang="ru-RU" b="1" dirty="0"/>
              <a:t> </a:t>
            </a:r>
            <a:r>
              <a:rPr lang="ru-RU" b="1" dirty="0" err="1"/>
              <a:t>вантажовідправлень</a:t>
            </a:r>
            <a:r>
              <a:rPr lang="ru-RU" b="1" dirty="0" smtClean="0"/>
              <a:t>,</a:t>
            </a:r>
          </a:p>
          <a:p>
            <a:pPr marL="342900" indent="-342900" fontAlgn="base">
              <a:buAutoNum type="arabicParenR"/>
            </a:pPr>
            <a:r>
              <a:rPr lang="ru-RU" b="1" dirty="0" smtClean="0"/>
              <a:t> </a:t>
            </a:r>
            <a:r>
              <a:rPr lang="ru-RU" b="1" dirty="0" err="1"/>
              <a:t>ефективність</a:t>
            </a:r>
            <a:r>
              <a:rPr lang="ru-RU" b="1" dirty="0"/>
              <a:t> </a:t>
            </a:r>
            <a:r>
              <a:rPr lang="ru-RU" b="1" dirty="0" err="1"/>
              <a:t>місцевої</a:t>
            </a:r>
            <a:r>
              <a:rPr lang="ru-RU" b="1" dirty="0"/>
              <a:t> </a:t>
            </a:r>
            <a:r>
              <a:rPr lang="ru-RU" b="1" dirty="0" err="1"/>
              <a:t>логістичної</a:t>
            </a:r>
            <a:r>
              <a:rPr lang="ru-RU" b="1" dirty="0"/>
              <a:t> </a:t>
            </a:r>
            <a:r>
              <a:rPr lang="ru-RU" b="1" dirty="0" err="1"/>
              <a:t>інфраструктури</a:t>
            </a:r>
            <a:r>
              <a:rPr lang="ru-RU" b="1" dirty="0"/>
              <a:t>, </a:t>
            </a:r>
            <a:endParaRPr lang="ru-RU" b="1" dirty="0" smtClean="0"/>
          </a:p>
          <a:p>
            <a:pPr marL="342900" indent="-342900" fontAlgn="base">
              <a:buAutoNum type="arabicParenR"/>
            </a:pPr>
            <a:r>
              <a:rPr lang="ru-RU" b="1" dirty="0" smtClean="0"/>
              <a:t>контроль </a:t>
            </a:r>
            <a:r>
              <a:rPr lang="ru-RU" b="1" dirty="0"/>
              <a:t>і </a:t>
            </a:r>
            <a:r>
              <a:rPr lang="ru-RU" b="1" dirty="0" err="1"/>
              <a:t>відстеження</a:t>
            </a:r>
            <a:r>
              <a:rPr lang="ru-RU" b="1" dirty="0"/>
              <a:t> </a:t>
            </a:r>
            <a:r>
              <a:rPr lang="ru-RU" b="1" dirty="0" err="1"/>
              <a:t>міжнародних</a:t>
            </a:r>
            <a:r>
              <a:rPr lang="ru-RU" b="1" dirty="0"/>
              <a:t> </a:t>
            </a:r>
            <a:r>
              <a:rPr lang="ru-RU" b="1" dirty="0" err="1"/>
              <a:t>вантажовідправлень</a:t>
            </a:r>
            <a:r>
              <a:rPr lang="ru-RU" b="1" dirty="0" smtClean="0"/>
              <a:t>,</a:t>
            </a:r>
          </a:p>
          <a:p>
            <a:pPr marL="342900" indent="-342900" fontAlgn="base">
              <a:buAutoNum type="arabicParenR"/>
            </a:pPr>
            <a:r>
              <a:rPr lang="ru-RU" b="1" dirty="0" smtClean="0"/>
              <a:t> </a:t>
            </a:r>
            <a:r>
              <a:rPr lang="ru-RU" b="1" dirty="0" err="1"/>
              <a:t>витрати</a:t>
            </a:r>
            <a:r>
              <a:rPr lang="ru-RU" b="1" dirty="0"/>
              <a:t> на </a:t>
            </a:r>
            <a:r>
              <a:rPr lang="ru-RU" b="1" dirty="0" err="1"/>
              <a:t>логістику</a:t>
            </a:r>
            <a:r>
              <a:rPr lang="ru-RU" b="1" dirty="0"/>
              <a:t> </a:t>
            </a:r>
            <a:r>
              <a:rPr lang="ru-RU" b="1" dirty="0" err="1"/>
              <a:t>всередині</a:t>
            </a:r>
            <a:r>
              <a:rPr lang="ru-RU" b="1" dirty="0"/>
              <a:t> </a:t>
            </a:r>
            <a:r>
              <a:rPr lang="ru-RU" b="1" dirty="0" err="1"/>
              <a:t>країни</a:t>
            </a:r>
            <a:r>
              <a:rPr lang="ru-RU" b="1" dirty="0"/>
              <a:t>, </a:t>
            </a:r>
            <a:endParaRPr lang="ru-RU" b="1" dirty="0" smtClean="0"/>
          </a:p>
          <a:p>
            <a:pPr marL="342900" indent="-342900" fontAlgn="base">
              <a:buAutoNum type="arabicParenR"/>
            </a:pPr>
            <a:r>
              <a:rPr lang="ru-RU" b="1" dirty="0" err="1" smtClean="0"/>
              <a:t>своєчасність</a:t>
            </a:r>
            <a:r>
              <a:rPr lang="ru-RU" b="1" dirty="0" smtClean="0"/>
              <a:t> </a:t>
            </a:r>
            <a:r>
              <a:rPr lang="ru-RU" b="1" dirty="0"/>
              <a:t>доставки </a:t>
            </a:r>
            <a:r>
              <a:rPr lang="ru-RU" b="1" dirty="0" err="1"/>
              <a:t>вантажів</a:t>
            </a:r>
            <a:r>
              <a:rPr lang="ru-RU" b="1" dirty="0"/>
              <a:t> у </a:t>
            </a:r>
            <a:r>
              <a:rPr lang="ru-RU" b="1" dirty="0" err="1"/>
              <a:t>пункти</a:t>
            </a:r>
            <a:r>
              <a:rPr lang="ru-RU" b="1" dirty="0"/>
              <a:t> </a:t>
            </a:r>
            <a:r>
              <a:rPr lang="ru-RU" b="1" dirty="0" err="1"/>
              <a:t>призначення</a:t>
            </a:r>
            <a:r>
              <a:rPr lang="ru-RU" b="1" dirty="0"/>
              <a:t>,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97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50422"/>
              </p:ext>
            </p:extLst>
          </p:nvPr>
        </p:nvGraphicFramePr>
        <p:xfrm>
          <a:off x="152397" y="609603"/>
          <a:ext cx="8839202" cy="595466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05169"/>
                <a:gridCol w="625925"/>
                <a:gridCol w="759709"/>
                <a:gridCol w="675497"/>
                <a:gridCol w="796128"/>
                <a:gridCol w="796129"/>
                <a:gridCol w="796129"/>
                <a:gridCol w="796129"/>
                <a:gridCol w="636903"/>
                <a:gridCol w="875741"/>
                <a:gridCol w="875743"/>
              </a:tblGrid>
              <a:tr h="121919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Показники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Німеч</a:t>
                      </a:r>
                      <a:r>
                        <a:rPr lang="ru-RU" sz="1200" dirty="0">
                          <a:effectLst/>
                        </a:rPr>
                        <a:t>-чина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Регіон</a:t>
                      </a:r>
                      <a:r>
                        <a:rPr lang="ru-RU" sz="1200" dirty="0">
                          <a:effectLst/>
                        </a:rPr>
                        <a:t>: </a:t>
                      </a:r>
                      <a:r>
                        <a:rPr lang="ru-RU" sz="1200" dirty="0" err="1">
                          <a:effectLst/>
                        </a:rPr>
                        <a:t>Європа</a:t>
                      </a:r>
                      <a:r>
                        <a:rPr lang="ru-RU" sz="1200" dirty="0">
                          <a:effectLst/>
                        </a:rPr>
                        <a:t> та Цен-</a:t>
                      </a:r>
                      <a:r>
                        <a:rPr lang="ru-RU" sz="1200" dirty="0" err="1">
                          <a:effectLst/>
                        </a:rPr>
                        <a:t>тральна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Азія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Україна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Відпо-відність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показ-</a:t>
                      </a:r>
                      <a:r>
                        <a:rPr lang="ru-RU" sz="1200" dirty="0" err="1">
                          <a:effectLst/>
                        </a:rPr>
                        <a:t>ників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України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показ-</a:t>
                      </a:r>
                      <a:r>
                        <a:rPr lang="ru-RU" sz="1200" dirty="0" err="1">
                          <a:effectLst/>
                        </a:rPr>
                        <a:t>никам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регі-ону</a:t>
                      </a:r>
                      <a:r>
                        <a:rPr lang="ru-RU" sz="1200" dirty="0">
                          <a:effectLst/>
                        </a:rPr>
                        <a:t>,% (2018р.)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Відпо-відність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показ-</a:t>
                      </a:r>
                      <a:r>
                        <a:rPr lang="ru-RU" sz="1200" dirty="0" err="1">
                          <a:effectLst/>
                        </a:rPr>
                        <a:t>ників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України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показ-</a:t>
                      </a:r>
                      <a:r>
                        <a:rPr lang="ru-RU" sz="1200" dirty="0" err="1">
                          <a:effectLst/>
                        </a:rPr>
                        <a:t>никам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Німеч</a:t>
                      </a:r>
                      <a:r>
                        <a:rPr lang="ru-RU" sz="1200" dirty="0">
                          <a:effectLst/>
                        </a:rPr>
                        <a:t>-чини,% (2018р.)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Рік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2007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hlinkClick r:id="rId2" tooltip="сортировка по рангу LPI"/>
                        </a:rPr>
                        <a:t>Рейтинг LPI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</a:tr>
              <a:tr h="259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solidFill>
                            <a:schemeClr val="bg1"/>
                          </a:solidFill>
                          <a:effectLst/>
                          <a:hlinkClick r:id="rId3" tooltip="сортировать по LPI Score"/>
                        </a:rPr>
                        <a:t>Оцінка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hlinkClick r:id="rId3" tooltip="сортировать по LPI Score"/>
                        </a:rPr>
                        <a:t> LPI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3,24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2,55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2,57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2,98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2,74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87,35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67,38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</a:tr>
              <a:tr h="259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solidFill>
                            <a:schemeClr val="bg1"/>
                          </a:solidFill>
                          <a:effectLst/>
                          <a:hlinkClick r:id="rId4" tooltip="сортировать по таможне"/>
                        </a:rPr>
                        <a:t>Митниця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4,09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3,04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2,22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2,02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2,41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2,69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2,49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81,91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60,88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</a:tr>
              <a:tr h="518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solidFill>
                            <a:schemeClr val="bg1"/>
                          </a:solidFill>
                          <a:effectLst/>
                          <a:hlinkClick r:id="rId5" tooltip="сортировать по инфраструктуре"/>
                        </a:rPr>
                        <a:t>Інфра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hlinkClick r:id="rId5" tooltip="сортировать по инфраструктуре"/>
                        </a:rPr>
                        <a:t>-структура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4,37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2,35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2,44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2,69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2,65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2,49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2,22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70,93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50,80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</a:tr>
              <a:tr h="518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Міжнародні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перевезен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ня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3,86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3,14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2,53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2,79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2,72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2,95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2,59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90,13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73,32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</a:tr>
              <a:tr h="518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Логістична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компетен</a:t>
                      </a:r>
                      <a:r>
                        <a:rPr lang="ru-RU" sz="1400" dirty="0" err="1" smtClean="0">
                          <a:effectLst/>
                        </a:rPr>
                        <a:t>-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ція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3,21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2,41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2,59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2,85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2,84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2,55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88,47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65,89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</a:tr>
              <a:tr h="518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Трекінг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трейсінг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4,24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3,27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2,53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2,49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3,15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2,96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2,72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83,18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64,15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</a:tr>
              <a:tr h="29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solidFill>
                            <a:schemeClr val="bg1"/>
                          </a:solidFill>
                          <a:effectLst/>
                          <a:hlinkClick r:id="rId6" tooltip="сортировка по своевременности"/>
                        </a:rPr>
                        <a:t>Своєчас-ність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4,39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3,65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3,31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3,06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3,31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3,51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3,51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3,19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87,40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72,67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45608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Дані щодо ефективності логістичної діяльності України, регіону Європи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Центральної Азії, Німеччини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7772400" cy="2971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uk-UA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sz="6400" i="1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uk-UA" sz="6400" i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uk-UA" sz="6400" i="1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uk-UA" sz="9600" i="1" dirty="0" smtClean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9600" b="1" i="1" dirty="0" smtClean="0">
                <a:solidFill>
                  <a:schemeClr val="tx1"/>
                </a:solidFill>
                <a:latin typeface="+mn-lt"/>
              </a:rPr>
              <a:t>Логістика </a:t>
            </a:r>
            <a:r>
              <a:rPr lang="uk-UA" sz="9600" b="1" i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9600" b="1" i="1" dirty="0" err="1">
                <a:solidFill>
                  <a:schemeClr val="tx1"/>
                </a:solidFill>
                <a:latin typeface="+mn-lt"/>
              </a:rPr>
              <a:t>навч</a:t>
            </a:r>
            <a:r>
              <a:rPr lang="uk-UA" sz="9600" b="1" i="1" dirty="0">
                <a:solidFill>
                  <a:schemeClr val="tx1"/>
                </a:solidFill>
                <a:latin typeface="+mn-lt"/>
              </a:rPr>
              <a:t>. </a:t>
            </a:r>
            <a:r>
              <a:rPr lang="uk-UA" sz="9600" b="1" i="1" dirty="0" err="1">
                <a:solidFill>
                  <a:schemeClr val="tx1"/>
                </a:solidFill>
                <a:latin typeface="+mn-lt"/>
              </a:rPr>
              <a:t>посіб</a:t>
            </a:r>
            <a:r>
              <a:rPr lang="uk-UA" sz="9600" b="1" i="1" dirty="0">
                <a:solidFill>
                  <a:schemeClr val="tx1"/>
                </a:solidFill>
                <a:latin typeface="+mn-lt"/>
              </a:rPr>
              <a:t>. </a:t>
            </a:r>
            <a:r>
              <a:rPr lang="uk-UA" sz="9600" i="1" dirty="0" smtClean="0">
                <a:solidFill>
                  <a:schemeClr val="tx1"/>
                </a:solidFill>
                <a:latin typeface="+mn-lt"/>
              </a:rPr>
              <a:t>для </a:t>
            </a:r>
            <a:r>
              <a:rPr lang="uk-UA" sz="9600" i="1" dirty="0">
                <a:solidFill>
                  <a:schemeClr val="tx1"/>
                </a:solidFill>
                <a:latin typeface="+mn-lt"/>
              </a:rPr>
              <a:t>студентів галузі знань 0306 «Менеджмент і адміністрування» всіх форм навчання / </a:t>
            </a:r>
            <a:endParaRPr lang="uk-UA" sz="9600" i="1" dirty="0" smtClean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9600" b="1" i="1" dirty="0" smtClean="0">
                <a:solidFill>
                  <a:schemeClr val="tx1"/>
                </a:solidFill>
                <a:latin typeface="+mn-lt"/>
              </a:rPr>
              <a:t>К</a:t>
            </a:r>
            <a:r>
              <a:rPr lang="uk-UA" sz="9600" b="1" i="1" dirty="0">
                <a:solidFill>
                  <a:schemeClr val="tx1"/>
                </a:solidFill>
                <a:latin typeface="+mn-lt"/>
              </a:rPr>
              <a:t>. В. Мельникова, Т. О. </a:t>
            </a:r>
            <a:r>
              <a:rPr lang="uk-UA" sz="9600" b="1" i="1" dirty="0" err="1">
                <a:solidFill>
                  <a:schemeClr val="tx1"/>
                </a:solidFill>
                <a:latin typeface="+mn-lt"/>
              </a:rPr>
              <a:t>Колодізєва</a:t>
            </a:r>
            <a:r>
              <a:rPr lang="uk-UA" sz="9600" b="1" i="1" dirty="0">
                <a:solidFill>
                  <a:schemeClr val="tx1"/>
                </a:solidFill>
                <a:latin typeface="+mn-lt"/>
              </a:rPr>
              <a:t>, О. В. Авраменко та ін. / під </a:t>
            </a:r>
            <a:r>
              <a:rPr lang="uk-UA" sz="9600" b="1" i="1" dirty="0" err="1">
                <a:solidFill>
                  <a:schemeClr val="tx1"/>
                </a:solidFill>
                <a:latin typeface="+mn-lt"/>
              </a:rPr>
              <a:t>заг</a:t>
            </a:r>
            <a:r>
              <a:rPr lang="uk-UA" sz="9600" b="1" i="1" dirty="0">
                <a:solidFill>
                  <a:schemeClr val="tx1"/>
                </a:solidFill>
                <a:latin typeface="+mn-lt"/>
              </a:rPr>
              <a:t>. ред. О. М. </a:t>
            </a:r>
            <a:r>
              <a:rPr lang="uk-UA" sz="9600" b="1" i="1" dirty="0" err="1">
                <a:solidFill>
                  <a:schemeClr val="tx1"/>
                </a:solidFill>
                <a:latin typeface="+mn-lt"/>
              </a:rPr>
              <a:t>Ястремської</a:t>
            </a:r>
            <a:r>
              <a:rPr lang="uk-UA" sz="9600" i="1" dirty="0">
                <a:solidFill>
                  <a:schemeClr val="tx1"/>
                </a:solidFill>
                <a:latin typeface="+mn-lt"/>
              </a:rPr>
              <a:t>. ─ Х. : ХНЕУ ім. С. </a:t>
            </a:r>
            <a:r>
              <a:rPr lang="uk-UA" sz="9600" i="1" dirty="0" err="1">
                <a:solidFill>
                  <a:schemeClr val="tx1"/>
                </a:solidFill>
                <a:latin typeface="+mn-lt"/>
              </a:rPr>
              <a:t>Кузнеця</a:t>
            </a:r>
            <a:r>
              <a:rPr lang="uk-UA" sz="9600" i="1" dirty="0">
                <a:solidFill>
                  <a:schemeClr val="tx1"/>
                </a:solidFill>
                <a:latin typeface="+mn-lt"/>
              </a:rPr>
              <a:t>, 2015.  ─ 307 с. (Укр. мов)</a:t>
            </a:r>
            <a:endParaRPr lang="ru-RU" sz="9600" i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0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23518"/>
              </p:ext>
            </p:extLst>
          </p:nvPr>
        </p:nvGraphicFramePr>
        <p:xfrm>
          <a:off x="457200" y="1371599"/>
          <a:ext cx="8381999" cy="464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9375"/>
                <a:gridCol w="1242212"/>
                <a:gridCol w="994105"/>
                <a:gridCol w="1086307"/>
              </a:tblGrid>
              <a:tr h="581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Компоненти Індексу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Значення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Оцінка</a:t>
                      </a:r>
                      <a:r>
                        <a:rPr lang="ru-RU" sz="1800">
                          <a:effectLst/>
                        </a:rPr>
                        <a:t> *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Ранг</a:t>
                      </a:r>
                      <a:r>
                        <a:rPr lang="ru-RU" sz="1600" dirty="0">
                          <a:effectLst/>
                        </a:rPr>
                        <a:t>/140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Інфраструктура </a:t>
                      </a:r>
                      <a:r>
                        <a:rPr lang="ru-RU" sz="1800" dirty="0">
                          <a:effectLst/>
                        </a:rPr>
                        <a:t>0-100 (</a:t>
                      </a:r>
                      <a:r>
                        <a:rPr lang="uk-UA" sz="1800" dirty="0">
                          <a:effectLst/>
                        </a:rPr>
                        <a:t>краща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70.1 ↑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Індекс автомобільних шляхів 0-100 (кращий)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72</a:t>
                      </a:r>
                      <a:r>
                        <a:rPr lang="uk-UA" sz="1800">
                          <a:effectLst/>
                        </a:rPr>
                        <a:t>,</a:t>
                      </a: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72</a:t>
                      </a:r>
                      <a:r>
                        <a:rPr lang="uk-UA" sz="1800">
                          <a:effectLst/>
                        </a:rPr>
                        <a:t>,</a:t>
                      </a:r>
                      <a:r>
                        <a:rPr lang="ru-RU" sz="1800">
                          <a:effectLst/>
                        </a:rPr>
                        <a:t>7</a:t>
                      </a:r>
                      <a:r>
                        <a:rPr lang="uk-UA" sz="1800">
                          <a:effectLst/>
                        </a:rPr>
                        <a:t>=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Якість шляхів</a:t>
                      </a:r>
                      <a:r>
                        <a:rPr lang="ru-RU" sz="1800" dirty="0">
                          <a:effectLst/>
                        </a:rPr>
                        <a:t> 1-7 (</a:t>
                      </a:r>
                      <a:r>
                        <a:rPr lang="uk-UA" sz="1800" dirty="0">
                          <a:effectLst/>
                        </a:rPr>
                        <a:t>краща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r>
                        <a:rPr lang="uk-UA" sz="1800">
                          <a:effectLst/>
                        </a:rPr>
                        <a:t>,</a:t>
                      </a: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</a:t>
                      </a:r>
                      <a:r>
                        <a:rPr lang="uk-UA" sz="1800">
                          <a:effectLst/>
                        </a:rPr>
                        <a:t>,</a:t>
                      </a:r>
                      <a:r>
                        <a:rPr lang="ru-RU" sz="1800">
                          <a:effectLst/>
                        </a:rPr>
                        <a:t>6 ↑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Ефективність залізничного сервісу</a:t>
                      </a:r>
                      <a:r>
                        <a:rPr lang="ru-RU" sz="1800" dirty="0">
                          <a:effectLst/>
                        </a:rPr>
                        <a:t> 1-7 (</a:t>
                      </a:r>
                      <a:r>
                        <a:rPr lang="uk-UA" sz="1800" dirty="0">
                          <a:effectLst/>
                        </a:rPr>
                        <a:t>краща</a:t>
                      </a:r>
                      <a:r>
                        <a:rPr lang="ru-RU" sz="1800" dirty="0">
                          <a:effectLst/>
                        </a:rPr>
                        <a:t>)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r>
                        <a:rPr lang="uk-UA" sz="1800">
                          <a:effectLst/>
                        </a:rPr>
                        <a:t>,</a:t>
                      </a: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54</a:t>
                      </a:r>
                      <a:r>
                        <a:rPr lang="uk-UA" sz="1800">
                          <a:effectLst/>
                        </a:rPr>
                        <a:t>,</a:t>
                      </a:r>
                      <a:r>
                        <a:rPr lang="ru-RU" sz="1800">
                          <a:effectLst/>
                        </a:rPr>
                        <a:t>2 ↑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Повітряне сполучення (аеропорти), оцінка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68,844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56</a:t>
                      </a:r>
                      <a:r>
                        <a:rPr lang="uk-UA" sz="1800">
                          <a:effectLst/>
                        </a:rPr>
                        <a:t>,</a:t>
                      </a:r>
                      <a:r>
                        <a:rPr lang="ru-RU" sz="1800">
                          <a:effectLst/>
                        </a:rPr>
                        <a:t>6 ↑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Надійність  поставок водним транспортом </a:t>
                      </a:r>
                      <a:r>
                        <a:rPr lang="ru-RU" sz="1800" dirty="0">
                          <a:effectLst/>
                        </a:rPr>
                        <a:t>1-7 (</a:t>
                      </a:r>
                      <a:r>
                        <a:rPr lang="uk-UA" sz="1800" dirty="0">
                          <a:effectLst/>
                        </a:rPr>
                        <a:t>краща</a:t>
                      </a:r>
                      <a:r>
                        <a:rPr lang="ru-RU" sz="1800" dirty="0">
                          <a:effectLst/>
                        </a:rPr>
                        <a:t>)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r>
                        <a:rPr lang="uk-UA" sz="1800">
                          <a:effectLst/>
                        </a:rPr>
                        <a:t>,</a:t>
                      </a: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58</a:t>
                      </a:r>
                      <a:r>
                        <a:rPr lang="uk-UA" sz="1800">
                          <a:effectLst/>
                        </a:rPr>
                        <a:t>,</a:t>
                      </a:r>
                      <a:r>
                        <a:rPr lang="ru-RU" sz="1800">
                          <a:effectLst/>
                        </a:rPr>
                        <a:t>9 ↑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Ефективність сервісу морських портів </a:t>
                      </a:r>
                      <a:r>
                        <a:rPr lang="ru-RU" sz="1800" dirty="0">
                          <a:effectLst/>
                        </a:rPr>
                        <a:t>1-7 (</a:t>
                      </a:r>
                      <a:r>
                        <a:rPr lang="uk-UA" sz="1800" dirty="0">
                          <a:effectLst/>
                        </a:rPr>
                        <a:t>краща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r>
                        <a:rPr lang="uk-UA" sz="1800" dirty="0">
                          <a:effectLst/>
                        </a:rPr>
                        <a:t>,</a:t>
                      </a: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46</a:t>
                      </a:r>
                      <a:r>
                        <a:rPr lang="uk-UA" sz="1800" dirty="0">
                          <a:effectLst/>
                        </a:rPr>
                        <a:t>,</a:t>
                      </a:r>
                      <a:r>
                        <a:rPr lang="ru-RU" sz="1800" dirty="0">
                          <a:effectLst/>
                        </a:rPr>
                        <a:t>5 ↑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7927" y="152400"/>
            <a:ext cx="8382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Динаміка оцінок, значення та рейтинг компонентів Глобального індексу конкурентоспроможності (</a:t>
            </a:r>
            <a:r>
              <a:rPr kumimoji="0" lang="uk-UA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Global</a:t>
            </a: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Competitiveness</a:t>
            </a: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Index</a:t>
            </a: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України в 2018 році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*↑‒</a:t>
            </a: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покращення показника;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‒</a:t>
            </a: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показник залишився на тому самому рівні.</a:t>
            </a:r>
            <a:endParaRPr kumimoji="0" lang="uk-UA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dmin\Pictures\LPI-2016-Infographic-FINAL-780 - коп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960"/>
            <a:ext cx="7848600" cy="650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admin\Pictures\LPI-2016-Infographic-FINAL-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543800" cy="63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81000"/>
            <a:ext cx="8610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ELA, </a:t>
            </a:r>
            <a:r>
              <a:rPr lang="ru-RU" sz="1600" b="1" dirty="0" smtClean="0">
                <a:solidFill>
                  <a:srgbClr val="FF0000"/>
                </a:solidFill>
              </a:rPr>
              <a:t>ЄВРОПЕЙСЬКА ЛОГІСТИЧНА АСОЦІАЦІЯ,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є </a:t>
            </a:r>
            <a:r>
              <a:rPr lang="ru-RU" sz="1600" dirty="0" err="1"/>
              <a:t>федерацією</a:t>
            </a:r>
            <a:r>
              <a:rPr lang="ru-RU" sz="1600" dirty="0"/>
              <a:t> з 30 </a:t>
            </a:r>
            <a:r>
              <a:rPr lang="ru-RU" sz="1600" dirty="0" err="1"/>
              <a:t>національних</a:t>
            </a:r>
            <a:r>
              <a:rPr lang="ru-RU" sz="1600" dirty="0"/>
              <a:t> </a:t>
            </a:r>
            <a:r>
              <a:rPr lang="ru-RU" sz="1600" dirty="0" err="1"/>
              <a:t>організацій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охоплюють</a:t>
            </a:r>
            <a:r>
              <a:rPr lang="ru-RU" sz="1600" dirty="0"/>
              <a:t> </a:t>
            </a:r>
            <a:r>
              <a:rPr lang="ru-RU" sz="1600" dirty="0" err="1"/>
              <a:t>майже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країни</a:t>
            </a:r>
            <a:r>
              <a:rPr lang="ru-RU" sz="1600" dirty="0"/>
              <a:t> </a:t>
            </a:r>
            <a:r>
              <a:rPr lang="ru-RU" sz="1600" dirty="0" err="1"/>
              <a:t>Центральної</a:t>
            </a:r>
            <a:r>
              <a:rPr lang="ru-RU" sz="1600" dirty="0"/>
              <a:t> та </a:t>
            </a:r>
            <a:r>
              <a:rPr lang="ru-RU" sz="1600" dirty="0" err="1"/>
              <a:t>Західної</a:t>
            </a:r>
            <a:r>
              <a:rPr lang="ru-RU" sz="1600" dirty="0"/>
              <a:t> </a:t>
            </a:r>
            <a:r>
              <a:rPr lang="ru-RU" sz="1600" dirty="0" err="1"/>
              <a:t>Європи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uk-UA" sz="1600" b="1" dirty="0" smtClean="0"/>
              <a:t>1. </a:t>
            </a:r>
            <a:r>
              <a:rPr lang="en-US" sz="1600" b="1" dirty="0" smtClean="0"/>
              <a:t>ELA </a:t>
            </a:r>
            <a:r>
              <a:rPr lang="ru-RU" sz="1600" b="1" dirty="0" err="1"/>
              <a:t>має</a:t>
            </a:r>
            <a:r>
              <a:rPr lang="ru-RU" sz="1600" b="1" dirty="0"/>
              <a:t> на </a:t>
            </a:r>
            <a:r>
              <a:rPr lang="ru-RU" sz="1600" b="1" dirty="0" err="1"/>
              <a:t>меті</a:t>
            </a:r>
            <a:r>
              <a:rPr lang="ru-RU" sz="1600" b="1" dirty="0"/>
              <a:t> </a:t>
            </a:r>
            <a:r>
              <a:rPr lang="ru-RU" sz="1600" b="1" dirty="0" err="1"/>
              <a:t>забезпечити</a:t>
            </a:r>
            <a:r>
              <a:rPr lang="ru-RU" sz="1600" b="1" dirty="0"/>
              <a:t> </a:t>
            </a:r>
            <a:r>
              <a:rPr lang="ru-RU" sz="1600" b="1" dirty="0" err="1"/>
              <a:t>міжнародний</a:t>
            </a:r>
            <a:r>
              <a:rPr lang="ru-RU" sz="1600" b="1" dirty="0"/>
              <a:t> форум для мереж, </a:t>
            </a:r>
            <a:r>
              <a:rPr lang="ru-RU" sz="1600" b="1" dirty="0" err="1"/>
              <a:t>просування</a:t>
            </a:r>
            <a:r>
              <a:rPr lang="ru-RU" sz="1600" b="1" dirty="0"/>
              <a:t> та </a:t>
            </a:r>
            <a:r>
              <a:rPr lang="ru-RU" sz="1600" b="1" dirty="0" err="1"/>
              <a:t>розвитку</a:t>
            </a:r>
            <a:r>
              <a:rPr lang="ru-RU" sz="1600" b="1" dirty="0"/>
              <a:t> </a:t>
            </a:r>
            <a:r>
              <a:rPr lang="ru-RU" sz="1600" b="1" dirty="0" err="1"/>
              <a:t>професії</a:t>
            </a:r>
            <a:r>
              <a:rPr lang="ru-RU" sz="1600" b="1" dirty="0"/>
              <a:t>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логістика</a:t>
            </a:r>
            <a:r>
              <a:rPr lang="ru-RU" sz="1600" b="1" dirty="0" smtClean="0"/>
              <a:t> </a:t>
            </a:r>
            <a:r>
              <a:rPr lang="ru-RU" sz="1600" b="1" dirty="0"/>
              <a:t>та </a:t>
            </a:r>
            <a:r>
              <a:rPr lang="ru-RU" sz="1600" b="1" dirty="0" err="1" smtClean="0"/>
              <a:t>ланцюги</a:t>
            </a:r>
            <a:r>
              <a:rPr lang="ru-RU" sz="1600" b="1" dirty="0" smtClean="0"/>
              <a:t> поставок»</a:t>
            </a:r>
            <a:endParaRPr lang="ru-RU" sz="1600" b="1" dirty="0"/>
          </a:p>
          <a:p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/>
              <a:t>фіналістів</a:t>
            </a:r>
            <a:r>
              <a:rPr lang="ru-RU" sz="1600" dirty="0"/>
              <a:t> </a:t>
            </a:r>
            <a:r>
              <a:rPr lang="ru-RU" sz="1600" dirty="0" err="1"/>
              <a:t>національних</a:t>
            </a:r>
            <a:r>
              <a:rPr lang="ru-RU" sz="1600" dirty="0"/>
              <a:t> </a:t>
            </a:r>
            <a:r>
              <a:rPr lang="ru-RU" sz="1600" dirty="0" err="1"/>
              <a:t>проектів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отримали</a:t>
            </a:r>
            <a:r>
              <a:rPr lang="ru-RU" sz="1600" dirty="0"/>
              <a:t> </a:t>
            </a:r>
            <a:r>
              <a:rPr lang="ru-RU" sz="1600" dirty="0" err="1"/>
              <a:t>нагороду</a:t>
            </a:r>
            <a:r>
              <a:rPr lang="ru-RU" sz="1600" dirty="0"/>
              <a:t>, </a:t>
            </a:r>
            <a:r>
              <a:rPr lang="ru-RU" sz="1600" dirty="0" err="1"/>
              <a:t>Європейська</a:t>
            </a:r>
            <a:r>
              <a:rPr lang="ru-RU" sz="1600" dirty="0"/>
              <a:t> </a:t>
            </a:r>
            <a:r>
              <a:rPr lang="ru-RU" sz="1600" dirty="0" err="1"/>
              <a:t>премія</a:t>
            </a:r>
            <a:r>
              <a:rPr lang="ru-RU" sz="1600" dirty="0"/>
              <a:t> з </a:t>
            </a:r>
            <a:r>
              <a:rPr lang="ru-RU" sz="1600" dirty="0" err="1"/>
              <a:t>логістики</a:t>
            </a:r>
            <a:r>
              <a:rPr lang="ru-RU" sz="1600" dirty="0"/>
              <a:t> </a:t>
            </a:r>
            <a:r>
              <a:rPr lang="ru-RU" sz="1600" dirty="0" err="1"/>
              <a:t>відзначає</a:t>
            </a:r>
            <a:r>
              <a:rPr lang="ru-RU" sz="1600" dirty="0"/>
              <a:t> </a:t>
            </a:r>
            <a:r>
              <a:rPr lang="ru-RU" sz="1600" dirty="0" err="1"/>
              <a:t>кращий</a:t>
            </a:r>
            <a:r>
              <a:rPr lang="ru-RU" sz="1600" dirty="0"/>
              <a:t> </a:t>
            </a:r>
            <a:r>
              <a:rPr lang="ru-RU" sz="1600" b="1" i="1" u="sng" dirty="0" err="1"/>
              <a:t>логістичний</a:t>
            </a:r>
            <a:r>
              <a:rPr lang="ru-RU" sz="1600" b="1" i="1" u="sng" dirty="0"/>
              <a:t> проект року, а </a:t>
            </a:r>
            <a:r>
              <a:rPr lang="ru-RU" sz="1600" b="1" i="1" u="sng" dirty="0" err="1"/>
              <a:t>також</a:t>
            </a:r>
            <a:r>
              <a:rPr lang="ru-RU" sz="1600" b="1" i="1" u="sng" dirty="0"/>
              <a:t> </a:t>
            </a:r>
            <a:r>
              <a:rPr lang="ru-RU" sz="1600" b="1" i="1" u="sng" dirty="0" err="1"/>
              <a:t>кращий</a:t>
            </a:r>
            <a:r>
              <a:rPr lang="ru-RU" sz="1600" b="1" i="1" u="sng" dirty="0"/>
              <a:t> </a:t>
            </a:r>
            <a:r>
              <a:rPr lang="ru-RU" sz="1600" b="1" i="1" u="sng" dirty="0" err="1"/>
              <a:t>логістичний</a:t>
            </a:r>
            <a:r>
              <a:rPr lang="ru-RU" sz="1600" b="1" i="1" u="sng" dirty="0"/>
              <a:t> </a:t>
            </a:r>
            <a:r>
              <a:rPr lang="ru-RU" sz="1600" b="1" i="1" u="sng" dirty="0" err="1"/>
              <a:t>професіонал</a:t>
            </a:r>
            <a:r>
              <a:rPr lang="ru-RU" sz="1600" b="1" i="1" u="sng" dirty="0"/>
              <a:t> </a:t>
            </a:r>
            <a:r>
              <a:rPr lang="ru-RU" sz="1600" b="1" i="1" u="sng" dirty="0" smtClean="0"/>
              <a:t>року. </a:t>
            </a:r>
            <a:r>
              <a:rPr lang="ru-RU" sz="1600" dirty="0" smtClean="0"/>
              <a:t>Для </a:t>
            </a:r>
            <a:r>
              <a:rPr lang="ru-RU" sz="1600" dirty="0" err="1"/>
              <a:t>просування</a:t>
            </a:r>
            <a:r>
              <a:rPr lang="ru-RU" sz="1600" dirty="0"/>
              <a:t> </a:t>
            </a:r>
            <a:r>
              <a:rPr lang="ru-RU" sz="1600" dirty="0" err="1"/>
              <a:t>професії</a:t>
            </a:r>
            <a:r>
              <a:rPr lang="ru-RU" sz="1600" dirty="0"/>
              <a:t> </a:t>
            </a:r>
            <a:r>
              <a:rPr lang="ru-RU" sz="1600" dirty="0" err="1"/>
              <a:t>студенти-доценти</a:t>
            </a:r>
            <a:r>
              <a:rPr lang="ru-RU" sz="1600" dirty="0"/>
              <a:t> з </a:t>
            </a:r>
            <a:r>
              <a:rPr lang="ru-RU" sz="1600" dirty="0" err="1"/>
              <a:t>усієї</a:t>
            </a:r>
            <a:r>
              <a:rPr lang="ru-RU" sz="1600" dirty="0"/>
              <a:t> </a:t>
            </a:r>
            <a:r>
              <a:rPr lang="ru-RU" sz="1600" dirty="0" err="1"/>
              <a:t>Європи</a:t>
            </a:r>
            <a:r>
              <a:rPr lang="ru-RU" sz="1600" dirty="0"/>
              <a:t> </a:t>
            </a:r>
            <a:r>
              <a:rPr lang="ru-RU" sz="1600" dirty="0" err="1"/>
              <a:t>запрошуються</a:t>
            </a:r>
            <a:r>
              <a:rPr lang="ru-RU" sz="1600" dirty="0"/>
              <a:t> </a:t>
            </a:r>
            <a:r>
              <a:rPr lang="ru-RU" sz="1600" dirty="0" err="1"/>
              <a:t>приєднатися</a:t>
            </a:r>
            <a:r>
              <a:rPr lang="ru-RU" sz="1600" dirty="0"/>
              <a:t> до </a:t>
            </a:r>
            <a:r>
              <a:rPr lang="ru-RU" sz="1600" b="1" dirty="0" err="1"/>
              <a:t>щорічного</a:t>
            </a:r>
            <a:r>
              <a:rPr lang="ru-RU" sz="1600" b="1" dirty="0"/>
              <a:t> </a:t>
            </a:r>
            <a:r>
              <a:rPr lang="ru-RU" sz="1600" b="1" dirty="0" err="1"/>
              <a:t>навчального</a:t>
            </a:r>
            <a:r>
              <a:rPr lang="ru-RU" sz="1600" b="1" dirty="0"/>
              <a:t> </a:t>
            </a:r>
            <a:r>
              <a:rPr lang="ru-RU" sz="1600" b="1" dirty="0" err="1"/>
              <a:t>семінару</a:t>
            </a:r>
            <a:r>
              <a:rPr lang="ru-RU" sz="1600" b="1" dirty="0"/>
              <a:t> для </a:t>
            </a:r>
            <a:r>
              <a:rPr lang="ru-RU" sz="1600" b="1" dirty="0" err="1"/>
              <a:t>докторів</a:t>
            </a:r>
            <a:r>
              <a:rPr lang="ru-RU" sz="1600" b="1" dirty="0"/>
              <a:t> наук, </a:t>
            </a:r>
            <a:r>
              <a:rPr lang="ru-RU" sz="1600" b="1" dirty="0" err="1"/>
              <a:t>щоб</a:t>
            </a:r>
            <a:r>
              <a:rPr lang="ru-RU" sz="1600" b="1" dirty="0"/>
              <a:t> </a:t>
            </a:r>
            <a:r>
              <a:rPr lang="ru-RU" sz="1600" b="1" dirty="0" err="1"/>
              <a:t>вивчати</a:t>
            </a:r>
            <a:r>
              <a:rPr lang="ru-RU" sz="1600" b="1" dirty="0"/>
              <a:t> </a:t>
            </a:r>
            <a:r>
              <a:rPr lang="ru-RU" sz="1600" b="1" dirty="0" err="1"/>
              <a:t>матеріали</a:t>
            </a:r>
            <a:r>
              <a:rPr lang="ru-RU" sz="1600" b="1" dirty="0"/>
              <a:t> з </a:t>
            </a:r>
            <a:r>
              <a:rPr lang="ru-RU" sz="1600" b="1" dirty="0" err="1"/>
              <a:t>різних</a:t>
            </a:r>
            <a:r>
              <a:rPr lang="ru-RU" sz="1600" b="1" dirty="0"/>
              <a:t> </a:t>
            </a:r>
            <a:r>
              <a:rPr lang="ru-RU" sz="1600" b="1" dirty="0" err="1"/>
              <a:t>питань</a:t>
            </a:r>
            <a:r>
              <a:rPr lang="ru-RU" sz="1600" b="1" dirty="0"/>
              <a:t> </a:t>
            </a:r>
            <a:r>
              <a:rPr lang="ru-RU" sz="1600" b="1" dirty="0" err="1"/>
              <a:t>логістики</a:t>
            </a:r>
            <a:r>
              <a:rPr lang="ru-RU" sz="1600" b="1" dirty="0"/>
              <a:t> та </a:t>
            </a:r>
            <a:r>
              <a:rPr lang="ru-RU" sz="1600" b="1" dirty="0" err="1" smtClean="0"/>
              <a:t>ланцюгів</a:t>
            </a:r>
            <a:r>
              <a:rPr lang="ru-RU" sz="1600" b="1" dirty="0" smtClean="0"/>
              <a:t> </a:t>
            </a:r>
            <a:r>
              <a:rPr lang="ru-RU" sz="1600" b="1" dirty="0"/>
              <a:t>поставок.</a:t>
            </a:r>
          </a:p>
          <a:p>
            <a:r>
              <a:rPr lang="ru-RU" sz="1600" b="1" dirty="0" smtClean="0"/>
              <a:t>2.</a:t>
            </a:r>
            <a:r>
              <a:rPr lang="ru-RU" sz="1600" dirty="0" smtClean="0"/>
              <a:t>Для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взаємодії</a:t>
            </a:r>
            <a:r>
              <a:rPr lang="ru-RU" sz="1600" dirty="0"/>
              <a:t> з </a:t>
            </a:r>
            <a:r>
              <a:rPr lang="ru-RU" sz="1600" b="1" i="1" u="sng" dirty="0" err="1"/>
              <a:t>Європейським</a:t>
            </a:r>
            <a:r>
              <a:rPr lang="ru-RU" sz="1600" b="1" i="1" u="sng" dirty="0"/>
              <a:t> Парламентом та </a:t>
            </a:r>
            <a:r>
              <a:rPr lang="ru-RU" sz="1600" b="1" i="1" u="sng" dirty="0" err="1"/>
              <a:t>різними</a:t>
            </a:r>
            <a:r>
              <a:rPr lang="ru-RU" sz="1600" b="1" i="1" u="sng" dirty="0"/>
              <a:t> </a:t>
            </a:r>
            <a:r>
              <a:rPr lang="ru-RU" sz="1600" b="1" i="1" u="sng" dirty="0" err="1"/>
              <a:t>Генеральними</a:t>
            </a:r>
            <a:r>
              <a:rPr lang="ru-RU" sz="1600" b="1" i="1" u="sng" dirty="0"/>
              <a:t> Директоратами в </a:t>
            </a:r>
            <a:r>
              <a:rPr lang="ru-RU" sz="1600" b="1" i="1" u="sng" dirty="0" err="1"/>
              <a:t>Європейській</a:t>
            </a:r>
            <a:r>
              <a:rPr lang="ru-RU" sz="1600" b="1" i="1" u="sng" dirty="0"/>
              <a:t> </a:t>
            </a:r>
            <a:r>
              <a:rPr lang="ru-RU" sz="1600" b="1" i="1" u="sng" dirty="0" err="1"/>
              <a:t>Комісії</a:t>
            </a:r>
            <a:r>
              <a:rPr lang="ru-RU" sz="1600" b="1" i="1" u="sng" dirty="0"/>
              <a:t>, </a:t>
            </a:r>
            <a:r>
              <a:rPr lang="en-US" sz="1600" dirty="0"/>
              <a:t>ELA </a:t>
            </a:r>
            <a:r>
              <a:rPr lang="ru-RU" sz="1600" dirty="0" err="1"/>
              <a:t>організовує</a:t>
            </a:r>
            <a:r>
              <a:rPr lang="ru-RU" sz="1600" dirty="0"/>
              <a:t> </a:t>
            </a:r>
            <a:r>
              <a:rPr lang="ru-RU" sz="1600" dirty="0" err="1"/>
              <a:t>спільні</a:t>
            </a:r>
            <a:r>
              <a:rPr lang="ru-RU" sz="1600" dirty="0"/>
              <a:t> заходи та </a:t>
            </a:r>
            <a:r>
              <a:rPr lang="ru-RU" sz="1600" dirty="0" err="1"/>
              <a:t>зустрічі</a:t>
            </a:r>
            <a:r>
              <a:rPr lang="ru-RU" sz="1600" dirty="0"/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ЄВРОПЕЙСЬКА РАДА З ПИТАНЬ СЕРТИФІКАЦІЇ МАТЕРІАЛЬНО-ТЕХНІЧНОГО ЗАБЕЗПЕЧЕННЯ (</a:t>
            </a:r>
            <a:r>
              <a:rPr lang="en-US" sz="1600" b="1" dirty="0" smtClean="0">
                <a:solidFill>
                  <a:srgbClr val="FF0000"/>
                </a:solidFill>
              </a:rPr>
              <a:t>EUROPEAN CERTIFICATION BOARD FOR LOGISTICS (ECBL)</a:t>
            </a:r>
            <a:r>
              <a:rPr lang="ru-RU" sz="1600" b="1" dirty="0" smtClean="0">
                <a:solidFill>
                  <a:srgbClr val="FF0000"/>
                </a:solidFill>
              </a:rPr>
              <a:t>) </a:t>
            </a:r>
            <a:r>
              <a:rPr lang="ru-RU" sz="1600" dirty="0" smtClean="0"/>
              <a:t>є </a:t>
            </a:r>
            <a:r>
              <a:rPr lang="ru-RU" sz="1600" dirty="0" err="1"/>
              <a:t>незалежним</a:t>
            </a:r>
            <a:r>
              <a:rPr lang="ru-RU" sz="1600" dirty="0"/>
              <a:t> органом,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складається</a:t>
            </a:r>
            <a:r>
              <a:rPr lang="ru-RU" sz="1600" dirty="0"/>
              <a:t> з </a:t>
            </a:r>
            <a:r>
              <a:rPr lang="ru-RU" sz="1600" dirty="0" err="1"/>
              <a:t>країн-членів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добровільно</a:t>
            </a:r>
            <a:r>
              <a:rPr lang="ru-RU" sz="1600" dirty="0"/>
              <a:t> </a:t>
            </a:r>
            <a:r>
              <a:rPr lang="ru-RU" sz="1600" dirty="0" err="1"/>
              <a:t>погоджуються</a:t>
            </a:r>
            <a:r>
              <a:rPr lang="ru-RU" sz="1600" dirty="0"/>
              <a:t> </a:t>
            </a:r>
            <a:r>
              <a:rPr lang="ru-RU" sz="1600" dirty="0" err="1"/>
              <a:t>поділяти</a:t>
            </a:r>
            <a:r>
              <a:rPr lang="ru-RU" sz="1600" dirty="0"/>
              <a:t> </a:t>
            </a:r>
            <a:r>
              <a:rPr lang="ru-RU" sz="1600" dirty="0" err="1"/>
              <a:t>Стандарти</a:t>
            </a:r>
            <a:r>
              <a:rPr lang="ru-RU" sz="1600" dirty="0"/>
              <a:t> </a:t>
            </a:r>
            <a:r>
              <a:rPr lang="ru-RU" sz="1600" dirty="0" err="1"/>
              <a:t>компетенції</a:t>
            </a:r>
            <a:r>
              <a:rPr lang="ru-RU" sz="1600" dirty="0"/>
              <a:t> для </a:t>
            </a:r>
            <a:r>
              <a:rPr lang="ru-RU" sz="1600" dirty="0" err="1"/>
              <a:t>логістики</a:t>
            </a:r>
            <a:r>
              <a:rPr lang="ru-RU" sz="1600" dirty="0"/>
              <a:t> та </a:t>
            </a:r>
            <a:r>
              <a:rPr lang="ru-RU" sz="1600" dirty="0" err="1"/>
              <a:t>дотримуватися</a:t>
            </a:r>
            <a:r>
              <a:rPr lang="ru-RU" sz="1600" dirty="0"/>
              <a:t> </a:t>
            </a:r>
            <a:r>
              <a:rPr lang="ru-RU" sz="1600" dirty="0" err="1"/>
              <a:t>загальних</a:t>
            </a:r>
            <a:r>
              <a:rPr lang="ru-RU" sz="1600" dirty="0"/>
              <a:t> </a:t>
            </a:r>
            <a:r>
              <a:rPr lang="ru-RU" sz="1600" dirty="0" err="1"/>
              <a:t>рівнів</a:t>
            </a:r>
            <a:r>
              <a:rPr lang="ru-RU" sz="1600" dirty="0"/>
              <a:t> процедур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якості</a:t>
            </a:r>
            <a:r>
              <a:rPr lang="ru-RU" sz="1600" dirty="0"/>
              <a:t>. Вони є </a:t>
            </a:r>
            <a:r>
              <a:rPr lang="ru-RU" sz="1600" dirty="0" err="1"/>
              <a:t>зберігачами</a:t>
            </a:r>
            <a:r>
              <a:rPr lang="ru-RU" sz="1600" dirty="0"/>
              <a:t> </a:t>
            </a:r>
            <a:r>
              <a:rPr lang="ru-RU" sz="1600" dirty="0" err="1"/>
              <a:t>стандартів</a:t>
            </a:r>
            <a:r>
              <a:rPr lang="ru-RU" sz="1600" dirty="0"/>
              <a:t> </a:t>
            </a:r>
            <a:r>
              <a:rPr lang="en-US" sz="1600" dirty="0"/>
              <a:t>ELA </a:t>
            </a:r>
            <a:r>
              <a:rPr lang="ru-RU" sz="1600" dirty="0"/>
              <a:t>і </a:t>
            </a:r>
            <a:r>
              <a:rPr lang="ru-RU" sz="1600" dirty="0" err="1"/>
              <a:t>відповідають</a:t>
            </a:r>
            <a:r>
              <a:rPr lang="ru-RU" sz="1600" dirty="0"/>
              <a:t> за </a:t>
            </a:r>
            <a:r>
              <a:rPr lang="ru-RU" sz="1600" dirty="0" err="1"/>
              <a:t>оновлення</a:t>
            </a:r>
            <a:r>
              <a:rPr lang="ru-RU" sz="1600" dirty="0"/>
              <a:t> </a:t>
            </a:r>
            <a:r>
              <a:rPr lang="ru-RU" sz="1600" dirty="0" err="1"/>
              <a:t>стандартів</a:t>
            </a:r>
            <a:r>
              <a:rPr lang="ru-RU" sz="1600" dirty="0"/>
              <a:t> </a:t>
            </a:r>
            <a:r>
              <a:rPr lang="en-US" sz="1600" dirty="0"/>
              <a:t>ELA, </a:t>
            </a:r>
            <a:r>
              <a:rPr lang="ru-RU" sz="1600" dirty="0"/>
              <a:t>коли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потрібно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Правління</a:t>
            </a:r>
            <a:r>
              <a:rPr lang="ru-RU" sz="1600" dirty="0"/>
              <a:t> </a:t>
            </a:r>
            <a:r>
              <a:rPr lang="en-US" sz="1600" b="1" dirty="0"/>
              <a:t>ECBL </a:t>
            </a:r>
            <a:r>
              <a:rPr lang="ru-RU" sz="1600" dirty="0" smtClean="0"/>
              <a:t>є </a:t>
            </a:r>
            <a:r>
              <a:rPr lang="ru-RU" sz="1600" dirty="0" err="1"/>
              <a:t>єдиним</a:t>
            </a:r>
            <a:r>
              <a:rPr lang="ru-RU" sz="1600" dirty="0"/>
              <a:t> органом для </a:t>
            </a:r>
            <a:r>
              <a:rPr lang="ru-RU" sz="1600" dirty="0" err="1"/>
              <a:t>затвердження</a:t>
            </a:r>
            <a:r>
              <a:rPr lang="ru-RU" sz="1600" dirty="0"/>
              <a:t> </a:t>
            </a:r>
            <a:r>
              <a:rPr lang="ru-RU" sz="1600" dirty="0" err="1"/>
              <a:t>кваліфікації</a:t>
            </a:r>
            <a:r>
              <a:rPr lang="ru-RU" sz="1600" dirty="0"/>
              <a:t>, і </a:t>
            </a:r>
            <a:r>
              <a:rPr lang="ru-RU" sz="1600" dirty="0" err="1"/>
              <a:t>жодні</a:t>
            </a:r>
            <a:r>
              <a:rPr lang="ru-RU" sz="1600" dirty="0"/>
              <a:t> нагороди за </a:t>
            </a:r>
            <a:r>
              <a:rPr lang="ru-RU" sz="1600" dirty="0" err="1"/>
              <a:t>цією</a:t>
            </a:r>
            <a:r>
              <a:rPr lang="ru-RU" sz="1600" dirty="0"/>
              <a:t> </a:t>
            </a:r>
            <a:r>
              <a:rPr lang="ru-RU" sz="1600" dirty="0" err="1"/>
              <a:t>програмою</a:t>
            </a:r>
            <a:r>
              <a:rPr lang="ru-RU" sz="1600" dirty="0"/>
              <a:t> не </a:t>
            </a:r>
            <a:r>
              <a:rPr lang="ru-RU" sz="1600" dirty="0" err="1"/>
              <a:t>дозволяються</a:t>
            </a:r>
            <a:r>
              <a:rPr lang="ru-RU" sz="1600" dirty="0"/>
              <a:t> без такого </a:t>
            </a:r>
            <a:r>
              <a:rPr lang="ru-RU" sz="1600" dirty="0" err="1"/>
              <a:t>схвалення</a:t>
            </a:r>
            <a:r>
              <a:rPr lang="ru-RU" sz="1600" dirty="0"/>
              <a:t>.</a:t>
            </a:r>
          </a:p>
          <a:p>
            <a:r>
              <a:rPr lang="en-US" sz="1600" dirty="0" smtClean="0"/>
              <a:t>ELA </a:t>
            </a:r>
            <a:r>
              <a:rPr lang="ru-RU" sz="1600" dirty="0"/>
              <a:t>та </a:t>
            </a:r>
            <a:r>
              <a:rPr lang="en-US" sz="1600" dirty="0"/>
              <a:t>ECBL </a:t>
            </a:r>
            <a:r>
              <a:rPr lang="ru-RU" sz="1600" dirty="0" err="1"/>
              <a:t>підключаються</a:t>
            </a:r>
            <a:r>
              <a:rPr lang="ru-RU" sz="1600" dirty="0"/>
              <a:t> через </a:t>
            </a:r>
            <a:r>
              <a:rPr lang="ru-RU" sz="1600" dirty="0" err="1"/>
              <a:t>призначених</a:t>
            </a:r>
            <a:r>
              <a:rPr lang="ru-RU" sz="1600" dirty="0"/>
              <a:t> </a:t>
            </a:r>
            <a:r>
              <a:rPr lang="ru-RU" sz="1600" dirty="0" err="1"/>
              <a:t>членів</a:t>
            </a:r>
            <a:r>
              <a:rPr lang="ru-RU" sz="1600" dirty="0"/>
              <a:t> </a:t>
            </a:r>
            <a:r>
              <a:rPr lang="en-US" sz="1600" dirty="0"/>
              <a:t>ELA </a:t>
            </a:r>
            <a:r>
              <a:rPr lang="ru-RU" sz="1600" dirty="0"/>
              <a:t>до </a:t>
            </a:r>
            <a:r>
              <a:rPr lang="ru-RU" sz="1600" dirty="0" err="1"/>
              <a:t>Генеральної</a:t>
            </a:r>
            <a:r>
              <a:rPr lang="ru-RU" sz="1600" dirty="0"/>
              <a:t> </a:t>
            </a:r>
            <a:r>
              <a:rPr lang="ru-RU" sz="1600" dirty="0" err="1"/>
              <a:t>Асамблеї</a:t>
            </a:r>
            <a:r>
              <a:rPr lang="ru-RU" sz="1600" dirty="0"/>
              <a:t> </a:t>
            </a:r>
            <a:r>
              <a:rPr lang="en-US" sz="1600" dirty="0"/>
              <a:t>ECBL 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25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t="5357" r="12766" b="12897"/>
          <a:stretch/>
        </p:blipFill>
        <p:spPr bwMode="auto">
          <a:xfrm>
            <a:off x="36587" y="685800"/>
            <a:ext cx="888137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18849" r="20239" b="11310"/>
          <a:stretch/>
        </p:blipFill>
        <p:spPr bwMode="auto">
          <a:xfrm>
            <a:off x="381000" y="609600"/>
            <a:ext cx="824518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5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8730" r="6184" b="11508"/>
          <a:stretch/>
        </p:blipFill>
        <p:spPr bwMode="auto">
          <a:xfrm>
            <a:off x="152399" y="457200"/>
            <a:ext cx="8686801" cy="553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7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85800"/>
            <a:ext cx="815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</a:t>
            </a:r>
            <a:r>
              <a:rPr lang="ru-RU" sz="2800" dirty="0" err="1"/>
              <a:t>Європі</a:t>
            </a:r>
            <a:r>
              <a:rPr lang="ru-RU" sz="2800" dirty="0"/>
              <a:t> </a:t>
            </a:r>
            <a:r>
              <a:rPr lang="ru-RU" sz="2800" dirty="0" err="1"/>
              <a:t>існує</a:t>
            </a:r>
            <a:r>
              <a:rPr lang="ru-RU" sz="2800" dirty="0"/>
              <a:t> </a:t>
            </a:r>
            <a:r>
              <a:rPr lang="ru-RU" sz="2800" dirty="0" err="1"/>
              <a:t>склалася</a:t>
            </a:r>
            <a:r>
              <a:rPr lang="ru-RU" sz="2800" dirty="0"/>
              <a:t> </a:t>
            </a:r>
            <a:r>
              <a:rPr lang="ru-RU" sz="2800" dirty="0" err="1"/>
              <a:t>об'єктивна</a:t>
            </a:r>
            <a:r>
              <a:rPr lang="ru-RU" sz="2800" dirty="0"/>
              <a:t> </a:t>
            </a:r>
            <a:r>
              <a:rPr lang="ru-RU" sz="2800" b="1" dirty="0" err="1"/>
              <a:t>трирівнева</a:t>
            </a:r>
            <a:r>
              <a:rPr lang="ru-RU" sz="2800" b="1" dirty="0"/>
              <a:t> система </a:t>
            </a:r>
            <a:r>
              <a:rPr lang="ru-RU" sz="2800" b="1" dirty="0" err="1"/>
              <a:t>тестування</a:t>
            </a:r>
            <a:r>
              <a:rPr lang="ru-RU" sz="2800" b="1" dirty="0"/>
              <a:t> </a:t>
            </a:r>
            <a:r>
              <a:rPr lang="ru-RU" sz="2800" b="1" dirty="0" err="1"/>
              <a:t>логістичних</a:t>
            </a:r>
            <a:r>
              <a:rPr lang="ru-RU" sz="2800" b="1" dirty="0"/>
              <a:t> </a:t>
            </a:r>
            <a:r>
              <a:rPr lang="ru-RU" sz="2800" b="1" dirty="0" err="1"/>
              <a:t>менеджерів</a:t>
            </a:r>
            <a:r>
              <a:rPr lang="ru-RU" sz="2800" b="1" dirty="0"/>
              <a:t> </a:t>
            </a:r>
            <a:r>
              <a:rPr lang="ru-RU" sz="2800" dirty="0" err="1"/>
              <a:t>Європейської</a:t>
            </a:r>
            <a:r>
              <a:rPr lang="ru-RU" sz="2800" dirty="0"/>
              <a:t> </a:t>
            </a:r>
            <a:r>
              <a:rPr lang="ru-RU" sz="2800" dirty="0" err="1"/>
              <a:t>логістичної</a:t>
            </a:r>
            <a:r>
              <a:rPr lang="ru-RU" sz="2800" dirty="0"/>
              <a:t> </a:t>
            </a:r>
            <a:r>
              <a:rPr lang="ru-RU" sz="2800" dirty="0" err="1"/>
              <a:t>асоціації</a:t>
            </a:r>
            <a:r>
              <a:rPr lang="ru-RU" sz="2800" dirty="0"/>
              <a:t> та </a:t>
            </a:r>
            <a:r>
              <a:rPr lang="ru-RU" sz="2800" dirty="0" err="1"/>
              <a:t>Європейського</a:t>
            </a:r>
            <a:r>
              <a:rPr lang="ru-RU" sz="2800" dirty="0"/>
              <a:t> </a:t>
            </a:r>
            <a:r>
              <a:rPr lang="ru-RU" sz="2800" dirty="0" err="1"/>
              <a:t>сертифікаційного</a:t>
            </a:r>
            <a:r>
              <a:rPr lang="ru-RU" sz="2800" dirty="0"/>
              <a:t> </a:t>
            </a:r>
            <a:r>
              <a:rPr lang="ru-RU" sz="2800" dirty="0" err="1"/>
              <a:t>комітету</a:t>
            </a:r>
            <a:r>
              <a:rPr lang="ru-RU" sz="2800" dirty="0"/>
              <a:t> з </a:t>
            </a:r>
            <a:r>
              <a:rPr lang="ru-RU" sz="2800" dirty="0" err="1"/>
              <a:t>логістики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r>
              <a:rPr lang="en-US" sz="2800" dirty="0"/>
              <a:t>Supervisory / Operational level - </a:t>
            </a:r>
            <a:r>
              <a:rPr lang="en-US" sz="2800" dirty="0" err="1"/>
              <a:t>ElogSO</a:t>
            </a:r>
            <a:r>
              <a:rPr lang="en-US" sz="2800" dirty="0"/>
              <a:t> - (</a:t>
            </a:r>
            <a:r>
              <a:rPr lang="ru-RU" sz="2800" dirty="0" err="1"/>
              <a:t>контролюючий</a:t>
            </a:r>
            <a:r>
              <a:rPr lang="ru-RU" sz="2800" dirty="0"/>
              <a:t> / </a:t>
            </a:r>
            <a:r>
              <a:rPr lang="ru-RU" sz="2800" dirty="0" err="1"/>
              <a:t>операційний</a:t>
            </a:r>
            <a:r>
              <a:rPr lang="ru-RU" sz="2800" dirty="0"/>
              <a:t> </a:t>
            </a:r>
            <a:r>
              <a:rPr lang="ru-RU" sz="2800" dirty="0" err="1"/>
              <a:t>логіст</a:t>
            </a:r>
            <a:r>
              <a:rPr lang="ru-RU" sz="2800" dirty="0" smtClean="0"/>
              <a:t>);</a:t>
            </a:r>
          </a:p>
          <a:p>
            <a:endParaRPr lang="ru-RU" sz="2800" dirty="0"/>
          </a:p>
          <a:p>
            <a:r>
              <a:rPr lang="en-US" sz="2800" dirty="0"/>
              <a:t>Senior level - </a:t>
            </a:r>
            <a:r>
              <a:rPr lang="en-US" sz="2800" dirty="0" err="1"/>
              <a:t>ElogSE</a:t>
            </a:r>
            <a:r>
              <a:rPr lang="en-US" sz="2800" dirty="0"/>
              <a:t> - (</a:t>
            </a:r>
            <a:r>
              <a:rPr lang="ru-RU" sz="2800" dirty="0"/>
              <a:t>старший </a:t>
            </a:r>
            <a:r>
              <a:rPr lang="ru-RU" sz="2800" dirty="0" err="1"/>
              <a:t>логіст</a:t>
            </a:r>
            <a:r>
              <a:rPr lang="ru-RU" sz="2800" dirty="0" smtClean="0"/>
              <a:t>);</a:t>
            </a:r>
          </a:p>
          <a:p>
            <a:endParaRPr lang="ru-RU" sz="2800" dirty="0"/>
          </a:p>
          <a:p>
            <a:r>
              <a:rPr lang="en-US" sz="2800" dirty="0"/>
              <a:t>Strategic Level - </a:t>
            </a:r>
            <a:r>
              <a:rPr lang="en-US" sz="2800" dirty="0" err="1"/>
              <a:t>ElogST</a:t>
            </a:r>
            <a:r>
              <a:rPr lang="en-US" sz="2800" dirty="0"/>
              <a:t> - (</a:t>
            </a:r>
            <a:r>
              <a:rPr lang="ru-RU" sz="2800" dirty="0" err="1"/>
              <a:t>логіст</a:t>
            </a:r>
            <a:r>
              <a:rPr lang="ru-RU" sz="2800" dirty="0"/>
              <a:t> </a:t>
            </a:r>
            <a:r>
              <a:rPr lang="ru-RU" sz="2800" dirty="0" err="1"/>
              <a:t>стратегічного</a:t>
            </a:r>
            <a:r>
              <a:rPr lang="ru-RU" sz="2800" dirty="0"/>
              <a:t> </a:t>
            </a:r>
            <a:r>
              <a:rPr lang="ru-RU" sz="2800" dirty="0" err="1"/>
              <a:t>рівня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376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419600"/>
            <a:ext cx="8784976" cy="1961728"/>
          </a:xfrm>
        </p:spPr>
        <p:txBody>
          <a:bodyPr>
            <a:noAutofit/>
          </a:bodyPr>
          <a:lstStyle/>
          <a:p>
            <a:r>
              <a:rPr lang="ru-RU" dirty="0" err="1"/>
              <a:t>Бауэрсокс</a:t>
            </a:r>
            <a:r>
              <a:rPr lang="ru-RU" dirty="0"/>
              <a:t> </a:t>
            </a:r>
            <a:r>
              <a:rPr lang="ru-RU" dirty="0" err="1"/>
              <a:t>Доналд</a:t>
            </a:r>
            <a:r>
              <a:rPr lang="ru-RU" dirty="0"/>
              <a:t> Дж., </a:t>
            </a:r>
            <a:r>
              <a:rPr lang="ru-RU" dirty="0" err="1"/>
              <a:t>Клосс</a:t>
            </a:r>
            <a:r>
              <a:rPr lang="ru-RU" dirty="0"/>
              <a:t> </a:t>
            </a:r>
            <a:r>
              <a:rPr lang="ru-RU" dirty="0" err="1"/>
              <a:t>Дейвид</a:t>
            </a:r>
            <a:r>
              <a:rPr lang="ru-RU" dirty="0"/>
              <a:t> Дж. Логистика: Интегрированная цепь </a:t>
            </a:r>
            <a:r>
              <a:rPr lang="ru-RU" dirty="0" smtClean="0"/>
              <a:t>поставок.2-е </a:t>
            </a:r>
            <a:r>
              <a:rPr lang="ru-RU" dirty="0"/>
              <a:t>изд. М.: ЗАО Олимп-Бизнес , 2008 г. - 640 с. </a:t>
            </a:r>
            <a:r>
              <a:rPr lang="ru-RU" dirty="0" smtClean="0"/>
              <a:t>Пер</a:t>
            </a:r>
            <a:r>
              <a:rPr lang="ru-RU" dirty="0"/>
              <a:t>. с англ. Н. Н. Барышниковой, Б. С. Пинскера.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69" y="116632"/>
            <a:ext cx="2749816" cy="346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2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038600"/>
            <a:ext cx="8000999" cy="2342728"/>
          </a:xfrm>
        </p:spPr>
        <p:txBody>
          <a:bodyPr>
            <a:normAutofit/>
          </a:bodyPr>
          <a:lstStyle/>
          <a:p>
            <a:r>
              <a:rPr lang="ru-RU" sz="2400" dirty="0" err="1"/>
              <a:t>Крикавський</a:t>
            </a:r>
            <a:r>
              <a:rPr lang="ru-RU" sz="2400" dirty="0"/>
              <a:t> Є.В., </a:t>
            </a:r>
            <a:r>
              <a:rPr lang="ru-RU" sz="2400" dirty="0" err="1"/>
              <a:t>Чорнописька</a:t>
            </a:r>
            <a:r>
              <a:rPr lang="ru-RU" sz="2400" dirty="0"/>
              <a:t> Н.В. </a:t>
            </a:r>
            <a:endParaRPr lang="ru-RU" sz="2400" dirty="0" smtClean="0"/>
          </a:p>
          <a:p>
            <a:r>
              <a:rPr lang="ru-RU" sz="2400" dirty="0" err="1" smtClean="0"/>
              <a:t>Логістичні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Навчальний</a:t>
            </a:r>
            <a:r>
              <a:rPr lang="ru-RU" sz="2400" dirty="0" smtClean="0"/>
              <a:t> </a:t>
            </a:r>
            <a:r>
              <a:rPr lang="ru-RU" sz="2400" dirty="0" err="1"/>
              <a:t>посібник</a:t>
            </a:r>
            <a:r>
              <a:rPr lang="ru-RU" sz="2400" dirty="0"/>
              <a:t> - </a:t>
            </a:r>
            <a:r>
              <a:rPr lang="ru-RU" sz="2400" dirty="0" err="1"/>
              <a:t>Львів</a:t>
            </a:r>
            <a:r>
              <a:rPr lang="ru-RU" sz="2400" dirty="0"/>
              <a:t>: </a:t>
            </a:r>
            <a:r>
              <a:rPr lang="ru-RU" sz="2400" dirty="0" err="1"/>
              <a:t>Видавництво</a:t>
            </a:r>
            <a:r>
              <a:rPr lang="ru-RU" sz="2400" dirty="0"/>
              <a:t> </a:t>
            </a:r>
            <a:r>
              <a:rPr lang="ru-RU" sz="2400" dirty="0" err="1"/>
              <a:t>Національний</a:t>
            </a:r>
            <a:r>
              <a:rPr lang="ru-RU" sz="2400" dirty="0"/>
              <a:t> </a:t>
            </a:r>
            <a:r>
              <a:rPr lang="ru-RU" sz="2400" dirty="0" err="1"/>
              <a:t>університет</a:t>
            </a:r>
            <a:r>
              <a:rPr lang="ru-RU" sz="2400" dirty="0"/>
              <a:t> "</a:t>
            </a:r>
            <a:r>
              <a:rPr lang="ru-RU" sz="2400" dirty="0" err="1"/>
              <a:t>Львівська</a:t>
            </a:r>
            <a:r>
              <a:rPr lang="ru-RU" sz="2400" dirty="0"/>
              <a:t> </a:t>
            </a:r>
            <a:r>
              <a:rPr lang="ru-RU" sz="2400" dirty="0" err="1"/>
              <a:t>політехніка</a:t>
            </a:r>
            <a:r>
              <a:rPr lang="ru-RU" sz="2400" dirty="0"/>
              <a:t>", 2009. - 264с.</a:t>
            </a:r>
          </a:p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636"/>
            <a:ext cx="2686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1" y="609600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Розділ 1. Концептуальні засади логістики</a:t>
            </a:r>
            <a:r>
              <a:rPr lang="uk-UA" dirty="0"/>
              <a:t>……………… </a:t>
            </a:r>
            <a:endParaRPr lang="uk-UA" dirty="0" smtClean="0"/>
          </a:p>
          <a:p>
            <a:endParaRPr lang="ru-RU" dirty="0"/>
          </a:p>
          <a:p>
            <a:r>
              <a:rPr lang="uk-UA" b="1" dirty="0"/>
              <a:t>1. Логістика – інструмент ринкової економіки</a:t>
            </a:r>
            <a:r>
              <a:rPr lang="uk-UA" dirty="0"/>
              <a:t>…………………. </a:t>
            </a:r>
            <a:endParaRPr lang="ru-RU" dirty="0"/>
          </a:p>
          <a:p>
            <a:r>
              <a:rPr lang="uk-UA" b="1" dirty="0" smtClean="0"/>
              <a:t>2</a:t>
            </a:r>
            <a:r>
              <a:rPr lang="uk-UA" b="1" dirty="0"/>
              <a:t>. Концепція і методологічний апарат інтегрованої логістики</a:t>
            </a:r>
            <a:r>
              <a:rPr lang="uk-UA" dirty="0"/>
              <a:t>………………………………………………………………..…..</a:t>
            </a:r>
            <a:endParaRPr lang="ru-RU" dirty="0"/>
          </a:p>
          <a:p>
            <a:r>
              <a:rPr lang="uk-UA" b="1" dirty="0" smtClean="0"/>
              <a:t>3</a:t>
            </a:r>
            <a:r>
              <a:rPr lang="uk-UA" b="1" dirty="0"/>
              <a:t>. Об’єкти логістичного управління та логістичні операції</a:t>
            </a:r>
            <a:r>
              <a:rPr lang="uk-UA" dirty="0"/>
              <a:t>……</a:t>
            </a:r>
            <a:endParaRPr lang="ru-RU" dirty="0"/>
          </a:p>
          <a:p>
            <a:r>
              <a:rPr lang="uk-UA" b="1" dirty="0" smtClean="0"/>
              <a:t>4</a:t>
            </a:r>
            <a:r>
              <a:rPr lang="uk-UA" b="1" dirty="0"/>
              <a:t>. Логістична діяльність та логістичні функції</a:t>
            </a:r>
            <a:r>
              <a:rPr lang="uk-UA" dirty="0"/>
              <a:t>……………………</a:t>
            </a:r>
            <a:endParaRPr lang="ru-RU" dirty="0"/>
          </a:p>
          <a:p>
            <a:r>
              <a:rPr lang="uk-UA" b="1" dirty="0" smtClean="0"/>
              <a:t>5</a:t>
            </a:r>
            <a:r>
              <a:rPr lang="uk-UA" b="1" dirty="0"/>
              <a:t>. Логістичний менеджмент у системі загального менеджменту</a:t>
            </a:r>
            <a:r>
              <a:rPr lang="uk-UA" dirty="0" smtClean="0"/>
              <a:t>………………………………………………………………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055" y="3429000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Розділ 2. Функціонально-базовий поділ логістики</a:t>
            </a:r>
            <a:r>
              <a:rPr lang="uk-UA" b="1" dirty="0" smtClean="0"/>
              <a:t>……..</a:t>
            </a:r>
          </a:p>
          <a:p>
            <a:endParaRPr lang="ru-RU" dirty="0"/>
          </a:p>
          <a:p>
            <a:r>
              <a:rPr lang="uk-UA" b="1" dirty="0"/>
              <a:t> 6. Логістичний підхід до управління матеріальними потоками у сфері виробництва</a:t>
            </a:r>
            <a:r>
              <a:rPr lang="uk-UA" dirty="0"/>
              <a:t>…………………………………………………..</a:t>
            </a:r>
            <a:endParaRPr lang="ru-RU" dirty="0"/>
          </a:p>
          <a:p>
            <a:r>
              <a:rPr lang="uk-UA" b="1" dirty="0" smtClean="0"/>
              <a:t>7</a:t>
            </a:r>
            <a:r>
              <a:rPr lang="uk-UA" b="1" dirty="0"/>
              <a:t>. Логістичний підхід до управління матеріальними потоками у сфері обігу</a:t>
            </a:r>
            <a:r>
              <a:rPr lang="uk-UA" dirty="0"/>
              <a:t>……………………………………………………………….</a:t>
            </a:r>
            <a:endParaRPr lang="ru-RU" dirty="0"/>
          </a:p>
          <a:p>
            <a:r>
              <a:rPr lang="uk-UA" b="1" dirty="0" smtClean="0"/>
              <a:t>8</a:t>
            </a:r>
            <a:r>
              <a:rPr lang="uk-UA" b="1" dirty="0"/>
              <a:t>. Логістичний підхід до обслуговування споживачів</a:t>
            </a:r>
            <a:r>
              <a:rPr lang="uk-UA" dirty="0"/>
              <a:t>………….</a:t>
            </a:r>
            <a:endParaRPr lang="ru-RU" dirty="0"/>
          </a:p>
          <a:p>
            <a:r>
              <a:rPr lang="uk-UA" b="1" dirty="0" smtClean="0"/>
              <a:t>9</a:t>
            </a:r>
            <a:r>
              <a:rPr lang="uk-UA" b="1" dirty="0"/>
              <a:t>. Склад і транспорт у </a:t>
            </a:r>
            <a:r>
              <a:rPr lang="uk-UA" b="1" dirty="0" smtClean="0"/>
              <a:t>логістиці1</a:t>
            </a:r>
          </a:p>
          <a:p>
            <a:r>
              <a:rPr lang="uk-UA" b="1" dirty="0" smtClean="0"/>
              <a:t>10.Економічне </a:t>
            </a:r>
            <a:r>
              <a:rPr lang="uk-UA" b="1" dirty="0"/>
              <a:t>забезпечення логістики</a:t>
            </a:r>
            <a:r>
              <a:rPr lang="uk-UA" dirty="0"/>
              <a:t>…………………………….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4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4"/>
          </a:xfrm>
        </p:spPr>
        <p:txBody>
          <a:bodyPr>
            <a:normAutofit/>
          </a:bodyPr>
          <a:lstStyle/>
          <a:p>
            <a:r>
              <a:rPr lang="ru-RU" dirty="0" err="1"/>
              <a:t>Логістика</a:t>
            </a:r>
            <a:r>
              <a:rPr lang="ru-RU" dirty="0"/>
              <a:t> : </a:t>
            </a:r>
            <a:r>
              <a:rPr lang="ru-RU" dirty="0" err="1"/>
              <a:t>компендіум</a:t>
            </a:r>
            <a:r>
              <a:rPr lang="ru-RU" dirty="0"/>
              <a:t> і практикум [Текст] :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</a:t>
            </a:r>
            <a:r>
              <a:rPr lang="ru-RU" dirty="0"/>
              <a:t>. / Є.В. </a:t>
            </a:r>
            <a:r>
              <a:rPr lang="ru-RU" dirty="0" err="1"/>
              <a:t>Крикавський</a:t>
            </a:r>
            <a:r>
              <a:rPr lang="ru-RU" dirty="0"/>
              <a:t>, Н.І. Чухрай, Н.В. </a:t>
            </a:r>
            <a:r>
              <a:rPr lang="ru-RU" dirty="0" err="1"/>
              <a:t>Чорнописька</a:t>
            </a:r>
            <a:r>
              <a:rPr lang="ru-RU" dirty="0"/>
              <a:t>. – К. : Кондор, 2009. – 340с.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9441"/>
            <a:ext cx="2103390" cy="318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Автор: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Аникин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Б.А.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Год издания: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2006</a:t>
            </a:r>
          </a:p>
          <a:p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Издат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.: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ИНФРА-М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Страниц: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276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Язык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: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Русский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88640"/>
            <a:ext cx="2287283" cy="33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3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>
            <a:normAutofit/>
          </a:bodyPr>
          <a:lstStyle/>
          <a:p>
            <a:r>
              <a:rPr lang="ru-RU" dirty="0"/>
              <a:t>Автор: </a:t>
            </a:r>
            <a:r>
              <a:rPr lang="ru-RU" dirty="0" err="1" smtClean="0"/>
              <a:t>Гаджинский</a:t>
            </a:r>
            <a:r>
              <a:rPr lang="ru-RU" dirty="0" smtClean="0"/>
              <a:t> </a:t>
            </a:r>
            <a:r>
              <a:rPr lang="ru-RU" dirty="0"/>
              <a:t>А.М.</a:t>
            </a:r>
          </a:p>
          <a:p>
            <a:r>
              <a:rPr lang="ru-RU" dirty="0"/>
              <a:t>Год издания:  </a:t>
            </a:r>
            <a:r>
              <a:rPr lang="ru-RU" dirty="0" smtClean="0"/>
              <a:t>2009</a:t>
            </a:r>
            <a:endParaRPr lang="ru-RU" dirty="0"/>
          </a:p>
          <a:p>
            <a:r>
              <a:rPr lang="ru-RU" dirty="0" err="1" smtClean="0"/>
              <a:t>Издат</a:t>
            </a:r>
            <a:r>
              <a:rPr lang="ru-RU" dirty="0"/>
              <a:t>.:  </a:t>
            </a:r>
            <a:r>
              <a:rPr lang="ru-RU" dirty="0" smtClean="0"/>
              <a:t>Дашков </a:t>
            </a:r>
            <a:r>
              <a:rPr lang="ru-RU" dirty="0"/>
              <a:t>и К</a:t>
            </a:r>
          </a:p>
          <a:p>
            <a:r>
              <a:rPr lang="ru-RU" dirty="0"/>
              <a:t>Страниц:  </a:t>
            </a:r>
            <a:r>
              <a:rPr lang="ru-RU" dirty="0" smtClean="0"/>
              <a:t>312</a:t>
            </a:r>
            <a:endParaRPr lang="ru-RU" dirty="0"/>
          </a:p>
          <a:p>
            <a:r>
              <a:rPr lang="ru-RU" dirty="0" smtClean="0"/>
              <a:t>Язык</a:t>
            </a:r>
            <a:r>
              <a:rPr lang="ru-RU" dirty="0"/>
              <a:t>:  </a:t>
            </a:r>
            <a:r>
              <a:rPr lang="ru-RU" dirty="0" smtClean="0"/>
              <a:t>Русский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2011288" cy="274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9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1005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Название: Логистика. Учебник</a:t>
            </a:r>
          </a:p>
          <a:p>
            <a:r>
              <a:rPr lang="ru-RU" dirty="0"/>
              <a:t>Автор: А.М. </a:t>
            </a:r>
            <a:r>
              <a:rPr lang="ru-RU" dirty="0" err="1"/>
              <a:t>Гаджинский</a:t>
            </a:r>
            <a:endParaRPr lang="ru-RU" dirty="0"/>
          </a:p>
          <a:p>
            <a:r>
              <a:rPr lang="ru-RU" dirty="0"/>
              <a:t>Издательство: Дашков и Ко</a:t>
            </a:r>
          </a:p>
          <a:p>
            <a:r>
              <a:rPr lang="ru-RU" dirty="0"/>
              <a:t>Год издания: 2005 </a:t>
            </a:r>
          </a:p>
          <a:p>
            <a:r>
              <a:rPr lang="ru-RU" dirty="0"/>
              <a:t>Страниц: 432 </a:t>
            </a:r>
          </a:p>
          <a:p>
            <a:r>
              <a:rPr lang="ru-RU" dirty="0"/>
              <a:t>Формат: </a:t>
            </a:r>
            <a:r>
              <a:rPr lang="ru-RU" dirty="0" err="1"/>
              <a:t>pdf</a:t>
            </a:r>
            <a:endParaRPr lang="ru-RU" dirty="0"/>
          </a:p>
          <a:p>
            <a:r>
              <a:rPr lang="ru-RU" dirty="0"/>
              <a:t>Размер: 16 </a:t>
            </a:r>
            <a:r>
              <a:rPr lang="ru-RU" dirty="0" err="1"/>
              <a:t>мб</a:t>
            </a:r>
            <a:endParaRPr lang="ru-RU" dirty="0"/>
          </a:p>
          <a:p>
            <a:r>
              <a:rPr lang="ru-RU" dirty="0"/>
              <a:t>Для сайта: MirKnig.com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95" y="228600"/>
            <a:ext cx="1931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3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Название: Транспортная логистика</a:t>
            </a:r>
          </a:p>
          <a:p>
            <a:r>
              <a:rPr lang="ru-RU" dirty="0"/>
              <a:t>Автор: </a:t>
            </a:r>
            <a:r>
              <a:rPr lang="ru-RU" dirty="0" err="1"/>
              <a:t>Миротин</a:t>
            </a:r>
            <a:r>
              <a:rPr lang="ru-RU" dirty="0"/>
              <a:t> Л. Б.</a:t>
            </a:r>
          </a:p>
          <a:p>
            <a:r>
              <a:rPr lang="ru-RU" dirty="0"/>
              <a:t>Издательство: Экзамен</a:t>
            </a:r>
          </a:p>
          <a:p>
            <a:r>
              <a:rPr lang="ru-RU" dirty="0"/>
              <a:t>Год: 2003</a:t>
            </a:r>
          </a:p>
          <a:p>
            <a:r>
              <a:rPr lang="ru-RU" dirty="0"/>
              <a:t>Страниц: 512</a:t>
            </a:r>
          </a:p>
          <a:p>
            <a:r>
              <a:rPr lang="ru-RU" dirty="0"/>
              <a:t>Формат: .</a:t>
            </a:r>
            <a:r>
              <a:rPr lang="ru-RU" dirty="0" err="1"/>
              <a:t>pdf</a:t>
            </a:r>
            <a:endParaRPr lang="ru-RU" dirty="0"/>
          </a:p>
          <a:p>
            <a:r>
              <a:rPr lang="ru-RU" dirty="0"/>
              <a:t>Размер: 13 </a:t>
            </a:r>
            <a:r>
              <a:rPr lang="ru-RU" dirty="0" err="1"/>
              <a:t>Mb</a:t>
            </a:r>
            <a:endParaRPr lang="ru-RU" dirty="0"/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62" y="304800"/>
            <a:ext cx="1885950" cy="270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1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/>
          </a:bodyPr>
          <a:lstStyle/>
          <a:p>
            <a:r>
              <a:rPr lang="ru-RU" dirty="0" err="1"/>
              <a:t>Миротин</a:t>
            </a:r>
            <a:r>
              <a:rPr lang="ru-RU" dirty="0"/>
              <a:t> Л.Б., Некрасов А.Г., "Логистика интегрированных цепочек поставок": Учебник / Л.Б. </a:t>
            </a:r>
            <a:r>
              <a:rPr lang="ru-RU" dirty="0" err="1"/>
              <a:t>Миротин</a:t>
            </a:r>
            <a:r>
              <a:rPr lang="ru-RU" dirty="0"/>
              <a:t>, </a:t>
            </a:r>
            <a:r>
              <a:rPr lang="ru-RU" dirty="0" err="1"/>
              <a:t>А.Г.Некрасов</a:t>
            </a:r>
            <a:r>
              <a:rPr lang="ru-RU" dirty="0"/>
              <a:t>. М.: Издательство "Экзамен", 2003. - 256 с., 150 руб.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599"/>
            <a:ext cx="2109192" cy="307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/>
          </a:bodyPr>
          <a:lstStyle/>
          <a:p>
            <a:r>
              <a:rPr lang="ru-RU" dirty="0" err="1"/>
              <a:t>Назва</a:t>
            </a:r>
            <a:r>
              <a:rPr lang="ru-RU" dirty="0"/>
              <a:t> книги: </a:t>
            </a:r>
            <a:r>
              <a:rPr lang="ru-RU" dirty="0" err="1"/>
              <a:t>Логістика</a:t>
            </a:r>
            <a:r>
              <a:rPr lang="ru-RU" dirty="0"/>
              <a:t>: </a:t>
            </a:r>
            <a:r>
              <a:rPr lang="ru-RU" dirty="0" err="1"/>
              <a:t>Підручник</a:t>
            </a:r>
            <a:r>
              <a:rPr lang="ru-RU" dirty="0"/>
              <a:t>. – 346 с.</a:t>
            </a:r>
          </a:p>
          <a:p>
            <a:r>
              <a:rPr lang="ru-RU" dirty="0"/>
              <a:t>Автор книги: </a:t>
            </a:r>
            <a:r>
              <a:rPr lang="ru-RU" dirty="0" err="1"/>
              <a:t>Окландер</a:t>
            </a:r>
            <a:r>
              <a:rPr lang="ru-RU" dirty="0"/>
              <a:t> М.А.</a:t>
            </a:r>
          </a:p>
          <a:p>
            <a:r>
              <a:rPr lang="ru-RU" dirty="0" err="1"/>
              <a:t>Видавництво</a:t>
            </a:r>
            <a:r>
              <a:rPr lang="ru-RU" dirty="0"/>
              <a:t>: К.: Центр </a:t>
            </a:r>
            <a:r>
              <a:rPr lang="ru-RU" dirty="0" err="1"/>
              <a:t>учбової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endParaRPr lang="ru-RU" dirty="0"/>
          </a:p>
          <a:p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: 2008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72" y="228600"/>
            <a:ext cx="2421928" cy="341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1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21825" r="18882" b="27756"/>
          <a:stretch/>
        </p:blipFill>
        <p:spPr bwMode="auto">
          <a:xfrm>
            <a:off x="251520" y="404664"/>
            <a:ext cx="866388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2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41865" r="18468" b="42064"/>
          <a:stretch/>
        </p:blipFill>
        <p:spPr bwMode="auto">
          <a:xfrm>
            <a:off x="1187624" y="4077072"/>
            <a:ext cx="7179794" cy="237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12" y="188640"/>
            <a:ext cx="254317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26984" r="17450" b="33929"/>
          <a:stretch/>
        </p:blipFill>
        <p:spPr bwMode="auto">
          <a:xfrm>
            <a:off x="395536" y="476672"/>
            <a:ext cx="856895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5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1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Модуль </a:t>
            </a:r>
            <a:r>
              <a:rPr lang="uk-UA" sz="3200" b="1" dirty="0"/>
              <a:t>1. Концептуальні засади </a:t>
            </a:r>
            <a:r>
              <a:rPr lang="uk-UA" sz="3200" b="1" dirty="0" smtClean="0"/>
              <a:t>логістики</a:t>
            </a:r>
          </a:p>
          <a:p>
            <a:pPr algn="ctr"/>
            <a:endParaRPr lang="uk-UA" sz="3200" b="1" dirty="0"/>
          </a:p>
          <a:p>
            <a:pPr algn="ctr"/>
            <a:r>
              <a:rPr lang="uk-UA" sz="3200" b="1" dirty="0" smtClean="0"/>
              <a:t>Тема1</a:t>
            </a:r>
            <a:r>
              <a:rPr lang="uk-UA" sz="3200" b="1" dirty="0"/>
              <a:t>. Логістика – інструмент ринкової </a:t>
            </a:r>
            <a:r>
              <a:rPr lang="uk-UA" sz="3200" b="1" dirty="0" smtClean="0"/>
              <a:t>економіки</a:t>
            </a:r>
          </a:p>
          <a:p>
            <a:pPr algn="ctr"/>
            <a:endParaRPr lang="ru-RU" sz="3200" dirty="0" smtClean="0"/>
          </a:p>
          <a:p>
            <a:pPr algn="ctr"/>
            <a:r>
              <a:rPr lang="uk-UA" sz="3200" dirty="0" smtClean="0"/>
              <a:t>  1.1. Поняття і сутність логістики</a:t>
            </a:r>
            <a:endParaRPr lang="ru-RU" sz="3200" dirty="0" smtClean="0"/>
          </a:p>
          <a:p>
            <a:pPr algn="ctr"/>
            <a:r>
              <a:rPr lang="uk-UA" sz="3200" dirty="0" smtClean="0"/>
              <a:t>1.2. Мета і завдання логістики.</a:t>
            </a:r>
            <a:endParaRPr lang="ru-RU" sz="3200" dirty="0" smtClean="0"/>
          </a:p>
          <a:p>
            <a:pPr algn="ctr"/>
            <a:r>
              <a:rPr lang="uk-UA" sz="3200" dirty="0" smtClean="0"/>
              <a:t>   1.3</a:t>
            </a:r>
            <a:r>
              <a:rPr lang="uk-UA" sz="3200" dirty="0"/>
              <a:t>. Рівні формування логістики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949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7691" r="19794" b="47817"/>
          <a:stretch/>
        </p:blipFill>
        <p:spPr bwMode="auto">
          <a:xfrm>
            <a:off x="467544" y="1484784"/>
            <a:ext cx="8136904" cy="342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1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5" t="52182" r="19459" b="22024"/>
          <a:stretch/>
        </p:blipFill>
        <p:spPr bwMode="auto">
          <a:xfrm>
            <a:off x="304800" y="1052736"/>
            <a:ext cx="8610600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8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45636" r="19682" b="20238"/>
          <a:stretch/>
        </p:blipFill>
        <p:spPr bwMode="auto">
          <a:xfrm>
            <a:off x="755576" y="836712"/>
            <a:ext cx="799288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0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534400" cy="20574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1.1. Поняття і сутність логістики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7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97346"/>
            <a:ext cx="8001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Однозначного </a:t>
            </a:r>
            <a:r>
              <a:rPr lang="ru-RU" sz="2800" dirty="0" err="1"/>
              <a:t>судження</a:t>
            </a:r>
            <a:r>
              <a:rPr lang="ru-RU" sz="2800" dirty="0"/>
              <a:t> про </a:t>
            </a:r>
            <a:r>
              <a:rPr lang="ru-RU" sz="2800" dirty="0" err="1"/>
              <a:t>етимологію</a:t>
            </a:r>
            <a:r>
              <a:rPr lang="ru-RU" sz="2800" dirty="0"/>
              <a:t> </a:t>
            </a:r>
            <a:r>
              <a:rPr lang="ru-RU" sz="2800" dirty="0" err="1"/>
              <a:t>поняття</a:t>
            </a:r>
            <a:r>
              <a:rPr lang="ru-RU" sz="2800" dirty="0"/>
              <a:t> «</a:t>
            </a:r>
            <a:r>
              <a:rPr lang="ru-RU" sz="2800" dirty="0" err="1"/>
              <a:t>логістика</a:t>
            </a:r>
            <a:r>
              <a:rPr lang="ru-RU" sz="2800" dirty="0"/>
              <a:t>» </a:t>
            </a:r>
            <a:r>
              <a:rPr lang="ru-RU" sz="2800" dirty="0" err="1"/>
              <a:t>немає</a:t>
            </a:r>
            <a:r>
              <a:rPr lang="ru-RU" sz="2800" dirty="0"/>
              <a:t>. </a:t>
            </a:r>
            <a:r>
              <a:rPr lang="ru-RU" sz="2800" dirty="0" err="1"/>
              <a:t>Найбільш</a:t>
            </a:r>
            <a:r>
              <a:rPr lang="ru-RU" sz="2800" dirty="0"/>
              <a:t> </a:t>
            </a:r>
            <a:r>
              <a:rPr lang="ru-RU" sz="2800" dirty="0" err="1"/>
              <a:t>поширеними</a:t>
            </a:r>
            <a:r>
              <a:rPr lang="ru-RU" sz="2800" dirty="0"/>
              <a:t> є </a:t>
            </a:r>
            <a:r>
              <a:rPr lang="uk-UA" sz="2800" dirty="0"/>
              <a:t>думки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термін</a:t>
            </a:r>
            <a:r>
              <a:rPr lang="ru-RU" sz="2800" dirty="0"/>
              <a:t> «</a:t>
            </a:r>
            <a:r>
              <a:rPr lang="ru-RU" sz="2800" dirty="0" err="1"/>
              <a:t>логістика</a:t>
            </a:r>
            <a:r>
              <a:rPr lang="ru-RU" sz="2800" dirty="0"/>
              <a:t>» походить </a:t>
            </a:r>
            <a:r>
              <a:rPr lang="ru-RU" sz="2800" dirty="0" err="1"/>
              <a:t>від</a:t>
            </a:r>
            <a:r>
              <a:rPr lang="ru-RU" sz="2800" dirty="0"/>
              <a:t>:</a:t>
            </a:r>
          </a:p>
          <a:p>
            <a:r>
              <a:rPr lang="ru-RU" sz="2800" dirty="0"/>
              <a:t>1) </a:t>
            </a:r>
            <a:r>
              <a:rPr lang="ru-RU" sz="2800" dirty="0" err="1">
                <a:solidFill>
                  <a:srgbClr val="00B0F0"/>
                </a:solidFill>
              </a:rPr>
              <a:t>грецького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</a:rPr>
              <a:t>logistikos</a:t>
            </a:r>
            <a:r>
              <a:rPr lang="ru-RU" sz="2800" b="1" dirty="0">
                <a:solidFill>
                  <a:srgbClr val="00B0F0"/>
                </a:solidFill>
              </a:rPr>
              <a:t> – </a:t>
            </a:r>
            <a:r>
              <a:rPr lang="uk-UA" sz="2800" b="1" dirty="0">
                <a:solidFill>
                  <a:srgbClr val="00B0F0"/>
                </a:solidFill>
              </a:rPr>
              <a:t>«</a:t>
            </a:r>
            <a:r>
              <a:rPr lang="ru-RU" sz="2800" b="1" dirty="0" err="1">
                <a:solidFill>
                  <a:srgbClr val="00B0F0"/>
                </a:solidFill>
              </a:rPr>
              <a:t>обчислювати</a:t>
            </a:r>
            <a:r>
              <a:rPr lang="ru-RU" sz="2800" b="1" dirty="0">
                <a:solidFill>
                  <a:srgbClr val="00B0F0"/>
                </a:solidFill>
              </a:rPr>
              <a:t>, </a:t>
            </a:r>
            <a:r>
              <a:rPr lang="ru-RU" sz="2800" b="1" dirty="0" err="1">
                <a:solidFill>
                  <a:srgbClr val="00B0F0"/>
                </a:solidFill>
              </a:rPr>
              <a:t>міркувати</a:t>
            </a:r>
            <a:r>
              <a:rPr lang="uk-UA" sz="2800" dirty="0">
                <a:solidFill>
                  <a:srgbClr val="00B0F0"/>
                </a:solidFill>
              </a:rPr>
              <a:t>»</a:t>
            </a:r>
            <a:r>
              <a:rPr lang="ru-RU" sz="2800" dirty="0">
                <a:solidFill>
                  <a:srgbClr val="00B0F0"/>
                </a:solidFill>
              </a:rPr>
              <a:t>;</a:t>
            </a:r>
          </a:p>
          <a:p>
            <a:r>
              <a:rPr lang="ru-RU" sz="2800" dirty="0"/>
              <a:t>2) </a:t>
            </a:r>
            <a:r>
              <a:rPr lang="ru-RU" sz="2800" dirty="0" err="1">
                <a:solidFill>
                  <a:srgbClr val="FF0000"/>
                </a:solidFill>
              </a:rPr>
              <a:t>французького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loger</a:t>
            </a:r>
            <a:r>
              <a:rPr lang="ru-RU" sz="2800" dirty="0">
                <a:solidFill>
                  <a:srgbClr val="FF0000"/>
                </a:solidFill>
              </a:rPr>
              <a:t> – </a:t>
            </a:r>
            <a:r>
              <a:rPr lang="uk-UA" sz="2800" dirty="0">
                <a:solidFill>
                  <a:srgbClr val="FF0000"/>
                </a:solidFill>
              </a:rPr>
              <a:t>«</a:t>
            </a:r>
            <a:r>
              <a:rPr lang="ru-RU" sz="2800" dirty="0" err="1">
                <a:solidFill>
                  <a:srgbClr val="FF0000"/>
                </a:solidFill>
              </a:rPr>
              <a:t>постачати</a:t>
            </a:r>
            <a:r>
              <a:rPr lang="uk-UA" sz="2800" dirty="0">
                <a:solidFill>
                  <a:srgbClr val="FF0000"/>
                </a:solidFill>
              </a:rPr>
              <a:t>»</a:t>
            </a:r>
            <a:r>
              <a:rPr lang="ru-RU" sz="2800" dirty="0">
                <a:solidFill>
                  <a:srgbClr val="FF0000"/>
                </a:solidFill>
              </a:rPr>
              <a:t>;</a:t>
            </a:r>
          </a:p>
          <a:p>
            <a:r>
              <a:rPr lang="ru-RU" sz="2800" dirty="0"/>
              <a:t>3)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давньогерманського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laubja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/>
              <a:t>– </a:t>
            </a:r>
            <a:r>
              <a:rPr lang="uk-UA" sz="2800" dirty="0">
                <a:solidFill>
                  <a:schemeClr val="accent5"/>
                </a:solidFill>
              </a:rPr>
              <a:t>«</a:t>
            </a:r>
            <a:r>
              <a:rPr lang="ru-RU" sz="2800" dirty="0">
                <a:solidFill>
                  <a:schemeClr val="accent5"/>
                </a:solidFill>
              </a:rPr>
              <a:t>склад, </a:t>
            </a:r>
            <a:r>
              <a:rPr lang="ru-RU" sz="2800" dirty="0" err="1">
                <a:solidFill>
                  <a:schemeClr val="accent5"/>
                </a:solidFill>
              </a:rPr>
              <a:t>зберігання</a:t>
            </a:r>
            <a:r>
              <a:rPr lang="uk-UA" sz="2800" dirty="0">
                <a:solidFill>
                  <a:schemeClr val="accent5"/>
                </a:solidFill>
              </a:rPr>
              <a:t>»</a:t>
            </a:r>
            <a:r>
              <a:rPr lang="ru-RU" sz="2800" dirty="0">
                <a:solidFill>
                  <a:schemeClr val="accent5"/>
                </a:solidFill>
              </a:rPr>
              <a:t>.</a:t>
            </a:r>
          </a:p>
          <a:p>
            <a:r>
              <a:rPr lang="ru-RU" sz="2800" dirty="0" err="1" smtClean="0"/>
              <a:t>Історично</a:t>
            </a:r>
            <a:r>
              <a:rPr lang="ru-RU" sz="2800" dirty="0" smtClean="0"/>
              <a:t> </a:t>
            </a:r>
            <a:r>
              <a:rPr lang="ru-RU" sz="2800" dirty="0" err="1"/>
              <a:t>склалися</a:t>
            </a:r>
            <a:r>
              <a:rPr lang="ru-RU" sz="2800" dirty="0"/>
              <a:t> </a:t>
            </a:r>
            <a:r>
              <a:rPr lang="ru-RU" sz="2800" b="1" dirty="0"/>
              <a:t>два </a:t>
            </a:r>
            <a:r>
              <a:rPr lang="ru-RU" sz="2800" b="1" dirty="0" err="1"/>
              <a:t>основних</a:t>
            </a:r>
            <a:r>
              <a:rPr lang="ru-RU" sz="2800" b="1" dirty="0"/>
              <a:t> </a:t>
            </a:r>
            <a:r>
              <a:rPr lang="ru-RU" sz="2800" b="1" dirty="0" err="1"/>
              <a:t>підходи</a:t>
            </a:r>
            <a:r>
              <a:rPr lang="ru-RU" sz="2800" b="1" dirty="0"/>
              <a:t> </a:t>
            </a:r>
            <a:r>
              <a:rPr lang="ru-RU" sz="2800" dirty="0"/>
              <a:t>до т</a:t>
            </a:r>
            <a:r>
              <a:rPr lang="uk-UA" sz="2800" dirty="0" err="1"/>
              <a:t>лумачення</a:t>
            </a:r>
            <a:r>
              <a:rPr lang="uk-UA" sz="2800" dirty="0"/>
              <a:t> </a:t>
            </a:r>
            <a:r>
              <a:rPr lang="ru-RU" sz="2800" dirty="0" err="1"/>
              <a:t>термін</a:t>
            </a:r>
            <a:r>
              <a:rPr lang="uk-UA" sz="2800" dirty="0"/>
              <a:t>а</a:t>
            </a:r>
            <a:r>
              <a:rPr lang="ru-RU" sz="2800" dirty="0"/>
              <a:t> «</a:t>
            </a:r>
            <a:r>
              <a:rPr lang="ru-RU" sz="2800" dirty="0" err="1"/>
              <a:t>логістика</a:t>
            </a:r>
            <a:r>
              <a:rPr lang="ru-RU" sz="2800" dirty="0"/>
              <a:t>» з </a:t>
            </a:r>
            <a:r>
              <a:rPr lang="ru-RU" sz="2800" dirty="0" err="1"/>
              <a:t>позиції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змісту</a:t>
            </a:r>
            <a:r>
              <a:rPr lang="ru-RU" sz="2800" dirty="0"/>
              <a:t> та практичного </a:t>
            </a:r>
            <a:r>
              <a:rPr lang="ru-RU" sz="2800" dirty="0" err="1"/>
              <a:t>використання</a:t>
            </a:r>
            <a:r>
              <a:rPr lang="ru-RU" sz="2800" dirty="0"/>
              <a:t>, </a:t>
            </a:r>
            <a:r>
              <a:rPr lang="ru-RU" sz="2800" b="1" dirty="0"/>
              <a:t>перший </a:t>
            </a:r>
            <a:r>
              <a:rPr lang="ru-RU" sz="2800" b="1" dirty="0" err="1"/>
              <a:t>пов'язаний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/>
              <a:t>застосуванням</a:t>
            </a:r>
            <a:r>
              <a:rPr lang="ru-RU" sz="2800" b="1" dirty="0"/>
              <a:t> </a:t>
            </a:r>
            <a:r>
              <a:rPr lang="ru-RU" sz="2800" b="1" dirty="0" err="1"/>
              <a:t>логістики</a:t>
            </a:r>
            <a:r>
              <a:rPr lang="ru-RU" sz="2800" b="1" dirty="0"/>
              <a:t> у </a:t>
            </a:r>
            <a:r>
              <a:rPr lang="ru-RU" sz="2800" b="1" dirty="0" err="1">
                <a:solidFill>
                  <a:srgbClr val="FF0000"/>
                </a:solidFill>
              </a:rPr>
              <a:t>військовій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справі</a:t>
            </a:r>
            <a:r>
              <a:rPr lang="ru-RU" sz="2800" b="1" dirty="0"/>
              <a:t>, </a:t>
            </a:r>
            <a:r>
              <a:rPr lang="ru-RU" sz="2800" b="1" dirty="0" err="1"/>
              <a:t>другий</a:t>
            </a:r>
            <a:r>
              <a:rPr lang="ru-RU" sz="2800" b="1" dirty="0"/>
              <a:t> – у </a:t>
            </a:r>
            <a:r>
              <a:rPr lang="ru-RU" sz="2800" b="1" dirty="0" err="1">
                <a:solidFill>
                  <a:srgbClr val="FF0000"/>
                </a:solidFill>
              </a:rPr>
              <a:t>математиці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0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4582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Логістика</a:t>
            </a:r>
            <a:r>
              <a:rPr lang="ru-RU" sz="2800" b="1" dirty="0"/>
              <a:t> Льва </a:t>
            </a:r>
            <a:r>
              <a:rPr lang="en-US" sz="2800" b="1" dirty="0"/>
              <a:t>VI </a:t>
            </a:r>
            <a:r>
              <a:rPr lang="ru-RU" sz="2800" b="1" dirty="0"/>
              <a:t>Мудрого</a:t>
            </a:r>
          </a:p>
          <a:p>
            <a:pPr algn="ctr"/>
            <a:r>
              <a:rPr lang="ru-RU" sz="2800" dirty="0"/>
              <a:t>Як </a:t>
            </a:r>
            <a:r>
              <a:rPr lang="ru-RU" sz="2800" dirty="0" err="1"/>
              <a:t>військова</a:t>
            </a:r>
            <a:r>
              <a:rPr lang="ru-RU" sz="2800" dirty="0"/>
              <a:t> </a:t>
            </a:r>
            <a:r>
              <a:rPr lang="ru-RU" sz="2800" dirty="0" err="1"/>
              <a:t>дисципліна</a:t>
            </a:r>
            <a:r>
              <a:rPr lang="ru-RU" sz="2800" dirty="0"/>
              <a:t> </a:t>
            </a:r>
            <a:r>
              <a:rPr lang="ru-RU" sz="2800" dirty="0" err="1"/>
              <a:t>логістика</a:t>
            </a:r>
            <a:r>
              <a:rPr lang="ru-RU" sz="2800" dirty="0"/>
              <a:t> </a:t>
            </a:r>
            <a:r>
              <a:rPr lang="ru-RU" sz="2800" dirty="0" err="1"/>
              <a:t>згадується</a:t>
            </a:r>
            <a:r>
              <a:rPr lang="ru-RU" sz="2800" dirty="0"/>
              <a:t> </a:t>
            </a:r>
            <a:r>
              <a:rPr lang="ru-RU" sz="2800" dirty="0" err="1"/>
              <a:t>ще</a:t>
            </a:r>
            <a:r>
              <a:rPr lang="ru-RU" sz="2800" dirty="0"/>
              <a:t> на початку </a:t>
            </a:r>
            <a:r>
              <a:rPr lang="en-US" sz="2800" dirty="0"/>
              <a:t>X </a:t>
            </a:r>
            <a:r>
              <a:rPr lang="ru-RU" sz="2800" dirty="0" err="1"/>
              <a:t>століття</a:t>
            </a:r>
            <a:r>
              <a:rPr lang="ru-RU" sz="2800" dirty="0"/>
              <a:t> </a:t>
            </a:r>
            <a:r>
              <a:rPr lang="ru-RU" sz="2800" dirty="0" err="1"/>
              <a:t>нашої</a:t>
            </a:r>
            <a:r>
              <a:rPr lang="ru-RU" sz="2800" dirty="0"/>
              <a:t> </a:t>
            </a:r>
            <a:r>
              <a:rPr lang="ru-RU" sz="2800" dirty="0" err="1"/>
              <a:t>ери</a:t>
            </a:r>
            <a:r>
              <a:rPr lang="ru-RU" sz="2800" dirty="0"/>
              <a:t>. </a:t>
            </a:r>
            <a:r>
              <a:rPr lang="ru-RU" sz="2800" b="1" u="sng" dirty="0" err="1"/>
              <a:t>Імператор</a:t>
            </a:r>
            <a:r>
              <a:rPr lang="ru-RU" sz="2800" b="1" u="sng" dirty="0"/>
              <a:t> </a:t>
            </a:r>
            <a:r>
              <a:rPr lang="ru-RU" sz="2800" b="1" u="sng" dirty="0" err="1"/>
              <a:t>Візантії</a:t>
            </a:r>
            <a:r>
              <a:rPr lang="ru-RU" sz="2800" b="1" u="sng" dirty="0"/>
              <a:t> Лев </a:t>
            </a:r>
            <a:r>
              <a:rPr lang="en-US" sz="2800" b="1" u="sng" dirty="0"/>
              <a:t>VI </a:t>
            </a:r>
            <a:r>
              <a:rPr lang="ru-RU" sz="2800" b="1" u="sng" dirty="0" err="1"/>
              <a:t>Мудрий</a:t>
            </a:r>
            <a:r>
              <a:rPr lang="ru-RU" sz="2800" dirty="0"/>
              <a:t>, </a:t>
            </a:r>
            <a:r>
              <a:rPr lang="ru-RU" sz="2800" dirty="0" err="1"/>
              <a:t>царював</a:t>
            </a:r>
            <a:r>
              <a:rPr lang="ru-RU" sz="2800" dirty="0"/>
              <a:t> в </a:t>
            </a:r>
            <a:r>
              <a:rPr lang="ru-RU" sz="2800" b="1" dirty="0"/>
              <a:t>886 - 912 </a:t>
            </a:r>
            <a:r>
              <a:rPr lang="ru-RU" sz="2800" dirty="0" err="1"/>
              <a:t>рр</a:t>
            </a:r>
            <a:r>
              <a:rPr lang="ru-RU" sz="2800" dirty="0"/>
              <a:t>, </a:t>
            </a:r>
            <a:r>
              <a:rPr lang="ru-RU" sz="2800" dirty="0" err="1"/>
              <a:t>визначав</a:t>
            </a:r>
            <a:r>
              <a:rPr lang="ru-RU" sz="2800" dirty="0"/>
              <a:t> </a:t>
            </a:r>
            <a:r>
              <a:rPr lang="ru-RU" sz="2800" dirty="0" err="1"/>
              <a:t>логістику</a:t>
            </a:r>
            <a:r>
              <a:rPr lang="ru-RU" sz="2800" dirty="0"/>
              <a:t> </a:t>
            </a:r>
            <a:r>
              <a:rPr lang="ru-RU" sz="2800" b="1" dirty="0"/>
              <a:t>як </a:t>
            </a:r>
            <a:r>
              <a:rPr lang="ru-RU" sz="2800" b="1" dirty="0" err="1"/>
              <a:t>мистецтво</a:t>
            </a:r>
            <a:r>
              <a:rPr lang="ru-RU" sz="2800" b="1" dirty="0"/>
              <a:t> </a:t>
            </a:r>
            <a:r>
              <a:rPr lang="ru-RU" sz="2800" b="1" dirty="0" err="1"/>
              <a:t>управління</a:t>
            </a:r>
            <a:r>
              <a:rPr lang="ru-RU" sz="2800" b="1" dirty="0"/>
              <a:t> </a:t>
            </a:r>
            <a:r>
              <a:rPr lang="ru-RU" sz="2800" b="1" dirty="0" err="1"/>
              <a:t>переміщеннями</a:t>
            </a:r>
            <a:r>
              <a:rPr lang="ru-RU" sz="2800" b="1" dirty="0"/>
              <a:t> </a:t>
            </a:r>
            <a:r>
              <a:rPr lang="ru-RU" sz="2800" b="1" dirty="0" err="1"/>
              <a:t>армії</a:t>
            </a:r>
            <a:r>
              <a:rPr lang="ru-RU" sz="2800" b="1" dirty="0"/>
              <a:t> і </a:t>
            </a:r>
            <a:r>
              <a:rPr lang="ru-RU" sz="2800" b="1" dirty="0" err="1"/>
              <a:t>її</a:t>
            </a:r>
            <a:r>
              <a:rPr lang="ru-RU" sz="2800" b="1" dirty="0"/>
              <a:t> </a:t>
            </a:r>
            <a:r>
              <a:rPr lang="ru-RU" sz="2800" b="1" dirty="0" err="1"/>
              <a:t>постачанням</a:t>
            </a:r>
            <a:r>
              <a:rPr lang="ru-RU" sz="2800" b="1" dirty="0"/>
              <a:t>.</a:t>
            </a:r>
          </a:p>
          <a:p>
            <a:pPr algn="ctr"/>
            <a:r>
              <a:rPr lang="ru-RU" sz="2800" dirty="0"/>
              <a:t>  У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військово</a:t>
            </a:r>
            <a:r>
              <a:rPr lang="ru-RU" sz="2800" dirty="0"/>
              <a:t>-теоретичному </a:t>
            </a:r>
            <a:r>
              <a:rPr lang="ru-RU" sz="2800" dirty="0" err="1"/>
              <a:t>праці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r>
              <a:rPr lang="ru-RU" sz="2800" dirty="0" smtClean="0"/>
              <a:t>«</a:t>
            </a:r>
            <a:r>
              <a:rPr lang="ru-RU" sz="2800" dirty="0"/>
              <a:t>Тактика Льва</a:t>
            </a:r>
            <a:r>
              <a:rPr lang="ru-RU" sz="2800" dirty="0" smtClean="0"/>
              <a:t>»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 err="1"/>
              <a:t>названі</a:t>
            </a:r>
            <a:r>
              <a:rPr lang="ru-RU" sz="2800" dirty="0"/>
              <a:t> </a:t>
            </a:r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дисципліни</a:t>
            </a:r>
            <a:r>
              <a:rPr lang="ru-RU" sz="2800" dirty="0"/>
              <a:t> </a:t>
            </a:r>
            <a:r>
              <a:rPr lang="ru-RU" sz="2800" dirty="0" err="1"/>
              <a:t>військової</a:t>
            </a:r>
            <a:r>
              <a:rPr lang="ru-RU" sz="2800" dirty="0"/>
              <a:t> науки:</a:t>
            </a:r>
          </a:p>
          <a:p>
            <a:pPr algn="ctr"/>
            <a:r>
              <a:rPr lang="ru-RU" sz="2800" dirty="0"/>
              <a:t>  </a:t>
            </a:r>
            <a:r>
              <a:rPr lang="ru-RU" sz="2800" dirty="0" err="1"/>
              <a:t>по-перше</a:t>
            </a:r>
            <a:r>
              <a:rPr lang="ru-RU" sz="2800" dirty="0"/>
              <a:t>, </a:t>
            </a:r>
            <a:r>
              <a:rPr lang="ru-RU" sz="2800" b="1" i="1" dirty="0" err="1"/>
              <a:t>стратегія</a:t>
            </a:r>
            <a:r>
              <a:rPr lang="ru-RU" sz="2800" b="1" i="1" dirty="0"/>
              <a:t> </a:t>
            </a:r>
            <a:r>
              <a:rPr lang="ru-RU" sz="2800" dirty="0"/>
              <a:t>- наука про </a:t>
            </a:r>
            <a:r>
              <a:rPr lang="ru-RU" sz="2800" dirty="0" err="1"/>
              <a:t>планування</a:t>
            </a:r>
            <a:r>
              <a:rPr lang="ru-RU" sz="2800" dirty="0"/>
              <a:t> </a:t>
            </a:r>
            <a:r>
              <a:rPr lang="ru-RU" sz="2800" dirty="0" err="1"/>
              <a:t>військових</a:t>
            </a:r>
            <a:r>
              <a:rPr lang="ru-RU" sz="2800" dirty="0"/>
              <a:t> </a:t>
            </a:r>
            <a:r>
              <a:rPr lang="ru-RU" sz="2800" dirty="0" err="1"/>
              <a:t>кампаній</a:t>
            </a:r>
            <a:r>
              <a:rPr lang="ru-RU" sz="2800" dirty="0"/>
              <a:t> і про </a:t>
            </a:r>
            <a:r>
              <a:rPr lang="ru-RU" sz="2800" dirty="0" err="1"/>
              <a:t>принципи</a:t>
            </a:r>
            <a:r>
              <a:rPr lang="ru-RU" sz="2800" dirty="0"/>
              <a:t> </a:t>
            </a:r>
            <a:r>
              <a:rPr lang="ru-RU" sz="2800" dirty="0" err="1"/>
              <a:t>військового</a:t>
            </a:r>
            <a:r>
              <a:rPr lang="ru-RU" sz="2800" dirty="0"/>
              <a:t> </a:t>
            </a:r>
            <a:r>
              <a:rPr lang="ru-RU" sz="2800" dirty="0" err="1"/>
              <a:t>керівництва</a:t>
            </a:r>
            <a:r>
              <a:rPr lang="ru-RU" sz="2800" dirty="0"/>
              <a:t>,</a:t>
            </a:r>
          </a:p>
          <a:p>
            <a:pPr algn="ctr"/>
            <a:r>
              <a:rPr lang="ru-RU" sz="2800" dirty="0"/>
              <a:t>  </a:t>
            </a:r>
            <a:r>
              <a:rPr lang="ru-RU" sz="2800" dirty="0" err="1"/>
              <a:t>по-друге</a:t>
            </a:r>
            <a:r>
              <a:rPr lang="ru-RU" sz="2800" dirty="0"/>
              <a:t>, </a:t>
            </a:r>
            <a:r>
              <a:rPr lang="ru-RU" sz="2800" b="1" i="1" dirty="0"/>
              <a:t>тактика</a:t>
            </a:r>
            <a:r>
              <a:rPr lang="ru-RU" sz="2800" dirty="0"/>
              <a:t> - наука про </a:t>
            </a:r>
            <a:r>
              <a:rPr lang="ru-RU" sz="2800" dirty="0" err="1" smtClean="0"/>
              <a:t>бойові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побудови</a:t>
            </a:r>
            <a:r>
              <a:rPr lang="ru-RU" sz="2800" dirty="0" smtClean="0"/>
              <a:t>, </a:t>
            </a:r>
            <a:r>
              <a:rPr lang="ru-RU" sz="2800" dirty="0" err="1" smtClean="0"/>
              <a:t>озброєння</a:t>
            </a:r>
            <a:r>
              <a:rPr lang="ru-RU" sz="2800" dirty="0" smtClean="0"/>
              <a:t> </a:t>
            </a:r>
            <a:r>
              <a:rPr lang="ru-RU" sz="2800" dirty="0"/>
              <a:t>і </a:t>
            </a:r>
            <a:r>
              <a:rPr lang="ru-RU" sz="2800" dirty="0" err="1" smtClean="0"/>
              <a:t>військові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пересування</a:t>
            </a:r>
            <a:r>
              <a:rPr lang="ru-RU" sz="2600" dirty="0" smtClean="0"/>
              <a:t>.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7927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1858</TotalTime>
  <Words>2664</Words>
  <Application>Microsoft Office PowerPoint</Application>
  <PresentationFormat>Экран (4:3)</PresentationFormat>
  <Paragraphs>644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Главная</vt:lpstr>
      <vt:lpstr>Навчальна дисципліна  ЛОГІСТИКА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1.1. Поняття і сутність логістики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Що означає термін «логістика»? 2. Які існують два основних підходи до тлумачення логістики? Який підхід є основним? 3. Надайте визначення логістиці.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1.2. Мета і завдання логістики.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1.3. Рівні формування логістики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Навчальна дисципліна  ЛОГІСТИКА</dc:title>
  <dc:creator>admin</dc:creator>
  <cp:lastModifiedBy>user</cp:lastModifiedBy>
  <cp:revision>114</cp:revision>
  <dcterms:created xsi:type="dcterms:W3CDTF">2006-08-16T00:00:00Z</dcterms:created>
  <dcterms:modified xsi:type="dcterms:W3CDTF">2020-02-11T20:27:12Z</dcterms:modified>
</cp:coreProperties>
</file>