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274" r:id="rId19"/>
    <p:sldId id="257" r:id="rId20"/>
    <p:sldId id="258" r:id="rId21"/>
    <p:sldId id="275" r:id="rId22"/>
    <p:sldId id="276" r:id="rId23"/>
    <p:sldId id="277" r:id="rId24"/>
    <p:sldId id="278" r:id="rId25"/>
    <p:sldId id="284" r:id="rId26"/>
    <p:sldId id="279" r:id="rId27"/>
    <p:sldId id="280" r:id="rId28"/>
    <p:sldId id="281" r:id="rId29"/>
    <p:sldId id="259" r:id="rId30"/>
    <p:sldId id="260" r:id="rId31"/>
    <p:sldId id="282" r:id="rId32"/>
    <p:sldId id="262" r:id="rId33"/>
    <p:sldId id="261" r:id="rId34"/>
    <p:sldId id="283" r:id="rId35"/>
    <p:sldId id="263" r:id="rId36"/>
    <p:sldId id="264" r:id="rId37"/>
    <p:sldId id="265" r:id="rId38"/>
    <p:sldId id="266" r:id="rId39"/>
    <p:sldId id="267" r:id="rId40"/>
    <p:sldId id="268" r:id="rId41"/>
    <p:sldId id="270" r:id="rId42"/>
    <p:sldId id="287" r:id="rId43"/>
    <p:sldId id="271" r:id="rId44"/>
    <p:sldId id="272" r:id="rId45"/>
    <p:sldId id="285" r:id="rId46"/>
    <p:sldId id="273" r:id="rId47"/>
    <p:sldId id="304" r:id="rId48"/>
    <p:sldId id="28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20" y="-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24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735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47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5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6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22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12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1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1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65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07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F2A92-DE82-4536-9F7C-044BB6FB8B1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AB0FF-2213-4F63-83F8-C5D79C129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6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Рекомендації до створення сайту (</a:t>
            </a:r>
            <a:r>
              <a:rPr lang="uk-UA" dirty="0" err="1" smtClean="0"/>
              <a:t>блогу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027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</a:t>
            </a:r>
            <a:r>
              <a:rPr lang="ru-RU" dirty="0" err="1" smtClean="0"/>
              <a:t>відеоблогу</a:t>
            </a:r>
            <a:r>
              <a:rPr lang="ru-RU" dirty="0" smtClean="0"/>
              <a:t>, каналу на </a:t>
            </a:r>
            <a:r>
              <a:rPr lang="ru-RU" dirty="0" err="1" smtClean="0"/>
              <a:t>Ютуб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3" y="1435608"/>
            <a:ext cx="8495869" cy="5283244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400" dirty="0"/>
              <a:t>9. Дизайн та </a:t>
            </a:r>
            <a:r>
              <a:rPr lang="ru-RU" sz="2400" dirty="0" err="1"/>
              <a:t>оформлення</a:t>
            </a:r>
            <a:r>
              <a:rPr lang="ru-RU" sz="2400" dirty="0"/>
              <a:t> </a:t>
            </a:r>
            <a:endParaRPr lang="ru-RU" sz="2400" dirty="0" smtClean="0"/>
          </a:p>
          <a:p>
            <a:pPr marL="1485900" lvl="3" indent="-342900">
              <a:buFont typeface="Arial" pitchFamily="34" charset="0"/>
              <a:buChar char="•"/>
            </a:pPr>
            <a:r>
              <a:rPr lang="ru-RU" sz="2400" dirty="0" err="1" smtClean="0"/>
              <a:t>Піктограма</a:t>
            </a:r>
            <a:r>
              <a:rPr lang="ru-RU" sz="2400" dirty="0" smtClean="0"/>
              <a:t>  </a:t>
            </a:r>
            <a:r>
              <a:rPr lang="ru-RU" sz="2400" dirty="0"/>
              <a:t>(значок) </a:t>
            </a:r>
            <a:r>
              <a:rPr lang="ru-RU" sz="2400" dirty="0" smtClean="0"/>
              <a:t>сайту</a:t>
            </a:r>
          </a:p>
          <a:p>
            <a:pPr marL="1485900" lvl="3" indent="-342900">
              <a:buFont typeface="Arial" pitchFamily="34" charset="0"/>
              <a:buChar char="•"/>
            </a:pPr>
            <a:r>
              <a:rPr lang="ru-RU" sz="2400" dirty="0" err="1" smtClean="0"/>
              <a:t>Обкладинка</a:t>
            </a:r>
            <a:r>
              <a:rPr lang="ru-RU" sz="2400" dirty="0" smtClean="0"/>
              <a:t> каналу та </a:t>
            </a:r>
            <a:r>
              <a:rPr lang="ru-RU" sz="2400" dirty="0" err="1" smtClean="0"/>
              <a:t>Фірмова</a:t>
            </a:r>
            <a:r>
              <a:rPr lang="ru-RU" sz="2400" dirty="0" smtClean="0"/>
              <a:t> заставка (для </a:t>
            </a:r>
            <a:r>
              <a:rPr lang="ru-RU" sz="2400" dirty="0" err="1" smtClean="0"/>
              <a:t>Ютуб</a:t>
            </a:r>
            <a:r>
              <a:rPr lang="ru-RU" sz="2400" dirty="0" smtClean="0"/>
              <a:t>, </a:t>
            </a:r>
            <a:r>
              <a:rPr lang="ru-RU" sz="2400" dirty="0" err="1" smtClean="0"/>
              <a:t>відеоблогів</a:t>
            </a:r>
            <a:r>
              <a:rPr lang="ru-RU" sz="2400" dirty="0" smtClean="0"/>
              <a:t>)</a:t>
            </a:r>
          </a:p>
          <a:p>
            <a:pPr marL="1485900" lvl="3" indent="-342900">
              <a:buFont typeface="Arial" pitchFamily="34" charset="0"/>
              <a:buChar char="•"/>
            </a:pPr>
            <a:r>
              <a:rPr lang="ru-RU" sz="2400" dirty="0" err="1" smtClean="0"/>
              <a:t>Посилання</a:t>
            </a:r>
            <a:r>
              <a:rPr lang="ru-RU" sz="2400" dirty="0" smtClean="0"/>
              <a:t> </a:t>
            </a:r>
            <a:r>
              <a:rPr lang="ru-RU" sz="2400" dirty="0"/>
              <a:t>в </a:t>
            </a:r>
            <a:r>
              <a:rPr lang="ru-RU" sz="2400" dirty="0" err="1"/>
              <a:t>обкладинці</a:t>
            </a:r>
            <a:r>
              <a:rPr lang="ru-RU" sz="2400" dirty="0"/>
              <a:t> (до 5 </a:t>
            </a:r>
            <a:r>
              <a:rPr lang="ru-RU" sz="2400" dirty="0" err="1"/>
              <a:t>посилань</a:t>
            </a:r>
            <a:r>
              <a:rPr lang="ru-RU" sz="2400" dirty="0"/>
              <a:t>) та в </a:t>
            </a:r>
            <a:r>
              <a:rPr lang="ru-RU" sz="2400" dirty="0" err="1"/>
              <a:t>описі</a:t>
            </a:r>
            <a:r>
              <a:rPr lang="ru-RU" sz="2400" dirty="0"/>
              <a:t> </a:t>
            </a:r>
            <a:r>
              <a:rPr lang="ru-RU" sz="2400" dirty="0" err="1"/>
              <a:t>відео</a:t>
            </a:r>
            <a:r>
              <a:rPr lang="ru-RU" sz="2400" dirty="0"/>
              <a:t>, у самому </a:t>
            </a:r>
            <a:r>
              <a:rPr lang="ru-RU" sz="2400" dirty="0" err="1" smtClean="0"/>
              <a:t>відео</a:t>
            </a:r>
            <a:endParaRPr lang="ru-RU" sz="2400" dirty="0" smtClean="0"/>
          </a:p>
          <a:p>
            <a:pPr marL="1485900" lvl="3" indent="-342900">
              <a:buFont typeface="Arial" pitchFamily="34" charset="0"/>
              <a:buChar char="•"/>
            </a:pPr>
            <a:r>
              <a:rPr lang="ru-RU" sz="2400" dirty="0" smtClean="0"/>
              <a:t>Трейлер </a:t>
            </a:r>
            <a:r>
              <a:rPr lang="ru-RU" sz="2400" dirty="0"/>
              <a:t>каналу – про </a:t>
            </a:r>
            <a:r>
              <a:rPr lang="ru-RU" sz="2400" dirty="0" err="1"/>
              <a:t>що</a:t>
            </a:r>
            <a:r>
              <a:rPr lang="ru-RU" sz="2400" dirty="0"/>
              <a:t> канал, для кого, як часто </a:t>
            </a:r>
            <a:r>
              <a:rPr lang="ru-RU" sz="2400" dirty="0" err="1"/>
              <a:t>оновлюється</a:t>
            </a:r>
            <a:r>
              <a:rPr lang="ru-RU" sz="2400" dirty="0" smtClean="0"/>
              <a:t>.</a:t>
            </a:r>
          </a:p>
          <a:p>
            <a:pPr marL="1485900" lvl="3" indent="-342900">
              <a:buFont typeface="Arial" pitchFamily="34" charset="0"/>
              <a:buChar char="•"/>
            </a:pPr>
            <a:r>
              <a:rPr lang="ru-RU" sz="2400" dirty="0" err="1" smtClean="0"/>
              <a:t>Оформлення</a:t>
            </a:r>
            <a:r>
              <a:rPr lang="ru-RU" sz="2400" dirty="0" smtClean="0"/>
              <a:t> </a:t>
            </a:r>
            <a:r>
              <a:rPr lang="ru-RU" sz="2400" dirty="0" err="1"/>
              <a:t>відео</a:t>
            </a:r>
            <a:r>
              <a:rPr lang="ru-RU" sz="2400" dirty="0"/>
              <a:t> в </a:t>
            </a:r>
            <a:r>
              <a:rPr lang="ru-RU" sz="2400" dirty="0" err="1" smtClean="0"/>
              <a:t>плейлисти</a:t>
            </a:r>
            <a:endParaRPr lang="ru-RU" sz="2400" dirty="0" smtClean="0"/>
          </a:p>
          <a:p>
            <a:pPr marL="1485900" lvl="3" indent="-342900">
              <a:buFont typeface="Arial" pitchFamily="34" charset="0"/>
              <a:buChar char="•"/>
            </a:pPr>
            <a:r>
              <a:rPr lang="ru-RU" sz="2400" dirty="0" err="1" smtClean="0"/>
              <a:t>Мова</a:t>
            </a:r>
            <a:r>
              <a:rPr lang="ru-RU" sz="2400" dirty="0" smtClean="0"/>
              <a:t> </a:t>
            </a:r>
            <a:r>
              <a:rPr lang="ru-RU" sz="2400" dirty="0" err="1"/>
              <a:t>відео</a:t>
            </a:r>
            <a:r>
              <a:rPr lang="ru-RU" sz="2400" dirty="0"/>
              <a:t>, </a:t>
            </a:r>
            <a:r>
              <a:rPr lang="ru-RU" sz="2400" dirty="0" err="1"/>
              <a:t>генерація</a:t>
            </a:r>
            <a:r>
              <a:rPr lang="ru-RU" sz="2400" dirty="0"/>
              <a:t> </a:t>
            </a:r>
            <a:r>
              <a:rPr lang="ru-RU" sz="2400" dirty="0" err="1"/>
              <a:t>автоматичних</a:t>
            </a:r>
            <a:r>
              <a:rPr lang="ru-RU" sz="2400" dirty="0"/>
              <a:t> </a:t>
            </a:r>
            <a:r>
              <a:rPr lang="ru-RU" sz="2400" dirty="0" err="1"/>
              <a:t>субтитрів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48132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3" y="1435608"/>
            <a:ext cx="8495869" cy="5283244"/>
          </a:xfrm>
        </p:spPr>
        <p:txBody>
          <a:bodyPr>
            <a:normAutofit/>
          </a:bodyPr>
          <a:lstStyle/>
          <a:p>
            <a:pPr marL="685800" lvl="1" indent="-457200">
              <a:buAutoNum type="arabicPeriod" startAt="10"/>
            </a:pPr>
            <a:r>
              <a:rPr lang="ru-RU" sz="2400" dirty="0"/>
              <a:t>Робота </a:t>
            </a:r>
            <a:r>
              <a:rPr lang="ru-RU" sz="2400" dirty="0" err="1"/>
              <a:t>зі</a:t>
            </a:r>
            <a:r>
              <a:rPr lang="ru-RU" sz="2400" dirty="0"/>
              <a:t> статистикою, </a:t>
            </a:r>
            <a:r>
              <a:rPr lang="ru-RU" sz="2400" dirty="0" err="1"/>
              <a:t>аналіз</a:t>
            </a:r>
            <a:r>
              <a:rPr lang="ru-RU" sz="2400" dirty="0"/>
              <a:t> та </a:t>
            </a:r>
            <a:r>
              <a:rPr lang="ru-RU" sz="2400" dirty="0" err="1"/>
              <a:t>зворотний</a:t>
            </a:r>
            <a:r>
              <a:rPr lang="ru-RU" sz="2400" dirty="0"/>
              <a:t> </a:t>
            </a:r>
            <a:r>
              <a:rPr lang="ru-RU" sz="2400" dirty="0" err="1" smtClean="0"/>
              <a:t>зв'язок</a:t>
            </a:r>
            <a:endParaRPr lang="ru-RU" sz="2400" dirty="0" smtClean="0"/>
          </a:p>
          <a:p>
            <a:pPr marL="1028700" lvl="2" indent="-342900">
              <a:buFont typeface="Arial" pitchFamily="34" charset="0"/>
              <a:buChar char="•"/>
            </a:pP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/>
              <a:t>переглядів</a:t>
            </a:r>
            <a:r>
              <a:rPr lang="ru-RU" sz="2400" dirty="0" smtClean="0"/>
              <a:t>,</a:t>
            </a:r>
          </a:p>
          <a:p>
            <a:pPr marL="1028700" lvl="2" indent="-342900">
              <a:buFont typeface="Arial" pitchFamily="34" charset="0"/>
              <a:buChar char="•"/>
            </a:pPr>
            <a:r>
              <a:rPr lang="ru-RU" sz="2400" dirty="0" err="1" smtClean="0"/>
              <a:t>Середній</a:t>
            </a:r>
            <a:r>
              <a:rPr lang="ru-RU" sz="2400" dirty="0" smtClean="0"/>
              <a:t> </a:t>
            </a:r>
            <a:r>
              <a:rPr lang="ru-RU" sz="2400" dirty="0"/>
              <a:t>час </a:t>
            </a:r>
            <a:r>
              <a:rPr lang="ru-RU" sz="2400" dirty="0" smtClean="0"/>
              <a:t>перегляду </a:t>
            </a:r>
            <a:r>
              <a:rPr lang="ru-RU" sz="2400" dirty="0" err="1" smtClean="0"/>
              <a:t>відео</a:t>
            </a:r>
            <a:r>
              <a:rPr lang="ru-RU" sz="2400" dirty="0" smtClean="0"/>
              <a:t>, </a:t>
            </a:r>
            <a:r>
              <a:rPr lang="ru-RU" sz="2400" dirty="0"/>
              <a:t>до </a:t>
            </a:r>
            <a:r>
              <a:rPr lang="ru-RU" sz="2400" dirty="0" err="1"/>
              <a:t>якої</a:t>
            </a:r>
            <a:r>
              <a:rPr lang="ru-RU" sz="2400" dirty="0"/>
              <a:t> </a:t>
            </a:r>
            <a:r>
              <a:rPr lang="ru-RU" sz="2400" dirty="0" err="1"/>
              <a:t>хвилини</a:t>
            </a:r>
            <a:r>
              <a:rPr lang="ru-RU" sz="2400" dirty="0" smtClean="0"/>
              <a:t>,</a:t>
            </a:r>
          </a:p>
          <a:p>
            <a:pPr marL="1028700" lvl="2" indent="-342900">
              <a:buFont typeface="Arial" pitchFamily="34" charset="0"/>
              <a:buChar char="•"/>
            </a:pP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/>
              <a:t>посилань</a:t>
            </a:r>
            <a:r>
              <a:rPr lang="ru-RU" sz="2400" dirty="0"/>
              <a:t> на </a:t>
            </a:r>
            <a:r>
              <a:rPr lang="ru-RU" sz="2400" dirty="0" err="1" smtClean="0"/>
              <a:t>пости</a:t>
            </a:r>
            <a:r>
              <a:rPr lang="ru-RU" sz="2400" dirty="0" smtClean="0"/>
              <a:t> та </a:t>
            </a:r>
            <a:r>
              <a:rPr lang="ru-RU" sz="2400" dirty="0" err="1" smtClean="0"/>
              <a:t>відео</a:t>
            </a:r>
            <a:r>
              <a:rPr lang="ru-RU" sz="2400" dirty="0"/>
              <a:t>, </a:t>
            </a:r>
            <a:r>
              <a:rPr lang="ru-RU" sz="2400" dirty="0" err="1" smtClean="0"/>
              <a:t>репостів</a:t>
            </a:r>
            <a:endParaRPr lang="ru-RU" sz="2400" dirty="0" smtClean="0"/>
          </a:p>
          <a:p>
            <a:pPr marL="1028700" lvl="2" indent="-342900">
              <a:buFont typeface="Arial" pitchFamily="34" charset="0"/>
              <a:buChar char="•"/>
            </a:pPr>
            <a:r>
              <a:rPr lang="ru-RU" sz="2400" dirty="0" smtClean="0"/>
              <a:t>Рейтинг </a:t>
            </a:r>
            <a:r>
              <a:rPr lang="ru-RU" sz="2400" dirty="0" err="1" smtClean="0"/>
              <a:t>відео</a:t>
            </a:r>
            <a:endParaRPr lang="ru-RU" sz="2400" dirty="0" smtClean="0"/>
          </a:p>
          <a:p>
            <a:pPr marL="1028700" lvl="2" indent="-342900">
              <a:buFont typeface="Arial" pitchFamily="34" charset="0"/>
              <a:buChar char="•"/>
            </a:pP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коментарів</a:t>
            </a:r>
            <a:endParaRPr lang="ru-RU" sz="2400" dirty="0" smtClean="0"/>
          </a:p>
          <a:p>
            <a:pPr marL="1028700" lvl="2" indent="-342900">
              <a:buFont typeface="Arial" pitchFamily="34" charset="0"/>
              <a:buChar char="•"/>
            </a:pP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/>
              <a:t>лайків</a:t>
            </a:r>
            <a:r>
              <a:rPr lang="ru-RU" sz="2400" dirty="0"/>
              <a:t>/</a:t>
            </a:r>
            <a:r>
              <a:rPr lang="ru-RU" sz="2400" dirty="0" err="1"/>
              <a:t>дизлайків</a:t>
            </a:r>
            <a:endParaRPr lang="ru-RU" sz="2400" dirty="0" smtClean="0"/>
          </a:p>
        </p:txBody>
      </p:sp>
      <p:pic>
        <p:nvPicPr>
          <p:cNvPr id="4098" name="Picture 2" descr="Комментарии гифки, анимированные GIF изображения комментарии - скачать гиф  картинки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0912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3" y="1435608"/>
            <a:ext cx="8495869" cy="5283244"/>
          </a:xfrm>
        </p:spPr>
        <p:txBody>
          <a:bodyPr>
            <a:normAutofit/>
          </a:bodyPr>
          <a:lstStyle/>
          <a:p>
            <a:pPr marL="685800" lvl="1" indent="-457200">
              <a:buAutoNum type="arabicPeriod" startAt="11"/>
            </a:pPr>
            <a:r>
              <a:rPr lang="ru-RU" sz="2400" dirty="0" err="1" smtClean="0"/>
              <a:t>Учасники</a:t>
            </a:r>
            <a:r>
              <a:rPr lang="ru-RU" sz="2400" dirty="0" smtClean="0"/>
              <a:t> блогу</a:t>
            </a:r>
          </a:p>
          <a:p>
            <a:pPr marL="685800" lvl="1" indent="-457200">
              <a:buFont typeface="Arial" pitchFamily="34" charset="0"/>
              <a:buChar char="•"/>
            </a:pPr>
            <a:r>
              <a:rPr lang="ru-RU" sz="2400" dirty="0" err="1" smtClean="0"/>
              <a:t>Коллаборація</a:t>
            </a:r>
            <a:r>
              <a:rPr lang="ru-RU" sz="2400" dirty="0" smtClean="0"/>
              <a:t> з партнерами, </a:t>
            </a:r>
            <a:r>
              <a:rPr lang="ru-RU" sz="2400" dirty="0" err="1" smtClean="0"/>
              <a:t>сумісні</a:t>
            </a:r>
            <a:r>
              <a:rPr lang="ru-RU" sz="2400" dirty="0" smtClean="0"/>
              <a:t> заходи, </a:t>
            </a:r>
            <a:r>
              <a:rPr lang="ru-RU" sz="2400" dirty="0" err="1" smtClean="0"/>
              <a:t>пости</a:t>
            </a:r>
            <a:r>
              <a:rPr lang="ru-RU" sz="2400" dirty="0" smtClean="0"/>
              <a:t>, </a:t>
            </a:r>
            <a:r>
              <a:rPr lang="ru-RU" sz="2400" dirty="0" err="1" smtClean="0"/>
              <a:t>відеозустрічі</a:t>
            </a:r>
            <a:r>
              <a:rPr lang="ru-RU" sz="2400" dirty="0" smtClean="0"/>
              <a:t>, </a:t>
            </a:r>
            <a:r>
              <a:rPr lang="ru-RU" sz="2400" dirty="0" err="1" smtClean="0"/>
              <a:t>інтерв</a:t>
            </a:r>
            <a:r>
              <a:rPr lang="en-US" sz="2400" dirty="0" smtClean="0"/>
              <a:t>’</a:t>
            </a:r>
            <a:r>
              <a:rPr lang="ru-RU" sz="2400" dirty="0" smtClean="0"/>
              <a:t>ю</a:t>
            </a:r>
          </a:p>
          <a:p>
            <a:pPr marL="685800" lvl="1" indent="-457200">
              <a:buFont typeface="Arial" pitchFamily="34" charset="0"/>
              <a:buChar char="•"/>
            </a:pPr>
            <a:r>
              <a:rPr lang="ru-RU" sz="2400" dirty="0" err="1" smtClean="0"/>
              <a:t>Обм</a:t>
            </a:r>
            <a:r>
              <a:rPr lang="uk-UA" sz="2400" dirty="0" smtClean="0"/>
              <a:t>і</a:t>
            </a:r>
            <a:r>
              <a:rPr lang="ru-RU" sz="2400" dirty="0" smtClean="0"/>
              <a:t>н ЦА – </a:t>
            </a:r>
            <a:r>
              <a:rPr lang="ru-RU" sz="2400" dirty="0" err="1" smtClean="0"/>
              <a:t>публікації</a:t>
            </a:r>
            <a:r>
              <a:rPr lang="ru-RU" sz="2400" dirty="0" smtClean="0"/>
              <a:t> на </a:t>
            </a:r>
            <a:r>
              <a:rPr lang="ru-RU" sz="2400" dirty="0" err="1" smtClean="0"/>
              <a:t>дружніх</a:t>
            </a:r>
            <a:r>
              <a:rPr lang="ru-RU" sz="2400" dirty="0" smtClean="0"/>
              <a:t> сайтах, в </a:t>
            </a:r>
            <a:r>
              <a:rPr lang="ru-RU" sz="2400" dirty="0" err="1" smtClean="0"/>
              <a:t>соцмережах</a:t>
            </a:r>
            <a:r>
              <a:rPr lang="ru-RU" sz="2400" dirty="0" smtClean="0"/>
              <a:t>, </a:t>
            </a:r>
            <a:r>
              <a:rPr lang="ru-RU" sz="2400" dirty="0" err="1" smtClean="0"/>
              <a:t>Ютуб</a:t>
            </a:r>
            <a:r>
              <a:rPr lang="ru-RU" sz="2400" dirty="0" smtClean="0"/>
              <a:t> каналах</a:t>
            </a:r>
          </a:p>
          <a:p>
            <a:pPr marL="685800" lvl="1" indent="-457200">
              <a:buFont typeface="Arial" pitchFamily="34" charset="0"/>
              <a:buChar char="•"/>
            </a:pPr>
            <a:r>
              <a:rPr lang="ru-RU" sz="2400" dirty="0" err="1" smtClean="0"/>
              <a:t>Запрошені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гості</a:t>
            </a:r>
            <a:endParaRPr lang="ru-RU" sz="2400" dirty="0" smtClean="0"/>
          </a:p>
          <a:p>
            <a:pPr lvl="1" indent="0">
              <a:buNone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7059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Елементи структурної схеми </a:t>
            </a:r>
            <a:r>
              <a:rPr lang="uk-UA" dirty="0" err="1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2" y="1435608"/>
            <a:ext cx="4527418" cy="542239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400" b="1" dirty="0" err="1">
                <a:solidFill>
                  <a:schemeClr val="tx1"/>
                </a:solidFill>
              </a:rPr>
              <a:t>Оперативне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керування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блогом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400" dirty="0" err="1" smtClean="0"/>
              <a:t>Генерування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ідей</a:t>
            </a:r>
            <a:endParaRPr lang="ru-RU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400" dirty="0" err="1" smtClean="0"/>
              <a:t>Планування</a:t>
            </a:r>
            <a:r>
              <a:rPr lang="ru-RU" sz="2400" dirty="0" smtClean="0"/>
              <a:t> контенту (контент-план)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400" dirty="0" err="1" smtClean="0"/>
              <a:t>Розробка</a:t>
            </a:r>
            <a:r>
              <a:rPr lang="ru-RU" sz="2400" dirty="0" smtClean="0"/>
              <a:t> </a:t>
            </a:r>
            <a:r>
              <a:rPr lang="ru-RU" sz="2400" dirty="0" err="1" smtClean="0"/>
              <a:t>сценарію</a:t>
            </a:r>
            <a:endParaRPr lang="ru-RU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400" dirty="0" err="1" smtClean="0"/>
              <a:t>Зйомка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відео</a:t>
            </a:r>
            <a:r>
              <a:rPr lang="ru-RU" sz="2400" dirty="0" smtClean="0"/>
              <a:t>…</a:t>
            </a:r>
            <a:endParaRPr lang="uk-UA" sz="2400" dirty="0"/>
          </a:p>
        </p:txBody>
      </p:sp>
      <p:pic>
        <p:nvPicPr>
          <p:cNvPr id="3074" name="Picture 2" descr="корабль море капитан врунгель штурвал мультфильм GIF - Ship Captain Captain  Vrungel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76" y="1988840"/>
            <a:ext cx="392043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6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Елементи структурної схеми </a:t>
            </a:r>
            <a:r>
              <a:rPr lang="uk-UA" dirty="0" err="1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2" y="1435608"/>
            <a:ext cx="6289382" cy="5422392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</a:rPr>
              <a:t>2. </a:t>
            </a:r>
            <a:r>
              <a:rPr lang="ru-RU" sz="2400" b="1" dirty="0" err="1">
                <a:solidFill>
                  <a:schemeClr val="tx1"/>
                </a:solidFill>
              </a:rPr>
              <a:t>Аналіз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сайту </a:t>
            </a:r>
            <a:r>
              <a:rPr lang="ru-RU" sz="2400" b="1" dirty="0">
                <a:solidFill>
                  <a:schemeClr val="tx1"/>
                </a:solidFill>
              </a:rPr>
              <a:t>та </a:t>
            </a:r>
            <a:r>
              <a:rPr lang="ru-RU" sz="2400" b="1" dirty="0" err="1">
                <a:solidFill>
                  <a:schemeClr val="tx1"/>
                </a:solidFill>
              </a:rPr>
              <a:t>медіа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взагалі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400" dirty="0" err="1" smtClean="0"/>
              <a:t>Аналіз</a:t>
            </a:r>
            <a:r>
              <a:rPr lang="ru-RU" sz="2400" dirty="0" smtClean="0"/>
              <a:t> </a:t>
            </a:r>
            <a:r>
              <a:rPr lang="ru-RU" sz="2400" dirty="0" err="1" smtClean="0"/>
              <a:t>трендів</a:t>
            </a:r>
            <a:endParaRPr lang="ru-RU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400" dirty="0" err="1" smtClean="0"/>
              <a:t>Аналіз</a:t>
            </a:r>
            <a:r>
              <a:rPr lang="ru-RU" sz="2400" dirty="0" smtClean="0"/>
              <a:t> критики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400" dirty="0" err="1" smtClean="0"/>
              <a:t>Аналіз</a:t>
            </a:r>
            <a:r>
              <a:rPr lang="ru-RU" sz="2400" dirty="0" smtClean="0"/>
              <a:t> </a:t>
            </a:r>
            <a:r>
              <a:rPr lang="ru-RU" sz="2400" dirty="0"/>
              <a:t>ЦА….</a:t>
            </a:r>
            <a:endParaRPr lang="uk-UA" sz="2400" dirty="0"/>
          </a:p>
        </p:txBody>
      </p:sp>
      <p:sp>
        <p:nvSpPr>
          <p:cNvPr id="4" name="AutoShape 2" descr="Модная плоская анимация видеоподкаста | Премиум векто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Гифка мужская мода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92"/>
            <a:ext cx="2857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7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Елементи структурної схеми </a:t>
            </a:r>
            <a:r>
              <a:rPr lang="uk-UA" dirty="0" smtClean="0"/>
              <a:t>сайту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2" y="1435608"/>
            <a:ext cx="5175490" cy="542239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3. </a:t>
            </a:r>
            <a:r>
              <a:rPr lang="ru-RU" sz="2400" b="1" dirty="0" err="1">
                <a:solidFill>
                  <a:schemeClr val="tx1"/>
                </a:solidFill>
              </a:rPr>
              <a:t>Стратегічне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управління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571500" lvl="1" indent="-342900">
              <a:buFont typeface="Arial" pitchFamily="34" charset="0"/>
              <a:buChar char="•"/>
            </a:pPr>
            <a:r>
              <a:rPr lang="ru-RU" sz="2400" dirty="0" err="1" smtClean="0"/>
              <a:t>Захоплення</a:t>
            </a:r>
            <a:r>
              <a:rPr lang="ru-RU" sz="2400" dirty="0" smtClean="0"/>
              <a:t> </a:t>
            </a:r>
            <a:r>
              <a:rPr lang="ru-RU" sz="2400" dirty="0" err="1"/>
              <a:t>суміжних</a:t>
            </a:r>
            <a:r>
              <a:rPr lang="ru-RU" sz="2400" dirty="0"/>
              <a:t> </a:t>
            </a:r>
            <a:r>
              <a:rPr lang="ru-RU" sz="2400" dirty="0" err="1"/>
              <a:t>ніш</a:t>
            </a:r>
            <a:r>
              <a:rPr lang="ru-RU" sz="2400" dirty="0"/>
              <a:t> (</a:t>
            </a:r>
            <a:r>
              <a:rPr lang="ru-RU" sz="2400" dirty="0" err="1"/>
              <a:t>стрім</a:t>
            </a:r>
            <a:r>
              <a:rPr lang="ru-RU" sz="2400" dirty="0" smtClean="0"/>
              <a:t>)</a:t>
            </a:r>
          </a:p>
          <a:p>
            <a:pPr marL="571500" lvl="1" indent="-342900">
              <a:buFont typeface="Arial" pitchFamily="34" charset="0"/>
              <a:buChar char="•"/>
            </a:pPr>
            <a:r>
              <a:rPr lang="ru-RU" sz="2400" dirty="0" smtClean="0"/>
              <a:t>Участь </a:t>
            </a:r>
            <a:r>
              <a:rPr lang="ru-RU" sz="2400" dirty="0"/>
              <a:t>у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smtClean="0"/>
              <a:t>шоу</a:t>
            </a:r>
          </a:p>
          <a:p>
            <a:pPr marL="571500" lvl="1" indent="-342900">
              <a:buFont typeface="Arial" pitchFamily="34" charset="0"/>
              <a:buChar char="•"/>
            </a:pPr>
            <a:r>
              <a:rPr lang="ru-RU" sz="2400" dirty="0" err="1" smtClean="0"/>
              <a:t>Запрошення</a:t>
            </a:r>
            <a:r>
              <a:rPr lang="ru-RU" sz="2400" dirty="0" smtClean="0"/>
              <a:t> гостей – </a:t>
            </a:r>
            <a:r>
              <a:rPr lang="ru-RU" sz="2400" dirty="0" err="1" smtClean="0"/>
              <a:t>наприклад</a:t>
            </a:r>
            <a:r>
              <a:rPr lang="ru-RU" sz="2400" dirty="0" smtClean="0"/>
              <a:t>, </a:t>
            </a:r>
            <a:r>
              <a:rPr lang="ru-RU" sz="2400" dirty="0" err="1" smtClean="0"/>
              <a:t>успішних</a:t>
            </a:r>
            <a:r>
              <a:rPr lang="ru-RU" sz="2400" dirty="0" smtClean="0"/>
              <a:t> </a:t>
            </a:r>
            <a:r>
              <a:rPr lang="ru-RU" sz="2400" dirty="0" err="1"/>
              <a:t>жінок</a:t>
            </a:r>
            <a:r>
              <a:rPr lang="ru-RU" sz="2400" dirty="0"/>
              <a:t> для </a:t>
            </a:r>
            <a:r>
              <a:rPr lang="ru-RU" sz="2400" dirty="0" err="1"/>
              <a:t>залучення</a:t>
            </a:r>
            <a:r>
              <a:rPr lang="ru-RU" sz="2400" dirty="0"/>
              <a:t> </a:t>
            </a:r>
            <a:r>
              <a:rPr lang="ru-RU" sz="2400" dirty="0" err="1"/>
              <a:t>жіночої</a:t>
            </a:r>
            <a:r>
              <a:rPr lang="ru-RU" sz="2400" dirty="0"/>
              <a:t> </a:t>
            </a:r>
            <a:r>
              <a:rPr lang="ru-RU" sz="2400" dirty="0" err="1"/>
              <a:t>аудиторії</a:t>
            </a:r>
            <a:r>
              <a:rPr lang="ru-RU" sz="2400" dirty="0" smtClean="0"/>
              <a:t>.</a:t>
            </a:r>
          </a:p>
          <a:p>
            <a:pPr marL="571500" lvl="1" indent="-342900">
              <a:buFont typeface="Arial" pitchFamily="34" charset="0"/>
              <a:buChar char="•"/>
            </a:pPr>
            <a:r>
              <a:rPr lang="ru-RU" sz="2400" dirty="0" smtClean="0"/>
              <a:t>Заходи для </a:t>
            </a:r>
            <a:r>
              <a:rPr lang="ru-RU" sz="2400" dirty="0" err="1"/>
              <a:t>з</a:t>
            </a:r>
            <a:r>
              <a:rPr lang="ru-RU" sz="2400" dirty="0" err="1" smtClean="0"/>
              <a:t>ростання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підписників</a:t>
            </a:r>
            <a:r>
              <a:rPr lang="ru-RU" sz="2400" dirty="0" smtClean="0"/>
              <a:t> – </a:t>
            </a:r>
            <a:r>
              <a:rPr lang="ru-RU" sz="2400" dirty="0" err="1" smtClean="0"/>
              <a:t>наприклад</a:t>
            </a:r>
            <a:r>
              <a:rPr lang="ru-RU" sz="2400" dirty="0" smtClean="0"/>
              <a:t>, </a:t>
            </a:r>
            <a:r>
              <a:rPr lang="ru-RU" sz="2400" dirty="0" err="1" smtClean="0"/>
              <a:t>розіграші</a:t>
            </a:r>
            <a:r>
              <a:rPr lang="ru-RU" sz="2400" dirty="0" smtClean="0"/>
              <a:t>, </a:t>
            </a:r>
            <a:r>
              <a:rPr lang="ru-RU" sz="2400" dirty="0" err="1" smtClean="0"/>
              <a:t>подарунки</a:t>
            </a:r>
            <a:r>
              <a:rPr lang="ru-RU" sz="2400" dirty="0" smtClean="0"/>
              <a:t>, </a:t>
            </a:r>
            <a:r>
              <a:rPr lang="ru-RU" sz="2400" dirty="0" err="1" smtClean="0"/>
              <a:t>анонси</a:t>
            </a:r>
            <a:r>
              <a:rPr lang="ru-RU" sz="2400" dirty="0" smtClean="0"/>
              <a:t> </a:t>
            </a:r>
            <a:r>
              <a:rPr lang="ru-RU" sz="2400" dirty="0" err="1" smtClean="0"/>
              <a:t>ексклюзивних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матеріалів</a:t>
            </a:r>
            <a:endParaRPr lang="uk-UA" sz="2400" dirty="0"/>
          </a:p>
        </p:txBody>
      </p:sp>
      <p:pic>
        <p:nvPicPr>
          <p:cNvPr id="1026" name="Picture 2" descr="Гифки Миньоны Выстрел Пушка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04864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Елементи структурної схеми </a:t>
            </a:r>
            <a:r>
              <a:rPr lang="uk-UA" dirty="0" err="1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2" y="1435608"/>
            <a:ext cx="6975690" cy="54223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4. </a:t>
            </a:r>
            <a:r>
              <a:rPr lang="ru-RU" sz="2400" b="1" dirty="0" err="1">
                <a:solidFill>
                  <a:schemeClr val="tx1"/>
                </a:solidFill>
              </a:rPr>
              <a:t>Управління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просуванням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блогу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ru-RU" sz="2000" dirty="0" err="1" smtClean="0"/>
              <a:t>Банери</a:t>
            </a:r>
            <a:endParaRPr lang="ru-RU" sz="2000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ru-RU" sz="2000" dirty="0" err="1" smtClean="0"/>
              <a:t>Соц</a:t>
            </a:r>
            <a:r>
              <a:rPr lang="ru-RU" sz="2000" dirty="0" smtClean="0"/>
              <a:t> </a:t>
            </a:r>
            <a:r>
              <a:rPr lang="ru-RU" sz="2000" dirty="0" err="1" smtClean="0"/>
              <a:t>мережі</a:t>
            </a:r>
            <a:endParaRPr lang="ru-RU" sz="2000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ru-RU" sz="2000" dirty="0" smtClean="0"/>
              <a:t>Реклама </a:t>
            </a:r>
            <a:r>
              <a:rPr lang="ru-RU" sz="2000" dirty="0"/>
              <a:t>у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 smtClean="0"/>
              <a:t>блогерів</a:t>
            </a:r>
            <a:r>
              <a:rPr lang="ru-RU" sz="2000" dirty="0" smtClean="0"/>
              <a:t> ...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smtClean="0"/>
              <a:t>SEO-</a:t>
            </a:r>
            <a:r>
              <a:rPr lang="uk-UA" sz="2000" dirty="0" smtClean="0"/>
              <a:t>оптимізація (</a:t>
            </a:r>
            <a:r>
              <a:rPr lang="uk-UA" sz="2000" dirty="0" err="1" smtClean="0"/>
              <a:t>оптимізація</a:t>
            </a:r>
            <a:r>
              <a:rPr lang="uk-UA" sz="2000" dirty="0" smtClean="0"/>
              <a:t> текстів, заголовків та зображень, купівля посилань, теги, зовнішня оптимізація)</a:t>
            </a:r>
            <a:endParaRPr lang="uk-UA" sz="2000" dirty="0"/>
          </a:p>
        </p:txBody>
      </p:sp>
      <p:sp>
        <p:nvSpPr>
          <p:cNvPr id="4" name="AutoShape 4" descr="SEO продвижение коммерческих запросов в Яндекс и Google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SEO продвижение коммерческих запросов в Яндекс и Google"/>
          <p:cNvSpPr>
            <a:spLocks noChangeAspect="1" noChangeArrowheads="1"/>
          </p:cNvSpPr>
          <p:nvPr/>
        </p:nvSpPr>
        <p:spPr bwMode="auto">
          <a:xfrm>
            <a:off x="230982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SEO продвижение коммерческих запросов в Яндекс и Google"/>
          <p:cNvSpPr>
            <a:spLocks noChangeAspect="1" noChangeArrowheads="1"/>
          </p:cNvSpPr>
          <p:nvPr/>
        </p:nvSpPr>
        <p:spPr bwMode="auto">
          <a:xfrm>
            <a:off x="345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SEO продвижение коммерческих запросов в Яндекс и Google"/>
          <p:cNvSpPr>
            <a:spLocks noChangeAspect="1" noChangeArrowheads="1"/>
          </p:cNvSpPr>
          <p:nvPr/>
        </p:nvSpPr>
        <p:spPr bwMode="auto">
          <a:xfrm>
            <a:off x="459581" y="3127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SEO продвижение коммерческих запросов в Яндекс и Google"/>
          <p:cNvSpPr>
            <a:spLocks noChangeAspect="1" noChangeArrowheads="1"/>
          </p:cNvSpPr>
          <p:nvPr/>
        </p:nvSpPr>
        <p:spPr bwMode="auto">
          <a:xfrm>
            <a:off x="573881" y="4651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47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/>
              <a:t>Елементи структурної схеми </a:t>
            </a:r>
            <a:r>
              <a:rPr lang="uk-UA" sz="3200" b="1" dirty="0" err="1" smtClean="0"/>
              <a:t>блогу</a:t>
            </a:r>
            <a:endParaRPr lang="uk-UA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374804" y="1236825"/>
            <a:ext cx="6289382" cy="54223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200" b="1" dirty="0" err="1"/>
              <a:t>Фінансове</a:t>
            </a:r>
            <a:r>
              <a:rPr lang="ru-RU" sz="2200" b="1" dirty="0"/>
              <a:t> </a:t>
            </a:r>
            <a:r>
              <a:rPr lang="ru-RU" sz="2200" b="1" dirty="0" err="1" smtClean="0"/>
              <a:t>планування</a:t>
            </a:r>
            <a:endParaRPr lang="ru-RU" sz="2200" b="1" dirty="0" smtClean="0"/>
          </a:p>
          <a:p>
            <a:pPr lvl="1" indent="0">
              <a:lnSpc>
                <a:spcPct val="100000"/>
              </a:lnSpc>
              <a:buNone/>
            </a:pPr>
            <a:endParaRPr lang="ru-RU" sz="2200" b="1" dirty="0" smtClean="0"/>
          </a:p>
          <a:p>
            <a:pPr lvl="1" indent="0">
              <a:lnSpc>
                <a:spcPct val="100000"/>
              </a:lnSpc>
              <a:buNone/>
            </a:pPr>
            <a:r>
              <a:rPr lang="ru-RU" sz="2200" b="1" dirty="0" smtClean="0"/>
              <a:t>Доходи</a:t>
            </a:r>
          </a:p>
          <a:p>
            <a:pPr marL="685800" lvl="1" indent="-457200">
              <a:lnSpc>
                <a:spcPct val="100000"/>
              </a:lnSpc>
            </a:pPr>
            <a:r>
              <a:rPr lang="ru-RU" sz="2200" dirty="0" err="1" smtClean="0"/>
              <a:t>Прихована</a:t>
            </a:r>
            <a:r>
              <a:rPr lang="ru-RU" sz="2200" dirty="0" smtClean="0"/>
              <a:t> </a:t>
            </a:r>
            <a:r>
              <a:rPr lang="ru-RU" sz="2200" dirty="0"/>
              <a:t>реклама </a:t>
            </a:r>
            <a:r>
              <a:rPr lang="ru-RU" sz="2200" dirty="0" err="1" smtClean="0"/>
              <a:t>брендів</a:t>
            </a:r>
            <a:endParaRPr lang="ru-RU" sz="2200" dirty="0" smtClean="0"/>
          </a:p>
          <a:p>
            <a:pPr marL="685800" lvl="1" indent="-457200">
              <a:lnSpc>
                <a:spcPct val="100000"/>
              </a:lnSpc>
            </a:pPr>
            <a:r>
              <a:rPr lang="ru-RU" sz="2200" dirty="0" err="1" smtClean="0"/>
              <a:t>Партнерка</a:t>
            </a:r>
            <a:r>
              <a:rPr lang="ru-RU" sz="2200" dirty="0" smtClean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 smtClean="0"/>
              <a:t>YouTube</a:t>
            </a:r>
            <a:endParaRPr lang="ru-RU" sz="2200" dirty="0" smtClean="0"/>
          </a:p>
          <a:p>
            <a:pPr marL="685800" lvl="1" indent="-457200">
              <a:lnSpc>
                <a:spcPct val="100000"/>
              </a:lnSpc>
            </a:pPr>
            <a:r>
              <a:rPr lang="ru-RU" sz="2200" dirty="0" err="1" smtClean="0"/>
              <a:t>Інш</a:t>
            </a:r>
            <a:r>
              <a:rPr lang="ru-RU" sz="2200" dirty="0" smtClean="0"/>
              <a:t>. </a:t>
            </a:r>
            <a:r>
              <a:rPr lang="ru-RU" sz="2200" dirty="0" err="1"/>
              <a:t>партнерські</a:t>
            </a:r>
            <a:r>
              <a:rPr lang="ru-RU" sz="2200" dirty="0"/>
              <a:t> </a:t>
            </a:r>
            <a:r>
              <a:rPr lang="ru-RU" sz="2200" dirty="0" err="1" smtClean="0"/>
              <a:t>програми</a:t>
            </a:r>
            <a:endParaRPr lang="ru-RU" sz="2200" dirty="0" smtClean="0"/>
          </a:p>
          <a:p>
            <a:pPr marL="685800" lvl="1" indent="-457200">
              <a:lnSpc>
                <a:spcPct val="100000"/>
              </a:lnSpc>
            </a:pPr>
            <a:r>
              <a:rPr lang="ru-RU" sz="2200" dirty="0"/>
              <a:t> </a:t>
            </a:r>
            <a:r>
              <a:rPr lang="ru-RU" sz="2200" dirty="0" err="1" smtClean="0"/>
              <a:t>Донати</a:t>
            </a:r>
            <a:r>
              <a:rPr lang="ru-RU" sz="2200" dirty="0" smtClean="0"/>
              <a:t>...</a:t>
            </a:r>
          </a:p>
          <a:p>
            <a:pPr>
              <a:lnSpc>
                <a:spcPct val="100000"/>
              </a:lnSpc>
            </a:pPr>
            <a:endParaRPr lang="ru-RU" sz="2200" b="1" dirty="0" smtClean="0"/>
          </a:p>
          <a:p>
            <a:pPr>
              <a:lnSpc>
                <a:spcPct val="100000"/>
              </a:lnSpc>
            </a:pPr>
            <a:r>
              <a:rPr lang="ru-RU" sz="2200" b="1" dirty="0" err="1" smtClean="0">
                <a:solidFill>
                  <a:schemeClr val="tx1"/>
                </a:solidFill>
              </a:rPr>
              <a:t>Витрати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</a:pPr>
            <a:r>
              <a:rPr lang="ru-RU" sz="2200" dirty="0" smtClean="0"/>
              <a:t>Реклама</a:t>
            </a:r>
          </a:p>
          <a:p>
            <a:pPr lvl="1">
              <a:lnSpc>
                <a:spcPct val="100000"/>
              </a:lnSpc>
            </a:pPr>
            <a:r>
              <a:rPr lang="ru-RU" sz="2200" dirty="0" smtClean="0"/>
              <a:t>Хостинг…</a:t>
            </a:r>
          </a:p>
          <a:p>
            <a:pPr lvl="1">
              <a:lnSpc>
                <a:spcPct val="100000"/>
              </a:lnSpc>
            </a:pPr>
            <a:r>
              <a:rPr lang="ru-RU" sz="2000" dirty="0" err="1" smtClean="0"/>
              <a:t>Комунальні</a:t>
            </a:r>
            <a:r>
              <a:rPr lang="ru-RU" sz="2000" dirty="0" smtClean="0"/>
              <a:t> </a:t>
            </a:r>
            <a:r>
              <a:rPr lang="ru-RU" sz="2000" dirty="0" err="1"/>
              <a:t>платежі</a:t>
            </a:r>
            <a:endParaRPr lang="ru-RU" sz="2000" dirty="0"/>
          </a:p>
          <a:p>
            <a:pPr lvl="1">
              <a:lnSpc>
                <a:spcPct val="100000"/>
              </a:lnSpc>
            </a:pPr>
            <a:endParaRPr lang="uk-UA" sz="2000" dirty="0" smtClean="0"/>
          </a:p>
          <a:p>
            <a:pPr marL="1143000" lvl="2" indent="-457200">
              <a:buFont typeface="+mj-lt"/>
              <a:buAutoNum type="arabicPeriod"/>
            </a:pPr>
            <a:endParaRPr lang="ru-RU" sz="2000" dirty="0" smtClean="0"/>
          </a:p>
          <a:p>
            <a:pPr marL="1143000" lvl="2" indent="-457200">
              <a:buFont typeface="+mj-lt"/>
              <a:buAutoNum type="arabicPeriod"/>
            </a:pPr>
            <a:endParaRPr lang="uk-UA" sz="2000" dirty="0"/>
          </a:p>
        </p:txBody>
      </p:sp>
      <p:pic>
        <p:nvPicPr>
          <p:cNvPr id="5122" name="Picture 2" descr="Константин Жигульский: Финансовое планирование – игра на вылет 一  Экспо-Ювели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38500"/>
            <a:ext cx="21431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7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Тематика </a:t>
            </a:r>
            <a:r>
              <a:rPr lang="uk-UA" dirty="0" err="1" smtClean="0"/>
              <a:t>блогу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Для вас як автора :</a:t>
            </a:r>
          </a:p>
          <a:p>
            <a:pPr lvl="1"/>
            <a:r>
              <a:rPr lang="uk-UA" sz="2400" dirty="0" smtClean="0"/>
              <a:t>Тематика  має бути вам близька</a:t>
            </a:r>
          </a:p>
          <a:p>
            <a:pPr lvl="1"/>
            <a:r>
              <a:rPr lang="uk-UA" sz="2400" dirty="0" smtClean="0"/>
              <a:t>Цікава</a:t>
            </a:r>
          </a:p>
          <a:p>
            <a:pPr lvl="1"/>
            <a:r>
              <a:rPr lang="uk-UA" sz="2400" dirty="0" smtClean="0"/>
              <a:t>Ви маєте бути в ній обізнані (експерт)</a:t>
            </a:r>
          </a:p>
          <a:p>
            <a:r>
              <a:rPr lang="uk-UA" sz="2400" dirty="0" smtClean="0"/>
              <a:t> Для читача:</a:t>
            </a:r>
          </a:p>
          <a:p>
            <a:pPr lvl="1"/>
            <a:r>
              <a:rPr lang="uk-UA" sz="2400" dirty="0" smtClean="0"/>
              <a:t>Тематика цікава</a:t>
            </a:r>
          </a:p>
          <a:p>
            <a:pPr lvl="1"/>
            <a:r>
              <a:rPr lang="uk-UA" sz="2400" dirty="0" smtClean="0"/>
              <a:t>Корисна</a:t>
            </a:r>
          </a:p>
          <a:p>
            <a:pPr lvl="1"/>
            <a:r>
              <a:rPr lang="uk-UA" sz="2400" dirty="0" smtClean="0"/>
              <a:t>Або розважальна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41836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Тренди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Тренди – це те, що на слуху і те, що всі повторюють</a:t>
            </a:r>
          </a:p>
          <a:p>
            <a:r>
              <a:rPr lang="uk-UA" sz="2400" dirty="0" err="1" smtClean="0"/>
              <a:t>Мегатренди</a:t>
            </a:r>
            <a:r>
              <a:rPr lang="uk-UA" sz="2400" dirty="0" smtClean="0"/>
              <a:t> – масштабні зміни у культурі, соціумі чи економіці. Це тренди поколінь, </a:t>
            </a:r>
            <a:r>
              <a:rPr lang="uk-UA" sz="2400" dirty="0" err="1" smtClean="0"/>
              <a:t>дляться</a:t>
            </a:r>
            <a:r>
              <a:rPr lang="uk-UA" sz="2400" dirty="0" smtClean="0"/>
              <a:t> не менше 10 років: глобалізація, урбанізм, мобільність.</a:t>
            </a:r>
          </a:p>
          <a:p>
            <a:r>
              <a:rPr lang="uk-UA" sz="2400" dirty="0" err="1" smtClean="0"/>
              <a:t>Макротренди</a:t>
            </a:r>
            <a:r>
              <a:rPr lang="uk-UA" sz="2400" dirty="0" smtClean="0"/>
              <a:t> – близько 5 років, 1-2 сфери життя. Наприклад, з графічного дизайну – в архітектуру стиль </a:t>
            </a:r>
            <a:r>
              <a:rPr lang="uk-UA" sz="2400" dirty="0" err="1" smtClean="0"/>
              <a:t>мінімалізма</a:t>
            </a:r>
            <a:endParaRPr lang="uk-UA" sz="2400" dirty="0" smtClean="0"/>
          </a:p>
          <a:p>
            <a:r>
              <a:rPr lang="uk-UA" sz="2400" dirty="0" err="1" smtClean="0"/>
              <a:t>Мінітренд</a:t>
            </a:r>
            <a:r>
              <a:rPr lang="uk-UA" sz="2400" dirty="0" smtClean="0"/>
              <a:t> – близько 1 року. Наприклад, стиль оформлення </a:t>
            </a:r>
            <a:r>
              <a:rPr lang="uk-UA" sz="2400" dirty="0" err="1" smtClean="0"/>
              <a:t>Інстаграму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744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99800" cy="64008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</a:t>
            </a:r>
            <a:r>
              <a:rPr lang="ru-RU" dirty="0" smtClean="0"/>
              <a:t>сайту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323528" y="1988840"/>
            <a:ext cx="8425053" cy="3977640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sz="2400" dirty="0" err="1">
                <a:solidFill>
                  <a:schemeClr val="tx1"/>
                </a:solidFill>
              </a:rPr>
              <a:t>Вибір</a:t>
            </a:r>
            <a:r>
              <a:rPr lang="ru-RU" sz="2400" dirty="0">
                <a:solidFill>
                  <a:schemeClr val="tx1"/>
                </a:solidFill>
              </a:rPr>
              <a:t> ЦА </a:t>
            </a:r>
            <a:r>
              <a:rPr lang="ru-RU" sz="2400" dirty="0" smtClean="0">
                <a:solidFill>
                  <a:schemeClr val="tx1"/>
                </a:solidFill>
              </a:rPr>
              <a:t>(</a:t>
            </a:r>
            <a:r>
              <a:rPr lang="ru-RU" sz="2400" dirty="0" err="1" smtClean="0">
                <a:solidFill>
                  <a:schemeClr val="tx1"/>
                </a:solidFill>
              </a:rPr>
              <a:t>груповий</a:t>
            </a:r>
            <a:r>
              <a:rPr lang="ru-RU" sz="2400" dirty="0" smtClean="0">
                <a:solidFill>
                  <a:schemeClr val="tx1"/>
                </a:solidFill>
              </a:rPr>
              <a:t> портрет, </a:t>
            </a:r>
            <a:r>
              <a:rPr lang="ru-RU" sz="2400" dirty="0" err="1" smtClean="0">
                <a:solidFill>
                  <a:schemeClr val="tx1"/>
                </a:solidFill>
              </a:rPr>
              <a:t>хоча</a:t>
            </a:r>
            <a:r>
              <a:rPr lang="ru-RU" sz="2400" dirty="0" smtClean="0">
                <a:solidFill>
                  <a:schemeClr val="tx1"/>
                </a:solidFill>
              </a:rPr>
              <a:t> б 2 </a:t>
            </a:r>
            <a:r>
              <a:rPr lang="ru-RU" sz="2400" dirty="0" err="1" smtClean="0">
                <a:solidFill>
                  <a:schemeClr val="tx1"/>
                </a:solidFill>
              </a:rPr>
              <a:t>групи</a:t>
            </a:r>
            <a:r>
              <a:rPr lang="ru-RU" sz="2400" dirty="0" smtClean="0">
                <a:solidFill>
                  <a:schemeClr val="tx1"/>
                </a:solidFill>
              </a:rPr>
              <a:t> - стать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вік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сімейний</a:t>
            </a:r>
            <a:r>
              <a:rPr lang="ru-RU" sz="2400" dirty="0">
                <a:solidFill>
                  <a:schemeClr val="tx1"/>
                </a:solidFill>
              </a:rPr>
              <a:t> статус, </a:t>
            </a:r>
            <a:r>
              <a:rPr lang="ru-RU" sz="2400" dirty="0" err="1">
                <a:solidFill>
                  <a:schemeClr val="tx1"/>
                </a:solidFill>
              </a:rPr>
              <a:t>дохід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</a:rPr>
              <a:t>географія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знаходження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</a:rPr>
              <a:t>городяни</a:t>
            </a:r>
            <a:r>
              <a:rPr lang="ru-RU" sz="2400" dirty="0" smtClean="0">
                <a:solidFill>
                  <a:schemeClr val="tx1"/>
                </a:solidFill>
              </a:rPr>
              <a:t>/</a:t>
            </a:r>
            <a:r>
              <a:rPr lang="ru-RU" sz="2400" dirty="0" err="1" smtClean="0">
                <a:solidFill>
                  <a:schemeClr val="tx1"/>
                </a:solidFill>
              </a:rPr>
              <a:t>сільскі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жителі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</a:rPr>
              <a:t>освіта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</a:rPr>
              <a:t>професія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</a:rPr>
              <a:t>хобі</a:t>
            </a:r>
            <a:r>
              <a:rPr lang="ru-RU" sz="2400" dirty="0" smtClean="0">
                <a:solidFill>
                  <a:schemeClr val="tx1"/>
                </a:solidFill>
              </a:rPr>
              <a:t>) . Приклад: </a:t>
            </a:r>
            <a:r>
              <a:rPr lang="ru-RU" sz="2400" dirty="0" err="1" smtClean="0">
                <a:solidFill>
                  <a:schemeClr val="tx1"/>
                </a:solidFill>
              </a:rPr>
              <a:t>відеоблог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іграшок</a:t>
            </a:r>
            <a:r>
              <a:rPr lang="ru-RU" sz="2400" dirty="0" smtClean="0">
                <a:solidFill>
                  <a:schemeClr val="tx1"/>
                </a:solidFill>
              </a:rPr>
              <a:t> та </a:t>
            </a:r>
            <a:r>
              <a:rPr lang="ru-RU" sz="2400" dirty="0" err="1" smtClean="0">
                <a:solidFill>
                  <a:schemeClr val="tx1"/>
                </a:solidFill>
              </a:rPr>
              <a:t>дитячих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розваг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  <a:r>
              <a:rPr lang="ru-RU" sz="2400" dirty="0" err="1" smtClean="0">
                <a:solidFill>
                  <a:schemeClr val="tx1"/>
                </a:solidFill>
              </a:rPr>
              <a:t>Хто</a:t>
            </a:r>
            <a:r>
              <a:rPr lang="ru-RU" sz="2400" dirty="0" smtClean="0">
                <a:solidFill>
                  <a:schemeClr val="tx1"/>
                </a:solidFill>
              </a:rPr>
              <a:t> ЦА? </a:t>
            </a:r>
          </a:p>
          <a:p>
            <a:pPr marL="457200" indent="-457200">
              <a:buAutoNum type="arabicPeriod"/>
            </a:pPr>
            <a:r>
              <a:rPr lang="uk-UA" sz="2400" dirty="0" smtClean="0">
                <a:solidFill>
                  <a:schemeClr val="tx1"/>
                </a:solidFill>
              </a:rPr>
              <a:t>Аналіз потреб ЦА. Найбільш популярні теми:</a:t>
            </a:r>
            <a:endParaRPr lang="ru-RU" sz="2400" dirty="0" smtClean="0">
              <a:solidFill>
                <a:schemeClr val="tx1"/>
              </a:solidFill>
            </a:endParaRPr>
          </a:p>
          <a:p>
            <a:pPr lvl="2">
              <a:lnSpc>
                <a:spcPct val="100000"/>
              </a:lnSpc>
            </a:pPr>
            <a:r>
              <a:rPr lang="ru-RU" sz="2400" dirty="0" err="1" smtClean="0"/>
              <a:t>Гумор</a:t>
            </a:r>
            <a:endParaRPr lang="ru-RU" sz="2400" dirty="0" smtClean="0"/>
          </a:p>
          <a:p>
            <a:pPr lvl="2">
              <a:lnSpc>
                <a:spcPct val="100000"/>
              </a:lnSpc>
            </a:pPr>
            <a:r>
              <a:rPr lang="ru-RU" sz="2400" dirty="0" err="1" smtClean="0"/>
              <a:t>Розваги</a:t>
            </a:r>
            <a:endParaRPr lang="ru-RU" sz="2400" dirty="0" smtClean="0"/>
          </a:p>
          <a:p>
            <a:pPr lvl="2">
              <a:lnSpc>
                <a:spcPct val="100000"/>
              </a:lnSpc>
            </a:pPr>
            <a:r>
              <a:rPr lang="ru-RU" sz="2400" dirty="0" err="1" smtClean="0"/>
              <a:t>Скандали</a:t>
            </a:r>
            <a:endParaRPr lang="ru-RU" sz="2400" dirty="0" smtClean="0"/>
          </a:p>
          <a:p>
            <a:pPr lvl="2">
              <a:lnSpc>
                <a:spcPct val="100000"/>
              </a:lnSpc>
            </a:pPr>
            <a:r>
              <a:rPr lang="ru-RU" sz="2400" dirty="0" err="1" smtClean="0"/>
              <a:t>Трендові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події</a:t>
            </a:r>
            <a:endParaRPr lang="ru-RU" sz="2400" dirty="0" smtClean="0"/>
          </a:p>
          <a:p>
            <a:pPr lvl="2">
              <a:lnSpc>
                <a:spcPct val="100000"/>
              </a:lnSpc>
            </a:pPr>
            <a:r>
              <a:rPr lang="ru-RU" sz="2400" dirty="0" smtClean="0"/>
              <a:t>Практична </a:t>
            </a:r>
            <a:r>
              <a:rPr lang="ru-RU" sz="2400" dirty="0" err="1"/>
              <a:t>користь</a:t>
            </a:r>
            <a:r>
              <a:rPr lang="ru-RU" sz="2400" dirty="0"/>
              <a:t>, </a:t>
            </a:r>
            <a:r>
              <a:rPr lang="ru-RU" sz="2400" dirty="0" err="1"/>
              <a:t>обмін</a:t>
            </a:r>
            <a:r>
              <a:rPr lang="ru-RU" sz="2400" dirty="0"/>
              <a:t> </a:t>
            </a:r>
            <a:r>
              <a:rPr lang="ru-RU" sz="2400" dirty="0" err="1"/>
              <a:t>технологіями</a:t>
            </a:r>
            <a:r>
              <a:rPr lang="ru-RU" sz="2400" dirty="0"/>
              <a:t> та </a:t>
            </a:r>
            <a:r>
              <a:rPr lang="ru-RU" sz="2400" dirty="0" err="1"/>
              <a:t>знаннями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6788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Антитренди</a:t>
            </a:r>
            <a:r>
              <a:rPr lang="uk-UA" dirty="0" smtClean="0"/>
              <a:t>. </a:t>
            </a:r>
            <a:br>
              <a:rPr lang="uk-UA" dirty="0" smtClean="0"/>
            </a:br>
            <a:r>
              <a:rPr lang="uk-UA" dirty="0" smtClean="0"/>
              <a:t>Приклад розміщення фото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17226" r="28034" b="16694"/>
          <a:stretch/>
        </p:blipFill>
        <p:spPr bwMode="auto">
          <a:xfrm>
            <a:off x="2483768" y="1844824"/>
            <a:ext cx="4328525" cy="410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015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Поради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779096" cy="452596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Розвивайте </a:t>
            </a:r>
            <a:r>
              <a:rPr lang="uk-UA" sz="2400" dirty="0" err="1" smtClean="0"/>
              <a:t>надивленість</a:t>
            </a:r>
            <a:r>
              <a:rPr lang="uk-UA" sz="2400" dirty="0" smtClean="0"/>
              <a:t>, дивитесь </a:t>
            </a:r>
            <a:r>
              <a:rPr lang="uk-UA" sz="2400" dirty="0" err="1" smtClean="0"/>
              <a:t>блоги</a:t>
            </a:r>
            <a:r>
              <a:rPr lang="uk-UA" sz="2400" dirty="0" smtClean="0"/>
              <a:t> з дотичним контентом</a:t>
            </a:r>
          </a:p>
          <a:p>
            <a:r>
              <a:rPr lang="uk-UA" sz="2400" dirty="0" smtClean="0"/>
              <a:t>Слідкуйте за трендами, читайте медіа з контентом про </a:t>
            </a:r>
            <a:r>
              <a:rPr lang="uk-UA" sz="2400" dirty="0" err="1" smtClean="0"/>
              <a:t>соцмережі</a:t>
            </a:r>
            <a:endParaRPr lang="uk-UA" sz="2400" dirty="0" smtClean="0"/>
          </a:p>
          <a:p>
            <a:r>
              <a:rPr lang="uk-UA" sz="2400" dirty="0" smtClean="0"/>
              <a:t>Майте власну позицію</a:t>
            </a:r>
          </a:p>
          <a:p>
            <a:r>
              <a:rPr lang="uk-UA" sz="2400" dirty="0" smtClean="0"/>
              <a:t>Створюйте контент-плани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56188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Цілі </a:t>
            </a:r>
            <a:r>
              <a:rPr lang="uk-UA" dirty="0" err="1" smtClean="0"/>
              <a:t>блогу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2400" dirty="0" smtClean="0"/>
              <a:t>Цілі </a:t>
            </a:r>
            <a:r>
              <a:rPr lang="uk-UA" sz="2400" dirty="0" err="1" smtClean="0"/>
              <a:t>блогу</a:t>
            </a:r>
            <a:r>
              <a:rPr lang="uk-UA" sz="2400" dirty="0" smtClean="0"/>
              <a:t>  - що він дає автору і що </a:t>
            </a:r>
            <a:r>
              <a:rPr lang="uk-UA" sz="2400" dirty="0" smtClean="0"/>
              <a:t>– </a:t>
            </a:r>
            <a:r>
              <a:rPr lang="uk-UA" sz="2400" dirty="0" err="1" smtClean="0"/>
              <a:t>підписникам</a:t>
            </a:r>
            <a:r>
              <a:rPr lang="uk-UA" sz="2400" dirty="0" smtClean="0"/>
              <a:t>:</a:t>
            </a:r>
          </a:p>
          <a:p>
            <a:pPr lvl="1"/>
            <a:r>
              <a:rPr lang="uk-UA" sz="2400" dirty="0" smtClean="0"/>
              <a:t> зовнішня </a:t>
            </a:r>
            <a:r>
              <a:rPr lang="uk-UA" sz="2400" dirty="0" smtClean="0"/>
              <a:t>ціль: </a:t>
            </a:r>
            <a:r>
              <a:rPr lang="uk-UA" sz="2400" dirty="0" smtClean="0"/>
              <a:t>про що хочеться розповідати </a:t>
            </a:r>
            <a:r>
              <a:rPr lang="uk-UA" sz="2400" dirty="0" smtClean="0"/>
              <a:t>світу</a:t>
            </a:r>
          </a:p>
          <a:p>
            <a:pPr lvl="2"/>
            <a:r>
              <a:rPr lang="uk-UA" sz="2000" dirty="0" smtClean="0"/>
              <a:t>Життя своє чи навкруги (життя міста, наприклад)</a:t>
            </a:r>
          </a:p>
          <a:p>
            <a:pPr lvl="2"/>
            <a:r>
              <a:rPr lang="uk-UA" sz="2000" dirty="0"/>
              <a:t>з</a:t>
            </a:r>
            <a:r>
              <a:rPr lang="uk-UA" sz="2000" dirty="0" smtClean="0"/>
              <a:t>ахоплення</a:t>
            </a:r>
          </a:p>
          <a:p>
            <a:pPr lvl="2"/>
            <a:r>
              <a:rPr lang="uk-UA" sz="2000" dirty="0" smtClean="0"/>
              <a:t>досвід</a:t>
            </a:r>
            <a:endParaRPr lang="uk-UA" sz="2000" dirty="0" smtClean="0"/>
          </a:p>
          <a:p>
            <a:pPr lvl="1"/>
            <a:endParaRPr lang="uk-UA" sz="2400" dirty="0" smtClean="0"/>
          </a:p>
          <a:p>
            <a:pPr lvl="1"/>
            <a:r>
              <a:rPr lang="uk-UA" sz="2400" dirty="0" smtClean="0"/>
              <a:t>Внутрішня </a:t>
            </a:r>
            <a:r>
              <a:rPr lang="uk-UA" sz="2400" dirty="0" smtClean="0"/>
              <a:t>ціль: </a:t>
            </a:r>
            <a:r>
              <a:rPr lang="uk-UA" sz="2400" dirty="0" smtClean="0"/>
              <a:t>для чого автору це спілкування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321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Рубрики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Формуються від тематики</a:t>
            </a:r>
          </a:p>
          <a:p>
            <a:r>
              <a:rPr lang="uk-UA" dirty="0" smtClean="0"/>
              <a:t>Трохи ширші від теми</a:t>
            </a:r>
          </a:p>
          <a:p>
            <a:r>
              <a:rPr lang="uk-UA" dirty="0" smtClean="0"/>
              <a:t>Приклад: танці. Можливі рубрики:</a:t>
            </a:r>
          </a:p>
          <a:p>
            <a:pPr lvl="1"/>
            <a:r>
              <a:rPr lang="uk-UA" dirty="0" smtClean="0"/>
              <a:t>Улюблений танець (деталі танцю, історії про нього,  відео та фото власних виступів)</a:t>
            </a:r>
          </a:p>
          <a:p>
            <a:pPr lvl="1"/>
            <a:r>
              <a:rPr lang="uk-UA" dirty="0" smtClean="0"/>
              <a:t>Відео виступів та танцювальних </a:t>
            </a:r>
            <a:r>
              <a:rPr lang="uk-UA" dirty="0" err="1" smtClean="0"/>
              <a:t>перфомансів</a:t>
            </a:r>
            <a:r>
              <a:rPr lang="uk-UA" dirty="0" smtClean="0"/>
              <a:t> «зірок», уривки з фільмів у цьому напрямі танців</a:t>
            </a:r>
          </a:p>
          <a:p>
            <a:pPr lvl="1"/>
            <a:r>
              <a:rPr lang="uk-UA" dirty="0" smtClean="0"/>
              <a:t>Ваші тренування (басейн, пробіжки, вправи…)</a:t>
            </a:r>
          </a:p>
          <a:p>
            <a:pPr lvl="1"/>
            <a:r>
              <a:rPr lang="uk-UA" dirty="0" smtClean="0"/>
              <a:t>Ваш стиль життя (дієта, одяг, друзі, улюблені тварини…)</a:t>
            </a:r>
          </a:p>
          <a:p>
            <a:pPr lvl="1"/>
            <a:r>
              <a:rPr lang="uk-UA" dirty="0" err="1" smtClean="0"/>
              <a:t>Лайфхаки</a:t>
            </a:r>
            <a:r>
              <a:rPr lang="uk-UA" dirty="0" smtClean="0"/>
              <a:t> щодо </a:t>
            </a:r>
            <a:r>
              <a:rPr lang="uk-UA" dirty="0" smtClean="0"/>
              <a:t>танців</a:t>
            </a:r>
          </a:p>
          <a:p>
            <a:pPr lvl="1"/>
            <a:r>
              <a:rPr lang="uk-UA" dirty="0" smtClean="0"/>
              <a:t>Танцювальні костюми, взуття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9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Аналіз цільової аудиторії (ЦА) та пошук </a:t>
            </a:r>
            <a:r>
              <a:rPr lang="uk-UA" dirty="0" err="1" smtClean="0"/>
              <a:t>референсів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996952"/>
            <a:ext cx="3600400" cy="3633267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Вивчити схожі ресурси</a:t>
            </a:r>
          </a:p>
          <a:p>
            <a:r>
              <a:rPr lang="uk-UA" dirty="0" smtClean="0"/>
              <a:t>Які сучасні тренди</a:t>
            </a:r>
          </a:p>
          <a:p>
            <a:r>
              <a:rPr lang="uk-UA" dirty="0" smtClean="0"/>
              <a:t>На що реагує ваша ЦА</a:t>
            </a:r>
          </a:p>
          <a:p>
            <a:r>
              <a:rPr lang="uk-UA" dirty="0" smtClean="0"/>
              <a:t>Насамперед цікаво має бути вам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148478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Референс</a:t>
            </a:r>
            <a:r>
              <a:rPr lang="ru-RU" b="1" dirty="0"/>
              <a:t> </a:t>
            </a:r>
            <a:r>
              <a:rPr lang="ru-RU" b="1" dirty="0" smtClean="0"/>
              <a:t>у </a:t>
            </a:r>
            <a:r>
              <a:rPr lang="ru-RU" b="1" dirty="0" err="1" smtClean="0"/>
              <a:t>дизайні</a:t>
            </a:r>
            <a:r>
              <a:rPr lang="ru-RU" b="1" dirty="0" smtClean="0"/>
              <a:t> </a:t>
            </a:r>
            <a:r>
              <a:rPr lang="ru-RU" dirty="0" smtClean="0"/>
              <a:t>— </a:t>
            </a:r>
            <a:r>
              <a:rPr lang="ru-RU" dirty="0" err="1"/>
              <a:t>це</a:t>
            </a:r>
            <a:r>
              <a:rPr lang="ru-RU" dirty="0"/>
              <a:t> </a:t>
            </a:r>
            <a:r>
              <a:rPr lang="ru-RU" dirty="0" err="1" smtClean="0"/>
              <a:t>допоміжні</a:t>
            </a:r>
            <a:r>
              <a:rPr lang="ru-RU" dirty="0" smtClean="0"/>
              <a:t> </a:t>
            </a:r>
            <a:r>
              <a:rPr lang="ru-RU" dirty="0" err="1"/>
              <a:t>зображення</a:t>
            </a:r>
            <a:r>
              <a:rPr lang="ru-RU" dirty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/>
              <a:t>використовує</a:t>
            </a:r>
            <a:r>
              <a:rPr lang="ru-RU" dirty="0"/>
              <a:t> дизайнер </a:t>
            </a:r>
            <a:r>
              <a:rPr lang="ru-RU" dirty="0" smtClean="0"/>
              <a:t>для </a:t>
            </a:r>
            <a:r>
              <a:rPr lang="ru-RU" dirty="0" err="1"/>
              <a:t>роботи</a:t>
            </a:r>
            <a:r>
              <a:rPr lang="ru-RU" dirty="0"/>
              <a:t>. </a:t>
            </a:r>
            <a:r>
              <a:rPr lang="ru-RU" dirty="0" err="1"/>
              <a:t>Референси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b="1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для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певних</a:t>
            </a:r>
            <a:r>
              <a:rPr lang="ru-RU" dirty="0"/>
              <a:t> </a:t>
            </a:r>
            <a:r>
              <a:rPr lang="ru-RU" dirty="0" err="1"/>
              <a:t>дизайнерських</a:t>
            </a:r>
            <a:r>
              <a:rPr lang="ru-RU" dirty="0"/>
              <a:t> </a:t>
            </a:r>
            <a:r>
              <a:rPr lang="ru-RU" dirty="0" err="1"/>
              <a:t>технік</a:t>
            </a:r>
            <a:r>
              <a:rPr lang="ru-RU" dirty="0"/>
              <a:t>, </a:t>
            </a:r>
            <a:r>
              <a:rPr lang="ru-RU" dirty="0" err="1"/>
              <a:t>повторення</a:t>
            </a:r>
            <a:r>
              <a:rPr lang="ru-RU" dirty="0"/>
              <a:t> </a:t>
            </a:r>
            <a:r>
              <a:rPr lang="ru-RU" dirty="0" err="1"/>
              <a:t>певного</a:t>
            </a:r>
            <a:r>
              <a:rPr lang="ru-RU" dirty="0"/>
              <a:t> стилю </a:t>
            </a:r>
            <a:r>
              <a:rPr lang="ru-RU" dirty="0" err="1"/>
              <a:t>або</a:t>
            </a:r>
            <a:r>
              <a:rPr lang="ru-RU" dirty="0"/>
              <a:t> як </a:t>
            </a:r>
            <a:r>
              <a:rPr lang="ru-RU" dirty="0" err="1"/>
              <a:t>свого</a:t>
            </a:r>
            <a:r>
              <a:rPr lang="ru-RU" dirty="0"/>
              <a:t> роду «шпаргалки</a:t>
            </a:r>
            <a:r>
              <a:rPr lang="ru-RU" dirty="0" smtClean="0"/>
              <a:t>».</a:t>
            </a:r>
            <a:br>
              <a:rPr lang="ru-RU" dirty="0" smtClean="0"/>
            </a:br>
            <a:r>
              <a:rPr lang="ru-RU" b="1" dirty="0" err="1" smtClean="0"/>
              <a:t>Референси</a:t>
            </a:r>
            <a:r>
              <a:rPr lang="ru-RU" b="1" dirty="0" smtClean="0"/>
              <a:t> при </a:t>
            </a:r>
            <a:r>
              <a:rPr lang="ru-RU" b="1" dirty="0" err="1" smtClean="0"/>
              <a:t>розробці</a:t>
            </a:r>
            <a:r>
              <a:rPr lang="ru-RU" b="1" dirty="0" smtClean="0"/>
              <a:t> </a:t>
            </a:r>
            <a:r>
              <a:rPr lang="ru-RU" b="1" dirty="0" err="1" smtClean="0"/>
              <a:t>сайтів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сайти</a:t>
            </a:r>
            <a:r>
              <a:rPr lang="ru-RU" dirty="0" smtClean="0"/>
              <a:t> </a:t>
            </a:r>
            <a:r>
              <a:rPr lang="ru-RU" dirty="0" err="1" smtClean="0"/>
              <a:t>схожої</a:t>
            </a:r>
            <a:r>
              <a:rPr lang="ru-RU" dirty="0" smtClean="0"/>
              <a:t> тематики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певного</a:t>
            </a:r>
            <a:r>
              <a:rPr lang="ru-RU" dirty="0" smtClean="0"/>
              <a:t> </a:t>
            </a:r>
            <a:r>
              <a:rPr lang="ru-RU" dirty="0" err="1" smtClean="0"/>
              <a:t>оформлення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функціоналу</a:t>
            </a:r>
            <a:endParaRPr lang="ru-RU" dirty="0"/>
          </a:p>
        </p:txBody>
      </p:sp>
      <p:pic>
        <p:nvPicPr>
          <p:cNvPr id="9220" name="Picture 4" descr="Вбивці пінтересту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48" y="4869160"/>
            <a:ext cx="3636704" cy="15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9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Послідовність ведення сайту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Надихатись чимось, шукати натхнення, тренувати </a:t>
            </a:r>
            <a:r>
              <a:rPr lang="uk-UA" sz="2800" dirty="0" err="1" smtClean="0"/>
              <a:t>надивленість</a:t>
            </a:r>
            <a:r>
              <a:rPr lang="uk-UA" sz="2800" dirty="0" smtClean="0"/>
              <a:t> (</a:t>
            </a:r>
            <a:r>
              <a:rPr lang="uk-UA" sz="2800" dirty="0" err="1" smtClean="0"/>
              <a:t>Пінтерест</a:t>
            </a:r>
            <a:r>
              <a:rPr lang="uk-UA" sz="2800" dirty="0" smtClean="0"/>
              <a:t>, </a:t>
            </a:r>
            <a:r>
              <a:rPr lang="uk-UA" sz="2800" dirty="0" err="1" smtClean="0"/>
              <a:t>Інстаграм</a:t>
            </a:r>
            <a:r>
              <a:rPr lang="uk-UA" sz="2800" dirty="0" smtClean="0"/>
              <a:t>, Тік </a:t>
            </a:r>
            <a:r>
              <a:rPr lang="uk-UA" sz="2800" dirty="0" err="1" smtClean="0"/>
              <a:t>Ток</a:t>
            </a:r>
            <a:r>
              <a:rPr lang="uk-UA" sz="2800" dirty="0" smtClean="0"/>
              <a:t>, фільми, виставки, життя)</a:t>
            </a:r>
          </a:p>
          <a:p>
            <a:r>
              <a:rPr lang="uk-UA" sz="2800" dirty="0" smtClean="0"/>
              <a:t>Створювати контент</a:t>
            </a:r>
          </a:p>
          <a:p>
            <a:r>
              <a:rPr lang="uk-UA" sz="2800" dirty="0" smtClean="0"/>
              <a:t>Обробляти контент, оформлювати</a:t>
            </a:r>
          </a:p>
          <a:p>
            <a:r>
              <a:rPr lang="uk-UA" sz="2800" dirty="0" smtClean="0"/>
              <a:t>Планувати, щоб гарно виглядало у стрічці поруч з іншими публікаціями</a:t>
            </a:r>
          </a:p>
          <a:p>
            <a:r>
              <a:rPr lang="uk-UA" sz="2800" dirty="0" smtClean="0"/>
              <a:t>публікувати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604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Створення постів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Регулярність публікацій</a:t>
            </a:r>
          </a:p>
          <a:p>
            <a:r>
              <a:rPr lang="uk-UA" sz="2800" dirty="0" smtClean="0"/>
              <a:t>Частина постів пишеться заздалегідь і публікується у певні дати </a:t>
            </a:r>
          </a:p>
          <a:p>
            <a:r>
              <a:rPr lang="uk-UA" sz="2800" dirty="0" smtClean="0"/>
              <a:t>Частина постів є запасними на випадок форс-мажорів («консерви»)</a:t>
            </a:r>
          </a:p>
          <a:p>
            <a:r>
              <a:rPr lang="uk-UA" sz="2800" dirty="0" smtClean="0"/>
              <a:t>Частина постів створюється день в день, ситуативні </a:t>
            </a:r>
            <a:r>
              <a:rPr lang="uk-UA" sz="2000" dirty="0" smtClean="0"/>
              <a:t>(катання на катку чи риболовля – впливає погода)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7" t="17484" r="25138" b="28581"/>
          <a:stretch/>
        </p:blipFill>
        <p:spPr bwMode="auto">
          <a:xfrm>
            <a:off x="6188234" y="4005064"/>
            <a:ext cx="2551404" cy="220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30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dirty="0" smtClean="0"/>
              <a:t>Коли публікувати пости?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4618856" cy="362900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Визначити час і день публікації</a:t>
            </a:r>
          </a:p>
          <a:p>
            <a:pPr lvl="1"/>
            <a:r>
              <a:rPr lang="uk-UA" sz="2400" dirty="0" smtClean="0"/>
              <a:t>З точки зору досліджень відвідуваності </a:t>
            </a:r>
            <a:r>
              <a:rPr lang="uk-UA" sz="2400" dirty="0" err="1" smtClean="0"/>
              <a:t>соцмереж</a:t>
            </a:r>
            <a:endParaRPr lang="uk-UA" sz="2400" dirty="0" smtClean="0"/>
          </a:p>
          <a:p>
            <a:pPr lvl="1"/>
            <a:r>
              <a:rPr lang="uk-UA" sz="2400" dirty="0" smtClean="0"/>
              <a:t>Географічного положення</a:t>
            </a:r>
          </a:p>
          <a:p>
            <a:pPr lvl="1"/>
            <a:r>
              <a:rPr lang="uk-UA" sz="2400" dirty="0" smtClean="0"/>
              <a:t>Уподобань та занять вашої ЦА</a:t>
            </a:r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3746" r="8520" b="24098"/>
          <a:stretch/>
        </p:blipFill>
        <p:spPr bwMode="auto">
          <a:xfrm>
            <a:off x="4572000" y="3789040"/>
            <a:ext cx="4496495" cy="270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2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Аналіз контент-планів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Який зворотній зв’язок</a:t>
            </a:r>
          </a:p>
          <a:p>
            <a:r>
              <a:rPr lang="uk-UA" sz="2400" dirty="0" smtClean="0"/>
              <a:t>Які матеріали були найбільш (менш) популярні і чому – формати і теми</a:t>
            </a:r>
          </a:p>
          <a:p>
            <a:r>
              <a:rPr lang="uk-UA" sz="2400" dirty="0" smtClean="0"/>
              <a:t>Які події у суспільстві, тренди відображено</a:t>
            </a:r>
          </a:p>
          <a:p>
            <a:r>
              <a:rPr lang="uk-UA" sz="2400" dirty="0" smtClean="0"/>
              <a:t>Що треба змінити</a:t>
            </a:r>
          </a:p>
          <a:p>
            <a:r>
              <a:rPr lang="uk-UA" sz="2400" dirty="0" err="1" smtClean="0"/>
              <a:t>Коефіціент</a:t>
            </a:r>
            <a:r>
              <a:rPr lang="uk-UA" sz="2400" dirty="0" smtClean="0"/>
              <a:t> залучення ЦА</a:t>
            </a:r>
          </a:p>
          <a:p>
            <a:r>
              <a:rPr lang="uk-UA" sz="2400" dirty="0" smtClean="0"/>
              <a:t>Приріст </a:t>
            </a:r>
            <a:r>
              <a:rPr lang="uk-UA" sz="2400" dirty="0" err="1" smtClean="0"/>
              <a:t>підписників</a:t>
            </a:r>
            <a:r>
              <a:rPr lang="uk-UA" sz="2400" dirty="0" smtClean="0"/>
              <a:t> після </a:t>
            </a:r>
            <a:br>
              <a:rPr lang="uk-UA" sz="2400" dirty="0" smtClean="0"/>
            </a:br>
            <a:r>
              <a:rPr lang="uk-UA" sz="2400" dirty="0" smtClean="0"/>
              <a:t>певної публікації</a:t>
            </a:r>
          </a:p>
          <a:p>
            <a:r>
              <a:rPr lang="uk-UA" sz="2400" dirty="0" smtClean="0"/>
              <a:t>Відгуки</a:t>
            </a:r>
          </a:p>
          <a:p>
            <a:r>
              <a:rPr lang="uk-UA" sz="2400" dirty="0" err="1" smtClean="0"/>
              <a:t>Репости</a:t>
            </a:r>
            <a:endParaRPr lang="uk-UA" sz="2400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24054" r="20064" b="37973"/>
          <a:stretch/>
        </p:blipFill>
        <p:spPr bwMode="auto">
          <a:xfrm>
            <a:off x="5724128" y="4077072"/>
            <a:ext cx="2538804" cy="136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40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Опис новин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5770984" cy="4137323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Інформація має бути взята з кількох ДОСТОВІРНИХ джерел</a:t>
            </a:r>
          </a:p>
          <a:p>
            <a:r>
              <a:rPr lang="uk-UA" sz="2800" dirty="0" smtClean="0"/>
              <a:t>Проаналізована</a:t>
            </a:r>
          </a:p>
          <a:p>
            <a:r>
              <a:rPr lang="uk-UA" sz="2800" dirty="0" smtClean="0"/>
              <a:t>Подана  в очищеному вигляді, у авторському стилі</a:t>
            </a:r>
            <a:endParaRPr lang="ru-RU" sz="2800" dirty="0"/>
          </a:p>
        </p:txBody>
      </p:sp>
      <p:pic>
        <p:nvPicPr>
          <p:cNvPr id="5122" name="Picture 2" descr="Cossack козаки GIF - Cossack Козаки Яка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852936"/>
            <a:ext cx="209550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84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</a:t>
            </a:r>
            <a:r>
              <a:rPr lang="ru-RU" dirty="0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395536" y="1628800"/>
            <a:ext cx="4978544" cy="3977640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tx1"/>
                </a:solidFill>
              </a:rPr>
              <a:t>Аналіз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конкурентів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err="1" smtClean="0">
                <a:solidFill>
                  <a:schemeClr val="tx1"/>
                </a:solidFill>
              </a:rPr>
              <a:t>Слабкі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та </a:t>
            </a:r>
            <a:r>
              <a:rPr lang="ru-RU" sz="2400" dirty="0" err="1">
                <a:solidFill>
                  <a:schemeClr val="tx1"/>
                </a:solidFill>
              </a:rPr>
              <a:t>сильні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сторони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конкурентів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err="1" smtClean="0">
                <a:solidFill>
                  <a:schemeClr val="tx1"/>
                </a:solidFill>
              </a:rPr>
              <a:t>Вибір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своєї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ніші</a:t>
            </a:r>
            <a:r>
              <a:rPr lang="ru-RU" sz="2400" dirty="0">
                <a:solidFill>
                  <a:schemeClr val="tx1"/>
                </a:solidFill>
              </a:rPr>
              <a:t>, «</a:t>
            </a:r>
            <a:r>
              <a:rPr lang="ru-RU" sz="2400" dirty="0" err="1">
                <a:solidFill>
                  <a:schemeClr val="tx1"/>
                </a:solidFill>
              </a:rPr>
              <a:t>родзинки</a:t>
            </a:r>
            <a:r>
              <a:rPr lang="ru-RU" sz="2400" dirty="0">
                <a:solidFill>
                  <a:schemeClr val="tx1"/>
                </a:solidFill>
              </a:rPr>
              <a:t>», </a:t>
            </a:r>
            <a:r>
              <a:rPr lang="ru-RU" sz="2400" dirty="0" err="1">
                <a:solidFill>
                  <a:schemeClr val="tx1"/>
                </a:solidFill>
              </a:rPr>
              <a:t>конкурентних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переваг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вашого</a:t>
            </a:r>
            <a:r>
              <a:rPr lang="ru-RU" sz="2400" dirty="0">
                <a:solidFill>
                  <a:schemeClr val="tx1"/>
                </a:solidFill>
              </a:rPr>
              <a:t> контенту</a:t>
            </a:r>
            <a:endParaRPr lang="ru-RU" sz="2400" dirty="0" smtClean="0">
              <a:solidFill>
                <a:schemeClr val="tx1"/>
              </a:solidFill>
            </a:endParaRPr>
          </a:p>
        </p:txBody>
      </p:sp>
      <p:pic>
        <p:nvPicPr>
          <p:cNvPr id="9218" name="Picture 2" descr="ÐÐ¸ÑÐºÐ° Ð°Ð½Ð¸Ð¼Ðµ, ecchi, gif ÐºÐ°ÑÑÐ¸Ð½ÐºÐ¸, Ð³Ð¸Ñ Ð°Ð½Ð¸Ð¼Ð°ÑÐ¸Ñ ÑÐºÐ°ÑÐ°ÑÑ Ð±ÐµÑÐ¿Ð»Ð°ÑÐ½Ð¾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80" y="3737114"/>
            <a:ext cx="3476612" cy="275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7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Перевірка фактів. Побутові </a:t>
            </a:r>
            <a:r>
              <a:rPr lang="uk-UA" dirty="0" err="1" smtClean="0"/>
              <a:t>фейки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419056" cy="4525963"/>
          </a:xfrm>
        </p:spPr>
        <p:txBody>
          <a:bodyPr>
            <a:normAutofit fontScale="92500" lnSpcReduction="20000"/>
          </a:bodyPr>
          <a:lstStyle/>
          <a:p>
            <a:r>
              <a:rPr lang="uk-UA" sz="3000" dirty="0" smtClean="0"/>
              <a:t>Спотворення фактів</a:t>
            </a:r>
          </a:p>
          <a:p>
            <a:r>
              <a:rPr lang="uk-UA" sz="3000" dirty="0" err="1" smtClean="0"/>
              <a:t>Фотопідробки</a:t>
            </a:r>
            <a:endParaRPr lang="uk-UA" sz="3000" dirty="0" smtClean="0"/>
          </a:p>
          <a:p>
            <a:r>
              <a:rPr lang="uk-UA" sz="3000" dirty="0" smtClean="0"/>
              <a:t>Відео підробки</a:t>
            </a:r>
          </a:p>
          <a:p>
            <a:r>
              <a:rPr lang="uk-UA" sz="3000" dirty="0" smtClean="0"/>
              <a:t>Мета </a:t>
            </a:r>
            <a:r>
              <a:rPr lang="uk-UA" sz="3000" dirty="0" err="1" smtClean="0"/>
              <a:t>фейків</a:t>
            </a:r>
            <a:r>
              <a:rPr lang="uk-UA" sz="3000" dirty="0" smtClean="0"/>
              <a:t> – інформаційні маніпуляції, дезінформація</a:t>
            </a:r>
          </a:p>
          <a:p>
            <a:r>
              <a:rPr lang="uk-UA" sz="3000" dirty="0" smtClean="0"/>
              <a:t>Одиничні </a:t>
            </a:r>
            <a:r>
              <a:rPr lang="uk-UA" sz="3000" dirty="0" err="1" smtClean="0"/>
              <a:t>фейки</a:t>
            </a:r>
            <a:r>
              <a:rPr lang="uk-UA" sz="3000" dirty="0" smtClean="0"/>
              <a:t> можуть бути частиною єдиної інформаційної кампанії проти когось або чогось (країни, певної людини, компаній, подій)</a:t>
            </a:r>
          </a:p>
          <a:p>
            <a:r>
              <a:rPr lang="uk-UA" sz="2200" dirty="0" smtClean="0"/>
              <a:t>Приклад – ситуація з Ковід19</a:t>
            </a:r>
          </a:p>
          <a:p>
            <a:endParaRPr lang="ru-RU" dirty="0"/>
          </a:p>
        </p:txBody>
      </p:sp>
      <p:pic>
        <p:nvPicPr>
          <p:cNvPr id="6146" name="Picture 2" descr="Фейк гифки, анимированные GIF изображения фейк - скачать гиф картинки на 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888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774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dirty="0" smtClean="0"/>
              <a:t>Приклади </a:t>
            </a:r>
            <a:r>
              <a:rPr lang="uk-UA" dirty="0" err="1" smtClean="0"/>
              <a:t>фейків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525963"/>
          </a:xfrm>
        </p:spPr>
        <p:txBody>
          <a:bodyPr/>
          <a:lstStyle/>
          <a:p>
            <a:r>
              <a:rPr lang="uk-UA" dirty="0" smtClean="0"/>
              <a:t>Через ізоляцію з </a:t>
            </a:r>
            <a:r>
              <a:rPr lang="uk-UA" dirty="0" err="1" smtClean="0"/>
              <a:t>Ковід</a:t>
            </a:r>
            <a:r>
              <a:rPr lang="uk-UA" dirty="0" smtClean="0"/>
              <a:t> 19 у канали Венеції , що очистилися, повернулися дельфіни та лебеді</a:t>
            </a:r>
          </a:p>
          <a:p>
            <a:r>
              <a:rPr lang="uk-UA" dirty="0" smtClean="0"/>
              <a:t>Путін, російська студентка Д. Семенова та Відень</a:t>
            </a:r>
          </a:p>
          <a:p>
            <a:endParaRPr lang="uk-UA" dirty="0" smtClean="0"/>
          </a:p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5364" name="Picture 4" descr="https://static.ukrinform.com/photos/2023_02/1675844709-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5832648" cy="25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660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Методи пропаганди </a:t>
            </a:r>
            <a:br>
              <a:rPr lang="uk-UA" dirty="0" smtClean="0"/>
            </a:br>
            <a:r>
              <a:rPr lang="uk-UA" dirty="0" smtClean="0"/>
              <a:t>в інформаційній боротьбі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092" y="1484784"/>
            <a:ext cx="8507288" cy="4525963"/>
          </a:xfrm>
        </p:spPr>
        <p:txBody>
          <a:bodyPr/>
          <a:lstStyle/>
          <a:p>
            <a:r>
              <a:rPr lang="uk-UA" sz="2800" dirty="0" smtClean="0"/>
              <a:t>Метод тухлого оселедця – через брудне звинувачення і скандал </a:t>
            </a:r>
            <a:r>
              <a:rPr lang="uk-UA" sz="2800" dirty="0" err="1" smtClean="0"/>
              <a:t>людина=плітки</a:t>
            </a:r>
            <a:r>
              <a:rPr lang="uk-UA" sz="2800" dirty="0" smtClean="0"/>
              <a:t> про неї</a:t>
            </a:r>
            <a:r>
              <a:rPr lang="uk-UA" dirty="0" smtClean="0"/>
              <a:t>.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2000" dirty="0" err="1" smtClean="0"/>
              <a:t>Харві</a:t>
            </a:r>
            <a:r>
              <a:rPr lang="uk-UA" sz="2000" dirty="0" smtClean="0"/>
              <a:t> </a:t>
            </a:r>
            <a:r>
              <a:rPr lang="uk-UA" sz="2000" dirty="0" err="1" smtClean="0"/>
              <a:t>Вайнштейн</a:t>
            </a:r>
            <a:r>
              <a:rPr lang="uk-UA" sz="2000" dirty="0" smtClean="0"/>
              <a:t> </a:t>
            </a:r>
            <a:r>
              <a:rPr lang="ru-RU" sz="2000" dirty="0" err="1" smtClean="0"/>
              <a:t>рух</a:t>
            </a:r>
            <a:r>
              <a:rPr lang="ru-RU" sz="2000" dirty="0" smtClean="0"/>
              <a:t> #</a:t>
            </a:r>
            <a:r>
              <a:rPr lang="en-US" sz="2000" dirty="0" err="1" smtClean="0"/>
              <a:t>MeToo</a:t>
            </a:r>
            <a:r>
              <a:rPr lang="uk-UA" sz="2000" dirty="0" smtClean="0"/>
              <a:t> Актор </a:t>
            </a:r>
            <a:r>
              <a:rPr lang="uk-UA" sz="2000" dirty="0" err="1" smtClean="0"/>
              <a:t>Кевін</a:t>
            </a:r>
            <a:r>
              <a:rPr lang="uk-UA" sz="2000" dirty="0" smtClean="0"/>
              <a:t> </a:t>
            </a:r>
            <a:r>
              <a:rPr lang="uk-UA" sz="2000" dirty="0" err="1" smtClean="0"/>
              <a:t>Спейсі</a:t>
            </a:r>
            <a:r>
              <a:rPr lang="uk-UA" sz="2000" dirty="0" smtClean="0"/>
              <a:t> </a:t>
            </a:r>
            <a:r>
              <a:rPr lang="en-US" sz="2000" dirty="0"/>
              <a:t> </a:t>
            </a:r>
            <a:endParaRPr lang="uk-UA" sz="2000" dirty="0" smtClean="0"/>
          </a:p>
          <a:p>
            <a:endParaRPr lang="ru-RU" dirty="0"/>
          </a:p>
        </p:txBody>
      </p:sp>
      <p:pic>
        <p:nvPicPr>
          <p:cNvPr id="2050" name="Picture 2" descr="Карточный дом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1008"/>
            <a:ext cx="5591944" cy="314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12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Методи пропаганди </a:t>
            </a:r>
            <a:br>
              <a:rPr lang="uk-UA" dirty="0" smtClean="0"/>
            </a:br>
            <a:r>
              <a:rPr lang="uk-UA" dirty="0" smtClean="0"/>
              <a:t>в інформаційній боротьбі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Метод перевернутої піраміди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t="18949" r="17752" b="27832"/>
          <a:stretch/>
        </p:blipFill>
        <p:spPr bwMode="auto">
          <a:xfrm>
            <a:off x="179512" y="2780928"/>
            <a:ext cx="4495800" cy="287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7" t="19489" r="12413" b="26990"/>
          <a:stretch/>
        </p:blipFill>
        <p:spPr bwMode="auto">
          <a:xfrm>
            <a:off x="6372200" y="2561658"/>
            <a:ext cx="224819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Штриховая стрелка вправо 3"/>
          <p:cNvSpPr/>
          <p:nvPr/>
        </p:nvSpPr>
        <p:spPr>
          <a:xfrm>
            <a:off x="4788024" y="3933056"/>
            <a:ext cx="1296144" cy="6480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Приклад </a:t>
            </a:r>
            <a:r>
              <a:rPr lang="uk-UA" sz="3100" dirty="0" smtClean="0"/>
              <a:t>новини від 20.02.23, </a:t>
            </a:r>
            <a:r>
              <a:rPr lang="en-US" sz="3100" dirty="0"/>
              <a:t>https://www.unian.net/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err="1"/>
              <a:t>Ліквідованих</a:t>
            </a:r>
            <a:r>
              <a:rPr lang="ru-RU" dirty="0"/>
              <a:t> </a:t>
            </a:r>
            <a:r>
              <a:rPr lang="ru-RU" dirty="0" err="1"/>
              <a:t>окупантів</a:t>
            </a:r>
            <a:r>
              <a:rPr lang="ru-RU" dirty="0"/>
              <a:t> з </a:t>
            </a:r>
            <a:r>
              <a:rPr lang="ru-RU" dirty="0" err="1"/>
              <a:t>України</a:t>
            </a:r>
            <a:r>
              <a:rPr lang="ru-RU" dirty="0"/>
              <a:t> почали </a:t>
            </a:r>
            <a:r>
              <a:rPr lang="ru-RU" dirty="0" err="1"/>
              <a:t>возити</a:t>
            </a:r>
            <a:r>
              <a:rPr lang="ru-RU" dirty="0"/>
              <a:t> на </a:t>
            </a:r>
            <a:r>
              <a:rPr lang="ru-RU" dirty="0" smtClean="0"/>
              <a:t>«</a:t>
            </a:r>
            <a:r>
              <a:rPr lang="ru-RU" dirty="0" err="1" smtClean="0"/>
              <a:t>літаках</a:t>
            </a:r>
            <a:r>
              <a:rPr lang="ru-RU" dirty="0" smtClean="0"/>
              <a:t> </a:t>
            </a:r>
            <a:r>
              <a:rPr lang="ru-RU" dirty="0" err="1" smtClean="0"/>
              <a:t>Путіна</a:t>
            </a:r>
            <a:r>
              <a:rPr lang="ru-RU" dirty="0" smtClean="0"/>
              <a:t>»</a:t>
            </a:r>
          </a:p>
          <a:p>
            <a:r>
              <a:rPr lang="ru-RU" dirty="0"/>
              <a:t>Часто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візитів</a:t>
            </a:r>
            <a:r>
              <a:rPr lang="ru-RU" dirty="0"/>
              <a:t> до </a:t>
            </a:r>
            <a:r>
              <a:rPr lang="ru-RU" dirty="0" err="1"/>
              <a:t>російських</a:t>
            </a:r>
            <a:r>
              <a:rPr lang="ru-RU" dirty="0"/>
              <a:t> </a:t>
            </a:r>
            <a:r>
              <a:rPr lang="ru-RU" dirty="0" err="1"/>
              <a:t>регіонів</a:t>
            </a:r>
            <a:r>
              <a:rPr lang="ru-RU" dirty="0"/>
              <a:t> </a:t>
            </a:r>
            <a:r>
              <a:rPr lang="ru-RU" dirty="0" err="1"/>
              <a:t>з'являються</a:t>
            </a:r>
            <a:r>
              <a:rPr lang="ru-RU" dirty="0"/>
              <a:t> </a:t>
            </a:r>
            <a:r>
              <a:rPr lang="ru-RU" dirty="0" err="1"/>
              <a:t>повідомлення</a:t>
            </a:r>
            <a:r>
              <a:rPr lang="ru-RU" dirty="0"/>
              <a:t> про похорон </a:t>
            </a:r>
            <a:r>
              <a:rPr lang="ru-RU" dirty="0" err="1"/>
              <a:t>убитих</a:t>
            </a:r>
            <a:r>
              <a:rPr lang="ru-RU" dirty="0"/>
              <a:t> на </a:t>
            </a:r>
            <a:r>
              <a:rPr lang="ru-RU" dirty="0" err="1"/>
              <a:t>війні</a:t>
            </a:r>
            <a:r>
              <a:rPr lang="ru-RU" dirty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0" indent="0">
              <a:buNone/>
            </a:pPr>
            <a:r>
              <a:rPr lang="ru-RU" dirty="0" err="1"/>
              <a:t>Літаки</a:t>
            </a:r>
            <a:r>
              <a:rPr lang="ru-RU" dirty="0"/>
              <a:t> </a:t>
            </a:r>
            <a:r>
              <a:rPr lang="ru-RU" dirty="0" err="1"/>
              <a:t>спеціального</a:t>
            </a:r>
            <a:r>
              <a:rPr lang="ru-RU" dirty="0"/>
              <a:t> </a:t>
            </a:r>
            <a:r>
              <a:rPr lang="ru-RU" dirty="0" err="1"/>
              <a:t>льотного</a:t>
            </a:r>
            <a:r>
              <a:rPr lang="ru-RU" dirty="0"/>
              <a:t> загону "</a:t>
            </a:r>
            <a:r>
              <a:rPr lang="ru-RU" dirty="0" err="1"/>
              <a:t>Росія</a:t>
            </a:r>
            <a:r>
              <a:rPr lang="ru-RU" dirty="0"/>
              <a:t>" </a:t>
            </a:r>
            <a:r>
              <a:rPr lang="ru-RU" dirty="0" err="1"/>
              <a:t>задіяли</a:t>
            </a:r>
            <a:r>
              <a:rPr lang="ru-RU" dirty="0"/>
              <a:t> для </a:t>
            </a:r>
            <a:r>
              <a:rPr lang="ru-RU" dirty="0" err="1"/>
              <a:t>розвезення</a:t>
            </a:r>
            <a:r>
              <a:rPr lang="ru-RU" dirty="0"/>
              <a:t> </a:t>
            </a:r>
            <a:r>
              <a:rPr lang="ru-RU" dirty="0" err="1"/>
              <a:t>регіонами</a:t>
            </a:r>
            <a:r>
              <a:rPr lang="ru-RU" dirty="0"/>
              <a:t> </a:t>
            </a:r>
            <a:r>
              <a:rPr lang="ru-RU" dirty="0" err="1"/>
              <a:t>тіл</a:t>
            </a:r>
            <a:r>
              <a:rPr lang="ru-RU" dirty="0"/>
              <a:t> </a:t>
            </a:r>
            <a:r>
              <a:rPr lang="ru-RU" dirty="0" err="1"/>
              <a:t>ліквідованих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російських</a:t>
            </a:r>
            <a:r>
              <a:rPr lang="ru-RU" dirty="0"/>
              <a:t> </a:t>
            </a:r>
            <a:r>
              <a:rPr lang="ru-RU" dirty="0" err="1"/>
              <a:t>військових</a:t>
            </a:r>
            <a:r>
              <a:rPr lang="ru-RU" dirty="0"/>
              <a:t>. Як </a:t>
            </a:r>
            <a:r>
              <a:rPr lang="ru-RU" dirty="0" err="1"/>
              <a:t>мінімум</a:t>
            </a:r>
            <a:r>
              <a:rPr lang="ru-RU" dirty="0"/>
              <a:t>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літаків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використовувався</a:t>
            </a:r>
            <a:r>
              <a:rPr lang="ru-RU" dirty="0"/>
              <a:t> для </a:t>
            </a:r>
            <a:r>
              <a:rPr lang="ru-RU" dirty="0" err="1"/>
              <a:t>поїздки</a:t>
            </a:r>
            <a:r>
              <a:rPr lang="ru-RU" dirty="0"/>
              <a:t> </a:t>
            </a:r>
            <a:r>
              <a:rPr lang="ru-RU" dirty="0" smtClean="0"/>
              <a:t>В. </a:t>
            </a:r>
            <a:r>
              <a:rPr lang="ru-RU" dirty="0" err="1"/>
              <a:t>Путіна</a:t>
            </a:r>
            <a:r>
              <a:rPr lang="ru-RU" dirty="0"/>
              <a:t>."</a:t>
            </a:r>
            <a:r>
              <a:rPr lang="ru-RU" dirty="0" err="1"/>
              <a:t>Вантаж</a:t>
            </a:r>
            <a:r>
              <a:rPr lang="ru-RU" dirty="0"/>
              <a:t> 200" </a:t>
            </a:r>
            <a:r>
              <a:rPr lang="ru-RU" dirty="0" err="1"/>
              <a:t>доставляють</a:t>
            </a:r>
            <a:r>
              <a:rPr lang="ru-RU" dirty="0"/>
              <a:t> великими </a:t>
            </a:r>
            <a:r>
              <a:rPr lang="ru-RU" dirty="0" err="1"/>
              <a:t>партіями</a:t>
            </a:r>
            <a:r>
              <a:rPr lang="ru-RU" dirty="0"/>
              <a:t>, але </a:t>
            </a:r>
            <a:r>
              <a:rPr lang="ru-RU" dirty="0" err="1"/>
              <a:t>видають</a:t>
            </a:r>
            <a:r>
              <a:rPr lang="ru-RU" dirty="0"/>
              <a:t> у </a:t>
            </a:r>
            <a:r>
              <a:rPr lang="ru-RU" dirty="0" err="1"/>
              <a:t>місцевих</a:t>
            </a:r>
            <a:r>
              <a:rPr lang="ru-RU" dirty="0"/>
              <a:t> моргах </a:t>
            </a:r>
            <a:r>
              <a:rPr lang="ru-RU" dirty="0" err="1"/>
              <a:t>дозовано</a:t>
            </a:r>
            <a:r>
              <a:rPr lang="ru-RU" dirty="0"/>
              <a:t> - не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тіл</a:t>
            </a:r>
            <a:r>
              <a:rPr lang="ru-RU" dirty="0"/>
              <a:t> на день,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уникнути</a:t>
            </a:r>
            <a:r>
              <a:rPr lang="ru-RU" dirty="0"/>
              <a:t> </a:t>
            </a:r>
            <a:r>
              <a:rPr lang="ru-RU" dirty="0" err="1" smtClean="0"/>
              <a:t>паніки</a:t>
            </a:r>
            <a:endParaRPr lang="ru-RU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err="1" smtClean="0"/>
              <a:t>Журналісти</a:t>
            </a:r>
            <a:r>
              <a:rPr lang="ru-RU" dirty="0" smtClean="0"/>
              <a:t> </a:t>
            </a:r>
            <a:r>
              <a:rPr lang="ru-RU" dirty="0"/>
              <a:t>через </a:t>
            </a:r>
            <a:r>
              <a:rPr lang="ru-RU" dirty="0" err="1"/>
              <a:t>сервіс</a:t>
            </a:r>
            <a:r>
              <a:rPr lang="ru-RU" dirty="0"/>
              <a:t> </a:t>
            </a:r>
            <a:r>
              <a:rPr lang="en-US" dirty="0" err="1"/>
              <a:t>FlightRadar</a:t>
            </a:r>
            <a:r>
              <a:rPr lang="en-US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відстежує</a:t>
            </a:r>
            <a:r>
              <a:rPr lang="ru-RU" dirty="0"/>
              <a:t> </a:t>
            </a:r>
            <a:r>
              <a:rPr lang="ru-RU" dirty="0" err="1"/>
              <a:t>авіаперельоти</a:t>
            </a:r>
            <a:r>
              <a:rPr lang="ru-RU" dirty="0"/>
              <a:t>, </a:t>
            </a:r>
            <a:r>
              <a:rPr lang="ru-RU" dirty="0" err="1"/>
              <a:t>проаналізували</a:t>
            </a:r>
            <a:r>
              <a:rPr lang="ru-RU" dirty="0"/>
              <a:t> </a:t>
            </a:r>
            <a:r>
              <a:rPr lang="ru-RU" dirty="0" err="1"/>
              <a:t>маршрути</a:t>
            </a:r>
            <a:r>
              <a:rPr lang="ru-RU" dirty="0"/>
              <a:t> </a:t>
            </a:r>
            <a:r>
              <a:rPr lang="ru-RU" dirty="0" err="1"/>
              <a:t>літаків</a:t>
            </a:r>
            <a:r>
              <a:rPr lang="ru-RU" dirty="0"/>
              <a:t> </a:t>
            </a:r>
            <a:r>
              <a:rPr lang="ru-RU" dirty="0" err="1"/>
              <a:t>спецзагону</a:t>
            </a:r>
            <a:r>
              <a:rPr lang="ru-RU" dirty="0"/>
              <a:t> "</a:t>
            </a:r>
            <a:r>
              <a:rPr lang="ru-RU" dirty="0" err="1"/>
              <a:t>Росія</a:t>
            </a:r>
            <a:r>
              <a:rPr lang="ru-RU" dirty="0"/>
              <a:t>" за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ru-RU" dirty="0" err="1"/>
              <a:t>січня</a:t>
            </a:r>
            <a:r>
              <a:rPr lang="ru-RU" dirty="0"/>
              <a:t> - початок лютого і </a:t>
            </a:r>
            <a:r>
              <a:rPr lang="ru-RU" dirty="0" err="1"/>
              <a:t>виявили</a:t>
            </a:r>
            <a:r>
              <a:rPr lang="ru-RU" dirty="0"/>
              <a:t> </a:t>
            </a:r>
            <a:r>
              <a:rPr lang="ru-RU" dirty="0" err="1"/>
              <a:t>закономірність</a:t>
            </a:r>
            <a:r>
              <a:rPr lang="ru-RU" dirty="0"/>
              <a:t>: часто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візитів</a:t>
            </a:r>
            <a:r>
              <a:rPr lang="ru-RU" dirty="0"/>
              <a:t> до </a:t>
            </a:r>
            <a:r>
              <a:rPr lang="ru-RU" dirty="0" err="1"/>
              <a:t>російських</a:t>
            </a:r>
            <a:r>
              <a:rPr lang="ru-RU" dirty="0"/>
              <a:t> </a:t>
            </a:r>
            <a:r>
              <a:rPr lang="ru-RU" dirty="0" err="1"/>
              <a:t>регіонів</a:t>
            </a:r>
            <a:r>
              <a:rPr lang="ru-RU" dirty="0"/>
              <a:t> </a:t>
            </a:r>
            <a:r>
              <a:rPr lang="ru-RU" dirty="0" err="1"/>
              <a:t>з'являються</a:t>
            </a:r>
            <a:r>
              <a:rPr lang="ru-RU" dirty="0"/>
              <a:t> </a:t>
            </a:r>
            <a:r>
              <a:rPr lang="ru-RU" dirty="0" err="1"/>
              <a:t>повідомлення</a:t>
            </a:r>
            <a:r>
              <a:rPr lang="ru-RU" dirty="0"/>
              <a:t> про похорон </a:t>
            </a:r>
            <a:r>
              <a:rPr lang="ru-RU" dirty="0" err="1"/>
              <a:t>загиблих</a:t>
            </a:r>
            <a:r>
              <a:rPr lang="ru-RU" dirty="0"/>
              <a:t> на </a:t>
            </a:r>
            <a:r>
              <a:rPr lang="ru-RU" dirty="0" err="1"/>
              <a:t>війні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перевезенням</a:t>
            </a:r>
            <a:r>
              <a:rPr lang="ru-RU" dirty="0"/>
              <a:t> </a:t>
            </a:r>
            <a:r>
              <a:rPr lang="ru-RU" dirty="0" err="1"/>
              <a:t>загиблих</a:t>
            </a:r>
            <a:r>
              <a:rPr lang="ru-RU" dirty="0"/>
              <a:t> </a:t>
            </a:r>
            <a:r>
              <a:rPr lang="ru-RU" dirty="0" err="1"/>
              <a:t>поряд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доставкою</a:t>
            </a:r>
            <a:r>
              <a:rPr lang="ru-RU" dirty="0"/>
              <a:t> </a:t>
            </a:r>
            <a:r>
              <a:rPr lang="ru-RU" dirty="0" err="1"/>
              <a:t>зброї</a:t>
            </a:r>
            <a:r>
              <a:rPr lang="ru-RU" dirty="0"/>
              <a:t> та </a:t>
            </a:r>
            <a:r>
              <a:rPr lang="ru-RU" dirty="0" err="1"/>
              <a:t>живої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займаються</a:t>
            </a:r>
            <a:r>
              <a:rPr lang="ru-RU" dirty="0"/>
              <a:t> 223-й та 224-й </a:t>
            </a:r>
            <a:r>
              <a:rPr lang="ru-RU" dirty="0" err="1"/>
              <a:t>льотні</a:t>
            </a:r>
            <a:r>
              <a:rPr lang="ru-RU" dirty="0"/>
              <a:t> загони </a:t>
            </a:r>
            <a:r>
              <a:rPr lang="ru-RU" dirty="0" err="1"/>
              <a:t>Міноборони</a:t>
            </a:r>
            <a:r>
              <a:rPr lang="ru-RU" dirty="0"/>
              <a:t>. До </a:t>
            </a:r>
            <a:r>
              <a:rPr lang="ru-RU" dirty="0" err="1"/>
              <a:t>їх</a:t>
            </a:r>
            <a:r>
              <a:rPr lang="ru-RU" dirty="0"/>
              <a:t> складу </a:t>
            </a:r>
            <a:r>
              <a:rPr lang="ru-RU" dirty="0" err="1"/>
              <a:t>входять</a:t>
            </a:r>
            <a:r>
              <a:rPr lang="ru-RU" dirty="0"/>
              <a:t> 60 </a:t>
            </a:r>
            <a:r>
              <a:rPr lang="ru-RU" dirty="0" err="1"/>
              <a:t>літаків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err="1"/>
              <a:t>лише</a:t>
            </a:r>
            <a:r>
              <a:rPr lang="ru-RU" dirty="0"/>
              <a:t> 46 </a:t>
            </a:r>
            <a:r>
              <a:rPr lang="ru-RU" dirty="0" err="1"/>
              <a:t>літаків</a:t>
            </a:r>
            <a:r>
              <a:rPr lang="ru-RU" dirty="0"/>
              <a:t> регулярно </a:t>
            </a:r>
            <a:r>
              <a:rPr lang="ru-RU" dirty="0" err="1"/>
              <a:t>літали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останнього</a:t>
            </a:r>
            <a:r>
              <a:rPr lang="ru-RU" dirty="0"/>
              <a:t> року.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570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4536504" cy="5257800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Метод великої брехні</a:t>
            </a:r>
          </a:p>
          <a:p>
            <a:pPr lvl="1"/>
            <a:r>
              <a:rPr lang="uk-UA" sz="2400" dirty="0" smtClean="0"/>
              <a:t>Теорія про те, що висадка на Місяць була сфабрикована, спонукала науковців написати детальне пояснення зі спростуванням таких тверджень.</a:t>
            </a:r>
          </a:p>
          <a:p>
            <a:pPr lvl="1"/>
            <a:r>
              <a:rPr lang="uk-UA" sz="2400" dirty="0" smtClean="0"/>
              <a:t>Теорію про те, що нацистського військового злочинця Рудольфа </a:t>
            </a:r>
            <a:r>
              <a:rPr lang="uk-UA" sz="2400" dirty="0" err="1" smtClean="0"/>
              <a:t>Гесса</a:t>
            </a:r>
            <a:r>
              <a:rPr lang="uk-UA" sz="2400" dirty="0" smtClean="0"/>
              <a:t> замінили на двійника у в'язниці, спростував тест ДНК його далекого родича.</a:t>
            </a:r>
          </a:p>
          <a:p>
            <a:pPr lvl="1"/>
            <a:endParaRPr lang="uk-UA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Методи пропаганди </a:t>
            </a:r>
            <a:br>
              <a:rPr lang="uk-UA" dirty="0" smtClean="0"/>
            </a:br>
            <a:r>
              <a:rPr lang="uk-UA" dirty="0" smtClean="0"/>
              <a:t>в інформаційній боротьбі</a:t>
            </a:r>
            <a:endParaRPr lang="ru-RU" dirty="0"/>
          </a:p>
        </p:txBody>
      </p:sp>
      <p:pic>
        <p:nvPicPr>
          <p:cNvPr id="4098" name="Picture 2" descr="Почему на Луне развевался флаг?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4944"/>
            <a:ext cx="403860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63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Принцип 40 на 60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156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Методи пропаганди </a:t>
            </a:r>
            <a:br>
              <a:rPr lang="uk-UA" dirty="0" smtClean="0"/>
            </a:br>
            <a:r>
              <a:rPr lang="uk-UA" dirty="0" smtClean="0"/>
              <a:t>в інформаційній боротьбі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21972" r="13585" b="25693"/>
          <a:stretch/>
        </p:blipFill>
        <p:spPr bwMode="auto">
          <a:xfrm>
            <a:off x="179511" y="2276872"/>
            <a:ext cx="384045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lh3.googleusercontent.com/MXWAjKHdyGBz_yRlC-UZo0MeEVJtexFBgUukB2QhUI2dlKzbaj3V8df780EG-Jjira3ZBpCpQydH0veEOStoQkujzjEX67Xadmum8vrEK3DCy1blXdfr0vHl5HHRZQu-JTl_fTekT3-2CZdD5tipY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1844824"/>
            <a:ext cx="4137923" cy="459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19631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Автор Томас Попик: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/>
              <a:t>може</a:t>
            </a:r>
            <a:r>
              <a:rPr lang="ru-RU" sz="1400" dirty="0"/>
              <a:t> </a:t>
            </a:r>
            <a:r>
              <a:rPr lang="ru-RU" sz="1400" dirty="0" err="1"/>
              <a:t>статися</a:t>
            </a:r>
            <a:r>
              <a:rPr lang="ru-RU" sz="1400" dirty="0"/>
              <a:t> з </a:t>
            </a:r>
            <a:r>
              <a:rPr lang="ru-RU" sz="1400" dirty="0" err="1"/>
              <a:t>енергосистемою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, </a:t>
            </a:r>
            <a:r>
              <a:rPr lang="ru-RU" sz="1400" dirty="0" err="1"/>
              <a:t>якщо</a:t>
            </a:r>
            <a:r>
              <a:rPr lang="ru-RU" sz="1400" dirty="0"/>
              <a:t> не </a:t>
            </a:r>
            <a:r>
              <a:rPr lang="ru-RU" sz="1400" dirty="0" err="1"/>
              <a:t>запобігти</a:t>
            </a:r>
            <a:r>
              <a:rPr lang="ru-RU" sz="1400" dirty="0"/>
              <a:t> </a:t>
            </a:r>
            <a:r>
              <a:rPr lang="ru-RU" sz="1400" dirty="0" err="1"/>
              <a:t>катастрофі</a:t>
            </a:r>
            <a:r>
              <a:rPr lang="ru-RU" sz="1400" dirty="0"/>
              <a:t>, </a:t>
            </a:r>
            <a:r>
              <a:rPr lang="ru-RU" sz="1400" dirty="0" smtClean="0"/>
              <a:t>«</a:t>
            </a:r>
            <a:r>
              <a:rPr lang="ru-RU" sz="1400" dirty="0" err="1"/>
              <a:t>смертність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обвалення</a:t>
            </a:r>
            <a:r>
              <a:rPr lang="ru-RU" sz="1400" dirty="0"/>
              <a:t> </a:t>
            </a:r>
            <a:r>
              <a:rPr lang="ru-RU" sz="1400" dirty="0" err="1"/>
              <a:t>мережі</a:t>
            </a:r>
            <a:r>
              <a:rPr lang="ru-RU" sz="1400" dirty="0"/>
              <a:t> </a:t>
            </a:r>
            <a:r>
              <a:rPr lang="ru-RU" sz="1400" dirty="0" err="1"/>
              <a:t>може</a:t>
            </a:r>
            <a:r>
              <a:rPr lang="ru-RU" sz="1400" dirty="0"/>
              <a:t> бути </a:t>
            </a:r>
            <a:r>
              <a:rPr lang="ru-RU" sz="1400" dirty="0" err="1"/>
              <a:t>набагато</a:t>
            </a:r>
            <a:r>
              <a:rPr lang="ru-RU" sz="1400" dirty="0"/>
              <a:t> </a:t>
            </a:r>
            <a:r>
              <a:rPr lang="ru-RU" sz="1400" dirty="0" err="1"/>
              <a:t>більшою</a:t>
            </a:r>
            <a:r>
              <a:rPr lang="ru-RU" sz="1400" dirty="0"/>
              <a:t>, </a:t>
            </a:r>
            <a:r>
              <a:rPr lang="ru-RU" sz="1400" dirty="0" err="1"/>
              <a:t>ніж</a:t>
            </a:r>
            <a:r>
              <a:rPr lang="ru-RU" sz="1400" dirty="0"/>
              <a:t> </a:t>
            </a:r>
            <a:r>
              <a:rPr lang="ru-RU" sz="1400" dirty="0" err="1"/>
              <a:t>втрати</a:t>
            </a:r>
            <a:r>
              <a:rPr lang="ru-RU" sz="1400" dirty="0"/>
              <a:t>, </a:t>
            </a:r>
            <a:r>
              <a:rPr lang="ru-RU" sz="1400" dirty="0" err="1"/>
              <a:t>спричинені</a:t>
            </a:r>
            <a:r>
              <a:rPr lang="ru-RU" sz="1400" dirty="0"/>
              <a:t> </a:t>
            </a:r>
            <a:r>
              <a:rPr lang="ru-RU" sz="1400" dirty="0" err="1"/>
              <a:t>застосуванням</a:t>
            </a:r>
            <a:r>
              <a:rPr lang="ru-RU" sz="1400" dirty="0"/>
              <a:t> </a:t>
            </a:r>
            <a:r>
              <a:rPr lang="ru-RU" sz="1400" dirty="0" err="1"/>
              <a:t>Росією</a:t>
            </a:r>
            <a:r>
              <a:rPr lang="ru-RU" sz="1400" dirty="0"/>
              <a:t> </a:t>
            </a:r>
            <a:r>
              <a:rPr lang="ru-RU" sz="1400" dirty="0" err="1"/>
              <a:t>тактичної</a:t>
            </a:r>
            <a:r>
              <a:rPr lang="ru-RU" sz="1400" dirty="0"/>
              <a:t> </a:t>
            </a:r>
            <a:r>
              <a:rPr lang="ru-RU" sz="1400" dirty="0" err="1"/>
              <a:t>ядерної</a:t>
            </a:r>
            <a:r>
              <a:rPr lang="ru-RU" sz="1400" dirty="0"/>
              <a:t> </a:t>
            </a:r>
            <a:r>
              <a:rPr lang="ru-RU" sz="1400" dirty="0" err="1"/>
              <a:t>зброї</a:t>
            </a:r>
            <a:r>
              <a:rPr lang="ru-RU" sz="1400" dirty="0" smtClean="0"/>
              <a:t>». Але «</a:t>
            </a:r>
            <a:r>
              <a:rPr lang="ru-RU" sz="1400" dirty="0" err="1"/>
              <a:t>Захід</a:t>
            </a:r>
            <a:r>
              <a:rPr lang="ru-RU" sz="1400" dirty="0"/>
              <a:t> </a:t>
            </a:r>
            <a:r>
              <a:rPr lang="ru-RU" sz="1400" dirty="0" err="1"/>
              <a:t>має</a:t>
            </a:r>
            <a:r>
              <a:rPr lang="ru-RU" sz="1400" dirty="0"/>
              <a:t> все </a:t>
            </a:r>
            <a:r>
              <a:rPr lang="ru-RU" sz="1400" dirty="0" err="1"/>
              <a:t>необхідне</a:t>
            </a:r>
            <a:r>
              <a:rPr lang="ru-RU" sz="1400" dirty="0"/>
              <a:t>, </a:t>
            </a:r>
            <a:r>
              <a:rPr lang="ru-RU" sz="1400" dirty="0" err="1"/>
              <a:t>щоб</a:t>
            </a:r>
            <a:r>
              <a:rPr lang="ru-RU" sz="1400" dirty="0"/>
              <a:t> </a:t>
            </a:r>
            <a:r>
              <a:rPr lang="ru-RU" sz="1400" dirty="0" err="1"/>
              <a:t>запобігти</a:t>
            </a:r>
            <a:r>
              <a:rPr lang="ru-RU" sz="1400" dirty="0"/>
              <a:t> </a:t>
            </a:r>
            <a:r>
              <a:rPr lang="ru-RU" sz="1400" dirty="0" err="1"/>
              <a:t>цій</a:t>
            </a:r>
            <a:r>
              <a:rPr lang="ru-RU" sz="1400" dirty="0"/>
              <a:t> </a:t>
            </a:r>
            <a:r>
              <a:rPr lang="ru-RU" sz="1400" dirty="0" err="1"/>
              <a:t>катастрофі</a:t>
            </a:r>
            <a:r>
              <a:rPr lang="ru-RU" sz="14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3107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 t="25998" r="20632" b="31570"/>
          <a:stretch/>
        </p:blipFill>
        <p:spPr bwMode="auto">
          <a:xfrm>
            <a:off x="3702757" y="3645024"/>
            <a:ext cx="5441244" cy="311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Ознаки </a:t>
            </a:r>
            <a:r>
              <a:rPr lang="uk-UA" dirty="0" err="1" smtClean="0"/>
              <a:t>фейків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4392488" cy="4525963"/>
          </a:xfrm>
        </p:spPr>
        <p:txBody>
          <a:bodyPr>
            <a:normAutofit fontScale="92500" lnSpcReduction="10000"/>
          </a:bodyPr>
          <a:lstStyle/>
          <a:p>
            <a:r>
              <a:rPr lang="uk-UA" sz="2800" dirty="0" smtClean="0"/>
              <a:t>Нема конкретних цифр, статистики, опису де, коли, хто</a:t>
            </a:r>
          </a:p>
          <a:p>
            <a:r>
              <a:rPr lang="uk-UA" sz="2800" dirty="0" smtClean="0"/>
              <a:t>Нема підтвердження фото, аудіо, відео</a:t>
            </a:r>
          </a:p>
          <a:p>
            <a:r>
              <a:rPr lang="uk-UA" sz="2800" dirty="0" smtClean="0"/>
              <a:t>Нема підтвердження іншими каналами та мережами</a:t>
            </a:r>
          </a:p>
          <a:p>
            <a:r>
              <a:rPr lang="uk-UA" sz="2800" dirty="0" smtClean="0"/>
              <a:t>Нема </a:t>
            </a:r>
            <a:r>
              <a:rPr lang="uk-UA" sz="2800" dirty="0" err="1" smtClean="0"/>
              <a:t>зв</a:t>
            </a:r>
            <a:r>
              <a:rPr lang="en-US" sz="2800" dirty="0" smtClean="0"/>
              <a:t>’</a:t>
            </a:r>
            <a:r>
              <a:rPr lang="uk-UA" sz="2800" dirty="0" err="1" smtClean="0"/>
              <a:t>язку</a:t>
            </a:r>
            <a:r>
              <a:rPr lang="uk-UA" sz="2800" dirty="0" smtClean="0"/>
              <a:t> між заголовком та текстом новини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63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Ознаки </a:t>
            </a:r>
            <a:r>
              <a:rPr lang="uk-UA" dirty="0" err="1" smtClean="0"/>
              <a:t>фейків</a:t>
            </a:r>
            <a:r>
              <a:rPr lang="uk-UA" dirty="0" smtClean="0"/>
              <a:t>. Приклад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s://www.stopfake.org/content/uploads/2022/09/2022-09-15_Skrin_Post-v-F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2401"/>
            <a:ext cx="3340629" cy="57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stopfake.org/content/uploads/2022/09/2022-09-15_Skrin_-shutterstock.com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85" y="1556792"/>
            <a:ext cx="471806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 flipH="1">
            <a:off x="3635896" y="2132856"/>
            <a:ext cx="868829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Фактчекінг</a:t>
            </a:r>
            <a:r>
              <a:rPr lang="uk-UA" dirty="0" smtClean="0"/>
              <a:t> – </a:t>
            </a:r>
            <a:r>
              <a:rPr lang="uk-UA" sz="3600" dirty="0" smtClean="0"/>
              <a:t>перевірка фактів і тверджень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356" y="1268761"/>
            <a:ext cx="8507288" cy="3024336"/>
          </a:xfrm>
        </p:spPr>
        <p:txBody>
          <a:bodyPr>
            <a:normAutofit lnSpcReduction="10000"/>
          </a:bodyPr>
          <a:lstStyle/>
          <a:p>
            <a:r>
              <a:rPr lang="uk-UA" sz="2600" dirty="0" smtClean="0"/>
              <a:t>Хто експерт? Його минуле, посада. Чи можна йому довіряти?</a:t>
            </a:r>
          </a:p>
          <a:p>
            <a:r>
              <a:rPr lang="uk-UA" sz="2600" dirty="0" smtClean="0"/>
              <a:t>Чи є у нього унікальні знання або джерела інформації</a:t>
            </a:r>
          </a:p>
          <a:p>
            <a:r>
              <a:rPr lang="uk-UA" sz="2600" dirty="0" smtClean="0"/>
              <a:t>Знайти першоджерело заяви. Чи вірний переклад?</a:t>
            </a:r>
          </a:p>
          <a:p>
            <a:r>
              <a:rPr lang="uk-UA" sz="2600" dirty="0" smtClean="0"/>
              <a:t>Чи указано в першоджерелі </a:t>
            </a:r>
            <a:r>
              <a:rPr lang="uk-UA" sz="2600" dirty="0" err="1" smtClean="0"/>
              <a:t>ім</a:t>
            </a:r>
            <a:r>
              <a:rPr lang="en-US" sz="2600" dirty="0" smtClean="0"/>
              <a:t>’</a:t>
            </a:r>
            <a:r>
              <a:rPr lang="uk-UA" sz="2600" dirty="0" smtClean="0"/>
              <a:t>я </a:t>
            </a:r>
            <a:r>
              <a:rPr lang="uk-UA" sz="2600" dirty="0" err="1" smtClean="0"/>
              <a:t>заявителя</a:t>
            </a:r>
            <a:r>
              <a:rPr lang="uk-UA" sz="2600" dirty="0" smtClean="0"/>
              <a:t> або назва ЗМІ, що опублікували заяву?</a:t>
            </a:r>
          </a:p>
          <a:p>
            <a:r>
              <a:rPr lang="uk-UA" sz="2600" dirty="0" smtClean="0"/>
              <a:t>Чи є в новинах узагальнення або апеляція до емоцій?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8194" name="Picture 2" descr="Event-expert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2449"/>
            <a:ext cx="45720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4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</a:t>
            </a:r>
            <a:r>
              <a:rPr lang="ru-RU" dirty="0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2" y="1435608"/>
            <a:ext cx="5463522" cy="3977640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400" dirty="0"/>
              <a:t>2. </a:t>
            </a:r>
            <a:r>
              <a:rPr lang="ru-RU" sz="2400" dirty="0" err="1"/>
              <a:t>Аналіз</a:t>
            </a:r>
            <a:r>
              <a:rPr lang="ru-RU" sz="2400" dirty="0"/>
              <a:t> </a:t>
            </a:r>
            <a:r>
              <a:rPr lang="ru-RU" sz="2400" dirty="0" err="1"/>
              <a:t>поточних</a:t>
            </a:r>
            <a:r>
              <a:rPr lang="ru-RU" sz="2400" dirty="0"/>
              <a:t> </a:t>
            </a:r>
            <a:r>
              <a:rPr lang="ru-RU" sz="2400" dirty="0" err="1"/>
              <a:t>трендів</a:t>
            </a:r>
            <a:r>
              <a:rPr lang="ru-RU" sz="2400" dirty="0"/>
              <a:t>, </a:t>
            </a:r>
            <a:r>
              <a:rPr lang="ru-RU" sz="2400" dirty="0" err="1"/>
              <a:t>тенденцій</a:t>
            </a:r>
            <a:r>
              <a:rPr lang="ru-RU" sz="2400" dirty="0" smtClean="0"/>
              <a:t>.</a:t>
            </a:r>
          </a:p>
          <a:p>
            <a:pPr lvl="1" indent="0">
              <a:buNone/>
            </a:pPr>
            <a:r>
              <a:rPr lang="ru-RU" sz="2400" dirty="0" err="1" smtClean="0"/>
              <a:t>Різноманітність</a:t>
            </a:r>
            <a:r>
              <a:rPr lang="ru-RU" sz="2400" dirty="0" smtClean="0"/>
              <a:t> </a:t>
            </a:r>
            <a:r>
              <a:rPr lang="ru-RU" sz="2400" dirty="0" err="1"/>
              <a:t>місця</a:t>
            </a:r>
            <a:r>
              <a:rPr lang="ru-RU" sz="2400" dirty="0"/>
              <a:t> </a:t>
            </a:r>
            <a:r>
              <a:rPr lang="ru-RU" sz="2400" dirty="0" err="1"/>
              <a:t>проведення</a:t>
            </a:r>
            <a:r>
              <a:rPr lang="ru-RU" sz="2400" dirty="0"/>
              <a:t> (</a:t>
            </a:r>
            <a:r>
              <a:rPr lang="ru-RU" sz="2400" dirty="0" err="1" smtClean="0"/>
              <a:t>географія</a:t>
            </a:r>
            <a:r>
              <a:rPr lang="ru-RU" sz="2400" dirty="0" smtClean="0"/>
              <a:t>, </a:t>
            </a:r>
            <a:r>
              <a:rPr lang="ru-RU" sz="2400" dirty="0" err="1" smtClean="0"/>
              <a:t>умови</a:t>
            </a:r>
            <a:r>
              <a:rPr lang="ru-RU" sz="2400" dirty="0" smtClean="0"/>
              <a:t>, </a:t>
            </a:r>
            <a:r>
              <a:rPr lang="ru-RU" sz="2400" dirty="0" err="1" smtClean="0"/>
              <a:t>співрозмовники</a:t>
            </a:r>
            <a:r>
              <a:rPr lang="ru-RU" sz="2400" dirty="0" smtClean="0"/>
              <a:t>)</a:t>
            </a:r>
          </a:p>
          <a:p>
            <a:pPr lvl="1" indent="0">
              <a:buNone/>
            </a:pPr>
            <a:endParaRPr lang="ru-RU" sz="2000" dirty="0"/>
          </a:p>
        </p:txBody>
      </p:sp>
      <p:pic>
        <p:nvPicPr>
          <p:cNvPr id="10242" name="Picture 2" descr="Ð¢ÑÐµÐ½Ð´ Ð¢ÐµÐ½Ð´ÐµÐ½ÑÐ¸Ñ Ð³Ð¸ÑÐºÐ° - Ð¢ÑÐµÐ½Ð´ Ð¢ÐµÐ½Ð´ÐµÐ½ÑÐ¸Ñ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840" y="3021498"/>
            <a:ext cx="2636655" cy="353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8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dirty="0" smtClean="0"/>
              <a:t>Вимоги до оформлення </a:t>
            </a:r>
            <a:r>
              <a:rPr lang="uk-UA" dirty="0" err="1" smtClean="0"/>
              <a:t>блогу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3960440" cy="5061322"/>
          </a:xfrm>
        </p:spPr>
        <p:txBody>
          <a:bodyPr>
            <a:normAutofit/>
          </a:bodyPr>
          <a:lstStyle/>
          <a:p>
            <a:r>
              <a:rPr lang="uk-UA" sz="2600" dirty="0" smtClean="0"/>
              <a:t>Зрозуміла тема </a:t>
            </a:r>
            <a:r>
              <a:rPr lang="uk-UA" sz="2600" dirty="0" err="1" smtClean="0"/>
              <a:t>блогу</a:t>
            </a:r>
            <a:r>
              <a:rPr lang="uk-UA" sz="2600" dirty="0" smtClean="0"/>
              <a:t> – з його візуального оформлення</a:t>
            </a:r>
          </a:p>
          <a:p>
            <a:r>
              <a:rPr lang="uk-UA" sz="2600" dirty="0" err="1" smtClean="0"/>
              <a:t>Міксування</a:t>
            </a:r>
            <a:r>
              <a:rPr lang="uk-UA" sz="2600" dirty="0" smtClean="0"/>
              <a:t> різних типів контенту – текстових, </a:t>
            </a:r>
            <a:r>
              <a:rPr lang="uk-UA" sz="2600" dirty="0" err="1" smtClean="0"/>
              <a:t>фотопостів</a:t>
            </a:r>
            <a:r>
              <a:rPr lang="uk-UA" sz="2600" dirty="0" smtClean="0"/>
              <a:t>, відео тощо</a:t>
            </a:r>
          </a:p>
          <a:p>
            <a:endParaRPr lang="uk-UA" sz="2600" dirty="0" smtClean="0"/>
          </a:p>
          <a:p>
            <a:endParaRPr lang="uk-UA" sz="2600" dirty="0" smtClean="0"/>
          </a:p>
          <a:p>
            <a:endParaRPr lang="ru-RU" sz="2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11953" r="16329" b="35454"/>
          <a:stretch/>
        </p:blipFill>
        <p:spPr bwMode="auto">
          <a:xfrm>
            <a:off x="4211960" y="3429000"/>
            <a:ext cx="4744123" cy="284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6655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99099" y="411658"/>
            <a:ext cx="8229600" cy="1257301"/>
          </a:xfrm>
        </p:spPr>
        <p:txBody>
          <a:bodyPr>
            <a:noAutofit/>
          </a:bodyPr>
          <a:lstStyle/>
          <a:p>
            <a:r>
              <a:rPr lang="uk-UA" sz="2800" dirty="0"/>
              <a:t>Різноманіття ракурсів та крупних планів і </a:t>
            </a:r>
            <a:r>
              <a:rPr lang="uk-UA" sz="2800" dirty="0" smtClean="0"/>
              <a:t>деталей</a:t>
            </a:r>
            <a:br>
              <a:rPr lang="uk-UA" sz="2800" dirty="0" smtClean="0"/>
            </a:br>
            <a:r>
              <a:rPr lang="uk-UA" sz="2800" dirty="0" smtClean="0"/>
              <a:t> </a:t>
            </a:r>
            <a:r>
              <a:rPr lang="uk-UA" sz="2800" dirty="0"/>
              <a:t>на фото </a:t>
            </a:r>
            <a:br>
              <a:rPr lang="uk-UA" sz="2800" dirty="0"/>
            </a:br>
            <a:endParaRPr lang="ru-RU" sz="2800" dirty="0"/>
          </a:p>
        </p:txBody>
      </p:sp>
      <p:sp>
        <p:nvSpPr>
          <p:cNvPr id="5" name="AutoShape 4" descr="Собор Парижской Богоматери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Собор Парижской Богоматери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Собор Парижской Богоматери — Википед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Собор Парижской Богоматери — Википед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Собор Парижской Богоматери — Википеди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4" name="Picture 14" descr="Собор Парижской Богоматери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107"/>
            <a:ext cx="2915816" cy="37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8" descr="Детали собора парижской богоматери. франция. | Премиум Фото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6" descr="Детали собора парижской богоматери. франция. | Премиум Фото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8" descr="Детали собора парижской богоматери. франция. | Премиум Фото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0" descr="Детали собора парижской богоматери. франция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32" descr="Детали собора парижской богоматери. франция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4" descr="Детали собора парижской богоматери. франция.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36" descr="Детали собора парижской богоматери. франция.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0" name="Picture 40" descr="Девушка в лиловой mikimaus в красивом пальто на фоне парижского собора парижской богоматер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2762485" cy="436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8" name="Picture 38" descr="Нотр-Дам де Пари: прошлое и будущее - Жизнь на земле, природа, земля, лес,  сельское хозяйство, АПК, фермерство, природопользование, научные открытия  влияющие на сельское хозяйств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32355"/>
            <a:ext cx="1964106" cy="13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Как молодой архитектор изменил облик Собора Парижской Богоматери: Великий  реставратор Эжен Эмманюэль Виолле-ле-Дю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35896" y="3512629"/>
            <a:ext cx="2325638" cy="299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17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Обробка фото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1-2 однакові фільтри до фото</a:t>
            </a:r>
          </a:p>
          <a:p>
            <a:r>
              <a:rPr lang="uk-UA" dirty="0" smtClean="0"/>
              <a:t>Фільтри або обидва холодні, або обидва теплі</a:t>
            </a:r>
          </a:p>
          <a:p>
            <a:r>
              <a:rPr lang="uk-UA" dirty="0"/>
              <a:t>Додавання час від часу фото майже монохромних (1-2 кольори) та не </a:t>
            </a:r>
            <a:r>
              <a:rPr lang="uk-UA" dirty="0" err="1"/>
              <a:t>перегружених</a:t>
            </a:r>
            <a:r>
              <a:rPr lang="uk-UA" dirty="0"/>
              <a:t> деталями, </a:t>
            </a:r>
            <a:r>
              <a:rPr lang="uk-UA" dirty="0" err="1" smtClean="0"/>
              <a:t>мінімалістичних</a:t>
            </a:r>
            <a:endParaRPr lang="uk-UA" dirty="0" smtClean="0"/>
          </a:p>
          <a:p>
            <a:r>
              <a:rPr lang="uk-UA" dirty="0"/>
              <a:t>Фото різні за наповнюваністю та змістом</a:t>
            </a:r>
            <a:endParaRPr lang="ru-RU" dirty="0"/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345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Запланована розкладка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14791" r="26251" b="36799"/>
          <a:stretch/>
        </p:blipFill>
        <p:spPr bwMode="auto">
          <a:xfrm>
            <a:off x="611560" y="1268760"/>
            <a:ext cx="4173968" cy="348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9" t="10737" r="38561" b="35177"/>
          <a:stretch/>
        </p:blipFill>
        <p:spPr bwMode="auto">
          <a:xfrm>
            <a:off x="5364088" y="1052736"/>
            <a:ext cx="3240360" cy="553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52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Корисні мобільні додатки для обробки фото і відео. </a:t>
            </a:r>
            <a:r>
              <a:rPr lang="en-US" b="1" dirty="0" smtClean="0"/>
              <a:t>VSCO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5" y="1844824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VSCO – </a:t>
            </a:r>
            <a:r>
              <a:rPr lang="uk-UA" dirty="0" smtClean="0"/>
              <a:t>дозволяє накладати текст до фото і відео, монтувати відео, має </a:t>
            </a:r>
            <a:r>
              <a:rPr lang="uk-UA" dirty="0" err="1" smtClean="0"/>
              <a:t>пресети</a:t>
            </a:r>
            <a:r>
              <a:rPr lang="uk-UA" dirty="0" smtClean="0"/>
              <a:t> </a:t>
            </a:r>
          </a:p>
          <a:p>
            <a:r>
              <a:rPr lang="ru-RU" dirty="0" err="1" smtClean="0"/>
              <a:t>Надійний</a:t>
            </a:r>
            <a:r>
              <a:rPr lang="ru-RU" dirty="0" smtClean="0"/>
              <a:t> фото- та </a:t>
            </a:r>
            <a:r>
              <a:rPr lang="ru-RU" dirty="0" err="1" smtClean="0"/>
              <a:t>відеоредактор</a:t>
            </a:r>
            <a:r>
              <a:rPr lang="ru-RU" dirty="0" smtClean="0"/>
              <a:t> з </a:t>
            </a:r>
            <a:r>
              <a:rPr lang="ru-RU" dirty="0" err="1" smtClean="0"/>
              <a:t>преміальними</a:t>
            </a:r>
            <a:r>
              <a:rPr lang="ru-RU" dirty="0" smtClean="0"/>
              <a:t> </a:t>
            </a:r>
            <a:r>
              <a:rPr lang="ru-RU" dirty="0" err="1" smtClean="0"/>
              <a:t>фільтрами</a:t>
            </a:r>
            <a:r>
              <a:rPr lang="ru-RU" dirty="0" smtClean="0"/>
              <a:t> (</a:t>
            </a:r>
            <a:r>
              <a:rPr lang="ru-RU" sz="2600" dirty="0" err="1" smtClean="0"/>
              <a:t>вицвітання</a:t>
            </a:r>
            <a:r>
              <a:rPr lang="ru-RU" sz="2600" dirty="0" smtClean="0"/>
              <a:t>, </a:t>
            </a:r>
            <a:r>
              <a:rPr lang="ru-RU" sz="2600" dirty="0" err="1" smtClean="0"/>
              <a:t>чіткість</a:t>
            </a:r>
            <a:r>
              <a:rPr lang="ru-RU" sz="2600" dirty="0" smtClean="0"/>
              <a:t>, тон </a:t>
            </a:r>
            <a:r>
              <a:rPr lang="ru-RU" sz="2600" dirty="0" err="1" smtClean="0"/>
              <a:t>шкіри</a:t>
            </a:r>
            <a:r>
              <a:rPr lang="ru-RU" sz="2600" dirty="0" smtClean="0"/>
              <a:t>, </a:t>
            </a:r>
            <a:r>
              <a:rPr lang="ru-RU" sz="2600" dirty="0" err="1" smtClean="0"/>
              <a:t>відтінок</a:t>
            </a:r>
            <a:r>
              <a:rPr lang="ru-RU" sz="2600" dirty="0" smtClean="0"/>
              <a:t>, </a:t>
            </a:r>
            <a:r>
              <a:rPr lang="ru-RU" sz="2600" dirty="0" err="1" smtClean="0"/>
              <a:t>різкість</a:t>
            </a:r>
            <a:r>
              <a:rPr lang="ru-RU" sz="2600" dirty="0" smtClean="0"/>
              <a:t>, </a:t>
            </a:r>
            <a:r>
              <a:rPr lang="ru-RU" sz="2600" dirty="0" err="1" smtClean="0"/>
              <a:t>насиченість</a:t>
            </a:r>
            <a:r>
              <a:rPr lang="ru-RU" sz="2600" dirty="0" smtClean="0"/>
              <a:t>, </a:t>
            </a:r>
            <a:r>
              <a:rPr lang="ru-RU" sz="2600" dirty="0" err="1" smtClean="0"/>
              <a:t>контрастність</a:t>
            </a:r>
            <a:r>
              <a:rPr lang="ru-RU" sz="2600" dirty="0" smtClean="0"/>
              <a:t>, температура</a:t>
            </a:r>
            <a:r>
              <a:rPr lang="ru-RU" dirty="0" smtClean="0"/>
              <a:t>), </a:t>
            </a:r>
            <a:r>
              <a:rPr lang="ru-RU" dirty="0" err="1" smtClean="0"/>
              <a:t>якісними</a:t>
            </a:r>
            <a:r>
              <a:rPr lang="ru-RU" dirty="0" smtClean="0"/>
              <a:t> </a:t>
            </a:r>
            <a:r>
              <a:rPr lang="ru-RU" dirty="0" err="1" smtClean="0"/>
              <a:t>інструментами</a:t>
            </a:r>
            <a:r>
              <a:rPr lang="ru-RU" dirty="0" smtClean="0"/>
              <a:t> та </a:t>
            </a:r>
            <a:r>
              <a:rPr lang="ru-RU" dirty="0" err="1" smtClean="0"/>
              <a:t>творчою</a:t>
            </a:r>
            <a:r>
              <a:rPr lang="ru-RU" dirty="0" smtClean="0"/>
              <a:t> </a:t>
            </a:r>
            <a:r>
              <a:rPr lang="ru-RU" dirty="0" err="1" smtClean="0"/>
              <a:t>спільнотою</a:t>
            </a:r>
            <a:r>
              <a:rPr lang="ru-RU" dirty="0" smtClean="0"/>
              <a:t>.</a:t>
            </a:r>
          </a:p>
          <a:p>
            <a:r>
              <a:rPr lang="uk-UA" dirty="0" smtClean="0"/>
              <a:t>Дозволяє обрізати та перевертати відео, уповільнювати швидкість показу</a:t>
            </a:r>
          </a:p>
          <a:p>
            <a:r>
              <a:rPr lang="uk-UA" dirty="0" err="1" smtClean="0"/>
              <a:t>Кольорокорекція</a:t>
            </a:r>
            <a:r>
              <a:rPr lang="uk-UA" dirty="0" smtClean="0"/>
              <a:t>, зміна </a:t>
            </a:r>
            <a:br>
              <a:rPr lang="uk-UA" dirty="0" smtClean="0"/>
            </a:br>
            <a:r>
              <a:rPr lang="uk-UA" dirty="0" smtClean="0"/>
              <a:t>експозиції</a:t>
            </a:r>
          </a:p>
          <a:p>
            <a:r>
              <a:rPr lang="uk-UA" dirty="0" smtClean="0"/>
              <a:t>платний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AutoShape 2" descr="Подробное руководство по шестерке лучших фильтров V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одробное руководство по шестерке лучших фильтров VSC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Подробное руководство по шестерке лучших фильтров VSC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Подробное руководство по шестерке лучших фильтров VSC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Explained: What is VSCO?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84" y="5157192"/>
            <a:ext cx="30670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995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uk-UA" sz="4000" dirty="0"/>
              <a:t>Корисні мобільні додатки для обробки </a:t>
            </a:r>
            <a:r>
              <a:rPr lang="uk-UA" sz="4000" dirty="0" smtClean="0"/>
              <a:t>фото. </a:t>
            </a:r>
            <a:r>
              <a:rPr lang="uk-UA" dirty="0" smtClean="0"/>
              <a:t> </a:t>
            </a:r>
            <a:r>
              <a:rPr lang="en-US" b="1" dirty="0" err="1" smtClean="0"/>
              <a:t>Snapseed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949" y="1844824"/>
            <a:ext cx="6441323" cy="3612181"/>
          </a:xfrm>
        </p:spPr>
        <p:txBody>
          <a:bodyPr>
            <a:normAutofit/>
          </a:bodyPr>
          <a:lstStyle/>
          <a:p>
            <a:r>
              <a:rPr lang="uk-UA" sz="2600" dirty="0" smtClean="0"/>
              <a:t>Видаляє зайві об'єкти з фото</a:t>
            </a:r>
          </a:p>
          <a:p>
            <a:r>
              <a:rPr lang="uk-UA" sz="2600" dirty="0" smtClean="0"/>
              <a:t>Базова корекція - </a:t>
            </a:r>
            <a:r>
              <a:rPr lang="ru-RU" sz="2600" dirty="0" err="1"/>
              <a:t>кадрування</a:t>
            </a:r>
            <a:r>
              <a:rPr lang="ru-RU" sz="2600" dirty="0"/>
              <a:t>, поворот </a:t>
            </a:r>
            <a:r>
              <a:rPr lang="ru-RU" sz="2600" dirty="0" err="1"/>
              <a:t>зображення</a:t>
            </a:r>
            <a:r>
              <a:rPr lang="ru-RU" sz="2600" dirty="0"/>
              <a:t>, </a:t>
            </a:r>
            <a:r>
              <a:rPr lang="ru-RU" sz="2600" dirty="0" err="1"/>
              <a:t>подвійна</a:t>
            </a:r>
            <a:r>
              <a:rPr lang="ru-RU" sz="2600" dirty="0"/>
              <a:t> </a:t>
            </a:r>
            <a:r>
              <a:rPr lang="ru-RU" sz="2600" dirty="0" err="1"/>
              <a:t>експозиція</a:t>
            </a:r>
            <a:r>
              <a:rPr lang="ru-RU" sz="2600" dirty="0"/>
              <a:t>, </a:t>
            </a:r>
            <a:r>
              <a:rPr lang="ru-RU" sz="2600" dirty="0" err="1"/>
              <a:t>додавання</a:t>
            </a:r>
            <a:r>
              <a:rPr lang="ru-RU" sz="2600" dirty="0"/>
              <a:t> тексту</a:t>
            </a:r>
            <a:endParaRPr lang="uk-UA" sz="2600" dirty="0" smtClean="0"/>
          </a:p>
          <a:p>
            <a:r>
              <a:rPr lang="uk-UA" sz="2600" dirty="0" smtClean="0"/>
              <a:t>Вибіркова корекція  - маска (контраст, висвітлення, </a:t>
            </a:r>
            <a:r>
              <a:rPr lang="uk-UA" sz="2600" dirty="0" err="1" smtClean="0"/>
              <a:t>кольорокорекція</a:t>
            </a:r>
            <a:r>
              <a:rPr lang="uk-UA" sz="2600" dirty="0" smtClean="0"/>
              <a:t>) певної області фото</a:t>
            </a:r>
          </a:p>
          <a:p>
            <a:r>
              <a:rPr lang="uk-UA" sz="2600" dirty="0" smtClean="0"/>
              <a:t>Обробка </a:t>
            </a:r>
            <a:r>
              <a:rPr lang="uk-UA" sz="2600" dirty="0" err="1" smtClean="0"/>
              <a:t>фото-портретів</a:t>
            </a:r>
            <a:endParaRPr lang="uk-UA" sz="2600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4" name="AutoShape 2" descr="Snapseed: полный гид по одному из мощнейших фоторедакторов для Android и  iOS - Лайфхак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Snapseed Photo Editing App Tutorial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Snapseed – Бесплатные иконки: социальные меди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Snapseed – Бесплатные иконки: социальные меди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Snapseed – Бесплатные иконки: социальные меди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Snapseed – Бесплатные иконки: социальные медиа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Snapseed Is the Best Photo Editing App You're Not Us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875" y="5457005"/>
            <a:ext cx="243282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319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Обробка та монтаж фото і відео. </a:t>
            </a:r>
            <a:r>
              <a:rPr lang="en-US" b="1" dirty="0" err="1" smtClean="0"/>
              <a:t>Inshot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41168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Постійно</a:t>
            </a:r>
            <a:r>
              <a:rPr lang="ru-RU" dirty="0" smtClean="0"/>
              <a:t> </a:t>
            </a:r>
            <a:r>
              <a:rPr lang="ru-RU" dirty="0" err="1" smtClean="0"/>
              <a:t>оновлює</a:t>
            </a:r>
            <a:r>
              <a:rPr lang="ru-RU" dirty="0" smtClean="0"/>
              <a:t> </a:t>
            </a:r>
            <a:r>
              <a:rPr lang="ru-RU" dirty="0" err="1" smtClean="0"/>
              <a:t>інструменти</a:t>
            </a:r>
            <a:endParaRPr lang="ru-RU" dirty="0" smtClean="0"/>
          </a:p>
          <a:p>
            <a:r>
              <a:rPr lang="ru-RU" dirty="0" err="1" smtClean="0"/>
              <a:t>Дозволяє</a:t>
            </a:r>
            <a:r>
              <a:rPr lang="ru-RU" dirty="0" smtClean="0"/>
              <a:t>:</a:t>
            </a:r>
          </a:p>
          <a:p>
            <a:pPr lvl="1"/>
            <a:r>
              <a:rPr lang="ru-RU" dirty="0" smtClean="0"/>
              <a:t> </a:t>
            </a:r>
            <a:r>
              <a:rPr lang="ru-RU" dirty="0" err="1" smtClean="0"/>
              <a:t>редагувати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та </a:t>
            </a:r>
            <a:r>
              <a:rPr lang="ru-RU" dirty="0" err="1" smtClean="0"/>
              <a:t>відео</a:t>
            </a:r>
            <a:r>
              <a:rPr lang="en-US" dirty="0" smtClean="0"/>
              <a:t> (</a:t>
            </a:r>
            <a:r>
              <a:rPr lang="ru-RU" dirty="0" smtClean="0"/>
              <a:t> 10 </a:t>
            </a:r>
            <a:r>
              <a:rPr lang="ru-RU" dirty="0" err="1" smtClean="0"/>
              <a:t>безкоштовних</a:t>
            </a:r>
            <a:r>
              <a:rPr lang="ru-RU" dirty="0" smtClean="0"/>
              <a:t> </a:t>
            </a:r>
            <a:r>
              <a:rPr lang="ru-RU" dirty="0" err="1" smtClean="0"/>
              <a:t>фільтрів</a:t>
            </a:r>
            <a:r>
              <a:rPr lang="ru-RU" dirty="0" smtClean="0"/>
              <a:t> і 9 </a:t>
            </a:r>
            <a:r>
              <a:rPr lang="ru-RU" dirty="0" err="1" smtClean="0"/>
              <a:t>ефектів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err="1" smtClean="0"/>
              <a:t>Ко</a:t>
            </a:r>
            <a:r>
              <a:rPr lang="ru-RU" dirty="0" err="1" smtClean="0"/>
              <a:t>рекція</a:t>
            </a:r>
            <a:r>
              <a:rPr lang="ru-RU" dirty="0" smtClean="0"/>
              <a:t> </a:t>
            </a:r>
            <a:r>
              <a:rPr lang="ru-RU" dirty="0" err="1" smtClean="0"/>
              <a:t>кольору</a:t>
            </a:r>
            <a:endParaRPr lang="ru-RU" dirty="0" smtClean="0"/>
          </a:p>
          <a:p>
            <a:pPr lvl="1"/>
            <a:r>
              <a:rPr lang="ru-RU" dirty="0" err="1" smtClean="0"/>
              <a:t>Додавати</a:t>
            </a:r>
            <a:r>
              <a:rPr lang="ru-RU" dirty="0" smtClean="0"/>
              <a:t> на </a:t>
            </a:r>
            <a:r>
              <a:rPr lang="ru-RU" dirty="0" err="1" smtClean="0"/>
              <a:t>фотографії</a:t>
            </a:r>
            <a:r>
              <a:rPr lang="ru-RU" dirty="0" smtClean="0"/>
              <a:t> смайлики, </a:t>
            </a:r>
            <a:r>
              <a:rPr lang="ru-RU" dirty="0" err="1" smtClean="0"/>
              <a:t>барвисті</a:t>
            </a:r>
            <a:r>
              <a:rPr lang="ru-RU" dirty="0" smtClean="0"/>
              <a:t> наклейки, текст </a:t>
            </a:r>
            <a:br>
              <a:rPr lang="ru-RU" dirty="0" smtClean="0"/>
            </a:br>
            <a:r>
              <a:rPr lang="ru-RU" dirty="0" smtClean="0"/>
              <a:t>(38 </a:t>
            </a:r>
            <a:r>
              <a:rPr lang="ru-RU" dirty="0" err="1" smtClean="0"/>
              <a:t>базових</a:t>
            </a:r>
            <a:r>
              <a:rPr lang="ru-RU" dirty="0" smtClean="0"/>
              <a:t> </a:t>
            </a:r>
            <a:r>
              <a:rPr lang="ru-RU" dirty="0" err="1" smtClean="0"/>
              <a:t>шрифтів</a:t>
            </a:r>
            <a:r>
              <a:rPr lang="ru-RU" dirty="0" smtClean="0"/>
              <a:t>)</a:t>
            </a:r>
          </a:p>
          <a:p>
            <a:pPr lvl="1"/>
            <a:r>
              <a:rPr lang="ru-RU" dirty="0" err="1" smtClean="0"/>
              <a:t>Анімація</a:t>
            </a:r>
            <a:r>
              <a:rPr lang="ru-RU" dirty="0" smtClean="0"/>
              <a:t> тексту,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змінювати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 </a:t>
            </a:r>
            <a:r>
              <a:rPr lang="ru-RU" dirty="0" err="1" smtClean="0"/>
              <a:t>літер</a:t>
            </a:r>
            <a:r>
              <a:rPr lang="ru-RU" dirty="0" smtClean="0"/>
              <a:t>, "</a:t>
            </a:r>
            <a:r>
              <a:rPr lang="ru-RU" dirty="0" err="1" smtClean="0"/>
              <a:t>Прозорість</a:t>
            </a:r>
            <a:r>
              <a:rPr lang="ru-RU" dirty="0" smtClean="0"/>
              <a:t>", "Кордон", "</a:t>
            </a:r>
            <a:r>
              <a:rPr lang="ru-RU" dirty="0" err="1"/>
              <a:t>Етикетка</a:t>
            </a:r>
            <a:r>
              <a:rPr lang="ru-RU" dirty="0"/>
              <a:t>"</a:t>
            </a:r>
            <a:endParaRPr lang="ru-RU" dirty="0" smtClean="0"/>
          </a:p>
          <a:p>
            <a:pPr lvl="1"/>
            <a:r>
              <a:rPr lang="ru-RU" dirty="0" err="1" smtClean="0"/>
              <a:t>Різати</a:t>
            </a:r>
            <a:r>
              <a:rPr lang="ru-RU" dirty="0" smtClean="0"/>
              <a:t> </a:t>
            </a:r>
            <a:r>
              <a:rPr lang="ru-RU" dirty="0" err="1" smtClean="0"/>
              <a:t>відео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склеювати</a:t>
            </a:r>
            <a:r>
              <a:rPr lang="ru-RU" dirty="0" smtClean="0"/>
              <a:t> </a:t>
            </a:r>
            <a:r>
              <a:rPr lang="ru-RU" dirty="0" err="1" smtClean="0"/>
              <a:t>загальну</a:t>
            </a:r>
            <a:r>
              <a:rPr lang="ru-RU" dirty="0" smtClean="0"/>
              <a:t> </a:t>
            </a:r>
            <a:r>
              <a:rPr lang="ru-RU" dirty="0" err="1" smtClean="0"/>
              <a:t>стрічку</a:t>
            </a:r>
            <a:r>
              <a:rPr lang="ru-RU" dirty="0" smtClean="0"/>
              <a:t> з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фрагментів</a:t>
            </a:r>
            <a:endParaRPr lang="ru-RU" dirty="0" smtClean="0"/>
          </a:p>
          <a:p>
            <a:pPr lvl="1"/>
            <a:r>
              <a:rPr lang="uk-UA" dirty="0" smtClean="0"/>
              <a:t>Цікаві переходи між фрагментами відео</a:t>
            </a:r>
            <a:endParaRPr lang="ru-RU" dirty="0" smtClean="0"/>
          </a:p>
          <a:p>
            <a:pPr lvl="1"/>
            <a:r>
              <a:rPr lang="ru-RU" dirty="0" err="1" smtClean="0"/>
              <a:t>Додавати</a:t>
            </a:r>
            <a:r>
              <a:rPr lang="ru-RU" dirty="0" smtClean="0"/>
              <a:t> </a:t>
            </a:r>
            <a:r>
              <a:rPr lang="ru-RU" dirty="0" err="1" smtClean="0"/>
              <a:t>додаткову</a:t>
            </a:r>
            <a:r>
              <a:rPr lang="ru-RU" dirty="0" smtClean="0"/>
              <a:t> </a:t>
            </a:r>
            <a:r>
              <a:rPr lang="ru-RU" dirty="0" err="1" smtClean="0"/>
              <a:t>аудіодоріжку</a:t>
            </a:r>
            <a:r>
              <a:rPr lang="ru-RU" dirty="0" smtClean="0"/>
              <a:t> ( </a:t>
            </a:r>
            <a:r>
              <a:rPr lang="ru-RU" dirty="0" err="1" smtClean="0"/>
              <a:t>Завантажити</a:t>
            </a:r>
            <a:r>
              <a:rPr lang="ru-RU" dirty="0" smtClean="0"/>
              <a:t> </a:t>
            </a:r>
            <a:r>
              <a:rPr lang="ru-RU" dirty="0" err="1" smtClean="0"/>
              <a:t>музику</a:t>
            </a:r>
            <a:r>
              <a:rPr lang="ru-RU" dirty="0" smtClean="0"/>
              <a:t>  </a:t>
            </a:r>
            <a:r>
              <a:rPr lang="en-US" dirty="0" smtClean="0"/>
              <a:t>iTunes</a:t>
            </a:r>
            <a:r>
              <a:rPr lang="uk-UA" dirty="0" smtClean="0"/>
              <a:t>, </a:t>
            </a:r>
            <a:r>
              <a:rPr lang="uk-UA" dirty="0" err="1" smtClean="0"/>
              <a:t>досту</a:t>
            </a:r>
            <a:r>
              <a:rPr lang="ru-RU" dirty="0" smtClean="0"/>
              <a:t>п до 13 </a:t>
            </a:r>
            <a:r>
              <a:rPr lang="ru-RU" dirty="0" err="1" smtClean="0"/>
              <a:t>категорій</a:t>
            </a:r>
            <a:r>
              <a:rPr lang="ru-RU" dirty="0" smtClean="0"/>
              <a:t> </a:t>
            </a:r>
            <a:r>
              <a:rPr lang="ru-RU" dirty="0" err="1" smtClean="0"/>
              <a:t>звукових</a:t>
            </a:r>
            <a:r>
              <a:rPr lang="ru-RU" dirty="0" smtClean="0"/>
              <a:t> </a:t>
            </a:r>
            <a:r>
              <a:rPr lang="ru-RU" dirty="0" err="1" smtClean="0"/>
              <a:t>ефектів</a:t>
            </a:r>
            <a:r>
              <a:rPr lang="ru-RU" dirty="0" smtClean="0"/>
              <a:t>)</a:t>
            </a:r>
          </a:p>
          <a:p>
            <a:pPr lvl="1"/>
            <a:r>
              <a:rPr lang="ru-RU" dirty="0" err="1" smtClean="0"/>
              <a:t>Стискати</a:t>
            </a:r>
            <a:r>
              <a:rPr lang="ru-RU" dirty="0" smtClean="0"/>
              <a:t> </a:t>
            </a:r>
            <a:r>
              <a:rPr lang="ru-RU" dirty="0" err="1" smtClean="0"/>
              <a:t>файли</a:t>
            </a:r>
            <a:r>
              <a:rPr lang="ru-RU" dirty="0" smtClean="0"/>
              <a:t>, </a:t>
            </a:r>
            <a:r>
              <a:rPr lang="ru-RU" dirty="0" err="1" smtClean="0"/>
              <a:t>зменшувати</a:t>
            </a:r>
            <a:r>
              <a:rPr lang="ru-RU" dirty="0" smtClean="0"/>
              <a:t> </a:t>
            </a:r>
            <a:r>
              <a:rPr lang="ru-RU" dirty="0" err="1" smtClean="0"/>
              <a:t>розмір</a:t>
            </a:r>
            <a:r>
              <a:rPr lang="ru-RU" dirty="0" smtClean="0"/>
              <a:t> </a:t>
            </a:r>
            <a:r>
              <a:rPr lang="ru-RU" dirty="0" err="1" smtClean="0"/>
              <a:t>відео</a:t>
            </a:r>
            <a:endParaRPr lang="ru-RU" dirty="0" smtClean="0"/>
          </a:p>
          <a:p>
            <a:pPr lvl="1"/>
            <a:r>
              <a:rPr lang="ru-RU" dirty="0" err="1" smtClean="0"/>
              <a:t>Створювати</a:t>
            </a:r>
            <a:r>
              <a:rPr lang="ru-RU" dirty="0" smtClean="0"/>
              <a:t> </a:t>
            </a:r>
            <a:r>
              <a:rPr lang="ru-RU" dirty="0" err="1" smtClean="0"/>
              <a:t>колажі</a:t>
            </a:r>
            <a:r>
              <a:rPr lang="ru-RU" dirty="0" smtClean="0"/>
              <a:t> (до 9 фото,  22 </a:t>
            </a:r>
            <a:r>
              <a:rPr lang="ru-RU" dirty="0" err="1" smtClean="0"/>
              <a:t>шаблони</a:t>
            </a:r>
            <a:r>
              <a:rPr lang="ru-RU" dirty="0" smtClean="0"/>
              <a:t>)</a:t>
            </a:r>
          </a:p>
          <a:p>
            <a:pPr lvl="1"/>
            <a:r>
              <a:rPr lang="uk-UA" dirty="0" smtClean="0"/>
              <a:t>Можна зберігати відео в 4К, 60 кадрів/</a:t>
            </a:r>
            <a:r>
              <a:rPr lang="uk-UA" dirty="0" err="1" smtClean="0"/>
              <a:t>сек</a:t>
            </a:r>
            <a:r>
              <a:rPr lang="uk-UA" dirty="0" smtClean="0"/>
              <a:t> – </a:t>
            </a:r>
            <a:br>
              <a:rPr lang="uk-UA" dirty="0" smtClean="0"/>
            </a:br>
            <a:r>
              <a:rPr lang="uk-UA" dirty="0" smtClean="0"/>
              <a:t>публікація без втрати якості</a:t>
            </a:r>
            <a:endParaRPr lang="ru-RU" dirty="0" smtClean="0"/>
          </a:p>
          <a:p>
            <a:r>
              <a:rPr lang="uk-UA" dirty="0" smtClean="0"/>
              <a:t>платний</a:t>
            </a:r>
            <a:endParaRPr lang="ru-RU" dirty="0"/>
          </a:p>
        </p:txBody>
      </p:sp>
      <p:pic>
        <p:nvPicPr>
          <p:cNvPr id="3074" name="Picture 2" descr="iPhone Apps: InShot – Tara Thues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4" b="13561"/>
          <a:stretch/>
        </p:blipFill>
        <p:spPr bwMode="auto">
          <a:xfrm>
            <a:off x="6929692" y="4941168"/>
            <a:ext cx="178009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6337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сайту:</a:t>
            </a:r>
          </a:p>
          <a:p>
            <a:pPr lvl="1"/>
            <a:r>
              <a:rPr lang="ru-RU" sz="2400" dirty="0"/>
              <a:t> </a:t>
            </a:r>
            <a:r>
              <a:rPr lang="ru-RU" sz="2400" dirty="0" err="1"/>
              <a:t>Вибір</a:t>
            </a:r>
            <a:r>
              <a:rPr lang="ru-RU" sz="2400" dirty="0"/>
              <a:t> ЦА </a:t>
            </a:r>
            <a:endParaRPr lang="ru-RU" sz="2400" dirty="0" smtClean="0"/>
          </a:p>
          <a:p>
            <a:pPr lvl="1"/>
            <a:r>
              <a:rPr lang="ru-RU" sz="2400" dirty="0" err="1" smtClean="0"/>
              <a:t>Аналіз</a:t>
            </a:r>
            <a:r>
              <a:rPr lang="ru-RU" sz="2400" dirty="0" smtClean="0"/>
              <a:t> </a:t>
            </a:r>
            <a:r>
              <a:rPr lang="ru-RU" sz="2400" dirty="0" err="1"/>
              <a:t>конкурентів</a:t>
            </a:r>
            <a:endParaRPr lang="ru-RU" sz="2400" dirty="0"/>
          </a:p>
          <a:p>
            <a:pPr marL="342900" lvl="1" indent="-342900"/>
            <a:r>
              <a:rPr lang="ru-RU" sz="2400" dirty="0" err="1"/>
              <a:t>Аналіз</a:t>
            </a:r>
            <a:r>
              <a:rPr lang="ru-RU" sz="2400" dirty="0"/>
              <a:t> </a:t>
            </a:r>
            <a:r>
              <a:rPr lang="ru-RU" sz="2400" dirty="0" err="1"/>
              <a:t>поточних</a:t>
            </a:r>
            <a:r>
              <a:rPr lang="ru-RU" sz="2400" dirty="0"/>
              <a:t> </a:t>
            </a:r>
            <a:r>
              <a:rPr lang="ru-RU" sz="2400" dirty="0" err="1"/>
              <a:t>трендів</a:t>
            </a:r>
            <a:r>
              <a:rPr lang="ru-RU" sz="2400" dirty="0"/>
              <a:t>, </a:t>
            </a:r>
            <a:r>
              <a:rPr lang="ru-RU" sz="2400" dirty="0" err="1" smtClean="0"/>
              <a:t>тенденцій</a:t>
            </a:r>
            <a:endParaRPr lang="ru-RU" sz="2400" dirty="0"/>
          </a:p>
          <a:p>
            <a:pPr marL="628650" lvl="1" indent="-342900"/>
            <a:r>
              <a:rPr lang="ru-RU" sz="2400" dirty="0" err="1"/>
              <a:t>Цікавий</a:t>
            </a:r>
            <a:r>
              <a:rPr lang="ru-RU" sz="2400" dirty="0"/>
              <a:t> контент-план</a:t>
            </a:r>
          </a:p>
          <a:p>
            <a:pPr marL="628650" lvl="1" indent="-342900"/>
            <a:r>
              <a:rPr lang="ru-RU" sz="2400" dirty="0" err="1" smtClean="0"/>
              <a:t>Якісна</a:t>
            </a:r>
            <a:r>
              <a:rPr lang="ru-RU" sz="2400" dirty="0" smtClean="0"/>
              <a:t> </a:t>
            </a:r>
            <a:r>
              <a:rPr lang="ru-RU" sz="2400" dirty="0" err="1"/>
              <a:t>обробка</a:t>
            </a:r>
            <a:r>
              <a:rPr lang="ru-RU" sz="2400" dirty="0"/>
              <a:t> та монтаж </a:t>
            </a:r>
            <a:r>
              <a:rPr lang="ru-RU" sz="2400" dirty="0" err="1"/>
              <a:t>відео</a:t>
            </a:r>
            <a:r>
              <a:rPr lang="ru-RU" sz="2400" dirty="0"/>
              <a:t>, </a:t>
            </a:r>
            <a:r>
              <a:rPr lang="ru-RU" sz="2400" dirty="0" smtClean="0"/>
              <a:t>звуку. </a:t>
            </a:r>
            <a:r>
              <a:rPr lang="ru-RU" sz="2400" dirty="0" err="1" smtClean="0"/>
              <a:t>Спецефекти</a:t>
            </a:r>
            <a:endParaRPr lang="ru-RU" sz="2400" dirty="0"/>
          </a:p>
          <a:p>
            <a:pPr lvl="1"/>
            <a:r>
              <a:rPr lang="ru-RU" sz="2400" dirty="0" smtClean="0"/>
              <a:t>Робота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smtClean="0"/>
              <a:t>статистикою </a:t>
            </a:r>
            <a:r>
              <a:rPr lang="ru-RU" sz="2400" dirty="0" err="1" smtClean="0"/>
              <a:t>відвідуваності</a:t>
            </a:r>
            <a:r>
              <a:rPr lang="ru-RU" sz="2400" dirty="0" smtClean="0"/>
              <a:t>, </a:t>
            </a:r>
            <a:r>
              <a:rPr lang="ru-RU" sz="2400" dirty="0" err="1"/>
              <a:t>аналіз</a:t>
            </a:r>
            <a:r>
              <a:rPr lang="ru-RU" sz="2400" dirty="0"/>
              <a:t> та </a:t>
            </a:r>
            <a:r>
              <a:rPr lang="ru-RU" sz="2400" dirty="0" err="1"/>
              <a:t>зворотний</a:t>
            </a:r>
            <a:r>
              <a:rPr lang="ru-RU" sz="2400" dirty="0"/>
              <a:t> </a:t>
            </a:r>
            <a:r>
              <a:rPr lang="ru-RU" sz="2400" dirty="0" err="1"/>
              <a:t>зв'язок</a:t>
            </a:r>
            <a:endParaRPr lang="ru-RU" sz="2400" dirty="0"/>
          </a:p>
          <a:p>
            <a:pPr lvl="1"/>
            <a:r>
              <a:rPr lang="ru-RU" sz="2400" dirty="0" err="1" smtClean="0"/>
              <a:t>Спілкування</a:t>
            </a:r>
            <a:r>
              <a:rPr lang="ru-RU" sz="2400" dirty="0" smtClean="0"/>
              <a:t> </a:t>
            </a:r>
            <a:r>
              <a:rPr lang="ru-RU" sz="2400" dirty="0"/>
              <a:t>з </a:t>
            </a:r>
            <a:r>
              <a:rPr lang="ru-RU" sz="2400" dirty="0" err="1"/>
              <a:t>аудиторією</a:t>
            </a:r>
            <a:r>
              <a:rPr lang="ru-RU" sz="2400" dirty="0"/>
              <a:t> </a:t>
            </a:r>
            <a:endParaRPr lang="ru-RU" sz="2400" dirty="0" smtClean="0"/>
          </a:p>
          <a:p>
            <a:pPr lvl="1"/>
            <a:r>
              <a:rPr lang="ru-RU" sz="2400" dirty="0" err="1" smtClean="0"/>
              <a:t>Оптимізація</a:t>
            </a:r>
            <a:r>
              <a:rPr lang="ru-RU" sz="2400" dirty="0" smtClean="0"/>
              <a:t> </a:t>
            </a:r>
            <a:r>
              <a:rPr lang="ru-RU" sz="2400" dirty="0"/>
              <a:t>сайту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пошукові</a:t>
            </a:r>
            <a:r>
              <a:rPr lang="ru-RU" sz="2400" dirty="0"/>
              <a:t> </a:t>
            </a:r>
            <a:r>
              <a:rPr lang="ru-RU" sz="2400" dirty="0" err="1" smtClean="0"/>
              <a:t>системи</a:t>
            </a:r>
            <a:endParaRPr lang="ru-RU" sz="2400" dirty="0" smtClean="0"/>
          </a:p>
          <a:p>
            <a:pPr lvl="1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3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Дякую за увагу</a:t>
            </a:r>
            <a:endParaRPr lang="ru-RU" dirty="0"/>
          </a:p>
        </p:txBody>
      </p:sp>
      <p:pic>
        <p:nvPicPr>
          <p:cNvPr id="7170" name="Picture 2" descr="Farewell гифки, анимированные GIF изображения farewell - скачать гиф  картинки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44924"/>
            <a:ext cx="3754388" cy="28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94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</a:t>
            </a:r>
            <a:r>
              <a:rPr lang="ru-RU" dirty="0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2" y="1435608"/>
            <a:ext cx="5607538" cy="3977640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400" dirty="0"/>
              <a:t>3. Форма </a:t>
            </a:r>
            <a:r>
              <a:rPr lang="ru-RU" sz="2400" dirty="0" err="1"/>
              <a:t>викладу</a:t>
            </a:r>
            <a:r>
              <a:rPr lang="ru-RU" sz="2400" dirty="0"/>
              <a:t> </a:t>
            </a:r>
            <a:r>
              <a:rPr lang="ru-RU" sz="2400" dirty="0" smtClean="0"/>
              <a:t>контенту</a:t>
            </a:r>
          </a:p>
          <a:p>
            <a:pPr marL="1028700" lvl="2" indent="-342900"/>
            <a:r>
              <a:rPr lang="ru-RU" sz="2400" dirty="0" err="1" smtClean="0"/>
              <a:t>Відеоінтерв'ю</a:t>
            </a:r>
            <a:endParaRPr lang="ru-RU" sz="2400" dirty="0" smtClean="0"/>
          </a:p>
          <a:p>
            <a:pPr marL="1028700" lvl="2" indent="-342900"/>
            <a:r>
              <a:rPr lang="ru-RU" sz="2400" dirty="0" err="1" smtClean="0"/>
              <a:t>Інструкції</a:t>
            </a:r>
            <a:r>
              <a:rPr lang="ru-RU" sz="2400" dirty="0" smtClean="0"/>
              <a:t> </a:t>
            </a:r>
            <a:r>
              <a:rPr lang="ru-RU" sz="2400" dirty="0"/>
              <a:t>та </a:t>
            </a:r>
            <a:r>
              <a:rPr lang="ru-RU" sz="2400" dirty="0" err="1" smtClean="0"/>
              <a:t>посібники</a:t>
            </a:r>
            <a:endParaRPr lang="ru-RU" sz="2400" dirty="0" smtClean="0"/>
          </a:p>
          <a:p>
            <a:pPr marL="1028700" lvl="2" indent="-342900"/>
            <a:r>
              <a:rPr lang="ru-RU" sz="2400" dirty="0" smtClean="0"/>
              <a:t>Огляди</a:t>
            </a:r>
          </a:p>
          <a:p>
            <a:pPr marL="1028700" lvl="2" indent="-342900"/>
            <a:r>
              <a:rPr lang="ru-RU" sz="2400" dirty="0" err="1" smtClean="0"/>
              <a:t>Сторітелінг</a:t>
            </a:r>
            <a:r>
              <a:rPr lang="ru-RU" sz="2400" dirty="0" smtClean="0"/>
              <a:t> </a:t>
            </a:r>
            <a:r>
              <a:rPr lang="ru-RU" sz="2400" dirty="0"/>
              <a:t>(</a:t>
            </a:r>
            <a:r>
              <a:rPr lang="ru-RU" sz="2400" dirty="0" err="1"/>
              <a:t>історія</a:t>
            </a:r>
            <a:r>
              <a:rPr lang="ru-RU" sz="2400" dirty="0"/>
              <a:t>+ фото, </a:t>
            </a:r>
            <a:r>
              <a:rPr lang="ru-RU" sz="2400" dirty="0" err="1"/>
              <a:t>відео</a:t>
            </a:r>
            <a:r>
              <a:rPr lang="ru-RU" sz="2400" dirty="0"/>
              <a:t>, інфографіка, звук</a:t>
            </a:r>
            <a:r>
              <a:rPr lang="ru-RU" sz="2400" dirty="0" smtClean="0"/>
              <a:t>)</a:t>
            </a:r>
          </a:p>
          <a:p>
            <a:pPr marL="1028700" lvl="2" indent="-342900"/>
            <a:r>
              <a:rPr lang="ru-RU" sz="2400" dirty="0" err="1" smtClean="0"/>
              <a:t>Розваги</a:t>
            </a:r>
            <a:r>
              <a:rPr lang="ru-RU" sz="2400" dirty="0" smtClean="0"/>
              <a:t> </a:t>
            </a:r>
            <a:r>
              <a:rPr lang="ru-RU" sz="2400" dirty="0"/>
              <a:t>– </a:t>
            </a:r>
            <a:r>
              <a:rPr lang="ru-RU" sz="2400" dirty="0" err="1" smtClean="0"/>
              <a:t>ігри</a:t>
            </a:r>
            <a:r>
              <a:rPr lang="ru-RU" sz="2400" dirty="0" smtClean="0"/>
              <a:t>, </a:t>
            </a:r>
            <a:r>
              <a:rPr lang="ru-RU" sz="2400" dirty="0" err="1" smtClean="0"/>
              <a:t>вікторини</a:t>
            </a:r>
            <a:r>
              <a:rPr lang="ru-RU" sz="2400" dirty="0" smtClean="0"/>
              <a:t>, </a:t>
            </a:r>
            <a:r>
              <a:rPr lang="ru-RU" sz="2400" dirty="0" err="1" smtClean="0"/>
              <a:t>розіграши</a:t>
            </a:r>
            <a:r>
              <a:rPr lang="ru-RU" sz="2400" dirty="0" smtClean="0"/>
              <a:t> з призами, </a:t>
            </a:r>
            <a:r>
              <a:rPr lang="ru-RU" sz="2400" dirty="0" err="1" smtClean="0"/>
              <a:t>смішні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відео</a:t>
            </a:r>
            <a:r>
              <a:rPr lang="ru-RU" sz="2400" dirty="0" smtClean="0"/>
              <a:t>…</a:t>
            </a:r>
          </a:p>
        </p:txBody>
      </p:sp>
      <p:pic>
        <p:nvPicPr>
          <p:cNvPr id="11266" name="Picture 2" descr="ÐÐ½ÑÐµÑÐ²ÑÑ ÐÐ°Ð¹Ð»Ð¸ ÑÐ°Ð¹ÑÑÑ Ð³Ð¸ÑÐºÐ° - ÐÐ½ÑÐµÑÐ²ÑÑ ÐÐ°Ð¹Ð»Ð¸ ÑÐ°Ð¹ÑÑÑ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00" y="4253949"/>
            <a:ext cx="2308005" cy="219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9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2" y="1435608"/>
            <a:ext cx="7273356" cy="3977640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400" dirty="0" smtClean="0"/>
              <a:t>5. </a:t>
            </a:r>
            <a:r>
              <a:rPr lang="ru-RU" sz="2400" dirty="0" err="1" smtClean="0"/>
              <a:t>Професійна</a:t>
            </a:r>
            <a:r>
              <a:rPr lang="ru-RU" sz="2400" dirty="0" smtClean="0"/>
              <a:t> команда</a:t>
            </a:r>
          </a:p>
          <a:p>
            <a:pPr marL="1028700" lvl="2" indent="-342900"/>
            <a:r>
              <a:rPr lang="ru-RU" sz="2400" dirty="0" err="1"/>
              <a:t>Цікавий</a:t>
            </a:r>
            <a:r>
              <a:rPr lang="ru-RU" sz="2400" dirty="0"/>
              <a:t> </a:t>
            </a:r>
            <a:r>
              <a:rPr lang="ru-RU" sz="2400" dirty="0" smtClean="0"/>
              <a:t>контент-план</a:t>
            </a:r>
          </a:p>
          <a:p>
            <a:pPr marL="1028700" lvl="2" indent="-342900"/>
            <a:r>
              <a:rPr lang="ru-RU" sz="2400" dirty="0" err="1" smtClean="0"/>
              <a:t>гумор</a:t>
            </a:r>
            <a:r>
              <a:rPr lang="ru-RU" sz="2400" dirty="0" smtClean="0"/>
              <a:t> </a:t>
            </a:r>
            <a:r>
              <a:rPr lang="ru-RU" sz="2400" dirty="0"/>
              <a:t>та </a:t>
            </a:r>
            <a:r>
              <a:rPr lang="ru-RU" sz="2400" dirty="0" err="1" smtClean="0"/>
              <a:t>емоції</a:t>
            </a:r>
            <a:endParaRPr lang="ru-RU" sz="2400" dirty="0" smtClean="0"/>
          </a:p>
          <a:p>
            <a:pPr marL="1028700" lvl="2" indent="-342900"/>
            <a:r>
              <a:rPr lang="ru-RU" sz="2400" dirty="0" err="1" smtClean="0"/>
              <a:t>Якісна</a:t>
            </a:r>
            <a:r>
              <a:rPr lang="ru-RU" sz="2400" dirty="0" smtClean="0"/>
              <a:t> </a:t>
            </a:r>
            <a:r>
              <a:rPr lang="ru-RU" sz="2400" dirty="0" err="1"/>
              <a:t>обробка</a:t>
            </a:r>
            <a:r>
              <a:rPr lang="ru-RU" sz="2400" dirty="0"/>
              <a:t> та монтаж </a:t>
            </a:r>
            <a:r>
              <a:rPr lang="ru-RU" sz="2400" dirty="0" err="1"/>
              <a:t>відео</a:t>
            </a:r>
            <a:r>
              <a:rPr lang="ru-RU" sz="2400" dirty="0"/>
              <a:t>, </a:t>
            </a:r>
            <a:r>
              <a:rPr lang="ru-RU" sz="2400" dirty="0" smtClean="0"/>
              <a:t>звуку</a:t>
            </a:r>
          </a:p>
          <a:p>
            <a:pPr marL="1028700" lvl="2" indent="-342900"/>
            <a:r>
              <a:rPr lang="ru-RU" sz="2400" dirty="0" err="1" smtClean="0"/>
              <a:t>Спецефекти</a:t>
            </a:r>
            <a:endParaRPr lang="ru-RU" sz="2400" dirty="0" smtClean="0"/>
          </a:p>
          <a:p>
            <a:pPr lvl="2" indent="0"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12290" name="Picture 2" descr="ÐÐ½ÑÐµÑÐ²ÑÑ ÐÐ´Ð°Ð¼ Ð³Ð¸ÑÐºÐ° - ÐÐ½ÑÐµÑÐ²ÑÑ ÐÐ´Ð°Ð¼ ÐÐµÐ·Ð¾Ð±ÑÐ°Ð·Ð½ÑÐ¹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41" y="4333462"/>
            <a:ext cx="2369331" cy="21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42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1" y="1152941"/>
            <a:ext cx="7884613" cy="5705061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400" dirty="0"/>
              <a:t>6. </a:t>
            </a:r>
            <a:r>
              <a:rPr lang="ru-RU" sz="2400" b="1" dirty="0" err="1"/>
              <a:t>Грошові</a:t>
            </a:r>
            <a:r>
              <a:rPr lang="ru-RU" sz="2400" b="1" dirty="0"/>
              <a:t> </a:t>
            </a:r>
            <a:r>
              <a:rPr lang="ru-RU" sz="2400" b="1" dirty="0" smtClean="0"/>
              <a:t>потоки (</a:t>
            </a:r>
            <a:r>
              <a:rPr lang="ru-RU" sz="2400" b="1" dirty="0" err="1" smtClean="0"/>
              <a:t>монетизація</a:t>
            </a:r>
            <a:r>
              <a:rPr lang="ru-RU" sz="2400" b="1" dirty="0" smtClean="0"/>
              <a:t>)</a:t>
            </a:r>
          </a:p>
          <a:p>
            <a:pPr lvl="2"/>
            <a:r>
              <a:rPr lang="ru-RU" sz="2400" dirty="0" smtClean="0"/>
              <a:t>+ Доходи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прихованої</a:t>
            </a:r>
            <a:r>
              <a:rPr lang="ru-RU" sz="2400" dirty="0"/>
              <a:t> </a:t>
            </a:r>
            <a:r>
              <a:rPr lang="ru-RU" sz="2400" dirty="0" err="1"/>
              <a:t>реклами</a:t>
            </a:r>
            <a:r>
              <a:rPr lang="ru-RU" sz="2400" dirty="0"/>
              <a:t> </a:t>
            </a:r>
            <a:r>
              <a:rPr lang="ru-RU" sz="2400" dirty="0" err="1" smtClean="0"/>
              <a:t>брендів</a:t>
            </a:r>
            <a:endParaRPr lang="ru-RU" sz="2400" dirty="0" smtClean="0"/>
          </a:p>
          <a:p>
            <a:pPr lvl="2"/>
            <a:r>
              <a:rPr lang="ru-RU" sz="2400" dirty="0" smtClean="0"/>
              <a:t>+ </a:t>
            </a:r>
            <a:r>
              <a:rPr lang="ru-RU" sz="2400" dirty="0" err="1"/>
              <a:t>Партнерка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 smtClean="0"/>
              <a:t>YouTube</a:t>
            </a:r>
            <a:endParaRPr lang="ru-RU" sz="2400" dirty="0" smtClean="0"/>
          </a:p>
          <a:p>
            <a:pPr lvl="2"/>
            <a:r>
              <a:rPr lang="ru-RU" sz="2400" dirty="0" smtClean="0"/>
              <a:t>+ </a:t>
            </a:r>
            <a:r>
              <a:rPr lang="ru-RU" sz="2400" dirty="0" err="1" smtClean="0"/>
              <a:t>Партнерські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програми</a:t>
            </a:r>
            <a:endParaRPr lang="ru-RU" sz="2400" dirty="0" smtClean="0"/>
          </a:p>
          <a:p>
            <a:pPr lvl="2"/>
            <a:r>
              <a:rPr lang="ru-RU" sz="2400" dirty="0" smtClean="0"/>
              <a:t>+ </a:t>
            </a:r>
            <a:r>
              <a:rPr lang="ru-RU" sz="2400" dirty="0" err="1" smtClean="0"/>
              <a:t>Спонсори</a:t>
            </a:r>
            <a:endParaRPr lang="ru-RU" sz="2400" dirty="0" smtClean="0"/>
          </a:p>
          <a:p>
            <a:pPr lvl="2"/>
            <a:r>
              <a:rPr lang="ru-RU" sz="2400" dirty="0" smtClean="0"/>
              <a:t>+ </a:t>
            </a:r>
            <a:r>
              <a:rPr lang="ru-RU" sz="2400" dirty="0" err="1" smtClean="0"/>
              <a:t>Донати</a:t>
            </a:r>
            <a:r>
              <a:rPr lang="ru-RU" sz="2400" dirty="0" smtClean="0"/>
              <a:t> </a:t>
            </a:r>
            <a:r>
              <a:rPr lang="ru-RU" sz="2400" dirty="0"/>
              <a:t>(</a:t>
            </a:r>
            <a:r>
              <a:rPr lang="ru-RU" sz="2400" dirty="0" err="1"/>
              <a:t>пожертвування</a:t>
            </a:r>
            <a:r>
              <a:rPr lang="ru-RU" sz="2400" dirty="0"/>
              <a:t>)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 smtClean="0"/>
              <a:t>передплатників</a:t>
            </a:r>
            <a:endParaRPr lang="ru-RU" sz="2400" dirty="0" smtClean="0"/>
          </a:p>
          <a:p>
            <a:pPr lvl="2"/>
            <a:r>
              <a:rPr lang="ru-RU" sz="2400" dirty="0" smtClean="0"/>
              <a:t>- </a:t>
            </a:r>
            <a:r>
              <a:rPr lang="ru-RU" sz="2400" dirty="0" err="1" smtClean="0"/>
              <a:t>Кошти</a:t>
            </a:r>
            <a:r>
              <a:rPr lang="ru-RU" sz="2400" dirty="0" smtClean="0"/>
              <a:t> </a:t>
            </a:r>
            <a:r>
              <a:rPr lang="ru-RU" sz="2400" dirty="0"/>
              <a:t>в </a:t>
            </a:r>
            <a:r>
              <a:rPr lang="ru-RU" sz="2400" dirty="0" err="1"/>
              <a:t>розкручування</a:t>
            </a:r>
            <a:r>
              <a:rPr lang="ru-RU" sz="2400" dirty="0"/>
              <a:t> каналу на </a:t>
            </a:r>
            <a:r>
              <a:rPr lang="ru-RU" sz="2400" dirty="0" err="1" smtClean="0"/>
              <a:t>банери</a:t>
            </a:r>
            <a:endParaRPr lang="ru-RU" sz="2400" dirty="0" smtClean="0"/>
          </a:p>
          <a:p>
            <a:pPr lvl="2"/>
            <a:r>
              <a:rPr lang="ru-RU" sz="2400" dirty="0" smtClean="0"/>
              <a:t>- </a:t>
            </a:r>
            <a:r>
              <a:rPr lang="ru-RU" sz="2400" dirty="0" err="1" smtClean="0"/>
              <a:t>замовна</a:t>
            </a:r>
            <a:r>
              <a:rPr lang="ru-RU" sz="2400" dirty="0" smtClean="0"/>
              <a:t> </a:t>
            </a:r>
            <a:r>
              <a:rPr lang="ru-RU" sz="2400" dirty="0"/>
              <a:t>реклама у </a:t>
            </a:r>
            <a:r>
              <a:rPr lang="ru-RU" sz="2400" dirty="0" smtClean="0"/>
              <a:t>ЗМІ</a:t>
            </a:r>
          </a:p>
          <a:p>
            <a:pPr lvl="2"/>
            <a:r>
              <a:rPr lang="ru-RU" sz="2400" dirty="0" err="1" smtClean="0"/>
              <a:t>Соц</a:t>
            </a:r>
            <a:r>
              <a:rPr lang="ru-RU" sz="2400" dirty="0" smtClean="0"/>
              <a:t> </a:t>
            </a:r>
            <a:r>
              <a:rPr lang="ru-RU" sz="2400" dirty="0" err="1"/>
              <a:t>мережі</a:t>
            </a:r>
            <a:endParaRPr lang="ru-RU" sz="2400" dirty="0" smtClean="0"/>
          </a:p>
          <a:p>
            <a:pPr marL="1143000" lvl="2" indent="-457200"/>
            <a:endParaRPr lang="ru-RU" sz="2000" dirty="0" smtClean="0"/>
          </a:p>
        </p:txBody>
      </p:sp>
      <p:pic>
        <p:nvPicPr>
          <p:cNvPr id="13314" name="Picture 2" descr="ÐÐ¸ÑÐºÐ° Ð´ÐµÐ½ÑÐ³Ð¸, Ð´Ð¾Ð½Ð°Ð»ÑÐ´ Ð´Ð°Ðº, Ð¿Ð¾ÐºÐ°Ð¶Ð¸ Ð¼Ð½Ðµ Ð´ÐµÐ½ÑÐ³Ð¸, gif ÐºÐ°ÑÑÐ¸Ð½ÐºÐ¸, Ð´Ð¾Ð½Ð°Ð»ÑÐ´, Ð¸Ð´ÐµÑ, Ð³Ð¸Ñ Ð°Ð½Ð¸Ð¼Ð°ÑÐ¸Ñ ÑÐºÐ°ÑÐ°ÑÑ Ð±ÐµÑÐ¿Ð»Ð°ÑÐ½Ð¾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41" y="4015410"/>
            <a:ext cx="1587974" cy="25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2" y="1435609"/>
            <a:ext cx="7571531" cy="472665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7. </a:t>
            </a:r>
            <a:r>
              <a:rPr lang="ru-RU" sz="2400" b="1" dirty="0" err="1">
                <a:solidFill>
                  <a:schemeClr val="tx1"/>
                </a:solidFill>
              </a:rPr>
              <a:t>Спілкування</a:t>
            </a:r>
            <a:r>
              <a:rPr lang="ru-RU" sz="2400" b="1" dirty="0">
                <a:solidFill>
                  <a:schemeClr val="tx1"/>
                </a:solidFill>
              </a:rPr>
              <a:t> з </a:t>
            </a:r>
            <a:r>
              <a:rPr lang="ru-RU" sz="2400" b="1" dirty="0" err="1" smtClean="0">
                <a:solidFill>
                  <a:schemeClr val="tx1"/>
                </a:solidFill>
              </a:rPr>
              <a:t>аудиторією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lvl="1"/>
            <a:r>
              <a:rPr lang="ru-RU" sz="2400" dirty="0" err="1" smtClean="0"/>
              <a:t>Ведення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коментарів</a:t>
            </a:r>
            <a:endParaRPr lang="ru-RU" sz="2400" dirty="0" smtClean="0"/>
          </a:p>
          <a:p>
            <a:pPr lvl="1"/>
            <a:r>
              <a:rPr lang="ru-RU" sz="2400" dirty="0" err="1" smtClean="0"/>
              <a:t>Призи</a:t>
            </a:r>
            <a:r>
              <a:rPr lang="ru-RU" sz="2400" dirty="0" smtClean="0"/>
              <a:t> </a:t>
            </a:r>
            <a:r>
              <a:rPr lang="ru-RU" sz="2400" dirty="0"/>
              <a:t>та </a:t>
            </a:r>
            <a:r>
              <a:rPr lang="ru-RU" sz="2400" dirty="0" err="1"/>
              <a:t>розіграші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 smtClean="0"/>
              <a:t>передплатників</a:t>
            </a:r>
            <a:endParaRPr lang="ru-RU" sz="2400" dirty="0" smtClean="0"/>
          </a:p>
          <a:p>
            <a:pPr lvl="1"/>
            <a:r>
              <a:rPr lang="ru-RU" sz="2400" dirty="0" err="1" smtClean="0"/>
              <a:t>Спецзаходи</a:t>
            </a:r>
            <a:r>
              <a:rPr lang="ru-RU" sz="2400" dirty="0" smtClean="0"/>
              <a:t> </a:t>
            </a:r>
            <a:r>
              <a:rPr lang="ru-RU" sz="2400" dirty="0"/>
              <a:t>для </a:t>
            </a:r>
            <a:r>
              <a:rPr lang="ru-RU" sz="2400" dirty="0" err="1" smtClean="0"/>
              <a:t>активістів-коментаторів</a:t>
            </a:r>
            <a:endParaRPr lang="ru-RU" sz="2400" dirty="0" smtClean="0"/>
          </a:p>
          <a:p>
            <a:pPr lvl="1"/>
            <a:r>
              <a:rPr lang="ru-RU" sz="2400" dirty="0" err="1" smtClean="0"/>
              <a:t>Дискусії</a:t>
            </a:r>
            <a:endParaRPr lang="ru-RU" sz="2400" dirty="0" smtClean="0"/>
          </a:p>
          <a:p>
            <a:pPr lvl="1"/>
            <a:r>
              <a:rPr lang="ru-RU" sz="2400" dirty="0" err="1" smtClean="0"/>
              <a:t>Провокації</a:t>
            </a:r>
            <a:r>
              <a:rPr lang="ru-RU" sz="2400" dirty="0"/>
              <a:t>, </a:t>
            </a:r>
            <a:r>
              <a:rPr lang="ru-RU" sz="2400" dirty="0" err="1" smtClean="0"/>
              <a:t>вброси</a:t>
            </a:r>
            <a:endParaRPr lang="ru-RU" sz="2400" dirty="0" smtClean="0"/>
          </a:p>
          <a:p>
            <a:pPr marL="571500" lvl="1" indent="-342900"/>
            <a:endParaRPr lang="ru-RU" sz="2000" dirty="0" smtClean="0"/>
          </a:p>
          <a:p>
            <a:pPr marL="685800" lvl="1" indent="-457200">
              <a:buAutoNum type="arabicPeriod"/>
            </a:pPr>
            <a:endParaRPr lang="ru-RU" sz="2000" dirty="0" smtClean="0"/>
          </a:p>
        </p:txBody>
      </p:sp>
      <p:pic>
        <p:nvPicPr>
          <p:cNvPr id="14338" name="Picture 2" descr="ÐÐ¾ÐºÑ Ufc Ð³Ð¸ÑÐºÐ° - ÐÐ¾ÐºÑ Ufc Ð¤Ð¾ÑÑÐ¼Ñ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1" y="4452730"/>
            <a:ext cx="2571783" cy="19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7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04622" y="1435608"/>
            <a:ext cx="7273356" cy="3977640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400" dirty="0"/>
              <a:t>8. </a:t>
            </a:r>
            <a:r>
              <a:rPr lang="ru-RU" sz="2400" dirty="0" err="1"/>
              <a:t>Оптимізація</a:t>
            </a:r>
            <a:r>
              <a:rPr lang="ru-RU" sz="2400" dirty="0"/>
              <a:t> </a:t>
            </a:r>
            <a:r>
              <a:rPr lang="ru-RU" sz="2400" dirty="0" smtClean="0"/>
              <a:t>сайту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пошукові</a:t>
            </a:r>
            <a:r>
              <a:rPr lang="ru-RU" sz="2400" dirty="0"/>
              <a:t> </a:t>
            </a:r>
            <a:r>
              <a:rPr lang="ru-RU" sz="2400" dirty="0" err="1" smtClean="0"/>
              <a:t>системи</a:t>
            </a:r>
            <a:endParaRPr lang="ru-RU" sz="2400" dirty="0" smtClean="0"/>
          </a:p>
          <a:p>
            <a:pPr marL="1485900" lvl="3" indent="-342900"/>
            <a:r>
              <a:rPr lang="ru-RU" sz="2400" dirty="0" err="1" smtClean="0"/>
              <a:t>Назва</a:t>
            </a:r>
            <a:r>
              <a:rPr lang="ru-RU" sz="2400" dirty="0" smtClean="0"/>
              <a:t> </a:t>
            </a:r>
            <a:r>
              <a:rPr lang="ru-RU" sz="2400" dirty="0" err="1" smtClean="0"/>
              <a:t>файлів</a:t>
            </a:r>
            <a:r>
              <a:rPr lang="ru-RU" sz="2400" dirty="0" smtClean="0"/>
              <a:t> </a:t>
            </a:r>
            <a:r>
              <a:rPr lang="ru-RU" sz="2400" dirty="0" err="1" smtClean="0"/>
              <a:t>рисунків</a:t>
            </a:r>
            <a:r>
              <a:rPr lang="ru-RU" sz="2400" dirty="0" smtClean="0"/>
              <a:t>, фото, </a:t>
            </a:r>
            <a:r>
              <a:rPr lang="ru-RU" sz="2400" dirty="0" err="1" smtClean="0"/>
              <a:t>відео</a:t>
            </a:r>
            <a:endParaRPr lang="ru-RU" sz="2400" dirty="0" smtClean="0"/>
          </a:p>
          <a:p>
            <a:pPr marL="1485900" lvl="3" indent="-342900"/>
            <a:r>
              <a:rPr lang="ru-RU" sz="2400" dirty="0" err="1" smtClean="0"/>
              <a:t>Розмір</a:t>
            </a:r>
            <a:r>
              <a:rPr lang="ru-RU" sz="2400" dirty="0" smtClean="0"/>
              <a:t> </a:t>
            </a:r>
            <a:r>
              <a:rPr lang="ru-RU" sz="2400" dirty="0" err="1" smtClean="0"/>
              <a:t>файлів</a:t>
            </a:r>
            <a:endParaRPr lang="ru-RU" sz="2400" dirty="0" smtClean="0"/>
          </a:p>
          <a:p>
            <a:pPr marL="1485900" lvl="3" indent="-342900"/>
            <a:r>
              <a:rPr lang="ru-RU" sz="2400" dirty="0" smtClean="0"/>
              <a:t>Теги для </a:t>
            </a:r>
            <a:r>
              <a:rPr lang="ru-RU" sz="2400" dirty="0" err="1" smtClean="0"/>
              <a:t>постів</a:t>
            </a:r>
            <a:endParaRPr lang="ru-RU" sz="2400" dirty="0" smtClean="0"/>
          </a:p>
          <a:p>
            <a:pPr marL="1485900" lvl="3" indent="-342900"/>
            <a:r>
              <a:rPr lang="ru-RU" sz="2400" dirty="0" err="1" smtClean="0"/>
              <a:t>Опис</a:t>
            </a:r>
            <a:r>
              <a:rPr lang="ru-RU" sz="2400" dirty="0" smtClean="0"/>
              <a:t> та </a:t>
            </a:r>
            <a:r>
              <a:rPr lang="ru-RU" sz="2400" dirty="0" err="1" smtClean="0"/>
              <a:t>Мітки</a:t>
            </a:r>
            <a:r>
              <a:rPr lang="ru-RU" sz="2400" dirty="0" smtClean="0"/>
              <a:t> часу для </a:t>
            </a:r>
            <a:r>
              <a:rPr lang="ru-RU" sz="2400" dirty="0" err="1" smtClean="0"/>
              <a:t>відео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1190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</TotalTime>
  <Words>1595</Words>
  <Application>Microsoft Office PowerPoint</Application>
  <PresentationFormat>Экран (4:3)</PresentationFormat>
  <Paragraphs>277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Рекомендації до створення сайту (блогу)</vt:lpstr>
      <vt:lpstr>Що важливо при створенні та розкрутці сайту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відеоблогу, каналу на Ютуб</vt:lpstr>
      <vt:lpstr>Що важливо при створенні та розкрутці блогу</vt:lpstr>
      <vt:lpstr>Що важливо при створенні та розкрутці блогу</vt:lpstr>
      <vt:lpstr>Елементи структурної схеми блогу</vt:lpstr>
      <vt:lpstr>Елементи структурної схеми блогу</vt:lpstr>
      <vt:lpstr>Елементи структурної схеми сайту</vt:lpstr>
      <vt:lpstr>Елементи структурної схеми блогу</vt:lpstr>
      <vt:lpstr>Елементи структурної схеми блогу</vt:lpstr>
      <vt:lpstr>Тематика блогу</vt:lpstr>
      <vt:lpstr>Тренди </vt:lpstr>
      <vt:lpstr>Антитренди.  Приклад розміщення фото</vt:lpstr>
      <vt:lpstr>Поради</vt:lpstr>
      <vt:lpstr>Цілі блогу</vt:lpstr>
      <vt:lpstr>Рубрики</vt:lpstr>
      <vt:lpstr>Аналіз цільової аудиторії (ЦА) та пошук референсів</vt:lpstr>
      <vt:lpstr>Послідовність ведення сайту </vt:lpstr>
      <vt:lpstr>Створення постів</vt:lpstr>
      <vt:lpstr>Коли публікувати пости?</vt:lpstr>
      <vt:lpstr>Аналіз контент-планів</vt:lpstr>
      <vt:lpstr>Опис новин</vt:lpstr>
      <vt:lpstr>Перевірка фактів. Побутові фейки</vt:lpstr>
      <vt:lpstr>Приклади фейків</vt:lpstr>
      <vt:lpstr>Методи пропаганди  в інформаційній боротьбі</vt:lpstr>
      <vt:lpstr>Методи пропаганди  в інформаційній боротьбі</vt:lpstr>
      <vt:lpstr>Приклад новини від 20.02.23, https://www.unian.net/</vt:lpstr>
      <vt:lpstr>Методи пропаганди  в інформаційній боротьбі</vt:lpstr>
      <vt:lpstr>Презентация PowerPoint</vt:lpstr>
      <vt:lpstr>Ознаки фейків</vt:lpstr>
      <vt:lpstr>Ознаки фейків. Приклад</vt:lpstr>
      <vt:lpstr>Фактчекінг – перевірка фактів і тверджень</vt:lpstr>
      <vt:lpstr>Вимоги до оформлення блогу</vt:lpstr>
      <vt:lpstr>Різноманіття ракурсів та крупних планів і деталей  на фото  </vt:lpstr>
      <vt:lpstr>Обробка фото</vt:lpstr>
      <vt:lpstr>Запланована розкладка</vt:lpstr>
      <vt:lpstr>Корисні мобільні додатки для обробки фото і відео. VSCO</vt:lpstr>
      <vt:lpstr>Корисні мобільні додатки для обробки фото.  Snapseed</vt:lpstr>
      <vt:lpstr>Обробка та монтаж фото і відео. Inshot</vt:lpstr>
      <vt:lpstr>Висновки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Леля</dc:creator>
  <cp:lastModifiedBy>Леля</cp:lastModifiedBy>
  <cp:revision>37</cp:revision>
  <dcterms:created xsi:type="dcterms:W3CDTF">2023-02-11T13:21:30Z</dcterms:created>
  <dcterms:modified xsi:type="dcterms:W3CDTF">2023-02-20T15:36:32Z</dcterms:modified>
</cp:coreProperties>
</file>