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1" r:id="rId5"/>
    <p:sldId id="260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8" r:id="rId18"/>
    <p:sldId id="279" r:id="rId19"/>
    <p:sldId id="280" r:id="rId20"/>
    <p:sldId id="282" r:id="rId21"/>
    <p:sldId id="281" r:id="rId22"/>
    <p:sldId id="283" r:id="rId23"/>
    <p:sldId id="28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4586064"/>
          </a:xfrm>
        </p:spPr>
        <p:txBody>
          <a:bodyPr>
            <a:normAutofit fontScale="85000" lnSpcReduction="20000"/>
          </a:bodyPr>
          <a:lstStyle/>
          <a:p>
            <a:r>
              <a:rPr lang="uk-UA" i="1" dirty="0" smtClean="0">
                <a:solidFill>
                  <a:schemeClr val="tx1"/>
                </a:solidFill>
              </a:rPr>
              <a:t>Експертиза призначається, якщо для з’ясування питань, що виникають у справі про порушення митних правил, виникла потреба у спе­ціальних знаннях з окремих галузей науки, техніки, мистецтва, релігії тощо. Зазначена експертиза не є судовою експертизою. </a:t>
            </a:r>
            <a:endParaRPr lang="en-US" i="1" dirty="0" smtClean="0">
              <a:solidFill>
                <a:schemeClr val="tx1"/>
              </a:solidFill>
            </a:endParaRPr>
          </a:p>
          <a:p>
            <a:endParaRPr lang="en-US" i="1" dirty="0" smtClean="0">
              <a:solidFill>
                <a:schemeClr val="tx1"/>
              </a:solidFill>
            </a:endParaRPr>
          </a:p>
          <a:p>
            <a:r>
              <a:rPr lang="uk-UA" i="1" dirty="0" smtClean="0">
                <a:solidFill>
                  <a:schemeClr val="tx1"/>
                </a:solidFill>
              </a:rPr>
              <a:t>П</a:t>
            </a:r>
            <a:r>
              <a:rPr lang="uk-UA" dirty="0" smtClean="0">
                <a:solidFill>
                  <a:schemeClr val="tx1"/>
                </a:solidFill>
              </a:rPr>
              <a:t>осадова </a:t>
            </a:r>
            <a:r>
              <a:rPr lang="uk-UA" dirty="0" smtClean="0">
                <a:solidFill>
                  <a:schemeClr val="tx1"/>
                </a:solidFill>
              </a:rPr>
              <a:t>особа органу доходів і зборів, у провадженні якої перебуває справа про порушення митних правил на підставі статей 515, 516 </a:t>
            </a:r>
            <a:r>
              <a:rPr lang="uk-UA" dirty="0" err="1" smtClean="0">
                <a:solidFill>
                  <a:schemeClr val="tx1"/>
                </a:solidFill>
              </a:rPr>
              <a:t>МК</a:t>
            </a:r>
            <a:r>
              <a:rPr lang="uk-UA" dirty="0" smtClean="0">
                <a:solidFill>
                  <a:schemeClr val="tx1"/>
                </a:solidFill>
              </a:rPr>
              <a:t> України призначає </a:t>
            </a:r>
            <a:r>
              <a:rPr lang="uk-UA" dirty="0" smtClean="0">
                <a:solidFill>
                  <a:schemeClr val="tx1"/>
                </a:solidFill>
              </a:rPr>
              <a:t>експертизу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632848" cy="458606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Для обґрунтованого призначення експертизи необхідно, щоб співробітник органу доходів і зборів – ініціатор її проведення обов’яз­ково знав основи теорії і практики проведення відповідної експертизи (її предмети, об’єкти, методи дослідження, можливості та ін.).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Метою проведення</a:t>
            </a:r>
            <a:r>
              <a:rPr lang="uk-UA" dirty="0" smtClean="0">
                <a:solidFill>
                  <a:schemeClr val="tx1"/>
                </a:solidFill>
              </a:rPr>
              <a:t> експертизи є отримання науково обґрунтова­ного, належним чином процесуально оформленого висновку експерта про виявлені ним факти, які разом з іншими джерелами доказів будуть оцінені посадовою особою органу доходів і зборів чи судом.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632848" cy="458606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У Митному міститься стаття «Залучення спеціалістів та експертів для участі у здійсненні митного контролю», її зміст не можна вважати таким, що розкриває статус експерта, оскільки, як видно з тексту статті, вона регламентує переважно питання відшкодування витрат, що пов'язані з їхньою участю у здійсненні митного контролю. </a:t>
            </a:r>
            <a:r>
              <a:rPr lang="uk-UA" b="1" dirty="0" smtClean="0">
                <a:solidFill>
                  <a:schemeClr val="tx1"/>
                </a:solidFill>
              </a:rPr>
              <a:t>Стаття 327 Митного кодексу </a:t>
            </a:r>
            <a:r>
              <a:rPr lang="uk-UA" dirty="0" smtClean="0">
                <a:solidFill>
                  <a:schemeClr val="tx1"/>
                </a:solidFill>
              </a:rPr>
              <a:t>України вказує, що у разі потреби для участі у здійсненні митного контролю можуть залучатися спеціалісти та експерти. Залучення спеціалістів та експертів здійснюється керівником органу доходів і зборів або його заступником за погодженням з керівником підпри­ємства, установи, організації, де працює спеціаліст чи експерт.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280920" cy="496855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Спеціалісти та експерти, які залучаються до участі у здійсненні митного контролю, мають право на відшкодування витрат, пов'язаних з їхньою участю у здійсненні митного контролю, за ними зберігається середня заробітна плата за місцем роботи на час такої участі.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Стаття </a:t>
            </a:r>
            <a:r>
              <a:rPr lang="uk-UA" b="1" dirty="0" smtClean="0">
                <a:solidFill>
                  <a:schemeClr val="tx1"/>
                </a:solidFill>
              </a:rPr>
              <a:t>502 Митного кодексу України </a:t>
            </a:r>
            <a:r>
              <a:rPr lang="uk-UA" dirty="0" smtClean="0">
                <a:solidFill>
                  <a:schemeClr val="tx1"/>
                </a:solidFill>
              </a:rPr>
              <a:t>визначає, що експертом може бути особа, яка має необхідні знання для надання відповідного висновку.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Експерт </a:t>
            </a:r>
            <a:r>
              <a:rPr lang="uk-UA" dirty="0" smtClean="0">
                <a:solidFill>
                  <a:schemeClr val="tx1"/>
                </a:solidFill>
              </a:rPr>
              <a:t>призначається посадовою особою митного органу, в провадженні якої перебуває справа про порушення митних правил, у разі потреби в </a:t>
            </a:r>
            <a:r>
              <a:rPr lang="uk-UA" dirty="0" smtClean="0">
                <a:solidFill>
                  <a:schemeClr val="tx1"/>
                </a:solidFill>
              </a:rPr>
              <a:t>спеціальних </a:t>
            </a:r>
            <a:r>
              <a:rPr lang="uk-UA" dirty="0" smtClean="0">
                <a:solidFill>
                  <a:schemeClr val="tx1"/>
                </a:solidFill>
              </a:rPr>
              <a:t>знаннях.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Експерт </a:t>
            </a:r>
            <a:r>
              <a:rPr lang="uk-UA" dirty="0" smtClean="0">
                <a:solidFill>
                  <a:schemeClr val="tx1"/>
                </a:solidFill>
              </a:rPr>
              <a:t>зобов'язаний надати об'єктивні висновки з поставлених перед ним питань.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632848" cy="458606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Експерт має право: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ознайомлюватися </a:t>
            </a:r>
            <a:r>
              <a:rPr lang="uk-UA" dirty="0" smtClean="0">
                <a:solidFill>
                  <a:schemeClr val="tx1"/>
                </a:solidFill>
              </a:rPr>
              <a:t>з матеріалами справи, які стосуються предмета експертизи;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заявляти </a:t>
            </a:r>
            <a:r>
              <a:rPr lang="uk-UA" dirty="0" smtClean="0">
                <a:solidFill>
                  <a:schemeClr val="tx1"/>
                </a:solidFill>
              </a:rPr>
              <a:t>клопотання про надання йому додаткових матеріалів, необхідних для надання висновків.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632848" cy="458606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Відповідно до вимог ст. 516 </a:t>
            </a:r>
            <a:r>
              <a:rPr lang="uk-UA" dirty="0" err="1" smtClean="0">
                <a:solidFill>
                  <a:schemeClr val="tx1"/>
                </a:solidFill>
              </a:rPr>
              <a:t>МК</a:t>
            </a:r>
            <a:r>
              <a:rPr lang="uk-UA" dirty="0" smtClean="0">
                <a:solidFill>
                  <a:schemeClr val="tx1"/>
                </a:solidFill>
              </a:rPr>
              <a:t> України, </a:t>
            </a:r>
            <a:r>
              <a:rPr lang="uk-UA" b="1" dirty="0" smtClean="0">
                <a:solidFill>
                  <a:schemeClr val="tx1"/>
                </a:solidFill>
              </a:rPr>
              <a:t>до призначення експерта</a:t>
            </a:r>
            <a:r>
              <a:rPr lang="uk-UA" dirty="0" smtClean="0">
                <a:solidFill>
                  <a:schemeClr val="tx1"/>
                </a:solidFill>
              </a:rPr>
              <a:t> для проведення експертизи органу доходів і зборів посадовою осо­бою з’ясовуються необхідні відомості щодо його професіоналізму і компетентності, наприклад, повноваження експертної установи або експерта (спеціаліста), стаж роботи експерта, досвід у вирішенні питань, що становлять предмет експертизи.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92888" cy="489654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Поставлені перед експертом питання та його висновок не повинні виходити за межі спеціальних знань експерта. Експерт надає </a:t>
            </a:r>
            <a:r>
              <a:rPr lang="uk-UA" dirty="0" smtClean="0">
                <a:solidFill>
                  <a:schemeClr val="tx1"/>
                </a:solidFill>
              </a:rPr>
              <a:t>висн</a:t>
            </a:r>
            <a:r>
              <a:rPr lang="uk-UA" dirty="0" smtClean="0">
                <a:solidFill>
                  <a:schemeClr val="tx1"/>
                </a:solidFill>
              </a:rPr>
              <a:t>о</a:t>
            </a:r>
            <a:r>
              <a:rPr lang="uk-UA" dirty="0" smtClean="0">
                <a:solidFill>
                  <a:schemeClr val="tx1"/>
                </a:solidFill>
              </a:rPr>
              <a:t>вок </a:t>
            </a:r>
            <a:r>
              <a:rPr lang="uk-UA" dirty="0" smtClean="0">
                <a:solidFill>
                  <a:schemeClr val="tx1"/>
                </a:solidFill>
              </a:rPr>
              <a:t>у письмовій формі від свого імені. У висновку викладаються суть проведеного ним дослідження та обґрунтування відповіді на постав­лені запитання.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Висновок експерта не є обов’язковим для посадової особи органу доходів і зборів, в провадженні якої знаходиться справа про </a:t>
            </a:r>
            <a:r>
              <a:rPr lang="uk-UA" dirty="0" smtClean="0">
                <a:solidFill>
                  <a:schemeClr val="tx1"/>
                </a:solidFill>
              </a:rPr>
              <a:t>порушення </a:t>
            </a:r>
            <a:r>
              <a:rPr lang="uk-UA" dirty="0" smtClean="0">
                <a:solidFill>
                  <a:schemeClr val="tx1"/>
                </a:solidFill>
              </a:rPr>
              <a:t>митних правил. У разі незгоди цієї особи з висновком експерта у постанові, яка виноситься у справі, повинно міститися </a:t>
            </a:r>
            <a:r>
              <a:rPr lang="uk-UA" dirty="0" smtClean="0">
                <a:solidFill>
                  <a:schemeClr val="tx1"/>
                </a:solidFill>
              </a:rPr>
              <a:t>обґрунтування </a:t>
            </a:r>
            <a:r>
              <a:rPr lang="uk-UA" dirty="0" smtClean="0">
                <a:solidFill>
                  <a:schemeClr val="tx1"/>
                </a:solidFill>
              </a:rPr>
              <a:t>такої незгоди.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У разі неналежної якості або повноти висновку експерта може бути призначена повторна експертиза, проведення якої доручається іншому експерту (експертам). 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92888" cy="489654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uk-UA" b="1" dirty="0" smtClean="0">
                <a:solidFill>
                  <a:schemeClr val="tx1"/>
                </a:solidFill>
              </a:rPr>
              <a:t>Найбільш важливими питаннями, які ставляться перед експертом є: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класифікація товару згідно з УКТЗЕД;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визначення митної вартості товарів;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оцінка ринкової вартості товарів, виходячи з їх якісних показни­ків (марки, сорту, виду, натуральності матеріалів тощо);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ідентифікація справжності митних печаток, штампів та інших знаків митного забезпечення товарів і документів;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встановлення екологічної й експлуатаційної безпеки товарів;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визначення хімічного складу і фізичної структури товарів (речовин);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визначення характеру товару (ліцензійний, підакцизний, </a:t>
            </a:r>
            <a:r>
              <a:rPr lang="uk-UA" dirty="0" smtClean="0">
                <a:solidFill>
                  <a:schemeClr val="tx1"/>
                </a:solidFill>
              </a:rPr>
              <a:t>подвійного </a:t>
            </a:r>
            <a:r>
              <a:rPr lang="uk-UA" dirty="0" smtClean="0">
                <a:solidFill>
                  <a:schemeClr val="tx1"/>
                </a:solidFill>
              </a:rPr>
              <a:t>призначення);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установлення можливості реалізації товарів, звернених у </a:t>
            </a:r>
            <a:r>
              <a:rPr lang="uk-UA" dirty="0" smtClean="0">
                <a:solidFill>
                  <a:schemeClr val="tx1"/>
                </a:solidFill>
              </a:rPr>
              <a:t>державну </a:t>
            </a:r>
            <a:r>
              <a:rPr lang="uk-UA" dirty="0" smtClean="0">
                <a:solidFill>
                  <a:schemeClr val="tx1"/>
                </a:solidFill>
              </a:rPr>
              <a:t>власність, і визначення їхньої споживчої вартості; 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l"/>
            <a:r>
              <a:rPr lang="uk-UA" dirty="0" smtClean="0">
                <a:solidFill>
                  <a:schemeClr val="tx1"/>
                </a:solidFill>
              </a:rPr>
              <a:t>ідентифікація наркотичних і психотропних речовин;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визначення країни походження товару;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– діагностика коштовностей, антикваріату, музейних цінностей та ін.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92888" cy="489654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Про призначення експертизи</a:t>
            </a:r>
            <a:r>
              <a:rPr lang="uk-UA" dirty="0" smtClean="0">
                <a:solidFill>
                  <a:schemeClr val="tx1"/>
                </a:solidFill>
              </a:rPr>
              <a:t> посадова особа органу доходів і </a:t>
            </a:r>
            <a:r>
              <a:rPr lang="uk-UA" dirty="0" smtClean="0">
                <a:solidFill>
                  <a:schemeClr val="tx1"/>
                </a:solidFill>
              </a:rPr>
              <a:t>зборів </a:t>
            </a:r>
            <a:r>
              <a:rPr lang="uk-UA" dirty="0" smtClean="0">
                <a:solidFill>
                  <a:schemeClr val="tx1"/>
                </a:solidFill>
              </a:rPr>
              <a:t>виносить постанову, форма якої встановлюється центральним органом виконавчої влади, що забезпечує формування та реалізує державну політику у сфері фінансів.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427074" cy="5328592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Постанова повинна </a:t>
            </a:r>
            <a:r>
              <a:rPr lang="uk-UA" b="1" dirty="0" smtClean="0">
                <a:solidFill>
                  <a:schemeClr val="tx1"/>
                </a:solidFill>
              </a:rPr>
              <a:t>містити: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Загальні відомості </a:t>
            </a:r>
            <a:r>
              <a:rPr lang="uk-UA" dirty="0" smtClean="0">
                <a:solidFill>
                  <a:schemeClr val="tx1"/>
                </a:solidFill>
              </a:rPr>
              <a:t>(часу, місця її винесення, ким її винесено</a:t>
            </a:r>
            <a:r>
              <a:rPr lang="uk-UA" dirty="0" smtClean="0">
                <a:solidFill>
                  <a:schemeClr val="tx1"/>
                </a:solidFill>
              </a:rPr>
              <a:t>),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фактичні дані, що свідчать про підстави проведення й визначальні реальні умови проведення </a:t>
            </a:r>
            <a:r>
              <a:rPr lang="uk-UA" dirty="0" smtClean="0">
                <a:solidFill>
                  <a:schemeClr val="tx1"/>
                </a:solidFill>
              </a:rPr>
              <a:t>конкретної </a:t>
            </a:r>
            <a:r>
              <a:rPr lang="uk-UA" dirty="0" smtClean="0">
                <a:solidFill>
                  <a:schemeClr val="tx1"/>
                </a:solidFill>
              </a:rPr>
              <a:t>експертизи. 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У </a:t>
            </a:r>
            <a:r>
              <a:rPr lang="uk-UA" dirty="0" smtClean="0">
                <a:solidFill>
                  <a:schemeClr val="tx1"/>
                </a:solidFill>
              </a:rPr>
              <a:t>ній викладаються обставини справи, у зв’язку з якими виникла потреба у використанні спеціальних знань, </a:t>
            </a:r>
            <a:r>
              <a:rPr lang="uk-UA" dirty="0" smtClean="0">
                <a:solidFill>
                  <a:schemeClr val="tx1"/>
                </a:solidFill>
              </a:rPr>
              <a:t>зазначається</a:t>
            </a:r>
            <a:r>
              <a:rPr lang="uk-UA" dirty="0" smtClean="0">
                <a:solidFill>
                  <a:schemeClr val="tx1"/>
                </a:solidFill>
              </a:rPr>
              <a:t>, проведення якої експертизи потрібне, назва експертної </a:t>
            </a:r>
            <a:r>
              <a:rPr lang="uk-UA" dirty="0" smtClean="0">
                <a:solidFill>
                  <a:schemeClr val="tx1"/>
                </a:solidFill>
              </a:rPr>
              <a:t>установи </a:t>
            </a:r>
            <a:r>
              <a:rPr lang="uk-UA" dirty="0" smtClean="0">
                <a:solidFill>
                  <a:schemeClr val="tx1"/>
                </a:solidFill>
              </a:rPr>
              <a:t>або прізвище, ім’я й по батькові експерта (спеціаліста), якому доручено проведення експертизи, перераховуються об’єкти </a:t>
            </a:r>
            <a:r>
              <a:rPr lang="uk-UA" dirty="0" smtClean="0">
                <a:solidFill>
                  <a:schemeClr val="tx1"/>
                </a:solidFill>
              </a:rPr>
              <a:t>експертизи </a:t>
            </a:r>
            <a:r>
              <a:rPr lang="uk-UA" dirty="0" smtClean="0">
                <a:solidFill>
                  <a:schemeClr val="tx1"/>
                </a:solidFill>
              </a:rPr>
              <a:t>– матеріали справи, надані в розпорядження експерта, товари, транспортні засоби, окремі документи й інші матеріали справи, що містять інформацію, яка має відношення до предмета експертизи й потрібна для надання висновку, і встановлюється предмет </a:t>
            </a:r>
            <a:r>
              <a:rPr lang="uk-UA" dirty="0" smtClean="0">
                <a:solidFill>
                  <a:schemeClr val="tx1"/>
                </a:solidFill>
              </a:rPr>
              <a:t>експертизи</a:t>
            </a:r>
            <a:r>
              <a:rPr lang="uk-UA" dirty="0" smtClean="0">
                <a:solidFill>
                  <a:schemeClr val="tx1"/>
                </a:solidFill>
              </a:rPr>
              <a:t>, тобто формулюються питання, що підлягають вирішенню. 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У </a:t>
            </a:r>
            <a:r>
              <a:rPr lang="uk-UA" dirty="0" smtClean="0">
                <a:solidFill>
                  <a:schemeClr val="tx1"/>
                </a:solidFill>
              </a:rPr>
              <a:t>постанові повинно бути чітко сформульоване питання, </a:t>
            </a:r>
            <a:r>
              <a:rPr lang="uk-UA" dirty="0" smtClean="0">
                <a:solidFill>
                  <a:schemeClr val="tx1"/>
                </a:solidFill>
              </a:rPr>
              <a:t>індивідуалізовано </a:t>
            </a:r>
            <a:r>
              <a:rPr lang="uk-UA" dirty="0" smtClean="0">
                <a:solidFill>
                  <a:schemeClr val="tx1"/>
                </a:solidFill>
              </a:rPr>
              <a:t>надані експерту предмети, зазначено безпосередні об’єкти експертизи (наприклад, точно зазначено підписи, відбитки печаток, що підлягають дослідженню, а також порівняльні й допоміжні матеріали). 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Бажано </a:t>
            </a:r>
            <a:r>
              <a:rPr lang="uk-UA" dirty="0" smtClean="0">
                <a:solidFill>
                  <a:schemeClr val="tx1"/>
                </a:solidFill>
              </a:rPr>
              <a:t>зазначити вид упаковки й опис наданих для експертизи об’єктів.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92888" cy="489654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Посадова особа органу доходів і зборів </a:t>
            </a:r>
            <a:r>
              <a:rPr lang="uk-UA" b="1" dirty="0" smtClean="0">
                <a:solidFill>
                  <a:schemeClr val="tx1"/>
                </a:solidFill>
              </a:rPr>
              <a:t>зобов’язана на вимогу експерта</a:t>
            </a:r>
            <a:r>
              <a:rPr lang="uk-UA" dirty="0" smtClean="0">
                <a:solidFill>
                  <a:schemeClr val="tx1"/>
                </a:solidFill>
              </a:rPr>
              <a:t> ознайомити його з матеріалами справи, що мають відношення до предмета експертизи, розглянути його клопотання про надання додат­кових матеріалів, потрібних для підготовки висновку, а також надати йому можливість з’ясувати в особи, яка притягується до відповідаль­ності, або свідка питання, які відносяться до предмета експертизи.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Якщо експерт під час проведення експертизи виявить обставини, що мають значення для справи, з приводу яких йому не було постав­лено запитань, він має право викласти ці обставини у своєму висновку.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4586064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 діяльності митних органів, яка пов'язана із здійсненням експертизи, можна виділити </a:t>
            </a:r>
            <a:r>
              <a:rPr lang="uk-UA" b="1" dirty="0" smtClean="0">
                <a:solidFill>
                  <a:schemeClr val="tx1"/>
                </a:solidFill>
              </a:rPr>
              <a:t>два напрями</a:t>
            </a:r>
            <a:r>
              <a:rPr lang="uk-UA" dirty="0" smtClean="0">
                <a:solidFill>
                  <a:schemeClr val="tx1"/>
                </a:solidFill>
              </a:rPr>
              <a:t>: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r>
              <a:rPr lang="uk-UA" dirty="0" smtClean="0">
                <a:solidFill>
                  <a:schemeClr val="tx1"/>
                </a:solidFill>
              </a:rPr>
              <a:t>здійснення </a:t>
            </a:r>
            <a:r>
              <a:rPr lang="uk-UA" dirty="0" smtClean="0">
                <a:solidFill>
                  <a:schemeClr val="tx1"/>
                </a:solidFill>
              </a:rPr>
              <a:t>експертизи підчас митного контролю і митного оформлення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експертиза при здійсненні провадження в справах про порушення митних правил. На сьогодні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uk-UA" dirty="0" smtClean="0">
                <a:solidFill>
                  <a:schemeClr val="tx1"/>
                </a:solidFill>
              </a:rPr>
              <a:t>Спеціалізована </a:t>
            </a:r>
            <a:r>
              <a:rPr lang="uk-UA" dirty="0" smtClean="0">
                <a:solidFill>
                  <a:schemeClr val="tx1"/>
                </a:solidFill>
              </a:rPr>
              <a:t>лабораторія та її структурні </a:t>
            </a:r>
            <a:r>
              <a:rPr lang="uk-UA" dirty="0" smtClean="0">
                <a:solidFill>
                  <a:schemeClr val="tx1"/>
                </a:solidFill>
              </a:rPr>
              <a:t>підрозділи </a:t>
            </a:r>
            <a:r>
              <a:rPr lang="uk-UA" dirty="0" smtClean="0">
                <a:solidFill>
                  <a:schemeClr val="tx1"/>
                </a:solidFill>
              </a:rPr>
              <a:t>фактично є суб'єктам здійснення експертизи при митному контролі і митному оформленні, а під час провадження в справах про порушення митних правил звернення до цих установ є недоцільним, оскільки вони не мають статусу </a:t>
            </a:r>
            <a:r>
              <a:rPr lang="uk-UA" dirty="0" smtClean="0">
                <a:solidFill>
                  <a:schemeClr val="tx1"/>
                </a:solidFill>
              </a:rPr>
              <a:t>державних </a:t>
            </a:r>
            <a:r>
              <a:rPr lang="uk-UA" dirty="0" smtClean="0">
                <a:solidFill>
                  <a:schemeClr val="tx1"/>
                </a:solidFill>
              </a:rPr>
              <a:t>експертних установ і не можуть надавати висновки, що будуть залучені до справи як </a:t>
            </a:r>
            <a:r>
              <a:rPr lang="uk-UA" dirty="0" smtClean="0">
                <a:solidFill>
                  <a:schemeClr val="tx1"/>
                </a:solidFill>
              </a:rPr>
              <a:t>докази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92888" cy="4896544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У разі недостатньої якості або повноти висновку експерта</a:t>
            </a:r>
            <a:r>
              <a:rPr lang="uk-UA" dirty="0" smtClean="0">
                <a:solidFill>
                  <a:schemeClr val="tx1"/>
                </a:solidFill>
              </a:rPr>
              <a:t> може бути призначена додаткова експертиза, проведення якої може доручатись тому ж експерту (спеціалісту), або повторна експертиза, проведення якої дору­чається іншому експерту (спеціалісту). Призначення таких експертиз повинно бути обґрунтоване у відповідних постановах з посиланням на ті положення з висновку експерта, який проводив первинну експертизу, що викликали сумнів, а також з викладенням обставин справи, на підставі яких поставлено під сумнів достовірність висновків експерта.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92888" cy="489654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З метою забезпечення проведення такої процесуальної дії, як експертиза, посадова особа органу доходів і зборів, в провадженні якої знаходиться справа про порушення митних правил, має право </a:t>
            </a:r>
            <a:r>
              <a:rPr lang="uk-UA" dirty="0" smtClean="0"/>
              <a:t>відбирати </a:t>
            </a:r>
            <a:r>
              <a:rPr lang="uk-UA" dirty="0" smtClean="0"/>
              <a:t>в осіб, які притягуються до відповідальності за порушення митних правил, зразки підпису, почерку, а також брати проби та зразки товарів. </a:t>
            </a:r>
            <a:endParaRPr lang="ru-RU" dirty="0" smtClean="0"/>
          </a:p>
          <a:p>
            <a:r>
              <a:rPr lang="uk-UA" dirty="0" smtClean="0"/>
              <a:t>У разі потреби взяття проб та зразків може проводитися також у інших осіб, свідчення та участь яких у вивченні та оцінці обставин порушення митних правил можуть мати істотне значення для </a:t>
            </a:r>
            <a:r>
              <a:rPr lang="uk-UA" dirty="0" smtClean="0"/>
              <a:t>провадження </a:t>
            </a:r>
            <a:r>
              <a:rPr lang="uk-UA" dirty="0" smtClean="0"/>
              <a:t>і розгляду справи. </a:t>
            </a:r>
            <a:endParaRPr lang="ru-RU" dirty="0" smtClean="0"/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92888" cy="525658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Взяття </a:t>
            </a:r>
            <a:r>
              <a:rPr lang="uk-UA" dirty="0" smtClean="0">
                <a:solidFill>
                  <a:schemeClr val="tx1"/>
                </a:solidFill>
              </a:rPr>
              <a:t>проб і зразків здійснюється після остаточного визначення щодо необхідності проведення експертизи, виду експертизи й </a:t>
            </a:r>
            <a:r>
              <a:rPr lang="uk-UA" dirty="0" smtClean="0">
                <a:solidFill>
                  <a:schemeClr val="tx1"/>
                </a:solidFill>
              </a:rPr>
              <a:t>відповідно </a:t>
            </a:r>
            <a:r>
              <a:rPr lang="uk-UA" dirty="0" smtClean="0">
                <a:solidFill>
                  <a:schemeClr val="tx1"/>
                </a:solidFill>
              </a:rPr>
              <a:t>які саме зразки і проби підлягають відбору.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Особа, щодо якої порушено справу про порушення митних правил, її представники, захисник, мають право клопотатися перед органом доходів і зборів, посадова особа якого здійснює провадження у </a:t>
            </a:r>
            <a:r>
              <a:rPr lang="uk-UA" dirty="0" smtClean="0">
                <a:solidFill>
                  <a:schemeClr val="tx1"/>
                </a:solidFill>
              </a:rPr>
              <a:t>зазначеній </a:t>
            </a:r>
            <a:r>
              <a:rPr lang="uk-UA" dirty="0" smtClean="0">
                <a:solidFill>
                  <a:schemeClr val="tx1"/>
                </a:solidFill>
              </a:rPr>
              <a:t>справі, про взяття проб та зразків для проведення експертизи. У разі відмови у задоволенні такого клопотання органу доходів і зборів повинен письмово повідомити про це особу, яка подала клопотання, з вмотивованим обґрунтуванням причин відмови.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Взяття проб і зразків здійснюється на підставі постанови про взяття проб та зразків, винесеної посадовою особою органу доходів і зборів, у провадженні або на розгляді в якої перебуває справа про порушення митних правил, форма якої встановлюється центральним органом виконавчої влади, що забезпечує формування та реалізує державну політику у сфері фінансів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92888" cy="489654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Взяття проб і зразків проводиться в присутності двох понятих, у разі потреби також може залучатися експерт.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Постанова про взяття проб та зразків перед проведенням взяття проб і зразків пред’являється особі, у якої вони беруться, про що в постанові вчиняється відповідний запис.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Про одержання проб і зразків складається протокол, форма якого встановлюється центральним органом виконавчої влади, що </a:t>
            </a:r>
            <a:r>
              <a:rPr lang="uk-UA" dirty="0" smtClean="0">
                <a:solidFill>
                  <a:schemeClr val="tx1"/>
                </a:solidFill>
              </a:rPr>
              <a:t>забезпечує </a:t>
            </a:r>
            <a:r>
              <a:rPr lang="uk-UA" dirty="0" smtClean="0">
                <a:solidFill>
                  <a:schemeClr val="tx1"/>
                </a:solidFill>
              </a:rPr>
              <a:t>формування та реалізує державну політику у сфері фінансів.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Рішення про призначення експертизи є обов’язковим для експерта, а також для посадових осіб підприємства, де працює експерт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458606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Стаття 7 Закону України «Про судову експертизу» дає вичерпний перелік державних спеціалізованих установ. </a:t>
            </a:r>
            <a:r>
              <a:rPr lang="uk-UA" b="1" dirty="0" smtClean="0">
                <a:solidFill>
                  <a:schemeClr val="tx1"/>
                </a:solidFill>
              </a:rPr>
              <a:t>До державних спеціалізованих установ належать: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науково-дослідні установи судових експертиз Міністерства юстиції України;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науково-дослідні установи судових експертиз, судово-медичні та судово-психіатричні установи Міністерства охорони здоров'я України;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експертні служби Міністерства внутрішніх справ України, Міністерства оборони України, Служби безпеки України та Державної прикордонної служби </a:t>
            </a:r>
            <a:r>
              <a:rPr lang="uk-UA" dirty="0" smtClean="0">
                <a:solidFill>
                  <a:schemeClr val="tx1"/>
                </a:solidFill>
              </a:rPr>
              <a:t>України.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Отже, Спеціалізована лабораторія не є державною експертною установою.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4586064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Експертиза проводиться</a:t>
            </a:r>
            <a:r>
              <a:rPr lang="uk-UA" dirty="0" smtClean="0">
                <a:solidFill>
                  <a:schemeClr val="tx1"/>
                </a:solidFill>
              </a:rPr>
              <a:t> експертами спеціалізованого органу </a:t>
            </a:r>
            <a:r>
              <a:rPr lang="uk-UA" dirty="0" smtClean="0">
                <a:solidFill>
                  <a:schemeClr val="tx1"/>
                </a:solidFill>
              </a:rPr>
              <a:t>доходів </a:t>
            </a:r>
            <a:r>
              <a:rPr lang="uk-UA" dirty="0" smtClean="0">
                <a:solidFill>
                  <a:schemeClr val="tx1"/>
                </a:solidFill>
              </a:rPr>
              <a:t>і зборів з питань експертного забезпечення, його відокремлених підрозділів та інших установ або окремими спеціалістами, які </a:t>
            </a:r>
            <a:r>
              <a:rPr lang="uk-UA" dirty="0" smtClean="0">
                <a:solidFill>
                  <a:schemeClr val="tx1"/>
                </a:solidFill>
              </a:rPr>
              <a:t>призначаються </a:t>
            </a:r>
            <a:r>
              <a:rPr lang="uk-UA" dirty="0" smtClean="0">
                <a:solidFill>
                  <a:schemeClr val="tx1"/>
                </a:solidFill>
              </a:rPr>
              <a:t>посадовою особою органу доходів і зборів, у провадженні якої знаходиться справа про порушення митних правил.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Спеціалізовану </a:t>
            </a:r>
            <a:r>
              <a:rPr lang="uk-UA" dirty="0" smtClean="0">
                <a:solidFill>
                  <a:schemeClr val="tx1"/>
                </a:solidFill>
              </a:rPr>
              <a:t>лабораторію з питань експертизи та досліджень Державної </a:t>
            </a:r>
            <a:r>
              <a:rPr lang="uk-UA" dirty="0" smtClean="0">
                <a:solidFill>
                  <a:schemeClr val="tx1"/>
                </a:solidFill>
              </a:rPr>
              <a:t>фіскальної </a:t>
            </a:r>
            <a:r>
              <a:rPr lang="uk-UA" dirty="0" smtClean="0">
                <a:solidFill>
                  <a:schemeClr val="tx1"/>
                </a:solidFill>
              </a:rPr>
              <a:t>служби України було перейменовано на Департамент податко­вих та митних експертиз ДФС згідно з наказом Державної фіскальної служби України від 25.01.2017 р. № </a:t>
            </a:r>
            <a:r>
              <a:rPr lang="uk-UA" dirty="0" smtClean="0">
                <a:solidFill>
                  <a:schemeClr val="tx1"/>
                </a:solidFill>
              </a:rPr>
              <a:t>39.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А </a:t>
            </a:r>
            <a:r>
              <a:rPr lang="uk-UA" dirty="0" smtClean="0">
                <a:solidFill>
                  <a:schemeClr val="tx1"/>
                </a:solidFill>
              </a:rPr>
              <a:t>в грудні 2019 року реорганізовано в Спеціалізовану лабораторію з питань експертизи та досліджень Держмитслужби.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Особа</a:t>
            </a:r>
            <a:r>
              <a:rPr lang="uk-UA" dirty="0" smtClean="0">
                <a:solidFill>
                  <a:schemeClr val="tx1"/>
                </a:solidFill>
              </a:rPr>
              <a:t>, щодо якої порушено зазначену справу, має право на проведення за її рахунок незалежної експертизи. 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872808" cy="458606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У системі експертних закладів України митні лабораторії </a:t>
            </a:r>
            <a:r>
              <a:rPr lang="uk-UA" dirty="0" smtClean="0">
                <a:solidFill>
                  <a:schemeClr val="tx1"/>
                </a:solidFill>
              </a:rPr>
              <a:t>займають </a:t>
            </a:r>
            <a:r>
              <a:rPr lang="uk-UA" dirty="0" smtClean="0">
                <a:solidFill>
                  <a:schemeClr val="tx1"/>
                </a:solidFill>
              </a:rPr>
              <a:t>особливе місце, оскільки вони: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1) здійснюють експертні дослідження по справах про контрабанду та порушення митних правил (застосування санкцій правових норм):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2) по справах про надання дозволів на здійснення операцій, </a:t>
            </a:r>
            <a:r>
              <a:rPr lang="uk-UA" dirty="0" smtClean="0">
                <a:solidFill>
                  <a:schemeClr val="tx1"/>
                </a:solidFill>
              </a:rPr>
              <a:t>пов’язаних </a:t>
            </a:r>
            <a:r>
              <a:rPr lang="uk-UA" dirty="0" smtClean="0">
                <a:solidFill>
                  <a:schemeClr val="tx1"/>
                </a:solidFill>
              </a:rPr>
              <a:t>з переміщенням товарів та транспортних засобів через митний кордон України, вибору митного режиму та інших операцій, які </a:t>
            </a:r>
            <a:r>
              <a:rPr lang="uk-UA" dirty="0" smtClean="0">
                <a:solidFill>
                  <a:schemeClr val="tx1"/>
                </a:solidFill>
              </a:rPr>
              <a:t>здійснюються </a:t>
            </a:r>
            <a:r>
              <a:rPr lang="uk-UA" dirty="0" smtClean="0">
                <a:solidFill>
                  <a:schemeClr val="tx1"/>
                </a:solidFill>
              </a:rPr>
              <a:t>за участю фізичних та юридичних осіб </a:t>
            </a:r>
            <a:r>
              <a:rPr lang="uk-UA" dirty="0" smtClean="0">
                <a:solidFill>
                  <a:schemeClr val="tx1"/>
                </a:solidFill>
              </a:rPr>
              <a:t>(застосування диспозиції </a:t>
            </a:r>
            <a:r>
              <a:rPr lang="uk-UA" dirty="0" smtClean="0">
                <a:solidFill>
                  <a:schemeClr val="tx1"/>
                </a:solidFill>
              </a:rPr>
              <a:t>правових норм). 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344816" cy="489654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Основними завданнями Спеціалізованої лабораторії є: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забезпечення реалізації державної податкової та митної політики, а також участь у боротьбі з правопорушеннями під час застосування податкового та митного законодавства;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проведення досліджень та здійснення експертної діяльності у податковій та митній сферах;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здійснення відповідно до законодавства попередньої оцінки майна, вилученого, конфіскованого за порушення митного та податкового законодавства.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704856" cy="458606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Спеціалізована лабораторія виконує широкий спектр експертиз і досліджень, серед яких: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експертиза </a:t>
            </a:r>
            <a:r>
              <a:rPr lang="uk-UA" dirty="0" smtClean="0">
                <a:solidFill>
                  <a:schemeClr val="tx1"/>
                </a:solidFill>
              </a:rPr>
              <a:t>наркотичних засобів, психотропних речовин, їх аналогів і прекурсорів, лікарських засобів та препаратів, товарознавча експертиза, дослідження до­кументів, грошей, балістична експертиза, комплексне дослідження транспортних засобів та документів, що їх супроводжують, дослідження харчових продуктів, хімічних речовин та матеріалів, нафтопродуктів, пально-мастильних матеріалів, металів, сплавів та виробів з них тощо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458606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Проведення експертизи в інших установах (організаціях) допускається лише у разі неможливості проведення експертизи в Спеціалізованій лабораторії чи її відокремленим підрозділом або за заявою декларанта чи уповноваженої ним особи для підтвердження чи спростування результатів проведеної експертизи.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632848" cy="458606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Суб'єктами митної експертизи є спеціальні структури, підпорядковані безпосередньо Голові ДМСУ, - так звані експертні підрозділи, що розташовані по всій території країни, відповідно до спеціалізації митної експертизи.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При цьому варто зазначити, що регіональні представництва </a:t>
            </a:r>
            <a:r>
              <a:rPr lang="uk-UA" b="1" dirty="0" smtClean="0">
                <a:solidFill>
                  <a:schemeClr val="tx1"/>
                </a:solidFill>
              </a:rPr>
              <a:t>спеціалізуються на проведенні певного виду експертиз</a:t>
            </a:r>
            <a:r>
              <a:rPr lang="uk-UA" dirty="0" smtClean="0">
                <a:solidFill>
                  <a:schemeClr val="tx1"/>
                </a:solidFill>
              </a:rPr>
              <a:t>. Це зумовлено прагненням держа­ви оптимізувати роботу митниць та спростити механізм отримання висновків суб'єктам зовнішньоекономічної діяльності, відповідно до регіональних особли­востей товарів, що перетинають кордон.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1985</Words>
  <Application>Microsoft Office PowerPoint</Application>
  <PresentationFormat>Экран (4:3)</PresentationFormat>
  <Paragraphs>74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6</cp:revision>
  <dcterms:modified xsi:type="dcterms:W3CDTF">2020-09-29T08:50:50Z</dcterms:modified>
</cp:coreProperties>
</file>