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57" r:id="rId22"/>
    <p:sldId id="276" r:id="rId23"/>
    <p:sldId id="277" r:id="rId24"/>
    <p:sldId id="279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358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8" r:id="rId45"/>
    <p:sldId id="299" r:id="rId46"/>
    <p:sldId id="301" r:id="rId47"/>
    <p:sldId id="302" r:id="rId48"/>
    <p:sldId id="304" r:id="rId49"/>
    <p:sldId id="305" r:id="rId50"/>
    <p:sldId id="306" r:id="rId51"/>
    <p:sldId id="307" r:id="rId52"/>
    <p:sldId id="309" r:id="rId53"/>
    <p:sldId id="359" r:id="rId54"/>
    <p:sldId id="308" r:id="rId55"/>
    <p:sldId id="311" r:id="rId56"/>
    <p:sldId id="310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3" r:id="rId68"/>
    <p:sldId id="322" r:id="rId69"/>
    <p:sldId id="325" r:id="rId70"/>
    <p:sldId id="326" r:id="rId71"/>
    <p:sldId id="324" r:id="rId72"/>
    <p:sldId id="35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7" r:id="rId83"/>
    <p:sldId id="338" r:id="rId84"/>
    <p:sldId id="339" r:id="rId85"/>
    <p:sldId id="336" r:id="rId86"/>
    <p:sldId id="340" r:id="rId87"/>
    <p:sldId id="341" r:id="rId88"/>
    <p:sldId id="342" r:id="rId89"/>
    <p:sldId id="343" r:id="rId90"/>
    <p:sldId id="344" r:id="rId91"/>
    <p:sldId id="347" r:id="rId92"/>
    <p:sldId id="346" r:id="rId93"/>
    <p:sldId id="345" r:id="rId94"/>
    <p:sldId id="348" r:id="rId95"/>
    <p:sldId id="349" r:id="rId96"/>
    <p:sldId id="355" r:id="rId97"/>
    <p:sldId id="350" r:id="rId98"/>
    <p:sldId id="351" r:id="rId99"/>
    <p:sldId id="352" r:id="rId100"/>
    <p:sldId id="353" r:id="rId10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7299-7275-49E8-8F08-329BE52720DA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80701-F632-4682-A3A8-09BB33DA2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B99B5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uk-UA" b="1" dirty="0" smtClean="0">
                <a:solidFill>
                  <a:srgbClr val="0B99B5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uk-UA" b="1" dirty="0">
                <a:solidFill>
                  <a:srgbClr val="0B99B5"/>
                </a:solidFill>
                <a:latin typeface="Arial" pitchFamily="34" charset="0"/>
                <a:cs typeface="Arial" pitchFamily="34" charset="0"/>
              </a:rPr>
              <a:t>Інноваційні технології публічного </a:t>
            </a:r>
            <a:r>
              <a:rPr lang="uk-UA" b="1" dirty="0" smtClean="0">
                <a:solidFill>
                  <a:srgbClr val="0B99B5"/>
                </a:solidFill>
                <a:latin typeface="Arial" pitchFamily="34" charset="0"/>
                <a:cs typeface="Arial" pitchFamily="34" charset="0"/>
              </a:rPr>
              <a:t>адміністрування</a:t>
            </a:r>
            <a:endParaRPr lang="ru-RU" dirty="0">
              <a:solidFill>
                <a:srgbClr val="0B99B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5013176"/>
          </a:xfrm>
        </p:spPr>
        <p:txBody>
          <a:bodyPr>
            <a:noAutofit/>
          </a:bodyPr>
          <a:lstStyle/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.1. </a:t>
            </a:r>
            <a:r>
              <a:rPr lang="uk-UA" sz="2400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Інноватизація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діяльності публічних установ.</a:t>
            </a: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.2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Використання технологій стратегічного аналізу в системі публічного адміністрування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.3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Проектні технології в системі публічного адміністрування. </a:t>
            </a: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.4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Електронне урядування в системі публічного адміністрування. </a:t>
            </a: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.5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Маркетингові технології в системі публічного 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адміністрування.</a:t>
            </a: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.6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uk-UA" sz="2400" i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Бенчмаркінгові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технології в системі публічного адміністрування.</a:t>
            </a: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.7</a:t>
            </a:r>
            <a:r>
              <a:rPr lang="uk-UA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Новітні соціологічні та соціальні технології</a:t>
            </a:r>
            <a:r>
              <a:rPr lang="uk-UA" sz="2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uk-UA" sz="2400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 визначенням американського дослідника Б. 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Твісса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інноваційний процес — це перетворення наукового знання, наукових ідей, винаходів у фізичну реальність (нововведення), яка змінює суспільство</a:t>
            </a:r>
            <a:r>
              <a:rPr lang="uk-UA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k-UA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Завдання до теми </a:t>
            </a:r>
            <a:r>
              <a:rPr lang="ru-RU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Підготуватися до дискусії: </a:t>
            </a: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“Сучастні</a:t>
            </a: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інноваційні </a:t>
            </a: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технології”</a:t>
            </a:r>
            <a:endParaRPr lang="uk-UA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endParaRPr lang="uk-UA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sz="45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Питання для обговорення:</a:t>
            </a:r>
          </a:p>
          <a:p>
            <a:pPr algn="ctr">
              <a:lnSpc>
                <a:spcPct val="120000"/>
              </a:lnSpc>
              <a:buNone/>
            </a:pPr>
            <a:endParaRPr lang="uk-UA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1. Дайте визначення поняття "інновації",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“інноваційний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процес”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та охарактеризуйте доцільність їх здійснення.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2. Напрямки застосування технологій стратегічного аналізу в системі публічного адміністрування.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3. Особливості використання проектних технологій в системі публічного адміністрування.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4. Електронне урядування в системі публічного адміністрування.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5. Маркетингові технології в системі публічного адміністрування.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Бенчмаркетинг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види та технології в системі публічного адміністрування.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7. Новітні соціологічні та соціальні технології.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Основою інноваційного процесу є створення, впровадження і поширення інновацій, необхідними властивостями яких є науково-технічна новизна, практичне їх застосування і комерційна реалізованість з метою задоволення нових суспільних потреб. Звичайно, світ нововведень не обмежується тільки технікою і технологіями.</a:t>
            </a:r>
          </a:p>
          <a:p>
            <a:pPr algn="ctr">
              <a:lnSpc>
                <a:spcPct val="110000"/>
              </a:lnSpc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Удосконалення, зміни систем управління та організації процесів теж здійснюються через уведення інновацій.</a:t>
            </a:r>
          </a:p>
          <a:p>
            <a:pPr algn="ctr">
              <a:lnSpc>
                <a:spcPct val="11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6408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Інноваційний процес можна розглядати як комплекс послідовних дій, унаслідок яких новація розвивається від ідеї до конкретного продукту і поширюється під час практичного використання. </a:t>
            </a:r>
          </a:p>
          <a:p>
            <a:pPr algn="ctr"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Перебіг інноваційного процесу, як і будь-якого іншого, визначається складною взаємодією багатьох чинників. </a:t>
            </a:r>
          </a:p>
          <a:p>
            <a:pPr algn="ctr"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Успіх на цьому шляху залежить від управлінського механізму, який об’єднує в єдиний потік витоки наукової ідеї, її розроблення, упровадження результату у виробництво, реалізацію, поширення і споживання. 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08" y="0"/>
            <a:ext cx="8856984" cy="685800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На розвиток інноваційного процесу впливають:</a:t>
            </a:r>
          </a:p>
          <a:p>
            <a:pPr marL="360363" indent="-360363"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стан зовнішнього середовища, у якому він проходить (тип ринку, характер конкурентної боротьби, практика державного регулювання, рівень освіти, організаційні форми взаємодії науки і виробництва тощо);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стан внутрішнього середовища окремих організаційних і господарських систем (фінансові та матеріально-технічні ресурси, застосування технологій, зв’язки з зовнішнім середовищем та ін.);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специфіка самого інноваційного процесу як об’єкта управління.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uk-UA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Інноватизація</a:t>
            </a: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діяльності публічних установ</a:t>
            </a:r>
            <a:endParaRPr lang="uk-UA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4525963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це діяльність, що спрямована на використання результатів наукових досліджень та розробок, зокрема шляхом реалізації інноваційних проектів, у системі та процесах публічного адміністрування (державного управління), яка зумовлює появу нових управлінських (адміністративних) технологій (інфраструктурних, інституційних, правових, організаційних, ресурсних та ін.).</a:t>
            </a:r>
          </a:p>
          <a:p>
            <a:pPr algn="ctr">
              <a:lnSpc>
                <a:spcPct val="120000"/>
              </a:lnSpc>
            </a:pP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У публічному адмініструванні інновації можуть бути: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змістовними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(ідеї, теорії, гіпотези, принципи, концепції, стратегії, прогнози та ін.),</a:t>
            </a:r>
          </a:p>
          <a:p>
            <a:pPr>
              <a:lnSpc>
                <a:spcPct val="11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теоретико-методологічними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(парадигми, підходи, моделі, методи, класифікації та ін.), </a:t>
            </a:r>
          </a:p>
          <a:p>
            <a:pPr>
              <a:lnSpc>
                <a:spcPct val="11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технологічними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(технічними, економічними, ергономічними, нормативними).</a:t>
            </a:r>
          </a:p>
          <a:p>
            <a:pPr>
              <a:lnSpc>
                <a:spcPct val="11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Напрями </a:t>
            </a:r>
            <a:r>
              <a:rPr lang="uk-UA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інноватизації</a:t>
            </a: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публічного адміністрування</a:t>
            </a:r>
            <a:endParaRPr lang="uk-UA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511256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Публічне адміністрування як процес формування та здійснення</a:t>
            </a: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державно-управлінського</a:t>
            </a: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(адміністративного) впливу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1700808"/>
            <a:ext cx="331236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Публічне адміністрування як</a:t>
            </a: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система публічних органів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3789040"/>
            <a:ext cx="58326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Комунікаційні інновації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5949280"/>
            <a:ext cx="5832648" cy="675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smtClean="0">
                <a:latin typeface="Arial" pitchFamily="34" charset="0"/>
                <a:cs typeface="Arial" pitchFamily="34" charset="0"/>
              </a:rPr>
              <a:t>Інновації з надання послуг та інші</a:t>
            </a:r>
            <a:endParaRPr lang="uk-UA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4581128"/>
            <a:ext cx="58326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Ресурсні інновації (фінансові, матеріально-технічні, інформаційні,</a:t>
            </a: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наукові, освітні, часові, просторові)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475656" y="3429000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460432" y="3429000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475656" y="414908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475656" y="51571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9" idx="1"/>
          </p:cNvCxnSpPr>
          <p:nvPr/>
        </p:nvCxnSpPr>
        <p:spPr>
          <a:xfrm flipV="1">
            <a:off x="1475656" y="6287008"/>
            <a:ext cx="576064" cy="22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7884368" y="414908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3"/>
          </p:cNvCxnSpPr>
          <p:nvPr/>
        </p:nvCxnSpPr>
        <p:spPr>
          <a:xfrm flipH="1">
            <a:off x="7884368" y="51571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7884368" y="623731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1328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Напрями </a:t>
            </a:r>
            <a:r>
              <a:rPr lang="uk-UA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інноватизації</a:t>
            </a:r>
            <a: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публічного адміністрування як процесу</a:t>
            </a:r>
            <a:b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формування та здійснення державно-управлінського (адміністративного) впливу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348880"/>
            <a:ext cx="8856984" cy="4392488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інновації з формування та реалізації публічної політики;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інновації з державної підтримки;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інновації правового забезпечення;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інновації </a:t>
            </a:r>
            <a:r>
              <a:rPr lang="uk-UA" sz="2800" smtClean="0">
                <a:latin typeface="Arial" pitchFamily="34" charset="0"/>
                <a:cs typeface="Arial" pitchFamily="34" charset="0"/>
              </a:rPr>
              <a:t>з демократизації (гласність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, відкритість, участь, соціальне партнерство тощо).</a:t>
            </a:r>
          </a:p>
          <a:p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Напрями </a:t>
            </a:r>
            <a:r>
              <a:rPr lang="uk-UA" sz="31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інноватизації</a:t>
            </a:r>
            <a:r>
              <a:rPr lang="uk-UA" sz="3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публічного  адміністрування як системи публічних органів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адміністративно-територіальні інновації;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адміністративні реформи;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інституційні та організаційні інновації;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функціональні інновації;</a:t>
            </a: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>
                <a:latin typeface="Arial" pitchFamily="34" charset="0"/>
                <a:cs typeface="Arial" pitchFamily="34" charset="0"/>
              </a:rPr>
              <a:t>і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нновації у системі публічної служби.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Процес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інноватизації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технологій публічного адміністрування доцільно здійснювати виходячи з пріоритетних завдань суспільства (держави, місцевого самоврядування тощо), найкорисніших для суспільства на цей момент і масштабних за результатами та ефектом, а також здійснюватися на підставі чинного законодавства, що регулює інноваційну діяльність.</a:t>
            </a:r>
          </a:p>
          <a:p>
            <a:pPr algn="ctr">
              <a:lnSpc>
                <a:spcPct val="110000"/>
              </a:lnSpc>
            </a:pP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.1. </a:t>
            </a:r>
            <a:r>
              <a:rPr lang="uk-UA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Інноватизація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діяльності публічних установ.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Термін "інновації", як нової економічної категорії, ввів австрійський учений Йозеф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Шумпетер</a:t>
            </a: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(1883-1950 рр.)  у роботі</a:t>
            </a: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"Теорія економічного розвитку" (1911 р.). </a:t>
            </a:r>
          </a:p>
          <a:p>
            <a:pPr algn="ctr"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>
                <a:latin typeface="Arial" pitchFamily="34" charset="0"/>
                <a:cs typeface="Arial" pitchFamily="34" charset="0"/>
              </a:rPr>
              <a:t>Й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Шумпетер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уперше розглянув питання впливу інновацій на розвиток і дав визначення інноваційного процесу. 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1143000"/>
          </a:xfrm>
        </p:spPr>
        <p:txBody>
          <a:bodyPr>
            <a:noAutofit/>
          </a:bodyPr>
          <a:lstStyle/>
          <a:p>
            <a:r>
              <a:rPr lang="uk-UA" sz="2800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Законом України “Про інноваційну діяльність” (ст. 2) зазначено, що законодавство України у сфері інноваційної діяльності базується на:</a:t>
            </a:r>
            <a:endParaRPr lang="uk-UA" sz="2800" b="1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752" y="1772816"/>
            <a:ext cx="9036496" cy="5085184"/>
          </a:xfrm>
        </p:spPr>
        <p:txBody>
          <a:bodyPr>
            <a:noAutofit/>
          </a:bodyPr>
          <a:lstStyle/>
          <a:p>
            <a:r>
              <a:rPr lang="uk-UA" sz="2800" smtClean="0">
                <a:latin typeface="Arial" pitchFamily="34" charset="0"/>
                <a:cs typeface="Arial" pitchFamily="34" charset="0"/>
              </a:rPr>
              <a:t>Конституції Україні і складається із Законів України:</a:t>
            </a:r>
          </a:p>
          <a:p>
            <a:r>
              <a:rPr lang="uk-UA" sz="2800" smtClean="0">
                <a:latin typeface="Arial" pitchFamily="34" charset="0"/>
                <a:cs typeface="Arial" pitchFamily="34" charset="0"/>
              </a:rPr>
              <a:t>“Про інвестиційні діяльність”,</a:t>
            </a:r>
          </a:p>
          <a:p>
            <a:r>
              <a:rPr lang="uk-UA" sz="2800" smtClean="0">
                <a:latin typeface="Arial" pitchFamily="34" charset="0"/>
                <a:cs typeface="Arial" pitchFamily="34" charset="0"/>
              </a:rPr>
              <a:t>“Про наукову і науково-технічну діяльність”,</a:t>
            </a:r>
          </a:p>
          <a:p>
            <a:r>
              <a:rPr lang="uk-UA" sz="2800" smtClean="0">
                <a:latin typeface="Arial" pitchFamily="34" charset="0"/>
                <a:cs typeface="Arial" pitchFamily="34" charset="0"/>
              </a:rPr>
              <a:t>“Про наукову і науково-технічну експертизу”,</a:t>
            </a:r>
          </a:p>
          <a:p>
            <a:r>
              <a:rPr lang="uk-UA" sz="2800" smtClean="0">
                <a:latin typeface="Arial" pitchFamily="34" charset="0"/>
                <a:cs typeface="Arial" pitchFamily="34" charset="0"/>
              </a:rPr>
              <a:t>“Про спеціальний режим інвестиційної та інноваційної діяльності технологічних парків”,</a:t>
            </a:r>
          </a:p>
          <a:p>
            <a:endParaRPr lang="uk-UA"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1143000"/>
          </a:xfrm>
        </p:spPr>
        <p:txBody>
          <a:bodyPr>
            <a:noAutofit/>
          </a:bodyPr>
          <a:lstStyle/>
          <a:p>
            <a:r>
              <a:rPr lang="uk-UA" sz="2800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Законом України “Про інноваційну діяльність” (ст. 2) зазначено, що законодавство України у сфері інноваційної діяльності базується на:</a:t>
            </a:r>
            <a:endParaRPr lang="uk-UA" sz="2800" b="1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752" y="1988840"/>
            <a:ext cx="9036496" cy="4869160"/>
          </a:xfrm>
        </p:spPr>
        <p:txBody>
          <a:bodyPr>
            <a:noAutofit/>
          </a:bodyPr>
          <a:lstStyle/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спеціальну економічну зону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“Яворів”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інноваційну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діяльність”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пріоритетні напрями інноваційної діяльності в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Україні”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внесення змін до Закону України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пріоритетні напрями розвитку науки і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техніки”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наукові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парки”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та інших законодавчих актів, що регулюють суспільні відносини у цій сфері.</a:t>
            </a:r>
          </a:p>
          <a:p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uk-UA" sz="3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.2. Використання технологій стратегічного аналізу в системі публічного адміністрування.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808"/>
          <a:ext cx="91440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Визначення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Автор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Основний підхід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1. Стратегія як метод установлення довгострокових цілей організації, програми її дій і пріоритетних напрямків розміщення ресурсів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А. </a:t>
                      </a:r>
                      <a:r>
                        <a:rPr lang="uk-UA" noProof="0" dirty="0" err="1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Чандлер</a:t>
                      </a:r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1962 р.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Довгострокові цілі розробляються і не підлягають перегляду до зміни зовнішніх чи внутрішніх умов середовища функціонування організації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2. Стратегія як метод визначення конкурентних цілей організації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Гарвардська школа бізнесу, 1965 р.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Стратегія визначає основні сфери бізнесу, що компанія буде продовжувати і/або почне здійснювати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3. Стратегія як спосіб установлення цілей для корпоративного, ділового і функціонального рівнів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І. </a:t>
                      </a:r>
                      <a:r>
                        <a:rPr lang="uk-UA" noProof="0" dirty="0" err="1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Ансофф</a:t>
                      </a:r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1965 р.,</a:t>
                      </a:r>
                      <a:endParaRPr lang="uk-UA" noProof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Д. </a:t>
                      </a:r>
                      <a:r>
                        <a:rPr lang="uk-UA" noProof="0" dirty="0" err="1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Стейнер</a:t>
                      </a:r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1977 р. та ін.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При розробці стратегії необхідно виділити корпоративні, ділові і функціональні цілі з погляду їхнього різного впливу на процеси управління в організації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uk-UA" sz="3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.2. Використання технологій стратегічного аналізу в системі публічного адміністрування.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9144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Визначення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Автор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Основний підхід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4. Стратегія як спосіб реакції на зовнішні можливості і загрози, внутрішні сильні і слабкі сторони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М. Портер, 1980-1985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рр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Основне завдання стратегії полягає в досягненні організацією довгострокових конкурентних переваг над суперниками в кожній сфері бізнесу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5. Стратегія як послідовна, погоджена та інтегрована структура управлінських рішень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М.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Мінцберг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1987 р.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При розробці стратегії основна увага приділяється формуванню планів з метою контролю ефективності досягнення стратегічних орієнтирів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6. Стратегія як спосіб розвитку ключових конкурентних переваг організації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М.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Хамель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1989 р.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Основу конкурентоспроможності становлять особливі здатності фірми і внутрішні ресурси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uk-UA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.2. Використання технологій стратегічного аналізу в системі публічного адміністрування.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144000" cy="517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Визначення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Автор</a:t>
                      </a:r>
                      <a:endParaRPr lang="uk-UA" noProof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Основний підхід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7. Стратегія являє собою детальний всебічний комплексний план, призначений для того, щоб забезпечити здійснення місії організації і досягнення її цілей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М.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Мескон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lang="ru-RU" dirty="0" smtClean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. Альберт, </a:t>
                      </a:r>
                      <a:endParaRPr lang="ru-RU" dirty="0" smtClean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Ф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Хедоурі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... 1992 р.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Комплекс заходів, послідовне і паралельне виконання яких дозволяє досягти цілей при відсутності змін у зовнішньому і внутрішньому середовищі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8. Стратегія визначає напрямок, у якому рухається компанія, виконуючи поставлені завдання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П. </a:t>
                      </a:r>
                      <a:r>
                        <a:rPr lang="ru-RU" dirty="0" err="1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Дойль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lang="ru-RU" dirty="0" smtClean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1993 </a:t>
                      </a:r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р.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У центрі уваги стратегії -прийняття рішень в галузі маркетингу та інновацій. Найбільш важливе рішення - вибір ринків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9. Стратегія як набір дій і підходів щодо досягнення заданих показників діяльності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А. Томпсон, 1995 р.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Стратегія одночасно є </a:t>
                      </a:r>
                      <a:r>
                        <a:rPr lang="uk-UA" noProof="0" dirty="0" err="1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проактивною</a:t>
                      </a:r>
                      <a:r>
                        <a:rPr lang="uk-UA" noProof="0" dirty="0" smtClean="0">
                          <a:solidFill>
                            <a:srgbClr val="656565"/>
                          </a:solidFill>
                          <a:latin typeface="Arial" pitchFamily="34" charset="0"/>
                          <a:cs typeface="Arial" pitchFamily="34" charset="0"/>
                        </a:rPr>
                        <a:t> (запобіжною) і реактивною (що адаптується)</a:t>
                      </a:r>
                      <a:endParaRPr lang="uk-UA" noProof="0" dirty="0">
                        <a:solidFill>
                          <a:srgbClr val="656565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Стратегія</a:t>
            </a:r>
            <a:r>
              <a:rPr lang="uk-UA" sz="4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- це інструмент менеджерів різних рівнів для досягнення цілей організації. </a:t>
            </a:r>
            <a:endParaRPr lang="uk-UA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Г. </a:t>
            </a:r>
            <a:r>
              <a:rPr lang="uk-UA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Мінцберга</a:t>
            </a: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та ін.: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 Стратегія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це план, керівництво, орієнтир чи напрямок розвитку, шлях із сьогодення в майбутнє.</a:t>
            </a:r>
          </a:p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 Стратегія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це принцип поведінки або слідування деякій моделі поведінки.</a:t>
            </a:r>
          </a:p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3. Стратегія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це позиція, тобто розташування певних товарів на конкурентних ринках. </a:t>
            </a:r>
          </a:p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4. Стратегія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це перспектива, тобто основний спосіб дії організації, або, за висловом П.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Друкера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"теорія бізнесу" даної організації.</a:t>
            </a:r>
          </a:p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5. Стратегія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це вдалий прийом, особливий "маневр", що впроваджується з метою перехитрити суперника або конкурента.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uk-U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Стратегічні компетенції</a:t>
            </a:r>
            <a:r>
              <a:rPr lang="uk-UA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 -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це стратегічно важливі для організації напрямки діяльності, в яких найбільш зримо виявляються переваги.</a:t>
            </a:r>
          </a:p>
          <a:p>
            <a:pPr algn="ctr"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Стратегічні активи і компетенції є об'єктивною передумовою забезпечення організації конкурентних переваг.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Прийняття ефективних стратегічних управлінських рішень неможливо уявити без проведення стратегічного аналізу, який розглядається: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як виконання відповідної функції управління, орієнтованої на перспективу і такої, що має високий рівень невизначеності;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2) як дослідження економічної системи за параметрами, які визначають її майбутній стан.</a:t>
            </a:r>
          </a:p>
          <a:p>
            <a:pPr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Стратегічний аналіз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це комплексне дослідження позитивних і негативних факторів, які можуть вплинути на економічне становище організації у перспективі, а також шляхів досягнення стратегічних цілей.</a:t>
            </a:r>
          </a:p>
          <a:p>
            <a:pPr algn="ctr"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За допомогою стратегічного аналізу розробляється комплексний стратегічний план розвитку організації, здійснюється науково обґрунтована, всебічна і своєчасна підтримка прийняття стратегічних управлінських рішень.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Термін "інновація" Й.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Шумпетер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став використовувати в 30-і роки ХХ-го століття. </a:t>
            </a:r>
          </a:p>
          <a:p>
            <a:pPr algn="ctr"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При цьому під інновацією малась на увазі зміна з метою впровадження й використання 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нових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видів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споживчих товарів, нових виробничих, транспортних засобів, ринків і форм організації в промисловості.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Згідно Й.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Шумпетеру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інновація є головним джерелом прибутку, а він є результатом впровадження новацій:</a:t>
            </a:r>
          </a:p>
          <a:p>
            <a:pPr algn="ctr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без розвитку немає прибутку, без прибутку немає розвитку.</a:t>
            </a:r>
          </a:p>
          <a:p>
            <a:pPr algn="ctr"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Метод стратегічного аналізу базується на певній сукупності загальнонаукових і власних (прикладних) методів та прийомів дослідження.</a:t>
            </a:r>
            <a:endParaRPr lang="uk-UA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СТРАТЕГІЧНЕ УПРАВЛІННЯ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2565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діяльність щодо економічно ефективного досягнення перспективних цілей організації на основі утримання конкурентних переваг та адекватного реагування на зміни зовнішнього середовища;</a:t>
            </a:r>
          </a:p>
          <a:p>
            <a:pPr>
              <a:lnSpc>
                <a:spcPct val="120000"/>
              </a:lnSpc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діяльність яка полягає у виборі сфери і певних дій з дослідження довгострокових цілей організації в умовах зовнішнього середовища, що постійно змінюється;</a:t>
            </a:r>
          </a:p>
          <a:p>
            <a:pPr>
              <a:lnSpc>
                <a:spcPct val="120000"/>
              </a:lnSpc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СТРАТЕГІЧНЕ УПРАВЛІННЯ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5172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галузь діяльності вищого керівництва організації, головний обов'язок яких полягає у визначенні пріоритетних напрямків і траєкторій розвитку організації, постановці цілей, розподілі ресурсів і всього того, що дає організації конкурентні переваги;</a:t>
            </a:r>
          </a:p>
          <a:p>
            <a:pPr>
              <a:lnSpc>
                <a:spcPct val="12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процес, завдяки якому здійснюється взаємозв'язок організації з її оточенням;</a:t>
            </a:r>
          </a:p>
          <a:p>
            <a:pPr>
              <a:lnSpc>
                <a:spcPct val="12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сфера наукових знань, яка вивчає заходи та інструменти, методологію прийняття стратегічних рішень і способи практичної реалізації цих знань.</a:t>
            </a:r>
          </a:p>
          <a:p>
            <a:pPr>
              <a:lnSpc>
                <a:spcPct val="120000"/>
              </a:lnSpc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55774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Об'єкт стратегічного управління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- це потенціал організації, який включає трудові, матеріальні, фінансові, інформаційні ресурси, залучені в господарську діяльність і які здатні визначати конкурентоспроможність організації в довгостроковому періоді.</a:t>
            </a:r>
          </a:p>
          <a:p>
            <a:pPr>
              <a:lnSpc>
                <a:spcPct val="12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Суб'єкт стратегічного управління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- вища, іноді середня ланка управління організацією, спроможна сформувати, розробити й реалізувати стратегію розвитку.</a:t>
            </a:r>
          </a:p>
          <a:p>
            <a:pPr>
              <a:lnSpc>
                <a:spcPct val="12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Взаємодія об'єкта і суб'єкта утворює систему стратегічного управління.</a:t>
            </a:r>
          </a:p>
          <a:p>
            <a:pPr>
              <a:lnSpc>
                <a:spcPct val="120000"/>
              </a:lnSpc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SWOT – аналіз: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S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Strengths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сильні сторони,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W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Weaknesses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- слабкі сторони,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O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Opportunities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- можливості,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T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Treats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загрози.</a:t>
            </a:r>
          </a:p>
          <a:p>
            <a:pPr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Внутрішня ситуація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 організації </a:t>
            </a:r>
            <a:r>
              <a:rPr lang="uk-UA" dirty="0">
                <a:latin typeface="Arial" pitchFamily="34" charset="0"/>
                <a:cs typeface="Arial" pitchFamily="34" charset="0"/>
              </a:rPr>
              <a:t>відображається в основному в S і W, а зовнішня – в О і Т.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Методика </a:t>
            </a:r>
            <a:r>
              <a:rPr lang="uk-UA" b="1" i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T.e.m.p.l.e.s</a:t>
            </a: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95320" cy="52578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uk-UA" dirty="0">
                <a:latin typeface="Arial" pitchFamily="34" charset="0"/>
                <a:cs typeface="Arial" pitchFamily="34" charset="0"/>
              </a:rPr>
              <a:t>аналізі зовнішнього середовища, у межах якого функціонує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організація, </a:t>
            </a:r>
            <a:r>
              <a:rPr lang="uk-UA" dirty="0">
                <a:latin typeface="Arial" pitchFamily="34" charset="0"/>
                <a:cs typeface="Arial" pitchFamily="34" charset="0"/>
              </a:rPr>
              <a:t>можна виділити цілий ряд чинників, що впливають на можливості її розвитку.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Найчастіше </a:t>
            </a:r>
            <a:r>
              <a:rPr lang="uk-UA" dirty="0">
                <a:latin typeface="Arial" pitchFamily="34" charset="0"/>
                <a:cs typeface="Arial" pitchFamily="34" charset="0"/>
              </a:rPr>
              <a:t>для цього використовується методика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T.e.m.p.l.e.s</a:t>
            </a:r>
            <a:r>
              <a:rPr lang="uk-UA" dirty="0">
                <a:latin typeface="Arial" pitchFamily="34" charset="0"/>
                <a:cs typeface="Arial" pitchFamily="34" charset="0"/>
              </a:rPr>
              <a:t>.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Technology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Economics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Market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Politics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Laws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Ecology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Society</a:t>
            </a:r>
            <a:r>
              <a:rPr lang="uk-UA" dirty="0">
                <a:latin typeface="Arial" pitchFamily="34" charset="0"/>
                <a:cs typeface="Arial" pitchFamily="34" charset="0"/>
              </a:rPr>
              <a:t>), яка дозволяє розглянути групу питань, пов'язаних із зовнішнім середовищем, розділивши їх на декілька підгруп для відповідного визначення і класифікації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Кожен з цих чинників піддають відповідному аналізу, щоб з'ясувати, які труднощі можуть виникати при роботі в даній сфері і які з'являються позитивні можливості. Названі причини зручно аналізувати з врахуванням різних (в основному довгострокових і середньострокових) перспектив, коли необхідно передбачити, які зміни чекають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організацію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в майбутньому, і підібрати стратегії, максимально адекватні ситуації, що складається.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Метод PEST-аналізу</a:t>
            </a: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latin typeface="Arial" pitchFamily="34" charset="0"/>
                <a:cs typeface="Arial" pitchFamily="34" charset="0"/>
              </a:rPr>
              <a:t>акронім англійських слів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political-legal </a:t>
            </a:r>
            <a:r>
              <a:rPr lang="uk-UA" dirty="0">
                <a:latin typeface="Arial" pitchFamily="34" charset="0"/>
                <a:cs typeface="Arial" pitchFamily="34" charset="0"/>
              </a:rPr>
              <a:t>(політико-правові),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economic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(економічні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),</a:t>
            </a:r>
          </a:p>
          <a:p>
            <a:pPr algn="ctr"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sociocultural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(соціокультурні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),</a:t>
            </a:r>
          </a:p>
          <a:p>
            <a:pPr algn="ctr"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technological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(технологічні))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8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Мета PEST-аналізу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– моніторинг змін зовнішнього середовища за політико-правовим, економічним, соціокультурним та технологічним аспектами та виявлення факторів, які не підконтрольні підприємству, але значним чином впливають на його діяльність у стратегічному періоді.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Виділяють наступні етапи проведення PEST-аналізу: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. Розробляється перелік зовнішніх факторів, які суттєво впливають на функціонування підприємства.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2. Оцінюється вагомість кожного фактора щодо підприємства яке аналізується. Сума оцінок повинна дорівнювати одиниці, що забезпечується нормуванням.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3. Аналізується ступень впливу кожного фактора на ефективність реалізації стратегії підприємства (за 5-бальною шкалою):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196850"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5 – сильний вплив (реалізації стратегії дуже заважають зовнішні фактори, існує серйозна небезпека, щодо подальшої діяльності підприємства);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ідповідно до міжнародних стандартів інновація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визначається як кінцевий результат інноваційної діяльності, втілений у вигляді нового або вдосконаленого продукту, впровадженого на ринку, або використовуваного в практичній діяльності технологічного процесу.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22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Виділяють наступні етапи проведення PEST-аналізу: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indent="1270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4–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суттєвий вплив (реалізації стратегії суттєво загрожують зовнішні фактори);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12700"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3– незначний вплив (реалізації стратегії дещо заважають зовнішні фактори);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12700"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2 – вплив практично відсутній (реалізації стратегії практично не заважають зовнішні фактори);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12700"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1 – відсутність впливу (реалізації стратегії не заважають зовнішні фактори).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4. Визначаються зважені оцінки шляхом множення ваги фактора на ступінь його впливу, і підраховується сумарна та зважена оцінки для даного підприємства.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5. Сумарна оцінка вказує на ступінь готовності підприємства реагувати на вплив поточних й прогнозованих факторів зовнішнього середовища.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.3. Проектні технології в системі публічного адміністрування.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uk-UA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Властивості проектів:</a:t>
            </a:r>
          </a:p>
          <a:p>
            <a:pPr algn="ctr">
              <a:buNone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мають разовий характер;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унікальні за своєю природою;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обмежені за часом;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пов'язані зі змінами;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націлені на досягнення певного результату.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Проект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деяке завдання з певними початковими даними й необхідними результатами (цілями), що обумовлюють спосіб його виконання («Кодекс знань про управління проектами», Інститут управління проектами США). </a:t>
            </a:r>
          </a:p>
          <a:p>
            <a:pPr algn="ctr">
              <a:lnSpc>
                <a:spcPct val="11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Початком процесу здійснення проекту є не завдання, а ідея (задум).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Проект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−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система сформульованих цілей, що ставляться або фізичних об'єктів, що модернізуються для їх реалізації, технологічних процесів; технічної і організаційної документації для них, матеріальних, фінансових, трудових і інших ресурсів, а також управлінських рішень і заходів щодо їх виконання.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635896" y="4005064"/>
            <a:ext cx="2133600" cy="91020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400" dirty="0"/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ПРОЕКТ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7544" y="3933056"/>
            <a:ext cx="1995487" cy="108012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Вх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потреби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732240" y="3861048"/>
            <a:ext cx="2209800" cy="122413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х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задоволення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потреб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563938" y="5101208"/>
            <a:ext cx="2438400" cy="16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Забезпечення: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матеріальні й нематеріальні ресурси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843213" y="116632"/>
            <a:ext cx="3733800" cy="367270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Обмеження: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нормативно-правові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етичні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соціальні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логістичні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методи активізації: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тимчасові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якісні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непрямі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2411413" y="4076700"/>
            <a:ext cx="13223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787900" y="3429000"/>
            <a:ext cx="127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4800600" y="4495800"/>
            <a:ext cx="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867400" y="4076700"/>
            <a:ext cx="7921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2" name="Прямая со стрелкой 11"/>
          <p:cNvCxnSpPr>
            <a:stCxn id="7171" idx="3"/>
            <a:endCxn id="7170" idx="1"/>
          </p:cNvCxnSpPr>
          <p:nvPr/>
        </p:nvCxnSpPr>
        <p:spPr>
          <a:xfrm flipV="1">
            <a:off x="2463031" y="4460168"/>
            <a:ext cx="1172865" cy="1294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170" idx="3"/>
            <a:endCxn id="7172" idx="1"/>
          </p:cNvCxnSpPr>
          <p:nvPr/>
        </p:nvCxnSpPr>
        <p:spPr>
          <a:xfrm>
            <a:off x="5769496" y="4460168"/>
            <a:ext cx="962744" cy="1294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173" idx="0"/>
          </p:cNvCxnSpPr>
          <p:nvPr/>
        </p:nvCxnSpPr>
        <p:spPr>
          <a:xfrm flipV="1">
            <a:off x="4783138" y="4869160"/>
            <a:ext cx="4886" cy="23204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174" idx="2"/>
            <a:endCxn id="7170" idx="0"/>
          </p:cNvCxnSpPr>
          <p:nvPr/>
        </p:nvCxnSpPr>
        <p:spPr>
          <a:xfrm flipH="1">
            <a:off x="4702696" y="3789338"/>
            <a:ext cx="7417" cy="215726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1" grpId="0" animBg="1" autoUpdateAnimBg="0"/>
      <p:bldP spid="7172" grpId="0" animBg="1" autoUpdateAnimBg="0"/>
      <p:bldP spid="7173" grpId="0" animBg="1" autoUpdateAnimBg="0"/>
      <p:bldP spid="7174" grpId="0" animBg="1" autoUpdateAnimBg="0"/>
      <p:bldP spid="7175" grpId="0" animBg="1"/>
      <p:bldP spid="7176" grpId="0" animBg="1"/>
      <p:bldP spid="7177" grpId="0" animBg="1"/>
      <p:bldP spid="717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Управління проектами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це наука визначення мети діяльності й організації робіт групи людей так, щоб ці цілі досягалися після закінчення діяльності.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2899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Методи управління проектів дозволяють: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8884096" cy="54726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визначити цілі проекту і провести його обґрунтування;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виявити структуру проекту (</a:t>
            </a:r>
            <a:r>
              <a:rPr lang="uk-UA" sz="5100" dirty="0" err="1" smtClean="0">
                <a:latin typeface="Arial" pitchFamily="34" charset="0"/>
                <a:cs typeface="Arial" pitchFamily="34" charset="0"/>
              </a:rPr>
              <a:t>підцілі</a:t>
            </a:r>
            <a:r>
              <a:rPr lang="uk-UA" sz="5100" dirty="0" smtClean="0">
                <a:latin typeface="Arial" pitchFamily="34" charset="0"/>
                <a:cs typeface="Arial" pitchFamily="34" charset="0"/>
              </a:rPr>
              <a:t>, основні етапи роботи, які належить виконати);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визначити необхідні об'єми й джерела фінансування;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підібрати виконавців − зокрема через процедури торгів і конкурсів;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підготувати й укласти контракти;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визначити терміни виконання проекту, скласти графік його реалізації, розрахувати необхідні ресурси;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розрахувати кошторис і бюджет проекту;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спланувати і врахувати ризики;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5100" dirty="0" smtClean="0">
                <a:latin typeface="Arial" pitchFamily="34" charset="0"/>
                <a:cs typeface="Arial" pitchFamily="34" charset="0"/>
              </a:rPr>
              <a:t>забезпечити контроль за ходом виконання проекту і багато що інше.</a:t>
            </a:r>
            <a:endParaRPr lang="ru-RU" sz="5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Управління проектами −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мистецтво керівництва й координації людських і матеріальних ресурсів упродовж життєвого циклу проекту шляхом застосування системи сучасних методів і техніки управління для досягнення визначених у проекті результатів за складом і об'ємом робіт, вартості, часу, якості і задоволенню учасників проекту.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СХЕМИ УПРАВЛІННЯ ПРОЕКТОМ: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uk-UA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основна» система.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Менеджер проекту − представник замовника. Фінансової відповідальності за реалізацію проекту не несе. Можливо є, як юридичною, так і фізичною особою, що має ліцензію на професійне управління.</a:t>
            </a:r>
          </a:p>
          <a:p>
            <a:pPr algn="ctr">
              <a:lnSpc>
                <a:spcPct val="11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Перевага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об'єктивність менеджера проекту. </a:t>
            </a:r>
          </a:p>
          <a:p>
            <a:pPr algn="ctr">
              <a:lnSpc>
                <a:spcPct val="110000"/>
              </a:lnSpc>
              <a:buNone/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Недолік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за ризик по реалізації відповідає замовник;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СХЕМИ УПРАВЛІННЯ ПРОЕКТОМ: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система «поширеного управління».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Менеджер приймає на себе відповідальність в межах фіксованої (кошторисної) ціни. Менеджер забезпечує управління і координацію реалізації проекту в межах фіксованої ціни. Ризик покладається на менеджера в межах умов контракту;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ЗАКОН УКРАЇНИ</a:t>
            </a:r>
            <a:b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“Про</a:t>
            </a: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інноваційну </a:t>
            </a: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діяльність”</a:t>
            </a:r>
            <a:endParaRPr lang="uk-UA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інновації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- новостворені (застосовані) і (або) вдосконалені конкурентоздатні технології, продукція або послуги, а також організаційно-технічні рішення виробничого, адміністративного, комерційного або іншого характеру, що істотно поліпшують структуру та якість виробництва і (або) соціальної сфери;</a:t>
            </a:r>
          </a:p>
          <a:p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СХЕМИ УПРАВЛІННЯ ПРОЕКТОМ: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система «прискореного будівництва» (система «під ключ»).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Менеджер − проектно-будівельна або інша фірма, з якою замовник укладає контракт «під ключ» з оголошеною вартістю проекту.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КЛАСИФІКАЦІЯ ПРОЕКТІВ</a:t>
            </a:r>
            <a:endParaRPr lang="ru-RU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8884096" cy="5184576"/>
          </a:xfrm>
        </p:spPr>
        <p:txBody>
          <a:bodyPr>
            <a:normAutofit/>
          </a:bodyPr>
          <a:lstStyle/>
          <a:p>
            <a:pPr lvl="0"/>
            <a:r>
              <a:rPr lang="uk-UA" sz="28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масштабом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(залежно від обсягу ресурсів, що привертаються): малі, середні,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мегапроекти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8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складністю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(залежно від ступеня тривіальності підходів при рішенні поставлених задач): прості, складні (організаційно, технічно,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ресурсно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, комплексно);</a:t>
            </a:r>
          </a:p>
          <a:p>
            <a:pPr lvl="0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8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термінами реалізації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: короткострокові, середньострокові, довгострокові;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КЛАСИФІКАЦІЯ ПРОЕКТІВ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991600" cy="5472608"/>
          </a:xfrm>
        </p:spPr>
        <p:txBody>
          <a:bodyPr>
            <a:normAutofit lnSpcReduction="10000"/>
          </a:bodyPr>
          <a:lstStyle/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вимогами до якості й способів його забезпечення: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бездефектні (АЕС), модульні (виготовлення здійснюють не на місці експлуатації), стандартні;</a:t>
            </a:r>
          </a:p>
          <a:p>
            <a:pPr lvl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кількістю одночасно реалізованих і </a:t>
            </a:r>
            <a:r>
              <a:rPr lang="uk-UA" i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взаємопозв'язаних</a:t>
            </a:r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проектів: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монопроект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мультипроект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характером учасників: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вітчизняний, міжнародний;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838200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КЛАСИФІКАЦІЯ ПРОЕКТІВ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991600" cy="5472608"/>
          </a:xfrm>
        </p:spPr>
        <p:txBody>
          <a:bodyPr>
            <a:normAutofit/>
          </a:bodyPr>
          <a:lstStyle/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ступенем значущості: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державний, регіональний, інше;</a:t>
            </a:r>
          </a:p>
          <a:p>
            <a:pPr lvl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змістом: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антикризовий, маркетинговий, інноваційний, освітній і т.д.;</a:t>
            </a:r>
          </a:p>
          <a:p>
            <a:pPr lvl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об'єктом інвестиційної діяльності: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реальний, фінансовий.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.4. Електронне урядування в системі публічного адміністрування.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141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Поняття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“електронна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демократія”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 розглядають у двох смислах.</a:t>
            </a:r>
          </a:p>
          <a:p>
            <a:pPr algn="ctr">
              <a:buNone/>
            </a:pPr>
            <a:endParaRPr lang="uk-UA" sz="2800" b="1" i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Говорячи про е-демократію у вузькому розумінні,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мають на увазі застосування ІКТ для забезпечення (електронного супроводу) прав громадян.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У цьому разі змінюється лише технологічний бік подання заяв, звернень, запитів органам влади від імені громадян.</a:t>
            </a:r>
          </a:p>
          <a:p>
            <a:pPr algn="ctr"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Тобто, використовуючи своє законне право на отримання певної довідки, громадянин може звернутися до інстанції письмово, а може, наприклад, користуючись електронною поштою.</a:t>
            </a:r>
            <a:endParaRPr lang="ru-RU" sz="2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Е-демократія у широкому розумінні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передбачає залучення громади за допомогою сучасних інформаційних технологій до вирішення різноманітних суспільно-політичних завдань. </a:t>
            </a:r>
          </a:p>
          <a:p>
            <a:pPr algn="ctr">
              <a:buNone/>
            </a:pPr>
            <a:endParaRPr lang="uk-UA" sz="28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Прикладом може бути інтерактивна участь жителів у засіданні місцевої ради.</a:t>
            </a:r>
          </a:p>
          <a:p>
            <a:pPr algn="ctr">
              <a:buNone/>
            </a:pPr>
            <a:endParaRPr lang="uk-UA" sz="28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Під час транслювання засідання в Інтернеті кожен зацікавлений може висловити своє ставлення до рішень ради, виступів депутатів, і відтак – вплинути на позицію органу влади.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 визначенням Міжнародного фонду </a:t>
            </a:r>
            <a:r>
              <a:rPr lang="uk-UA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“Відродження”</a:t>
            </a: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заважають розвитку е-урядування та е-демократії в Україні: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– упровадження технологій е-урядування вимагає модернізації, передусім, системи державного управління, проведення ефективної адміністративної реформи;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– недосконалість процедур надання та отримання адміністративних послуг шляхом використання інформаційно-комунікаційних технологій (ІКТ);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– відсутність типових підходів та типових вимог у впровадженні технологій е-урядування;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516" y="260648"/>
            <a:ext cx="8712968" cy="63367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– повільність становлення е-демократії (можливість кожного через ІКТ взяти участь у формуванні та реалізації державної і місцевої політики);</a:t>
            </a:r>
          </a:p>
          <a:p>
            <a:pPr>
              <a:lnSpc>
                <a:spcPct val="120000"/>
              </a:lnSpc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– недостатньо ефективна взаємодія органів виконавчої влади, органів місцевого самоврядування і недержавних громадських організацій, необхідна для вироблення і реалізації конкретних планів із впровадження технологій е-урядування;</a:t>
            </a:r>
          </a:p>
          <a:p>
            <a:pPr>
              <a:lnSpc>
                <a:spcPct val="120000"/>
              </a:lnSpc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– низький рівень поінформованості, мотивації та навчання державних службовців, представників недержавних громадських організацій, бізнесу та населення технологіям е-урядування.</a:t>
            </a:r>
          </a:p>
          <a:p>
            <a:pPr>
              <a:lnSpc>
                <a:spcPct val="12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Органів державної влади і органів місцевого самоврядування.</a:t>
            </a:r>
          </a:p>
          <a:p>
            <a:pPr algn="ctr"/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“Технології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є допоміжним засобом, а не шляхом розв’язання проблем. </a:t>
            </a:r>
          </a:p>
          <a:p>
            <a:pPr algn="ctr"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Необхідне поєднання з традиційними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“неелектронними”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інструментами доступу до інформації, консультацій та участі громадськості для того, щоб отримати якнайбільше від застосування ІКТ. 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ЗАКОН УКРАЇНИ</a:t>
            </a:r>
            <a:b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“Про</a:t>
            </a: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інноваційну </a:t>
            </a: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діяльність”</a:t>
            </a:r>
            <a:endParaRPr lang="uk-UA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інноваційна діяльність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діяльність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що спрямована на використання і комерціалізацію результатів наукових досліджень та розробок і зумовлює випуск на ринок нових конкурентоздатних товарів і послуг;</a:t>
            </a:r>
          </a:p>
          <a:p>
            <a:pPr algn="ctr">
              <a:lnSpc>
                <a:spcPct val="120000"/>
              </a:lnSpc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інноваційний продукт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результат науково-дослідної і (або) дослідно-конструкторської розробки, що відповідає вимогам, встановленим цим Законом;</a:t>
            </a:r>
          </a:p>
          <a:p>
            <a:pPr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Електронне надання інформації є важливою передумовою залучення, але кількість не означає якість. </a:t>
            </a:r>
          </a:p>
          <a:p>
            <a:pPr algn="ctr"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Активне сприяння та компетентне посередництво – ключові елементи ефективних електронних комунікацій.</a:t>
            </a:r>
          </a:p>
          <a:p>
            <a:pPr algn="ctr"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Бар’єрами для ширшого електронного залучення громадян до вироблення політики є культурні, організаційні, а не технологічні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чинники”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Розвиток е-демократії в Україні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8531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 етап (2000–2001 рр.)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мав підготовчий характер: визначалися найбільш загальні аспекти використання сучасних ІКТ, формувалося необхідне підґрунтя для подальших дій держави в цьому напрямі.</a:t>
            </a:r>
          </a:p>
          <a:p>
            <a:pPr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ІІ етап (2002–2003 рр.)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безпосередньо пов’язаний із формуванням механізмів електронного уряду в Україні, що мало на меті підвищення ефективності та прозорості діяльності органів державної влади та органів місцевого самоврядування, поліпшення поінформованості громадян щодо діяльності цих органів та активізації зворотного зв’язку між владою і суспільством за </a:t>
            </a:r>
            <a:r>
              <a:rPr lang="uk-UA" sz="3300" dirty="0" smtClean="0">
                <a:latin typeface="Arial" pitchFamily="34" charset="0"/>
                <a:cs typeface="Arial" pitchFamily="34" charset="0"/>
              </a:rPr>
              <a:t>допомогою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мережі Інтернет.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373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uk-UA" sz="24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ІІІ етап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розпочався у 2003 р. прийняттям постанови Кабінету Міністрів України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заходи щодо створення електронної інформаційної системи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“Електронний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уряд”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(від 24 лютого 2003 р. № 208). </a:t>
            </a:r>
          </a:p>
          <a:p>
            <a:pPr>
              <a:lnSpc>
                <a:spcPct val="120000"/>
              </a:lnSpc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Цілями пропонованих заходів щодо розвитку інформаційного суспільства визначалися надання громадянам та юридичним особам інформаційних та інших послуг шляхом використання електронної інформаційної системи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“Електронний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уряд”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 яка забезпечує інформаційну взаємодію органів виконавчої влади між собою і з громадянами, надає інформацію та інші послуги на основі сучасних інформаційних технологій.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Початком IV етапу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можна вважати 25 грудня 2013 р., коли розпорядженням Кабінету Міністрів України затверджено зміни до плану заходів щодо реалізації Концепції розвитку електронного урядування в Україні (прийнятій 13 грудня 2010 р). </a:t>
            </a:r>
          </a:p>
          <a:p>
            <a:pPr>
              <a:lnSpc>
                <a:spcPct val="12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У розпорядженні, зокрема, передбачалося створити інтерактивну систему проведення оцінки електронної готовності України та ввести в експлуатацію Державну інформаційну систему електронних звернень громадян.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Переваги застосування е-урядування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покращання механізмів публічного управління: налагодження активної взаємодії між органами влади, владою і бізнесом, владою і громадянами за допомогою ІКТ. </a:t>
            </a:r>
          </a:p>
          <a:p>
            <a:pPr algn="ctr">
              <a:lnSpc>
                <a:spcPct val="110000"/>
              </a:lnSpc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Принципово важливим досягненням е-урядування є електронна демократія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Е-демократія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– це якраз той інструмент, який оптимізує вищезгадані відносини між владою і громадянами в умовах е-урядування.</a:t>
            </a: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Саме феномен е-демократії і дає змогу суб’єктам держави (уряду, органам місцевого самоврядування, бізнесу, громадянам) регулювати перелік, наповненість, способи отримання електронних послуг.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Е-демократія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– це не стільки і не скільки забезпечення доступу громадян до управління, а й контроль (насамперед у режимі он-лайн) над діями уряду. 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На думку британського дослідника Стівена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Кліфта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е-демократія характеризується використанням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“інформаційних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і комунікаційних технологій і стратегій демократичними акторами (урядами, обраними посадовцями, медіа, політичними організаціями, громадянами (виборцями) всередині політичних і управлінських процесів місцевих спільнот, націй та на міжнародному рівні. </a:t>
            </a:r>
          </a:p>
          <a:p>
            <a:pPr algn="ctr"/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Для багатьох е-демократія передбачає більшу та активнішу участь, посилену Інтернетом, мобільними комунікаціями та іншими технологіями в сучасній представницькій демократії, так само як і через більшу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учасницьку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або пряму форму залучення громадян для вирішення суспільних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питань”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Відповідно до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“Концепції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розвитку електронного урядування в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Україні”</a:t>
            </a: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е-демократія – це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“форма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організації суспільства, за якої громадяни та бізнес залучаються до процесу державного управління та державотворення, а також до місцевого самоуправління за допомогою інформаційних і комунікаційних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технологій”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.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Форма – е-демократія.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Технологія – е-урядування.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Мета – прозорість дій влади;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         – залучення громадян до управління;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         – сприяння формуванню громадської позиції.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Дослідник Стівен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Кліфт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вважає, що е-демократія не є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“одночасним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заміщенням традиційної демократії. Коли різні сектори демократії приходять подивитися на своє місце в мозаїці е-демократії, їм краще вживати заходів у сфері власної компетенції і не очікувати на великий план чи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мегапроект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який все це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здійснить”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ЗАКОН УКРАЇНИ</a:t>
            </a:r>
            <a:b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“Про</a:t>
            </a: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інноваційну </a:t>
            </a:r>
            <a:r>
              <a:rPr lang="uk-UA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діяльність”</a:t>
            </a:r>
            <a:endParaRPr lang="uk-UA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інноваційна продукція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нові конкурентоздатні товари чи послуги, що відповідають вимогам, встановленим цим Законом;</a:t>
            </a:r>
          </a:p>
          <a:p>
            <a:pPr algn="ctr"/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нноваційний проект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комплект документів, що визначає процедуру і комплекс усіх необхідних заходів (у тому числі інвестиційних) щодо створення і реалізації інноваційного продукту і (або) інноваційної продукції.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Технологічна культура створює не лише загальне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“культурне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тло”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для перетворення в системі суспільних відносин, які уможливлюються та посилюються ІКТ-середовищем.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Серед світових тенденцій розвитку е-урядування чітко окреслюється поступова трансформація владних відносин.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Разом із упровадженням нових інформаційних технологій змінюється структура управління, значною мірою еволюціонують шляхи взаємодії держави із громадою.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Перетворення вертикальної ієрархічної структури уряду на горизонтальну мережеву, перерозподіл влади (публічних функцій) – це ознаки змін, спричинених впровадженням ІКТ в урядування.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.5. Маркетингові технології в системі публічного адміністрування.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50131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Поняття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„маркетинг”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стало широко застосовуватися стосовно систем управління підприємствами з другої половини 50-х років ХХ століття.</a:t>
            </a:r>
          </a:p>
          <a:p>
            <a:pPr algn="ctr"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З початку під маркетингом розуміли систему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внутрішньорганізаційного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управління, зорієнтованого на вивчення і урахування потреб ринку.</a:t>
            </a:r>
          </a:p>
          <a:p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Іншими словами, основа концепції маркетингу базувалася на організації виробництва тих видів продукції або надання тих видів послуг, яким зараннє був забезпечений збут.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Однак з другої половини 90-х років ХХ століття прийоми та методи маркетингу почали широко застосовуватися і некомерційними організаціями. 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Такий маркетинг отримав назву некомерційного.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Некомерційний маркетинг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, як правило здійснюється органами державного управління, а також громадськими, релігійними і благодійними організаціями.</a:t>
            </a:r>
          </a:p>
          <a:p>
            <a:pPr algn="ctr">
              <a:spcBef>
                <a:spcPts val="0"/>
              </a:spcBef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Основною метою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є виявлення між крупних груп населення попиту на соціальні послуги (забезпечення громадського порядку, захист життя та здоров’я громадян, освіта, культура тощо).</a:t>
            </a:r>
          </a:p>
          <a:p>
            <a:pPr>
              <a:spcBef>
                <a:spcPts val="0"/>
              </a:spcBef>
            </a:pP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Основні цілі некомерційного маркетингу: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приведення діяльності органів державної влади, </a:t>
            </a: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громадських, релігійних і благодійних організацій до</a:t>
            </a: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відповідності з потребами соціальних груп населення,</a:t>
            </a: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які виступають в якості об’єкту указаної діяльності;</a:t>
            </a:r>
          </a:p>
          <a:p>
            <a:pPr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забезпечення більш раціонального і оптимального</a:t>
            </a: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розподілу соціальних і інших послуг;</a:t>
            </a:r>
          </a:p>
          <a:p>
            <a:pPr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формування позитивної суспільної думки по відношенню до конкретних програм, соціальних інститутів,</a:t>
            </a:r>
          </a:p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державних і громадських діячів тощо.</a:t>
            </a:r>
          </a:p>
          <a:p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При цьому некомерційні організації, до яких</a:t>
            </a: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відносяться органи державної влади та</a:t>
            </a: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громадські об’єднання, з метою підвищення</a:t>
            </a: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ефективності своєї діяльності можуть</a:t>
            </a: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здійснювати не тільки некомерційний, але і</a:t>
            </a: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комерційний маркетинг.</a:t>
            </a:r>
          </a:p>
          <a:p>
            <a:pPr algn="ctr">
              <a:lnSpc>
                <a:spcPct val="11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Наприклад, в процесі реалізації товарів, що конфісковані в результаті проведення правоохоронними і контролюючими органами оперативних заходів, в тому числі митних.</a:t>
            </a:r>
          </a:p>
          <a:p>
            <a:pPr algn="ctr">
              <a:lnSpc>
                <a:spcPct val="11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Крім поділу видів маркетингу на комерційний і некомерційний, їх можна підрозділяти в залежності від сфери дослідження, що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охоплюється.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 цієї точки зору можна виділити внутрішній і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міжнародний маркетинг.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Останній може бути поділений на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експортоорієнтований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багатонаціональний і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глобальний маркетинг.</a:t>
            </a:r>
          </a:p>
          <a:p>
            <a:pPr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В залежності від поточного стану  зовнішнього середовища організації виділяється вісім типів маркетингу:</a:t>
            </a:r>
          </a:p>
          <a:p>
            <a:pPr algn="ctr">
              <a:buNone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конверсійний, стимулюючий,</a:t>
            </a: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розвиваючий,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реанімуючий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синхронний, підтримуючий,</a:t>
            </a:r>
          </a:p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стримуючий, протидіючий.</a:t>
            </a:r>
          </a:p>
          <a:p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З кінця 90-х років ХХ століття почав свій розвиток ринок адміністративних послуг, або ринок управління, в рамках якого формується попит і пропозиція на управлінські кадри, управлінські технології, управлінські послуги і управлінські консультації.</a:t>
            </a:r>
          </a:p>
          <a:p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40258"/>
            <a:ext cx="8507288" cy="557748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Це відносно самостійна сфера ринку, що потребує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розробки нових прийомів і засобів її вивчення та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використання.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Саме це завдання і має вирішити адміністративний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маркетинг, який можна визначити як управлінську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діяльність по вивченню основних закономірностей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формування попиту і пропозиції на ринку управлінських послуг з метою виявлення і придбання або розробки та просунення найякісніших і найперспективніших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продуктів, що реалізуються на даному ринку.</a:t>
            </a:r>
          </a:p>
          <a:p>
            <a:pPr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Основними принципами державної інноваційної політики 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орієнтація на інноваційний шлях розвитку економіки України;</a:t>
            </a:r>
          </a:p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визначення державних пріоритетів інноваційного розвитку;</a:t>
            </a:r>
          </a:p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формування нормативно-правової бази у сфері інноваційної діяльності;</a:t>
            </a:r>
          </a:p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створення умов для збереження, розвитку і використання вітчизняного науково-технічного та інноваційного потенціалу;</a:t>
            </a:r>
          </a:p>
          <a:p>
            <a:pPr>
              <a:lnSpc>
                <a:spcPct val="12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забезпечення взаємодії науки, освіти, виробництва, фінансово-кредитної сфери у розвитку інноваційної діяльності;</a:t>
            </a:r>
          </a:p>
          <a:p>
            <a:pPr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Як вид управлінської діяльності адміністративний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маркетинг включає дві складові: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дослідження структури зовнішнього середовища і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визначення стану цього середовища.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Отже інформація, що зібрана в процесі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маркетингових досліджень, має велике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значення для організації і є основою для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складання поточних, середньострокових та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довгострокових планів.</a:t>
            </a:r>
          </a:p>
          <a:p>
            <a:pPr algn="ctr"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.6. </a:t>
            </a:r>
            <a:r>
              <a:rPr lang="uk-UA" sz="36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Бенчмаркінгові</a:t>
            </a:r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технології в системі публічного адміністрування.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Термін «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бенчмаркінг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» з'явився у 1972 р. в Інституті стратегічного планування Кембриджу (США). 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Китайський генерал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Сун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Тзу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писав: «Коли ти знаєш твого ворога й знаєш себе, ти не страшишся результату від сотні війн».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Таким образним висловом можна сформулювати сутність нової техніки економічного аналізу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бенчмаркінгу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що завоювала симпатію вчених і бізнесменів Японії, Америки, Західної Європи і Скандинавії. </a:t>
            </a:r>
          </a:p>
          <a:p>
            <a:pPr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У Японії «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вenchmarking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» співвідноситься за змістом з японським словом «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dantotsu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», що означає «зусилля, занепокоєння, турботу кращого (лідера) стати ще кращим (лідером)».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Класичним визначенням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бенчмаркінгу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є слова засновника цього методу удосконалювання управління, керівника Глобальної мережі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бенчмаркінгу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Global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Benchmarking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Network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) Роберта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Кемпа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: «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– це пошук кращих методів, які ведуть до поліпшення діяльності».</a:t>
            </a:r>
          </a:p>
          <a:p>
            <a:pPr marL="0" indent="0" algn="ctr">
              <a:lnSpc>
                <a:spcPct val="120000"/>
              </a:lnSpc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Більш розгорнуте визначення дає екс-голова Американського суспільства якості (ASQ)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Грегорі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Ватсон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: "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– це процес систематичного й безперервного виміру: оцінка процесів підприємства і їхнє порівняння із процесами підприємств лідерів у світі з метою одержання інформації, корисної для вдосконалення власної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діяльності”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lnSpc>
                <a:spcPct val="120000"/>
              </a:lnSpc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Професор Норвезького університету науки й технології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Б’єрн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Андерсен дає найбільш повне, на наш погляд, визначення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бенчмаркінгу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: «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Бенчмаркінг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– це постійне вимірювання і порівняння окремого бізнес-процесу з еталонним процесом провідної організації для збору інформації, яке допоможе підприємству визначити мету свого удосконалювання й проведення заходів щодо поліпшення роботи».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ОСНОВНІ ЕТАПИ: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Визначення проблемних моментів, які потребують поліпшення.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Пошук найбільш досвідчених організацій в якості зразка.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Аналіз даних своєї організації.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Вивчення даних по матеріалах найбільш успішних організацій.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Порівняння інформації і вдале її використання.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6470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Класифікація</a:t>
            </a:r>
            <a:r>
              <a:rPr lang="ru-RU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видів</a:t>
            </a:r>
            <a:r>
              <a:rPr lang="ru-RU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бенчмаркінгу</a:t>
            </a:r>
            <a:endParaRPr lang="ru-RU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26440"/>
          <a:ext cx="9144000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Класифікаційна ознака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Зміст класифікаційної ознаки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За періодом охоплення 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стратегічний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тактичний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smtClean="0">
                          <a:latin typeface="Arial" pitchFamily="34" charset="0"/>
                          <a:cs typeface="Arial" pitchFamily="34" charset="0"/>
                        </a:rPr>
                        <a:t>За географічною ознакою </a:t>
                      </a:r>
                      <a:endParaRPr lang="uk-UA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національний (регіональний, локальний)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міжнародний (глобальний)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За об'єктом порівняння 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показників діяльності;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бізнес-процесів; 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структурних підрозділів;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рівня обслуговування клієнтів;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рейтинговий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технологій;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інформаційних систем.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smtClean="0">
                          <a:latin typeface="Arial" pitchFamily="34" charset="0"/>
                          <a:cs typeface="Arial" pitchFamily="34" charset="0"/>
                        </a:rPr>
                        <a:t>За напрямом порівняння</a:t>
                      </a:r>
                      <a:endParaRPr lang="uk-UA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внутрішній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зовнішній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(конкурентний, галузевий, міжгалузевий).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За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інституціональністю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суб'єкта 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неінституціональні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суб'єкти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псевдоінституціональні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суб'єкти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інституціональні суб'єкти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метаінституціональні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 суб'єкти </a:t>
                      </a:r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бенчмаркінгу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smtClean="0">
                          <a:latin typeface="Arial" pitchFamily="34" charset="0"/>
                          <a:cs typeface="Arial" pitchFamily="34" charset="0"/>
                        </a:rPr>
                        <a:t>За предметом дослідження </a:t>
                      </a:r>
                      <a:endParaRPr lang="uk-UA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err="1" smtClean="0">
                          <a:latin typeface="Arial" pitchFamily="34" charset="0"/>
                          <a:cs typeface="Arial" pitchFamily="34" charset="0"/>
                        </a:rPr>
                        <a:t>процесний</a:t>
                      </a:r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; функціональний;</a:t>
                      </a:r>
                      <a:endParaRPr lang="en-US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uk-UA" noProof="0" dirty="0" smtClean="0">
                          <a:latin typeface="Arial" pitchFamily="34" charset="0"/>
                          <a:cs typeface="Arial" pitchFamily="34" charset="0"/>
                        </a:rPr>
                        <a:t>результатів діяльності. </a:t>
                      </a:r>
                      <a:endParaRPr lang="uk-UA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.7. Новітні соціологічні та соціальні технології.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Технологія щодо соціальних процесів і явищ — це сукупність, система засобів організації та впорядкування доцільної практичної діяльності відповідно до мети, специфіки і навіть логіки процесу перетворення і трансформації того чи іншого об'єкта.</a:t>
            </a:r>
            <a:br>
              <a:rPr lang="uk-UA" sz="2800" dirty="0" smtClean="0">
                <a:latin typeface="Arial" pitchFamily="34" charset="0"/>
                <a:cs typeface="Arial" pitchFamily="34" charset="0"/>
              </a:rPr>
            </a:b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Створення і використання технологій дає визначену гарантію оптимізації, раціоналізації, передбачуваності і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змодельованості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процесу діяльності, гарантію одержання заданих властивостей та якостей, заради яких сама технологія в цьому випадку і застосовується.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Соціальні технології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— це специфічний соціальний інститут інновацій і соціальної творчості, організації і самоорганізації різних видів соціальної діяльності і соціальної взаємодії, прогнозування і діагностики параметрів соціальних процесів.</a:t>
            </a:r>
          </a:p>
          <a:p>
            <a:pPr algn="ctr"/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ОЗНАКИ СОЦІАЛЬНИХ ТЕХНОЛОГІЙ: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засоби практичного і прагматичного досягнення поставлених цілей, які є системою імперативів, що упорядковують практичну діяльність (вимог, команд, алгоритмів);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характеристика діяльності людей у реалізації поставлених ними цілей, що здійснюються в конкретних соціальних умовах, за посередництвом специфічних соціальних інститутів і соціальних організацій;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характеристика операційного соціального мислення і самопізнання, що відображає соціальну рефлексію, пов'язану з практичним осмисленням технологічних законів.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Соціальні технології тісно пов'язані з етикою соціальної роботи, етичними принципами соціального захисту і підтримки.</a:t>
            </a:r>
          </a:p>
          <a:p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Етапи соціальних технологій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постановки мети</a:t>
            </a: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Формулювання мети в термінах практичної і технологічної досяжності, необхідності. Цей етап є по суті визначальним. </a:t>
            </a:r>
          </a:p>
          <a:p>
            <a:endParaRPr lang="uk-UA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uk-UA" sz="3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Постановка мети характеризує досягнення певного результату, якщо такі наступні вимоги: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добре сформульована мета визначається в позитивних намірах і позитивних характеристиках;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сформульована мета практично досяжна;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ціль є необхідною як така у своїх основних параметрах і всіх її наслідках;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сформульована мета припускає процедуру перевірки;</a:t>
            </a:r>
          </a:p>
          <a:p>
            <a:pPr>
              <a:lnSpc>
                <a:spcPct val="110000"/>
              </a:lnSpc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коректно сформульована ціль припускає розмаїтість засобів її досягнення.</a:t>
            </a:r>
          </a:p>
          <a:p>
            <a:pPr>
              <a:lnSpc>
                <a:spcPct val="110000"/>
              </a:lnSpc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Основними принципами державної інноваційної політики 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55892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ефективне використання ринкових механізмів для сприяння інноваційній діяльності, підтримка підприємництва у науково-виробничій сфері;</a:t>
            </a:r>
          </a:p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здійснення заходів на підтримку міжнародної науково-технологічної кооперації, трансферу технологій, захисту вітчизняної продукції на внутрішньому ринку та її просування на зовнішній ринок;</a:t>
            </a:r>
          </a:p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фінансова підтримка, здійснення сприятливої кредитної, податкової і митної політики у сфері інноваційної діяльності;</a:t>
            </a:r>
          </a:p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сприяння розвиткові інноваційної інфраструктури;</a:t>
            </a:r>
          </a:p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інформаційне забезпечення суб'єктів інноваційної діяльності;</a:t>
            </a:r>
          </a:p>
          <a:p>
            <a:pPr>
              <a:lnSpc>
                <a:spcPct val="120000"/>
              </a:lnSpc>
            </a:pPr>
            <a:r>
              <a:rPr lang="uk-UA" sz="2300" dirty="0" smtClean="0">
                <a:latin typeface="Arial" pitchFamily="34" charset="0"/>
                <a:cs typeface="Arial" pitchFamily="34" charset="0"/>
              </a:rPr>
              <a:t>підготовка кадрів у сфері інноваційної діяльності.</a:t>
            </a:r>
          </a:p>
          <a:p>
            <a:pPr>
              <a:lnSpc>
                <a:spcPct val="120000"/>
              </a:lnSpc>
            </a:pPr>
            <a:endParaRPr lang="uk-UA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технологічної досяжності</a:t>
            </a:r>
          </a:p>
          <a:p>
            <a:pPr>
              <a:lnSpc>
                <a:spcPct val="110000"/>
              </a:lnSpc>
              <a:buNone/>
            </a:pPr>
            <a:endParaRPr lang="uk-UA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Кваліфікація перевірки результатів, вироблення системи індикаторів, установлення відповідності отриманих результатів з тимчасовими параметрами.</a:t>
            </a:r>
          </a:p>
          <a:p>
            <a:pPr algn="ctr">
              <a:lnSpc>
                <a:spcPct val="110000"/>
              </a:lnSpc>
              <a:buNone/>
            </a:pPr>
            <a:endParaRPr lang="uk-UA" sz="26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Цей етап охоплює параметричні характеристики, пов'язані з відповідями на запитання на кшталт: "Що необхідно застосувати?", "Коли це необхідно використати?", "У якій послідовності це необхідно застосувати?", "Які ознаки просторової і тимчасової упорядкованості застосовуваних засобів?“.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аналізу системи</a:t>
            </a:r>
          </a:p>
          <a:p>
            <a:pPr>
              <a:buNone/>
            </a:pPr>
            <a:endParaRPr lang="uk-UA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Аналіз системи, структури, елементів, характеру їх взаємозв'язку.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Цей аналіз припускає порівняння, оцінювання вибірки за різними критеріями, аналітичний прогноз і аналітичний розрахунок.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Зазначений аналіз повинен дати основні параметри трансформованої системи як визначеного динамічного стану.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оцінювання</a:t>
            </a:r>
          </a:p>
          <a:p>
            <a:pPr>
              <a:lnSpc>
                <a:spcPct val="120000"/>
              </a:lnSpc>
              <a:buNone/>
            </a:pPr>
            <a:endParaRPr lang="uk-UA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Утилізація фази аналізу в характеристиках того, що сприяє чи перешкоджає досягненню поставленої мети.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Будь-яке оцінювання, крім абсолютних критеріїв (досягнуте необхідне положення справ), містить у собі й релятивні показники типу: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досягнутий результат справ відрізняється від попереднього в кращий бік за певними характеристиками.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розробки технології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Планове і систематичне застосування наявної інформації для створення методики нововведень містить етап експлікації мети, спрямованості нововведень, виявлення проблем, вибір джерел інформації, збір даних, пошук альтернатив і добір альтернативних рішень, поєднання різних компонентів розробки, формулювання технологічних імперативів.</a:t>
            </a:r>
          </a:p>
          <a:p>
            <a:pPr algn="ctr">
              <a:lnSpc>
                <a:spcPct val="12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3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Етап формулювання системи технологічних розпоряджень охоплює: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формування процесу;</a:t>
            </a:r>
          </a:p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оптимізацію соціального розвитку;</a:t>
            </a:r>
          </a:p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забезпечення стійкості соціального процесу;</a:t>
            </a:r>
          </a:p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створення механізму саморегуляції;</a:t>
            </a:r>
          </a:p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забезпечення сприятливих умов, що супроводжують зміни;</a:t>
            </a:r>
          </a:p>
          <a:p>
            <a:pPr>
              <a:lnSpc>
                <a:spcPct val="110000"/>
              </a:lnSpc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створення системи соціального менеджменту — осмисленого і цілеспрямованого керування соціальними процесами.</a:t>
            </a:r>
          </a:p>
          <a:p>
            <a:pPr>
              <a:lnSpc>
                <a:spcPct val="110000"/>
              </a:lnSpc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Соціальні технології розглядаються також як особливий вид соціальної теорії, що після осмислення питань про якісну і кількісну визначеність досліджуваного суспільного явища ставить і обґрунтовує питання про те, як, яким чином і в якій послідовності можливі специфічні операції з результатами пізнавальної діяльності.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У цьому аспекті соціальні технології досліджують процеси цілеспрямованого впливу на соціальні об'єкти, що розробляють і обґрунтовують ефективні способи і прийоми такого впливу.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Під соціальним об'єктом розуміються соціальні стосунки, соціальна взаємодія, соціальна група, соціальний інститут, соціальна організація.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Характер впливу, його технологічність визначаються тією системою операцій цілеспрямованого впливу, що ґрунтується на соціальному і соціологічному знанні як об'єкта.</a:t>
            </a:r>
            <a:endParaRPr lang="ru-RU" sz="24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Соціальні технології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 — це також процес цілеспрямованого впливу на соціальний об'єкт, зумовлений необхідністю і потребою одержання заданого результату.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У цьому плані технологічність впливу наповнена такими поняттями, як етапність,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процедурність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операційність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На підставі такого бачення, соціальні технології характеризують як визначену соціальну прагматику, яка вибудовує мету, засоби і результат соціальної діяльності. </a:t>
            </a:r>
          </a:p>
          <a:p>
            <a:pPr algn="ctr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Координація І субординація мети, засобів і результатів припускають варіативність, урахування безлічі факторів, моделювання і проектування, систему критеріїв і оцінок, соціальні версії і сценарії, ідентифікатори, методи діагностики тощо.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 теорії соціальних систем виділяють базові (основні) і спеціальні (похідні) соціальні технології.</a:t>
            </a:r>
          </a:p>
          <a:p>
            <a:pPr algn="ctr">
              <a:lnSpc>
                <a:spcPct val="120000"/>
              </a:lnSpc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 базових соціальних технологій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відносять технології стратегічного проектування соціального об'єкта чи групи об'єктів.</a:t>
            </a:r>
          </a:p>
          <a:p>
            <a:pPr>
              <a:lnSpc>
                <a:spcPct val="120000"/>
              </a:lnSpc>
              <a:buNone/>
            </a:pPr>
            <a:endParaRPr lang="uk-UA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Спеціальні соціальні технології</a:t>
            </a:r>
            <a:r>
              <a:rPr lang="uk-UA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— різновид тактико-оперативного впливу на соціальний об'єкт:</a:t>
            </a: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соціальне конструювання, </a:t>
            </a: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практично-предметне врегулювання відносин і операцій,</a:t>
            </a:r>
          </a:p>
          <a:p>
            <a:pPr>
              <a:lnSpc>
                <a:spcPct val="120000"/>
              </a:lnSpc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оптимізація соціальної взаємодії на певному конкретному рівні.</a:t>
            </a:r>
          </a:p>
          <a:p>
            <a:pPr>
              <a:lnSpc>
                <a:spcPct val="120000"/>
              </a:lnSpc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Співвідношення базових і спеціальних соціальних технологій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відображається як залежність між технологіями першого і другого рівнів. 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Технології першого рівня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— глобальні соціальні дослідження, розробка фундаментальних дослідних програм, вироблення генеральних моделей, проведення системних соціальних експериментів. </a:t>
            </a:r>
          </a:p>
          <a:p>
            <a:pPr algn="ctr">
              <a:lnSpc>
                <a:spcPct val="120000"/>
              </a:lnSpc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Технології другого рівня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— вироблення конкретних методик, оцінок і методів.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5534</Words>
  <Application>Microsoft Office PowerPoint</Application>
  <PresentationFormat>Экран (4:3)</PresentationFormat>
  <Paragraphs>550</Paragraphs>
  <Slides>100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100</vt:i4>
      </vt:variant>
    </vt:vector>
  </HeadingPairs>
  <TitlesOfParts>
    <vt:vector size="104" baseType="lpstr">
      <vt:lpstr>Arial</vt:lpstr>
      <vt:lpstr>Calibri</vt:lpstr>
      <vt:lpstr>Symbol</vt:lpstr>
      <vt:lpstr>Тема Office</vt:lpstr>
      <vt:lpstr>Тема 6. Інноваційні технології публічного адміністрування</vt:lpstr>
      <vt:lpstr>6.1. Інноватизація діяльності публічних установ.</vt:lpstr>
      <vt:lpstr>Презентация PowerPoint</vt:lpstr>
      <vt:lpstr>Презентация PowerPoint</vt:lpstr>
      <vt:lpstr>ЗАКОН УКРАЇНИ “Про інноваційну діяльність”</vt:lpstr>
      <vt:lpstr>ЗАКОН УКРАЇНИ “Про інноваційну діяльність”</vt:lpstr>
      <vt:lpstr>ЗАКОН УКРАЇНИ “Про інноваційну діяльність”</vt:lpstr>
      <vt:lpstr>Основними принципами державної інноваційної політики є:</vt:lpstr>
      <vt:lpstr>Основними принципами державної інноваційної політики є:</vt:lpstr>
      <vt:lpstr>Презентация PowerPoint</vt:lpstr>
      <vt:lpstr>Презентация PowerPoint</vt:lpstr>
      <vt:lpstr>Презентация PowerPoint</vt:lpstr>
      <vt:lpstr>Презентация PowerPoint</vt:lpstr>
      <vt:lpstr>Інноватизація діяльності публічних установ</vt:lpstr>
      <vt:lpstr>У публічному адмініструванні інновації можуть бути:</vt:lpstr>
      <vt:lpstr>Напрями інноватизації публічного адміністрування</vt:lpstr>
      <vt:lpstr>Напрями інноватизації публічного адміністрування як процесу формування та здійснення державно-управлінського (адміністративного) впливу</vt:lpstr>
      <vt:lpstr>Напрями інноватизації публічного  адміністрування як системи публічних органів</vt:lpstr>
      <vt:lpstr>Презентация PowerPoint</vt:lpstr>
      <vt:lpstr>Законом України “Про інноваційну діяльність” (ст. 2) зазначено, що законодавство України у сфері інноваційної діяльності базується на:</vt:lpstr>
      <vt:lpstr>Законом України “Про інноваційну діяльність” (ст. 2) зазначено, що законодавство України у сфері інноваційної діяльності базується на:</vt:lpstr>
      <vt:lpstr>6.2. Використання технологій стратегічного аналізу в системі публічного адміністрування.</vt:lpstr>
      <vt:lpstr>6.2. Використання технологій стратегічного аналізу в системі публічного адміністрування.</vt:lpstr>
      <vt:lpstr>6.2. Використання технологій стратегічного аналізу в системі публічного адміністрування.</vt:lpstr>
      <vt:lpstr>Презентация PowerPoint</vt:lpstr>
      <vt:lpstr>Г. Мінцберга та ін.:</vt:lpstr>
      <vt:lpstr>Презентация PowerPoint</vt:lpstr>
      <vt:lpstr>Презентация PowerPoint</vt:lpstr>
      <vt:lpstr>Стратегічний аналіз</vt:lpstr>
      <vt:lpstr>Презентация PowerPoint</vt:lpstr>
      <vt:lpstr>СТРАТЕГІЧНЕ УПРАВЛІННЯ</vt:lpstr>
      <vt:lpstr>СТРАТЕГІЧНЕ УПРАВЛІННЯ</vt:lpstr>
      <vt:lpstr>Презентация PowerPoint</vt:lpstr>
      <vt:lpstr>SWOT – аналіз:</vt:lpstr>
      <vt:lpstr>Методика T.e.m.p.l.e.s.</vt:lpstr>
      <vt:lpstr>Презентация PowerPoint</vt:lpstr>
      <vt:lpstr>Презентация PowerPoint</vt:lpstr>
      <vt:lpstr>Презентация PowerPoint</vt:lpstr>
      <vt:lpstr>Виділяють наступні етапи проведення PEST-аналізу:</vt:lpstr>
      <vt:lpstr>Виділяють наступні етапи проведення PEST-аналізу:</vt:lpstr>
      <vt:lpstr>6.3. Проектні технології в системі публічного адміністрування.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 управління проектів дозволяють:</vt:lpstr>
      <vt:lpstr>Презентация PowerPoint</vt:lpstr>
      <vt:lpstr>СХЕМИ УПРАВЛІННЯ ПРОЕКТОМ:</vt:lpstr>
      <vt:lpstr>СХЕМИ УПРАВЛІННЯ ПРОЕКТОМ:</vt:lpstr>
      <vt:lpstr>СХЕМИ УПРАВЛІННЯ ПРОЕКТОМ:</vt:lpstr>
      <vt:lpstr>КЛАСИФІКАЦІЯ ПРОЕКТІВ</vt:lpstr>
      <vt:lpstr>КЛАСИФІКАЦІЯ ПРОЕКТІВ</vt:lpstr>
      <vt:lpstr>КЛАСИФІКАЦІЯ ПРОЕКТІВ</vt:lpstr>
      <vt:lpstr>6.4. Електронне урядування в системі публічного адміністрування.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Розвиток е-демократії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6.5. Маркетингові технології в системі публічного адміністрування.</vt:lpstr>
      <vt:lpstr>Презентация PowerPoint</vt:lpstr>
      <vt:lpstr>Презентация PowerPoint</vt:lpstr>
      <vt:lpstr>Основні цілі некомерційного маркетингу: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6.6. Бенчмаркінгові технології в системі публічного адміністрування.</vt:lpstr>
      <vt:lpstr>Презентация PowerPoint</vt:lpstr>
      <vt:lpstr>ОСНОВНІ ЕТАПИ:</vt:lpstr>
      <vt:lpstr>Класифікація видів бенчмаркінгу</vt:lpstr>
      <vt:lpstr>6.7. Новітні соціологічні та соціальні технології.</vt:lpstr>
      <vt:lpstr>Презентация PowerPoint</vt:lpstr>
      <vt:lpstr>ОЗНАКИ СОЦІАЛЬНИХ ТЕХНОЛОГІЙ:</vt:lpstr>
      <vt:lpstr>Етапи соціальних технологій</vt:lpstr>
      <vt:lpstr>Постановка мети характеризує досягнення певного результату, якщо такі наступні вимоги:</vt:lpstr>
      <vt:lpstr>Презентация PowerPoint</vt:lpstr>
      <vt:lpstr>Презентация PowerPoint</vt:lpstr>
      <vt:lpstr>Презентация PowerPoint</vt:lpstr>
      <vt:lpstr>Етап розробки технології </vt:lpstr>
      <vt:lpstr>Етап формулювання системи технологічних розпоряджень охоплює: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до теми 6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Інноваційні технології публічного адміністрування</dc:title>
  <dc:creator>Ann Strokovych</dc:creator>
  <cp:lastModifiedBy>Виктория</cp:lastModifiedBy>
  <cp:revision>16</cp:revision>
  <dcterms:created xsi:type="dcterms:W3CDTF">2017-09-23T08:28:27Z</dcterms:created>
  <dcterms:modified xsi:type="dcterms:W3CDTF">2024-01-11T22:30:33Z</dcterms:modified>
</cp:coreProperties>
</file>