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2"/>
  </p:sldMasterIdLst>
  <p:notesMasterIdLst>
    <p:notesMasterId r:id="rId24"/>
  </p:notesMasterIdLst>
  <p:sldIdLst>
    <p:sldId id="256" r:id="rId3"/>
    <p:sldId id="257" r:id="rId4"/>
    <p:sldId id="258" r:id="rId5"/>
    <p:sldId id="277" r:id="rId6"/>
    <p:sldId id="260" r:id="rId7"/>
    <p:sldId id="262" r:id="rId8"/>
    <p:sldId id="261" r:id="rId9"/>
    <p:sldId id="263" r:id="rId10"/>
    <p:sldId id="264" r:id="rId11"/>
    <p:sldId id="281" r:id="rId12"/>
    <p:sldId id="267" r:id="rId13"/>
    <p:sldId id="268" r:id="rId14"/>
    <p:sldId id="270" r:id="rId15"/>
    <p:sldId id="284" r:id="rId16"/>
    <p:sldId id="266" r:id="rId17"/>
    <p:sldId id="265" r:id="rId18"/>
    <p:sldId id="269" r:id="rId19"/>
    <p:sldId id="285" r:id="rId20"/>
    <p:sldId id="271" r:id="rId21"/>
    <p:sldId id="272" r:id="rId22"/>
    <p:sldId id="274" r:id="rId23"/>
  </p:sldIdLst>
  <p:sldSz cx="9753600" cy="7315200"/>
  <p:notesSz cx="7315200" cy="97536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5EB"/>
    <a:srgbClr val="E7D7F4"/>
    <a:srgbClr val="BC9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94610"/>
  </p:normalViewPr>
  <p:slideViewPr>
    <p:cSldViewPr snapToGrid="0" snapToObjects="1">
      <p:cViewPr>
        <p:scale>
          <a:sx n="76" d="100"/>
          <a:sy n="76" d="100"/>
        </p:scale>
        <p:origin x="-198" y="-36"/>
      </p:cViewPr>
      <p:guideLst>
        <p:guide orient="horz" pos="2304"/>
        <p:guide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svg"/><Relationship Id="rId1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svg"/><Relationship Id="rId5" Type="http://schemas.openxmlformats.org/officeDocument/2006/relationships/image" Target="../media/image3.png"/><Relationship Id="rId1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1.svg"/><Relationship Id="rId12"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3.svg"/><Relationship Id="rId5" Type="http://schemas.openxmlformats.org/officeDocument/2006/relationships/image" Target="../media/image75.png"/><Relationship Id="rId10" Type="http://schemas.openxmlformats.org/officeDocument/2006/relationships/image" Target="../media/image76.png"/><Relationship Id="rId4" Type="http://schemas.openxmlformats.org/officeDocument/2006/relationships/image" Target="../media/image23.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1.svg"/><Relationship Id="rId12" Type="http://schemas.openxmlformats.org/officeDocument/2006/relationships/image" Target="../media/image1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18" Type="http://schemas.openxmlformats.org/officeDocument/2006/relationships/image" Target="../media/image93.png"/><Relationship Id="rId26" Type="http://schemas.openxmlformats.org/officeDocument/2006/relationships/image" Target="../media/image44.svg"/><Relationship Id="rId3" Type="http://schemas.openxmlformats.org/officeDocument/2006/relationships/image" Target="../media/image86.png"/><Relationship Id="rId21" Type="http://schemas.openxmlformats.org/officeDocument/2006/relationships/image" Target="../media/image39.svg"/><Relationship Id="rId7" Type="http://schemas.openxmlformats.org/officeDocument/2006/relationships/image" Target="../media/image87.png"/><Relationship Id="rId12" Type="http://schemas.openxmlformats.org/officeDocument/2006/relationships/image" Target="../media/image91.png"/><Relationship Id="rId17" Type="http://schemas.openxmlformats.org/officeDocument/2006/relationships/image" Target="../media/image37.png"/><Relationship Id="rId25" Type="http://schemas.openxmlformats.org/officeDocument/2006/relationships/image" Target="../media/image43.svg"/><Relationship Id="rId2" Type="http://schemas.openxmlformats.org/officeDocument/2006/relationships/notesSlide" Target="../notesSlides/notesSlide15.xml"/><Relationship Id="rId16" Type="http://schemas.openxmlformats.org/officeDocument/2006/relationships/image" Target="../media/image16.sv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90.png"/><Relationship Id="rId24" Type="http://schemas.openxmlformats.org/officeDocument/2006/relationships/image" Target="../media/image42.svg"/><Relationship Id="rId5" Type="http://schemas.openxmlformats.org/officeDocument/2006/relationships/image" Target="../media/image28.png"/><Relationship Id="rId15" Type="http://schemas.openxmlformats.org/officeDocument/2006/relationships/image" Target="../media/image35.png"/><Relationship Id="rId23" Type="http://schemas.openxmlformats.org/officeDocument/2006/relationships/image" Target="../media/image41.svg"/><Relationship Id="rId10" Type="http://schemas.openxmlformats.org/officeDocument/2006/relationships/image" Target="../media/image89.png"/><Relationship Id="rId19"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6.svg"/><Relationship Id="rId14" Type="http://schemas.openxmlformats.org/officeDocument/2006/relationships/image" Target="../media/image37.svg"/><Relationship Id="rId22" Type="http://schemas.openxmlformats.org/officeDocument/2006/relationships/image" Target="../media/image40.sv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48.svg"/><Relationship Id="rId3" Type="http://schemas.openxmlformats.org/officeDocument/2006/relationships/image" Target="../media/image58.png"/><Relationship Id="rId7" Type="http://schemas.openxmlformats.org/officeDocument/2006/relationships/image" Target="../media/image45.svg"/><Relationship Id="rId12" Type="http://schemas.openxmlformats.org/officeDocument/2006/relationships/image" Target="../media/image47.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59.png"/><Relationship Id="rId10" Type="http://schemas.openxmlformats.org/officeDocument/2006/relationships/image" Target="../media/image97.png"/><Relationship Id="rId4" Type="http://schemas.openxmlformats.org/officeDocument/2006/relationships/image" Target="../media/image23.png"/><Relationship Id="rId9" Type="http://schemas.openxmlformats.org/officeDocument/2006/relationships/image" Target="../media/image46.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7.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png"/><Relationship Id="rId15" Type="http://schemas.openxmlformats.org/officeDocument/2006/relationships/image" Target="../media/image19.png"/><Relationship Id="rId10" Type="http://schemas.openxmlformats.org/officeDocument/2006/relationships/image" Target="../media/image6.svg"/><Relationship Id="rId19" Type="http://schemas.openxmlformats.org/officeDocument/2006/relationships/image" Target="../media/image10.sv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svg"/><Relationship Id="rId18" Type="http://schemas.openxmlformats.org/officeDocument/2006/relationships/image" Target="../media/image12.png"/><Relationship Id="rId3" Type="http://schemas.openxmlformats.org/officeDocument/2006/relationships/image" Target="../media/image15.png"/><Relationship Id="rId21" Type="http://schemas.openxmlformats.org/officeDocument/2006/relationships/image" Target="../media/image80.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notesSlide" Target="../notesSlides/notesSlide21.xml"/><Relationship Id="rId16" Type="http://schemas.openxmlformats.org/officeDocument/2006/relationships/image" Target="../media/image10.pn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svg"/><Relationship Id="rId24" Type="http://schemas.openxmlformats.org/officeDocument/2006/relationships/image" Target="../media/image49.svg"/><Relationship Id="rId5" Type="http://schemas.openxmlformats.org/officeDocument/2006/relationships/image" Target="../media/image1.png"/><Relationship Id="rId15" Type="http://schemas.openxmlformats.org/officeDocument/2006/relationships/image" Target="../media/image4.svg"/><Relationship Id="rId23" Type="http://schemas.openxmlformats.org/officeDocument/2006/relationships/image" Target="../media/image114.png"/><Relationship Id="rId10" Type="http://schemas.openxmlformats.org/officeDocument/2006/relationships/image" Target="../media/image6.png"/><Relationship Id="rId19" Type="http://schemas.openxmlformats.org/officeDocument/2006/relationships/image" Target="../media/image36.png"/><Relationship Id="rId4" Type="http://schemas.openxmlformats.org/officeDocument/2006/relationships/image" Target="../media/image5.svg"/><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8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1.sv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svg"/><Relationship Id="rId1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5.svg"/><Relationship Id="rId12" Type="http://schemas.openxmlformats.org/officeDocument/2006/relationships/image" Target="../media/image35.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3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1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0.svg"/><Relationship Id="rId12" Type="http://schemas.openxmlformats.org/officeDocument/2006/relationships/image" Target="../media/image16.svg"/><Relationship Id="rId17"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22.svg"/><Relationship Id="rId20"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42.png"/><Relationship Id="rId10" Type="http://schemas.openxmlformats.org/officeDocument/2006/relationships/image" Target="../media/image40.png"/><Relationship Id="rId19" Type="http://schemas.openxmlformats.org/officeDocument/2006/relationships/image" Target="../media/image18.png"/><Relationship Id="rId4" Type="http://schemas.openxmlformats.org/officeDocument/2006/relationships/image" Target="../media/image19.svg"/><Relationship Id="rId9" Type="http://schemas.openxmlformats.org/officeDocument/2006/relationships/image" Target="../media/image39.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5.png"/><Relationship Id="rId3"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4.png"/><Relationship Id="rId17" Type="http://schemas.openxmlformats.org/officeDocument/2006/relationships/image" Target="../media/image8.sv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25.sv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3.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0.svg"/><Relationship Id="rId3" Type="http://schemas.openxmlformats.org/officeDocument/2006/relationships/image" Target="../media/image63.png"/><Relationship Id="rId7" Type="http://schemas.openxmlformats.org/officeDocument/2006/relationships/image" Target="../media/image27.svg"/><Relationship Id="rId12"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29.svg"/><Relationship Id="rId5" Type="http://schemas.openxmlformats.org/officeDocument/2006/relationships/image" Target="../media/image64.png"/><Relationship Id="rId15" Type="http://schemas.openxmlformats.org/officeDocument/2006/relationships/image" Target="../media/image31.svg"/><Relationship Id="rId10" Type="http://schemas.openxmlformats.org/officeDocument/2006/relationships/image" Target="../media/image67.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8" name="Object 2" descr="preencoded.png"/>
          <p:cNvPicPr>
            <a:picLocks noChangeAspect="1"/>
          </p:cNvPicPr>
          <p:nvPr/>
        </p:nvPicPr>
        <p:blipFill>
          <a:blip r:embed="rId3"/>
          <a:srcRect/>
          <a:stretch>
            <a:fillRect/>
          </a:stretch>
        </p:blipFill>
        <p:spPr>
          <a:xfrm>
            <a:off x="0" y="0"/>
            <a:ext cx="9428406" cy="3941462"/>
          </a:xfrm>
          <a:prstGeom prst="rect">
            <a:avLst/>
          </a:prstGeom>
        </p:spPr>
      </p:pic>
      <p:pic>
        <p:nvPicPr>
          <p:cNvPr id="2" name="Object 1" descr="preencoded.png"/>
          <p:cNvPicPr>
            <a:picLocks noChangeAspect="1"/>
          </p:cNvPicPr>
          <p:nvPr/>
        </p:nvPicPr>
        <p:blipFill>
          <a:blip r:embed="rId4"/>
          <a:srcRect/>
          <a:stretch>
            <a:fillRect/>
          </a:stretch>
        </p:blipFill>
        <p:spPr>
          <a:xfrm>
            <a:off x="200025" y="1933575"/>
            <a:ext cx="7410450" cy="4347152"/>
          </a:xfrm>
          <a:prstGeom prst="rect">
            <a:avLst/>
          </a:prstGeom>
        </p:spPr>
      </p:pic>
      <p:pic>
        <p:nvPicPr>
          <p:cNvPr id="3" name="Object 2" descr="preencoded.png"/>
          <p:cNvPicPr>
            <a:picLocks noChangeAspect="1"/>
          </p:cNvPicPr>
          <p:nvPr/>
        </p:nvPicPr>
        <p:blipFill>
          <a:blip r:embed="rId5"/>
          <a:srcRect/>
          <a:stretch>
            <a:fillRect/>
          </a:stretch>
        </p:blipFill>
        <p:spPr>
          <a:xfrm>
            <a:off x="4981575" y="695325"/>
            <a:ext cx="4772025" cy="5942181"/>
          </a:xfrm>
          <a:prstGeom prst="rect">
            <a:avLst/>
          </a:prstGeom>
        </p:spPr>
      </p:pic>
      <p:pic>
        <p:nvPicPr>
          <p:cNvPr id="4" name="Object 3" descr="preencoded.png"/>
          <p:cNvPicPr>
            <a:picLocks noChangeAspect="1"/>
          </p:cNvPicPr>
          <p:nvPr/>
        </p:nvPicPr>
        <p:blipFill>
          <a:blip r:embed="rId6"/>
          <a:srcRect/>
          <a:stretch>
            <a:fillRect/>
          </a:stretch>
        </p:blipFill>
        <p:spPr>
          <a:xfrm>
            <a:off x="0" y="0"/>
            <a:ext cx="9753600" cy="7315200"/>
          </a:xfrm>
          <a:prstGeom prst="rect">
            <a:avLst/>
          </a:prstGeom>
        </p:spPr>
      </p:pic>
      <p:pic>
        <p:nvPicPr>
          <p:cNvPr id="5" name="Object 4" descr="preencoded.png"/>
          <p:cNvPicPr>
            <a:picLocks noChangeAspect="1"/>
          </p:cNvPicPr>
          <p:nvPr/>
        </p:nvPicPr>
        <p:blipFill>
          <a:blip r:embed="rId7"/>
          <a:srcRect/>
          <a:stretch>
            <a:fillRect/>
          </a:stretch>
        </p:blipFill>
        <p:spPr>
          <a:xfrm>
            <a:off x="8372475" y="0"/>
            <a:ext cx="1381125" cy="1660489"/>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4305300" y="1581150"/>
            <a:ext cx="5448300" cy="5734050"/>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xmlns="" r:embed="rId11"/>
              </a:ext>
            </a:extLst>
          </a:blip>
          <a:srcRect/>
          <a:stretch>
            <a:fillRect/>
          </a:stretch>
        </p:blipFill>
        <p:spPr>
          <a:xfrm rot="3616737">
            <a:off x="4141190" y="3810613"/>
            <a:ext cx="4076700" cy="3943350"/>
          </a:xfrm>
          <a:prstGeom prst="rect">
            <a:avLst/>
          </a:prstGeom>
        </p:spPr>
      </p:pic>
      <p:pic>
        <p:nvPicPr>
          <p:cNvPr id="8" name="Object 7"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a:off x="6724650" y="704850"/>
            <a:ext cx="2571750" cy="2714625"/>
          </a:xfrm>
          <a:prstGeom prst="rect">
            <a:avLst/>
          </a:prstGeom>
        </p:spPr>
      </p:pic>
      <p:pic>
        <p:nvPicPr>
          <p:cNvPr id="9" name="Object 8" descr="preencoded.png"/>
          <p:cNvPicPr>
            <a:picLocks noChangeAspect="1"/>
          </p:cNvPicPr>
          <p:nvPr/>
        </p:nvPicPr>
        <p:blipFill>
          <a:blip r:embed="rId14">
            <a:extLst>
              <a:ext uri="{96DAC541-7B7A-43D3-8B79-37D633B846F1}">
                <asvg:svgBlip xmlns:asvg="http://schemas.microsoft.com/office/drawing/2016/SVG/main" xmlns="" r:embed="rId15"/>
              </a:ext>
            </a:extLst>
          </a:blip>
          <a:srcRect/>
          <a:stretch>
            <a:fillRect/>
          </a:stretch>
        </p:blipFill>
        <p:spPr>
          <a:xfrm>
            <a:off x="7657728" y="3167439"/>
            <a:ext cx="1704975" cy="2809875"/>
          </a:xfrm>
          <a:prstGeom prst="rect">
            <a:avLst/>
          </a:prstGeom>
        </p:spPr>
      </p:pic>
      <p:pic>
        <p:nvPicPr>
          <p:cNvPr id="10" name="Object 9" descr="preencoded.png"/>
          <p:cNvPicPr>
            <a:picLocks noChangeAspect="1"/>
          </p:cNvPicPr>
          <p:nvPr/>
        </p:nvPicPr>
        <p:blipFill>
          <a:blip r:embed="rId16"/>
          <a:srcRect/>
          <a:stretch>
            <a:fillRect/>
          </a:stretch>
        </p:blipFill>
        <p:spPr>
          <a:xfrm>
            <a:off x="6128533" y="2268347"/>
            <a:ext cx="2243942" cy="2243942"/>
          </a:xfrm>
          <a:prstGeom prst="rect">
            <a:avLst/>
          </a:prstGeom>
        </p:spPr>
      </p:pic>
      <p:pic>
        <p:nvPicPr>
          <p:cNvPr id="11" name="Object 10" descr="preencoded.png"/>
          <p:cNvPicPr>
            <a:picLocks noChangeAspect="1"/>
          </p:cNvPicPr>
          <p:nvPr/>
        </p:nvPicPr>
        <p:blipFill>
          <a:blip r:embed="rId17"/>
          <a:srcRect/>
          <a:stretch>
            <a:fillRect/>
          </a:stretch>
        </p:blipFill>
        <p:spPr>
          <a:xfrm>
            <a:off x="7315195" y="5334000"/>
            <a:ext cx="2438405" cy="1981200"/>
          </a:xfrm>
          <a:prstGeom prst="rect">
            <a:avLst/>
          </a:prstGeom>
        </p:spPr>
      </p:pic>
      <p:sp>
        <p:nvSpPr>
          <p:cNvPr id="13" name="Object12"/>
          <p:cNvSpPr/>
          <p:nvPr/>
        </p:nvSpPr>
        <p:spPr>
          <a:xfrm>
            <a:off x="657225" y="3848735"/>
            <a:ext cx="7153275" cy="1969135"/>
          </a:xfrm>
          <a:prstGeom prst="rect">
            <a:avLst/>
          </a:prstGeom>
          <a:noFill/>
        </p:spPr>
        <p:txBody>
          <a:bodyPr wrap="square" lIns="0" tIns="0" rIns="0" bIns="0" rtlCol="0" anchor="ctr"/>
          <a:lstStyle/>
          <a:p>
            <a:r>
              <a:rPr lang="uk-UA" b="1" dirty="0">
                <a:latin typeface="Gilroy" panose="00000500000000000000" pitchFamily="2" charset="-52"/>
                <a:sym typeface="+mn-ea"/>
              </a:rPr>
              <a:t>3.1. Поняття медіатексту. Класифікація медіатексту.</a:t>
            </a:r>
            <a:endParaRPr lang="uk-UA" b="1" dirty="0">
              <a:latin typeface="Gilroy" panose="00000500000000000000" pitchFamily="2" charset="-52"/>
            </a:endParaRPr>
          </a:p>
          <a:p>
            <a:r>
              <a:rPr lang="uk-UA" dirty="0">
                <a:latin typeface="Gilroy" panose="00000500000000000000" pitchFamily="2" charset="-52"/>
                <a:sym typeface="+mn-ea"/>
              </a:rPr>
              <a:t> </a:t>
            </a:r>
            <a:endParaRPr lang="ru-RU" dirty="0">
              <a:latin typeface="Gilroy" panose="00000500000000000000" pitchFamily="2" charset="-52"/>
            </a:endParaRPr>
          </a:p>
          <a:p>
            <a:r>
              <a:rPr lang="en-US" b="1" dirty="0" smtClean="0">
                <a:latin typeface="Gilroy" panose="00000500000000000000" pitchFamily="2" charset="-52"/>
                <a:sym typeface="+mn-ea"/>
              </a:rPr>
              <a:t>3.2. Медіатекст і закономірності текстоутворення. </a:t>
            </a:r>
            <a:br>
              <a:rPr lang="en-US" b="1" dirty="0" smtClean="0">
                <a:latin typeface="Gilroy" panose="00000500000000000000" pitchFamily="2" charset="-52"/>
                <a:sym typeface="+mn-ea"/>
              </a:rPr>
            </a:br>
            <a:r>
              <a:rPr lang="en-US" b="1" dirty="0" smtClean="0">
                <a:latin typeface="Gilroy" panose="00000500000000000000" pitchFamily="2" charset="-52"/>
                <a:sym typeface="+mn-ea"/>
              </a:rPr>
              <a:t>Специфіка Web</a:t>
            </a:r>
            <a:r>
              <a:rPr lang="ru-RU" altLang="en-US" b="1" dirty="0" smtClean="0">
                <a:latin typeface="Gilroy" panose="00000500000000000000" pitchFamily="2" charset="-52"/>
                <a:sym typeface="+mn-ea"/>
              </a:rPr>
              <a:t>-</a:t>
            </a:r>
            <a:r>
              <a:rPr lang="en-US" b="1" dirty="0" smtClean="0">
                <a:latin typeface="Gilroy" panose="00000500000000000000" pitchFamily="2" charset="-52"/>
                <a:sym typeface="+mn-ea"/>
              </a:rPr>
              <a:t>медіатексту</a:t>
            </a:r>
            <a:endParaRPr lang="en-US" b="1" dirty="0" smtClean="0">
              <a:latin typeface="Gilroy" panose="00000500000000000000" pitchFamily="2" charset="-52"/>
            </a:endParaRPr>
          </a:p>
          <a:p>
            <a:endParaRPr lang="en-US" b="1" dirty="0" smtClean="0">
              <a:latin typeface="Gilroy" panose="00000500000000000000" pitchFamily="2" charset="-52"/>
            </a:endParaRPr>
          </a:p>
          <a:p>
            <a:r>
              <a:rPr lang="en-US" b="1" dirty="0">
                <a:latin typeface="Gilroy" panose="00000500000000000000" pitchFamily="2" charset="-52"/>
                <a:sym typeface="+mn-ea"/>
              </a:rPr>
              <a:t>3.3. Медіатекст в системі інтернет</a:t>
            </a:r>
            <a:r>
              <a:rPr lang="ru-RU" altLang="en-US" b="1" dirty="0">
                <a:latin typeface="Gilroy" panose="00000500000000000000" pitchFamily="2" charset="-52"/>
                <a:sym typeface="+mn-ea"/>
              </a:rPr>
              <a:t>-</a:t>
            </a:r>
            <a:r>
              <a:rPr lang="en-US" b="1" dirty="0">
                <a:latin typeface="Gilroy" panose="00000500000000000000" pitchFamily="2" charset="-52"/>
                <a:sym typeface="+mn-ea"/>
              </a:rPr>
              <a:t>комунікацій</a:t>
            </a:r>
            <a:br>
              <a:rPr lang="en-US" b="1" dirty="0">
                <a:latin typeface="Gilroy" panose="00000500000000000000" pitchFamily="2" charset="-52"/>
                <a:sym typeface="+mn-ea"/>
              </a:rPr>
            </a:br>
            <a:r>
              <a:rPr lang="en-US" b="1" dirty="0">
                <a:latin typeface="Gilroy" panose="00000500000000000000" pitchFamily="2" charset="-52"/>
                <a:sym typeface="+mn-ea"/>
              </a:rPr>
              <a:t/>
            </a:r>
            <a:br>
              <a:rPr lang="en-US" b="1" dirty="0">
                <a:latin typeface="Gilroy" panose="00000500000000000000" pitchFamily="2" charset="-52"/>
                <a:sym typeface="+mn-ea"/>
              </a:rPr>
            </a:br>
            <a:r>
              <a:rPr lang="en-US" b="1" dirty="0">
                <a:latin typeface="Gilroy" panose="00000500000000000000" pitchFamily="2" charset="-52"/>
                <a:sym typeface="+mn-ea"/>
              </a:rPr>
              <a:t>3.4. Специфіка гіпертекстової медіапублікації</a:t>
            </a:r>
          </a:p>
          <a:p>
            <a:endParaRPr lang="ru-RU" b="1" dirty="0">
              <a:latin typeface="Gilroy" panose="00000500000000000000" pitchFamily="2" charset="-52"/>
            </a:endParaRPr>
          </a:p>
          <a:p>
            <a:endParaRPr lang="ru-RU" b="1" dirty="0">
              <a:latin typeface="Gilroy" panose="00000500000000000000" pitchFamily="2" charset="-52"/>
            </a:endParaRPr>
          </a:p>
        </p:txBody>
      </p:sp>
      <p:pic>
        <p:nvPicPr>
          <p:cNvPr id="17" name="Object 6" descr="preencoded.png"/>
          <p:cNvPicPr>
            <a:picLocks noChangeAspect="1"/>
          </p:cNvPicPr>
          <p:nvPr/>
        </p:nvPicPr>
        <p:blipFill>
          <a:blip r:embed="rId18"/>
          <a:srcRect/>
          <a:stretch>
            <a:fillRect/>
          </a:stretch>
        </p:blipFill>
        <p:spPr>
          <a:xfrm rot="11700000">
            <a:off x="367126" y="-229494"/>
            <a:ext cx="2667000" cy="1571625"/>
          </a:xfrm>
          <a:prstGeom prst="rect">
            <a:avLst/>
          </a:prstGeom>
        </p:spPr>
      </p:pic>
      <p:sp>
        <p:nvSpPr>
          <p:cNvPr id="12" name="Text Box 11"/>
          <p:cNvSpPr txBox="1"/>
          <p:nvPr/>
        </p:nvSpPr>
        <p:spPr>
          <a:xfrm>
            <a:off x="657224" y="2163244"/>
            <a:ext cx="8771181" cy="1134285"/>
          </a:xfrm>
          <a:prstGeom prst="rect">
            <a:avLst/>
          </a:prstGeom>
          <a:noFill/>
        </p:spPr>
        <p:txBody>
          <a:bodyPr wrap="square" rtlCol="0" anchor="t">
            <a:spAutoFit/>
          </a:bodyPr>
          <a:lstStyle/>
          <a:p>
            <a:pPr>
              <a:lnSpc>
                <a:spcPts val="4320"/>
              </a:lnSpc>
            </a:pPr>
            <a:r>
              <a:rPr lang="ru-RU" sz="2000" b="1" dirty="0" smtClean="0">
                <a:solidFill>
                  <a:srgbClr val="000000"/>
                </a:solidFill>
                <a:latin typeface="Gilroy" panose="00000500000000000000" charset="0"/>
                <a:ea typeface="Gilroy Bold" panose="00000800000000000000" pitchFamily="34" charset="-122"/>
                <a:cs typeface="Gilroy" panose="00000500000000000000" charset="0"/>
                <a:sym typeface="+mn-ea"/>
              </a:rPr>
              <a:t>Тема 3.</a:t>
            </a:r>
            <a:r>
              <a:rPr lang="en-US" sz="2000" b="1" dirty="0" err="1" smtClean="0">
                <a:solidFill>
                  <a:srgbClr val="000000"/>
                </a:solidFill>
                <a:latin typeface="Gilroy" panose="00000500000000000000" charset="0"/>
                <a:ea typeface="Gilroy Bold" panose="00000800000000000000" pitchFamily="34" charset="-122"/>
                <a:cs typeface="Gilroy" panose="00000500000000000000" charset="0"/>
                <a:sym typeface="+mn-ea"/>
              </a:rPr>
              <a:t>Медіатекст</a:t>
            </a:r>
            <a:r>
              <a:rPr lang="en-US" sz="2000" b="1" dirty="0" smtClean="0">
                <a:solidFill>
                  <a:srgbClr val="000000"/>
                </a:solidFill>
                <a:latin typeface="Gilroy" panose="00000500000000000000" charset="0"/>
                <a:ea typeface="Gilroy Bold" panose="00000800000000000000" pitchFamily="34" charset="-122"/>
                <a:cs typeface="Gilroy" panose="00000500000000000000" charset="0"/>
                <a:sym typeface="+mn-ea"/>
              </a:rPr>
              <a:t> </a:t>
            </a:r>
            <a:r>
              <a:rPr lang="en-US" sz="2000" b="1" dirty="0">
                <a:solidFill>
                  <a:srgbClr val="000000"/>
                </a:solidFill>
                <a:latin typeface="Gilroy" panose="00000500000000000000" charset="0"/>
                <a:ea typeface="Gilroy Bold" panose="00000800000000000000" pitchFamily="34" charset="-122"/>
                <a:cs typeface="Gilroy" panose="00000500000000000000" charset="0"/>
                <a:sym typeface="+mn-ea"/>
              </a:rPr>
              <a:t>в системі культури. </a:t>
            </a:r>
            <a:endParaRPr lang="ru-RU" sz="2000" b="1" dirty="0" smtClean="0">
              <a:solidFill>
                <a:srgbClr val="000000"/>
              </a:solidFill>
              <a:latin typeface="Gilroy" panose="00000500000000000000" charset="0"/>
              <a:ea typeface="Gilroy Bold" panose="00000800000000000000" pitchFamily="34" charset="-122"/>
              <a:cs typeface="Gilroy" panose="00000500000000000000" charset="0"/>
              <a:sym typeface="+mn-ea"/>
            </a:endParaRPr>
          </a:p>
          <a:p>
            <a:pPr>
              <a:lnSpc>
                <a:spcPts val="4320"/>
              </a:lnSpc>
            </a:pPr>
            <a:r>
              <a:rPr lang="en-US" sz="2000" b="1" dirty="0" err="1" smtClean="0">
                <a:solidFill>
                  <a:srgbClr val="000000"/>
                </a:solidFill>
                <a:latin typeface="Gilroy" panose="00000500000000000000" charset="0"/>
                <a:ea typeface="Gilroy Bold" panose="00000800000000000000" pitchFamily="34" charset="-122"/>
                <a:cs typeface="Gilroy" panose="00000500000000000000" charset="0"/>
                <a:sym typeface="+mn-ea"/>
              </a:rPr>
              <a:t>Веб-медіатекст</a:t>
            </a:r>
            <a:endParaRPr lang="en-US" sz="2000" b="1" dirty="0">
              <a:solidFill>
                <a:srgbClr val="000000"/>
              </a:solidFill>
              <a:latin typeface="Gilroy" panose="00000500000000000000" charset="0"/>
              <a:ea typeface="Gilroy Bold" panose="00000800000000000000" pitchFamily="34" charset="-122"/>
              <a:cs typeface="Gilroy" panose="00000500000000000000"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6534159" y="2133600"/>
            <a:ext cx="3219441" cy="3508904"/>
          </a:xfrm>
          <a:prstGeom prst="rect">
            <a:avLst/>
          </a:prstGeom>
        </p:spPr>
      </p:pic>
      <p:pic>
        <p:nvPicPr>
          <p:cNvPr id="4" name="Object 3" descr="preencoded.png"/>
          <p:cNvPicPr>
            <a:picLocks noChangeAspect="1"/>
          </p:cNvPicPr>
          <p:nvPr/>
        </p:nvPicPr>
        <p:blipFill>
          <a:blip r:embed="rId5"/>
          <a:srcRect/>
          <a:stretch>
            <a:fillRect/>
          </a:stretch>
        </p:blipFill>
        <p:spPr>
          <a:xfrm>
            <a:off x="6551037" y="3282590"/>
            <a:ext cx="1072153" cy="108099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7991475" y="4552950"/>
            <a:ext cx="1285875" cy="1333500"/>
          </a:xfrm>
          <a:prstGeom prst="rect">
            <a:avLst/>
          </a:prstGeom>
        </p:spPr>
      </p:pic>
      <p:pic>
        <p:nvPicPr>
          <p:cNvPr id="6" name="Object 5" descr="preencoded.png"/>
          <p:cNvPicPr>
            <a:picLocks noChangeAspect="1"/>
          </p:cNvPicPr>
          <p:nvPr/>
        </p:nvPicPr>
        <p:blipFill>
          <a:blip r:embed="rId8"/>
          <a:srcRect/>
          <a:stretch>
            <a:fillRect/>
          </a:stretch>
        </p:blipFill>
        <p:spPr>
          <a:xfrm>
            <a:off x="8372475" y="1390650"/>
            <a:ext cx="1304404" cy="1315155"/>
          </a:xfrm>
          <a:prstGeom prst="rect">
            <a:avLst/>
          </a:prstGeom>
        </p:spPr>
      </p:pic>
      <p:sp>
        <p:nvSpPr>
          <p:cNvPr id="7" name="Object6"/>
          <p:cNvSpPr/>
          <p:nvPr/>
        </p:nvSpPr>
        <p:spPr>
          <a:xfrm>
            <a:off x="374650" y="1724025"/>
            <a:ext cx="6753225" cy="409575"/>
          </a:xfrm>
          <a:prstGeom prst="rect">
            <a:avLst/>
          </a:prstGeom>
          <a:noFill/>
        </p:spPr>
        <p:txBody>
          <a:bodyPr wrap="square" lIns="0" tIns="0" rIns="0" bIns="0" rtlCol="0" anchor="ctr"/>
          <a:lstStyle/>
          <a:p>
            <a:pPr algn="l">
              <a:lnSpc>
                <a:spcPts val="3240"/>
              </a:lnSpc>
            </a:pP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Інтерпретація медіатекстів</a:t>
            </a:r>
          </a:p>
        </p:txBody>
      </p:sp>
      <p:sp>
        <p:nvSpPr>
          <p:cNvPr id="9" name="Object8"/>
          <p:cNvSpPr/>
          <p:nvPr/>
        </p:nvSpPr>
        <p:spPr>
          <a:xfrm>
            <a:off x="374650" y="1599565"/>
            <a:ext cx="6686550" cy="5069840"/>
          </a:xfrm>
          <a:prstGeom prst="rect">
            <a:avLst/>
          </a:prstGeom>
          <a:noFill/>
        </p:spPr>
        <p:txBody>
          <a:bodyPr wrap="square" lIns="0" tIns="0" rIns="0" bIns="0" rtlCol="0" anchor="ctr"/>
          <a:lstStyle/>
          <a:p>
            <a:pPr algn="l">
              <a:lnSpc>
                <a:spcPts val="2700"/>
              </a:lnSpc>
            </a:pPr>
            <a:r>
              <a:rPr lang="en-US" sz="2000" b="0" i="0" dirty="0">
                <a:solidFill>
                  <a:srgbClr val="000000"/>
                </a:solidFill>
                <a:latin typeface="Gilroy Regular" pitchFamily="34" charset="0"/>
                <a:ea typeface="Gilroy Regular" pitchFamily="34" charset="-122"/>
                <a:cs typeface="Gilroy Regular" pitchFamily="34" charset="-120"/>
              </a:rPr>
              <a:t>складний і захоплюючий процес, що зачіпає цілий ряд питань. Читач медіатексту в процесі ознайомлення намагається побачити та усвідомити теми, ідеї, послання зашифровані автором. Автор медіатексту має на меті переконати аудиторію у правильності власної точки зору, схиляючи прийняти близьку йому позицію та розділити його переконання. У ряді випадків медіатекст може також спонукати своїх читачів до здійснення певних дій.</a:t>
            </a:r>
          </a:p>
        </p:txBody>
      </p:sp>
      <p:sp>
        <p:nvSpPr>
          <p:cNvPr id="11"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10</a:t>
            </a:r>
            <a:endParaRPr lang="ru-RU" sz="2800" b="1" dirty="0">
              <a:latin typeface="Gilroy" panose="00000500000000000000" pitchFamily="2" charset="-5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a:fillRect/>
          </a:stretch>
        </p:blipFill>
        <p:spPr>
          <a:xfrm>
            <a:off x="483375" y="921525"/>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7486650" y="638175"/>
            <a:ext cx="2266950" cy="3479243"/>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286750" y="4800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990600" y="6486525"/>
            <a:ext cx="952500" cy="66675"/>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xmlns="" r:embed="rId11"/>
              </a:ext>
            </a:extLst>
          </a:blip>
          <a:srcRect/>
          <a:stretch>
            <a:fillRect/>
          </a:stretch>
        </p:blipFill>
        <p:spPr>
          <a:xfrm>
            <a:off x="6477000" y="466725"/>
            <a:ext cx="2828925" cy="514350"/>
          </a:xfrm>
          <a:prstGeom prst="rect">
            <a:avLst/>
          </a:prstGeom>
        </p:spPr>
      </p:pic>
      <p:pic>
        <p:nvPicPr>
          <p:cNvPr id="8" name="Object 7" descr="preencoded.png"/>
          <p:cNvPicPr>
            <a:picLocks noChangeAspect="1"/>
          </p:cNvPicPr>
          <p:nvPr/>
        </p:nvPicPr>
        <p:blipFill>
          <a:blip r:embed="rId12"/>
          <a:srcRect/>
          <a:stretch>
            <a:fillRect/>
          </a:stretch>
        </p:blipFill>
        <p:spPr>
          <a:xfrm>
            <a:off x="6886575" y="5715000"/>
            <a:ext cx="2667000" cy="1600200"/>
          </a:xfrm>
          <a:prstGeom prst="rect">
            <a:avLst/>
          </a:prstGeom>
        </p:spPr>
      </p:pic>
      <p:sp>
        <p:nvSpPr>
          <p:cNvPr id="9" name="Object8"/>
          <p:cNvSpPr/>
          <p:nvPr/>
        </p:nvSpPr>
        <p:spPr>
          <a:xfrm>
            <a:off x="892175" y="1410970"/>
            <a:ext cx="8413750" cy="409575"/>
          </a:xfrm>
          <a:prstGeom prst="rect">
            <a:avLst/>
          </a:prstGeom>
          <a:noFill/>
        </p:spPr>
        <p:txBody>
          <a:bodyPr wrap="square" lIns="0" tIns="0" rIns="0" bIns="0" rtlCol="0" anchor="ctr"/>
          <a:lstStyle/>
          <a:p>
            <a:pPr algn="l">
              <a:lnSpc>
                <a:spcPts val="3240"/>
              </a:lnSpc>
            </a:pPr>
            <a:r>
              <a:rPr lang="en-US" sz="2700" b="1" dirty="0">
                <a:latin typeface="Gilroy" panose="00000500000000000000" pitchFamily="2" charset="-52"/>
                <a:sym typeface="+mn-ea"/>
              </a:rPr>
              <a:t>3.3. Медіатекст в системі інтернет</a:t>
            </a:r>
            <a:r>
              <a:rPr lang="ru-RU" altLang="en-US" sz="2700" b="1" dirty="0">
                <a:latin typeface="Gilroy" panose="00000500000000000000" pitchFamily="2" charset="-52"/>
                <a:sym typeface="+mn-ea"/>
              </a:rPr>
              <a:t>-</a:t>
            </a:r>
            <a:r>
              <a:rPr lang="en-US" sz="2700" b="1" dirty="0">
                <a:latin typeface="Gilroy" panose="00000500000000000000" pitchFamily="2" charset="-52"/>
                <a:sym typeface="+mn-ea"/>
              </a:rPr>
              <a:t>комунікацій</a:t>
            </a:r>
            <a:endParaRPr lang="en-US" sz="2700" dirty="0"/>
          </a:p>
        </p:txBody>
      </p:sp>
      <p:sp>
        <p:nvSpPr>
          <p:cNvPr id="10" name="Object9"/>
          <p:cNvSpPr/>
          <p:nvPr/>
        </p:nvSpPr>
        <p:spPr>
          <a:xfrm>
            <a:off x="994232" y="2133600"/>
            <a:ext cx="6372225" cy="41148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Українські вчені Олена Горошко та Лариса Павлова з НТУ «КПІ» в роботі [10] зауважують, що зараз у соціокомунікативному просторі мережі Інтернет існує величезна кількість форм електронної міжособистісної комунікації, які вчені поділяють на гіпержанри (сайт, блог, соціальна мережа, електронна бібліотека) та жанри (електронний лист, чат, рекламний банер, форум, комунікація) за допомогою програм миттєвого обміну повідомлень, пост та коментар у блогу).</a:t>
            </a:r>
          </a:p>
        </p:txBody>
      </p:sp>
      <p:sp>
        <p:nvSpPr>
          <p:cNvPr id="11"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11</a:t>
            </a:r>
            <a:endParaRPr lang="ru-RU" sz="2800" b="1" dirty="0">
              <a:latin typeface="Gilroy" panose="00000500000000000000" pitchFamily="2" charset="-5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6534159" y="2133600"/>
            <a:ext cx="3219441" cy="3508904"/>
          </a:xfrm>
          <a:prstGeom prst="rect">
            <a:avLst/>
          </a:prstGeom>
        </p:spPr>
      </p:pic>
      <p:pic>
        <p:nvPicPr>
          <p:cNvPr id="4" name="Object 3" descr="preencoded.png"/>
          <p:cNvPicPr>
            <a:picLocks noChangeAspect="1"/>
          </p:cNvPicPr>
          <p:nvPr/>
        </p:nvPicPr>
        <p:blipFill>
          <a:blip r:embed="rId5"/>
          <a:srcRect/>
          <a:stretch>
            <a:fillRect/>
          </a:stretch>
        </p:blipFill>
        <p:spPr>
          <a:xfrm>
            <a:off x="6551037" y="3282590"/>
            <a:ext cx="1072153" cy="108099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7991475" y="4552950"/>
            <a:ext cx="1285875" cy="1333500"/>
          </a:xfrm>
          <a:prstGeom prst="rect">
            <a:avLst/>
          </a:prstGeom>
        </p:spPr>
      </p:pic>
      <p:pic>
        <p:nvPicPr>
          <p:cNvPr id="6" name="Object 5" descr="preencoded.png"/>
          <p:cNvPicPr>
            <a:picLocks noChangeAspect="1"/>
          </p:cNvPicPr>
          <p:nvPr/>
        </p:nvPicPr>
        <p:blipFill>
          <a:blip r:embed="rId8"/>
          <a:srcRect/>
          <a:stretch>
            <a:fillRect/>
          </a:stretch>
        </p:blipFill>
        <p:spPr>
          <a:xfrm>
            <a:off x="8372475" y="1390650"/>
            <a:ext cx="1304404" cy="1315155"/>
          </a:xfrm>
          <a:prstGeom prst="rect">
            <a:avLst/>
          </a:prstGeom>
        </p:spPr>
      </p:pic>
      <p:sp>
        <p:nvSpPr>
          <p:cNvPr id="7" name="Object6"/>
          <p:cNvSpPr/>
          <p:nvPr/>
        </p:nvSpPr>
        <p:spPr>
          <a:xfrm>
            <a:off x="1009650" y="1019175"/>
            <a:ext cx="6753225" cy="409575"/>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КОНТЕНТ </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VS.</a:t>
            </a: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 МЕДІАТЕКСТ</a:t>
            </a:r>
          </a:p>
        </p:txBody>
      </p:sp>
      <p:sp>
        <p:nvSpPr>
          <p:cNvPr id="8" name="Object7"/>
          <p:cNvSpPr/>
          <p:nvPr/>
        </p:nvSpPr>
        <p:spPr>
          <a:xfrm>
            <a:off x="1009650" y="4143375"/>
            <a:ext cx="6753225" cy="409575"/>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ІНТЕРАКТИВНІСТЬ</a:t>
            </a:r>
          </a:p>
        </p:txBody>
      </p:sp>
      <p:sp>
        <p:nvSpPr>
          <p:cNvPr id="9" name="Object8"/>
          <p:cNvSpPr/>
          <p:nvPr/>
        </p:nvSpPr>
        <p:spPr>
          <a:xfrm>
            <a:off x="1009650" y="1600200"/>
            <a:ext cx="6686550" cy="17145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Контент сайту співвідноситься з артефактами, фіксованими моделями позначених смислів, у той час як медіатекст (як і текст взагалі) співвідноситься з процесом конструювання смислів та значень, що актуалізуються адресатом лише під час читання.</a:t>
            </a:r>
          </a:p>
        </p:txBody>
      </p:sp>
      <p:sp>
        <p:nvSpPr>
          <p:cNvPr id="10" name="Object9"/>
          <p:cNvSpPr/>
          <p:nvPr/>
        </p:nvSpPr>
        <p:spPr>
          <a:xfrm>
            <a:off x="1009650" y="4363720"/>
            <a:ext cx="7010400" cy="2057400"/>
          </a:xfrm>
          <a:prstGeom prst="rect">
            <a:avLst/>
          </a:prstGeom>
          <a:noFill/>
        </p:spPr>
        <p:txBody>
          <a:bodyPr wrap="square" lIns="0" tIns="0" rIns="0" bIns="0" rtlCol="0" anchor="ctr"/>
          <a:lstStyle/>
          <a:p>
            <a:pPr algn="l">
              <a:lnSpc>
                <a:spcPts val="2700"/>
              </a:lnSpc>
            </a:pPr>
            <a:r>
              <a:rPr lang="uk-UA" sz="2250" b="0" i="0" dirty="0">
                <a:solidFill>
                  <a:srgbClr val="000000"/>
                </a:solidFill>
                <a:latin typeface="Gilroy Regular" pitchFamily="34" charset="0"/>
                <a:ea typeface="Gilroy Regular" pitchFamily="34" charset="-122"/>
                <a:cs typeface="Gilroy Regular" pitchFamily="34" charset="-120"/>
              </a:rPr>
              <a:t>П</a:t>
            </a:r>
            <a:r>
              <a:rPr sz="2250" b="0" i="0" dirty="0">
                <a:solidFill>
                  <a:srgbClr val="000000"/>
                </a:solidFill>
                <a:latin typeface="Gilroy Regular" pitchFamily="34" charset="0"/>
                <a:ea typeface="Gilroy Regular" pitchFamily="34" charset="-122"/>
                <a:cs typeface="Gilroy Regular" pitchFamily="34" charset="-120"/>
              </a:rPr>
              <a:t>роцес комунікації, як процес будь-якого дії чи впливу, тобто. здатність людини активно впливати на зміст, зовнішній вигляд та тематичну спрямованість комп'ютерної програми або електронних ресурсів</a:t>
            </a:r>
          </a:p>
        </p:txBody>
      </p:sp>
      <p:sp>
        <p:nvSpPr>
          <p:cNvPr id="11"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12</a:t>
            </a:r>
            <a:endParaRPr lang="ru-RU" sz="2800" b="1" dirty="0">
              <a:latin typeface="Gilroy" panose="00000500000000000000" pitchFamily="2" charset="-5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7305684" y="0"/>
            <a:ext cx="2447916" cy="2080152"/>
          </a:xfrm>
          <a:prstGeom prst="rect">
            <a:avLst/>
          </a:prstGeom>
        </p:spPr>
      </p:pic>
      <p:pic>
        <p:nvPicPr>
          <p:cNvPr id="4" name="Object 3" descr="preencoded.png"/>
          <p:cNvPicPr>
            <a:picLocks noChangeAspect="1"/>
          </p:cNvPicPr>
          <p:nvPr/>
        </p:nvPicPr>
        <p:blipFill>
          <a:blip r:embed="rId5"/>
          <a:srcRect/>
          <a:stretch>
            <a:fillRect/>
          </a:stretch>
        </p:blipFill>
        <p:spPr>
          <a:xfrm>
            <a:off x="7610475" y="1314450"/>
            <a:ext cx="1072153" cy="1080990"/>
          </a:xfrm>
          <a:prstGeom prst="rect">
            <a:avLst/>
          </a:prstGeom>
        </p:spPr>
      </p:pic>
      <p:pic>
        <p:nvPicPr>
          <p:cNvPr id="5" name="Object 4" descr="preencoded.png"/>
          <p:cNvPicPr>
            <a:picLocks noChangeAspect="1"/>
          </p:cNvPicPr>
          <p:nvPr/>
        </p:nvPicPr>
        <p:blipFill>
          <a:blip r:embed="rId6"/>
          <a:srcRect/>
          <a:stretch>
            <a:fillRect/>
          </a:stretch>
        </p:blipFill>
        <p:spPr>
          <a:xfrm>
            <a:off x="8277225" y="3686175"/>
            <a:ext cx="653928" cy="659323"/>
          </a:xfrm>
          <a:prstGeom prst="rect">
            <a:avLst/>
          </a:prstGeom>
        </p:spPr>
      </p:pic>
      <p:pic>
        <p:nvPicPr>
          <p:cNvPr id="6" name="Object 5" descr="preencoded.png"/>
          <p:cNvPicPr>
            <a:picLocks noChangeAspect="1"/>
          </p:cNvPicPr>
          <p:nvPr/>
        </p:nvPicPr>
        <p:blipFill>
          <a:blip r:embed="rId7"/>
          <a:srcRect/>
          <a:stretch>
            <a:fillRect/>
          </a:stretch>
        </p:blipFill>
        <p:spPr>
          <a:xfrm>
            <a:off x="6419850" y="2200275"/>
            <a:ext cx="1898410" cy="2381469"/>
          </a:xfrm>
          <a:prstGeom prst="rect">
            <a:avLst/>
          </a:prstGeom>
        </p:spPr>
      </p:pic>
      <p:pic>
        <p:nvPicPr>
          <p:cNvPr id="7" name="Object 6" descr="preencoded.png"/>
          <p:cNvPicPr>
            <a:picLocks noChangeAspect="1"/>
          </p:cNvPicPr>
          <p:nvPr/>
        </p:nvPicPr>
        <p:blipFill>
          <a:blip r:embed="rId8"/>
          <a:srcRect/>
          <a:stretch>
            <a:fillRect/>
          </a:stretch>
        </p:blipFill>
        <p:spPr>
          <a:xfrm>
            <a:off x="8382000" y="5581650"/>
            <a:ext cx="1371600" cy="1733550"/>
          </a:xfrm>
          <a:prstGeom prst="rect">
            <a:avLst/>
          </a:prstGeom>
        </p:spPr>
      </p:pic>
      <p:pic>
        <p:nvPicPr>
          <p:cNvPr id="8" name="Object 7" descr="preencoded.png"/>
          <p:cNvPicPr>
            <a:picLocks noChangeAspect="1"/>
          </p:cNvPicPr>
          <p:nvPr/>
        </p:nvPicPr>
        <p:blipFill>
          <a:blip r:embed="rId9"/>
          <a:srcRect/>
          <a:stretch>
            <a:fillRect/>
          </a:stretch>
        </p:blipFill>
        <p:spPr>
          <a:xfrm>
            <a:off x="8181975" y="1685925"/>
            <a:ext cx="1571625" cy="2337983"/>
          </a:xfrm>
          <a:prstGeom prst="rect">
            <a:avLst/>
          </a:prstGeom>
        </p:spPr>
      </p:pic>
      <p:pic>
        <p:nvPicPr>
          <p:cNvPr id="9" name="Object 8" descr="preencoded.png"/>
          <p:cNvPicPr>
            <a:picLocks noChangeAspect="1"/>
          </p:cNvPicPr>
          <p:nvPr/>
        </p:nvPicPr>
        <p:blipFill>
          <a:blip r:embed="rId10"/>
          <a:srcRect/>
          <a:stretch>
            <a:fillRect/>
          </a:stretch>
        </p:blipFill>
        <p:spPr>
          <a:xfrm>
            <a:off x="8582025" y="3810000"/>
            <a:ext cx="1171575" cy="2573285"/>
          </a:xfrm>
          <a:prstGeom prst="rect">
            <a:avLst/>
          </a:prstGeom>
        </p:spPr>
      </p:pic>
      <p:sp>
        <p:nvSpPr>
          <p:cNvPr id="10" name="Object9"/>
          <p:cNvSpPr/>
          <p:nvPr/>
        </p:nvSpPr>
        <p:spPr>
          <a:xfrm>
            <a:off x="666750" y="1778000"/>
            <a:ext cx="7400290" cy="866775"/>
          </a:xfrm>
          <a:prstGeom prst="rect">
            <a:avLst/>
          </a:prstGeom>
          <a:noFill/>
        </p:spPr>
        <p:txBody>
          <a:bodyPr wrap="square" lIns="0" tIns="0" rIns="0" bIns="0" rtlCol="0" anchor="ctr"/>
          <a:lstStyle/>
          <a:p>
            <a:pPr algn="l">
              <a:lnSpc>
                <a:spcPts val="3240"/>
              </a:lnSpc>
            </a:pPr>
            <a:r>
              <a:rPr lang="uk-UA" altLang="en-US" sz="24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ІНТЕРАКТИВНІ МУЛЬТИМОДАЛЬНІ ПЛАТФОРМИ</a:t>
            </a:r>
          </a:p>
        </p:txBody>
      </p:sp>
      <p:sp>
        <p:nvSpPr>
          <p:cNvPr id="12" name="Object11"/>
          <p:cNvSpPr/>
          <p:nvPr/>
        </p:nvSpPr>
        <p:spPr>
          <a:xfrm>
            <a:off x="666750" y="1314450"/>
            <a:ext cx="6670040" cy="5354955"/>
          </a:xfrm>
          <a:prstGeom prst="rect">
            <a:avLst/>
          </a:prstGeom>
          <a:noFill/>
        </p:spPr>
        <p:txBody>
          <a:bodyPr wrap="square" lIns="0" tIns="0" rIns="0" bIns="0" rtlCol="0" anchor="ctr"/>
          <a:lstStyle/>
          <a:p>
            <a:pPr algn="l">
              <a:lnSpc>
                <a:spcPts val="2700"/>
              </a:lnSpc>
            </a:pPr>
            <a:r>
              <a:rPr lang="en-US" sz="2800" b="0" i="0" dirty="0">
                <a:solidFill>
                  <a:srgbClr val="000000"/>
                </a:solidFill>
                <a:latin typeface="Gilroy Regular" pitchFamily="34" charset="0"/>
                <a:ea typeface="Gilroy Regular" pitchFamily="34" charset="-122"/>
                <a:cs typeface="Gilroy Regular" pitchFamily="34" charset="-120"/>
              </a:rPr>
              <a:t>Олена Горошко та Лариса Павлова в роботі [10] зауважують, що ІМП дозволяють в соціальному веб-коментувати мультимодальний контент за допомогою мультимодальних каналів на одному сайті і навіть за допомогою однієї «бесіди».</a:t>
            </a:r>
          </a:p>
        </p:txBody>
      </p:sp>
      <p:sp>
        <p:nvSpPr>
          <p:cNvPr id="14"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13</a:t>
            </a:r>
            <a:endParaRPr lang="ru-RU" sz="2800" b="1" dirty="0">
              <a:latin typeface="Gilroy" panose="00000500000000000000" pitchFamily="2" charset="-5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a:fillRect/>
          </a:stretch>
        </p:blipFill>
        <p:spPr>
          <a:xfrm>
            <a:off x="506870" y="1769250"/>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6324600" y="533400"/>
            <a:ext cx="3133725" cy="341121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286750" y="5181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942975" y="6134735"/>
            <a:ext cx="952500" cy="66675"/>
          </a:xfrm>
          <a:prstGeom prst="rect">
            <a:avLst/>
          </a:prstGeom>
        </p:spPr>
      </p:pic>
      <p:pic>
        <p:nvPicPr>
          <p:cNvPr id="7" name="Object 6" descr="preencoded.png"/>
          <p:cNvPicPr>
            <a:picLocks noChangeAspect="1"/>
          </p:cNvPicPr>
          <p:nvPr/>
        </p:nvPicPr>
        <p:blipFill>
          <a:blip r:embed="rId10"/>
          <a:srcRect/>
          <a:stretch>
            <a:fillRect/>
          </a:stretch>
        </p:blipFill>
        <p:spPr>
          <a:xfrm>
            <a:off x="6667500" y="5743575"/>
            <a:ext cx="2667000" cy="1571625"/>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6477000" y="714375"/>
            <a:ext cx="2828925" cy="514350"/>
          </a:xfrm>
          <a:prstGeom prst="rect">
            <a:avLst/>
          </a:prstGeom>
        </p:spPr>
      </p:pic>
      <p:sp>
        <p:nvSpPr>
          <p:cNvPr id="9" name="Object8"/>
          <p:cNvSpPr/>
          <p:nvPr/>
        </p:nvSpPr>
        <p:spPr>
          <a:xfrm>
            <a:off x="942797" y="2190115"/>
            <a:ext cx="6753225" cy="819150"/>
          </a:xfrm>
          <a:prstGeom prst="rect">
            <a:avLst/>
          </a:prstGeom>
          <a:noFill/>
        </p:spPr>
        <p:txBody>
          <a:bodyPr wrap="square" lIns="0" tIns="0" rIns="0" bIns="0" rtlCol="0" anchor="ctr"/>
          <a:lstStyle/>
          <a:p>
            <a:pPr algn="l">
              <a:lnSpc>
                <a:spcPts val="3240"/>
              </a:lnSpc>
            </a:pPr>
            <a:r>
              <a:rPr lang="en-US" sz="2000" b="1" dirty="0">
                <a:latin typeface="Gilroy" panose="00000500000000000000" pitchFamily="2" charset="-52"/>
                <a:sym typeface="+mn-ea"/>
              </a:rPr>
              <a:t>3.4. </a:t>
            </a:r>
            <a:r>
              <a:rPr lang="uk-UA" altLang="en-US" sz="2000" b="1" dirty="0">
                <a:latin typeface="Gilroy" panose="00000500000000000000" pitchFamily="2" charset="-52"/>
                <a:sym typeface="+mn-ea"/>
              </a:rPr>
              <a:t>СПЕЦІФІКА ГІПЕРТЕКСТОВОЇ МЕДІАПУБЛІКАЦІЇ</a:t>
            </a:r>
            <a:endParaRPr lang="en-US" sz="2000" b="1" dirty="0">
              <a:latin typeface="Gilroy" panose="00000500000000000000" pitchFamily="2" charset="-52"/>
              <a:sym typeface="+mn-ea"/>
            </a:endParaRPr>
          </a:p>
          <a:p>
            <a:pPr algn="l">
              <a:lnSpc>
                <a:spcPts val="3240"/>
              </a:lnSpc>
            </a:pPr>
            <a:endParaRPr lang="en-US" sz="2000" b="1" dirty="0">
              <a:latin typeface="Gilroy" panose="00000500000000000000" pitchFamily="2" charset="-52"/>
              <a:sym typeface="+mn-ea"/>
            </a:endParaRPr>
          </a:p>
        </p:txBody>
      </p:sp>
      <p:sp>
        <p:nvSpPr>
          <p:cNvPr id="10" name="Object9"/>
          <p:cNvSpPr/>
          <p:nvPr/>
        </p:nvSpPr>
        <p:spPr>
          <a:xfrm>
            <a:off x="942975" y="2933065"/>
            <a:ext cx="7266940" cy="2787650"/>
          </a:xfrm>
          <a:prstGeom prst="rect">
            <a:avLst/>
          </a:prstGeom>
          <a:noFill/>
        </p:spPr>
        <p:txBody>
          <a:bodyPr wrap="square" lIns="0" tIns="0" rIns="0" bIns="0" rtlCol="0" anchor="ctr"/>
          <a:lstStyle/>
          <a:p>
            <a:pPr algn="l">
              <a:lnSpc>
                <a:spcPts val="2700"/>
              </a:lnSpc>
            </a:pPr>
            <a:r>
              <a:rPr sz="2000" b="1" i="0" dirty="0">
                <a:solidFill>
                  <a:srgbClr val="000000"/>
                </a:solidFill>
                <a:latin typeface="Gilroy Regular" pitchFamily="34" charset="0"/>
                <a:ea typeface="Gilroy Regular" pitchFamily="34" charset="-122"/>
                <a:cs typeface="Gilroy Regular" pitchFamily="34" charset="-120"/>
              </a:rPr>
              <a:t>Гіперпосилання</a:t>
            </a:r>
            <a:r>
              <a:rPr sz="2000" i="0" dirty="0">
                <a:solidFill>
                  <a:srgbClr val="000000"/>
                </a:solidFill>
                <a:latin typeface="Gilroy Regular" pitchFamily="34" charset="0"/>
                <a:ea typeface="Gilroy Regular" pitchFamily="34" charset="-122"/>
                <a:cs typeface="Gilroy Regular" pitchFamily="34" charset="-120"/>
              </a:rPr>
              <a:t> – диференціальна ознака гіпертексту, що організує його структуру та забезпечує функціональність – навігацію.</a:t>
            </a:r>
          </a:p>
          <a:p>
            <a:pPr algn="l">
              <a:lnSpc>
                <a:spcPts val="2700"/>
              </a:lnSpc>
            </a:pPr>
            <a:endParaRPr sz="2000" i="0" dirty="0">
              <a:solidFill>
                <a:srgbClr val="000000"/>
              </a:solidFill>
              <a:latin typeface="Gilroy Regular" pitchFamily="34" charset="0"/>
              <a:ea typeface="Gilroy Regular" pitchFamily="34" charset="-122"/>
              <a:cs typeface="Gilroy Regular" pitchFamily="34" charset="-120"/>
            </a:endParaRPr>
          </a:p>
          <a:p>
            <a:pPr algn="l">
              <a:lnSpc>
                <a:spcPts val="2700"/>
              </a:lnSpc>
            </a:pPr>
            <a:r>
              <a:rPr sz="2000" i="0" dirty="0">
                <a:solidFill>
                  <a:srgbClr val="000000"/>
                </a:solidFill>
                <a:latin typeface="Gilroy Regular" pitchFamily="34" charset="0"/>
                <a:ea typeface="Gilroy Regular" pitchFamily="34" charset="-122"/>
                <a:cs typeface="Gilroy Regular" pitchFamily="34" charset="-120"/>
              </a:rPr>
              <a:t>Таким чином, перед нами функціональний комплекс, який зв'язує три елементи гіпертексту</a:t>
            </a:r>
            <a:r>
              <a:rPr lang="uk-UA" sz="2000" i="0" dirty="0">
                <a:solidFill>
                  <a:srgbClr val="000000"/>
                </a:solidFill>
                <a:latin typeface="Gilroy Regular" pitchFamily="34" charset="0"/>
                <a:ea typeface="Gilroy Regular" pitchFamily="34" charset="-122"/>
                <a:cs typeface="Gilroy Regular" pitchFamily="34" charset="-120"/>
              </a:rPr>
              <a:t>.</a:t>
            </a:r>
            <a:endParaRPr sz="2000" i="0" dirty="0">
              <a:solidFill>
                <a:srgbClr val="000000"/>
              </a:solidFill>
              <a:latin typeface="Gilroy Regular" pitchFamily="34" charset="0"/>
              <a:ea typeface="Gilroy Regular" pitchFamily="34" charset="-122"/>
              <a:cs typeface="Gilroy Regular" pitchFamily="34" charset="-120"/>
            </a:endParaRPr>
          </a:p>
          <a:p>
            <a:pPr algn="l">
              <a:lnSpc>
                <a:spcPts val="2700"/>
              </a:lnSpc>
            </a:pPr>
            <a:endParaRPr sz="2000" i="0" dirty="0">
              <a:solidFill>
                <a:srgbClr val="000000"/>
              </a:solidFill>
              <a:latin typeface="Gilroy Regular" pitchFamily="34" charset="0"/>
              <a:ea typeface="Gilroy Regular" pitchFamily="34" charset="-122"/>
              <a:cs typeface="Gilroy Regular" pitchFamily="34" charset="-120"/>
            </a:endParaRPr>
          </a:p>
          <a:p>
            <a:pPr algn="l">
              <a:lnSpc>
                <a:spcPts val="2700"/>
              </a:lnSpc>
            </a:pPr>
            <a:endParaRPr sz="2000" i="0" dirty="0">
              <a:solidFill>
                <a:srgbClr val="000000"/>
              </a:solidFill>
              <a:latin typeface="Gilroy Regular" pitchFamily="34" charset="0"/>
              <a:ea typeface="Gilroy Regular" pitchFamily="34" charset="-122"/>
              <a:cs typeface="Gilroy Regular" pitchFamily="34" charset="-120"/>
            </a:endParaRPr>
          </a:p>
        </p:txBody>
      </p:sp>
      <p:sp>
        <p:nvSpPr>
          <p:cNvPr id="11" name="Прямоугольник 10"/>
          <p:cNvSpPr/>
          <p:nvPr/>
        </p:nvSpPr>
        <p:spPr>
          <a:xfrm>
            <a:off x="4723553" y="3472934"/>
            <a:ext cx="309880" cy="368300"/>
          </a:xfrm>
          <a:prstGeom prst="rect">
            <a:avLst/>
          </a:prstGeom>
        </p:spPr>
        <p:txBody>
          <a:bodyPr wrap="none">
            <a:spAutoFit/>
          </a:bodyPr>
          <a:lstStyle/>
          <a:p>
            <a:endParaRPr lang="ru-RU" b="1" dirty="0">
              <a:latin typeface="Gilroy" panose="00000500000000000000" pitchFamily="2" charset="-52"/>
            </a:endParaRPr>
          </a:p>
        </p:txBody>
      </p:sp>
      <p:sp>
        <p:nvSpPr>
          <p:cNvPr id="12" name="Object12"/>
          <p:cNvSpPr/>
          <p:nvPr/>
        </p:nvSpPr>
        <p:spPr>
          <a:xfrm>
            <a:off x="8902700" y="6669405"/>
            <a:ext cx="633095" cy="552450"/>
          </a:xfrm>
          <a:prstGeom prst="rect">
            <a:avLst/>
          </a:prstGeom>
          <a:noFill/>
        </p:spPr>
        <p:txBody>
          <a:bodyPr wrap="square" lIns="0" tIns="0" rIns="0" bIns="0" rtlCol="0" anchor="ctr"/>
          <a:lstStyle/>
          <a:p>
            <a:r>
              <a:rPr lang="uk-UA" sz="2800" b="1" dirty="0" smtClean="0">
                <a:latin typeface="Gilroy" panose="00000500000000000000" pitchFamily="2" charset="-52"/>
              </a:rPr>
              <a:t>14</a:t>
            </a:r>
            <a:endParaRPr lang="ru-RU" sz="2800" b="1" dirty="0">
              <a:latin typeface="Gilroy" panose="00000500000000000000" pitchFamily="2" charset="-5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a:fillRect/>
          </a:stretch>
        </p:blipFill>
        <p:spPr>
          <a:xfrm>
            <a:off x="1069975" y="1843405"/>
            <a:ext cx="9525" cy="43243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xmlns="" r:embed="rId6"/>
              </a:ext>
            </a:extLst>
          </a:blip>
          <a:srcRect/>
          <a:stretch>
            <a:fillRect/>
          </a:stretch>
        </p:blipFill>
        <p:spPr>
          <a:xfrm>
            <a:off x="6072392" y="1367404"/>
            <a:ext cx="3133725" cy="581025"/>
          </a:xfrm>
          <a:prstGeom prst="rect">
            <a:avLst/>
          </a:prstGeom>
        </p:spPr>
      </p:pic>
      <p:pic>
        <p:nvPicPr>
          <p:cNvPr id="4" name="Object 3" descr="preencoded.png"/>
          <p:cNvPicPr>
            <a:picLocks noChangeAspect="1"/>
          </p:cNvPicPr>
          <p:nvPr/>
        </p:nvPicPr>
        <p:blipFill>
          <a:blip r:embed="rId7"/>
          <a:srcRect/>
          <a:stretch>
            <a:fillRect/>
          </a:stretch>
        </p:blipFill>
        <p:spPr>
          <a:xfrm>
            <a:off x="0" y="2581274"/>
            <a:ext cx="9753600" cy="4733926"/>
          </a:xfrm>
          <a:prstGeom prst="rect">
            <a:avLst/>
          </a:prstGeom>
        </p:spPr>
      </p:pic>
      <p:pic>
        <p:nvPicPr>
          <p:cNvPr id="5" name="Object 4"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4801898" y="-19050"/>
            <a:ext cx="5648325" cy="7315200"/>
          </a:xfrm>
          <a:prstGeom prst="rect">
            <a:avLst/>
          </a:prstGeom>
        </p:spPr>
      </p:pic>
      <p:pic>
        <p:nvPicPr>
          <p:cNvPr id="6" name="Object 5" descr="preencoded.png"/>
          <p:cNvPicPr>
            <a:picLocks noChangeAspect="1"/>
          </p:cNvPicPr>
          <p:nvPr/>
        </p:nvPicPr>
        <p:blipFill>
          <a:blip r:embed="rId10"/>
          <a:srcRect/>
          <a:stretch>
            <a:fillRect/>
          </a:stretch>
        </p:blipFill>
        <p:spPr>
          <a:xfrm>
            <a:off x="8743950" y="2324100"/>
            <a:ext cx="848669" cy="844522"/>
          </a:xfrm>
          <a:prstGeom prst="rect">
            <a:avLst/>
          </a:prstGeom>
        </p:spPr>
      </p:pic>
      <p:pic>
        <p:nvPicPr>
          <p:cNvPr id="7" name="Object 6" descr="preencoded.png"/>
          <p:cNvPicPr>
            <a:picLocks noChangeAspect="1"/>
          </p:cNvPicPr>
          <p:nvPr/>
        </p:nvPicPr>
        <p:blipFill>
          <a:blip r:embed="rId11"/>
          <a:srcRect/>
          <a:stretch>
            <a:fillRect/>
          </a:stretch>
        </p:blipFill>
        <p:spPr>
          <a:xfrm>
            <a:off x="7048230" y="4969068"/>
            <a:ext cx="838740" cy="823575"/>
          </a:xfrm>
          <a:prstGeom prst="rect">
            <a:avLst/>
          </a:prstGeom>
        </p:spPr>
      </p:pic>
      <p:pic>
        <p:nvPicPr>
          <p:cNvPr id="8" name="Object 7" descr="preencoded.png"/>
          <p:cNvPicPr>
            <a:picLocks noChangeAspect="1"/>
          </p:cNvPicPr>
          <p:nvPr/>
        </p:nvPicPr>
        <p:blipFill>
          <a:blip r:embed="rId12"/>
          <a:srcRect/>
          <a:stretch>
            <a:fillRect/>
          </a:stretch>
        </p:blipFill>
        <p:spPr>
          <a:xfrm>
            <a:off x="7915275" y="2114550"/>
            <a:ext cx="618590" cy="593159"/>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xmlns="" r:embed="rId14"/>
              </a:ext>
            </a:extLst>
          </a:blip>
          <a:srcRect/>
          <a:stretch>
            <a:fillRect/>
          </a:stretch>
        </p:blipFill>
        <p:spPr>
          <a:xfrm>
            <a:off x="6076950" y="5124450"/>
            <a:ext cx="733425" cy="238125"/>
          </a:xfrm>
          <a:prstGeom prst="rect">
            <a:avLst/>
          </a:prstGeom>
        </p:spPr>
      </p:pic>
      <p:pic>
        <p:nvPicPr>
          <p:cNvPr id="10" name="Object 9" descr="preencoded.png"/>
          <p:cNvPicPr>
            <a:picLocks noChangeAspect="1"/>
          </p:cNvPicPr>
          <p:nvPr/>
        </p:nvPicPr>
        <p:blipFill>
          <a:blip r:embed="rId15">
            <a:extLst>
              <a:ext uri="{96DAC541-7B7A-43D3-8B79-37D633B846F1}">
                <asvg:svgBlip xmlns:asvg="http://schemas.microsoft.com/office/drawing/2016/SVG/main" xmlns="" r:embed="rId16"/>
              </a:ext>
            </a:extLst>
          </a:blip>
          <a:srcRect/>
          <a:stretch>
            <a:fillRect/>
          </a:stretch>
        </p:blipFill>
        <p:spPr>
          <a:xfrm>
            <a:off x="7286625" y="419099"/>
            <a:ext cx="238125" cy="733425"/>
          </a:xfrm>
          <a:prstGeom prst="rect">
            <a:avLst/>
          </a:prstGeom>
        </p:spPr>
      </p:pic>
      <p:pic>
        <p:nvPicPr>
          <p:cNvPr id="11" name="Object 10" descr="preencoded.png"/>
          <p:cNvPicPr>
            <a:picLocks noChangeAspect="1"/>
          </p:cNvPicPr>
          <p:nvPr/>
        </p:nvPicPr>
        <p:blipFill>
          <a:blip r:embed="rId17"/>
          <a:srcRect/>
          <a:stretch>
            <a:fillRect/>
          </a:stretch>
        </p:blipFill>
        <p:spPr>
          <a:xfrm>
            <a:off x="7506656" y="2838450"/>
            <a:ext cx="1826888" cy="1762213"/>
          </a:xfrm>
          <a:prstGeom prst="rect">
            <a:avLst/>
          </a:prstGeom>
        </p:spPr>
      </p:pic>
      <p:pic>
        <p:nvPicPr>
          <p:cNvPr id="12" name="Object 11" descr="preencoded.png"/>
          <p:cNvPicPr>
            <a:picLocks noChangeAspect="1"/>
          </p:cNvPicPr>
          <p:nvPr/>
        </p:nvPicPr>
        <p:blipFill>
          <a:blip r:embed="rId18">
            <a:extLst>
              <a:ext uri="{96DAC541-7B7A-43D3-8B79-37D633B846F1}">
                <asvg:svgBlip xmlns:asvg="http://schemas.microsoft.com/office/drawing/2016/SVG/main" xmlns="" r:embed="rId19"/>
              </a:ext>
            </a:extLst>
          </a:blip>
          <a:srcRect/>
          <a:stretch>
            <a:fillRect/>
          </a:stretch>
        </p:blipFill>
        <p:spPr>
          <a:xfrm>
            <a:off x="984250" y="1767205"/>
            <a:ext cx="180975" cy="180975"/>
          </a:xfrm>
          <a:prstGeom prst="rect">
            <a:avLst/>
          </a:prstGeom>
        </p:spPr>
      </p:pic>
      <p:pic>
        <p:nvPicPr>
          <p:cNvPr id="13" name="Object 12" descr="preencoded.png"/>
          <p:cNvPicPr>
            <a:picLocks noChangeAspect="1"/>
          </p:cNvPicPr>
          <p:nvPr/>
        </p:nvPicPr>
        <p:blipFill>
          <a:blip r:embed="rId20">
            <a:extLst>
              <a:ext uri="{96DAC541-7B7A-43D3-8B79-37D633B846F1}">
                <asvg:svgBlip xmlns:asvg="http://schemas.microsoft.com/office/drawing/2016/SVG/main" xmlns="" r:embed="rId21"/>
              </a:ext>
            </a:extLst>
          </a:blip>
          <a:srcRect/>
          <a:stretch>
            <a:fillRect/>
          </a:stretch>
        </p:blipFill>
        <p:spPr>
          <a:xfrm>
            <a:off x="984250" y="2329180"/>
            <a:ext cx="180975" cy="171450"/>
          </a:xfrm>
          <a:prstGeom prst="rect">
            <a:avLst/>
          </a:prstGeom>
        </p:spPr>
      </p:pic>
      <p:pic>
        <p:nvPicPr>
          <p:cNvPr id="14" name="Object 13" descr="preencoded.png"/>
          <p:cNvPicPr>
            <a:picLocks noChangeAspect="1"/>
          </p:cNvPicPr>
          <p:nvPr/>
        </p:nvPicPr>
        <p:blipFill>
          <a:blip r:embed="rId18">
            <a:extLst>
              <a:ext uri="{96DAC541-7B7A-43D3-8B79-37D633B846F1}">
                <asvg:svgBlip xmlns:asvg="http://schemas.microsoft.com/office/drawing/2016/SVG/main" xmlns="" r:embed="rId22"/>
              </a:ext>
            </a:extLst>
          </a:blip>
          <a:srcRect/>
          <a:stretch>
            <a:fillRect/>
          </a:stretch>
        </p:blipFill>
        <p:spPr>
          <a:xfrm>
            <a:off x="984250" y="2917825"/>
            <a:ext cx="180975" cy="180975"/>
          </a:xfrm>
          <a:prstGeom prst="rect">
            <a:avLst/>
          </a:prstGeom>
        </p:spPr>
      </p:pic>
      <p:pic>
        <p:nvPicPr>
          <p:cNvPr id="15" name="Object 14" descr="preencoded.png"/>
          <p:cNvPicPr>
            <a:picLocks noChangeAspect="1"/>
          </p:cNvPicPr>
          <p:nvPr/>
        </p:nvPicPr>
        <p:blipFill>
          <a:blip r:embed="rId18">
            <a:extLst>
              <a:ext uri="{96DAC541-7B7A-43D3-8B79-37D633B846F1}">
                <asvg:svgBlip xmlns:asvg="http://schemas.microsoft.com/office/drawing/2016/SVG/main" xmlns="" r:embed="rId23"/>
              </a:ext>
            </a:extLst>
          </a:blip>
          <a:srcRect/>
          <a:stretch>
            <a:fillRect/>
          </a:stretch>
        </p:blipFill>
        <p:spPr>
          <a:xfrm>
            <a:off x="984250" y="3470275"/>
            <a:ext cx="180975" cy="180975"/>
          </a:xfrm>
          <a:prstGeom prst="rect">
            <a:avLst/>
          </a:prstGeom>
        </p:spPr>
      </p:pic>
      <p:pic>
        <p:nvPicPr>
          <p:cNvPr id="16" name="Object 15" descr="preencoded.png"/>
          <p:cNvPicPr>
            <a:picLocks noChangeAspect="1"/>
          </p:cNvPicPr>
          <p:nvPr/>
        </p:nvPicPr>
        <p:blipFill>
          <a:blip r:embed="rId18">
            <a:extLst>
              <a:ext uri="{96DAC541-7B7A-43D3-8B79-37D633B846F1}">
                <asvg:svgBlip xmlns:asvg="http://schemas.microsoft.com/office/drawing/2016/SVG/main" xmlns="" r:embed="rId24"/>
              </a:ext>
            </a:extLst>
          </a:blip>
          <a:srcRect/>
          <a:stretch>
            <a:fillRect/>
          </a:stretch>
        </p:blipFill>
        <p:spPr>
          <a:xfrm>
            <a:off x="984250" y="4067810"/>
            <a:ext cx="180975" cy="180975"/>
          </a:xfrm>
          <a:prstGeom prst="rect">
            <a:avLst/>
          </a:prstGeom>
        </p:spPr>
      </p:pic>
      <p:pic>
        <p:nvPicPr>
          <p:cNvPr id="17" name="Object 16" descr="preencoded.png"/>
          <p:cNvPicPr>
            <a:picLocks noChangeAspect="1"/>
          </p:cNvPicPr>
          <p:nvPr/>
        </p:nvPicPr>
        <p:blipFill>
          <a:blip r:embed="rId20">
            <a:extLst>
              <a:ext uri="{96DAC541-7B7A-43D3-8B79-37D633B846F1}">
                <asvg:svgBlip xmlns:asvg="http://schemas.microsoft.com/office/drawing/2016/SVG/main" xmlns="" r:embed="rId25"/>
              </a:ext>
            </a:extLst>
          </a:blip>
          <a:srcRect/>
          <a:stretch>
            <a:fillRect/>
          </a:stretch>
        </p:blipFill>
        <p:spPr>
          <a:xfrm>
            <a:off x="984250" y="4702175"/>
            <a:ext cx="180975" cy="171450"/>
          </a:xfrm>
          <a:prstGeom prst="rect">
            <a:avLst/>
          </a:prstGeom>
        </p:spPr>
      </p:pic>
      <p:pic>
        <p:nvPicPr>
          <p:cNvPr id="18" name="Object 17" descr="preencoded.png"/>
          <p:cNvPicPr>
            <a:picLocks noChangeAspect="1"/>
          </p:cNvPicPr>
          <p:nvPr/>
        </p:nvPicPr>
        <p:blipFill>
          <a:blip r:embed="rId18">
            <a:extLst>
              <a:ext uri="{96DAC541-7B7A-43D3-8B79-37D633B846F1}">
                <asvg:svgBlip xmlns:asvg="http://schemas.microsoft.com/office/drawing/2016/SVG/main" xmlns="" r:embed="rId26"/>
              </a:ext>
            </a:extLst>
          </a:blip>
          <a:srcRect/>
          <a:stretch>
            <a:fillRect/>
          </a:stretch>
        </p:blipFill>
        <p:spPr>
          <a:xfrm>
            <a:off x="984250" y="5401310"/>
            <a:ext cx="180975" cy="180975"/>
          </a:xfrm>
          <a:prstGeom prst="rect">
            <a:avLst/>
          </a:prstGeom>
        </p:spPr>
      </p:pic>
      <p:sp>
        <p:nvSpPr>
          <p:cNvPr id="19" name="Object18"/>
          <p:cNvSpPr/>
          <p:nvPr/>
        </p:nvSpPr>
        <p:spPr>
          <a:xfrm>
            <a:off x="1009650" y="733425"/>
            <a:ext cx="6014720" cy="819150"/>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КОНТЕНТ-ПОСИЛАННЯ:</a:t>
            </a:r>
          </a:p>
        </p:txBody>
      </p:sp>
      <p:sp>
        <p:nvSpPr>
          <p:cNvPr id="20" name="Object19"/>
          <p:cNvSpPr/>
          <p:nvPr/>
        </p:nvSpPr>
        <p:spPr>
          <a:xfrm>
            <a:off x="1378585" y="1701800"/>
            <a:ext cx="3209925"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Посилання-рубрики</a:t>
            </a:r>
          </a:p>
        </p:txBody>
      </p:sp>
      <p:sp>
        <p:nvSpPr>
          <p:cNvPr id="21" name="Object20"/>
          <p:cNvSpPr/>
          <p:nvPr/>
        </p:nvSpPr>
        <p:spPr>
          <a:xfrm>
            <a:off x="1400175" y="2238375"/>
            <a:ext cx="5775325"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Текстові посилання</a:t>
            </a:r>
          </a:p>
        </p:txBody>
      </p:sp>
      <p:sp>
        <p:nvSpPr>
          <p:cNvPr id="22" name="Object21"/>
          <p:cNvSpPr/>
          <p:nvPr/>
        </p:nvSpPr>
        <p:spPr>
          <a:xfrm>
            <a:off x="1378585" y="2828925"/>
            <a:ext cx="4610100"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Позатекстові (новинні)</a:t>
            </a:r>
          </a:p>
        </p:txBody>
      </p:sp>
      <p:sp>
        <p:nvSpPr>
          <p:cNvPr id="23" name="Object22"/>
          <p:cNvSpPr/>
          <p:nvPr/>
        </p:nvSpPr>
        <p:spPr>
          <a:xfrm>
            <a:off x="1400175" y="3394075"/>
            <a:ext cx="5429250"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Внутрішньотекстові</a:t>
            </a:r>
          </a:p>
        </p:txBody>
      </p:sp>
      <p:sp>
        <p:nvSpPr>
          <p:cNvPr id="24" name="Object23"/>
          <p:cNvSpPr/>
          <p:nvPr/>
        </p:nvSpPr>
        <p:spPr>
          <a:xfrm>
            <a:off x="1400175" y="3912870"/>
            <a:ext cx="1772285" cy="48387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Джерела</a:t>
            </a:r>
          </a:p>
        </p:txBody>
      </p:sp>
      <p:sp>
        <p:nvSpPr>
          <p:cNvPr id="25" name="Object24"/>
          <p:cNvSpPr/>
          <p:nvPr/>
        </p:nvSpPr>
        <p:spPr>
          <a:xfrm>
            <a:off x="1378585" y="4648835"/>
            <a:ext cx="3619500"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Ретроспективні</a:t>
            </a:r>
          </a:p>
        </p:txBody>
      </p:sp>
      <p:sp>
        <p:nvSpPr>
          <p:cNvPr id="26" name="Object25"/>
          <p:cNvSpPr/>
          <p:nvPr/>
        </p:nvSpPr>
        <p:spPr>
          <a:xfrm>
            <a:off x="1378585" y="5320030"/>
            <a:ext cx="2644140"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Референціальні</a:t>
            </a:r>
          </a:p>
        </p:txBody>
      </p:sp>
      <p:sp>
        <p:nvSpPr>
          <p:cNvPr id="27"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15</a:t>
            </a:r>
            <a:endParaRPr lang="ru-RU" sz="2800" b="1" dirty="0">
              <a:latin typeface="Gilroy" panose="00000500000000000000" pitchFamily="2" charset="-52"/>
            </a:endParaRPr>
          </a:p>
        </p:txBody>
      </p:sp>
      <p:sp>
        <p:nvSpPr>
          <p:cNvPr id="28" name="Object25"/>
          <p:cNvSpPr/>
          <p:nvPr/>
        </p:nvSpPr>
        <p:spPr>
          <a:xfrm>
            <a:off x="1378585" y="5950585"/>
            <a:ext cx="2644140" cy="342900"/>
          </a:xfrm>
          <a:prstGeom prst="rect">
            <a:avLst/>
          </a:prstGeom>
          <a:noFill/>
        </p:spPr>
        <p:txBody>
          <a:bodyPr wrap="square" lIns="0" tIns="0" rIns="0" bIns="0" rtlCol="0" anchor="ctr"/>
          <a:lstStyle/>
          <a:p>
            <a:pPr algn="l">
              <a:lnSpc>
                <a:spcPts val="2700"/>
              </a:lnSpc>
            </a:pPr>
            <a:r>
              <a:rPr lang="en-US" sz="2250" b="0" i="0" dirty="0">
                <a:solidFill>
                  <a:srgbClr val="000000"/>
                </a:solidFill>
                <a:latin typeface="Gilroy Regular" pitchFamily="34" charset="0"/>
                <a:ea typeface="Gilroy Regular" pitchFamily="34" charset="-122"/>
                <a:cs typeface="Gilroy Regular" pitchFamily="34" charset="-120"/>
              </a:rPr>
              <a:t>Деталізатори</a:t>
            </a:r>
          </a:p>
        </p:txBody>
      </p:sp>
      <p:pic>
        <p:nvPicPr>
          <p:cNvPr id="29" name="Object 17" descr="preencoded.png"/>
          <p:cNvPicPr>
            <a:picLocks noChangeAspect="1"/>
          </p:cNvPicPr>
          <p:nvPr/>
        </p:nvPicPr>
        <p:blipFill>
          <a:blip r:embed="rId18">
            <a:extLst>
              <a:ext uri="{96DAC541-7B7A-43D3-8B79-37D633B846F1}">
                <asvg:svgBlip xmlns:asvg="http://schemas.microsoft.com/office/drawing/2016/SVG/main" xmlns="" r:embed="rId26"/>
              </a:ext>
            </a:extLst>
          </a:blip>
          <a:srcRect/>
          <a:stretch>
            <a:fillRect/>
          </a:stretch>
        </p:blipFill>
        <p:spPr>
          <a:xfrm>
            <a:off x="984250" y="6034405"/>
            <a:ext cx="180975" cy="1809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0" y="4692879"/>
            <a:ext cx="9753600" cy="2622321"/>
          </a:xfrm>
          <a:prstGeom prst="rect">
            <a:avLst/>
          </a:prstGeom>
        </p:spPr>
      </p:pic>
      <p:pic>
        <p:nvPicPr>
          <p:cNvPr id="3" name="Object 2" descr="preencoded.png"/>
          <p:cNvPicPr>
            <a:picLocks noChangeAspect="1"/>
          </p:cNvPicPr>
          <p:nvPr/>
        </p:nvPicPr>
        <p:blipFill>
          <a:blip r:embed="rId4"/>
          <a:srcRect/>
          <a:stretch>
            <a:fillRect/>
          </a:stretch>
        </p:blipFill>
        <p:spPr>
          <a:xfrm>
            <a:off x="483375" y="1131075"/>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1665001" y="74930"/>
            <a:ext cx="8183849" cy="454816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982075" y="2124075"/>
            <a:ext cx="514350" cy="2828925"/>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115175" y="1209675"/>
            <a:ext cx="885825" cy="914400"/>
          </a:xfrm>
          <a:prstGeom prst="rect">
            <a:avLst/>
          </a:prstGeom>
        </p:spPr>
      </p:pic>
      <p:pic>
        <p:nvPicPr>
          <p:cNvPr id="7" name="Object 6" descr="preencoded.png"/>
          <p:cNvPicPr>
            <a:picLocks noChangeAspect="1"/>
          </p:cNvPicPr>
          <p:nvPr/>
        </p:nvPicPr>
        <p:blipFill>
          <a:blip r:embed="rId10"/>
          <a:srcRect/>
          <a:stretch>
            <a:fillRect/>
          </a:stretch>
        </p:blipFill>
        <p:spPr>
          <a:xfrm>
            <a:off x="6772275" y="142875"/>
            <a:ext cx="2441372" cy="1980595"/>
          </a:xfrm>
          <a:prstGeom prst="rect">
            <a:avLst/>
          </a:prstGeom>
        </p:spPr>
      </p:pic>
      <p:pic>
        <p:nvPicPr>
          <p:cNvPr id="11" name="Object 10"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655955" y="3449320"/>
            <a:ext cx="3810000" cy="781050"/>
          </a:xfrm>
          <a:prstGeom prst="rect">
            <a:avLst/>
          </a:prstGeom>
        </p:spPr>
      </p:pic>
      <p:sp>
        <p:nvSpPr>
          <p:cNvPr id="13" name="Object12"/>
          <p:cNvSpPr/>
          <p:nvPr/>
        </p:nvSpPr>
        <p:spPr>
          <a:xfrm>
            <a:off x="946607" y="1247775"/>
            <a:ext cx="6753225" cy="1228725"/>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ТАКОЖ ІСНУЮТЬ</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a:t>
            </a:r>
            <a:endParaRPr lang="en-US" sz="2700" dirty="0"/>
          </a:p>
        </p:txBody>
      </p:sp>
      <p:sp>
        <p:nvSpPr>
          <p:cNvPr id="14" name="Object13"/>
          <p:cNvSpPr/>
          <p:nvPr/>
        </p:nvSpPr>
        <p:spPr>
          <a:xfrm>
            <a:off x="4610100" y="2476500"/>
            <a:ext cx="4229100" cy="2794000"/>
          </a:xfrm>
          <a:prstGeom prst="rect">
            <a:avLst/>
          </a:prstGeom>
          <a:noFill/>
        </p:spPr>
        <p:txBody>
          <a:bodyPr wrap="square" lIns="0" tIns="0" rIns="0" bIns="0" rtlCol="0" anchor="ctr"/>
          <a:lstStyle/>
          <a:p>
            <a:pPr algn="just">
              <a:lnSpc>
                <a:spcPts val="2340"/>
              </a:lnSpc>
            </a:pPr>
            <a:r>
              <a:rPr lang="en-US" b="0" i="0" dirty="0">
                <a:solidFill>
                  <a:srgbClr val="000000"/>
                </a:solidFill>
                <a:latin typeface="Gilroy Regular" pitchFamily="34" charset="0"/>
                <a:ea typeface="Gilroy Regular" pitchFamily="34" charset="-122"/>
                <a:cs typeface="Gilroy Regular" pitchFamily="34" charset="-120"/>
              </a:rPr>
              <a:t>Контент-посилання пов'язані з журналістським змістом сайту. Контент сайту в широкому сенсі – це все доступне для користувача читача наповнення сайту: тексти, відео та аудіоматеріали, а також всі інші сервіси та можливості, включаючи прогноз погоди, обмін валют тощо, формати читання та версії</a:t>
            </a:r>
          </a:p>
        </p:txBody>
      </p:sp>
      <p:grpSp>
        <p:nvGrpSpPr>
          <p:cNvPr id="21" name="Group 20"/>
          <p:cNvGrpSpPr/>
          <p:nvPr/>
        </p:nvGrpSpPr>
        <p:grpSpPr>
          <a:xfrm>
            <a:off x="657225" y="2276475"/>
            <a:ext cx="3810000" cy="781050"/>
            <a:chOff x="1035" y="3585"/>
            <a:chExt cx="6000" cy="1230"/>
          </a:xfrm>
        </p:grpSpPr>
        <p:pic>
          <p:nvPicPr>
            <p:cNvPr id="10" name="Object 9" descr="preencoded.png"/>
            <p:cNvPicPr>
              <a:picLocks noChangeAspect="1"/>
            </p:cNvPicPr>
            <p:nvPr/>
          </p:nvPicPr>
          <p:blipFill>
            <a:blip r:embed="rId11">
              <a:extLst>
                <a:ext uri="{96DAC541-7B7A-43D3-8B79-37D633B846F1}">
                  <asvg:svgBlip xmlns:asvg="http://schemas.microsoft.com/office/drawing/2016/SVG/main" xmlns="" r:embed="rId13"/>
                </a:ext>
              </a:extLst>
            </a:blip>
            <a:srcRect/>
            <a:stretch>
              <a:fillRect/>
            </a:stretch>
          </p:blipFill>
          <p:spPr>
            <a:xfrm>
              <a:off x="1035" y="3585"/>
              <a:ext cx="6000" cy="1230"/>
            </a:xfrm>
            <a:prstGeom prst="rect">
              <a:avLst/>
            </a:prstGeom>
          </p:spPr>
        </p:pic>
        <p:sp>
          <p:nvSpPr>
            <p:cNvPr id="19" name="Object18"/>
            <p:cNvSpPr/>
            <p:nvPr/>
          </p:nvSpPr>
          <p:spPr>
            <a:xfrm>
              <a:off x="1491" y="3735"/>
              <a:ext cx="5085" cy="930"/>
            </a:xfrm>
            <a:prstGeom prst="rect">
              <a:avLst/>
            </a:prstGeom>
            <a:noFill/>
          </p:spPr>
          <p:txBody>
            <a:bodyPr wrap="square" lIns="0" tIns="0" rIns="0" bIns="0" rtlCol="0" anchor="ctr"/>
            <a:lstStyle/>
            <a:p>
              <a:pPr algn="l">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Сервісні посилання</a:t>
              </a:r>
            </a:p>
          </p:txBody>
        </p:sp>
      </p:grpSp>
      <p:sp>
        <p:nvSpPr>
          <p:cNvPr id="20"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16</a:t>
            </a:r>
            <a:endParaRPr lang="ru-RU" sz="2800" b="1" dirty="0">
              <a:latin typeface="Gilroy" panose="00000500000000000000" pitchFamily="2" charset="-52"/>
            </a:endParaRPr>
          </a:p>
        </p:txBody>
      </p:sp>
      <p:pic>
        <p:nvPicPr>
          <p:cNvPr id="23" name="Object 9" descr="preencoded.png"/>
          <p:cNvPicPr>
            <a:picLocks noChangeAspect="1"/>
          </p:cNvPicPr>
          <p:nvPr/>
        </p:nvPicPr>
        <p:blipFill>
          <a:blip r:embed="rId11">
            <a:extLst>
              <a:ext uri="{96DAC541-7B7A-43D3-8B79-37D633B846F1}">
                <asvg:svgBlip xmlns:asvg="http://schemas.microsoft.com/office/drawing/2016/SVG/main" xmlns="" r:embed="rId13"/>
              </a:ext>
            </a:extLst>
          </a:blip>
          <a:srcRect/>
          <a:stretch>
            <a:fillRect/>
          </a:stretch>
        </p:blipFill>
        <p:spPr>
          <a:xfrm>
            <a:off x="657225" y="4622800"/>
            <a:ext cx="3810000" cy="781050"/>
          </a:xfrm>
          <a:prstGeom prst="rect">
            <a:avLst/>
          </a:prstGeom>
        </p:spPr>
      </p:pic>
      <p:sp>
        <p:nvSpPr>
          <p:cNvPr id="18" name="Object17"/>
          <p:cNvSpPr/>
          <p:nvPr/>
        </p:nvSpPr>
        <p:spPr>
          <a:xfrm>
            <a:off x="946785" y="4865370"/>
            <a:ext cx="2933700" cy="295275"/>
          </a:xfrm>
          <a:prstGeom prst="rect">
            <a:avLst/>
          </a:prstGeom>
          <a:noFill/>
        </p:spPr>
        <p:txBody>
          <a:bodyPr wrap="square" lIns="0" tIns="0" rIns="0" bIns="0" rtlCol="0" anchor="ctr"/>
          <a:lstStyle/>
          <a:p>
            <a:pPr algn="l">
              <a:lnSpc>
                <a:spcPts val="2340"/>
              </a:lnSpc>
            </a:pPr>
            <a:r>
              <a:rPr lang="en-US" sz="1950" b="0" i="0" dirty="0">
                <a:solidFill>
                  <a:srgbClr val="000000"/>
                </a:solidFill>
                <a:latin typeface="Gilroy Regular" pitchFamily="34" charset="0"/>
                <a:ea typeface="Gilroy Regular" pitchFamily="34" charset="-122"/>
                <a:cs typeface="Gilroy Regular" pitchFamily="34" charset="-120"/>
              </a:rPr>
              <a:t>Рекламні посилання</a:t>
            </a:r>
          </a:p>
        </p:txBody>
      </p:sp>
      <p:sp>
        <p:nvSpPr>
          <p:cNvPr id="16" name="Object15"/>
          <p:cNvSpPr/>
          <p:nvPr/>
        </p:nvSpPr>
        <p:spPr>
          <a:xfrm>
            <a:off x="946785" y="3692525"/>
            <a:ext cx="3400425" cy="295275"/>
          </a:xfrm>
          <a:prstGeom prst="rect">
            <a:avLst/>
          </a:prstGeom>
          <a:noFill/>
        </p:spPr>
        <p:txBody>
          <a:bodyPr wrap="square" lIns="0" tIns="0" rIns="0" bIns="0" rtlCol="0" anchor="ctr"/>
          <a:lstStyle/>
          <a:p>
            <a:pPr algn="l">
              <a:lnSpc>
                <a:spcPts val="2340"/>
              </a:lnSpc>
            </a:pPr>
            <a:r>
              <a:rPr lang="en-US" sz="1950" b="0" i="0" dirty="0">
                <a:solidFill>
                  <a:srgbClr val="000000"/>
                </a:solidFill>
                <a:latin typeface="Gilroy Regular" pitchFamily="34" charset="0"/>
                <a:ea typeface="Gilroy Regular" pitchFamily="34" charset="-122"/>
                <a:cs typeface="Gilroy Regular" pitchFamily="34" charset="-120"/>
              </a:rPr>
              <a:t>Комунікаційні посилання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7458075" y="1762125"/>
            <a:ext cx="1072153" cy="1080990"/>
          </a:xfrm>
          <a:prstGeom prst="rect">
            <a:avLst/>
          </a:prstGeom>
        </p:spPr>
      </p:pic>
      <p:pic>
        <p:nvPicPr>
          <p:cNvPr id="4" name="Object 3" descr="preencoded.png"/>
          <p:cNvPicPr>
            <a:picLocks noChangeAspect="1"/>
          </p:cNvPicPr>
          <p:nvPr/>
        </p:nvPicPr>
        <p:blipFill>
          <a:blip r:embed="rId5"/>
          <a:srcRect/>
          <a:stretch>
            <a:fillRect/>
          </a:stretch>
        </p:blipFill>
        <p:spPr>
          <a:xfrm>
            <a:off x="7381875" y="0"/>
            <a:ext cx="2371725" cy="2890293"/>
          </a:xfrm>
          <a:prstGeom prst="rect">
            <a:avLst/>
          </a:prstGeom>
        </p:spPr>
      </p:pic>
      <p:pic>
        <p:nvPicPr>
          <p:cNvPr id="5" name="Object 4" descr="preencoded.png"/>
          <p:cNvPicPr>
            <a:picLocks noChangeAspect="1"/>
          </p:cNvPicPr>
          <p:nvPr/>
        </p:nvPicPr>
        <p:blipFill>
          <a:blip r:embed="rId6"/>
          <a:srcRect/>
          <a:stretch>
            <a:fillRect/>
          </a:stretch>
        </p:blipFill>
        <p:spPr>
          <a:xfrm>
            <a:off x="8248650" y="5667375"/>
            <a:ext cx="1379344" cy="1328844"/>
          </a:xfrm>
          <a:prstGeom prst="rect">
            <a:avLst/>
          </a:prstGeom>
        </p:spPr>
      </p:pic>
      <p:pic>
        <p:nvPicPr>
          <p:cNvPr id="6" name="Object 5" descr="preencoded.png"/>
          <p:cNvPicPr>
            <a:picLocks noChangeAspect="1"/>
          </p:cNvPicPr>
          <p:nvPr/>
        </p:nvPicPr>
        <p:blipFill>
          <a:blip r:embed="rId7"/>
          <a:srcRect/>
          <a:stretch>
            <a:fillRect/>
          </a:stretch>
        </p:blipFill>
        <p:spPr>
          <a:xfrm>
            <a:off x="7048500" y="2371730"/>
            <a:ext cx="2705100" cy="3399258"/>
          </a:xfrm>
          <a:prstGeom prst="rect">
            <a:avLst/>
          </a:prstGeom>
        </p:spPr>
      </p:pic>
      <p:sp>
        <p:nvSpPr>
          <p:cNvPr id="11"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17</a:t>
            </a:r>
            <a:endParaRPr lang="ru-RU" sz="2800" b="1" dirty="0">
              <a:latin typeface="Gilroy" panose="00000500000000000000" pitchFamily="2" charset="-52"/>
            </a:endParaRPr>
          </a:p>
        </p:txBody>
      </p:sp>
      <p:sp>
        <p:nvSpPr>
          <p:cNvPr id="14" name="Object13"/>
          <p:cNvSpPr/>
          <p:nvPr/>
        </p:nvSpPr>
        <p:spPr>
          <a:xfrm>
            <a:off x="838200" y="1971040"/>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РУБРИКАТОР САЙТУ</a:t>
            </a:r>
          </a:p>
          <a:p>
            <a:pPr algn="l">
              <a:lnSpc>
                <a:spcPts val="2700"/>
              </a:lnSpc>
            </a:pPr>
            <a:r>
              <a:rPr lang="uk-UA" altLang="ru-RU" sz="1600" b="0" i="0" dirty="0" smtClean="0">
                <a:solidFill>
                  <a:srgbClr val="000000"/>
                </a:solidFill>
                <a:latin typeface="Gilroy Regular" pitchFamily="34" charset="0"/>
                <a:ea typeface="Gilroy Regular" pitchFamily="34" charset="-122"/>
                <a:cs typeface="Gilroy Regular" pitchFamily="34" charset="-120"/>
              </a:rPr>
              <a:t>Ці посилання зазвичай розташовуються зверху та/або ліворуч як самостійний кадр і постійно присутні у вікні браузера.</a:t>
            </a:r>
            <a:r>
              <a:rPr lang="uk-UA" altLang="ru-RU" b="0" i="0" dirty="0" smtClean="0">
                <a:solidFill>
                  <a:srgbClr val="000000"/>
                </a:solidFill>
                <a:latin typeface="Gilroy Regular" pitchFamily="34" charset="0"/>
                <a:ea typeface="Gilroy Regular" pitchFamily="34" charset="-122"/>
                <a:cs typeface="Gilroy Regular" pitchFamily="34" charset="-120"/>
              </a:rPr>
              <a:t/>
            </a:r>
            <a:br>
              <a:rPr lang="uk-UA" altLang="ru-RU" b="0" i="0" dirty="0" smtClean="0">
                <a:solidFill>
                  <a:srgbClr val="000000"/>
                </a:solidFill>
                <a:latin typeface="Gilroy Regular" pitchFamily="34" charset="0"/>
                <a:ea typeface="Gilroy Regular" pitchFamily="34" charset="-122"/>
                <a:cs typeface="Gilroy Regular" pitchFamily="34" charset="-120"/>
              </a:rPr>
            </a:b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20"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1885315"/>
            <a:ext cx="76200" cy="927100"/>
          </a:xfrm>
          <a:prstGeom prst="rect">
            <a:avLst/>
          </a:prstGeom>
        </p:spPr>
      </p:pic>
      <p:sp>
        <p:nvSpPr>
          <p:cNvPr id="13" name="Object12"/>
          <p:cNvSpPr/>
          <p:nvPr/>
        </p:nvSpPr>
        <p:spPr>
          <a:xfrm>
            <a:off x="704215" y="795655"/>
            <a:ext cx="6753225" cy="585470"/>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Контент-посиланнями можуть виступати такі елементи гіпертексту інтернет-ЗМІ</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a:t>
            </a:r>
            <a:endParaRPr lang="en-US" sz="2700" dirty="0"/>
          </a:p>
        </p:txBody>
      </p:sp>
      <p:sp>
        <p:nvSpPr>
          <p:cNvPr id="12" name="Object13"/>
          <p:cNvSpPr/>
          <p:nvPr/>
        </p:nvSpPr>
        <p:spPr>
          <a:xfrm>
            <a:off x="838200" y="3349625"/>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ФРАГМЕНТИ ТЕКСТУ</a:t>
            </a:r>
          </a:p>
          <a:p>
            <a:pPr algn="l">
              <a:lnSpc>
                <a:spcPts val="2700"/>
              </a:lnSpc>
            </a:pPr>
            <a:r>
              <a:rPr lang="uk-UA" altLang="ru-RU" sz="1400" b="0" i="0" dirty="0" smtClean="0">
                <a:solidFill>
                  <a:srgbClr val="000000"/>
                </a:solidFill>
                <a:latin typeface="Gilroy Regular" pitchFamily="34" charset="0"/>
                <a:ea typeface="Gilroy Regular" pitchFamily="34" charset="-122"/>
                <a:cs typeface="Gilroy Regular" pitchFamily="34" charset="-120"/>
              </a:rPr>
              <a:t>Для текстових посилань важливим моментом є легкість їх розпізнавання.</a:t>
            </a:r>
            <a:r>
              <a:rPr lang="uk-UA" altLang="ru-RU" b="0" i="0" dirty="0" smtClean="0">
                <a:solidFill>
                  <a:srgbClr val="000000"/>
                </a:solidFill>
                <a:latin typeface="Gilroy Regular" pitchFamily="34" charset="0"/>
                <a:ea typeface="Gilroy Regular" pitchFamily="34" charset="-122"/>
                <a:cs typeface="Gilroy Regular" pitchFamily="34" charset="-120"/>
              </a:rPr>
              <a:t/>
            </a:r>
            <a:br>
              <a:rPr lang="uk-UA" altLang="ru-RU" b="0" i="0" dirty="0" smtClean="0">
                <a:solidFill>
                  <a:srgbClr val="000000"/>
                </a:solidFill>
                <a:latin typeface="Gilroy Regular" pitchFamily="34" charset="0"/>
                <a:ea typeface="Gilroy Regular" pitchFamily="34" charset="-122"/>
                <a:cs typeface="Gilroy Regular" pitchFamily="34" charset="-120"/>
              </a:rPr>
            </a:b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15"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3349625"/>
            <a:ext cx="76200" cy="927100"/>
          </a:xfrm>
          <a:prstGeom prst="rect">
            <a:avLst/>
          </a:prstGeom>
        </p:spPr>
      </p:pic>
      <p:sp>
        <p:nvSpPr>
          <p:cNvPr id="16" name="Object13"/>
          <p:cNvSpPr/>
          <p:nvPr/>
        </p:nvSpPr>
        <p:spPr>
          <a:xfrm>
            <a:off x="838200" y="4888230"/>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РЕФЕРЕНЦІЙНІ ПОСИЛАННЯ</a:t>
            </a:r>
          </a:p>
          <a:p>
            <a:pPr algn="l">
              <a:lnSpc>
                <a:spcPts val="2700"/>
              </a:lnSpc>
            </a:pPr>
            <a:r>
              <a:rPr lang="uk-UA" altLang="ru-RU" sz="1600" b="0" i="0" dirty="0" smtClean="0">
                <a:solidFill>
                  <a:srgbClr val="000000"/>
                </a:solidFill>
                <a:latin typeface="Gilroy Regular" pitchFamily="34" charset="0"/>
                <a:ea typeface="Gilroy Regular" pitchFamily="34" charset="-122"/>
                <a:cs typeface="Gilroy Regular" pitchFamily="34" charset="-120"/>
              </a:rPr>
              <a:t>Встановлюють переходи між реферуючим виразом та інформацією, здатною визначити референта.</a:t>
            </a:r>
            <a:r>
              <a:rPr lang="uk-UA" altLang="ru-RU" b="0" i="0" dirty="0" smtClean="0">
                <a:solidFill>
                  <a:srgbClr val="000000"/>
                </a:solidFill>
                <a:latin typeface="Gilroy Regular" pitchFamily="34" charset="0"/>
                <a:ea typeface="Gilroy Regular" pitchFamily="34" charset="-122"/>
                <a:cs typeface="Gilroy Regular" pitchFamily="34" charset="-120"/>
              </a:rPr>
              <a:t/>
            </a:r>
            <a:br>
              <a:rPr lang="uk-UA" altLang="ru-RU" b="0" i="0" dirty="0" smtClean="0">
                <a:solidFill>
                  <a:srgbClr val="000000"/>
                </a:solidFill>
                <a:latin typeface="Gilroy Regular" pitchFamily="34" charset="0"/>
                <a:ea typeface="Gilroy Regular" pitchFamily="34" charset="-122"/>
                <a:cs typeface="Gilroy Regular" pitchFamily="34" charset="-120"/>
              </a:rPr>
            </a:b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17"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4802505"/>
            <a:ext cx="76200" cy="927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7458075" y="1762125"/>
            <a:ext cx="1072153" cy="1080990"/>
          </a:xfrm>
          <a:prstGeom prst="rect">
            <a:avLst/>
          </a:prstGeom>
        </p:spPr>
      </p:pic>
      <p:pic>
        <p:nvPicPr>
          <p:cNvPr id="4" name="Object 3" descr="preencoded.png"/>
          <p:cNvPicPr>
            <a:picLocks noChangeAspect="1"/>
          </p:cNvPicPr>
          <p:nvPr/>
        </p:nvPicPr>
        <p:blipFill>
          <a:blip r:embed="rId5"/>
          <a:srcRect/>
          <a:stretch>
            <a:fillRect/>
          </a:stretch>
        </p:blipFill>
        <p:spPr>
          <a:xfrm>
            <a:off x="7381875" y="0"/>
            <a:ext cx="2371725" cy="2890293"/>
          </a:xfrm>
          <a:prstGeom prst="rect">
            <a:avLst/>
          </a:prstGeom>
        </p:spPr>
      </p:pic>
      <p:pic>
        <p:nvPicPr>
          <p:cNvPr id="5" name="Object 4" descr="preencoded.png"/>
          <p:cNvPicPr>
            <a:picLocks noChangeAspect="1"/>
          </p:cNvPicPr>
          <p:nvPr/>
        </p:nvPicPr>
        <p:blipFill>
          <a:blip r:embed="rId6"/>
          <a:srcRect/>
          <a:stretch>
            <a:fillRect/>
          </a:stretch>
        </p:blipFill>
        <p:spPr>
          <a:xfrm>
            <a:off x="8248650" y="5667375"/>
            <a:ext cx="1379344" cy="1328844"/>
          </a:xfrm>
          <a:prstGeom prst="rect">
            <a:avLst/>
          </a:prstGeom>
        </p:spPr>
      </p:pic>
      <p:pic>
        <p:nvPicPr>
          <p:cNvPr id="6" name="Object 5" descr="preencoded.png"/>
          <p:cNvPicPr>
            <a:picLocks noChangeAspect="1"/>
          </p:cNvPicPr>
          <p:nvPr/>
        </p:nvPicPr>
        <p:blipFill>
          <a:blip r:embed="rId7"/>
          <a:srcRect/>
          <a:stretch>
            <a:fillRect/>
          </a:stretch>
        </p:blipFill>
        <p:spPr>
          <a:xfrm>
            <a:off x="7048500" y="2371730"/>
            <a:ext cx="2705100" cy="3399258"/>
          </a:xfrm>
          <a:prstGeom prst="rect">
            <a:avLst/>
          </a:prstGeom>
        </p:spPr>
      </p:pic>
      <p:sp>
        <p:nvSpPr>
          <p:cNvPr id="11"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18</a:t>
            </a:r>
            <a:endParaRPr lang="ru-RU" sz="2800" b="1" dirty="0">
              <a:latin typeface="Gilroy" panose="00000500000000000000" pitchFamily="2" charset="-52"/>
            </a:endParaRPr>
          </a:p>
        </p:txBody>
      </p:sp>
      <p:sp>
        <p:nvSpPr>
          <p:cNvPr id="14" name="Object13"/>
          <p:cNvSpPr/>
          <p:nvPr/>
        </p:nvSpPr>
        <p:spPr>
          <a:xfrm>
            <a:off x="838200" y="1971040"/>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ПОСИЛАННЯ-ДЕТАЛІЗАТОРИ</a:t>
            </a:r>
          </a:p>
          <a:p>
            <a:pPr algn="l">
              <a:lnSpc>
                <a:spcPts val="2700"/>
              </a:lnSpc>
            </a:pPr>
            <a:r>
              <a:rPr lang="uk-UA" altLang="ru-RU" sz="1600" b="0" i="0" dirty="0" smtClean="0">
                <a:solidFill>
                  <a:srgbClr val="000000"/>
                </a:solidFill>
                <a:latin typeface="Gilroy Regular" pitchFamily="34" charset="0"/>
                <a:ea typeface="Gilroy Regular" pitchFamily="34" charset="-122"/>
                <a:cs typeface="Gilroy Regular" pitchFamily="34" charset="-120"/>
              </a:rPr>
              <a:t>Покликані доповнити інформацію, що міститься в тексті</a:t>
            </a:r>
            <a:r>
              <a:rPr lang="uk-UA" altLang="ru-RU" b="0" i="0" dirty="0" smtClean="0">
                <a:solidFill>
                  <a:srgbClr val="000000"/>
                </a:solidFill>
                <a:latin typeface="Gilroy Regular" pitchFamily="34" charset="0"/>
                <a:ea typeface="Gilroy Regular" pitchFamily="34" charset="-122"/>
                <a:cs typeface="Gilroy Regular" pitchFamily="34" charset="-120"/>
              </a:rPr>
              <a:t/>
            </a:r>
            <a:br>
              <a:rPr lang="uk-UA" altLang="ru-RU" b="0" i="0" dirty="0" smtClean="0">
                <a:solidFill>
                  <a:srgbClr val="000000"/>
                </a:solidFill>
                <a:latin typeface="Gilroy Regular" pitchFamily="34" charset="0"/>
                <a:ea typeface="Gilroy Regular" pitchFamily="34" charset="-122"/>
                <a:cs typeface="Gilroy Regular" pitchFamily="34" charset="-120"/>
              </a:rPr>
            </a:b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20"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1885315"/>
            <a:ext cx="76200" cy="927100"/>
          </a:xfrm>
          <a:prstGeom prst="rect">
            <a:avLst/>
          </a:prstGeom>
        </p:spPr>
      </p:pic>
      <p:sp>
        <p:nvSpPr>
          <p:cNvPr id="13" name="Object12"/>
          <p:cNvSpPr/>
          <p:nvPr/>
        </p:nvSpPr>
        <p:spPr>
          <a:xfrm>
            <a:off x="704215" y="795655"/>
            <a:ext cx="6753225" cy="585470"/>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Контент-посиланнями можуть виступати такі елементи гіпертексту інтернет-ЗМІ</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a:t>
            </a:r>
            <a:endParaRPr lang="en-US" sz="2700" dirty="0"/>
          </a:p>
        </p:txBody>
      </p:sp>
      <p:sp>
        <p:nvSpPr>
          <p:cNvPr id="12" name="Object13"/>
          <p:cNvSpPr/>
          <p:nvPr/>
        </p:nvSpPr>
        <p:spPr>
          <a:xfrm>
            <a:off x="838200" y="3281680"/>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ПОВІДОМЛЕННЯ-ДЕТАЛІЗАТОРИ</a:t>
            </a:r>
            <a:br>
              <a:rPr lang="uk-UA" sz="1600" b="1" i="0" dirty="0" smtClean="0">
                <a:solidFill>
                  <a:srgbClr val="000000"/>
                </a:solidFill>
                <a:latin typeface="Gilroy Regular" pitchFamily="34" charset="0"/>
                <a:ea typeface="Gilroy Regular" pitchFamily="34" charset="-122"/>
                <a:cs typeface="Gilroy Regular" pitchFamily="34" charset="-120"/>
              </a:rPr>
            </a:br>
            <a:r>
              <a:rPr lang="uk-UA" altLang="ru-RU" sz="1400" b="0" i="0" dirty="0" smtClean="0">
                <a:solidFill>
                  <a:srgbClr val="000000"/>
                </a:solidFill>
                <a:latin typeface="Gilroy Regular" pitchFamily="34" charset="0"/>
                <a:ea typeface="Gilroy Regular" pitchFamily="34" charset="-122"/>
                <a:cs typeface="Gilroy Regular" pitchFamily="34" charset="-120"/>
              </a:rPr>
              <a:t>надсилають до додаткової інформації. Важливо зазначити, що в повідомленнях стрічок посилання деталі практично не використовуються.</a:t>
            </a: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15"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3413760"/>
            <a:ext cx="76200" cy="927100"/>
          </a:xfrm>
          <a:prstGeom prst="rect">
            <a:avLst/>
          </a:prstGeom>
        </p:spPr>
      </p:pic>
      <p:sp>
        <p:nvSpPr>
          <p:cNvPr id="16" name="Object13"/>
          <p:cNvSpPr/>
          <p:nvPr/>
        </p:nvSpPr>
        <p:spPr>
          <a:xfrm>
            <a:off x="838200" y="4888230"/>
            <a:ext cx="6703695" cy="1442720"/>
          </a:xfrm>
          <a:prstGeom prst="rect">
            <a:avLst/>
          </a:prstGeom>
          <a:noFill/>
        </p:spPr>
        <p:txBody>
          <a:bodyPr wrap="square" lIns="0" tIns="0" rIns="0" bIns="0" rtlCol="0" anchor="ctr"/>
          <a:lstStyle/>
          <a:p>
            <a:pPr algn="l">
              <a:lnSpc>
                <a:spcPts val="2700"/>
              </a:lnSpc>
            </a:pPr>
            <a:r>
              <a:rPr lang="uk-UA" sz="1600" b="1" i="0" dirty="0" smtClean="0">
                <a:solidFill>
                  <a:srgbClr val="000000"/>
                </a:solidFill>
                <a:latin typeface="Gilroy Regular" pitchFamily="34" charset="0"/>
                <a:ea typeface="Gilroy Regular" pitchFamily="34" charset="-122"/>
                <a:cs typeface="Gilroy Regular" pitchFamily="34" charset="-120"/>
              </a:rPr>
              <a:t>СЕРВІСНІ ТА КОМУНІКАЦІЙНІ ПОСИЛАННЯ</a:t>
            </a:r>
          </a:p>
          <a:p>
            <a:pPr algn="l">
              <a:lnSpc>
                <a:spcPts val="2700"/>
              </a:lnSpc>
            </a:pPr>
            <a:r>
              <a:rPr lang="uk-UA" altLang="ru-RU" b="0" i="0" dirty="0" smtClean="0">
                <a:solidFill>
                  <a:srgbClr val="000000"/>
                </a:solidFill>
                <a:latin typeface="Gilroy Regular" pitchFamily="34" charset="0"/>
                <a:ea typeface="Gilroy Regular" pitchFamily="34" charset="-122"/>
                <a:cs typeface="Gilroy Regular" pitchFamily="34" charset="-120"/>
              </a:rPr>
              <a:t>встановлюють перехід на додаткові ресурси сайту, не пов'язані з професійним журналістським контентом</a:t>
            </a: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pic>
        <p:nvPicPr>
          <p:cNvPr id="17" name="Object 7"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704215" y="5017135"/>
            <a:ext cx="76200" cy="927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5416223" y="0"/>
            <a:ext cx="4337377" cy="7315200"/>
          </a:xfrm>
          <a:prstGeom prst="rect">
            <a:avLst/>
          </a:prstGeom>
        </p:spPr>
      </p:pic>
      <p:pic>
        <p:nvPicPr>
          <p:cNvPr id="3" name="Object 2" descr="preencoded.png"/>
          <p:cNvPicPr>
            <a:picLocks noChangeAspect="1"/>
          </p:cNvPicPr>
          <p:nvPr/>
        </p:nvPicPr>
        <p:blipFill>
          <a:blip r:embed="rId4"/>
          <a:srcRect/>
          <a:stretch>
            <a:fillRect/>
          </a:stretch>
        </p:blipFill>
        <p:spPr>
          <a:xfrm>
            <a:off x="6286509" y="323850"/>
            <a:ext cx="3467091" cy="3508902"/>
          </a:xfrm>
          <a:prstGeom prst="rect">
            <a:avLst/>
          </a:prstGeom>
        </p:spPr>
      </p:pic>
      <p:pic>
        <p:nvPicPr>
          <p:cNvPr id="4" name="Object 3" descr="preencoded.png"/>
          <p:cNvPicPr>
            <a:picLocks noChangeAspect="1"/>
          </p:cNvPicPr>
          <p:nvPr/>
        </p:nvPicPr>
        <p:blipFill>
          <a:blip r:embed="rId5"/>
          <a:srcRect/>
          <a:stretch>
            <a:fillRect/>
          </a:stretch>
        </p:blipFill>
        <p:spPr>
          <a:xfrm>
            <a:off x="8296275" y="2628900"/>
            <a:ext cx="1304404" cy="1315157"/>
          </a:xfrm>
          <a:prstGeom prst="rect">
            <a:avLst/>
          </a:prstGeom>
        </p:spPr>
      </p:pic>
      <p:pic>
        <p:nvPicPr>
          <p:cNvPr id="5" name="Object 4" descr="preencoded.png"/>
          <p:cNvPicPr>
            <a:picLocks noChangeAspect="1"/>
          </p:cNvPicPr>
          <p:nvPr/>
        </p:nvPicPr>
        <p:blipFill>
          <a:blip r:embed="rId6"/>
          <a:srcRect/>
          <a:stretch>
            <a:fillRect/>
          </a:stretch>
        </p:blipFill>
        <p:spPr>
          <a:xfrm>
            <a:off x="8867775" y="476250"/>
            <a:ext cx="665531" cy="660834"/>
          </a:xfrm>
          <a:prstGeom prst="rect">
            <a:avLst/>
          </a:prstGeom>
        </p:spPr>
      </p:pic>
      <p:pic>
        <p:nvPicPr>
          <p:cNvPr id="6" name="Object 5" descr="preencoded.png"/>
          <p:cNvPicPr>
            <a:picLocks noChangeAspect="1"/>
          </p:cNvPicPr>
          <p:nvPr/>
        </p:nvPicPr>
        <p:blipFill>
          <a:blip r:embed="rId6"/>
          <a:srcRect/>
          <a:stretch>
            <a:fillRect/>
          </a:stretch>
        </p:blipFill>
        <p:spPr>
          <a:xfrm>
            <a:off x="7581900" y="5819775"/>
            <a:ext cx="665531" cy="660834"/>
          </a:xfrm>
          <a:prstGeom prst="rect">
            <a:avLst/>
          </a:prstGeom>
        </p:spPr>
      </p:pic>
      <p:pic>
        <p:nvPicPr>
          <p:cNvPr id="7" name="Object 6" descr="preencoded.png"/>
          <p:cNvPicPr>
            <a:picLocks noChangeAspect="1"/>
          </p:cNvPicPr>
          <p:nvPr/>
        </p:nvPicPr>
        <p:blipFill>
          <a:blip r:embed="rId7"/>
          <a:srcRect/>
          <a:stretch>
            <a:fillRect/>
          </a:stretch>
        </p:blipFill>
        <p:spPr>
          <a:xfrm>
            <a:off x="6286500" y="3191510"/>
            <a:ext cx="2885991" cy="2620375"/>
          </a:xfrm>
          <a:prstGeom prst="rect">
            <a:avLst/>
          </a:prstGeom>
        </p:spPr>
      </p:pic>
      <p:pic>
        <p:nvPicPr>
          <p:cNvPr id="8" name="Object 7" descr="preencoded.png"/>
          <p:cNvPicPr>
            <a:picLocks noChangeAspect="1"/>
          </p:cNvPicPr>
          <p:nvPr/>
        </p:nvPicPr>
        <p:blipFill>
          <a:blip r:embed="rId8"/>
          <a:srcRect/>
          <a:stretch>
            <a:fillRect/>
          </a:stretch>
        </p:blipFill>
        <p:spPr>
          <a:xfrm>
            <a:off x="8105775" y="4048125"/>
            <a:ext cx="1647825" cy="3267075"/>
          </a:xfrm>
          <a:prstGeom prst="rect">
            <a:avLst/>
          </a:prstGeom>
        </p:spPr>
      </p:pic>
      <p:sp>
        <p:nvSpPr>
          <p:cNvPr id="10" name="Object9"/>
          <p:cNvSpPr/>
          <p:nvPr/>
        </p:nvSpPr>
        <p:spPr>
          <a:xfrm>
            <a:off x="1009650" y="1276350"/>
            <a:ext cx="6753225" cy="409575"/>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КЛІКБЕЙТИНГ</a:t>
            </a:r>
          </a:p>
        </p:txBody>
      </p:sp>
      <p:sp>
        <p:nvSpPr>
          <p:cNvPr id="11" name="Object10"/>
          <p:cNvSpPr/>
          <p:nvPr/>
        </p:nvSpPr>
        <p:spPr>
          <a:xfrm>
            <a:off x="1009650" y="3394710"/>
            <a:ext cx="7010400" cy="2743200"/>
          </a:xfrm>
          <a:prstGeom prst="rect">
            <a:avLst/>
          </a:prstGeom>
          <a:noFill/>
        </p:spPr>
        <p:txBody>
          <a:bodyPr wrap="square" lIns="0" tIns="0" rIns="0" bIns="0" rtlCol="0" anchor="ctr"/>
          <a:lstStyle/>
          <a:p>
            <a:pPr algn="l">
              <a:lnSpc>
                <a:spcPts val="2700"/>
              </a:lnSpc>
            </a:pPr>
            <a:r>
              <a:rPr lang="en-US" sz="2000" b="0" i="0" dirty="0">
                <a:solidFill>
                  <a:srgbClr val="000000"/>
                </a:solidFill>
                <a:latin typeface="Gilroy Regular" pitchFamily="34" charset="0"/>
                <a:ea typeface="Gilroy Regular" pitchFamily="34" charset="-122"/>
                <a:cs typeface="Gilroy Regular" pitchFamily="34" charset="-120"/>
              </a:rPr>
              <a:t>Одне з можливих рішень проблеми ідентифікації клікбейтингу в онлайн-просторі бачиться у застосуванні методу аналізу макроструктурної організації тексту, що дозволяє одночасно проводити дослідження з урахуванням дискурсивного, композиційного та стилістичних аспектів його створення. </a:t>
            </a:r>
          </a:p>
        </p:txBody>
      </p:sp>
      <p:sp>
        <p:nvSpPr>
          <p:cNvPr id="12" name="Object11"/>
          <p:cNvSpPr/>
          <p:nvPr/>
        </p:nvSpPr>
        <p:spPr>
          <a:xfrm>
            <a:off x="1009650" y="1685925"/>
            <a:ext cx="5562600" cy="1371600"/>
          </a:xfrm>
          <a:prstGeom prst="rect">
            <a:avLst/>
          </a:prstGeom>
          <a:noFill/>
        </p:spPr>
        <p:txBody>
          <a:bodyPr wrap="square" lIns="0" tIns="0" rIns="0" bIns="0" rtlCol="0" anchor="ctr"/>
          <a:lstStyle/>
          <a:p>
            <a:pPr algn="just">
              <a:lnSpc>
                <a:spcPts val="2700"/>
              </a:lnSpc>
            </a:pPr>
            <a:r>
              <a:rPr lang="uk-UA" altLang="en-US" sz="2000" b="0" i="0" dirty="0">
                <a:solidFill>
                  <a:srgbClr val="000000"/>
                </a:solidFill>
                <a:latin typeface="Gilroy Regular" pitchFamily="34" charset="0"/>
                <a:ea typeface="Gilroy Regular" pitchFamily="34" charset="-122"/>
                <a:cs typeface="Gilroy Regular" pitchFamily="34" charset="-120"/>
              </a:rPr>
              <a:t>Е</a:t>
            </a:r>
            <a:r>
              <a:rPr lang="en-US" sz="2000" b="0" i="0" dirty="0">
                <a:solidFill>
                  <a:srgbClr val="000000"/>
                </a:solidFill>
                <a:latin typeface="Gilroy Regular" pitchFamily="34" charset="0"/>
                <a:ea typeface="Gilroy Regular" pitchFamily="34" charset="-122"/>
                <a:cs typeface="Gilroy Regular" pitchFamily="34" charset="-120"/>
              </a:rPr>
              <a:t>фективни</a:t>
            </a:r>
            <a:r>
              <a:rPr lang="uk-UA" altLang="en-US" sz="2000" b="0" i="0" dirty="0">
                <a:solidFill>
                  <a:srgbClr val="000000"/>
                </a:solidFill>
                <a:latin typeface="Gilroy Regular" pitchFamily="34" charset="0"/>
                <a:ea typeface="Gilroy Regular" pitchFamily="34" charset="-122"/>
                <a:cs typeface="Gilroy Regular" pitchFamily="34" charset="-120"/>
              </a:rPr>
              <a:t>й</a:t>
            </a:r>
            <a:r>
              <a:rPr lang="en-US" sz="2000" b="0" i="0" dirty="0">
                <a:solidFill>
                  <a:srgbClr val="000000"/>
                </a:solidFill>
                <a:latin typeface="Gilroy Regular" pitchFamily="34" charset="0"/>
                <a:ea typeface="Gilroy Regular" pitchFamily="34" charset="-122"/>
                <a:cs typeface="Gilroy Regular" pitchFamily="34" charset="-120"/>
              </a:rPr>
              <a:t> спос</a:t>
            </a:r>
            <a:r>
              <a:rPr lang="uk-UA" altLang="en-US" sz="2000" b="0" i="0" dirty="0">
                <a:solidFill>
                  <a:srgbClr val="000000"/>
                </a:solidFill>
                <a:latin typeface="Gilroy Regular" pitchFamily="34" charset="0"/>
                <a:ea typeface="Gilroy Regular" pitchFamily="34" charset="-122"/>
                <a:cs typeface="Gilroy Regular" pitchFamily="34" charset="-120"/>
              </a:rPr>
              <a:t>іб</a:t>
            </a:r>
            <a:r>
              <a:rPr lang="en-US" sz="2000" b="0" i="0" dirty="0">
                <a:solidFill>
                  <a:srgbClr val="000000"/>
                </a:solidFill>
                <a:latin typeface="Gilroy Regular" pitchFamily="34" charset="0"/>
                <a:ea typeface="Gilroy Regular" pitchFamily="34" charset="-122"/>
                <a:cs typeface="Gilroy Regular" pitchFamily="34" charset="-120"/>
              </a:rPr>
              <a:t> залучення і утримання уваги аудиторії, в основі якої лежить вплив на емоції споживача інформації</a:t>
            </a:r>
          </a:p>
        </p:txBody>
      </p:sp>
      <p:sp>
        <p:nvSpPr>
          <p:cNvPr id="13"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19</a:t>
            </a:r>
            <a:endParaRPr lang="ru-RU" sz="2800" b="1" dirty="0">
              <a:latin typeface="Gilroy" panose="00000500000000000000" pitchFamily="2" charset="-5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Object 1" descr="preencoded.png"/>
          <p:cNvPicPr>
            <a:picLocks noChangeAspect="1"/>
          </p:cNvPicPr>
          <p:nvPr/>
        </p:nvPicPr>
        <p:blipFill>
          <a:blip r:embed="rId3"/>
          <a:srcRect/>
          <a:stretch>
            <a:fillRect/>
          </a:stretch>
        </p:blipFill>
        <p:spPr>
          <a:xfrm>
            <a:off x="200025" y="1933575"/>
            <a:ext cx="7410450" cy="4347152"/>
          </a:xfrm>
          <a:prstGeom prst="rect">
            <a:avLst/>
          </a:prstGeom>
        </p:spPr>
      </p:pic>
      <p:pic>
        <p:nvPicPr>
          <p:cNvPr id="2" name="Object 1" descr="preencoded.png"/>
          <p:cNvPicPr>
            <a:picLocks noChangeAspect="1"/>
          </p:cNvPicPr>
          <p:nvPr/>
        </p:nvPicPr>
        <p:blipFill>
          <a:blip r:embed="rId4"/>
          <a:srcRect/>
          <a:stretch>
            <a:fillRect/>
          </a:stretch>
        </p:blipFill>
        <p:spPr>
          <a:xfrm>
            <a:off x="0" y="0"/>
            <a:ext cx="9753600" cy="7315200"/>
          </a:xfrm>
          <a:prstGeom prst="rect">
            <a:avLst/>
          </a:prstGeom>
        </p:spPr>
      </p:pic>
      <p:pic>
        <p:nvPicPr>
          <p:cNvPr id="3" name="Object 2" descr="preencoded.png"/>
          <p:cNvPicPr>
            <a:picLocks noChangeAspect="1"/>
          </p:cNvPicPr>
          <p:nvPr/>
        </p:nvPicPr>
        <p:blipFill>
          <a:blip r:embed="rId5"/>
          <a:srcRect/>
          <a:stretch>
            <a:fillRect/>
          </a:stretch>
        </p:blipFill>
        <p:spPr>
          <a:xfrm>
            <a:off x="0" y="0"/>
            <a:ext cx="9428406" cy="3941462"/>
          </a:xfrm>
          <a:prstGeom prst="rect">
            <a:avLst/>
          </a:prstGeom>
        </p:spPr>
      </p:pic>
      <p:pic>
        <p:nvPicPr>
          <p:cNvPr id="4" name="Object 3" descr="preencoded.png"/>
          <p:cNvPicPr>
            <a:picLocks noChangeAspect="1"/>
          </p:cNvPicPr>
          <p:nvPr/>
        </p:nvPicPr>
        <p:blipFill>
          <a:blip r:embed="rId6"/>
          <a:srcRect/>
          <a:stretch>
            <a:fillRect/>
          </a:stretch>
        </p:blipFill>
        <p:spPr>
          <a:xfrm>
            <a:off x="0" y="0"/>
            <a:ext cx="2708291" cy="1967392"/>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xmlns="" r:embed="rId8"/>
              </a:ext>
            </a:extLst>
          </a:blip>
          <a:srcRect/>
          <a:stretch>
            <a:fillRect/>
          </a:stretch>
        </p:blipFill>
        <p:spPr>
          <a:xfrm>
            <a:off x="3786907" y="-12989"/>
            <a:ext cx="5964670" cy="7315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xmlns="" r:embed="rId10"/>
              </a:ext>
            </a:extLst>
          </a:blip>
          <a:srcRect/>
          <a:stretch>
            <a:fillRect/>
          </a:stretch>
        </p:blipFill>
        <p:spPr>
          <a:xfrm>
            <a:off x="6505575" y="638175"/>
            <a:ext cx="1676400" cy="3048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733425" y="6372225"/>
            <a:ext cx="1419225" cy="238125"/>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xmlns="" r:embed="rId14"/>
              </a:ext>
            </a:extLst>
          </a:blip>
          <a:srcRect/>
          <a:stretch>
            <a:fillRect/>
          </a:stretch>
        </p:blipFill>
        <p:spPr>
          <a:xfrm>
            <a:off x="684933" y="3681555"/>
            <a:ext cx="76200" cy="1547449"/>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xmlns="" r:embed="rId16"/>
              </a:ext>
            </a:extLst>
          </a:blip>
          <a:srcRect/>
          <a:stretch>
            <a:fillRect/>
          </a:stretch>
        </p:blipFill>
        <p:spPr>
          <a:xfrm>
            <a:off x="8620125" y="5410200"/>
            <a:ext cx="885825" cy="914400"/>
          </a:xfrm>
          <a:prstGeom prst="rect">
            <a:avLst/>
          </a:prstGeom>
        </p:spPr>
      </p:pic>
      <p:pic>
        <p:nvPicPr>
          <p:cNvPr id="10" name="Object 9" descr="preencoded.png"/>
          <p:cNvPicPr>
            <a:picLocks noChangeAspect="1"/>
          </p:cNvPicPr>
          <p:nvPr/>
        </p:nvPicPr>
        <p:blipFill>
          <a:blip r:embed="rId17"/>
          <a:srcRect/>
          <a:stretch>
            <a:fillRect/>
          </a:stretch>
        </p:blipFill>
        <p:spPr>
          <a:xfrm rot="3814378">
            <a:off x="6123088" y="4228317"/>
            <a:ext cx="2441372" cy="1333500"/>
          </a:xfrm>
          <a:prstGeom prst="rect">
            <a:avLst/>
          </a:prstGeom>
        </p:spPr>
      </p:pic>
      <p:pic>
        <p:nvPicPr>
          <p:cNvPr id="11" name="Object 10" descr="preencoded.png"/>
          <p:cNvPicPr>
            <a:picLocks noChangeAspect="1"/>
          </p:cNvPicPr>
          <p:nvPr/>
        </p:nvPicPr>
        <p:blipFill>
          <a:blip r:embed="rId18">
            <a:extLst>
              <a:ext uri="{96DAC541-7B7A-43D3-8B79-37D633B846F1}">
                <asvg:svgBlip xmlns:asvg="http://schemas.microsoft.com/office/drawing/2016/SVG/main" xmlns="" r:embed="rId19"/>
              </a:ext>
            </a:extLst>
          </a:blip>
          <a:srcRect/>
          <a:stretch>
            <a:fillRect/>
          </a:stretch>
        </p:blipFill>
        <p:spPr>
          <a:xfrm>
            <a:off x="8296275" y="4057650"/>
            <a:ext cx="1133475" cy="1143000"/>
          </a:xfrm>
          <a:prstGeom prst="rect">
            <a:avLst/>
          </a:prstGeom>
        </p:spPr>
      </p:pic>
      <p:sp>
        <p:nvSpPr>
          <p:cNvPr id="12" name="Object11"/>
          <p:cNvSpPr/>
          <p:nvPr/>
        </p:nvSpPr>
        <p:spPr>
          <a:xfrm>
            <a:off x="914400" y="2400300"/>
            <a:ext cx="6648450" cy="1104900"/>
          </a:xfrm>
          <a:prstGeom prst="rect">
            <a:avLst/>
          </a:prstGeom>
          <a:noFill/>
        </p:spPr>
        <p:txBody>
          <a:bodyPr wrap="square" lIns="0" tIns="0" rIns="0" bIns="0" rtlCol="0" anchor="ctr"/>
          <a:lstStyle/>
          <a:p>
            <a:pPr algn="l">
              <a:lnSpc>
                <a:spcPts val="4320"/>
              </a:lnSpc>
            </a:pPr>
            <a:endParaRPr lang="en-US" sz="3600" dirty="0"/>
          </a:p>
        </p:txBody>
      </p:sp>
      <p:sp>
        <p:nvSpPr>
          <p:cNvPr id="13" name="Object12"/>
          <p:cNvSpPr/>
          <p:nvPr/>
        </p:nvSpPr>
        <p:spPr>
          <a:xfrm>
            <a:off x="869315" y="3677285"/>
            <a:ext cx="5267325" cy="1552575"/>
          </a:xfrm>
          <a:prstGeom prst="rect">
            <a:avLst/>
          </a:prstGeom>
          <a:noFill/>
        </p:spPr>
        <p:txBody>
          <a:bodyPr wrap="square" lIns="0" tIns="0" rIns="0" bIns="0" rtlCol="0" anchor="ctr"/>
          <a:lstStyle/>
          <a:p>
            <a:pPr algn="l">
              <a:lnSpc>
                <a:spcPts val="3240"/>
              </a:lnSpc>
            </a:pP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Мета: </a:t>
            </a:r>
            <a:r>
              <a:rPr lang="en-US" sz="27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отримати уявлення про історію розвитку слов’янської писемності та основні події в історії типографіки кирилиці</a:t>
            </a:r>
            <a:r>
              <a:rPr lang="uk-UA" altLang="en-US" sz="27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 </a:t>
            </a:r>
          </a:p>
        </p:txBody>
      </p:sp>
      <p:sp>
        <p:nvSpPr>
          <p:cNvPr id="14" name="Object15"/>
          <p:cNvSpPr/>
          <p:nvPr/>
        </p:nvSpPr>
        <p:spPr>
          <a:xfrm>
            <a:off x="657225" y="2449100"/>
            <a:ext cx="6648450" cy="1104900"/>
          </a:xfrm>
          <a:prstGeom prst="rect">
            <a:avLst/>
          </a:prstGeom>
          <a:noFill/>
        </p:spPr>
        <p:txBody>
          <a:bodyPr wrap="square" lIns="0" tIns="0" rIns="0" bIns="0" rtlCol="0" anchor="ctr"/>
          <a:lstStyle/>
          <a:p>
            <a:pPr>
              <a:lnSpc>
                <a:spcPts val="4320"/>
              </a:lnSpc>
            </a:pPr>
            <a:endParaRPr lang="uk-UA" altLang="en-US" sz="2400" b="1" dirty="0">
              <a:solidFill>
                <a:srgbClr val="000000"/>
              </a:solidFill>
              <a:latin typeface="Gilroy Bold" panose="00000800000000000000" pitchFamily="34" charset="0"/>
              <a:ea typeface="Gilroy Bold" panose="00000800000000000000" pitchFamily="34" charset="-122"/>
              <a:cs typeface="Gilroy Bold" panose="00000800000000000000" pitchFamily="34" charset="-120"/>
            </a:endParaRPr>
          </a:p>
        </p:txBody>
      </p:sp>
      <p:sp>
        <p:nvSpPr>
          <p:cNvPr id="16"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2</a:t>
            </a:r>
            <a:endParaRPr lang="ru-RU" sz="2800" b="1" dirty="0">
              <a:latin typeface="Gilroy" panose="00000500000000000000" pitchFamily="2" charset="-52"/>
            </a:endParaRPr>
          </a:p>
        </p:txBody>
      </p:sp>
      <p:sp>
        <p:nvSpPr>
          <p:cNvPr id="17" name="Text Box 16"/>
          <p:cNvSpPr txBox="1"/>
          <p:nvPr/>
        </p:nvSpPr>
        <p:spPr>
          <a:xfrm>
            <a:off x="761365" y="2353310"/>
            <a:ext cx="5743575" cy="1198880"/>
          </a:xfrm>
          <a:prstGeom prst="rect">
            <a:avLst/>
          </a:prstGeom>
          <a:noFill/>
        </p:spPr>
        <p:txBody>
          <a:bodyPr wrap="square" rtlCol="0" anchor="t">
            <a:spAutoFit/>
          </a:bodyPr>
          <a:lstStyle/>
          <a:p>
            <a:pPr>
              <a:lnSpc>
                <a:spcPts val="4320"/>
              </a:lnSpc>
            </a:pPr>
            <a:r>
              <a:rPr lang="uk-UA" altLang="en-US" sz="2400" b="1" dirty="0">
                <a:solidFill>
                  <a:srgbClr val="000000"/>
                </a:solidFill>
                <a:latin typeface="Gilroy Bold" panose="00000800000000000000" pitchFamily="34" charset="0"/>
                <a:ea typeface="Gilroy Bold" panose="00000800000000000000" pitchFamily="34" charset="-122"/>
                <a:cs typeface="Gilroy Bold" panose="00000800000000000000" pitchFamily="34" charset="-120"/>
                <a:sym typeface="+mn-ea"/>
              </a:rPr>
              <a:t>МЕДІАТЕКСТ В СИСТЕМІ КУЛЬТУРИ.</a:t>
            </a:r>
            <a:br>
              <a:rPr lang="uk-UA" altLang="en-US" sz="2400" b="1" dirty="0">
                <a:solidFill>
                  <a:srgbClr val="000000"/>
                </a:solidFill>
                <a:latin typeface="Gilroy Bold" panose="00000800000000000000" pitchFamily="34" charset="0"/>
                <a:ea typeface="Gilroy Bold" panose="00000800000000000000" pitchFamily="34" charset="-122"/>
                <a:cs typeface="Gilroy Bold" panose="00000800000000000000" pitchFamily="34" charset="-120"/>
                <a:sym typeface="+mn-ea"/>
              </a:rPr>
            </a:br>
            <a:r>
              <a:rPr lang="uk-UA" altLang="en-US" sz="2400" b="1" dirty="0">
                <a:solidFill>
                  <a:srgbClr val="000000"/>
                </a:solidFill>
                <a:latin typeface="Gilroy Bold" panose="00000800000000000000" pitchFamily="34" charset="0"/>
                <a:ea typeface="Gilroy Bold" panose="00000800000000000000" pitchFamily="34" charset="-122"/>
                <a:cs typeface="Gilroy Bold" panose="00000800000000000000" pitchFamily="34" charset="-120"/>
                <a:sym typeface="+mn-ea"/>
              </a:rPr>
              <a:t>ВЕБ-МЕДІАТЕКСТ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295280" y="0"/>
            <a:ext cx="9458320" cy="7315200"/>
          </a:xfrm>
          <a:prstGeom prst="rect">
            <a:avLst/>
          </a:prstGeom>
        </p:spPr>
      </p:pic>
      <p:pic>
        <p:nvPicPr>
          <p:cNvPr id="3" name="Object 2" descr="preencoded.png"/>
          <p:cNvPicPr>
            <a:picLocks noChangeAspect="1"/>
          </p:cNvPicPr>
          <p:nvPr/>
        </p:nvPicPr>
        <p:blipFill>
          <a:blip r:embed="rId4"/>
          <a:srcRect/>
          <a:stretch>
            <a:fillRect/>
          </a:stretch>
        </p:blipFill>
        <p:spPr>
          <a:xfrm>
            <a:off x="4705350" y="0"/>
            <a:ext cx="5048250" cy="7315200"/>
          </a:xfrm>
          <a:prstGeom prst="rect">
            <a:avLst/>
          </a:prstGeom>
        </p:spPr>
      </p:pic>
      <p:pic>
        <p:nvPicPr>
          <p:cNvPr id="5" name="Object 4" descr="preencoded.png"/>
          <p:cNvPicPr>
            <a:picLocks noChangeAspect="1"/>
          </p:cNvPicPr>
          <p:nvPr/>
        </p:nvPicPr>
        <p:blipFill>
          <a:blip r:embed="rId5"/>
          <a:srcRect/>
          <a:stretch>
            <a:fillRect/>
          </a:stretch>
        </p:blipFill>
        <p:spPr>
          <a:xfrm>
            <a:off x="6115059" y="4181475"/>
            <a:ext cx="3638541" cy="3133725"/>
          </a:xfrm>
          <a:prstGeom prst="rect">
            <a:avLst/>
          </a:prstGeom>
        </p:spPr>
      </p:pic>
      <p:pic>
        <p:nvPicPr>
          <p:cNvPr id="6" name="Object 5" descr="preencoded.png"/>
          <p:cNvPicPr>
            <a:picLocks noChangeAspect="1"/>
          </p:cNvPicPr>
          <p:nvPr/>
        </p:nvPicPr>
        <p:blipFill>
          <a:blip r:embed="rId6"/>
          <a:srcRect/>
          <a:stretch>
            <a:fillRect/>
          </a:stretch>
        </p:blipFill>
        <p:spPr>
          <a:xfrm>
            <a:off x="5429250" y="5095875"/>
            <a:ext cx="1931794" cy="1957713"/>
          </a:xfrm>
          <a:prstGeom prst="rect">
            <a:avLst/>
          </a:prstGeom>
        </p:spPr>
      </p:pic>
      <p:pic>
        <p:nvPicPr>
          <p:cNvPr id="7" name="Object 6" descr="preencoded.png"/>
          <p:cNvPicPr>
            <a:picLocks noChangeAspect="1"/>
          </p:cNvPicPr>
          <p:nvPr/>
        </p:nvPicPr>
        <p:blipFill>
          <a:blip r:embed="rId7">
            <a:extLst>
              <a:ext uri="{96DAC541-7B7A-43D3-8B79-37D633B846F1}">
                <asvg:svgBlip xmlns:asvg="http://schemas.microsoft.com/office/drawing/2016/SVG/main" xmlns="" r:embed="rId8"/>
              </a:ext>
            </a:extLst>
          </a:blip>
          <a:srcRect/>
          <a:stretch>
            <a:fillRect/>
          </a:stretch>
        </p:blipFill>
        <p:spPr>
          <a:xfrm>
            <a:off x="8982075" y="4352925"/>
            <a:ext cx="771525" cy="1333500"/>
          </a:xfrm>
          <a:prstGeom prst="rect">
            <a:avLst/>
          </a:prstGeom>
        </p:spPr>
      </p:pic>
      <p:sp>
        <p:nvSpPr>
          <p:cNvPr id="8" name="Object7"/>
          <p:cNvSpPr/>
          <p:nvPr/>
        </p:nvSpPr>
        <p:spPr>
          <a:xfrm>
            <a:off x="1009650" y="876300"/>
            <a:ext cx="6604000" cy="1714500"/>
          </a:xfrm>
          <a:prstGeom prst="rect">
            <a:avLst/>
          </a:prstGeom>
          <a:noFill/>
        </p:spPr>
        <p:txBody>
          <a:bodyPr wrap="square" lIns="0" tIns="0" rIns="0" bIns="0" rtlCol="0" anchor="ctr"/>
          <a:lstStyle/>
          <a:p>
            <a:pPr algn="l">
              <a:lnSpc>
                <a:spcPts val="2700"/>
              </a:lnSpc>
            </a:pPr>
            <a:r>
              <a:rPr lang="en-US" sz="2250" b="1"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Явний і прихований типи клікбейтингу різняться за рівнем відкритості для читача суті заголовка.</a:t>
            </a:r>
          </a:p>
        </p:txBody>
      </p:sp>
      <p:sp>
        <p:nvSpPr>
          <p:cNvPr id="9" name="Object8"/>
          <p:cNvSpPr/>
          <p:nvPr/>
        </p:nvSpPr>
        <p:spPr>
          <a:xfrm>
            <a:off x="1009650" y="2433955"/>
            <a:ext cx="4505325" cy="2447925"/>
          </a:xfrm>
          <a:prstGeom prst="rect">
            <a:avLst/>
          </a:prstGeom>
          <a:noFill/>
        </p:spPr>
        <p:txBody>
          <a:bodyPr wrap="square" lIns="0" tIns="0" rIns="0" bIns="0" rtlCol="0" anchor="ctr"/>
          <a:lstStyle/>
          <a:p>
            <a:pPr algn="l">
              <a:lnSpc>
                <a:spcPts val="2160"/>
              </a:lnSpc>
            </a:pPr>
            <a:r>
              <a:rPr lang="en-US" sz="18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Клікбейт-заголовки першого типу містять чіткі вказівки та інструкції</a:t>
            </a:r>
            <a:r>
              <a:rPr lang="uk-UA" altLang="en-US" sz="18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a:t>
            </a:r>
            <a:endParaRPr lang="en-US" sz="18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endParaRPr>
          </a:p>
          <a:p>
            <a:pPr algn="l">
              <a:lnSpc>
                <a:spcPts val="2160"/>
              </a:lnSpc>
            </a:pPr>
            <a:r>
              <a:rPr lang="en-US" sz="1800" b="0" i="0" dirty="0">
                <a:solidFill>
                  <a:srgbClr val="000000"/>
                </a:solidFill>
                <a:latin typeface="Gilroy Medium" panose="00000600000000000000" pitchFamily="34" charset="0"/>
                <a:ea typeface="Gilroy Medium" panose="00000600000000000000" pitchFamily="34" charset="-122"/>
                <a:cs typeface="Gilroy Medium" panose="00000600000000000000" pitchFamily="34" charset="-120"/>
              </a:rPr>
              <a:t>
Прихований клікбейт не розпізнається читачем через складніший характер чинного впливу.</a:t>
            </a:r>
          </a:p>
        </p:txBody>
      </p:sp>
      <p:sp>
        <p:nvSpPr>
          <p:cNvPr id="10"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20</a:t>
            </a:r>
            <a:endParaRPr lang="ru-RU" sz="2800" b="1" dirty="0">
              <a:latin typeface="Gilroy" panose="00000500000000000000" pitchFamily="2" charset="-5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9" name="Object 4"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a:fillRect/>
          </a:stretch>
        </p:blipFill>
        <p:spPr>
          <a:xfrm rot="5400000">
            <a:off x="645704" y="628062"/>
            <a:ext cx="5964670" cy="7315200"/>
          </a:xfrm>
          <a:prstGeom prst="rect">
            <a:avLst/>
          </a:prstGeom>
        </p:spPr>
      </p:pic>
      <p:pic>
        <p:nvPicPr>
          <p:cNvPr id="18" name="Object 2" descr="preencoded.png"/>
          <p:cNvPicPr>
            <a:picLocks noChangeAspect="1"/>
          </p:cNvPicPr>
          <p:nvPr/>
        </p:nvPicPr>
        <p:blipFill>
          <a:blip r:embed="rId5"/>
          <a:srcRect/>
          <a:stretch>
            <a:fillRect/>
          </a:stretch>
        </p:blipFill>
        <p:spPr>
          <a:xfrm>
            <a:off x="0" y="0"/>
            <a:ext cx="9428406" cy="3941462"/>
          </a:xfrm>
          <a:prstGeom prst="rect">
            <a:avLst/>
          </a:prstGeom>
        </p:spPr>
      </p:pic>
      <p:pic>
        <p:nvPicPr>
          <p:cNvPr id="2" name="Object 1" descr="preencoded.png"/>
          <p:cNvPicPr>
            <a:picLocks noChangeAspect="1"/>
          </p:cNvPicPr>
          <p:nvPr/>
        </p:nvPicPr>
        <p:blipFill>
          <a:blip r:embed="rId6"/>
          <a:srcRect/>
          <a:stretch>
            <a:fillRect/>
          </a:stretch>
        </p:blipFill>
        <p:spPr>
          <a:xfrm>
            <a:off x="200025" y="2665235"/>
            <a:ext cx="5756274" cy="1620427"/>
          </a:xfrm>
          <a:prstGeom prst="rect">
            <a:avLst/>
          </a:prstGeom>
        </p:spPr>
      </p:pic>
      <p:pic>
        <p:nvPicPr>
          <p:cNvPr id="3" name="Object 2" descr="preencoded.png"/>
          <p:cNvPicPr>
            <a:picLocks noChangeAspect="1"/>
          </p:cNvPicPr>
          <p:nvPr/>
        </p:nvPicPr>
        <p:blipFill>
          <a:blip r:embed="rId7"/>
          <a:srcRect/>
          <a:stretch>
            <a:fillRect/>
          </a:stretch>
        </p:blipFill>
        <p:spPr>
          <a:xfrm>
            <a:off x="4981575" y="695325"/>
            <a:ext cx="4772025" cy="5942181"/>
          </a:xfrm>
          <a:prstGeom prst="rect">
            <a:avLst/>
          </a:prstGeom>
        </p:spPr>
      </p:pic>
      <p:pic>
        <p:nvPicPr>
          <p:cNvPr id="4" name="Object 3" descr="preencoded.png"/>
          <p:cNvPicPr>
            <a:picLocks noChangeAspect="1"/>
          </p:cNvPicPr>
          <p:nvPr/>
        </p:nvPicPr>
        <p:blipFill>
          <a:blip r:embed="rId8"/>
          <a:srcRect/>
          <a:stretch>
            <a:fillRect/>
          </a:stretch>
        </p:blipFill>
        <p:spPr>
          <a:xfrm>
            <a:off x="0" y="8271"/>
            <a:ext cx="9753600" cy="7315200"/>
          </a:xfrm>
          <a:prstGeom prst="rect">
            <a:avLst/>
          </a:prstGeom>
        </p:spPr>
      </p:pic>
      <p:pic>
        <p:nvPicPr>
          <p:cNvPr id="5" name="Object 4" descr="preencoded.png"/>
          <p:cNvPicPr>
            <a:picLocks noChangeAspect="1"/>
          </p:cNvPicPr>
          <p:nvPr/>
        </p:nvPicPr>
        <p:blipFill>
          <a:blip r:embed="rId9"/>
          <a:srcRect/>
          <a:stretch>
            <a:fillRect/>
          </a:stretch>
        </p:blipFill>
        <p:spPr>
          <a:xfrm>
            <a:off x="8372475" y="0"/>
            <a:ext cx="1381125" cy="1660489"/>
          </a:xfrm>
          <a:prstGeom prst="rect">
            <a:avLst/>
          </a:prstGeom>
        </p:spPr>
      </p:pic>
      <p:pic>
        <p:nvPicPr>
          <p:cNvPr id="6" name="Object 5" descr="preencoded.png"/>
          <p:cNvPicPr>
            <a:picLocks noChangeAspect="1"/>
          </p:cNvPicPr>
          <p:nvPr/>
        </p:nvPicPr>
        <p:blipFill>
          <a:blip r:embed="rId10">
            <a:extLst>
              <a:ext uri="{96DAC541-7B7A-43D3-8B79-37D633B846F1}">
                <asvg:svgBlip xmlns:asvg="http://schemas.microsoft.com/office/drawing/2016/SVG/main" xmlns="" r:embed="rId11"/>
              </a:ext>
            </a:extLst>
          </a:blip>
          <a:srcRect/>
          <a:stretch>
            <a:fillRect/>
          </a:stretch>
        </p:blipFill>
        <p:spPr>
          <a:xfrm>
            <a:off x="4405702" y="1581150"/>
            <a:ext cx="5448300" cy="5734050"/>
          </a:xfrm>
          <a:prstGeom prst="rect">
            <a:avLst/>
          </a:prstGeom>
        </p:spPr>
      </p:pic>
      <p:pic>
        <p:nvPicPr>
          <p:cNvPr id="7" name="Object 6"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rot="3616737">
            <a:off x="3611257" y="3851931"/>
            <a:ext cx="4076700" cy="3943350"/>
          </a:xfrm>
          <a:prstGeom prst="rect">
            <a:avLst/>
          </a:prstGeom>
        </p:spPr>
      </p:pic>
      <p:pic>
        <p:nvPicPr>
          <p:cNvPr id="9" name="Object 8" descr="preencoded.png"/>
          <p:cNvPicPr>
            <a:picLocks noChangeAspect="1"/>
          </p:cNvPicPr>
          <p:nvPr/>
        </p:nvPicPr>
        <p:blipFill>
          <a:blip r:embed="rId14">
            <a:extLst>
              <a:ext uri="{96DAC541-7B7A-43D3-8B79-37D633B846F1}">
                <asvg:svgBlip xmlns:asvg="http://schemas.microsoft.com/office/drawing/2016/SVG/main" xmlns="" r:embed="rId15"/>
              </a:ext>
            </a:extLst>
          </a:blip>
          <a:srcRect/>
          <a:stretch>
            <a:fillRect/>
          </a:stretch>
        </p:blipFill>
        <p:spPr>
          <a:xfrm>
            <a:off x="6606578" y="3167439"/>
            <a:ext cx="1704975" cy="2809875"/>
          </a:xfrm>
          <a:prstGeom prst="rect">
            <a:avLst/>
          </a:prstGeom>
        </p:spPr>
      </p:pic>
      <p:pic>
        <p:nvPicPr>
          <p:cNvPr id="10" name="Object 9" descr="preencoded.png"/>
          <p:cNvPicPr>
            <a:picLocks noChangeAspect="1"/>
          </p:cNvPicPr>
          <p:nvPr/>
        </p:nvPicPr>
        <p:blipFill>
          <a:blip r:embed="rId16"/>
          <a:srcRect/>
          <a:stretch>
            <a:fillRect/>
          </a:stretch>
        </p:blipFill>
        <p:spPr>
          <a:xfrm>
            <a:off x="4898805" y="2615809"/>
            <a:ext cx="2243942" cy="2243942"/>
          </a:xfrm>
          <a:prstGeom prst="rect">
            <a:avLst/>
          </a:prstGeom>
        </p:spPr>
      </p:pic>
      <p:pic>
        <p:nvPicPr>
          <p:cNvPr id="11" name="Object 10" descr="preencoded.png"/>
          <p:cNvPicPr>
            <a:picLocks noChangeAspect="1"/>
          </p:cNvPicPr>
          <p:nvPr/>
        </p:nvPicPr>
        <p:blipFill>
          <a:blip r:embed="rId17"/>
          <a:srcRect/>
          <a:stretch>
            <a:fillRect/>
          </a:stretch>
        </p:blipFill>
        <p:spPr>
          <a:xfrm>
            <a:off x="7315195" y="5334000"/>
            <a:ext cx="2438405" cy="1981200"/>
          </a:xfrm>
          <a:prstGeom prst="rect">
            <a:avLst/>
          </a:prstGeom>
        </p:spPr>
      </p:pic>
      <p:sp>
        <p:nvSpPr>
          <p:cNvPr id="16" name="Object15"/>
          <p:cNvSpPr/>
          <p:nvPr/>
        </p:nvSpPr>
        <p:spPr>
          <a:xfrm>
            <a:off x="657225" y="2949874"/>
            <a:ext cx="6648450" cy="1104901"/>
          </a:xfrm>
          <a:prstGeom prst="rect">
            <a:avLst/>
          </a:prstGeom>
          <a:noFill/>
        </p:spPr>
        <p:txBody>
          <a:bodyPr wrap="square" lIns="0" tIns="0" rIns="0" bIns="0" rtlCol="0" anchor="ctr"/>
          <a:lstStyle/>
          <a:p>
            <a:pPr>
              <a:lnSpc>
                <a:spcPts val="4320"/>
              </a:lnSpc>
            </a:pPr>
            <a:r>
              <a:rPr lang="uk-UA" sz="4000" b="1" dirty="0" smtClean="0">
                <a:solidFill>
                  <a:srgbClr val="000000"/>
                </a:solidFill>
                <a:latin typeface="Gilroy Bold" panose="00000800000000000000" pitchFamily="34" charset="0"/>
              </a:rPr>
              <a:t>ДЯКУЮ ЗА УВАГУ!</a:t>
            </a:r>
            <a:endParaRPr lang="en-US" sz="4000" dirty="0"/>
          </a:p>
        </p:txBody>
      </p:sp>
      <p:pic>
        <p:nvPicPr>
          <p:cNvPr id="17" name="Object 6" descr="preencoded.png"/>
          <p:cNvPicPr>
            <a:picLocks noChangeAspect="1"/>
          </p:cNvPicPr>
          <p:nvPr/>
        </p:nvPicPr>
        <p:blipFill>
          <a:blip r:embed="rId18"/>
          <a:srcRect/>
          <a:stretch>
            <a:fillRect/>
          </a:stretch>
        </p:blipFill>
        <p:spPr>
          <a:xfrm rot="11700000">
            <a:off x="416585" y="-303071"/>
            <a:ext cx="2667000" cy="1571625"/>
          </a:xfrm>
          <a:prstGeom prst="rect">
            <a:avLst/>
          </a:prstGeom>
        </p:spPr>
      </p:pic>
      <p:pic>
        <p:nvPicPr>
          <p:cNvPr id="20" name="Object 10" descr="preencoded.png"/>
          <p:cNvPicPr>
            <a:picLocks noChangeAspect="1"/>
          </p:cNvPicPr>
          <p:nvPr/>
        </p:nvPicPr>
        <p:blipFill>
          <a:blip r:embed="rId19">
            <a:extLst>
              <a:ext uri="{96DAC541-7B7A-43D3-8B79-37D633B846F1}">
                <asvg:svgBlip xmlns:asvg="http://schemas.microsoft.com/office/drawing/2016/SVG/main" xmlns="" r:embed="rId20"/>
              </a:ext>
            </a:extLst>
          </a:blip>
          <a:srcRect/>
          <a:stretch>
            <a:fillRect/>
          </a:stretch>
        </p:blipFill>
        <p:spPr>
          <a:xfrm rot="13500000">
            <a:off x="2291799" y="-2200275"/>
            <a:ext cx="3969852" cy="4905375"/>
          </a:xfrm>
          <a:prstGeom prst="rect">
            <a:avLst/>
          </a:prstGeom>
        </p:spPr>
      </p:pic>
      <p:pic>
        <p:nvPicPr>
          <p:cNvPr id="21" name="Object 3" descr="preencoded.png"/>
          <p:cNvPicPr>
            <a:picLocks noChangeAspect="1"/>
          </p:cNvPicPr>
          <p:nvPr/>
        </p:nvPicPr>
        <p:blipFill>
          <a:blip r:embed="rId21"/>
          <a:srcRect/>
          <a:stretch>
            <a:fillRect/>
          </a:stretch>
        </p:blipFill>
        <p:spPr>
          <a:xfrm>
            <a:off x="5652056" y="1694194"/>
            <a:ext cx="1072153" cy="1080990"/>
          </a:xfrm>
          <a:prstGeom prst="rect">
            <a:avLst/>
          </a:prstGeom>
        </p:spPr>
      </p:pic>
      <p:pic>
        <p:nvPicPr>
          <p:cNvPr id="22" name="Object 7" descr="preencoded.png"/>
          <p:cNvPicPr>
            <a:picLocks noChangeAspect="1"/>
          </p:cNvPicPr>
          <p:nvPr/>
        </p:nvPicPr>
        <p:blipFill>
          <a:blip r:embed="rId22"/>
          <a:srcRect/>
          <a:stretch>
            <a:fillRect/>
          </a:stretch>
        </p:blipFill>
        <p:spPr>
          <a:xfrm rot="16200000">
            <a:off x="4838390" y="-348757"/>
            <a:ext cx="1571625" cy="2337983"/>
          </a:xfrm>
          <a:prstGeom prst="rect">
            <a:avLst/>
          </a:prstGeom>
        </p:spPr>
      </p:pic>
      <p:pic>
        <p:nvPicPr>
          <p:cNvPr id="23" name="Object 6" descr="preencoded.png"/>
          <p:cNvPicPr>
            <a:picLocks noChangeAspect="1"/>
          </p:cNvPicPr>
          <p:nvPr/>
        </p:nvPicPr>
        <p:blipFill>
          <a:blip r:embed="rId23">
            <a:extLst>
              <a:ext uri="{96DAC541-7B7A-43D3-8B79-37D633B846F1}">
                <asvg:svgBlip xmlns:asvg="http://schemas.microsoft.com/office/drawing/2016/SVG/main" xmlns="" r:embed="rId24"/>
              </a:ext>
            </a:extLst>
          </a:blip>
          <a:srcRect/>
          <a:stretch>
            <a:fillRect/>
          </a:stretch>
        </p:blipFill>
        <p:spPr>
          <a:xfrm>
            <a:off x="8982075" y="4352925"/>
            <a:ext cx="771525" cy="1333500"/>
          </a:xfrm>
          <a:prstGeom prst="rect">
            <a:avLst/>
          </a:prstGeom>
        </p:spPr>
      </p:pic>
      <p:sp>
        <p:nvSpPr>
          <p:cNvPr id="24" name="Object12"/>
          <p:cNvSpPr/>
          <p:nvPr/>
        </p:nvSpPr>
        <p:spPr>
          <a:xfrm>
            <a:off x="9096375" y="6669388"/>
            <a:ext cx="439661" cy="552450"/>
          </a:xfrm>
          <a:prstGeom prst="rect">
            <a:avLst/>
          </a:prstGeom>
          <a:noFill/>
        </p:spPr>
        <p:txBody>
          <a:bodyPr wrap="square" lIns="0" tIns="0" rIns="0" bIns="0" rtlCol="0" anchor="ctr"/>
          <a:lstStyle/>
          <a:p>
            <a:r>
              <a:rPr lang="uk-UA" sz="2800" b="1" dirty="0" smtClean="0">
                <a:latin typeface="Gilroy" panose="00000500000000000000" pitchFamily="2" charset="-52"/>
              </a:rPr>
              <a:t>21</a:t>
            </a:r>
            <a:endParaRPr lang="ru-RU" sz="2800" b="1" dirty="0">
              <a:latin typeface="Gilroy" panose="00000500000000000000" pitchFamily="2" charset="-5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a:fillRect/>
          </a:stretch>
        </p:blipFill>
        <p:spPr>
          <a:xfrm>
            <a:off x="483375" y="1131075"/>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5886450" y="1228725"/>
            <a:ext cx="3133725" cy="341121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286750" y="5181600"/>
            <a:ext cx="733425" cy="238125"/>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942975" y="6134735"/>
            <a:ext cx="952500" cy="66675"/>
          </a:xfrm>
          <a:prstGeom prst="rect">
            <a:avLst/>
          </a:prstGeom>
        </p:spPr>
      </p:pic>
      <p:pic>
        <p:nvPicPr>
          <p:cNvPr id="7" name="Object 6" descr="preencoded.png"/>
          <p:cNvPicPr>
            <a:picLocks noChangeAspect="1"/>
          </p:cNvPicPr>
          <p:nvPr/>
        </p:nvPicPr>
        <p:blipFill>
          <a:blip r:embed="rId10"/>
          <a:srcRect/>
          <a:stretch>
            <a:fillRect/>
          </a:stretch>
        </p:blipFill>
        <p:spPr>
          <a:xfrm>
            <a:off x="6667500" y="5743575"/>
            <a:ext cx="2667000" cy="1571625"/>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6477000" y="714375"/>
            <a:ext cx="2828925" cy="514350"/>
          </a:xfrm>
          <a:prstGeom prst="rect">
            <a:avLst/>
          </a:prstGeom>
        </p:spPr>
      </p:pic>
      <p:sp>
        <p:nvSpPr>
          <p:cNvPr id="9" name="Object8"/>
          <p:cNvSpPr/>
          <p:nvPr/>
        </p:nvSpPr>
        <p:spPr>
          <a:xfrm>
            <a:off x="946607" y="1447800"/>
            <a:ext cx="6753225" cy="819150"/>
          </a:xfrm>
          <a:prstGeom prst="rect">
            <a:avLst/>
          </a:prstGeom>
          <a:noFill/>
        </p:spPr>
        <p:txBody>
          <a:bodyPr wrap="square" lIns="0" tIns="0" rIns="0" bIns="0" rtlCol="0" anchor="ctr"/>
          <a:lstStyle/>
          <a:p>
            <a:pPr algn="l">
              <a:lnSpc>
                <a:spcPts val="3240"/>
              </a:lnSpc>
            </a:pP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3</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.1. </a:t>
            </a:r>
            <a:r>
              <a:rPr lang="uk-UA" sz="2700" b="1" dirty="0">
                <a:latin typeface="Gilroy" panose="00000500000000000000" pitchFamily="2" charset="-52"/>
                <a:sym typeface="+mn-ea"/>
              </a:rPr>
              <a:t>ПОНЯТТЯ МЕДІАТЕКСТУ.</a:t>
            </a:r>
          </a:p>
        </p:txBody>
      </p:sp>
      <p:sp>
        <p:nvSpPr>
          <p:cNvPr id="10" name="Object9"/>
          <p:cNvSpPr/>
          <p:nvPr/>
        </p:nvSpPr>
        <p:spPr>
          <a:xfrm>
            <a:off x="942975" y="2073275"/>
            <a:ext cx="7266940" cy="3735070"/>
          </a:xfrm>
          <a:prstGeom prst="rect">
            <a:avLst/>
          </a:prstGeom>
          <a:noFill/>
        </p:spPr>
        <p:txBody>
          <a:bodyPr wrap="square" lIns="0" tIns="0" rIns="0" bIns="0" rtlCol="0" anchor="ctr"/>
          <a:lstStyle/>
          <a:p>
            <a:pPr algn="l">
              <a:lnSpc>
                <a:spcPts val="2700"/>
              </a:lnSpc>
            </a:pPr>
            <a:r>
              <a:rPr lang="en-US" sz="2000" b="1" i="0" dirty="0">
                <a:solidFill>
                  <a:srgbClr val="000000"/>
                </a:solidFill>
                <a:latin typeface="Gilroy Regular" pitchFamily="34" charset="0"/>
                <a:ea typeface="Gilroy Regular" pitchFamily="34" charset="-122"/>
                <a:cs typeface="Gilroy Regular" pitchFamily="34" charset="-120"/>
              </a:rPr>
              <a:t>Медіатекст </a:t>
            </a:r>
            <a:r>
              <a:rPr lang="en-US" sz="2000" i="0" dirty="0">
                <a:solidFill>
                  <a:srgbClr val="000000"/>
                </a:solidFill>
                <a:latin typeface="Gilroy Regular" pitchFamily="34" charset="0"/>
                <a:ea typeface="Gilroy Regular" pitchFamily="34" charset="-122"/>
                <a:cs typeface="Gilroy Regular" pitchFamily="34" charset="-120"/>
              </a:rPr>
              <a:t>-</a:t>
            </a:r>
            <a:r>
              <a:rPr lang="en-US" sz="2000" b="0" i="0" dirty="0">
                <a:solidFill>
                  <a:srgbClr val="000000"/>
                </a:solidFill>
                <a:latin typeface="Gilroy Regular" pitchFamily="34" charset="0"/>
                <a:ea typeface="Gilroy Regular" pitchFamily="34" charset="-122"/>
                <a:cs typeface="Gilroy Regular" pitchFamily="34" charset="-120"/>
              </a:rPr>
              <a:t> будь-який медіа продукт або продукт комунікації, який може бути включений у різні медійні структури та різні медійні обставини</a:t>
            </a:r>
            <a:r>
              <a:rPr lang="uk-UA" altLang="en-US" sz="2000" b="0" i="0" dirty="0">
                <a:solidFill>
                  <a:srgbClr val="000000"/>
                </a:solidFill>
                <a:latin typeface="Gilroy Regular" pitchFamily="34" charset="0"/>
                <a:ea typeface="Gilroy Regular" pitchFamily="34" charset="-122"/>
                <a:cs typeface="Gilroy Regular" pitchFamily="34" charset="-120"/>
              </a:rPr>
              <a:t>.</a:t>
            </a:r>
          </a:p>
          <a:p>
            <a:pPr algn="l">
              <a:lnSpc>
                <a:spcPts val="2700"/>
              </a:lnSpc>
            </a:pPr>
            <a:r>
              <a:rPr lang="en-US" sz="2000" b="0" i="0" dirty="0">
                <a:solidFill>
                  <a:srgbClr val="000000"/>
                </a:solidFill>
                <a:latin typeface="Gilroy Regular" pitchFamily="34" charset="0"/>
                <a:ea typeface="Gilroy Regular" pitchFamily="34" charset="-122"/>
                <a:cs typeface="Gilroy Regular" pitchFamily="34" charset="-120"/>
              </a:rPr>
              <a:t>
Необхідність введення у науку цього терміна обумовлена розвитком інформаційної сфери та появою нових засобів масової комунікації – радіо, телебачення та Інтернет</a:t>
            </a:r>
            <a:r>
              <a:rPr lang="uk-UA" altLang="en-US" sz="2000" b="0" i="0" dirty="0">
                <a:solidFill>
                  <a:srgbClr val="000000"/>
                </a:solidFill>
                <a:latin typeface="Gilroy Regular" pitchFamily="34" charset="0"/>
                <a:ea typeface="Gilroy Regular" pitchFamily="34" charset="-122"/>
                <a:cs typeface="Gilroy Regular" pitchFamily="34" charset="-120"/>
              </a:rPr>
              <a:t>у</a:t>
            </a:r>
            <a:r>
              <a:rPr lang="en-US" sz="2000" b="0" i="0" dirty="0">
                <a:solidFill>
                  <a:srgbClr val="000000"/>
                </a:solidFill>
                <a:latin typeface="Gilroy Regular" pitchFamily="34" charset="0"/>
                <a:ea typeface="Gilroy Regular" pitchFamily="34" charset="-122"/>
                <a:cs typeface="Gilroy Regular" pitchFamily="34" charset="-120"/>
              </a:rPr>
              <a:t>.</a:t>
            </a:r>
          </a:p>
        </p:txBody>
      </p:sp>
      <p:sp>
        <p:nvSpPr>
          <p:cNvPr id="11" name="Прямоугольник 10"/>
          <p:cNvSpPr/>
          <p:nvPr/>
        </p:nvSpPr>
        <p:spPr>
          <a:xfrm>
            <a:off x="4723553" y="3472934"/>
            <a:ext cx="309880" cy="368300"/>
          </a:xfrm>
          <a:prstGeom prst="rect">
            <a:avLst/>
          </a:prstGeom>
        </p:spPr>
        <p:txBody>
          <a:bodyPr wrap="none">
            <a:spAutoFit/>
          </a:bodyPr>
          <a:lstStyle/>
          <a:p>
            <a:endParaRPr lang="ru-RU" b="1" dirty="0">
              <a:latin typeface="Gilroy" panose="00000500000000000000" pitchFamily="2" charset="-52"/>
            </a:endParaRPr>
          </a:p>
        </p:txBody>
      </p:sp>
      <p:sp>
        <p:nvSpPr>
          <p:cNvPr id="12"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3</a:t>
            </a:r>
            <a:endParaRPr lang="ru-RU" sz="2800" b="1" dirty="0">
              <a:latin typeface="Gilroy" panose="00000500000000000000" pitchFamily="2" charset="-5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a:fillRect/>
          </a:stretch>
        </p:blipFill>
        <p:spPr>
          <a:xfrm>
            <a:off x="6072392" y="1367405"/>
            <a:ext cx="3133725" cy="581025"/>
          </a:xfrm>
          <a:prstGeom prst="rect">
            <a:avLst/>
          </a:prstGeom>
        </p:spPr>
      </p:pic>
      <p:pic>
        <p:nvPicPr>
          <p:cNvPr id="3" name="Object 2" descr="preencoded.png"/>
          <p:cNvPicPr>
            <a:picLocks noChangeAspect="1"/>
          </p:cNvPicPr>
          <p:nvPr/>
        </p:nvPicPr>
        <p:blipFill>
          <a:blip r:embed="rId5"/>
          <a:srcRect/>
          <a:stretch>
            <a:fillRect/>
          </a:stretch>
        </p:blipFill>
        <p:spPr>
          <a:xfrm>
            <a:off x="0" y="2752725"/>
            <a:ext cx="9753600" cy="4562475"/>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0" y="0"/>
            <a:ext cx="9753600" cy="2419350"/>
          </a:xfrm>
          <a:prstGeom prst="rect">
            <a:avLst/>
          </a:prstGeom>
        </p:spPr>
      </p:pic>
      <p:pic>
        <p:nvPicPr>
          <p:cNvPr id="5" name="Object 4" descr="preencoded.png"/>
          <p:cNvPicPr>
            <a:picLocks noChangeAspect="1"/>
          </p:cNvPicPr>
          <p:nvPr/>
        </p:nvPicPr>
        <p:blipFill>
          <a:blip r:embed="rId8"/>
          <a:srcRect/>
          <a:stretch>
            <a:fillRect/>
          </a:stretch>
        </p:blipFill>
        <p:spPr>
          <a:xfrm>
            <a:off x="7015744" y="3276598"/>
            <a:ext cx="1933133" cy="1926020"/>
          </a:xfrm>
          <a:prstGeom prst="rect">
            <a:avLst/>
          </a:prstGeom>
        </p:spPr>
      </p:pic>
      <p:pic>
        <p:nvPicPr>
          <p:cNvPr id="6" name="Object 5" descr="preencoded.png"/>
          <p:cNvPicPr>
            <a:picLocks noChangeAspect="1"/>
          </p:cNvPicPr>
          <p:nvPr/>
        </p:nvPicPr>
        <p:blipFill>
          <a:blip r:embed="rId9"/>
          <a:srcRect/>
          <a:stretch>
            <a:fillRect/>
          </a:stretch>
        </p:blipFill>
        <p:spPr>
          <a:xfrm>
            <a:off x="7995638" y="2699505"/>
            <a:ext cx="848669" cy="844521"/>
          </a:xfrm>
          <a:prstGeom prst="rect">
            <a:avLst/>
          </a:prstGeom>
        </p:spPr>
      </p:pic>
      <p:pic>
        <p:nvPicPr>
          <p:cNvPr id="7" name="Object 6" descr="preencoded.png"/>
          <p:cNvPicPr>
            <a:picLocks noChangeAspect="1"/>
          </p:cNvPicPr>
          <p:nvPr/>
        </p:nvPicPr>
        <p:blipFill>
          <a:blip r:embed="rId10"/>
          <a:srcRect/>
          <a:stretch>
            <a:fillRect/>
          </a:stretch>
        </p:blipFill>
        <p:spPr>
          <a:xfrm>
            <a:off x="7155010" y="5087006"/>
            <a:ext cx="838740" cy="823575"/>
          </a:xfrm>
          <a:prstGeom prst="rect">
            <a:avLst/>
          </a:prstGeom>
        </p:spPr>
      </p:pic>
      <p:pic>
        <p:nvPicPr>
          <p:cNvPr id="8" name="Object 7" descr="preencoded.png"/>
          <p:cNvPicPr>
            <a:picLocks noChangeAspect="1"/>
          </p:cNvPicPr>
          <p:nvPr/>
        </p:nvPicPr>
        <p:blipFill>
          <a:blip r:embed="rId11"/>
          <a:srcRect/>
          <a:stretch>
            <a:fillRect/>
          </a:stretch>
        </p:blipFill>
        <p:spPr>
          <a:xfrm>
            <a:off x="7808305" y="5979091"/>
            <a:ext cx="618590" cy="593159"/>
          </a:xfrm>
          <a:prstGeom prst="rect">
            <a:avLst/>
          </a:prstGeom>
        </p:spPr>
      </p:pic>
      <p:pic>
        <p:nvPicPr>
          <p:cNvPr id="9" name="Object 8"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a:off x="6791325" y="5772150"/>
            <a:ext cx="238125" cy="733425"/>
          </a:xfrm>
          <a:prstGeom prst="rect">
            <a:avLst/>
          </a:prstGeom>
        </p:spPr>
      </p:pic>
      <p:pic>
        <p:nvPicPr>
          <p:cNvPr id="10" name="Object 9" descr="preencoded.png"/>
          <p:cNvPicPr>
            <a:picLocks noChangeAspect="1"/>
          </p:cNvPicPr>
          <p:nvPr/>
        </p:nvPicPr>
        <p:blipFill>
          <a:blip r:embed="rId12">
            <a:extLst>
              <a:ext uri="{96DAC541-7B7A-43D3-8B79-37D633B846F1}">
                <asvg:svgBlip xmlns:asvg="http://schemas.microsoft.com/office/drawing/2016/SVG/main" xmlns="" r:embed="rId14"/>
              </a:ext>
            </a:extLst>
          </a:blip>
          <a:srcRect/>
          <a:stretch>
            <a:fillRect/>
          </a:stretch>
        </p:blipFill>
        <p:spPr>
          <a:xfrm>
            <a:off x="8801100" y="1828800"/>
            <a:ext cx="238125" cy="733425"/>
          </a:xfrm>
          <a:prstGeom prst="rect">
            <a:avLst/>
          </a:prstGeom>
        </p:spPr>
      </p:pic>
      <p:pic>
        <p:nvPicPr>
          <p:cNvPr id="11" name="Object 10" descr="preencoded.png"/>
          <p:cNvPicPr>
            <a:picLocks noChangeAspect="1"/>
          </p:cNvPicPr>
          <p:nvPr/>
        </p:nvPicPr>
        <p:blipFill>
          <a:blip r:embed="rId15">
            <a:extLst>
              <a:ext uri="{96DAC541-7B7A-43D3-8B79-37D633B846F1}">
                <asvg:svgBlip xmlns:asvg="http://schemas.microsoft.com/office/drawing/2016/SVG/main" xmlns="" r:embed="rId16"/>
              </a:ext>
            </a:extLst>
          </a:blip>
          <a:srcRect/>
          <a:stretch>
            <a:fillRect/>
          </a:stretch>
        </p:blipFill>
        <p:spPr>
          <a:xfrm>
            <a:off x="4257675" y="2409825"/>
            <a:ext cx="5495925" cy="4905375"/>
          </a:xfrm>
          <a:prstGeom prst="rect">
            <a:avLst/>
          </a:prstGeom>
        </p:spPr>
      </p:pic>
      <p:pic>
        <p:nvPicPr>
          <p:cNvPr id="12" name="Object 11" descr="preencoded.png"/>
          <p:cNvPicPr>
            <a:picLocks noChangeAspect="1"/>
          </p:cNvPicPr>
          <p:nvPr/>
        </p:nvPicPr>
        <p:blipFill>
          <a:blip r:embed="rId17"/>
          <a:srcRect/>
          <a:stretch>
            <a:fillRect/>
          </a:stretch>
        </p:blipFill>
        <p:spPr>
          <a:xfrm>
            <a:off x="6477000" y="1466850"/>
            <a:ext cx="1826888" cy="1762213"/>
          </a:xfrm>
          <a:prstGeom prst="rect">
            <a:avLst/>
          </a:prstGeom>
        </p:spPr>
      </p:pic>
      <p:sp>
        <p:nvSpPr>
          <p:cNvPr id="13" name="Object12"/>
          <p:cNvSpPr/>
          <p:nvPr/>
        </p:nvSpPr>
        <p:spPr>
          <a:xfrm>
            <a:off x="885825" y="647700"/>
            <a:ext cx="5410200" cy="819150"/>
          </a:xfrm>
          <a:prstGeom prst="rect">
            <a:avLst/>
          </a:prstGeom>
          <a:noFill/>
        </p:spPr>
        <p:txBody>
          <a:bodyPr wrap="square" lIns="0" tIns="0" rIns="0" bIns="0" rtlCol="0" anchor="ctr"/>
          <a:lstStyle/>
          <a:p>
            <a:pPr algn="l">
              <a:lnSpc>
                <a:spcPts val="3240"/>
              </a:lnSpc>
            </a:pPr>
            <a:r>
              <a:rPr lang="uk-UA" sz="2700" b="1" dirty="0">
                <a:latin typeface="Gilroy" panose="00000500000000000000" pitchFamily="2" charset="-52"/>
                <a:sym typeface="+mn-ea"/>
              </a:rPr>
              <a:t>ОСНОВНІ ВИДИ МЕДІАТЕКСТУ</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a:t>
            </a:r>
            <a:endParaRPr lang="en-US" sz="2700" dirty="0"/>
          </a:p>
        </p:txBody>
      </p:sp>
      <p:sp>
        <p:nvSpPr>
          <p:cNvPr id="14" name="Object13"/>
          <p:cNvSpPr/>
          <p:nvPr/>
        </p:nvSpPr>
        <p:spPr>
          <a:xfrm>
            <a:off x="885825" y="1134110"/>
            <a:ext cx="6703695" cy="5833745"/>
          </a:xfrm>
          <a:prstGeom prst="rect">
            <a:avLst/>
          </a:prstGeom>
          <a:noFill/>
        </p:spPr>
        <p:txBody>
          <a:bodyPr wrap="square" lIns="0" tIns="0" rIns="0" bIns="0" rtlCol="0" anchor="ctr"/>
          <a:lstStyle/>
          <a:p>
            <a:pPr algn="l">
              <a:lnSpc>
                <a:spcPts val="2700"/>
              </a:lnSpc>
            </a:pPr>
            <a:r>
              <a:rPr lang="ru-RU" altLang="en-US" b="1" i="0" dirty="0" smtClean="0">
                <a:solidFill>
                  <a:srgbClr val="000000"/>
                </a:solidFill>
                <a:latin typeface="Gilroy Regular" pitchFamily="34" charset="0"/>
                <a:ea typeface="Gilroy Regular" pitchFamily="34" charset="-122"/>
                <a:cs typeface="Gilroy Regular" pitchFamily="34" charset="-120"/>
              </a:rPr>
              <a:t>За способом створення</a:t>
            </a:r>
            <a:r>
              <a:rPr lang="uk-UA" altLang="ru-RU" b="1" i="0" dirty="0" smtClean="0">
                <a:solidFill>
                  <a:srgbClr val="000000"/>
                </a:solidFill>
                <a:latin typeface="Gilroy Regular" pitchFamily="34" charset="0"/>
                <a:ea typeface="Gilroy Regular" pitchFamily="34" charset="-122"/>
                <a:cs typeface="Gilroy Regular" pitchFamily="34" charset="-120"/>
              </a:rPr>
              <a:t>:</a:t>
            </a:r>
            <a:r>
              <a:rPr lang="uk-UA" altLang="ru-RU" b="0" i="0" dirty="0" smtClean="0">
                <a:solidFill>
                  <a:srgbClr val="000000"/>
                </a:solidFill>
                <a:latin typeface="Gilroy Regular" pitchFamily="34" charset="0"/>
                <a:ea typeface="Gilroy Regular" pitchFamily="34" charset="-122"/>
                <a:cs typeface="Gilroy Regular" pitchFamily="34" charset="-120"/>
              </a:rPr>
              <a:t/>
            </a:r>
            <a:br>
              <a:rPr lang="uk-UA" altLang="ru-RU" b="0" i="0" dirty="0" smtClean="0">
                <a:solidFill>
                  <a:srgbClr val="000000"/>
                </a:solidFill>
                <a:latin typeface="Gilroy Regular" pitchFamily="34" charset="0"/>
                <a:ea typeface="Gilroy Regular" pitchFamily="34" charset="-122"/>
                <a:cs typeface="Gilroy Regular" pitchFamily="34" charset="-120"/>
              </a:rPr>
            </a:br>
            <a:r>
              <a:rPr lang="uk-UA" altLang="ru-RU" b="0" i="0" dirty="0" smtClean="0">
                <a:solidFill>
                  <a:srgbClr val="000000"/>
                </a:solidFill>
                <a:latin typeface="Gilroy Regular" pitchFamily="34" charset="0"/>
                <a:ea typeface="Gilroy Regular" pitchFamily="34" charset="-122"/>
                <a:cs typeface="Gilroy Regular" pitchFamily="34" charset="-120"/>
              </a:rPr>
              <a:t>авторський;</a:t>
            </a:r>
            <a:br>
              <a:rPr lang="uk-UA" altLang="ru-RU" b="0" i="0" dirty="0" smtClean="0">
                <a:solidFill>
                  <a:srgbClr val="000000"/>
                </a:solidFill>
                <a:latin typeface="Gilroy Regular" pitchFamily="34" charset="0"/>
                <a:ea typeface="Gilroy Regular" pitchFamily="34" charset="-122"/>
                <a:cs typeface="Gilroy Regular" pitchFamily="34" charset="-120"/>
              </a:rPr>
            </a:br>
            <a:r>
              <a:rPr lang="uk-UA" altLang="ru-RU" b="0" i="0" dirty="0" smtClean="0">
                <a:solidFill>
                  <a:srgbClr val="000000"/>
                </a:solidFill>
                <a:latin typeface="Gilroy Regular" pitchFamily="34" charset="0"/>
                <a:ea typeface="Gilroy Regular" pitchFamily="34" charset="-122"/>
                <a:cs typeface="Gilroy Regular" pitchFamily="34" charset="-120"/>
              </a:rPr>
              <a:t>колегіальний;</a:t>
            </a:r>
            <a:br>
              <a:rPr lang="uk-UA" altLang="ru-RU" b="0" i="0" dirty="0" smtClean="0">
                <a:solidFill>
                  <a:srgbClr val="000000"/>
                </a:solidFill>
                <a:latin typeface="Gilroy Regular" pitchFamily="34" charset="0"/>
                <a:ea typeface="Gilroy Regular" pitchFamily="34" charset="-122"/>
                <a:cs typeface="Gilroy Regular" pitchFamily="34" charset="-120"/>
              </a:rPr>
            </a:br>
            <a:r>
              <a:rPr lang="en-US" b="0" i="0" dirty="0">
                <a:solidFill>
                  <a:srgbClr val="000000"/>
                </a:solidFill>
                <a:latin typeface="Gilroy Regular" pitchFamily="34" charset="0"/>
                <a:ea typeface="Gilroy Regular" pitchFamily="34" charset="-122"/>
                <a:cs typeface="Gilroy Regular" pitchFamily="34" charset="-120"/>
              </a:rPr>
              <a:t/>
            </a:r>
            <a:br>
              <a:rPr lang="en-US" b="0" i="0" dirty="0">
                <a:solidFill>
                  <a:srgbClr val="000000"/>
                </a:solidFill>
                <a:latin typeface="Gilroy Regular" pitchFamily="34" charset="0"/>
                <a:ea typeface="Gilroy Regular" pitchFamily="34" charset="-122"/>
                <a:cs typeface="Gilroy Regular" pitchFamily="34" charset="-120"/>
              </a:rPr>
            </a:br>
            <a:r>
              <a:rPr lang="uk-UA" altLang="ru-RU" b="1" dirty="0" smtClean="0">
                <a:solidFill>
                  <a:srgbClr val="000000"/>
                </a:solidFill>
                <a:latin typeface="Gilroy Regular" pitchFamily="34" charset="0"/>
                <a:ea typeface="Gilroy Regular" pitchFamily="34" charset="-122"/>
                <a:cs typeface="Gilroy Regular" pitchFamily="34" charset="-120"/>
                <a:sym typeface="+mn-ea"/>
              </a:rPr>
              <a:t>З</a:t>
            </a:r>
            <a:r>
              <a:rPr lang="ru-RU" altLang="en-US" b="1" dirty="0" smtClean="0">
                <a:solidFill>
                  <a:srgbClr val="000000"/>
                </a:solidFill>
                <a:latin typeface="Gilroy Regular" pitchFamily="34" charset="0"/>
                <a:ea typeface="Gilroy Regular" pitchFamily="34" charset="-122"/>
                <a:cs typeface="Gilroy Regular" pitchFamily="34" charset="-120"/>
                <a:sym typeface="+mn-ea"/>
              </a:rPr>
              <a:t>а способом в</a:t>
            </a:r>
            <a:r>
              <a:rPr lang="uk-UA" altLang="en-US" b="1" dirty="0" smtClean="0">
                <a:solidFill>
                  <a:srgbClr val="000000"/>
                </a:solidFill>
                <a:latin typeface="Gilroy Regular" pitchFamily="34" charset="0"/>
                <a:ea typeface="Gilroy Regular" pitchFamily="34" charset="-122"/>
                <a:cs typeface="Gilroy Regular" pitchFamily="34" charset="-120"/>
                <a:sym typeface="+mn-ea"/>
              </a:rPr>
              <a:t>ідтворення:</a:t>
            </a:r>
            <a:r>
              <a:rPr lang="uk-UA" altLang="en-US" dirty="0" smtClean="0">
                <a:solidFill>
                  <a:srgbClr val="000000"/>
                </a:solidFill>
                <a:latin typeface="Gilroy Regular" pitchFamily="34" charset="0"/>
                <a:ea typeface="Gilroy Regular" pitchFamily="34" charset="-122"/>
                <a:cs typeface="Gilroy Regular" pitchFamily="34" charset="-120"/>
                <a:sym typeface="+mn-ea"/>
              </a:rPr>
              <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усний;</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письмовий.</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b="1" dirty="0" smtClean="0">
                <a:solidFill>
                  <a:srgbClr val="000000"/>
                </a:solidFill>
                <a:latin typeface="Gilroy Regular" pitchFamily="34" charset="0"/>
                <a:ea typeface="Gilroy Regular" pitchFamily="34" charset="-122"/>
                <a:cs typeface="Gilroy Regular" pitchFamily="34" charset="-120"/>
                <a:sym typeface="+mn-ea"/>
              </a:rPr>
              <a:t>За фактором впливу на аудиторію:</a:t>
            </a:r>
            <a:r>
              <a:rPr lang="uk-UA" altLang="en-US" dirty="0" smtClean="0">
                <a:solidFill>
                  <a:srgbClr val="000000"/>
                </a:solidFill>
                <a:latin typeface="Gilroy Regular" pitchFamily="34" charset="0"/>
                <a:ea typeface="Gilroy Regular" pitchFamily="34" charset="-122"/>
                <a:cs typeface="Gilroy Regular" pitchFamily="34" charset="-120"/>
                <a:sym typeface="+mn-ea"/>
              </a:rPr>
              <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на конкретну і на масову;</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на масову з негайним викликом соц. інститутів;</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лише на конкретну, що потребує негайного виклику.</a:t>
            </a: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endParaRPr lang="en-US" sz="1000" dirty="0">
              <a:solidFill>
                <a:srgbClr val="000000"/>
              </a:solidFill>
              <a:latin typeface="Gilroy Regular" pitchFamily="34" charset="0"/>
              <a:ea typeface="Gilroy Regular" pitchFamily="34" charset="-122"/>
              <a:cs typeface="Gilroy Regular" pitchFamily="34" charset="-120"/>
              <a:sym typeface="+mn-ea"/>
            </a:endParaRPr>
          </a:p>
        </p:txBody>
      </p:sp>
      <p:sp>
        <p:nvSpPr>
          <p:cNvPr id="15"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4</a:t>
            </a:r>
            <a:endParaRPr lang="ru-RU" sz="2800" b="1" dirty="0">
              <a:latin typeface="Gilroy" panose="00000500000000000000" pitchFamily="2" charset="-52"/>
            </a:endParaRPr>
          </a:p>
        </p:txBody>
      </p:sp>
      <p:pic>
        <p:nvPicPr>
          <p:cNvPr id="20" name="Object 7" descr="preencoded.png"/>
          <p:cNvPicPr>
            <a:picLocks noChangeAspect="1"/>
          </p:cNvPicPr>
          <p:nvPr/>
        </p:nvPicPr>
        <p:blipFill>
          <a:blip r:embed="rId18">
            <a:extLst>
              <a:ext uri="{96DAC541-7B7A-43D3-8B79-37D633B846F1}">
                <asvg:svgBlip xmlns:asvg="http://schemas.microsoft.com/office/drawing/2016/SVG/main" xmlns="" r:embed="rId19"/>
              </a:ext>
            </a:extLst>
          </a:blip>
          <a:srcRect/>
          <a:stretch>
            <a:fillRect/>
          </a:stretch>
        </p:blipFill>
        <p:spPr>
          <a:xfrm>
            <a:off x="704215" y="1885315"/>
            <a:ext cx="76200" cy="927100"/>
          </a:xfrm>
          <a:prstGeom prst="rect">
            <a:avLst/>
          </a:prstGeom>
        </p:spPr>
      </p:pic>
      <p:pic>
        <p:nvPicPr>
          <p:cNvPr id="17" name="Object 7" descr="preencoded.png"/>
          <p:cNvPicPr>
            <a:picLocks noChangeAspect="1"/>
          </p:cNvPicPr>
          <p:nvPr/>
        </p:nvPicPr>
        <p:blipFill>
          <a:blip r:embed="rId18">
            <a:extLst>
              <a:ext uri="{96DAC541-7B7A-43D3-8B79-37D633B846F1}">
                <asvg:svgBlip xmlns:asvg="http://schemas.microsoft.com/office/drawing/2016/SVG/main" xmlns="" r:embed="rId19"/>
              </a:ext>
            </a:extLst>
          </a:blip>
          <a:srcRect/>
          <a:stretch>
            <a:fillRect/>
          </a:stretch>
        </p:blipFill>
        <p:spPr>
          <a:xfrm>
            <a:off x="704215" y="3228975"/>
            <a:ext cx="76200" cy="995680"/>
          </a:xfrm>
          <a:prstGeom prst="rect">
            <a:avLst/>
          </a:prstGeom>
        </p:spPr>
      </p:pic>
      <p:pic>
        <p:nvPicPr>
          <p:cNvPr id="18" name="Object 7" descr="preencoded.png"/>
          <p:cNvPicPr>
            <a:picLocks noChangeAspect="1"/>
          </p:cNvPicPr>
          <p:nvPr/>
        </p:nvPicPr>
        <p:blipFill>
          <a:blip r:embed="rId18">
            <a:extLst>
              <a:ext uri="{96DAC541-7B7A-43D3-8B79-37D633B846F1}">
                <asvg:svgBlip xmlns:asvg="http://schemas.microsoft.com/office/drawing/2016/SVG/main" xmlns="" r:embed="rId19"/>
              </a:ext>
            </a:extLst>
          </a:blip>
          <a:srcRect/>
          <a:stretch>
            <a:fillRect/>
          </a:stretch>
        </p:blipFill>
        <p:spPr>
          <a:xfrm>
            <a:off x="704215" y="4641215"/>
            <a:ext cx="76200" cy="1275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a:fillRect/>
          </a:stretch>
        </p:blipFill>
        <p:spPr>
          <a:xfrm>
            <a:off x="6072392" y="1367403"/>
            <a:ext cx="3133725" cy="581025"/>
          </a:xfrm>
          <a:prstGeom prst="rect">
            <a:avLst/>
          </a:prstGeom>
        </p:spPr>
      </p:pic>
      <p:pic>
        <p:nvPicPr>
          <p:cNvPr id="3" name="Object 2" descr="preencoded.png"/>
          <p:cNvPicPr>
            <a:picLocks noChangeAspect="1"/>
          </p:cNvPicPr>
          <p:nvPr/>
        </p:nvPicPr>
        <p:blipFill>
          <a:blip r:embed="rId5"/>
          <a:srcRect/>
          <a:stretch>
            <a:fillRect/>
          </a:stretch>
        </p:blipFill>
        <p:spPr>
          <a:xfrm>
            <a:off x="0" y="2752725"/>
            <a:ext cx="9753600" cy="4562475"/>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0" y="0"/>
            <a:ext cx="9753600" cy="2419350"/>
          </a:xfrm>
          <a:prstGeom prst="rect">
            <a:avLst/>
          </a:prstGeom>
        </p:spPr>
      </p:pic>
      <p:pic>
        <p:nvPicPr>
          <p:cNvPr id="5" name="Object 4" descr="preencoded.png"/>
          <p:cNvPicPr>
            <a:picLocks noChangeAspect="1"/>
          </p:cNvPicPr>
          <p:nvPr/>
        </p:nvPicPr>
        <p:blipFill>
          <a:blip r:embed="rId8"/>
          <a:srcRect/>
          <a:stretch>
            <a:fillRect/>
          </a:stretch>
        </p:blipFill>
        <p:spPr>
          <a:xfrm>
            <a:off x="7015744" y="3276598"/>
            <a:ext cx="1933133" cy="1926020"/>
          </a:xfrm>
          <a:prstGeom prst="rect">
            <a:avLst/>
          </a:prstGeom>
        </p:spPr>
      </p:pic>
      <p:pic>
        <p:nvPicPr>
          <p:cNvPr id="6" name="Object 5" descr="preencoded.png"/>
          <p:cNvPicPr>
            <a:picLocks noChangeAspect="1"/>
          </p:cNvPicPr>
          <p:nvPr/>
        </p:nvPicPr>
        <p:blipFill>
          <a:blip r:embed="rId9"/>
          <a:srcRect/>
          <a:stretch>
            <a:fillRect/>
          </a:stretch>
        </p:blipFill>
        <p:spPr>
          <a:xfrm>
            <a:off x="7995638" y="2699505"/>
            <a:ext cx="848669" cy="844521"/>
          </a:xfrm>
          <a:prstGeom prst="rect">
            <a:avLst/>
          </a:prstGeom>
        </p:spPr>
      </p:pic>
      <p:pic>
        <p:nvPicPr>
          <p:cNvPr id="7" name="Object 6" descr="preencoded.png"/>
          <p:cNvPicPr>
            <a:picLocks noChangeAspect="1"/>
          </p:cNvPicPr>
          <p:nvPr/>
        </p:nvPicPr>
        <p:blipFill>
          <a:blip r:embed="rId10"/>
          <a:srcRect/>
          <a:stretch>
            <a:fillRect/>
          </a:stretch>
        </p:blipFill>
        <p:spPr>
          <a:xfrm>
            <a:off x="7639050" y="5972175"/>
            <a:ext cx="848669" cy="844521"/>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6791325" y="5772150"/>
            <a:ext cx="238125" cy="733425"/>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a:fillRect/>
          </a:stretch>
        </p:blipFill>
        <p:spPr>
          <a:xfrm>
            <a:off x="8801100" y="1828800"/>
            <a:ext cx="238125" cy="733425"/>
          </a:xfrm>
          <a:prstGeom prst="rect">
            <a:avLst/>
          </a:prstGeom>
        </p:spPr>
      </p:pic>
      <p:pic>
        <p:nvPicPr>
          <p:cNvPr id="10" name="Object 9" descr="preencoded.png"/>
          <p:cNvPicPr>
            <a:picLocks noChangeAspect="1"/>
          </p:cNvPicPr>
          <p:nvPr/>
        </p:nvPicPr>
        <p:blipFill>
          <a:blip r:embed="rId13">
            <a:extLst>
              <a:ext uri="{96DAC541-7B7A-43D3-8B79-37D633B846F1}">
                <asvg:svgBlip xmlns:asvg="http://schemas.microsoft.com/office/drawing/2016/SVG/main" xmlns="" r:embed="rId14"/>
              </a:ext>
            </a:extLst>
          </a:blip>
          <a:srcRect/>
          <a:stretch>
            <a:fillRect/>
          </a:stretch>
        </p:blipFill>
        <p:spPr>
          <a:xfrm>
            <a:off x="4257675" y="2962275"/>
            <a:ext cx="5495925" cy="4352925"/>
          </a:xfrm>
          <a:prstGeom prst="rect">
            <a:avLst/>
          </a:prstGeom>
        </p:spPr>
      </p:pic>
      <p:pic>
        <p:nvPicPr>
          <p:cNvPr id="11" name="Object 10" descr="preencoded.png"/>
          <p:cNvPicPr>
            <a:picLocks noChangeAspect="1"/>
          </p:cNvPicPr>
          <p:nvPr/>
        </p:nvPicPr>
        <p:blipFill>
          <a:blip r:embed="rId15">
            <a:extLst>
              <a:ext uri="{96DAC541-7B7A-43D3-8B79-37D633B846F1}">
                <asvg:svgBlip xmlns:asvg="http://schemas.microsoft.com/office/drawing/2016/SVG/main" xmlns="" r:embed="rId16"/>
              </a:ext>
            </a:extLst>
          </a:blip>
          <a:srcRect/>
          <a:stretch>
            <a:fillRect/>
          </a:stretch>
        </p:blipFill>
        <p:spPr>
          <a:xfrm>
            <a:off x="6905625" y="4743450"/>
            <a:ext cx="1276350" cy="1295400"/>
          </a:xfrm>
          <a:prstGeom prst="rect">
            <a:avLst/>
          </a:prstGeom>
        </p:spPr>
      </p:pic>
      <p:pic>
        <p:nvPicPr>
          <p:cNvPr id="12" name="Object 11" descr="preencoded.png"/>
          <p:cNvPicPr>
            <a:picLocks noChangeAspect="1"/>
          </p:cNvPicPr>
          <p:nvPr/>
        </p:nvPicPr>
        <p:blipFill>
          <a:blip r:embed="rId17">
            <a:extLst>
              <a:ext uri="{96DAC541-7B7A-43D3-8B79-37D633B846F1}">
                <asvg:svgBlip xmlns:asvg="http://schemas.microsoft.com/office/drawing/2016/SVG/main" xmlns="" r:embed="rId18"/>
              </a:ext>
            </a:extLst>
          </a:blip>
          <a:srcRect/>
          <a:stretch>
            <a:fillRect/>
          </a:stretch>
        </p:blipFill>
        <p:spPr>
          <a:xfrm>
            <a:off x="6715125" y="1800225"/>
            <a:ext cx="1619250" cy="1543050"/>
          </a:xfrm>
          <a:prstGeom prst="rect">
            <a:avLst/>
          </a:prstGeom>
        </p:spPr>
      </p:pic>
      <p:sp>
        <p:nvSpPr>
          <p:cNvPr id="15"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5</a:t>
            </a:r>
            <a:endParaRPr lang="ru-RU" sz="2800" b="1" dirty="0">
              <a:latin typeface="Gilroy" panose="00000500000000000000" pitchFamily="2" charset="-52"/>
            </a:endParaRPr>
          </a:p>
        </p:txBody>
      </p:sp>
      <p:sp>
        <p:nvSpPr>
          <p:cNvPr id="18" name="Object12"/>
          <p:cNvSpPr/>
          <p:nvPr/>
        </p:nvSpPr>
        <p:spPr>
          <a:xfrm>
            <a:off x="885825" y="647700"/>
            <a:ext cx="5410200" cy="819150"/>
          </a:xfrm>
          <a:prstGeom prst="rect">
            <a:avLst/>
          </a:prstGeom>
          <a:noFill/>
        </p:spPr>
        <p:txBody>
          <a:bodyPr wrap="square" lIns="0" tIns="0" rIns="0" bIns="0" rtlCol="0" anchor="ctr"/>
          <a:lstStyle/>
          <a:p>
            <a:pPr algn="l">
              <a:lnSpc>
                <a:spcPts val="3240"/>
              </a:lnSpc>
            </a:pPr>
            <a:r>
              <a:rPr lang="uk-UA" sz="2700" b="1" dirty="0">
                <a:latin typeface="Gilroy" panose="00000500000000000000" pitchFamily="2" charset="-52"/>
                <a:sym typeface="+mn-ea"/>
              </a:rPr>
              <a:t>ОСНОВНІ ВИДИ МЕДІАТЕКСТУ</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a:t>
            </a:r>
            <a:endParaRPr lang="en-US" sz="2700" dirty="0"/>
          </a:p>
        </p:txBody>
      </p:sp>
      <p:sp>
        <p:nvSpPr>
          <p:cNvPr id="19" name="Object13"/>
          <p:cNvSpPr/>
          <p:nvPr/>
        </p:nvSpPr>
        <p:spPr>
          <a:xfrm>
            <a:off x="885825" y="486410"/>
            <a:ext cx="6703695" cy="5833745"/>
          </a:xfrm>
          <a:prstGeom prst="rect">
            <a:avLst/>
          </a:prstGeom>
          <a:noFill/>
        </p:spPr>
        <p:txBody>
          <a:bodyPr wrap="square" lIns="0" tIns="0" rIns="0" bIns="0" rtlCol="0" anchor="ctr"/>
          <a:lstStyle/>
          <a:p>
            <a:pPr algn="l">
              <a:lnSpc>
                <a:spcPts val="2700"/>
              </a:lnSpc>
            </a:pPr>
            <a:r>
              <a:rPr lang="en-US" sz="1000" b="1" i="0" dirty="0">
                <a:solidFill>
                  <a:srgbClr val="000000"/>
                </a:solidFill>
                <a:latin typeface="Gilroy Regular" pitchFamily="34" charset="0"/>
                <a:ea typeface="Gilroy Regular" pitchFamily="34" charset="-122"/>
                <a:cs typeface="Gilroy Regular" pitchFamily="34" charset="-120"/>
                <a:sym typeface="+mn-ea"/>
              </a:rPr>
              <a:t/>
            </a:r>
            <a:br>
              <a:rPr lang="en-US" sz="1000" b="1" i="0" dirty="0">
                <a:solidFill>
                  <a:srgbClr val="000000"/>
                </a:solidFill>
                <a:latin typeface="Gilroy Regular" pitchFamily="34" charset="0"/>
                <a:ea typeface="Gilroy Regular" pitchFamily="34" charset="-122"/>
                <a:cs typeface="Gilroy Regular" pitchFamily="34" charset="-120"/>
                <a:sym typeface="+mn-ea"/>
              </a:rPr>
            </a:br>
            <a:r>
              <a:rPr lang="uk-UA" altLang="en-US" b="1" dirty="0" smtClean="0">
                <a:solidFill>
                  <a:srgbClr val="000000"/>
                </a:solidFill>
                <a:latin typeface="Gilroy Regular" pitchFamily="34" charset="0"/>
                <a:ea typeface="Gilroy Regular" pitchFamily="34" charset="-122"/>
                <a:cs typeface="Gilroy Regular" pitchFamily="34" charset="-120"/>
                <a:sym typeface="+mn-ea"/>
              </a:rPr>
              <a:t>В залежності вд каналу поширення:</a:t>
            </a:r>
            <a:r>
              <a:rPr lang="uk-UA" altLang="en-US" dirty="0" smtClean="0">
                <a:solidFill>
                  <a:srgbClr val="000000"/>
                </a:solidFill>
                <a:latin typeface="Gilroy Regular" pitchFamily="34" charset="0"/>
                <a:ea typeface="Gilroy Regular" pitchFamily="34" charset="-122"/>
                <a:cs typeface="Gilroy Regular" pitchFamily="34" charset="-120"/>
                <a:sym typeface="+mn-ea"/>
              </a:rPr>
              <a:t/>
            </a:r>
            <a:br>
              <a:rPr lang="uk-UA" altLang="en-US" dirty="0" smtClean="0">
                <a:solidFill>
                  <a:srgbClr val="000000"/>
                </a:solidFill>
                <a:latin typeface="Gilroy Regular" pitchFamily="34" charset="0"/>
                <a:ea typeface="Gilroy Regular" pitchFamily="34" charset="-122"/>
                <a:cs typeface="Gilroy Regular" pitchFamily="34" charset="-120"/>
                <a:sym typeface="+mn-ea"/>
              </a:rPr>
            </a:br>
            <a:r>
              <a:rPr lang="uk-UA" altLang="en-US" dirty="0" smtClean="0">
                <a:solidFill>
                  <a:srgbClr val="000000"/>
                </a:solidFill>
                <a:latin typeface="Gilroy Regular" pitchFamily="34" charset="0"/>
                <a:ea typeface="Gilroy Regular" pitchFamily="34" charset="-122"/>
                <a:cs typeface="Gilroy Regular" pitchFamily="34" charset="-120"/>
                <a:sym typeface="+mn-ea"/>
              </a:rPr>
              <a:t>друкований, радіо, ТБ, Інтернет.</a:t>
            </a:r>
            <a:r>
              <a:rPr lang="en-US" b="0" i="0" dirty="0">
                <a:solidFill>
                  <a:srgbClr val="000000"/>
                </a:solidFill>
                <a:latin typeface="Gilroy Regular" pitchFamily="34" charset="0"/>
                <a:ea typeface="Gilroy Regular" pitchFamily="34" charset="-122"/>
                <a:cs typeface="Gilroy Regular" pitchFamily="34" charset="-120"/>
                <a:sym typeface="+mn-ea"/>
              </a:rPr>
              <a:t/>
            </a:r>
            <a:br>
              <a:rPr lang="en-US" b="0" i="0" dirty="0">
                <a:solidFill>
                  <a:srgbClr val="000000"/>
                </a:solidFill>
                <a:latin typeface="Gilroy Regular" pitchFamily="34" charset="0"/>
                <a:ea typeface="Gilroy Regular" pitchFamily="34" charset="-122"/>
                <a:cs typeface="Gilroy Regular" pitchFamily="34" charset="-120"/>
                <a:sym typeface="+mn-ea"/>
              </a:rPr>
            </a:br>
            <a:r>
              <a:rPr lang="en-US" b="0" i="0" dirty="0">
                <a:solidFill>
                  <a:srgbClr val="000000"/>
                </a:solidFill>
                <a:latin typeface="Gilroy Regular" pitchFamily="34" charset="0"/>
                <a:ea typeface="Gilroy Regular" pitchFamily="34" charset="-122"/>
                <a:cs typeface="Gilroy Regular" pitchFamily="34" charset="-120"/>
                <a:sym typeface="+mn-ea"/>
              </a:rPr>
              <a:t/>
            </a:r>
            <a:br>
              <a:rPr lang="en-US" b="0" i="0" dirty="0">
                <a:solidFill>
                  <a:srgbClr val="000000"/>
                </a:solidFill>
                <a:latin typeface="Gilroy Regular" pitchFamily="34" charset="0"/>
                <a:ea typeface="Gilroy Regular" pitchFamily="34" charset="-122"/>
                <a:cs typeface="Gilroy Regular" pitchFamily="34" charset="-120"/>
                <a:sym typeface="+mn-ea"/>
              </a:rPr>
            </a:br>
            <a:r>
              <a:rPr lang="uk-UA" altLang="en-US" b="1" dirty="0" smtClean="0">
                <a:solidFill>
                  <a:srgbClr val="000000"/>
                </a:solidFill>
                <a:latin typeface="Gilroy Regular" pitchFamily="34" charset="0"/>
                <a:ea typeface="Gilroy Regular" pitchFamily="34" charset="-122"/>
                <a:cs typeface="Gilroy Regular" pitchFamily="34" charset="-120"/>
                <a:sym typeface="+mn-ea"/>
              </a:rPr>
              <a:t>За функціонально-жанровим типом тексту:</a:t>
            </a:r>
            <a:endParaRPr lang="uk-UA" altLang="en-US" dirty="0" smtClean="0">
              <a:solidFill>
                <a:srgbClr val="000000"/>
              </a:solidFill>
              <a:latin typeface="Gilroy Regular" pitchFamily="34" charset="0"/>
              <a:ea typeface="Gilroy Regular" pitchFamily="34" charset="-122"/>
              <a:cs typeface="Gilroy Regular" pitchFamily="34" charset="-120"/>
              <a:sym typeface="+mn-ea"/>
            </a:endParaRPr>
          </a:p>
          <a:p>
            <a:pPr algn="l">
              <a:lnSpc>
                <a:spcPts val="2700"/>
              </a:lnSpc>
            </a:pPr>
            <a:r>
              <a:rPr lang="uk-UA" altLang="en-US" dirty="0" smtClean="0">
                <a:solidFill>
                  <a:srgbClr val="000000"/>
                </a:solidFill>
                <a:latin typeface="Gilroy Regular" pitchFamily="34" charset="0"/>
                <a:ea typeface="Gilroy Regular" pitchFamily="34" charset="-122"/>
                <a:cs typeface="Gilroy Regular" pitchFamily="34" charset="-120"/>
                <a:sym typeface="+mn-ea"/>
              </a:rPr>
              <a:t>новини, коментар, </a:t>
            </a:r>
            <a:r>
              <a:rPr lang="en-US" altLang="en-US" dirty="0" smtClean="0">
                <a:solidFill>
                  <a:srgbClr val="000000"/>
                </a:solidFill>
                <a:latin typeface="Gilroy Regular" pitchFamily="34" charset="0"/>
                <a:ea typeface="Gilroy Regular" pitchFamily="34" charset="-122"/>
                <a:cs typeface="Gilroy Regular" pitchFamily="34" charset="-120"/>
                <a:sym typeface="+mn-ea"/>
              </a:rPr>
              <a:t>Features</a:t>
            </a:r>
            <a:r>
              <a:rPr lang="uk-UA" altLang="en-US" dirty="0" smtClean="0">
                <a:solidFill>
                  <a:srgbClr val="000000"/>
                </a:solidFill>
                <a:latin typeface="Gilroy Regular" pitchFamily="34" charset="0"/>
                <a:ea typeface="Gilroy Regular" pitchFamily="34" charset="-122"/>
                <a:cs typeface="Gilroy Regular" pitchFamily="34" charset="-120"/>
                <a:sym typeface="+mn-ea"/>
              </a:rPr>
              <a:t>, реклама.</a:t>
            </a:r>
            <a:r>
              <a:rPr lang="en-US" b="0" i="0" dirty="0">
                <a:solidFill>
                  <a:srgbClr val="000000"/>
                </a:solidFill>
                <a:latin typeface="Gilroy Regular" pitchFamily="34" charset="0"/>
                <a:ea typeface="Gilroy Regular" pitchFamily="34" charset="-122"/>
                <a:cs typeface="Gilroy Regular" pitchFamily="34" charset="-120"/>
                <a:sym typeface="+mn-ea"/>
              </a:rPr>
              <a:t/>
            </a:r>
            <a:br>
              <a:rPr lang="en-US" b="0" i="0" dirty="0">
                <a:solidFill>
                  <a:srgbClr val="000000"/>
                </a:solidFill>
                <a:latin typeface="Gilroy Regular" pitchFamily="34" charset="0"/>
                <a:ea typeface="Gilroy Regular" pitchFamily="34" charset="-122"/>
                <a:cs typeface="Gilroy Regular" pitchFamily="34" charset="-120"/>
                <a:sym typeface="+mn-ea"/>
              </a:rPr>
            </a:br>
            <a:r>
              <a:rPr lang="en-US" b="0" i="0" dirty="0">
                <a:solidFill>
                  <a:srgbClr val="000000"/>
                </a:solidFill>
                <a:latin typeface="Gilroy Regular" pitchFamily="34" charset="0"/>
                <a:ea typeface="Gilroy Regular" pitchFamily="34" charset="-122"/>
                <a:cs typeface="Gilroy Regular" pitchFamily="34" charset="-120"/>
                <a:sym typeface="+mn-ea"/>
              </a:rPr>
              <a:t/>
            </a:r>
            <a:br>
              <a:rPr lang="en-US" b="0" i="0" dirty="0">
                <a:solidFill>
                  <a:srgbClr val="000000"/>
                </a:solidFill>
                <a:latin typeface="Gilroy Regular" pitchFamily="34" charset="0"/>
                <a:ea typeface="Gilroy Regular" pitchFamily="34" charset="-122"/>
                <a:cs typeface="Gilroy Regular" pitchFamily="34" charset="-120"/>
                <a:sym typeface="+mn-ea"/>
              </a:rPr>
            </a:br>
            <a:r>
              <a:rPr lang="uk-UA" altLang="en-US" b="1" i="0" dirty="0">
                <a:solidFill>
                  <a:srgbClr val="000000"/>
                </a:solidFill>
                <a:latin typeface="Gilroy Regular" pitchFamily="34" charset="0"/>
                <a:ea typeface="Gilroy Regular" pitchFamily="34" charset="-122"/>
                <a:cs typeface="Gilroy Regular" pitchFamily="34" charset="-120"/>
                <a:sym typeface="+mn-ea"/>
              </a:rPr>
              <a:t>З</a:t>
            </a:r>
            <a:r>
              <a:rPr lang="uk-UA" altLang="en-US" b="1" dirty="0" smtClean="0">
                <a:solidFill>
                  <a:srgbClr val="000000"/>
                </a:solidFill>
                <a:latin typeface="Gilroy Regular" pitchFamily="34" charset="0"/>
                <a:ea typeface="Gilroy Regular" pitchFamily="34" charset="-122"/>
                <a:cs typeface="Gilroy Regular" pitchFamily="34" charset="-120"/>
                <a:sym typeface="+mn-ea"/>
              </a:rPr>
              <a:t>а тематичною домінантою</a:t>
            </a:r>
            <a:r>
              <a:rPr lang="uk-UA" altLang="en-US" b="1" dirty="0">
                <a:solidFill>
                  <a:srgbClr val="000000"/>
                </a:solidFill>
                <a:latin typeface="Gilroy Regular" pitchFamily="34" charset="0"/>
                <a:ea typeface="Gilroy Regular" pitchFamily="34" charset="-122"/>
                <a:cs typeface="Gilroy Regular" pitchFamily="34" charset="-120"/>
                <a:sym typeface="+mn-ea"/>
              </a:rPr>
              <a:t>:</a:t>
            </a:r>
            <a:endParaRPr lang="uk-UA" altLang="en-US" dirty="0">
              <a:solidFill>
                <a:srgbClr val="000000"/>
              </a:solidFill>
              <a:latin typeface="Gilroy Regular" pitchFamily="34" charset="0"/>
              <a:ea typeface="Gilroy Regular" pitchFamily="34" charset="-122"/>
              <a:cs typeface="Gilroy Regular" pitchFamily="34" charset="-120"/>
              <a:sym typeface="+mn-ea"/>
            </a:endParaRPr>
          </a:p>
          <a:p>
            <a:pPr algn="l">
              <a:lnSpc>
                <a:spcPts val="2700"/>
              </a:lnSpc>
            </a:pPr>
            <a:r>
              <a:rPr lang="uk-UA" altLang="en-US" dirty="0">
                <a:solidFill>
                  <a:srgbClr val="000000"/>
                </a:solidFill>
                <a:latin typeface="Gilroy Regular" pitchFamily="34" charset="0"/>
                <a:ea typeface="Gilroy Regular" pitchFamily="34" charset="-122"/>
                <a:cs typeface="Gilroy Regular" pitchFamily="34" charset="-120"/>
                <a:sym typeface="+mn-ea"/>
              </a:rPr>
              <a:t>бізнес, політика, культура, освіта, спорт.</a:t>
            </a:r>
          </a:p>
        </p:txBody>
      </p:sp>
      <p:pic>
        <p:nvPicPr>
          <p:cNvPr id="20" name="Object 7" descr="preencoded.png"/>
          <p:cNvPicPr>
            <a:picLocks noChangeAspect="1"/>
          </p:cNvPicPr>
          <p:nvPr/>
        </p:nvPicPr>
        <p:blipFill>
          <a:blip r:embed="rId19">
            <a:extLst>
              <a:ext uri="{96DAC541-7B7A-43D3-8B79-37D633B846F1}">
                <asvg:svgBlip xmlns:asvg="http://schemas.microsoft.com/office/drawing/2016/SVG/main" xmlns="" r:embed="rId20"/>
              </a:ext>
            </a:extLst>
          </a:blip>
          <a:srcRect/>
          <a:stretch>
            <a:fillRect/>
          </a:stretch>
        </p:blipFill>
        <p:spPr>
          <a:xfrm>
            <a:off x="706755" y="3286125"/>
            <a:ext cx="76200" cy="633730"/>
          </a:xfrm>
          <a:prstGeom prst="rect">
            <a:avLst/>
          </a:prstGeom>
        </p:spPr>
      </p:pic>
      <p:pic>
        <p:nvPicPr>
          <p:cNvPr id="21" name="Object 7" descr="preencoded.png"/>
          <p:cNvPicPr>
            <a:picLocks noChangeAspect="1"/>
          </p:cNvPicPr>
          <p:nvPr/>
        </p:nvPicPr>
        <p:blipFill>
          <a:blip r:embed="rId19">
            <a:extLst>
              <a:ext uri="{96DAC541-7B7A-43D3-8B79-37D633B846F1}">
                <asvg:svgBlip xmlns:asvg="http://schemas.microsoft.com/office/drawing/2016/SVG/main" xmlns="" r:embed="rId20"/>
              </a:ext>
            </a:extLst>
          </a:blip>
          <a:srcRect/>
          <a:stretch>
            <a:fillRect/>
          </a:stretch>
        </p:blipFill>
        <p:spPr>
          <a:xfrm>
            <a:off x="706755" y="4312285"/>
            <a:ext cx="76200" cy="637540"/>
          </a:xfrm>
          <a:prstGeom prst="rect">
            <a:avLst/>
          </a:prstGeom>
        </p:spPr>
      </p:pic>
      <p:pic>
        <p:nvPicPr>
          <p:cNvPr id="22" name="Object 7" descr="preencoded.png"/>
          <p:cNvPicPr>
            <a:picLocks noChangeAspect="1"/>
          </p:cNvPicPr>
          <p:nvPr/>
        </p:nvPicPr>
        <p:blipFill>
          <a:blip r:embed="rId19">
            <a:extLst>
              <a:ext uri="{96DAC541-7B7A-43D3-8B79-37D633B846F1}">
                <asvg:svgBlip xmlns:asvg="http://schemas.microsoft.com/office/drawing/2016/SVG/main" xmlns="" r:embed="rId20"/>
              </a:ext>
            </a:extLst>
          </a:blip>
          <a:srcRect/>
          <a:stretch>
            <a:fillRect/>
          </a:stretch>
        </p:blipFill>
        <p:spPr>
          <a:xfrm>
            <a:off x="706755" y="2232660"/>
            <a:ext cx="76200" cy="663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0" y="847725"/>
            <a:ext cx="9753600" cy="6467475"/>
          </a:xfrm>
          <a:prstGeom prst="rect">
            <a:avLst/>
          </a:prstGeom>
        </p:spPr>
      </p:pic>
      <p:pic>
        <p:nvPicPr>
          <p:cNvPr id="5" name="Object 4" descr="preencoded.png"/>
          <p:cNvPicPr>
            <a:picLocks noChangeAspect="1"/>
          </p:cNvPicPr>
          <p:nvPr/>
        </p:nvPicPr>
        <p:blipFill>
          <a:blip r:embed="rId4"/>
          <a:srcRect/>
          <a:stretch>
            <a:fillRect/>
          </a:stretch>
        </p:blipFill>
        <p:spPr>
          <a:xfrm>
            <a:off x="285750" y="3867150"/>
            <a:ext cx="2555658" cy="2450598"/>
          </a:xfrm>
          <a:prstGeom prst="rect">
            <a:avLst/>
          </a:prstGeom>
        </p:spPr>
      </p:pic>
      <p:pic>
        <p:nvPicPr>
          <p:cNvPr id="6" name="Object 5" descr="preencoded.png"/>
          <p:cNvPicPr>
            <a:picLocks noChangeAspect="1"/>
          </p:cNvPicPr>
          <p:nvPr/>
        </p:nvPicPr>
        <p:blipFill>
          <a:blip r:embed="rId5"/>
          <a:srcRect/>
          <a:stretch>
            <a:fillRect/>
          </a:stretch>
        </p:blipFill>
        <p:spPr>
          <a:xfrm>
            <a:off x="7287583" y="1105856"/>
            <a:ext cx="2617496" cy="2617498"/>
          </a:xfrm>
          <a:prstGeom prst="rect">
            <a:avLst/>
          </a:prstGeom>
        </p:spPr>
      </p:pic>
      <p:pic>
        <p:nvPicPr>
          <p:cNvPr id="7" name="Object 6" descr="preencoded.png"/>
          <p:cNvPicPr>
            <a:picLocks noChangeAspect="1"/>
          </p:cNvPicPr>
          <p:nvPr/>
        </p:nvPicPr>
        <p:blipFill>
          <a:blip r:embed="rId6"/>
          <a:srcRect/>
          <a:stretch>
            <a:fillRect/>
          </a:stretch>
        </p:blipFill>
        <p:spPr>
          <a:xfrm>
            <a:off x="7115175" y="2486025"/>
            <a:ext cx="1860826" cy="1509617"/>
          </a:xfrm>
          <a:prstGeom prst="rect">
            <a:avLst/>
          </a:prstGeom>
        </p:spPr>
      </p:pic>
      <p:sp>
        <p:nvSpPr>
          <p:cNvPr id="8" name="Object7"/>
          <p:cNvSpPr/>
          <p:nvPr/>
        </p:nvSpPr>
        <p:spPr>
          <a:xfrm>
            <a:off x="1132840" y="2016125"/>
            <a:ext cx="7037705" cy="2340610"/>
          </a:xfrm>
          <a:prstGeom prst="rect">
            <a:avLst/>
          </a:prstGeom>
          <a:noFill/>
        </p:spPr>
        <p:txBody>
          <a:bodyPr wrap="square" lIns="0" tIns="0" rIns="0" bIns="0" rtlCol="0" anchor="ctr"/>
          <a:lstStyle/>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особливий тип і характер інформації</a:t>
            </a:r>
          </a:p>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вторинність тексту</a:t>
            </a:r>
          </a:p>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виробництво «на потік»</a:t>
            </a:r>
          </a:p>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смислова незавершеність</a:t>
            </a:r>
          </a:p>
          <a:p>
            <a:pPr algn="l" fontAlgn="t">
              <a:lnSpc>
                <a:spcPts val="2340"/>
              </a:lnSpc>
            </a:pPr>
            <a:r>
              <a:rPr lang="uk-UA" altLang="en-US" sz="1950" dirty="0">
                <a:solidFill>
                  <a:srgbClr val="000000"/>
                </a:solidFill>
                <a:latin typeface="Gilroy Regular" pitchFamily="34" charset="0"/>
                <a:ea typeface="Gilroy Regular" pitchFamily="34" charset="-122"/>
                <a:cs typeface="Gilroy Regular" pitchFamily="34" charset="-120"/>
                <a:sym typeface="+mn-ea"/>
              </a:rPr>
              <a:t>колективне виробництво текстів</a:t>
            </a:r>
            <a:endParaRPr lang="uk-UA" altLang="en-US" sz="1950" b="0" i="0" dirty="0">
              <a:solidFill>
                <a:srgbClr val="000000"/>
              </a:solidFill>
              <a:latin typeface="Gilroy Regular" pitchFamily="34" charset="0"/>
              <a:ea typeface="Gilroy Regular" pitchFamily="34" charset="-122"/>
              <a:cs typeface="Gilroy Regular" pitchFamily="34" charset="-120"/>
            </a:endParaRPr>
          </a:p>
          <a:p>
            <a:pPr algn="l" fontAlgn="t">
              <a:lnSpc>
                <a:spcPts val="2340"/>
              </a:lnSpc>
            </a:pPr>
            <a:r>
              <a:rPr lang="uk-UA" altLang="en-US" sz="1950" dirty="0">
                <a:solidFill>
                  <a:srgbClr val="000000"/>
                </a:solidFill>
                <a:latin typeface="Gilroy Regular" pitchFamily="34" charset="0"/>
                <a:ea typeface="Gilroy Regular" pitchFamily="34" charset="-122"/>
                <a:cs typeface="Gilroy Regular" pitchFamily="34" charset="-120"/>
                <a:sym typeface="+mn-ea"/>
              </a:rPr>
              <a:t>особливий характер зворотного зв'язку</a:t>
            </a:r>
            <a:endParaRPr lang="uk-UA" altLang="en-US" sz="1950" b="0" i="0" dirty="0">
              <a:solidFill>
                <a:srgbClr val="000000"/>
              </a:solidFill>
              <a:latin typeface="Gilroy Regular" pitchFamily="34" charset="0"/>
              <a:ea typeface="Gilroy Regular" pitchFamily="34" charset="-122"/>
              <a:cs typeface="Gilroy Regular" pitchFamily="34" charset="-120"/>
            </a:endParaRPr>
          </a:p>
          <a:p>
            <a:pPr algn="l" fontAlgn="t">
              <a:lnSpc>
                <a:spcPts val="2340"/>
              </a:lnSpc>
            </a:pPr>
            <a:endParaRPr lang="uk-UA" altLang="en-US" sz="1950" dirty="0">
              <a:solidFill>
                <a:srgbClr val="000000"/>
              </a:solidFill>
              <a:latin typeface="Gilroy Regular" pitchFamily="34" charset="0"/>
              <a:ea typeface="Gilroy Regular" pitchFamily="34" charset="-122"/>
              <a:cs typeface="Gilroy Regular" pitchFamily="34" charset="-120"/>
              <a:sym typeface="+mn-ea"/>
            </a:endParaRPr>
          </a:p>
          <a:p>
            <a:pPr algn="l" fontAlgn="t">
              <a:lnSpc>
                <a:spcPts val="2340"/>
              </a:lnSpc>
            </a:pPr>
            <a:endParaRPr lang="en-US" sz="1950" dirty="0"/>
          </a:p>
        </p:txBody>
      </p:sp>
      <p:sp>
        <p:nvSpPr>
          <p:cNvPr id="9" name="Object8"/>
          <p:cNvSpPr/>
          <p:nvPr/>
        </p:nvSpPr>
        <p:spPr>
          <a:xfrm>
            <a:off x="3457575" y="4067175"/>
            <a:ext cx="5438775" cy="2066925"/>
          </a:xfrm>
          <a:prstGeom prst="rect">
            <a:avLst/>
          </a:prstGeom>
          <a:noFill/>
        </p:spPr>
        <p:txBody>
          <a:bodyPr wrap="square" lIns="0" tIns="0" rIns="0" bIns="0" rtlCol="0" anchor="ctr"/>
          <a:lstStyle/>
          <a:p>
            <a:pPr algn="l">
              <a:lnSpc>
                <a:spcPts val="2340"/>
              </a:lnSpc>
            </a:pPr>
            <a:endParaRPr lang="en-US" sz="1950" dirty="0"/>
          </a:p>
        </p:txBody>
      </p:sp>
      <p:sp>
        <p:nvSpPr>
          <p:cNvPr id="10" name="Object9"/>
          <p:cNvSpPr/>
          <p:nvPr/>
        </p:nvSpPr>
        <p:spPr>
          <a:xfrm>
            <a:off x="813435" y="1085850"/>
            <a:ext cx="8507095" cy="819150"/>
          </a:xfrm>
          <a:prstGeom prst="rect">
            <a:avLst/>
          </a:prstGeom>
          <a:noFill/>
        </p:spPr>
        <p:txBody>
          <a:bodyPr wrap="square" lIns="0" tIns="0" rIns="0" bIns="0" rtlCol="0" anchor="ctr"/>
          <a:lstStyle/>
          <a:p>
            <a:pPr algn="l">
              <a:lnSpc>
                <a:spcPts val="3240"/>
              </a:lnSpc>
            </a:pPr>
            <a:r>
              <a:rPr lang="uk-UA" altLang="en-US" sz="2700" b="1" dirty="0"/>
              <a:t>СПЕЦІФІКА МЕДІАТЕКСТУ ЯК МЕДІАПРОДУКТУ </a:t>
            </a:r>
            <a:endParaRPr lang="en-US" sz="2700" b="1" dirty="0"/>
          </a:p>
          <a:p>
            <a:pPr algn="l">
              <a:lnSpc>
                <a:spcPts val="3240"/>
              </a:lnSpc>
            </a:pPr>
            <a:endParaRPr lang="en-US" sz="2700" b="1" dirty="0"/>
          </a:p>
        </p:txBody>
      </p:sp>
      <p:sp>
        <p:nvSpPr>
          <p:cNvPr id="11"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6</a:t>
            </a:r>
            <a:endParaRPr lang="ru-RU" sz="2800" b="1" dirty="0">
              <a:latin typeface="Gilroy" panose="00000500000000000000" pitchFamily="2" charset="-52"/>
            </a:endParaRPr>
          </a:p>
        </p:txBody>
      </p:sp>
      <p:sp>
        <p:nvSpPr>
          <p:cNvPr id="12" name="Object7"/>
          <p:cNvSpPr/>
          <p:nvPr/>
        </p:nvSpPr>
        <p:spPr>
          <a:xfrm>
            <a:off x="3141980" y="3723640"/>
            <a:ext cx="7037705" cy="2586355"/>
          </a:xfrm>
          <a:prstGeom prst="rect">
            <a:avLst/>
          </a:prstGeom>
          <a:noFill/>
        </p:spPr>
        <p:txBody>
          <a:bodyPr wrap="square" lIns="0" tIns="0" rIns="0" bIns="0" rtlCol="0" anchor="ctr"/>
          <a:lstStyle/>
          <a:p>
            <a:pPr algn="l" fontAlgn="t">
              <a:lnSpc>
                <a:spcPts val="2340"/>
              </a:lnSpc>
            </a:pPr>
            <a:endParaRPr lang="uk-UA" altLang="en-US" sz="1950" dirty="0">
              <a:solidFill>
                <a:srgbClr val="000000"/>
              </a:solidFill>
              <a:latin typeface="Gilroy Regular" pitchFamily="34" charset="0"/>
              <a:ea typeface="Gilroy Regular" pitchFamily="34" charset="-122"/>
              <a:cs typeface="Gilroy Regular" pitchFamily="34" charset="-120"/>
              <a:sym typeface="+mn-ea"/>
            </a:endParaRPr>
          </a:p>
          <a:p>
            <a:pPr algn="l" fontAlgn="t">
              <a:lnSpc>
                <a:spcPts val="2340"/>
              </a:lnSpc>
            </a:pPr>
            <a:r>
              <a:rPr lang="uk-UA" altLang="en-US" sz="1950" dirty="0">
                <a:solidFill>
                  <a:srgbClr val="000000"/>
                </a:solidFill>
                <a:latin typeface="Gilroy Regular" pitchFamily="34" charset="0"/>
                <a:ea typeface="Gilroy Regular" pitchFamily="34" charset="-122"/>
                <a:cs typeface="Gilroy Regular" pitchFamily="34" charset="-120"/>
                <a:sym typeface="+mn-ea"/>
              </a:rPr>
              <a:t>медійність</a:t>
            </a:r>
          </a:p>
          <a:p>
            <a:pPr algn="l" fontAlgn="t">
              <a:lnSpc>
                <a:spcPts val="2340"/>
              </a:lnSpc>
            </a:pPr>
            <a:r>
              <a:rPr lang="uk-UA" altLang="en-US" sz="1950" dirty="0">
                <a:solidFill>
                  <a:srgbClr val="000000"/>
                </a:solidFill>
                <a:latin typeface="Gilroy Regular" pitchFamily="34" charset="0"/>
                <a:ea typeface="Gilroy Regular" pitchFamily="34" charset="-122"/>
                <a:cs typeface="Gilroy Regular" pitchFamily="34" charset="-120"/>
                <a:sym typeface="+mn-ea"/>
              </a:rPr>
              <a:t>масова аудиторія</a:t>
            </a:r>
            <a:endParaRPr lang="uk-UA" altLang="en-US" sz="1950" b="0" i="0" dirty="0">
              <a:solidFill>
                <a:srgbClr val="000000"/>
              </a:solidFill>
              <a:latin typeface="Gilroy Regular" pitchFamily="34" charset="0"/>
              <a:ea typeface="Gilroy Regular" pitchFamily="34" charset="-122"/>
              <a:cs typeface="Gilroy Regular" pitchFamily="34" charset="-120"/>
            </a:endParaRPr>
          </a:p>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поликодовість тексту</a:t>
            </a:r>
          </a:p>
          <a:p>
            <a:pPr algn="l" fontAlgn="t">
              <a:lnSpc>
                <a:spcPts val="2340"/>
              </a:lnSpc>
            </a:pPr>
            <a:r>
              <a:rPr lang="uk-UA" altLang="en-US" sz="1950" b="0" i="0" dirty="0">
                <a:solidFill>
                  <a:srgbClr val="000000"/>
                </a:solidFill>
                <a:latin typeface="Gilroy Regular" pitchFamily="34" charset="0"/>
                <a:ea typeface="Gilroy Regular" pitchFamily="34" charset="-122"/>
                <a:cs typeface="Gilroy Regular" pitchFamily="34" charset="-120"/>
              </a:rPr>
              <a:t>багатофункціональність масових комунікацій</a:t>
            </a:r>
          </a:p>
          <a:p>
            <a:pPr algn="l" fontAlgn="t">
              <a:lnSpc>
                <a:spcPts val="2340"/>
              </a:lnSpc>
            </a:pPr>
            <a:r>
              <a:rPr lang="uk-UA" altLang="en-US" sz="1950" dirty="0">
                <a:solidFill>
                  <a:srgbClr val="000000"/>
                </a:solidFill>
                <a:latin typeface="Gilroy Regular" pitchFamily="34" charset="0"/>
                <a:ea typeface="Gilroy Regular" pitchFamily="34" charset="-122"/>
                <a:cs typeface="Gilroy Regular" pitchFamily="34" charset="-120"/>
                <a:sym typeface="+mn-ea"/>
              </a:rPr>
              <a:t>характер масмедійної інтертекстуальності</a:t>
            </a:r>
            <a:endParaRPr lang="uk-UA" altLang="en-US" sz="1950" b="0" i="0" dirty="0">
              <a:solidFill>
                <a:srgbClr val="000000"/>
              </a:solidFill>
              <a:latin typeface="Gilroy Regular" pitchFamily="34" charset="0"/>
              <a:ea typeface="Gilroy Regular" pitchFamily="34" charset="-122"/>
              <a:cs typeface="Gilroy Regular" pitchFamily="34" charset="-120"/>
            </a:endParaRPr>
          </a:p>
          <a:p>
            <a:pPr algn="l" fontAlgn="t">
              <a:lnSpc>
                <a:spcPts val="2340"/>
              </a:lnSpc>
            </a:pPr>
            <a:endParaRPr lang="en-US" sz="1950" dirty="0"/>
          </a:p>
          <a:p>
            <a:pPr algn="l" fontAlgn="t">
              <a:lnSpc>
                <a:spcPts val="2340"/>
              </a:lnSpc>
            </a:pPr>
            <a:endParaRPr lang="en-US" sz="1950" dirty="0"/>
          </a:p>
        </p:txBody>
      </p:sp>
      <p:sp>
        <p:nvSpPr>
          <p:cNvPr id="13" name="Object7"/>
          <p:cNvSpPr/>
          <p:nvPr/>
        </p:nvSpPr>
        <p:spPr>
          <a:xfrm>
            <a:off x="813435" y="201612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14" name="Object7"/>
          <p:cNvSpPr/>
          <p:nvPr/>
        </p:nvSpPr>
        <p:spPr>
          <a:xfrm>
            <a:off x="832485" y="2301240"/>
            <a:ext cx="300355" cy="285115"/>
          </a:xfrm>
          <a:prstGeom prst="rect">
            <a:avLst/>
          </a:prstGeom>
          <a:noFill/>
        </p:spPr>
        <p:txBody>
          <a:bodyPr wrap="square" lIns="0" tIns="0" rIns="0" bIns="0" rtlCol="0" anchor="ctr"/>
          <a:lstStyle/>
          <a:p>
            <a:pPr algn="l" fontAlgn="t">
              <a:lnSpc>
                <a:spcPts val="2340"/>
              </a:lnSpc>
            </a:pPr>
            <a:endParaRPr lang="uk-UA" altLang="en-US" sz="2000" b="1" dirty="0">
              <a:solidFill>
                <a:srgbClr val="7030A0"/>
              </a:solidFill>
              <a:latin typeface="Gilroy Regular" pitchFamily="34" charset="0"/>
              <a:ea typeface="Gilroy Regular" pitchFamily="34" charset="-122"/>
              <a:cs typeface="Gilroy Regular" pitchFamily="34" charset="-120"/>
              <a:sym typeface="+mn-ea"/>
            </a:endParaRPr>
          </a:p>
        </p:txBody>
      </p:sp>
      <p:sp>
        <p:nvSpPr>
          <p:cNvPr id="15" name="Object7"/>
          <p:cNvSpPr/>
          <p:nvPr/>
        </p:nvSpPr>
        <p:spPr>
          <a:xfrm>
            <a:off x="813435" y="2586355"/>
            <a:ext cx="300355" cy="285115"/>
          </a:xfrm>
          <a:prstGeom prst="rect">
            <a:avLst/>
          </a:prstGeom>
          <a:noFill/>
        </p:spPr>
        <p:txBody>
          <a:bodyPr wrap="square" lIns="0" tIns="0" rIns="0" bIns="0" rtlCol="0" anchor="ctr"/>
          <a:lstStyle/>
          <a:p>
            <a:pPr algn="l" fontAlgn="t">
              <a:lnSpc>
                <a:spcPts val="2340"/>
              </a:lnSpc>
            </a:pPr>
            <a:endParaRPr lang="uk-UA" altLang="en-US" sz="2000" b="1" dirty="0">
              <a:solidFill>
                <a:srgbClr val="7030A0"/>
              </a:solidFill>
              <a:latin typeface="Gilroy Regular" pitchFamily="34" charset="0"/>
              <a:ea typeface="Gilroy Regular" pitchFamily="34" charset="-122"/>
              <a:cs typeface="Gilroy Regular" pitchFamily="34" charset="-120"/>
              <a:sym typeface="+mn-ea"/>
            </a:endParaRPr>
          </a:p>
        </p:txBody>
      </p:sp>
      <p:sp>
        <p:nvSpPr>
          <p:cNvPr id="17" name="Object7"/>
          <p:cNvSpPr/>
          <p:nvPr/>
        </p:nvSpPr>
        <p:spPr>
          <a:xfrm>
            <a:off x="813435" y="258635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18" name="Object7"/>
          <p:cNvSpPr/>
          <p:nvPr/>
        </p:nvSpPr>
        <p:spPr>
          <a:xfrm>
            <a:off x="813435" y="322643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19" name="Object7"/>
          <p:cNvSpPr/>
          <p:nvPr/>
        </p:nvSpPr>
        <p:spPr>
          <a:xfrm>
            <a:off x="2841625" y="413702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20" name="Object7"/>
          <p:cNvSpPr/>
          <p:nvPr/>
        </p:nvSpPr>
        <p:spPr>
          <a:xfrm>
            <a:off x="2841625" y="4726940"/>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21" name="Object7"/>
          <p:cNvSpPr/>
          <p:nvPr/>
        </p:nvSpPr>
        <p:spPr>
          <a:xfrm>
            <a:off x="2841625" y="531685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7030A0"/>
                </a:solidFill>
                <a:latin typeface="Gilroy Regular" pitchFamily="34" charset="0"/>
                <a:ea typeface="Gilroy Regular" pitchFamily="34" charset="-122"/>
                <a:cs typeface="Gilroy Regular" pitchFamily="34" charset="-120"/>
                <a:sym typeface="+mn-ea"/>
              </a:rPr>
              <a:t>×</a:t>
            </a:r>
          </a:p>
        </p:txBody>
      </p:sp>
      <p:sp>
        <p:nvSpPr>
          <p:cNvPr id="22" name="Object7"/>
          <p:cNvSpPr/>
          <p:nvPr/>
        </p:nvSpPr>
        <p:spPr>
          <a:xfrm>
            <a:off x="813435" y="2301240"/>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D3B5EB"/>
                </a:solidFill>
                <a:latin typeface="Gilroy Regular" pitchFamily="34" charset="0"/>
                <a:ea typeface="Gilroy Regular" pitchFamily="34" charset="-122"/>
                <a:cs typeface="Gilroy Regular" pitchFamily="34" charset="-120"/>
                <a:sym typeface="+mn-ea"/>
              </a:rPr>
              <a:t>×</a:t>
            </a:r>
          </a:p>
        </p:txBody>
      </p:sp>
      <p:sp>
        <p:nvSpPr>
          <p:cNvPr id="23" name="Object7"/>
          <p:cNvSpPr/>
          <p:nvPr/>
        </p:nvSpPr>
        <p:spPr>
          <a:xfrm>
            <a:off x="813435" y="2871470"/>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D3B5EB"/>
                </a:solidFill>
                <a:latin typeface="Gilroy Regular" pitchFamily="34" charset="0"/>
                <a:ea typeface="Gilroy Regular" pitchFamily="34" charset="-122"/>
                <a:cs typeface="Gilroy Regular" pitchFamily="34" charset="-120"/>
                <a:sym typeface="+mn-ea"/>
              </a:rPr>
              <a:t>×</a:t>
            </a:r>
          </a:p>
        </p:txBody>
      </p:sp>
      <p:sp>
        <p:nvSpPr>
          <p:cNvPr id="26" name="Object7"/>
          <p:cNvSpPr/>
          <p:nvPr/>
        </p:nvSpPr>
        <p:spPr>
          <a:xfrm>
            <a:off x="2841625" y="4399280"/>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D3B5EB"/>
                </a:solidFill>
                <a:latin typeface="Gilroy Regular" pitchFamily="34" charset="0"/>
                <a:ea typeface="Gilroy Regular" pitchFamily="34" charset="-122"/>
                <a:cs typeface="Gilroy Regular" pitchFamily="34" charset="-120"/>
                <a:sym typeface="+mn-ea"/>
              </a:rPr>
              <a:t>×</a:t>
            </a:r>
          </a:p>
        </p:txBody>
      </p:sp>
      <p:sp>
        <p:nvSpPr>
          <p:cNvPr id="27" name="Object7"/>
          <p:cNvSpPr/>
          <p:nvPr/>
        </p:nvSpPr>
        <p:spPr>
          <a:xfrm>
            <a:off x="2841625" y="5012055"/>
            <a:ext cx="300355" cy="285115"/>
          </a:xfrm>
          <a:prstGeom prst="rect">
            <a:avLst/>
          </a:prstGeom>
          <a:noFill/>
        </p:spPr>
        <p:txBody>
          <a:bodyPr wrap="square" lIns="0" tIns="0" rIns="0" bIns="0" rtlCol="0" anchor="ctr"/>
          <a:lstStyle/>
          <a:p>
            <a:pPr algn="l" fontAlgn="t">
              <a:lnSpc>
                <a:spcPts val="2340"/>
              </a:lnSpc>
            </a:pPr>
            <a:r>
              <a:rPr lang="uk-UA" altLang="en-US" sz="2000" b="1" dirty="0">
                <a:solidFill>
                  <a:srgbClr val="D3B5EB"/>
                </a:solidFill>
                <a:latin typeface="Gilroy Regular" pitchFamily="34" charset="0"/>
                <a:ea typeface="Gilroy Regular" pitchFamily="34" charset="-122"/>
                <a:cs typeface="Gilroy Regular" pitchFamily="34" charset="-120"/>
                <a:sym typeface="+mn-ea"/>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4855876" y="0"/>
            <a:ext cx="4897724" cy="7315200"/>
          </a:xfrm>
          <a:prstGeom prst="rect">
            <a:avLst/>
          </a:prstGeom>
        </p:spPr>
      </p:pic>
      <p:pic>
        <p:nvPicPr>
          <p:cNvPr id="3" name="Object 2" descr="preencoded.png"/>
          <p:cNvPicPr>
            <a:picLocks noChangeAspect="1"/>
          </p:cNvPicPr>
          <p:nvPr/>
        </p:nvPicPr>
        <p:blipFill>
          <a:blip r:embed="rId4"/>
          <a:srcRect/>
          <a:stretch>
            <a:fillRect/>
          </a:stretch>
        </p:blipFill>
        <p:spPr>
          <a:xfrm>
            <a:off x="5857875" y="2775696"/>
            <a:ext cx="2435368" cy="1558921"/>
          </a:xfrm>
          <a:prstGeom prst="rect">
            <a:avLst/>
          </a:prstGeom>
        </p:spPr>
      </p:pic>
      <p:pic>
        <p:nvPicPr>
          <p:cNvPr id="4" name="Object 3" descr="preencoded.png"/>
          <p:cNvPicPr>
            <a:picLocks noChangeAspect="1"/>
          </p:cNvPicPr>
          <p:nvPr/>
        </p:nvPicPr>
        <p:blipFill>
          <a:blip r:embed="rId5"/>
          <a:srcRect/>
          <a:stretch>
            <a:fillRect/>
          </a:stretch>
        </p:blipFill>
        <p:spPr>
          <a:xfrm>
            <a:off x="6718650" y="3961888"/>
            <a:ext cx="2739786" cy="1753786"/>
          </a:xfrm>
          <a:prstGeom prst="rect">
            <a:avLst/>
          </a:prstGeom>
        </p:spPr>
      </p:pic>
      <p:pic>
        <p:nvPicPr>
          <p:cNvPr id="5" name="Object 4" descr="preencoded.png"/>
          <p:cNvPicPr>
            <a:picLocks noChangeAspect="1"/>
          </p:cNvPicPr>
          <p:nvPr/>
        </p:nvPicPr>
        <p:blipFill>
          <a:blip r:embed="rId6"/>
          <a:srcRect/>
          <a:stretch>
            <a:fillRect/>
          </a:stretch>
        </p:blipFill>
        <p:spPr>
          <a:xfrm>
            <a:off x="6467475" y="4000500"/>
            <a:ext cx="1085850" cy="1118283"/>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xmlns="" r:embed="rId8"/>
              </a:ext>
            </a:extLst>
          </a:blip>
          <a:srcRect/>
          <a:stretch>
            <a:fillRect/>
          </a:stretch>
        </p:blipFill>
        <p:spPr>
          <a:xfrm>
            <a:off x="8166557" y="0"/>
            <a:ext cx="38100" cy="29908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xmlns="" r:embed="rId10"/>
              </a:ext>
            </a:extLst>
          </a:blip>
          <a:srcRect/>
          <a:stretch>
            <a:fillRect/>
          </a:stretch>
        </p:blipFill>
        <p:spPr>
          <a:xfrm>
            <a:off x="8072438" y="0"/>
            <a:ext cx="38100" cy="299085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xmlns="" r:embed="rId10"/>
              </a:ext>
            </a:extLst>
          </a:blip>
          <a:srcRect/>
          <a:stretch>
            <a:fillRect/>
          </a:stretch>
        </p:blipFill>
        <p:spPr>
          <a:xfrm>
            <a:off x="7977188" y="0"/>
            <a:ext cx="38100" cy="2990850"/>
          </a:xfrm>
          <a:prstGeom prst="rect">
            <a:avLst/>
          </a:prstGeom>
        </p:spPr>
      </p:pic>
      <p:pic>
        <p:nvPicPr>
          <p:cNvPr id="9" name="Object 8" descr="preencoded.png"/>
          <p:cNvPicPr>
            <a:picLocks noChangeAspect="1"/>
          </p:cNvPicPr>
          <p:nvPr/>
        </p:nvPicPr>
        <p:blipFill>
          <a:blip r:embed="rId11"/>
          <a:srcRect/>
          <a:stretch>
            <a:fillRect/>
          </a:stretch>
        </p:blipFill>
        <p:spPr>
          <a:xfrm>
            <a:off x="7562850" y="1685925"/>
            <a:ext cx="1647825" cy="1647825"/>
          </a:xfrm>
          <a:prstGeom prst="rect">
            <a:avLst/>
          </a:prstGeom>
        </p:spPr>
      </p:pic>
      <p:pic>
        <p:nvPicPr>
          <p:cNvPr id="10" name="Object 9" descr="preencoded.png"/>
          <p:cNvPicPr>
            <a:picLocks noChangeAspect="1"/>
          </p:cNvPicPr>
          <p:nvPr/>
        </p:nvPicPr>
        <p:blipFill>
          <a:blip r:embed="rId12"/>
          <a:srcRect/>
          <a:stretch>
            <a:fillRect/>
          </a:stretch>
        </p:blipFill>
        <p:spPr>
          <a:xfrm>
            <a:off x="8172450" y="809625"/>
            <a:ext cx="1500215" cy="1557114"/>
          </a:xfrm>
          <a:prstGeom prst="rect">
            <a:avLst/>
          </a:prstGeom>
        </p:spPr>
      </p:pic>
      <p:pic>
        <p:nvPicPr>
          <p:cNvPr id="11" name="Object 10" descr="preencoded.png"/>
          <p:cNvPicPr>
            <a:picLocks noChangeAspect="1"/>
          </p:cNvPicPr>
          <p:nvPr/>
        </p:nvPicPr>
        <p:blipFill>
          <a:blip r:embed="rId13"/>
          <a:srcRect/>
          <a:stretch>
            <a:fillRect/>
          </a:stretch>
        </p:blipFill>
        <p:spPr>
          <a:xfrm>
            <a:off x="8083107" y="2403274"/>
            <a:ext cx="1670493" cy="1803506"/>
          </a:xfrm>
          <a:prstGeom prst="rect">
            <a:avLst/>
          </a:prstGeom>
        </p:spPr>
      </p:pic>
      <p:pic>
        <p:nvPicPr>
          <p:cNvPr id="12" name="Object 11" descr="preencoded.png"/>
          <p:cNvPicPr>
            <a:picLocks noChangeAspect="1"/>
          </p:cNvPicPr>
          <p:nvPr/>
        </p:nvPicPr>
        <p:blipFill>
          <a:blip r:embed="rId14"/>
          <a:srcRect/>
          <a:stretch>
            <a:fillRect/>
          </a:stretch>
        </p:blipFill>
        <p:spPr>
          <a:xfrm>
            <a:off x="7077075" y="5457825"/>
            <a:ext cx="1436377" cy="1363262"/>
          </a:xfrm>
          <a:prstGeom prst="rect">
            <a:avLst/>
          </a:prstGeom>
        </p:spPr>
      </p:pic>
      <p:pic>
        <p:nvPicPr>
          <p:cNvPr id="13" name="Object 12" descr="preencoded.png"/>
          <p:cNvPicPr>
            <a:picLocks noChangeAspect="1"/>
          </p:cNvPicPr>
          <p:nvPr/>
        </p:nvPicPr>
        <p:blipFill>
          <a:blip r:embed="rId15"/>
          <a:srcRect/>
          <a:stretch>
            <a:fillRect/>
          </a:stretch>
        </p:blipFill>
        <p:spPr>
          <a:xfrm>
            <a:off x="8181975" y="5305425"/>
            <a:ext cx="1118946" cy="1079332"/>
          </a:xfrm>
          <a:prstGeom prst="rect">
            <a:avLst/>
          </a:prstGeom>
        </p:spPr>
      </p:pic>
      <p:sp>
        <p:nvSpPr>
          <p:cNvPr id="14" name="Object13"/>
          <p:cNvSpPr/>
          <p:nvPr/>
        </p:nvSpPr>
        <p:spPr>
          <a:xfrm>
            <a:off x="946785" y="485775"/>
            <a:ext cx="7346315" cy="1228725"/>
          </a:xfrm>
          <a:prstGeom prst="rect">
            <a:avLst/>
          </a:prstGeom>
          <a:noFill/>
        </p:spPr>
        <p:txBody>
          <a:bodyPr wrap="square" lIns="0" tIns="0" rIns="0" bIns="0" rtlCol="0" anchor="ctr"/>
          <a:lstStyle/>
          <a:p>
            <a:pPr algn="l">
              <a:lnSpc>
                <a:spcPts val="3240"/>
              </a:lnSpc>
            </a:pPr>
            <a:r>
              <a:rPr lang="en-US" sz="4000" b="1">
                <a:solidFill>
                  <a:srgbClr val="000000"/>
                </a:solidFill>
                <a:latin typeface="Gilroy Regular" pitchFamily="34" charset="0"/>
                <a:ea typeface="Gilroy Regular" pitchFamily="34" charset="-122"/>
                <a:cs typeface="Gilroy Regular" pitchFamily="34" charset="-120"/>
                <a:sym typeface="+mn-ea"/>
              </a:rPr>
              <a:t>У якості провідних ознак медіатекстів виділяються</a:t>
            </a:r>
            <a:r>
              <a:rPr lang="uk-UA" altLang="en-US" sz="4000" b="1">
                <a:solidFill>
                  <a:srgbClr val="000000"/>
                </a:solidFill>
                <a:latin typeface="Gilroy Regular" pitchFamily="34" charset="0"/>
                <a:ea typeface="Gilroy Regular" pitchFamily="34" charset="-122"/>
                <a:cs typeface="Gilroy Regular" pitchFamily="34" charset="-120"/>
                <a:sym typeface="+mn-ea"/>
              </a:rPr>
              <a:t>:</a:t>
            </a:r>
            <a:endParaRPr lang="uk-UA" altLang="en-US" sz="4000" b="1" dirty="0">
              <a:solidFill>
                <a:srgbClr val="000000"/>
              </a:solidFill>
              <a:latin typeface="Gilroy Regular" pitchFamily="34" charset="0"/>
              <a:ea typeface="Gilroy Regular" pitchFamily="34" charset="-122"/>
              <a:cs typeface="Gilroy Regular" pitchFamily="34" charset="-120"/>
              <a:sym typeface="+mn-ea"/>
            </a:endParaRPr>
          </a:p>
        </p:txBody>
      </p:sp>
      <p:sp>
        <p:nvSpPr>
          <p:cNvPr id="15" name="Object14"/>
          <p:cNvSpPr/>
          <p:nvPr/>
        </p:nvSpPr>
        <p:spPr>
          <a:xfrm>
            <a:off x="946962" y="1858530"/>
            <a:ext cx="5223333" cy="4526280"/>
          </a:xfrm>
          <a:prstGeom prst="rect">
            <a:avLst/>
          </a:prstGeom>
          <a:noFill/>
        </p:spPr>
        <p:txBody>
          <a:bodyPr wrap="square" lIns="0" tIns="0" rIns="0" bIns="0" rtlCol="0" anchor="ctr"/>
          <a:lstStyle/>
          <a:p>
            <a:pPr algn="l">
              <a:lnSpc>
                <a:spcPts val="2700"/>
              </a:lnSpc>
            </a:pPr>
            <a:r>
              <a:rPr lang="uk-UA" altLang="en-US" sz="2800" b="1" i="0">
                <a:solidFill>
                  <a:srgbClr val="000000"/>
                </a:solidFill>
                <a:latin typeface="Gilroy Regular" pitchFamily="34" charset="0"/>
                <a:ea typeface="Gilroy Regular" pitchFamily="34" charset="-122"/>
                <a:cs typeface="Gilroy Regular" pitchFamily="34" charset="-120"/>
              </a:rPr>
              <a:t>М</a:t>
            </a:r>
            <a:r>
              <a:rPr lang="en-US" sz="2800" b="1" i="0">
                <a:solidFill>
                  <a:srgbClr val="000000"/>
                </a:solidFill>
                <a:latin typeface="Gilroy Regular" pitchFamily="34" charset="0"/>
                <a:ea typeface="Gilroy Regular" pitchFamily="34" charset="-122"/>
                <a:cs typeface="Gilroy Regular" pitchFamily="34" charset="-120"/>
              </a:rPr>
              <a:t>едійність</a:t>
            </a:r>
            <a:r>
              <a:rPr lang="en-US" sz="1600" b="0" i="0">
                <a:solidFill>
                  <a:srgbClr val="000000"/>
                </a:solidFill>
                <a:latin typeface="Gilroy Regular" pitchFamily="34" charset="0"/>
                <a:ea typeface="Gilroy Regular" pitchFamily="34" charset="-122"/>
                <a:cs typeface="Gilroy Regular" pitchFamily="34" charset="-120"/>
              </a:rPr>
              <a:t/>
            </a:r>
            <a:br>
              <a:rPr lang="en-US" sz="1600" b="0" i="0">
                <a:solidFill>
                  <a:srgbClr val="000000"/>
                </a:solidFill>
                <a:latin typeface="Gilroy Regular" pitchFamily="34" charset="0"/>
                <a:ea typeface="Gilroy Regular" pitchFamily="34" charset="-122"/>
                <a:cs typeface="Gilroy Regular" pitchFamily="34" charset="-120"/>
              </a:rPr>
            </a:br>
            <a:r>
              <a:rPr lang="en-US" sz="1600" b="0" i="0">
                <a:solidFill>
                  <a:srgbClr val="000000"/>
                </a:solidFill>
                <a:latin typeface="Gilroy Regular" pitchFamily="34" charset="0"/>
                <a:ea typeface="Gilroy Regular" pitchFamily="34" charset="-122"/>
                <a:cs typeface="Gilroy Regular" pitchFamily="34" charset="-120"/>
              </a:rPr>
              <a:t>втілення тексту за допомогою різних медіазасобів</a:t>
            </a:r>
          </a:p>
          <a:p>
            <a:pPr algn="l">
              <a:lnSpc>
                <a:spcPts val="2700"/>
              </a:lnSpc>
            </a:pPr>
            <a:endParaRPr lang="en-US" sz="1600" b="0" i="0">
              <a:solidFill>
                <a:srgbClr val="000000"/>
              </a:solidFill>
              <a:latin typeface="Gilroy Regular" pitchFamily="34" charset="0"/>
              <a:ea typeface="Gilroy Regular" pitchFamily="34" charset="-122"/>
              <a:cs typeface="Gilroy Regular" pitchFamily="34" charset="-120"/>
            </a:endParaRPr>
          </a:p>
          <a:p>
            <a:pPr algn="l">
              <a:lnSpc>
                <a:spcPts val="2700"/>
              </a:lnSpc>
            </a:pPr>
            <a:endParaRPr lang="en-US" sz="1600" b="0" i="0">
              <a:solidFill>
                <a:srgbClr val="000000"/>
              </a:solidFill>
              <a:latin typeface="Gilroy Regular" pitchFamily="34" charset="0"/>
              <a:ea typeface="Gilroy Regular" pitchFamily="34" charset="-122"/>
              <a:cs typeface="Gilroy Regular" pitchFamily="34" charset="-120"/>
            </a:endParaRPr>
          </a:p>
          <a:p>
            <a:pPr algn="l">
              <a:lnSpc>
                <a:spcPts val="2700"/>
              </a:lnSpc>
            </a:pPr>
            <a:r>
              <a:rPr lang="uk-UA" altLang="en-US" sz="2800" b="1">
                <a:solidFill>
                  <a:srgbClr val="000000"/>
                </a:solidFill>
                <a:latin typeface="Gilroy Regular" pitchFamily="34" charset="0"/>
                <a:ea typeface="Gilroy Regular" pitchFamily="34" charset="-122"/>
                <a:cs typeface="Gilroy Regular" pitchFamily="34" charset="-120"/>
                <a:sym typeface="+mn-ea"/>
              </a:rPr>
              <a:t>М</a:t>
            </a:r>
            <a:r>
              <a:rPr lang="en-US" sz="2800" b="1">
                <a:solidFill>
                  <a:srgbClr val="000000"/>
                </a:solidFill>
                <a:latin typeface="Gilroy Regular" pitchFamily="34" charset="0"/>
                <a:ea typeface="Gilroy Regular" pitchFamily="34" charset="-122"/>
                <a:cs typeface="Gilroy Regular" pitchFamily="34" charset="-120"/>
                <a:sym typeface="+mn-ea"/>
              </a:rPr>
              <a:t>асовість</a:t>
            </a:r>
            <a:r>
              <a:rPr lang="en-US" sz="1600">
                <a:solidFill>
                  <a:srgbClr val="000000"/>
                </a:solidFill>
                <a:latin typeface="Gilroy Regular" pitchFamily="34" charset="0"/>
                <a:ea typeface="Gilroy Regular" pitchFamily="34" charset="-122"/>
                <a:cs typeface="Gilroy Regular" pitchFamily="34" charset="-120"/>
                <a:sym typeface="+mn-ea"/>
              </a:rPr>
              <a:t/>
            </a:r>
            <a:br>
              <a:rPr lang="en-US" sz="1600">
                <a:solidFill>
                  <a:srgbClr val="000000"/>
                </a:solidFill>
                <a:latin typeface="Gilroy Regular" pitchFamily="34" charset="0"/>
                <a:ea typeface="Gilroy Regular" pitchFamily="34" charset="-122"/>
                <a:cs typeface="Gilroy Regular" pitchFamily="34" charset="-120"/>
                <a:sym typeface="+mn-ea"/>
              </a:rPr>
            </a:br>
            <a:r>
              <a:rPr lang="en-US" sz="1600">
                <a:solidFill>
                  <a:srgbClr val="000000"/>
                </a:solidFill>
                <a:latin typeface="Gilroy Regular" pitchFamily="34" charset="0"/>
                <a:ea typeface="Gilroy Regular" pitchFamily="34" charset="-122"/>
                <a:cs typeface="Gilroy Regular" pitchFamily="34" charset="-120"/>
                <a:sym typeface="+mn-ea"/>
              </a:rPr>
              <a:t>у сфері створення і  споживання медіапродуктів</a:t>
            </a:r>
            <a:r>
              <a:rPr lang="en-US" sz="1600" b="0" i="0">
                <a:solidFill>
                  <a:srgbClr val="000000"/>
                </a:solidFill>
                <a:latin typeface="Gilroy Regular" pitchFamily="34" charset="0"/>
                <a:ea typeface="Gilroy Regular" pitchFamily="34" charset="-122"/>
                <a:cs typeface="Gilroy Regular" pitchFamily="34" charset="-120"/>
              </a:rPr>
              <a:t> </a:t>
            </a:r>
          </a:p>
          <a:p>
            <a:pPr algn="l">
              <a:lnSpc>
                <a:spcPts val="2700"/>
              </a:lnSpc>
            </a:pPr>
            <a:endParaRPr lang="en-US" sz="1600" b="0" i="0">
              <a:solidFill>
                <a:srgbClr val="000000"/>
              </a:solidFill>
              <a:latin typeface="Gilroy Regular" pitchFamily="34" charset="0"/>
              <a:ea typeface="Gilroy Regular" pitchFamily="34" charset="-122"/>
              <a:cs typeface="Gilroy Regular" pitchFamily="34" charset="-120"/>
            </a:endParaRPr>
          </a:p>
          <a:p>
            <a:pPr algn="l">
              <a:lnSpc>
                <a:spcPts val="2700"/>
              </a:lnSpc>
            </a:pPr>
            <a:endParaRPr lang="en-US" sz="1600" b="0" i="0">
              <a:solidFill>
                <a:srgbClr val="000000"/>
              </a:solidFill>
              <a:latin typeface="Gilroy Regular" pitchFamily="34" charset="0"/>
              <a:ea typeface="Gilroy Regular" pitchFamily="34" charset="-122"/>
              <a:cs typeface="Gilroy Regular" pitchFamily="34" charset="-120"/>
            </a:endParaRPr>
          </a:p>
          <a:p>
            <a:pPr algn="l">
              <a:lnSpc>
                <a:spcPts val="2700"/>
              </a:lnSpc>
            </a:pPr>
            <a:r>
              <a:rPr lang="uk-UA" sz="2800" b="1" i="0">
                <a:solidFill>
                  <a:srgbClr val="000000"/>
                </a:solidFill>
                <a:latin typeface="Gilroy Regular" pitchFamily="34" charset="0"/>
                <a:ea typeface="Gilroy Regular" pitchFamily="34" charset="-122"/>
                <a:cs typeface="Gilroy Regular" pitchFamily="34" charset="-120"/>
              </a:rPr>
              <a:t>І</a:t>
            </a:r>
            <a:r>
              <a:rPr lang="en-US" sz="2800" b="1" i="0">
                <a:solidFill>
                  <a:srgbClr val="000000"/>
                </a:solidFill>
                <a:latin typeface="Gilroy Regular" pitchFamily="34" charset="0"/>
                <a:ea typeface="Gilroy Regular" pitchFamily="34" charset="-122"/>
                <a:cs typeface="Gilroy Regular" pitchFamily="34" charset="-120"/>
              </a:rPr>
              <a:t>нтегративність</a:t>
            </a:r>
            <a:r>
              <a:rPr lang="en-US" sz="1600" b="0" i="0">
                <a:solidFill>
                  <a:srgbClr val="000000"/>
                </a:solidFill>
                <a:latin typeface="Gilroy Regular" pitchFamily="34" charset="0"/>
                <a:ea typeface="Gilroy Regular" pitchFamily="34" charset="-122"/>
                <a:cs typeface="Gilroy Regular" pitchFamily="34" charset="-120"/>
              </a:rPr>
              <a:t/>
            </a:r>
            <a:br>
              <a:rPr lang="en-US" sz="1600" b="0" i="0">
                <a:solidFill>
                  <a:srgbClr val="000000"/>
                </a:solidFill>
                <a:latin typeface="Gilroy Regular" pitchFamily="34" charset="0"/>
                <a:ea typeface="Gilroy Regular" pitchFamily="34" charset="-122"/>
                <a:cs typeface="Gilroy Regular" pitchFamily="34" charset="-120"/>
              </a:rPr>
            </a:br>
            <a:r>
              <a:rPr lang="en-US" sz="1600" b="0" i="0">
                <a:solidFill>
                  <a:srgbClr val="000000"/>
                </a:solidFill>
                <a:latin typeface="Gilroy Regular" pitchFamily="34" charset="0"/>
                <a:ea typeface="Gilroy Regular" pitchFamily="34" charset="-122"/>
                <a:cs typeface="Gilroy Regular" pitchFamily="34" charset="-120"/>
              </a:rPr>
              <a:t>об'єднання в єдине комунікативне ціле різних семіотичних кодів, а також відкритість тексту</a:t>
            </a:r>
          </a:p>
        </p:txBody>
      </p:sp>
      <p:sp>
        <p:nvSpPr>
          <p:cNvPr id="17"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7</a:t>
            </a:r>
            <a:endParaRPr lang="ru-RU" sz="2800" b="1" dirty="0">
              <a:latin typeface="Gilroy" panose="00000500000000000000" pitchFamily="2" charset="-52"/>
            </a:endParaRPr>
          </a:p>
        </p:txBody>
      </p:sp>
      <p:pic>
        <p:nvPicPr>
          <p:cNvPr id="20" name="Object 7" descr="preencoded.png"/>
          <p:cNvPicPr>
            <a:picLocks noChangeAspect="1"/>
          </p:cNvPicPr>
          <p:nvPr/>
        </p:nvPicPr>
        <p:blipFill>
          <a:blip r:embed="rId16">
            <a:extLst>
              <a:ext uri="{96DAC541-7B7A-43D3-8B79-37D633B846F1}">
                <asvg:svgBlip xmlns:asvg="http://schemas.microsoft.com/office/drawing/2016/SVG/main" xmlns="" r:embed="rId17"/>
              </a:ext>
            </a:extLst>
          </a:blip>
          <a:srcRect/>
          <a:stretch>
            <a:fillRect/>
          </a:stretch>
        </p:blipFill>
        <p:spPr>
          <a:xfrm>
            <a:off x="757555" y="2110740"/>
            <a:ext cx="76200" cy="764540"/>
          </a:xfrm>
          <a:prstGeom prst="rect">
            <a:avLst/>
          </a:prstGeom>
        </p:spPr>
      </p:pic>
      <p:pic>
        <p:nvPicPr>
          <p:cNvPr id="21" name="Object 7" descr="preencoded.png"/>
          <p:cNvPicPr>
            <a:picLocks noChangeAspect="1"/>
          </p:cNvPicPr>
          <p:nvPr/>
        </p:nvPicPr>
        <p:blipFill>
          <a:blip r:embed="rId16">
            <a:extLst>
              <a:ext uri="{96DAC541-7B7A-43D3-8B79-37D633B846F1}">
                <asvg:svgBlip xmlns:asvg="http://schemas.microsoft.com/office/drawing/2016/SVG/main" xmlns="" r:embed="rId17"/>
              </a:ext>
            </a:extLst>
          </a:blip>
          <a:srcRect/>
          <a:stretch>
            <a:fillRect/>
          </a:stretch>
        </p:blipFill>
        <p:spPr>
          <a:xfrm>
            <a:off x="757555" y="3502660"/>
            <a:ext cx="76200" cy="770890"/>
          </a:xfrm>
          <a:prstGeom prst="rect">
            <a:avLst/>
          </a:prstGeom>
        </p:spPr>
      </p:pic>
      <p:pic>
        <p:nvPicPr>
          <p:cNvPr id="23" name="Object 7" descr="preencoded.png"/>
          <p:cNvPicPr>
            <a:picLocks noChangeAspect="1"/>
          </p:cNvPicPr>
          <p:nvPr/>
        </p:nvPicPr>
        <p:blipFill>
          <a:blip r:embed="rId16">
            <a:extLst>
              <a:ext uri="{96DAC541-7B7A-43D3-8B79-37D633B846F1}">
                <asvg:svgBlip xmlns:asvg="http://schemas.microsoft.com/office/drawing/2016/SVG/main" xmlns="" r:embed="rId17"/>
              </a:ext>
            </a:extLst>
          </a:blip>
          <a:srcRect/>
          <a:stretch>
            <a:fillRect/>
          </a:stretch>
        </p:blipFill>
        <p:spPr>
          <a:xfrm>
            <a:off x="757555" y="4900930"/>
            <a:ext cx="76200" cy="1079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0" y="4692879"/>
            <a:ext cx="9753600" cy="2622321"/>
          </a:xfrm>
          <a:prstGeom prst="rect">
            <a:avLst/>
          </a:prstGeom>
        </p:spPr>
      </p:pic>
      <p:pic>
        <p:nvPicPr>
          <p:cNvPr id="3" name="Object 2" descr="preencoded.png"/>
          <p:cNvPicPr>
            <a:picLocks noChangeAspect="1"/>
          </p:cNvPicPr>
          <p:nvPr/>
        </p:nvPicPr>
        <p:blipFill>
          <a:blip r:embed="rId4"/>
          <a:srcRect/>
          <a:stretch>
            <a:fillRect/>
          </a:stretch>
        </p:blipFill>
        <p:spPr>
          <a:xfrm>
            <a:off x="483375" y="1131075"/>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1569751" y="0"/>
            <a:ext cx="8183849" cy="4548161"/>
          </a:xfrm>
          <a:prstGeom prst="rect">
            <a:avLst/>
          </a:prstGeom>
        </p:spPr>
      </p:pic>
      <p:pic>
        <p:nvPicPr>
          <p:cNvPr id="5" name="Object 4" descr="preencoded.png"/>
          <p:cNvPicPr>
            <a:picLocks noChangeAspect="1"/>
          </p:cNvPicPr>
          <p:nvPr/>
        </p:nvPicPr>
        <p:blipFill>
          <a:blip r:embed="rId6"/>
          <a:srcRect/>
          <a:stretch>
            <a:fillRect/>
          </a:stretch>
        </p:blipFill>
        <p:spPr>
          <a:xfrm>
            <a:off x="6905625" y="0"/>
            <a:ext cx="2667000" cy="2000036"/>
          </a:xfrm>
          <a:prstGeom prst="rect">
            <a:avLst/>
          </a:prstGeom>
        </p:spPr>
      </p:pic>
      <p:pic>
        <p:nvPicPr>
          <p:cNvPr id="6" name="Object 5" descr="preencoded.png"/>
          <p:cNvPicPr>
            <a:picLocks noChangeAspect="1"/>
          </p:cNvPicPr>
          <p:nvPr/>
        </p:nvPicPr>
        <p:blipFill>
          <a:blip r:embed="rId7"/>
          <a:srcRect/>
          <a:stretch>
            <a:fillRect/>
          </a:stretch>
        </p:blipFill>
        <p:spPr>
          <a:xfrm>
            <a:off x="2543175" y="6181725"/>
            <a:ext cx="2667000" cy="1133475"/>
          </a:xfrm>
          <a:prstGeom prst="rect">
            <a:avLst/>
          </a:prstGeom>
        </p:spPr>
      </p:pic>
      <p:pic>
        <p:nvPicPr>
          <p:cNvPr id="7" name="Object 6"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6467475" y="6276975"/>
            <a:ext cx="2828925" cy="514350"/>
          </a:xfrm>
          <a:prstGeom prst="rect">
            <a:avLst/>
          </a:prstGeom>
        </p:spPr>
      </p:pic>
      <p:sp>
        <p:nvSpPr>
          <p:cNvPr id="8" name="Object7"/>
          <p:cNvSpPr/>
          <p:nvPr/>
        </p:nvSpPr>
        <p:spPr>
          <a:xfrm>
            <a:off x="946607" y="1447800"/>
            <a:ext cx="6753225" cy="819150"/>
          </a:xfrm>
          <a:prstGeom prst="rect">
            <a:avLst/>
          </a:prstGeom>
          <a:noFill/>
        </p:spPr>
        <p:txBody>
          <a:bodyPr wrap="square" lIns="0" tIns="0" rIns="0" bIns="0" rtlCol="0" anchor="ctr"/>
          <a:lstStyle/>
          <a:p>
            <a:pPr algn="l">
              <a:lnSpc>
                <a:spcPts val="3240"/>
              </a:lnSpc>
            </a:pP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3.2. </a:t>
            </a:r>
            <a:r>
              <a:rPr lang="uk-UA"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МЕДІАТЕКСТ І ЗАКОНОМІРНОСТІ ТЕКСТОУТВОРЕННЯ.</a:t>
            </a:r>
            <a:endPar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endParaRPr>
          </a:p>
        </p:txBody>
      </p:sp>
      <p:sp>
        <p:nvSpPr>
          <p:cNvPr id="14" name="Object13"/>
          <p:cNvSpPr/>
          <p:nvPr/>
        </p:nvSpPr>
        <p:spPr>
          <a:xfrm>
            <a:off x="946785" y="2266950"/>
            <a:ext cx="6949440" cy="3063875"/>
          </a:xfrm>
          <a:prstGeom prst="rect">
            <a:avLst/>
          </a:prstGeom>
          <a:noFill/>
        </p:spPr>
        <p:txBody>
          <a:bodyPr wrap="square" lIns="0" tIns="0" rIns="0" bIns="0" rtlCol="0" anchor="ctr"/>
          <a:lstStyle/>
          <a:p>
            <a:pPr algn="just">
              <a:lnSpc>
                <a:spcPts val="2340"/>
              </a:lnSpc>
            </a:pPr>
            <a:r>
              <a:rPr lang="en-US" sz="2400" b="0" i="0" dirty="0">
                <a:solidFill>
                  <a:srgbClr val="000000"/>
                </a:solidFill>
                <a:latin typeface="Gilroy Regular" pitchFamily="34" charset="0"/>
                <a:ea typeface="Gilroy Regular" pitchFamily="34" charset="-122"/>
                <a:cs typeface="Gilroy Regular" pitchFamily="34" charset="-120"/>
              </a:rPr>
              <a:t>Відносно написання Web-тексту можна виділити ряд особливостей, які зумовлені специфікою мережі Інтернет, і розглянути деякі загальні принципи складання паперового тексту, що набувають для Web-тексту певної значущості.</a:t>
            </a:r>
          </a:p>
        </p:txBody>
      </p:sp>
      <p:sp>
        <p:nvSpPr>
          <p:cNvPr id="17" name="Object12"/>
          <p:cNvSpPr/>
          <p:nvPr/>
        </p:nvSpPr>
        <p:spPr>
          <a:xfrm>
            <a:off x="9320775" y="6669388"/>
            <a:ext cx="215261" cy="552450"/>
          </a:xfrm>
          <a:prstGeom prst="rect">
            <a:avLst/>
          </a:prstGeom>
          <a:noFill/>
        </p:spPr>
        <p:txBody>
          <a:bodyPr wrap="square" lIns="0" tIns="0" rIns="0" bIns="0" rtlCol="0" anchor="ctr"/>
          <a:lstStyle/>
          <a:p>
            <a:r>
              <a:rPr lang="uk-UA" sz="2800" b="1" dirty="0" smtClean="0">
                <a:latin typeface="Gilroy" panose="00000500000000000000" pitchFamily="2" charset="-52"/>
              </a:rPr>
              <a:t>8</a:t>
            </a:r>
            <a:endParaRPr lang="ru-RU" sz="2800" b="1" dirty="0">
              <a:latin typeface="Gilroy" panose="00000500000000000000" pitchFamily="2"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a:fillRect/>
          </a:stretch>
        </p:blipFill>
        <p:spPr>
          <a:xfrm>
            <a:off x="0" y="1504950"/>
            <a:ext cx="7535982" cy="5810250"/>
          </a:xfrm>
          <a:prstGeom prst="rect">
            <a:avLst/>
          </a:prstGeom>
        </p:spPr>
      </p:pic>
      <p:pic>
        <p:nvPicPr>
          <p:cNvPr id="3" name="Object 2" descr="preencoded.png"/>
          <p:cNvPicPr>
            <a:picLocks noChangeAspect="1"/>
          </p:cNvPicPr>
          <p:nvPr/>
        </p:nvPicPr>
        <p:blipFill>
          <a:blip r:embed="rId4"/>
          <a:srcRect/>
          <a:stretch>
            <a:fillRect/>
          </a:stretch>
        </p:blipFill>
        <p:spPr>
          <a:xfrm>
            <a:off x="483375" y="550050"/>
            <a:ext cx="1388938" cy="1388938"/>
          </a:xfrm>
          <a:prstGeom prst="rect">
            <a:avLst/>
          </a:prstGeom>
        </p:spPr>
      </p:pic>
      <p:pic>
        <p:nvPicPr>
          <p:cNvPr id="4" name="Object 3" descr="preencoded.png"/>
          <p:cNvPicPr>
            <a:picLocks noChangeAspect="1"/>
          </p:cNvPicPr>
          <p:nvPr/>
        </p:nvPicPr>
        <p:blipFill>
          <a:blip r:embed="rId5"/>
          <a:srcRect/>
          <a:stretch>
            <a:fillRect/>
          </a:stretch>
        </p:blipFill>
        <p:spPr>
          <a:xfrm>
            <a:off x="0" y="0"/>
            <a:ext cx="9753600" cy="5636748"/>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696325" y="3990975"/>
            <a:ext cx="514350" cy="2828925"/>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1019175" y="2428875"/>
            <a:ext cx="2914650" cy="1562100"/>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xmlns="" r:embed="rId11"/>
              </a:ext>
            </a:extLst>
          </a:blip>
          <a:srcRect/>
          <a:stretch>
            <a:fillRect/>
          </a:stretch>
        </p:blipFill>
        <p:spPr>
          <a:xfrm>
            <a:off x="4362450" y="2428875"/>
            <a:ext cx="3514725" cy="1562100"/>
          </a:xfrm>
          <a:prstGeom prst="rect">
            <a:avLst/>
          </a:prstGeom>
        </p:spPr>
      </p:pic>
      <p:pic>
        <p:nvPicPr>
          <p:cNvPr id="8" name="Object 7"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a:off x="3486150" y="2286000"/>
            <a:ext cx="552450" cy="552450"/>
          </a:xfrm>
          <a:prstGeom prst="rect">
            <a:avLst/>
          </a:prstGeom>
        </p:spPr>
      </p:pic>
      <p:pic>
        <p:nvPicPr>
          <p:cNvPr id="9" name="Object 8"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a:off x="7534275" y="2286000"/>
            <a:ext cx="552450" cy="552450"/>
          </a:xfrm>
          <a:prstGeom prst="rect">
            <a:avLst/>
          </a:prstGeom>
        </p:spPr>
      </p:pic>
      <p:pic>
        <p:nvPicPr>
          <p:cNvPr id="10" name="Object 9" descr="preencoded.png"/>
          <p:cNvPicPr>
            <a:picLocks noChangeAspect="1"/>
          </p:cNvPicPr>
          <p:nvPr/>
        </p:nvPicPr>
        <p:blipFill>
          <a:blip r:embed="rId14">
            <a:extLst>
              <a:ext uri="{96DAC541-7B7A-43D3-8B79-37D633B846F1}">
                <asvg:svgBlip xmlns:asvg="http://schemas.microsoft.com/office/drawing/2016/SVG/main" xmlns="" r:embed="rId15"/>
              </a:ext>
            </a:extLst>
          </a:blip>
          <a:srcRect/>
          <a:stretch>
            <a:fillRect/>
          </a:stretch>
        </p:blipFill>
        <p:spPr>
          <a:xfrm>
            <a:off x="8858250" y="2724150"/>
            <a:ext cx="238125" cy="733425"/>
          </a:xfrm>
          <a:prstGeom prst="rect">
            <a:avLst/>
          </a:prstGeom>
        </p:spPr>
      </p:pic>
      <p:sp>
        <p:nvSpPr>
          <p:cNvPr id="11" name="Object10"/>
          <p:cNvSpPr/>
          <p:nvPr/>
        </p:nvSpPr>
        <p:spPr>
          <a:xfrm>
            <a:off x="990600" y="885826"/>
            <a:ext cx="6753225" cy="1228725"/>
          </a:xfrm>
          <a:prstGeom prst="rect">
            <a:avLst/>
          </a:prstGeom>
          <a:noFill/>
        </p:spPr>
        <p:txBody>
          <a:bodyPr wrap="square" lIns="0" tIns="0" rIns="0" bIns="0" rtlCol="0" anchor="ctr"/>
          <a:lstStyle/>
          <a:p>
            <a:pPr algn="l">
              <a:lnSpc>
                <a:spcPts val="3240"/>
              </a:lnSpc>
            </a:pP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Особливостями web-медіатексту, які обумовлені специфікою Інтернет</a:t>
            </a:r>
            <a:r>
              <a:rPr lang="uk-UA" alt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у</a:t>
            </a:r>
            <a:r>
              <a:rPr lang="en-US" sz="2700" b="1" i="0" dirty="0">
                <a:solidFill>
                  <a:srgbClr val="000000"/>
                </a:solidFill>
                <a:latin typeface="Gilroy Bold" panose="00000800000000000000" pitchFamily="34" charset="0"/>
                <a:ea typeface="Gilroy Bold" panose="00000800000000000000" pitchFamily="34" charset="-122"/>
                <a:cs typeface="Gilroy Bold" panose="00000800000000000000" pitchFamily="34" charset="-120"/>
              </a:rPr>
              <a:t>, є:</a:t>
            </a:r>
            <a:endParaRPr lang="en-US" sz="2700" dirty="0"/>
          </a:p>
        </p:txBody>
      </p:sp>
      <p:sp>
        <p:nvSpPr>
          <p:cNvPr id="12" name="Object11"/>
          <p:cNvSpPr/>
          <p:nvPr/>
        </p:nvSpPr>
        <p:spPr>
          <a:xfrm>
            <a:off x="1304925" y="2752725"/>
            <a:ext cx="2524125" cy="885825"/>
          </a:xfrm>
          <a:prstGeom prst="rect">
            <a:avLst/>
          </a:prstGeom>
          <a:noFill/>
        </p:spPr>
        <p:txBody>
          <a:bodyPr wrap="square" lIns="0" tIns="0" rIns="0" bIns="0" rtlCol="0" anchor="ctr"/>
          <a:lstStyle/>
          <a:p>
            <a:pPr algn="l">
              <a:lnSpc>
                <a:spcPts val="2340"/>
              </a:lnSpc>
            </a:pP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невелики</a:t>
            </a:r>
            <a:r>
              <a:rPr lang="uk-UA" alt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й</a:t>
            </a: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 за обсягом</a:t>
            </a:r>
            <a:r>
              <a:rPr lang="uk-UA" alt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 </a:t>
            </a:r>
            <a:r>
              <a:rPr lang="en-US" sz="195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sym typeface="+mn-ea"/>
              </a:rPr>
              <a:t>Web-текст </a:t>
            </a:r>
            <a:endParaRPr lang="uk-UA" alt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endParaRPr>
          </a:p>
        </p:txBody>
      </p:sp>
      <p:sp>
        <p:nvSpPr>
          <p:cNvPr id="13" name="Object12"/>
          <p:cNvSpPr/>
          <p:nvPr/>
        </p:nvSpPr>
        <p:spPr>
          <a:xfrm>
            <a:off x="4705350" y="2647950"/>
            <a:ext cx="2828925" cy="1181100"/>
          </a:xfrm>
          <a:prstGeom prst="rect">
            <a:avLst/>
          </a:prstGeom>
          <a:noFill/>
        </p:spPr>
        <p:txBody>
          <a:bodyPr wrap="square" lIns="0" tIns="0" rIns="0" bIns="0" rtlCol="0" anchor="ctr"/>
          <a:lstStyle/>
          <a:p>
            <a:pPr algn="l">
              <a:lnSpc>
                <a:spcPts val="2340"/>
              </a:lnSpc>
            </a:pP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текст розбитий на блоки з підзаголовками</a:t>
            </a:r>
          </a:p>
        </p:txBody>
      </p:sp>
      <p:sp>
        <p:nvSpPr>
          <p:cNvPr id="14" name="Object13"/>
          <p:cNvSpPr/>
          <p:nvPr/>
        </p:nvSpPr>
        <p:spPr>
          <a:xfrm>
            <a:off x="3714750" y="2428875"/>
            <a:ext cx="114300" cy="295275"/>
          </a:xfrm>
          <a:prstGeom prst="rect">
            <a:avLst/>
          </a:prstGeom>
          <a:noFill/>
        </p:spPr>
        <p:txBody>
          <a:bodyPr wrap="square" lIns="0" tIns="0" rIns="0" bIns="0" rtlCol="0" anchor="ctr"/>
          <a:lstStyle/>
          <a:p>
            <a:pPr algn="l">
              <a:lnSpc>
                <a:spcPts val="2340"/>
              </a:lnSpc>
            </a:pPr>
            <a:r>
              <a:rPr lang="en-US" sz="1950" b="0" i="0" dirty="0">
                <a:solidFill>
                  <a:srgbClr val="FFFFFF"/>
                </a:solidFill>
                <a:latin typeface="Gilroy Regular" pitchFamily="34" charset="0"/>
                <a:ea typeface="Gilroy Regular" pitchFamily="34" charset="-122"/>
                <a:cs typeface="Gilroy Regular" pitchFamily="34" charset="-120"/>
              </a:rPr>
              <a:t>1</a:t>
            </a:r>
            <a:endParaRPr lang="en-US" sz="1950" dirty="0"/>
          </a:p>
        </p:txBody>
      </p:sp>
      <p:sp>
        <p:nvSpPr>
          <p:cNvPr id="15" name="Object14"/>
          <p:cNvSpPr/>
          <p:nvPr/>
        </p:nvSpPr>
        <p:spPr>
          <a:xfrm>
            <a:off x="7762875" y="2428875"/>
            <a:ext cx="161925" cy="295275"/>
          </a:xfrm>
          <a:prstGeom prst="rect">
            <a:avLst/>
          </a:prstGeom>
          <a:noFill/>
        </p:spPr>
        <p:txBody>
          <a:bodyPr wrap="square" lIns="0" tIns="0" rIns="0" bIns="0" rtlCol="0" anchor="ctr"/>
          <a:lstStyle/>
          <a:p>
            <a:pPr algn="l">
              <a:lnSpc>
                <a:spcPts val="2340"/>
              </a:lnSpc>
            </a:pPr>
            <a:r>
              <a:rPr lang="en-US" sz="1950" b="0" i="0" dirty="0">
                <a:solidFill>
                  <a:srgbClr val="FFFFFF"/>
                </a:solidFill>
                <a:latin typeface="Gilroy Regular" pitchFamily="34" charset="0"/>
                <a:ea typeface="Gilroy Regular" pitchFamily="34" charset="-122"/>
                <a:cs typeface="Gilroy Regular" pitchFamily="34" charset="-120"/>
              </a:rPr>
              <a:t>2</a:t>
            </a:r>
            <a:endParaRPr lang="en-US" sz="1950" dirty="0"/>
          </a:p>
        </p:txBody>
      </p:sp>
      <p:sp>
        <p:nvSpPr>
          <p:cNvPr id="16" name="Object15"/>
          <p:cNvSpPr/>
          <p:nvPr/>
        </p:nvSpPr>
        <p:spPr>
          <a:xfrm>
            <a:off x="4304665" y="4305300"/>
            <a:ext cx="4281805" cy="2385695"/>
          </a:xfrm>
          <a:prstGeom prst="rect">
            <a:avLst/>
          </a:prstGeom>
          <a:noFill/>
        </p:spPr>
        <p:txBody>
          <a:bodyPr wrap="square" lIns="0" tIns="0" rIns="0" bIns="0" rtlCol="0" anchor="ctr"/>
          <a:lstStyle/>
          <a:p>
            <a:pPr algn="just">
              <a:lnSpc>
                <a:spcPts val="2340"/>
              </a:lnSpc>
            </a:pPr>
            <a:r>
              <a:rPr lang="en-US" sz="1400" b="1" i="0" dirty="0">
                <a:solidFill>
                  <a:srgbClr val="000000"/>
                </a:solidFill>
                <a:latin typeface="Gilroy Regular" pitchFamily="34" charset="0"/>
                <a:ea typeface="Gilroy Regular" pitchFamily="34" charset="-122"/>
                <a:cs typeface="Gilroy Regular" pitchFamily="34" charset="-120"/>
              </a:rPr>
              <a:t>Для Web-тексту застосовується </a:t>
            </a:r>
            <a:r>
              <a:rPr lang="en-US" sz="1400" b="0" i="0" dirty="0">
                <a:solidFill>
                  <a:srgbClr val="000000"/>
                </a:solidFill>
                <a:latin typeface="Gilroy Regular" pitchFamily="34" charset="0"/>
                <a:ea typeface="Gilroy Regular" pitchFamily="34" charset="-122"/>
                <a:cs typeface="Gilroy Regular" pitchFamily="34" charset="-120"/>
              </a:rPr>
              <a:t>загальноприйнята форма подачі матеріалів новин, так звана «перевернута піраміда». Відповідно до даного принципу, повідомлення починається із суттєвого, опорного факту, який, надалі, лише конкретизується. У зв'язку із цим особливу роль відіграє лід – перший абзац тексту. </a:t>
            </a:r>
          </a:p>
        </p:txBody>
      </p:sp>
      <p:sp>
        <p:nvSpPr>
          <p:cNvPr id="17" name="Object12"/>
          <p:cNvSpPr/>
          <p:nvPr/>
        </p:nvSpPr>
        <p:spPr>
          <a:xfrm>
            <a:off x="9320775" y="6669388"/>
            <a:ext cx="215261" cy="552450"/>
          </a:xfrm>
          <a:prstGeom prst="rect">
            <a:avLst/>
          </a:prstGeom>
          <a:noFill/>
        </p:spPr>
        <p:txBody>
          <a:bodyPr wrap="square" lIns="0" tIns="0" rIns="0" bIns="0" rtlCol="0" anchor="ctr"/>
          <a:lstStyle/>
          <a:p>
            <a:r>
              <a:rPr lang="uk-UA" sz="2800" b="1" dirty="0">
                <a:latin typeface="Gilroy" panose="00000500000000000000" pitchFamily="2" charset="-52"/>
              </a:rPr>
              <a:t>9</a:t>
            </a:r>
            <a:endParaRPr lang="ru-RU" sz="2800" b="1" dirty="0">
              <a:latin typeface="Gilroy" panose="00000500000000000000" pitchFamily="2" charset="-52"/>
            </a:endParaRPr>
          </a:p>
        </p:txBody>
      </p:sp>
      <p:grpSp>
        <p:nvGrpSpPr>
          <p:cNvPr id="22" name="Group 21"/>
          <p:cNvGrpSpPr/>
          <p:nvPr/>
        </p:nvGrpSpPr>
        <p:grpSpPr>
          <a:xfrm>
            <a:off x="1019175" y="4442460"/>
            <a:ext cx="3210560" cy="1600200"/>
            <a:chOff x="1747" y="8220"/>
            <a:chExt cx="4973" cy="2520"/>
          </a:xfrm>
        </p:grpSpPr>
        <p:pic>
          <p:nvPicPr>
            <p:cNvPr id="20" name="Object 5"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a:fillRect/>
            </a:stretch>
          </p:blipFill>
          <p:spPr>
            <a:xfrm>
              <a:off x="1747" y="8280"/>
              <a:ext cx="4590" cy="2460"/>
            </a:xfrm>
            <a:prstGeom prst="rect">
              <a:avLst/>
            </a:prstGeom>
          </p:spPr>
        </p:pic>
        <p:pic>
          <p:nvPicPr>
            <p:cNvPr id="18" name="Object 7" descr="preencoded.png"/>
            <p:cNvPicPr>
              <a:picLocks noChangeAspect="1"/>
            </p:cNvPicPr>
            <p:nvPr/>
          </p:nvPicPr>
          <p:blipFill>
            <a:blip r:embed="rId12">
              <a:extLst>
                <a:ext uri="{96DAC541-7B7A-43D3-8B79-37D633B846F1}">
                  <asvg:svgBlip xmlns:asvg="http://schemas.microsoft.com/office/drawing/2016/SVG/main" xmlns="" r:embed="rId13"/>
                </a:ext>
              </a:extLst>
            </a:blip>
            <a:srcRect/>
            <a:stretch>
              <a:fillRect/>
            </a:stretch>
          </p:blipFill>
          <p:spPr>
            <a:xfrm>
              <a:off x="5850" y="8220"/>
              <a:ext cx="870" cy="870"/>
            </a:xfrm>
            <a:prstGeom prst="rect">
              <a:avLst/>
            </a:prstGeom>
          </p:spPr>
        </p:pic>
        <p:sp>
          <p:nvSpPr>
            <p:cNvPr id="19" name="Object13"/>
            <p:cNvSpPr/>
            <p:nvPr/>
          </p:nvSpPr>
          <p:spPr>
            <a:xfrm>
              <a:off x="6195" y="8423"/>
              <a:ext cx="180" cy="465"/>
            </a:xfrm>
            <a:prstGeom prst="rect">
              <a:avLst/>
            </a:prstGeom>
            <a:noFill/>
          </p:spPr>
          <p:txBody>
            <a:bodyPr wrap="square" lIns="0" tIns="0" rIns="0" bIns="0" rtlCol="0" anchor="ctr"/>
            <a:lstStyle/>
            <a:p>
              <a:pPr algn="l">
                <a:lnSpc>
                  <a:spcPts val="2340"/>
                </a:lnSpc>
              </a:pPr>
              <a:r>
                <a:rPr lang="uk-UA" altLang="en-US" sz="1950" dirty="0">
                  <a:solidFill>
                    <a:schemeClr val="bg1"/>
                  </a:solidFill>
                </a:rPr>
                <a:t>3</a:t>
              </a:r>
            </a:p>
          </p:txBody>
        </p:sp>
        <p:sp>
          <p:nvSpPr>
            <p:cNvPr id="21" name="Object11"/>
            <p:cNvSpPr/>
            <p:nvPr/>
          </p:nvSpPr>
          <p:spPr>
            <a:xfrm>
              <a:off x="2055" y="8877"/>
              <a:ext cx="3975" cy="1395"/>
            </a:xfrm>
            <a:prstGeom prst="rect">
              <a:avLst/>
            </a:prstGeom>
            <a:noFill/>
          </p:spPr>
          <p:txBody>
            <a:bodyPr wrap="square" lIns="0" tIns="0" rIns="0" bIns="0" rtlCol="0" anchor="ctr"/>
            <a:lstStyle/>
            <a:p>
              <a:pPr algn="l">
                <a:lnSpc>
                  <a:spcPts val="2340"/>
                </a:lnSpc>
              </a:pP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забезпеч</a:t>
              </a:r>
              <a:r>
                <a:rPr lang="uk-UA" alt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ення</a:t>
              </a: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 безперервн</a:t>
              </a:r>
              <a:r>
                <a:rPr lang="uk-UA" alt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ості</a:t>
              </a:r>
              <a:r>
                <a:rPr lang="en-US" sz="1950" b="0" i="0" dirty="0">
                  <a:solidFill>
                    <a:srgbClr val="000000"/>
                  </a:solidFill>
                  <a:latin typeface="Gilroy SemiBold" panose="00000700000000000000" pitchFamily="34" charset="0"/>
                  <a:ea typeface="Gilroy SemiBold" panose="00000700000000000000" pitchFamily="34" charset="-122"/>
                  <a:cs typeface="Gilroy SemiBold" panose="00000700000000000000" pitchFamily="34" charset="-120"/>
                </a:rPr>
                <a:t> інформації</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828</Words>
  <Application>Microsoft Office PowerPoint</Application>
  <PresentationFormat>Произвольный</PresentationFormat>
  <Paragraphs>148</Paragraphs>
  <Slides>21</Slides>
  <Notes>21</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8</cp:revision>
  <dcterms:created xsi:type="dcterms:W3CDTF">2021-11-20T16:47:00Z</dcterms:created>
  <dcterms:modified xsi:type="dcterms:W3CDTF">2022-01-28T11:58:38Z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E6C673F585D14FA796674E92C478CCFC</vt:lpwstr>
  </property>
  <property fmtid="{D5CDD505-2E9C-101B-9397-08002B2CF9AE}" pid="3" name="KSOProductBuildVer">
    <vt:lpwstr>1033-11.2.0.10382</vt:lpwstr>
  </property>
</Properties>
</file>