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35"/>
  </p:notesMasterIdLst>
  <p:sldIdLst>
    <p:sldId id="256" r:id="rId2"/>
    <p:sldId id="257" r:id="rId3"/>
    <p:sldId id="258" r:id="rId4"/>
    <p:sldId id="259" r:id="rId5"/>
    <p:sldId id="260" r:id="rId6"/>
    <p:sldId id="261" r:id="rId7"/>
    <p:sldId id="262" r:id="rId8"/>
    <p:sldId id="263" r:id="rId9"/>
    <p:sldId id="286" r:id="rId10"/>
    <p:sldId id="287" r:id="rId11"/>
    <p:sldId id="288" r:id="rId12"/>
    <p:sldId id="264" r:id="rId13"/>
    <p:sldId id="265" r:id="rId14"/>
    <p:sldId id="266" r:id="rId15"/>
    <p:sldId id="267" r:id="rId16"/>
    <p:sldId id="268" r:id="rId17"/>
    <p:sldId id="277" r:id="rId18"/>
    <p:sldId id="269" r:id="rId19"/>
    <p:sldId id="270" r:id="rId20"/>
    <p:sldId id="278" r:id="rId21"/>
    <p:sldId id="271" r:id="rId22"/>
    <p:sldId id="272" r:id="rId23"/>
    <p:sldId id="273" r:id="rId24"/>
    <p:sldId id="274" r:id="rId25"/>
    <p:sldId id="275" r:id="rId26"/>
    <p:sldId id="276" r:id="rId27"/>
    <p:sldId id="279" r:id="rId28"/>
    <p:sldId id="280" r:id="rId29"/>
    <p:sldId id="281" r:id="rId30"/>
    <p:sldId id="282" r:id="rId31"/>
    <p:sldId id="283" r:id="rId32"/>
    <p:sldId id="284"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65F9E-A85B-4F93-9656-DC55FA740573}" type="datetimeFigureOut">
              <a:rPr lang="en-US" smtClean="0"/>
              <a:t>10/30/2022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1635E-42F3-46DD-A13F-239FD10CEDA9}" type="slidenum">
              <a:rPr lang="en-US" smtClean="0"/>
              <a:t>‹#›</a:t>
            </a:fld>
            <a:endParaRPr lang="en-US"/>
          </a:p>
        </p:txBody>
      </p:sp>
    </p:spTree>
    <p:extLst>
      <p:ext uri="{BB962C8B-B14F-4D97-AF65-F5344CB8AC3E}">
        <p14:creationId xmlns:p14="http://schemas.microsoft.com/office/powerpoint/2010/main" val="4081856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A9B1635E-42F3-46DD-A13F-239FD10CEDA9}" type="slidenum">
              <a:rPr lang="en-US" smtClean="0"/>
              <a:t>13</a:t>
            </a:fld>
            <a:endParaRPr lang="en-US"/>
          </a:p>
        </p:txBody>
      </p:sp>
    </p:spTree>
    <p:extLst>
      <p:ext uri="{BB962C8B-B14F-4D97-AF65-F5344CB8AC3E}">
        <p14:creationId xmlns:p14="http://schemas.microsoft.com/office/powerpoint/2010/main" val="44859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A9B1635E-42F3-46DD-A13F-239FD10CEDA9}" type="slidenum">
              <a:rPr lang="en-US" smtClean="0"/>
              <a:t>14</a:t>
            </a:fld>
            <a:endParaRPr lang="en-US"/>
          </a:p>
        </p:txBody>
      </p:sp>
    </p:spTree>
    <p:extLst>
      <p:ext uri="{BB962C8B-B14F-4D97-AF65-F5344CB8AC3E}">
        <p14:creationId xmlns:p14="http://schemas.microsoft.com/office/powerpoint/2010/main" val="629436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A9B1635E-42F3-46DD-A13F-239FD10CEDA9}" type="slidenum">
              <a:rPr lang="en-US" smtClean="0"/>
              <a:t>32</a:t>
            </a:fld>
            <a:endParaRPr lang="en-US"/>
          </a:p>
        </p:txBody>
      </p:sp>
    </p:spTree>
    <p:extLst>
      <p:ext uri="{BB962C8B-B14F-4D97-AF65-F5344CB8AC3E}">
        <p14:creationId xmlns:p14="http://schemas.microsoft.com/office/powerpoint/2010/main" val="259975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A3DA4EE-6171-4894-8BD0-57E447FE8D4C}"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535D84E-3A4A-4C25-B217-13D1495ACBD7}" type="slidenum">
              <a:rPr lang="en-US" smtClean="0"/>
              <a:t>‹#›</a:t>
            </a:fld>
            <a:endParaRPr lang="en-US"/>
          </a:p>
        </p:txBody>
      </p:sp>
    </p:spTree>
    <p:extLst>
      <p:ext uri="{BB962C8B-B14F-4D97-AF65-F5344CB8AC3E}">
        <p14:creationId xmlns:p14="http://schemas.microsoft.com/office/powerpoint/2010/main" val="386529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A3DA4EE-6171-4894-8BD0-57E447FE8D4C}"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535D84E-3A4A-4C25-B217-13D1495ACBD7}" type="slidenum">
              <a:rPr lang="en-US" smtClean="0"/>
              <a:t>‹#›</a:t>
            </a:fld>
            <a:endParaRPr lang="en-US"/>
          </a:p>
        </p:txBody>
      </p:sp>
    </p:spTree>
    <p:extLst>
      <p:ext uri="{BB962C8B-B14F-4D97-AF65-F5344CB8AC3E}">
        <p14:creationId xmlns:p14="http://schemas.microsoft.com/office/powerpoint/2010/main" val="15651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A3DA4EE-6171-4894-8BD0-57E447FE8D4C}"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535D84E-3A4A-4C25-B217-13D1495ACBD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0153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A3DA4EE-6171-4894-8BD0-57E447FE8D4C}"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535D84E-3A4A-4C25-B217-13D1495ACBD7}" type="slidenum">
              <a:rPr lang="en-US" smtClean="0"/>
              <a:t>‹#›</a:t>
            </a:fld>
            <a:endParaRPr lang="en-US"/>
          </a:p>
        </p:txBody>
      </p:sp>
    </p:spTree>
    <p:extLst>
      <p:ext uri="{BB962C8B-B14F-4D97-AF65-F5344CB8AC3E}">
        <p14:creationId xmlns:p14="http://schemas.microsoft.com/office/powerpoint/2010/main" val="1937487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A3DA4EE-6171-4894-8BD0-57E447FE8D4C}"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535D84E-3A4A-4C25-B217-13D1495ACBD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6398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A3DA4EE-6171-4894-8BD0-57E447FE8D4C}"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535D84E-3A4A-4C25-B217-13D1495ACBD7}" type="slidenum">
              <a:rPr lang="en-US" smtClean="0"/>
              <a:t>‹#›</a:t>
            </a:fld>
            <a:endParaRPr lang="en-US"/>
          </a:p>
        </p:txBody>
      </p:sp>
    </p:spTree>
    <p:extLst>
      <p:ext uri="{BB962C8B-B14F-4D97-AF65-F5344CB8AC3E}">
        <p14:creationId xmlns:p14="http://schemas.microsoft.com/office/powerpoint/2010/main" val="713143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3DA4EE-6171-4894-8BD0-57E447FE8D4C}"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35D84E-3A4A-4C25-B217-13D1495ACBD7}" type="slidenum">
              <a:rPr lang="en-US" smtClean="0"/>
              <a:t>‹#›</a:t>
            </a:fld>
            <a:endParaRPr lang="en-US"/>
          </a:p>
        </p:txBody>
      </p:sp>
    </p:spTree>
    <p:extLst>
      <p:ext uri="{BB962C8B-B14F-4D97-AF65-F5344CB8AC3E}">
        <p14:creationId xmlns:p14="http://schemas.microsoft.com/office/powerpoint/2010/main" val="676466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3DA4EE-6171-4894-8BD0-57E447FE8D4C}"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35D84E-3A4A-4C25-B217-13D1495ACBD7}" type="slidenum">
              <a:rPr lang="en-US" smtClean="0"/>
              <a:t>‹#›</a:t>
            </a:fld>
            <a:endParaRPr lang="en-US"/>
          </a:p>
        </p:txBody>
      </p:sp>
    </p:spTree>
    <p:extLst>
      <p:ext uri="{BB962C8B-B14F-4D97-AF65-F5344CB8AC3E}">
        <p14:creationId xmlns:p14="http://schemas.microsoft.com/office/powerpoint/2010/main" val="412407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3DA4EE-6171-4894-8BD0-57E447FE8D4C}"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35D84E-3A4A-4C25-B217-13D1495ACBD7}" type="slidenum">
              <a:rPr lang="en-US" smtClean="0"/>
              <a:t>‹#›</a:t>
            </a:fld>
            <a:endParaRPr lang="en-US"/>
          </a:p>
        </p:txBody>
      </p:sp>
    </p:spTree>
    <p:extLst>
      <p:ext uri="{BB962C8B-B14F-4D97-AF65-F5344CB8AC3E}">
        <p14:creationId xmlns:p14="http://schemas.microsoft.com/office/powerpoint/2010/main" val="226153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A3DA4EE-6171-4894-8BD0-57E447FE8D4C}"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535D84E-3A4A-4C25-B217-13D1495ACBD7}" type="slidenum">
              <a:rPr lang="en-US" smtClean="0"/>
              <a:t>‹#›</a:t>
            </a:fld>
            <a:endParaRPr lang="en-US"/>
          </a:p>
        </p:txBody>
      </p:sp>
    </p:spTree>
    <p:extLst>
      <p:ext uri="{BB962C8B-B14F-4D97-AF65-F5344CB8AC3E}">
        <p14:creationId xmlns:p14="http://schemas.microsoft.com/office/powerpoint/2010/main" val="401844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A3DA4EE-6171-4894-8BD0-57E447FE8D4C}"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535D84E-3A4A-4C25-B217-13D1495ACBD7}" type="slidenum">
              <a:rPr lang="en-US" smtClean="0"/>
              <a:t>‹#›</a:t>
            </a:fld>
            <a:endParaRPr lang="en-US"/>
          </a:p>
        </p:txBody>
      </p:sp>
    </p:spTree>
    <p:extLst>
      <p:ext uri="{BB962C8B-B14F-4D97-AF65-F5344CB8AC3E}">
        <p14:creationId xmlns:p14="http://schemas.microsoft.com/office/powerpoint/2010/main" val="316702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A3DA4EE-6171-4894-8BD0-57E447FE8D4C}" type="datetimeFigureOut">
              <a:rPr lang="en-US" smtClean="0"/>
              <a:t>10/30/2022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535D84E-3A4A-4C25-B217-13D1495ACBD7}" type="slidenum">
              <a:rPr lang="en-US" smtClean="0"/>
              <a:t>‹#›</a:t>
            </a:fld>
            <a:endParaRPr lang="en-US"/>
          </a:p>
        </p:txBody>
      </p:sp>
    </p:spTree>
    <p:extLst>
      <p:ext uri="{BB962C8B-B14F-4D97-AF65-F5344CB8AC3E}">
        <p14:creationId xmlns:p14="http://schemas.microsoft.com/office/powerpoint/2010/main" val="1812315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A3DA4EE-6171-4894-8BD0-57E447FE8D4C}" type="datetimeFigureOut">
              <a:rPr lang="en-US" smtClean="0"/>
              <a:t>10/30/2022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535D84E-3A4A-4C25-B217-13D1495ACBD7}" type="slidenum">
              <a:rPr lang="en-US" smtClean="0"/>
              <a:t>‹#›</a:t>
            </a:fld>
            <a:endParaRPr lang="en-US"/>
          </a:p>
        </p:txBody>
      </p:sp>
    </p:spTree>
    <p:extLst>
      <p:ext uri="{BB962C8B-B14F-4D97-AF65-F5344CB8AC3E}">
        <p14:creationId xmlns:p14="http://schemas.microsoft.com/office/powerpoint/2010/main" val="208533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DA4EE-6171-4894-8BD0-57E447FE8D4C}" type="datetimeFigureOut">
              <a:rPr lang="en-US" smtClean="0"/>
              <a:t>10/30/2022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535D84E-3A4A-4C25-B217-13D1495ACBD7}" type="slidenum">
              <a:rPr lang="en-US" smtClean="0"/>
              <a:t>‹#›</a:t>
            </a:fld>
            <a:endParaRPr lang="en-US"/>
          </a:p>
        </p:txBody>
      </p:sp>
    </p:spTree>
    <p:extLst>
      <p:ext uri="{BB962C8B-B14F-4D97-AF65-F5344CB8AC3E}">
        <p14:creationId xmlns:p14="http://schemas.microsoft.com/office/powerpoint/2010/main" val="4261744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A3DA4EE-6171-4894-8BD0-57E447FE8D4C}"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535D84E-3A4A-4C25-B217-13D1495ACBD7}" type="slidenum">
              <a:rPr lang="en-US" smtClean="0"/>
              <a:t>‹#›</a:t>
            </a:fld>
            <a:endParaRPr lang="en-US"/>
          </a:p>
        </p:txBody>
      </p:sp>
    </p:spTree>
    <p:extLst>
      <p:ext uri="{BB962C8B-B14F-4D97-AF65-F5344CB8AC3E}">
        <p14:creationId xmlns:p14="http://schemas.microsoft.com/office/powerpoint/2010/main" val="407562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A3DA4EE-6171-4894-8BD0-57E447FE8D4C}"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535D84E-3A4A-4C25-B217-13D1495ACBD7}" type="slidenum">
              <a:rPr lang="en-US" smtClean="0"/>
              <a:t>‹#›</a:t>
            </a:fld>
            <a:endParaRPr lang="en-US"/>
          </a:p>
        </p:txBody>
      </p:sp>
    </p:spTree>
    <p:extLst>
      <p:ext uri="{BB962C8B-B14F-4D97-AF65-F5344CB8AC3E}">
        <p14:creationId xmlns:p14="http://schemas.microsoft.com/office/powerpoint/2010/main" val="3461085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A3DA4EE-6171-4894-8BD0-57E447FE8D4C}" type="datetimeFigureOut">
              <a:rPr lang="en-US" smtClean="0"/>
              <a:t>10/30/2022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535D84E-3A4A-4C25-B217-13D1495ACBD7}" type="slidenum">
              <a:rPr lang="en-US" smtClean="0"/>
              <a:t>‹#›</a:t>
            </a:fld>
            <a:endParaRPr lang="en-US"/>
          </a:p>
        </p:txBody>
      </p:sp>
    </p:spTree>
    <p:extLst>
      <p:ext uri="{BB962C8B-B14F-4D97-AF65-F5344CB8AC3E}">
        <p14:creationId xmlns:p14="http://schemas.microsoft.com/office/powerpoint/2010/main" val="143834860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3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06171" y="1799772"/>
            <a:ext cx="9298441" cy="2380342"/>
          </a:xfrm>
        </p:spPr>
        <p:txBody>
          <a:bodyPr>
            <a:normAutofit fontScale="90000"/>
          </a:bodyPr>
          <a:lstStyle/>
          <a:p>
            <a:r>
              <a:rPr lang="ru-RU" b="1" dirty="0" smtClean="0"/>
              <a:t>ДЕРЖАВНО-ПРИВАТНЕ </a:t>
            </a:r>
            <a:r>
              <a:rPr lang="ru-RU" b="1" dirty="0"/>
              <a:t>ПАРТНЕРСТВО В ТУРИСТИЧНІЙ ДІЯЛЬНОСТІ </a:t>
            </a:r>
            <a:endParaRPr lang="en-US" b="1" dirty="0"/>
          </a:p>
        </p:txBody>
      </p:sp>
      <p:sp>
        <p:nvSpPr>
          <p:cNvPr id="3" name="Подзаголовок 2"/>
          <p:cNvSpPr>
            <a:spLocks noGrp="1"/>
          </p:cNvSpPr>
          <p:nvPr>
            <p:ph type="subTitle" idx="1"/>
          </p:nvPr>
        </p:nvSpPr>
        <p:spPr/>
        <p:txBody>
          <a:bodyPr/>
          <a:lstStyle/>
          <a:p>
            <a:pPr algn="ctr">
              <a:lnSpc>
                <a:spcPct val="90000"/>
              </a:lnSpc>
            </a:pPr>
            <a:r>
              <a:rPr lang="uk-UA" altLang="ru-RU" dirty="0"/>
              <a:t>О.О. Ахмедова</a:t>
            </a:r>
          </a:p>
          <a:p>
            <a:pPr algn="ctr">
              <a:lnSpc>
                <a:spcPct val="90000"/>
              </a:lnSpc>
            </a:pPr>
            <a:r>
              <a:rPr lang="uk-UA" altLang="ru-RU" dirty="0"/>
              <a:t>К. н. </a:t>
            </a:r>
            <a:r>
              <a:rPr lang="uk-UA" altLang="ru-RU" dirty="0" err="1"/>
              <a:t>держ</a:t>
            </a:r>
            <a:r>
              <a:rPr lang="uk-UA" altLang="ru-RU" dirty="0"/>
              <a:t>. </a:t>
            </a:r>
            <a:r>
              <a:rPr lang="uk-UA" altLang="ru-RU" dirty="0" err="1"/>
              <a:t>упр</a:t>
            </a:r>
            <a:r>
              <a:rPr lang="uk-UA" altLang="ru-RU" dirty="0"/>
              <a:t>., доцент кафедри туризму</a:t>
            </a:r>
          </a:p>
          <a:p>
            <a:pPr algn="ctr">
              <a:lnSpc>
                <a:spcPct val="90000"/>
              </a:lnSpc>
            </a:pPr>
            <a:r>
              <a:rPr lang="uk-UA" altLang="ru-RU" dirty="0"/>
              <a:t>Харків, 2022</a:t>
            </a:r>
            <a:endParaRPr lang="ru-RU" altLang="ru-RU" dirty="0"/>
          </a:p>
          <a:p>
            <a:endParaRPr lang="en-US" dirty="0"/>
          </a:p>
        </p:txBody>
      </p:sp>
      <p:pic>
        <p:nvPicPr>
          <p:cNvPr id="4" name="Picture 5"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3404" y="0"/>
            <a:ext cx="24114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436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829" y="624110"/>
            <a:ext cx="9646783" cy="1280890"/>
          </a:xfrm>
        </p:spPr>
        <p:txBody>
          <a:bodyPr>
            <a:normAutofit/>
          </a:bodyPr>
          <a:lstStyle/>
          <a:p>
            <a:pPr algn="just"/>
            <a:r>
              <a:rPr lang="ru-RU" sz="2000" dirty="0" smtClean="0"/>
              <a:t>У </a:t>
            </a:r>
            <a:r>
              <a:rPr lang="uk-UA" sz="2000" dirty="0" smtClean="0"/>
              <a:t>2020 році Кабінетом Міністрів України було прийнято постанову,</a:t>
            </a:r>
            <a:br>
              <a:rPr lang="uk-UA" sz="2000" dirty="0" smtClean="0"/>
            </a:br>
            <a:r>
              <a:rPr lang="uk-UA" sz="2000" dirty="0" smtClean="0"/>
              <a:t>згідно якої затверджується нова редакція </a:t>
            </a:r>
            <a:r>
              <a:rPr lang="uk-UA" sz="2000" b="1" dirty="0" smtClean="0"/>
              <a:t>Порядку проведення аналізу</a:t>
            </a:r>
            <a:br>
              <a:rPr lang="uk-UA" sz="2000" b="1" dirty="0" smtClean="0"/>
            </a:br>
            <a:r>
              <a:rPr lang="uk-UA" sz="2000" b="1" dirty="0" smtClean="0"/>
              <a:t>ефективності здійснення державно-приватного партнерства</a:t>
            </a:r>
            <a:endParaRPr lang="uk-UA" sz="2000" b="1" dirty="0"/>
          </a:p>
        </p:txBody>
      </p:sp>
      <p:sp>
        <p:nvSpPr>
          <p:cNvPr id="3" name="Объект 2"/>
          <p:cNvSpPr>
            <a:spLocks noGrp="1"/>
          </p:cNvSpPr>
          <p:nvPr>
            <p:ph idx="1"/>
          </p:nvPr>
        </p:nvSpPr>
        <p:spPr>
          <a:xfrm>
            <a:off x="1538514" y="2162629"/>
            <a:ext cx="9966097" cy="4891314"/>
          </a:xfrm>
        </p:spPr>
        <p:txBody>
          <a:bodyPr>
            <a:normAutofit/>
          </a:bodyPr>
          <a:lstStyle/>
          <a:p>
            <a:pPr marL="0" indent="0" algn="just">
              <a:buNone/>
            </a:pPr>
            <a:r>
              <a:rPr lang="ru-RU" dirty="0" smtClean="0"/>
              <a:t>	</a:t>
            </a:r>
            <a:r>
              <a:rPr lang="uk-UA" dirty="0" smtClean="0"/>
              <a:t>Порядок є головним документом, що регулює процедуру проекту ДПП з моменту ініціювання до моменту прийняття рішення про його здійснення. Постанова розповсюджується на всі форми здійснення державно-приватного партнерства. Дана постанова була розроблена беручи до уваги досвід міжнародної практики. Головною метою даної постанови про Порядок є «зважене прийняття рішення про реалізацію проектів ДПП, з ціллю збільшення надходжень інвестицій, розвитку інфраструктури та створенню нових робочих місць, та як наслідок підвищення рівня економіки країни».</a:t>
            </a:r>
          </a:p>
          <a:p>
            <a:pPr marL="0" indent="0">
              <a:buNone/>
            </a:pPr>
            <a:endParaRPr lang="ru-RU" dirty="0"/>
          </a:p>
          <a:p>
            <a:pPr marL="0" indent="0" algn="just">
              <a:buNone/>
            </a:pPr>
            <a:r>
              <a:rPr lang="ru-RU" dirty="0" smtClean="0"/>
              <a:t>	</a:t>
            </a:r>
            <a:r>
              <a:rPr lang="uk-UA" dirty="0" smtClean="0"/>
              <a:t>Нова редакція Порядку цілком відповідає законодавству у сфері державно-приватного партнерства, зокрема Законам України «Про державно-приватне партнерство» та «Про концесію» та передбачає наступне:</a:t>
            </a:r>
          </a:p>
        </p:txBody>
      </p:sp>
    </p:spTree>
    <p:extLst>
      <p:ext uri="{BB962C8B-B14F-4D97-AF65-F5344CB8AC3E}">
        <p14:creationId xmlns:p14="http://schemas.microsoft.com/office/powerpoint/2010/main" val="1396294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83657" y="522514"/>
            <a:ext cx="9927772" cy="6168572"/>
          </a:xfrm>
        </p:spPr>
        <p:txBody>
          <a:bodyPr>
            <a:normAutofit/>
          </a:bodyPr>
          <a:lstStyle/>
          <a:p>
            <a:r>
              <a:rPr lang="uk-UA" sz="2000" dirty="0"/>
              <a:t>впровадження двоетапної процедури підготовки пропозиції;</a:t>
            </a:r>
          </a:p>
          <a:p>
            <a:r>
              <a:rPr lang="uk-UA" sz="2000" dirty="0"/>
              <a:t>оновлену форму концептуальної записки, техніко-економічного</a:t>
            </a:r>
          </a:p>
          <a:p>
            <a:r>
              <a:rPr lang="uk-UA" sz="2000" dirty="0"/>
              <a:t>обґрунтування, висновку щодо здійснення;</a:t>
            </a:r>
          </a:p>
          <a:p>
            <a:r>
              <a:rPr lang="uk-UA" sz="2000" dirty="0"/>
              <a:t>визначення органів, що залучаються до аналізу ефективності (залежно </a:t>
            </a:r>
            <a:r>
              <a:rPr lang="uk-UA" sz="2000" dirty="0" smtClean="0"/>
              <a:t>від права </a:t>
            </a:r>
            <a:r>
              <a:rPr lang="uk-UA" sz="2000" dirty="0"/>
              <a:t>власності на об’єкт);</a:t>
            </a:r>
          </a:p>
          <a:p>
            <a:r>
              <a:rPr lang="uk-UA" sz="2000" dirty="0"/>
              <a:t>розширення кола суб’єктів, що можуть ініціювати підготовку пропозиції;</a:t>
            </a:r>
          </a:p>
          <a:p>
            <a:r>
              <a:rPr lang="uk-UA" sz="2000" dirty="0"/>
              <a:t>спрощення процедури підготовки пропозиції для потенційних </a:t>
            </a:r>
            <a:r>
              <a:rPr lang="uk-UA" sz="2000" dirty="0" smtClean="0"/>
              <a:t>приватних партнерів;</a:t>
            </a:r>
          </a:p>
          <a:p>
            <a:r>
              <a:rPr lang="uk-UA" sz="2000" dirty="0" smtClean="0"/>
              <a:t>урегулювання процедури здійснення аналізу ефективності на підставі пропозиції орендаря держмайна.</a:t>
            </a:r>
          </a:p>
          <a:p>
            <a:endParaRPr lang="uk-UA" sz="2000" dirty="0"/>
          </a:p>
          <a:p>
            <a:endParaRPr lang="uk-UA" sz="2000" dirty="0" smtClean="0"/>
          </a:p>
          <a:p>
            <a:r>
              <a:rPr lang="uk-UA" sz="2000" dirty="0" smtClean="0"/>
              <a:t>Проекти ДПП здійснюються лише на конкурсних умовах з відбору приватного партнера незалежно від того, хто був ініціатором проекту – державний партнер чи представник приватного сектору</a:t>
            </a:r>
            <a:endParaRPr lang="uk-UA" sz="2000" dirty="0"/>
          </a:p>
        </p:txBody>
      </p:sp>
    </p:spTree>
    <p:extLst>
      <p:ext uri="{BB962C8B-B14F-4D97-AF65-F5344CB8AC3E}">
        <p14:creationId xmlns:p14="http://schemas.microsoft.com/office/powerpoint/2010/main" val="1170595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0401" y="203200"/>
            <a:ext cx="9225869" cy="464458"/>
          </a:xfrm>
        </p:spPr>
        <p:txBody>
          <a:bodyPr>
            <a:normAutofit fontScale="90000"/>
          </a:bodyPr>
          <a:lstStyle/>
          <a:p>
            <a:r>
              <a:rPr lang="uk-UA" dirty="0" smtClean="0"/>
              <a:t>Світовий </a:t>
            </a:r>
            <a:r>
              <a:rPr lang="uk-UA" dirty="0"/>
              <a:t>досвід </a:t>
            </a:r>
            <a:r>
              <a:rPr lang="uk-UA" dirty="0" smtClean="0"/>
              <a:t>ДПП: типи угод за функціями</a:t>
            </a:r>
            <a:endParaRPr lang="en-US" dirty="0"/>
          </a:p>
        </p:txBody>
      </p:sp>
      <p:sp>
        <p:nvSpPr>
          <p:cNvPr id="3" name="Объект 2"/>
          <p:cNvSpPr>
            <a:spLocks noGrp="1"/>
          </p:cNvSpPr>
          <p:nvPr>
            <p:ph idx="1"/>
          </p:nvPr>
        </p:nvSpPr>
        <p:spPr>
          <a:xfrm>
            <a:off x="1030514" y="856343"/>
            <a:ext cx="10609943" cy="6125028"/>
          </a:xfrm>
        </p:spPr>
        <p:txBody>
          <a:bodyPr>
            <a:normAutofit lnSpcReduction="10000"/>
          </a:bodyPr>
          <a:lstStyle/>
          <a:p>
            <a:pPr algn="just"/>
            <a:r>
              <a:rPr lang="en-US" b="1" dirty="0"/>
              <a:t>Design </a:t>
            </a:r>
            <a:r>
              <a:rPr lang="en-US" dirty="0"/>
              <a:t>– </a:t>
            </a:r>
            <a:r>
              <a:rPr lang="uk-UA" dirty="0"/>
              <a:t>проектування – це розробка проекту від початкової концепції і вихідних вимог до проектних специфікацій, готових до будівництва.</a:t>
            </a:r>
          </a:p>
          <a:p>
            <a:pPr algn="just"/>
            <a:r>
              <a:rPr lang="en-US" b="1" dirty="0"/>
              <a:t>Build or Rehabilitate/Rebuild </a:t>
            </a:r>
            <a:r>
              <a:rPr lang="en-US" dirty="0"/>
              <a:t>– </a:t>
            </a:r>
            <a:r>
              <a:rPr lang="uk-UA" dirty="0"/>
              <a:t>будування або відновлення/реконструкція – дана функція має місце для нових об’єктів інфраструктури, зазвичай це значить, що приватна сторона будує об’єкт і встановлює все устаткування. Коли ДПП пов’язані з існуючими активами, приватна сторона може відповідати за відновлення чи розширення активу. </a:t>
            </a:r>
          </a:p>
          <a:p>
            <a:pPr algn="just"/>
            <a:r>
              <a:rPr lang="en-US" b="1" dirty="0"/>
              <a:t>Finance </a:t>
            </a:r>
            <a:r>
              <a:rPr lang="en-US" dirty="0"/>
              <a:t>– </a:t>
            </a:r>
            <a:r>
              <a:rPr lang="uk-UA" dirty="0"/>
              <a:t>фінансування – якщо ДПП включає будівництво або реабілітацію активу, від приватної сторони зазвичай також потрібно профінансувати всі або частину необхідних капітальних витрат.</a:t>
            </a:r>
          </a:p>
          <a:p>
            <a:pPr algn="just"/>
            <a:r>
              <a:rPr lang="en-US" b="1" dirty="0"/>
              <a:t>Maintain </a:t>
            </a:r>
            <a:r>
              <a:rPr lang="en-US" dirty="0"/>
              <a:t>– </a:t>
            </a:r>
            <a:r>
              <a:rPr lang="uk-UA" dirty="0"/>
              <a:t>підтримка або технічне обслуговування – ДПП покладають на приватну сторону відповідальність за підтримку об’єкта інфраструктури відповідно до встановленого стандарту протягом терміну дії контракту. Це фундаментальна характеристика контрактів ДПП. </a:t>
            </a:r>
          </a:p>
          <a:p>
            <a:pPr algn="just"/>
            <a:r>
              <a:rPr lang="en-US" b="1" dirty="0"/>
              <a:t>Operate</a:t>
            </a:r>
            <a:r>
              <a:rPr lang="en-US" dirty="0"/>
              <a:t> – </a:t>
            </a:r>
            <a:r>
              <a:rPr lang="uk-UA" dirty="0"/>
              <a:t>оперування або експлуатація – операційні обов'язки приватної сторони ДПП можуть широко змінюватись в залежності від характеру базового активу та пов'язаної з ним послуги. Наприклад, приватна особа може відповідати за: технічну експлуатацію активу та надання оптових послуг державному покупцю, наприклад, установка для очищення води; технічну експлуатацію активу та надання послуг безпосередньо користувачам, наприклад, ДПП для системи водопостачання.</a:t>
            </a:r>
          </a:p>
          <a:p>
            <a:pPr algn="just"/>
            <a:r>
              <a:rPr lang="uk-UA" dirty="0"/>
              <a:t>Також до функцій входять: </a:t>
            </a:r>
            <a:r>
              <a:rPr lang="en-US" dirty="0"/>
              <a:t>Own – </a:t>
            </a:r>
            <a:r>
              <a:rPr lang="uk-UA" dirty="0"/>
              <a:t>володіння, </a:t>
            </a:r>
            <a:r>
              <a:rPr lang="en-US" dirty="0"/>
              <a:t>Transfer – </a:t>
            </a:r>
            <a:r>
              <a:rPr lang="uk-UA" dirty="0" smtClean="0"/>
              <a:t>передача, </a:t>
            </a:r>
            <a:r>
              <a:rPr lang="en-US" dirty="0" smtClean="0"/>
              <a:t>Construct </a:t>
            </a:r>
            <a:r>
              <a:rPr lang="en-US" dirty="0"/>
              <a:t>– </a:t>
            </a:r>
            <a:r>
              <a:rPr lang="uk-UA" dirty="0"/>
              <a:t>будівництво, </a:t>
            </a:r>
            <a:r>
              <a:rPr lang="en-US" dirty="0"/>
              <a:t>Lease or Rent – </a:t>
            </a:r>
            <a:r>
              <a:rPr lang="uk-UA" dirty="0"/>
              <a:t>оренда, </a:t>
            </a:r>
            <a:r>
              <a:rPr lang="en-US" dirty="0"/>
              <a:t>Develop – </a:t>
            </a:r>
            <a:r>
              <a:rPr lang="uk-UA" dirty="0"/>
              <a:t>розвиток, </a:t>
            </a:r>
            <a:r>
              <a:rPr lang="en-US" dirty="0"/>
              <a:t>Buy – </a:t>
            </a:r>
            <a:r>
              <a:rPr lang="uk-UA" dirty="0"/>
              <a:t>купівля.</a:t>
            </a:r>
          </a:p>
          <a:p>
            <a:endParaRPr lang="en-US" dirty="0"/>
          </a:p>
        </p:txBody>
      </p:sp>
    </p:spTree>
    <p:extLst>
      <p:ext uri="{BB962C8B-B14F-4D97-AF65-F5344CB8AC3E}">
        <p14:creationId xmlns:p14="http://schemas.microsoft.com/office/powerpoint/2010/main" val="3524014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3029" y="217710"/>
            <a:ext cx="9951583" cy="754747"/>
          </a:xfrm>
        </p:spPr>
        <p:txBody>
          <a:bodyPr>
            <a:normAutofit fontScale="90000"/>
          </a:bodyPr>
          <a:lstStyle/>
          <a:p>
            <a:pPr algn="ctr"/>
            <a:r>
              <a:rPr lang="uk-UA" dirty="0"/>
              <a:t>Моделі державно-приватного </a:t>
            </a:r>
            <a:r>
              <a:rPr lang="uk-UA" dirty="0" smtClean="0"/>
              <a:t>партнерства (світова практика)</a:t>
            </a:r>
            <a:endParaRPr lang="en-US" dirty="0"/>
          </a:p>
        </p:txBody>
      </p:sp>
      <p:pic>
        <p:nvPicPr>
          <p:cNvPr id="4" name="Объект 3"/>
          <p:cNvPicPr>
            <a:picLocks noGrp="1" noChangeAspect="1"/>
          </p:cNvPicPr>
          <p:nvPr>
            <p:ph idx="1"/>
          </p:nvPr>
        </p:nvPicPr>
        <p:blipFill rotWithShape="1">
          <a:blip r:embed="rId3"/>
          <a:srcRect l="29586" t="41488" r="23977" b="13181"/>
          <a:stretch/>
        </p:blipFill>
        <p:spPr>
          <a:xfrm>
            <a:off x="2452916" y="1349830"/>
            <a:ext cx="8487510" cy="5297713"/>
          </a:xfrm>
          <a:prstGeom prst="rect">
            <a:avLst/>
          </a:prstGeom>
        </p:spPr>
      </p:pic>
    </p:spTree>
    <p:extLst>
      <p:ext uri="{BB962C8B-B14F-4D97-AF65-F5344CB8AC3E}">
        <p14:creationId xmlns:p14="http://schemas.microsoft.com/office/powerpoint/2010/main" val="658740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3"/>
          <a:srcRect l="29342" t="30910" r="24918" b="22458"/>
          <a:stretch/>
        </p:blipFill>
        <p:spPr>
          <a:xfrm>
            <a:off x="1567543" y="580572"/>
            <a:ext cx="9375277" cy="5715298"/>
          </a:xfrm>
          <a:prstGeom prst="rect">
            <a:avLst/>
          </a:prstGeom>
        </p:spPr>
      </p:pic>
    </p:spTree>
    <p:extLst>
      <p:ext uri="{BB962C8B-B14F-4D97-AF65-F5344CB8AC3E}">
        <p14:creationId xmlns:p14="http://schemas.microsoft.com/office/powerpoint/2010/main" val="1670853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41714" y="174171"/>
            <a:ext cx="9762898" cy="5737051"/>
          </a:xfrm>
        </p:spPr>
        <p:txBody>
          <a:bodyPr>
            <a:normAutofit lnSpcReduction="10000"/>
          </a:bodyPr>
          <a:lstStyle/>
          <a:p>
            <a:pPr algn="just"/>
            <a:r>
              <a:rPr lang="uk-UA" sz="2000" dirty="0" smtClean="0"/>
              <a:t>Державно-приватне партнерство є дуже складним та комплексним інструментом здатним сприяти розвитку як окремих галузей, так і територій/країн в цілому, тому воно є дуже привабливим для розгляду багатьма науковцями, міжнародними інституціями, та воно адаптується до законодавств та політик країн їхніми урядами. </a:t>
            </a:r>
          </a:p>
          <a:p>
            <a:pPr algn="just"/>
            <a:r>
              <a:rPr lang="uk-UA" sz="2000" dirty="0" smtClean="0"/>
              <a:t>Але не існує єдиного, комплексного стандартного підходу до даного типу співпраці між державою та приватним сектором, що стають партнерами. Визначення ДПП має тенденцію змінюватися від багатьох факторів. ДПП варіюється від ступеню володіння активами та капітальних витрат на них з боку приватного партнеру. Так, беручи до уваги моделі ДПП, відомі у світовій практиці, у розрізі угод на управління приватна сторона має або дуже обмежені капітальні витрати або немає їх зовсім. Якщо розглядати тип контрактів, як наприклад угода на проектування, будівництво, володіння та експлуатацію, приватний партнер несе відповідальність за всі етапи даного проекту – від проектування до фінансування основних коштів.</a:t>
            </a:r>
          </a:p>
          <a:p>
            <a:pPr algn="just"/>
            <a:r>
              <a:rPr lang="ru-RU" sz="2000" dirty="0"/>
              <a:t>Таким чином, </a:t>
            </a:r>
            <a:r>
              <a:rPr lang="ru-RU" sz="2000" dirty="0" err="1"/>
              <a:t>може</a:t>
            </a:r>
            <a:r>
              <a:rPr lang="ru-RU" sz="2000" dirty="0"/>
              <a:t> бути </a:t>
            </a:r>
            <a:r>
              <a:rPr lang="ru-RU" sz="2000" dirty="0" err="1"/>
              <a:t>багато</a:t>
            </a:r>
            <a:r>
              <a:rPr lang="ru-RU" sz="2000" dirty="0"/>
              <a:t> </a:t>
            </a:r>
            <a:r>
              <a:rPr lang="ru-RU" sz="2000" dirty="0" err="1"/>
              <a:t>варіантів</a:t>
            </a:r>
            <a:r>
              <a:rPr lang="ru-RU" sz="2000" dirty="0"/>
              <a:t> схем ДПП, </a:t>
            </a:r>
            <a:r>
              <a:rPr lang="ru-RU" sz="2000" dirty="0" err="1"/>
              <a:t>залежно</a:t>
            </a:r>
            <a:r>
              <a:rPr lang="ru-RU" sz="2000" dirty="0"/>
              <a:t> </a:t>
            </a:r>
            <a:r>
              <a:rPr lang="ru-RU" sz="2000" dirty="0" err="1"/>
              <a:t>від</a:t>
            </a:r>
            <a:r>
              <a:rPr lang="ru-RU" sz="2000" dirty="0"/>
              <a:t> </a:t>
            </a:r>
            <a:r>
              <a:rPr lang="ru-RU" sz="2000" dirty="0" err="1"/>
              <a:t>розподілу</a:t>
            </a:r>
            <a:r>
              <a:rPr lang="ru-RU" sz="2000" dirty="0"/>
              <a:t> </a:t>
            </a:r>
            <a:r>
              <a:rPr lang="ru-RU" sz="2000" dirty="0" err="1"/>
              <a:t>власності</a:t>
            </a:r>
            <a:r>
              <a:rPr lang="ru-RU" sz="2000" dirty="0"/>
              <a:t> на </a:t>
            </a:r>
            <a:r>
              <a:rPr lang="ru-RU" sz="2000" dirty="0" err="1"/>
              <a:t>активи</a:t>
            </a:r>
            <a:r>
              <a:rPr lang="ru-RU" sz="2000" dirty="0"/>
              <a:t> та </a:t>
            </a:r>
            <a:r>
              <a:rPr lang="ru-RU" sz="2000" dirty="0" err="1"/>
              <a:t>розподілу</a:t>
            </a:r>
            <a:r>
              <a:rPr lang="ru-RU" sz="2000" dirty="0"/>
              <a:t> </a:t>
            </a:r>
            <a:r>
              <a:rPr lang="ru-RU" sz="2000" dirty="0" err="1"/>
              <a:t>ризику</a:t>
            </a:r>
            <a:r>
              <a:rPr lang="ru-RU" sz="2000" dirty="0"/>
              <a:t> </a:t>
            </a:r>
            <a:r>
              <a:rPr lang="ru-RU" sz="2000" dirty="0" err="1"/>
              <a:t>між</a:t>
            </a:r>
            <a:r>
              <a:rPr lang="ru-RU" sz="2000" dirty="0"/>
              <a:t> </a:t>
            </a:r>
            <a:r>
              <a:rPr lang="ru-RU" sz="2000" dirty="0" err="1"/>
              <a:t>державними</a:t>
            </a:r>
            <a:r>
              <a:rPr lang="ru-RU" sz="2000" dirty="0"/>
              <a:t> та </a:t>
            </a:r>
            <a:r>
              <a:rPr lang="ru-RU" sz="2000" dirty="0" err="1"/>
              <a:t>приватними</a:t>
            </a:r>
            <a:r>
              <a:rPr lang="ru-RU" sz="2000" dirty="0"/>
              <a:t> структурами.</a:t>
            </a:r>
            <a:endParaRPr lang="uk-UA" sz="2000" dirty="0"/>
          </a:p>
        </p:txBody>
      </p:sp>
    </p:spTree>
    <p:extLst>
      <p:ext uri="{BB962C8B-B14F-4D97-AF65-F5344CB8AC3E}">
        <p14:creationId xmlns:p14="http://schemas.microsoft.com/office/powerpoint/2010/main" val="956465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86857" y="348343"/>
            <a:ext cx="9617755" cy="5562879"/>
          </a:xfrm>
        </p:spPr>
        <p:txBody>
          <a:bodyPr>
            <a:normAutofit fontScale="85000" lnSpcReduction="10000"/>
          </a:bodyPr>
          <a:lstStyle/>
          <a:p>
            <a:pPr algn="just"/>
            <a:r>
              <a:rPr lang="uk-UA" sz="2400" dirty="0" smtClean="0"/>
              <a:t>Світовий досвід застосування механізму державно-приватного партнерства в туризмі нараховує значну кількість прикладів співробітництва держави та приватного бізнесу Так в Туреччині на основі державно-приватного партнерства було реалізовано значні інвестиційні проекти транспортної, інженерної та туристичної інфраструктури. На основі усунення законодавчих перешкод, підготовки інвестиційних площадок та створення інфраструктурних союзів, надання податкових та інших пільг для приватного бізнесу було здійснено комплексний розвиток міжнародного курорту </a:t>
            </a:r>
            <a:r>
              <a:rPr lang="uk-UA" sz="2400" dirty="0" err="1" smtClean="0"/>
              <a:t>Белєка</a:t>
            </a:r>
            <a:r>
              <a:rPr lang="uk-UA" sz="2400" dirty="0" smtClean="0"/>
              <a:t>, а розвиток інфраструктури став поштовхом для подальшого зростання туристичного </a:t>
            </a:r>
            <a:r>
              <a:rPr lang="uk-UA" sz="2400" dirty="0"/>
              <a:t>сектору Туреччини. </a:t>
            </a:r>
            <a:endParaRPr lang="uk-UA" sz="2400" dirty="0" smtClean="0"/>
          </a:p>
          <a:p>
            <a:pPr algn="just"/>
            <a:r>
              <a:rPr lang="uk-UA" sz="2400" dirty="0" smtClean="0"/>
              <a:t>Туреччина займає друге місце в світі за обсягами участі приватного сектору в реалізації інфраструктурних проектів. У 2014 році було залучено 12,5 млрд </a:t>
            </a:r>
            <a:r>
              <a:rPr lang="uk-UA" sz="2400" dirty="0" err="1" smtClean="0"/>
              <a:t>дол</a:t>
            </a:r>
            <a:r>
              <a:rPr lang="uk-UA" sz="2400" dirty="0" smtClean="0"/>
              <a:t>. США приватних інвестицій</a:t>
            </a:r>
            <a:r>
              <a:rPr lang="ru-RU" sz="2400" dirty="0" smtClean="0"/>
              <a:t>. </a:t>
            </a:r>
            <a:r>
              <a:rPr lang="uk-UA" sz="2400" dirty="0" smtClean="0"/>
              <a:t>Так у першому півріччі 2015 р. </a:t>
            </a:r>
            <a:r>
              <a:rPr lang="uk-UA" sz="2400" dirty="0"/>
              <a:t>тільки туристичний сектор Туреччини отримав 2,1 млрд лір інвестицій для реалізації 170 проектів. Ці кошти були </a:t>
            </a:r>
            <a:r>
              <a:rPr lang="uk-UA" sz="2400" dirty="0" smtClean="0"/>
              <a:t>спрямовані на </a:t>
            </a:r>
            <a:r>
              <a:rPr lang="uk-UA" sz="2400" dirty="0"/>
              <a:t>створення 30 тис. нових місць розміщування туристів у готелях і на ремонт 16 </a:t>
            </a:r>
            <a:r>
              <a:rPr lang="uk-UA" sz="2400" dirty="0" smtClean="0"/>
              <a:t>тис. вже </a:t>
            </a:r>
            <a:r>
              <a:rPr lang="uk-UA" sz="2400" dirty="0"/>
              <a:t>наявних. Передбачається, що за рахунок реалізації проектів з'явиться 7000 </a:t>
            </a:r>
            <a:r>
              <a:rPr lang="uk-UA" sz="2400" dirty="0" smtClean="0"/>
              <a:t>нових робочих </a:t>
            </a:r>
            <a:r>
              <a:rPr lang="uk-UA" sz="2400" dirty="0"/>
              <a:t>місць у галузі туризму та рекреації.</a:t>
            </a:r>
          </a:p>
          <a:p>
            <a:pPr algn="just"/>
            <a:r>
              <a:rPr lang="uk-UA" sz="2400" dirty="0" smtClean="0"/>
              <a:t>90</a:t>
            </a:r>
            <a:r>
              <a:rPr lang="uk-UA" sz="2400" dirty="0"/>
              <a:t>% нових проектів – це створення 3-, 4- і 5-зіркових готелів</a:t>
            </a:r>
          </a:p>
        </p:txBody>
      </p:sp>
    </p:spTree>
    <p:extLst>
      <p:ext uri="{BB962C8B-B14F-4D97-AF65-F5344CB8AC3E}">
        <p14:creationId xmlns:p14="http://schemas.microsoft.com/office/powerpoint/2010/main" val="3020870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5371" y="406399"/>
            <a:ext cx="10827657" cy="6451601"/>
          </a:xfrm>
        </p:spPr>
        <p:txBody>
          <a:bodyPr>
            <a:normAutofit/>
          </a:bodyPr>
          <a:lstStyle/>
          <a:p>
            <a:pPr algn="just"/>
            <a:r>
              <a:rPr lang="uk-UA" dirty="0"/>
              <a:t>Створення відомого усім </a:t>
            </a:r>
            <a:r>
              <a:rPr lang="en-US" dirty="0"/>
              <a:t>DISNEYLAND </a:t>
            </a:r>
            <a:r>
              <a:rPr lang="uk-UA" dirty="0" smtClean="0"/>
              <a:t>в Парижі </a:t>
            </a:r>
            <a:r>
              <a:rPr lang="uk-UA" dirty="0"/>
              <a:t>є вдалим прикладом реалізації </a:t>
            </a:r>
            <a:r>
              <a:rPr lang="uk-UA" dirty="0" smtClean="0"/>
              <a:t>ДПП в </a:t>
            </a:r>
            <a:r>
              <a:rPr lang="uk-UA" dirty="0"/>
              <a:t>туризмі. Учасниками цього проекту </a:t>
            </a:r>
            <a:r>
              <a:rPr lang="uk-UA" dirty="0" smtClean="0"/>
              <a:t>були: Регіональна </a:t>
            </a:r>
            <a:r>
              <a:rPr lang="uk-UA" dirty="0"/>
              <a:t>Рада </a:t>
            </a:r>
            <a:r>
              <a:rPr lang="uk-UA" dirty="0" err="1"/>
              <a:t>Іль</a:t>
            </a:r>
            <a:r>
              <a:rPr lang="uk-UA" dirty="0"/>
              <a:t>-де Франс, </a:t>
            </a:r>
            <a:r>
              <a:rPr lang="uk-UA" dirty="0" smtClean="0"/>
              <a:t>Відомча Рада </a:t>
            </a:r>
            <a:r>
              <a:rPr lang="uk-UA" dirty="0"/>
              <a:t>Сена-і-Марна, органи Приміської Транспортної Влади (державний партнер) і Компанія “</a:t>
            </a:r>
            <a:r>
              <a:rPr lang="en-US" dirty="0"/>
              <a:t>The Walt Disney Company” (</a:t>
            </a:r>
            <a:r>
              <a:rPr lang="uk-UA" dirty="0" smtClean="0"/>
              <a:t>приватний партнер</a:t>
            </a:r>
            <a:r>
              <a:rPr lang="uk-UA" dirty="0"/>
              <a:t>). У 1989 році було підписано угоду </a:t>
            </a:r>
            <a:r>
              <a:rPr lang="uk-UA" dirty="0" smtClean="0"/>
              <a:t>на 30 </a:t>
            </a:r>
            <a:r>
              <a:rPr lang="uk-UA" dirty="0"/>
              <a:t>років між учасниками проекту. Уряд Франції витратив 400 млн. </a:t>
            </a:r>
            <a:r>
              <a:rPr lang="uk-UA" dirty="0" err="1"/>
              <a:t>дол</a:t>
            </a:r>
            <a:r>
              <a:rPr lang="uk-UA" dirty="0"/>
              <a:t>. на будівництво інфраструктури парку, також побудував </a:t>
            </a:r>
            <a:r>
              <a:rPr lang="uk-UA" dirty="0" smtClean="0"/>
              <a:t>станцію транс’європейського </a:t>
            </a:r>
            <a:r>
              <a:rPr lang="uk-UA" dirty="0"/>
              <a:t>залізничного </a:t>
            </a:r>
            <a:r>
              <a:rPr lang="uk-UA" dirty="0" smtClean="0"/>
              <a:t>експресу біля </a:t>
            </a:r>
            <a:r>
              <a:rPr lang="uk-UA" dirty="0"/>
              <a:t>входу у парк. Уряд Франції продав компанії “</a:t>
            </a:r>
            <a:r>
              <a:rPr lang="en-US" dirty="0"/>
              <a:t>Walt Disney” 1,9 </a:t>
            </a:r>
            <a:r>
              <a:rPr lang="uk-UA" dirty="0"/>
              <a:t>тис. га землі за </a:t>
            </a:r>
            <a:r>
              <a:rPr lang="uk-UA" dirty="0" smtClean="0"/>
              <a:t>ціною сільгоспугідь</a:t>
            </a:r>
            <a:r>
              <a:rPr lang="uk-UA" dirty="0"/>
              <a:t>, також надав компанії довгостроковий </a:t>
            </a:r>
            <a:r>
              <a:rPr lang="uk-UA" dirty="0" err="1"/>
              <a:t>займ</a:t>
            </a:r>
            <a:r>
              <a:rPr lang="uk-UA" dirty="0"/>
              <a:t> на 770 млн. </a:t>
            </a:r>
            <a:r>
              <a:rPr lang="uk-UA" dirty="0" err="1"/>
              <a:t>дол</a:t>
            </a:r>
            <a:r>
              <a:rPr lang="uk-UA" dirty="0"/>
              <a:t>. за пільговими ставками. З боку компанії “</a:t>
            </a:r>
            <a:r>
              <a:rPr lang="en-US" dirty="0"/>
              <a:t>Walt </a:t>
            </a:r>
            <a:r>
              <a:rPr lang="en-US" dirty="0" smtClean="0"/>
              <a:t>Disney”</a:t>
            </a:r>
            <a:r>
              <a:rPr lang="uk-UA" dirty="0" smtClean="0"/>
              <a:t> було </a:t>
            </a:r>
            <a:r>
              <a:rPr lang="uk-UA" dirty="0"/>
              <a:t>проведено проектування і </a:t>
            </a:r>
            <a:r>
              <a:rPr lang="uk-UA" dirty="0" smtClean="0"/>
              <a:t>побудова парку</a:t>
            </a:r>
            <a:r>
              <a:rPr lang="uk-UA" dirty="0"/>
              <a:t>, яка коштувала 100 млн. </a:t>
            </a:r>
            <a:r>
              <a:rPr lang="uk-UA" dirty="0" err="1"/>
              <a:t>дол</a:t>
            </a:r>
            <a:r>
              <a:rPr lang="uk-UA" dirty="0"/>
              <a:t>. Зі власних коштів компанія повернула банківські кредити на суму 1 млрд. </a:t>
            </a:r>
            <a:r>
              <a:rPr lang="uk-UA" dirty="0" err="1"/>
              <a:t>дол</a:t>
            </a:r>
            <a:r>
              <a:rPr lang="uk-UA" dirty="0"/>
              <a:t>. Зараз парк відвідують мільйони туристів щорічно, </a:t>
            </a:r>
            <a:r>
              <a:rPr lang="uk-UA" dirty="0" smtClean="0"/>
              <a:t>приносячи дохід </a:t>
            </a:r>
            <a:r>
              <a:rPr lang="uk-UA" dirty="0"/>
              <a:t>як власникам, так і бюджету держави.</a:t>
            </a:r>
          </a:p>
          <a:p>
            <a:pPr algn="just"/>
            <a:r>
              <a:rPr lang="uk-UA" dirty="0"/>
              <a:t>В</a:t>
            </a:r>
            <a:r>
              <a:rPr lang="uk-UA" dirty="0" smtClean="0"/>
              <a:t> </a:t>
            </a:r>
            <a:r>
              <a:rPr lang="uk-UA" dirty="0"/>
              <a:t>Німеччині на засадах ДПП було </a:t>
            </a:r>
            <a:r>
              <a:rPr lang="uk-UA" dirty="0" smtClean="0"/>
              <a:t>створено 5 </a:t>
            </a:r>
            <a:r>
              <a:rPr lang="uk-UA" dirty="0"/>
              <a:t>туристичних інформаційних центрів для відвідувачів Національного парку. Проект </a:t>
            </a:r>
            <a:r>
              <a:rPr lang="uk-UA" dirty="0" err="1" smtClean="0"/>
              <a:t>ма</a:t>
            </a:r>
            <a:r>
              <a:rPr lang="uk-UA" dirty="0" smtClean="0"/>
              <a:t> назву </a:t>
            </a:r>
            <a:r>
              <a:rPr lang="uk-UA" dirty="0"/>
              <a:t>“</a:t>
            </a:r>
            <a:r>
              <a:rPr lang="en-US" dirty="0"/>
              <a:t>National Park Gateways Eifel </a:t>
            </a:r>
            <a:r>
              <a:rPr lang="en-US" dirty="0" smtClean="0"/>
              <a:t>National</a:t>
            </a:r>
            <a:r>
              <a:rPr lang="uk-UA" dirty="0" smtClean="0"/>
              <a:t> </a:t>
            </a:r>
            <a:r>
              <a:rPr lang="en-US" dirty="0" smtClean="0"/>
              <a:t>Park</a:t>
            </a:r>
            <a:r>
              <a:rPr lang="en-US" dirty="0"/>
              <a:t>”, </a:t>
            </a:r>
            <a:r>
              <a:rPr lang="uk-UA" dirty="0"/>
              <a:t>учасниками були: державний партнер </a:t>
            </a:r>
            <a:r>
              <a:rPr lang="uk-UA" dirty="0" smtClean="0"/>
              <a:t>– Міністерство </a:t>
            </a:r>
            <a:r>
              <a:rPr lang="uk-UA" dirty="0"/>
              <a:t>навколишнього середовища </a:t>
            </a:r>
            <a:r>
              <a:rPr lang="uk-UA" dirty="0" smtClean="0"/>
              <a:t>та Міністерство </a:t>
            </a:r>
            <a:r>
              <a:rPr lang="uk-UA" dirty="0"/>
              <a:t>економіки, приватний партнер </a:t>
            </a:r>
            <a:r>
              <a:rPr lang="uk-UA" dirty="0" smtClean="0"/>
              <a:t>– керівництво </a:t>
            </a:r>
            <a:r>
              <a:rPr lang="uk-UA" dirty="0"/>
              <a:t>національного парку </a:t>
            </a:r>
            <a:r>
              <a:rPr lang="en-US" dirty="0"/>
              <a:t>Eifel. </a:t>
            </a:r>
            <a:endParaRPr lang="uk-UA" dirty="0" smtClean="0"/>
          </a:p>
          <a:p>
            <a:pPr algn="just"/>
            <a:r>
              <a:rPr lang="uk-UA" dirty="0" smtClean="0"/>
              <a:t>Уряд Китаю </a:t>
            </a:r>
            <a:r>
              <a:rPr lang="uk-UA" dirty="0"/>
              <a:t>також робить велику ставку на застосування засад державно-приватного партнерства. З 2015 року уряд КНР щорічно виділяє близько 500 млн. юанів для </a:t>
            </a:r>
            <a:r>
              <a:rPr lang="uk-UA" dirty="0" smtClean="0"/>
              <a:t>планування, оцінки </a:t>
            </a:r>
            <a:r>
              <a:rPr lang="uk-UA" dirty="0"/>
              <a:t>і розроблення програм щодо </a:t>
            </a:r>
            <a:r>
              <a:rPr lang="uk-UA" dirty="0" smtClean="0"/>
              <a:t>співпраці держави </a:t>
            </a:r>
            <a:r>
              <a:rPr lang="uk-UA" dirty="0"/>
              <a:t>і бізнесу. Також ці кошти спрямовуються на юридичні та фінансові </a:t>
            </a:r>
            <a:r>
              <a:rPr lang="uk-UA" dirty="0" smtClean="0"/>
              <a:t>консультації, створення </a:t>
            </a:r>
            <a:r>
              <a:rPr lang="uk-UA" dirty="0"/>
              <a:t>комерційних пропозицій, аудит підприємств, які прагнуть співпрацювати з державними органами влади Китаю на </a:t>
            </a:r>
            <a:r>
              <a:rPr lang="uk-UA" dirty="0" smtClean="0"/>
              <a:t>засадах ДПП</a:t>
            </a:r>
            <a:r>
              <a:rPr lang="uk-UA" dirty="0"/>
              <a:t>. Таких підприємств у КНР </a:t>
            </a:r>
            <a:r>
              <a:rPr lang="uk-UA" dirty="0" smtClean="0"/>
              <a:t>нараховується щорічно </a:t>
            </a:r>
            <a:r>
              <a:rPr lang="uk-UA" dirty="0"/>
              <a:t>близько 700 у різних галузях економіки, зокрема в туризм</a:t>
            </a:r>
            <a:endParaRPr lang="en-US" dirty="0"/>
          </a:p>
        </p:txBody>
      </p:sp>
    </p:spTree>
    <p:extLst>
      <p:ext uri="{BB962C8B-B14F-4D97-AF65-F5344CB8AC3E}">
        <p14:creationId xmlns:p14="http://schemas.microsoft.com/office/powerpoint/2010/main" val="1683137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35199" y="783772"/>
            <a:ext cx="8984343" cy="5475793"/>
          </a:xfrm>
        </p:spPr>
        <p:txBody>
          <a:bodyPr/>
          <a:lstStyle/>
          <a:p>
            <a:pPr algn="just"/>
            <a:r>
              <a:rPr lang="uk-UA" sz="2000" dirty="0" smtClean="0"/>
              <a:t>Іншим прикладом успішного застосування державно-приватного партнерства в туризмі є Туніс, де на основі спільного фінансування проектів було створено Агентство туристичної нерухомості, що займається розробкою вигідних умов для приватних інвесторів та їх залученням, розроблено та реалізовано план зміни законодавства в туристичному секторі, запропоновано 100% податкові канікули на протязі перших десяти років та 50% в наступні роки, відмінено податок на реінвестований прибуток та введено зниження мита. </a:t>
            </a:r>
          </a:p>
          <a:p>
            <a:pPr algn="just"/>
            <a:r>
              <a:rPr lang="uk-UA" sz="2000" dirty="0" smtClean="0"/>
              <a:t>Результатом державно-приватного партнерства в туризмі Тунісу стало зростання іноземного туристичного потоку на протязі 1987-2007 </a:t>
            </a:r>
            <a:r>
              <a:rPr lang="uk-UA" sz="2000" dirty="0" err="1" smtClean="0"/>
              <a:t>pp</a:t>
            </a:r>
            <a:r>
              <a:rPr lang="uk-UA" sz="2000" dirty="0" smtClean="0"/>
              <a:t>. з 1,9 до 6,7 млн. осіб та збільшення доходів від туризму з 1,2 до 3,8 млрд. </a:t>
            </a:r>
            <a:r>
              <a:rPr lang="uk-UA" sz="2000" dirty="0" err="1" smtClean="0"/>
              <a:t>дол</a:t>
            </a:r>
            <a:r>
              <a:rPr lang="uk-UA" sz="2000" dirty="0" smtClean="0"/>
              <a:t>. на протязі зазначеного періоду. </a:t>
            </a:r>
          </a:p>
          <a:p>
            <a:endParaRPr lang="en-US" dirty="0"/>
          </a:p>
        </p:txBody>
      </p:sp>
    </p:spTree>
    <p:extLst>
      <p:ext uri="{BB962C8B-B14F-4D97-AF65-F5344CB8AC3E}">
        <p14:creationId xmlns:p14="http://schemas.microsoft.com/office/powerpoint/2010/main" val="2411027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6287" y="653143"/>
            <a:ext cx="10198326" cy="6204857"/>
          </a:xfrm>
        </p:spPr>
        <p:txBody>
          <a:bodyPr>
            <a:normAutofit/>
          </a:bodyPr>
          <a:lstStyle/>
          <a:p>
            <a:pPr algn="just"/>
            <a:r>
              <a:rPr lang="uk-UA" sz="2000" dirty="0" smtClean="0"/>
              <a:t>Втім в Україні використання державно-приватного партнерства в секторі туристичних послуг майже не поширено. Але є окремі успішні </a:t>
            </a:r>
            <a:r>
              <a:rPr lang="uk-UA" sz="2000" dirty="0"/>
              <a:t>приклади (проект «Створення транскордонної мережі розвитку та просування туризму між Івано-Франківською областю та повітом </a:t>
            </a:r>
            <a:r>
              <a:rPr lang="uk-UA" sz="2000" dirty="0" err="1"/>
              <a:t>Марамуреш</a:t>
            </a:r>
            <a:r>
              <a:rPr lang="uk-UA" sz="2000" dirty="0"/>
              <a:t> Румунії» Програми добросусідства «Румунія – Україна» (2007–2009 рр.); проект ТАІФ «Карпатська мережа кулінарної спадщини»; проект Центру соціальних та ділових ініціатив з м. Яремче «Вело-Країна» по Програмі Сусідства ЄС Україна – Румунія (2008–2010 рр.); проект «Гармонізація розвитку туризму в сільській місцевості Карпатського регіону» Асоціації економічного розвитку Івано-Франківської області (Програма прикордонного співробітництва ЄІСП Угорщина-Словаччина-Румунія-Україна 2007–2013 рр</a:t>
            </a:r>
            <a:r>
              <a:rPr lang="uk-UA" sz="2000" dirty="0" smtClean="0"/>
              <a:t>.),</a:t>
            </a:r>
            <a:r>
              <a:rPr lang="ru-RU" sz="2000" dirty="0"/>
              <a:t> </a:t>
            </a:r>
            <a:r>
              <a:rPr lang="uk-UA" sz="2000" dirty="0" smtClean="0"/>
              <a:t>укладення концесійних договорів на проведення відновлювальних і реставраційних робіт низки </a:t>
            </a:r>
            <a:r>
              <a:rPr lang="uk-UA" sz="2000" dirty="0" err="1" smtClean="0"/>
              <a:t>туроб’єктів</a:t>
            </a:r>
            <a:r>
              <a:rPr lang="uk-UA" sz="2000" dirty="0" smtClean="0"/>
              <a:t> (замок в Старому Селі (</a:t>
            </a:r>
            <a:r>
              <a:rPr lang="uk-UA" sz="2000" dirty="0" err="1" smtClean="0"/>
              <a:t>Пустомитівський</a:t>
            </a:r>
            <a:r>
              <a:rPr lang="uk-UA" sz="2000" dirty="0" smtClean="0"/>
              <a:t> район) та палац у с. Тартаків (Сокальський район) Львівської області (концесія на 49 років); укладання договору оренди замку «Паланок» (м. Мукачево, Закарпатська область (оренда до 2056 р.) для перетворення на </a:t>
            </a:r>
            <a:r>
              <a:rPr lang="uk-UA" sz="2000" dirty="0" err="1" smtClean="0"/>
              <a:t>готельно</a:t>
            </a:r>
            <a:r>
              <a:rPr lang="uk-UA" sz="2000" dirty="0" smtClean="0"/>
              <a:t>-ресторанний комплекс; проведення реконструкції стадіону «Металіст» (м. Харків) та Міжнародного аеропорту «Харків» (частка фінансування приватного інвестора 30 % та 50 % відповідно</a:t>
            </a:r>
            <a:r>
              <a:rPr lang="ru-RU" sz="2000" dirty="0" smtClean="0"/>
              <a:t>) </a:t>
            </a:r>
            <a:r>
              <a:rPr lang="ru-RU" sz="2000" dirty="0"/>
              <a:t>та </a:t>
            </a:r>
            <a:r>
              <a:rPr lang="uk-UA" sz="2000" dirty="0" smtClean="0"/>
              <a:t>будівництво стадіону у Донецьку до Євро 2012). </a:t>
            </a:r>
          </a:p>
        </p:txBody>
      </p:sp>
    </p:spTree>
    <p:extLst>
      <p:ext uri="{BB962C8B-B14F-4D97-AF65-F5344CB8AC3E}">
        <p14:creationId xmlns:p14="http://schemas.microsoft.com/office/powerpoint/2010/main" val="184939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Закон України «Про державно-приватне партнерство» від 1.07.2010р. № 2404-VI (Редакція від 01.01.2022</a:t>
            </a:r>
            <a:r>
              <a:rPr lang="ru-RU" dirty="0" smtClean="0"/>
              <a:t>)</a:t>
            </a:r>
            <a:endParaRPr lang="en-US" dirty="0"/>
          </a:p>
        </p:txBody>
      </p:sp>
      <p:sp>
        <p:nvSpPr>
          <p:cNvPr id="3" name="Объект 2"/>
          <p:cNvSpPr>
            <a:spLocks noGrp="1"/>
          </p:cNvSpPr>
          <p:nvPr>
            <p:ph idx="1"/>
          </p:nvPr>
        </p:nvSpPr>
        <p:spPr>
          <a:xfrm>
            <a:off x="1407887" y="2510970"/>
            <a:ext cx="10096726" cy="4347029"/>
          </a:xfrm>
        </p:spPr>
        <p:txBody>
          <a:bodyPr>
            <a:noAutofit/>
          </a:bodyPr>
          <a:lstStyle/>
          <a:p>
            <a:pPr algn="just"/>
            <a:r>
              <a:rPr lang="uk-UA" sz="2400" b="1" dirty="0" smtClean="0">
                <a:latin typeface="Times New Roman" panose="02020603050405020304" pitchFamily="18" charset="0"/>
                <a:cs typeface="Times New Roman" panose="02020603050405020304" pitchFamily="18" charset="0"/>
              </a:rPr>
              <a:t>Державно-приватне партнерство (ДПП) </a:t>
            </a:r>
            <a:r>
              <a:rPr lang="uk-UA" sz="2400" dirty="0" smtClean="0">
                <a:latin typeface="Times New Roman" panose="02020603050405020304" pitchFamily="18" charset="0"/>
                <a:cs typeface="Times New Roman" panose="02020603050405020304" pitchFamily="18" charset="0"/>
              </a:rPr>
              <a:t>- співробітництво між державою Україна, Автономною Республікою Крим, територіальними громадами в особі відповідних державних органів, що згідно із Законом України "Про управління об’єктами державної власності" здійснюють управління об’єктами державної власності, органів місцевого самоврядування, Національною академією наук України, національних галузевих академій наук (державних партнерів) та юридичними особами, крім державних та комунальних підприємств, установ, організацій (приватних партнерів), що здійснюється на основі договору в порядку, встановленому цим Законом та іншими законодавчими актами, та відповідає ознакам державно-приватного партнерства, визначеним цим Законом</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706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4057" y="174171"/>
            <a:ext cx="10943772" cy="7010400"/>
          </a:xfrm>
        </p:spPr>
        <p:txBody>
          <a:bodyPr>
            <a:normAutofit lnSpcReduction="10000"/>
          </a:bodyPr>
          <a:lstStyle/>
          <a:p>
            <a:pPr algn="just"/>
            <a:r>
              <a:rPr lang="uk-UA" b="1" dirty="0"/>
              <a:t>В</a:t>
            </a:r>
            <a:r>
              <a:rPr lang="uk-UA" b="1" dirty="0" smtClean="0"/>
              <a:t>провадження </a:t>
            </a:r>
            <a:r>
              <a:rPr lang="uk-UA" b="1" dirty="0"/>
              <a:t>інноваційних технологій </a:t>
            </a:r>
            <a:r>
              <a:rPr lang="uk-UA" dirty="0"/>
              <a:t>стає одним з </a:t>
            </a:r>
            <a:r>
              <a:rPr lang="uk-UA" dirty="0" smtClean="0"/>
              <a:t>основних напрямів </a:t>
            </a:r>
            <a:r>
              <a:rPr lang="uk-UA" dirty="0"/>
              <a:t>розвитку </a:t>
            </a:r>
            <a:r>
              <a:rPr lang="uk-UA" dirty="0" smtClean="0"/>
              <a:t>державно-приватного партнерства </a:t>
            </a:r>
            <a:r>
              <a:rPr lang="uk-UA" dirty="0"/>
              <a:t>у сфері туристичної діяльності.</a:t>
            </a:r>
          </a:p>
          <a:p>
            <a:pPr algn="just"/>
            <a:r>
              <a:rPr lang="uk-UA" dirty="0"/>
              <a:t>За допомогою новітніх технологій за </a:t>
            </a:r>
            <a:r>
              <a:rPr lang="uk-UA" dirty="0" smtClean="0"/>
              <a:t>останній час </a:t>
            </a:r>
            <a:r>
              <a:rPr lang="uk-UA" dirty="0"/>
              <a:t>у світі були розроблені віртуальні екскурсії різної регіональної тематики, </a:t>
            </a:r>
            <a:r>
              <a:rPr lang="uk-UA" dirty="0" smtClean="0"/>
              <a:t>екстремальні тури</a:t>
            </a:r>
            <a:r>
              <a:rPr lang="uk-UA" dirty="0"/>
              <a:t>, </a:t>
            </a:r>
            <a:r>
              <a:rPr lang="uk-UA" dirty="0" err="1"/>
              <a:t>квест</a:t>
            </a:r>
            <a:r>
              <a:rPr lang="uk-UA" dirty="0"/>
              <a:t>-тури, мультимедійні програми </a:t>
            </a:r>
            <a:r>
              <a:rPr lang="uk-UA" dirty="0" smtClean="0"/>
              <a:t>та інші </a:t>
            </a:r>
            <a:r>
              <a:rPr lang="uk-UA" dirty="0"/>
              <a:t>нові форми екскурсійного продукту. Р</a:t>
            </a:r>
            <a:r>
              <a:rPr lang="uk-UA" dirty="0" smtClean="0"/>
              <a:t>озроблення підприємницьких проектів </a:t>
            </a:r>
            <a:r>
              <a:rPr lang="uk-UA" dirty="0"/>
              <a:t>нових регіональних </a:t>
            </a:r>
            <a:r>
              <a:rPr lang="uk-UA" dirty="0" smtClean="0"/>
              <a:t>екскурсійних маршрутів </a:t>
            </a:r>
            <a:r>
              <a:rPr lang="uk-UA" dirty="0"/>
              <a:t>повинне враховувати </a:t>
            </a:r>
            <a:r>
              <a:rPr lang="uk-UA" dirty="0" smtClean="0"/>
              <a:t>природні, історичні </a:t>
            </a:r>
            <a:r>
              <a:rPr lang="uk-UA" dirty="0"/>
              <a:t>та адміністративні особливості кожного регіону, попиту на туристичний </a:t>
            </a:r>
            <a:r>
              <a:rPr lang="uk-UA" dirty="0" smtClean="0"/>
              <a:t>продукт, рівень </a:t>
            </a:r>
            <a:r>
              <a:rPr lang="uk-UA" dirty="0"/>
              <a:t>розвитку туристичної </a:t>
            </a:r>
            <a:r>
              <a:rPr lang="uk-UA" dirty="0" smtClean="0"/>
              <a:t>інфраструктури, стан </a:t>
            </a:r>
            <a:r>
              <a:rPr lang="uk-UA" dirty="0"/>
              <a:t>доріг, наявність необхідних </a:t>
            </a:r>
            <a:r>
              <a:rPr lang="uk-UA" dirty="0" smtClean="0"/>
              <a:t>фахівців, можливості </a:t>
            </a:r>
            <a:r>
              <a:rPr lang="uk-UA" dirty="0"/>
              <a:t>залучення </a:t>
            </a:r>
            <a:r>
              <a:rPr lang="uk-UA" dirty="0" smtClean="0"/>
              <a:t>інвестицій. </a:t>
            </a:r>
          </a:p>
          <a:p>
            <a:pPr algn="just"/>
            <a:r>
              <a:rPr lang="uk-UA" dirty="0" smtClean="0"/>
              <a:t>Так</a:t>
            </a:r>
            <a:r>
              <a:rPr lang="uk-UA" dirty="0"/>
              <a:t>, українські підприємці </a:t>
            </a:r>
            <a:r>
              <a:rPr lang="uk-UA" dirty="0" smtClean="0"/>
              <a:t>розробили мобільний </a:t>
            </a:r>
            <a:r>
              <a:rPr lang="uk-UA" dirty="0"/>
              <a:t>додаток для самостійних екскурсій по Києву «Пам'ятки Києва». Додаток розрахований на такі 4 цільові аудиторії, як </a:t>
            </a:r>
            <a:r>
              <a:rPr lang="uk-UA" dirty="0" smtClean="0"/>
              <a:t>сім'я друзі</a:t>
            </a:r>
            <a:r>
              <a:rPr lang="uk-UA" dirty="0"/>
              <a:t>, закохані, а також самостійні мандрівники. Додаток містить величезну </a:t>
            </a:r>
            <a:r>
              <a:rPr lang="uk-UA" dirty="0" smtClean="0"/>
              <a:t>кількість фотографій</a:t>
            </a:r>
            <a:r>
              <a:rPr lang="uk-UA" dirty="0"/>
              <a:t>, описів музеїв, доріг, </a:t>
            </a:r>
            <a:r>
              <a:rPr lang="en-US" dirty="0" err="1" smtClean="0"/>
              <a:t>GoogleMaps</a:t>
            </a:r>
            <a:r>
              <a:rPr lang="uk-UA" dirty="0" smtClean="0"/>
              <a:t> і </a:t>
            </a:r>
            <a:r>
              <a:rPr lang="uk-UA" dirty="0"/>
              <a:t>детальну інформацію про пункти екскурсії. Скористатися додатком можуть не </a:t>
            </a:r>
            <a:r>
              <a:rPr lang="uk-UA" dirty="0" smtClean="0"/>
              <a:t>тільки українці </a:t>
            </a:r>
            <a:r>
              <a:rPr lang="uk-UA" dirty="0"/>
              <a:t>– він є на п'яти мовах: </a:t>
            </a:r>
            <a:r>
              <a:rPr lang="uk-UA" dirty="0" smtClean="0"/>
              <a:t>українська, англійська</a:t>
            </a:r>
            <a:r>
              <a:rPr lang="uk-UA" dirty="0"/>
              <a:t>, іспанська, німецька, російська </a:t>
            </a:r>
            <a:r>
              <a:rPr lang="uk-UA" dirty="0" smtClean="0"/>
              <a:t>та польська</a:t>
            </a:r>
            <a:r>
              <a:rPr lang="uk-UA" dirty="0"/>
              <a:t>. </a:t>
            </a:r>
            <a:endParaRPr lang="uk-UA" dirty="0" smtClean="0"/>
          </a:p>
          <a:p>
            <a:pPr algn="just"/>
            <a:r>
              <a:rPr lang="uk-UA" dirty="0" smtClean="0"/>
              <a:t>Український </a:t>
            </a:r>
            <a:r>
              <a:rPr lang="uk-UA" dirty="0"/>
              <a:t>оператор </a:t>
            </a:r>
            <a:r>
              <a:rPr lang="uk-UA" dirty="0" smtClean="0"/>
              <a:t>мобільного зв'язку </a:t>
            </a:r>
            <a:r>
              <a:rPr lang="uk-UA" dirty="0"/>
              <a:t>«Київстар» також відібрав </a:t>
            </a:r>
            <a:r>
              <a:rPr lang="uk-UA" dirty="0" err="1" smtClean="0"/>
              <a:t>стартап</a:t>
            </a:r>
            <a:r>
              <a:rPr lang="uk-UA" dirty="0" smtClean="0"/>
              <a:t> </a:t>
            </a:r>
            <a:r>
              <a:rPr lang="en-US" dirty="0" err="1" smtClean="0"/>
              <a:t>UnexploredCity</a:t>
            </a:r>
            <a:r>
              <a:rPr lang="en-US" dirty="0" smtClean="0"/>
              <a:t> </a:t>
            </a:r>
            <a:r>
              <a:rPr lang="en-US" dirty="0"/>
              <a:t>– </a:t>
            </a:r>
            <a:r>
              <a:rPr lang="uk-UA" dirty="0"/>
              <a:t>платформу тематичних електронних екскурсій по містах і музеях України </a:t>
            </a:r>
            <a:r>
              <a:rPr lang="uk-UA" dirty="0" smtClean="0"/>
              <a:t>як інноваційного </a:t>
            </a:r>
            <a:r>
              <a:rPr lang="uk-UA" dirty="0"/>
              <a:t>партнера. Проект </a:t>
            </a:r>
            <a:r>
              <a:rPr lang="uk-UA" dirty="0" smtClean="0"/>
              <a:t>туристичної платформи </a:t>
            </a:r>
            <a:r>
              <a:rPr lang="en-US" dirty="0" err="1"/>
              <a:t>UnexploredCity</a:t>
            </a:r>
            <a:r>
              <a:rPr lang="en-US" dirty="0"/>
              <a:t>, </a:t>
            </a:r>
            <a:r>
              <a:rPr lang="uk-UA" dirty="0"/>
              <a:t>запущений в </a:t>
            </a:r>
            <a:r>
              <a:rPr lang="uk-UA" dirty="0" smtClean="0"/>
              <a:t>кінці 2016 </a:t>
            </a:r>
            <a:r>
              <a:rPr lang="uk-UA" dirty="0"/>
              <a:t>року, пропонує інформацію про більш </a:t>
            </a:r>
            <a:r>
              <a:rPr lang="uk-UA" dirty="0" smtClean="0"/>
              <a:t>ніж 80 </a:t>
            </a:r>
            <a:r>
              <a:rPr lang="uk-UA" dirty="0"/>
              <a:t>маршрутів і більш ніж 700 локацій 18 </a:t>
            </a:r>
            <a:r>
              <a:rPr lang="uk-UA" dirty="0" smtClean="0"/>
              <a:t>міст України</a:t>
            </a:r>
            <a:r>
              <a:rPr lang="uk-UA" dirty="0"/>
              <a:t>. Автори проекту створили перші </a:t>
            </a:r>
            <a:r>
              <a:rPr lang="uk-UA" dirty="0" smtClean="0"/>
              <a:t>три екскурсійні </a:t>
            </a:r>
            <a:r>
              <a:rPr lang="uk-UA" dirty="0"/>
              <a:t>маршрути – «</a:t>
            </a:r>
            <a:r>
              <a:rPr lang="uk-UA" dirty="0" err="1"/>
              <a:t>Мурали</a:t>
            </a:r>
            <a:r>
              <a:rPr lang="uk-UA" dirty="0"/>
              <a:t>. </a:t>
            </a:r>
            <a:r>
              <a:rPr lang="uk-UA" dirty="0" smtClean="0"/>
              <a:t>Сучасне вуличне </a:t>
            </a:r>
            <a:r>
              <a:rPr lang="uk-UA" dirty="0"/>
              <a:t>мистецтво», «Архітектура: </a:t>
            </a:r>
            <a:r>
              <a:rPr lang="uk-UA" dirty="0" smtClean="0"/>
              <a:t>покинута історія </a:t>
            </a:r>
            <a:r>
              <a:rPr lang="uk-UA" dirty="0"/>
              <a:t>і Київ», «Слідами літературних героїв</a:t>
            </a:r>
            <a:r>
              <a:rPr lang="uk-UA" dirty="0" smtClean="0"/>
              <a:t>», а </a:t>
            </a:r>
            <a:r>
              <a:rPr lang="uk-UA" dirty="0"/>
              <a:t>також екскурсії по Одесі, Львову, Дніпру, Харкову та ін. Сподіваємося, що ці проекти </a:t>
            </a:r>
            <a:r>
              <a:rPr lang="uk-UA" dirty="0" smtClean="0"/>
              <a:t>мають зацікавити </a:t>
            </a:r>
            <a:r>
              <a:rPr lang="uk-UA" dirty="0"/>
              <a:t>державні органи місцевої влади </a:t>
            </a:r>
            <a:r>
              <a:rPr lang="uk-UA" dirty="0" smtClean="0"/>
              <a:t>як пілотні </a:t>
            </a:r>
            <a:r>
              <a:rPr lang="uk-UA" dirty="0"/>
              <a:t>проекти державно-приватного партнерства щодо розвитку інноваційного складника екскурсійного обслуговування туристів </a:t>
            </a:r>
            <a:r>
              <a:rPr lang="uk-UA" dirty="0" smtClean="0"/>
              <a:t>та їх </a:t>
            </a:r>
            <a:r>
              <a:rPr lang="uk-UA" dirty="0"/>
              <a:t>залучення до музеїв регіонів України </a:t>
            </a:r>
            <a:endParaRPr lang="en-US" dirty="0"/>
          </a:p>
        </p:txBody>
      </p:sp>
    </p:spTree>
    <p:extLst>
      <p:ext uri="{BB962C8B-B14F-4D97-AF65-F5344CB8AC3E}">
        <p14:creationId xmlns:p14="http://schemas.microsoft.com/office/powerpoint/2010/main" val="3363825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59430" y="290286"/>
            <a:ext cx="9811656" cy="6567714"/>
          </a:xfrm>
        </p:spPr>
        <p:txBody>
          <a:bodyPr>
            <a:normAutofit fontScale="92500" lnSpcReduction="20000"/>
          </a:bodyPr>
          <a:lstStyle/>
          <a:p>
            <a:pPr algn="just"/>
            <a:r>
              <a:rPr lang="uk-UA" sz="2400" dirty="0"/>
              <a:t>Переходячи до теми державно-приватного партнерства та туризму слід зазначити, що все ж таки необхідність використання механізмів ДПП у туризмі зумовлюється частою відсутністю суттєвої державної підтримки суб’єктів туристичної діяльності, що є досить гострою проблемою. Досвід деяких країн показав, що найефективнішого розвитку туристичної галузі можна досягти лише за допомогою ДПП між органами місцевого самоврядування, громадських та професійних організацій та підприємств. Крім того, слід підкреслити, що держава в даному випадку повинна виконувати головну координаційну та регулюючу функцію, яка базується на створенні правого та соціально-економічного середовища, яке б сприяло створенню довірчих відносин між бізнесом та органами державної влади. </a:t>
            </a:r>
          </a:p>
          <a:p>
            <a:pPr algn="just"/>
            <a:endParaRPr lang="uk-UA" sz="2400" dirty="0" smtClean="0"/>
          </a:p>
          <a:p>
            <a:pPr algn="just"/>
            <a:r>
              <a:rPr lang="uk-UA" sz="2400" dirty="0" smtClean="0"/>
              <a:t>ДПП </a:t>
            </a:r>
            <a:r>
              <a:rPr lang="uk-UA" sz="2400" dirty="0"/>
              <a:t>у туристичній галузі можна охарактеризувати як систему правовідносин між органами державної влади (які регулюють туризм на </a:t>
            </a:r>
            <a:r>
              <a:rPr lang="uk-UA" sz="2400" dirty="0" err="1"/>
              <a:t>макро</a:t>
            </a:r>
            <a:r>
              <a:rPr lang="uk-UA" sz="2400" dirty="0"/>
              <a:t>-, </a:t>
            </a:r>
            <a:r>
              <a:rPr lang="uk-UA" sz="2400" dirty="0" err="1"/>
              <a:t>мезо</a:t>
            </a:r>
            <a:r>
              <a:rPr lang="uk-UA" sz="2400" dirty="0"/>
              <a:t>- та мікрорівнях), а також громадськими організаціями та приватними підприємствами чи підприємцями. Ця система створює синергетичний і соціально значущий ефект, а також забезпечує розвиток туристичної інфраструктури, туристичних товарів і послуг. ДПП ґрунтується на принципах соціальної відповідальності, екологічного розвитку та економічної ефективності, які реалізуються шляхом створення проектів та розподілу ризиків, винагород та ресурсів між усіма партнерами.</a:t>
            </a:r>
            <a:endParaRPr lang="en-US" sz="2400" dirty="0"/>
          </a:p>
        </p:txBody>
      </p:sp>
    </p:spTree>
    <p:extLst>
      <p:ext uri="{BB962C8B-B14F-4D97-AF65-F5344CB8AC3E}">
        <p14:creationId xmlns:p14="http://schemas.microsoft.com/office/powerpoint/2010/main" val="794465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5314" y="174171"/>
            <a:ext cx="10537372" cy="6516915"/>
          </a:xfrm>
        </p:spPr>
        <p:txBody>
          <a:bodyPr>
            <a:normAutofit/>
          </a:bodyPr>
          <a:lstStyle/>
          <a:p>
            <a:pPr algn="just"/>
            <a:r>
              <a:rPr lang="uk-UA" sz="2000" dirty="0"/>
              <a:t>За оцінками міжнародної організації </a:t>
            </a:r>
            <a:r>
              <a:rPr lang="en-US" sz="2000" dirty="0"/>
              <a:t>Transparency International </a:t>
            </a:r>
            <a:r>
              <a:rPr lang="uk-UA" sz="2000" dirty="0" smtClean="0"/>
              <a:t>(індекс сприйняття корупції у світі) Україна </a:t>
            </a:r>
            <a:r>
              <a:rPr lang="uk-UA" sz="2000" dirty="0"/>
              <a:t>у 2020 році посіла 117 місце серед 180 країн світу</a:t>
            </a:r>
            <a:r>
              <a:rPr lang="uk-UA" sz="2000" dirty="0" smtClean="0"/>
              <a:t>, а у 2021 зайняла 122 місце, </a:t>
            </a:r>
            <a:r>
              <a:rPr lang="uk-UA" sz="2000" dirty="0"/>
              <a:t>що значно пригнічує інвестиційні процеси в країні в цілому. Одним із заходів активізації підприємницької активності в цьому сенсі може бути зменшення кількості погоджувальних процедур на етапі укладання договорів в процесі реалізації державно-приватного партнерства. Крім того, органам державної влади та місцевого самоврядування необхідно активно проводити інформаційну політику щодо обізнаності приватного бізнесу відносно переваг використання механізмів ДПП, створювати позитивний імідж держави як сумлінного партнера</a:t>
            </a:r>
            <a:r>
              <a:rPr lang="uk-UA" sz="2000" dirty="0" smtClean="0"/>
              <a:t>.</a:t>
            </a:r>
          </a:p>
          <a:p>
            <a:pPr algn="just"/>
            <a:r>
              <a:rPr lang="uk-UA" sz="2000" dirty="0" smtClean="0"/>
              <a:t>Сфера </a:t>
            </a:r>
            <a:r>
              <a:rPr lang="uk-UA" sz="2000" dirty="0"/>
              <a:t>туризму в Україні не є пріоритетною в укладанні договорів </a:t>
            </a:r>
            <a:r>
              <a:rPr lang="uk-UA" sz="2000" dirty="0" smtClean="0"/>
              <a:t>державно-приватного </a:t>
            </a:r>
            <a:r>
              <a:rPr lang="uk-UA" sz="2000" dirty="0"/>
              <a:t>партнерства. З урахуванням цього, слід створити привабливі умови для приватних інвесторів через передачу об’єктів туристичного показу в управління приватним партнерам на умовах комерційної концесії. Крім того, запровадити систему податкових пільг при укладанні стратегічно важливих договорів з посиленням санкцій за їх невиконання. Ще одним суттєвим недоліком вітчизняної нормативно-правової бази є труднощі з отриманням відповідних дозвільних документів, тож процедура спрощення їх отримання та погодження наразі є дуже доречною та актуальною. Напевно самим важливим індикатором для залучення інвесторів є корупційна складова.</a:t>
            </a:r>
            <a:endParaRPr lang="en-US" sz="2000" dirty="0"/>
          </a:p>
        </p:txBody>
      </p:sp>
    </p:spTree>
    <p:extLst>
      <p:ext uri="{BB962C8B-B14F-4D97-AF65-F5344CB8AC3E}">
        <p14:creationId xmlns:p14="http://schemas.microsoft.com/office/powerpoint/2010/main" val="223930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19086" y="551543"/>
            <a:ext cx="9385526" cy="5359679"/>
          </a:xfrm>
        </p:spPr>
        <p:txBody>
          <a:bodyPr>
            <a:normAutofit/>
          </a:bodyPr>
          <a:lstStyle/>
          <a:p>
            <a:pPr algn="just"/>
            <a:r>
              <a:rPr lang="uk-UA" sz="2000" dirty="0"/>
              <a:t>Реалізуючи зазначені завдання, уповноважені особи органів державної влади, які здійснюють державну політику в сфері державно-приватного партнерства в провідних галузях економіки, в тому числі в галузі туризму, зможуть </a:t>
            </a:r>
            <a:r>
              <a:rPr lang="uk-UA" sz="2000" b="1" dirty="0"/>
              <a:t>вирішити цілу низку проблем</a:t>
            </a:r>
            <a:r>
              <a:rPr lang="uk-UA" sz="2000" dirty="0"/>
              <a:t>, а саме:</a:t>
            </a:r>
          </a:p>
          <a:p>
            <a:pPr algn="just"/>
            <a:r>
              <a:rPr lang="uk-UA" sz="2000" dirty="0"/>
              <a:t>залучити нові ресурси для проведення модернізації у регіонах та в Україні в цілому;</a:t>
            </a:r>
          </a:p>
          <a:p>
            <a:pPr algn="just"/>
            <a:r>
              <a:rPr lang="uk-UA" sz="2000" dirty="0"/>
              <a:t>знизити навантаження на видаткову частину державного та регіональних бюджетів, а у випадку туристичної галузі, яка останні роки взагалі практично позбавлена фінансування, залучити іноземні та вітчизняні інвестиції, а також інші фінансові ресурси;</a:t>
            </a:r>
          </a:p>
          <a:p>
            <a:pPr algn="just"/>
            <a:r>
              <a:rPr lang="uk-UA" sz="2000" dirty="0"/>
              <a:t>перерозподілити ризики та посилити відповідальність сторін </a:t>
            </a:r>
            <a:r>
              <a:rPr lang="uk-UA" sz="2000" dirty="0" smtClean="0"/>
              <a:t>державно-приватного </a:t>
            </a:r>
            <a:r>
              <a:rPr lang="uk-UA" sz="2000" dirty="0"/>
              <a:t>партнерства за реалізацію інвестиційних проектів на місцевому та регіональному рівнях.</a:t>
            </a:r>
          </a:p>
          <a:p>
            <a:endParaRPr lang="en-US" dirty="0"/>
          </a:p>
        </p:txBody>
      </p:sp>
    </p:spTree>
    <p:extLst>
      <p:ext uri="{BB962C8B-B14F-4D97-AF65-F5344CB8AC3E}">
        <p14:creationId xmlns:p14="http://schemas.microsoft.com/office/powerpoint/2010/main" val="2784473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9143" y="0"/>
            <a:ext cx="9835469" cy="696690"/>
          </a:xfrm>
        </p:spPr>
        <p:txBody>
          <a:bodyPr>
            <a:normAutofit fontScale="90000"/>
          </a:bodyPr>
          <a:lstStyle/>
          <a:p>
            <a:r>
              <a:rPr lang="ru-RU" dirty="0"/>
              <a:t>До переваг </a:t>
            </a:r>
            <a:r>
              <a:rPr lang="uk-UA" dirty="0" smtClean="0"/>
              <a:t>ДПП можна віднести</a:t>
            </a:r>
            <a:r>
              <a:rPr lang="ru-RU" dirty="0" smtClean="0"/>
              <a:t>:</a:t>
            </a:r>
            <a:r>
              <a:rPr lang="ru-RU" dirty="0"/>
              <a:t/>
            </a:r>
            <a:br>
              <a:rPr lang="ru-RU" dirty="0"/>
            </a:br>
            <a:endParaRPr lang="en-US" dirty="0"/>
          </a:p>
        </p:txBody>
      </p:sp>
      <p:sp>
        <p:nvSpPr>
          <p:cNvPr id="3" name="Объект 2"/>
          <p:cNvSpPr>
            <a:spLocks noGrp="1"/>
          </p:cNvSpPr>
          <p:nvPr>
            <p:ph idx="1"/>
          </p:nvPr>
        </p:nvSpPr>
        <p:spPr>
          <a:xfrm>
            <a:off x="1553029" y="696691"/>
            <a:ext cx="9951583" cy="6161310"/>
          </a:xfrm>
        </p:spPr>
        <p:txBody>
          <a:bodyPr>
            <a:normAutofit/>
          </a:bodyPr>
          <a:lstStyle/>
          <a:p>
            <a:pPr algn="just"/>
            <a:r>
              <a:rPr lang="uk-UA" dirty="0" smtClean="0"/>
              <a:t>зниження витрат: за допомогою ДПП уряди можуть забезпечити економію витрат не тільки для будівництва капітальних проектів, але що ще важливіше, під час надання послуг;</a:t>
            </a:r>
          </a:p>
          <a:p>
            <a:pPr algn="just"/>
            <a:r>
              <a:rPr lang="uk-UA" dirty="0" smtClean="0"/>
              <a:t>розподіл ризику: за допомогою ДПП уряд може розподілити ризики з приватним партнером. Ризики можуть включати надлишкові витрати,</a:t>
            </a:r>
          </a:p>
          <a:p>
            <a:pPr algn="just"/>
            <a:r>
              <a:rPr lang="uk-UA" dirty="0" smtClean="0"/>
              <a:t>недотримання строку надання послуги, труднощі з дотриманням екологічних норм та інші, або ризик того, що заробіток може бути недостатнім для оплати операційних та капітальних витрат;</a:t>
            </a:r>
          </a:p>
          <a:p>
            <a:pPr algn="just"/>
            <a:r>
              <a:rPr lang="uk-UA" dirty="0" smtClean="0"/>
              <a:t>покращення рівня обслуговування та підтримання рівня обслуговування;</a:t>
            </a:r>
          </a:p>
          <a:p>
            <a:pPr algn="just"/>
            <a:r>
              <a:rPr lang="uk-UA" dirty="0" smtClean="0"/>
              <a:t>збільшення доходів: ДПП можуть встановлювати тарифи користувачів, які відображають справжні витрати на конкретну послугу;</a:t>
            </a:r>
          </a:p>
          <a:p>
            <a:pPr algn="just"/>
            <a:r>
              <a:rPr lang="uk-UA" dirty="0"/>
              <a:t>можливість запровадити інноваційні джерела доходу, які не були б доступні за допомогою звичайних методів надання послуг;</a:t>
            </a:r>
          </a:p>
          <a:p>
            <a:pPr algn="just"/>
            <a:r>
              <a:rPr lang="uk-UA" dirty="0"/>
              <a:t>більш ефективне впровадження: ефективності можна досягти за</a:t>
            </a:r>
          </a:p>
          <a:p>
            <a:pPr algn="just"/>
            <a:r>
              <a:rPr lang="uk-UA" dirty="0"/>
              <a:t>допомогою поєднання кількох видів діяльності, більш гнучкого процесу найму, швидшого прийняття рішень;</a:t>
            </a:r>
          </a:p>
          <a:p>
            <a:pPr algn="just"/>
            <a:r>
              <a:rPr lang="uk-UA" dirty="0"/>
              <a:t>інші економічні вигоди: більша участь держави у ДПП може стимулювати приватний сектор, сприяти збільшенню рівня зайнятості та економічному зростанню.</a:t>
            </a:r>
          </a:p>
          <a:p>
            <a:pPr algn="just"/>
            <a:endParaRPr lang="en-US" dirty="0"/>
          </a:p>
        </p:txBody>
      </p:sp>
    </p:spTree>
    <p:extLst>
      <p:ext uri="{BB962C8B-B14F-4D97-AF65-F5344CB8AC3E}">
        <p14:creationId xmlns:p14="http://schemas.microsoft.com/office/powerpoint/2010/main" val="2560957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2343" y="130624"/>
            <a:ext cx="9632269" cy="827319"/>
          </a:xfrm>
        </p:spPr>
        <p:txBody>
          <a:bodyPr>
            <a:normAutofit fontScale="90000"/>
          </a:bodyPr>
          <a:lstStyle/>
          <a:p>
            <a:pPr algn="ctr"/>
            <a:r>
              <a:rPr lang="uk-UA" dirty="0" smtClean="0"/>
              <a:t>Фактори успіху в управлінні </a:t>
            </a:r>
            <a:r>
              <a:rPr lang="uk-UA" dirty="0" err="1" smtClean="0"/>
              <a:t>державноприватним</a:t>
            </a:r>
            <a:r>
              <a:rPr lang="uk-UA" dirty="0" smtClean="0"/>
              <a:t> партнерством у туристичній галузі:</a:t>
            </a:r>
            <a:endParaRPr lang="uk-UA" dirty="0"/>
          </a:p>
        </p:txBody>
      </p:sp>
      <p:sp>
        <p:nvSpPr>
          <p:cNvPr id="3" name="Объект 2"/>
          <p:cNvSpPr>
            <a:spLocks noGrp="1"/>
          </p:cNvSpPr>
          <p:nvPr>
            <p:ph idx="1"/>
          </p:nvPr>
        </p:nvSpPr>
        <p:spPr>
          <a:xfrm>
            <a:off x="1727199" y="1422399"/>
            <a:ext cx="9985829" cy="4905829"/>
          </a:xfrm>
        </p:spPr>
        <p:txBody>
          <a:bodyPr>
            <a:normAutofit/>
          </a:bodyPr>
          <a:lstStyle/>
          <a:p>
            <a:r>
              <a:rPr lang="uk-UA" sz="2000" dirty="0"/>
              <a:t>збалансована структура з чітким розподілом ролей та відповідальністю для партнерів;</a:t>
            </a:r>
          </a:p>
          <a:p>
            <a:r>
              <a:rPr lang="uk-UA" sz="2000" dirty="0"/>
              <a:t>розподіл лідерських якостей між обома секторами із спільними та чітко визначеними цілями, реалістичними очікуваннями та визначенням переваг обох сторін;</a:t>
            </a:r>
          </a:p>
          <a:p>
            <a:r>
              <a:rPr lang="uk-UA" sz="2000" dirty="0"/>
              <a:t>гнучкий підхід партнерів, разом розумінням потреб кожного партнера, вносячи частку ресурсів;</a:t>
            </a:r>
          </a:p>
          <a:p>
            <a:r>
              <a:rPr lang="uk-UA" sz="2000" dirty="0"/>
              <a:t>усвідомлення усіма партнерами того, що розвиток туризму повинен бути стійким, з економічної, а також соціальної та екологічної точок зору;</a:t>
            </a:r>
          </a:p>
          <a:p>
            <a:r>
              <a:rPr lang="uk-UA" sz="2000" dirty="0"/>
              <a:t>довгострокові зобов’язання, що поєднують стратегічне бачення та планування з конкретними короткостроковими цілями, які можна виміряти;</a:t>
            </a:r>
          </a:p>
          <a:p>
            <a:r>
              <a:rPr lang="uk-UA" sz="2000" dirty="0"/>
              <a:t>періодична оцінка ефективності ролі, яку виконує кожен з партнерів;</a:t>
            </a:r>
          </a:p>
          <a:p>
            <a:r>
              <a:rPr lang="uk-UA" sz="2000" dirty="0"/>
              <a:t>точне та ефективне спілкування між партнерами.</a:t>
            </a:r>
          </a:p>
          <a:p>
            <a:endParaRPr lang="en-US" dirty="0"/>
          </a:p>
        </p:txBody>
      </p:sp>
    </p:spTree>
    <p:extLst>
      <p:ext uri="{BB962C8B-B14F-4D97-AF65-F5344CB8AC3E}">
        <p14:creationId xmlns:p14="http://schemas.microsoft.com/office/powerpoint/2010/main" val="3695897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2343" y="0"/>
            <a:ext cx="9632270" cy="986971"/>
          </a:xfrm>
        </p:spPr>
        <p:txBody>
          <a:bodyPr>
            <a:normAutofit fontScale="90000"/>
          </a:bodyPr>
          <a:lstStyle/>
          <a:p>
            <a:pPr algn="ctr"/>
            <a:r>
              <a:rPr lang="uk-UA" dirty="0" smtClean="0"/>
              <a:t>Відповідальності держави та приватного бізнесу в угодах ДПП в туризмі</a:t>
            </a:r>
            <a:endParaRPr lang="uk-UA" dirty="0"/>
          </a:p>
        </p:txBody>
      </p:sp>
      <p:pic>
        <p:nvPicPr>
          <p:cNvPr id="4" name="Объект 3"/>
          <p:cNvPicPr>
            <a:picLocks noGrp="1" noChangeAspect="1"/>
          </p:cNvPicPr>
          <p:nvPr>
            <p:ph idx="1"/>
          </p:nvPr>
        </p:nvPicPr>
        <p:blipFill rotWithShape="1">
          <a:blip r:embed="rId2"/>
          <a:srcRect l="29037" t="33771" r="23114" b="25858"/>
          <a:stretch/>
        </p:blipFill>
        <p:spPr>
          <a:xfrm>
            <a:off x="2119087" y="1670825"/>
            <a:ext cx="9085942" cy="4454204"/>
          </a:xfrm>
          <a:prstGeom prst="rect">
            <a:avLst/>
          </a:prstGeom>
        </p:spPr>
      </p:pic>
    </p:spTree>
    <p:extLst>
      <p:ext uri="{BB962C8B-B14F-4D97-AF65-F5344CB8AC3E}">
        <p14:creationId xmlns:p14="http://schemas.microsoft.com/office/powerpoint/2010/main" val="3294804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57829" y="333829"/>
            <a:ext cx="10087428" cy="6524171"/>
          </a:xfrm>
        </p:spPr>
        <p:txBody>
          <a:bodyPr>
            <a:normAutofit/>
          </a:bodyPr>
          <a:lstStyle/>
          <a:p>
            <a:pPr algn="just"/>
            <a:r>
              <a:rPr lang="uk-UA" sz="2000" b="1" dirty="0"/>
              <a:t>Проекти ДПП відносять до венчурних (ризикованих)</a:t>
            </a:r>
            <a:r>
              <a:rPr lang="uk-UA" sz="2000" dirty="0"/>
              <a:t>, що вимагає складних схем оптимального розподілу відповідальності між партнерами на всіх стадіях життєвого циклу проекту та страхування. </a:t>
            </a:r>
          </a:p>
          <a:p>
            <a:pPr algn="just"/>
            <a:r>
              <a:rPr lang="uk-UA" sz="2000" dirty="0"/>
              <a:t>Успішна реалізація державно-приватного партнерства в Україні передбачає розробку нормативно-правової бази щодо здійснення ДПП в сфері туризму і рекреації; створення банку даних закордонних проектів та аналіз передового досвіду з їх реалізації; створення довірчих відносин між державою та приватним сектором на основі надання сприятливих умов для реалізації бізнесу; активізація роз’яснювальної роботи щодо необхідності активної участі громадян у обговореннях питань </a:t>
            </a:r>
            <a:r>
              <a:rPr lang="uk-UA" sz="2000" dirty="0" err="1"/>
              <a:t>дестинації</a:t>
            </a:r>
            <a:r>
              <a:rPr lang="uk-UA" sz="2000" dirty="0"/>
              <a:t>, пов’язаних із державно-приватним партнерством у туризмі та розвитком туризму на всіх рівнях у ЗМІ, в т. ч. </a:t>
            </a:r>
            <a:r>
              <a:rPr lang="en-US" sz="2000" dirty="0"/>
              <a:t>digital-</a:t>
            </a:r>
            <a:r>
              <a:rPr lang="uk-UA" sz="2000" dirty="0"/>
              <a:t>каналах (</a:t>
            </a:r>
            <a:r>
              <a:rPr lang="uk-UA" sz="2000" dirty="0" err="1"/>
              <a:t>соцмережах</a:t>
            </a:r>
            <a:r>
              <a:rPr lang="uk-UA" sz="2000" dirty="0"/>
              <a:t>); організацію спеціалізованих </a:t>
            </a:r>
            <a:r>
              <a:rPr lang="uk-UA" sz="2000" dirty="0" err="1"/>
              <a:t>івентів</a:t>
            </a:r>
            <a:r>
              <a:rPr lang="uk-UA" sz="2000" dirty="0"/>
              <a:t> із залученням провідних вищих навчальних закладів, що здійснюють профільну підготовку фахівців з туризму, громадських організацій, лідерів думок; формування державного замовлення на розробку інвестиційних пропозицій; проведення акцій щодо створення й підтримки позитивного туристського іміджу нашої держави, створення і популяризації місцевих брендів та розвитку креативної економіки; підвищення загального рівня туристського сервісу тощо.</a:t>
            </a:r>
          </a:p>
          <a:p>
            <a:pPr algn="just"/>
            <a:endParaRPr lang="en-US" sz="2000" dirty="0"/>
          </a:p>
        </p:txBody>
      </p:sp>
    </p:spTree>
    <p:extLst>
      <p:ext uri="{BB962C8B-B14F-4D97-AF65-F5344CB8AC3E}">
        <p14:creationId xmlns:p14="http://schemas.microsoft.com/office/powerpoint/2010/main" val="1865120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16196" t="24969" r="51407" b="13566"/>
          <a:stretch/>
        </p:blipFill>
        <p:spPr>
          <a:xfrm>
            <a:off x="4194630" y="0"/>
            <a:ext cx="7082972" cy="7070877"/>
          </a:xfrm>
          <a:prstGeom prst="rect">
            <a:avLst/>
          </a:prstGeom>
        </p:spPr>
      </p:pic>
      <p:sp>
        <p:nvSpPr>
          <p:cNvPr id="5" name="Прямоугольник 4"/>
          <p:cNvSpPr/>
          <p:nvPr/>
        </p:nvSpPr>
        <p:spPr>
          <a:xfrm>
            <a:off x="609600" y="1625600"/>
            <a:ext cx="3135086" cy="2031325"/>
          </a:xfrm>
          <a:prstGeom prst="rect">
            <a:avLst/>
          </a:prstGeom>
        </p:spPr>
        <p:txBody>
          <a:bodyPr wrap="square">
            <a:spAutoFit/>
          </a:bodyPr>
          <a:lstStyle/>
          <a:p>
            <a:r>
              <a:rPr lang="uk-UA" dirty="0" smtClean="0"/>
              <a:t>Мета, цілі та завдання держави та приватного бізнесу в секторі туристичних послуг в умовах державно-приватного партнерства</a:t>
            </a:r>
          </a:p>
          <a:p>
            <a:endParaRPr lang="ru-RU" dirty="0"/>
          </a:p>
        </p:txBody>
      </p:sp>
    </p:spTree>
    <p:extLst>
      <p:ext uri="{BB962C8B-B14F-4D97-AF65-F5344CB8AC3E}">
        <p14:creationId xmlns:p14="http://schemas.microsoft.com/office/powerpoint/2010/main" val="669615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86857" y="290286"/>
            <a:ext cx="9617755" cy="6299200"/>
          </a:xfrm>
        </p:spPr>
        <p:txBody>
          <a:bodyPr>
            <a:normAutofit/>
          </a:bodyPr>
          <a:lstStyle/>
          <a:p>
            <a:endParaRPr lang="ru-RU" dirty="0"/>
          </a:p>
          <a:p>
            <a:pPr algn="just"/>
            <a:r>
              <a:rPr lang="uk-UA" dirty="0"/>
              <a:t>В </a:t>
            </a:r>
            <a:r>
              <a:rPr lang="uk-UA" sz="1900" dirty="0"/>
              <a:t>межах державно-приватного партнерства головною метою держави є зростання добробуту суспільства шляхом створення нових робочих місць та підвищення соціально-економічного розвитку населення, а приватний бізнес, передусім, розраховує на отримання прибутку. </a:t>
            </a:r>
          </a:p>
          <a:p>
            <a:pPr algn="just"/>
            <a:r>
              <a:rPr lang="uk-UA" sz="1900" dirty="0"/>
              <a:t>Втім держава та приватний бізнес повинні мати різний підхід до однієї й тієї ж цілі, адже від державно-приватних партнерів потребується виконання різних завдань. </a:t>
            </a:r>
          </a:p>
          <a:p>
            <a:pPr algn="just"/>
            <a:r>
              <a:rPr lang="uk-UA" sz="1900" dirty="0"/>
              <a:t>Так </a:t>
            </a:r>
            <a:r>
              <a:rPr lang="uk-UA" sz="1900" b="1" dirty="0"/>
              <a:t>першу сумісну ціль держави та приватного бізнесу </a:t>
            </a:r>
            <a:r>
              <a:rPr lang="uk-UA" sz="1900" dirty="0"/>
              <a:t>«</a:t>
            </a:r>
            <a:r>
              <a:rPr lang="uk-UA" sz="1900" b="1" dirty="0"/>
              <a:t>ефективне використання туристичних ресурсів та об'єктів» </a:t>
            </a:r>
            <a:r>
              <a:rPr lang="uk-UA" sz="1900" dirty="0"/>
              <a:t>слід розглядати з різних точок зору. З позиції держави першочерговими є питання щодо збереження туристичних ресурсів та туристичних об'єктів; підвищення природно-рекреаційного потенціалу країни; розвитку туризму в регіонах, де туризм спроможний позитивно вплинути на зайнятість місцевого населення, підвищити його добробут; збільшення доходів в бюджету в туристичної діяльності. Втім приватний бізнес розглядає ефективне використання туристичних ресурсів та об'єктів в якості максимізації прибутку від розвитку того чи іншого виду туризму. </a:t>
            </a:r>
          </a:p>
          <a:p>
            <a:pPr algn="just"/>
            <a:endParaRPr lang="uk-UA" sz="1900" dirty="0"/>
          </a:p>
          <a:p>
            <a:pPr algn="just"/>
            <a:endParaRPr lang="en-US" sz="1900" dirty="0"/>
          </a:p>
        </p:txBody>
      </p:sp>
    </p:spTree>
    <p:extLst>
      <p:ext uri="{BB962C8B-B14F-4D97-AF65-F5344CB8AC3E}">
        <p14:creationId xmlns:p14="http://schemas.microsoft.com/office/powerpoint/2010/main" val="3124626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46514" y="333829"/>
            <a:ext cx="9458098" cy="5577393"/>
          </a:xfrm>
        </p:spPr>
        <p:txBody>
          <a:bodyPr/>
          <a:lstStyle/>
          <a:p>
            <a:pPr algn="just"/>
            <a:r>
              <a:rPr lang="uk-UA" sz="2000" dirty="0" smtClean="0"/>
              <a:t>Тобто, </a:t>
            </a:r>
            <a:r>
              <a:rPr lang="uk-UA" sz="2000" b="1" dirty="0" smtClean="0"/>
              <a:t>державно-приватне </a:t>
            </a:r>
            <a:r>
              <a:rPr lang="uk-UA" sz="2000" b="1" dirty="0"/>
              <a:t>партнерство представляє собою інструмент залучення інвестицій в державний сектор економіки та передбачає використання приватного капіталу вітчизняних і зарубіжних підприємців на певний строк на основі державного управління без приватизації об'єктів, при цьому частина ризиків покладається на приватних інвесторів. </a:t>
            </a:r>
            <a:endParaRPr lang="uk-UA" sz="2000" b="1" dirty="0" smtClean="0"/>
          </a:p>
          <a:p>
            <a:pPr algn="just"/>
            <a:r>
              <a:rPr lang="uk-UA" sz="2000" dirty="0" smtClean="0"/>
              <a:t>При </a:t>
            </a:r>
            <a:r>
              <a:rPr lang="uk-UA" sz="2000" dirty="0"/>
              <a:t>цьому </a:t>
            </a:r>
            <a:r>
              <a:rPr lang="uk-UA" sz="2000" b="1" dirty="0"/>
              <a:t>держава встановлює </a:t>
            </a:r>
            <a:r>
              <a:rPr lang="uk-UA" sz="2000" i="1" dirty="0"/>
              <a:t>цілі проектів </a:t>
            </a:r>
            <a:r>
              <a:rPr lang="uk-UA" sz="2000" dirty="0"/>
              <a:t>з позиції суспільних інтересів та </a:t>
            </a:r>
            <a:r>
              <a:rPr lang="uk-UA" sz="2000" i="1" dirty="0"/>
              <a:t>визначає вартісні та якісні параметри</a:t>
            </a:r>
            <a:r>
              <a:rPr lang="uk-UA" sz="2000" dirty="0"/>
              <a:t>, </a:t>
            </a:r>
            <a:r>
              <a:rPr lang="uk-UA" sz="2000" i="1" dirty="0"/>
              <a:t>здійснює моніторинг реалізації </a:t>
            </a:r>
            <a:r>
              <a:rPr lang="uk-UA" sz="2000" dirty="0"/>
              <a:t>проектів, а </a:t>
            </a:r>
            <a:r>
              <a:rPr lang="uk-UA" sz="2000" b="1" dirty="0"/>
              <a:t>приватний партнер</a:t>
            </a:r>
            <a:r>
              <a:rPr lang="uk-UA" sz="2000" dirty="0"/>
              <a:t> бере на себе </a:t>
            </a:r>
            <a:r>
              <a:rPr lang="uk-UA" sz="2000" i="1" dirty="0"/>
              <a:t>оперативну діяльність </a:t>
            </a:r>
            <a:r>
              <a:rPr lang="uk-UA" sz="2000" dirty="0"/>
              <a:t>на різних стадіях проекту - р</a:t>
            </a:r>
            <a:r>
              <a:rPr lang="uk-UA" sz="2000" i="1" dirty="0"/>
              <a:t>озробку, фінансування, будівництво, експлуатацію, управління, практичну реалізацію послуг споживачам</a:t>
            </a:r>
            <a:r>
              <a:rPr lang="uk-UA" i="1" dirty="0"/>
              <a:t>. </a:t>
            </a:r>
            <a:endParaRPr lang="uk-UA" i="1" dirty="0" smtClean="0"/>
          </a:p>
          <a:p>
            <a:pPr algn="just"/>
            <a:r>
              <a:rPr lang="uk-UA" sz="2000" dirty="0"/>
              <a:t>Д</a:t>
            </a:r>
            <a:r>
              <a:rPr lang="uk-UA" sz="2000" dirty="0" smtClean="0"/>
              <a:t>ержавно-приватне партнерство – це довгострокова взаємодія держави та приватних підприємств, які мають спільну мету – економічний розвиток територій </a:t>
            </a:r>
            <a:endParaRPr lang="uk-UA" sz="2000" dirty="0"/>
          </a:p>
        </p:txBody>
      </p:sp>
    </p:spTree>
    <p:extLst>
      <p:ext uri="{BB962C8B-B14F-4D97-AF65-F5344CB8AC3E}">
        <p14:creationId xmlns:p14="http://schemas.microsoft.com/office/powerpoint/2010/main" val="3546616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64343" y="435429"/>
            <a:ext cx="10140270" cy="6154057"/>
          </a:xfrm>
        </p:spPr>
        <p:txBody>
          <a:bodyPr/>
          <a:lstStyle/>
          <a:p>
            <a:endParaRPr lang="ru-RU" dirty="0" smtClean="0"/>
          </a:p>
          <a:p>
            <a:pPr algn="just"/>
            <a:r>
              <a:rPr lang="uk-UA" sz="2000" b="1" dirty="0" smtClean="0"/>
              <a:t>Другою сумісною ціллю держави та приватного бізнесу в рамках партнерства секторі туристичних послуг України є удосконалення туристичної та розважальної інфраструктури</a:t>
            </a:r>
            <a:r>
              <a:rPr lang="uk-UA" sz="2000" dirty="0" smtClean="0"/>
              <a:t>. З позиції держави цю ціль необхідно розглядати як створення сучасних об'єктів туристичної та розважальної інфраструктури. Втім приватний бізнес вкладає інвестиції в об'єкти туристичної та розважальної інфраструктури, передусім, з метою отримання стабільного прибутку. </a:t>
            </a:r>
          </a:p>
          <a:p>
            <a:pPr algn="just"/>
            <a:endParaRPr lang="uk-UA" sz="2000" dirty="0" smtClean="0"/>
          </a:p>
          <a:p>
            <a:pPr algn="just"/>
            <a:r>
              <a:rPr lang="uk-UA" sz="2000" b="1" dirty="0" smtClean="0"/>
              <a:t>Третьою ціллю держави та приватного бізнесу в межах партнерства в секторі туристичних послуг України є просування національного туристичного продукту на світовий та вітчизняний ринки</a:t>
            </a:r>
            <a:r>
              <a:rPr lang="uk-UA" sz="2000" dirty="0" smtClean="0"/>
              <a:t>. При цьому держава займається розробкою, а приватний бізнес - реалізацією системи просування національного туристичного продукту. </a:t>
            </a:r>
            <a:endParaRPr lang="uk-UA" sz="2000" dirty="0"/>
          </a:p>
        </p:txBody>
      </p:sp>
    </p:spTree>
    <p:extLst>
      <p:ext uri="{BB962C8B-B14F-4D97-AF65-F5344CB8AC3E}">
        <p14:creationId xmlns:p14="http://schemas.microsoft.com/office/powerpoint/2010/main" val="961554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2971" y="0"/>
            <a:ext cx="9501641" cy="522519"/>
          </a:xfrm>
        </p:spPr>
        <p:txBody>
          <a:bodyPr>
            <a:normAutofit fontScale="90000"/>
          </a:bodyPr>
          <a:lstStyle/>
          <a:p>
            <a:pPr algn="ctr"/>
            <a:r>
              <a:rPr lang="uk-UA" dirty="0" smtClean="0"/>
              <a:t>Проблеми запровадження державно-приватного партнерства та шляхи їх подолання </a:t>
            </a:r>
            <a:endParaRPr lang="uk-UA" dirty="0"/>
          </a:p>
        </p:txBody>
      </p:sp>
      <p:pic>
        <p:nvPicPr>
          <p:cNvPr id="5" name="Объект 4"/>
          <p:cNvPicPr>
            <a:picLocks noGrp="1" noChangeAspect="1"/>
          </p:cNvPicPr>
          <p:nvPr>
            <p:ph idx="1"/>
          </p:nvPr>
        </p:nvPicPr>
        <p:blipFill rotWithShape="1">
          <a:blip r:embed="rId2"/>
          <a:srcRect l="32267" t="27410" r="28417" b="13563"/>
          <a:stretch/>
        </p:blipFill>
        <p:spPr>
          <a:xfrm>
            <a:off x="2452914" y="1109272"/>
            <a:ext cx="8302172" cy="5872100"/>
          </a:xfrm>
          <a:prstGeom prst="rect">
            <a:avLst/>
          </a:prstGeom>
        </p:spPr>
      </p:pic>
    </p:spTree>
    <p:extLst>
      <p:ext uri="{BB962C8B-B14F-4D97-AF65-F5344CB8AC3E}">
        <p14:creationId xmlns:p14="http://schemas.microsoft.com/office/powerpoint/2010/main" val="1609137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3"/>
          <a:srcRect l="32191" t="30320" r="28506" b="22704"/>
          <a:stretch/>
        </p:blipFill>
        <p:spPr>
          <a:xfrm>
            <a:off x="2218544" y="374754"/>
            <a:ext cx="9088085" cy="5343875"/>
          </a:xfrm>
          <a:prstGeom prst="rect">
            <a:avLst/>
          </a:prstGeom>
        </p:spPr>
      </p:pic>
    </p:spTree>
    <p:extLst>
      <p:ext uri="{BB962C8B-B14F-4D97-AF65-F5344CB8AC3E}">
        <p14:creationId xmlns:p14="http://schemas.microsoft.com/office/powerpoint/2010/main" val="1956055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19086" y="696686"/>
            <a:ext cx="9385526" cy="5214536"/>
          </a:xfrm>
        </p:spPr>
        <p:txBody>
          <a:bodyPr/>
          <a:lstStyle/>
          <a:p>
            <a:pPr algn="just"/>
            <a:endParaRPr lang="uk-UA" sz="2000" dirty="0" smtClean="0"/>
          </a:p>
          <a:p>
            <a:pPr marL="0" indent="0" algn="ctr">
              <a:buNone/>
            </a:pPr>
            <a:r>
              <a:rPr lang="uk-UA" sz="2800" b="1" dirty="0" smtClean="0"/>
              <a:t>ВИСНОВОК</a:t>
            </a:r>
            <a:endParaRPr lang="uk-UA" sz="2800" b="1" dirty="0"/>
          </a:p>
          <a:p>
            <a:pPr algn="just"/>
            <a:endParaRPr lang="uk-UA" sz="2000" dirty="0" smtClean="0"/>
          </a:p>
          <a:p>
            <a:pPr algn="just"/>
            <a:r>
              <a:rPr lang="uk-UA" sz="2000" dirty="0" smtClean="0"/>
              <a:t>Туристична галузь наразі стикається з великою кількістю проблем, які слід негайно вирішувати, і одним  найефективніших методів є вдосконалення державного регулювання туризму через призму державно-приватного партнерства, яке має безліч визначень, але головне це те, що воно має спільну мету – довгострокова взаємодія держави та приватного сектору для ефективного розвитку територій, зокрема туристичних.</a:t>
            </a:r>
          </a:p>
          <a:p>
            <a:pPr algn="just"/>
            <a:r>
              <a:rPr lang="uk-UA" sz="2000" dirty="0" smtClean="0"/>
              <a:t>Створення чіткого механізму управління державно-приватним партнерством значно посилить конкурентні переваги галузі на національному та міжнародному рівні та дозволить нівелювати ризики для приватних іноземних та вітчизняних партнерів.</a:t>
            </a:r>
          </a:p>
          <a:p>
            <a:endParaRPr lang="uk-UA" sz="2000" dirty="0" smtClean="0"/>
          </a:p>
          <a:p>
            <a:endParaRPr lang="en-US" dirty="0"/>
          </a:p>
        </p:txBody>
      </p:sp>
    </p:spTree>
    <p:extLst>
      <p:ext uri="{BB962C8B-B14F-4D97-AF65-F5344CB8AC3E}">
        <p14:creationId xmlns:p14="http://schemas.microsoft.com/office/powerpoint/2010/main" val="1366151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048000" y="217000"/>
            <a:ext cx="7852229" cy="5180231"/>
          </a:xfrm>
          <a:prstGeom prst="rect">
            <a:avLst/>
          </a:prstGeom>
        </p:spPr>
      </p:pic>
      <p:sp>
        <p:nvSpPr>
          <p:cNvPr id="5" name="Прямоугольник 4"/>
          <p:cNvSpPr/>
          <p:nvPr/>
        </p:nvSpPr>
        <p:spPr>
          <a:xfrm>
            <a:off x="4194628" y="5892578"/>
            <a:ext cx="6096000" cy="646331"/>
          </a:xfrm>
          <a:prstGeom prst="rect">
            <a:avLst/>
          </a:prstGeom>
        </p:spPr>
        <p:txBody>
          <a:bodyPr>
            <a:spAutoFit/>
          </a:bodyPr>
          <a:lstStyle/>
          <a:p>
            <a:r>
              <a:rPr lang="ru-RU" dirty="0" smtClean="0"/>
              <a:t>Рис.9.1. </a:t>
            </a:r>
            <a:r>
              <a:rPr lang="uk-UA" dirty="0" smtClean="0"/>
              <a:t>Узагальнений вигляд поняття </a:t>
            </a:r>
            <a:r>
              <a:rPr lang="ru-RU" dirty="0" smtClean="0"/>
              <a:t>ДПП</a:t>
            </a:r>
          </a:p>
          <a:p>
            <a:endParaRPr lang="ru-RU" dirty="0"/>
          </a:p>
        </p:txBody>
      </p:sp>
    </p:spTree>
    <p:extLst>
      <p:ext uri="{BB962C8B-B14F-4D97-AF65-F5344CB8AC3E}">
        <p14:creationId xmlns:p14="http://schemas.microsoft.com/office/powerpoint/2010/main" val="2599168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9143" y="0"/>
            <a:ext cx="10058400" cy="653144"/>
          </a:xfrm>
        </p:spPr>
        <p:txBody>
          <a:bodyPr>
            <a:normAutofit/>
          </a:bodyPr>
          <a:lstStyle/>
          <a:p>
            <a:r>
              <a:rPr lang="uk-UA" sz="2800" dirty="0" smtClean="0"/>
              <a:t>Сектори економіки та сфери застосування механізмів ДПП:</a:t>
            </a:r>
            <a:endParaRPr lang="uk-UA" sz="2800" dirty="0"/>
          </a:p>
        </p:txBody>
      </p:sp>
      <p:sp>
        <p:nvSpPr>
          <p:cNvPr id="3" name="Объект 2"/>
          <p:cNvSpPr>
            <a:spLocks noGrp="1"/>
          </p:cNvSpPr>
          <p:nvPr>
            <p:ph idx="1"/>
          </p:nvPr>
        </p:nvSpPr>
        <p:spPr>
          <a:xfrm>
            <a:off x="870857" y="653144"/>
            <a:ext cx="11321142" cy="6204856"/>
          </a:xfrm>
        </p:spPr>
        <p:txBody>
          <a:bodyPr>
            <a:normAutofit fontScale="92500" lnSpcReduction="20000"/>
          </a:bodyPr>
          <a:lstStyle/>
          <a:p>
            <a:pPr marL="0" indent="0" algn="just">
              <a:buNone/>
            </a:pPr>
            <a:r>
              <a:rPr lang="uk-UA" dirty="0" smtClean="0"/>
              <a:t>	виробництво</a:t>
            </a:r>
            <a:r>
              <a:rPr lang="uk-UA" dirty="0"/>
              <a:t>, транспортування і постачання тепла та розподіл і постачання природного газу</a:t>
            </a:r>
            <a:r>
              <a:rPr lang="uk-UA" dirty="0" smtClean="0"/>
              <a:t>;</a:t>
            </a:r>
            <a:endParaRPr lang="uk-UA" dirty="0"/>
          </a:p>
          <a:p>
            <a:pPr marL="0" indent="0" algn="just">
              <a:buNone/>
            </a:pPr>
            <a:r>
              <a:rPr lang="uk-UA" dirty="0" smtClean="0"/>
              <a:t>	будівництво </a:t>
            </a:r>
            <a:r>
              <a:rPr lang="uk-UA" dirty="0"/>
              <a:t>та/або експлуатація автострад, доріг, залізниць, злітно-посадкових смуг на аеродромах, мостів, шляхових естакад, тунелів і метрополітенів, морських і річкових портів та їх інфраструктури</a:t>
            </a:r>
            <a:r>
              <a:rPr lang="uk-UA" dirty="0" smtClean="0"/>
              <a:t>;</a:t>
            </a:r>
            <a:endParaRPr lang="uk-UA" dirty="0"/>
          </a:p>
          <a:p>
            <a:pPr algn="just"/>
            <a:r>
              <a:rPr lang="uk-UA" dirty="0"/>
              <a:t>машинобудування</a:t>
            </a:r>
            <a:r>
              <a:rPr lang="uk-UA" dirty="0" smtClean="0"/>
              <a:t>;</a:t>
            </a:r>
            <a:endParaRPr lang="uk-UA" dirty="0"/>
          </a:p>
          <a:p>
            <a:pPr algn="just"/>
            <a:r>
              <a:rPr lang="uk-UA" dirty="0"/>
              <a:t>збір, очищення та розподілення води</a:t>
            </a:r>
            <a:r>
              <a:rPr lang="uk-UA" dirty="0" smtClean="0"/>
              <a:t>;</a:t>
            </a:r>
            <a:endParaRPr lang="uk-UA" dirty="0"/>
          </a:p>
          <a:p>
            <a:pPr algn="just"/>
            <a:r>
              <a:rPr lang="uk-UA" dirty="0"/>
              <a:t>охорона здоров'я</a:t>
            </a:r>
            <a:r>
              <a:rPr lang="uk-UA" dirty="0" smtClean="0"/>
              <a:t>;</a:t>
            </a:r>
            <a:endParaRPr lang="uk-UA" dirty="0"/>
          </a:p>
          <a:p>
            <a:pPr algn="just"/>
            <a:r>
              <a:rPr lang="uk-UA" dirty="0"/>
              <a:t>туризм, відпочинок, рекреація, культура та спорт</a:t>
            </a:r>
            <a:r>
              <a:rPr lang="uk-UA" dirty="0" smtClean="0"/>
              <a:t>;</a:t>
            </a:r>
            <a:endParaRPr lang="uk-UA" dirty="0"/>
          </a:p>
          <a:p>
            <a:pPr algn="just"/>
            <a:r>
              <a:rPr lang="uk-UA" dirty="0"/>
              <a:t>забезпечення функціонування зрошувальних і осушувальних систем</a:t>
            </a:r>
            <a:r>
              <a:rPr lang="uk-UA" dirty="0" smtClean="0"/>
              <a:t>;</a:t>
            </a:r>
            <a:endParaRPr lang="uk-UA" dirty="0"/>
          </a:p>
          <a:p>
            <a:pPr algn="just"/>
            <a:r>
              <a:rPr lang="uk-UA" dirty="0"/>
              <a:t>поводження з відходами, крім збирання та перевезення</a:t>
            </a:r>
            <a:r>
              <a:rPr lang="uk-UA" dirty="0" smtClean="0"/>
              <a:t>;</a:t>
            </a:r>
            <a:endParaRPr lang="uk-UA" dirty="0"/>
          </a:p>
          <a:p>
            <a:pPr algn="just"/>
            <a:r>
              <a:rPr lang="uk-UA" dirty="0"/>
              <a:t>виробництво, розподілення та постачання електричної енергії</a:t>
            </a:r>
            <a:r>
              <a:rPr lang="uk-UA" dirty="0" smtClean="0"/>
              <a:t>;</a:t>
            </a:r>
          </a:p>
          <a:p>
            <a:pPr algn="just"/>
            <a:r>
              <a:rPr lang="uk-UA" dirty="0"/>
              <a:t>надання соціальних послуг, управління соціальною установою, закладом</a:t>
            </a:r>
            <a:r>
              <a:rPr lang="uk-UA" dirty="0" smtClean="0"/>
              <a:t>;</a:t>
            </a:r>
            <a:endParaRPr lang="uk-UA" dirty="0"/>
          </a:p>
          <a:p>
            <a:pPr algn="just"/>
            <a:r>
              <a:rPr lang="uk-UA" dirty="0" smtClean="0"/>
              <a:t>виробництво </a:t>
            </a:r>
            <a:r>
              <a:rPr lang="uk-UA" dirty="0"/>
              <a:t>та впровадження енергозберігаючих технологій, будівництво та капітальний ремонт житлових будинків, повністю чи частково зруйнованих внаслідок бойових дій на території проведення антитерористичної </a:t>
            </a:r>
            <a:r>
              <a:rPr lang="uk-UA" dirty="0" smtClean="0"/>
              <a:t>операції</a:t>
            </a:r>
            <a:endParaRPr lang="uk-UA" dirty="0"/>
          </a:p>
          <a:p>
            <a:pPr algn="just"/>
            <a:r>
              <a:rPr lang="uk-UA" dirty="0"/>
              <a:t>встановлення модульних будинків та будівництво тимчасового житла для внутрішньо переміщених осіб</a:t>
            </a:r>
            <a:r>
              <a:rPr lang="uk-UA" dirty="0" smtClean="0"/>
              <a:t>;</a:t>
            </a:r>
            <a:endParaRPr lang="uk-UA" dirty="0"/>
          </a:p>
          <a:p>
            <a:pPr algn="just"/>
            <a:r>
              <a:rPr lang="uk-UA" dirty="0"/>
              <a:t>надання освітніх послуг та послуг у сфері охорони здоров'я</a:t>
            </a:r>
            <a:r>
              <a:rPr lang="uk-UA" dirty="0" smtClean="0"/>
              <a:t>;</a:t>
            </a:r>
            <a:endParaRPr lang="uk-UA" dirty="0"/>
          </a:p>
          <a:p>
            <a:pPr algn="just"/>
            <a:r>
              <a:rPr lang="uk-UA" dirty="0"/>
              <a:t>управління пам'ятками архітектури та культурної спадщини</a:t>
            </a:r>
            <a:r>
              <a:rPr lang="uk-UA" dirty="0" smtClean="0"/>
              <a:t>;</a:t>
            </a:r>
          </a:p>
          <a:p>
            <a:pPr algn="just"/>
            <a:r>
              <a:rPr lang="uk-UA" dirty="0"/>
              <a:t>донорство крові та/або компонентів крові, заготівля, переробка, тестування, зберігання, розподіл і реалізація донорської крові та/або компонентів крові</a:t>
            </a:r>
            <a:r>
              <a:rPr lang="uk-UA" dirty="0" smtClean="0"/>
              <a:t>;</a:t>
            </a:r>
          </a:p>
          <a:p>
            <a:r>
              <a:rPr lang="uk-UA" dirty="0"/>
              <a:t>електронні комунікації</a:t>
            </a:r>
            <a:endParaRPr lang="en-US" dirty="0"/>
          </a:p>
        </p:txBody>
      </p:sp>
    </p:spTree>
    <p:extLst>
      <p:ext uri="{BB962C8B-B14F-4D97-AF65-F5344CB8AC3E}">
        <p14:creationId xmlns:p14="http://schemas.microsoft.com/office/powerpoint/2010/main" val="1502728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53028" y="812799"/>
            <a:ext cx="9971315" cy="6553201"/>
          </a:xfrm>
        </p:spPr>
        <p:txBody>
          <a:bodyPr>
            <a:normAutofit/>
          </a:bodyPr>
          <a:lstStyle/>
          <a:p>
            <a:pPr algn="just"/>
            <a:r>
              <a:rPr lang="uk-UA" sz="2000" b="1" dirty="0" smtClean="0"/>
              <a:t>На стороні приватного партнера </a:t>
            </a:r>
            <a:r>
              <a:rPr lang="uk-UA" sz="2000" dirty="0" smtClean="0"/>
              <a:t>у договорі, укладеному в рамках державно-приватного партнерства, можуть виступати декілька осіб, які відповідно до Закону можуть бути приватними партнерами. Відносини між приватними партнерами та порядок визначення приватного партнера для представництва інтересів інших приватних партнерів у відносинах з державним партнером </a:t>
            </a:r>
            <a:r>
              <a:rPr lang="uk-UA" sz="2000" i="1" dirty="0" smtClean="0"/>
              <a:t>визначаються умовами договору</a:t>
            </a:r>
            <a:r>
              <a:rPr lang="uk-UA" sz="2000" dirty="0" smtClean="0"/>
              <a:t>, укладеного між приватними партнерами, або умовами договору, укладеного в рамках державно-приватного партнерства. Такі особи несуть солідарну відповідальність за зобов’язаннями, передбаченими договором, укладеним в рамках державно-приватного партнерства.</a:t>
            </a:r>
          </a:p>
          <a:p>
            <a:pPr algn="just"/>
            <a:r>
              <a:rPr lang="uk-UA" sz="2000" b="1" dirty="0" smtClean="0"/>
              <a:t>Державним партнером</a:t>
            </a:r>
            <a:r>
              <a:rPr lang="uk-UA" sz="2000" dirty="0" smtClean="0"/>
              <a:t> у договорі, укладеному в рамках державно-приватного партнерства, одночасно можуть виступати декілька органів державної влади та/або органів місцевого самоврядування, Національна академія наук України, галузеві академії наук. Права та обов’язки зазначених осіб щодо їх спільної участі у договорі, укладеному в рамках державно-приватного партнерства, визначаються договором, укладеним між ними.</a:t>
            </a:r>
          </a:p>
        </p:txBody>
      </p:sp>
    </p:spTree>
    <p:extLst>
      <p:ext uri="{BB962C8B-B14F-4D97-AF65-F5344CB8AC3E}">
        <p14:creationId xmlns:p14="http://schemas.microsoft.com/office/powerpoint/2010/main" val="1510969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0400" y="624110"/>
            <a:ext cx="10145485" cy="1280890"/>
          </a:xfrm>
        </p:spPr>
        <p:txBody>
          <a:bodyPr/>
          <a:lstStyle/>
          <a:p>
            <a:pPr algn="ctr"/>
            <a:r>
              <a:rPr lang="uk-UA" dirty="0" smtClean="0"/>
              <a:t>До ознак державно-приватного партнерства належать:</a:t>
            </a:r>
            <a:endParaRPr lang="uk-UA" dirty="0"/>
          </a:p>
        </p:txBody>
      </p:sp>
      <p:sp>
        <p:nvSpPr>
          <p:cNvPr id="3" name="Объект 2"/>
          <p:cNvSpPr>
            <a:spLocks noGrp="1"/>
          </p:cNvSpPr>
          <p:nvPr>
            <p:ph idx="1"/>
          </p:nvPr>
        </p:nvSpPr>
        <p:spPr>
          <a:xfrm>
            <a:off x="1625600" y="2133600"/>
            <a:ext cx="9879012" cy="4724400"/>
          </a:xfrm>
        </p:spPr>
        <p:txBody>
          <a:bodyPr>
            <a:normAutofit/>
          </a:bodyPr>
          <a:lstStyle/>
          <a:p>
            <a:pPr algn="just"/>
            <a:r>
              <a:rPr lang="ru-RU" dirty="0" smtClean="0"/>
              <a:t>1</a:t>
            </a:r>
            <a:r>
              <a:rPr lang="uk-UA" sz="2400" dirty="0" smtClean="0"/>
              <a:t>) створення та/або будівництво (нове будівництво, реконструкція, реставрація, капітальний ремонт та технічне переоснащення) об’єкта державно-приватного партнерства та/або управління (користування, експлуатація, технічне обслуговування) таким об’єктом;</a:t>
            </a:r>
          </a:p>
          <a:p>
            <a:pPr algn="just"/>
            <a:r>
              <a:rPr lang="uk-UA" sz="2400" dirty="0" smtClean="0"/>
              <a:t>2) довготривалість відносин (від 5 до 50 років);</a:t>
            </a:r>
          </a:p>
          <a:p>
            <a:pPr algn="just"/>
            <a:r>
              <a:rPr lang="uk-UA" sz="2400" dirty="0" smtClean="0"/>
              <a:t>3) передача приватному партнеру частини ризиків у процесі здійснення державно-приватного партнерства;</a:t>
            </a:r>
          </a:p>
          <a:p>
            <a:pPr algn="just"/>
            <a:r>
              <a:rPr lang="uk-UA" sz="2400" dirty="0" smtClean="0"/>
              <a:t>4) внесення приватним партнером інвестицій в об’єкт державно-приватного партнерства</a:t>
            </a:r>
            <a:r>
              <a:rPr lang="ru-RU" dirty="0" smtClean="0"/>
              <a:t>.</a:t>
            </a:r>
            <a:endParaRPr lang="en-US" dirty="0"/>
          </a:p>
        </p:txBody>
      </p:sp>
    </p:spTree>
    <p:extLst>
      <p:ext uri="{BB962C8B-B14F-4D97-AF65-F5344CB8AC3E}">
        <p14:creationId xmlns:p14="http://schemas.microsoft.com/office/powerpoint/2010/main" val="935840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7885" y="145144"/>
            <a:ext cx="10638971" cy="711199"/>
          </a:xfrm>
        </p:spPr>
        <p:txBody>
          <a:bodyPr>
            <a:normAutofit/>
          </a:bodyPr>
          <a:lstStyle/>
          <a:p>
            <a:pPr algn="ctr"/>
            <a:r>
              <a:rPr lang="uk-UA" dirty="0"/>
              <a:t>Форми здійснення державно-приватного партнерства</a:t>
            </a:r>
            <a:endParaRPr lang="en-US" dirty="0"/>
          </a:p>
        </p:txBody>
      </p:sp>
      <p:sp>
        <p:nvSpPr>
          <p:cNvPr id="3" name="Объект 2"/>
          <p:cNvSpPr>
            <a:spLocks noGrp="1"/>
          </p:cNvSpPr>
          <p:nvPr>
            <p:ph idx="1"/>
          </p:nvPr>
        </p:nvSpPr>
        <p:spPr>
          <a:xfrm>
            <a:off x="1248229" y="856343"/>
            <a:ext cx="10493827" cy="6001657"/>
          </a:xfrm>
        </p:spPr>
        <p:txBody>
          <a:bodyPr>
            <a:normAutofit lnSpcReduction="10000"/>
          </a:bodyPr>
          <a:lstStyle/>
          <a:p>
            <a:pPr algn="just"/>
            <a:r>
              <a:rPr lang="uk-UA" b="1" dirty="0"/>
              <a:t>концесійний договір </a:t>
            </a:r>
            <a:r>
              <a:rPr lang="uk-UA" b="1" dirty="0" smtClean="0"/>
              <a:t>- </a:t>
            </a:r>
            <a:r>
              <a:rPr lang="uk-UA" dirty="0" smtClean="0"/>
              <a:t>договір</a:t>
            </a:r>
            <a:r>
              <a:rPr lang="uk-UA" dirty="0"/>
              <a:t>, відповідно до якого уповноважений орган виконавчої влади чи орган місцевого самоврядування (</a:t>
            </a:r>
            <a:r>
              <a:rPr lang="uk-UA" dirty="0" err="1"/>
              <a:t>концесієдавець</a:t>
            </a:r>
            <a:r>
              <a:rPr lang="uk-UA" dirty="0"/>
              <a:t>) надає на платній та строковій основі суб’єкту підприємницької діяльності (концесіонеру ) право створити (побудувати) </a:t>
            </a:r>
            <a:r>
              <a:rPr lang="uk-UA" dirty="0" smtClean="0"/>
              <a:t>об'єкт </a:t>
            </a:r>
            <a:r>
              <a:rPr lang="uk-UA" dirty="0"/>
              <a:t>концесії чи суттєво його поліпшити </a:t>
            </a:r>
            <a:r>
              <a:rPr lang="uk-UA" dirty="0" smtClean="0"/>
              <a:t>та ( </a:t>
            </a:r>
            <a:r>
              <a:rPr lang="uk-UA" dirty="0"/>
              <a:t>або) здійснювати його </a:t>
            </a:r>
            <a:r>
              <a:rPr lang="uk-UA" dirty="0" smtClean="0"/>
              <a:t>управління (</a:t>
            </a:r>
            <a:r>
              <a:rPr lang="uk-UA" dirty="0"/>
              <a:t>експлуатацію) відповідно до </a:t>
            </a:r>
            <a:r>
              <a:rPr lang="uk-UA" dirty="0" smtClean="0"/>
              <a:t>Закону </a:t>
            </a:r>
            <a:r>
              <a:rPr lang="uk-UA" dirty="0"/>
              <a:t>України “Про </a:t>
            </a:r>
            <a:r>
              <a:rPr lang="uk-UA" dirty="0" smtClean="0"/>
              <a:t>концесії” з </a:t>
            </a:r>
            <a:r>
              <a:rPr lang="uk-UA" dirty="0"/>
              <a:t>метою задоволення громадських </a:t>
            </a:r>
            <a:r>
              <a:rPr lang="uk-UA" dirty="0" smtClean="0"/>
              <a:t>потреб. (</a:t>
            </a:r>
            <a:r>
              <a:rPr lang="uk-UA" i="1" dirty="0" smtClean="0"/>
              <a:t>Концесія</a:t>
            </a:r>
            <a:r>
              <a:rPr lang="uk-UA" dirty="0" smtClean="0"/>
              <a:t> </a:t>
            </a:r>
            <a:r>
              <a:rPr lang="uk-UA" dirty="0"/>
              <a:t>- це надання з метою задоволення громадських потреб уповноваженим органом виконавчої влади чи органом місцевого самоврядування на підставі концесійного договору на платній та строковій основі юридичній або фізичній особі (суб’єкту підприємницької діяльності) права на створення (будівництво) та (або) управління (експлуатацію) об’єкта концесії (строкове платне володіння), за умови взяття суб’єктом підприємницької діяльності (концесіонером) на себе зобов’язань по створенню (будівництву) та (або) управлінню (експлуатації) об’єктом концесії, майнової відповідальності та можливого підприємницького ризику.</a:t>
            </a:r>
          </a:p>
          <a:p>
            <a:pPr algn="just"/>
            <a:r>
              <a:rPr lang="uk-UA" b="1" dirty="0"/>
              <a:t>договір управління майном </a:t>
            </a:r>
            <a:r>
              <a:rPr lang="uk-UA" dirty="0"/>
              <a:t>(виключно за умови передбачення у договорі, укладеному в рамках державно-приватного партнерства, інвестиційних зобов'язань приватного партнера</a:t>
            </a:r>
            <a:r>
              <a:rPr lang="uk-UA" dirty="0" smtClean="0"/>
              <a:t>);</a:t>
            </a:r>
            <a:endParaRPr lang="uk-UA" dirty="0"/>
          </a:p>
          <a:p>
            <a:pPr algn="just"/>
            <a:r>
              <a:rPr lang="uk-UA" b="1" dirty="0"/>
              <a:t>договір про спільну діяльніст</a:t>
            </a:r>
            <a:r>
              <a:rPr lang="uk-UA" dirty="0"/>
              <a:t>ь</a:t>
            </a:r>
            <a:r>
              <a:rPr lang="uk-UA" dirty="0" smtClean="0"/>
              <a:t>;</a:t>
            </a:r>
            <a:endParaRPr lang="uk-UA" dirty="0"/>
          </a:p>
          <a:p>
            <a:pPr algn="just"/>
            <a:r>
              <a:rPr lang="uk-UA" dirty="0" smtClean="0"/>
              <a:t>інші </a:t>
            </a:r>
            <a:r>
              <a:rPr lang="uk-UA" dirty="0"/>
              <a:t>договори</a:t>
            </a:r>
            <a:r>
              <a:rPr lang="uk-UA" dirty="0" smtClean="0"/>
              <a:t>.</a:t>
            </a:r>
            <a:endParaRPr lang="uk-UA" dirty="0"/>
          </a:p>
          <a:p>
            <a:pPr algn="just"/>
            <a:r>
              <a:rPr lang="uk-UA" dirty="0"/>
              <a:t>Договір, укладений у рамках державно-приватного партнерства, може містити елементи різних договорів (</a:t>
            </a:r>
            <a:r>
              <a:rPr lang="uk-UA" b="1" dirty="0"/>
              <a:t>змішаний договір</a:t>
            </a:r>
            <a:r>
              <a:rPr lang="uk-UA" dirty="0"/>
              <a:t>), умови яких визначаються відповідно до цивільного законодавства України.</a:t>
            </a:r>
          </a:p>
        </p:txBody>
      </p:sp>
    </p:spTree>
    <p:extLst>
      <p:ext uri="{BB962C8B-B14F-4D97-AF65-F5344CB8AC3E}">
        <p14:creationId xmlns:p14="http://schemas.microsoft.com/office/powerpoint/2010/main" val="2686404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5829" y="261257"/>
            <a:ext cx="9138784" cy="957943"/>
          </a:xfrm>
        </p:spPr>
        <p:txBody>
          <a:bodyPr>
            <a:normAutofit fontScale="90000"/>
          </a:bodyPr>
          <a:lstStyle/>
          <a:p>
            <a:r>
              <a:rPr lang="uk-UA" b="1" dirty="0"/>
              <a:t>Р</a:t>
            </a:r>
            <a:r>
              <a:rPr lang="uk-UA" b="1" dirty="0" smtClean="0"/>
              <a:t>еалізація </a:t>
            </a:r>
            <a:r>
              <a:rPr lang="uk-UA" b="1" dirty="0" err="1"/>
              <a:t>проєкту</a:t>
            </a:r>
            <a:r>
              <a:rPr lang="uk-UA" b="1" dirty="0"/>
              <a:t> ДПП має такі етапи.</a:t>
            </a:r>
            <a:br>
              <a:rPr lang="uk-UA" b="1" dirty="0"/>
            </a:br>
            <a:endParaRPr lang="en-US" b="1" dirty="0"/>
          </a:p>
        </p:txBody>
      </p:sp>
      <p:sp>
        <p:nvSpPr>
          <p:cNvPr id="3" name="Объект 2"/>
          <p:cNvSpPr>
            <a:spLocks noGrp="1"/>
          </p:cNvSpPr>
          <p:nvPr>
            <p:ph idx="1"/>
          </p:nvPr>
        </p:nvSpPr>
        <p:spPr>
          <a:xfrm>
            <a:off x="1436915" y="856343"/>
            <a:ext cx="10067698" cy="5258079"/>
          </a:xfrm>
        </p:spPr>
        <p:txBody>
          <a:bodyPr>
            <a:normAutofit fontScale="92500" lnSpcReduction="10000"/>
          </a:bodyPr>
          <a:lstStyle/>
          <a:p>
            <a:endParaRPr lang="uk-UA" dirty="0"/>
          </a:p>
          <a:p>
            <a:pPr algn="just"/>
            <a:r>
              <a:rPr lang="uk-UA" sz="2800" dirty="0"/>
              <a:t>1. Ініціювання партнерства та подання пропозиції, що складається з концептуальної записки і техніко-економічного обґрунтування. Ініціаторами можуть бути державні та приватні партнери</a:t>
            </a:r>
            <a:r>
              <a:rPr lang="uk-UA" sz="2800" dirty="0" smtClean="0"/>
              <a:t>.</a:t>
            </a:r>
            <a:endParaRPr lang="uk-UA" sz="2800" dirty="0"/>
          </a:p>
          <a:p>
            <a:pPr algn="just"/>
            <a:r>
              <a:rPr lang="uk-UA" sz="2800" dirty="0"/>
              <a:t>2. Аналіз ефективності ДПП</a:t>
            </a:r>
            <a:r>
              <a:rPr lang="uk-UA" sz="2800" dirty="0" smtClean="0"/>
              <a:t>.</a:t>
            </a:r>
            <a:endParaRPr lang="uk-UA" sz="2800" dirty="0"/>
          </a:p>
          <a:p>
            <a:pPr algn="just"/>
            <a:r>
              <a:rPr lang="uk-UA" sz="2800" dirty="0"/>
              <a:t>3. Ухвалення рішення про ДПП та проведення конкурсу на визначення приватного партнера</a:t>
            </a:r>
            <a:r>
              <a:rPr lang="uk-UA" sz="2800" dirty="0" smtClean="0"/>
              <a:t>.</a:t>
            </a:r>
            <a:endParaRPr lang="uk-UA" sz="2800" dirty="0"/>
          </a:p>
          <a:p>
            <a:pPr algn="just"/>
            <a:r>
              <a:rPr lang="uk-UA" sz="2800" dirty="0"/>
              <a:t>4. Проведення конкурсу (створення комісії, розробка конкурсної документації, публікація оголошення, прийом пропозицій, оцінка та визначення переможця</a:t>
            </a:r>
            <a:r>
              <a:rPr lang="uk-UA" sz="2800" dirty="0" smtClean="0"/>
              <a:t>).</a:t>
            </a:r>
            <a:endParaRPr lang="uk-UA" sz="2800" dirty="0"/>
          </a:p>
          <a:p>
            <a:pPr algn="just"/>
            <a:r>
              <a:rPr lang="uk-UA" sz="2800" dirty="0"/>
              <a:t>5. Затвердження результатів та укладення договору з приватним партнером.</a:t>
            </a:r>
            <a:endParaRPr lang="en-US" sz="2800" dirty="0"/>
          </a:p>
        </p:txBody>
      </p:sp>
    </p:spTree>
    <p:extLst>
      <p:ext uri="{BB962C8B-B14F-4D97-AF65-F5344CB8AC3E}">
        <p14:creationId xmlns:p14="http://schemas.microsoft.com/office/powerpoint/2010/main" val="1025610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янец">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470</TotalTime>
  <Words>3721</Words>
  <Application>Microsoft Office PowerPoint</Application>
  <PresentationFormat>Широкоэкранный</PresentationFormat>
  <Paragraphs>133</Paragraphs>
  <Slides>33</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33</vt:i4>
      </vt:variant>
    </vt:vector>
  </HeadingPairs>
  <TitlesOfParts>
    <vt:vector size="38" baseType="lpstr">
      <vt:lpstr>Arial</vt:lpstr>
      <vt:lpstr>Calibri</vt:lpstr>
      <vt:lpstr>Times New Roman</vt:lpstr>
      <vt:lpstr>Wingdings 3</vt:lpstr>
      <vt:lpstr>Легкий дым</vt:lpstr>
      <vt:lpstr>ДЕРЖАВНО-ПРИВАТНЕ ПАРТНЕРСТВО В ТУРИСТИЧНІЙ ДІЯЛЬНОСТІ </vt:lpstr>
      <vt:lpstr>Закон України «Про державно-приватне партнерство» від 1.07.2010р. № 2404-VI (Редакція від 01.01.2022)</vt:lpstr>
      <vt:lpstr>Презентация PowerPoint</vt:lpstr>
      <vt:lpstr>Презентация PowerPoint</vt:lpstr>
      <vt:lpstr>Сектори економіки та сфери застосування механізмів ДПП:</vt:lpstr>
      <vt:lpstr>Презентация PowerPoint</vt:lpstr>
      <vt:lpstr>До ознак державно-приватного партнерства належать:</vt:lpstr>
      <vt:lpstr>Форми здійснення державно-приватного партнерства</vt:lpstr>
      <vt:lpstr>Реалізація проєкту ДПП має такі етапи. </vt:lpstr>
      <vt:lpstr>У 2020 році Кабінетом Міністрів України було прийнято постанову, згідно якої затверджується нова редакція Порядку проведення аналізу ефективності здійснення державно-приватного партнерства</vt:lpstr>
      <vt:lpstr>Презентация PowerPoint</vt:lpstr>
      <vt:lpstr>Світовий досвід ДПП: типи угод за функціями</vt:lpstr>
      <vt:lpstr>Моделі державно-приватного партнерства (світова практика)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 переваг ДПП можна віднести: </vt:lpstr>
      <vt:lpstr>Фактори успіху в управлінні державноприватним партнерством у туристичній галузі:</vt:lpstr>
      <vt:lpstr>Відповідальності держави та приватного бізнесу в угодах ДПП в туризмі</vt:lpstr>
      <vt:lpstr>Презентация PowerPoint</vt:lpstr>
      <vt:lpstr>Презентация PowerPoint</vt:lpstr>
      <vt:lpstr>Презентация PowerPoint</vt:lpstr>
      <vt:lpstr>Презентация PowerPoint</vt:lpstr>
      <vt:lpstr>Проблеми запровадження державно-приватного партнерства та шляхи їх подолання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53</cp:revision>
  <dcterms:created xsi:type="dcterms:W3CDTF">2022-10-30T07:20:39Z</dcterms:created>
  <dcterms:modified xsi:type="dcterms:W3CDTF">2022-10-30T15:11:02Z</dcterms:modified>
</cp:coreProperties>
</file>