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753600" cy="7315200"/>
  <p:notesSz cx="7315200" cy="97536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gw0kJsb3r2WVPVf8oSeknbROk+9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354" y="0"/>
      </p:cViewPr>
      <p:guideLst>
        <p:guide orient="horz" pos="2304"/>
        <p:guide pos="30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9425" y="731500"/>
            <a:ext cx="4877025" cy="3657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00" y="4632950"/>
            <a:ext cx="5852150" cy="4389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370887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
        <p:cNvGrpSpPr/>
        <p:nvPr/>
      </p:nvGrpSpPr>
      <p:grpSpPr>
        <a:xfrm>
          <a:off x="0" y="0"/>
          <a:ext cx="0" cy="0"/>
          <a:chOff x="0" y="0"/>
          <a:chExt cx="0" cy="0"/>
        </a:xfrm>
      </p:grpSpPr>
      <p:sp>
        <p:nvSpPr>
          <p:cNvPr id="8" name="Google Shape;8;p1: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 name="Google Shape;9;p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 name="Google Shape;10;p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a:t>
            </a:fld>
            <a:endParaRPr sz="18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5" name="Google Shape;165;p10: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6" name="Google Shape;166;p1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10</a:t>
            </a:fld>
            <a:endParaRPr sz="18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9" name="Google Shape;179;p1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0" name="Google Shape;180;p1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11</a:t>
            </a:fld>
            <a:endParaRPr sz="18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p1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98" name="Google Shape;198;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12</a:t>
            </a:fld>
            <a:endParaRPr sz="18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 name="Google Shape;211;p1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12" name="Google Shape;212;p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13</a:t>
            </a:fld>
            <a:endParaRPr sz="18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4: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5" name="Google Shape;225;p1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6" name="Google Shape;226;p1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14</a:t>
            </a:fld>
            <a:endParaRPr sz="18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5: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p1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8" name="Google Shape;238;p1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15</a:t>
            </a:fld>
            <a:endParaRPr sz="18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6: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4" name="Google Shape;254;p1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55" name="Google Shape;255;p1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16</a:t>
            </a:fld>
            <a:endParaRPr sz="18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7: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8" name="Google Shape;268;p1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69" name="Google Shape;269;p1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17</a:t>
            </a:fld>
            <a:endParaRPr sz="18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8: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1" name="Google Shape;281;p18: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82" name="Google Shape;282;p1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18</a:t>
            </a:fld>
            <a:endParaRPr sz="18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02dacb50e2_0_16:notes"/>
          <p:cNvSpPr>
            <a:spLocks noGrp="1" noRot="1" noChangeAspect="1"/>
          </p:cNvSpPr>
          <p:nvPr>
            <p:ph type="sldImg" idx="2"/>
          </p:nvPr>
        </p:nvSpPr>
        <p:spPr>
          <a:xfrm>
            <a:off x="1219200" y="731838"/>
            <a:ext cx="48768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02dacb50e2_0_16:notes"/>
          <p:cNvSpPr txBox="1">
            <a:spLocks noGrp="1"/>
          </p:cNvSpPr>
          <p:nvPr>
            <p:ph type="body" idx="1"/>
          </p:nvPr>
        </p:nvSpPr>
        <p:spPr>
          <a:xfrm>
            <a:off x="731500" y="4632950"/>
            <a:ext cx="58521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2: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 name="Google Shape;28;p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9" name="Google Shape;29;p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2</a:t>
            </a:fld>
            <a:endParaRPr sz="18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02dacb50e2_0_19:notes"/>
          <p:cNvSpPr>
            <a:spLocks noGrp="1" noRot="1" noChangeAspect="1"/>
          </p:cNvSpPr>
          <p:nvPr>
            <p:ph type="sldImg" idx="2"/>
          </p:nvPr>
        </p:nvSpPr>
        <p:spPr>
          <a:xfrm>
            <a:off x="1219200" y="731838"/>
            <a:ext cx="48768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02dacb50e2_0_19:notes"/>
          <p:cNvSpPr txBox="1">
            <a:spLocks noGrp="1"/>
          </p:cNvSpPr>
          <p:nvPr>
            <p:ph type="body" idx="1"/>
          </p:nvPr>
        </p:nvSpPr>
        <p:spPr>
          <a:xfrm>
            <a:off x="731500" y="4632950"/>
            <a:ext cx="58521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02dacb50e2_0_22:notes"/>
          <p:cNvSpPr>
            <a:spLocks noGrp="1" noRot="1" noChangeAspect="1"/>
          </p:cNvSpPr>
          <p:nvPr>
            <p:ph type="sldImg" idx="2"/>
          </p:nvPr>
        </p:nvSpPr>
        <p:spPr>
          <a:xfrm>
            <a:off x="1219200" y="731838"/>
            <a:ext cx="48768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02dacb50e2_0_22:notes"/>
          <p:cNvSpPr txBox="1">
            <a:spLocks noGrp="1"/>
          </p:cNvSpPr>
          <p:nvPr>
            <p:ph type="body" idx="1"/>
          </p:nvPr>
        </p:nvSpPr>
        <p:spPr>
          <a:xfrm>
            <a:off x="731500" y="4632950"/>
            <a:ext cx="58521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9: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8" name="Google Shape;338;p1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39" name="Google Shape;339;p1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22</a:t>
            </a:fld>
            <a:endParaRPr sz="18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3: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9" name="Google Shape;49;p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3</a:t>
            </a:fld>
            <a:endParaRPr sz="18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 name="Google Shape;63;p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4" name="Google Shape;64;p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4</a:t>
            </a:fld>
            <a:endParaRPr sz="18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1" name="Google Shape;81;p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2" name="Google Shape;82;p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5</a:t>
            </a:fld>
            <a:endParaRPr sz="18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p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1" name="Google Shape;101;p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6</a:t>
            </a:fld>
            <a:endParaRPr sz="18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0" name="Google Shape;120;p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21" name="Google Shape;121;p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7</a:t>
            </a:fld>
            <a:endParaRPr sz="18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p8: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8" name="Google Shape;138;p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8</a:t>
            </a:fld>
            <a:endParaRPr sz="18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 name="Google Shape;151;p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2" name="Google Shape;152;p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9</a:t>
            </a:fld>
            <a:endParaRPr sz="18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1.png"/><Relationship Id="rId7"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2.png"/><Relationship Id="rId4" Type="http://schemas.openxmlformats.org/officeDocument/2006/relationships/image" Target="../media/image23.png"/><Relationship Id="rId9" Type="http://schemas.openxmlformats.org/officeDocument/2006/relationships/image" Target="../media/image73.jpg"/></Relationships>
</file>

<file path=ppt/slides/_rels/slide11.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1.jpg"/><Relationship Id="rId3" Type="http://schemas.openxmlformats.org/officeDocument/2006/relationships/image" Target="../media/image28.png"/><Relationship Id="rId7" Type="http://schemas.openxmlformats.org/officeDocument/2006/relationships/image" Target="../media/image77.png"/><Relationship Id="rId12" Type="http://schemas.openxmlformats.org/officeDocument/2006/relationships/image" Target="../media/image8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6.png"/><Relationship Id="rId11" Type="http://schemas.openxmlformats.org/officeDocument/2006/relationships/image" Target="../media/image37.png"/><Relationship Id="rId5" Type="http://schemas.openxmlformats.org/officeDocument/2006/relationships/image" Target="../media/image75.png"/><Relationship Id="rId10" Type="http://schemas.openxmlformats.org/officeDocument/2006/relationships/image" Target="../media/image35.png"/><Relationship Id="rId4" Type="http://schemas.openxmlformats.org/officeDocument/2006/relationships/image" Target="../media/image74.png"/><Relationship Id="rId9" Type="http://schemas.openxmlformats.org/officeDocument/2006/relationships/image" Target="../media/image79.png"/></Relationships>
</file>

<file path=ppt/slides/_rels/slide1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82.png"/><Relationship Id="rId4" Type="http://schemas.openxmlformats.org/officeDocument/2006/relationships/image" Target="../media/image23.png"/><Relationship Id="rId9" Type="http://schemas.openxmlformats.org/officeDocument/2006/relationships/image" Target="../media/image84.png"/></Relationships>
</file>

<file path=ppt/slides/_rels/slide13.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14.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15.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s>
</file>

<file path=ppt/slides/_rels/slide16.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17.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18.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5.png"/><Relationship Id="rId7" Type="http://schemas.openxmlformats.org/officeDocument/2006/relationships/image" Target="../media/image11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1.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120.png"/><Relationship Id="rId4" Type="http://schemas.openxmlformats.org/officeDocument/2006/relationships/image" Target="../media/image23.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21.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18" Type="http://schemas.openxmlformats.org/officeDocument/2006/relationships/image" Target="../media/image114.png"/><Relationship Id="rId3" Type="http://schemas.openxmlformats.org/officeDocument/2006/relationships/image" Target="../media/image15.png"/><Relationship Id="rId7" Type="http://schemas.openxmlformats.org/officeDocument/2006/relationships/image" Target="../media/image4.png"/><Relationship Id="rId12" Type="http://schemas.openxmlformats.org/officeDocument/2006/relationships/image" Target="../media/image10.png"/><Relationship Id="rId17" Type="http://schemas.openxmlformats.org/officeDocument/2006/relationships/image" Target="../media/image101.png"/><Relationship Id="rId2" Type="http://schemas.openxmlformats.org/officeDocument/2006/relationships/notesSlide" Target="../notesSlides/notesSlide22.xml"/><Relationship Id="rId16" Type="http://schemas.openxmlformats.org/officeDocument/2006/relationships/image" Target="../media/image97.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2.png"/><Relationship Id="rId15" Type="http://schemas.openxmlformats.org/officeDocument/2006/relationships/image" Target="../media/image36.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4.png"/><Relationship Id="rId3" Type="http://schemas.openxmlformats.org/officeDocument/2006/relationships/image" Target="../media/image28.png"/><Relationship Id="rId7" Type="http://schemas.openxmlformats.org/officeDocument/2006/relationships/image" Target="../media/image39.png"/><Relationship Id="rId12"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30.png"/><Relationship Id="rId10" Type="http://schemas.openxmlformats.org/officeDocument/2006/relationships/image" Target="../media/image41.png"/><Relationship Id="rId4" Type="http://schemas.openxmlformats.org/officeDocument/2006/relationships/image" Target="../media/image29.png"/><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22.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11.png"/><Relationship Id="rId5" Type="http://schemas.openxmlformats.org/officeDocument/2006/relationships/image" Target="../media/image57.png"/><Relationship Id="rId10" Type="http://schemas.openxmlformats.org/officeDocument/2006/relationships/image" Target="../media/image9.png"/><Relationship Id="rId4" Type="http://schemas.openxmlformats.org/officeDocument/2006/relationships/image" Target="../media/image56.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1"/>
        <p:cNvGrpSpPr/>
        <p:nvPr/>
      </p:nvGrpSpPr>
      <p:grpSpPr>
        <a:xfrm>
          <a:off x="0" y="0"/>
          <a:ext cx="0" cy="0"/>
          <a:chOff x="0" y="0"/>
          <a:chExt cx="0" cy="0"/>
        </a:xfrm>
      </p:grpSpPr>
      <p:pic>
        <p:nvPicPr>
          <p:cNvPr id="12" name="Google Shape;12;p1" descr="preencoded.png"/>
          <p:cNvPicPr preferRelativeResize="0"/>
          <p:nvPr/>
        </p:nvPicPr>
        <p:blipFill rotWithShape="1">
          <a:blip r:embed="rId3">
            <a:alphaModFix/>
          </a:blip>
          <a:srcRect/>
          <a:stretch/>
        </p:blipFill>
        <p:spPr>
          <a:xfrm>
            <a:off x="0" y="0"/>
            <a:ext cx="9428406" cy="3941462"/>
          </a:xfrm>
          <a:prstGeom prst="rect">
            <a:avLst/>
          </a:prstGeom>
          <a:noFill/>
          <a:ln>
            <a:noFill/>
          </a:ln>
        </p:spPr>
      </p:pic>
      <p:pic>
        <p:nvPicPr>
          <p:cNvPr id="13" name="Google Shape;13;p1" descr="preencoded.png"/>
          <p:cNvPicPr preferRelativeResize="0"/>
          <p:nvPr/>
        </p:nvPicPr>
        <p:blipFill rotWithShape="1">
          <a:blip r:embed="rId4">
            <a:alphaModFix/>
          </a:blip>
          <a:srcRect/>
          <a:stretch/>
        </p:blipFill>
        <p:spPr>
          <a:xfrm>
            <a:off x="200025" y="1933575"/>
            <a:ext cx="7410450" cy="4347152"/>
          </a:xfrm>
          <a:prstGeom prst="rect">
            <a:avLst/>
          </a:prstGeom>
          <a:noFill/>
          <a:ln>
            <a:noFill/>
          </a:ln>
        </p:spPr>
      </p:pic>
      <p:pic>
        <p:nvPicPr>
          <p:cNvPr id="14" name="Google Shape;14;p1" descr="preencoded.png"/>
          <p:cNvPicPr preferRelativeResize="0"/>
          <p:nvPr/>
        </p:nvPicPr>
        <p:blipFill rotWithShape="1">
          <a:blip r:embed="rId5">
            <a:alphaModFix/>
          </a:blip>
          <a:srcRect/>
          <a:stretch/>
        </p:blipFill>
        <p:spPr>
          <a:xfrm>
            <a:off x="4981575" y="695325"/>
            <a:ext cx="4772025" cy="5942181"/>
          </a:xfrm>
          <a:prstGeom prst="rect">
            <a:avLst/>
          </a:prstGeom>
          <a:noFill/>
          <a:ln>
            <a:noFill/>
          </a:ln>
        </p:spPr>
      </p:pic>
      <p:pic>
        <p:nvPicPr>
          <p:cNvPr id="15" name="Google Shape;15;p1" descr="preencoded.png"/>
          <p:cNvPicPr preferRelativeResize="0"/>
          <p:nvPr/>
        </p:nvPicPr>
        <p:blipFill rotWithShape="1">
          <a:blip r:embed="rId6">
            <a:alphaModFix/>
          </a:blip>
          <a:srcRect/>
          <a:stretch/>
        </p:blipFill>
        <p:spPr>
          <a:xfrm>
            <a:off x="0" y="0"/>
            <a:ext cx="9753600" cy="7315200"/>
          </a:xfrm>
          <a:prstGeom prst="rect">
            <a:avLst/>
          </a:prstGeom>
          <a:noFill/>
          <a:ln>
            <a:noFill/>
          </a:ln>
        </p:spPr>
      </p:pic>
      <p:pic>
        <p:nvPicPr>
          <p:cNvPr id="16" name="Google Shape;16;p1" descr="preencoded.png"/>
          <p:cNvPicPr preferRelativeResize="0"/>
          <p:nvPr/>
        </p:nvPicPr>
        <p:blipFill rotWithShape="1">
          <a:blip r:embed="rId7">
            <a:alphaModFix/>
          </a:blip>
          <a:srcRect/>
          <a:stretch/>
        </p:blipFill>
        <p:spPr>
          <a:xfrm>
            <a:off x="8372475" y="0"/>
            <a:ext cx="1381125" cy="1660489"/>
          </a:xfrm>
          <a:prstGeom prst="rect">
            <a:avLst/>
          </a:prstGeom>
          <a:noFill/>
          <a:ln>
            <a:noFill/>
          </a:ln>
        </p:spPr>
      </p:pic>
      <p:pic>
        <p:nvPicPr>
          <p:cNvPr id="17" name="Google Shape;17;p1" descr="preencoded.png"/>
          <p:cNvPicPr preferRelativeResize="0"/>
          <p:nvPr/>
        </p:nvPicPr>
        <p:blipFill rotWithShape="1">
          <a:blip r:embed="rId8">
            <a:alphaModFix/>
          </a:blip>
          <a:srcRect/>
          <a:stretch/>
        </p:blipFill>
        <p:spPr>
          <a:xfrm>
            <a:off x="4305300" y="1581150"/>
            <a:ext cx="5448300" cy="5734050"/>
          </a:xfrm>
          <a:prstGeom prst="rect">
            <a:avLst/>
          </a:prstGeom>
          <a:noFill/>
          <a:ln>
            <a:noFill/>
          </a:ln>
        </p:spPr>
      </p:pic>
      <p:pic>
        <p:nvPicPr>
          <p:cNvPr id="18" name="Google Shape;18;p1" descr="preencoded.png"/>
          <p:cNvPicPr preferRelativeResize="0"/>
          <p:nvPr/>
        </p:nvPicPr>
        <p:blipFill rotWithShape="1">
          <a:blip r:embed="rId9">
            <a:alphaModFix/>
          </a:blip>
          <a:srcRect/>
          <a:stretch/>
        </p:blipFill>
        <p:spPr>
          <a:xfrm rot="3616737">
            <a:off x="4141190" y="3810613"/>
            <a:ext cx="4076700" cy="3943350"/>
          </a:xfrm>
          <a:prstGeom prst="rect">
            <a:avLst/>
          </a:prstGeom>
          <a:noFill/>
          <a:ln>
            <a:noFill/>
          </a:ln>
        </p:spPr>
      </p:pic>
      <p:pic>
        <p:nvPicPr>
          <p:cNvPr id="19" name="Google Shape;19;p1" descr="preencoded.png"/>
          <p:cNvPicPr preferRelativeResize="0"/>
          <p:nvPr/>
        </p:nvPicPr>
        <p:blipFill rotWithShape="1">
          <a:blip r:embed="rId10">
            <a:alphaModFix/>
          </a:blip>
          <a:srcRect/>
          <a:stretch/>
        </p:blipFill>
        <p:spPr>
          <a:xfrm>
            <a:off x="6724650" y="704850"/>
            <a:ext cx="2571750" cy="2714625"/>
          </a:xfrm>
          <a:prstGeom prst="rect">
            <a:avLst/>
          </a:prstGeom>
          <a:noFill/>
          <a:ln>
            <a:noFill/>
          </a:ln>
        </p:spPr>
      </p:pic>
      <p:pic>
        <p:nvPicPr>
          <p:cNvPr id="20" name="Google Shape;20;p1" descr="preencoded.png"/>
          <p:cNvPicPr preferRelativeResize="0"/>
          <p:nvPr/>
        </p:nvPicPr>
        <p:blipFill rotWithShape="1">
          <a:blip r:embed="rId11">
            <a:alphaModFix/>
          </a:blip>
          <a:srcRect/>
          <a:stretch/>
        </p:blipFill>
        <p:spPr>
          <a:xfrm>
            <a:off x="7657728" y="3243639"/>
            <a:ext cx="1704975" cy="2809875"/>
          </a:xfrm>
          <a:prstGeom prst="rect">
            <a:avLst/>
          </a:prstGeom>
          <a:noFill/>
          <a:ln>
            <a:noFill/>
          </a:ln>
        </p:spPr>
      </p:pic>
      <p:pic>
        <p:nvPicPr>
          <p:cNvPr id="21" name="Google Shape;21;p1" descr="preencoded.png"/>
          <p:cNvPicPr preferRelativeResize="0"/>
          <p:nvPr/>
        </p:nvPicPr>
        <p:blipFill rotWithShape="1">
          <a:blip r:embed="rId12">
            <a:alphaModFix/>
          </a:blip>
          <a:srcRect/>
          <a:stretch/>
        </p:blipFill>
        <p:spPr>
          <a:xfrm>
            <a:off x="6433333" y="2192147"/>
            <a:ext cx="2243942" cy="2243942"/>
          </a:xfrm>
          <a:prstGeom prst="rect">
            <a:avLst/>
          </a:prstGeom>
          <a:noFill/>
          <a:ln>
            <a:noFill/>
          </a:ln>
        </p:spPr>
      </p:pic>
      <p:pic>
        <p:nvPicPr>
          <p:cNvPr id="22" name="Google Shape;22;p1" descr="preencoded.png"/>
          <p:cNvPicPr preferRelativeResize="0"/>
          <p:nvPr/>
        </p:nvPicPr>
        <p:blipFill rotWithShape="1">
          <a:blip r:embed="rId13">
            <a:alphaModFix/>
          </a:blip>
          <a:srcRect/>
          <a:stretch/>
        </p:blipFill>
        <p:spPr>
          <a:xfrm>
            <a:off x="7315195" y="5334000"/>
            <a:ext cx="2438405" cy="1981200"/>
          </a:xfrm>
          <a:prstGeom prst="rect">
            <a:avLst/>
          </a:prstGeom>
          <a:noFill/>
          <a:ln>
            <a:noFill/>
          </a:ln>
        </p:spPr>
      </p:pic>
      <p:sp>
        <p:nvSpPr>
          <p:cNvPr id="23" name="Google Shape;23;p1"/>
          <p:cNvSpPr/>
          <p:nvPr/>
        </p:nvSpPr>
        <p:spPr>
          <a:xfrm>
            <a:off x="532625" y="2706150"/>
            <a:ext cx="6686700" cy="2627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SzPts val="1100"/>
              <a:buNone/>
            </a:pPr>
            <a:r>
              <a:rPr lang="en-US" sz="1800" b="1">
                <a:solidFill>
                  <a:schemeClr val="dk1"/>
                </a:solidFill>
              </a:rPr>
              <a:t>6.1. Культурологія кіберпростору і соціальна взаємодія в Інтернеті.</a:t>
            </a:r>
            <a:r>
              <a:rPr lang="en-US" sz="1800">
                <a:solidFill>
                  <a:schemeClr val="dk1"/>
                </a:solidFill>
                <a:latin typeface="Arial"/>
                <a:ea typeface="Arial"/>
                <a:cs typeface="Arial"/>
                <a:sym typeface="Arial"/>
              </a:rPr>
              <a:t> </a:t>
            </a:r>
            <a:endParaRPr sz="1800">
              <a:solidFill>
                <a:schemeClr val="dk1"/>
              </a:solidFill>
            </a:endParaRPr>
          </a:p>
          <a:p>
            <a:pPr marL="0" marR="0" lvl="0" indent="0" algn="l" rtl="0">
              <a:spcBef>
                <a:spcPts val="0"/>
              </a:spcBef>
              <a:spcAft>
                <a:spcPts val="0"/>
              </a:spcAft>
              <a:buSzPts val="1100"/>
              <a:buNone/>
            </a:pPr>
            <a:endParaRPr sz="1800">
              <a:solidFill>
                <a:schemeClr val="dk1"/>
              </a:solidFill>
            </a:endParaRPr>
          </a:p>
          <a:p>
            <a:pPr marL="0" marR="0" lvl="0" indent="0" algn="l" rtl="0">
              <a:spcBef>
                <a:spcPts val="0"/>
              </a:spcBef>
              <a:spcAft>
                <a:spcPts val="0"/>
              </a:spcAft>
              <a:buNone/>
            </a:pPr>
            <a:r>
              <a:rPr lang="en-US" sz="1800" b="1">
                <a:solidFill>
                  <a:schemeClr val="dk1"/>
                </a:solidFill>
              </a:rPr>
              <a:t>6.2. Специфіка функціонування соціальних мереж як нової парадигми соціальної спільності</a:t>
            </a:r>
            <a:endParaRPr sz="1800" b="1">
              <a:solidFill>
                <a:schemeClr val="dk1"/>
              </a:solidFill>
            </a:endParaRPr>
          </a:p>
          <a:p>
            <a:pPr marL="0" marR="0" lvl="0" indent="0" algn="l" rtl="0">
              <a:spcBef>
                <a:spcPts val="0"/>
              </a:spcBef>
              <a:spcAft>
                <a:spcPts val="0"/>
              </a:spcAft>
              <a:buNone/>
            </a:pPr>
            <a:endParaRPr sz="1800" b="1">
              <a:solidFill>
                <a:schemeClr val="dk1"/>
              </a:solidFill>
            </a:endParaRPr>
          </a:p>
          <a:p>
            <a:pPr marL="0" marR="0" lvl="0" indent="0" algn="l" rtl="0">
              <a:spcBef>
                <a:spcPts val="0"/>
              </a:spcBef>
              <a:spcAft>
                <a:spcPts val="0"/>
              </a:spcAft>
              <a:buNone/>
            </a:pPr>
            <a:r>
              <a:rPr lang="en-US" sz="1800" b="1">
                <a:solidFill>
                  <a:schemeClr val="dk1"/>
                </a:solidFill>
              </a:rPr>
              <a:t>6.3. Роль Інтернет-співтовариств в сучасному культурному середовищі</a:t>
            </a:r>
            <a:endParaRPr sz="1800" b="1">
              <a:solidFill>
                <a:schemeClr val="dk1"/>
              </a:solidFill>
            </a:endParaRPr>
          </a:p>
          <a:p>
            <a:pPr marL="0" marR="0" lvl="0" indent="0" algn="l" rtl="0">
              <a:spcBef>
                <a:spcPts val="0"/>
              </a:spcBef>
              <a:spcAft>
                <a:spcPts val="0"/>
              </a:spcAft>
              <a:buNone/>
            </a:pPr>
            <a:endParaRPr sz="1800" b="1">
              <a:solidFill>
                <a:schemeClr val="dk1"/>
              </a:solidFill>
            </a:endParaRPr>
          </a:p>
          <a:p>
            <a:pPr marL="0" marR="0" lvl="0" indent="0" algn="l" rtl="0">
              <a:spcBef>
                <a:spcPts val="0"/>
              </a:spcBef>
              <a:spcAft>
                <a:spcPts val="0"/>
              </a:spcAft>
              <a:buNone/>
            </a:pPr>
            <a:r>
              <a:rPr lang="en-US" sz="1800" b="1">
                <a:solidFill>
                  <a:schemeClr val="dk1"/>
                </a:solidFill>
              </a:rPr>
              <a:t>6.4. Культурне середовище інформаційної економіки</a:t>
            </a:r>
            <a:endParaRPr sz="1800" b="1">
              <a:solidFill>
                <a:schemeClr val="dk1"/>
              </a:solidFill>
            </a:endParaRPr>
          </a:p>
        </p:txBody>
      </p:sp>
      <p:sp>
        <p:nvSpPr>
          <p:cNvPr id="24" name="Google Shape;24;p1"/>
          <p:cNvSpPr/>
          <p:nvPr/>
        </p:nvSpPr>
        <p:spPr>
          <a:xfrm>
            <a:off x="913625" y="1032975"/>
            <a:ext cx="7296900" cy="12975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ru-RU" sz="3300" b="1" dirty="0" smtClean="0"/>
              <a:t>ТЕМА 6</a:t>
            </a:r>
            <a:r>
              <a:rPr lang="en-US" sz="3300" b="1" dirty="0" smtClean="0">
                <a:solidFill>
                  <a:srgbClr val="000000"/>
                </a:solidFill>
                <a:latin typeface="Arial"/>
                <a:ea typeface="Arial"/>
                <a:cs typeface="Arial"/>
                <a:sym typeface="Arial"/>
              </a:rPr>
              <a:t>. </a:t>
            </a:r>
            <a:endParaRPr sz="3300" b="1" dirty="0">
              <a:solidFill>
                <a:srgbClr val="000000"/>
              </a:solidFill>
              <a:latin typeface="Arial"/>
              <a:ea typeface="Arial"/>
              <a:cs typeface="Arial"/>
              <a:sym typeface="Arial"/>
            </a:endParaRPr>
          </a:p>
          <a:p>
            <a:pPr marL="0" marR="0" lvl="0" indent="0" algn="l" rtl="0">
              <a:lnSpc>
                <a:spcPct val="100000"/>
              </a:lnSpc>
              <a:spcBef>
                <a:spcPts val="0"/>
              </a:spcBef>
              <a:spcAft>
                <a:spcPts val="0"/>
              </a:spcAft>
              <a:buSzPts val="1100"/>
              <a:buNone/>
            </a:pPr>
            <a:r>
              <a:rPr lang="en-US" sz="2700" b="1" dirty="0" err="1"/>
              <a:t>Культура</a:t>
            </a:r>
            <a:r>
              <a:rPr lang="en-US" sz="2700" b="1" dirty="0"/>
              <a:t> </a:t>
            </a:r>
            <a:r>
              <a:rPr lang="en-US" sz="2700" b="1" dirty="0" err="1"/>
              <a:t>комунікацій</a:t>
            </a:r>
            <a:r>
              <a:rPr lang="en-US" sz="2700" b="1" dirty="0"/>
              <a:t> в </a:t>
            </a:r>
            <a:r>
              <a:rPr lang="en-US" sz="2700" b="1" dirty="0" err="1"/>
              <a:t>Інтернет</a:t>
            </a:r>
            <a:endParaRPr sz="2700" b="1" dirty="0"/>
          </a:p>
        </p:txBody>
      </p:sp>
      <p:pic>
        <p:nvPicPr>
          <p:cNvPr id="25" name="Google Shape;25;p1" descr="preencoded.png"/>
          <p:cNvPicPr preferRelativeResize="0"/>
          <p:nvPr/>
        </p:nvPicPr>
        <p:blipFill rotWithShape="1">
          <a:blip r:embed="rId14">
            <a:alphaModFix/>
          </a:blip>
          <a:srcRect/>
          <a:stretch/>
        </p:blipFill>
        <p:spPr>
          <a:xfrm rot="-9900000">
            <a:off x="357976" y="-229494"/>
            <a:ext cx="2667000" cy="1571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7"/>
        <p:cNvGrpSpPr/>
        <p:nvPr/>
      </p:nvGrpSpPr>
      <p:grpSpPr>
        <a:xfrm>
          <a:off x="0" y="0"/>
          <a:ext cx="0" cy="0"/>
          <a:chOff x="0" y="0"/>
          <a:chExt cx="0" cy="0"/>
        </a:xfrm>
      </p:grpSpPr>
      <p:pic>
        <p:nvPicPr>
          <p:cNvPr id="168" name="Google Shape;168;p10" descr="preencoded.png"/>
          <p:cNvPicPr preferRelativeResize="0"/>
          <p:nvPr/>
        </p:nvPicPr>
        <p:blipFill rotWithShape="1">
          <a:blip r:embed="rId3">
            <a:alphaModFix/>
          </a:blip>
          <a:srcRect/>
          <a:stretch/>
        </p:blipFill>
        <p:spPr>
          <a:xfrm>
            <a:off x="0" y="4692879"/>
            <a:ext cx="9753600" cy="2622321"/>
          </a:xfrm>
          <a:prstGeom prst="rect">
            <a:avLst/>
          </a:prstGeom>
          <a:noFill/>
          <a:ln>
            <a:noFill/>
          </a:ln>
        </p:spPr>
      </p:pic>
      <p:pic>
        <p:nvPicPr>
          <p:cNvPr id="169" name="Google Shape;169;p10" descr="preencoded.png"/>
          <p:cNvPicPr preferRelativeResize="0"/>
          <p:nvPr/>
        </p:nvPicPr>
        <p:blipFill rotWithShape="1">
          <a:blip r:embed="rId4">
            <a:alphaModFix/>
          </a:blip>
          <a:srcRect/>
          <a:stretch/>
        </p:blipFill>
        <p:spPr>
          <a:xfrm>
            <a:off x="483375" y="1131075"/>
            <a:ext cx="1388938" cy="1388938"/>
          </a:xfrm>
          <a:prstGeom prst="rect">
            <a:avLst/>
          </a:prstGeom>
          <a:noFill/>
          <a:ln>
            <a:noFill/>
          </a:ln>
        </p:spPr>
      </p:pic>
      <p:pic>
        <p:nvPicPr>
          <p:cNvPr id="170" name="Google Shape;170;p10" descr="preencoded.png"/>
          <p:cNvPicPr preferRelativeResize="0"/>
          <p:nvPr/>
        </p:nvPicPr>
        <p:blipFill rotWithShape="1">
          <a:blip r:embed="rId5">
            <a:alphaModFix/>
          </a:blip>
          <a:srcRect/>
          <a:stretch/>
        </p:blipFill>
        <p:spPr>
          <a:xfrm>
            <a:off x="1569751" y="0"/>
            <a:ext cx="8183849" cy="4548160"/>
          </a:xfrm>
          <a:prstGeom prst="rect">
            <a:avLst/>
          </a:prstGeom>
          <a:noFill/>
          <a:ln>
            <a:noFill/>
          </a:ln>
        </p:spPr>
      </p:pic>
      <p:pic>
        <p:nvPicPr>
          <p:cNvPr id="171" name="Google Shape;171;p10" descr="preencoded.png"/>
          <p:cNvPicPr preferRelativeResize="0"/>
          <p:nvPr/>
        </p:nvPicPr>
        <p:blipFill rotWithShape="1">
          <a:blip r:embed="rId6">
            <a:alphaModFix/>
          </a:blip>
          <a:srcRect/>
          <a:stretch/>
        </p:blipFill>
        <p:spPr>
          <a:xfrm>
            <a:off x="8582025" y="2476500"/>
            <a:ext cx="514350" cy="2828925"/>
          </a:xfrm>
          <a:prstGeom prst="rect">
            <a:avLst/>
          </a:prstGeom>
          <a:noFill/>
          <a:ln>
            <a:noFill/>
          </a:ln>
        </p:spPr>
      </p:pic>
      <p:pic>
        <p:nvPicPr>
          <p:cNvPr id="172" name="Google Shape;172;p10" descr="preencoded.png"/>
          <p:cNvPicPr preferRelativeResize="0"/>
          <p:nvPr/>
        </p:nvPicPr>
        <p:blipFill rotWithShape="1">
          <a:blip r:embed="rId7">
            <a:alphaModFix/>
          </a:blip>
          <a:srcRect/>
          <a:stretch/>
        </p:blipFill>
        <p:spPr>
          <a:xfrm>
            <a:off x="7115175" y="1209675"/>
            <a:ext cx="885825" cy="914400"/>
          </a:xfrm>
          <a:prstGeom prst="rect">
            <a:avLst/>
          </a:prstGeom>
          <a:noFill/>
          <a:ln>
            <a:noFill/>
          </a:ln>
        </p:spPr>
      </p:pic>
      <p:pic>
        <p:nvPicPr>
          <p:cNvPr id="173" name="Google Shape;173;p10" descr="preencoded.png"/>
          <p:cNvPicPr preferRelativeResize="0"/>
          <p:nvPr/>
        </p:nvPicPr>
        <p:blipFill rotWithShape="1">
          <a:blip r:embed="rId8">
            <a:alphaModFix/>
          </a:blip>
          <a:srcRect/>
          <a:stretch/>
        </p:blipFill>
        <p:spPr>
          <a:xfrm>
            <a:off x="6772275" y="142875"/>
            <a:ext cx="2441372" cy="1980595"/>
          </a:xfrm>
          <a:prstGeom prst="rect">
            <a:avLst/>
          </a:prstGeom>
          <a:noFill/>
          <a:ln>
            <a:noFill/>
          </a:ln>
        </p:spPr>
      </p:pic>
      <p:sp>
        <p:nvSpPr>
          <p:cNvPr id="174" name="Google Shape;174;p10"/>
          <p:cNvSpPr/>
          <p:nvPr/>
        </p:nvSpPr>
        <p:spPr>
          <a:xfrm>
            <a:off x="9096375" y="6669388"/>
            <a:ext cx="4396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10</a:t>
            </a:r>
            <a:endParaRPr sz="2800" b="1">
              <a:solidFill>
                <a:schemeClr val="dk1"/>
              </a:solidFill>
              <a:latin typeface="Arial"/>
              <a:ea typeface="Arial"/>
              <a:cs typeface="Arial"/>
              <a:sym typeface="Arial"/>
            </a:endParaRPr>
          </a:p>
        </p:txBody>
      </p:sp>
      <p:sp>
        <p:nvSpPr>
          <p:cNvPr id="175" name="Google Shape;175;p10"/>
          <p:cNvSpPr txBox="1"/>
          <p:nvPr/>
        </p:nvSpPr>
        <p:spPr>
          <a:xfrm>
            <a:off x="228600" y="381000"/>
            <a:ext cx="8912400" cy="143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700" b="1"/>
              <a:t>Динаміка кількості користувачів соціальних мереж за період з 2010 по 2020 роки наведена на рис. 28.</a:t>
            </a:r>
            <a:endParaRPr sz="2700" b="1"/>
          </a:p>
        </p:txBody>
      </p:sp>
      <p:pic>
        <p:nvPicPr>
          <p:cNvPr id="176" name="Google Shape;176;p10"/>
          <p:cNvPicPr preferRelativeResize="0"/>
          <p:nvPr/>
        </p:nvPicPr>
        <p:blipFill>
          <a:blip r:embed="rId9">
            <a:alphaModFix/>
          </a:blip>
          <a:stretch>
            <a:fillRect/>
          </a:stretch>
        </p:blipFill>
        <p:spPr>
          <a:xfrm>
            <a:off x="420600" y="1743082"/>
            <a:ext cx="8912400" cy="50652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1"/>
        <p:cNvGrpSpPr/>
        <p:nvPr/>
      </p:nvGrpSpPr>
      <p:grpSpPr>
        <a:xfrm>
          <a:off x="0" y="0"/>
          <a:ext cx="0" cy="0"/>
          <a:chOff x="0" y="0"/>
          <a:chExt cx="0" cy="0"/>
        </a:xfrm>
      </p:grpSpPr>
      <p:pic>
        <p:nvPicPr>
          <p:cNvPr id="182" name="Google Shape;182;p11" descr="preencoded.png"/>
          <p:cNvPicPr preferRelativeResize="0"/>
          <p:nvPr/>
        </p:nvPicPr>
        <p:blipFill rotWithShape="1">
          <a:blip r:embed="rId3">
            <a:alphaModFix/>
          </a:blip>
          <a:srcRect/>
          <a:stretch/>
        </p:blipFill>
        <p:spPr>
          <a:xfrm>
            <a:off x="6072392" y="1367404"/>
            <a:ext cx="3133725" cy="581025"/>
          </a:xfrm>
          <a:prstGeom prst="rect">
            <a:avLst/>
          </a:prstGeom>
          <a:noFill/>
          <a:ln>
            <a:noFill/>
          </a:ln>
        </p:spPr>
      </p:pic>
      <p:pic>
        <p:nvPicPr>
          <p:cNvPr id="183" name="Google Shape;183;p11" descr="preencoded.png"/>
          <p:cNvPicPr preferRelativeResize="0"/>
          <p:nvPr/>
        </p:nvPicPr>
        <p:blipFill rotWithShape="1">
          <a:blip r:embed="rId4">
            <a:alphaModFix/>
          </a:blip>
          <a:srcRect/>
          <a:stretch/>
        </p:blipFill>
        <p:spPr>
          <a:xfrm>
            <a:off x="0" y="1948424"/>
            <a:ext cx="9753600" cy="4733926"/>
          </a:xfrm>
          <a:prstGeom prst="rect">
            <a:avLst/>
          </a:prstGeom>
          <a:noFill/>
          <a:ln>
            <a:noFill/>
          </a:ln>
        </p:spPr>
      </p:pic>
      <p:pic>
        <p:nvPicPr>
          <p:cNvPr id="184" name="Google Shape;184;p11" descr="preencoded.png"/>
          <p:cNvPicPr preferRelativeResize="0"/>
          <p:nvPr/>
        </p:nvPicPr>
        <p:blipFill rotWithShape="1">
          <a:blip r:embed="rId5">
            <a:alphaModFix/>
          </a:blip>
          <a:srcRect/>
          <a:stretch/>
        </p:blipFill>
        <p:spPr>
          <a:xfrm>
            <a:off x="4801898" y="-19050"/>
            <a:ext cx="5648325" cy="7315200"/>
          </a:xfrm>
          <a:prstGeom prst="rect">
            <a:avLst/>
          </a:prstGeom>
          <a:noFill/>
          <a:ln>
            <a:noFill/>
          </a:ln>
        </p:spPr>
      </p:pic>
      <p:pic>
        <p:nvPicPr>
          <p:cNvPr id="185" name="Google Shape;185;p11" descr="preencoded.png"/>
          <p:cNvPicPr preferRelativeResize="0"/>
          <p:nvPr/>
        </p:nvPicPr>
        <p:blipFill rotWithShape="1">
          <a:blip r:embed="rId6">
            <a:alphaModFix/>
          </a:blip>
          <a:srcRect/>
          <a:stretch/>
        </p:blipFill>
        <p:spPr>
          <a:xfrm>
            <a:off x="8743950" y="2324100"/>
            <a:ext cx="848669" cy="844522"/>
          </a:xfrm>
          <a:prstGeom prst="rect">
            <a:avLst/>
          </a:prstGeom>
          <a:noFill/>
          <a:ln>
            <a:noFill/>
          </a:ln>
        </p:spPr>
      </p:pic>
      <p:pic>
        <p:nvPicPr>
          <p:cNvPr id="186" name="Google Shape;186;p11" descr="preencoded.png"/>
          <p:cNvPicPr preferRelativeResize="0"/>
          <p:nvPr/>
        </p:nvPicPr>
        <p:blipFill rotWithShape="1">
          <a:blip r:embed="rId7">
            <a:alphaModFix/>
          </a:blip>
          <a:srcRect/>
          <a:stretch/>
        </p:blipFill>
        <p:spPr>
          <a:xfrm>
            <a:off x="7048230" y="4969068"/>
            <a:ext cx="838740" cy="823575"/>
          </a:xfrm>
          <a:prstGeom prst="rect">
            <a:avLst/>
          </a:prstGeom>
          <a:noFill/>
          <a:ln>
            <a:noFill/>
          </a:ln>
        </p:spPr>
      </p:pic>
      <p:pic>
        <p:nvPicPr>
          <p:cNvPr id="187" name="Google Shape;187;p11" descr="preencoded.png"/>
          <p:cNvPicPr preferRelativeResize="0"/>
          <p:nvPr/>
        </p:nvPicPr>
        <p:blipFill rotWithShape="1">
          <a:blip r:embed="rId8">
            <a:alphaModFix/>
          </a:blip>
          <a:srcRect/>
          <a:stretch/>
        </p:blipFill>
        <p:spPr>
          <a:xfrm>
            <a:off x="7915275" y="2114550"/>
            <a:ext cx="618590" cy="593159"/>
          </a:xfrm>
          <a:prstGeom prst="rect">
            <a:avLst/>
          </a:prstGeom>
          <a:noFill/>
          <a:ln>
            <a:noFill/>
          </a:ln>
        </p:spPr>
      </p:pic>
      <p:pic>
        <p:nvPicPr>
          <p:cNvPr id="188" name="Google Shape;188;p11" descr="preencoded.png"/>
          <p:cNvPicPr preferRelativeResize="0"/>
          <p:nvPr/>
        </p:nvPicPr>
        <p:blipFill rotWithShape="1">
          <a:blip r:embed="rId9">
            <a:alphaModFix/>
          </a:blip>
          <a:srcRect/>
          <a:stretch/>
        </p:blipFill>
        <p:spPr>
          <a:xfrm>
            <a:off x="6076950" y="5124450"/>
            <a:ext cx="733425" cy="238125"/>
          </a:xfrm>
          <a:prstGeom prst="rect">
            <a:avLst/>
          </a:prstGeom>
          <a:noFill/>
          <a:ln>
            <a:noFill/>
          </a:ln>
        </p:spPr>
      </p:pic>
      <p:pic>
        <p:nvPicPr>
          <p:cNvPr id="189" name="Google Shape;189;p11" descr="preencoded.png"/>
          <p:cNvPicPr preferRelativeResize="0"/>
          <p:nvPr/>
        </p:nvPicPr>
        <p:blipFill rotWithShape="1">
          <a:blip r:embed="rId10">
            <a:alphaModFix/>
          </a:blip>
          <a:srcRect/>
          <a:stretch/>
        </p:blipFill>
        <p:spPr>
          <a:xfrm>
            <a:off x="7286625" y="419099"/>
            <a:ext cx="238125" cy="733425"/>
          </a:xfrm>
          <a:prstGeom prst="rect">
            <a:avLst/>
          </a:prstGeom>
          <a:noFill/>
          <a:ln>
            <a:noFill/>
          </a:ln>
        </p:spPr>
      </p:pic>
      <p:pic>
        <p:nvPicPr>
          <p:cNvPr id="190" name="Google Shape;190;p11" descr="preencoded.png"/>
          <p:cNvPicPr preferRelativeResize="0"/>
          <p:nvPr/>
        </p:nvPicPr>
        <p:blipFill rotWithShape="1">
          <a:blip r:embed="rId11">
            <a:alphaModFix/>
          </a:blip>
          <a:srcRect/>
          <a:stretch/>
        </p:blipFill>
        <p:spPr>
          <a:xfrm>
            <a:off x="7506656" y="2838450"/>
            <a:ext cx="1826888" cy="1762213"/>
          </a:xfrm>
          <a:prstGeom prst="rect">
            <a:avLst/>
          </a:prstGeom>
          <a:noFill/>
          <a:ln>
            <a:noFill/>
          </a:ln>
        </p:spPr>
      </p:pic>
      <p:pic>
        <p:nvPicPr>
          <p:cNvPr id="191" name="Google Shape;191;p11" descr="preencoded.png"/>
          <p:cNvPicPr preferRelativeResize="0"/>
          <p:nvPr/>
        </p:nvPicPr>
        <p:blipFill rotWithShape="1">
          <a:blip r:embed="rId12">
            <a:alphaModFix/>
          </a:blip>
          <a:srcRect/>
          <a:stretch/>
        </p:blipFill>
        <p:spPr>
          <a:xfrm>
            <a:off x="1009650" y="6381750"/>
            <a:ext cx="180975" cy="180975"/>
          </a:xfrm>
          <a:prstGeom prst="rect">
            <a:avLst/>
          </a:prstGeom>
          <a:noFill/>
          <a:ln>
            <a:noFill/>
          </a:ln>
        </p:spPr>
      </p:pic>
      <p:sp>
        <p:nvSpPr>
          <p:cNvPr id="192" name="Google Shape;192;p11"/>
          <p:cNvSpPr/>
          <p:nvPr/>
        </p:nvSpPr>
        <p:spPr>
          <a:xfrm>
            <a:off x="298300" y="6143625"/>
            <a:ext cx="8536800" cy="8193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Clr>
                <a:schemeClr val="dk1"/>
              </a:buClr>
              <a:buSzPts val="1100"/>
              <a:buFont typeface="Arial"/>
              <a:buNone/>
            </a:pPr>
            <a:r>
              <a:rPr lang="en-US" sz="2100" b="1"/>
              <a:t>Графічне подання рейтингу найбільш популярних соціальних мереж у світі на січень 2021 року, проранжованих за кількістю користувачів (в мільйонах), подано на рис. 29.</a:t>
            </a:r>
            <a:endParaRPr sz="2100" b="1"/>
          </a:p>
        </p:txBody>
      </p:sp>
      <p:sp>
        <p:nvSpPr>
          <p:cNvPr id="193" name="Google Shape;193;p11"/>
          <p:cNvSpPr/>
          <p:nvPr/>
        </p:nvSpPr>
        <p:spPr>
          <a:xfrm>
            <a:off x="9096375" y="6669388"/>
            <a:ext cx="4396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11</a:t>
            </a:r>
            <a:endParaRPr sz="2800" b="1">
              <a:solidFill>
                <a:schemeClr val="dk1"/>
              </a:solidFill>
              <a:latin typeface="Arial"/>
              <a:ea typeface="Arial"/>
              <a:cs typeface="Arial"/>
              <a:sym typeface="Arial"/>
            </a:endParaRPr>
          </a:p>
        </p:txBody>
      </p:sp>
      <p:pic>
        <p:nvPicPr>
          <p:cNvPr id="194" name="Google Shape;194;p11"/>
          <p:cNvPicPr preferRelativeResize="0"/>
          <p:nvPr/>
        </p:nvPicPr>
        <p:blipFill>
          <a:blip r:embed="rId13">
            <a:alphaModFix/>
          </a:blip>
          <a:stretch>
            <a:fillRect/>
          </a:stretch>
        </p:blipFill>
        <p:spPr>
          <a:xfrm>
            <a:off x="298300" y="639200"/>
            <a:ext cx="9150949" cy="5153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9"/>
        <p:cNvGrpSpPr/>
        <p:nvPr/>
      </p:nvGrpSpPr>
      <p:grpSpPr>
        <a:xfrm>
          <a:off x="0" y="0"/>
          <a:ext cx="0" cy="0"/>
          <a:chOff x="0" y="0"/>
          <a:chExt cx="0" cy="0"/>
        </a:xfrm>
      </p:grpSpPr>
      <p:pic>
        <p:nvPicPr>
          <p:cNvPr id="200" name="Google Shape;200;p12" descr="preencoded.png"/>
          <p:cNvPicPr preferRelativeResize="0"/>
          <p:nvPr/>
        </p:nvPicPr>
        <p:blipFill rotWithShape="1">
          <a:blip r:embed="rId3">
            <a:alphaModFix/>
          </a:blip>
          <a:srcRect/>
          <a:stretch/>
        </p:blipFill>
        <p:spPr>
          <a:xfrm>
            <a:off x="4855876" y="0"/>
            <a:ext cx="4897724" cy="7315200"/>
          </a:xfrm>
          <a:prstGeom prst="rect">
            <a:avLst/>
          </a:prstGeom>
          <a:noFill/>
          <a:ln>
            <a:noFill/>
          </a:ln>
        </p:spPr>
      </p:pic>
      <p:pic>
        <p:nvPicPr>
          <p:cNvPr id="201" name="Google Shape;201;p12" descr="preencoded.png"/>
          <p:cNvPicPr preferRelativeResize="0"/>
          <p:nvPr/>
        </p:nvPicPr>
        <p:blipFill rotWithShape="1">
          <a:blip r:embed="rId4">
            <a:alphaModFix/>
          </a:blip>
          <a:srcRect/>
          <a:stretch/>
        </p:blipFill>
        <p:spPr>
          <a:xfrm>
            <a:off x="483375" y="921525"/>
            <a:ext cx="1388938" cy="1388938"/>
          </a:xfrm>
          <a:prstGeom prst="rect">
            <a:avLst/>
          </a:prstGeom>
          <a:noFill/>
          <a:ln>
            <a:noFill/>
          </a:ln>
        </p:spPr>
      </p:pic>
      <p:pic>
        <p:nvPicPr>
          <p:cNvPr id="202" name="Google Shape;202;p12" descr="preencoded.png"/>
          <p:cNvPicPr preferRelativeResize="0"/>
          <p:nvPr/>
        </p:nvPicPr>
        <p:blipFill rotWithShape="1">
          <a:blip r:embed="rId5">
            <a:alphaModFix/>
          </a:blip>
          <a:srcRect/>
          <a:stretch/>
        </p:blipFill>
        <p:spPr>
          <a:xfrm>
            <a:off x="7486650" y="638175"/>
            <a:ext cx="2266950" cy="3479243"/>
          </a:xfrm>
          <a:prstGeom prst="rect">
            <a:avLst/>
          </a:prstGeom>
          <a:noFill/>
          <a:ln>
            <a:noFill/>
          </a:ln>
        </p:spPr>
      </p:pic>
      <p:pic>
        <p:nvPicPr>
          <p:cNvPr id="203" name="Google Shape;203;p12" descr="preencoded.png"/>
          <p:cNvPicPr preferRelativeResize="0"/>
          <p:nvPr/>
        </p:nvPicPr>
        <p:blipFill rotWithShape="1">
          <a:blip r:embed="rId6">
            <a:alphaModFix/>
          </a:blip>
          <a:srcRect/>
          <a:stretch/>
        </p:blipFill>
        <p:spPr>
          <a:xfrm>
            <a:off x="8286750" y="4800600"/>
            <a:ext cx="733425" cy="238125"/>
          </a:xfrm>
          <a:prstGeom prst="rect">
            <a:avLst/>
          </a:prstGeom>
          <a:noFill/>
          <a:ln>
            <a:noFill/>
          </a:ln>
        </p:spPr>
      </p:pic>
      <p:pic>
        <p:nvPicPr>
          <p:cNvPr id="204" name="Google Shape;204;p12" descr="preencoded.png"/>
          <p:cNvPicPr preferRelativeResize="0"/>
          <p:nvPr/>
        </p:nvPicPr>
        <p:blipFill rotWithShape="1">
          <a:blip r:embed="rId7">
            <a:alphaModFix/>
          </a:blip>
          <a:srcRect/>
          <a:stretch/>
        </p:blipFill>
        <p:spPr>
          <a:xfrm>
            <a:off x="990600" y="6486525"/>
            <a:ext cx="952500" cy="66675"/>
          </a:xfrm>
          <a:prstGeom prst="rect">
            <a:avLst/>
          </a:prstGeom>
          <a:noFill/>
          <a:ln>
            <a:noFill/>
          </a:ln>
        </p:spPr>
      </p:pic>
      <p:pic>
        <p:nvPicPr>
          <p:cNvPr id="205" name="Google Shape;205;p12" descr="preencoded.png"/>
          <p:cNvPicPr preferRelativeResize="0"/>
          <p:nvPr/>
        </p:nvPicPr>
        <p:blipFill rotWithShape="1">
          <a:blip r:embed="rId8">
            <a:alphaModFix/>
          </a:blip>
          <a:srcRect/>
          <a:stretch/>
        </p:blipFill>
        <p:spPr>
          <a:xfrm>
            <a:off x="6477000" y="466725"/>
            <a:ext cx="2828925" cy="514350"/>
          </a:xfrm>
          <a:prstGeom prst="rect">
            <a:avLst/>
          </a:prstGeom>
          <a:noFill/>
          <a:ln>
            <a:noFill/>
          </a:ln>
        </p:spPr>
      </p:pic>
      <p:pic>
        <p:nvPicPr>
          <p:cNvPr id="206" name="Google Shape;206;p12" descr="preencoded.png"/>
          <p:cNvPicPr preferRelativeResize="0"/>
          <p:nvPr/>
        </p:nvPicPr>
        <p:blipFill rotWithShape="1">
          <a:blip r:embed="rId9">
            <a:alphaModFix/>
          </a:blip>
          <a:srcRect/>
          <a:stretch/>
        </p:blipFill>
        <p:spPr>
          <a:xfrm>
            <a:off x="6886575" y="5715000"/>
            <a:ext cx="2667000" cy="1600200"/>
          </a:xfrm>
          <a:prstGeom prst="rect">
            <a:avLst/>
          </a:prstGeom>
          <a:noFill/>
          <a:ln>
            <a:noFill/>
          </a:ln>
        </p:spPr>
      </p:pic>
      <p:sp>
        <p:nvSpPr>
          <p:cNvPr id="207" name="Google Shape;207;p12"/>
          <p:cNvSpPr/>
          <p:nvPr/>
        </p:nvSpPr>
        <p:spPr>
          <a:xfrm>
            <a:off x="781123" y="4286288"/>
            <a:ext cx="8524800" cy="4095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Clr>
                <a:schemeClr val="dk1"/>
              </a:buClr>
              <a:buSzPts val="1100"/>
              <a:buFont typeface="Arial"/>
              <a:buNone/>
            </a:pPr>
            <a:r>
              <a:rPr lang="en-US" sz="2000"/>
              <a:t>Віртуальна реальність не тільки прочиняє двері для прихованих поведінкових девіацій віртуальних особистостей, а й часто є відображенням їх психопатологічних станів. Існує безліч негативних наслідків залучення людини до мережі. Це і мережева залежність, і виникнення таких деструктивних моделей поведінки, як тролінг, кібермобінг, кібербулінг, узгоджені мережеві самогубства тощо. Ні для кого не секрет, що люди з різними психічними відхиленнями дивляться на світ інакше. Тому не варто забувати про те, що подібні відхилення у поведінці можна зустріти і в мережі. Канадські психологи підтвердили, що користувачам, які займаються тролінгом у мережному просторі, притаманні такі якості, як нарцисизм, психопатія, макіавелізм і садизм.</a:t>
            </a:r>
            <a:endParaRPr sz="2000"/>
          </a:p>
          <a:p>
            <a:pPr marL="0" marR="0" lvl="0" indent="0" algn="l" rtl="0">
              <a:lnSpc>
                <a:spcPct val="120000"/>
              </a:lnSpc>
              <a:spcBef>
                <a:spcPts val="0"/>
              </a:spcBef>
              <a:spcAft>
                <a:spcPts val="0"/>
              </a:spcAft>
              <a:buClr>
                <a:schemeClr val="dk1"/>
              </a:buClr>
              <a:buSzPts val="1100"/>
              <a:buFont typeface="Arial"/>
              <a:buNone/>
            </a:pPr>
            <a:endParaRPr sz="2000"/>
          </a:p>
          <a:p>
            <a:pPr marL="0" marR="0" lvl="0" indent="0" algn="l" rtl="0">
              <a:lnSpc>
                <a:spcPct val="120000"/>
              </a:lnSpc>
              <a:spcBef>
                <a:spcPts val="0"/>
              </a:spcBef>
              <a:spcAft>
                <a:spcPts val="0"/>
              </a:spcAft>
              <a:buClr>
                <a:schemeClr val="dk1"/>
              </a:buClr>
              <a:buSzPts val="1100"/>
              <a:buFont typeface="Arial"/>
              <a:buNone/>
            </a:pPr>
            <a:endParaRPr sz="1000"/>
          </a:p>
          <a:p>
            <a:pPr marL="0" marR="0" lvl="0" indent="0" algn="l" rtl="0">
              <a:lnSpc>
                <a:spcPct val="120000"/>
              </a:lnSpc>
              <a:spcBef>
                <a:spcPts val="0"/>
              </a:spcBef>
              <a:spcAft>
                <a:spcPts val="0"/>
              </a:spcAft>
              <a:buClr>
                <a:schemeClr val="dk1"/>
              </a:buClr>
              <a:buSzPts val="1100"/>
              <a:buFont typeface="Arial"/>
              <a:buNone/>
            </a:pPr>
            <a:endParaRPr sz="2000"/>
          </a:p>
          <a:p>
            <a:pPr marL="0" marR="0" lvl="0" indent="0" algn="l" rtl="0">
              <a:lnSpc>
                <a:spcPct val="120000"/>
              </a:lnSpc>
              <a:spcBef>
                <a:spcPts val="0"/>
              </a:spcBef>
              <a:spcAft>
                <a:spcPts val="0"/>
              </a:spcAft>
              <a:buNone/>
            </a:pPr>
            <a:endParaRPr sz="2000"/>
          </a:p>
        </p:txBody>
      </p:sp>
      <p:sp>
        <p:nvSpPr>
          <p:cNvPr id="208" name="Google Shape;208;p12"/>
          <p:cNvSpPr/>
          <p:nvPr/>
        </p:nvSpPr>
        <p:spPr>
          <a:xfrm>
            <a:off x="9096375" y="6669388"/>
            <a:ext cx="4396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12</a:t>
            </a:r>
            <a:endParaRPr sz="2800" b="1">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3"/>
        <p:cNvGrpSpPr/>
        <p:nvPr/>
      </p:nvGrpSpPr>
      <p:grpSpPr>
        <a:xfrm>
          <a:off x="0" y="0"/>
          <a:ext cx="0" cy="0"/>
          <a:chOff x="0" y="0"/>
          <a:chExt cx="0" cy="0"/>
        </a:xfrm>
      </p:grpSpPr>
      <p:pic>
        <p:nvPicPr>
          <p:cNvPr id="214" name="Google Shape;214;p13" descr="preencoded.png"/>
          <p:cNvPicPr preferRelativeResize="0"/>
          <p:nvPr/>
        </p:nvPicPr>
        <p:blipFill rotWithShape="1">
          <a:blip r:embed="rId3">
            <a:alphaModFix/>
          </a:blip>
          <a:srcRect/>
          <a:stretch/>
        </p:blipFill>
        <p:spPr>
          <a:xfrm>
            <a:off x="5416223" y="0"/>
            <a:ext cx="4337377" cy="7315200"/>
          </a:xfrm>
          <a:prstGeom prst="rect">
            <a:avLst/>
          </a:prstGeom>
          <a:noFill/>
          <a:ln>
            <a:noFill/>
          </a:ln>
        </p:spPr>
      </p:pic>
      <p:pic>
        <p:nvPicPr>
          <p:cNvPr id="215" name="Google Shape;215;p13" descr="preencoded.png"/>
          <p:cNvPicPr preferRelativeResize="0"/>
          <p:nvPr/>
        </p:nvPicPr>
        <p:blipFill rotWithShape="1">
          <a:blip r:embed="rId4">
            <a:alphaModFix/>
          </a:blip>
          <a:srcRect/>
          <a:stretch/>
        </p:blipFill>
        <p:spPr>
          <a:xfrm>
            <a:off x="6534159" y="2133600"/>
            <a:ext cx="3219441" cy="3508904"/>
          </a:xfrm>
          <a:prstGeom prst="rect">
            <a:avLst/>
          </a:prstGeom>
          <a:noFill/>
          <a:ln>
            <a:noFill/>
          </a:ln>
        </p:spPr>
      </p:pic>
      <p:pic>
        <p:nvPicPr>
          <p:cNvPr id="216" name="Google Shape;216;p13" descr="preencoded.png"/>
          <p:cNvPicPr preferRelativeResize="0"/>
          <p:nvPr/>
        </p:nvPicPr>
        <p:blipFill rotWithShape="1">
          <a:blip r:embed="rId5">
            <a:alphaModFix/>
          </a:blip>
          <a:srcRect/>
          <a:stretch/>
        </p:blipFill>
        <p:spPr>
          <a:xfrm>
            <a:off x="6551037" y="3282590"/>
            <a:ext cx="1072153" cy="1080990"/>
          </a:xfrm>
          <a:prstGeom prst="rect">
            <a:avLst/>
          </a:prstGeom>
          <a:noFill/>
          <a:ln>
            <a:noFill/>
          </a:ln>
        </p:spPr>
      </p:pic>
      <p:pic>
        <p:nvPicPr>
          <p:cNvPr id="217" name="Google Shape;217;p13" descr="preencoded.png"/>
          <p:cNvPicPr preferRelativeResize="0"/>
          <p:nvPr/>
        </p:nvPicPr>
        <p:blipFill rotWithShape="1">
          <a:blip r:embed="rId6">
            <a:alphaModFix/>
          </a:blip>
          <a:srcRect/>
          <a:stretch/>
        </p:blipFill>
        <p:spPr>
          <a:xfrm>
            <a:off x="7991475" y="4552950"/>
            <a:ext cx="1285875" cy="1333500"/>
          </a:xfrm>
          <a:prstGeom prst="rect">
            <a:avLst/>
          </a:prstGeom>
          <a:noFill/>
          <a:ln>
            <a:noFill/>
          </a:ln>
        </p:spPr>
      </p:pic>
      <p:pic>
        <p:nvPicPr>
          <p:cNvPr id="218" name="Google Shape;218;p13" descr="preencoded.png"/>
          <p:cNvPicPr preferRelativeResize="0"/>
          <p:nvPr/>
        </p:nvPicPr>
        <p:blipFill rotWithShape="1">
          <a:blip r:embed="rId7">
            <a:alphaModFix/>
          </a:blip>
          <a:srcRect/>
          <a:stretch/>
        </p:blipFill>
        <p:spPr>
          <a:xfrm>
            <a:off x="8372475" y="1390650"/>
            <a:ext cx="1304404" cy="1315155"/>
          </a:xfrm>
          <a:prstGeom prst="rect">
            <a:avLst/>
          </a:prstGeom>
          <a:noFill/>
          <a:ln>
            <a:noFill/>
          </a:ln>
        </p:spPr>
      </p:pic>
      <p:sp>
        <p:nvSpPr>
          <p:cNvPr id="219" name="Google Shape;219;p13"/>
          <p:cNvSpPr/>
          <p:nvPr/>
        </p:nvSpPr>
        <p:spPr>
          <a:xfrm>
            <a:off x="1009650" y="1019175"/>
            <a:ext cx="8526300" cy="4095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SzPts val="1100"/>
              <a:buNone/>
            </a:pPr>
            <a:r>
              <a:rPr lang="en-US" sz="2700" b="1"/>
              <a:t>6.3. Роль Інтернет-співтовариств в сучасному культурному середовищі</a:t>
            </a:r>
            <a:endParaRPr sz="2700" b="1"/>
          </a:p>
        </p:txBody>
      </p:sp>
      <p:sp>
        <p:nvSpPr>
          <p:cNvPr id="220" name="Google Shape;220;p13"/>
          <p:cNvSpPr/>
          <p:nvPr/>
        </p:nvSpPr>
        <p:spPr>
          <a:xfrm>
            <a:off x="9096375" y="6669388"/>
            <a:ext cx="4396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13</a:t>
            </a:r>
            <a:endParaRPr sz="2800" b="1">
              <a:solidFill>
                <a:schemeClr val="dk1"/>
              </a:solidFill>
              <a:latin typeface="Arial"/>
              <a:ea typeface="Arial"/>
              <a:cs typeface="Arial"/>
              <a:sym typeface="Arial"/>
            </a:endParaRPr>
          </a:p>
        </p:txBody>
      </p:sp>
      <p:sp>
        <p:nvSpPr>
          <p:cNvPr id="221" name="Google Shape;221;p13"/>
          <p:cNvSpPr txBox="1"/>
          <p:nvPr/>
        </p:nvSpPr>
        <p:spPr>
          <a:xfrm>
            <a:off x="782625" y="2347900"/>
            <a:ext cx="365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22" name="Google Shape;222;p13"/>
          <p:cNvSpPr txBox="1"/>
          <p:nvPr/>
        </p:nvSpPr>
        <p:spPr>
          <a:xfrm>
            <a:off x="969625" y="2043100"/>
            <a:ext cx="7922100" cy="480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t>Інтернет-співтовариство є особливий вид соціального об'єднання користувачів комунікаційних мереж, інтеграція яких виникає на основі загального дискурсу у віртуальному просторі при тривалій та емоційній залученості до процесу комунікації. Мережеве співтовариство має спільні цілі, способи контролю над поведінкою своїх членів, можливості самопозиціонування. Як критерії ознак Інтернет-спільноти можна виділити такі: наявність користувачів певного інформаційного ресурсу; можливість членів групи взаємодіяти між собою та володіти інформацією про спільну історію; сукупність ролей (постачальник контенту, користувач, учасник чату, модератор); «сетікет» або норми, що регулюють поведінку членів ком'юніті; можливість членів спільноти у процесі комунікації реалізовувати свої особисті та спільні цілі.</a:t>
            </a:r>
            <a:endParaRPr sz="2000"/>
          </a:p>
          <a:p>
            <a:pPr marL="457200" lvl="0" indent="0" algn="l" rtl="0">
              <a:spcBef>
                <a:spcPts val="0"/>
              </a:spcBef>
              <a:spcAft>
                <a:spcPts val="0"/>
              </a:spcAft>
              <a:buNone/>
            </a:pP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7"/>
        <p:cNvGrpSpPr/>
        <p:nvPr/>
      </p:nvGrpSpPr>
      <p:grpSpPr>
        <a:xfrm>
          <a:off x="0" y="0"/>
          <a:ext cx="0" cy="0"/>
          <a:chOff x="0" y="0"/>
          <a:chExt cx="0" cy="0"/>
        </a:xfrm>
      </p:grpSpPr>
      <p:pic>
        <p:nvPicPr>
          <p:cNvPr id="228" name="Google Shape;228;p14" descr="preencoded.png"/>
          <p:cNvPicPr preferRelativeResize="0"/>
          <p:nvPr/>
        </p:nvPicPr>
        <p:blipFill rotWithShape="1">
          <a:blip r:embed="rId3">
            <a:alphaModFix/>
          </a:blip>
          <a:srcRect/>
          <a:stretch/>
        </p:blipFill>
        <p:spPr>
          <a:xfrm>
            <a:off x="5416223" y="0"/>
            <a:ext cx="4337377" cy="7315200"/>
          </a:xfrm>
          <a:prstGeom prst="rect">
            <a:avLst/>
          </a:prstGeom>
          <a:noFill/>
          <a:ln>
            <a:noFill/>
          </a:ln>
        </p:spPr>
      </p:pic>
      <p:pic>
        <p:nvPicPr>
          <p:cNvPr id="229" name="Google Shape;229;p14" descr="preencoded.png"/>
          <p:cNvPicPr preferRelativeResize="0"/>
          <p:nvPr/>
        </p:nvPicPr>
        <p:blipFill rotWithShape="1">
          <a:blip r:embed="rId4">
            <a:alphaModFix/>
          </a:blip>
          <a:srcRect/>
          <a:stretch/>
        </p:blipFill>
        <p:spPr>
          <a:xfrm>
            <a:off x="7458075" y="1762125"/>
            <a:ext cx="1072153" cy="1080990"/>
          </a:xfrm>
          <a:prstGeom prst="rect">
            <a:avLst/>
          </a:prstGeom>
          <a:noFill/>
          <a:ln>
            <a:noFill/>
          </a:ln>
        </p:spPr>
      </p:pic>
      <p:pic>
        <p:nvPicPr>
          <p:cNvPr id="230" name="Google Shape;230;p14" descr="preencoded.png"/>
          <p:cNvPicPr preferRelativeResize="0"/>
          <p:nvPr/>
        </p:nvPicPr>
        <p:blipFill rotWithShape="1">
          <a:blip r:embed="rId5">
            <a:alphaModFix/>
          </a:blip>
          <a:srcRect/>
          <a:stretch/>
        </p:blipFill>
        <p:spPr>
          <a:xfrm>
            <a:off x="7381875" y="0"/>
            <a:ext cx="2371725" cy="2890293"/>
          </a:xfrm>
          <a:prstGeom prst="rect">
            <a:avLst/>
          </a:prstGeom>
          <a:noFill/>
          <a:ln>
            <a:noFill/>
          </a:ln>
        </p:spPr>
      </p:pic>
      <p:pic>
        <p:nvPicPr>
          <p:cNvPr id="231" name="Google Shape;231;p14" descr="preencoded.png"/>
          <p:cNvPicPr preferRelativeResize="0"/>
          <p:nvPr/>
        </p:nvPicPr>
        <p:blipFill rotWithShape="1">
          <a:blip r:embed="rId6">
            <a:alphaModFix/>
          </a:blip>
          <a:srcRect/>
          <a:stretch/>
        </p:blipFill>
        <p:spPr>
          <a:xfrm>
            <a:off x="8248650" y="5667375"/>
            <a:ext cx="1379344" cy="1328844"/>
          </a:xfrm>
          <a:prstGeom prst="rect">
            <a:avLst/>
          </a:prstGeom>
          <a:noFill/>
          <a:ln>
            <a:noFill/>
          </a:ln>
        </p:spPr>
      </p:pic>
      <p:pic>
        <p:nvPicPr>
          <p:cNvPr id="232" name="Google Shape;232;p14" descr="preencoded.png"/>
          <p:cNvPicPr preferRelativeResize="0"/>
          <p:nvPr/>
        </p:nvPicPr>
        <p:blipFill rotWithShape="1">
          <a:blip r:embed="rId7">
            <a:alphaModFix/>
          </a:blip>
          <a:srcRect/>
          <a:stretch/>
        </p:blipFill>
        <p:spPr>
          <a:xfrm>
            <a:off x="7048500" y="2371730"/>
            <a:ext cx="2705100" cy="3399258"/>
          </a:xfrm>
          <a:prstGeom prst="rect">
            <a:avLst/>
          </a:prstGeom>
          <a:noFill/>
          <a:ln>
            <a:noFill/>
          </a:ln>
        </p:spPr>
      </p:pic>
      <p:sp>
        <p:nvSpPr>
          <p:cNvPr id="233" name="Google Shape;233;p14"/>
          <p:cNvSpPr/>
          <p:nvPr/>
        </p:nvSpPr>
        <p:spPr>
          <a:xfrm>
            <a:off x="9096375" y="6669388"/>
            <a:ext cx="4396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14</a:t>
            </a:r>
            <a:endParaRPr sz="2800" b="1">
              <a:solidFill>
                <a:schemeClr val="dk1"/>
              </a:solidFill>
              <a:latin typeface="Arial"/>
              <a:ea typeface="Arial"/>
              <a:cs typeface="Arial"/>
              <a:sym typeface="Arial"/>
            </a:endParaRPr>
          </a:p>
        </p:txBody>
      </p:sp>
      <p:sp>
        <p:nvSpPr>
          <p:cNvPr id="234" name="Google Shape;234;p14"/>
          <p:cNvSpPr txBox="1"/>
          <p:nvPr/>
        </p:nvSpPr>
        <p:spPr>
          <a:xfrm>
            <a:off x="152400" y="1143000"/>
            <a:ext cx="8816700" cy="541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t>До соціокультурних особливостей Інтернет-співтовариств належить специфіка спільної мети як основи об'єднання, що полягає у накопиченні та перетворенні символічного продукту. У цьому конкретної метою інтеграції може бути як пошук однодумців, і заняття певної спільної діяльністю. Структура даних спільнот фундована доступом до інформаційного контенту та можливістю керувати ним. Конструювання «я» та самопрезентація у цих ком'юніті носить текстуальний характер.</a:t>
            </a:r>
            <a:endParaRPr sz="2000"/>
          </a:p>
          <a:p>
            <a:pPr marL="0" lvl="0" indent="0" algn="l" rtl="0">
              <a:spcBef>
                <a:spcPts val="0"/>
              </a:spcBef>
              <a:spcAft>
                <a:spcPts val="0"/>
              </a:spcAft>
              <a:buClr>
                <a:schemeClr val="dk1"/>
              </a:buClr>
              <a:buSzPts val="1100"/>
              <a:buFont typeface="Arial"/>
              <a:buNone/>
            </a:pPr>
            <a:endParaRPr sz="2000"/>
          </a:p>
          <a:p>
            <a:pPr marL="0" lvl="0" indent="0" algn="l" rtl="0">
              <a:spcBef>
                <a:spcPts val="0"/>
              </a:spcBef>
              <a:spcAft>
                <a:spcPts val="0"/>
              </a:spcAft>
              <a:buClr>
                <a:schemeClr val="dk1"/>
              </a:buClr>
              <a:buSzPts val="1100"/>
              <a:buFont typeface="Arial"/>
              <a:buNone/>
            </a:pPr>
            <a:r>
              <a:rPr lang="en-US" sz="2000"/>
              <a:t>  Соціальна реальність щодо справи стає реальністю дискурсів, тобто. реальністю значень, оформлених у мовних структурах. Включеність соціального актора до різних дискурсів призводить до множинності його самовизначення. Презентація образу, отже, і самоідентифікація проводиться за рахунок участі в дискусіях та створення власних тем. Особистісна ідентичність у разі є постійно змінюється у дискурсивних практиках конструкт, який визначається засобами взаємодії процесі мережевої комунікації</a:t>
            </a:r>
            <a:endParaRPr sz="2000"/>
          </a:p>
          <a:p>
            <a:pPr marL="0" lvl="0" indent="0" algn="l" rtl="0">
              <a:spcBef>
                <a:spcPts val="0"/>
              </a:spcBef>
              <a:spcAft>
                <a:spcPts val="0"/>
              </a:spcAft>
              <a:buNone/>
            </a:pP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9"/>
        <p:cNvGrpSpPr/>
        <p:nvPr/>
      </p:nvGrpSpPr>
      <p:grpSpPr>
        <a:xfrm>
          <a:off x="0" y="0"/>
          <a:ext cx="0" cy="0"/>
          <a:chOff x="0" y="0"/>
          <a:chExt cx="0" cy="0"/>
        </a:xfrm>
      </p:grpSpPr>
      <p:pic>
        <p:nvPicPr>
          <p:cNvPr id="240" name="Google Shape;240;p15" descr="preencoded.png"/>
          <p:cNvPicPr preferRelativeResize="0"/>
          <p:nvPr/>
        </p:nvPicPr>
        <p:blipFill rotWithShape="1">
          <a:blip r:embed="rId3">
            <a:alphaModFix/>
          </a:blip>
          <a:srcRect/>
          <a:stretch/>
        </p:blipFill>
        <p:spPr>
          <a:xfrm>
            <a:off x="5416223" y="0"/>
            <a:ext cx="4337377" cy="7315200"/>
          </a:xfrm>
          <a:prstGeom prst="rect">
            <a:avLst/>
          </a:prstGeom>
          <a:noFill/>
          <a:ln>
            <a:noFill/>
          </a:ln>
        </p:spPr>
      </p:pic>
      <p:pic>
        <p:nvPicPr>
          <p:cNvPr id="241" name="Google Shape;241;p15" descr="preencoded.png"/>
          <p:cNvPicPr preferRelativeResize="0"/>
          <p:nvPr/>
        </p:nvPicPr>
        <p:blipFill rotWithShape="1">
          <a:blip r:embed="rId4">
            <a:alphaModFix/>
          </a:blip>
          <a:srcRect/>
          <a:stretch/>
        </p:blipFill>
        <p:spPr>
          <a:xfrm>
            <a:off x="7305684" y="0"/>
            <a:ext cx="2447916" cy="2080152"/>
          </a:xfrm>
          <a:prstGeom prst="rect">
            <a:avLst/>
          </a:prstGeom>
          <a:noFill/>
          <a:ln>
            <a:noFill/>
          </a:ln>
        </p:spPr>
      </p:pic>
      <p:pic>
        <p:nvPicPr>
          <p:cNvPr id="242" name="Google Shape;242;p15" descr="preencoded.png"/>
          <p:cNvPicPr preferRelativeResize="0"/>
          <p:nvPr/>
        </p:nvPicPr>
        <p:blipFill rotWithShape="1">
          <a:blip r:embed="rId5">
            <a:alphaModFix/>
          </a:blip>
          <a:srcRect/>
          <a:stretch/>
        </p:blipFill>
        <p:spPr>
          <a:xfrm>
            <a:off x="7610475" y="1314450"/>
            <a:ext cx="1072153" cy="1080990"/>
          </a:xfrm>
          <a:prstGeom prst="rect">
            <a:avLst/>
          </a:prstGeom>
          <a:noFill/>
          <a:ln>
            <a:noFill/>
          </a:ln>
        </p:spPr>
      </p:pic>
      <p:pic>
        <p:nvPicPr>
          <p:cNvPr id="243" name="Google Shape;243;p15" descr="preencoded.png"/>
          <p:cNvPicPr preferRelativeResize="0"/>
          <p:nvPr/>
        </p:nvPicPr>
        <p:blipFill rotWithShape="1">
          <a:blip r:embed="rId6">
            <a:alphaModFix/>
          </a:blip>
          <a:srcRect/>
          <a:stretch/>
        </p:blipFill>
        <p:spPr>
          <a:xfrm>
            <a:off x="8277225" y="3686175"/>
            <a:ext cx="653928" cy="659323"/>
          </a:xfrm>
          <a:prstGeom prst="rect">
            <a:avLst/>
          </a:prstGeom>
          <a:noFill/>
          <a:ln>
            <a:noFill/>
          </a:ln>
        </p:spPr>
      </p:pic>
      <p:pic>
        <p:nvPicPr>
          <p:cNvPr id="244" name="Google Shape;244;p15" descr="preencoded.png"/>
          <p:cNvPicPr preferRelativeResize="0"/>
          <p:nvPr/>
        </p:nvPicPr>
        <p:blipFill rotWithShape="1">
          <a:blip r:embed="rId7">
            <a:alphaModFix/>
          </a:blip>
          <a:srcRect/>
          <a:stretch/>
        </p:blipFill>
        <p:spPr>
          <a:xfrm>
            <a:off x="6419850" y="2200275"/>
            <a:ext cx="1898410" cy="2381469"/>
          </a:xfrm>
          <a:prstGeom prst="rect">
            <a:avLst/>
          </a:prstGeom>
          <a:noFill/>
          <a:ln>
            <a:noFill/>
          </a:ln>
        </p:spPr>
      </p:pic>
      <p:pic>
        <p:nvPicPr>
          <p:cNvPr id="245" name="Google Shape;245;p15" descr="preencoded.png"/>
          <p:cNvPicPr preferRelativeResize="0"/>
          <p:nvPr/>
        </p:nvPicPr>
        <p:blipFill rotWithShape="1">
          <a:blip r:embed="rId8">
            <a:alphaModFix/>
          </a:blip>
          <a:srcRect/>
          <a:stretch/>
        </p:blipFill>
        <p:spPr>
          <a:xfrm>
            <a:off x="8382000" y="5581650"/>
            <a:ext cx="1371600" cy="1733550"/>
          </a:xfrm>
          <a:prstGeom prst="rect">
            <a:avLst/>
          </a:prstGeom>
          <a:noFill/>
          <a:ln>
            <a:noFill/>
          </a:ln>
        </p:spPr>
      </p:pic>
      <p:pic>
        <p:nvPicPr>
          <p:cNvPr id="246" name="Google Shape;246;p15" descr="preencoded.png"/>
          <p:cNvPicPr preferRelativeResize="0"/>
          <p:nvPr/>
        </p:nvPicPr>
        <p:blipFill rotWithShape="1">
          <a:blip r:embed="rId9">
            <a:alphaModFix/>
          </a:blip>
          <a:srcRect/>
          <a:stretch/>
        </p:blipFill>
        <p:spPr>
          <a:xfrm>
            <a:off x="8181975" y="1685925"/>
            <a:ext cx="1571625" cy="2337983"/>
          </a:xfrm>
          <a:prstGeom prst="rect">
            <a:avLst/>
          </a:prstGeom>
          <a:noFill/>
          <a:ln>
            <a:noFill/>
          </a:ln>
        </p:spPr>
      </p:pic>
      <p:pic>
        <p:nvPicPr>
          <p:cNvPr id="247" name="Google Shape;247;p15" descr="preencoded.png"/>
          <p:cNvPicPr preferRelativeResize="0"/>
          <p:nvPr/>
        </p:nvPicPr>
        <p:blipFill rotWithShape="1">
          <a:blip r:embed="rId10">
            <a:alphaModFix/>
          </a:blip>
          <a:srcRect/>
          <a:stretch/>
        </p:blipFill>
        <p:spPr>
          <a:xfrm>
            <a:off x="8582025" y="3810000"/>
            <a:ext cx="1171575" cy="2573285"/>
          </a:xfrm>
          <a:prstGeom prst="rect">
            <a:avLst/>
          </a:prstGeom>
          <a:noFill/>
          <a:ln>
            <a:noFill/>
          </a:ln>
        </p:spPr>
      </p:pic>
      <p:sp>
        <p:nvSpPr>
          <p:cNvPr id="248" name="Google Shape;248;p15"/>
          <p:cNvSpPr/>
          <p:nvPr/>
        </p:nvSpPr>
        <p:spPr>
          <a:xfrm>
            <a:off x="539750" y="307475"/>
            <a:ext cx="8478300" cy="14652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Clr>
                <a:schemeClr val="dk1"/>
              </a:buClr>
              <a:buSzPts val="1100"/>
              <a:buFont typeface="Arial"/>
              <a:buNone/>
            </a:pPr>
            <a:r>
              <a:rPr lang="en-US" sz="2400" b="1"/>
              <a:t>Інформацію про статистику онлайн-спільнот на базі конкретних платформ (станом на лютий 2021 року) подано на рис. 30.</a:t>
            </a:r>
            <a:endParaRPr sz="2400" b="1"/>
          </a:p>
        </p:txBody>
      </p:sp>
      <p:sp>
        <p:nvSpPr>
          <p:cNvPr id="249" name="Google Shape;249;p15"/>
          <p:cNvSpPr/>
          <p:nvPr/>
        </p:nvSpPr>
        <p:spPr>
          <a:xfrm>
            <a:off x="9096375" y="6669388"/>
            <a:ext cx="4396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15</a:t>
            </a:r>
            <a:endParaRPr sz="2800" b="1">
              <a:solidFill>
                <a:schemeClr val="dk1"/>
              </a:solidFill>
              <a:latin typeface="Arial"/>
              <a:ea typeface="Arial"/>
              <a:cs typeface="Arial"/>
              <a:sym typeface="Arial"/>
            </a:endParaRPr>
          </a:p>
        </p:txBody>
      </p:sp>
      <p:pic>
        <p:nvPicPr>
          <p:cNvPr id="250" name="Google Shape;250;p15"/>
          <p:cNvPicPr preferRelativeResize="0"/>
          <p:nvPr/>
        </p:nvPicPr>
        <p:blipFill>
          <a:blip r:embed="rId11">
            <a:alphaModFix/>
          </a:blip>
          <a:stretch>
            <a:fillRect/>
          </a:stretch>
        </p:blipFill>
        <p:spPr>
          <a:xfrm>
            <a:off x="539750" y="1772669"/>
            <a:ext cx="4181476" cy="5386131"/>
          </a:xfrm>
          <a:prstGeom prst="rect">
            <a:avLst/>
          </a:prstGeom>
          <a:noFill/>
          <a:ln>
            <a:noFill/>
          </a:ln>
        </p:spPr>
      </p:pic>
      <p:sp>
        <p:nvSpPr>
          <p:cNvPr id="251" name="Google Shape;251;p15"/>
          <p:cNvSpPr txBox="1"/>
          <p:nvPr/>
        </p:nvSpPr>
        <p:spPr>
          <a:xfrm>
            <a:off x="5318250" y="2754025"/>
            <a:ext cx="4181400" cy="266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a:t>Онлайн-спільноти вигідні для компаній з багатьох причин: обслуговування/підтримка клієнта, репутація (внутрішня та зовнішня), дослідження, економія, зростання продажів.</a:t>
            </a:r>
            <a:endParaRPr sz="23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6"/>
        <p:cNvGrpSpPr/>
        <p:nvPr/>
      </p:nvGrpSpPr>
      <p:grpSpPr>
        <a:xfrm>
          <a:off x="0" y="0"/>
          <a:ext cx="0" cy="0"/>
          <a:chOff x="0" y="0"/>
          <a:chExt cx="0" cy="0"/>
        </a:xfrm>
      </p:grpSpPr>
      <p:pic>
        <p:nvPicPr>
          <p:cNvPr id="257" name="Google Shape;257;p16" descr="preencoded.png"/>
          <p:cNvPicPr preferRelativeResize="0"/>
          <p:nvPr/>
        </p:nvPicPr>
        <p:blipFill rotWithShape="1">
          <a:blip r:embed="rId3">
            <a:alphaModFix/>
          </a:blip>
          <a:srcRect/>
          <a:stretch/>
        </p:blipFill>
        <p:spPr>
          <a:xfrm>
            <a:off x="5416223" y="0"/>
            <a:ext cx="4337377" cy="7315200"/>
          </a:xfrm>
          <a:prstGeom prst="rect">
            <a:avLst/>
          </a:prstGeom>
          <a:noFill/>
          <a:ln>
            <a:noFill/>
          </a:ln>
        </p:spPr>
      </p:pic>
      <p:pic>
        <p:nvPicPr>
          <p:cNvPr id="258" name="Google Shape;258;p16" descr="preencoded.png"/>
          <p:cNvPicPr preferRelativeResize="0"/>
          <p:nvPr/>
        </p:nvPicPr>
        <p:blipFill rotWithShape="1">
          <a:blip r:embed="rId4">
            <a:alphaModFix/>
          </a:blip>
          <a:srcRect/>
          <a:stretch/>
        </p:blipFill>
        <p:spPr>
          <a:xfrm>
            <a:off x="6286509" y="323850"/>
            <a:ext cx="3467091" cy="3508902"/>
          </a:xfrm>
          <a:prstGeom prst="rect">
            <a:avLst/>
          </a:prstGeom>
          <a:noFill/>
          <a:ln>
            <a:noFill/>
          </a:ln>
        </p:spPr>
      </p:pic>
      <p:pic>
        <p:nvPicPr>
          <p:cNvPr id="259" name="Google Shape;259;p16" descr="preencoded.png"/>
          <p:cNvPicPr preferRelativeResize="0"/>
          <p:nvPr/>
        </p:nvPicPr>
        <p:blipFill rotWithShape="1">
          <a:blip r:embed="rId5">
            <a:alphaModFix/>
          </a:blip>
          <a:srcRect/>
          <a:stretch/>
        </p:blipFill>
        <p:spPr>
          <a:xfrm>
            <a:off x="8296275" y="2628900"/>
            <a:ext cx="1304404" cy="1315157"/>
          </a:xfrm>
          <a:prstGeom prst="rect">
            <a:avLst/>
          </a:prstGeom>
          <a:noFill/>
          <a:ln>
            <a:noFill/>
          </a:ln>
        </p:spPr>
      </p:pic>
      <p:pic>
        <p:nvPicPr>
          <p:cNvPr id="260" name="Google Shape;260;p16" descr="preencoded.png"/>
          <p:cNvPicPr preferRelativeResize="0"/>
          <p:nvPr/>
        </p:nvPicPr>
        <p:blipFill rotWithShape="1">
          <a:blip r:embed="rId6">
            <a:alphaModFix/>
          </a:blip>
          <a:srcRect/>
          <a:stretch/>
        </p:blipFill>
        <p:spPr>
          <a:xfrm>
            <a:off x="8867775" y="476250"/>
            <a:ext cx="665531" cy="660834"/>
          </a:xfrm>
          <a:prstGeom prst="rect">
            <a:avLst/>
          </a:prstGeom>
          <a:noFill/>
          <a:ln>
            <a:noFill/>
          </a:ln>
        </p:spPr>
      </p:pic>
      <p:pic>
        <p:nvPicPr>
          <p:cNvPr id="261" name="Google Shape;261;p16" descr="preencoded.png"/>
          <p:cNvPicPr preferRelativeResize="0"/>
          <p:nvPr/>
        </p:nvPicPr>
        <p:blipFill rotWithShape="1">
          <a:blip r:embed="rId6">
            <a:alphaModFix/>
          </a:blip>
          <a:srcRect/>
          <a:stretch/>
        </p:blipFill>
        <p:spPr>
          <a:xfrm>
            <a:off x="7581900" y="5819775"/>
            <a:ext cx="665531" cy="660834"/>
          </a:xfrm>
          <a:prstGeom prst="rect">
            <a:avLst/>
          </a:prstGeom>
          <a:noFill/>
          <a:ln>
            <a:noFill/>
          </a:ln>
        </p:spPr>
      </p:pic>
      <p:pic>
        <p:nvPicPr>
          <p:cNvPr id="262" name="Google Shape;262;p16" descr="preencoded.png"/>
          <p:cNvPicPr preferRelativeResize="0"/>
          <p:nvPr/>
        </p:nvPicPr>
        <p:blipFill rotWithShape="1">
          <a:blip r:embed="rId7">
            <a:alphaModFix/>
          </a:blip>
          <a:srcRect/>
          <a:stretch/>
        </p:blipFill>
        <p:spPr>
          <a:xfrm>
            <a:off x="6038850" y="3028950"/>
            <a:ext cx="2885991" cy="2620375"/>
          </a:xfrm>
          <a:prstGeom prst="rect">
            <a:avLst/>
          </a:prstGeom>
          <a:noFill/>
          <a:ln>
            <a:noFill/>
          </a:ln>
        </p:spPr>
      </p:pic>
      <p:pic>
        <p:nvPicPr>
          <p:cNvPr id="263" name="Google Shape;263;p16" descr="preencoded.png"/>
          <p:cNvPicPr preferRelativeResize="0"/>
          <p:nvPr/>
        </p:nvPicPr>
        <p:blipFill rotWithShape="1">
          <a:blip r:embed="rId8">
            <a:alphaModFix/>
          </a:blip>
          <a:srcRect/>
          <a:stretch/>
        </p:blipFill>
        <p:spPr>
          <a:xfrm>
            <a:off x="8105775" y="4048125"/>
            <a:ext cx="1647825" cy="3267075"/>
          </a:xfrm>
          <a:prstGeom prst="rect">
            <a:avLst/>
          </a:prstGeom>
          <a:noFill/>
          <a:ln>
            <a:noFill/>
          </a:ln>
        </p:spPr>
      </p:pic>
      <p:sp>
        <p:nvSpPr>
          <p:cNvPr id="264" name="Google Shape;264;p16"/>
          <p:cNvSpPr/>
          <p:nvPr/>
        </p:nvSpPr>
        <p:spPr>
          <a:xfrm>
            <a:off x="9096375" y="6669388"/>
            <a:ext cx="4396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16</a:t>
            </a:r>
            <a:endParaRPr sz="2800" b="1">
              <a:solidFill>
                <a:schemeClr val="dk1"/>
              </a:solidFill>
              <a:latin typeface="Arial"/>
              <a:ea typeface="Arial"/>
              <a:cs typeface="Arial"/>
              <a:sym typeface="Arial"/>
            </a:endParaRPr>
          </a:p>
        </p:txBody>
      </p:sp>
      <p:sp>
        <p:nvSpPr>
          <p:cNvPr id="265" name="Google Shape;265;p16"/>
          <p:cNvSpPr txBox="1"/>
          <p:nvPr/>
        </p:nvSpPr>
        <p:spPr>
          <a:xfrm>
            <a:off x="457200" y="1600200"/>
            <a:ext cx="8385300" cy="438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a:t>Розширення кола користувачів, доступність Інтернет-трафіку, нестандартні форми подання інформації збільшують привабливість соціальних медіа та перетворюють Інтернет-спільноти на значні форми соціальної самоорганізації. У результаті комунікативні практики у кіберпросторі стають одним із значних детермінантів трансформації традиційних форм реалізації соціальних практик. Однак сфера впливу культури Інтернет-комунікації обмежується рутинними структурами життєвого світу та не поширюється на інші форми громадянської ініціативності. Згідно з проведеними дослідженнями, члени Інтернет-спільнот готові активно обговорювати події політичного, культурного та суспільного життя, але не брати в них активну участь.</a:t>
            </a:r>
            <a:endParaRPr sz="2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0"/>
        <p:cNvGrpSpPr/>
        <p:nvPr/>
      </p:nvGrpSpPr>
      <p:grpSpPr>
        <a:xfrm>
          <a:off x="0" y="0"/>
          <a:ext cx="0" cy="0"/>
          <a:chOff x="0" y="0"/>
          <a:chExt cx="0" cy="0"/>
        </a:xfrm>
      </p:grpSpPr>
      <p:pic>
        <p:nvPicPr>
          <p:cNvPr id="271" name="Google Shape;271;p17" descr="preencoded.png"/>
          <p:cNvPicPr preferRelativeResize="0"/>
          <p:nvPr/>
        </p:nvPicPr>
        <p:blipFill rotWithShape="1">
          <a:blip r:embed="rId3">
            <a:alphaModFix/>
          </a:blip>
          <a:srcRect/>
          <a:stretch/>
        </p:blipFill>
        <p:spPr>
          <a:xfrm>
            <a:off x="-63900" y="0"/>
            <a:ext cx="9817501" cy="7315200"/>
          </a:xfrm>
          <a:prstGeom prst="rect">
            <a:avLst/>
          </a:prstGeom>
          <a:noFill/>
          <a:ln>
            <a:noFill/>
          </a:ln>
        </p:spPr>
      </p:pic>
      <p:pic>
        <p:nvPicPr>
          <p:cNvPr id="272" name="Google Shape;272;p17" descr="preencoded.png"/>
          <p:cNvPicPr preferRelativeResize="0"/>
          <p:nvPr/>
        </p:nvPicPr>
        <p:blipFill rotWithShape="1">
          <a:blip r:embed="rId4">
            <a:alphaModFix/>
          </a:blip>
          <a:srcRect/>
          <a:stretch/>
        </p:blipFill>
        <p:spPr>
          <a:xfrm>
            <a:off x="4705350" y="0"/>
            <a:ext cx="5048250" cy="7315200"/>
          </a:xfrm>
          <a:prstGeom prst="rect">
            <a:avLst/>
          </a:prstGeom>
          <a:noFill/>
          <a:ln>
            <a:noFill/>
          </a:ln>
        </p:spPr>
      </p:pic>
      <p:pic>
        <p:nvPicPr>
          <p:cNvPr id="273" name="Google Shape;273;p17" descr="preencoded.png"/>
          <p:cNvPicPr preferRelativeResize="0"/>
          <p:nvPr/>
        </p:nvPicPr>
        <p:blipFill rotWithShape="1">
          <a:blip r:embed="rId5">
            <a:alphaModFix/>
          </a:blip>
          <a:srcRect/>
          <a:stretch/>
        </p:blipFill>
        <p:spPr>
          <a:xfrm>
            <a:off x="6115059" y="4181475"/>
            <a:ext cx="3638541" cy="3133725"/>
          </a:xfrm>
          <a:prstGeom prst="rect">
            <a:avLst/>
          </a:prstGeom>
          <a:noFill/>
          <a:ln>
            <a:noFill/>
          </a:ln>
        </p:spPr>
      </p:pic>
      <p:pic>
        <p:nvPicPr>
          <p:cNvPr id="274" name="Google Shape;274;p17" descr="preencoded.png"/>
          <p:cNvPicPr preferRelativeResize="0"/>
          <p:nvPr/>
        </p:nvPicPr>
        <p:blipFill rotWithShape="1">
          <a:blip r:embed="rId6">
            <a:alphaModFix/>
          </a:blip>
          <a:srcRect/>
          <a:stretch/>
        </p:blipFill>
        <p:spPr>
          <a:xfrm>
            <a:off x="5429250" y="5095875"/>
            <a:ext cx="1931794" cy="1957713"/>
          </a:xfrm>
          <a:prstGeom prst="rect">
            <a:avLst/>
          </a:prstGeom>
          <a:noFill/>
          <a:ln>
            <a:noFill/>
          </a:ln>
        </p:spPr>
      </p:pic>
      <p:pic>
        <p:nvPicPr>
          <p:cNvPr id="275" name="Google Shape;275;p17" descr="preencoded.png"/>
          <p:cNvPicPr preferRelativeResize="0"/>
          <p:nvPr/>
        </p:nvPicPr>
        <p:blipFill rotWithShape="1">
          <a:blip r:embed="rId7">
            <a:alphaModFix/>
          </a:blip>
          <a:srcRect/>
          <a:stretch/>
        </p:blipFill>
        <p:spPr>
          <a:xfrm>
            <a:off x="8982075" y="4352925"/>
            <a:ext cx="771525" cy="1333500"/>
          </a:xfrm>
          <a:prstGeom prst="rect">
            <a:avLst/>
          </a:prstGeom>
          <a:noFill/>
          <a:ln>
            <a:noFill/>
          </a:ln>
        </p:spPr>
      </p:pic>
      <p:sp>
        <p:nvSpPr>
          <p:cNvPr id="276" name="Google Shape;276;p17"/>
          <p:cNvSpPr/>
          <p:nvPr/>
        </p:nvSpPr>
        <p:spPr>
          <a:xfrm>
            <a:off x="833400" y="425425"/>
            <a:ext cx="8086800" cy="17145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SzPts val="1100"/>
              <a:buNone/>
            </a:pPr>
            <a:r>
              <a:rPr lang="en-US" sz="2350" b="1"/>
              <a:t>6.4. Культурне середовище інформаційної економіки</a:t>
            </a:r>
            <a:endParaRPr sz="2350" b="1"/>
          </a:p>
        </p:txBody>
      </p:sp>
      <p:sp>
        <p:nvSpPr>
          <p:cNvPr id="277" name="Google Shape;277;p17"/>
          <p:cNvSpPr/>
          <p:nvPr/>
        </p:nvSpPr>
        <p:spPr>
          <a:xfrm>
            <a:off x="9096375" y="6669388"/>
            <a:ext cx="4396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17</a:t>
            </a:r>
            <a:endParaRPr sz="2800" b="1">
              <a:solidFill>
                <a:schemeClr val="dk1"/>
              </a:solidFill>
              <a:latin typeface="Arial"/>
              <a:ea typeface="Arial"/>
              <a:cs typeface="Arial"/>
              <a:sym typeface="Arial"/>
            </a:endParaRPr>
          </a:p>
        </p:txBody>
      </p:sp>
      <p:sp>
        <p:nvSpPr>
          <p:cNvPr id="278" name="Google Shape;278;p17"/>
          <p:cNvSpPr txBox="1"/>
          <p:nvPr/>
        </p:nvSpPr>
        <p:spPr>
          <a:xfrm>
            <a:off x="814575" y="2387150"/>
            <a:ext cx="7832700" cy="406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2100"/>
              <a:t>Культурологічні аспекти інформаційної економіки можна визначити як «культуру реальної віртуальності». Завдяки неоднозначності мови вся реальність сприймається віртуально. Особливістю культури реальної віртуальності є те, що вона утворює систему, в якій сама реальність повністю занурена у вигаданий, віртуальний світ і поза ним не сприймається чинним суб'єктом. Саме такий тип культури, на його думку, буде домінуючим в «інформаційному суспільстві», риси якого вже проступають цілком зримо та виразно.</a:t>
            </a:r>
            <a:endParaRPr sz="2100"/>
          </a:p>
          <a:p>
            <a:pPr marL="0" lvl="0" indent="0" algn="l" rtl="0">
              <a:spcBef>
                <a:spcPts val="0"/>
              </a:spcBef>
              <a:spcAft>
                <a:spcPts val="0"/>
              </a:spcAft>
              <a:buClr>
                <a:schemeClr val="dk1"/>
              </a:buClr>
              <a:buSzPts val="1100"/>
              <a:buFont typeface="Arial"/>
              <a:buNone/>
            </a:pPr>
            <a:endParaRPr sz="2100"/>
          </a:p>
          <a:p>
            <a:pPr marL="0" lvl="0" indent="0" algn="l" rtl="0">
              <a:spcBef>
                <a:spcPts val="0"/>
              </a:spcBef>
              <a:spcAft>
                <a:spcPts val="0"/>
              </a:spcAft>
              <a:buNone/>
            </a:pPr>
            <a:endParaRPr sz="2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3"/>
        <p:cNvGrpSpPr/>
        <p:nvPr/>
      </p:nvGrpSpPr>
      <p:grpSpPr>
        <a:xfrm>
          <a:off x="0" y="0"/>
          <a:ext cx="0" cy="0"/>
          <a:chOff x="0" y="0"/>
          <a:chExt cx="0" cy="0"/>
        </a:xfrm>
      </p:grpSpPr>
      <p:pic>
        <p:nvPicPr>
          <p:cNvPr id="284" name="Google Shape;284;p18" descr="preencoded.png"/>
          <p:cNvPicPr preferRelativeResize="0"/>
          <p:nvPr/>
        </p:nvPicPr>
        <p:blipFill rotWithShape="1">
          <a:blip r:embed="rId3">
            <a:alphaModFix/>
          </a:blip>
          <a:srcRect/>
          <a:stretch/>
        </p:blipFill>
        <p:spPr>
          <a:xfrm>
            <a:off x="0" y="2064186"/>
            <a:ext cx="8102488" cy="5251015"/>
          </a:xfrm>
          <a:prstGeom prst="rect">
            <a:avLst/>
          </a:prstGeom>
          <a:noFill/>
          <a:ln>
            <a:noFill/>
          </a:ln>
        </p:spPr>
      </p:pic>
      <p:pic>
        <p:nvPicPr>
          <p:cNvPr id="285" name="Google Shape;285;p18" descr="preencoded.png"/>
          <p:cNvPicPr preferRelativeResize="0"/>
          <p:nvPr/>
        </p:nvPicPr>
        <p:blipFill rotWithShape="1">
          <a:blip r:embed="rId4">
            <a:alphaModFix/>
          </a:blip>
          <a:srcRect/>
          <a:stretch/>
        </p:blipFill>
        <p:spPr>
          <a:xfrm>
            <a:off x="4705350" y="0"/>
            <a:ext cx="5048250" cy="7315200"/>
          </a:xfrm>
          <a:prstGeom prst="rect">
            <a:avLst/>
          </a:prstGeom>
          <a:noFill/>
          <a:ln>
            <a:noFill/>
          </a:ln>
        </p:spPr>
      </p:pic>
      <p:pic>
        <p:nvPicPr>
          <p:cNvPr id="286" name="Google Shape;286;p18" descr="preencoded.png"/>
          <p:cNvPicPr preferRelativeResize="0"/>
          <p:nvPr/>
        </p:nvPicPr>
        <p:blipFill rotWithShape="1">
          <a:blip r:embed="rId5">
            <a:alphaModFix/>
          </a:blip>
          <a:srcRect/>
          <a:stretch/>
        </p:blipFill>
        <p:spPr>
          <a:xfrm>
            <a:off x="8239125" y="1590675"/>
            <a:ext cx="1514475" cy="2514600"/>
          </a:xfrm>
          <a:prstGeom prst="rect">
            <a:avLst/>
          </a:prstGeom>
          <a:noFill/>
          <a:ln>
            <a:noFill/>
          </a:ln>
        </p:spPr>
      </p:pic>
      <p:pic>
        <p:nvPicPr>
          <p:cNvPr id="287" name="Google Shape;287;p18" descr="preencoded.png"/>
          <p:cNvPicPr preferRelativeResize="0"/>
          <p:nvPr/>
        </p:nvPicPr>
        <p:blipFill rotWithShape="1">
          <a:blip r:embed="rId6">
            <a:alphaModFix/>
          </a:blip>
          <a:srcRect/>
          <a:stretch/>
        </p:blipFill>
        <p:spPr>
          <a:xfrm>
            <a:off x="9539" y="3457575"/>
            <a:ext cx="3767054" cy="3342856"/>
          </a:xfrm>
          <a:prstGeom prst="rect">
            <a:avLst/>
          </a:prstGeom>
          <a:noFill/>
          <a:ln>
            <a:noFill/>
          </a:ln>
        </p:spPr>
      </p:pic>
      <p:pic>
        <p:nvPicPr>
          <p:cNvPr id="288" name="Google Shape;288;p18" descr="preencoded.png"/>
          <p:cNvPicPr preferRelativeResize="0"/>
          <p:nvPr/>
        </p:nvPicPr>
        <p:blipFill rotWithShape="1">
          <a:blip r:embed="rId7">
            <a:alphaModFix/>
          </a:blip>
          <a:srcRect/>
          <a:stretch/>
        </p:blipFill>
        <p:spPr>
          <a:xfrm>
            <a:off x="0" y="0"/>
            <a:ext cx="9582150" cy="2524125"/>
          </a:xfrm>
          <a:prstGeom prst="rect">
            <a:avLst/>
          </a:prstGeom>
          <a:noFill/>
          <a:ln>
            <a:noFill/>
          </a:ln>
        </p:spPr>
      </p:pic>
      <p:pic>
        <p:nvPicPr>
          <p:cNvPr id="289" name="Google Shape;289;p18" descr="preencoded.png"/>
          <p:cNvPicPr preferRelativeResize="0"/>
          <p:nvPr/>
        </p:nvPicPr>
        <p:blipFill rotWithShape="1">
          <a:blip r:embed="rId8">
            <a:alphaModFix/>
          </a:blip>
          <a:srcRect/>
          <a:stretch/>
        </p:blipFill>
        <p:spPr>
          <a:xfrm>
            <a:off x="7943850" y="5486400"/>
            <a:ext cx="1809750" cy="1828800"/>
          </a:xfrm>
          <a:prstGeom prst="rect">
            <a:avLst/>
          </a:prstGeom>
          <a:noFill/>
          <a:ln>
            <a:noFill/>
          </a:ln>
        </p:spPr>
      </p:pic>
      <p:sp>
        <p:nvSpPr>
          <p:cNvPr id="290" name="Google Shape;290;p18"/>
          <p:cNvSpPr/>
          <p:nvPr/>
        </p:nvSpPr>
        <p:spPr>
          <a:xfrm>
            <a:off x="951675" y="880675"/>
            <a:ext cx="7897200" cy="58155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Clr>
                <a:schemeClr val="dk1"/>
              </a:buClr>
              <a:buSzPts val="1100"/>
              <a:buFont typeface="Arial"/>
              <a:buNone/>
            </a:pPr>
            <a:r>
              <a:rPr lang="en-US" sz="1800"/>
              <a:t>У процесі становлення інформаційного суспільства культура набуває все більш яскраво вираженого автономного характеру. Якщо в індустріальну епоху економіка, політика, соціальна структура суспільства та сфера культури пов'язувалися загальною системою цінностей, то в сучасних умовах спостерігається тенденція до їхньої наростаючої роз'єднаності. Відбувається радикальне роз'єднання між суспільною структурою та культурою, що виражається у формуванні особливого «протестного типу свідомості». Подальша автономізація культури, може призвести до втрати почуття реальності, до зникнення соціальних орієнтирів, до радикального відчуження від усього земного, що, своєю чергою, призведе до руйнації скріп, сполучних суспільство, до почуття солідарності та взаємної підтримки. Протиріччя між культурою та іманентними потребами людини як роду буде головним протиріччям майбутньої інформаційної епохи.</a:t>
            </a:r>
            <a:endParaRPr sz="1800"/>
          </a:p>
          <a:p>
            <a:pPr marL="0" marR="0" lvl="0" indent="0" algn="l" rtl="0">
              <a:lnSpc>
                <a:spcPct val="120000"/>
              </a:lnSpc>
              <a:spcBef>
                <a:spcPts val="0"/>
              </a:spcBef>
              <a:spcAft>
                <a:spcPts val="0"/>
              </a:spcAft>
              <a:buClr>
                <a:schemeClr val="dk1"/>
              </a:buClr>
              <a:buSzPts val="1100"/>
              <a:buFont typeface="Arial"/>
              <a:buNone/>
            </a:pPr>
            <a:endParaRPr sz="1800"/>
          </a:p>
          <a:p>
            <a:pPr marL="0" marR="0" lvl="0" indent="0" algn="l" rtl="0">
              <a:lnSpc>
                <a:spcPct val="120000"/>
              </a:lnSpc>
              <a:spcBef>
                <a:spcPts val="0"/>
              </a:spcBef>
              <a:spcAft>
                <a:spcPts val="0"/>
              </a:spcAft>
              <a:buNone/>
            </a:pPr>
            <a:endParaRPr sz="1800"/>
          </a:p>
        </p:txBody>
      </p:sp>
      <p:sp>
        <p:nvSpPr>
          <p:cNvPr id="291" name="Google Shape;291;p18"/>
          <p:cNvSpPr/>
          <p:nvPr/>
        </p:nvSpPr>
        <p:spPr>
          <a:xfrm>
            <a:off x="9096375" y="6669388"/>
            <a:ext cx="439800" cy="552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18</a:t>
            </a:r>
            <a:endParaRPr sz="2800" b="1">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g102dacb50e2_0_16" descr="preencoded.png"/>
          <p:cNvPicPr preferRelativeResize="0"/>
          <p:nvPr/>
        </p:nvPicPr>
        <p:blipFill rotWithShape="1">
          <a:blip r:embed="rId3">
            <a:alphaModFix/>
          </a:blip>
          <a:srcRect/>
          <a:stretch/>
        </p:blipFill>
        <p:spPr>
          <a:xfrm>
            <a:off x="4855876" y="0"/>
            <a:ext cx="4897725" cy="7315200"/>
          </a:xfrm>
          <a:prstGeom prst="rect">
            <a:avLst/>
          </a:prstGeom>
          <a:noFill/>
          <a:ln>
            <a:noFill/>
          </a:ln>
        </p:spPr>
      </p:pic>
      <p:pic>
        <p:nvPicPr>
          <p:cNvPr id="297" name="Google Shape;297;g102dacb50e2_0_16" descr="preencoded.png"/>
          <p:cNvPicPr preferRelativeResize="0"/>
          <p:nvPr/>
        </p:nvPicPr>
        <p:blipFill rotWithShape="1">
          <a:blip r:embed="rId4">
            <a:alphaModFix/>
          </a:blip>
          <a:srcRect/>
          <a:stretch/>
        </p:blipFill>
        <p:spPr>
          <a:xfrm>
            <a:off x="483375" y="1131075"/>
            <a:ext cx="1388938" cy="1388938"/>
          </a:xfrm>
          <a:prstGeom prst="rect">
            <a:avLst/>
          </a:prstGeom>
          <a:noFill/>
          <a:ln>
            <a:noFill/>
          </a:ln>
        </p:spPr>
      </p:pic>
      <p:pic>
        <p:nvPicPr>
          <p:cNvPr id="298" name="Google Shape;298;g102dacb50e2_0_16" descr="preencoded.png"/>
          <p:cNvPicPr preferRelativeResize="0"/>
          <p:nvPr/>
        </p:nvPicPr>
        <p:blipFill rotWithShape="1">
          <a:blip r:embed="rId5">
            <a:alphaModFix/>
          </a:blip>
          <a:srcRect/>
          <a:stretch/>
        </p:blipFill>
        <p:spPr>
          <a:xfrm>
            <a:off x="6619875" y="1447800"/>
            <a:ext cx="3133725" cy="3411210"/>
          </a:xfrm>
          <a:prstGeom prst="rect">
            <a:avLst/>
          </a:prstGeom>
          <a:noFill/>
          <a:ln>
            <a:noFill/>
          </a:ln>
        </p:spPr>
      </p:pic>
      <p:pic>
        <p:nvPicPr>
          <p:cNvPr id="299" name="Google Shape;299;g102dacb50e2_0_16" descr="preencoded.png"/>
          <p:cNvPicPr preferRelativeResize="0"/>
          <p:nvPr/>
        </p:nvPicPr>
        <p:blipFill rotWithShape="1">
          <a:blip r:embed="rId6">
            <a:alphaModFix/>
          </a:blip>
          <a:srcRect/>
          <a:stretch/>
        </p:blipFill>
        <p:spPr>
          <a:xfrm>
            <a:off x="8286750" y="5181600"/>
            <a:ext cx="733425" cy="238125"/>
          </a:xfrm>
          <a:prstGeom prst="rect">
            <a:avLst/>
          </a:prstGeom>
          <a:noFill/>
          <a:ln>
            <a:noFill/>
          </a:ln>
        </p:spPr>
      </p:pic>
      <p:pic>
        <p:nvPicPr>
          <p:cNvPr id="300" name="Google Shape;300;g102dacb50e2_0_16" descr="preencoded.png"/>
          <p:cNvPicPr preferRelativeResize="0"/>
          <p:nvPr/>
        </p:nvPicPr>
        <p:blipFill rotWithShape="1">
          <a:blip r:embed="rId7">
            <a:alphaModFix/>
          </a:blip>
          <a:srcRect/>
          <a:stretch/>
        </p:blipFill>
        <p:spPr>
          <a:xfrm>
            <a:off x="942975" y="6448425"/>
            <a:ext cx="952500" cy="66675"/>
          </a:xfrm>
          <a:prstGeom prst="rect">
            <a:avLst/>
          </a:prstGeom>
          <a:noFill/>
          <a:ln>
            <a:noFill/>
          </a:ln>
        </p:spPr>
      </p:pic>
      <p:pic>
        <p:nvPicPr>
          <p:cNvPr id="301" name="Google Shape;301;g102dacb50e2_0_16" descr="preencoded.png"/>
          <p:cNvPicPr preferRelativeResize="0"/>
          <p:nvPr/>
        </p:nvPicPr>
        <p:blipFill rotWithShape="1">
          <a:blip r:embed="rId8">
            <a:alphaModFix/>
          </a:blip>
          <a:srcRect/>
          <a:stretch/>
        </p:blipFill>
        <p:spPr>
          <a:xfrm>
            <a:off x="6667500" y="5743575"/>
            <a:ext cx="2667000" cy="1571625"/>
          </a:xfrm>
          <a:prstGeom prst="rect">
            <a:avLst/>
          </a:prstGeom>
          <a:noFill/>
          <a:ln>
            <a:noFill/>
          </a:ln>
        </p:spPr>
      </p:pic>
      <p:pic>
        <p:nvPicPr>
          <p:cNvPr id="302" name="Google Shape;302;g102dacb50e2_0_16" descr="preencoded.png"/>
          <p:cNvPicPr preferRelativeResize="0"/>
          <p:nvPr/>
        </p:nvPicPr>
        <p:blipFill rotWithShape="1">
          <a:blip r:embed="rId9">
            <a:alphaModFix/>
          </a:blip>
          <a:srcRect/>
          <a:stretch/>
        </p:blipFill>
        <p:spPr>
          <a:xfrm>
            <a:off x="6477000" y="714375"/>
            <a:ext cx="2828925" cy="514350"/>
          </a:xfrm>
          <a:prstGeom prst="rect">
            <a:avLst/>
          </a:prstGeom>
          <a:noFill/>
          <a:ln>
            <a:noFill/>
          </a:ln>
        </p:spPr>
      </p:pic>
      <p:sp>
        <p:nvSpPr>
          <p:cNvPr id="303" name="Google Shape;303;g102dacb50e2_0_16"/>
          <p:cNvSpPr/>
          <p:nvPr/>
        </p:nvSpPr>
        <p:spPr>
          <a:xfrm>
            <a:off x="9020175" y="6669400"/>
            <a:ext cx="516000" cy="552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rPr>
              <a:t>19</a:t>
            </a:r>
            <a:endParaRPr sz="2800" b="1">
              <a:solidFill>
                <a:schemeClr val="dk1"/>
              </a:solidFill>
              <a:latin typeface="Arial"/>
              <a:ea typeface="Arial"/>
              <a:cs typeface="Arial"/>
              <a:sym typeface="Arial"/>
            </a:endParaRPr>
          </a:p>
        </p:txBody>
      </p:sp>
      <p:sp>
        <p:nvSpPr>
          <p:cNvPr id="304" name="Google Shape;304;g102dacb50e2_0_16"/>
          <p:cNvSpPr txBox="1"/>
          <p:nvPr/>
        </p:nvSpPr>
        <p:spPr>
          <a:xfrm>
            <a:off x="366750" y="255675"/>
            <a:ext cx="9020100" cy="193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t>На відміну від індустріального укладу, в умовах культури інформаційної економіки вагому роль відіграє вартість даних. </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US" sz="2000"/>
              <a:t>Інформація стосовно ринкової вартості даних (у мільйонах євро) в різних економіках країн наведена на рис. 31.</a:t>
            </a:r>
            <a:endParaRPr sz="2000"/>
          </a:p>
          <a:p>
            <a:pPr marL="0" lvl="0" indent="0" algn="l" rtl="0">
              <a:spcBef>
                <a:spcPts val="0"/>
              </a:spcBef>
              <a:spcAft>
                <a:spcPts val="0"/>
              </a:spcAft>
              <a:buNone/>
            </a:pPr>
            <a:endParaRPr/>
          </a:p>
        </p:txBody>
      </p:sp>
      <p:pic>
        <p:nvPicPr>
          <p:cNvPr id="305" name="Google Shape;305;g102dacb50e2_0_16"/>
          <p:cNvPicPr preferRelativeResize="0"/>
          <p:nvPr/>
        </p:nvPicPr>
        <p:blipFill rotWithShape="1">
          <a:blip r:embed="rId10">
            <a:alphaModFix/>
          </a:blip>
          <a:srcRect l="40809" t="36542" r="23464" b="24235"/>
          <a:stretch/>
        </p:blipFill>
        <p:spPr>
          <a:xfrm>
            <a:off x="442950" y="1988600"/>
            <a:ext cx="7062076" cy="43611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
        <p:cNvGrpSpPr/>
        <p:nvPr/>
      </p:nvGrpSpPr>
      <p:grpSpPr>
        <a:xfrm>
          <a:off x="0" y="0"/>
          <a:ext cx="0" cy="0"/>
          <a:chOff x="0" y="0"/>
          <a:chExt cx="0" cy="0"/>
        </a:xfrm>
      </p:grpSpPr>
      <p:pic>
        <p:nvPicPr>
          <p:cNvPr id="31" name="Google Shape;31;p2" descr="preencoded.png"/>
          <p:cNvPicPr preferRelativeResize="0"/>
          <p:nvPr/>
        </p:nvPicPr>
        <p:blipFill rotWithShape="1">
          <a:blip r:embed="rId3">
            <a:alphaModFix/>
          </a:blip>
          <a:srcRect/>
          <a:stretch/>
        </p:blipFill>
        <p:spPr>
          <a:xfrm>
            <a:off x="200025" y="1933575"/>
            <a:ext cx="7410450" cy="4347152"/>
          </a:xfrm>
          <a:prstGeom prst="rect">
            <a:avLst/>
          </a:prstGeom>
          <a:noFill/>
          <a:ln>
            <a:noFill/>
          </a:ln>
        </p:spPr>
      </p:pic>
      <p:pic>
        <p:nvPicPr>
          <p:cNvPr id="32" name="Google Shape;32;p2" descr="preencoded.png"/>
          <p:cNvPicPr preferRelativeResize="0"/>
          <p:nvPr/>
        </p:nvPicPr>
        <p:blipFill rotWithShape="1">
          <a:blip r:embed="rId4">
            <a:alphaModFix/>
          </a:blip>
          <a:srcRect/>
          <a:stretch/>
        </p:blipFill>
        <p:spPr>
          <a:xfrm>
            <a:off x="0" y="0"/>
            <a:ext cx="9753600" cy="7315200"/>
          </a:xfrm>
          <a:prstGeom prst="rect">
            <a:avLst/>
          </a:prstGeom>
          <a:noFill/>
          <a:ln>
            <a:noFill/>
          </a:ln>
        </p:spPr>
      </p:pic>
      <p:pic>
        <p:nvPicPr>
          <p:cNvPr id="33" name="Google Shape;33;p2" descr="preencoded.png"/>
          <p:cNvPicPr preferRelativeResize="0"/>
          <p:nvPr/>
        </p:nvPicPr>
        <p:blipFill rotWithShape="1">
          <a:blip r:embed="rId5">
            <a:alphaModFix/>
          </a:blip>
          <a:srcRect/>
          <a:stretch/>
        </p:blipFill>
        <p:spPr>
          <a:xfrm>
            <a:off x="0" y="0"/>
            <a:ext cx="9428406" cy="3941462"/>
          </a:xfrm>
          <a:prstGeom prst="rect">
            <a:avLst/>
          </a:prstGeom>
          <a:noFill/>
          <a:ln>
            <a:noFill/>
          </a:ln>
        </p:spPr>
      </p:pic>
      <p:pic>
        <p:nvPicPr>
          <p:cNvPr id="34" name="Google Shape;34;p2" descr="preencoded.png"/>
          <p:cNvPicPr preferRelativeResize="0"/>
          <p:nvPr/>
        </p:nvPicPr>
        <p:blipFill rotWithShape="1">
          <a:blip r:embed="rId6">
            <a:alphaModFix/>
          </a:blip>
          <a:srcRect/>
          <a:stretch/>
        </p:blipFill>
        <p:spPr>
          <a:xfrm>
            <a:off x="0" y="0"/>
            <a:ext cx="2708291" cy="1967392"/>
          </a:xfrm>
          <a:prstGeom prst="rect">
            <a:avLst/>
          </a:prstGeom>
          <a:noFill/>
          <a:ln>
            <a:noFill/>
          </a:ln>
        </p:spPr>
      </p:pic>
      <p:pic>
        <p:nvPicPr>
          <p:cNvPr id="35" name="Google Shape;35;p2" descr="preencoded.png"/>
          <p:cNvPicPr preferRelativeResize="0"/>
          <p:nvPr/>
        </p:nvPicPr>
        <p:blipFill rotWithShape="1">
          <a:blip r:embed="rId7">
            <a:alphaModFix/>
          </a:blip>
          <a:srcRect/>
          <a:stretch/>
        </p:blipFill>
        <p:spPr>
          <a:xfrm>
            <a:off x="3786907" y="-12989"/>
            <a:ext cx="5964670" cy="7315200"/>
          </a:xfrm>
          <a:prstGeom prst="rect">
            <a:avLst/>
          </a:prstGeom>
          <a:noFill/>
          <a:ln>
            <a:noFill/>
          </a:ln>
        </p:spPr>
      </p:pic>
      <p:pic>
        <p:nvPicPr>
          <p:cNvPr id="36" name="Google Shape;36;p2" descr="preencoded.png"/>
          <p:cNvPicPr preferRelativeResize="0"/>
          <p:nvPr/>
        </p:nvPicPr>
        <p:blipFill rotWithShape="1">
          <a:blip r:embed="rId8">
            <a:alphaModFix/>
          </a:blip>
          <a:srcRect/>
          <a:stretch/>
        </p:blipFill>
        <p:spPr>
          <a:xfrm>
            <a:off x="6505575" y="638175"/>
            <a:ext cx="1676400" cy="304800"/>
          </a:xfrm>
          <a:prstGeom prst="rect">
            <a:avLst/>
          </a:prstGeom>
          <a:noFill/>
          <a:ln>
            <a:noFill/>
          </a:ln>
        </p:spPr>
      </p:pic>
      <p:pic>
        <p:nvPicPr>
          <p:cNvPr id="37" name="Google Shape;37;p2" descr="preencoded.png"/>
          <p:cNvPicPr preferRelativeResize="0"/>
          <p:nvPr/>
        </p:nvPicPr>
        <p:blipFill rotWithShape="1">
          <a:blip r:embed="rId9">
            <a:alphaModFix/>
          </a:blip>
          <a:srcRect/>
          <a:stretch/>
        </p:blipFill>
        <p:spPr>
          <a:xfrm>
            <a:off x="733425" y="6372225"/>
            <a:ext cx="1419225" cy="238125"/>
          </a:xfrm>
          <a:prstGeom prst="rect">
            <a:avLst/>
          </a:prstGeom>
          <a:noFill/>
          <a:ln>
            <a:noFill/>
          </a:ln>
        </p:spPr>
      </p:pic>
      <p:pic>
        <p:nvPicPr>
          <p:cNvPr id="38" name="Google Shape;38;p2" descr="preencoded.png"/>
          <p:cNvPicPr preferRelativeResize="0"/>
          <p:nvPr/>
        </p:nvPicPr>
        <p:blipFill rotWithShape="1">
          <a:blip r:embed="rId10">
            <a:alphaModFix/>
          </a:blip>
          <a:srcRect/>
          <a:stretch/>
        </p:blipFill>
        <p:spPr>
          <a:xfrm>
            <a:off x="684933" y="3833955"/>
            <a:ext cx="76200" cy="1547449"/>
          </a:xfrm>
          <a:prstGeom prst="rect">
            <a:avLst/>
          </a:prstGeom>
          <a:noFill/>
          <a:ln>
            <a:noFill/>
          </a:ln>
        </p:spPr>
      </p:pic>
      <p:pic>
        <p:nvPicPr>
          <p:cNvPr id="39" name="Google Shape;39;p2" descr="preencoded.png"/>
          <p:cNvPicPr preferRelativeResize="0"/>
          <p:nvPr/>
        </p:nvPicPr>
        <p:blipFill rotWithShape="1">
          <a:blip r:embed="rId11">
            <a:alphaModFix/>
          </a:blip>
          <a:srcRect/>
          <a:stretch/>
        </p:blipFill>
        <p:spPr>
          <a:xfrm>
            <a:off x="8620125" y="5410200"/>
            <a:ext cx="885825" cy="914400"/>
          </a:xfrm>
          <a:prstGeom prst="rect">
            <a:avLst/>
          </a:prstGeom>
          <a:noFill/>
          <a:ln>
            <a:noFill/>
          </a:ln>
        </p:spPr>
      </p:pic>
      <p:pic>
        <p:nvPicPr>
          <p:cNvPr id="40" name="Google Shape;40;p2" descr="preencoded.png"/>
          <p:cNvPicPr preferRelativeResize="0"/>
          <p:nvPr/>
        </p:nvPicPr>
        <p:blipFill rotWithShape="1">
          <a:blip r:embed="rId12">
            <a:alphaModFix/>
          </a:blip>
          <a:srcRect/>
          <a:stretch/>
        </p:blipFill>
        <p:spPr>
          <a:xfrm rot="3814378">
            <a:off x="6123088" y="4228317"/>
            <a:ext cx="2441372" cy="1333500"/>
          </a:xfrm>
          <a:prstGeom prst="rect">
            <a:avLst/>
          </a:prstGeom>
          <a:noFill/>
          <a:ln>
            <a:noFill/>
          </a:ln>
        </p:spPr>
      </p:pic>
      <p:pic>
        <p:nvPicPr>
          <p:cNvPr id="41" name="Google Shape;41;p2" descr="preencoded.png"/>
          <p:cNvPicPr preferRelativeResize="0"/>
          <p:nvPr/>
        </p:nvPicPr>
        <p:blipFill rotWithShape="1">
          <a:blip r:embed="rId13">
            <a:alphaModFix/>
          </a:blip>
          <a:srcRect/>
          <a:stretch/>
        </p:blipFill>
        <p:spPr>
          <a:xfrm>
            <a:off x="8296275" y="4057650"/>
            <a:ext cx="1133475" cy="1143000"/>
          </a:xfrm>
          <a:prstGeom prst="rect">
            <a:avLst/>
          </a:prstGeom>
          <a:noFill/>
          <a:ln>
            <a:noFill/>
          </a:ln>
        </p:spPr>
      </p:pic>
      <p:sp>
        <p:nvSpPr>
          <p:cNvPr id="42" name="Google Shape;42;p2"/>
          <p:cNvSpPr/>
          <p:nvPr/>
        </p:nvSpPr>
        <p:spPr>
          <a:xfrm>
            <a:off x="914400" y="2400300"/>
            <a:ext cx="6648450" cy="11049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None/>
            </a:pPr>
            <a:endParaRPr sz="3600">
              <a:solidFill>
                <a:schemeClr val="dk1"/>
              </a:solidFill>
              <a:latin typeface="Calibri"/>
              <a:ea typeface="Calibri"/>
              <a:cs typeface="Calibri"/>
              <a:sym typeface="Calibri"/>
            </a:endParaRPr>
          </a:p>
        </p:txBody>
      </p:sp>
      <p:sp>
        <p:nvSpPr>
          <p:cNvPr id="43" name="Google Shape;43;p2"/>
          <p:cNvSpPr/>
          <p:nvPr/>
        </p:nvSpPr>
        <p:spPr>
          <a:xfrm>
            <a:off x="869425" y="4032650"/>
            <a:ext cx="6360300" cy="1238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2700" b="1" i="0">
                <a:solidFill>
                  <a:srgbClr val="000000"/>
                </a:solidFill>
                <a:latin typeface="Arial"/>
                <a:ea typeface="Arial"/>
                <a:cs typeface="Arial"/>
                <a:sym typeface="Arial"/>
              </a:rPr>
              <a:t>Мета: </a:t>
            </a:r>
            <a:r>
              <a:rPr lang="en-US" sz="2700"/>
              <a:t>ознайомлення студентів зі специфічним рисами культури комунікацій в Інтернет за умови інформаційного суспільства та інформаційної економіки</a:t>
            </a:r>
            <a:endParaRPr sz="2700">
              <a:solidFill>
                <a:schemeClr val="dk1"/>
              </a:solidFill>
              <a:latin typeface="Calibri"/>
              <a:ea typeface="Calibri"/>
              <a:cs typeface="Calibri"/>
              <a:sym typeface="Calibri"/>
            </a:endParaRPr>
          </a:p>
        </p:txBody>
      </p:sp>
      <p:sp>
        <p:nvSpPr>
          <p:cNvPr id="44" name="Google Shape;44;p2"/>
          <p:cNvSpPr/>
          <p:nvPr/>
        </p:nvSpPr>
        <p:spPr>
          <a:xfrm>
            <a:off x="581025" y="2372900"/>
            <a:ext cx="6648600" cy="1104900"/>
          </a:xfrm>
          <a:prstGeom prst="rect">
            <a:avLst/>
          </a:prstGeom>
          <a:noFill/>
          <a:ln>
            <a:noFill/>
          </a:ln>
        </p:spPr>
        <p:txBody>
          <a:bodyPr spcFirstLastPara="1" wrap="square" lIns="0" tIns="0" rIns="0" bIns="0" anchor="ctr" anchorCtr="0">
            <a:noAutofit/>
          </a:bodyPr>
          <a:lstStyle/>
          <a:p>
            <a:pPr marL="0" lvl="0" indent="0" algn="l" rtl="0">
              <a:lnSpc>
                <a:spcPct val="120000"/>
              </a:lnSpc>
              <a:spcBef>
                <a:spcPts val="0"/>
              </a:spcBef>
              <a:spcAft>
                <a:spcPts val="0"/>
              </a:spcAft>
              <a:buClr>
                <a:schemeClr val="dk1"/>
              </a:buClr>
              <a:buFont typeface="Arial"/>
              <a:buNone/>
            </a:pPr>
            <a:r>
              <a:rPr lang="en-US" sz="3600" b="1">
                <a:solidFill>
                  <a:schemeClr val="dk1"/>
                </a:solidFill>
              </a:rPr>
              <a:t>ЗМІСТОВИЙ МОДУЛЬ 2. </a:t>
            </a:r>
            <a:endParaRPr sz="3600" b="1">
              <a:solidFill>
                <a:schemeClr val="dk1"/>
              </a:solidFill>
            </a:endParaRPr>
          </a:p>
          <a:p>
            <a:pPr marL="0" lvl="0" indent="0" algn="l" rtl="0">
              <a:lnSpc>
                <a:spcPct val="120000"/>
              </a:lnSpc>
              <a:spcBef>
                <a:spcPts val="0"/>
              </a:spcBef>
              <a:spcAft>
                <a:spcPts val="0"/>
              </a:spcAft>
              <a:buSzPts val="1100"/>
              <a:buNone/>
            </a:pPr>
            <a:r>
              <a:rPr lang="en-US" sz="3000" b="1">
                <a:solidFill>
                  <a:schemeClr val="dk1"/>
                </a:solidFill>
              </a:rPr>
              <a:t>Культура комунікацій в Інтернет</a:t>
            </a:r>
            <a:endParaRPr sz="3000" b="1">
              <a:solidFill>
                <a:schemeClr val="dk1"/>
              </a:solidFill>
            </a:endParaRPr>
          </a:p>
        </p:txBody>
      </p:sp>
      <p:sp>
        <p:nvSpPr>
          <p:cNvPr id="45" name="Google Shape;45;p2"/>
          <p:cNvSpPr/>
          <p:nvPr/>
        </p:nvSpPr>
        <p:spPr>
          <a:xfrm>
            <a:off x="9320775" y="6669388"/>
            <a:ext cx="2152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2</a:t>
            </a:r>
            <a:endParaRPr sz="2800" b="1">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g102dacb50e2_0_19" descr="preencoded.png"/>
          <p:cNvPicPr preferRelativeResize="0"/>
          <p:nvPr/>
        </p:nvPicPr>
        <p:blipFill rotWithShape="1">
          <a:blip r:embed="rId3">
            <a:alphaModFix/>
          </a:blip>
          <a:srcRect/>
          <a:stretch/>
        </p:blipFill>
        <p:spPr>
          <a:xfrm>
            <a:off x="0" y="4692879"/>
            <a:ext cx="9753600" cy="2622321"/>
          </a:xfrm>
          <a:prstGeom prst="rect">
            <a:avLst/>
          </a:prstGeom>
          <a:noFill/>
          <a:ln>
            <a:noFill/>
          </a:ln>
        </p:spPr>
      </p:pic>
      <p:pic>
        <p:nvPicPr>
          <p:cNvPr id="311" name="Google Shape;311;g102dacb50e2_0_19" descr="preencoded.png"/>
          <p:cNvPicPr preferRelativeResize="0"/>
          <p:nvPr/>
        </p:nvPicPr>
        <p:blipFill rotWithShape="1">
          <a:blip r:embed="rId4">
            <a:alphaModFix/>
          </a:blip>
          <a:srcRect/>
          <a:stretch/>
        </p:blipFill>
        <p:spPr>
          <a:xfrm>
            <a:off x="483375" y="1131075"/>
            <a:ext cx="1388938" cy="1388938"/>
          </a:xfrm>
          <a:prstGeom prst="rect">
            <a:avLst/>
          </a:prstGeom>
          <a:noFill/>
          <a:ln>
            <a:noFill/>
          </a:ln>
        </p:spPr>
      </p:pic>
      <p:pic>
        <p:nvPicPr>
          <p:cNvPr id="312" name="Google Shape;312;g102dacb50e2_0_19" descr="preencoded.png"/>
          <p:cNvPicPr preferRelativeResize="0"/>
          <p:nvPr/>
        </p:nvPicPr>
        <p:blipFill rotWithShape="1">
          <a:blip r:embed="rId5">
            <a:alphaModFix/>
          </a:blip>
          <a:srcRect/>
          <a:stretch/>
        </p:blipFill>
        <p:spPr>
          <a:xfrm>
            <a:off x="1590676" y="0"/>
            <a:ext cx="8183848" cy="4548160"/>
          </a:xfrm>
          <a:prstGeom prst="rect">
            <a:avLst/>
          </a:prstGeom>
          <a:noFill/>
          <a:ln>
            <a:noFill/>
          </a:ln>
        </p:spPr>
      </p:pic>
      <p:pic>
        <p:nvPicPr>
          <p:cNvPr id="313" name="Google Shape;313;g102dacb50e2_0_19" descr="preencoded.png"/>
          <p:cNvPicPr preferRelativeResize="0"/>
          <p:nvPr/>
        </p:nvPicPr>
        <p:blipFill rotWithShape="1">
          <a:blip r:embed="rId6">
            <a:alphaModFix/>
          </a:blip>
          <a:srcRect/>
          <a:stretch/>
        </p:blipFill>
        <p:spPr>
          <a:xfrm>
            <a:off x="6905625" y="0"/>
            <a:ext cx="2667000" cy="2000036"/>
          </a:xfrm>
          <a:prstGeom prst="rect">
            <a:avLst/>
          </a:prstGeom>
          <a:noFill/>
          <a:ln>
            <a:noFill/>
          </a:ln>
        </p:spPr>
      </p:pic>
      <p:pic>
        <p:nvPicPr>
          <p:cNvPr id="314" name="Google Shape;314;g102dacb50e2_0_19" descr="preencoded.png"/>
          <p:cNvPicPr preferRelativeResize="0"/>
          <p:nvPr/>
        </p:nvPicPr>
        <p:blipFill rotWithShape="1">
          <a:blip r:embed="rId7">
            <a:alphaModFix/>
          </a:blip>
          <a:srcRect/>
          <a:stretch/>
        </p:blipFill>
        <p:spPr>
          <a:xfrm>
            <a:off x="2543175" y="6181725"/>
            <a:ext cx="2667000" cy="1133475"/>
          </a:xfrm>
          <a:prstGeom prst="rect">
            <a:avLst/>
          </a:prstGeom>
          <a:noFill/>
          <a:ln>
            <a:noFill/>
          </a:ln>
        </p:spPr>
      </p:pic>
      <p:pic>
        <p:nvPicPr>
          <p:cNvPr id="315" name="Google Shape;315;g102dacb50e2_0_19" descr="preencoded.png"/>
          <p:cNvPicPr preferRelativeResize="0"/>
          <p:nvPr/>
        </p:nvPicPr>
        <p:blipFill rotWithShape="1">
          <a:blip r:embed="rId8">
            <a:alphaModFix/>
          </a:blip>
          <a:srcRect/>
          <a:stretch/>
        </p:blipFill>
        <p:spPr>
          <a:xfrm>
            <a:off x="6467475" y="6276975"/>
            <a:ext cx="2828925" cy="514350"/>
          </a:xfrm>
          <a:prstGeom prst="rect">
            <a:avLst/>
          </a:prstGeom>
          <a:noFill/>
          <a:ln>
            <a:noFill/>
          </a:ln>
        </p:spPr>
      </p:pic>
      <p:sp>
        <p:nvSpPr>
          <p:cNvPr id="316" name="Google Shape;316;g102dacb50e2_0_19"/>
          <p:cNvSpPr/>
          <p:nvPr/>
        </p:nvSpPr>
        <p:spPr>
          <a:xfrm>
            <a:off x="9104950" y="6669400"/>
            <a:ext cx="431100" cy="552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rPr>
              <a:t>20</a:t>
            </a:r>
            <a:endParaRPr sz="2800" b="1">
              <a:solidFill>
                <a:schemeClr val="dk1"/>
              </a:solidFill>
              <a:latin typeface="Arial"/>
              <a:ea typeface="Arial"/>
              <a:cs typeface="Arial"/>
              <a:sym typeface="Arial"/>
            </a:endParaRPr>
          </a:p>
        </p:txBody>
      </p:sp>
      <p:sp>
        <p:nvSpPr>
          <p:cNvPr id="317" name="Google Shape;317;g102dacb50e2_0_19"/>
          <p:cNvSpPr txBox="1"/>
          <p:nvPr/>
        </p:nvSpPr>
        <p:spPr>
          <a:xfrm>
            <a:off x="0" y="0"/>
            <a:ext cx="9753600" cy="695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t>Основні характеристики культури інформаційної економіки пов'язані з підвищенням ролі та значення людини у розвитку інформаційного суспільства як суб'єкта виробництва та активного суб'єкта історії. Інформаційна економіка формує основні риси принципово нового суспільства, які, по-перше, не будуть ніким оскаржені та стануть основою всіх наступних теоретичних побудов і, по-друге, відображатимуть трансформації, насамперед, соціальної та культурної сфери.</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US" sz="2000" b="1"/>
              <a:t>Цими рисами виступають:</a:t>
            </a:r>
            <a:endParaRPr sz="2000" b="1"/>
          </a:p>
          <a:p>
            <a:pPr marL="0" lvl="0" indent="0" algn="l" rtl="0">
              <a:spcBef>
                <a:spcPts val="0"/>
              </a:spcBef>
              <a:spcAft>
                <a:spcPts val="0"/>
              </a:spcAft>
              <a:buNone/>
            </a:pPr>
            <a:endParaRPr sz="2000" b="1"/>
          </a:p>
          <a:p>
            <a:pPr marL="0" lvl="0" indent="0" algn="l" rtl="0">
              <a:spcBef>
                <a:spcPts val="0"/>
              </a:spcBef>
              <a:spcAft>
                <a:spcPts val="0"/>
              </a:spcAft>
              <a:buNone/>
            </a:pPr>
            <a:r>
              <a:rPr lang="en-US" sz="2000"/>
              <a:t>в економічному секторі: перехід від виробництва товарів до розширення сфери послуг;</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US" sz="2000"/>
              <a:t>структурі зайнятості: домінування професійного та технічного класу;</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US" sz="2000"/>
              <a:t>осьовий принцип суспільства: центральне місце теоретичних знань як джерела нововведень та формулювання політики;</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US" sz="2000"/>
              <a:t>майбутня орієнтація: особлива роль технології та технологічних оцінок;</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US" sz="2000"/>
              <a:t>ухвалення рішень: створення нової «інтелектуальної технології», яка працює за алгоритмами штучного інтелекту (рис. 32).</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g102dacb50e2_0_22" descr="preencoded.png"/>
          <p:cNvPicPr preferRelativeResize="0"/>
          <p:nvPr/>
        </p:nvPicPr>
        <p:blipFill rotWithShape="1">
          <a:blip r:embed="rId3">
            <a:alphaModFix/>
          </a:blip>
          <a:srcRect/>
          <a:stretch/>
        </p:blipFill>
        <p:spPr>
          <a:xfrm>
            <a:off x="6072392" y="1367405"/>
            <a:ext cx="3133725" cy="581025"/>
          </a:xfrm>
          <a:prstGeom prst="rect">
            <a:avLst/>
          </a:prstGeom>
          <a:noFill/>
          <a:ln>
            <a:noFill/>
          </a:ln>
        </p:spPr>
      </p:pic>
      <p:pic>
        <p:nvPicPr>
          <p:cNvPr id="323" name="Google Shape;323;g102dacb50e2_0_22" descr="preencoded.png"/>
          <p:cNvPicPr preferRelativeResize="0"/>
          <p:nvPr/>
        </p:nvPicPr>
        <p:blipFill rotWithShape="1">
          <a:blip r:embed="rId4">
            <a:alphaModFix/>
          </a:blip>
          <a:srcRect/>
          <a:stretch/>
        </p:blipFill>
        <p:spPr>
          <a:xfrm>
            <a:off x="0" y="2752725"/>
            <a:ext cx="9753600" cy="4562475"/>
          </a:xfrm>
          <a:prstGeom prst="rect">
            <a:avLst/>
          </a:prstGeom>
          <a:noFill/>
          <a:ln>
            <a:noFill/>
          </a:ln>
        </p:spPr>
      </p:pic>
      <p:pic>
        <p:nvPicPr>
          <p:cNvPr id="324" name="Google Shape;324;g102dacb50e2_0_22" descr="preencoded.png"/>
          <p:cNvPicPr preferRelativeResize="0"/>
          <p:nvPr/>
        </p:nvPicPr>
        <p:blipFill rotWithShape="1">
          <a:blip r:embed="rId5">
            <a:alphaModFix/>
          </a:blip>
          <a:srcRect/>
          <a:stretch/>
        </p:blipFill>
        <p:spPr>
          <a:xfrm>
            <a:off x="0" y="0"/>
            <a:ext cx="9753600" cy="2419350"/>
          </a:xfrm>
          <a:prstGeom prst="rect">
            <a:avLst/>
          </a:prstGeom>
          <a:noFill/>
          <a:ln>
            <a:noFill/>
          </a:ln>
        </p:spPr>
      </p:pic>
      <p:pic>
        <p:nvPicPr>
          <p:cNvPr id="325" name="Google Shape;325;g102dacb50e2_0_22" descr="preencoded.png"/>
          <p:cNvPicPr preferRelativeResize="0"/>
          <p:nvPr/>
        </p:nvPicPr>
        <p:blipFill rotWithShape="1">
          <a:blip r:embed="rId6">
            <a:alphaModFix/>
          </a:blip>
          <a:srcRect/>
          <a:stretch/>
        </p:blipFill>
        <p:spPr>
          <a:xfrm>
            <a:off x="7015744" y="3276598"/>
            <a:ext cx="1933133" cy="1926020"/>
          </a:xfrm>
          <a:prstGeom prst="rect">
            <a:avLst/>
          </a:prstGeom>
          <a:noFill/>
          <a:ln>
            <a:noFill/>
          </a:ln>
        </p:spPr>
      </p:pic>
      <p:pic>
        <p:nvPicPr>
          <p:cNvPr id="326" name="Google Shape;326;g102dacb50e2_0_22" descr="preencoded.png"/>
          <p:cNvPicPr preferRelativeResize="0"/>
          <p:nvPr/>
        </p:nvPicPr>
        <p:blipFill rotWithShape="1">
          <a:blip r:embed="rId7">
            <a:alphaModFix/>
          </a:blip>
          <a:srcRect/>
          <a:stretch/>
        </p:blipFill>
        <p:spPr>
          <a:xfrm>
            <a:off x="7995638" y="2699505"/>
            <a:ext cx="848669" cy="844521"/>
          </a:xfrm>
          <a:prstGeom prst="rect">
            <a:avLst/>
          </a:prstGeom>
          <a:noFill/>
          <a:ln>
            <a:noFill/>
          </a:ln>
        </p:spPr>
      </p:pic>
      <p:pic>
        <p:nvPicPr>
          <p:cNvPr id="327" name="Google Shape;327;g102dacb50e2_0_22" descr="preencoded.png"/>
          <p:cNvPicPr preferRelativeResize="0"/>
          <p:nvPr/>
        </p:nvPicPr>
        <p:blipFill rotWithShape="1">
          <a:blip r:embed="rId8">
            <a:alphaModFix/>
          </a:blip>
          <a:srcRect/>
          <a:stretch/>
        </p:blipFill>
        <p:spPr>
          <a:xfrm>
            <a:off x="7155010" y="5087006"/>
            <a:ext cx="838740" cy="823575"/>
          </a:xfrm>
          <a:prstGeom prst="rect">
            <a:avLst/>
          </a:prstGeom>
          <a:noFill/>
          <a:ln>
            <a:noFill/>
          </a:ln>
        </p:spPr>
      </p:pic>
      <p:pic>
        <p:nvPicPr>
          <p:cNvPr id="328" name="Google Shape;328;g102dacb50e2_0_22" descr="preencoded.png"/>
          <p:cNvPicPr preferRelativeResize="0"/>
          <p:nvPr/>
        </p:nvPicPr>
        <p:blipFill rotWithShape="1">
          <a:blip r:embed="rId9">
            <a:alphaModFix/>
          </a:blip>
          <a:srcRect/>
          <a:stretch/>
        </p:blipFill>
        <p:spPr>
          <a:xfrm>
            <a:off x="7808305" y="5979091"/>
            <a:ext cx="618590" cy="593159"/>
          </a:xfrm>
          <a:prstGeom prst="rect">
            <a:avLst/>
          </a:prstGeom>
          <a:noFill/>
          <a:ln>
            <a:noFill/>
          </a:ln>
        </p:spPr>
      </p:pic>
      <p:pic>
        <p:nvPicPr>
          <p:cNvPr id="329" name="Google Shape;329;g102dacb50e2_0_22" descr="preencoded.png"/>
          <p:cNvPicPr preferRelativeResize="0"/>
          <p:nvPr/>
        </p:nvPicPr>
        <p:blipFill rotWithShape="1">
          <a:blip r:embed="rId10">
            <a:alphaModFix/>
          </a:blip>
          <a:srcRect/>
          <a:stretch/>
        </p:blipFill>
        <p:spPr>
          <a:xfrm>
            <a:off x="6791325" y="5772150"/>
            <a:ext cx="238125" cy="733425"/>
          </a:xfrm>
          <a:prstGeom prst="rect">
            <a:avLst/>
          </a:prstGeom>
          <a:noFill/>
          <a:ln>
            <a:noFill/>
          </a:ln>
        </p:spPr>
      </p:pic>
      <p:pic>
        <p:nvPicPr>
          <p:cNvPr id="330" name="Google Shape;330;g102dacb50e2_0_22" descr="preencoded.png"/>
          <p:cNvPicPr preferRelativeResize="0"/>
          <p:nvPr/>
        </p:nvPicPr>
        <p:blipFill rotWithShape="1">
          <a:blip r:embed="rId10">
            <a:alphaModFix/>
          </a:blip>
          <a:srcRect/>
          <a:stretch/>
        </p:blipFill>
        <p:spPr>
          <a:xfrm>
            <a:off x="8801100" y="1828800"/>
            <a:ext cx="238125" cy="733425"/>
          </a:xfrm>
          <a:prstGeom prst="rect">
            <a:avLst/>
          </a:prstGeom>
          <a:noFill/>
          <a:ln>
            <a:noFill/>
          </a:ln>
        </p:spPr>
      </p:pic>
      <p:pic>
        <p:nvPicPr>
          <p:cNvPr id="331" name="Google Shape;331;g102dacb50e2_0_22" descr="preencoded.png"/>
          <p:cNvPicPr preferRelativeResize="0"/>
          <p:nvPr/>
        </p:nvPicPr>
        <p:blipFill rotWithShape="1">
          <a:blip r:embed="rId11">
            <a:alphaModFix/>
          </a:blip>
          <a:srcRect/>
          <a:stretch/>
        </p:blipFill>
        <p:spPr>
          <a:xfrm>
            <a:off x="4257675" y="2409825"/>
            <a:ext cx="5495925" cy="4905375"/>
          </a:xfrm>
          <a:prstGeom prst="rect">
            <a:avLst/>
          </a:prstGeom>
          <a:noFill/>
          <a:ln>
            <a:noFill/>
          </a:ln>
        </p:spPr>
      </p:pic>
      <p:pic>
        <p:nvPicPr>
          <p:cNvPr id="332" name="Google Shape;332;g102dacb50e2_0_22" descr="preencoded.png"/>
          <p:cNvPicPr preferRelativeResize="0"/>
          <p:nvPr/>
        </p:nvPicPr>
        <p:blipFill rotWithShape="1">
          <a:blip r:embed="rId12">
            <a:alphaModFix/>
          </a:blip>
          <a:srcRect/>
          <a:stretch/>
        </p:blipFill>
        <p:spPr>
          <a:xfrm>
            <a:off x="6477000" y="1466850"/>
            <a:ext cx="1826888" cy="1762213"/>
          </a:xfrm>
          <a:prstGeom prst="rect">
            <a:avLst/>
          </a:prstGeom>
          <a:noFill/>
          <a:ln>
            <a:noFill/>
          </a:ln>
        </p:spPr>
      </p:pic>
      <p:sp>
        <p:nvSpPr>
          <p:cNvPr id="333" name="Google Shape;333;g102dacb50e2_0_22"/>
          <p:cNvSpPr/>
          <p:nvPr/>
        </p:nvSpPr>
        <p:spPr>
          <a:xfrm>
            <a:off x="9104950" y="6669400"/>
            <a:ext cx="431100" cy="552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rPr>
              <a:t>21</a:t>
            </a:r>
            <a:endParaRPr sz="2800" b="1">
              <a:solidFill>
                <a:schemeClr val="dk1"/>
              </a:solidFill>
              <a:latin typeface="Arial"/>
              <a:ea typeface="Arial"/>
              <a:cs typeface="Arial"/>
              <a:sym typeface="Arial"/>
            </a:endParaRPr>
          </a:p>
        </p:txBody>
      </p:sp>
      <p:pic>
        <p:nvPicPr>
          <p:cNvPr id="334" name="Google Shape;334;g102dacb50e2_0_22"/>
          <p:cNvPicPr preferRelativeResize="0"/>
          <p:nvPr/>
        </p:nvPicPr>
        <p:blipFill rotWithShape="1">
          <a:blip r:embed="rId13">
            <a:alphaModFix/>
          </a:blip>
          <a:srcRect l="39720" t="30127" r="21980" b="38653"/>
          <a:stretch/>
        </p:blipFill>
        <p:spPr>
          <a:xfrm>
            <a:off x="995276" y="2946175"/>
            <a:ext cx="7763052" cy="3559401"/>
          </a:xfrm>
          <a:prstGeom prst="rect">
            <a:avLst/>
          </a:prstGeom>
          <a:noFill/>
          <a:ln>
            <a:noFill/>
          </a:ln>
        </p:spPr>
      </p:pic>
      <p:sp>
        <p:nvSpPr>
          <p:cNvPr id="335" name="Google Shape;335;g102dacb50e2_0_22"/>
          <p:cNvSpPr txBox="1"/>
          <p:nvPr/>
        </p:nvSpPr>
        <p:spPr>
          <a:xfrm>
            <a:off x="1243400" y="1691275"/>
            <a:ext cx="71835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700" b="1"/>
              <a:t>Рис. 32 Кількість придбань стартапів зі штучним інтелектом           у 2020 році</a:t>
            </a:r>
            <a:endParaRPr sz="27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40"/>
        <p:cNvGrpSpPr/>
        <p:nvPr/>
      </p:nvGrpSpPr>
      <p:grpSpPr>
        <a:xfrm>
          <a:off x="0" y="0"/>
          <a:ext cx="0" cy="0"/>
          <a:chOff x="0" y="0"/>
          <a:chExt cx="0" cy="0"/>
        </a:xfrm>
      </p:grpSpPr>
      <p:pic>
        <p:nvPicPr>
          <p:cNvPr id="341" name="Google Shape;341;p19" descr="preencoded.png"/>
          <p:cNvPicPr preferRelativeResize="0"/>
          <p:nvPr/>
        </p:nvPicPr>
        <p:blipFill rotWithShape="1">
          <a:blip r:embed="rId3">
            <a:alphaModFix/>
          </a:blip>
          <a:srcRect/>
          <a:stretch/>
        </p:blipFill>
        <p:spPr>
          <a:xfrm rot="5400000">
            <a:off x="645704" y="628062"/>
            <a:ext cx="5964670" cy="7315200"/>
          </a:xfrm>
          <a:prstGeom prst="rect">
            <a:avLst/>
          </a:prstGeom>
          <a:noFill/>
          <a:ln>
            <a:noFill/>
          </a:ln>
        </p:spPr>
      </p:pic>
      <p:pic>
        <p:nvPicPr>
          <p:cNvPr id="342" name="Google Shape;342;p19" descr="preencoded.png"/>
          <p:cNvPicPr preferRelativeResize="0"/>
          <p:nvPr/>
        </p:nvPicPr>
        <p:blipFill rotWithShape="1">
          <a:blip r:embed="rId4">
            <a:alphaModFix/>
          </a:blip>
          <a:srcRect/>
          <a:stretch/>
        </p:blipFill>
        <p:spPr>
          <a:xfrm>
            <a:off x="0" y="0"/>
            <a:ext cx="9428406" cy="3941462"/>
          </a:xfrm>
          <a:prstGeom prst="rect">
            <a:avLst/>
          </a:prstGeom>
          <a:noFill/>
          <a:ln>
            <a:noFill/>
          </a:ln>
        </p:spPr>
      </p:pic>
      <p:pic>
        <p:nvPicPr>
          <p:cNvPr id="343" name="Google Shape;343;p19" descr="preencoded.png"/>
          <p:cNvPicPr preferRelativeResize="0"/>
          <p:nvPr/>
        </p:nvPicPr>
        <p:blipFill rotWithShape="1">
          <a:blip r:embed="rId5">
            <a:alphaModFix/>
          </a:blip>
          <a:srcRect/>
          <a:stretch/>
        </p:blipFill>
        <p:spPr>
          <a:xfrm>
            <a:off x="200025" y="2665235"/>
            <a:ext cx="5756274" cy="1620427"/>
          </a:xfrm>
          <a:prstGeom prst="rect">
            <a:avLst/>
          </a:prstGeom>
          <a:noFill/>
          <a:ln>
            <a:noFill/>
          </a:ln>
        </p:spPr>
      </p:pic>
      <p:pic>
        <p:nvPicPr>
          <p:cNvPr id="344" name="Google Shape;344;p19" descr="preencoded.png"/>
          <p:cNvPicPr preferRelativeResize="0"/>
          <p:nvPr/>
        </p:nvPicPr>
        <p:blipFill rotWithShape="1">
          <a:blip r:embed="rId6">
            <a:alphaModFix/>
          </a:blip>
          <a:srcRect/>
          <a:stretch/>
        </p:blipFill>
        <p:spPr>
          <a:xfrm>
            <a:off x="4981575" y="695325"/>
            <a:ext cx="4772025" cy="5942181"/>
          </a:xfrm>
          <a:prstGeom prst="rect">
            <a:avLst/>
          </a:prstGeom>
          <a:noFill/>
          <a:ln>
            <a:noFill/>
          </a:ln>
        </p:spPr>
      </p:pic>
      <p:pic>
        <p:nvPicPr>
          <p:cNvPr id="345" name="Google Shape;345;p19" descr="preencoded.png"/>
          <p:cNvPicPr preferRelativeResize="0"/>
          <p:nvPr/>
        </p:nvPicPr>
        <p:blipFill rotWithShape="1">
          <a:blip r:embed="rId7">
            <a:alphaModFix/>
          </a:blip>
          <a:srcRect/>
          <a:stretch/>
        </p:blipFill>
        <p:spPr>
          <a:xfrm>
            <a:off x="0" y="8271"/>
            <a:ext cx="9753600" cy="7315200"/>
          </a:xfrm>
          <a:prstGeom prst="rect">
            <a:avLst/>
          </a:prstGeom>
          <a:noFill/>
          <a:ln>
            <a:noFill/>
          </a:ln>
        </p:spPr>
      </p:pic>
      <p:pic>
        <p:nvPicPr>
          <p:cNvPr id="346" name="Google Shape;346;p19" descr="preencoded.png"/>
          <p:cNvPicPr preferRelativeResize="0"/>
          <p:nvPr/>
        </p:nvPicPr>
        <p:blipFill rotWithShape="1">
          <a:blip r:embed="rId8">
            <a:alphaModFix/>
          </a:blip>
          <a:srcRect/>
          <a:stretch/>
        </p:blipFill>
        <p:spPr>
          <a:xfrm>
            <a:off x="8372475" y="0"/>
            <a:ext cx="1381125" cy="1660489"/>
          </a:xfrm>
          <a:prstGeom prst="rect">
            <a:avLst/>
          </a:prstGeom>
          <a:noFill/>
          <a:ln>
            <a:noFill/>
          </a:ln>
        </p:spPr>
      </p:pic>
      <p:pic>
        <p:nvPicPr>
          <p:cNvPr id="347" name="Google Shape;347;p19" descr="preencoded.png"/>
          <p:cNvPicPr preferRelativeResize="0"/>
          <p:nvPr/>
        </p:nvPicPr>
        <p:blipFill rotWithShape="1">
          <a:blip r:embed="rId9">
            <a:alphaModFix/>
          </a:blip>
          <a:srcRect/>
          <a:stretch/>
        </p:blipFill>
        <p:spPr>
          <a:xfrm>
            <a:off x="4405702" y="1581150"/>
            <a:ext cx="5448300" cy="5734050"/>
          </a:xfrm>
          <a:prstGeom prst="rect">
            <a:avLst/>
          </a:prstGeom>
          <a:noFill/>
          <a:ln>
            <a:noFill/>
          </a:ln>
        </p:spPr>
      </p:pic>
      <p:pic>
        <p:nvPicPr>
          <p:cNvPr id="348" name="Google Shape;348;p19" descr="preencoded.png"/>
          <p:cNvPicPr preferRelativeResize="0"/>
          <p:nvPr/>
        </p:nvPicPr>
        <p:blipFill rotWithShape="1">
          <a:blip r:embed="rId10">
            <a:alphaModFix/>
          </a:blip>
          <a:srcRect/>
          <a:stretch/>
        </p:blipFill>
        <p:spPr>
          <a:xfrm rot="3616737">
            <a:off x="3611257" y="3851931"/>
            <a:ext cx="4076700" cy="3943350"/>
          </a:xfrm>
          <a:prstGeom prst="rect">
            <a:avLst/>
          </a:prstGeom>
          <a:noFill/>
          <a:ln>
            <a:noFill/>
          </a:ln>
        </p:spPr>
      </p:pic>
      <p:pic>
        <p:nvPicPr>
          <p:cNvPr id="349" name="Google Shape;349;p19" descr="preencoded.png"/>
          <p:cNvPicPr preferRelativeResize="0"/>
          <p:nvPr/>
        </p:nvPicPr>
        <p:blipFill rotWithShape="1">
          <a:blip r:embed="rId11">
            <a:alphaModFix/>
          </a:blip>
          <a:srcRect/>
          <a:stretch/>
        </p:blipFill>
        <p:spPr>
          <a:xfrm>
            <a:off x="6606578" y="3167439"/>
            <a:ext cx="1704975" cy="2809875"/>
          </a:xfrm>
          <a:prstGeom prst="rect">
            <a:avLst/>
          </a:prstGeom>
          <a:noFill/>
          <a:ln>
            <a:noFill/>
          </a:ln>
        </p:spPr>
      </p:pic>
      <p:pic>
        <p:nvPicPr>
          <p:cNvPr id="350" name="Google Shape;350;p19" descr="preencoded.png"/>
          <p:cNvPicPr preferRelativeResize="0"/>
          <p:nvPr/>
        </p:nvPicPr>
        <p:blipFill rotWithShape="1">
          <a:blip r:embed="rId12">
            <a:alphaModFix/>
          </a:blip>
          <a:srcRect/>
          <a:stretch/>
        </p:blipFill>
        <p:spPr>
          <a:xfrm>
            <a:off x="4898805" y="2615809"/>
            <a:ext cx="2243942" cy="2243942"/>
          </a:xfrm>
          <a:prstGeom prst="rect">
            <a:avLst/>
          </a:prstGeom>
          <a:noFill/>
          <a:ln>
            <a:noFill/>
          </a:ln>
        </p:spPr>
      </p:pic>
      <p:pic>
        <p:nvPicPr>
          <p:cNvPr id="351" name="Google Shape;351;p19" descr="preencoded.png"/>
          <p:cNvPicPr preferRelativeResize="0"/>
          <p:nvPr/>
        </p:nvPicPr>
        <p:blipFill rotWithShape="1">
          <a:blip r:embed="rId13">
            <a:alphaModFix/>
          </a:blip>
          <a:srcRect/>
          <a:stretch/>
        </p:blipFill>
        <p:spPr>
          <a:xfrm>
            <a:off x="7315195" y="5334000"/>
            <a:ext cx="2438405" cy="1981200"/>
          </a:xfrm>
          <a:prstGeom prst="rect">
            <a:avLst/>
          </a:prstGeom>
          <a:noFill/>
          <a:ln>
            <a:noFill/>
          </a:ln>
        </p:spPr>
      </p:pic>
      <p:sp>
        <p:nvSpPr>
          <p:cNvPr id="352" name="Google Shape;352;p19"/>
          <p:cNvSpPr/>
          <p:nvPr/>
        </p:nvSpPr>
        <p:spPr>
          <a:xfrm>
            <a:off x="657225" y="2949874"/>
            <a:ext cx="6648450" cy="1104901"/>
          </a:xfrm>
          <a:prstGeom prst="rect">
            <a:avLst/>
          </a:prstGeom>
          <a:noFill/>
          <a:ln>
            <a:noFill/>
          </a:ln>
        </p:spPr>
        <p:txBody>
          <a:bodyPr spcFirstLastPara="1" wrap="square" lIns="0" tIns="0" rIns="0" bIns="0" anchor="ctr" anchorCtr="0">
            <a:noAutofit/>
          </a:bodyPr>
          <a:lstStyle/>
          <a:p>
            <a:pPr marL="0" marR="0" lvl="0" indent="0" algn="l" rtl="0">
              <a:lnSpc>
                <a:spcPct val="108000"/>
              </a:lnSpc>
              <a:spcBef>
                <a:spcPts val="0"/>
              </a:spcBef>
              <a:spcAft>
                <a:spcPts val="0"/>
              </a:spcAft>
              <a:buNone/>
            </a:pPr>
            <a:r>
              <a:rPr lang="en-US" sz="4000" b="1">
                <a:solidFill>
                  <a:srgbClr val="000000"/>
                </a:solidFill>
                <a:latin typeface="Arial"/>
                <a:ea typeface="Arial"/>
                <a:cs typeface="Arial"/>
                <a:sym typeface="Arial"/>
              </a:rPr>
              <a:t>ДЯКУЮ ЗА УВАГУ!</a:t>
            </a:r>
            <a:endParaRPr sz="4000">
              <a:solidFill>
                <a:schemeClr val="dk1"/>
              </a:solidFill>
              <a:latin typeface="Calibri"/>
              <a:ea typeface="Calibri"/>
              <a:cs typeface="Calibri"/>
              <a:sym typeface="Calibri"/>
            </a:endParaRPr>
          </a:p>
        </p:txBody>
      </p:sp>
      <p:pic>
        <p:nvPicPr>
          <p:cNvPr id="353" name="Google Shape;353;p19" descr="preencoded.png"/>
          <p:cNvPicPr preferRelativeResize="0"/>
          <p:nvPr/>
        </p:nvPicPr>
        <p:blipFill rotWithShape="1">
          <a:blip r:embed="rId14">
            <a:alphaModFix/>
          </a:blip>
          <a:srcRect/>
          <a:stretch/>
        </p:blipFill>
        <p:spPr>
          <a:xfrm rot="-9900000">
            <a:off x="416585" y="-303071"/>
            <a:ext cx="2667000" cy="1571625"/>
          </a:xfrm>
          <a:prstGeom prst="rect">
            <a:avLst/>
          </a:prstGeom>
          <a:noFill/>
          <a:ln>
            <a:noFill/>
          </a:ln>
        </p:spPr>
      </p:pic>
      <p:pic>
        <p:nvPicPr>
          <p:cNvPr id="354" name="Google Shape;354;p19" descr="preencoded.png"/>
          <p:cNvPicPr preferRelativeResize="0"/>
          <p:nvPr/>
        </p:nvPicPr>
        <p:blipFill rotWithShape="1">
          <a:blip r:embed="rId15">
            <a:alphaModFix/>
          </a:blip>
          <a:srcRect/>
          <a:stretch/>
        </p:blipFill>
        <p:spPr>
          <a:xfrm rot="-8100000">
            <a:off x="2291799" y="-2200275"/>
            <a:ext cx="3969852" cy="4905375"/>
          </a:xfrm>
          <a:prstGeom prst="rect">
            <a:avLst/>
          </a:prstGeom>
          <a:noFill/>
          <a:ln>
            <a:noFill/>
          </a:ln>
        </p:spPr>
      </p:pic>
      <p:pic>
        <p:nvPicPr>
          <p:cNvPr id="355" name="Google Shape;355;p19" descr="preencoded.png"/>
          <p:cNvPicPr preferRelativeResize="0"/>
          <p:nvPr/>
        </p:nvPicPr>
        <p:blipFill rotWithShape="1">
          <a:blip r:embed="rId16">
            <a:alphaModFix/>
          </a:blip>
          <a:srcRect/>
          <a:stretch/>
        </p:blipFill>
        <p:spPr>
          <a:xfrm>
            <a:off x="5652056" y="1694194"/>
            <a:ext cx="1072153" cy="1080990"/>
          </a:xfrm>
          <a:prstGeom prst="rect">
            <a:avLst/>
          </a:prstGeom>
          <a:noFill/>
          <a:ln>
            <a:noFill/>
          </a:ln>
        </p:spPr>
      </p:pic>
      <p:pic>
        <p:nvPicPr>
          <p:cNvPr id="356" name="Google Shape;356;p19" descr="preencoded.png"/>
          <p:cNvPicPr preferRelativeResize="0"/>
          <p:nvPr/>
        </p:nvPicPr>
        <p:blipFill rotWithShape="1">
          <a:blip r:embed="rId17">
            <a:alphaModFix/>
          </a:blip>
          <a:srcRect/>
          <a:stretch/>
        </p:blipFill>
        <p:spPr>
          <a:xfrm rot="-5400000">
            <a:off x="4838390" y="-348757"/>
            <a:ext cx="1571625" cy="2337983"/>
          </a:xfrm>
          <a:prstGeom prst="rect">
            <a:avLst/>
          </a:prstGeom>
          <a:noFill/>
          <a:ln>
            <a:noFill/>
          </a:ln>
        </p:spPr>
      </p:pic>
      <p:pic>
        <p:nvPicPr>
          <p:cNvPr id="357" name="Google Shape;357;p19" descr="preencoded.png"/>
          <p:cNvPicPr preferRelativeResize="0"/>
          <p:nvPr/>
        </p:nvPicPr>
        <p:blipFill rotWithShape="1">
          <a:blip r:embed="rId18">
            <a:alphaModFix/>
          </a:blip>
          <a:srcRect/>
          <a:stretch/>
        </p:blipFill>
        <p:spPr>
          <a:xfrm>
            <a:off x="8982075" y="4352925"/>
            <a:ext cx="771525" cy="1333500"/>
          </a:xfrm>
          <a:prstGeom prst="rect">
            <a:avLst/>
          </a:prstGeom>
          <a:noFill/>
          <a:ln>
            <a:noFill/>
          </a:ln>
        </p:spPr>
      </p:pic>
      <p:sp>
        <p:nvSpPr>
          <p:cNvPr id="358" name="Google Shape;358;p19"/>
          <p:cNvSpPr/>
          <p:nvPr/>
        </p:nvSpPr>
        <p:spPr>
          <a:xfrm>
            <a:off x="9096375" y="6669388"/>
            <a:ext cx="4396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19</a:t>
            </a:r>
            <a:endParaRPr sz="2800" b="1">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pic>
        <p:nvPicPr>
          <p:cNvPr id="51" name="Google Shape;51;p3" descr="preencoded.png"/>
          <p:cNvPicPr preferRelativeResize="0"/>
          <p:nvPr/>
        </p:nvPicPr>
        <p:blipFill rotWithShape="1">
          <a:blip r:embed="rId3">
            <a:alphaModFix/>
          </a:blip>
          <a:srcRect/>
          <a:stretch/>
        </p:blipFill>
        <p:spPr>
          <a:xfrm>
            <a:off x="4855876" y="0"/>
            <a:ext cx="4897724" cy="7315200"/>
          </a:xfrm>
          <a:prstGeom prst="rect">
            <a:avLst/>
          </a:prstGeom>
          <a:noFill/>
          <a:ln>
            <a:noFill/>
          </a:ln>
        </p:spPr>
      </p:pic>
      <p:pic>
        <p:nvPicPr>
          <p:cNvPr id="52" name="Google Shape;52;p3" descr="preencoded.png"/>
          <p:cNvPicPr preferRelativeResize="0"/>
          <p:nvPr/>
        </p:nvPicPr>
        <p:blipFill rotWithShape="1">
          <a:blip r:embed="rId4">
            <a:alphaModFix/>
          </a:blip>
          <a:srcRect/>
          <a:stretch/>
        </p:blipFill>
        <p:spPr>
          <a:xfrm>
            <a:off x="483375" y="1131075"/>
            <a:ext cx="1388938" cy="1388938"/>
          </a:xfrm>
          <a:prstGeom prst="rect">
            <a:avLst/>
          </a:prstGeom>
          <a:noFill/>
          <a:ln>
            <a:noFill/>
          </a:ln>
        </p:spPr>
      </p:pic>
      <p:pic>
        <p:nvPicPr>
          <p:cNvPr id="53" name="Google Shape;53;p3" descr="preencoded.png"/>
          <p:cNvPicPr preferRelativeResize="0"/>
          <p:nvPr/>
        </p:nvPicPr>
        <p:blipFill rotWithShape="1">
          <a:blip r:embed="rId5">
            <a:alphaModFix/>
          </a:blip>
          <a:srcRect/>
          <a:stretch/>
        </p:blipFill>
        <p:spPr>
          <a:xfrm>
            <a:off x="6619875" y="1447800"/>
            <a:ext cx="3133725" cy="3411210"/>
          </a:xfrm>
          <a:prstGeom prst="rect">
            <a:avLst/>
          </a:prstGeom>
          <a:noFill/>
          <a:ln>
            <a:noFill/>
          </a:ln>
        </p:spPr>
      </p:pic>
      <p:pic>
        <p:nvPicPr>
          <p:cNvPr id="54" name="Google Shape;54;p3" descr="preencoded.png"/>
          <p:cNvPicPr preferRelativeResize="0"/>
          <p:nvPr/>
        </p:nvPicPr>
        <p:blipFill rotWithShape="1">
          <a:blip r:embed="rId6">
            <a:alphaModFix/>
          </a:blip>
          <a:srcRect/>
          <a:stretch/>
        </p:blipFill>
        <p:spPr>
          <a:xfrm>
            <a:off x="8286750" y="5181600"/>
            <a:ext cx="733425" cy="238125"/>
          </a:xfrm>
          <a:prstGeom prst="rect">
            <a:avLst/>
          </a:prstGeom>
          <a:noFill/>
          <a:ln>
            <a:noFill/>
          </a:ln>
        </p:spPr>
      </p:pic>
      <p:pic>
        <p:nvPicPr>
          <p:cNvPr id="55" name="Google Shape;55;p3" descr="preencoded.png"/>
          <p:cNvPicPr preferRelativeResize="0"/>
          <p:nvPr/>
        </p:nvPicPr>
        <p:blipFill rotWithShape="1">
          <a:blip r:embed="rId7">
            <a:alphaModFix/>
          </a:blip>
          <a:srcRect/>
          <a:stretch/>
        </p:blipFill>
        <p:spPr>
          <a:xfrm>
            <a:off x="942975" y="6448425"/>
            <a:ext cx="952500" cy="66675"/>
          </a:xfrm>
          <a:prstGeom prst="rect">
            <a:avLst/>
          </a:prstGeom>
          <a:noFill/>
          <a:ln>
            <a:noFill/>
          </a:ln>
        </p:spPr>
      </p:pic>
      <p:pic>
        <p:nvPicPr>
          <p:cNvPr id="56" name="Google Shape;56;p3" descr="preencoded.png"/>
          <p:cNvPicPr preferRelativeResize="0"/>
          <p:nvPr/>
        </p:nvPicPr>
        <p:blipFill rotWithShape="1">
          <a:blip r:embed="rId8">
            <a:alphaModFix/>
          </a:blip>
          <a:srcRect/>
          <a:stretch/>
        </p:blipFill>
        <p:spPr>
          <a:xfrm>
            <a:off x="6667500" y="5743575"/>
            <a:ext cx="2667000" cy="1571625"/>
          </a:xfrm>
          <a:prstGeom prst="rect">
            <a:avLst/>
          </a:prstGeom>
          <a:noFill/>
          <a:ln>
            <a:noFill/>
          </a:ln>
        </p:spPr>
      </p:pic>
      <p:pic>
        <p:nvPicPr>
          <p:cNvPr id="57" name="Google Shape;57;p3" descr="preencoded.png"/>
          <p:cNvPicPr preferRelativeResize="0"/>
          <p:nvPr/>
        </p:nvPicPr>
        <p:blipFill rotWithShape="1">
          <a:blip r:embed="rId9">
            <a:alphaModFix/>
          </a:blip>
          <a:srcRect/>
          <a:stretch/>
        </p:blipFill>
        <p:spPr>
          <a:xfrm>
            <a:off x="6477000" y="714375"/>
            <a:ext cx="2828925" cy="514350"/>
          </a:xfrm>
          <a:prstGeom prst="rect">
            <a:avLst/>
          </a:prstGeom>
          <a:noFill/>
          <a:ln>
            <a:noFill/>
          </a:ln>
        </p:spPr>
      </p:pic>
      <p:sp>
        <p:nvSpPr>
          <p:cNvPr id="58" name="Google Shape;58;p3"/>
          <p:cNvSpPr/>
          <p:nvPr/>
        </p:nvSpPr>
        <p:spPr>
          <a:xfrm>
            <a:off x="754925" y="1568300"/>
            <a:ext cx="6611400" cy="8193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SzPts val="1100"/>
              <a:buNone/>
            </a:pPr>
            <a:r>
              <a:rPr lang="en-US" sz="2700" b="1"/>
              <a:t>6.1. Культурологія кіберпростору і соціальна взаємодія в Інтернеті.</a:t>
            </a:r>
            <a:endParaRPr sz="2700" b="1"/>
          </a:p>
        </p:txBody>
      </p:sp>
      <p:sp>
        <p:nvSpPr>
          <p:cNvPr id="59" name="Google Shape;59;p3"/>
          <p:cNvSpPr/>
          <p:nvPr/>
        </p:nvSpPr>
        <p:spPr>
          <a:xfrm>
            <a:off x="994224" y="3162300"/>
            <a:ext cx="7423200" cy="30957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Clr>
                <a:schemeClr val="dk1"/>
              </a:buClr>
              <a:buSzPts val="1100"/>
              <a:buFont typeface="Arial"/>
              <a:buNone/>
            </a:pPr>
            <a:r>
              <a:rPr lang="en-US" sz="2250"/>
              <a:t>Поява нових форм життєдіяльності людини під впливом інформаційно-комунікаційних технологій породжена зростаючими віртуальними комунікаціями та супроводжується зміною цінностей та норм. Культуру тепер потрібно розуміти в термінах «віртуальної присутності», в якому фізичний контекст існування людини одночасно «подвоюється» і поширюється у віртуальній реальності із відображенням у «реальному» світі.</a:t>
            </a:r>
            <a:endParaRPr sz="2250"/>
          </a:p>
          <a:p>
            <a:pPr marL="0" marR="0" lvl="0" indent="0" algn="l" rtl="0">
              <a:lnSpc>
                <a:spcPct val="120000"/>
              </a:lnSpc>
              <a:spcBef>
                <a:spcPts val="0"/>
              </a:spcBef>
              <a:spcAft>
                <a:spcPts val="0"/>
              </a:spcAft>
              <a:buNone/>
            </a:pPr>
            <a:endParaRPr sz="2250">
              <a:solidFill>
                <a:schemeClr val="dk1"/>
              </a:solidFill>
              <a:latin typeface="Calibri"/>
              <a:ea typeface="Calibri"/>
              <a:cs typeface="Calibri"/>
              <a:sym typeface="Calibri"/>
            </a:endParaRPr>
          </a:p>
        </p:txBody>
      </p:sp>
      <p:sp>
        <p:nvSpPr>
          <p:cNvPr id="60" name="Google Shape;60;p3"/>
          <p:cNvSpPr/>
          <p:nvPr/>
        </p:nvSpPr>
        <p:spPr>
          <a:xfrm>
            <a:off x="9320775" y="6669388"/>
            <a:ext cx="2152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3</a:t>
            </a:r>
            <a:endParaRPr sz="2800" b="1">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
        <p:cNvGrpSpPr/>
        <p:nvPr/>
      </p:nvGrpSpPr>
      <p:grpSpPr>
        <a:xfrm>
          <a:off x="0" y="0"/>
          <a:ext cx="0" cy="0"/>
          <a:chOff x="0" y="0"/>
          <a:chExt cx="0" cy="0"/>
        </a:xfrm>
      </p:grpSpPr>
      <p:pic>
        <p:nvPicPr>
          <p:cNvPr id="66" name="Google Shape;66;p4" descr="preencoded.png"/>
          <p:cNvPicPr preferRelativeResize="0"/>
          <p:nvPr/>
        </p:nvPicPr>
        <p:blipFill rotWithShape="1">
          <a:blip r:embed="rId3">
            <a:alphaModFix/>
          </a:blip>
          <a:srcRect/>
          <a:stretch/>
        </p:blipFill>
        <p:spPr>
          <a:xfrm>
            <a:off x="6072392" y="1367405"/>
            <a:ext cx="3133725" cy="581025"/>
          </a:xfrm>
          <a:prstGeom prst="rect">
            <a:avLst/>
          </a:prstGeom>
          <a:noFill/>
          <a:ln>
            <a:noFill/>
          </a:ln>
        </p:spPr>
      </p:pic>
      <p:pic>
        <p:nvPicPr>
          <p:cNvPr id="67" name="Google Shape;67;p4" descr="preencoded.png"/>
          <p:cNvPicPr preferRelativeResize="0"/>
          <p:nvPr/>
        </p:nvPicPr>
        <p:blipFill rotWithShape="1">
          <a:blip r:embed="rId4">
            <a:alphaModFix/>
          </a:blip>
          <a:srcRect/>
          <a:stretch/>
        </p:blipFill>
        <p:spPr>
          <a:xfrm>
            <a:off x="0" y="2752725"/>
            <a:ext cx="9753600" cy="4562475"/>
          </a:xfrm>
          <a:prstGeom prst="rect">
            <a:avLst/>
          </a:prstGeom>
          <a:noFill/>
          <a:ln>
            <a:noFill/>
          </a:ln>
        </p:spPr>
      </p:pic>
      <p:pic>
        <p:nvPicPr>
          <p:cNvPr id="68" name="Google Shape;68;p4" descr="preencoded.png"/>
          <p:cNvPicPr preferRelativeResize="0"/>
          <p:nvPr/>
        </p:nvPicPr>
        <p:blipFill rotWithShape="1">
          <a:blip r:embed="rId5">
            <a:alphaModFix/>
          </a:blip>
          <a:srcRect/>
          <a:stretch/>
        </p:blipFill>
        <p:spPr>
          <a:xfrm>
            <a:off x="0" y="0"/>
            <a:ext cx="9753600" cy="2419350"/>
          </a:xfrm>
          <a:prstGeom prst="rect">
            <a:avLst/>
          </a:prstGeom>
          <a:noFill/>
          <a:ln>
            <a:noFill/>
          </a:ln>
        </p:spPr>
      </p:pic>
      <p:pic>
        <p:nvPicPr>
          <p:cNvPr id="69" name="Google Shape;69;p4" descr="preencoded.png"/>
          <p:cNvPicPr preferRelativeResize="0"/>
          <p:nvPr/>
        </p:nvPicPr>
        <p:blipFill rotWithShape="1">
          <a:blip r:embed="rId6">
            <a:alphaModFix/>
          </a:blip>
          <a:srcRect/>
          <a:stretch/>
        </p:blipFill>
        <p:spPr>
          <a:xfrm>
            <a:off x="7015744" y="3276598"/>
            <a:ext cx="1933133" cy="1926020"/>
          </a:xfrm>
          <a:prstGeom prst="rect">
            <a:avLst/>
          </a:prstGeom>
          <a:noFill/>
          <a:ln>
            <a:noFill/>
          </a:ln>
        </p:spPr>
      </p:pic>
      <p:pic>
        <p:nvPicPr>
          <p:cNvPr id="70" name="Google Shape;70;p4" descr="preencoded.png"/>
          <p:cNvPicPr preferRelativeResize="0"/>
          <p:nvPr/>
        </p:nvPicPr>
        <p:blipFill rotWithShape="1">
          <a:blip r:embed="rId7">
            <a:alphaModFix/>
          </a:blip>
          <a:srcRect/>
          <a:stretch/>
        </p:blipFill>
        <p:spPr>
          <a:xfrm>
            <a:off x="7995638" y="2699505"/>
            <a:ext cx="848669" cy="844521"/>
          </a:xfrm>
          <a:prstGeom prst="rect">
            <a:avLst/>
          </a:prstGeom>
          <a:noFill/>
          <a:ln>
            <a:noFill/>
          </a:ln>
        </p:spPr>
      </p:pic>
      <p:pic>
        <p:nvPicPr>
          <p:cNvPr id="71" name="Google Shape;71;p4" descr="preencoded.png"/>
          <p:cNvPicPr preferRelativeResize="0"/>
          <p:nvPr/>
        </p:nvPicPr>
        <p:blipFill rotWithShape="1">
          <a:blip r:embed="rId8">
            <a:alphaModFix/>
          </a:blip>
          <a:srcRect/>
          <a:stretch/>
        </p:blipFill>
        <p:spPr>
          <a:xfrm>
            <a:off x="7155010" y="5087006"/>
            <a:ext cx="838740" cy="823575"/>
          </a:xfrm>
          <a:prstGeom prst="rect">
            <a:avLst/>
          </a:prstGeom>
          <a:noFill/>
          <a:ln>
            <a:noFill/>
          </a:ln>
        </p:spPr>
      </p:pic>
      <p:pic>
        <p:nvPicPr>
          <p:cNvPr id="72" name="Google Shape;72;p4" descr="preencoded.png"/>
          <p:cNvPicPr preferRelativeResize="0"/>
          <p:nvPr/>
        </p:nvPicPr>
        <p:blipFill rotWithShape="1">
          <a:blip r:embed="rId9">
            <a:alphaModFix/>
          </a:blip>
          <a:srcRect/>
          <a:stretch/>
        </p:blipFill>
        <p:spPr>
          <a:xfrm>
            <a:off x="7808305" y="5979091"/>
            <a:ext cx="618590" cy="593159"/>
          </a:xfrm>
          <a:prstGeom prst="rect">
            <a:avLst/>
          </a:prstGeom>
          <a:noFill/>
          <a:ln>
            <a:noFill/>
          </a:ln>
        </p:spPr>
      </p:pic>
      <p:pic>
        <p:nvPicPr>
          <p:cNvPr id="73" name="Google Shape;73;p4" descr="preencoded.png"/>
          <p:cNvPicPr preferRelativeResize="0"/>
          <p:nvPr/>
        </p:nvPicPr>
        <p:blipFill rotWithShape="1">
          <a:blip r:embed="rId10">
            <a:alphaModFix/>
          </a:blip>
          <a:srcRect/>
          <a:stretch/>
        </p:blipFill>
        <p:spPr>
          <a:xfrm>
            <a:off x="6791325" y="5772150"/>
            <a:ext cx="238125" cy="733425"/>
          </a:xfrm>
          <a:prstGeom prst="rect">
            <a:avLst/>
          </a:prstGeom>
          <a:noFill/>
          <a:ln>
            <a:noFill/>
          </a:ln>
        </p:spPr>
      </p:pic>
      <p:pic>
        <p:nvPicPr>
          <p:cNvPr id="74" name="Google Shape;74;p4" descr="preencoded.png"/>
          <p:cNvPicPr preferRelativeResize="0"/>
          <p:nvPr/>
        </p:nvPicPr>
        <p:blipFill rotWithShape="1">
          <a:blip r:embed="rId10">
            <a:alphaModFix/>
          </a:blip>
          <a:srcRect/>
          <a:stretch/>
        </p:blipFill>
        <p:spPr>
          <a:xfrm>
            <a:off x="8801100" y="1828800"/>
            <a:ext cx="238125" cy="733425"/>
          </a:xfrm>
          <a:prstGeom prst="rect">
            <a:avLst/>
          </a:prstGeom>
          <a:noFill/>
          <a:ln>
            <a:noFill/>
          </a:ln>
        </p:spPr>
      </p:pic>
      <p:pic>
        <p:nvPicPr>
          <p:cNvPr id="75" name="Google Shape;75;p4" descr="preencoded.png"/>
          <p:cNvPicPr preferRelativeResize="0"/>
          <p:nvPr/>
        </p:nvPicPr>
        <p:blipFill rotWithShape="1">
          <a:blip r:embed="rId11">
            <a:alphaModFix/>
          </a:blip>
          <a:srcRect/>
          <a:stretch/>
        </p:blipFill>
        <p:spPr>
          <a:xfrm>
            <a:off x="4257675" y="2409825"/>
            <a:ext cx="5495925" cy="4905375"/>
          </a:xfrm>
          <a:prstGeom prst="rect">
            <a:avLst/>
          </a:prstGeom>
          <a:noFill/>
          <a:ln>
            <a:noFill/>
          </a:ln>
        </p:spPr>
      </p:pic>
      <p:pic>
        <p:nvPicPr>
          <p:cNvPr id="76" name="Google Shape;76;p4" descr="preencoded.png"/>
          <p:cNvPicPr preferRelativeResize="0"/>
          <p:nvPr/>
        </p:nvPicPr>
        <p:blipFill rotWithShape="1">
          <a:blip r:embed="rId12">
            <a:alphaModFix/>
          </a:blip>
          <a:srcRect/>
          <a:stretch/>
        </p:blipFill>
        <p:spPr>
          <a:xfrm>
            <a:off x="6477000" y="1466850"/>
            <a:ext cx="1826888" cy="1762213"/>
          </a:xfrm>
          <a:prstGeom prst="rect">
            <a:avLst/>
          </a:prstGeom>
          <a:noFill/>
          <a:ln>
            <a:noFill/>
          </a:ln>
        </p:spPr>
      </p:pic>
      <p:sp>
        <p:nvSpPr>
          <p:cNvPr id="77" name="Google Shape;77;p4"/>
          <p:cNvSpPr/>
          <p:nvPr/>
        </p:nvSpPr>
        <p:spPr>
          <a:xfrm>
            <a:off x="9320775" y="6669388"/>
            <a:ext cx="2152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4</a:t>
            </a:r>
            <a:endParaRPr sz="2800" b="1">
              <a:solidFill>
                <a:schemeClr val="dk1"/>
              </a:solidFill>
              <a:latin typeface="Arial"/>
              <a:ea typeface="Arial"/>
              <a:cs typeface="Arial"/>
              <a:sym typeface="Arial"/>
            </a:endParaRPr>
          </a:p>
        </p:txBody>
      </p:sp>
      <p:sp>
        <p:nvSpPr>
          <p:cNvPr id="78" name="Google Shape;78;p4"/>
          <p:cNvSpPr txBox="1"/>
          <p:nvPr/>
        </p:nvSpPr>
        <p:spPr>
          <a:xfrm>
            <a:off x="228600" y="1219200"/>
            <a:ext cx="8736600" cy="535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t>Як комп'ютерний світ, віртуальна реальність існує на базі мережевих технологій визначають, як «кіберпростір». Поведінка людини у віртуальному просторі є елементом інформаційного середовища, що включає безліч людських діяльностей. У зв'язку з цим найбільш актуальними є питання, пов'язані з вивченням впливу процесів інформатизації на особистість, психології користувача комп'ютера та глобальних мереж, можливостей та обмежень використання мережевого спілкування. Віртуальна комунікація у сучасному світі стає все більш популярною, доступною та всепоглинаючою. Завдяки інтерактивності віртуальна реальність здатна підлаштуватися під будь-якого користувача. Результати сучасних досліджень в галузі віртуальної психології вказують, що тривале віртуальне спілкування в мережі може мати як позитивні, і негативні наслідки особистості.</a:t>
            </a:r>
            <a:endParaRPr sz="2100" b="1"/>
          </a:p>
          <a:p>
            <a:pPr marL="0" lvl="0" indent="0" algn="l" rtl="0">
              <a:spcBef>
                <a:spcPts val="0"/>
              </a:spcBef>
              <a:spcAft>
                <a:spcPts val="0"/>
              </a:spcAft>
              <a:buNone/>
            </a:pPr>
            <a:endParaRPr sz="21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3"/>
        <p:cNvGrpSpPr/>
        <p:nvPr/>
      </p:nvGrpSpPr>
      <p:grpSpPr>
        <a:xfrm>
          <a:off x="0" y="0"/>
          <a:ext cx="0" cy="0"/>
          <a:chOff x="0" y="0"/>
          <a:chExt cx="0" cy="0"/>
        </a:xfrm>
      </p:grpSpPr>
      <p:pic>
        <p:nvPicPr>
          <p:cNvPr id="84" name="Google Shape;84;p5" descr="preencoded.png"/>
          <p:cNvPicPr preferRelativeResize="0"/>
          <p:nvPr/>
        </p:nvPicPr>
        <p:blipFill rotWithShape="1">
          <a:blip r:embed="rId3">
            <a:alphaModFix/>
          </a:blip>
          <a:srcRect/>
          <a:stretch/>
        </p:blipFill>
        <p:spPr>
          <a:xfrm>
            <a:off x="6072392" y="1367403"/>
            <a:ext cx="3133725" cy="581025"/>
          </a:xfrm>
          <a:prstGeom prst="rect">
            <a:avLst/>
          </a:prstGeom>
          <a:noFill/>
          <a:ln>
            <a:noFill/>
          </a:ln>
        </p:spPr>
      </p:pic>
      <p:pic>
        <p:nvPicPr>
          <p:cNvPr id="85" name="Google Shape;85;p5" descr="preencoded.png"/>
          <p:cNvPicPr preferRelativeResize="0"/>
          <p:nvPr/>
        </p:nvPicPr>
        <p:blipFill rotWithShape="1">
          <a:blip r:embed="rId4">
            <a:alphaModFix/>
          </a:blip>
          <a:srcRect/>
          <a:stretch/>
        </p:blipFill>
        <p:spPr>
          <a:xfrm>
            <a:off x="0" y="2752725"/>
            <a:ext cx="9753600" cy="4562475"/>
          </a:xfrm>
          <a:prstGeom prst="rect">
            <a:avLst/>
          </a:prstGeom>
          <a:noFill/>
          <a:ln>
            <a:noFill/>
          </a:ln>
        </p:spPr>
      </p:pic>
      <p:pic>
        <p:nvPicPr>
          <p:cNvPr id="86" name="Google Shape;86;p5" descr="preencoded.png"/>
          <p:cNvPicPr preferRelativeResize="0"/>
          <p:nvPr/>
        </p:nvPicPr>
        <p:blipFill rotWithShape="1">
          <a:blip r:embed="rId5">
            <a:alphaModFix/>
          </a:blip>
          <a:srcRect/>
          <a:stretch/>
        </p:blipFill>
        <p:spPr>
          <a:xfrm>
            <a:off x="0" y="0"/>
            <a:ext cx="9753600" cy="2419350"/>
          </a:xfrm>
          <a:prstGeom prst="rect">
            <a:avLst/>
          </a:prstGeom>
          <a:noFill/>
          <a:ln>
            <a:noFill/>
          </a:ln>
        </p:spPr>
      </p:pic>
      <p:pic>
        <p:nvPicPr>
          <p:cNvPr id="87" name="Google Shape;87;p5" descr="preencoded.png"/>
          <p:cNvPicPr preferRelativeResize="0"/>
          <p:nvPr/>
        </p:nvPicPr>
        <p:blipFill rotWithShape="1">
          <a:blip r:embed="rId6">
            <a:alphaModFix/>
          </a:blip>
          <a:srcRect/>
          <a:stretch/>
        </p:blipFill>
        <p:spPr>
          <a:xfrm>
            <a:off x="7015744" y="3276598"/>
            <a:ext cx="1933133" cy="1926020"/>
          </a:xfrm>
          <a:prstGeom prst="rect">
            <a:avLst/>
          </a:prstGeom>
          <a:noFill/>
          <a:ln>
            <a:noFill/>
          </a:ln>
        </p:spPr>
      </p:pic>
      <p:pic>
        <p:nvPicPr>
          <p:cNvPr id="88" name="Google Shape;88;p5" descr="preencoded.png"/>
          <p:cNvPicPr preferRelativeResize="0"/>
          <p:nvPr/>
        </p:nvPicPr>
        <p:blipFill rotWithShape="1">
          <a:blip r:embed="rId7">
            <a:alphaModFix/>
          </a:blip>
          <a:srcRect/>
          <a:stretch/>
        </p:blipFill>
        <p:spPr>
          <a:xfrm>
            <a:off x="7995638" y="2699505"/>
            <a:ext cx="848669" cy="844521"/>
          </a:xfrm>
          <a:prstGeom prst="rect">
            <a:avLst/>
          </a:prstGeom>
          <a:noFill/>
          <a:ln>
            <a:noFill/>
          </a:ln>
        </p:spPr>
      </p:pic>
      <p:pic>
        <p:nvPicPr>
          <p:cNvPr id="89" name="Google Shape;89;p5" descr="preencoded.png"/>
          <p:cNvPicPr preferRelativeResize="0"/>
          <p:nvPr/>
        </p:nvPicPr>
        <p:blipFill rotWithShape="1">
          <a:blip r:embed="rId8">
            <a:alphaModFix/>
          </a:blip>
          <a:srcRect/>
          <a:stretch/>
        </p:blipFill>
        <p:spPr>
          <a:xfrm>
            <a:off x="7639050" y="5972175"/>
            <a:ext cx="848669" cy="844521"/>
          </a:xfrm>
          <a:prstGeom prst="rect">
            <a:avLst/>
          </a:prstGeom>
          <a:noFill/>
          <a:ln>
            <a:noFill/>
          </a:ln>
        </p:spPr>
      </p:pic>
      <p:pic>
        <p:nvPicPr>
          <p:cNvPr id="90" name="Google Shape;90;p5" descr="preencoded.png"/>
          <p:cNvPicPr preferRelativeResize="0"/>
          <p:nvPr/>
        </p:nvPicPr>
        <p:blipFill rotWithShape="1">
          <a:blip r:embed="rId9">
            <a:alphaModFix/>
          </a:blip>
          <a:srcRect/>
          <a:stretch/>
        </p:blipFill>
        <p:spPr>
          <a:xfrm>
            <a:off x="6791325" y="5772150"/>
            <a:ext cx="238125" cy="733425"/>
          </a:xfrm>
          <a:prstGeom prst="rect">
            <a:avLst/>
          </a:prstGeom>
          <a:noFill/>
          <a:ln>
            <a:noFill/>
          </a:ln>
        </p:spPr>
      </p:pic>
      <p:pic>
        <p:nvPicPr>
          <p:cNvPr id="91" name="Google Shape;91;p5" descr="preencoded.png"/>
          <p:cNvPicPr preferRelativeResize="0"/>
          <p:nvPr/>
        </p:nvPicPr>
        <p:blipFill rotWithShape="1">
          <a:blip r:embed="rId9">
            <a:alphaModFix/>
          </a:blip>
          <a:srcRect/>
          <a:stretch/>
        </p:blipFill>
        <p:spPr>
          <a:xfrm>
            <a:off x="8801100" y="1828800"/>
            <a:ext cx="238125" cy="733425"/>
          </a:xfrm>
          <a:prstGeom prst="rect">
            <a:avLst/>
          </a:prstGeom>
          <a:noFill/>
          <a:ln>
            <a:noFill/>
          </a:ln>
        </p:spPr>
      </p:pic>
      <p:pic>
        <p:nvPicPr>
          <p:cNvPr id="92" name="Google Shape;92;p5" descr="preencoded.png"/>
          <p:cNvPicPr preferRelativeResize="0"/>
          <p:nvPr/>
        </p:nvPicPr>
        <p:blipFill rotWithShape="1">
          <a:blip r:embed="rId10">
            <a:alphaModFix/>
          </a:blip>
          <a:srcRect/>
          <a:stretch/>
        </p:blipFill>
        <p:spPr>
          <a:xfrm>
            <a:off x="4257675" y="2962275"/>
            <a:ext cx="5495925" cy="4352925"/>
          </a:xfrm>
          <a:prstGeom prst="rect">
            <a:avLst/>
          </a:prstGeom>
          <a:noFill/>
          <a:ln>
            <a:noFill/>
          </a:ln>
        </p:spPr>
      </p:pic>
      <p:pic>
        <p:nvPicPr>
          <p:cNvPr id="93" name="Google Shape;93;p5" descr="preencoded.png"/>
          <p:cNvPicPr preferRelativeResize="0"/>
          <p:nvPr/>
        </p:nvPicPr>
        <p:blipFill rotWithShape="1">
          <a:blip r:embed="rId11">
            <a:alphaModFix/>
          </a:blip>
          <a:srcRect/>
          <a:stretch/>
        </p:blipFill>
        <p:spPr>
          <a:xfrm>
            <a:off x="6905625" y="4743450"/>
            <a:ext cx="1276350" cy="1295400"/>
          </a:xfrm>
          <a:prstGeom prst="rect">
            <a:avLst/>
          </a:prstGeom>
          <a:noFill/>
          <a:ln>
            <a:noFill/>
          </a:ln>
        </p:spPr>
      </p:pic>
      <p:pic>
        <p:nvPicPr>
          <p:cNvPr id="94" name="Google Shape;94;p5" descr="preencoded.png"/>
          <p:cNvPicPr preferRelativeResize="0"/>
          <p:nvPr/>
        </p:nvPicPr>
        <p:blipFill rotWithShape="1">
          <a:blip r:embed="rId12">
            <a:alphaModFix/>
          </a:blip>
          <a:srcRect/>
          <a:stretch/>
        </p:blipFill>
        <p:spPr>
          <a:xfrm>
            <a:off x="6715125" y="1800225"/>
            <a:ext cx="1619250" cy="1543050"/>
          </a:xfrm>
          <a:prstGeom prst="rect">
            <a:avLst/>
          </a:prstGeom>
          <a:noFill/>
          <a:ln>
            <a:noFill/>
          </a:ln>
        </p:spPr>
      </p:pic>
      <p:sp>
        <p:nvSpPr>
          <p:cNvPr id="95" name="Google Shape;95;p5"/>
          <p:cNvSpPr/>
          <p:nvPr/>
        </p:nvSpPr>
        <p:spPr>
          <a:xfrm>
            <a:off x="9320775" y="6669388"/>
            <a:ext cx="2152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5</a:t>
            </a:r>
            <a:endParaRPr sz="2800" b="1">
              <a:solidFill>
                <a:schemeClr val="dk1"/>
              </a:solidFill>
              <a:latin typeface="Arial"/>
              <a:ea typeface="Arial"/>
              <a:cs typeface="Arial"/>
              <a:sym typeface="Arial"/>
            </a:endParaRPr>
          </a:p>
        </p:txBody>
      </p:sp>
      <p:sp>
        <p:nvSpPr>
          <p:cNvPr id="96" name="Google Shape;96;p5"/>
          <p:cNvSpPr txBox="1"/>
          <p:nvPr/>
        </p:nvSpPr>
        <p:spPr>
          <a:xfrm>
            <a:off x="533400" y="259925"/>
            <a:ext cx="85611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700" b="1"/>
              <a:t>Ефекти віртуальної комунікації (як позитивні, так і негативні) представлені в табл.3.</a:t>
            </a:r>
            <a:endParaRPr sz="2700" b="1"/>
          </a:p>
        </p:txBody>
      </p:sp>
      <p:pic>
        <p:nvPicPr>
          <p:cNvPr id="97" name="Google Shape;97;p5"/>
          <p:cNvPicPr preferRelativeResize="0"/>
          <p:nvPr/>
        </p:nvPicPr>
        <p:blipFill rotWithShape="1">
          <a:blip r:embed="rId13">
            <a:alphaModFix/>
          </a:blip>
          <a:srcRect l="33157" t="38486" r="28524" b="11575"/>
          <a:stretch/>
        </p:blipFill>
        <p:spPr>
          <a:xfrm>
            <a:off x="948250" y="1232575"/>
            <a:ext cx="7731400" cy="5667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2"/>
        <p:cNvGrpSpPr/>
        <p:nvPr/>
      </p:nvGrpSpPr>
      <p:grpSpPr>
        <a:xfrm>
          <a:off x="0" y="0"/>
          <a:ext cx="0" cy="0"/>
          <a:chOff x="0" y="0"/>
          <a:chExt cx="0" cy="0"/>
        </a:xfrm>
      </p:grpSpPr>
      <p:pic>
        <p:nvPicPr>
          <p:cNvPr id="103" name="Google Shape;103;p6" descr="preencoded.png"/>
          <p:cNvPicPr preferRelativeResize="0"/>
          <p:nvPr/>
        </p:nvPicPr>
        <p:blipFill rotWithShape="1">
          <a:blip r:embed="rId3">
            <a:alphaModFix/>
          </a:blip>
          <a:srcRect/>
          <a:stretch/>
        </p:blipFill>
        <p:spPr>
          <a:xfrm>
            <a:off x="4855876" y="0"/>
            <a:ext cx="4897724" cy="7315200"/>
          </a:xfrm>
          <a:prstGeom prst="rect">
            <a:avLst/>
          </a:prstGeom>
          <a:noFill/>
          <a:ln>
            <a:noFill/>
          </a:ln>
        </p:spPr>
      </p:pic>
      <p:pic>
        <p:nvPicPr>
          <p:cNvPr id="104" name="Google Shape;104;p6" descr="preencoded.png"/>
          <p:cNvPicPr preferRelativeResize="0"/>
          <p:nvPr/>
        </p:nvPicPr>
        <p:blipFill rotWithShape="1">
          <a:blip r:embed="rId4">
            <a:alphaModFix/>
          </a:blip>
          <a:srcRect/>
          <a:stretch/>
        </p:blipFill>
        <p:spPr>
          <a:xfrm>
            <a:off x="5857875" y="2775696"/>
            <a:ext cx="2435368" cy="1558921"/>
          </a:xfrm>
          <a:prstGeom prst="rect">
            <a:avLst/>
          </a:prstGeom>
          <a:noFill/>
          <a:ln>
            <a:noFill/>
          </a:ln>
        </p:spPr>
      </p:pic>
      <p:pic>
        <p:nvPicPr>
          <p:cNvPr id="105" name="Google Shape;105;p6" descr="preencoded.png"/>
          <p:cNvPicPr preferRelativeResize="0"/>
          <p:nvPr/>
        </p:nvPicPr>
        <p:blipFill rotWithShape="1">
          <a:blip r:embed="rId5">
            <a:alphaModFix/>
          </a:blip>
          <a:srcRect/>
          <a:stretch/>
        </p:blipFill>
        <p:spPr>
          <a:xfrm>
            <a:off x="6718650" y="3961888"/>
            <a:ext cx="2739786" cy="1753786"/>
          </a:xfrm>
          <a:prstGeom prst="rect">
            <a:avLst/>
          </a:prstGeom>
          <a:noFill/>
          <a:ln>
            <a:noFill/>
          </a:ln>
        </p:spPr>
      </p:pic>
      <p:pic>
        <p:nvPicPr>
          <p:cNvPr id="106" name="Google Shape;106;p6" descr="preencoded.png"/>
          <p:cNvPicPr preferRelativeResize="0"/>
          <p:nvPr/>
        </p:nvPicPr>
        <p:blipFill rotWithShape="1">
          <a:blip r:embed="rId6">
            <a:alphaModFix/>
          </a:blip>
          <a:srcRect/>
          <a:stretch/>
        </p:blipFill>
        <p:spPr>
          <a:xfrm>
            <a:off x="6467475" y="4000500"/>
            <a:ext cx="1085850" cy="1118283"/>
          </a:xfrm>
          <a:prstGeom prst="rect">
            <a:avLst/>
          </a:prstGeom>
          <a:noFill/>
          <a:ln>
            <a:noFill/>
          </a:ln>
        </p:spPr>
      </p:pic>
      <p:pic>
        <p:nvPicPr>
          <p:cNvPr id="107" name="Google Shape;107;p6" descr="preencoded.png"/>
          <p:cNvPicPr preferRelativeResize="0"/>
          <p:nvPr/>
        </p:nvPicPr>
        <p:blipFill rotWithShape="1">
          <a:blip r:embed="rId7">
            <a:alphaModFix/>
          </a:blip>
          <a:srcRect/>
          <a:stretch/>
        </p:blipFill>
        <p:spPr>
          <a:xfrm>
            <a:off x="8166557" y="0"/>
            <a:ext cx="38100" cy="2990850"/>
          </a:xfrm>
          <a:prstGeom prst="rect">
            <a:avLst/>
          </a:prstGeom>
          <a:noFill/>
          <a:ln>
            <a:noFill/>
          </a:ln>
        </p:spPr>
      </p:pic>
      <p:pic>
        <p:nvPicPr>
          <p:cNvPr id="108" name="Google Shape;108;p6" descr="preencoded.png"/>
          <p:cNvPicPr preferRelativeResize="0"/>
          <p:nvPr/>
        </p:nvPicPr>
        <p:blipFill rotWithShape="1">
          <a:blip r:embed="rId8">
            <a:alphaModFix/>
          </a:blip>
          <a:srcRect/>
          <a:stretch/>
        </p:blipFill>
        <p:spPr>
          <a:xfrm>
            <a:off x="8072438" y="0"/>
            <a:ext cx="38100" cy="2990850"/>
          </a:xfrm>
          <a:prstGeom prst="rect">
            <a:avLst/>
          </a:prstGeom>
          <a:noFill/>
          <a:ln>
            <a:noFill/>
          </a:ln>
        </p:spPr>
      </p:pic>
      <p:pic>
        <p:nvPicPr>
          <p:cNvPr id="109" name="Google Shape;109;p6" descr="preencoded.png"/>
          <p:cNvPicPr preferRelativeResize="0"/>
          <p:nvPr/>
        </p:nvPicPr>
        <p:blipFill rotWithShape="1">
          <a:blip r:embed="rId8">
            <a:alphaModFix/>
          </a:blip>
          <a:srcRect/>
          <a:stretch/>
        </p:blipFill>
        <p:spPr>
          <a:xfrm>
            <a:off x="7977188" y="0"/>
            <a:ext cx="38100" cy="2990850"/>
          </a:xfrm>
          <a:prstGeom prst="rect">
            <a:avLst/>
          </a:prstGeom>
          <a:noFill/>
          <a:ln>
            <a:noFill/>
          </a:ln>
        </p:spPr>
      </p:pic>
      <p:pic>
        <p:nvPicPr>
          <p:cNvPr id="110" name="Google Shape;110;p6" descr="preencoded.png"/>
          <p:cNvPicPr preferRelativeResize="0"/>
          <p:nvPr/>
        </p:nvPicPr>
        <p:blipFill rotWithShape="1">
          <a:blip r:embed="rId9">
            <a:alphaModFix/>
          </a:blip>
          <a:srcRect/>
          <a:stretch/>
        </p:blipFill>
        <p:spPr>
          <a:xfrm>
            <a:off x="7562850" y="1685925"/>
            <a:ext cx="1647825" cy="1647825"/>
          </a:xfrm>
          <a:prstGeom prst="rect">
            <a:avLst/>
          </a:prstGeom>
          <a:noFill/>
          <a:ln>
            <a:noFill/>
          </a:ln>
        </p:spPr>
      </p:pic>
      <p:pic>
        <p:nvPicPr>
          <p:cNvPr id="111" name="Google Shape;111;p6" descr="preencoded.png"/>
          <p:cNvPicPr preferRelativeResize="0"/>
          <p:nvPr/>
        </p:nvPicPr>
        <p:blipFill rotWithShape="1">
          <a:blip r:embed="rId10">
            <a:alphaModFix/>
          </a:blip>
          <a:srcRect/>
          <a:stretch/>
        </p:blipFill>
        <p:spPr>
          <a:xfrm>
            <a:off x="8172450" y="809625"/>
            <a:ext cx="1500215" cy="1557114"/>
          </a:xfrm>
          <a:prstGeom prst="rect">
            <a:avLst/>
          </a:prstGeom>
          <a:noFill/>
          <a:ln>
            <a:noFill/>
          </a:ln>
        </p:spPr>
      </p:pic>
      <p:pic>
        <p:nvPicPr>
          <p:cNvPr id="112" name="Google Shape;112;p6" descr="preencoded.png"/>
          <p:cNvPicPr preferRelativeResize="0"/>
          <p:nvPr/>
        </p:nvPicPr>
        <p:blipFill rotWithShape="1">
          <a:blip r:embed="rId11">
            <a:alphaModFix/>
          </a:blip>
          <a:srcRect/>
          <a:stretch/>
        </p:blipFill>
        <p:spPr>
          <a:xfrm>
            <a:off x="8083107" y="2403274"/>
            <a:ext cx="1670493" cy="1803506"/>
          </a:xfrm>
          <a:prstGeom prst="rect">
            <a:avLst/>
          </a:prstGeom>
          <a:noFill/>
          <a:ln>
            <a:noFill/>
          </a:ln>
        </p:spPr>
      </p:pic>
      <p:pic>
        <p:nvPicPr>
          <p:cNvPr id="113" name="Google Shape;113;p6" descr="preencoded.png"/>
          <p:cNvPicPr preferRelativeResize="0"/>
          <p:nvPr/>
        </p:nvPicPr>
        <p:blipFill rotWithShape="1">
          <a:blip r:embed="rId12">
            <a:alphaModFix/>
          </a:blip>
          <a:srcRect/>
          <a:stretch/>
        </p:blipFill>
        <p:spPr>
          <a:xfrm>
            <a:off x="7077075" y="5457825"/>
            <a:ext cx="1436377" cy="1363262"/>
          </a:xfrm>
          <a:prstGeom prst="rect">
            <a:avLst/>
          </a:prstGeom>
          <a:noFill/>
          <a:ln>
            <a:noFill/>
          </a:ln>
        </p:spPr>
      </p:pic>
      <p:pic>
        <p:nvPicPr>
          <p:cNvPr id="114" name="Google Shape;114;p6" descr="preencoded.png"/>
          <p:cNvPicPr preferRelativeResize="0"/>
          <p:nvPr/>
        </p:nvPicPr>
        <p:blipFill rotWithShape="1">
          <a:blip r:embed="rId13">
            <a:alphaModFix/>
          </a:blip>
          <a:srcRect/>
          <a:stretch/>
        </p:blipFill>
        <p:spPr>
          <a:xfrm>
            <a:off x="8181975" y="5305425"/>
            <a:ext cx="1118946" cy="1079332"/>
          </a:xfrm>
          <a:prstGeom prst="rect">
            <a:avLst/>
          </a:prstGeom>
          <a:noFill/>
          <a:ln>
            <a:noFill/>
          </a:ln>
        </p:spPr>
      </p:pic>
      <p:sp>
        <p:nvSpPr>
          <p:cNvPr id="115" name="Google Shape;115;p6"/>
          <p:cNvSpPr/>
          <p:nvPr/>
        </p:nvSpPr>
        <p:spPr>
          <a:xfrm>
            <a:off x="565600" y="485775"/>
            <a:ext cx="7869900" cy="12288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SzPts val="1100"/>
              <a:buNone/>
            </a:pPr>
            <a:r>
              <a:rPr lang="en-US" sz="3100" b="1"/>
              <a:t>6.2. Специфіка функціонування соціальних мереж як нової парадигми соціальної спільності</a:t>
            </a:r>
            <a:endParaRPr sz="3100" b="1"/>
          </a:p>
        </p:txBody>
      </p:sp>
      <p:sp>
        <p:nvSpPr>
          <p:cNvPr id="116" name="Google Shape;116;p6"/>
          <p:cNvSpPr/>
          <p:nvPr/>
        </p:nvSpPr>
        <p:spPr>
          <a:xfrm>
            <a:off x="929817" y="1968385"/>
            <a:ext cx="5223300" cy="45264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SzPts val="1100"/>
              <a:buNone/>
            </a:pPr>
            <a:r>
              <a:rPr lang="en-US" sz="2250">
                <a:solidFill>
                  <a:schemeClr val="dk1"/>
                </a:solidFill>
                <a:latin typeface="Calibri"/>
                <a:ea typeface="Calibri"/>
                <a:cs typeface="Calibri"/>
                <a:sym typeface="Calibri"/>
              </a:rPr>
              <a:t>У загально-розповсюдженому розумінні </a:t>
            </a:r>
            <a:r>
              <a:rPr lang="en-US" sz="2250" b="1">
                <a:solidFill>
                  <a:schemeClr val="dk1"/>
                </a:solidFill>
                <a:latin typeface="Calibri"/>
                <a:ea typeface="Calibri"/>
                <a:cs typeface="Calibri"/>
                <a:sym typeface="Calibri"/>
              </a:rPr>
              <a:t>соціальна мережа</a:t>
            </a:r>
            <a:r>
              <a:rPr lang="en-US" sz="2250">
                <a:solidFill>
                  <a:schemeClr val="dk1"/>
                </a:solidFill>
                <a:latin typeface="Calibri"/>
                <a:ea typeface="Calibri"/>
                <a:cs typeface="Calibri"/>
                <a:sym typeface="Calibri"/>
              </a:rPr>
              <a:t> – це спільнота людей, об'єднаних спільними інтересами, спільною справою або інших причин для безпосереднього спілкування між собою. У філософському підході під соціальною мережею розуміють безліч соціальних об'єктів і певну кількість відносин між ними. </a:t>
            </a:r>
            <a:endParaRPr sz="2250" b="1">
              <a:solidFill>
                <a:schemeClr val="dk1"/>
              </a:solidFill>
              <a:latin typeface="Calibri"/>
              <a:ea typeface="Calibri"/>
              <a:cs typeface="Calibri"/>
              <a:sym typeface="Calibri"/>
            </a:endParaRPr>
          </a:p>
        </p:txBody>
      </p:sp>
      <p:sp>
        <p:nvSpPr>
          <p:cNvPr id="117" name="Google Shape;117;p6"/>
          <p:cNvSpPr/>
          <p:nvPr/>
        </p:nvSpPr>
        <p:spPr>
          <a:xfrm>
            <a:off x="9320775" y="6669388"/>
            <a:ext cx="2152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6</a:t>
            </a:r>
            <a:endParaRPr sz="2800" b="1">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pic>
        <p:nvPicPr>
          <p:cNvPr id="123" name="Google Shape;123;p7" descr="preencoded.png"/>
          <p:cNvPicPr preferRelativeResize="0"/>
          <p:nvPr/>
        </p:nvPicPr>
        <p:blipFill rotWithShape="1">
          <a:blip r:embed="rId3">
            <a:alphaModFix/>
          </a:blip>
          <a:srcRect/>
          <a:stretch/>
        </p:blipFill>
        <p:spPr>
          <a:xfrm>
            <a:off x="0" y="847725"/>
            <a:ext cx="9753600" cy="6467475"/>
          </a:xfrm>
          <a:prstGeom prst="rect">
            <a:avLst/>
          </a:prstGeom>
          <a:noFill/>
          <a:ln>
            <a:noFill/>
          </a:ln>
        </p:spPr>
      </p:pic>
      <p:pic>
        <p:nvPicPr>
          <p:cNvPr id="124" name="Google Shape;124;p7" descr="preencoded.png"/>
          <p:cNvPicPr preferRelativeResize="0"/>
          <p:nvPr/>
        </p:nvPicPr>
        <p:blipFill rotWithShape="1">
          <a:blip r:embed="rId4">
            <a:alphaModFix/>
          </a:blip>
          <a:srcRect/>
          <a:stretch/>
        </p:blipFill>
        <p:spPr>
          <a:xfrm>
            <a:off x="928562" y="1724025"/>
            <a:ext cx="209550" cy="1352550"/>
          </a:xfrm>
          <a:prstGeom prst="rect">
            <a:avLst/>
          </a:prstGeom>
          <a:noFill/>
          <a:ln>
            <a:noFill/>
          </a:ln>
        </p:spPr>
      </p:pic>
      <p:pic>
        <p:nvPicPr>
          <p:cNvPr id="125" name="Google Shape;125;p7" descr="preencoded.png"/>
          <p:cNvPicPr preferRelativeResize="0"/>
          <p:nvPr/>
        </p:nvPicPr>
        <p:blipFill rotWithShape="1">
          <a:blip r:embed="rId5">
            <a:alphaModFix/>
          </a:blip>
          <a:srcRect/>
          <a:stretch/>
        </p:blipFill>
        <p:spPr>
          <a:xfrm>
            <a:off x="2971800" y="4429125"/>
            <a:ext cx="200025" cy="1352550"/>
          </a:xfrm>
          <a:prstGeom prst="rect">
            <a:avLst/>
          </a:prstGeom>
          <a:noFill/>
          <a:ln>
            <a:noFill/>
          </a:ln>
        </p:spPr>
      </p:pic>
      <p:pic>
        <p:nvPicPr>
          <p:cNvPr id="126" name="Google Shape;126;p7" descr="preencoded.png"/>
          <p:cNvPicPr preferRelativeResize="0"/>
          <p:nvPr/>
        </p:nvPicPr>
        <p:blipFill rotWithShape="1">
          <a:blip r:embed="rId6">
            <a:alphaModFix/>
          </a:blip>
          <a:srcRect/>
          <a:stretch/>
        </p:blipFill>
        <p:spPr>
          <a:xfrm>
            <a:off x="285750" y="3867150"/>
            <a:ext cx="2555658" cy="2450598"/>
          </a:xfrm>
          <a:prstGeom prst="rect">
            <a:avLst/>
          </a:prstGeom>
          <a:noFill/>
          <a:ln>
            <a:noFill/>
          </a:ln>
        </p:spPr>
      </p:pic>
      <p:pic>
        <p:nvPicPr>
          <p:cNvPr id="127" name="Google Shape;127;p7" descr="preencoded.png"/>
          <p:cNvPicPr preferRelativeResize="0"/>
          <p:nvPr/>
        </p:nvPicPr>
        <p:blipFill rotWithShape="1">
          <a:blip r:embed="rId7">
            <a:alphaModFix/>
          </a:blip>
          <a:srcRect/>
          <a:stretch/>
        </p:blipFill>
        <p:spPr>
          <a:xfrm>
            <a:off x="7287583" y="1105856"/>
            <a:ext cx="2617496" cy="2617498"/>
          </a:xfrm>
          <a:prstGeom prst="rect">
            <a:avLst/>
          </a:prstGeom>
          <a:noFill/>
          <a:ln>
            <a:noFill/>
          </a:ln>
        </p:spPr>
      </p:pic>
      <p:pic>
        <p:nvPicPr>
          <p:cNvPr id="128" name="Google Shape;128;p7" descr="preencoded.png"/>
          <p:cNvPicPr preferRelativeResize="0"/>
          <p:nvPr/>
        </p:nvPicPr>
        <p:blipFill rotWithShape="1">
          <a:blip r:embed="rId8">
            <a:alphaModFix/>
          </a:blip>
          <a:srcRect/>
          <a:stretch/>
        </p:blipFill>
        <p:spPr>
          <a:xfrm>
            <a:off x="7115175" y="2486025"/>
            <a:ext cx="1860826" cy="1509617"/>
          </a:xfrm>
          <a:prstGeom prst="rect">
            <a:avLst/>
          </a:prstGeom>
          <a:noFill/>
          <a:ln>
            <a:noFill/>
          </a:ln>
        </p:spPr>
      </p:pic>
      <p:sp>
        <p:nvSpPr>
          <p:cNvPr id="129" name="Google Shape;129;p7"/>
          <p:cNvSpPr/>
          <p:nvPr/>
        </p:nvSpPr>
        <p:spPr>
          <a:xfrm>
            <a:off x="1285875" y="2124075"/>
            <a:ext cx="7498800" cy="14763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SzPts val="1100"/>
              <a:buNone/>
            </a:pPr>
            <a:r>
              <a:rPr lang="en-US" sz="1950"/>
              <a:t>1) створювати відкриті (публічні) або частково відкриті профілі користувачів; </a:t>
            </a:r>
            <a:endParaRPr sz="1950"/>
          </a:p>
          <a:p>
            <a:pPr marL="0" marR="0" lvl="0" indent="0" algn="l" rtl="0">
              <a:lnSpc>
                <a:spcPct val="120000"/>
              </a:lnSpc>
              <a:spcBef>
                <a:spcPts val="0"/>
              </a:spcBef>
              <a:spcAft>
                <a:spcPts val="0"/>
              </a:spcAft>
              <a:buSzPts val="1100"/>
              <a:buNone/>
            </a:pPr>
            <a:r>
              <a:rPr lang="en-US" sz="1950"/>
              <a:t>2) створювати список користувачів, з яким вони перебувають у соціальному зв'язку; </a:t>
            </a:r>
            <a:endParaRPr sz="1950"/>
          </a:p>
          <a:p>
            <a:pPr marL="0" marR="0" lvl="0" indent="0" algn="l" rtl="0">
              <a:lnSpc>
                <a:spcPct val="120000"/>
              </a:lnSpc>
              <a:spcBef>
                <a:spcPts val="0"/>
              </a:spcBef>
              <a:spcAft>
                <a:spcPts val="0"/>
              </a:spcAft>
              <a:buSzPts val="1100"/>
              <a:buNone/>
            </a:pPr>
            <a:r>
              <a:rPr lang="en-US" sz="1950"/>
              <a:t>3) переглядати та «трасувати» свій список зв'язків та аналогічні списки інших користувачів у рамках однієї системи. </a:t>
            </a:r>
            <a:endParaRPr sz="1950"/>
          </a:p>
        </p:txBody>
      </p:sp>
      <p:sp>
        <p:nvSpPr>
          <p:cNvPr id="130" name="Google Shape;130;p7"/>
          <p:cNvSpPr/>
          <p:nvPr/>
        </p:nvSpPr>
        <p:spPr>
          <a:xfrm>
            <a:off x="734725" y="847725"/>
            <a:ext cx="7874100" cy="8193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Clr>
                <a:schemeClr val="dk1"/>
              </a:buClr>
              <a:buSzPts val="1100"/>
              <a:buFont typeface="Arial"/>
              <a:buNone/>
            </a:pPr>
            <a:r>
              <a:rPr lang="en-US" sz="2600" b="1"/>
              <a:t>Соціальна Інтернет-мережа являє собою веб-сервіс, що дозволяє користувачам: </a:t>
            </a:r>
            <a:endParaRPr sz="2600" b="1"/>
          </a:p>
          <a:p>
            <a:pPr marL="0" marR="0" lvl="0" indent="0" algn="l" rtl="0">
              <a:lnSpc>
                <a:spcPct val="120000"/>
              </a:lnSpc>
              <a:spcBef>
                <a:spcPts val="0"/>
              </a:spcBef>
              <a:spcAft>
                <a:spcPts val="0"/>
              </a:spcAft>
              <a:buNone/>
            </a:pPr>
            <a:endParaRPr sz="2700" b="1"/>
          </a:p>
        </p:txBody>
      </p:sp>
      <p:sp>
        <p:nvSpPr>
          <p:cNvPr id="131" name="Google Shape;131;p7"/>
          <p:cNvSpPr/>
          <p:nvPr/>
        </p:nvSpPr>
        <p:spPr>
          <a:xfrm>
            <a:off x="9320775" y="6669388"/>
            <a:ext cx="2152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7</a:t>
            </a:r>
            <a:endParaRPr sz="2800" b="1">
              <a:solidFill>
                <a:schemeClr val="dk1"/>
              </a:solidFill>
              <a:latin typeface="Arial"/>
              <a:ea typeface="Arial"/>
              <a:cs typeface="Arial"/>
              <a:sym typeface="Arial"/>
            </a:endParaRPr>
          </a:p>
        </p:txBody>
      </p:sp>
      <p:pic>
        <p:nvPicPr>
          <p:cNvPr id="132" name="Google Shape;132;p7" descr="preencoded.png"/>
          <p:cNvPicPr preferRelativeResize="0"/>
          <p:nvPr/>
        </p:nvPicPr>
        <p:blipFill rotWithShape="1">
          <a:blip r:embed="rId9">
            <a:alphaModFix/>
          </a:blip>
          <a:srcRect/>
          <a:stretch/>
        </p:blipFill>
        <p:spPr>
          <a:xfrm rot="3616737">
            <a:off x="3611257" y="3851931"/>
            <a:ext cx="4076700" cy="3943350"/>
          </a:xfrm>
          <a:prstGeom prst="rect">
            <a:avLst/>
          </a:prstGeom>
          <a:noFill/>
          <a:ln>
            <a:noFill/>
          </a:ln>
        </p:spPr>
      </p:pic>
      <p:pic>
        <p:nvPicPr>
          <p:cNvPr id="133" name="Google Shape;133;p7" descr="preencoded.png"/>
          <p:cNvPicPr preferRelativeResize="0"/>
          <p:nvPr/>
        </p:nvPicPr>
        <p:blipFill rotWithShape="1">
          <a:blip r:embed="rId10">
            <a:alphaModFix/>
          </a:blip>
          <a:srcRect/>
          <a:stretch/>
        </p:blipFill>
        <p:spPr>
          <a:xfrm>
            <a:off x="6606578" y="3167439"/>
            <a:ext cx="1704975" cy="2809875"/>
          </a:xfrm>
          <a:prstGeom prst="rect">
            <a:avLst/>
          </a:prstGeom>
          <a:noFill/>
          <a:ln>
            <a:noFill/>
          </a:ln>
        </p:spPr>
      </p:pic>
      <p:pic>
        <p:nvPicPr>
          <p:cNvPr id="134" name="Google Shape;134;p7" descr="preencoded.png"/>
          <p:cNvPicPr preferRelativeResize="0"/>
          <p:nvPr/>
        </p:nvPicPr>
        <p:blipFill rotWithShape="1">
          <a:blip r:embed="rId11">
            <a:alphaModFix/>
          </a:blip>
          <a:srcRect/>
          <a:stretch/>
        </p:blipFill>
        <p:spPr>
          <a:xfrm>
            <a:off x="7315195" y="5334000"/>
            <a:ext cx="2438405" cy="1981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9"/>
        <p:cNvGrpSpPr/>
        <p:nvPr/>
      </p:nvGrpSpPr>
      <p:grpSpPr>
        <a:xfrm>
          <a:off x="0" y="0"/>
          <a:ext cx="0" cy="0"/>
          <a:chOff x="0" y="0"/>
          <a:chExt cx="0" cy="0"/>
        </a:xfrm>
      </p:grpSpPr>
      <p:pic>
        <p:nvPicPr>
          <p:cNvPr id="140" name="Google Shape;140;p8" descr="preencoded.png"/>
          <p:cNvPicPr preferRelativeResize="0"/>
          <p:nvPr/>
        </p:nvPicPr>
        <p:blipFill rotWithShape="1">
          <a:blip r:embed="rId3">
            <a:alphaModFix/>
          </a:blip>
          <a:srcRect/>
          <a:stretch/>
        </p:blipFill>
        <p:spPr>
          <a:xfrm>
            <a:off x="0" y="4692879"/>
            <a:ext cx="9753600" cy="2622321"/>
          </a:xfrm>
          <a:prstGeom prst="rect">
            <a:avLst/>
          </a:prstGeom>
          <a:noFill/>
          <a:ln>
            <a:noFill/>
          </a:ln>
        </p:spPr>
      </p:pic>
      <p:pic>
        <p:nvPicPr>
          <p:cNvPr id="141" name="Google Shape;141;p8" descr="preencoded.png"/>
          <p:cNvPicPr preferRelativeResize="0"/>
          <p:nvPr/>
        </p:nvPicPr>
        <p:blipFill rotWithShape="1">
          <a:blip r:embed="rId4">
            <a:alphaModFix/>
          </a:blip>
          <a:srcRect/>
          <a:stretch/>
        </p:blipFill>
        <p:spPr>
          <a:xfrm>
            <a:off x="483375" y="1131075"/>
            <a:ext cx="1388938" cy="1388938"/>
          </a:xfrm>
          <a:prstGeom prst="rect">
            <a:avLst/>
          </a:prstGeom>
          <a:noFill/>
          <a:ln>
            <a:noFill/>
          </a:ln>
        </p:spPr>
      </p:pic>
      <p:pic>
        <p:nvPicPr>
          <p:cNvPr id="142" name="Google Shape;142;p8" descr="preencoded.png"/>
          <p:cNvPicPr preferRelativeResize="0"/>
          <p:nvPr/>
        </p:nvPicPr>
        <p:blipFill rotWithShape="1">
          <a:blip r:embed="rId5">
            <a:alphaModFix/>
          </a:blip>
          <a:srcRect/>
          <a:stretch/>
        </p:blipFill>
        <p:spPr>
          <a:xfrm>
            <a:off x="1590676" y="0"/>
            <a:ext cx="8183848" cy="4548160"/>
          </a:xfrm>
          <a:prstGeom prst="rect">
            <a:avLst/>
          </a:prstGeom>
          <a:noFill/>
          <a:ln>
            <a:noFill/>
          </a:ln>
        </p:spPr>
      </p:pic>
      <p:pic>
        <p:nvPicPr>
          <p:cNvPr id="143" name="Google Shape;143;p8" descr="preencoded.png"/>
          <p:cNvPicPr preferRelativeResize="0"/>
          <p:nvPr/>
        </p:nvPicPr>
        <p:blipFill rotWithShape="1">
          <a:blip r:embed="rId6">
            <a:alphaModFix/>
          </a:blip>
          <a:srcRect/>
          <a:stretch/>
        </p:blipFill>
        <p:spPr>
          <a:xfrm>
            <a:off x="6905625" y="0"/>
            <a:ext cx="2667000" cy="2000036"/>
          </a:xfrm>
          <a:prstGeom prst="rect">
            <a:avLst/>
          </a:prstGeom>
          <a:noFill/>
          <a:ln>
            <a:noFill/>
          </a:ln>
        </p:spPr>
      </p:pic>
      <p:pic>
        <p:nvPicPr>
          <p:cNvPr id="144" name="Google Shape;144;p8" descr="preencoded.png"/>
          <p:cNvPicPr preferRelativeResize="0"/>
          <p:nvPr/>
        </p:nvPicPr>
        <p:blipFill rotWithShape="1">
          <a:blip r:embed="rId7">
            <a:alphaModFix/>
          </a:blip>
          <a:srcRect/>
          <a:stretch/>
        </p:blipFill>
        <p:spPr>
          <a:xfrm>
            <a:off x="2543175" y="6181725"/>
            <a:ext cx="2667000" cy="1133475"/>
          </a:xfrm>
          <a:prstGeom prst="rect">
            <a:avLst/>
          </a:prstGeom>
          <a:noFill/>
          <a:ln>
            <a:noFill/>
          </a:ln>
        </p:spPr>
      </p:pic>
      <p:pic>
        <p:nvPicPr>
          <p:cNvPr id="145" name="Google Shape;145;p8" descr="preencoded.png"/>
          <p:cNvPicPr preferRelativeResize="0"/>
          <p:nvPr/>
        </p:nvPicPr>
        <p:blipFill rotWithShape="1">
          <a:blip r:embed="rId8">
            <a:alphaModFix/>
          </a:blip>
          <a:srcRect/>
          <a:stretch/>
        </p:blipFill>
        <p:spPr>
          <a:xfrm>
            <a:off x="6467475" y="6276975"/>
            <a:ext cx="2828925" cy="514350"/>
          </a:xfrm>
          <a:prstGeom prst="rect">
            <a:avLst/>
          </a:prstGeom>
          <a:noFill/>
          <a:ln>
            <a:noFill/>
          </a:ln>
        </p:spPr>
      </p:pic>
      <p:sp>
        <p:nvSpPr>
          <p:cNvPr id="146" name="Google Shape;146;p8"/>
          <p:cNvSpPr/>
          <p:nvPr/>
        </p:nvSpPr>
        <p:spPr>
          <a:xfrm>
            <a:off x="946607" y="1447800"/>
            <a:ext cx="6753225" cy="81915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SzPts val="1100"/>
              <a:buNone/>
            </a:pPr>
            <a:r>
              <a:rPr lang="en-US" sz="2700" b="1"/>
              <a:t>Серед функцій соціальної мережі слід виділити такі:</a:t>
            </a:r>
            <a:endParaRPr sz="2700" b="1"/>
          </a:p>
        </p:txBody>
      </p:sp>
      <p:sp>
        <p:nvSpPr>
          <p:cNvPr id="147" name="Google Shape;147;p8"/>
          <p:cNvSpPr/>
          <p:nvPr/>
        </p:nvSpPr>
        <p:spPr>
          <a:xfrm>
            <a:off x="9320775" y="6669388"/>
            <a:ext cx="2152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8</a:t>
            </a:r>
            <a:endParaRPr sz="2800" b="1">
              <a:solidFill>
                <a:schemeClr val="dk1"/>
              </a:solidFill>
              <a:latin typeface="Arial"/>
              <a:ea typeface="Arial"/>
              <a:cs typeface="Arial"/>
              <a:sym typeface="Arial"/>
            </a:endParaRPr>
          </a:p>
        </p:txBody>
      </p:sp>
      <p:sp>
        <p:nvSpPr>
          <p:cNvPr id="148" name="Google Shape;148;p8"/>
          <p:cNvSpPr txBox="1"/>
          <p:nvPr/>
        </p:nvSpPr>
        <p:spPr>
          <a:xfrm>
            <a:off x="1070125" y="2699275"/>
            <a:ext cx="7832700" cy="26475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Char char="●"/>
            </a:pPr>
            <a:r>
              <a:rPr lang="en-US" sz="2000"/>
              <a:t>Комунікаційна</a:t>
            </a:r>
            <a:endParaRPr sz="2000"/>
          </a:p>
          <a:p>
            <a:pPr marL="457200" lvl="0" indent="-355600" algn="l" rtl="0">
              <a:spcBef>
                <a:spcPts val="0"/>
              </a:spcBef>
              <a:spcAft>
                <a:spcPts val="0"/>
              </a:spcAft>
              <a:buSzPts val="2000"/>
              <a:buChar char="●"/>
            </a:pPr>
            <a:r>
              <a:rPr lang="en-US" sz="2000"/>
              <a:t>Інформаційна</a:t>
            </a:r>
            <a:endParaRPr sz="2000"/>
          </a:p>
          <a:p>
            <a:pPr marL="457200" lvl="0" indent="-355600" algn="l" rtl="0">
              <a:spcBef>
                <a:spcPts val="0"/>
              </a:spcBef>
              <a:spcAft>
                <a:spcPts val="0"/>
              </a:spcAft>
              <a:buSzPts val="2000"/>
              <a:buChar char="●"/>
            </a:pPr>
            <a:r>
              <a:rPr lang="en-US" sz="2000"/>
              <a:t>Соціалізуюча (саморозвиток, рефлексія в системі «друзів» та «груп»)</a:t>
            </a:r>
            <a:endParaRPr sz="2000"/>
          </a:p>
          <a:p>
            <a:pPr marL="457200" lvl="0" indent="-355600" algn="l" rtl="0">
              <a:spcBef>
                <a:spcPts val="0"/>
              </a:spcBef>
              <a:spcAft>
                <a:spcPts val="0"/>
              </a:spcAft>
              <a:buSzPts val="2000"/>
              <a:buChar char="●"/>
            </a:pPr>
            <a:r>
              <a:rPr lang="en-US" sz="2000"/>
              <a:t>Самоактуалізуюча (самопрезентація)</a:t>
            </a:r>
            <a:endParaRPr sz="2000"/>
          </a:p>
          <a:p>
            <a:pPr marL="457200" lvl="0" indent="-355600" algn="l" rtl="0">
              <a:spcBef>
                <a:spcPts val="0"/>
              </a:spcBef>
              <a:spcAft>
                <a:spcPts val="0"/>
              </a:spcAft>
              <a:buSzPts val="2000"/>
              <a:buChar char="●"/>
            </a:pPr>
            <a:r>
              <a:rPr lang="en-US" sz="2000"/>
              <a:t>Ідентифікаційна </a:t>
            </a:r>
            <a:endParaRPr sz="2000"/>
          </a:p>
          <a:p>
            <a:pPr marL="457200" lvl="0" indent="-355600" algn="l" rtl="0">
              <a:spcBef>
                <a:spcPts val="0"/>
              </a:spcBef>
              <a:spcAft>
                <a:spcPts val="0"/>
              </a:spcAft>
              <a:buSzPts val="2000"/>
              <a:buChar char="●"/>
            </a:pPr>
            <a:r>
              <a:rPr lang="en-US" sz="2000"/>
              <a:t>Функція формування ідентичності</a:t>
            </a:r>
            <a:endParaRPr sz="2000"/>
          </a:p>
          <a:p>
            <a:pPr marL="457200" lvl="0" indent="-355600" algn="l" rtl="0">
              <a:spcBef>
                <a:spcPts val="0"/>
              </a:spcBef>
              <a:spcAft>
                <a:spcPts val="0"/>
              </a:spcAft>
              <a:buSzPts val="2000"/>
              <a:buChar char="●"/>
            </a:pPr>
            <a:r>
              <a:rPr lang="en-US" sz="2000"/>
              <a:t>Розважальна</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3"/>
        <p:cNvGrpSpPr/>
        <p:nvPr/>
      </p:nvGrpSpPr>
      <p:grpSpPr>
        <a:xfrm>
          <a:off x="0" y="0"/>
          <a:ext cx="0" cy="0"/>
          <a:chOff x="0" y="0"/>
          <a:chExt cx="0" cy="0"/>
        </a:xfrm>
      </p:grpSpPr>
      <p:pic>
        <p:nvPicPr>
          <p:cNvPr id="154" name="Google Shape;154;p9" descr="preencoded.png"/>
          <p:cNvPicPr preferRelativeResize="0"/>
          <p:nvPr/>
        </p:nvPicPr>
        <p:blipFill rotWithShape="1">
          <a:blip r:embed="rId3">
            <a:alphaModFix/>
          </a:blip>
          <a:srcRect/>
          <a:stretch/>
        </p:blipFill>
        <p:spPr>
          <a:xfrm>
            <a:off x="0" y="1504950"/>
            <a:ext cx="7535982" cy="5810250"/>
          </a:xfrm>
          <a:prstGeom prst="rect">
            <a:avLst/>
          </a:prstGeom>
          <a:noFill/>
          <a:ln>
            <a:noFill/>
          </a:ln>
        </p:spPr>
      </p:pic>
      <p:pic>
        <p:nvPicPr>
          <p:cNvPr id="155" name="Google Shape;155;p9" descr="preencoded.png"/>
          <p:cNvPicPr preferRelativeResize="0"/>
          <p:nvPr/>
        </p:nvPicPr>
        <p:blipFill rotWithShape="1">
          <a:blip r:embed="rId4">
            <a:alphaModFix/>
          </a:blip>
          <a:srcRect/>
          <a:stretch/>
        </p:blipFill>
        <p:spPr>
          <a:xfrm>
            <a:off x="483375" y="550050"/>
            <a:ext cx="1388938" cy="1388938"/>
          </a:xfrm>
          <a:prstGeom prst="rect">
            <a:avLst/>
          </a:prstGeom>
          <a:noFill/>
          <a:ln>
            <a:noFill/>
          </a:ln>
        </p:spPr>
      </p:pic>
      <p:pic>
        <p:nvPicPr>
          <p:cNvPr id="156" name="Google Shape;156;p9" descr="preencoded.png"/>
          <p:cNvPicPr preferRelativeResize="0"/>
          <p:nvPr/>
        </p:nvPicPr>
        <p:blipFill rotWithShape="1">
          <a:blip r:embed="rId5">
            <a:alphaModFix/>
          </a:blip>
          <a:srcRect/>
          <a:stretch/>
        </p:blipFill>
        <p:spPr>
          <a:xfrm>
            <a:off x="0" y="0"/>
            <a:ext cx="9753600" cy="5636748"/>
          </a:xfrm>
          <a:prstGeom prst="rect">
            <a:avLst/>
          </a:prstGeom>
          <a:noFill/>
          <a:ln>
            <a:noFill/>
          </a:ln>
        </p:spPr>
      </p:pic>
      <p:pic>
        <p:nvPicPr>
          <p:cNvPr id="157" name="Google Shape;157;p9" descr="preencoded.png"/>
          <p:cNvPicPr preferRelativeResize="0"/>
          <p:nvPr/>
        </p:nvPicPr>
        <p:blipFill rotWithShape="1">
          <a:blip r:embed="rId6">
            <a:alphaModFix/>
          </a:blip>
          <a:srcRect/>
          <a:stretch/>
        </p:blipFill>
        <p:spPr>
          <a:xfrm>
            <a:off x="8696325" y="3990975"/>
            <a:ext cx="514350" cy="2828925"/>
          </a:xfrm>
          <a:prstGeom prst="rect">
            <a:avLst/>
          </a:prstGeom>
          <a:noFill/>
          <a:ln>
            <a:noFill/>
          </a:ln>
        </p:spPr>
      </p:pic>
      <p:pic>
        <p:nvPicPr>
          <p:cNvPr id="158" name="Google Shape;158;p9" descr="preencoded.png"/>
          <p:cNvPicPr preferRelativeResize="0"/>
          <p:nvPr/>
        </p:nvPicPr>
        <p:blipFill rotWithShape="1">
          <a:blip r:embed="rId7">
            <a:alphaModFix/>
          </a:blip>
          <a:srcRect/>
          <a:stretch/>
        </p:blipFill>
        <p:spPr>
          <a:xfrm>
            <a:off x="8858250" y="2724150"/>
            <a:ext cx="238125" cy="733425"/>
          </a:xfrm>
          <a:prstGeom prst="rect">
            <a:avLst/>
          </a:prstGeom>
          <a:noFill/>
          <a:ln>
            <a:noFill/>
          </a:ln>
        </p:spPr>
      </p:pic>
      <p:sp>
        <p:nvSpPr>
          <p:cNvPr id="159" name="Google Shape;159;p9"/>
          <p:cNvSpPr/>
          <p:nvPr/>
        </p:nvSpPr>
        <p:spPr>
          <a:xfrm>
            <a:off x="990600" y="657225"/>
            <a:ext cx="7536000" cy="12288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SzPts val="1100"/>
              <a:buNone/>
            </a:pPr>
            <a:r>
              <a:rPr lang="en-US" sz="3000" b="1"/>
              <a:t>Для реальних соціальних мереж можна виділити такі основні ефекти та властивості:</a:t>
            </a:r>
            <a:endParaRPr sz="3000" b="1"/>
          </a:p>
        </p:txBody>
      </p:sp>
      <p:sp>
        <p:nvSpPr>
          <p:cNvPr id="160" name="Google Shape;160;p9"/>
          <p:cNvSpPr/>
          <p:nvPr/>
        </p:nvSpPr>
        <p:spPr>
          <a:xfrm>
            <a:off x="3849165" y="1914863"/>
            <a:ext cx="120000" cy="3924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None/>
            </a:pPr>
            <a:r>
              <a:rPr lang="en-US" sz="1950" b="0" i="0">
                <a:solidFill>
                  <a:srgbClr val="FFFFFF"/>
                </a:solidFill>
                <a:latin typeface="Arial"/>
                <a:ea typeface="Arial"/>
                <a:cs typeface="Arial"/>
                <a:sym typeface="Arial"/>
              </a:rPr>
              <a:t>1</a:t>
            </a:r>
            <a:endParaRPr sz="1950">
              <a:solidFill>
                <a:schemeClr val="dk1"/>
              </a:solidFill>
              <a:latin typeface="Calibri"/>
              <a:ea typeface="Calibri"/>
              <a:cs typeface="Calibri"/>
              <a:sym typeface="Calibri"/>
            </a:endParaRPr>
          </a:p>
        </p:txBody>
      </p:sp>
      <p:sp>
        <p:nvSpPr>
          <p:cNvPr id="161" name="Google Shape;161;p9"/>
          <p:cNvSpPr/>
          <p:nvPr/>
        </p:nvSpPr>
        <p:spPr>
          <a:xfrm>
            <a:off x="9320775" y="6669388"/>
            <a:ext cx="2152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9</a:t>
            </a:r>
            <a:endParaRPr sz="2800" b="1">
              <a:solidFill>
                <a:schemeClr val="dk1"/>
              </a:solidFill>
              <a:latin typeface="Arial"/>
              <a:ea typeface="Arial"/>
              <a:cs typeface="Arial"/>
              <a:sym typeface="Arial"/>
            </a:endParaRPr>
          </a:p>
        </p:txBody>
      </p:sp>
      <p:sp>
        <p:nvSpPr>
          <p:cNvPr id="162" name="Google Shape;162;p9"/>
          <p:cNvSpPr txBox="1"/>
          <p:nvPr/>
        </p:nvSpPr>
        <p:spPr>
          <a:xfrm>
            <a:off x="328650" y="2083700"/>
            <a:ext cx="9096300" cy="544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a:t>- Наявність власних думок користувачів;</a:t>
            </a:r>
            <a:endParaRPr sz="1900"/>
          </a:p>
          <a:p>
            <a:pPr marL="0" lvl="0" indent="0" algn="l" rtl="0">
              <a:spcBef>
                <a:spcPts val="0"/>
              </a:spcBef>
              <a:spcAft>
                <a:spcPts val="0"/>
              </a:spcAft>
              <a:buNone/>
            </a:pPr>
            <a:r>
              <a:rPr lang="en-US" sz="1900"/>
              <a:t>- Зміна думок під впливом інших членів соціальної мережі;</a:t>
            </a:r>
            <a:endParaRPr sz="1900"/>
          </a:p>
          <a:p>
            <a:pPr marL="0" lvl="0" indent="0" algn="l" rtl="0">
              <a:spcBef>
                <a:spcPts val="0"/>
              </a:spcBef>
              <a:spcAft>
                <a:spcPts val="0"/>
              </a:spcAft>
              <a:buNone/>
            </a:pPr>
            <a:r>
              <a:rPr lang="en-US" sz="1900"/>
              <a:t>- Різна значимість думок (впливовості, довіри) одних користувачів для інших;</a:t>
            </a:r>
            <a:endParaRPr sz="1900"/>
          </a:p>
          <a:p>
            <a:pPr marL="0" lvl="0" indent="0" algn="l" rtl="0">
              <a:spcBef>
                <a:spcPts val="0"/>
              </a:spcBef>
              <a:spcAft>
                <a:spcPts val="0"/>
              </a:spcAft>
              <a:buNone/>
            </a:pPr>
            <a:r>
              <a:rPr lang="en-US" sz="1900"/>
              <a:t>- різний ступінь схильності членів соціальної мережі до впливу;</a:t>
            </a:r>
            <a:endParaRPr sz="1900"/>
          </a:p>
          <a:p>
            <a:pPr marL="0" lvl="0" indent="0" algn="l" rtl="0">
              <a:spcBef>
                <a:spcPts val="0"/>
              </a:spcBef>
              <a:spcAft>
                <a:spcPts val="0"/>
              </a:spcAft>
              <a:buNone/>
            </a:pPr>
            <a:r>
              <a:rPr lang="en-US" sz="1900"/>
              <a:t>- існування непрямого впливу в ланцюжку соціальних контактів;</a:t>
            </a:r>
            <a:endParaRPr sz="1900"/>
          </a:p>
          <a:p>
            <a:pPr marL="0" lvl="0" indent="0" algn="l" rtl="0">
              <a:spcBef>
                <a:spcPts val="0"/>
              </a:spcBef>
              <a:spcAft>
                <a:spcPts val="0"/>
              </a:spcAft>
              <a:buNone/>
            </a:pPr>
            <a:r>
              <a:rPr lang="en-US" sz="1900"/>
              <a:t>- Існування «лідерів думок»;</a:t>
            </a:r>
            <a:endParaRPr sz="1900"/>
          </a:p>
          <a:p>
            <a:pPr marL="0" lvl="0" indent="0" algn="l" rtl="0">
              <a:spcBef>
                <a:spcPts val="0"/>
              </a:spcBef>
              <a:spcAft>
                <a:spcPts val="0"/>
              </a:spcAft>
              <a:buNone/>
            </a:pPr>
            <a:r>
              <a:rPr lang="en-US" sz="1900"/>
              <a:t>- Існування порога чутливості до зміни думки оточуючих;</a:t>
            </a:r>
            <a:endParaRPr sz="1900"/>
          </a:p>
          <a:p>
            <a:pPr marL="0" lvl="0" indent="0" algn="l" rtl="0">
              <a:spcBef>
                <a:spcPts val="0"/>
              </a:spcBef>
              <a:spcAft>
                <a:spcPts val="0"/>
              </a:spcAft>
              <a:buNone/>
            </a:pPr>
            <a:r>
              <a:rPr lang="en-US" sz="1900"/>
              <a:t>- локалізація груп («за інтересами», із близькими думками);</a:t>
            </a:r>
            <a:endParaRPr sz="1900"/>
          </a:p>
          <a:p>
            <a:pPr marL="0" lvl="0" indent="0" algn="l" rtl="0">
              <a:spcBef>
                <a:spcPts val="0"/>
              </a:spcBef>
              <a:spcAft>
                <a:spcPts val="0"/>
              </a:spcAft>
              <a:buNone/>
            </a:pPr>
            <a:r>
              <a:rPr lang="en-US" sz="1900"/>
              <a:t>- Облік факторів «соціальної кореляції»;</a:t>
            </a:r>
            <a:endParaRPr sz="1900"/>
          </a:p>
          <a:p>
            <a:pPr marL="0" lvl="0" indent="0" algn="l" rtl="0">
              <a:spcBef>
                <a:spcPts val="0"/>
              </a:spcBef>
              <a:spcAft>
                <a:spcPts val="0"/>
              </a:spcAft>
              <a:buNone/>
            </a:pPr>
            <a:r>
              <a:rPr lang="en-US" sz="1900"/>
              <a:t>- Існування (зазвичай менш значущих) зовнішніх факторів впливу (реклама, маркетингові акції) і, відповідно, зовнішніх агентів (засоби масової інформації, виробники товарів тощо);</a:t>
            </a:r>
            <a:endParaRPr sz="1900"/>
          </a:p>
          <a:p>
            <a:pPr marL="0" lvl="0" indent="0" algn="l" rtl="0">
              <a:spcBef>
                <a:spcPts val="0"/>
              </a:spcBef>
              <a:spcAft>
                <a:spcPts val="0"/>
              </a:spcAft>
              <a:buNone/>
            </a:pPr>
            <a:r>
              <a:rPr lang="en-US" sz="1900"/>
              <a:t>- Наявність лавиноподібних ефектів;</a:t>
            </a:r>
            <a:endParaRPr sz="1900"/>
          </a:p>
          <a:p>
            <a:pPr marL="0" lvl="0" indent="0" algn="l" rtl="0">
              <a:spcBef>
                <a:spcPts val="0"/>
              </a:spcBef>
              <a:spcAft>
                <a:spcPts val="0"/>
              </a:spcAft>
              <a:buNone/>
            </a:pPr>
            <a:r>
              <a:rPr lang="en-US" sz="1900"/>
              <a:t>- Вплив структурних властивостей соціальних мереж на динаміку думок;</a:t>
            </a:r>
            <a:endParaRPr sz="1900"/>
          </a:p>
          <a:p>
            <a:pPr marL="0" lvl="0" indent="0" algn="l" rtl="0">
              <a:spcBef>
                <a:spcPts val="0"/>
              </a:spcBef>
              <a:spcAft>
                <a:spcPts val="0"/>
              </a:spcAft>
              <a:buNone/>
            </a:pPr>
            <a:r>
              <a:rPr lang="en-US" sz="1900"/>
              <a:t>- Можливість утворення коаліцій;</a:t>
            </a:r>
            <a:endParaRPr sz="1900"/>
          </a:p>
          <a:p>
            <a:pPr marL="0" lvl="0" indent="0" algn="l" rtl="0">
              <a:spcBef>
                <a:spcPts val="0"/>
              </a:spcBef>
              <a:spcAft>
                <a:spcPts val="0"/>
              </a:spcAft>
              <a:buNone/>
            </a:pPr>
            <a:r>
              <a:rPr lang="en-US" sz="1900"/>
              <a:t>- Ігрова взаємодія користувачів;</a:t>
            </a:r>
            <a:endParaRPr sz="1900"/>
          </a:p>
          <a:p>
            <a:pPr marL="0" lvl="0" indent="0" algn="l" rtl="0">
              <a:spcBef>
                <a:spcPts val="0"/>
              </a:spcBef>
              <a:spcAft>
                <a:spcPts val="0"/>
              </a:spcAft>
              <a:buNone/>
            </a:pPr>
            <a:r>
              <a:rPr lang="en-US" sz="1900"/>
              <a:t>- інформаційне управління у соціальних мережах.</a:t>
            </a:r>
            <a:endParaRPr sz="1900"/>
          </a:p>
          <a:p>
            <a:pPr marL="0" lvl="0" indent="0" algn="l" rtl="0">
              <a:spcBef>
                <a:spcPts val="0"/>
              </a:spcBef>
              <a:spcAft>
                <a:spcPts val="0"/>
              </a:spcAft>
              <a:buNone/>
            </a:pPr>
            <a:endParaRPr sz="19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1511</Words>
  <Application>Microsoft Office PowerPoint</Application>
  <PresentationFormat>Произвольный</PresentationFormat>
  <Paragraphs>121</Paragraphs>
  <Slides>22</Slides>
  <Notes>22</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PptxGenJS</dc:creator>
  <cp:lastModifiedBy>User</cp:lastModifiedBy>
  <cp:revision>1</cp:revision>
  <dcterms:created xsi:type="dcterms:W3CDTF">2021-11-20T16:47:03Z</dcterms:created>
  <dcterms:modified xsi:type="dcterms:W3CDTF">2022-01-28T12:20:45Z</dcterms:modified>
</cp:coreProperties>
</file>