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0" r:id="rId6"/>
    <p:sldId id="309" r:id="rId7"/>
    <p:sldId id="311" r:id="rId8"/>
    <p:sldId id="312" r:id="rId9"/>
    <p:sldId id="313" r:id="rId10"/>
    <p:sldId id="315" r:id="rId11"/>
    <p:sldId id="297" r:id="rId12"/>
    <p:sldId id="302" r:id="rId13"/>
    <p:sldId id="316" r:id="rId14"/>
    <p:sldId id="319" r:id="rId15"/>
    <p:sldId id="320" r:id="rId16"/>
    <p:sldId id="321" r:id="rId17"/>
    <p:sldId id="317" r:id="rId18"/>
    <p:sldId id="318" r:id="rId19"/>
    <p:sldId id="298" r:id="rId20"/>
    <p:sldId id="260" r:id="rId21"/>
    <p:sldId id="261" r:id="rId22"/>
    <p:sldId id="296" r:id="rId23"/>
    <p:sldId id="323" r:id="rId24"/>
    <p:sldId id="324" r:id="rId25"/>
    <p:sldId id="325" r:id="rId26"/>
    <p:sldId id="322" r:id="rId27"/>
    <p:sldId id="326" r:id="rId28"/>
    <p:sldId id="327" r:id="rId29"/>
    <p:sldId id="262" r:id="rId30"/>
    <p:sldId id="303" r:id="rId31"/>
    <p:sldId id="304" r:id="rId32"/>
    <p:sldId id="328" r:id="rId33"/>
    <p:sldId id="305" r:id="rId34"/>
    <p:sldId id="306" r:id="rId35"/>
    <p:sldId id="307" r:id="rId36"/>
    <p:sldId id="329" r:id="rId37"/>
    <p:sldId id="308" r:id="rId38"/>
    <p:sldId id="263" r:id="rId39"/>
    <p:sldId id="264" r:id="rId40"/>
    <p:sldId id="265" r:id="rId41"/>
    <p:sldId id="266" r:id="rId42"/>
    <p:sldId id="267" r:id="rId43"/>
    <p:sldId id="286" r:id="rId44"/>
    <p:sldId id="287" r:id="rId45"/>
    <p:sldId id="288" r:id="rId46"/>
    <p:sldId id="289" r:id="rId47"/>
    <p:sldId id="290" r:id="rId48"/>
    <p:sldId id="291" r:id="rId49"/>
    <p:sldId id="28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alpha val="54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zakon.rada.gov.ua/laws/show/z1324-12/paran72#n72" TargetMode="External"/><Relationship Id="rId2" Type="http://schemas.openxmlformats.org/officeDocument/2006/relationships/hyperlink" Target="https://zakon.rada.gov.ua/laws/show/z1324-12#n24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zakon.rada.gov.ua/laws/show/4495-17#n138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zakon.rada.gov.ua/laws/show/4495-17#n138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z1097-12#n55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z1097-12#n38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zakon.rada.gov.ua/laws/show/za066-0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zakon.rada.gov.ua/laws/show/z1307-12#n40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zakon.rada.gov.ua/laws/show/z1307-12#n34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zakon.rada.gov.ua/laws/show/4495-17#n780" TargetMode="External"/><Relationship Id="rId2" Type="http://schemas.openxmlformats.org/officeDocument/2006/relationships/hyperlink" Target="https://zakon.rada.gov.ua/laws/show/4495-17#n196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zakon.rada.gov.ua/laws/show/4495-17#n102" TargetMode="External"/><Relationship Id="rId2" Type="http://schemas.openxmlformats.org/officeDocument/2006/relationships/hyperlink" Target="https://zakon.rada.gov.ua/laws/show/z1669-12#n31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zakon.rada.gov.ua/laws/show/z1669-12#n30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8064896" cy="461665"/>
          </a:xfrm>
          <a:prstGeom prst="rect">
            <a:avLst/>
          </a:prstGeom>
          <a:noFill/>
        </p:spPr>
        <p:txBody>
          <a:bodyPr wrap="square" rtlCol="0">
            <a:spAutoFit/>
          </a:bodyPr>
          <a:lstStyle/>
          <a:p>
            <a:pPr algn="ctr"/>
            <a:r>
              <a:rPr lang="uk-UA" sz="2400" b="1" dirty="0" smtClean="0">
                <a:solidFill>
                  <a:srgbClr val="7030A0"/>
                </a:solidFill>
              </a:rPr>
              <a:t>Тема 8. Митний режим митного складу </a:t>
            </a:r>
            <a:endParaRPr lang="en-US" sz="2400" b="1" dirty="0">
              <a:solidFill>
                <a:srgbClr val="7030A0"/>
              </a:solidFill>
            </a:endParaRPr>
          </a:p>
        </p:txBody>
      </p:sp>
      <p:sp>
        <p:nvSpPr>
          <p:cNvPr id="5" name="TextBox 4"/>
          <p:cNvSpPr txBox="1"/>
          <p:nvPr/>
        </p:nvSpPr>
        <p:spPr>
          <a:xfrm>
            <a:off x="639431" y="1124744"/>
            <a:ext cx="7848872" cy="4616648"/>
          </a:xfrm>
          <a:prstGeom prst="rect">
            <a:avLst/>
          </a:prstGeom>
          <a:noFill/>
        </p:spPr>
        <p:txBody>
          <a:bodyPr wrap="square" rtlCol="0">
            <a:spAutoFit/>
          </a:bodyPr>
          <a:lstStyle/>
          <a:p>
            <a:pPr algn="ctr"/>
            <a:r>
              <a:rPr lang="uk-UA" sz="2000" b="1" dirty="0" smtClean="0">
                <a:solidFill>
                  <a:srgbClr val="CC0099"/>
                </a:solidFill>
              </a:rPr>
              <a:t>Питання: </a:t>
            </a:r>
          </a:p>
          <a:p>
            <a:endParaRPr lang="uk-UA" sz="2000" b="1" dirty="0" smtClean="0">
              <a:solidFill>
                <a:srgbClr val="CC0099"/>
              </a:solidFill>
            </a:endParaRPr>
          </a:p>
          <a:p>
            <a:pPr algn="just"/>
            <a:r>
              <a:rPr lang="uk-UA" dirty="0" smtClean="0">
                <a:solidFill>
                  <a:srgbClr val="C00000"/>
                </a:solidFill>
              </a:rPr>
              <a:t>Умови </a:t>
            </a:r>
            <a:r>
              <a:rPr lang="uk-UA" dirty="0">
                <a:solidFill>
                  <a:srgbClr val="C00000"/>
                </a:solidFill>
              </a:rPr>
              <a:t>поміщення товарів у митний режим митного складу. </a:t>
            </a:r>
            <a:endParaRPr lang="uk-UA" dirty="0" smtClean="0">
              <a:solidFill>
                <a:srgbClr val="C00000"/>
              </a:solidFill>
            </a:endParaRPr>
          </a:p>
          <a:p>
            <a:pPr algn="just"/>
            <a:r>
              <a:rPr lang="uk-UA" dirty="0" smtClean="0">
                <a:solidFill>
                  <a:srgbClr val="C00000"/>
                </a:solidFill>
              </a:rPr>
              <a:t>Умови </a:t>
            </a:r>
            <a:r>
              <a:rPr lang="uk-UA" dirty="0">
                <a:solidFill>
                  <a:srgbClr val="C00000"/>
                </a:solidFill>
              </a:rPr>
              <a:t>поміщення у митний режим митного складу товарів, розміщених на митних складах, розташованих на територіях морських і річкових портів, аеропортів, залізничних станцій, в межах яких є пункти пропуску через державний кордон України, та їх реекспорту. Умови розміщення товарів, що переміщуються у складі консолідованих вантажів, на митному складі та подальшого розпорядження ними. </a:t>
            </a:r>
            <a:endParaRPr lang="uk-UA" dirty="0" smtClean="0">
              <a:solidFill>
                <a:srgbClr val="C00000"/>
              </a:solidFill>
            </a:endParaRPr>
          </a:p>
          <a:p>
            <a:pPr algn="just"/>
            <a:r>
              <a:rPr lang="uk-UA" dirty="0" smtClean="0">
                <a:solidFill>
                  <a:srgbClr val="C00000"/>
                </a:solidFill>
              </a:rPr>
              <a:t>Строк </a:t>
            </a:r>
            <a:r>
              <a:rPr lang="uk-UA" dirty="0">
                <a:solidFill>
                  <a:srgbClr val="C00000"/>
                </a:solidFill>
              </a:rPr>
              <a:t>зберігання товарів у митному режимі митного складу. </a:t>
            </a:r>
            <a:endParaRPr lang="uk-UA" dirty="0" smtClean="0">
              <a:solidFill>
                <a:srgbClr val="C00000"/>
              </a:solidFill>
            </a:endParaRPr>
          </a:p>
          <a:p>
            <a:pPr algn="just"/>
            <a:r>
              <a:rPr lang="uk-UA" dirty="0" smtClean="0">
                <a:solidFill>
                  <a:srgbClr val="C00000"/>
                </a:solidFill>
              </a:rPr>
              <a:t>Митний </a:t>
            </a:r>
            <a:r>
              <a:rPr lang="uk-UA" dirty="0">
                <a:solidFill>
                  <a:srgbClr val="C00000"/>
                </a:solidFill>
              </a:rPr>
              <a:t>статус товарів, поміщених у митний режим митного складу. Операції з товарами, що зберігаються на митному складі. </a:t>
            </a:r>
            <a:endParaRPr lang="uk-UA" dirty="0" smtClean="0">
              <a:solidFill>
                <a:srgbClr val="C00000"/>
              </a:solidFill>
            </a:endParaRPr>
          </a:p>
          <a:p>
            <a:pPr algn="just"/>
            <a:r>
              <a:rPr lang="uk-UA" dirty="0" smtClean="0">
                <a:solidFill>
                  <a:srgbClr val="C00000"/>
                </a:solidFill>
              </a:rPr>
              <a:t>Передача </a:t>
            </a:r>
            <a:r>
              <a:rPr lang="uk-UA" dirty="0">
                <a:solidFill>
                  <a:srgbClr val="C00000"/>
                </a:solidFill>
              </a:rPr>
              <a:t>права власності на товари, поміщені у митний режим митного складу. </a:t>
            </a:r>
            <a:endParaRPr lang="uk-UA" dirty="0" smtClean="0">
              <a:solidFill>
                <a:srgbClr val="C00000"/>
              </a:solidFill>
            </a:endParaRPr>
          </a:p>
          <a:p>
            <a:pPr algn="just"/>
            <a:r>
              <a:rPr lang="uk-UA" dirty="0" smtClean="0">
                <a:solidFill>
                  <a:srgbClr val="C00000"/>
                </a:solidFill>
              </a:rPr>
              <a:t>Завершення </a:t>
            </a:r>
            <a:r>
              <a:rPr lang="uk-UA" dirty="0">
                <a:solidFill>
                  <a:srgbClr val="C00000"/>
                </a:solidFill>
              </a:rPr>
              <a:t>митного режиму митного складу.</a:t>
            </a:r>
            <a:endParaRPr lang="ru-RU" dirty="0">
              <a:solidFill>
                <a:srgbClr val="C00000"/>
              </a:solidFill>
            </a:endParaRPr>
          </a:p>
          <a:p>
            <a:endParaRPr lang="uk-UA" sz="2000" b="1" dirty="0" smtClean="0">
              <a:solidFill>
                <a:srgbClr val="CC00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139321"/>
          </a:xfrm>
          <a:prstGeom prst="rect">
            <a:avLst/>
          </a:prstGeom>
        </p:spPr>
        <p:txBody>
          <a:bodyPr wrap="square">
            <a:spAutoFit/>
          </a:bodyPr>
          <a:lstStyle/>
          <a:p>
            <a:pPr indent="457200" algn="just"/>
            <a:r>
              <a:rPr lang="uk-UA" dirty="0" smtClean="0"/>
              <a:t>3) підписані заявником:</a:t>
            </a:r>
          </a:p>
          <a:p>
            <a:pPr indent="457200" algn="just"/>
            <a:endParaRPr lang="uk-UA" dirty="0" smtClean="0"/>
          </a:p>
          <a:p>
            <a:pPr indent="457200" algn="just"/>
            <a:r>
              <a:rPr lang="uk-UA" dirty="0" smtClean="0"/>
              <a:t>загальний план території, на якій знаходяться складські об’єкти, які планується використовувати як МС, із зазначенням місцезнаходження, лінійних розмірів цих об’єктів, з позначенням під’їзних шляхів, схеми руху транспортних засобів, розташування </a:t>
            </a:r>
            <a:r>
              <a:rPr lang="uk-UA" dirty="0" err="1" smtClean="0"/>
              <a:t>СВК</a:t>
            </a:r>
            <a:r>
              <a:rPr lang="uk-UA" dirty="0" smtClean="0"/>
              <a:t>, розміщення всіх воріт і/або дверних отворів МС, через які здійснюється ввезення та/або вивезення товарів, всіх в’їздів і виїздів з прилеглої до МС території та план кожного об’єкта МС (із зазначенням розміщення вікон, дверей, воріт, </a:t>
            </a:r>
            <a:r>
              <a:rPr lang="uk-UA" dirty="0" err="1" smtClean="0"/>
              <a:t>СВК</a:t>
            </a:r>
            <a:r>
              <a:rPr lang="uk-UA" dirty="0" smtClean="0"/>
              <a:t>, внутрішнього обладнання тощо);</a:t>
            </a:r>
          </a:p>
          <a:p>
            <a:pPr indent="457200" algn="just"/>
            <a:endParaRPr lang="uk-UA" dirty="0" smtClean="0"/>
          </a:p>
          <a:p>
            <a:pPr indent="457200" algn="just"/>
            <a:r>
              <a:rPr lang="uk-UA" dirty="0" smtClean="0"/>
              <a:t>процедура експлуатації МС.</a:t>
            </a:r>
            <a:endParaRPr lang="uk-UA" dirty="0"/>
          </a:p>
        </p:txBody>
      </p:sp>
    </p:spTree>
    <p:extLst>
      <p:ext uri="{BB962C8B-B14F-4D97-AF65-F5344CB8AC3E}">
        <p14:creationId xmlns:p14="http://schemas.microsoft.com/office/powerpoint/2010/main" val="228728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9820" y="404664"/>
            <a:ext cx="8568952" cy="4247317"/>
          </a:xfrm>
          <a:prstGeom prst="rect">
            <a:avLst/>
          </a:prstGeom>
        </p:spPr>
        <p:txBody>
          <a:bodyPr wrap="square">
            <a:spAutoFit/>
          </a:bodyPr>
          <a:lstStyle/>
          <a:p>
            <a:pPr indent="457200" algn="just"/>
            <a:r>
              <a:rPr lang="uk-UA" b="1" dirty="0" smtClean="0">
                <a:solidFill>
                  <a:srgbClr val="009900"/>
                </a:solidFill>
              </a:rPr>
              <a:t>Митницею у строк, що не перевищує 10 робочих днів </a:t>
            </a:r>
            <a:r>
              <a:rPr lang="uk-UA" dirty="0" smtClean="0"/>
              <a:t>з дати отримання заяви, здійснюється огляд складських об’єктів, прилеглої до МС території, перевірка відомостей, зазначених у поданих документах. </a:t>
            </a:r>
          </a:p>
          <a:p>
            <a:pPr indent="457200" algn="just"/>
            <a:endParaRPr lang="uk-UA" dirty="0"/>
          </a:p>
          <a:p>
            <a:pPr indent="457200" algn="just"/>
            <a:endParaRPr lang="uk-UA" b="1" dirty="0" smtClean="0">
              <a:solidFill>
                <a:srgbClr val="0000FF"/>
              </a:solidFill>
            </a:endParaRPr>
          </a:p>
          <a:p>
            <a:pPr indent="457200" algn="just"/>
            <a:r>
              <a:rPr lang="uk-UA" b="1" dirty="0" smtClean="0">
                <a:solidFill>
                  <a:srgbClr val="0000FF"/>
                </a:solidFill>
              </a:rPr>
              <a:t>За </a:t>
            </a:r>
            <a:r>
              <a:rPr lang="uk-UA" b="1" dirty="0" smtClean="0">
                <a:solidFill>
                  <a:srgbClr val="0000FF"/>
                </a:solidFill>
              </a:rPr>
              <a:t>результатами огляду оформлюється </a:t>
            </a:r>
            <a:r>
              <a:rPr lang="uk-UA" b="1" dirty="0" smtClean="0">
                <a:solidFill>
                  <a:srgbClr val="0000FF"/>
                </a:solidFill>
              </a:rPr>
              <a:t>акт про проведення огляду території за формою наказу </a:t>
            </a:r>
            <a:r>
              <a:rPr lang="uk-UA" b="1" dirty="0" err="1" smtClean="0">
                <a:solidFill>
                  <a:srgbClr val="0000FF"/>
                </a:solidFill>
              </a:rPr>
              <a:t>МФУ</a:t>
            </a:r>
            <a:r>
              <a:rPr lang="uk-UA" b="1" dirty="0" smtClean="0">
                <a:solidFill>
                  <a:srgbClr val="0000FF"/>
                </a:solidFill>
              </a:rPr>
              <a:t> від 28.05.2012 року № 615. </a:t>
            </a:r>
          </a:p>
          <a:p>
            <a:pPr indent="457200" algn="just"/>
            <a:endParaRPr lang="uk-UA" b="1" dirty="0">
              <a:solidFill>
                <a:srgbClr val="0000FF"/>
              </a:solidFill>
            </a:endParaRPr>
          </a:p>
          <a:p>
            <a:pPr indent="457200" algn="just"/>
            <a:r>
              <a:rPr lang="uk-UA" dirty="0" smtClean="0"/>
              <a:t>У </a:t>
            </a:r>
            <a:r>
              <a:rPr lang="uk-UA" dirty="0" smtClean="0"/>
              <a:t>разі визнання відповідності складського об’єкта вимогам, встановленим цим Порядком, митниця </a:t>
            </a:r>
            <a:r>
              <a:rPr lang="uk-UA" b="1" dirty="0" smtClean="0">
                <a:solidFill>
                  <a:srgbClr val="009900"/>
                </a:solidFill>
              </a:rPr>
              <a:t>у строк, що не перевищує 3 робочих днів </a:t>
            </a:r>
            <a:r>
              <a:rPr lang="uk-UA" dirty="0" smtClean="0"/>
              <a:t>з дати складання акта, видає наказ про прийняття рішення щодо надання дозволу на відкриття та експлуатацію митного складу, </a:t>
            </a:r>
            <a:r>
              <a:rPr lang="uk-UA" b="1" dirty="0" smtClean="0">
                <a:solidFill>
                  <a:srgbClr val="0000FF"/>
                </a:solidFill>
              </a:rPr>
              <a:t>затверджує Процедуру </a:t>
            </a:r>
            <a:r>
              <a:rPr lang="uk-UA" dirty="0" smtClean="0"/>
              <a:t>і не пізніше наступного робочого дня після затвердження Процедури направляє електронною поштою до Держмитслужби </a:t>
            </a:r>
            <a:r>
              <a:rPr lang="uk-UA" b="1" dirty="0" smtClean="0">
                <a:solidFill>
                  <a:srgbClr val="0000FF"/>
                </a:solidFill>
              </a:rPr>
              <a:t>лист-повідомлення для внесення складського об’єкта до Реєстру МС.</a:t>
            </a:r>
            <a:endParaRPr lang="uk-UA" b="1" dirty="0">
              <a:solidFill>
                <a:srgbClr val="0000FF"/>
              </a:solidFill>
            </a:endParaRPr>
          </a:p>
        </p:txBody>
      </p:sp>
      <p:sp>
        <p:nvSpPr>
          <p:cNvPr id="7" name="Прямоугольник 6"/>
          <p:cNvSpPr/>
          <p:nvPr/>
        </p:nvSpPr>
        <p:spPr>
          <a:xfrm>
            <a:off x="255453" y="5085184"/>
            <a:ext cx="8495244" cy="646331"/>
          </a:xfrm>
          <a:prstGeom prst="rect">
            <a:avLst/>
          </a:prstGeom>
        </p:spPr>
        <p:txBody>
          <a:bodyPr wrap="square">
            <a:spAutoFit/>
          </a:bodyPr>
          <a:lstStyle/>
          <a:p>
            <a:pPr indent="457200" algn="just"/>
            <a:r>
              <a:rPr lang="uk-UA" b="1" dirty="0" smtClean="0">
                <a:solidFill>
                  <a:srgbClr val="009900"/>
                </a:solidFill>
              </a:rPr>
              <a:t>Протягом трьох робочих днів </a:t>
            </a:r>
            <a:r>
              <a:rPr lang="uk-UA" dirty="0" smtClean="0"/>
              <a:t>з дати прийняття рішення про надання Дозволу митниця направляє заявнику витяг з Реєстру МС.</a:t>
            </a:r>
            <a:endParaRPr lang="uk-UA" dirty="0"/>
          </a:p>
        </p:txBody>
      </p:sp>
    </p:spTree>
    <p:extLst>
      <p:ext uri="{BB962C8B-B14F-4D97-AF65-F5344CB8AC3E}">
        <p14:creationId xmlns:p14="http://schemas.microsoft.com/office/powerpoint/2010/main" val="311101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712968" cy="6186309"/>
          </a:xfrm>
          <a:prstGeom prst="rect">
            <a:avLst/>
          </a:prstGeom>
        </p:spPr>
        <p:txBody>
          <a:bodyPr wrap="square">
            <a:spAutoFit/>
          </a:bodyPr>
          <a:lstStyle/>
          <a:p>
            <a:pPr indent="457200" algn="just"/>
            <a:r>
              <a:rPr lang="uk-UA" dirty="0" smtClean="0"/>
              <a:t>Реєстраційний номер МС є унікальним і формується </a:t>
            </a:r>
            <a:r>
              <a:rPr lang="ru-RU" dirty="0" smtClean="0"/>
              <a:t>за </a:t>
            </a:r>
            <a:r>
              <a:rPr lang="ru-RU" dirty="0"/>
              <a:t>такою схемою:</a:t>
            </a:r>
          </a:p>
          <a:p>
            <a:pPr indent="457200" algn="ctr"/>
            <a:endParaRPr lang="uk-UA" b="1" dirty="0" smtClean="0">
              <a:solidFill>
                <a:srgbClr val="C00000"/>
              </a:solidFill>
            </a:endParaRPr>
          </a:p>
          <a:p>
            <a:pPr indent="457200" algn="ctr"/>
            <a:r>
              <a:rPr lang="en-US" b="1" dirty="0" smtClean="0">
                <a:solidFill>
                  <a:srgbClr val="C00000"/>
                </a:solidFill>
              </a:rPr>
              <a:t>M/</a:t>
            </a:r>
            <a:r>
              <a:rPr lang="en-US" b="1" dirty="0" err="1" smtClean="0">
                <a:solidFill>
                  <a:srgbClr val="C00000"/>
                </a:solidFill>
              </a:rPr>
              <a:t>XXXX</a:t>
            </a:r>
            <a:r>
              <a:rPr lang="en-US" b="1" dirty="0" smtClean="0">
                <a:solidFill>
                  <a:srgbClr val="C00000"/>
                </a:solidFill>
              </a:rPr>
              <a:t>/A/B</a:t>
            </a:r>
            <a:r>
              <a:rPr lang="en-US" b="1" dirty="0">
                <a:solidFill>
                  <a:srgbClr val="C00000"/>
                </a:solidFill>
              </a:rPr>
              <a:t>,</a:t>
            </a:r>
          </a:p>
          <a:p>
            <a:pPr indent="457200" algn="just"/>
            <a:endParaRPr lang="ru-RU" dirty="0" smtClean="0"/>
          </a:p>
          <a:p>
            <a:pPr indent="457200" algn="just"/>
            <a:r>
              <a:rPr lang="ru-RU" dirty="0" smtClean="0"/>
              <a:t>де </a:t>
            </a:r>
            <a:r>
              <a:rPr lang="en-US" dirty="0"/>
              <a:t>M - </a:t>
            </a:r>
            <a:r>
              <a:rPr lang="ru-RU" dirty="0"/>
              <a:t>маркер, </a:t>
            </a:r>
            <a:r>
              <a:rPr lang="ru-RU" dirty="0" err="1"/>
              <a:t>який</a:t>
            </a:r>
            <a:r>
              <a:rPr lang="ru-RU" dirty="0"/>
              <a:t> </a:t>
            </a:r>
            <a:r>
              <a:rPr lang="ru-RU" dirty="0" err="1"/>
              <a:t>вказує</a:t>
            </a:r>
            <a:r>
              <a:rPr lang="ru-RU" dirty="0"/>
              <a:t> на </a:t>
            </a:r>
            <a:r>
              <a:rPr lang="ru-RU" dirty="0" err="1"/>
              <a:t>належність</a:t>
            </a:r>
            <a:r>
              <a:rPr lang="ru-RU" dirty="0"/>
              <a:t> </a:t>
            </a:r>
            <a:r>
              <a:rPr lang="ru-RU" dirty="0" err="1"/>
              <a:t>цього</a:t>
            </a:r>
            <a:r>
              <a:rPr lang="ru-RU" dirty="0"/>
              <a:t> </a:t>
            </a:r>
            <a:r>
              <a:rPr lang="ru-RU" dirty="0" err="1"/>
              <a:t>реєстраційного</a:t>
            </a:r>
            <a:r>
              <a:rPr lang="ru-RU" dirty="0"/>
              <a:t> номера </a:t>
            </a:r>
            <a:r>
              <a:rPr lang="ru-RU" dirty="0" err="1"/>
              <a:t>МС</a:t>
            </a:r>
            <a:r>
              <a:rPr lang="ru-RU" dirty="0"/>
              <a:t> (</a:t>
            </a:r>
            <a:r>
              <a:rPr lang="ru-RU" dirty="0" err="1"/>
              <a:t>зазначається</a:t>
            </a:r>
            <a:r>
              <a:rPr lang="ru-RU" dirty="0"/>
              <a:t> як „</a:t>
            </a:r>
            <a:r>
              <a:rPr lang="en-US" dirty="0"/>
              <a:t>M”);</a:t>
            </a:r>
          </a:p>
          <a:p>
            <a:pPr indent="457200" algn="just"/>
            <a:endParaRPr lang="uk-UA" dirty="0" smtClean="0"/>
          </a:p>
          <a:p>
            <a:pPr indent="457200" algn="just"/>
            <a:r>
              <a:rPr lang="en-US" dirty="0" err="1" smtClean="0"/>
              <a:t>XXXX</a:t>
            </a:r>
            <a:r>
              <a:rPr lang="en-US" dirty="0" smtClean="0"/>
              <a:t> </a:t>
            </a:r>
            <a:r>
              <a:rPr lang="en-US" dirty="0"/>
              <a:t>(2-5 - </a:t>
            </a:r>
            <a:r>
              <a:rPr lang="uk-UA" dirty="0" smtClean="0"/>
              <a:t>символи реєстраційного номера МС формуються в порядку зростання, починаючи з 0001) - порядковий номер МС у загальному переліку митних складів</a:t>
            </a:r>
            <a:r>
              <a:rPr lang="ru-RU" dirty="0" smtClean="0"/>
              <a:t>;</a:t>
            </a:r>
            <a:endParaRPr lang="ru-RU" dirty="0"/>
          </a:p>
          <a:p>
            <a:pPr indent="457200" algn="just"/>
            <a:endParaRPr lang="uk-UA" dirty="0" smtClean="0"/>
          </a:p>
          <a:p>
            <a:pPr indent="457200" algn="just"/>
            <a:r>
              <a:rPr lang="en-US" dirty="0" smtClean="0"/>
              <a:t>A </a:t>
            </a:r>
            <a:r>
              <a:rPr lang="en-US" dirty="0"/>
              <a:t>- </a:t>
            </a:r>
            <a:r>
              <a:rPr lang="uk-UA" dirty="0" smtClean="0"/>
              <a:t>літерний код типу МС</a:t>
            </a:r>
            <a:r>
              <a:rPr lang="ru-RU" dirty="0" smtClean="0"/>
              <a:t>:</a:t>
            </a:r>
            <a:endParaRPr lang="ru-RU" dirty="0"/>
          </a:p>
          <a:p>
            <a:pPr indent="457200" algn="just"/>
            <a:endParaRPr lang="ru-RU" dirty="0" smtClean="0"/>
          </a:p>
          <a:p>
            <a:pPr indent="457200" algn="just"/>
            <a:r>
              <a:rPr lang="ru-RU" dirty="0" smtClean="0"/>
              <a:t>„</a:t>
            </a:r>
            <a:r>
              <a:rPr lang="en-US" dirty="0"/>
              <a:t>Z” - </a:t>
            </a:r>
            <a:r>
              <a:rPr lang="uk-UA" dirty="0" smtClean="0"/>
              <a:t>МС закритого типу</a:t>
            </a:r>
            <a:r>
              <a:rPr lang="ru-RU" dirty="0" smtClean="0"/>
              <a:t>;</a:t>
            </a:r>
            <a:endParaRPr lang="ru-RU" dirty="0"/>
          </a:p>
          <a:p>
            <a:pPr indent="457200" algn="just"/>
            <a:endParaRPr lang="ru-RU" dirty="0" smtClean="0"/>
          </a:p>
          <a:p>
            <a:pPr indent="457200" algn="just"/>
            <a:r>
              <a:rPr lang="ru-RU" dirty="0" smtClean="0"/>
              <a:t>„</a:t>
            </a:r>
            <a:r>
              <a:rPr lang="en-US" dirty="0"/>
              <a:t>V” - </a:t>
            </a:r>
            <a:r>
              <a:rPr lang="uk-UA" dirty="0" smtClean="0"/>
              <a:t>МС відкритого типу</a:t>
            </a:r>
            <a:r>
              <a:rPr lang="ru-RU" dirty="0" smtClean="0"/>
              <a:t>;</a:t>
            </a:r>
            <a:endParaRPr lang="ru-RU" dirty="0"/>
          </a:p>
          <a:p>
            <a:pPr indent="457200" algn="just"/>
            <a:endParaRPr lang="uk-UA" dirty="0" smtClean="0"/>
          </a:p>
          <a:p>
            <a:pPr indent="457200" algn="just"/>
            <a:r>
              <a:rPr lang="en-US" dirty="0" smtClean="0"/>
              <a:t>B </a:t>
            </a:r>
            <a:r>
              <a:rPr lang="en-US" dirty="0"/>
              <a:t>(</a:t>
            </a:r>
            <a:r>
              <a:rPr lang="ru-RU" dirty="0" err="1"/>
              <a:t>символи</a:t>
            </a:r>
            <a:r>
              <a:rPr lang="ru-RU" dirty="0"/>
              <a:t> 7-8) - </a:t>
            </a:r>
            <a:r>
              <a:rPr lang="ru-RU" dirty="0" err="1"/>
              <a:t>відображають</a:t>
            </a:r>
            <a:r>
              <a:rPr lang="ru-RU" dirty="0"/>
              <a:t> </a:t>
            </a:r>
            <a:r>
              <a:rPr lang="ru-RU" dirty="0" err="1"/>
              <a:t>історію</a:t>
            </a:r>
            <a:r>
              <a:rPr lang="ru-RU" dirty="0"/>
              <a:t> </a:t>
            </a:r>
            <a:r>
              <a:rPr lang="ru-RU" dirty="0" err="1"/>
              <a:t>Дозволу</a:t>
            </a:r>
            <a:r>
              <a:rPr lang="ru-RU" dirty="0"/>
              <a:t>. </a:t>
            </a:r>
            <a:r>
              <a:rPr lang="ru-RU" dirty="0" err="1"/>
              <a:t>Порядкові</a:t>
            </a:r>
            <a:r>
              <a:rPr lang="ru-RU" dirty="0"/>
              <a:t> </a:t>
            </a:r>
            <a:r>
              <a:rPr lang="ru-RU" dirty="0" err="1"/>
              <a:t>номери</a:t>
            </a:r>
            <a:r>
              <a:rPr lang="ru-RU" dirty="0"/>
              <a:t> </a:t>
            </a:r>
            <a:r>
              <a:rPr lang="ru-RU" dirty="0" err="1"/>
              <a:t>переоформлених</a:t>
            </a:r>
            <a:r>
              <a:rPr lang="ru-RU" dirty="0"/>
              <a:t> </a:t>
            </a:r>
            <a:r>
              <a:rPr lang="ru-RU" dirty="0" err="1"/>
              <a:t>Дозволів</a:t>
            </a:r>
            <a:r>
              <a:rPr lang="ru-RU" dirty="0"/>
              <a:t> </a:t>
            </a:r>
            <a:r>
              <a:rPr lang="ru-RU" dirty="0" err="1"/>
              <a:t>присвоюються</a:t>
            </a:r>
            <a:r>
              <a:rPr lang="ru-RU" dirty="0"/>
              <a:t> у порядку </a:t>
            </a:r>
            <a:r>
              <a:rPr lang="ru-RU" dirty="0" err="1"/>
              <a:t>зростання</a:t>
            </a:r>
            <a:r>
              <a:rPr lang="ru-RU" dirty="0"/>
              <a:t>, </a:t>
            </a:r>
            <a:r>
              <a:rPr lang="ru-RU" dirty="0" err="1"/>
              <a:t>починаючи</a:t>
            </a:r>
            <a:r>
              <a:rPr lang="ru-RU" dirty="0"/>
              <a:t> з 01.</a:t>
            </a:r>
          </a:p>
          <a:p>
            <a:pPr indent="457200" algn="just"/>
            <a:endParaRPr lang="ru-RU" dirty="0" smtClean="0"/>
          </a:p>
          <a:p>
            <a:pPr indent="457200" algn="just"/>
            <a:r>
              <a:rPr lang="uk-UA" dirty="0" smtClean="0"/>
              <a:t>Символи 7-8 реєстраційного номера МС формуються таким чином:</a:t>
            </a:r>
          </a:p>
          <a:p>
            <a:pPr indent="457200" algn="just"/>
            <a:r>
              <a:rPr lang="uk-UA" dirty="0" smtClean="0"/>
              <a:t>при отриманні підприємством Дозволу зазначається „00”, у разі переоформлення Дозволу вперше - „01”, при переоформленні Дозволу вдруге - „02” і так далі.</a:t>
            </a:r>
            <a:endParaRPr lang="uk-UA" dirty="0"/>
          </a:p>
        </p:txBody>
      </p:sp>
    </p:spTree>
    <p:extLst>
      <p:ext uri="{BB962C8B-B14F-4D97-AF65-F5344CB8AC3E}">
        <p14:creationId xmlns:p14="http://schemas.microsoft.com/office/powerpoint/2010/main" val="341782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2862322"/>
          </a:xfrm>
          <a:prstGeom prst="rect">
            <a:avLst/>
          </a:prstGeom>
        </p:spPr>
        <p:txBody>
          <a:bodyPr wrap="square">
            <a:spAutoFit/>
          </a:bodyPr>
          <a:lstStyle/>
          <a:p>
            <a:pPr indent="457200" algn="just"/>
            <a:r>
              <a:rPr lang="uk-UA" b="1" dirty="0" smtClean="0">
                <a:solidFill>
                  <a:srgbClr val="C00000"/>
                </a:solidFill>
              </a:rPr>
              <a:t>Підставою для прийняття митницею рішення про відмову у наданні Дозволу </a:t>
            </a:r>
            <a:r>
              <a:rPr lang="uk-UA" dirty="0" smtClean="0"/>
              <a:t>є:</a:t>
            </a:r>
          </a:p>
          <a:p>
            <a:pPr indent="457200" algn="just"/>
            <a:endParaRPr lang="uk-UA" dirty="0" smtClean="0"/>
          </a:p>
          <a:p>
            <a:pPr indent="457200" algn="just"/>
            <a:r>
              <a:rPr lang="uk-UA" dirty="0" smtClean="0"/>
              <a:t>встановлення факту надання заявником недостовірної інформації (даних) та/або підроблених документів чи документів, одержаних незаконним шляхом, або таких, що містять неправдиві відомості, або неподання відомостей, документів, визначених у </a:t>
            </a:r>
            <a:r>
              <a:rPr lang="uk-UA" u="sng" dirty="0" smtClean="0">
                <a:hlinkClick r:id="rId2"/>
              </a:rPr>
              <a:t>пункті 3.3</a:t>
            </a:r>
            <a:r>
              <a:rPr lang="uk-UA" dirty="0" smtClean="0"/>
              <a:t> наказу № 835;</a:t>
            </a:r>
          </a:p>
          <a:p>
            <a:pPr indent="457200" algn="just"/>
            <a:endParaRPr lang="uk-UA" dirty="0" smtClean="0"/>
          </a:p>
          <a:p>
            <a:pPr indent="457200" algn="just"/>
            <a:r>
              <a:rPr lang="uk-UA" dirty="0" smtClean="0"/>
              <a:t>відсутність документів, подання якого передбачено </a:t>
            </a:r>
            <a:r>
              <a:rPr lang="uk-UA" u="sng" dirty="0" smtClean="0">
                <a:hlinkClick r:id="rId3"/>
              </a:rPr>
              <a:t>пунктом 3.3</a:t>
            </a:r>
            <a:r>
              <a:rPr lang="uk-UA" dirty="0" smtClean="0"/>
              <a:t> наказу № 835;</a:t>
            </a:r>
          </a:p>
          <a:p>
            <a:pPr indent="457200" algn="just"/>
            <a:endParaRPr lang="uk-UA" dirty="0" smtClean="0"/>
          </a:p>
          <a:p>
            <a:pPr indent="457200" algn="just"/>
            <a:r>
              <a:rPr lang="uk-UA" dirty="0" smtClean="0"/>
              <a:t>невідповідність складських об’єктів вимогам наказу № 835.</a:t>
            </a:r>
            <a:endParaRPr lang="uk-UA" dirty="0"/>
          </a:p>
        </p:txBody>
      </p:sp>
      <p:sp>
        <p:nvSpPr>
          <p:cNvPr id="3" name="Прямоугольник 2"/>
          <p:cNvSpPr/>
          <p:nvPr/>
        </p:nvSpPr>
        <p:spPr>
          <a:xfrm>
            <a:off x="217386" y="3284984"/>
            <a:ext cx="8747101" cy="3416320"/>
          </a:xfrm>
          <a:prstGeom prst="rect">
            <a:avLst/>
          </a:prstGeom>
        </p:spPr>
        <p:txBody>
          <a:bodyPr wrap="square">
            <a:spAutoFit/>
          </a:bodyPr>
          <a:lstStyle/>
          <a:p>
            <a:pPr indent="457200" algn="ctr"/>
            <a:r>
              <a:rPr lang="uk-UA" b="1" dirty="0" smtClean="0">
                <a:solidFill>
                  <a:srgbClr val="C00000"/>
                </a:solidFill>
              </a:rPr>
              <a:t>Утримувач МС забезпечує:</a:t>
            </a:r>
          </a:p>
          <a:p>
            <a:pPr indent="457200" algn="just"/>
            <a:endParaRPr lang="uk-UA" dirty="0" smtClean="0"/>
          </a:p>
          <a:p>
            <a:pPr indent="457200" algn="just"/>
            <a:r>
              <a:rPr lang="uk-UA" dirty="0" smtClean="0"/>
              <a:t>наявність прилеглої до МС території з твердим покриттям, обладнаної для стоянки вантажних транспортних засобів;</a:t>
            </a:r>
          </a:p>
          <a:p>
            <a:pPr indent="457200" algn="just"/>
            <a:endParaRPr lang="uk-UA" dirty="0" smtClean="0"/>
          </a:p>
          <a:p>
            <a:pPr indent="457200" algn="just"/>
            <a:r>
              <a:rPr lang="uk-UA" dirty="0" smtClean="0"/>
              <a:t>наявність і функціонування на в’їзді прилеглої до МС території контрольно-пропускної системи, що забезпечує реєстрацію та облік транспортних засобів, які доставляють товари на МС;</a:t>
            </a:r>
          </a:p>
          <a:p>
            <a:pPr indent="457200" algn="just"/>
            <a:endParaRPr lang="uk-UA" dirty="0"/>
          </a:p>
          <a:p>
            <a:pPr indent="457200" algn="just"/>
            <a:r>
              <a:rPr lang="uk-UA" dirty="0" smtClean="0"/>
              <a:t>цілодобову охорону та/або функціонування охоронної та протипожежної сигналізації (крім функціонування таких </a:t>
            </a:r>
            <a:r>
              <a:rPr lang="uk-UA" dirty="0" err="1" smtClean="0"/>
              <a:t>сигналізацій</a:t>
            </a:r>
            <a:r>
              <a:rPr lang="uk-UA" dirty="0" smtClean="0"/>
              <a:t> на майданчиках), наявність засобів пожежогасіння;</a:t>
            </a:r>
            <a:endParaRPr lang="uk-UA" dirty="0"/>
          </a:p>
        </p:txBody>
      </p:sp>
    </p:spTree>
    <p:extLst>
      <p:ext uri="{BB962C8B-B14F-4D97-AF65-F5344CB8AC3E}">
        <p14:creationId xmlns:p14="http://schemas.microsoft.com/office/powerpoint/2010/main" val="269513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83" y="332656"/>
            <a:ext cx="8856984" cy="5078313"/>
          </a:xfrm>
          <a:prstGeom prst="rect">
            <a:avLst/>
          </a:prstGeom>
        </p:spPr>
        <p:txBody>
          <a:bodyPr wrap="square">
            <a:spAutoFit/>
          </a:bodyPr>
          <a:lstStyle/>
          <a:p>
            <a:pPr indent="457200" algn="just"/>
            <a:r>
              <a:rPr lang="uk-UA" dirty="0" smtClean="0"/>
              <a:t>освітлення МС та прилеглої до МС території згідно із санітарними нормами й правилами (крім МС, утворених на газосховищах або частині магістральних нафтопроводів, по якій не виконується транспортування нафти на виконання договорів про надання послуг з транспортування нафти та яка призначена для зберігання нафти безпосередньо в трубопроводі;</a:t>
            </a:r>
          </a:p>
          <a:p>
            <a:pPr indent="457200" algn="just"/>
            <a:endParaRPr lang="uk-UA" dirty="0" smtClean="0"/>
          </a:p>
          <a:p>
            <a:pPr indent="457200" algn="just"/>
            <a:r>
              <a:rPr lang="uk-UA" dirty="0" smtClean="0"/>
              <a:t>наявність сертифікованого (повіреного) спеціального обладнання для зважування товарів (з урахуванням специфіки товарів), а на МС, призначеному для зберігання газоподібних, наливних чи насипних товарів,- сертифікованих (повірених) засобів вимірювальної техніки, що використовуються для обліку таких товарів і контролю за ними;</a:t>
            </a:r>
          </a:p>
          <a:p>
            <a:pPr indent="457200" algn="just"/>
            <a:endParaRPr lang="uk-UA" dirty="0" smtClean="0"/>
          </a:p>
          <a:p>
            <a:pPr indent="457200" algn="just"/>
            <a:r>
              <a:rPr lang="uk-UA" dirty="0" smtClean="0"/>
              <a:t>наявність рампи, оглядового майданчика, навантажувально-розвантажувальної техніки (з урахуванням специфіки МС);</a:t>
            </a:r>
          </a:p>
          <a:p>
            <a:pPr indent="457200" algn="just"/>
            <a:endParaRPr lang="uk-UA" dirty="0" smtClean="0"/>
          </a:p>
          <a:p>
            <a:pPr indent="457200" algn="just"/>
            <a:r>
              <a:rPr lang="uk-UA" dirty="0" smtClean="0"/>
              <a:t>проведення навантажувально-розвантажувальних операцій на МС або на прилеглій до МС території (крім МС, утворених на газосховищах або резервуарах, призначених для зберігання нафти, що переміщується трубопровідним транспортом);</a:t>
            </a:r>
            <a:endParaRPr lang="uk-UA" dirty="0"/>
          </a:p>
        </p:txBody>
      </p:sp>
    </p:spTree>
    <p:extLst>
      <p:ext uri="{BB962C8B-B14F-4D97-AF65-F5344CB8AC3E}">
        <p14:creationId xmlns:p14="http://schemas.microsoft.com/office/powerpoint/2010/main" val="254604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856984" cy="5355312"/>
          </a:xfrm>
          <a:prstGeom prst="rect">
            <a:avLst/>
          </a:prstGeom>
        </p:spPr>
        <p:txBody>
          <a:bodyPr wrap="square">
            <a:spAutoFit/>
          </a:bodyPr>
          <a:lstStyle/>
          <a:p>
            <a:pPr indent="457200" algn="just"/>
            <a:r>
              <a:rPr lang="uk-UA" dirty="0" smtClean="0"/>
              <a:t>наявність і функціонування системи </a:t>
            </a:r>
            <a:r>
              <a:rPr lang="uk-UA" dirty="0" err="1" smtClean="0"/>
              <a:t>відеоконтролю</a:t>
            </a:r>
            <a:r>
              <a:rPr lang="uk-UA" dirty="0" smtClean="0"/>
              <a:t> для нагляду за в’їздами на прилеглу територію МС та виїздами з неї, воротами та дверними отворами МС, через які здійснюється розміщення товарів на склад або випуск товарів зі складу, фіксування такого відображення для виявлення несанкціонованого вилучення товарів і транспортних засобів, що перебувають під митним контролем, а також ведення відповідного архіву; </a:t>
            </a:r>
          </a:p>
          <a:p>
            <a:pPr indent="457200" algn="just"/>
            <a:endParaRPr lang="uk-UA" dirty="0" smtClean="0"/>
          </a:p>
          <a:p>
            <a:pPr indent="457200" algn="just"/>
            <a:r>
              <a:rPr lang="uk-UA" dirty="0" smtClean="0"/>
              <a:t>для МС, утворених на частині магістральних нафтопроводів, по якій не виконується транспортування нафти на виконання договорів про надання послуг з транспортування нафти та яка призначена для зберігання нафти безпосередньо в трубопроводі, наявність і функціонування системи телемеханічного контролю за тиском в нафтопроводі;</a:t>
            </a:r>
          </a:p>
          <a:p>
            <a:pPr indent="457200" algn="just"/>
            <a:endParaRPr lang="uk-UA" dirty="0"/>
          </a:p>
          <a:p>
            <a:pPr indent="457200" algn="just"/>
            <a:r>
              <a:rPr lang="uk-UA" dirty="0" smtClean="0"/>
              <a:t>безперешкодний доступ посадових осіб митниці до </a:t>
            </a:r>
            <a:r>
              <a:rPr lang="uk-UA" dirty="0" err="1" smtClean="0"/>
              <a:t>СВК</a:t>
            </a:r>
            <a:r>
              <a:rPr lang="uk-UA" dirty="0" smtClean="0"/>
              <a:t> або до інформації системи телемеханіки частини магістрального нафтопроводу, по якій не виконується транспортування нафти на виконання договорів про надання послуг з транспортування нафти та яка призначена для зберігання нафти безпосередньо в трубопроводі;</a:t>
            </a:r>
          </a:p>
          <a:p>
            <a:pPr indent="457200" algn="just"/>
            <a:endParaRPr lang="uk-UA" dirty="0"/>
          </a:p>
          <a:p>
            <a:pPr indent="457200" algn="just"/>
            <a:r>
              <a:rPr lang="uk-UA" dirty="0" smtClean="0"/>
              <a:t>можливість накладення на ворота та двері МС не менше ніж двох засобів забезпечення;</a:t>
            </a:r>
            <a:endParaRPr lang="uk-UA" dirty="0"/>
          </a:p>
        </p:txBody>
      </p:sp>
    </p:spTree>
    <p:extLst>
      <p:ext uri="{BB962C8B-B14F-4D97-AF65-F5344CB8AC3E}">
        <p14:creationId xmlns:p14="http://schemas.microsoft.com/office/powerpoint/2010/main" val="333615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3416320"/>
          </a:xfrm>
          <a:prstGeom prst="rect">
            <a:avLst/>
          </a:prstGeom>
        </p:spPr>
        <p:txBody>
          <a:bodyPr wrap="square">
            <a:spAutoFit/>
          </a:bodyPr>
          <a:lstStyle/>
          <a:p>
            <a:pPr indent="457200" algn="just"/>
            <a:r>
              <a:rPr lang="uk-UA" dirty="0" smtClean="0"/>
              <a:t>можливість накладення на запірну арматуру (засувки, крани), через яку забезпечується </a:t>
            </a:r>
            <a:r>
              <a:rPr lang="uk-UA" dirty="0" err="1" smtClean="0"/>
              <a:t>закачка</a:t>
            </a:r>
            <a:r>
              <a:rPr lang="uk-UA" dirty="0" smtClean="0"/>
              <a:t> та/або викачка нафти до резервуару та/або частини магістрального нафтопроводу, по якій не виконується транспортування нафти на виконання договорів про надання послуг з транспортування нафти та яка призначена для зберігання нафти безпосередньо в трубопроводі, не менше двох засобів забезпечення;</a:t>
            </a:r>
          </a:p>
          <a:p>
            <a:pPr indent="457200" algn="just"/>
            <a:endParaRPr lang="uk-UA" dirty="0" smtClean="0"/>
          </a:p>
          <a:p>
            <a:pPr indent="457200" algn="just"/>
            <a:r>
              <a:rPr lang="uk-UA" dirty="0" smtClean="0"/>
              <a:t>обладнання ґратами вікон (за їх наявності), якщо як МС використовується приміщення;</a:t>
            </a:r>
          </a:p>
          <a:p>
            <a:pPr indent="457200" algn="just"/>
            <a:endParaRPr lang="uk-UA" dirty="0" smtClean="0"/>
          </a:p>
          <a:p>
            <a:pPr indent="457200" algn="just"/>
            <a:r>
              <a:rPr lang="uk-UA" dirty="0" smtClean="0"/>
              <a:t>наявність каналів і засобів зв’язку для роботи посадових осіб митниці та інших державних контролюючих органів (у разі їх розміщення).</a:t>
            </a:r>
            <a:endParaRPr lang="uk-UA" dirty="0"/>
          </a:p>
        </p:txBody>
      </p:sp>
    </p:spTree>
    <p:extLst>
      <p:ext uri="{BB962C8B-B14F-4D97-AF65-F5344CB8AC3E}">
        <p14:creationId xmlns:p14="http://schemas.microsoft.com/office/powerpoint/2010/main" val="80909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369332"/>
          </a:xfrm>
          <a:prstGeom prst="rect">
            <a:avLst/>
          </a:prstGeom>
        </p:spPr>
        <p:txBody>
          <a:bodyPr wrap="square">
            <a:spAutoFit/>
          </a:bodyPr>
          <a:lstStyle/>
          <a:p>
            <a:pPr algn="ctr"/>
            <a:r>
              <a:rPr lang="uk-UA" b="1" smtClean="0">
                <a:solidFill>
                  <a:srgbClr val="C00000"/>
                </a:solidFill>
              </a:rPr>
              <a:t> Умови обладнання митного складу системою відеоспостереження</a:t>
            </a:r>
            <a:endParaRPr lang="uk-UA">
              <a:solidFill>
                <a:srgbClr val="C00000"/>
              </a:solidFill>
            </a:endParaRPr>
          </a:p>
        </p:txBody>
      </p:sp>
      <p:sp>
        <p:nvSpPr>
          <p:cNvPr id="3" name="Прямоугольник 2"/>
          <p:cNvSpPr/>
          <p:nvPr/>
        </p:nvSpPr>
        <p:spPr>
          <a:xfrm>
            <a:off x="107504" y="764704"/>
            <a:ext cx="8784976" cy="5632311"/>
          </a:xfrm>
          <a:prstGeom prst="rect">
            <a:avLst/>
          </a:prstGeom>
        </p:spPr>
        <p:txBody>
          <a:bodyPr wrap="square">
            <a:spAutoFit/>
          </a:bodyPr>
          <a:lstStyle/>
          <a:p>
            <a:pPr indent="457200" algn="just"/>
            <a:r>
              <a:rPr lang="uk-UA" dirty="0" smtClean="0"/>
              <a:t>Кількість відеокамер повинна бути достатньою для нагляду за:</a:t>
            </a:r>
          </a:p>
          <a:p>
            <a:pPr indent="457200" algn="just"/>
            <a:endParaRPr lang="uk-UA" dirty="0" smtClean="0"/>
          </a:p>
          <a:p>
            <a:pPr indent="457200" algn="just"/>
            <a:r>
              <a:rPr lang="uk-UA" dirty="0" smtClean="0"/>
              <a:t>в’їздами на прилеглу територію МС та виїздами з неї;</a:t>
            </a:r>
          </a:p>
          <a:p>
            <a:pPr indent="457200" algn="just"/>
            <a:endParaRPr lang="uk-UA" dirty="0" smtClean="0"/>
          </a:p>
          <a:p>
            <a:pPr indent="457200" algn="just"/>
            <a:r>
              <a:rPr lang="uk-UA" dirty="0" smtClean="0"/>
              <a:t>воротами та дверними отворами МС, через які здійснюється розміщення товарів на склад або випуск товарів зі складу.</a:t>
            </a:r>
          </a:p>
          <a:p>
            <a:pPr indent="457200" algn="just"/>
            <a:endParaRPr lang="uk-UA" dirty="0" smtClean="0"/>
          </a:p>
          <a:p>
            <a:pPr indent="457200" algn="just"/>
            <a:r>
              <a:rPr lang="uk-UA" b="1" dirty="0" smtClean="0">
                <a:solidFill>
                  <a:srgbClr val="7030A0"/>
                </a:solidFill>
              </a:rPr>
              <a:t>Місце розміщення відеокамер визначається з урахуванням:</a:t>
            </a:r>
          </a:p>
          <a:p>
            <a:pPr indent="457200" algn="just"/>
            <a:endParaRPr lang="uk-UA" dirty="0" smtClean="0"/>
          </a:p>
          <a:p>
            <a:pPr indent="457200" algn="just"/>
            <a:r>
              <a:rPr lang="uk-UA" dirty="0" smtClean="0"/>
              <a:t>особливостей конструкції складських об’єктів, призначених для зберігання товарів;</a:t>
            </a:r>
          </a:p>
          <a:p>
            <a:pPr indent="457200" algn="just"/>
            <a:endParaRPr lang="uk-UA" dirty="0" smtClean="0"/>
          </a:p>
          <a:p>
            <a:pPr indent="457200" algn="just"/>
            <a:r>
              <a:rPr lang="uk-UA" dirty="0" smtClean="0"/>
              <a:t>необхідності фіксації операцій з розміщення товарів на МС, а також під час їх випуску з МС та місць накладення митного забезпечення на МС.</a:t>
            </a:r>
          </a:p>
          <a:p>
            <a:pPr indent="457200" algn="just"/>
            <a:endParaRPr lang="uk-UA" dirty="0" smtClean="0"/>
          </a:p>
          <a:p>
            <a:pPr indent="457200" algn="just"/>
            <a:r>
              <a:rPr lang="uk-UA" b="1" dirty="0" smtClean="0">
                <a:solidFill>
                  <a:srgbClr val="C00000"/>
                </a:solidFill>
              </a:rPr>
              <a:t>Відеоінформація повинна зберігатися утримувачем МС не менше року з дати її запису.</a:t>
            </a:r>
          </a:p>
          <a:p>
            <a:pPr indent="457200" algn="just"/>
            <a:endParaRPr lang="uk-UA" dirty="0" smtClean="0"/>
          </a:p>
          <a:p>
            <a:pPr indent="457200" algn="just"/>
            <a:r>
              <a:rPr lang="uk-UA" dirty="0" smtClean="0"/>
              <a:t>Носії інформації з відеозаписами, наданими утримувачем МС, зберігаються митницею не менше року з дати їх отримання. Після закінчення строку зберігання ці носії інформації повертаються утримувачу МС.</a:t>
            </a:r>
            <a:endParaRPr lang="uk-UA" dirty="0"/>
          </a:p>
        </p:txBody>
      </p:sp>
    </p:spTree>
    <p:extLst>
      <p:ext uri="{BB962C8B-B14F-4D97-AF65-F5344CB8AC3E}">
        <p14:creationId xmlns:p14="http://schemas.microsoft.com/office/powerpoint/2010/main" val="23657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84976" cy="5909310"/>
          </a:xfrm>
          <a:prstGeom prst="rect">
            <a:avLst/>
          </a:prstGeom>
        </p:spPr>
        <p:txBody>
          <a:bodyPr wrap="square">
            <a:spAutoFit/>
          </a:bodyPr>
          <a:lstStyle/>
          <a:p>
            <a:pPr indent="457200" algn="ctr"/>
            <a:r>
              <a:rPr lang="uk-UA" b="1" dirty="0" smtClean="0">
                <a:solidFill>
                  <a:srgbClr val="C00000"/>
                </a:solidFill>
              </a:rPr>
              <a:t>Відеозаписувальні пристрої повинні:</a:t>
            </a:r>
          </a:p>
          <a:p>
            <a:pPr indent="457200" algn="just"/>
            <a:endParaRPr lang="uk-UA" dirty="0" smtClean="0"/>
          </a:p>
          <a:p>
            <a:pPr indent="457200" algn="just"/>
            <a:r>
              <a:rPr lang="uk-UA" dirty="0" smtClean="0"/>
              <a:t>забезпечувати чітке зображення відеозапису за будь-яких погодних умов, часу доби та освітлення;</a:t>
            </a:r>
          </a:p>
          <a:p>
            <a:pPr indent="457200" algn="just"/>
            <a:r>
              <a:rPr lang="uk-UA" dirty="0" smtClean="0"/>
              <a:t>бути стаціонарними та захищеними від зовнішніх електромагнітних випромінювачів і грозових розрядів.</a:t>
            </a:r>
          </a:p>
          <a:p>
            <a:pPr indent="457200" algn="just"/>
            <a:endParaRPr lang="uk-UA" dirty="0" smtClean="0"/>
          </a:p>
          <a:p>
            <a:pPr indent="457200" algn="just"/>
            <a:r>
              <a:rPr lang="uk-UA" dirty="0" err="1" smtClean="0"/>
              <a:t>СВК</a:t>
            </a:r>
            <a:r>
              <a:rPr lang="uk-UA" dirty="0" smtClean="0"/>
              <a:t> повинні бути постійно увімкнені та автоматично проводити </a:t>
            </a:r>
            <a:r>
              <a:rPr lang="uk-UA" dirty="0" err="1" smtClean="0"/>
              <a:t>відеозйомку</a:t>
            </a:r>
            <a:r>
              <a:rPr lang="uk-UA" dirty="0" smtClean="0"/>
              <a:t>. Відеоспостереження та відеозапис вмикаються детектором руху.</a:t>
            </a:r>
          </a:p>
          <a:p>
            <a:pPr indent="457200" algn="just"/>
            <a:endParaRPr lang="uk-UA" dirty="0" smtClean="0"/>
          </a:p>
          <a:p>
            <a:pPr indent="457200" algn="just"/>
            <a:r>
              <a:rPr lang="uk-UA" dirty="0" smtClean="0"/>
              <a:t>Кожен кадр відеозапису повинен мати час та дату запису. Формат кадру відеозапису повинен мати розподільчу здатність не менше ніж 704 х 576 </a:t>
            </a:r>
            <a:r>
              <a:rPr lang="uk-UA" dirty="0" err="1" smtClean="0"/>
              <a:t>пікселів</a:t>
            </a:r>
            <a:r>
              <a:rPr lang="uk-UA" dirty="0" smtClean="0"/>
              <a:t>.</a:t>
            </a:r>
          </a:p>
          <a:p>
            <a:pPr indent="457200" algn="just"/>
            <a:endParaRPr lang="uk-UA" dirty="0" smtClean="0"/>
          </a:p>
          <a:p>
            <a:pPr indent="457200" algn="just"/>
            <a:r>
              <a:rPr lang="uk-UA" dirty="0" smtClean="0"/>
              <a:t>Швидкість реєстрації відеоінформації повинна бути не менше ніж</a:t>
            </a:r>
            <a:br>
              <a:rPr lang="uk-UA" dirty="0" smtClean="0"/>
            </a:br>
            <a:r>
              <a:rPr lang="uk-UA" dirty="0" smtClean="0"/>
              <a:t>1 кадр/сек. на кожен канал відеозапису.</a:t>
            </a:r>
          </a:p>
          <a:p>
            <a:pPr indent="457200" algn="just"/>
            <a:endParaRPr lang="uk-UA" dirty="0" smtClean="0"/>
          </a:p>
          <a:p>
            <a:pPr indent="457200" algn="just"/>
            <a:r>
              <a:rPr lang="uk-UA" dirty="0" smtClean="0"/>
              <a:t>Для забезпечення поточного відеозапису та збереження архіву відеозапису об’єм пам’яті </a:t>
            </a:r>
            <a:r>
              <a:rPr lang="uk-UA" dirty="0" err="1" smtClean="0"/>
              <a:t>СВК</a:t>
            </a:r>
            <a:r>
              <a:rPr lang="uk-UA" dirty="0" smtClean="0"/>
              <a:t> має бути не менше 5 ТБ.</a:t>
            </a:r>
          </a:p>
          <a:p>
            <a:pPr indent="457200" algn="just"/>
            <a:endParaRPr lang="uk-UA" dirty="0" smtClean="0"/>
          </a:p>
          <a:p>
            <a:pPr indent="457200" algn="just"/>
            <a:r>
              <a:rPr lang="uk-UA" dirty="0" err="1" smtClean="0"/>
              <a:t>СВК</a:t>
            </a:r>
            <a:r>
              <a:rPr lang="uk-UA" dirty="0" smtClean="0"/>
              <a:t> повинна мати можливість архівації відеозапису вибраного проміжку часу на зовнішні носії або за допомогою локальної мережі.</a:t>
            </a:r>
            <a:endParaRPr lang="uk-UA" dirty="0"/>
          </a:p>
        </p:txBody>
      </p:sp>
    </p:spTree>
    <p:extLst>
      <p:ext uri="{BB962C8B-B14F-4D97-AF65-F5344CB8AC3E}">
        <p14:creationId xmlns:p14="http://schemas.microsoft.com/office/powerpoint/2010/main" val="75570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476672"/>
            <a:ext cx="8568952" cy="2585323"/>
          </a:xfrm>
          <a:prstGeom prst="rect">
            <a:avLst/>
          </a:prstGeom>
        </p:spPr>
        <p:txBody>
          <a:bodyPr wrap="square">
            <a:spAutoFit/>
          </a:bodyPr>
          <a:lstStyle/>
          <a:p>
            <a:pPr indent="457200" algn="just">
              <a:lnSpc>
                <a:spcPct val="150000"/>
              </a:lnSpc>
            </a:pPr>
            <a:r>
              <a:rPr lang="uk-UA" dirty="0" smtClean="0"/>
              <a:t>Утримувач митного складу веде облік товарів, що розміщуються на цьому складі та випускаються з нього, та </a:t>
            </a:r>
            <a:r>
              <a:rPr lang="uk-UA" b="1" u="sng" dirty="0" smtClean="0">
                <a:solidFill>
                  <a:srgbClr val="C00000"/>
                </a:solidFill>
              </a:rPr>
              <a:t>щоквартальн</a:t>
            </a:r>
            <a:r>
              <a:rPr lang="uk-UA" dirty="0" smtClean="0"/>
              <a:t>о подає митному органу звіт про рух товарів на складі за попередній квартал за формою,</a:t>
            </a:r>
            <a:r>
              <a:rPr lang="uk-UA" b="1" dirty="0" smtClean="0">
                <a:solidFill>
                  <a:srgbClr val="0000FF"/>
                </a:solidFill>
              </a:rPr>
              <a:t> затверджену наказом Міністерства фінансів України від 16.07.2012 року № 835. </a:t>
            </a:r>
          </a:p>
          <a:p>
            <a:pPr indent="457200" algn="just"/>
            <a:endParaRPr lang="uk-UA" dirty="0" smtClean="0"/>
          </a:p>
          <a:p>
            <a:pPr indent="457200" algn="just"/>
            <a:r>
              <a:rPr lang="uk-UA" dirty="0" smtClean="0"/>
              <a:t>Митний орган має право вимагати подання позачергового звіту не частіше, ніж один раз на рік.</a:t>
            </a:r>
            <a:endParaRPr lang="uk-UA" dirty="0"/>
          </a:p>
        </p:txBody>
      </p:sp>
      <p:sp>
        <p:nvSpPr>
          <p:cNvPr id="3" name="TextBox 2"/>
          <p:cNvSpPr txBox="1"/>
          <p:nvPr/>
        </p:nvSpPr>
        <p:spPr>
          <a:xfrm>
            <a:off x="305526" y="3574757"/>
            <a:ext cx="8478942" cy="646331"/>
          </a:xfrm>
          <a:prstGeom prst="rect">
            <a:avLst/>
          </a:prstGeom>
          <a:noFill/>
        </p:spPr>
        <p:txBody>
          <a:bodyPr wrap="square" rtlCol="0">
            <a:spAutoFit/>
          </a:bodyPr>
          <a:lstStyle/>
          <a:p>
            <a:pPr indent="457200" algn="just"/>
            <a:r>
              <a:rPr lang="uk-UA" b="1" dirty="0" smtClean="0">
                <a:solidFill>
                  <a:srgbClr val="C00000"/>
                </a:solidFill>
              </a:rPr>
              <a:t>Дозвіл на відкриття митного складу може бути зупинено або анульовано, згідно вимог статті 412 </a:t>
            </a:r>
            <a:r>
              <a:rPr lang="uk-UA" b="1" dirty="0" err="1" smtClean="0">
                <a:solidFill>
                  <a:srgbClr val="C00000"/>
                </a:solidFill>
              </a:rPr>
              <a:t>МКУ</a:t>
            </a:r>
            <a:r>
              <a:rPr lang="uk-UA" b="1" dirty="0" smtClean="0">
                <a:solidFill>
                  <a:srgbClr val="C00000"/>
                </a:solidFill>
              </a:rPr>
              <a:t>, </a:t>
            </a:r>
            <a:r>
              <a:rPr lang="uk-UA" b="1" u="sng" dirty="0" smtClean="0">
                <a:solidFill>
                  <a:srgbClr val="C00000"/>
                </a:solidFill>
              </a:rPr>
              <a:t>яка нині є не діючою</a:t>
            </a:r>
            <a:r>
              <a:rPr lang="uk-UA" b="1" dirty="0" smtClean="0">
                <a:solidFill>
                  <a:srgbClr val="C00000"/>
                </a:solidFill>
              </a:rPr>
              <a:t>.  </a:t>
            </a:r>
            <a:endParaRPr lang="ru-RU" b="1" dirty="0">
              <a:solidFill>
                <a:srgbClr val="C00000"/>
              </a:solidFill>
            </a:endParaRPr>
          </a:p>
        </p:txBody>
      </p:sp>
      <p:sp>
        <p:nvSpPr>
          <p:cNvPr id="4" name="Прямоугольник 3"/>
          <p:cNvSpPr/>
          <p:nvPr/>
        </p:nvSpPr>
        <p:spPr>
          <a:xfrm>
            <a:off x="305526" y="4509120"/>
            <a:ext cx="8640960" cy="1477328"/>
          </a:xfrm>
          <a:prstGeom prst="rect">
            <a:avLst/>
          </a:prstGeom>
        </p:spPr>
        <p:txBody>
          <a:bodyPr wrap="square">
            <a:spAutoFit/>
          </a:bodyPr>
          <a:lstStyle/>
          <a:p>
            <a:pPr indent="457200" algn="just"/>
            <a:r>
              <a:rPr lang="uk-UA" b="1" dirty="0" smtClean="0">
                <a:solidFill>
                  <a:srgbClr val="0000FF"/>
                </a:solidFill>
              </a:rPr>
              <a:t>Протягом 30 днів з дня набрання чинності рішенням про скасування або анулювання дозволу на відкриття та експлуатацію митного складу товари, які зберігаються на цьому складі, повинні бути переміщені під митним контролем їх власником, уповноваженою ним особою або утримувачем митного складу на інший митний склад, на склад митного органу чи заявлені в інший митний режим.</a:t>
            </a:r>
            <a:endParaRPr lang="uk-UA" b="1" dirty="0">
              <a:solidFill>
                <a:srgbClr val="0000FF"/>
              </a:solidFill>
            </a:endParaRPr>
          </a:p>
        </p:txBody>
      </p:sp>
    </p:spTree>
    <p:extLst>
      <p:ext uri="{BB962C8B-B14F-4D97-AF65-F5344CB8AC3E}">
        <p14:creationId xmlns:p14="http://schemas.microsoft.com/office/powerpoint/2010/main" val="242630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1477328"/>
          </a:xfrm>
          <a:prstGeom prst="rect">
            <a:avLst/>
          </a:prstGeom>
        </p:spPr>
        <p:txBody>
          <a:bodyPr wrap="square">
            <a:spAutoFit/>
          </a:bodyPr>
          <a:lstStyle/>
          <a:p>
            <a:pPr indent="457200" algn="just"/>
            <a:r>
              <a:rPr lang="uk-UA" b="1" dirty="0" smtClean="0">
                <a:solidFill>
                  <a:srgbClr val="7030A0"/>
                </a:solidFill>
              </a:rPr>
              <a:t>Митний склад </a:t>
            </a:r>
            <a:r>
              <a:rPr lang="uk-UA" dirty="0" smtClean="0"/>
              <a:t>- це відповідним чином </a:t>
            </a:r>
            <a:r>
              <a:rPr lang="uk-UA" dirty="0" err="1" smtClean="0"/>
              <a:t>облаштовані</a:t>
            </a:r>
            <a:r>
              <a:rPr lang="uk-UA" dirty="0" smtClean="0"/>
              <a:t> складське приміщення, резервуар, холодильна чи морозильна камера, критий чи відкритий майданчик, призначені для зберігання товарів під митним контролем.</a:t>
            </a:r>
          </a:p>
          <a:p>
            <a:pPr indent="457200" algn="just"/>
            <a:endParaRPr lang="uk-UA" dirty="0"/>
          </a:p>
          <a:p>
            <a:pPr indent="457200" algn="just"/>
            <a:r>
              <a:rPr lang="uk-UA" dirty="0" smtClean="0"/>
              <a:t>Митний склад може бути закритого або відкритого типу.</a:t>
            </a:r>
            <a:endParaRPr lang="uk-UA" dirty="0"/>
          </a:p>
        </p:txBody>
      </p:sp>
      <p:sp>
        <p:nvSpPr>
          <p:cNvPr id="5" name="Прямоугольник 4"/>
          <p:cNvSpPr/>
          <p:nvPr/>
        </p:nvSpPr>
        <p:spPr>
          <a:xfrm>
            <a:off x="395536" y="1988840"/>
            <a:ext cx="8496944" cy="2862322"/>
          </a:xfrm>
          <a:prstGeom prst="rect">
            <a:avLst/>
          </a:prstGeom>
        </p:spPr>
        <p:txBody>
          <a:bodyPr wrap="square">
            <a:spAutoFit/>
          </a:bodyPr>
          <a:lstStyle/>
          <a:p>
            <a:pPr indent="457200" algn="just"/>
            <a:r>
              <a:rPr lang="uk-UA" b="1" dirty="0" smtClean="0"/>
              <a:t>Митний склад закритого типу </a:t>
            </a:r>
            <a:r>
              <a:rPr lang="uk-UA" dirty="0" smtClean="0"/>
              <a:t>призначається виключно для зберігання під митним контролем товарів, що переміщуються через митний кордон України згідно із зовнішньоекономічними договорами (контрактами), що укладаються утримувачем цього складу або учасниками об’єднання підприємств, учасником якого є утримувач складу.</a:t>
            </a:r>
          </a:p>
          <a:p>
            <a:pPr indent="457200" algn="just"/>
            <a:endParaRPr lang="uk-UA" dirty="0" smtClean="0"/>
          </a:p>
          <a:p>
            <a:pPr indent="457200" algn="just"/>
            <a:r>
              <a:rPr lang="uk-UA" b="1" dirty="0" smtClean="0"/>
              <a:t>Митний склад відкритого типу </a:t>
            </a:r>
            <a:r>
              <a:rPr lang="uk-UA" dirty="0" smtClean="0"/>
              <a:t>призначається для зберігання під митним контролем товарів, що переміщуються через митний кордон України згідно із зовнішньоекономічними договорами (контрактами), укладеними як утримувачем цього складу, так і будь-якими іншими особами.</a:t>
            </a:r>
            <a:endParaRPr lang="uk-UA" dirty="0"/>
          </a:p>
        </p:txBody>
      </p:sp>
    </p:spTree>
    <p:extLst>
      <p:ext uri="{BB962C8B-B14F-4D97-AF65-F5344CB8AC3E}">
        <p14:creationId xmlns:p14="http://schemas.microsoft.com/office/powerpoint/2010/main" val="1336949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822" y="476672"/>
            <a:ext cx="8564873" cy="2585323"/>
          </a:xfrm>
          <a:prstGeom prst="rect">
            <a:avLst/>
          </a:prstGeom>
        </p:spPr>
        <p:txBody>
          <a:bodyPr wrap="square">
            <a:spAutoFit/>
          </a:bodyPr>
          <a:lstStyle/>
          <a:p>
            <a:pPr indent="457200" algn="just"/>
            <a:r>
              <a:rPr lang="uk-UA" dirty="0" smtClean="0"/>
              <a:t>Утримувач митного складу несе відповідальність:</a:t>
            </a:r>
          </a:p>
          <a:p>
            <a:pPr indent="457200" algn="just"/>
            <a:endParaRPr lang="uk-UA" dirty="0" smtClean="0"/>
          </a:p>
          <a:p>
            <a:pPr indent="457200" algn="just"/>
            <a:r>
              <a:rPr lang="uk-UA" dirty="0" smtClean="0"/>
              <a:t>1</a:t>
            </a:r>
            <a:r>
              <a:rPr lang="uk-UA" dirty="0" smtClean="0"/>
              <a:t>) за недодержання порядку зберігання товарів на митному складі та здійснення з цими товарами операцій;</a:t>
            </a:r>
          </a:p>
          <a:p>
            <a:pPr indent="457200" algn="just"/>
            <a:endParaRPr lang="uk-UA" dirty="0" smtClean="0"/>
          </a:p>
          <a:p>
            <a:pPr indent="457200" algn="just"/>
            <a:r>
              <a:rPr lang="uk-UA" dirty="0" smtClean="0"/>
              <a:t>2</a:t>
            </a:r>
            <a:r>
              <a:rPr lang="uk-UA" dirty="0" smtClean="0"/>
              <a:t>) за видачу товарів без дозволу митного органу;</a:t>
            </a:r>
          </a:p>
          <a:p>
            <a:pPr indent="457200" algn="just"/>
            <a:endParaRPr lang="uk-UA" dirty="0" smtClean="0"/>
          </a:p>
          <a:p>
            <a:pPr indent="457200" algn="just"/>
            <a:r>
              <a:rPr lang="uk-UA" dirty="0" smtClean="0"/>
              <a:t>3</a:t>
            </a:r>
            <a:r>
              <a:rPr lang="uk-UA" dirty="0" smtClean="0"/>
              <a:t>) за втрату товарів, крім втрати при здійсненні з цими товарами операцій, передбачених </a:t>
            </a:r>
            <a:r>
              <a:rPr lang="uk-UA" u="sng" dirty="0" smtClean="0">
                <a:hlinkClick r:id="rId2"/>
              </a:rPr>
              <a:t>частиною другою статті 127</a:t>
            </a:r>
            <a:r>
              <a:rPr lang="uk-UA" dirty="0" smtClean="0"/>
              <a:t> МКУ.</a:t>
            </a:r>
            <a:endParaRPr lang="uk-UA" dirty="0"/>
          </a:p>
        </p:txBody>
      </p:sp>
      <p:sp>
        <p:nvSpPr>
          <p:cNvPr id="4" name="Прямоугольник 3"/>
          <p:cNvSpPr/>
          <p:nvPr/>
        </p:nvSpPr>
        <p:spPr>
          <a:xfrm>
            <a:off x="329790" y="3717032"/>
            <a:ext cx="8424936" cy="1754326"/>
          </a:xfrm>
          <a:prstGeom prst="rect">
            <a:avLst/>
          </a:prstGeom>
        </p:spPr>
        <p:txBody>
          <a:bodyPr wrap="square">
            <a:spAutoFit/>
          </a:bodyPr>
          <a:lstStyle/>
          <a:p>
            <a:pPr indent="457200" algn="just"/>
            <a:r>
              <a:rPr lang="uk-UA" dirty="0" smtClean="0"/>
              <a:t>Власник товарів або уповноважена ним особа несе відповідальність:</a:t>
            </a:r>
          </a:p>
          <a:p>
            <a:pPr indent="457200" algn="just"/>
            <a:r>
              <a:rPr lang="uk-UA" dirty="0" smtClean="0"/>
              <a:t>1) за недодержання порядку здійснення з товарами операцій, передбачених </a:t>
            </a:r>
            <a:r>
              <a:rPr lang="uk-UA" u="sng" dirty="0" smtClean="0">
                <a:hlinkClick r:id="rId2"/>
              </a:rPr>
              <a:t>частиною другою статті 127</a:t>
            </a:r>
            <a:r>
              <a:rPr lang="uk-UA" dirty="0" smtClean="0"/>
              <a:t> МКУ;</a:t>
            </a:r>
          </a:p>
          <a:p>
            <a:pPr indent="457200" algn="just"/>
            <a:endParaRPr lang="uk-UA" dirty="0" smtClean="0"/>
          </a:p>
          <a:p>
            <a:pPr indent="457200" algn="just"/>
            <a:r>
              <a:rPr lang="uk-UA" dirty="0" smtClean="0"/>
              <a:t>2</a:t>
            </a:r>
            <a:r>
              <a:rPr lang="uk-UA" dirty="0" smtClean="0"/>
              <a:t>) за втрату товарів при здійсненні операцій, передбачених </a:t>
            </a:r>
            <a:r>
              <a:rPr lang="uk-UA" u="sng" dirty="0" smtClean="0">
                <a:hlinkClick r:id="rId2"/>
              </a:rPr>
              <a:t>частиною другою статті 127</a:t>
            </a:r>
            <a:r>
              <a:rPr lang="uk-UA" dirty="0" smtClean="0"/>
              <a:t> МКУ.</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1200329"/>
          </a:xfrm>
          <a:prstGeom prst="rect">
            <a:avLst/>
          </a:prstGeom>
        </p:spPr>
        <p:txBody>
          <a:bodyPr wrap="square">
            <a:spAutoFit/>
          </a:bodyPr>
          <a:lstStyle/>
          <a:p>
            <a:pPr indent="457200" algn="just"/>
            <a:r>
              <a:rPr lang="uk-UA" dirty="0" smtClean="0">
                <a:solidFill>
                  <a:srgbClr val="C00000"/>
                </a:solidFill>
              </a:rPr>
              <a:t>У разі втрати чи видачі без дозволу митного органу товарів, крім втрати товарів при здійсненні операцій, передбачених </a:t>
            </a:r>
            <a:r>
              <a:rPr lang="uk-UA" u="sng" dirty="0" smtClean="0">
                <a:solidFill>
                  <a:srgbClr val="C00000"/>
                </a:solidFill>
                <a:hlinkClick r:id="rId2"/>
              </a:rPr>
              <a:t>частиною другою статті 127</a:t>
            </a:r>
            <a:r>
              <a:rPr lang="uk-UA" dirty="0" smtClean="0">
                <a:solidFill>
                  <a:srgbClr val="C00000"/>
                </a:solidFill>
              </a:rPr>
              <a:t> МКУ, утримувач митного складу зобов’язаний сплатити митні платежі, установлені законом на імпорт цих товарів.</a:t>
            </a:r>
            <a:endParaRPr lang="uk-UA" dirty="0">
              <a:solidFill>
                <a:srgbClr val="C00000"/>
              </a:solidFill>
            </a:endParaRPr>
          </a:p>
        </p:txBody>
      </p:sp>
      <p:sp>
        <p:nvSpPr>
          <p:cNvPr id="3" name="Прямоугольник 2"/>
          <p:cNvSpPr/>
          <p:nvPr/>
        </p:nvSpPr>
        <p:spPr>
          <a:xfrm>
            <a:off x="251520" y="1628800"/>
            <a:ext cx="8712968" cy="3693319"/>
          </a:xfrm>
          <a:prstGeom prst="rect">
            <a:avLst/>
          </a:prstGeom>
        </p:spPr>
        <p:txBody>
          <a:bodyPr wrap="square">
            <a:spAutoFit/>
          </a:bodyPr>
          <a:lstStyle/>
          <a:p>
            <a:pPr indent="457200" algn="just"/>
            <a:r>
              <a:rPr lang="uk-UA" dirty="0" smtClean="0"/>
              <a:t>У разі втрати товарів при здійсненні операцій, передбачених </a:t>
            </a:r>
            <a:r>
              <a:rPr lang="uk-UA" u="sng" dirty="0" smtClean="0">
                <a:hlinkClick r:id="rId2"/>
              </a:rPr>
              <a:t>частиною другою статті 127</a:t>
            </a:r>
            <a:r>
              <a:rPr lang="uk-UA" dirty="0" smtClean="0"/>
              <a:t> МКУ, власник товарів зобов’язаний сплатити митні платежі, установлені законом на імпорт цих товарів.</a:t>
            </a:r>
          </a:p>
          <a:p>
            <a:pPr indent="457200" algn="just"/>
            <a:endParaRPr lang="uk-UA" dirty="0" smtClean="0"/>
          </a:p>
          <a:p>
            <a:pPr indent="457200" algn="just"/>
            <a:r>
              <a:rPr lang="uk-UA" dirty="0" smtClean="0"/>
              <a:t>Зазначені </a:t>
            </a:r>
            <a:r>
              <a:rPr lang="uk-UA" dirty="0" smtClean="0"/>
              <a:t>особи звільняються від обов’язку зі сплати митних платежів, установлених </a:t>
            </a:r>
            <a:r>
              <a:rPr lang="uk-UA" dirty="0" smtClean="0"/>
              <a:t>на </a:t>
            </a:r>
            <a:r>
              <a:rPr lang="uk-UA" dirty="0" smtClean="0"/>
              <a:t>імпорт товарів, якщо товари, що зберігаються на митному складі, втрачено внаслідок аварії, дії обставин непереборної сили, що підтверджено в установленому порядку, а також у разі природних втрат за нормальних умов зберігання.</a:t>
            </a:r>
          </a:p>
          <a:p>
            <a:pPr indent="457200" algn="just"/>
            <a:endParaRPr lang="uk-UA" dirty="0" smtClean="0"/>
          </a:p>
          <a:p>
            <a:pPr indent="457200" algn="just"/>
            <a:r>
              <a:rPr lang="uk-UA" dirty="0" smtClean="0"/>
              <a:t>Особи</a:t>
            </a:r>
            <a:r>
              <a:rPr lang="uk-UA" dirty="0" smtClean="0"/>
              <a:t>, які брали проби чи зразки товарів, несуть передбачену </a:t>
            </a:r>
            <a:r>
              <a:rPr lang="uk-UA" dirty="0" err="1" smtClean="0"/>
              <a:t>МКУ</a:t>
            </a:r>
            <a:r>
              <a:rPr lang="uk-UA" dirty="0" smtClean="0"/>
              <a:t> та іншими законами України відповідальність за недодержання встановленого законодавством порядку взяття проб та зразків товарів.</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496944" cy="430887"/>
          </a:xfrm>
          <a:prstGeom prst="rect">
            <a:avLst/>
          </a:prstGeom>
          <a:noFill/>
        </p:spPr>
        <p:txBody>
          <a:bodyPr wrap="square" rtlCol="0">
            <a:spAutoFit/>
          </a:bodyPr>
          <a:lstStyle/>
          <a:p>
            <a:pPr algn="ctr"/>
            <a:r>
              <a:rPr lang="uk-UA" sz="2200" b="1" dirty="0" smtClean="0">
                <a:solidFill>
                  <a:srgbClr val="009900"/>
                </a:solidFill>
              </a:rPr>
              <a:t>СКЛАДИ МИТНИХ ОРГАНІВ </a:t>
            </a:r>
            <a:endParaRPr lang="ru-RU" sz="2200" b="1" dirty="0">
              <a:solidFill>
                <a:srgbClr val="009900"/>
              </a:solidFill>
            </a:endParaRPr>
          </a:p>
        </p:txBody>
      </p:sp>
      <p:sp>
        <p:nvSpPr>
          <p:cNvPr id="5" name="TextBox 4"/>
          <p:cNvSpPr txBox="1"/>
          <p:nvPr/>
        </p:nvSpPr>
        <p:spPr>
          <a:xfrm>
            <a:off x="251520" y="724054"/>
            <a:ext cx="8712968" cy="369332"/>
          </a:xfrm>
          <a:prstGeom prst="rect">
            <a:avLst/>
          </a:prstGeom>
          <a:noFill/>
        </p:spPr>
        <p:txBody>
          <a:bodyPr wrap="square" rtlCol="0">
            <a:spAutoFit/>
          </a:bodyPr>
          <a:lstStyle/>
          <a:p>
            <a:r>
              <a:rPr lang="uk-UA" b="1" dirty="0" smtClean="0">
                <a:solidFill>
                  <a:srgbClr val="0000FF"/>
                </a:solidFill>
              </a:rPr>
              <a:t>Порядок роботи таких складів затверджено наказом </a:t>
            </a:r>
            <a:r>
              <a:rPr lang="uk-UA" b="1" dirty="0" err="1" smtClean="0">
                <a:solidFill>
                  <a:srgbClr val="0000FF"/>
                </a:solidFill>
              </a:rPr>
              <a:t>МФУ</a:t>
            </a:r>
            <a:r>
              <a:rPr lang="uk-UA" b="1" dirty="0" smtClean="0">
                <a:solidFill>
                  <a:srgbClr val="0000FF"/>
                </a:solidFill>
              </a:rPr>
              <a:t> від 30.05.2012 року № 627</a:t>
            </a:r>
            <a:endParaRPr lang="ru-RU" b="1" dirty="0">
              <a:solidFill>
                <a:srgbClr val="0000FF"/>
              </a:solidFill>
            </a:endParaRPr>
          </a:p>
        </p:txBody>
      </p:sp>
      <p:sp>
        <p:nvSpPr>
          <p:cNvPr id="6" name="Прямоугольник 5"/>
          <p:cNvSpPr/>
          <p:nvPr/>
        </p:nvSpPr>
        <p:spPr>
          <a:xfrm>
            <a:off x="321295" y="1268760"/>
            <a:ext cx="8640960" cy="1200329"/>
          </a:xfrm>
          <a:prstGeom prst="rect">
            <a:avLst/>
          </a:prstGeom>
        </p:spPr>
        <p:txBody>
          <a:bodyPr wrap="square">
            <a:spAutoFit/>
          </a:bodyPr>
          <a:lstStyle/>
          <a:p>
            <a:pPr indent="457200" algn="just"/>
            <a:r>
              <a:rPr lang="uk-UA" dirty="0" smtClean="0"/>
              <a:t>Як склади митниці можуть використовуватися </a:t>
            </a:r>
            <a:r>
              <a:rPr lang="uk-UA" dirty="0" smtClean="0"/>
              <a:t>приміщення</a:t>
            </a:r>
            <a:r>
              <a:rPr lang="uk-UA" dirty="0" smtClean="0"/>
              <a:t>, резервуари, криті та відкриті майданчики, холодильні чи морозильні камери, які належать митниці або використовуються ними і спеціально обладнані для зберігання товарів, транспортних засобів комерційного призначення під митним контролем</a:t>
            </a:r>
            <a:r>
              <a:rPr lang="uk-UA" dirty="0" smtClean="0"/>
              <a:t>.</a:t>
            </a:r>
            <a:endParaRPr lang="uk-UA" dirty="0" smtClean="0"/>
          </a:p>
        </p:txBody>
      </p:sp>
      <p:sp>
        <p:nvSpPr>
          <p:cNvPr id="7" name="TextBox 6"/>
          <p:cNvSpPr txBox="1"/>
          <p:nvPr/>
        </p:nvSpPr>
        <p:spPr>
          <a:xfrm>
            <a:off x="321295" y="6093296"/>
            <a:ext cx="8571185" cy="646331"/>
          </a:xfrm>
          <a:prstGeom prst="rect">
            <a:avLst/>
          </a:prstGeom>
          <a:noFill/>
        </p:spPr>
        <p:txBody>
          <a:bodyPr wrap="square" rtlCol="0">
            <a:spAutoFit/>
          </a:bodyPr>
          <a:lstStyle/>
          <a:p>
            <a:r>
              <a:rPr lang="uk-UA" dirty="0" smtClean="0"/>
              <a:t>Товари можуть зберігатися на таких складах від 90 до 1095 календарних </a:t>
            </a:r>
            <a:r>
              <a:rPr lang="uk-UA" dirty="0" smtClean="0"/>
              <a:t>днів (розділ </a:t>
            </a:r>
            <a:r>
              <a:rPr lang="en-US" dirty="0" smtClean="0"/>
              <a:t>VIII </a:t>
            </a:r>
            <a:r>
              <a:rPr lang="uk-UA" dirty="0" smtClean="0"/>
              <a:t>наказу № 627). </a:t>
            </a:r>
            <a:endParaRPr lang="ru-RU" dirty="0"/>
          </a:p>
        </p:txBody>
      </p:sp>
      <p:sp>
        <p:nvSpPr>
          <p:cNvPr id="2" name="Прямоугольник 1"/>
          <p:cNvSpPr/>
          <p:nvPr/>
        </p:nvSpPr>
        <p:spPr>
          <a:xfrm>
            <a:off x="408453" y="2564904"/>
            <a:ext cx="8568952" cy="3416320"/>
          </a:xfrm>
          <a:prstGeom prst="rect">
            <a:avLst/>
          </a:prstGeom>
        </p:spPr>
        <p:txBody>
          <a:bodyPr wrap="square">
            <a:spAutoFit/>
          </a:bodyPr>
          <a:lstStyle/>
          <a:p>
            <a:pPr indent="457200" algn="just"/>
            <a:r>
              <a:rPr lang="uk-UA" dirty="0" smtClean="0"/>
              <a:t>До товарів, транспортних засобів комерційного призначення завідуючий складом </a:t>
            </a:r>
            <a:r>
              <a:rPr lang="uk-UA" b="1" dirty="0" smtClean="0">
                <a:solidFill>
                  <a:srgbClr val="7030A0"/>
                </a:solidFill>
              </a:rPr>
              <a:t>прикріплює ярлики </a:t>
            </a:r>
            <a:r>
              <a:rPr lang="uk-UA" dirty="0" smtClean="0"/>
              <a:t>за формою, наведеною в </a:t>
            </a:r>
            <a:r>
              <a:rPr lang="uk-UA" u="sng" dirty="0" smtClean="0">
                <a:hlinkClick r:id="rId2"/>
              </a:rPr>
              <a:t>додатку 1</a:t>
            </a:r>
            <a:r>
              <a:rPr lang="uk-UA" dirty="0" smtClean="0"/>
              <a:t> до наказу № 627, з відомостями щодо:</a:t>
            </a:r>
          </a:p>
          <a:p>
            <a:pPr indent="457200" algn="just"/>
            <a:endParaRPr lang="uk-UA" dirty="0" smtClean="0"/>
          </a:p>
          <a:p>
            <a:pPr indent="457200" algn="just"/>
            <a:r>
              <a:rPr lang="uk-UA" dirty="0" smtClean="0"/>
              <a:t>найменування первинного документа, за яким прийнято товари, транспортні засоби комерційного призначення, його номера, дати складання;</a:t>
            </a:r>
          </a:p>
          <a:p>
            <a:pPr indent="457200" algn="just"/>
            <a:endParaRPr lang="uk-UA" dirty="0" smtClean="0"/>
          </a:p>
          <a:p>
            <a:pPr indent="457200" algn="just"/>
            <a:r>
              <a:rPr lang="uk-UA" dirty="0" smtClean="0"/>
              <a:t>назви товару, транспортного засобу комерційного призначення (стисло);</a:t>
            </a:r>
          </a:p>
          <a:p>
            <a:pPr indent="457200" algn="just"/>
            <a:endParaRPr lang="uk-UA" dirty="0" smtClean="0"/>
          </a:p>
          <a:p>
            <a:pPr indent="457200" algn="just"/>
            <a:r>
              <a:rPr lang="uk-UA" dirty="0" smtClean="0"/>
              <a:t>кількості товару та його ваги (розрахунковий об’єм займаної площі складу);</a:t>
            </a:r>
          </a:p>
          <a:p>
            <a:pPr indent="457200" algn="just"/>
            <a:endParaRPr lang="uk-UA" dirty="0"/>
          </a:p>
          <a:p>
            <a:pPr indent="457200" algn="just"/>
            <a:r>
              <a:rPr lang="uk-UA" dirty="0" smtClean="0"/>
              <a:t>кінцевого строку зберігання,</a:t>
            </a:r>
            <a:endParaRPr lang="uk-UA" dirty="0"/>
          </a:p>
        </p:txBody>
      </p:sp>
    </p:spTree>
    <p:extLst>
      <p:ext uri="{BB962C8B-B14F-4D97-AF65-F5344CB8AC3E}">
        <p14:creationId xmlns:p14="http://schemas.microsoft.com/office/powerpoint/2010/main" val="115028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923330"/>
          </a:xfrm>
          <a:prstGeom prst="rect">
            <a:avLst/>
          </a:prstGeom>
        </p:spPr>
        <p:txBody>
          <a:bodyPr wrap="square">
            <a:spAutoFit/>
          </a:bodyPr>
          <a:lstStyle/>
          <a:p>
            <a:pPr indent="457200" algn="just"/>
            <a:r>
              <a:rPr lang="uk-UA" b="1" dirty="0" smtClean="0">
                <a:solidFill>
                  <a:srgbClr val="C00000"/>
                </a:solidFill>
              </a:rPr>
              <a:t>Обов'язковому переданню на склад митниці </a:t>
            </a:r>
            <a:r>
              <a:rPr lang="uk-UA" dirty="0" smtClean="0"/>
              <a:t>(крім валютних цінностей та дорогоцінних металів, дорогоцінного каміння, дорогоцінного каміння органогенного утворення та </a:t>
            </a:r>
            <a:r>
              <a:rPr lang="uk-UA" dirty="0" err="1" smtClean="0"/>
              <a:t>напівдорогоцінного</a:t>
            </a:r>
            <a:r>
              <a:rPr lang="uk-UA" dirty="0" smtClean="0"/>
              <a:t> каміння) підлягають:</a:t>
            </a:r>
            <a:endParaRPr lang="uk-UA" dirty="0"/>
          </a:p>
        </p:txBody>
      </p:sp>
      <p:sp>
        <p:nvSpPr>
          <p:cNvPr id="3" name="Прямоугольник 2"/>
          <p:cNvSpPr/>
          <p:nvPr/>
        </p:nvSpPr>
        <p:spPr>
          <a:xfrm>
            <a:off x="179512" y="1556792"/>
            <a:ext cx="8856984" cy="3693319"/>
          </a:xfrm>
          <a:prstGeom prst="rect">
            <a:avLst/>
          </a:prstGeom>
        </p:spPr>
        <p:txBody>
          <a:bodyPr wrap="square">
            <a:spAutoFit/>
          </a:bodyPr>
          <a:lstStyle/>
          <a:p>
            <a:pPr indent="457200" algn="just"/>
            <a:r>
              <a:rPr lang="uk-UA" dirty="0" smtClean="0"/>
              <a:t>Товари, не пропущені під час ввезення на митну територію України внаслідок установлених законодавством заборон чи обмежень на їх ввезення в Україну або транзит через територію України і не вивезені з території України у день їх ввезення.</a:t>
            </a:r>
          </a:p>
          <a:p>
            <a:pPr indent="457200" algn="just"/>
            <a:endParaRPr lang="uk-UA" dirty="0" smtClean="0"/>
          </a:p>
          <a:p>
            <a:pPr indent="457200" algn="just"/>
            <a:r>
              <a:rPr lang="uk-UA" dirty="0" smtClean="0"/>
              <a:t>Товари, що ввозяться громадянами на митну територію України і підлягають оподаткуванню митними платежами, якщо вони не сплачені.</a:t>
            </a:r>
          </a:p>
          <a:p>
            <a:pPr indent="457200" algn="just"/>
            <a:endParaRPr lang="uk-UA" dirty="0" smtClean="0"/>
          </a:p>
          <a:p>
            <a:pPr indent="457200" algn="just"/>
            <a:r>
              <a:rPr lang="uk-UA" dirty="0" smtClean="0"/>
              <a:t>Товари, що до закінчення встановлених строків тимчасового зберігання під митним контролем на складах тимчасового зберігання (90 календарних днів), складах організацій - отримувачів гуманітарної допомоги, митних складах не були задекларовані власником або уповноваженою ним особою до відповідного митного режиму або такі, що декларувалися, але щодо яких після закінчення строків зберігання під митним контролем двічі надавалася відмова у митному оформленні</a:t>
            </a:r>
            <a:endParaRPr lang="uk-UA" dirty="0"/>
          </a:p>
        </p:txBody>
      </p:sp>
    </p:spTree>
    <p:extLst>
      <p:ext uri="{BB962C8B-B14F-4D97-AF65-F5344CB8AC3E}">
        <p14:creationId xmlns:p14="http://schemas.microsoft.com/office/powerpoint/2010/main" val="250614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4" y="188640"/>
            <a:ext cx="8784976" cy="6463308"/>
          </a:xfrm>
          <a:prstGeom prst="rect">
            <a:avLst/>
          </a:prstGeom>
        </p:spPr>
        <p:txBody>
          <a:bodyPr wrap="square">
            <a:spAutoFit/>
          </a:bodyPr>
          <a:lstStyle/>
          <a:p>
            <a:pPr indent="457200" algn="just"/>
            <a:r>
              <a:rPr lang="uk-UA" dirty="0" smtClean="0"/>
              <a:t>Товари, транспортні засоби комерційного призначення, граничний строк перебування яких під митним контролем на території зони митного контролю (</a:t>
            </a:r>
            <a:r>
              <a:rPr lang="uk-UA" b="1" dirty="0" smtClean="0">
                <a:solidFill>
                  <a:srgbClr val="C00000"/>
                </a:solidFill>
              </a:rPr>
              <a:t>180 календарних днів</a:t>
            </a:r>
            <a:r>
              <a:rPr lang="uk-UA" dirty="0" smtClean="0"/>
              <a:t>), закінчився, а також товари, що переміщуються через митний кордон України в міжнародних експрес-відправленнях, які зберігаються під митним контролем протягом </a:t>
            </a:r>
            <a:r>
              <a:rPr lang="uk-UA" b="1" dirty="0" smtClean="0">
                <a:solidFill>
                  <a:srgbClr val="C00000"/>
                </a:solidFill>
              </a:rPr>
              <a:t>30 календарних днів</a:t>
            </a:r>
            <a:r>
              <a:rPr lang="uk-UA" dirty="0" smtClean="0"/>
              <a:t>; </a:t>
            </a:r>
          </a:p>
          <a:p>
            <a:pPr indent="457200" algn="just"/>
            <a:endParaRPr lang="uk-UA" dirty="0" smtClean="0"/>
          </a:p>
          <a:p>
            <a:pPr indent="457200" algn="just"/>
            <a:r>
              <a:rPr lang="uk-UA" dirty="0" smtClean="0"/>
              <a:t>Товари, транспортні засоби комерційного призначення, які перебувають під митним контролем і за якими власник або уповноважена ним особа не звернулися до закінчення граничних строків (</a:t>
            </a:r>
            <a:r>
              <a:rPr lang="uk-UA" b="1" dirty="0" smtClean="0"/>
              <a:t>30 календарних днів</a:t>
            </a:r>
            <a:r>
              <a:rPr lang="uk-UA" dirty="0" smtClean="0"/>
              <a:t>); </a:t>
            </a:r>
          </a:p>
          <a:p>
            <a:pPr indent="457200" algn="just"/>
            <a:endParaRPr lang="uk-UA" dirty="0" smtClean="0"/>
          </a:p>
          <a:p>
            <a:pPr indent="457200" algn="just"/>
            <a:r>
              <a:rPr lang="uk-UA" dirty="0" smtClean="0"/>
              <a:t>Товари, заявлені у режим відмови на користь держави</a:t>
            </a:r>
          </a:p>
          <a:p>
            <a:pPr indent="457200" algn="just"/>
            <a:endParaRPr lang="uk-UA" dirty="0" smtClean="0"/>
          </a:p>
          <a:p>
            <a:pPr indent="457200" algn="just"/>
            <a:r>
              <a:rPr lang="uk-UA" dirty="0" smtClean="0"/>
              <a:t>Товари, виявлені (знайдені) під час здійснення митного контролю в зонах митного контролю та/або у транспортних засобах, що перетинають митний кордон України, і власник яких невідомий.</a:t>
            </a:r>
          </a:p>
          <a:p>
            <a:pPr indent="457200" algn="just"/>
            <a:r>
              <a:rPr lang="uk-UA" dirty="0" smtClean="0"/>
              <a:t>Проби (зразки) товарів і техніко-технологічна документація, взяті митницею для проведення класифікації товарів; </a:t>
            </a:r>
          </a:p>
          <a:p>
            <a:pPr indent="457200" algn="just"/>
            <a:endParaRPr lang="uk-UA" dirty="0" smtClean="0"/>
          </a:p>
          <a:p>
            <a:pPr indent="457200" algn="just"/>
            <a:r>
              <a:rPr lang="uk-UA" dirty="0" smtClean="0"/>
              <a:t>Проби (зразки) товарів та документація, одержані митницею під час здійснення верифікації сертифікатів про походження товару; </a:t>
            </a:r>
          </a:p>
          <a:p>
            <a:pPr indent="457200" algn="just"/>
            <a:endParaRPr lang="uk-UA" dirty="0" smtClean="0"/>
          </a:p>
          <a:p>
            <a:pPr indent="457200" algn="just"/>
            <a:r>
              <a:rPr lang="uk-UA" dirty="0" smtClean="0"/>
              <a:t>Проби (зразки) товарів, необхідні для проведення експертизи в справах про порушення митних правил</a:t>
            </a:r>
            <a:endParaRPr lang="uk-UA" dirty="0"/>
          </a:p>
        </p:txBody>
      </p:sp>
    </p:spTree>
    <p:extLst>
      <p:ext uri="{BB962C8B-B14F-4D97-AF65-F5344CB8AC3E}">
        <p14:creationId xmlns:p14="http://schemas.microsoft.com/office/powerpoint/2010/main" val="113982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40960" cy="1477328"/>
          </a:xfrm>
          <a:prstGeom prst="rect">
            <a:avLst/>
          </a:prstGeom>
        </p:spPr>
        <p:txBody>
          <a:bodyPr wrap="square">
            <a:spAutoFit/>
          </a:bodyPr>
          <a:lstStyle/>
          <a:p>
            <a:pPr indent="457200" algn="just"/>
            <a:r>
              <a:rPr lang="uk-UA" dirty="0" smtClean="0"/>
              <a:t>На склад митниці товари, транспортні засоби комерційного призначення передаються посадовою особою митниці, яка здійснила їх тимчасове вилучення, разом </a:t>
            </a:r>
            <a:r>
              <a:rPr lang="uk-UA" b="1" dirty="0" smtClean="0">
                <a:solidFill>
                  <a:srgbClr val="C00000"/>
                </a:solidFill>
              </a:rPr>
              <a:t>з описом предметів</a:t>
            </a:r>
            <a:r>
              <a:rPr lang="uk-UA" dirty="0" smtClean="0"/>
              <a:t>, оформленим за формою, наведеною в </a:t>
            </a:r>
            <a:r>
              <a:rPr lang="uk-UA" u="sng" dirty="0" smtClean="0">
                <a:hlinkClick r:id="rId2"/>
              </a:rPr>
              <a:t>додатку 6</a:t>
            </a:r>
            <a:r>
              <a:rPr lang="uk-UA" dirty="0" smtClean="0"/>
              <a:t> наказу № 627, та копіями процесуальних документів, на підставі яких проводилося і якими оформлювалося їх вилучення.</a:t>
            </a:r>
            <a:endParaRPr lang="uk-UA" dirty="0"/>
          </a:p>
        </p:txBody>
      </p:sp>
      <p:sp>
        <p:nvSpPr>
          <p:cNvPr id="3" name="Прямоугольник 2"/>
          <p:cNvSpPr/>
          <p:nvPr/>
        </p:nvSpPr>
        <p:spPr>
          <a:xfrm>
            <a:off x="179512" y="1844824"/>
            <a:ext cx="8784976" cy="4801314"/>
          </a:xfrm>
          <a:prstGeom prst="rect">
            <a:avLst/>
          </a:prstGeom>
        </p:spPr>
        <p:txBody>
          <a:bodyPr wrap="square">
            <a:spAutoFit/>
          </a:bodyPr>
          <a:lstStyle/>
          <a:p>
            <a:pPr indent="457200"/>
            <a:r>
              <a:rPr lang="uk-UA" b="1" dirty="0" smtClean="0">
                <a:solidFill>
                  <a:srgbClr val="C00000"/>
                </a:solidFill>
              </a:rPr>
              <a:t>В описі предметів зазначаються:</a:t>
            </a:r>
          </a:p>
          <a:p>
            <a:pPr indent="457200" algn="just"/>
            <a:r>
              <a:rPr lang="uk-UA" dirty="0" smtClean="0"/>
              <a:t>найменування товарів і транспортних засобів;</a:t>
            </a:r>
          </a:p>
          <a:p>
            <a:pPr indent="457200" algn="just"/>
            <a:r>
              <a:rPr lang="uk-UA" dirty="0" smtClean="0"/>
              <a:t>індивідуальні ознаки;</a:t>
            </a:r>
          </a:p>
          <a:p>
            <a:pPr indent="457200" algn="just"/>
            <a:r>
              <a:rPr lang="uk-UA" dirty="0" smtClean="0"/>
              <a:t>кількість та/або вага;</a:t>
            </a:r>
          </a:p>
          <a:p>
            <a:pPr indent="457200" algn="just"/>
            <a:r>
              <a:rPr lang="uk-UA" dirty="0" smtClean="0"/>
              <a:t>для транспортних засобів додатково - колір, марка, рік випуску, об’єм двигуна, номер кузова, дані фактичного пробігу на спідометрі, комплектність, наявність в салоні та багажнику транспортного засобу товарів та інших предметів, які не є предметами порушення митних правил, а також місцезнаходження ключів і технічного паспорта;</a:t>
            </a:r>
          </a:p>
          <a:p>
            <a:pPr indent="457200" algn="just"/>
            <a:r>
              <a:rPr lang="uk-UA" dirty="0" smtClean="0"/>
              <a:t>для товарів, які швидко псуються або мають обмежений строк зберігання/використання, обов’язково зазначаються кінцевий термін споживання, упаковка;</a:t>
            </a:r>
          </a:p>
          <a:p>
            <a:pPr indent="457200" algn="just"/>
            <a:r>
              <a:rPr lang="uk-UA" dirty="0" smtClean="0"/>
              <a:t>вартість (у випадках, коли під час вилучення товарів і транспортних засобів встановити фактичну їх вартість неможливо, у відповідній графі опису учиняється запис: </a:t>
            </a:r>
            <a:r>
              <a:rPr lang="uk-UA" dirty="0" err="1" smtClean="0"/>
              <a:t>„Оцінка</a:t>
            </a:r>
            <a:r>
              <a:rPr lang="uk-UA" dirty="0" smtClean="0"/>
              <a:t> буде проведена додатково”). В такому разі посадова особа митниці, зобов’язана в триденний строк після отримання документально підтверджених висновків щодо вартості товарів передати завідувачу складу копії відповідних висновків.</a:t>
            </a:r>
            <a:endParaRPr lang="uk-UA" dirty="0"/>
          </a:p>
        </p:txBody>
      </p:sp>
    </p:spTree>
    <p:extLst>
      <p:ext uri="{BB962C8B-B14F-4D97-AF65-F5344CB8AC3E}">
        <p14:creationId xmlns:p14="http://schemas.microsoft.com/office/powerpoint/2010/main" val="118050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854" y="101601"/>
            <a:ext cx="8712968" cy="646331"/>
          </a:xfrm>
          <a:prstGeom prst="rect">
            <a:avLst/>
          </a:prstGeom>
          <a:noFill/>
        </p:spPr>
        <p:txBody>
          <a:bodyPr wrap="square" rtlCol="0">
            <a:spAutoFit/>
          </a:bodyPr>
          <a:lstStyle/>
          <a:p>
            <a:pPr indent="457200" algn="just"/>
            <a:r>
              <a:rPr lang="uk-UA" b="1" dirty="0" smtClean="0">
                <a:solidFill>
                  <a:srgbClr val="0000FF"/>
                </a:solidFill>
              </a:rPr>
              <a:t>Наказом </a:t>
            </a:r>
            <a:r>
              <a:rPr lang="uk-UA" b="1" dirty="0" err="1" smtClean="0">
                <a:solidFill>
                  <a:srgbClr val="0000FF"/>
                </a:solidFill>
              </a:rPr>
              <a:t>МФУ</a:t>
            </a:r>
            <a:r>
              <a:rPr lang="uk-UA" b="1" dirty="0" smtClean="0">
                <a:solidFill>
                  <a:srgbClr val="0000FF"/>
                </a:solidFill>
              </a:rPr>
              <a:t> від 15.06.2012 року № 731 затверджено розміри відшкодувань за зберігання на складах митних органів товарів і транспортних </a:t>
            </a:r>
            <a:r>
              <a:rPr lang="uk-UA" b="1" dirty="0" smtClean="0">
                <a:solidFill>
                  <a:srgbClr val="0000FF"/>
                </a:solidFill>
              </a:rPr>
              <a:t>засобів (в євро за добу) </a:t>
            </a:r>
            <a:endParaRPr lang="uk-UA" b="1" dirty="0">
              <a:solidFill>
                <a:srgbClr val="0000FF"/>
              </a:solidFill>
            </a:endParaRPr>
          </a:p>
        </p:txBody>
      </p:sp>
      <p:sp>
        <p:nvSpPr>
          <p:cNvPr id="3" name="Прямоугольник 2"/>
          <p:cNvSpPr/>
          <p:nvPr/>
        </p:nvSpPr>
        <p:spPr>
          <a:xfrm>
            <a:off x="221854" y="1052736"/>
            <a:ext cx="8611294" cy="4524315"/>
          </a:xfrm>
          <a:prstGeom prst="rect">
            <a:avLst/>
          </a:prstGeom>
        </p:spPr>
        <p:txBody>
          <a:bodyPr wrap="square">
            <a:spAutoFit/>
          </a:bodyPr>
          <a:lstStyle/>
          <a:p>
            <a:pPr indent="457200" algn="just"/>
            <a:r>
              <a:rPr lang="uk-UA" dirty="0" smtClean="0"/>
              <a:t>Для розрахунку витрат за зберігання використовуються такі розрахункові одиниці використання складських приміщень:</a:t>
            </a:r>
          </a:p>
          <a:p>
            <a:pPr indent="457200" algn="just"/>
            <a:endParaRPr lang="uk-UA" dirty="0" smtClean="0"/>
          </a:p>
          <a:p>
            <a:pPr indent="457200" algn="just"/>
            <a:r>
              <a:rPr lang="uk-UA" dirty="0" smtClean="0"/>
              <a:t>1) піддон розміром 800 х 1200 мм (п.) - при розміщенні товарів на піддонах;</a:t>
            </a:r>
          </a:p>
          <a:p>
            <a:pPr indent="457200" algn="just"/>
            <a:endParaRPr lang="uk-UA" dirty="0" smtClean="0"/>
          </a:p>
          <a:p>
            <a:pPr indent="457200" algn="just"/>
            <a:r>
              <a:rPr lang="uk-UA" dirty="0" smtClean="0"/>
              <a:t>2) кубічний метр (м</a:t>
            </a:r>
            <a:r>
              <a:rPr lang="uk-UA" b="1" baseline="30000" dirty="0" smtClean="0"/>
              <a:t>-3</a:t>
            </a:r>
            <a:r>
              <a:rPr lang="uk-UA" dirty="0" smtClean="0"/>
              <a:t>) - у разі об'єктивної неможливості розміщення товарів на піддонах, а також:</a:t>
            </a:r>
          </a:p>
          <a:p>
            <a:pPr indent="457200" algn="just"/>
            <a:r>
              <a:rPr lang="uk-UA" dirty="0" smtClean="0"/>
              <a:t>при розміщенні габаритних товарів або товарів, що не мають чітко визначеної геометричної форми, розрахунки об'єму здійснюються за показниками займаної площі, розрахованими в максимальних величинах довжини, ширини, висоти зазначеного товару;</a:t>
            </a:r>
          </a:p>
          <a:p>
            <a:pPr indent="457200" algn="just"/>
            <a:r>
              <a:rPr lang="uk-UA" dirty="0" smtClean="0"/>
              <a:t>при розміщенні живих тварин розрахунки об'єму здійснюються залежно від розмірів місця у складському приміщенні, відведеного для зберігання таких тварин;</a:t>
            </a:r>
          </a:p>
          <a:p>
            <a:pPr indent="457200" algn="just"/>
            <a:endParaRPr lang="uk-UA" dirty="0" smtClean="0"/>
          </a:p>
          <a:p>
            <a:pPr indent="457200" algn="just"/>
            <a:r>
              <a:rPr lang="uk-UA" dirty="0" smtClean="0"/>
              <a:t>3) одиниця транспортного засобу (од.) - з урахуванням його ваги та кількості місць для сидіння.</a:t>
            </a:r>
            <a:endParaRPr lang="uk-UA" dirty="0"/>
          </a:p>
        </p:txBody>
      </p:sp>
    </p:spTree>
    <p:extLst>
      <p:ext uri="{BB962C8B-B14F-4D97-AF65-F5344CB8AC3E}">
        <p14:creationId xmlns:p14="http://schemas.microsoft.com/office/powerpoint/2010/main" val="278797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090" y="79464"/>
            <a:ext cx="8551373" cy="646331"/>
          </a:xfrm>
          <a:prstGeom prst="rect">
            <a:avLst/>
          </a:prstGeom>
        </p:spPr>
        <p:txBody>
          <a:bodyPr wrap="square">
            <a:spAutoFit/>
          </a:bodyPr>
          <a:lstStyle/>
          <a:p>
            <a:pPr algn="ctr"/>
            <a:r>
              <a:rPr lang="uk-UA" smtClean="0"/>
              <a:t>Відшкодування витрат митного органу оформлюється </a:t>
            </a:r>
            <a:r>
              <a:rPr lang="uk-UA" u="sng" smtClean="0">
                <a:hlinkClick r:id="rId2"/>
              </a:rPr>
              <a:t>уніфікованою митною квитанцією МД-1</a:t>
            </a:r>
            <a:endParaRPr lang="uk-U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63" y="1268760"/>
            <a:ext cx="6900425" cy="495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96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923330"/>
          </a:xfrm>
          <a:prstGeom prst="rect">
            <a:avLst/>
          </a:prstGeom>
        </p:spPr>
        <p:txBody>
          <a:bodyPr wrap="square">
            <a:spAutoFit/>
          </a:bodyPr>
          <a:lstStyle/>
          <a:p>
            <a:pPr indent="457200" algn="just"/>
            <a:r>
              <a:rPr lang="uk-UA" dirty="0" smtClean="0"/>
              <a:t>Витрати митного органу відшкодовуються власником товарів, транспортних засобів або вповноваженою ним особою після їх митного оформлення при фактичному отриманні цих товарів, транспортних засобів.</a:t>
            </a:r>
            <a:endParaRPr lang="uk-UA" dirty="0"/>
          </a:p>
        </p:txBody>
      </p:sp>
      <p:sp>
        <p:nvSpPr>
          <p:cNvPr id="3" name="Прямоугольник 2"/>
          <p:cNvSpPr/>
          <p:nvPr/>
        </p:nvSpPr>
        <p:spPr>
          <a:xfrm>
            <a:off x="323528" y="1556792"/>
            <a:ext cx="8568952" cy="646331"/>
          </a:xfrm>
          <a:prstGeom prst="rect">
            <a:avLst/>
          </a:prstGeom>
        </p:spPr>
        <p:txBody>
          <a:bodyPr wrap="square">
            <a:spAutoFit/>
          </a:bodyPr>
          <a:lstStyle/>
          <a:p>
            <a:pPr indent="457200" algn="just"/>
            <a:r>
              <a:rPr lang="uk-UA" smtClean="0"/>
              <a:t>Витрати відшкодовуються платником у гривнях за офіційним курсом Національного банку України, установленим на дату їх внесення</a:t>
            </a:r>
            <a:endParaRPr lang="uk-UA"/>
          </a:p>
        </p:txBody>
      </p:sp>
      <p:sp>
        <p:nvSpPr>
          <p:cNvPr id="4" name="Прямоугольник 3"/>
          <p:cNvSpPr/>
          <p:nvPr/>
        </p:nvSpPr>
        <p:spPr>
          <a:xfrm>
            <a:off x="213379" y="2420888"/>
            <a:ext cx="8757058" cy="1477328"/>
          </a:xfrm>
          <a:prstGeom prst="rect">
            <a:avLst/>
          </a:prstGeom>
        </p:spPr>
        <p:txBody>
          <a:bodyPr wrap="square">
            <a:spAutoFit/>
          </a:bodyPr>
          <a:lstStyle/>
          <a:p>
            <a:pPr indent="457200" algn="just"/>
            <a:r>
              <a:rPr lang="uk-UA" dirty="0" smtClean="0"/>
              <a:t>Строк зберігання товарів і транспортних засобів на складі митного органу для обрахунку витрат обчислюється </a:t>
            </a:r>
            <a:r>
              <a:rPr lang="uk-UA" b="1" dirty="0" smtClean="0">
                <a:solidFill>
                  <a:srgbClr val="C00000"/>
                </a:solidFill>
              </a:rPr>
              <a:t>починаючи з 11 дня </a:t>
            </a:r>
            <a:r>
              <a:rPr lang="uk-UA" dirty="0" smtClean="0"/>
              <a:t>після оформлення відповідних документів про фактичне прийняття товарів і транспортних засобів на зберігання митним органом і до дня їх видачі зі складу митного органу власникам або вповноваженим особам. </a:t>
            </a:r>
            <a:endParaRPr lang="uk-UA" dirty="0"/>
          </a:p>
        </p:txBody>
      </p:sp>
      <p:sp>
        <p:nvSpPr>
          <p:cNvPr id="5" name="Прямоугольник 4"/>
          <p:cNvSpPr/>
          <p:nvPr/>
        </p:nvSpPr>
        <p:spPr>
          <a:xfrm>
            <a:off x="213379" y="4149080"/>
            <a:ext cx="8789249" cy="2031325"/>
          </a:xfrm>
          <a:prstGeom prst="rect">
            <a:avLst/>
          </a:prstGeom>
        </p:spPr>
        <p:txBody>
          <a:bodyPr wrap="square">
            <a:spAutoFit/>
          </a:bodyPr>
          <a:lstStyle/>
          <a:p>
            <a:pPr indent="457200" algn="just"/>
            <a:r>
              <a:rPr lang="uk-UA" b="1" dirty="0" smtClean="0">
                <a:solidFill>
                  <a:srgbClr val="C00000"/>
                </a:solidFill>
              </a:rPr>
              <a:t>Витрати не обраховуються та не відшкодовуються</a:t>
            </a:r>
            <a:r>
              <a:rPr lang="uk-UA" dirty="0" smtClean="0"/>
              <a:t>, якщо:</a:t>
            </a:r>
          </a:p>
          <a:p>
            <a:pPr indent="457200" algn="just"/>
            <a:r>
              <a:rPr lang="uk-UA" dirty="0" smtClean="0"/>
              <a:t>строк зберігання товарів, транспортних засобів на складі митного органу </a:t>
            </a:r>
            <a:r>
              <a:rPr lang="uk-UA" b="1" dirty="0" smtClean="0">
                <a:solidFill>
                  <a:srgbClr val="C00000"/>
                </a:solidFill>
              </a:rPr>
              <a:t>не перевищує 10 днів </a:t>
            </a:r>
            <a:r>
              <a:rPr lang="uk-UA" dirty="0" smtClean="0"/>
              <a:t>з дня їх розміщення на складі митного органу; </a:t>
            </a:r>
          </a:p>
          <a:p>
            <a:pPr indent="457200" algn="just"/>
            <a:endParaRPr lang="uk-UA" dirty="0" smtClean="0"/>
          </a:p>
          <a:p>
            <a:pPr indent="457200" algn="just"/>
            <a:r>
              <a:rPr lang="uk-UA" dirty="0" smtClean="0"/>
              <a:t>товари, транспортні засоби, що зберігаються на складі митного органу, розміщуються їх власником або вповноваженою ним особою у режим відмови на користь держави.</a:t>
            </a:r>
            <a:endParaRPr lang="uk-UA" dirty="0"/>
          </a:p>
        </p:txBody>
      </p:sp>
    </p:spTree>
    <p:extLst>
      <p:ext uri="{BB962C8B-B14F-4D97-AF65-F5344CB8AC3E}">
        <p14:creationId xmlns:p14="http://schemas.microsoft.com/office/powerpoint/2010/main" val="2878265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4585871"/>
          </a:xfrm>
          <a:prstGeom prst="rect">
            <a:avLst/>
          </a:prstGeom>
        </p:spPr>
        <p:txBody>
          <a:bodyPr wrap="square">
            <a:spAutoFit/>
          </a:bodyPr>
          <a:lstStyle/>
          <a:p>
            <a:pPr indent="457200" algn="just"/>
            <a:r>
              <a:rPr lang="uk-UA" sz="2200" b="1" dirty="0" smtClean="0">
                <a:solidFill>
                  <a:srgbClr val="7030A0"/>
                </a:solidFill>
              </a:rPr>
              <a:t>Склад тимчасового зберігання </a:t>
            </a:r>
            <a:r>
              <a:rPr lang="uk-UA" dirty="0" smtClean="0"/>
              <a:t>- це відповідним чином </a:t>
            </a:r>
            <a:r>
              <a:rPr lang="uk-UA" dirty="0" err="1" smtClean="0"/>
              <a:t>облаштовані</a:t>
            </a:r>
            <a:r>
              <a:rPr lang="uk-UA" dirty="0" smtClean="0"/>
              <a:t> приміщення та/або криті чи відкриті майданчики, резервуари, холодильні чи морозильні камери, призначені для тимчасового зберігання товарів під митним контролем до поміщення їх у митний режим.</a:t>
            </a:r>
          </a:p>
          <a:p>
            <a:pPr indent="457200" algn="just"/>
            <a:endParaRPr lang="uk-UA" dirty="0" smtClean="0"/>
          </a:p>
          <a:p>
            <a:pPr indent="457200" algn="just"/>
            <a:r>
              <a:rPr lang="uk-UA" b="1" dirty="0" smtClean="0">
                <a:solidFill>
                  <a:srgbClr val="C00000"/>
                </a:solidFill>
              </a:rPr>
              <a:t>Склад тимчасового зберігання може бути закритого та відкритого типу.</a:t>
            </a:r>
          </a:p>
          <a:p>
            <a:pPr indent="457200" algn="just"/>
            <a:endParaRPr lang="uk-UA" dirty="0" smtClean="0"/>
          </a:p>
          <a:p>
            <a:pPr indent="457200" algn="just"/>
            <a:r>
              <a:rPr lang="uk-UA" dirty="0" smtClean="0"/>
              <a:t>Склад тимчасового зберігання закритого типу призначається </a:t>
            </a:r>
            <a:r>
              <a:rPr lang="uk-UA" b="1" dirty="0" smtClean="0">
                <a:solidFill>
                  <a:srgbClr val="C00000"/>
                </a:solidFill>
              </a:rPr>
              <a:t>виключно для зберігання утримувачем складу товарів</a:t>
            </a:r>
            <a:r>
              <a:rPr lang="uk-UA" dirty="0" smtClean="0"/>
              <a:t>, що належать йому.</a:t>
            </a:r>
          </a:p>
          <a:p>
            <a:pPr indent="457200" algn="just"/>
            <a:r>
              <a:rPr lang="uk-UA" dirty="0" smtClean="0"/>
              <a:t>Склад тимчасового зберігання відкритого типу призначається для зберігання товарів, що належать будь-яким особам.</a:t>
            </a:r>
          </a:p>
          <a:p>
            <a:pPr indent="457200" algn="just"/>
            <a:endParaRPr lang="uk-UA" dirty="0" smtClean="0"/>
          </a:p>
          <a:p>
            <a:pPr indent="457200" algn="just"/>
            <a:r>
              <a:rPr lang="uk-UA" dirty="0" smtClean="0"/>
              <a:t>Порядок розміщення, зберігання та обліку товарів, транспортних засобів комерційного призначення на складі тимчасового зберігання, а також випуску їх із цього складу визначається </a:t>
            </a:r>
            <a:r>
              <a:rPr lang="uk-UA" b="1" dirty="0" smtClean="0">
                <a:solidFill>
                  <a:srgbClr val="0000FF"/>
                </a:solidFill>
              </a:rPr>
              <a:t>наказом Міністерства фінансів України від 28.05.2012 року № 613</a:t>
            </a:r>
            <a:endParaRPr lang="uk-UA" b="1" dirty="0">
              <a:solidFill>
                <a:srgbClr val="0000FF"/>
              </a:solidFill>
            </a:endParaRPr>
          </a:p>
        </p:txBody>
      </p:sp>
      <p:sp>
        <p:nvSpPr>
          <p:cNvPr id="3" name="Прямоугольник 2"/>
          <p:cNvSpPr/>
          <p:nvPr/>
        </p:nvSpPr>
        <p:spPr>
          <a:xfrm>
            <a:off x="179512" y="5153503"/>
            <a:ext cx="8712968" cy="923330"/>
          </a:xfrm>
          <a:prstGeom prst="rect">
            <a:avLst/>
          </a:prstGeom>
        </p:spPr>
        <p:txBody>
          <a:bodyPr wrap="square">
            <a:spAutoFit/>
          </a:bodyPr>
          <a:lstStyle/>
          <a:p>
            <a:pPr indent="457200" algn="just"/>
            <a:r>
              <a:rPr lang="uk-UA" dirty="0" smtClean="0"/>
              <a:t>Взаємовідносини утримувача складу тимчасового зберігання відкритого типу з особами, які розміщують товари на цьому складі, </a:t>
            </a:r>
            <a:r>
              <a:rPr lang="uk-UA" b="1" dirty="0" smtClean="0">
                <a:solidFill>
                  <a:srgbClr val="0000FF"/>
                </a:solidFill>
              </a:rPr>
              <a:t>визначаються відповідним договором</a:t>
            </a:r>
            <a:endParaRPr lang="uk-UA" b="1" dirty="0">
              <a:solidFill>
                <a:srgbClr val="0000FF"/>
              </a:solidFill>
            </a:endParaRPr>
          </a:p>
        </p:txBody>
      </p:sp>
    </p:spTree>
    <p:extLst>
      <p:ext uri="{BB962C8B-B14F-4D97-AF65-F5344CB8AC3E}">
        <p14:creationId xmlns:p14="http://schemas.microsoft.com/office/powerpoint/2010/main" val="311956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12968" cy="5078313"/>
          </a:xfrm>
          <a:prstGeom prst="rect">
            <a:avLst/>
          </a:prstGeom>
        </p:spPr>
        <p:txBody>
          <a:bodyPr wrap="square">
            <a:spAutoFit/>
          </a:bodyPr>
          <a:lstStyle/>
          <a:p>
            <a:pPr indent="457200" algn="just"/>
            <a:r>
              <a:rPr lang="uk-UA" dirty="0" smtClean="0"/>
              <a:t>Взаємовідносини утримувача митного складу відкритого типу з особами, які розміщують товари на цьому складі, </a:t>
            </a:r>
            <a:r>
              <a:rPr lang="uk-UA" b="1" dirty="0" smtClean="0"/>
              <a:t>визначаються відповідним договором.</a:t>
            </a:r>
          </a:p>
          <a:p>
            <a:pPr indent="457200" algn="just"/>
            <a:endParaRPr lang="uk-UA" dirty="0"/>
          </a:p>
          <a:p>
            <a:pPr indent="457200" algn="just"/>
            <a:r>
              <a:rPr lang="uk-UA" b="1" dirty="0" smtClean="0"/>
              <a:t>Взаємовідносини утримувача митного складу з митним органом</a:t>
            </a:r>
            <a:r>
              <a:rPr lang="uk-UA" dirty="0" smtClean="0"/>
              <a:t> визначаються затвердженою керівником митного органу або його заступником та погодженою утримувачем митного складу </a:t>
            </a:r>
            <a:r>
              <a:rPr lang="uk-UA" b="1" dirty="0" smtClean="0">
                <a:solidFill>
                  <a:srgbClr val="0000FF"/>
                </a:solidFill>
              </a:rPr>
              <a:t>процедурою експлуатації </a:t>
            </a:r>
            <a:r>
              <a:rPr lang="uk-UA" dirty="0" smtClean="0"/>
              <a:t>такого складу, яка встановлює:</a:t>
            </a:r>
          </a:p>
          <a:p>
            <a:pPr indent="457200" algn="just"/>
            <a:endParaRPr lang="uk-UA" dirty="0" smtClean="0"/>
          </a:p>
          <a:p>
            <a:pPr indent="457200" algn="just"/>
            <a:r>
              <a:rPr lang="uk-UA" dirty="0" smtClean="0"/>
              <a:t>1</a:t>
            </a:r>
            <a:r>
              <a:rPr lang="uk-UA" dirty="0" smtClean="0"/>
              <a:t>) перелік посадових осіб, які мають право доступу на митний склад;</a:t>
            </a:r>
          </a:p>
          <a:p>
            <a:pPr indent="457200" algn="just"/>
            <a:r>
              <a:rPr lang="uk-UA" dirty="0" smtClean="0"/>
              <a:t>2) особу керуючого митним складом;</a:t>
            </a:r>
          </a:p>
          <a:p>
            <a:pPr indent="457200" algn="just"/>
            <a:r>
              <a:rPr lang="uk-UA" dirty="0" smtClean="0"/>
              <a:t>3) мінімальну кількість посадових осіб митного органу, які будуть залучені до здійснення митного контролю та митного оформлення;</a:t>
            </a:r>
          </a:p>
          <a:p>
            <a:pPr indent="457200" algn="just"/>
            <a:r>
              <a:rPr lang="uk-UA" dirty="0" smtClean="0"/>
              <a:t>4) режим роботи складу;</a:t>
            </a:r>
          </a:p>
          <a:p>
            <a:pPr indent="457200" algn="just"/>
            <a:r>
              <a:rPr lang="uk-UA" dirty="0" smtClean="0"/>
              <a:t>5) терміни подання утримувачем митного складу звітів про рух товарів на складі;</a:t>
            </a:r>
          </a:p>
          <a:p>
            <a:pPr indent="457200" algn="just"/>
            <a:r>
              <a:rPr lang="uk-UA" dirty="0" smtClean="0"/>
              <a:t>6) особливості функціонування митного складу (за наявності).</a:t>
            </a:r>
          </a:p>
          <a:p>
            <a:pPr indent="457200" algn="just"/>
            <a:endParaRPr lang="uk-UA" dirty="0"/>
          </a:p>
          <a:p>
            <a:pPr indent="457200" algn="just"/>
            <a:r>
              <a:rPr lang="uk-UA" dirty="0" smtClean="0"/>
              <a:t>У разі розміщення товарів на митних складах </a:t>
            </a:r>
            <a:r>
              <a:rPr lang="uk-UA" b="1" dirty="0" smtClean="0"/>
              <a:t>з ініціативи митного органу </a:t>
            </a:r>
            <a:r>
              <a:rPr lang="uk-UA" dirty="0" smtClean="0"/>
              <a:t>взаємовідносини власника митного складу з митними органами визначаються у </a:t>
            </a:r>
            <a:r>
              <a:rPr lang="uk-UA" b="1" dirty="0" smtClean="0">
                <a:solidFill>
                  <a:srgbClr val="C00000"/>
                </a:solidFill>
              </a:rPr>
              <a:t>відповідному договорі</a:t>
            </a:r>
            <a:r>
              <a:rPr lang="uk-UA" dirty="0" smtClean="0"/>
              <a:t>, укладеному згідно з цивільним законодавством України.</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712968" cy="923330"/>
          </a:xfrm>
          <a:prstGeom prst="rect">
            <a:avLst/>
          </a:prstGeom>
        </p:spPr>
        <p:txBody>
          <a:bodyPr wrap="square">
            <a:spAutoFit/>
          </a:bodyPr>
          <a:lstStyle/>
          <a:p>
            <a:pPr indent="457200" algn="just"/>
            <a:r>
              <a:rPr lang="uk-UA" smtClean="0"/>
              <a:t>СТЗ розташовується на митній території України, окрім території пунктів пропуску через державний кордон України для міжнародного чи міждержавного автомобільного сполучення.</a:t>
            </a:r>
            <a:endParaRPr lang="uk-UA"/>
          </a:p>
        </p:txBody>
      </p:sp>
      <p:sp>
        <p:nvSpPr>
          <p:cNvPr id="5" name="Прямоугольник 4"/>
          <p:cNvSpPr/>
          <p:nvPr/>
        </p:nvSpPr>
        <p:spPr>
          <a:xfrm>
            <a:off x="323528" y="1434897"/>
            <a:ext cx="8568952" cy="3416320"/>
          </a:xfrm>
          <a:prstGeom prst="rect">
            <a:avLst/>
          </a:prstGeom>
        </p:spPr>
        <p:txBody>
          <a:bodyPr wrap="square">
            <a:spAutoFit/>
          </a:bodyPr>
          <a:lstStyle/>
          <a:p>
            <a:pPr indent="457200" algn="just"/>
            <a:r>
              <a:rPr lang="uk-UA" b="1" dirty="0" smtClean="0">
                <a:solidFill>
                  <a:srgbClr val="C00000"/>
                </a:solidFill>
              </a:rPr>
              <a:t>Тимчасове зберігання товарів, ввезених на митну територію України як гуманітарна допомога, здійснюється з дозволу митного органу на </a:t>
            </a:r>
            <a:r>
              <a:rPr lang="uk-UA" b="1" dirty="0" err="1" smtClean="0">
                <a:solidFill>
                  <a:srgbClr val="C00000"/>
                </a:solidFill>
              </a:rPr>
              <a:t>СГД</a:t>
            </a:r>
            <a:r>
              <a:rPr lang="uk-UA" b="1" dirty="0" smtClean="0">
                <a:solidFill>
                  <a:srgbClr val="C00000"/>
                </a:solidFill>
              </a:rPr>
              <a:t> за таких умов:</a:t>
            </a:r>
          </a:p>
          <a:p>
            <a:pPr indent="457200" algn="just"/>
            <a:endParaRPr lang="uk-UA" dirty="0" smtClean="0"/>
          </a:p>
          <a:p>
            <a:pPr indent="457200" algn="just"/>
            <a:r>
              <a:rPr lang="uk-UA" dirty="0" smtClean="0"/>
              <a:t>дані про утримувача </a:t>
            </a:r>
            <a:r>
              <a:rPr lang="uk-UA" dirty="0" err="1" smtClean="0"/>
              <a:t>СГД</a:t>
            </a:r>
            <a:r>
              <a:rPr lang="uk-UA" dirty="0" smtClean="0"/>
              <a:t> повинні бути внесені до Єдиного реєстру отримувачів гуманітарної допомоги;</a:t>
            </a:r>
          </a:p>
          <a:p>
            <a:pPr indent="457200" algn="just"/>
            <a:endParaRPr lang="uk-UA" dirty="0" smtClean="0"/>
          </a:p>
          <a:p>
            <a:pPr indent="457200" algn="just"/>
            <a:r>
              <a:rPr lang="uk-UA" dirty="0" smtClean="0"/>
              <a:t>наявності на </a:t>
            </a:r>
            <a:r>
              <a:rPr lang="uk-UA" dirty="0" err="1" smtClean="0"/>
              <a:t>СГД</a:t>
            </a:r>
            <a:r>
              <a:rPr lang="uk-UA" dirty="0" smtClean="0"/>
              <a:t> цілодобової охорони або функціонуючої охоронної сигналізації, засобів пожежогасіння;</a:t>
            </a:r>
          </a:p>
          <a:p>
            <a:pPr indent="457200" algn="just"/>
            <a:endParaRPr lang="uk-UA" dirty="0" smtClean="0"/>
          </a:p>
          <a:p>
            <a:pPr indent="457200" algn="just"/>
            <a:r>
              <a:rPr lang="uk-UA" dirty="0" smtClean="0"/>
              <a:t>обладнання </a:t>
            </a:r>
            <a:r>
              <a:rPr lang="uk-UA" dirty="0" err="1" smtClean="0"/>
              <a:t>СГД</a:t>
            </a:r>
            <a:r>
              <a:rPr lang="uk-UA" dirty="0" smtClean="0"/>
              <a:t> не менше ніж двома засобами нанесення забезпечення, один з яких повинен перебувати у віданні митниці, другий - у віданні утримувача </a:t>
            </a:r>
            <a:r>
              <a:rPr lang="uk-UA" dirty="0" err="1" smtClean="0"/>
              <a:t>СГД</a:t>
            </a:r>
            <a:r>
              <a:rPr lang="uk-UA" dirty="0" smtClean="0"/>
              <a:t>.</a:t>
            </a:r>
            <a:endParaRPr lang="uk-UA" dirty="0"/>
          </a:p>
        </p:txBody>
      </p:sp>
    </p:spTree>
    <p:extLst>
      <p:ext uri="{BB962C8B-B14F-4D97-AF65-F5344CB8AC3E}">
        <p14:creationId xmlns:p14="http://schemas.microsoft.com/office/powerpoint/2010/main" val="365312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2816"/>
            <a:ext cx="2808312" cy="2862322"/>
          </a:xfrm>
          <a:prstGeom prst="rect">
            <a:avLst/>
          </a:prstGeom>
        </p:spPr>
        <p:txBody>
          <a:bodyPr wrap="square">
            <a:spAutoFit/>
          </a:bodyPr>
          <a:lstStyle/>
          <a:p>
            <a:pPr algn="ctr"/>
            <a:r>
              <a:rPr lang="uk-UA" dirty="0" smtClean="0"/>
              <a:t>Підприємство, яке має намір отримати Дозвіл, подає до митниці в паперовій та/або електронній формі </a:t>
            </a:r>
            <a:r>
              <a:rPr lang="uk-UA" b="1" dirty="0" smtClean="0">
                <a:solidFill>
                  <a:srgbClr val="009900"/>
                </a:solidFill>
              </a:rPr>
              <a:t>заяву про надання дозволу на відкриття та експлуатацію </a:t>
            </a:r>
            <a:r>
              <a:rPr lang="uk-UA" b="1" dirty="0" err="1" smtClean="0">
                <a:solidFill>
                  <a:srgbClr val="009900"/>
                </a:solidFill>
              </a:rPr>
              <a:t>СТЗ</a:t>
            </a:r>
            <a:r>
              <a:rPr lang="uk-UA" b="1" dirty="0" smtClean="0">
                <a:solidFill>
                  <a:srgbClr val="009900"/>
                </a:solidFill>
              </a:rPr>
              <a:t> та додає до неї документи, передбачені наказом </a:t>
            </a:r>
            <a:r>
              <a:rPr lang="uk-UA" b="1" dirty="0" err="1" smtClean="0">
                <a:solidFill>
                  <a:srgbClr val="009900"/>
                </a:solidFill>
              </a:rPr>
              <a:t>МФУ</a:t>
            </a:r>
            <a:r>
              <a:rPr lang="uk-UA" b="1" dirty="0" smtClean="0">
                <a:solidFill>
                  <a:srgbClr val="009900"/>
                </a:solidFill>
              </a:rPr>
              <a:t> № 613. </a:t>
            </a:r>
            <a:endParaRPr lang="uk-UA" b="1" dirty="0">
              <a:solidFill>
                <a:srgbClr val="0099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88640"/>
            <a:ext cx="476289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198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568952" cy="646331"/>
          </a:xfrm>
          <a:prstGeom prst="rect">
            <a:avLst/>
          </a:prstGeom>
        </p:spPr>
        <p:txBody>
          <a:bodyPr wrap="square">
            <a:spAutoFit/>
          </a:bodyPr>
          <a:lstStyle/>
          <a:p>
            <a:pPr indent="457200" algn="just"/>
            <a:r>
              <a:rPr lang="uk-UA" dirty="0" smtClean="0"/>
              <a:t>Розгляд Заяви про надання Дозволу здійснюється митницею у строк, </a:t>
            </a:r>
            <a:r>
              <a:rPr lang="uk-UA" b="1" dirty="0" smtClean="0">
                <a:solidFill>
                  <a:srgbClr val="0000FF"/>
                </a:solidFill>
              </a:rPr>
              <a:t>що не перевищує </a:t>
            </a:r>
            <a:r>
              <a:rPr lang="uk-UA" b="1" dirty="0" smtClean="0">
                <a:solidFill>
                  <a:srgbClr val="0000FF"/>
                </a:solidFill>
              </a:rPr>
              <a:t>15 робочих </a:t>
            </a:r>
            <a:r>
              <a:rPr lang="uk-UA" b="1" dirty="0" smtClean="0">
                <a:solidFill>
                  <a:srgbClr val="0000FF"/>
                </a:solidFill>
              </a:rPr>
              <a:t>днів</a:t>
            </a:r>
            <a:r>
              <a:rPr lang="uk-UA" dirty="0" smtClean="0"/>
              <a:t> з дня реєстрації цієї заяви у митниці.</a:t>
            </a:r>
            <a:endParaRPr lang="uk-UA" dirty="0"/>
          </a:p>
        </p:txBody>
      </p:sp>
      <p:sp>
        <p:nvSpPr>
          <p:cNvPr id="3" name="Прямоугольник 2"/>
          <p:cNvSpPr/>
          <p:nvPr/>
        </p:nvSpPr>
        <p:spPr>
          <a:xfrm>
            <a:off x="395536" y="1772816"/>
            <a:ext cx="8568952" cy="3970318"/>
          </a:xfrm>
          <a:prstGeom prst="rect">
            <a:avLst/>
          </a:prstGeom>
        </p:spPr>
        <p:txBody>
          <a:bodyPr wrap="square">
            <a:spAutoFit/>
          </a:bodyPr>
          <a:lstStyle/>
          <a:p>
            <a:pPr indent="457200" algn="just"/>
            <a:r>
              <a:rPr lang="uk-UA" dirty="0" smtClean="0"/>
              <a:t>З метою перевірки відомостей про складські об’єкти, їх розташування та облаштування митниця </a:t>
            </a:r>
            <a:r>
              <a:rPr lang="uk-UA" b="1" dirty="0" smtClean="0">
                <a:solidFill>
                  <a:srgbClr val="009900"/>
                </a:solidFill>
              </a:rPr>
              <a:t>протягом </a:t>
            </a:r>
            <a:r>
              <a:rPr lang="uk-UA" b="1" dirty="0" smtClean="0">
                <a:solidFill>
                  <a:srgbClr val="009900"/>
                </a:solidFill>
              </a:rPr>
              <a:t>10 </a:t>
            </a:r>
            <a:r>
              <a:rPr lang="uk-UA" b="1" dirty="0" smtClean="0">
                <a:solidFill>
                  <a:srgbClr val="009900"/>
                </a:solidFill>
              </a:rPr>
              <a:t>робочих днів </a:t>
            </a:r>
            <a:r>
              <a:rPr lang="uk-UA" dirty="0" smtClean="0"/>
              <a:t>з дня реєстрації Заяви про надання Дозволу проводить у присутності уповноваженої посадової особи заявника огляд та фотографування складських об’єктів, прилеглої території та перевірку відповідності складських об’єктів відомостям, зазначеним у доданих до Заяви про надання Дозволу документах.</a:t>
            </a:r>
          </a:p>
          <a:p>
            <a:pPr indent="457200" algn="just"/>
            <a:endParaRPr lang="uk-UA" dirty="0" smtClean="0"/>
          </a:p>
          <a:p>
            <a:pPr indent="457200" algn="just"/>
            <a:r>
              <a:rPr lang="uk-UA" dirty="0" smtClean="0"/>
              <a:t>За результатами огляду складається акт огляду. В Акті огляду не допускаються виправлення цифрових показників, дат та інших даних. Копія Акта огляду надається утримувачу </a:t>
            </a:r>
            <a:r>
              <a:rPr lang="uk-UA" dirty="0" err="1" smtClean="0"/>
              <a:t>СТЗ</a:t>
            </a:r>
            <a:r>
              <a:rPr lang="uk-UA" dirty="0" smtClean="0"/>
              <a:t>.</a:t>
            </a:r>
          </a:p>
          <a:p>
            <a:pPr indent="457200" algn="just"/>
            <a:endParaRPr lang="uk-UA" dirty="0" smtClean="0"/>
          </a:p>
          <a:p>
            <a:pPr indent="457200" algn="just"/>
            <a:r>
              <a:rPr lang="uk-UA" dirty="0" smtClean="0"/>
              <a:t>За результатами розгляду Заяви про надання Дозволу та з урахуванням відомостей, зазначених у Акті огляду, </a:t>
            </a:r>
            <a:r>
              <a:rPr lang="uk-UA" b="1" dirty="0" smtClean="0">
                <a:solidFill>
                  <a:srgbClr val="009900"/>
                </a:solidFill>
              </a:rPr>
              <a:t>митниця приймає рішення про надання Дозволу.</a:t>
            </a:r>
            <a:endParaRPr lang="uk-UA" b="1" dirty="0">
              <a:solidFill>
                <a:srgbClr val="009900"/>
              </a:solidFill>
            </a:endParaRPr>
          </a:p>
        </p:txBody>
      </p:sp>
    </p:spTree>
    <p:extLst>
      <p:ext uri="{BB962C8B-B14F-4D97-AF65-F5344CB8AC3E}">
        <p14:creationId xmlns:p14="http://schemas.microsoft.com/office/powerpoint/2010/main" val="64786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12968" cy="923330"/>
          </a:xfrm>
          <a:prstGeom prst="rect">
            <a:avLst/>
          </a:prstGeom>
        </p:spPr>
        <p:txBody>
          <a:bodyPr wrap="square">
            <a:spAutoFit/>
          </a:bodyPr>
          <a:lstStyle/>
          <a:p>
            <a:pPr indent="457200" algn="just"/>
            <a:r>
              <a:rPr lang="uk-UA" b="1" dirty="0" smtClean="0">
                <a:solidFill>
                  <a:srgbClr val="009900"/>
                </a:solidFill>
              </a:rPr>
              <a:t>Протягом одного робочого дня </a:t>
            </a:r>
            <a:r>
              <a:rPr lang="uk-UA" dirty="0" smtClean="0"/>
              <a:t>з дня видання наказу митниці про надання Дозволу митниця засобами відомчої електронної пошти надсилає Держмитслужбі лист-подання про внесення даних про </a:t>
            </a:r>
            <a:r>
              <a:rPr lang="uk-UA" dirty="0" err="1" smtClean="0"/>
              <a:t>СТЗ</a:t>
            </a:r>
            <a:r>
              <a:rPr lang="uk-UA" dirty="0" smtClean="0"/>
              <a:t> до Реєстру.</a:t>
            </a:r>
            <a:endParaRPr lang="uk-UA" dirty="0"/>
          </a:p>
        </p:txBody>
      </p:sp>
      <p:sp>
        <p:nvSpPr>
          <p:cNvPr id="3" name="Прямоугольник 2"/>
          <p:cNvSpPr/>
          <p:nvPr/>
        </p:nvSpPr>
        <p:spPr>
          <a:xfrm>
            <a:off x="179512" y="1484784"/>
            <a:ext cx="8712968" cy="923330"/>
          </a:xfrm>
          <a:prstGeom prst="rect">
            <a:avLst/>
          </a:prstGeom>
        </p:spPr>
        <p:txBody>
          <a:bodyPr wrap="square">
            <a:spAutoFit/>
          </a:bodyPr>
          <a:lstStyle/>
          <a:p>
            <a:pPr indent="457200" algn="just"/>
            <a:r>
              <a:rPr lang="uk-UA" dirty="0" smtClean="0"/>
              <a:t>Держмитслужба </a:t>
            </a:r>
            <a:r>
              <a:rPr lang="uk-UA" b="1" dirty="0" smtClean="0">
                <a:solidFill>
                  <a:srgbClr val="009900"/>
                </a:solidFill>
              </a:rPr>
              <a:t>протягом одного робочого дня </a:t>
            </a:r>
            <a:r>
              <a:rPr lang="uk-UA" dirty="0" smtClean="0"/>
              <a:t>з дня отримання листа-подання митниці про внесення даних про </a:t>
            </a:r>
            <a:r>
              <a:rPr lang="uk-UA" dirty="0" err="1" smtClean="0"/>
              <a:t>СТЗ</a:t>
            </a:r>
            <a:r>
              <a:rPr lang="uk-UA" dirty="0" smtClean="0"/>
              <a:t> до Реєстру вносить запис про </a:t>
            </a:r>
            <a:r>
              <a:rPr lang="uk-UA" dirty="0" err="1" smtClean="0"/>
              <a:t>СТЗ</a:t>
            </a:r>
            <a:r>
              <a:rPr lang="uk-UA" dirty="0" smtClean="0"/>
              <a:t> до Реєстру та повідомляє митницю про включення </a:t>
            </a:r>
            <a:r>
              <a:rPr lang="uk-UA" dirty="0" err="1" smtClean="0"/>
              <a:t>СТЗ</a:t>
            </a:r>
            <a:r>
              <a:rPr lang="uk-UA" dirty="0" smtClean="0"/>
              <a:t> до Реєстру.</a:t>
            </a:r>
            <a:endParaRPr lang="uk-UA" dirty="0"/>
          </a:p>
        </p:txBody>
      </p:sp>
      <p:sp>
        <p:nvSpPr>
          <p:cNvPr id="5" name="Прямоугольник 4"/>
          <p:cNvSpPr/>
          <p:nvPr/>
        </p:nvSpPr>
        <p:spPr>
          <a:xfrm>
            <a:off x="323528" y="2564904"/>
            <a:ext cx="8568952" cy="3693319"/>
          </a:xfrm>
          <a:prstGeom prst="rect">
            <a:avLst/>
          </a:prstGeom>
        </p:spPr>
        <p:txBody>
          <a:bodyPr wrap="square">
            <a:spAutoFit/>
          </a:bodyPr>
          <a:lstStyle/>
          <a:p>
            <a:pPr algn="just"/>
            <a:r>
              <a:rPr lang="uk-UA" dirty="0"/>
              <a:t>Р</a:t>
            </a:r>
            <a:r>
              <a:rPr lang="uk-UA" dirty="0" smtClean="0"/>
              <a:t>еєстраційний </a:t>
            </a:r>
            <a:r>
              <a:rPr lang="uk-UA" dirty="0" smtClean="0"/>
              <a:t>номер </a:t>
            </a:r>
            <a:r>
              <a:rPr lang="uk-UA" dirty="0" err="1" smtClean="0"/>
              <a:t>СТЗ</a:t>
            </a:r>
            <a:r>
              <a:rPr lang="uk-UA" dirty="0" smtClean="0"/>
              <a:t>, що складається з 8 знаків і формується за такою схемою:</a:t>
            </a:r>
          </a:p>
          <a:p>
            <a:pPr algn="ctr"/>
            <a:endParaRPr lang="uk-UA" b="1" dirty="0" smtClean="0"/>
          </a:p>
          <a:p>
            <a:pPr algn="ctr"/>
            <a:r>
              <a:rPr lang="en-US" b="1" dirty="0" smtClean="0">
                <a:solidFill>
                  <a:srgbClr val="C00000"/>
                </a:solidFill>
              </a:rPr>
              <a:t>X/XXX</a:t>
            </a:r>
            <a:r>
              <a:rPr lang="ru-RU" b="1" dirty="0">
                <a:solidFill>
                  <a:srgbClr val="C00000"/>
                </a:solidFill>
              </a:rPr>
              <a:t>Х/Х/ХХ</a:t>
            </a:r>
            <a:r>
              <a:rPr lang="ru-RU" b="1" dirty="0" smtClean="0">
                <a:solidFill>
                  <a:srgbClr val="C00000"/>
                </a:solidFill>
              </a:rPr>
              <a:t>,</a:t>
            </a:r>
          </a:p>
          <a:p>
            <a:pPr algn="ctr"/>
            <a:endParaRPr lang="ru-RU" b="1" dirty="0"/>
          </a:p>
          <a:p>
            <a:pPr indent="457200" algn="just"/>
            <a:r>
              <a:rPr lang="ru-RU" dirty="0"/>
              <a:t>де </a:t>
            </a:r>
            <a:r>
              <a:rPr lang="en-US" dirty="0"/>
              <a:t>X (</a:t>
            </a:r>
            <a:r>
              <a:rPr lang="ru-RU" dirty="0"/>
              <a:t>знак 1) - </a:t>
            </a:r>
            <a:r>
              <a:rPr lang="ru-RU" dirty="0" err="1"/>
              <a:t>латинський</a:t>
            </a:r>
            <a:r>
              <a:rPr lang="ru-RU" dirty="0"/>
              <a:t> символ «</a:t>
            </a:r>
            <a:r>
              <a:rPr lang="en-US" dirty="0"/>
              <a:t>S», </a:t>
            </a:r>
            <a:r>
              <a:rPr lang="ru-RU" dirty="0" err="1"/>
              <a:t>який</a:t>
            </a:r>
            <a:r>
              <a:rPr lang="ru-RU" dirty="0"/>
              <a:t> </a:t>
            </a:r>
            <a:r>
              <a:rPr lang="ru-RU" dirty="0" err="1"/>
              <a:t>вказує</a:t>
            </a:r>
            <a:r>
              <a:rPr lang="ru-RU" dirty="0"/>
              <a:t> на </a:t>
            </a:r>
            <a:r>
              <a:rPr lang="ru-RU" dirty="0" err="1"/>
              <a:t>належність</a:t>
            </a:r>
            <a:r>
              <a:rPr lang="ru-RU" dirty="0"/>
              <a:t> </a:t>
            </a:r>
            <a:r>
              <a:rPr lang="ru-RU" dirty="0" err="1"/>
              <a:t>цього</a:t>
            </a:r>
            <a:r>
              <a:rPr lang="ru-RU" dirty="0"/>
              <a:t> </a:t>
            </a:r>
            <a:r>
              <a:rPr lang="ru-RU" dirty="0" err="1"/>
              <a:t>реєстраційного</a:t>
            </a:r>
            <a:r>
              <a:rPr lang="ru-RU" dirty="0"/>
              <a:t> номера до </a:t>
            </a:r>
            <a:r>
              <a:rPr lang="ru-RU" dirty="0" err="1"/>
              <a:t>СТЗ</a:t>
            </a:r>
            <a:r>
              <a:rPr lang="ru-RU" dirty="0"/>
              <a:t>;</a:t>
            </a:r>
          </a:p>
          <a:p>
            <a:pPr indent="457200" algn="just"/>
            <a:r>
              <a:rPr lang="ru-RU" dirty="0" err="1"/>
              <a:t>ХХХ</a:t>
            </a:r>
            <a:r>
              <a:rPr lang="en-US" dirty="0"/>
              <a:t>X (</a:t>
            </a:r>
            <a:r>
              <a:rPr lang="ru-RU" dirty="0"/>
              <a:t>знаки 2 - 5 </a:t>
            </a:r>
            <a:r>
              <a:rPr lang="ru-RU" dirty="0" err="1"/>
              <a:t>реєстраційного</a:t>
            </a:r>
            <a:r>
              <a:rPr lang="ru-RU" dirty="0"/>
              <a:t> номера </a:t>
            </a:r>
            <a:r>
              <a:rPr lang="ru-RU" dirty="0" err="1"/>
              <a:t>СТЗ</a:t>
            </a:r>
            <a:r>
              <a:rPr lang="ru-RU" dirty="0"/>
              <a:t> </a:t>
            </a:r>
            <a:r>
              <a:rPr lang="ru-RU" dirty="0" err="1"/>
              <a:t>формуються</a:t>
            </a:r>
            <a:r>
              <a:rPr lang="ru-RU" dirty="0"/>
              <a:t> в порядку </a:t>
            </a:r>
            <a:r>
              <a:rPr lang="ru-RU" dirty="0" err="1"/>
              <a:t>зростання</a:t>
            </a:r>
            <a:r>
              <a:rPr lang="ru-RU" dirty="0"/>
              <a:t>, </a:t>
            </a:r>
            <a:r>
              <a:rPr lang="ru-RU" dirty="0" err="1"/>
              <a:t>починаючи</a:t>
            </a:r>
            <a:r>
              <a:rPr lang="ru-RU" dirty="0"/>
              <a:t> з 0001) - </a:t>
            </a:r>
            <a:r>
              <a:rPr lang="ru-RU" dirty="0" err="1"/>
              <a:t>порядковий</a:t>
            </a:r>
            <a:r>
              <a:rPr lang="ru-RU" dirty="0"/>
              <a:t> номер </a:t>
            </a:r>
            <a:r>
              <a:rPr lang="ru-RU" dirty="0" err="1"/>
              <a:t>СТЗ</a:t>
            </a:r>
            <a:r>
              <a:rPr lang="ru-RU" dirty="0"/>
              <a:t> у </a:t>
            </a:r>
            <a:r>
              <a:rPr lang="ru-RU" dirty="0" err="1"/>
              <a:t>загальному</a:t>
            </a:r>
            <a:r>
              <a:rPr lang="ru-RU" dirty="0"/>
              <a:t> </a:t>
            </a:r>
            <a:r>
              <a:rPr lang="ru-RU" dirty="0" err="1"/>
              <a:t>переліку</a:t>
            </a:r>
            <a:r>
              <a:rPr lang="ru-RU" dirty="0"/>
              <a:t> </a:t>
            </a:r>
            <a:r>
              <a:rPr lang="ru-RU" dirty="0" err="1"/>
              <a:t>СТЗ</a:t>
            </a:r>
            <a:r>
              <a:rPr lang="ru-RU" dirty="0"/>
              <a:t>;</a:t>
            </a:r>
          </a:p>
          <a:p>
            <a:pPr indent="457200" algn="just"/>
            <a:r>
              <a:rPr lang="ru-RU" dirty="0"/>
              <a:t>Х (знак 6) - </a:t>
            </a:r>
            <a:r>
              <a:rPr lang="ru-RU" dirty="0" err="1"/>
              <a:t>літерний</a:t>
            </a:r>
            <a:r>
              <a:rPr lang="ru-RU" dirty="0"/>
              <a:t> код типу </a:t>
            </a:r>
            <a:r>
              <a:rPr lang="ru-RU" dirty="0" err="1"/>
              <a:t>СТЗ</a:t>
            </a:r>
            <a:r>
              <a:rPr lang="ru-RU" dirty="0"/>
              <a:t>: </a:t>
            </a:r>
            <a:r>
              <a:rPr lang="en-US" dirty="0"/>
              <a:t>V - </a:t>
            </a:r>
            <a:r>
              <a:rPr lang="ru-RU" dirty="0" err="1"/>
              <a:t>СТЗ</a:t>
            </a:r>
            <a:r>
              <a:rPr lang="ru-RU" dirty="0"/>
              <a:t> </a:t>
            </a:r>
            <a:r>
              <a:rPr lang="ru-RU" dirty="0" err="1"/>
              <a:t>відкритого</a:t>
            </a:r>
            <a:r>
              <a:rPr lang="ru-RU" dirty="0"/>
              <a:t> типу; </a:t>
            </a:r>
            <a:r>
              <a:rPr lang="en-US" dirty="0"/>
              <a:t>Z - </a:t>
            </a:r>
            <a:r>
              <a:rPr lang="ru-RU" dirty="0" err="1"/>
              <a:t>СТЗ</a:t>
            </a:r>
            <a:r>
              <a:rPr lang="ru-RU" dirty="0"/>
              <a:t> </a:t>
            </a:r>
            <a:r>
              <a:rPr lang="ru-RU" dirty="0" err="1"/>
              <a:t>закритого</a:t>
            </a:r>
            <a:r>
              <a:rPr lang="ru-RU" dirty="0"/>
              <a:t> типу;</a:t>
            </a:r>
          </a:p>
          <a:p>
            <a:pPr indent="457200" algn="just"/>
            <a:r>
              <a:rPr lang="ru-RU" dirty="0"/>
              <a:t>ХХ </a:t>
            </a:r>
            <a:r>
              <a:rPr lang="ru-RU" dirty="0" smtClean="0"/>
              <a:t>(</a:t>
            </a:r>
            <a:r>
              <a:rPr lang="uk-UA" dirty="0" smtClean="0"/>
              <a:t>знаки 7-8) - у разі отримання суб’єктом господарювання дозволу на відкриття та експлуатацію </a:t>
            </a:r>
            <a:r>
              <a:rPr lang="uk-UA" dirty="0" err="1" smtClean="0"/>
              <a:t>СТЗ</a:t>
            </a:r>
            <a:r>
              <a:rPr lang="uk-UA" dirty="0" smtClean="0"/>
              <a:t> в перший раз зазначається «00», у разі зміни даних, які потребують переоформлення такого дозволу, - «01», при переоформленні його вдруге - «02» тощо.</a:t>
            </a:r>
            <a:endParaRPr lang="uk-UA" dirty="0"/>
          </a:p>
        </p:txBody>
      </p:sp>
    </p:spTree>
    <p:extLst>
      <p:ext uri="{BB962C8B-B14F-4D97-AF65-F5344CB8AC3E}">
        <p14:creationId xmlns:p14="http://schemas.microsoft.com/office/powerpoint/2010/main" val="933198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620688"/>
            <a:ext cx="8424936" cy="2862322"/>
          </a:xfrm>
          <a:prstGeom prst="rect">
            <a:avLst/>
          </a:prstGeom>
        </p:spPr>
        <p:txBody>
          <a:bodyPr wrap="square">
            <a:spAutoFit/>
          </a:bodyPr>
          <a:lstStyle/>
          <a:p>
            <a:pPr indent="457200" algn="just"/>
            <a:r>
              <a:rPr lang="uk-UA" b="1" dirty="0" smtClean="0">
                <a:solidFill>
                  <a:srgbClr val="C00000"/>
                </a:solidFill>
              </a:rPr>
              <a:t>Підставою для прийняття митницею рішення про відмову у наданні Дозволу є:</a:t>
            </a:r>
          </a:p>
          <a:p>
            <a:pPr indent="457200" algn="just"/>
            <a:endParaRPr lang="uk-UA" dirty="0" smtClean="0"/>
          </a:p>
          <a:p>
            <a:pPr indent="457200" algn="just"/>
            <a:r>
              <a:rPr lang="uk-UA" dirty="0" smtClean="0"/>
              <a:t>встановлення факту надання заявником недостовірної інформації (даних) та/або підроблених документів чи документів, одержаних незаконним шляхом, або таких, що містять неправдиві відомості, або неподання відомостей, документів, визначених у </a:t>
            </a:r>
            <a:r>
              <a:rPr lang="uk-UA" u="sng" dirty="0" smtClean="0">
                <a:hlinkClick r:id="rId2"/>
              </a:rPr>
              <a:t>пункті 3.2</a:t>
            </a:r>
            <a:r>
              <a:rPr lang="uk-UA" dirty="0" smtClean="0"/>
              <a:t> цього розділу;</a:t>
            </a:r>
          </a:p>
          <a:p>
            <a:pPr indent="457200" algn="just"/>
            <a:endParaRPr lang="uk-UA" dirty="0" smtClean="0"/>
          </a:p>
          <a:p>
            <a:pPr indent="457200" algn="just"/>
            <a:r>
              <a:rPr lang="uk-UA" dirty="0" smtClean="0"/>
              <a:t>невідповідність складських об’єктів та їх облаштування вимогам цього Положення.</a:t>
            </a:r>
            <a:endParaRPr lang="uk-UA" dirty="0"/>
          </a:p>
        </p:txBody>
      </p:sp>
    </p:spTree>
    <p:extLst>
      <p:ext uri="{BB962C8B-B14F-4D97-AF65-F5344CB8AC3E}">
        <p14:creationId xmlns:p14="http://schemas.microsoft.com/office/powerpoint/2010/main" val="3016584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6752" y="404664"/>
            <a:ext cx="8530496" cy="3724096"/>
          </a:xfrm>
          <a:prstGeom prst="rect">
            <a:avLst/>
          </a:prstGeom>
        </p:spPr>
        <p:txBody>
          <a:bodyPr wrap="square">
            <a:spAutoFit/>
          </a:bodyPr>
          <a:lstStyle/>
          <a:p>
            <a:pPr indent="457200" algn="just"/>
            <a:r>
              <a:rPr lang="uk-UA" dirty="0" smtClean="0"/>
              <a:t>Для розміщення товарів і транспортних засобів комерційного призначення на </a:t>
            </a:r>
            <a:r>
              <a:rPr lang="uk-UA" dirty="0" err="1" smtClean="0"/>
              <a:t>СТЗ</a:t>
            </a:r>
            <a:r>
              <a:rPr lang="uk-UA" dirty="0" smtClean="0"/>
              <a:t> (</a:t>
            </a:r>
            <a:r>
              <a:rPr lang="uk-UA" dirty="0" err="1" smtClean="0"/>
              <a:t>СГД</a:t>
            </a:r>
            <a:r>
              <a:rPr lang="uk-UA" dirty="0" smtClean="0"/>
              <a:t>) до митного органу подаються:</a:t>
            </a:r>
          </a:p>
          <a:p>
            <a:pPr indent="457200" algn="just"/>
            <a:endParaRPr lang="uk-UA" sz="1000" dirty="0" smtClean="0"/>
          </a:p>
          <a:p>
            <a:pPr indent="457200" algn="just"/>
            <a:r>
              <a:rPr lang="uk-UA" b="1" dirty="0" smtClean="0">
                <a:solidFill>
                  <a:srgbClr val="0000FF"/>
                </a:solidFill>
              </a:rPr>
              <a:t>єдиний уніфікований документ </a:t>
            </a:r>
            <a:r>
              <a:rPr lang="uk-UA" dirty="0" smtClean="0"/>
              <a:t>на розміщення та тимчасове зберігання товарів, що містить опис цих товарів, на підставі товаротранспортних документів відповідно за формою, наведеною у </a:t>
            </a:r>
            <a:r>
              <a:rPr lang="uk-UA" u="sng" dirty="0" smtClean="0">
                <a:hlinkClick r:id="rId2"/>
              </a:rPr>
              <a:t>додатку 5</a:t>
            </a:r>
            <a:r>
              <a:rPr lang="uk-UA" dirty="0" smtClean="0"/>
              <a:t> </a:t>
            </a:r>
            <a:r>
              <a:rPr lang="uk-UA" b="1" dirty="0" smtClean="0">
                <a:solidFill>
                  <a:srgbClr val="C00000"/>
                </a:solidFill>
              </a:rPr>
              <a:t>наказу № 613</a:t>
            </a:r>
            <a:r>
              <a:rPr lang="uk-UA" dirty="0" smtClean="0"/>
              <a:t>;</a:t>
            </a:r>
          </a:p>
          <a:p>
            <a:pPr indent="457200" algn="just"/>
            <a:endParaRPr lang="ru-RU" sz="1000" dirty="0" smtClean="0"/>
          </a:p>
          <a:p>
            <a:pPr indent="457200" algn="just"/>
            <a:r>
              <a:rPr lang="uk-UA" dirty="0" smtClean="0"/>
              <a:t>товаротранспортні документи (</a:t>
            </a:r>
            <a:r>
              <a:rPr lang="ru-RU" dirty="0" smtClean="0"/>
              <a:t>коносамент </a:t>
            </a:r>
            <a:r>
              <a:rPr lang="ru-RU" dirty="0"/>
              <a:t>(</a:t>
            </a:r>
            <a:r>
              <a:rPr lang="en-US" dirty="0"/>
              <a:t>Bill of Lading), </a:t>
            </a:r>
            <a:r>
              <a:rPr lang="ru-RU" dirty="0" err="1"/>
              <a:t>авіаційна</a:t>
            </a:r>
            <a:r>
              <a:rPr lang="ru-RU" dirty="0"/>
              <a:t> </a:t>
            </a:r>
            <a:r>
              <a:rPr lang="ru-RU" dirty="0" err="1"/>
              <a:t>вантажна</a:t>
            </a:r>
            <a:r>
              <a:rPr lang="ru-RU" dirty="0"/>
              <a:t> накладна (</a:t>
            </a:r>
            <a:r>
              <a:rPr lang="en-US" dirty="0"/>
              <a:t>Air Waybill), </a:t>
            </a:r>
            <a:r>
              <a:rPr lang="ru-RU" dirty="0" err="1"/>
              <a:t>міжнародна</a:t>
            </a:r>
            <a:r>
              <a:rPr lang="ru-RU" dirty="0"/>
              <a:t> </a:t>
            </a:r>
            <a:r>
              <a:rPr lang="ru-RU" dirty="0" err="1"/>
              <a:t>автомобільна</a:t>
            </a:r>
            <a:r>
              <a:rPr lang="ru-RU" dirty="0"/>
              <a:t> накладна (</a:t>
            </a:r>
            <a:r>
              <a:rPr lang="en-US" dirty="0" err="1"/>
              <a:t>CMR</a:t>
            </a:r>
            <a:r>
              <a:rPr lang="en-US" dirty="0"/>
              <a:t>), </a:t>
            </a:r>
            <a:r>
              <a:rPr lang="ru-RU" dirty="0" err="1"/>
              <a:t>залізнична</a:t>
            </a:r>
            <a:r>
              <a:rPr lang="ru-RU" dirty="0"/>
              <a:t> накладна (</a:t>
            </a:r>
            <a:r>
              <a:rPr lang="ru-RU" dirty="0" err="1"/>
              <a:t>СМГС</a:t>
            </a:r>
            <a:r>
              <a:rPr lang="ru-RU" dirty="0"/>
              <a:t> і </a:t>
            </a:r>
            <a:r>
              <a:rPr lang="ru-RU" dirty="0" err="1"/>
              <a:t>ЦІМ</a:t>
            </a:r>
            <a:r>
              <a:rPr lang="ru-RU" dirty="0"/>
              <a:t>)).</a:t>
            </a:r>
          </a:p>
          <a:p>
            <a:pPr indent="457200" algn="just"/>
            <a:endParaRPr lang="uk-UA" dirty="0" smtClean="0"/>
          </a:p>
          <a:p>
            <a:pPr indent="457200" algn="just"/>
            <a:r>
              <a:rPr lang="uk-UA" dirty="0" smtClean="0"/>
              <a:t>Допускається розміщення перевізниками товарів на </a:t>
            </a:r>
            <a:r>
              <a:rPr lang="uk-UA" dirty="0" err="1" smtClean="0"/>
              <a:t>СТЗ</a:t>
            </a:r>
            <a:r>
              <a:rPr lang="uk-UA" dirty="0" smtClean="0"/>
              <a:t>, розташованих на територіях портів та аеропортів, на підставі поданих товаротранспортних документів (коносамента, авіаційної вантажної накладної) без подання </a:t>
            </a:r>
            <a:r>
              <a:rPr lang="uk-UA" dirty="0" err="1" smtClean="0"/>
              <a:t>ЄУД</a:t>
            </a:r>
            <a:r>
              <a:rPr lang="uk-UA" dirty="0" smtClean="0"/>
              <a:t>.</a:t>
            </a:r>
            <a:endParaRPr lang="uk-UA" dirty="0"/>
          </a:p>
        </p:txBody>
      </p:sp>
      <p:sp>
        <p:nvSpPr>
          <p:cNvPr id="5" name="Прямоугольник 4"/>
          <p:cNvSpPr/>
          <p:nvPr/>
        </p:nvSpPr>
        <p:spPr>
          <a:xfrm>
            <a:off x="319135" y="4365104"/>
            <a:ext cx="8585728" cy="2308324"/>
          </a:xfrm>
          <a:prstGeom prst="rect">
            <a:avLst/>
          </a:prstGeom>
        </p:spPr>
        <p:txBody>
          <a:bodyPr wrap="square">
            <a:spAutoFit/>
          </a:bodyPr>
          <a:lstStyle/>
          <a:p>
            <a:pPr indent="457200" algn="just"/>
            <a:r>
              <a:rPr lang="uk-UA" dirty="0" smtClean="0"/>
              <a:t>Разом із </a:t>
            </a:r>
            <a:r>
              <a:rPr lang="uk-UA" dirty="0" err="1" smtClean="0"/>
              <a:t>ЄУД</a:t>
            </a:r>
            <a:r>
              <a:rPr lang="uk-UA" dirty="0" smtClean="0"/>
              <a:t> утримувач </a:t>
            </a:r>
            <a:r>
              <a:rPr lang="uk-UA" dirty="0" err="1" smtClean="0"/>
              <a:t>СГД</a:t>
            </a:r>
            <a:r>
              <a:rPr lang="uk-UA" dirty="0" smtClean="0"/>
              <a:t> подає митному органу:</a:t>
            </a:r>
          </a:p>
          <a:p>
            <a:pPr indent="457200" algn="just"/>
            <a:endParaRPr lang="uk-UA" dirty="0" smtClean="0"/>
          </a:p>
          <a:p>
            <a:pPr indent="457200" algn="just"/>
            <a:r>
              <a:rPr lang="uk-UA" dirty="0" smtClean="0"/>
              <a:t>засвідчені </a:t>
            </a:r>
            <a:r>
              <a:rPr lang="uk-UA" dirty="0" smtClean="0"/>
              <a:t>ним копії документів, що підтверджують: право власності, користування складськими об’єктами; наявність цілодобової охорони або функціонуючої охоронної сигналізації, засобів пожежогасіння;</a:t>
            </a:r>
          </a:p>
          <a:p>
            <a:pPr indent="457200" algn="just"/>
            <a:r>
              <a:rPr lang="uk-UA" dirty="0" smtClean="0"/>
              <a:t>фотографії, що підтверджують обладнання </a:t>
            </a:r>
            <a:r>
              <a:rPr lang="uk-UA" dirty="0" err="1" smtClean="0"/>
              <a:t>СГД</a:t>
            </a:r>
            <a:r>
              <a:rPr lang="uk-UA" dirty="0" smtClean="0"/>
              <a:t> не менше ніж двома засобами нанесення митного забезпечення, один з яких повинен перебувати у віданні митного органу, другий - у віданні утримувача </a:t>
            </a:r>
            <a:r>
              <a:rPr lang="uk-UA" dirty="0" err="1" smtClean="0"/>
              <a:t>СГД</a:t>
            </a:r>
            <a:r>
              <a:rPr lang="uk-UA" dirty="0" smtClean="0"/>
              <a:t>.</a:t>
            </a:r>
            <a:endParaRPr lang="uk-UA" dirty="0"/>
          </a:p>
        </p:txBody>
      </p:sp>
    </p:spTree>
    <p:extLst>
      <p:ext uri="{BB962C8B-B14F-4D97-AF65-F5344CB8AC3E}">
        <p14:creationId xmlns:p14="http://schemas.microsoft.com/office/powerpoint/2010/main" val="88804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60648"/>
            <a:ext cx="467854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687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424936" cy="3139321"/>
          </a:xfrm>
          <a:prstGeom prst="rect">
            <a:avLst/>
          </a:prstGeom>
        </p:spPr>
        <p:txBody>
          <a:bodyPr wrap="square">
            <a:spAutoFit/>
          </a:bodyPr>
          <a:lstStyle/>
          <a:p>
            <a:pPr indent="457200" algn="just"/>
            <a:r>
              <a:rPr lang="uk-UA" b="1" dirty="0" smtClean="0">
                <a:solidFill>
                  <a:srgbClr val="009900"/>
                </a:solidFill>
              </a:rPr>
              <a:t>Прийняте посадовою особою митного органу рішення про розміщення товарів на </a:t>
            </a:r>
            <a:r>
              <a:rPr lang="uk-UA" b="1" dirty="0" err="1" smtClean="0">
                <a:solidFill>
                  <a:srgbClr val="009900"/>
                </a:solidFill>
              </a:rPr>
              <a:t>СТЗ</a:t>
            </a:r>
            <a:r>
              <a:rPr lang="uk-UA" b="1" dirty="0" smtClean="0">
                <a:solidFill>
                  <a:srgbClr val="009900"/>
                </a:solidFill>
              </a:rPr>
              <a:t> засвідчується відбитком штампа </a:t>
            </a:r>
            <a:r>
              <a:rPr lang="uk-UA" b="1" dirty="0" err="1" smtClean="0">
                <a:solidFill>
                  <a:srgbClr val="009900"/>
                </a:solidFill>
              </a:rPr>
              <a:t>„Під</a:t>
            </a:r>
            <a:r>
              <a:rPr lang="uk-UA" b="1" dirty="0" smtClean="0">
                <a:solidFill>
                  <a:srgbClr val="009900"/>
                </a:solidFill>
              </a:rPr>
              <a:t> митним контролем” посадової особи митного органу.</a:t>
            </a:r>
          </a:p>
          <a:p>
            <a:pPr indent="457200" algn="just"/>
            <a:endParaRPr lang="uk-UA" dirty="0" smtClean="0"/>
          </a:p>
          <a:p>
            <a:pPr indent="457200" algn="just"/>
            <a:r>
              <a:rPr lang="uk-UA" dirty="0" smtClean="0"/>
              <a:t>Відбиток штампа </a:t>
            </a:r>
            <a:r>
              <a:rPr lang="uk-UA" dirty="0" err="1" smtClean="0"/>
              <a:t>„Під</a:t>
            </a:r>
            <a:r>
              <a:rPr lang="uk-UA" dirty="0" smtClean="0"/>
              <a:t> митним контролем” проставляється на:</a:t>
            </a:r>
          </a:p>
          <a:p>
            <a:pPr indent="457200" algn="just"/>
            <a:endParaRPr lang="uk-UA" dirty="0" smtClean="0"/>
          </a:p>
          <a:p>
            <a:pPr indent="457200" algn="just"/>
            <a:r>
              <a:rPr lang="uk-UA" dirty="0" err="1" smtClean="0"/>
              <a:t>ЄУД</a:t>
            </a:r>
            <a:r>
              <a:rPr lang="uk-UA" dirty="0" smtClean="0"/>
              <a:t> - у разі розміщення товарів на </a:t>
            </a:r>
            <a:r>
              <a:rPr lang="uk-UA" dirty="0" err="1" smtClean="0"/>
              <a:t>СТЗ</a:t>
            </a:r>
            <a:r>
              <a:rPr lang="uk-UA" dirty="0" smtClean="0"/>
              <a:t>, що розташовані на митній території України, крім розташованих на територіях портів та аеропортів;</a:t>
            </a:r>
          </a:p>
          <a:p>
            <a:pPr indent="457200" algn="just"/>
            <a:endParaRPr lang="uk-UA" dirty="0" smtClean="0"/>
          </a:p>
          <a:p>
            <a:pPr indent="457200" algn="just"/>
            <a:r>
              <a:rPr lang="uk-UA" dirty="0" smtClean="0"/>
              <a:t>товаротранспортних документах - у разі розміщення товарів на </a:t>
            </a:r>
            <a:r>
              <a:rPr lang="uk-UA" dirty="0" err="1" smtClean="0"/>
              <a:t>СТЗ</a:t>
            </a:r>
            <a:r>
              <a:rPr lang="uk-UA" dirty="0" smtClean="0"/>
              <a:t>, розташованих на територіях портів та аеропортів.</a:t>
            </a:r>
            <a:endParaRPr lang="uk-UA" dirty="0"/>
          </a:p>
        </p:txBody>
      </p:sp>
      <p:sp>
        <p:nvSpPr>
          <p:cNvPr id="5" name="Прямоугольник 4"/>
          <p:cNvSpPr/>
          <p:nvPr/>
        </p:nvSpPr>
        <p:spPr>
          <a:xfrm>
            <a:off x="251520" y="3461532"/>
            <a:ext cx="8424936" cy="2031325"/>
          </a:xfrm>
          <a:prstGeom prst="rect">
            <a:avLst/>
          </a:prstGeom>
        </p:spPr>
        <p:txBody>
          <a:bodyPr wrap="square">
            <a:spAutoFit/>
          </a:bodyPr>
          <a:lstStyle/>
          <a:p>
            <a:pPr indent="457200" algn="just"/>
            <a:r>
              <a:rPr lang="uk-UA" dirty="0" smtClean="0"/>
              <a:t>При першому розміщенні товарів гуманітарної допомоги на </a:t>
            </a:r>
            <a:r>
              <a:rPr lang="uk-UA" dirty="0" err="1" smtClean="0"/>
              <a:t>СГД</a:t>
            </a:r>
            <a:r>
              <a:rPr lang="uk-UA" dirty="0" smtClean="0"/>
              <a:t> митний орган має право провести у присутності уповноваженої посадової особи утримувача </a:t>
            </a:r>
            <a:r>
              <a:rPr lang="uk-UA" dirty="0" err="1" smtClean="0"/>
              <a:t>СГД</a:t>
            </a:r>
            <a:r>
              <a:rPr lang="uk-UA" dirty="0" smtClean="0"/>
              <a:t> огляд та фотографування складських об’єктів, прилеглої території та перевірку відповідності складських об’єктів відомостям, зазначеним у доданих до </a:t>
            </a:r>
            <a:r>
              <a:rPr lang="uk-UA" dirty="0" err="1" smtClean="0"/>
              <a:t>ЄУД</a:t>
            </a:r>
            <a:r>
              <a:rPr lang="uk-UA" dirty="0" smtClean="0"/>
              <a:t> документах.</a:t>
            </a:r>
          </a:p>
          <a:p>
            <a:pPr indent="457200" algn="just"/>
            <a:endParaRPr lang="uk-UA" dirty="0" smtClean="0"/>
          </a:p>
          <a:p>
            <a:pPr indent="457200" algn="just"/>
            <a:r>
              <a:rPr lang="uk-UA" dirty="0" smtClean="0"/>
              <a:t>За результатами огляду складається </a:t>
            </a:r>
            <a:r>
              <a:rPr lang="uk-UA" b="1" dirty="0" smtClean="0">
                <a:solidFill>
                  <a:srgbClr val="0000FF"/>
                </a:solidFill>
              </a:rPr>
              <a:t>Акт огляд</a:t>
            </a:r>
            <a:r>
              <a:rPr lang="uk-UA" dirty="0" smtClean="0"/>
              <a:t>у.</a:t>
            </a:r>
            <a:endParaRPr lang="uk-UA" dirty="0"/>
          </a:p>
        </p:txBody>
      </p:sp>
    </p:spTree>
    <p:extLst>
      <p:ext uri="{BB962C8B-B14F-4D97-AF65-F5344CB8AC3E}">
        <p14:creationId xmlns:p14="http://schemas.microsoft.com/office/powerpoint/2010/main" val="2095992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496944" cy="2585323"/>
          </a:xfrm>
          <a:prstGeom prst="rect">
            <a:avLst/>
          </a:prstGeom>
        </p:spPr>
        <p:txBody>
          <a:bodyPr wrap="square">
            <a:spAutoFit/>
          </a:bodyPr>
          <a:lstStyle/>
          <a:p>
            <a:pPr indent="457200" algn="just"/>
            <a:endParaRPr lang="uk-UA" b="1" dirty="0" smtClean="0">
              <a:solidFill>
                <a:srgbClr val="C00000"/>
              </a:solidFill>
            </a:endParaRPr>
          </a:p>
          <a:p>
            <a:pPr indent="457200" algn="just"/>
            <a:r>
              <a:rPr lang="uk-UA" b="1" dirty="0" smtClean="0">
                <a:solidFill>
                  <a:srgbClr val="C00000"/>
                </a:solidFill>
              </a:rPr>
              <a:t>Не допускається розміщення на складах тимчасового зберігання товарів</a:t>
            </a:r>
            <a:r>
              <a:rPr lang="uk-UA" dirty="0" smtClean="0"/>
              <a:t>, які швидко псуються або мають обмежений строк зберігання, якщо до закінчення строку їх придатності залишається менше одного місяця.</a:t>
            </a:r>
          </a:p>
          <a:p>
            <a:pPr indent="457200" algn="just"/>
            <a:endParaRPr lang="uk-UA" dirty="0" smtClean="0"/>
          </a:p>
          <a:p>
            <a:pPr indent="457200" algn="just"/>
            <a:r>
              <a:rPr lang="uk-UA" dirty="0" smtClean="0"/>
              <a:t>Не підлягають передачі на тимчасове зберігання підприємствам товари, що зберігаються виключно митними органами відповідно до </a:t>
            </a:r>
            <a:r>
              <a:rPr lang="uk-UA" u="sng" dirty="0" smtClean="0">
                <a:hlinkClick r:id="rId2"/>
              </a:rPr>
              <a:t>частини першої</a:t>
            </a:r>
            <a:r>
              <a:rPr lang="uk-UA" dirty="0" smtClean="0"/>
              <a:t> статті 238 </a:t>
            </a:r>
            <a:r>
              <a:rPr lang="uk-UA" dirty="0" err="1" smtClean="0"/>
              <a:t>МКУ</a:t>
            </a:r>
            <a:r>
              <a:rPr lang="uk-UA" dirty="0" smtClean="0"/>
              <a:t>.</a:t>
            </a:r>
          </a:p>
          <a:p>
            <a:pPr indent="457200" algn="just"/>
            <a:endParaRPr lang="uk-UA" dirty="0" smtClean="0"/>
          </a:p>
        </p:txBody>
      </p:sp>
      <p:sp>
        <p:nvSpPr>
          <p:cNvPr id="3" name="Прямоугольник 2"/>
          <p:cNvSpPr/>
          <p:nvPr/>
        </p:nvSpPr>
        <p:spPr>
          <a:xfrm>
            <a:off x="215516" y="2996952"/>
            <a:ext cx="8424936" cy="646331"/>
          </a:xfrm>
          <a:prstGeom prst="rect">
            <a:avLst/>
          </a:prstGeom>
        </p:spPr>
        <p:txBody>
          <a:bodyPr wrap="square">
            <a:spAutoFit/>
          </a:bodyPr>
          <a:lstStyle/>
          <a:p>
            <a:pPr indent="457200" algn="just"/>
            <a:r>
              <a:rPr lang="uk-UA" dirty="0" smtClean="0"/>
              <a:t>Строк тимчасового зберігання товарів і транспортних засобів на </a:t>
            </a:r>
            <a:r>
              <a:rPr lang="uk-UA" dirty="0" err="1" smtClean="0"/>
              <a:t>СТЗ</a:t>
            </a:r>
            <a:r>
              <a:rPr lang="uk-UA" dirty="0" smtClean="0"/>
              <a:t> (</a:t>
            </a:r>
            <a:r>
              <a:rPr lang="uk-UA" dirty="0" err="1" smtClean="0"/>
              <a:t>СГД</a:t>
            </a:r>
            <a:r>
              <a:rPr lang="uk-UA" dirty="0" smtClean="0"/>
              <a:t>) встановлюється відповідно до </a:t>
            </a:r>
            <a:r>
              <a:rPr lang="uk-UA" u="sng" dirty="0" smtClean="0">
                <a:hlinkClick r:id="rId3"/>
              </a:rPr>
              <a:t>статті 204 </a:t>
            </a:r>
            <a:r>
              <a:rPr lang="uk-UA" u="sng" dirty="0" err="1" smtClean="0">
                <a:hlinkClick r:id="rId3"/>
              </a:rPr>
              <a:t>МК</a:t>
            </a:r>
            <a:r>
              <a:rPr lang="uk-UA" u="sng" dirty="0" smtClean="0">
                <a:hlinkClick r:id="rId3"/>
              </a:rPr>
              <a:t> України</a:t>
            </a:r>
            <a:r>
              <a:rPr lang="uk-UA" dirty="0"/>
              <a:t> </a:t>
            </a:r>
            <a:r>
              <a:rPr lang="uk-UA" dirty="0" smtClean="0"/>
              <a:t>- </a:t>
            </a:r>
            <a:r>
              <a:rPr lang="ru-RU" dirty="0" smtClean="0"/>
              <a:t>90 </a:t>
            </a:r>
            <a:r>
              <a:rPr lang="uk-UA" dirty="0" smtClean="0"/>
              <a:t>календарних днів.</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2169825"/>
          </a:xfrm>
          <a:prstGeom prst="rect">
            <a:avLst/>
          </a:prstGeom>
        </p:spPr>
        <p:txBody>
          <a:bodyPr wrap="square">
            <a:spAutoFit/>
          </a:bodyPr>
          <a:lstStyle/>
          <a:p>
            <a:pPr indent="457200" algn="just">
              <a:lnSpc>
                <a:spcPct val="150000"/>
              </a:lnSpc>
            </a:pPr>
            <a:r>
              <a:rPr lang="uk-UA" dirty="0" smtClean="0"/>
              <a:t>Утримувач складу тимчасового зберігання веде облік товарів, що розміщуються на цьому складі та випускаються з нього, та </a:t>
            </a:r>
            <a:r>
              <a:rPr lang="uk-UA" b="1" u="sng" dirty="0" smtClean="0">
                <a:solidFill>
                  <a:srgbClr val="C00000"/>
                </a:solidFill>
              </a:rPr>
              <a:t>щомісячно</a:t>
            </a:r>
            <a:r>
              <a:rPr lang="uk-UA" dirty="0" smtClean="0"/>
              <a:t> подає митному органу звіт про рух товарів на складі за попередній місяць </a:t>
            </a:r>
            <a:r>
              <a:rPr lang="uk-UA" b="1" dirty="0" smtClean="0">
                <a:solidFill>
                  <a:srgbClr val="0000FF"/>
                </a:solidFill>
              </a:rPr>
              <a:t>за формою затверджену наказом </a:t>
            </a:r>
            <a:r>
              <a:rPr lang="uk-UA" b="1" dirty="0" err="1" smtClean="0">
                <a:solidFill>
                  <a:srgbClr val="0000FF"/>
                </a:solidFill>
              </a:rPr>
              <a:t>МФУ</a:t>
            </a:r>
            <a:r>
              <a:rPr lang="uk-UA" b="1" dirty="0" smtClean="0">
                <a:solidFill>
                  <a:srgbClr val="0000FF"/>
                </a:solidFill>
              </a:rPr>
              <a:t> від 28.05.2012 року № 613. </a:t>
            </a:r>
            <a:r>
              <a:rPr lang="uk-UA" dirty="0" smtClean="0"/>
              <a:t>Митний орган має право вимагати подання позачергового звіту.</a:t>
            </a:r>
          </a:p>
        </p:txBody>
      </p:sp>
      <p:sp>
        <p:nvSpPr>
          <p:cNvPr id="3" name="Прямоугольник 2"/>
          <p:cNvSpPr/>
          <p:nvPr/>
        </p:nvSpPr>
        <p:spPr>
          <a:xfrm>
            <a:off x="323528" y="2780928"/>
            <a:ext cx="8640960" cy="2542363"/>
          </a:xfrm>
          <a:prstGeom prst="rect">
            <a:avLst/>
          </a:prstGeom>
        </p:spPr>
        <p:txBody>
          <a:bodyPr wrap="square">
            <a:spAutoFit/>
          </a:bodyPr>
          <a:lstStyle/>
          <a:p>
            <a:pPr indent="457200" algn="just">
              <a:lnSpc>
                <a:spcPct val="150000"/>
              </a:lnSpc>
            </a:pPr>
            <a:r>
              <a:rPr lang="uk-UA" dirty="0" smtClean="0"/>
              <a:t>Протягом 30 днів з дня набрання чинності рішенням про скасування або анулювання дозволу на відкриття та експлуатацію складу тимчасового зберігання товари, які зберігаються на цьому складі під митним контролем, повинні бути переміщені під митним контролем їх власником, уповноваженою ним особою або утримувачем складу тимчасового зберігання на інший склад тимчасового зберігання або на склад митного органу чи заявлені у відповідний митний режим.</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2862322"/>
          </a:xfrm>
          <a:prstGeom prst="rect">
            <a:avLst/>
          </a:prstGeom>
        </p:spPr>
        <p:txBody>
          <a:bodyPr wrap="square">
            <a:spAutoFit/>
          </a:bodyPr>
          <a:lstStyle/>
          <a:p>
            <a:pPr indent="457200" algn="just"/>
            <a:r>
              <a:rPr lang="uk-UA" b="1" dirty="0" smtClean="0">
                <a:solidFill>
                  <a:srgbClr val="009900"/>
                </a:solidFill>
              </a:rPr>
              <a:t>На митному складі можуть розміщуватися товари</a:t>
            </a:r>
            <a:r>
              <a:rPr lang="uk-UA" dirty="0" smtClean="0"/>
              <a:t>:</a:t>
            </a:r>
          </a:p>
          <a:p>
            <a:pPr indent="457200" algn="just"/>
            <a:endParaRPr lang="uk-UA" dirty="0" smtClean="0"/>
          </a:p>
          <a:p>
            <a:pPr indent="457200" algn="just"/>
            <a:r>
              <a:rPr lang="uk-UA" dirty="0" smtClean="0"/>
              <a:t>1) поміщені у митний режим митного складу (у тому числі консолідовані вантажі);</a:t>
            </a:r>
          </a:p>
          <a:p>
            <a:pPr indent="457200" algn="just"/>
            <a:endParaRPr lang="uk-UA" dirty="0" smtClean="0"/>
          </a:p>
          <a:p>
            <a:pPr indent="457200" algn="just"/>
            <a:r>
              <a:rPr lang="uk-UA" dirty="0" smtClean="0"/>
              <a:t>2) поміщені у митні режими транзиту, тимчасового ввезення, переробки на митній території, експорту, тимчасового вивезення, переробки за межами митної території (без зміни цих митних режимів на митний режим митного складу);</a:t>
            </a:r>
          </a:p>
          <a:p>
            <a:pPr indent="457200" algn="just"/>
            <a:endParaRPr lang="uk-UA" dirty="0" smtClean="0"/>
          </a:p>
          <a:p>
            <a:pPr indent="457200" algn="just"/>
            <a:r>
              <a:rPr lang="uk-UA" dirty="0" smtClean="0"/>
              <a:t>3) призначені для тимчасового зберігання під митним контролем (на умовах, встановлених </a:t>
            </a:r>
            <a:r>
              <a:rPr lang="uk-UA" dirty="0" err="1" smtClean="0"/>
              <a:t>МКУ</a:t>
            </a:r>
            <a:r>
              <a:rPr lang="uk-UA" dirty="0" smtClean="0"/>
              <a:t> для складів тимчасового зберігання).</a:t>
            </a:r>
            <a:endParaRPr lang="uk-UA" dirty="0"/>
          </a:p>
        </p:txBody>
      </p:sp>
      <p:sp>
        <p:nvSpPr>
          <p:cNvPr id="5" name="Прямоугольник 4"/>
          <p:cNvSpPr/>
          <p:nvPr/>
        </p:nvSpPr>
        <p:spPr>
          <a:xfrm>
            <a:off x="323528" y="4396598"/>
            <a:ext cx="8712966" cy="1754326"/>
          </a:xfrm>
          <a:prstGeom prst="rect">
            <a:avLst/>
          </a:prstGeom>
        </p:spPr>
        <p:txBody>
          <a:bodyPr wrap="square">
            <a:spAutoFit/>
          </a:bodyPr>
          <a:lstStyle/>
          <a:p>
            <a:pPr indent="457200"/>
            <a:r>
              <a:rPr lang="uk-UA" dirty="0" smtClean="0"/>
              <a:t>Утримувачем МС може бути </a:t>
            </a:r>
            <a:r>
              <a:rPr lang="uk-UA" b="1" dirty="0" smtClean="0">
                <a:solidFill>
                  <a:srgbClr val="0000FF"/>
                </a:solidFill>
              </a:rPr>
              <a:t>виключно </a:t>
            </a:r>
            <a:r>
              <a:rPr lang="uk-UA" b="1" dirty="0" smtClean="0">
                <a:solidFill>
                  <a:srgbClr val="0000FF"/>
                </a:solidFill>
              </a:rPr>
              <a:t>резидент.</a:t>
            </a:r>
          </a:p>
          <a:p>
            <a:pPr indent="457200" algn="just"/>
            <a:endParaRPr lang="uk-UA" dirty="0" smtClean="0"/>
          </a:p>
          <a:p>
            <a:pPr indent="457200" algn="just"/>
            <a:r>
              <a:rPr lang="uk-UA" b="1" dirty="0" smtClean="0">
                <a:solidFill>
                  <a:srgbClr val="C00000"/>
                </a:solidFill>
              </a:rPr>
              <a:t>Утримувачем МС відкритого типу може бути суб’єкт господарювання, що має дозвіл на здійснення митної брокерської діяльності. </a:t>
            </a:r>
          </a:p>
          <a:p>
            <a:pPr indent="457200" algn="just"/>
            <a:r>
              <a:rPr lang="uk-UA" b="1" dirty="0" smtClean="0">
                <a:solidFill>
                  <a:srgbClr val="C00000"/>
                </a:solidFill>
              </a:rPr>
              <a:t>Порядок подання заяви регламентується наказом </a:t>
            </a:r>
            <a:r>
              <a:rPr lang="uk-UA" b="1" dirty="0" err="1" smtClean="0">
                <a:solidFill>
                  <a:srgbClr val="C00000"/>
                </a:solidFill>
              </a:rPr>
              <a:t>МФУ</a:t>
            </a:r>
            <a:r>
              <a:rPr lang="uk-UA" b="1" dirty="0" smtClean="0">
                <a:solidFill>
                  <a:srgbClr val="C00000"/>
                </a:solidFill>
              </a:rPr>
              <a:t> від 27.09.2021 року № 517. </a:t>
            </a:r>
            <a:endParaRPr lang="uk-UA" b="1" dirty="0">
              <a:solidFill>
                <a:srgbClr val="C00000"/>
              </a:solidFill>
            </a:endParaRPr>
          </a:p>
        </p:txBody>
      </p:sp>
      <p:sp>
        <p:nvSpPr>
          <p:cNvPr id="6" name="TextBox 5"/>
          <p:cNvSpPr txBox="1"/>
          <p:nvPr/>
        </p:nvSpPr>
        <p:spPr>
          <a:xfrm>
            <a:off x="210077" y="3537882"/>
            <a:ext cx="8826417" cy="646331"/>
          </a:xfrm>
          <a:prstGeom prst="rect">
            <a:avLst/>
          </a:prstGeom>
          <a:noFill/>
        </p:spPr>
        <p:txBody>
          <a:bodyPr wrap="square" rtlCol="0">
            <a:spAutoFit/>
          </a:bodyPr>
          <a:lstStyle/>
          <a:p>
            <a:pPr indent="457200" algn="just"/>
            <a:r>
              <a:rPr lang="uk-UA" b="1" dirty="0" smtClean="0">
                <a:solidFill>
                  <a:srgbClr val="009900"/>
                </a:solidFill>
              </a:rPr>
              <a:t>Наказом </a:t>
            </a:r>
            <a:r>
              <a:rPr lang="uk-UA" b="1" dirty="0" err="1" smtClean="0">
                <a:solidFill>
                  <a:srgbClr val="009900"/>
                </a:solidFill>
              </a:rPr>
              <a:t>МФУ</a:t>
            </a:r>
            <a:r>
              <a:rPr lang="uk-UA" b="1" dirty="0" smtClean="0">
                <a:solidFill>
                  <a:srgbClr val="009900"/>
                </a:solidFill>
              </a:rPr>
              <a:t> від 16.07.2012 року № 835 затверджено Порядок надання складським об'єктам статусу «митний склад» </a:t>
            </a:r>
            <a:endParaRPr lang="ru-RU" b="1" dirty="0">
              <a:solidFill>
                <a:srgbClr val="009900"/>
              </a:solidFill>
            </a:endParaRPr>
          </a:p>
        </p:txBody>
      </p:sp>
    </p:spTree>
    <p:extLst>
      <p:ext uri="{BB962C8B-B14F-4D97-AF65-F5344CB8AC3E}">
        <p14:creationId xmlns:p14="http://schemas.microsoft.com/office/powerpoint/2010/main" val="3119561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712968" cy="1200329"/>
          </a:xfrm>
          <a:prstGeom prst="rect">
            <a:avLst/>
          </a:prstGeom>
        </p:spPr>
        <p:txBody>
          <a:bodyPr wrap="square">
            <a:spAutoFit/>
          </a:bodyPr>
          <a:lstStyle/>
          <a:p>
            <a:pPr indent="457200" algn="just"/>
            <a:r>
              <a:rPr lang="uk-UA" b="1" dirty="0" smtClean="0">
                <a:solidFill>
                  <a:srgbClr val="0000FF"/>
                </a:solidFill>
              </a:rPr>
              <a:t>Митний режим митного складу - </a:t>
            </a:r>
            <a:r>
              <a:rPr lang="uk-UA" dirty="0" smtClean="0"/>
              <a:t>це митний режим, відповідно до якого іноземні або українські товари зберігаються під митним контролем із умовним повним звільненням від оподаткування митними платежами та без застосування заходів нетарифного регулювання зовнішньоекономічної діяльності.</a:t>
            </a:r>
            <a:endParaRPr lang="uk-UA" dirty="0"/>
          </a:p>
        </p:txBody>
      </p:sp>
      <p:sp>
        <p:nvSpPr>
          <p:cNvPr id="3" name="Прямоугольник 2"/>
          <p:cNvSpPr/>
          <p:nvPr/>
        </p:nvSpPr>
        <p:spPr>
          <a:xfrm>
            <a:off x="395536" y="1844824"/>
            <a:ext cx="8568952" cy="2308324"/>
          </a:xfrm>
          <a:prstGeom prst="rect">
            <a:avLst/>
          </a:prstGeom>
        </p:spPr>
        <p:txBody>
          <a:bodyPr wrap="square">
            <a:spAutoFit/>
          </a:bodyPr>
          <a:lstStyle/>
          <a:p>
            <a:pPr indent="457200" algn="just"/>
            <a:r>
              <a:rPr lang="uk-UA" b="1" dirty="0" smtClean="0">
                <a:solidFill>
                  <a:srgbClr val="C00000"/>
                </a:solidFill>
              </a:rPr>
              <a:t>У митний режим митного складу можуть поміщатися будь-які товари, за винятком:</a:t>
            </a:r>
          </a:p>
          <a:p>
            <a:pPr indent="457200"/>
            <a:r>
              <a:rPr lang="uk-UA" dirty="0" smtClean="0"/>
              <a:t>1) товарів, заборонених до ввезення в Україну, вивезення з України та транзиту через територію України;</a:t>
            </a:r>
          </a:p>
          <a:p>
            <a:pPr indent="457200"/>
            <a:r>
              <a:rPr lang="uk-UA" dirty="0" smtClean="0"/>
              <a:t>2) товарів, строк придатності для споживання або використання яких закінчився;</a:t>
            </a:r>
          </a:p>
          <a:p>
            <a:pPr indent="457200"/>
            <a:r>
              <a:rPr lang="uk-UA" dirty="0" smtClean="0"/>
              <a:t>3) товарів, що надходять в Україну як гуманітарна допомога;</a:t>
            </a:r>
          </a:p>
          <a:p>
            <a:pPr indent="457200"/>
            <a:r>
              <a:rPr lang="uk-UA" dirty="0" smtClean="0"/>
              <a:t>4) живих тварин;</a:t>
            </a:r>
          </a:p>
          <a:p>
            <a:pPr indent="457200"/>
            <a:r>
              <a:rPr lang="uk-UA" dirty="0" smtClean="0"/>
              <a:t>5) електроенергії, що переміщується лініями електропередачі.</a:t>
            </a:r>
            <a:endParaRPr lang="uk-UA" dirty="0"/>
          </a:p>
        </p:txBody>
      </p:sp>
      <p:sp>
        <p:nvSpPr>
          <p:cNvPr id="4" name="Прямоугольник 3"/>
          <p:cNvSpPr/>
          <p:nvPr/>
        </p:nvSpPr>
        <p:spPr>
          <a:xfrm>
            <a:off x="395536" y="4365104"/>
            <a:ext cx="8424936" cy="1477328"/>
          </a:xfrm>
          <a:prstGeom prst="rect">
            <a:avLst/>
          </a:prstGeom>
        </p:spPr>
        <p:txBody>
          <a:bodyPr wrap="square">
            <a:spAutoFit/>
          </a:bodyPr>
          <a:lstStyle/>
          <a:p>
            <a:pPr indent="457200" algn="just"/>
            <a:r>
              <a:rPr lang="uk-UA" b="1" dirty="0" smtClean="0">
                <a:solidFill>
                  <a:srgbClr val="0000FF"/>
                </a:solidFill>
              </a:rPr>
              <a:t>Для поміщення товарів у митний режим митного складу митного органу </a:t>
            </a:r>
            <a:r>
              <a:rPr lang="uk-UA" dirty="0" smtClean="0"/>
              <a:t>подаються митна декларація, товарно-транспортний документ на перевезення та рахунок (інвойс) або інший документ, який визначає вартість товару. Товари, що поміщуються у митний режим митного складу, декларуються митному органу утримувачем митного складу.</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640960" cy="4247317"/>
          </a:xfrm>
          <a:prstGeom prst="rect">
            <a:avLst/>
          </a:prstGeom>
        </p:spPr>
        <p:txBody>
          <a:bodyPr wrap="square">
            <a:spAutoFit/>
          </a:bodyPr>
          <a:lstStyle/>
          <a:p>
            <a:pPr indent="457200" algn="just"/>
            <a:r>
              <a:rPr lang="uk-UA" dirty="0" smtClean="0"/>
              <a:t>Розміщення на митному складі товарів, поміщених в інші, ніж митний склад, митні режими (транзиту, тимчасового ввезення, переробки на митній території, експорту, тимчасового вивезення, переробки за межами митної території) для їх зберігання, перевантаження або </a:t>
            </a:r>
            <a:r>
              <a:rPr lang="uk-UA" dirty="0" err="1" smtClean="0"/>
              <a:t>дозавантаження</a:t>
            </a:r>
            <a:r>
              <a:rPr lang="uk-UA" dirty="0" smtClean="0"/>
              <a:t> транспортного засобу здійснюється на підставі митної декларації, раніше оформленої відповідно до таких інших митних режимів, або документа, що її замінював, - накладної </a:t>
            </a:r>
            <a:r>
              <a:rPr lang="ru-RU" dirty="0" err="1" smtClean="0"/>
              <a:t>УМВС</a:t>
            </a:r>
            <a:r>
              <a:rPr lang="ru-RU" dirty="0" smtClean="0"/>
              <a:t> </a:t>
            </a:r>
            <a:r>
              <a:rPr lang="ru-RU" dirty="0"/>
              <a:t>(</a:t>
            </a:r>
            <a:r>
              <a:rPr lang="ru-RU" dirty="0" err="1"/>
              <a:t>СМГС</a:t>
            </a:r>
            <a:r>
              <a:rPr lang="ru-RU" dirty="0"/>
              <a:t>), </a:t>
            </a:r>
            <a:r>
              <a:rPr lang="ru-RU" dirty="0" err="1"/>
              <a:t>накладної</a:t>
            </a:r>
            <a:r>
              <a:rPr lang="ru-RU" dirty="0"/>
              <a:t> </a:t>
            </a:r>
            <a:r>
              <a:rPr lang="ru-RU" dirty="0" err="1"/>
              <a:t>ЦІМ</a:t>
            </a:r>
            <a:r>
              <a:rPr lang="ru-RU" dirty="0"/>
              <a:t> (С</a:t>
            </a:r>
            <a:r>
              <a:rPr lang="en-US" dirty="0"/>
              <a:t>I</a:t>
            </a:r>
            <a:r>
              <a:rPr lang="ru-RU" dirty="0"/>
              <a:t>М), </a:t>
            </a:r>
            <a:r>
              <a:rPr lang="ru-RU" dirty="0" err="1"/>
              <a:t>накладної</a:t>
            </a:r>
            <a:r>
              <a:rPr lang="ru-RU" dirty="0"/>
              <a:t> </a:t>
            </a:r>
            <a:r>
              <a:rPr lang="ru-RU" dirty="0" err="1"/>
              <a:t>ЦІМ</a:t>
            </a:r>
            <a:r>
              <a:rPr lang="ru-RU" dirty="0"/>
              <a:t>/</a:t>
            </a:r>
            <a:r>
              <a:rPr lang="ru-RU" dirty="0" err="1"/>
              <a:t>УМВС</a:t>
            </a:r>
            <a:r>
              <a:rPr lang="ru-RU" dirty="0"/>
              <a:t> (</a:t>
            </a:r>
            <a:r>
              <a:rPr lang="ru-RU" dirty="0" err="1"/>
              <a:t>ЦИМ</a:t>
            </a:r>
            <a:r>
              <a:rPr lang="ru-RU" dirty="0"/>
              <a:t>/</a:t>
            </a:r>
            <a:r>
              <a:rPr lang="ru-RU" dirty="0" err="1"/>
              <a:t>СМГС</a:t>
            </a:r>
            <a:r>
              <a:rPr lang="ru-RU" dirty="0"/>
              <a:t>, </a:t>
            </a:r>
            <a:r>
              <a:rPr lang="en-US" dirty="0" err="1"/>
              <a:t>CIM</a:t>
            </a:r>
            <a:r>
              <a:rPr lang="en-US" dirty="0"/>
              <a:t>/</a:t>
            </a:r>
            <a:r>
              <a:rPr lang="en-US" dirty="0" err="1"/>
              <a:t>SMGS</a:t>
            </a:r>
            <a:r>
              <a:rPr lang="en-US" dirty="0"/>
              <a:t>), </a:t>
            </a:r>
            <a:r>
              <a:rPr lang="ru-RU" dirty="0"/>
              <a:t>книжки </a:t>
            </a:r>
            <a:r>
              <a:rPr lang="ru-RU" dirty="0" err="1"/>
              <a:t>МДП</a:t>
            </a:r>
            <a:r>
              <a:rPr lang="ru-RU" dirty="0"/>
              <a:t> (</a:t>
            </a:r>
            <a:r>
              <a:rPr lang="en-US" dirty="0"/>
              <a:t>Carnet </a:t>
            </a:r>
            <a:r>
              <a:rPr lang="en-US" dirty="0" err="1"/>
              <a:t>TIR</a:t>
            </a:r>
            <a:r>
              <a:rPr lang="en-US" dirty="0"/>
              <a:t>) </a:t>
            </a:r>
            <a:r>
              <a:rPr lang="uk-UA" dirty="0" smtClean="0"/>
              <a:t>тощо. У цьому разі поміщення таких товарів у митний режим митного складу не відбувається. </a:t>
            </a:r>
            <a:r>
              <a:rPr lang="uk-UA" b="1" dirty="0" smtClean="0">
                <a:solidFill>
                  <a:srgbClr val="0000FF"/>
                </a:solidFill>
              </a:rPr>
              <a:t>Товари, що вивантажуються на митний склад і призначені для зберігання більше ніж на 90 днів, підлягають поміщенню у митний режим митного складу</a:t>
            </a:r>
            <a:r>
              <a:rPr lang="uk-UA" dirty="0" smtClean="0"/>
              <a:t>.</a:t>
            </a:r>
          </a:p>
          <a:p>
            <a:pPr indent="457200" algn="just"/>
            <a:endParaRPr lang="uk-UA" dirty="0" smtClean="0"/>
          </a:p>
          <a:p>
            <a:pPr indent="457200" algn="just"/>
            <a:r>
              <a:rPr lang="uk-UA" dirty="0" smtClean="0"/>
              <a:t>У разі надходження товарів у складі консолідованих вантажів з метою подальшої доставки в митний орган призначення при перевантаженні таких товарів з одного транспортного засобу на інший їх розміщення на митному складі або поміщення у митний режим митного складу не є обов’язковим.</a:t>
            </a:r>
            <a:endParaRPr lang="uk-UA" dirty="0"/>
          </a:p>
        </p:txBody>
      </p:sp>
      <p:sp>
        <p:nvSpPr>
          <p:cNvPr id="3" name="Прямоугольник 2"/>
          <p:cNvSpPr/>
          <p:nvPr/>
        </p:nvSpPr>
        <p:spPr>
          <a:xfrm>
            <a:off x="179512" y="4435957"/>
            <a:ext cx="8568952" cy="2308324"/>
          </a:xfrm>
          <a:prstGeom prst="rect">
            <a:avLst/>
          </a:prstGeom>
        </p:spPr>
        <p:txBody>
          <a:bodyPr wrap="square">
            <a:spAutoFit/>
          </a:bodyPr>
          <a:lstStyle/>
          <a:p>
            <a:pPr indent="457200" algn="just"/>
            <a:r>
              <a:rPr lang="uk-UA" b="1" dirty="0" smtClean="0">
                <a:solidFill>
                  <a:srgbClr val="C00000"/>
                </a:solidFill>
              </a:rPr>
              <a:t>Митним органам для поміщення товарів у митний режим митного складу забороняється вимагати:</a:t>
            </a:r>
          </a:p>
          <a:p>
            <a:pPr indent="457200" algn="just"/>
            <a:endParaRPr lang="uk-UA" b="1" dirty="0" smtClean="0">
              <a:solidFill>
                <a:srgbClr val="C00000"/>
              </a:solidFill>
            </a:endParaRPr>
          </a:p>
          <a:p>
            <a:pPr marL="342900" indent="-342900" algn="just">
              <a:buAutoNum type="arabicParenR"/>
            </a:pPr>
            <a:r>
              <a:rPr lang="uk-UA" dirty="0" smtClean="0"/>
              <a:t>подання інших, ніж передбачені у частинах другій і третій цієї статті, документів (у тому числі документів, які видаються державними органами для здійснення митного контролю та митного оформлення товарів);</a:t>
            </a:r>
          </a:p>
          <a:p>
            <a:pPr algn="just"/>
            <a:endParaRPr lang="uk-UA" dirty="0" smtClean="0"/>
          </a:p>
          <a:p>
            <a:pPr algn="just"/>
            <a:r>
              <a:rPr lang="uk-UA" dirty="0" smtClean="0"/>
              <a:t>2) проведення заходів офіційного контролю.</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750" y="260648"/>
            <a:ext cx="8784976" cy="4247317"/>
          </a:xfrm>
          <a:prstGeom prst="rect">
            <a:avLst/>
          </a:prstGeom>
        </p:spPr>
        <p:txBody>
          <a:bodyPr wrap="square">
            <a:spAutoFit/>
          </a:bodyPr>
          <a:lstStyle/>
          <a:p>
            <a:pPr indent="457200" algn="just"/>
            <a:r>
              <a:rPr lang="uk-UA" dirty="0" smtClean="0"/>
              <a:t>Товари, що ввозяться на митну територію України і розміщуються на митних складах, в межах яких є пункти пропуску через державний кордон України, поміщуються у митний режим митного складу </a:t>
            </a:r>
            <a:r>
              <a:rPr lang="uk-UA" b="1" dirty="0" smtClean="0">
                <a:solidFill>
                  <a:srgbClr val="0000FF"/>
                </a:solidFill>
              </a:rPr>
              <a:t>на підставі електронного повідомлення утримувача митного складу,</a:t>
            </a:r>
            <a:r>
              <a:rPr lang="uk-UA" dirty="0" smtClean="0"/>
              <a:t> що містить кількість та опис товарів, на яке накладено електронний підпис.</a:t>
            </a:r>
          </a:p>
          <a:p>
            <a:pPr indent="457200" algn="just"/>
            <a:endParaRPr lang="uk-UA" dirty="0" smtClean="0"/>
          </a:p>
          <a:p>
            <a:pPr indent="457200" algn="just"/>
            <a:r>
              <a:rPr lang="uk-UA" dirty="0" smtClean="0"/>
              <a:t>Електронне повідомлення надсилається митному органу </a:t>
            </a:r>
            <a:r>
              <a:rPr lang="uk-UA" b="1" dirty="0" smtClean="0">
                <a:solidFill>
                  <a:srgbClr val="0000FF"/>
                </a:solidFill>
              </a:rPr>
              <a:t>протягом чотирьох годин з моменту фактичного розміщення товарів на митному складі</a:t>
            </a:r>
            <a:r>
              <a:rPr lang="uk-UA" dirty="0" smtClean="0"/>
              <a:t>. Митний орган надсилає утримувачу митного складу підтвердження дати та часу отримання електронного повідомлення. Розміщення товарів на митному складі дозволу митного органу не потребує.</a:t>
            </a:r>
          </a:p>
          <a:p>
            <a:pPr indent="457200" algn="just"/>
            <a:endParaRPr lang="uk-UA" sz="1000" dirty="0" smtClean="0"/>
          </a:p>
          <a:p>
            <a:pPr indent="457200" algn="just"/>
            <a:r>
              <a:rPr lang="uk-UA" dirty="0" smtClean="0"/>
              <a:t>Поміщення у митний режим реекспорту товарів, розміщених на митних складах, здійснюється на підставі електронного повідомлення утримувача митного складу, що містить кількість та опис товарів, на яке накладено електронний підпис.</a:t>
            </a:r>
            <a:endParaRPr lang="uk-UA" dirty="0"/>
          </a:p>
        </p:txBody>
      </p:sp>
      <p:sp>
        <p:nvSpPr>
          <p:cNvPr id="3" name="Прямоугольник 2"/>
          <p:cNvSpPr/>
          <p:nvPr/>
        </p:nvSpPr>
        <p:spPr>
          <a:xfrm>
            <a:off x="159750" y="4365104"/>
            <a:ext cx="8808672" cy="2308324"/>
          </a:xfrm>
          <a:prstGeom prst="rect">
            <a:avLst/>
          </a:prstGeom>
        </p:spPr>
        <p:txBody>
          <a:bodyPr wrap="square">
            <a:spAutoFit/>
          </a:bodyPr>
          <a:lstStyle/>
          <a:p>
            <a:pPr indent="457200" algn="just"/>
            <a:r>
              <a:rPr lang="uk-UA" dirty="0" smtClean="0"/>
              <a:t>Електронне повідомлення надсилається митному органу не пізніше, ніж за чотири години до моменту фактичного випуску товарів з митного складу. Митний орган надсилає утримувачу митного складу підтвердження дати та часу отримання електронного повідомлення.</a:t>
            </a:r>
          </a:p>
          <a:p>
            <a:pPr indent="457200" algn="just"/>
            <a:r>
              <a:rPr lang="uk-UA" b="1" dirty="0" smtClean="0">
                <a:solidFill>
                  <a:srgbClr val="0000FF"/>
                </a:solidFill>
              </a:rPr>
              <a:t>Якщо протягом двох годин</a:t>
            </a:r>
            <a:r>
              <a:rPr lang="uk-UA" dirty="0" smtClean="0"/>
              <a:t> з моменту отримання електронного повідомлення про реекспорт товарів митний орган не повідомив утримувача митного складу про намір здійснити митний огляд таких товарів, дозволяється випускати ці товари з митного складу з метою їх реекспорту.</a:t>
            </a:r>
          </a:p>
        </p:txBody>
      </p:sp>
    </p:spTree>
    <p:extLst>
      <p:ext uri="{BB962C8B-B14F-4D97-AF65-F5344CB8AC3E}">
        <p14:creationId xmlns:p14="http://schemas.microsoft.com/office/powerpoint/2010/main" val="3119561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346" y="188640"/>
            <a:ext cx="8791142" cy="646331"/>
          </a:xfrm>
          <a:prstGeom prst="rect">
            <a:avLst/>
          </a:prstGeom>
        </p:spPr>
        <p:txBody>
          <a:bodyPr wrap="square">
            <a:spAutoFit/>
          </a:bodyPr>
          <a:lstStyle/>
          <a:p>
            <a:pPr indent="457200" algn="just"/>
            <a:r>
              <a:rPr lang="uk-UA" dirty="0" smtClean="0"/>
              <a:t>Форми </a:t>
            </a:r>
            <a:r>
              <a:rPr lang="uk-UA" dirty="0"/>
              <a:t>електронних </a:t>
            </a:r>
            <a:r>
              <a:rPr lang="uk-UA" dirty="0" smtClean="0"/>
              <a:t>повідомлень</a:t>
            </a:r>
            <a:r>
              <a:rPr lang="uk-UA" dirty="0"/>
              <a:t> </a:t>
            </a:r>
            <a:r>
              <a:rPr lang="uk-UA" dirty="0" smtClean="0"/>
              <a:t>затверджена наказом </a:t>
            </a:r>
            <a:r>
              <a:rPr lang="uk-UA" dirty="0" err="1" smtClean="0"/>
              <a:t>МФУ</a:t>
            </a:r>
            <a:r>
              <a:rPr lang="uk-UA" dirty="0" smtClean="0"/>
              <a:t> від 31.05.2012 року № 657. </a:t>
            </a:r>
            <a:endParaRPr lang="uk-UA" dirty="0"/>
          </a:p>
        </p:txBody>
      </p:sp>
      <p:sp>
        <p:nvSpPr>
          <p:cNvPr id="3" name="Прямоугольник 2"/>
          <p:cNvSpPr/>
          <p:nvPr/>
        </p:nvSpPr>
        <p:spPr>
          <a:xfrm>
            <a:off x="186358" y="1000920"/>
            <a:ext cx="8856984" cy="5586145"/>
          </a:xfrm>
          <a:prstGeom prst="rect">
            <a:avLst/>
          </a:prstGeom>
        </p:spPr>
        <p:txBody>
          <a:bodyPr wrap="square">
            <a:spAutoFit/>
          </a:bodyPr>
          <a:lstStyle/>
          <a:p>
            <a:pPr indent="457200" algn="just"/>
            <a:r>
              <a:rPr lang="uk-UA" sz="1700" dirty="0" smtClean="0"/>
              <a:t>Строк зберігання товарів у митному режимі митного складу </a:t>
            </a:r>
            <a:r>
              <a:rPr lang="uk-UA" sz="1700" b="1" dirty="0" smtClean="0">
                <a:solidFill>
                  <a:srgbClr val="0000FF"/>
                </a:solidFill>
              </a:rPr>
              <a:t>не може перевищувати 1095 днів </a:t>
            </a:r>
            <a:r>
              <a:rPr lang="uk-UA" sz="1700" dirty="0" smtClean="0"/>
              <a:t>від дня поміщення цих товарів у зазначений митний режим.</a:t>
            </a:r>
          </a:p>
          <a:p>
            <a:pPr indent="457200" algn="just"/>
            <a:endParaRPr lang="uk-UA" sz="1700" dirty="0" smtClean="0"/>
          </a:p>
          <a:p>
            <a:pPr indent="457200" algn="just"/>
            <a:r>
              <a:rPr lang="uk-UA" sz="1700" dirty="0" smtClean="0"/>
              <a:t>Строк </a:t>
            </a:r>
            <a:r>
              <a:rPr lang="uk-UA" sz="1700" dirty="0" smtClean="0"/>
              <a:t>зберігання в митному режимі митного складу підакцизних товарів, іноземних товарів, які були попередньо поміщені у митні режими транзиту, тимчасового ввезення або переробки на митній території України, а також продуктів переробки </a:t>
            </a:r>
            <a:r>
              <a:rPr lang="uk-UA" sz="1700" b="1" dirty="0" smtClean="0">
                <a:solidFill>
                  <a:srgbClr val="0000FF"/>
                </a:solidFill>
              </a:rPr>
              <a:t>не може перевищувати 365 днів </a:t>
            </a:r>
            <a:r>
              <a:rPr lang="uk-UA" sz="1700" dirty="0" smtClean="0"/>
              <a:t>від дня поміщення їх у митний режим митного складу.</a:t>
            </a:r>
          </a:p>
          <a:p>
            <a:pPr indent="457200" algn="just"/>
            <a:endParaRPr lang="uk-UA" sz="1700" dirty="0" smtClean="0"/>
          </a:p>
          <a:p>
            <a:pPr indent="457200" algn="just"/>
            <a:r>
              <a:rPr lang="uk-UA" sz="1700" dirty="0" smtClean="0"/>
              <a:t>Іноземні </a:t>
            </a:r>
            <a:r>
              <a:rPr lang="uk-UA" sz="1700" dirty="0" smtClean="0"/>
              <a:t>товари, що зберігаються в митному режимі митного складу, до закінчення </a:t>
            </a:r>
            <a:r>
              <a:rPr lang="uk-UA" sz="1700" dirty="0" smtClean="0"/>
              <a:t>строку </a:t>
            </a:r>
            <a:r>
              <a:rPr lang="uk-UA" sz="1700" dirty="0" smtClean="0"/>
              <a:t>їх придатності або строків зберігання, повинні бути задекларовані для ввезення на митну територію України в іншому митному режимі або </a:t>
            </a:r>
            <a:r>
              <a:rPr lang="uk-UA" sz="1700" dirty="0" err="1" smtClean="0"/>
              <a:t>реекспортовані</a:t>
            </a:r>
            <a:r>
              <a:rPr lang="uk-UA" sz="1700" dirty="0" smtClean="0"/>
              <a:t>. </a:t>
            </a:r>
            <a:endParaRPr lang="uk-UA" sz="1700" dirty="0" smtClean="0"/>
          </a:p>
          <a:p>
            <a:pPr indent="457200" algn="just"/>
            <a:endParaRPr lang="uk-UA" sz="1700" dirty="0"/>
          </a:p>
          <a:p>
            <a:pPr indent="457200" algn="just"/>
            <a:r>
              <a:rPr lang="uk-UA" sz="1700" dirty="0" smtClean="0"/>
              <a:t>Строк </a:t>
            </a:r>
            <a:r>
              <a:rPr lang="uk-UA" sz="1700" dirty="0" smtClean="0"/>
              <a:t>зберігання у митному режимі митного складу товарів, призначених для експорту, </a:t>
            </a:r>
            <a:r>
              <a:rPr lang="uk-UA" sz="1700" b="1" dirty="0" smtClean="0">
                <a:solidFill>
                  <a:srgbClr val="0000FF"/>
                </a:solidFill>
              </a:rPr>
              <a:t>не може перевищувати одного року</a:t>
            </a:r>
            <a:r>
              <a:rPr lang="uk-UA" sz="1700" dirty="0" smtClean="0"/>
              <a:t> з дати поміщення їх у цей режим. До закінчення зазначеного строку такі товари повинні бути вивезені за межі митної території України.</a:t>
            </a:r>
          </a:p>
          <a:p>
            <a:pPr indent="457200" algn="just"/>
            <a:endParaRPr lang="uk-UA" sz="1700" dirty="0" smtClean="0"/>
          </a:p>
          <a:p>
            <a:pPr indent="457200" algn="just"/>
            <a:r>
              <a:rPr lang="uk-UA" sz="1700" dirty="0" smtClean="0"/>
              <a:t>У разі невиконання вимог зазначених вище частин щодо розпорядження товарами, що зберігаються в митному режимі митного складу, утримувач митного складу повинен </a:t>
            </a:r>
            <a:r>
              <a:rPr lang="uk-UA" sz="1700" b="1" dirty="0" smtClean="0">
                <a:solidFill>
                  <a:srgbClr val="0000FF"/>
                </a:solidFill>
              </a:rPr>
              <a:t>протягом 30 днів</a:t>
            </a:r>
            <a:r>
              <a:rPr lang="uk-UA" sz="1700" dirty="0" smtClean="0"/>
              <a:t> після закінчення строку зберігання цих товарів у митному режимі митного складу передати їх на склад митного органу, а в разі закінчення строку придатності зазначених товарів - задекларувати їх у митний режим знищення або руйнування.</a:t>
            </a:r>
            <a:endParaRPr lang="uk-UA" sz="1700" dirty="0"/>
          </a:p>
        </p:txBody>
      </p:sp>
    </p:spTree>
    <p:extLst>
      <p:ext uri="{BB962C8B-B14F-4D97-AF65-F5344CB8AC3E}">
        <p14:creationId xmlns:p14="http://schemas.microsoft.com/office/powerpoint/2010/main" val="4154010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200329"/>
          </a:xfrm>
          <a:prstGeom prst="rect">
            <a:avLst/>
          </a:prstGeom>
        </p:spPr>
        <p:txBody>
          <a:bodyPr wrap="square">
            <a:spAutoFit/>
          </a:bodyPr>
          <a:lstStyle/>
          <a:p>
            <a:pPr indent="457200" algn="just"/>
            <a:r>
              <a:rPr lang="uk-UA" dirty="0" smtClean="0"/>
              <a:t>Іноземні товари, поміщені в митний режим митного складу, зберігають статус іноземних товарів.</a:t>
            </a:r>
          </a:p>
          <a:p>
            <a:pPr indent="457200" algn="just"/>
            <a:r>
              <a:rPr lang="uk-UA" dirty="0" smtClean="0"/>
              <a:t>Українські товари, поміщені в митний режим митного складу, втрачають статус українських товарів з моменту відшкодування сум податку на додану вартість </a:t>
            </a:r>
            <a:endParaRPr lang="uk-UA" dirty="0"/>
          </a:p>
        </p:txBody>
      </p:sp>
      <p:sp>
        <p:nvSpPr>
          <p:cNvPr id="3" name="Прямоугольник 2"/>
          <p:cNvSpPr/>
          <p:nvPr/>
        </p:nvSpPr>
        <p:spPr>
          <a:xfrm>
            <a:off x="323528" y="1556792"/>
            <a:ext cx="8568952" cy="3139321"/>
          </a:xfrm>
          <a:prstGeom prst="rect">
            <a:avLst/>
          </a:prstGeom>
        </p:spPr>
        <p:txBody>
          <a:bodyPr wrap="square">
            <a:spAutoFit/>
          </a:bodyPr>
          <a:lstStyle/>
          <a:p>
            <a:pPr indent="457200" algn="just"/>
            <a:r>
              <a:rPr lang="uk-UA" dirty="0" smtClean="0"/>
              <a:t> </a:t>
            </a:r>
            <a:r>
              <a:rPr lang="uk-UA" b="1" dirty="0" smtClean="0">
                <a:solidFill>
                  <a:srgbClr val="009900"/>
                </a:solidFill>
              </a:rPr>
              <a:t>З товарами, що зберігаються на митному складі, без дозволу митного органу можуть проводитися прості складські операції, необхідні для забезпечення збереження цих товарів:</a:t>
            </a:r>
          </a:p>
          <a:p>
            <a:pPr indent="457200" algn="just"/>
            <a:r>
              <a:rPr lang="uk-UA" dirty="0" smtClean="0"/>
              <a:t>1) переміщення товарів у межах складу з метою раціонального розміщення;</a:t>
            </a:r>
          </a:p>
          <a:p>
            <a:pPr indent="457200" algn="just"/>
            <a:r>
              <a:rPr lang="uk-UA" dirty="0" smtClean="0"/>
              <a:t>2) чищення;</a:t>
            </a:r>
          </a:p>
          <a:p>
            <a:pPr indent="457200" algn="just"/>
            <a:r>
              <a:rPr lang="uk-UA" dirty="0" smtClean="0"/>
              <a:t>3) провітрювання;</a:t>
            </a:r>
          </a:p>
          <a:p>
            <a:pPr indent="457200" algn="just"/>
            <a:r>
              <a:rPr lang="uk-UA" dirty="0" smtClean="0"/>
              <a:t>4) створення оптимального температурного режиму зберігання;</a:t>
            </a:r>
          </a:p>
          <a:p>
            <a:pPr indent="457200" algn="just"/>
            <a:r>
              <a:rPr lang="uk-UA" dirty="0" smtClean="0"/>
              <a:t>5) сушіння (у тому числі із створенням потоку тепла);</a:t>
            </a:r>
          </a:p>
          <a:p>
            <a:pPr indent="457200" algn="just"/>
            <a:r>
              <a:rPr lang="uk-UA" dirty="0" smtClean="0"/>
              <a:t>6) захист від корозії;</a:t>
            </a:r>
          </a:p>
          <a:p>
            <a:pPr indent="457200" algn="just"/>
            <a:r>
              <a:rPr lang="uk-UA" dirty="0" smtClean="0"/>
              <a:t>7) боротьба із шкідниками;</a:t>
            </a:r>
          </a:p>
          <a:p>
            <a:pPr indent="457200" algn="just"/>
            <a:r>
              <a:rPr lang="uk-UA" dirty="0" smtClean="0"/>
              <a:t>8) інвентаризація.</a:t>
            </a:r>
            <a:endParaRPr lang="uk-UA" dirty="0"/>
          </a:p>
        </p:txBody>
      </p:sp>
      <p:sp>
        <p:nvSpPr>
          <p:cNvPr id="4" name="Прямоугольник 3"/>
          <p:cNvSpPr/>
          <p:nvPr/>
        </p:nvSpPr>
        <p:spPr>
          <a:xfrm>
            <a:off x="231370" y="4696113"/>
            <a:ext cx="8733118" cy="2031325"/>
          </a:xfrm>
          <a:prstGeom prst="rect">
            <a:avLst/>
          </a:prstGeom>
        </p:spPr>
        <p:txBody>
          <a:bodyPr wrap="square">
            <a:spAutoFit/>
          </a:bodyPr>
          <a:lstStyle/>
          <a:p>
            <a:pPr indent="457200" algn="just"/>
            <a:r>
              <a:rPr lang="uk-UA" dirty="0" smtClean="0"/>
              <a:t>З дозволу митного органу та за умови надання забезпечення сплати митних платежів товари, поміщені у митний режим митного складу, можуть тимчасово з наступним поверненням вивозитися з митного складу на строк, обумовлений метою такого вивезення, </a:t>
            </a:r>
            <a:r>
              <a:rPr lang="uk-UA" b="1" dirty="0" smtClean="0">
                <a:solidFill>
                  <a:srgbClr val="009900"/>
                </a:solidFill>
              </a:rPr>
              <a:t>але не більший ніж 45 днів</a:t>
            </a:r>
            <a:r>
              <a:rPr lang="uk-UA" dirty="0" smtClean="0"/>
              <a:t>. Не підлягають тимчасовому випуску з наступним поверненням товари, що використовуватимуться для виробництва, упаковки, експлуатації природних ресурсів, будівництва, ремонту чи обслуговування, виконання земляних або інших подібних робіт.</a:t>
            </a:r>
            <a:endParaRPr lang="uk-UA" dirty="0"/>
          </a:p>
        </p:txBody>
      </p:sp>
    </p:spTree>
    <p:extLst>
      <p:ext uri="{BB962C8B-B14F-4D97-AF65-F5344CB8AC3E}">
        <p14:creationId xmlns:p14="http://schemas.microsoft.com/office/powerpoint/2010/main" val="4154010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89679"/>
            <a:ext cx="8568952" cy="1200329"/>
          </a:xfrm>
          <a:prstGeom prst="rect">
            <a:avLst/>
          </a:prstGeom>
        </p:spPr>
        <p:txBody>
          <a:bodyPr wrap="square">
            <a:spAutoFit/>
          </a:bodyPr>
          <a:lstStyle/>
          <a:p>
            <a:pPr indent="457200" algn="just"/>
            <a:r>
              <a:rPr lang="uk-UA" b="1" dirty="0" smtClean="0">
                <a:solidFill>
                  <a:srgbClr val="009900"/>
                </a:solidFill>
              </a:rPr>
              <a:t>Допускається передача права власності на іноземні товари, поміщені у митний режим митного складу</a:t>
            </a:r>
            <a:r>
              <a:rPr lang="uk-UA" dirty="0" smtClean="0"/>
              <a:t>. Якщо зміна власника товару передбачає вивезення товару з території України, таке вивезення здійснюється на підставі нових </a:t>
            </a:r>
            <a:r>
              <a:rPr lang="uk-UA" dirty="0" err="1" smtClean="0"/>
              <a:t>товаросупровідних</a:t>
            </a:r>
            <a:r>
              <a:rPr lang="uk-UA" dirty="0" smtClean="0"/>
              <a:t> документів і митної декларації (документа, що її замінює).</a:t>
            </a:r>
            <a:endParaRPr lang="uk-UA" dirty="0"/>
          </a:p>
        </p:txBody>
      </p:sp>
      <p:sp>
        <p:nvSpPr>
          <p:cNvPr id="3" name="Прямоугольник 2"/>
          <p:cNvSpPr/>
          <p:nvPr/>
        </p:nvSpPr>
        <p:spPr>
          <a:xfrm>
            <a:off x="179512" y="1628800"/>
            <a:ext cx="8640960" cy="2031325"/>
          </a:xfrm>
          <a:prstGeom prst="rect">
            <a:avLst/>
          </a:prstGeom>
        </p:spPr>
        <p:txBody>
          <a:bodyPr wrap="square">
            <a:spAutoFit/>
          </a:bodyPr>
          <a:lstStyle/>
          <a:p>
            <a:pPr indent="457200" algn="just"/>
            <a:r>
              <a:rPr lang="uk-UA" dirty="0" smtClean="0"/>
              <a:t>Митний режим митного складу завершується шляхом поміщення товарів, поміщених у цей митний режим, в інший митний режим, що допускається </a:t>
            </a:r>
            <a:r>
              <a:rPr lang="uk-UA" dirty="0" err="1" smtClean="0"/>
              <a:t>МКУ</a:t>
            </a:r>
            <a:r>
              <a:rPr lang="uk-UA" dirty="0" smtClean="0"/>
              <a:t>.</a:t>
            </a:r>
          </a:p>
          <a:p>
            <a:pPr indent="457200" algn="just"/>
            <a:r>
              <a:rPr lang="uk-UA" dirty="0" smtClean="0"/>
              <a:t>Якщо встановлені законом заборони або обмеження щодо імпорту чи експорту відповідних товарів, що діяли під час перебування цих товарів у митному режимі митного складу, скасовано, </a:t>
            </a:r>
            <a:r>
              <a:rPr lang="uk-UA" b="1" dirty="0" smtClean="0">
                <a:solidFill>
                  <a:srgbClr val="00B050"/>
                </a:solidFill>
              </a:rPr>
              <a:t>дозв</a:t>
            </a:r>
            <a:r>
              <a:rPr lang="uk-UA" b="1" dirty="0" smtClean="0">
                <a:solidFill>
                  <a:srgbClr val="009900"/>
                </a:solidFill>
              </a:rPr>
              <a:t>оляється завершення митного режиму митного складу шляхом експорту</a:t>
            </a:r>
            <a:r>
              <a:rPr lang="uk-UA" dirty="0" smtClean="0"/>
              <a:t> зазначених товарів або випуску їх для вільного обігу на митній території України.</a:t>
            </a:r>
            <a:endParaRPr lang="uk-UA" dirty="0"/>
          </a:p>
        </p:txBody>
      </p:sp>
      <p:sp>
        <p:nvSpPr>
          <p:cNvPr id="4" name="Прямоугольник 3"/>
          <p:cNvSpPr/>
          <p:nvPr/>
        </p:nvSpPr>
        <p:spPr>
          <a:xfrm>
            <a:off x="395536" y="4005064"/>
            <a:ext cx="8424936" cy="2585323"/>
          </a:xfrm>
          <a:prstGeom prst="rect">
            <a:avLst/>
          </a:prstGeom>
        </p:spPr>
        <p:txBody>
          <a:bodyPr wrap="square">
            <a:spAutoFit/>
          </a:bodyPr>
          <a:lstStyle/>
          <a:p>
            <a:pPr indent="457200" algn="just"/>
            <a:r>
              <a:rPr lang="uk-UA" b="1" dirty="0" smtClean="0">
                <a:solidFill>
                  <a:srgbClr val="C00000"/>
                </a:solidFill>
              </a:rPr>
              <a:t>Митний режим митного складу припиняється митним органом у разі:</a:t>
            </a:r>
          </a:p>
          <a:p>
            <a:pPr indent="457200" algn="just"/>
            <a:endParaRPr lang="uk-UA" dirty="0" smtClean="0"/>
          </a:p>
          <a:p>
            <a:pPr indent="457200" algn="just"/>
            <a:r>
              <a:rPr lang="uk-UA" dirty="0" smtClean="0"/>
              <a:t>1) передачі товарів на склад митного органу у зв’язку із закінченням строків зберігання в режимі митного складу;</a:t>
            </a:r>
          </a:p>
          <a:p>
            <a:pPr indent="457200" algn="just"/>
            <a:endParaRPr lang="uk-UA" dirty="0" smtClean="0"/>
          </a:p>
          <a:p>
            <a:pPr indent="457200" algn="just"/>
            <a:r>
              <a:rPr lang="uk-UA" dirty="0" smtClean="0"/>
              <a:t>2) конфіскації товарів;</a:t>
            </a:r>
          </a:p>
          <a:p>
            <a:pPr indent="457200" algn="just"/>
            <a:endParaRPr lang="uk-UA" dirty="0" smtClean="0"/>
          </a:p>
          <a:p>
            <a:pPr indent="457200" algn="just"/>
            <a:r>
              <a:rPr lang="uk-UA" dirty="0" smtClean="0"/>
              <a:t>3) повної втрати товарів унаслідок аварії або дії обставин непереборної сили, за умови підтвердження факту аварії або дії обставин непереборної сили.</a:t>
            </a:r>
            <a:endParaRPr lang="uk-UA" dirty="0"/>
          </a:p>
        </p:txBody>
      </p:sp>
    </p:spTree>
    <p:extLst>
      <p:ext uri="{BB962C8B-B14F-4D97-AF65-F5344CB8AC3E}">
        <p14:creationId xmlns:p14="http://schemas.microsoft.com/office/powerpoint/2010/main" val="415401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3416320"/>
          </a:xfrm>
          <a:prstGeom prst="rect">
            <a:avLst/>
          </a:prstGeom>
        </p:spPr>
        <p:txBody>
          <a:bodyPr wrap="square">
            <a:spAutoFit/>
          </a:bodyPr>
          <a:lstStyle/>
          <a:p>
            <a:pPr indent="457200" algn="just"/>
            <a:r>
              <a:rPr lang="uk-UA" dirty="0" smtClean="0"/>
              <a:t>Після перебування на митному складі товари, оформлені у митні режими експорту, реекспорту, транзиту, тимчасового вивезення, переробки за межами митної території України, повинні бути в установлений строк вивезені за межі митної території України або поміщені в інший митний режим, який дозволяється щодо таких товарів.</a:t>
            </a:r>
          </a:p>
          <a:p>
            <a:pPr indent="457200" algn="just"/>
            <a:endParaRPr lang="uk-UA" dirty="0" smtClean="0"/>
          </a:p>
          <a:p>
            <a:pPr indent="457200" algn="just"/>
            <a:endParaRPr lang="uk-UA" dirty="0"/>
          </a:p>
          <a:p>
            <a:pPr indent="457200" algn="just"/>
            <a:r>
              <a:rPr lang="uk-UA" dirty="0" smtClean="0"/>
              <a:t>У разі поміщення товарів, що зберігаються на митному складі в митному режимі митного складу, в інший митний режим митний орган встановлює строк для вивезення зазначених товарів з митного складу, виходячи з наявних транспортних засобів та навантажувально-розвантажувальної техніки, </a:t>
            </a:r>
            <a:r>
              <a:rPr lang="uk-UA" b="1" dirty="0" smtClean="0">
                <a:solidFill>
                  <a:srgbClr val="C00000"/>
                </a:solidFill>
              </a:rPr>
              <a:t>але не менший, ніж п’ять робочих днів.</a:t>
            </a:r>
            <a:endParaRPr lang="uk-UA" b="1" dirty="0">
              <a:solidFill>
                <a:srgbClr val="C00000"/>
              </a:solidFill>
            </a:endParaRPr>
          </a:p>
        </p:txBody>
      </p:sp>
    </p:spTree>
    <p:extLst>
      <p:ext uri="{BB962C8B-B14F-4D97-AF65-F5344CB8AC3E}">
        <p14:creationId xmlns:p14="http://schemas.microsoft.com/office/powerpoint/2010/main" val="4154010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352928" cy="369332"/>
          </a:xfrm>
          <a:prstGeom prst="rect">
            <a:avLst/>
          </a:prstGeom>
          <a:noFill/>
        </p:spPr>
        <p:txBody>
          <a:bodyPr wrap="square" rtlCol="0">
            <a:spAutoFit/>
          </a:bodyPr>
          <a:lstStyle/>
          <a:p>
            <a:pPr algn="ctr"/>
            <a:r>
              <a:rPr lang="uk-UA" b="1" dirty="0" smtClean="0">
                <a:solidFill>
                  <a:srgbClr val="0000FF"/>
                </a:solidFill>
              </a:rPr>
              <a:t>Митні формальності згідно наказу </a:t>
            </a:r>
            <a:r>
              <a:rPr lang="uk-UA" b="1" dirty="0" err="1" smtClean="0">
                <a:solidFill>
                  <a:srgbClr val="0000FF"/>
                </a:solidFill>
              </a:rPr>
              <a:t>МФУ</a:t>
            </a:r>
            <a:r>
              <a:rPr lang="uk-UA" b="1" dirty="0" smtClean="0">
                <a:solidFill>
                  <a:srgbClr val="0000FF"/>
                </a:solidFill>
              </a:rPr>
              <a:t> від 31.05.2012 року № 657</a:t>
            </a:r>
            <a:endParaRPr lang="ru-RU" b="1" dirty="0">
              <a:solidFill>
                <a:srgbClr val="0000FF"/>
              </a:solidFill>
            </a:endParaRPr>
          </a:p>
        </p:txBody>
      </p:sp>
      <p:sp>
        <p:nvSpPr>
          <p:cNvPr id="3" name="Прямоугольник 2"/>
          <p:cNvSpPr/>
          <p:nvPr/>
        </p:nvSpPr>
        <p:spPr>
          <a:xfrm>
            <a:off x="311778" y="1052736"/>
            <a:ext cx="8580702" cy="646331"/>
          </a:xfrm>
          <a:prstGeom prst="rect">
            <a:avLst/>
          </a:prstGeom>
        </p:spPr>
        <p:txBody>
          <a:bodyPr wrap="square">
            <a:spAutoFit/>
          </a:bodyPr>
          <a:lstStyle/>
          <a:p>
            <a:pPr indent="457200" algn="just"/>
            <a:r>
              <a:rPr lang="uk-UA" dirty="0" smtClean="0"/>
              <a:t>Для розміщення товарів, поміщених у митний режим митного складу, використовуються митні склади або склади митних органів.</a:t>
            </a:r>
            <a:endParaRPr lang="uk-UA" dirty="0"/>
          </a:p>
        </p:txBody>
      </p:sp>
      <p:sp>
        <p:nvSpPr>
          <p:cNvPr id="4" name="Прямоугольник 3"/>
          <p:cNvSpPr/>
          <p:nvPr/>
        </p:nvSpPr>
        <p:spPr>
          <a:xfrm>
            <a:off x="327606" y="1844824"/>
            <a:ext cx="8564873" cy="1200329"/>
          </a:xfrm>
          <a:prstGeom prst="rect">
            <a:avLst/>
          </a:prstGeom>
        </p:spPr>
        <p:txBody>
          <a:bodyPr wrap="square">
            <a:spAutoFit/>
          </a:bodyPr>
          <a:lstStyle/>
          <a:p>
            <a:pPr indent="457200" algn="just"/>
            <a:r>
              <a:rPr lang="uk-UA" dirty="0" smtClean="0"/>
              <a:t>Для розміщення товарів на МС, розташованих на територіях морських і річкових портів, аеропортів, залізничних станцій, у межах яких є пункти пропуску через державний кордон України, та їх </a:t>
            </a:r>
            <a:r>
              <a:rPr lang="uk-UA" dirty="0" err="1" smtClean="0"/>
              <a:t>реекспорту застосовуються</a:t>
            </a:r>
            <a:r>
              <a:rPr lang="uk-UA" dirty="0" smtClean="0"/>
              <a:t> </a:t>
            </a:r>
            <a:r>
              <a:rPr lang="uk-UA" u="sng" dirty="0" smtClean="0">
                <a:hlinkClick r:id="rId2"/>
              </a:rPr>
              <a:t>електронні повідомлення</a:t>
            </a:r>
            <a:r>
              <a:rPr lang="uk-UA" dirty="0" smtClean="0"/>
              <a:t> </a:t>
            </a:r>
            <a:endParaRPr lang="uk-UA" dirty="0"/>
          </a:p>
        </p:txBody>
      </p:sp>
      <p:sp>
        <p:nvSpPr>
          <p:cNvPr id="5" name="Прямоугольник 4"/>
          <p:cNvSpPr/>
          <p:nvPr/>
        </p:nvSpPr>
        <p:spPr>
          <a:xfrm>
            <a:off x="334356" y="3284984"/>
            <a:ext cx="8486116" cy="2585323"/>
          </a:xfrm>
          <a:prstGeom prst="rect">
            <a:avLst/>
          </a:prstGeom>
        </p:spPr>
        <p:txBody>
          <a:bodyPr wrap="square">
            <a:spAutoFit/>
          </a:bodyPr>
          <a:lstStyle/>
          <a:p>
            <a:pPr indent="457200" algn="just"/>
            <a:r>
              <a:rPr lang="uk-UA" dirty="0" smtClean="0"/>
              <a:t>До особливостей функціонування МС, що відповідно до </a:t>
            </a:r>
            <a:r>
              <a:rPr lang="uk-UA" u="sng" dirty="0" smtClean="0">
                <a:hlinkClick r:id="rId3"/>
              </a:rPr>
              <a:t>статті 425 Кодексу</a:t>
            </a:r>
            <a:r>
              <a:rPr lang="uk-UA" dirty="0" smtClean="0"/>
              <a:t> </a:t>
            </a:r>
            <a:r>
              <a:rPr lang="uk-UA" b="1" dirty="0" smtClean="0">
                <a:solidFill>
                  <a:srgbClr val="00B050"/>
                </a:solidFill>
              </a:rPr>
              <a:t>встановлюються процедурою </a:t>
            </a:r>
            <a:r>
              <a:rPr lang="uk-UA" dirty="0" smtClean="0"/>
              <a:t>експлуатації такого складу, зокрема, належать:</a:t>
            </a:r>
          </a:p>
          <a:p>
            <a:pPr indent="457200" algn="just"/>
            <a:endParaRPr lang="uk-UA" dirty="0" smtClean="0"/>
          </a:p>
          <a:p>
            <a:pPr indent="457200" algn="just"/>
            <a:r>
              <a:rPr lang="uk-UA" dirty="0" smtClean="0"/>
              <a:t>регламент інформаційного обміну між митницею оформлення та утримувачем МС;</a:t>
            </a:r>
          </a:p>
          <a:p>
            <a:pPr indent="457200" algn="just"/>
            <a:endParaRPr lang="uk-UA" dirty="0" smtClean="0"/>
          </a:p>
          <a:p>
            <a:pPr indent="457200" algn="just"/>
            <a:r>
              <a:rPr lang="uk-UA" dirty="0" smtClean="0"/>
              <a:t>порядок обліку, зберігання та перевірки митного забезпечення, знятого з товарів, транспортних засобів комерційного призначення тощо.</a:t>
            </a:r>
            <a:endParaRPr lang="uk-UA" dirty="0"/>
          </a:p>
        </p:txBody>
      </p:sp>
    </p:spTree>
    <p:extLst>
      <p:ext uri="{BB962C8B-B14F-4D97-AF65-F5344CB8AC3E}">
        <p14:creationId xmlns:p14="http://schemas.microsoft.com/office/powerpoint/2010/main" val="415401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124" y="404664"/>
            <a:ext cx="8568952" cy="2031325"/>
          </a:xfrm>
          <a:prstGeom prst="rect">
            <a:avLst/>
          </a:prstGeom>
        </p:spPr>
        <p:txBody>
          <a:bodyPr wrap="square">
            <a:spAutoFit/>
          </a:bodyPr>
          <a:lstStyle/>
          <a:p>
            <a:pPr indent="457200" algn="just"/>
            <a:r>
              <a:rPr lang="uk-UA" dirty="0" smtClean="0"/>
              <a:t>З товарами, що зберігаються на МС, можуть проводитися операції. </a:t>
            </a:r>
            <a:endParaRPr lang="uk-UA" dirty="0" smtClean="0"/>
          </a:p>
          <a:p>
            <a:pPr indent="457200" algn="just"/>
            <a:endParaRPr lang="uk-UA" dirty="0"/>
          </a:p>
          <a:p>
            <a:pPr indent="457200" algn="just"/>
            <a:r>
              <a:rPr lang="uk-UA" dirty="0" smtClean="0"/>
              <a:t>Дозвіл </a:t>
            </a:r>
            <a:r>
              <a:rPr lang="uk-UA" dirty="0" smtClean="0"/>
              <a:t>на проведення з товарами, що зберігаються на МС, операцій, що потребують такого дозволу, надається митницею оформлення на підставі </a:t>
            </a:r>
            <a:r>
              <a:rPr lang="uk-UA" u="sng" dirty="0" smtClean="0">
                <a:hlinkClick r:id="rId2"/>
              </a:rPr>
              <a:t>заяви</a:t>
            </a:r>
            <a:r>
              <a:rPr lang="uk-UA" dirty="0" smtClean="0"/>
              <a:t> </a:t>
            </a:r>
            <a:r>
              <a:rPr lang="uk-UA" dirty="0" smtClean="0"/>
              <a:t>(</a:t>
            </a:r>
            <a:r>
              <a:rPr lang="uk-UA" b="1" dirty="0" smtClean="0">
                <a:solidFill>
                  <a:srgbClr val="00B050"/>
                </a:solidFill>
              </a:rPr>
              <a:t>форма в наказі № 657</a:t>
            </a:r>
            <a:r>
              <a:rPr lang="uk-UA" dirty="0" smtClean="0"/>
              <a:t>) утримувача </a:t>
            </a:r>
            <a:r>
              <a:rPr lang="uk-UA" dirty="0" smtClean="0"/>
              <a:t>МС, поданої у формі документа на папері або у формі електронного повідомлення, підписаного електронним цифровим підписом.</a:t>
            </a:r>
            <a:endParaRPr lang="uk-UA" dirty="0"/>
          </a:p>
        </p:txBody>
      </p:sp>
      <p:sp>
        <p:nvSpPr>
          <p:cNvPr id="3" name="Прямоугольник 2"/>
          <p:cNvSpPr/>
          <p:nvPr/>
        </p:nvSpPr>
        <p:spPr>
          <a:xfrm>
            <a:off x="363636" y="3140968"/>
            <a:ext cx="8496944" cy="1200329"/>
          </a:xfrm>
          <a:prstGeom prst="rect">
            <a:avLst/>
          </a:prstGeom>
        </p:spPr>
        <p:txBody>
          <a:bodyPr wrap="square">
            <a:spAutoFit/>
          </a:bodyPr>
          <a:lstStyle/>
          <a:p>
            <a:pPr indent="457200" algn="just"/>
            <a:r>
              <a:rPr lang="uk-UA" dirty="0" smtClean="0"/>
              <a:t>Строк зберігання товарів на МС, у тому числі в митному режимі митного складу, продовжується митницею оформлення в межах граничного строку, </a:t>
            </a:r>
            <a:r>
              <a:rPr lang="uk-UA" b="1" dirty="0" smtClean="0">
                <a:solidFill>
                  <a:srgbClr val="009900"/>
                </a:solidFill>
              </a:rPr>
              <a:t>на підставі заяви </a:t>
            </a:r>
            <a:r>
              <a:rPr lang="uk-UA" dirty="0" smtClean="0"/>
              <a:t>утримувача МС, поданої у формі документа на папері або у формі електронного повідомлення, підписаного електронним цифровим підписом.</a:t>
            </a:r>
            <a:endParaRPr lang="uk-UA" dirty="0"/>
          </a:p>
        </p:txBody>
      </p:sp>
    </p:spTree>
    <p:extLst>
      <p:ext uri="{BB962C8B-B14F-4D97-AF65-F5344CB8AC3E}">
        <p14:creationId xmlns:p14="http://schemas.microsoft.com/office/powerpoint/2010/main" val="4154010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352928" cy="369332"/>
          </a:xfrm>
          <a:prstGeom prst="rect">
            <a:avLst/>
          </a:prstGeom>
          <a:noFill/>
        </p:spPr>
        <p:txBody>
          <a:bodyPr wrap="square" rtlCol="0">
            <a:spAutoFit/>
          </a:bodyPr>
          <a:lstStyle/>
          <a:p>
            <a:pPr algn="ctr"/>
            <a:r>
              <a:rPr lang="uk-UA" b="1" dirty="0" smtClean="0">
                <a:solidFill>
                  <a:srgbClr val="0000FF"/>
                </a:solidFill>
                <a:latin typeface="Arial" pitchFamily="34" charset="0"/>
                <a:cs typeface="Arial" pitchFamily="34" charset="0"/>
              </a:rPr>
              <a:t>ПОДАТКОВІ НАСЛІДКИ </a:t>
            </a:r>
            <a:endParaRPr lang="ru-RU" b="1" dirty="0">
              <a:solidFill>
                <a:srgbClr val="0000FF"/>
              </a:solidFill>
              <a:latin typeface="Arial" pitchFamily="34" charset="0"/>
              <a:cs typeface="Arial" pitchFamily="34" charset="0"/>
            </a:endParaRPr>
          </a:p>
        </p:txBody>
      </p:sp>
      <p:sp>
        <p:nvSpPr>
          <p:cNvPr id="3" name="Прямоугольник 2"/>
          <p:cNvSpPr/>
          <p:nvPr/>
        </p:nvSpPr>
        <p:spPr>
          <a:xfrm>
            <a:off x="323528" y="1120676"/>
            <a:ext cx="8568952" cy="1200329"/>
          </a:xfrm>
          <a:prstGeom prst="rect">
            <a:avLst/>
          </a:prstGeom>
        </p:spPr>
        <p:txBody>
          <a:bodyPr wrap="square">
            <a:spAutoFit/>
          </a:bodyPr>
          <a:lstStyle/>
          <a:p>
            <a:pPr indent="457200" algn="just"/>
            <a:r>
              <a:rPr lang="uk-UA" b="1" dirty="0" smtClean="0">
                <a:solidFill>
                  <a:srgbClr val="00B050"/>
                </a:solidFill>
              </a:rPr>
              <a:t>Ввізне мито не сплачується </a:t>
            </a:r>
            <a:r>
              <a:rPr lang="uk-UA" dirty="0" smtClean="0"/>
              <a:t>згідно з п. 1 частини першої ст. 284 МКУ та частини дев’ятої ст. 286 МКУ застосовується умовне повне звільнення від оподаткування ввізним митом при дотриманні вимог та обмежень, встановлених главою 20 </a:t>
            </a:r>
            <a:r>
              <a:rPr lang="uk-UA" dirty="0" err="1" smtClean="0"/>
              <a:t>МКУ</a:t>
            </a:r>
            <a:r>
              <a:rPr lang="uk-UA" dirty="0" smtClean="0"/>
              <a:t>.  </a:t>
            </a:r>
          </a:p>
          <a:p>
            <a:pPr indent="457200" algn="just"/>
            <a:r>
              <a:rPr lang="uk-UA" b="1" dirty="0" smtClean="0">
                <a:solidFill>
                  <a:srgbClr val="00B050"/>
                </a:solidFill>
              </a:rPr>
              <a:t>Вивізне мито не сплачується </a:t>
            </a:r>
            <a:r>
              <a:rPr lang="uk-UA" dirty="0" smtClean="0"/>
              <a:t>відповідно до  ст. 121 </a:t>
            </a:r>
            <a:r>
              <a:rPr lang="uk-UA" dirty="0" err="1" smtClean="0"/>
              <a:t>МКУ</a:t>
            </a:r>
            <a:r>
              <a:rPr lang="uk-UA" dirty="0" smtClean="0"/>
              <a:t>. </a:t>
            </a:r>
            <a:endParaRPr lang="uk-UA" dirty="0"/>
          </a:p>
        </p:txBody>
      </p:sp>
      <p:sp>
        <p:nvSpPr>
          <p:cNvPr id="4" name="Прямоугольник 3"/>
          <p:cNvSpPr/>
          <p:nvPr/>
        </p:nvSpPr>
        <p:spPr>
          <a:xfrm>
            <a:off x="467544" y="2782669"/>
            <a:ext cx="8352928" cy="1200329"/>
          </a:xfrm>
          <a:prstGeom prst="rect">
            <a:avLst/>
          </a:prstGeom>
        </p:spPr>
        <p:txBody>
          <a:bodyPr wrap="square">
            <a:spAutoFit/>
          </a:bodyPr>
          <a:lstStyle/>
          <a:p>
            <a:pPr indent="457200" algn="just"/>
            <a:r>
              <a:rPr lang="uk-UA" b="1" dirty="0" smtClean="0">
                <a:solidFill>
                  <a:srgbClr val="00B050"/>
                </a:solidFill>
              </a:rPr>
              <a:t>Звільнено від оподаткування акцизним податком </a:t>
            </a:r>
            <a:r>
              <a:rPr lang="uk-UA" dirty="0" smtClean="0"/>
              <a:t>відповідно до  пп. 213.3.3 </a:t>
            </a:r>
            <a:r>
              <a:rPr lang="uk-UA" dirty="0" err="1" smtClean="0"/>
              <a:t>ПКУ</a:t>
            </a:r>
            <a:r>
              <a:rPr lang="uk-UA" dirty="0"/>
              <a:t> </a:t>
            </a:r>
            <a:r>
              <a:rPr lang="uk-UA" dirty="0" smtClean="0"/>
              <a:t>ввезення підакцизних товарів (продукції) з-за меж митної території України на митну територію України, якщо при цьому згідно із законом не справляється податок на додану вартість</a:t>
            </a:r>
            <a:endParaRPr lang="uk-UA" dirty="0"/>
          </a:p>
        </p:txBody>
      </p:sp>
      <p:sp>
        <p:nvSpPr>
          <p:cNvPr id="5" name="Прямоугольник 4"/>
          <p:cNvSpPr/>
          <p:nvPr/>
        </p:nvSpPr>
        <p:spPr>
          <a:xfrm>
            <a:off x="611560" y="4365104"/>
            <a:ext cx="7992888" cy="646331"/>
          </a:xfrm>
          <a:prstGeom prst="rect">
            <a:avLst/>
          </a:prstGeom>
        </p:spPr>
        <p:txBody>
          <a:bodyPr wrap="square">
            <a:spAutoFit/>
          </a:bodyPr>
          <a:lstStyle/>
          <a:p>
            <a:pPr algn="just"/>
            <a:r>
              <a:rPr lang="uk-UA" b="1" dirty="0" smtClean="0">
                <a:solidFill>
                  <a:srgbClr val="00B050"/>
                </a:solidFill>
              </a:rPr>
              <a:t>ПДВ </a:t>
            </a:r>
            <a:r>
              <a:rPr lang="uk-UA" b="1" dirty="0">
                <a:solidFill>
                  <a:srgbClr val="00B050"/>
                </a:solidFill>
              </a:rPr>
              <a:t>не сплачується </a:t>
            </a:r>
            <a:r>
              <a:rPr lang="uk-UA" dirty="0"/>
              <a:t>з</a:t>
            </a:r>
            <a:r>
              <a:rPr lang="uk-UA" dirty="0" smtClean="0"/>
              <a:t>гідно з п.  206.9  ст.  206  ПКУ за умови дотримання вимог та обмежень, встановлених главою 20 </a:t>
            </a:r>
            <a:r>
              <a:rPr lang="uk-UA" dirty="0" err="1" smtClean="0"/>
              <a:t>МКУ</a:t>
            </a:r>
            <a:r>
              <a:rPr lang="uk-UA" dirty="0" smtClean="0"/>
              <a:t>. </a:t>
            </a:r>
            <a:endParaRPr lang="uk-UA" dirty="0"/>
          </a:p>
        </p:txBody>
      </p:sp>
    </p:spTree>
    <p:extLst>
      <p:ext uri="{BB962C8B-B14F-4D97-AF65-F5344CB8AC3E}">
        <p14:creationId xmlns:p14="http://schemas.microsoft.com/office/powerpoint/2010/main" val="311956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207" y="188640"/>
            <a:ext cx="460851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90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040816"/>
            <a:ext cx="2592288" cy="2862322"/>
          </a:xfrm>
          <a:prstGeom prst="rect">
            <a:avLst/>
          </a:prstGeom>
        </p:spPr>
        <p:txBody>
          <a:bodyPr wrap="square">
            <a:spAutoFit/>
          </a:bodyPr>
          <a:lstStyle/>
          <a:p>
            <a:pPr algn="ctr"/>
            <a:r>
              <a:rPr lang="uk-UA" dirty="0" smtClean="0"/>
              <a:t>Суб’єкт господарської діяльності, який має намір відкрити МС, подає до митниці </a:t>
            </a:r>
            <a:r>
              <a:rPr lang="uk-UA" b="1" dirty="0" smtClean="0">
                <a:solidFill>
                  <a:srgbClr val="0000FF"/>
                </a:solidFill>
              </a:rPr>
              <a:t>в паперовій та/або електронній формі заяву </a:t>
            </a:r>
            <a:r>
              <a:rPr lang="uk-UA" dirty="0" smtClean="0"/>
              <a:t>про відкриття МС, </a:t>
            </a:r>
            <a:r>
              <a:rPr lang="uk-UA" b="1" dirty="0" smtClean="0">
                <a:solidFill>
                  <a:srgbClr val="C00000"/>
                </a:solidFill>
              </a:rPr>
              <a:t>до якої додає документи передбачені наказом № 835</a:t>
            </a:r>
            <a:r>
              <a:rPr lang="uk-UA" dirty="0" smtClean="0"/>
              <a:t>. </a:t>
            </a:r>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16632"/>
            <a:ext cx="453650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2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12968" cy="4524315"/>
          </a:xfrm>
          <a:prstGeom prst="rect">
            <a:avLst/>
          </a:prstGeom>
        </p:spPr>
        <p:txBody>
          <a:bodyPr wrap="square">
            <a:spAutoFit/>
          </a:bodyPr>
          <a:lstStyle/>
          <a:p>
            <a:pPr indent="457200" algn="just"/>
            <a:r>
              <a:rPr lang="uk-UA" dirty="0" smtClean="0"/>
              <a:t>1) повідомлення заявника про реквізити реєстрації:</a:t>
            </a:r>
          </a:p>
          <a:p>
            <a:pPr indent="457200" algn="just"/>
            <a:endParaRPr lang="uk-UA" dirty="0" smtClean="0"/>
          </a:p>
          <a:p>
            <a:pPr indent="457200" algn="just"/>
            <a:r>
              <a:rPr lang="uk-UA" dirty="0" smtClean="0"/>
              <a:t>декларації відповідності матеріально-технічної бази суб’єкта господарювання вимогам законодавства з питань пожежної безпеки;</a:t>
            </a:r>
          </a:p>
          <a:p>
            <a:pPr indent="457200" algn="just"/>
            <a:endParaRPr lang="uk-UA" dirty="0" smtClean="0"/>
          </a:p>
          <a:p>
            <a:pPr indent="457200" algn="just"/>
            <a:r>
              <a:rPr lang="uk-UA" dirty="0" smtClean="0"/>
              <a:t>декларації про готовність об’єкта до експлуатації (щодо об’єктів, будівництво яких здійснено на підставі будівельного паспорта, або об’єктів, що за класом наслідків (відповідальності) належать до об’єктів з незначними наслідками (СС1), або самочинно збудованого об’єкта, на яке визнано право власності за рішенням суду) або виданого органом державного архітектурно-будівельного контролю сертифіката про прийняття в експлуатацію закінчених будівництвом об’єктів, що за класом наслідків (відповідальності) належать до об’єктів із середніми (СС2) та значними (СС3) наслідками, та комплексів (будов), до складу яких входять об’єкти з різними класами наслідків (відповідальності), або іншого документа про прийняття в експлуатацію закінченого будівництвом об’єкта(</a:t>
            </a:r>
            <a:r>
              <a:rPr lang="uk-UA" dirty="0" err="1" smtClean="0"/>
              <a:t>ів</a:t>
            </a:r>
            <a:r>
              <a:rPr lang="uk-UA" dirty="0" smtClean="0"/>
              <a:t>), виданого в установленому законодавством порядку;</a:t>
            </a:r>
            <a:endParaRPr lang="uk-UA" dirty="0"/>
          </a:p>
        </p:txBody>
      </p:sp>
    </p:spTree>
    <p:extLst>
      <p:ext uri="{BB962C8B-B14F-4D97-AF65-F5344CB8AC3E}">
        <p14:creationId xmlns:p14="http://schemas.microsoft.com/office/powerpoint/2010/main" val="313349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712968" cy="5355312"/>
          </a:xfrm>
          <a:prstGeom prst="rect">
            <a:avLst/>
          </a:prstGeom>
        </p:spPr>
        <p:txBody>
          <a:bodyPr wrap="square">
            <a:spAutoFit/>
          </a:bodyPr>
          <a:lstStyle/>
          <a:p>
            <a:pPr indent="457200" algn="just"/>
            <a:r>
              <a:rPr lang="uk-UA" dirty="0" smtClean="0"/>
              <a:t>2) засвідчені заявником у визначеному законодавством порядку копії:</a:t>
            </a:r>
          </a:p>
          <a:p>
            <a:pPr indent="457200" algn="just"/>
            <a:endParaRPr lang="uk-UA" dirty="0" smtClean="0"/>
          </a:p>
          <a:p>
            <a:pPr indent="457200" algn="just"/>
            <a:r>
              <a:rPr lang="uk-UA" dirty="0" smtClean="0"/>
              <a:t>документів, що підтверджують право власності на складські об’єкти та прилеглу територію, на площах яких планується розташовування МС, або право користування ними, а також державну реєстрацію цих об’єктів в установленому порядку;</a:t>
            </a:r>
          </a:p>
          <a:p>
            <a:pPr indent="457200" algn="just"/>
            <a:endParaRPr lang="uk-UA" dirty="0" smtClean="0"/>
          </a:p>
          <a:p>
            <a:pPr indent="457200" algn="just"/>
            <a:r>
              <a:rPr lang="uk-UA" dirty="0" smtClean="0"/>
              <a:t>наказу заявника про створення власного підрозділу охорони та положення про такий підрозділ та/або договору про надання послуг з охорони складських об’єктів і прилеглої до них території з відповідним територіальним органом Національної поліції України або суб’єктом господарювання будь-якої форми власності, створеним і зареєстрованим на території України, що здійснює охоронну діяльність на підставі отриманої у встановленому порядку ліцензії;</a:t>
            </a:r>
          </a:p>
          <a:p>
            <a:pPr indent="457200" algn="just"/>
            <a:endParaRPr lang="uk-UA" dirty="0" smtClean="0"/>
          </a:p>
          <a:p>
            <a:pPr indent="457200" algn="just"/>
            <a:r>
              <a:rPr lang="uk-UA" dirty="0" smtClean="0"/>
              <a:t>експлуатаційного дозволу (для складських об’єктів, у яких планується зберігання харчових продуктів тваринного походження);</a:t>
            </a:r>
          </a:p>
          <a:p>
            <a:pPr indent="457200" algn="just"/>
            <a:endParaRPr lang="uk-UA" dirty="0" smtClean="0"/>
          </a:p>
          <a:p>
            <a:pPr indent="457200" algn="just"/>
            <a:r>
              <a:rPr lang="uk-UA" dirty="0" smtClean="0"/>
              <a:t>технологічної схеми із зазначенням засобів вимірювальної техніки, що використовується для обліку та контролю (для складських об’єктів, призначених для зберігання газоподібних, наливних та насипних товарів);</a:t>
            </a:r>
            <a:endParaRPr lang="uk-UA" dirty="0"/>
          </a:p>
        </p:txBody>
      </p:sp>
    </p:spTree>
    <p:extLst>
      <p:ext uri="{BB962C8B-B14F-4D97-AF65-F5344CB8AC3E}">
        <p14:creationId xmlns:p14="http://schemas.microsoft.com/office/powerpoint/2010/main" val="264906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784976" cy="3970318"/>
          </a:xfrm>
          <a:prstGeom prst="rect">
            <a:avLst/>
          </a:prstGeom>
        </p:spPr>
        <p:txBody>
          <a:bodyPr wrap="square">
            <a:spAutoFit/>
          </a:bodyPr>
          <a:lstStyle/>
          <a:p>
            <a:pPr indent="457200" algn="just"/>
            <a:r>
              <a:rPr lang="uk-UA" dirty="0" smtClean="0"/>
              <a:t>технічних паспортів (специфікацій) на: обладнання </a:t>
            </a:r>
            <a:r>
              <a:rPr lang="uk-UA" dirty="0" err="1" smtClean="0"/>
              <a:t>СВК</a:t>
            </a:r>
            <a:r>
              <a:rPr lang="uk-UA" dirty="0" smtClean="0"/>
              <a:t>; обладнання контрольно-пропускної системи при в’їзді на територію МС та при виїзді з неї, зокрема засобів автоматичної фіксації даних реєстраційних номерних знаків транспортних засобів та електронних ваг з функцією автоматичного внесення інформації про реєстраційний номер транспортного засобу та його загальну вагу до системи електронного обліку транспортних засобів на МС (для МС, ввезення та/або вивезення товарів з яких здійснюється автомобільним транспортом); обладнання для зважування товарів (крім МС, утворених на газосховищах, резервуарах чи частинах нафтопроводу, призначених для зберігання нафти, що переміщується трубопровідним транспортом);</a:t>
            </a:r>
          </a:p>
          <a:p>
            <a:pPr indent="457200" algn="just"/>
            <a:endParaRPr lang="uk-UA" dirty="0" smtClean="0"/>
          </a:p>
          <a:p>
            <a:pPr indent="457200" algn="just"/>
            <a:r>
              <a:rPr lang="uk-UA" dirty="0" smtClean="0"/>
              <a:t>документа, який підтверджує, що по частині магістрального нафтопроводу, призначеній для зберігання нафти в митному режимі МС безпосередньо в трубопроводі, не виконується транспортування нафти на виконання договорів про надання послуг з транспортування нафти;</a:t>
            </a:r>
            <a:endParaRPr lang="uk-UA" dirty="0"/>
          </a:p>
        </p:txBody>
      </p:sp>
    </p:spTree>
    <p:extLst>
      <p:ext uri="{BB962C8B-B14F-4D97-AF65-F5344CB8AC3E}">
        <p14:creationId xmlns:p14="http://schemas.microsoft.com/office/powerpoint/2010/main" val="26490693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5594</Words>
  <Application>Microsoft Office PowerPoint</Application>
  <PresentationFormat>Экран (4:3)</PresentationFormat>
  <Paragraphs>372</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dc:creator>
  <cp:lastModifiedBy>kafnalog</cp:lastModifiedBy>
  <cp:revision>121</cp:revision>
  <dcterms:created xsi:type="dcterms:W3CDTF">2023-01-15T07:38:35Z</dcterms:created>
  <dcterms:modified xsi:type="dcterms:W3CDTF">2023-04-05T11:43:15Z</dcterms:modified>
</cp:coreProperties>
</file>