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6" autoAdjust="0"/>
  </p:normalViewPr>
  <p:slideViewPr>
    <p:cSldViewPr snapToGrid="0">
      <p:cViewPr varScale="1">
        <p:scale>
          <a:sx n="96" d="100"/>
          <a:sy n="96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0EF05-2A1E-4B7C-93CD-2B366C09CD3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AC65A7-50BF-43A2-8204-80DBE1AA9301}">
      <dgm:prSet/>
      <dgm:spPr/>
      <dgm:t>
        <a:bodyPr/>
        <a:lstStyle/>
        <a:p>
          <a:pPr rtl="0"/>
          <a:r>
            <a:rPr lang="ru-RU"/>
            <a:t>Документи, які підтверджують країну походження товару, не вимагаються у разі, якщо:</a:t>
          </a:r>
          <a:endParaRPr lang="en-US"/>
        </a:p>
      </dgm:t>
    </dgm:pt>
    <dgm:pt modelId="{1F60E764-47E3-4B3A-B290-3D929B25E752}" type="parTrans" cxnId="{031B1909-EB06-4910-896D-F8ECC1630304}">
      <dgm:prSet/>
      <dgm:spPr/>
      <dgm:t>
        <a:bodyPr/>
        <a:lstStyle/>
        <a:p>
          <a:endParaRPr lang="ru-RU"/>
        </a:p>
      </dgm:t>
    </dgm:pt>
    <dgm:pt modelId="{1C8695C9-68C6-436E-B166-ABA3E4329C0E}" type="sibTrans" cxnId="{031B1909-EB06-4910-896D-F8ECC1630304}">
      <dgm:prSet/>
      <dgm:spPr/>
      <dgm:t>
        <a:bodyPr/>
        <a:lstStyle/>
        <a:p>
          <a:endParaRPr lang="ru-RU"/>
        </a:p>
      </dgm:t>
    </dgm:pt>
    <dgm:pt modelId="{2A18E826-0635-422D-8826-4BC5E8FA59CF}">
      <dgm:prSet/>
      <dgm:spPr/>
      <dgm:t>
        <a:bodyPr/>
        <a:lstStyle/>
        <a:p>
          <a:pPr rtl="0"/>
          <a:r>
            <a:rPr lang="ru-RU" dirty="0"/>
            <a:t>1) </a:t>
          </a:r>
          <a:r>
            <a:rPr lang="ru-RU" dirty="0" err="1"/>
            <a:t>товари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переміщуються</a:t>
          </a:r>
          <a:r>
            <a:rPr lang="ru-RU" dirty="0"/>
            <a:t> через </a:t>
          </a:r>
          <a:r>
            <a:rPr lang="ru-RU" dirty="0" err="1"/>
            <a:t>митний</a:t>
          </a:r>
          <a:r>
            <a:rPr lang="ru-RU" dirty="0"/>
            <a:t> кордон </a:t>
          </a:r>
          <a:r>
            <a:rPr lang="ru-RU" dirty="0" err="1"/>
            <a:t>України</a:t>
          </a:r>
          <a:r>
            <a:rPr lang="ru-RU" dirty="0"/>
            <a:t>, не </a:t>
          </a:r>
          <a:r>
            <a:rPr lang="ru-RU" dirty="0" err="1"/>
            <a:t>підлягають</a:t>
          </a:r>
          <a:r>
            <a:rPr lang="ru-RU" dirty="0"/>
            <a:t> </a:t>
          </a:r>
          <a:r>
            <a:rPr lang="ru-RU" dirty="0" err="1"/>
            <a:t>письмовому</a:t>
          </a:r>
          <a:r>
            <a:rPr lang="ru-RU" dirty="0"/>
            <a:t> </a:t>
          </a:r>
          <a:r>
            <a:rPr lang="ru-RU" dirty="0" err="1"/>
            <a:t>декларуванню</a:t>
          </a:r>
          <a:r>
            <a:rPr lang="ru-RU" dirty="0"/>
            <a:t> </a:t>
          </a:r>
          <a:r>
            <a:rPr lang="ru-RU" dirty="0" err="1"/>
            <a:t>відповідно</a:t>
          </a:r>
          <a:r>
            <a:rPr lang="ru-RU" dirty="0"/>
            <a:t> до </a:t>
          </a:r>
          <a:r>
            <a:rPr lang="ru-RU" dirty="0" err="1"/>
            <a:t>цього</a:t>
          </a:r>
          <a:r>
            <a:rPr lang="ru-RU" dirty="0"/>
            <a:t> Кодексу;</a:t>
          </a:r>
          <a:endParaRPr lang="en-US" dirty="0"/>
        </a:p>
      </dgm:t>
    </dgm:pt>
    <dgm:pt modelId="{E94BEA7E-E07E-404B-B750-0AAE925B161D}" type="parTrans" cxnId="{812C58E2-AF33-465D-A6FE-D3E43C42604F}">
      <dgm:prSet/>
      <dgm:spPr/>
      <dgm:t>
        <a:bodyPr/>
        <a:lstStyle/>
        <a:p>
          <a:endParaRPr lang="ru-RU"/>
        </a:p>
      </dgm:t>
    </dgm:pt>
    <dgm:pt modelId="{58C6515B-AFA0-44EC-8785-419EC4F3DCAD}" type="sibTrans" cxnId="{812C58E2-AF33-465D-A6FE-D3E43C42604F}">
      <dgm:prSet/>
      <dgm:spPr/>
      <dgm:t>
        <a:bodyPr/>
        <a:lstStyle/>
        <a:p>
          <a:endParaRPr lang="ru-RU"/>
        </a:p>
      </dgm:t>
    </dgm:pt>
    <dgm:pt modelId="{5E133F86-C6D9-4005-AD62-10342DC667E3}">
      <dgm:prSet/>
      <dgm:spPr/>
      <dgm:t>
        <a:bodyPr/>
        <a:lstStyle/>
        <a:p>
          <a:pPr rtl="0"/>
          <a:r>
            <a:rPr lang="ru-RU" dirty="0"/>
            <a:t>2) </a:t>
          </a:r>
          <a:r>
            <a:rPr lang="ru-RU" dirty="0" err="1"/>
            <a:t>товари</a:t>
          </a:r>
          <a:r>
            <a:rPr lang="ru-RU" dirty="0"/>
            <a:t> </a:t>
          </a:r>
          <a:r>
            <a:rPr lang="ru-RU" dirty="0" err="1"/>
            <a:t>ввозяться</a:t>
          </a:r>
          <a:r>
            <a:rPr lang="ru-RU" dirty="0"/>
            <a:t> </a:t>
          </a:r>
          <a:r>
            <a:rPr lang="ru-RU" dirty="0" err="1"/>
            <a:t>громадянами</a:t>
          </a:r>
          <a:r>
            <a:rPr lang="ru-RU" dirty="0"/>
            <a:t> та </a:t>
          </a:r>
          <a:r>
            <a:rPr lang="ru-RU" dirty="0" err="1"/>
            <a:t>оподатковуються</a:t>
          </a:r>
          <a:r>
            <a:rPr lang="ru-RU" dirty="0"/>
            <a:t> за </a:t>
          </a:r>
          <a:r>
            <a:rPr lang="ru-RU" dirty="0" err="1"/>
            <a:t>єдиною</a:t>
          </a:r>
          <a:r>
            <a:rPr lang="ru-RU" dirty="0"/>
            <a:t> </a:t>
          </a:r>
          <a:r>
            <a:rPr lang="ru-RU" dirty="0" err="1"/>
            <a:t>ставкою</a:t>
          </a:r>
          <a:r>
            <a:rPr lang="ru-RU" dirty="0"/>
            <a:t> </a:t>
          </a:r>
          <a:r>
            <a:rPr lang="ru-RU" dirty="0" err="1"/>
            <a:t>мита</a:t>
          </a:r>
          <a:r>
            <a:rPr lang="ru-RU" dirty="0"/>
            <a:t> </a:t>
          </a:r>
          <a:r>
            <a:rPr lang="ru-RU" dirty="0" err="1"/>
            <a:t>відповідно</a:t>
          </a:r>
          <a:r>
            <a:rPr lang="ru-RU" dirty="0"/>
            <a:t> до </a:t>
          </a:r>
          <a:r>
            <a:rPr lang="ru-RU" dirty="0" err="1"/>
            <a:t>розділу</a:t>
          </a:r>
          <a:r>
            <a:rPr lang="ru-RU" dirty="0"/>
            <a:t> </a:t>
          </a:r>
          <a:r>
            <a:rPr lang="en-US" dirty="0"/>
            <a:t>XII </a:t>
          </a:r>
          <a:r>
            <a:rPr lang="ru-RU" dirty="0" err="1"/>
            <a:t>цього</a:t>
          </a:r>
          <a:r>
            <a:rPr lang="ru-RU" dirty="0"/>
            <a:t> Кодексу;</a:t>
          </a:r>
          <a:endParaRPr lang="en-US" dirty="0"/>
        </a:p>
      </dgm:t>
    </dgm:pt>
    <dgm:pt modelId="{B945855E-5B99-4F9B-96B2-F91FF532CF6F}" type="parTrans" cxnId="{7A4793FE-3411-4A80-B4CC-A49E5C48F66F}">
      <dgm:prSet/>
      <dgm:spPr/>
      <dgm:t>
        <a:bodyPr/>
        <a:lstStyle/>
        <a:p>
          <a:endParaRPr lang="ru-RU"/>
        </a:p>
      </dgm:t>
    </dgm:pt>
    <dgm:pt modelId="{5AE59BE0-4624-49AB-9196-5EE973F6F876}" type="sibTrans" cxnId="{7A4793FE-3411-4A80-B4CC-A49E5C48F66F}">
      <dgm:prSet/>
      <dgm:spPr/>
      <dgm:t>
        <a:bodyPr/>
        <a:lstStyle/>
        <a:p>
          <a:endParaRPr lang="ru-RU"/>
        </a:p>
      </dgm:t>
    </dgm:pt>
    <dgm:pt modelId="{168D1934-E9B6-4DA3-98C1-357B625BCF0C}">
      <dgm:prSet/>
      <dgm:spPr/>
      <dgm:t>
        <a:bodyPr/>
        <a:lstStyle/>
        <a:p>
          <a:pPr rtl="0"/>
          <a:r>
            <a:rPr lang="ru-RU" dirty="0"/>
            <a:t>3) </a:t>
          </a:r>
          <a:r>
            <a:rPr lang="ru-RU" dirty="0" err="1"/>
            <a:t>товари</a:t>
          </a:r>
          <a:r>
            <a:rPr lang="ru-RU" dirty="0"/>
            <a:t> </a:t>
          </a:r>
          <a:r>
            <a:rPr lang="ru-RU" dirty="0" err="1"/>
            <a:t>ввозяться</a:t>
          </a:r>
          <a:r>
            <a:rPr lang="ru-RU" dirty="0"/>
            <a:t> на </a:t>
          </a:r>
          <a:r>
            <a:rPr lang="ru-RU" dirty="0" err="1"/>
            <a:t>митну</a:t>
          </a:r>
          <a:r>
            <a:rPr lang="ru-RU" dirty="0"/>
            <a:t> </a:t>
          </a:r>
          <a:r>
            <a:rPr lang="ru-RU" dirty="0" err="1"/>
            <a:t>територію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 в </a:t>
          </a:r>
          <a:r>
            <a:rPr lang="ru-RU" dirty="0" err="1"/>
            <a:t>режимі</a:t>
          </a:r>
          <a:r>
            <a:rPr lang="ru-RU" dirty="0"/>
            <a:t> </a:t>
          </a:r>
          <a:r>
            <a:rPr lang="ru-RU" dirty="0" err="1"/>
            <a:t>тимчасового</a:t>
          </a:r>
          <a:r>
            <a:rPr lang="ru-RU" dirty="0"/>
            <a:t> </a:t>
          </a:r>
          <a:r>
            <a:rPr lang="ru-RU" dirty="0" err="1"/>
            <a:t>ввезення</a:t>
          </a:r>
          <a:r>
            <a:rPr lang="ru-RU" dirty="0"/>
            <a:t> з </a:t>
          </a:r>
          <a:r>
            <a:rPr lang="ru-RU" dirty="0" err="1"/>
            <a:t>умовним</a:t>
          </a:r>
          <a:r>
            <a:rPr lang="ru-RU" dirty="0"/>
            <a:t> </a:t>
          </a:r>
          <a:r>
            <a:rPr lang="ru-RU" dirty="0" err="1"/>
            <a:t>повним</a:t>
          </a:r>
          <a:r>
            <a:rPr lang="ru-RU" dirty="0"/>
            <a:t> </a:t>
          </a:r>
          <a:r>
            <a:rPr lang="ru-RU" dirty="0" err="1"/>
            <a:t>звільненням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оподаткування</a:t>
          </a:r>
          <a:r>
            <a:rPr lang="ru-RU" dirty="0"/>
            <a:t>;</a:t>
          </a:r>
          <a:endParaRPr lang="en-US" dirty="0"/>
        </a:p>
      </dgm:t>
    </dgm:pt>
    <dgm:pt modelId="{14790328-C67D-4C58-820F-1EA19A8F1449}" type="parTrans" cxnId="{2B5AA1C2-E4ED-4CA9-B7E0-5FA625D99573}">
      <dgm:prSet/>
      <dgm:spPr/>
      <dgm:t>
        <a:bodyPr/>
        <a:lstStyle/>
        <a:p>
          <a:endParaRPr lang="ru-RU"/>
        </a:p>
      </dgm:t>
    </dgm:pt>
    <dgm:pt modelId="{9A80DEC8-FB8E-4A9A-A192-7FE769ADE956}" type="sibTrans" cxnId="{2B5AA1C2-E4ED-4CA9-B7E0-5FA625D99573}">
      <dgm:prSet/>
      <dgm:spPr/>
      <dgm:t>
        <a:bodyPr/>
        <a:lstStyle/>
        <a:p>
          <a:endParaRPr lang="ru-RU"/>
        </a:p>
      </dgm:t>
    </dgm:pt>
    <dgm:pt modelId="{A6E7C24D-645D-472E-B0B1-FAAD47307508}">
      <dgm:prSet/>
      <dgm:spPr/>
      <dgm:t>
        <a:bodyPr/>
        <a:lstStyle/>
        <a:p>
          <a:pPr rtl="0"/>
          <a:r>
            <a:rPr lang="ru-RU" dirty="0"/>
            <a:t>4) </a:t>
          </a:r>
          <a:r>
            <a:rPr lang="ru-RU" dirty="0" err="1"/>
            <a:t>товари</a:t>
          </a:r>
          <a:r>
            <a:rPr lang="ru-RU" dirty="0"/>
            <a:t> </a:t>
          </a:r>
          <a:r>
            <a:rPr lang="ru-RU" dirty="0" err="1"/>
            <a:t>переміщуються</a:t>
          </a:r>
          <a:r>
            <a:rPr lang="ru-RU" dirty="0"/>
            <a:t> </a:t>
          </a:r>
          <a:r>
            <a:rPr lang="ru-RU" dirty="0" err="1"/>
            <a:t>митною</a:t>
          </a:r>
          <a:r>
            <a:rPr lang="ru-RU" dirty="0"/>
            <a:t> </a:t>
          </a:r>
          <a:r>
            <a:rPr lang="ru-RU" dirty="0" err="1"/>
            <a:t>територією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 в </a:t>
          </a:r>
          <a:r>
            <a:rPr lang="ru-RU" dirty="0" err="1"/>
            <a:t>режимі</a:t>
          </a:r>
          <a:r>
            <a:rPr lang="ru-RU" dirty="0"/>
            <a:t> транзиту;</a:t>
          </a:r>
          <a:endParaRPr lang="en-US" dirty="0"/>
        </a:p>
      </dgm:t>
    </dgm:pt>
    <dgm:pt modelId="{E0AD46DD-7161-4C4B-82AC-A4544D4D44C4}" type="parTrans" cxnId="{908F15CE-6F8B-45DF-BA86-5B1E332B0A9E}">
      <dgm:prSet/>
      <dgm:spPr/>
      <dgm:t>
        <a:bodyPr/>
        <a:lstStyle/>
        <a:p>
          <a:endParaRPr lang="ru-RU"/>
        </a:p>
      </dgm:t>
    </dgm:pt>
    <dgm:pt modelId="{360BA5AF-1F43-48BF-A3BF-8381F17E7FE1}" type="sibTrans" cxnId="{908F15CE-6F8B-45DF-BA86-5B1E332B0A9E}">
      <dgm:prSet/>
      <dgm:spPr/>
      <dgm:t>
        <a:bodyPr/>
        <a:lstStyle/>
        <a:p>
          <a:endParaRPr lang="ru-RU"/>
        </a:p>
      </dgm:t>
    </dgm:pt>
    <dgm:pt modelId="{6EBF917B-4C27-4855-A2AA-D0ED2FCB95C1}">
      <dgm:prSet/>
      <dgm:spPr/>
      <dgm:t>
        <a:bodyPr/>
        <a:lstStyle/>
        <a:p>
          <a:pPr rtl="0"/>
          <a:r>
            <a:rPr lang="ru-RU" dirty="0"/>
            <a:t>5) </a:t>
          </a:r>
          <a:r>
            <a:rPr lang="ru-RU" dirty="0" err="1"/>
            <a:t>це</a:t>
          </a:r>
          <a:r>
            <a:rPr lang="ru-RU" dirty="0"/>
            <a:t> </a:t>
          </a:r>
          <a:r>
            <a:rPr lang="ru-RU" dirty="0" err="1"/>
            <a:t>передбачено</a:t>
          </a:r>
          <a:r>
            <a:rPr lang="ru-RU" dirty="0"/>
            <a:t> </a:t>
          </a:r>
          <a:r>
            <a:rPr lang="ru-RU" dirty="0" err="1"/>
            <a:t>міжнародним</a:t>
          </a:r>
          <a:r>
            <a:rPr lang="ru-RU" dirty="0"/>
            <a:t> договором, </a:t>
          </a:r>
          <a:r>
            <a:rPr lang="ru-RU" dirty="0" err="1"/>
            <a:t>згоду</a:t>
          </a:r>
          <a:r>
            <a:rPr lang="ru-RU" dirty="0"/>
            <a:t> на </a:t>
          </a:r>
          <a:r>
            <a:rPr lang="ru-RU" dirty="0" err="1"/>
            <a:t>обов’язковість</a:t>
          </a:r>
          <a:r>
            <a:rPr lang="ru-RU" dirty="0"/>
            <a:t> </a:t>
          </a:r>
          <a:r>
            <a:rPr lang="ru-RU" dirty="0" err="1"/>
            <a:t>якого</a:t>
          </a:r>
          <a:r>
            <a:rPr lang="ru-RU" dirty="0"/>
            <a:t> </a:t>
          </a:r>
          <a:r>
            <a:rPr lang="ru-RU" dirty="0" err="1"/>
            <a:t>надано</a:t>
          </a:r>
          <a:r>
            <a:rPr lang="ru-RU" dirty="0"/>
            <a:t> Верховною Радою </a:t>
          </a:r>
          <a:r>
            <a:rPr lang="ru-RU" dirty="0" err="1"/>
            <a:t>України</a:t>
          </a:r>
          <a:r>
            <a:rPr lang="ru-RU" dirty="0"/>
            <a:t>;</a:t>
          </a:r>
          <a:endParaRPr lang="en-US" dirty="0"/>
        </a:p>
      </dgm:t>
    </dgm:pt>
    <dgm:pt modelId="{AEF4AC43-951D-4372-9567-D9E3A51ED0C2}" type="parTrans" cxnId="{C33E3AB3-C03B-4EDE-815D-56F119E2C139}">
      <dgm:prSet/>
      <dgm:spPr/>
      <dgm:t>
        <a:bodyPr/>
        <a:lstStyle/>
        <a:p>
          <a:endParaRPr lang="ru-RU"/>
        </a:p>
      </dgm:t>
    </dgm:pt>
    <dgm:pt modelId="{9458D46F-8FA9-498A-B28A-8E986354EEB6}" type="sibTrans" cxnId="{C33E3AB3-C03B-4EDE-815D-56F119E2C139}">
      <dgm:prSet/>
      <dgm:spPr/>
      <dgm:t>
        <a:bodyPr/>
        <a:lstStyle/>
        <a:p>
          <a:endParaRPr lang="ru-RU"/>
        </a:p>
      </dgm:t>
    </dgm:pt>
    <dgm:pt modelId="{6D88099F-467E-414D-9C06-C972316417A7}">
      <dgm:prSet/>
      <dgm:spPr/>
      <dgm:t>
        <a:bodyPr/>
        <a:lstStyle/>
        <a:p>
          <a:pPr rtl="0"/>
          <a:r>
            <a:rPr lang="ru-RU" dirty="0"/>
            <a:t>6) через </a:t>
          </a:r>
          <a:r>
            <a:rPr lang="ru-RU" dirty="0" err="1"/>
            <a:t>митний</a:t>
          </a:r>
          <a:r>
            <a:rPr lang="ru-RU" dirty="0"/>
            <a:t> кордон </a:t>
          </a:r>
          <a:r>
            <a:rPr lang="ru-RU" dirty="0" err="1"/>
            <a:t>України</a:t>
          </a:r>
          <a:r>
            <a:rPr lang="ru-RU" dirty="0"/>
            <a:t> </a:t>
          </a:r>
          <a:r>
            <a:rPr lang="ru-RU" dirty="0" err="1"/>
            <a:t>переміщуються</a:t>
          </a:r>
          <a:r>
            <a:rPr lang="ru-RU" dirty="0"/>
            <a:t> </a:t>
          </a:r>
          <a:r>
            <a:rPr lang="ru-RU" dirty="0" err="1"/>
            <a:t>зразки</a:t>
          </a:r>
          <a:r>
            <a:rPr lang="ru-RU" dirty="0"/>
            <a:t> </a:t>
          </a:r>
          <a:r>
            <a:rPr lang="ru-RU" dirty="0" err="1"/>
            <a:t>флори</a:t>
          </a:r>
          <a:r>
            <a:rPr lang="ru-RU" dirty="0"/>
            <a:t>, </a:t>
          </a:r>
          <a:r>
            <a:rPr lang="ru-RU" dirty="0" err="1"/>
            <a:t>фауни</a:t>
          </a:r>
          <a:r>
            <a:rPr lang="ru-RU" dirty="0"/>
            <a:t>, </a:t>
          </a:r>
          <a:r>
            <a:rPr lang="ru-RU" dirty="0" err="1"/>
            <a:t>ґрунтів</a:t>
          </a:r>
          <a:r>
            <a:rPr lang="ru-RU" dirty="0"/>
            <a:t>, </a:t>
          </a:r>
          <a:r>
            <a:rPr lang="ru-RU" dirty="0" err="1"/>
            <a:t>каміння</a:t>
          </a:r>
          <a:r>
            <a:rPr lang="ru-RU" dirty="0"/>
            <a:t> </a:t>
          </a:r>
          <a:r>
            <a:rPr lang="ru-RU" dirty="0" err="1"/>
            <a:t>тощо</a:t>
          </a:r>
          <a:r>
            <a:rPr lang="ru-RU" dirty="0"/>
            <a:t> для </a:t>
          </a:r>
          <a:r>
            <a:rPr lang="ru-RU" dirty="0" err="1"/>
            <a:t>наукових</a:t>
          </a:r>
          <a:r>
            <a:rPr lang="ru-RU" dirty="0"/>
            <a:t> </a:t>
          </a:r>
          <a:r>
            <a:rPr lang="ru-RU" dirty="0" err="1"/>
            <a:t>досліджень</a:t>
          </a:r>
          <a:r>
            <a:rPr lang="ru-RU" dirty="0"/>
            <a:t>, </a:t>
          </a:r>
          <a:r>
            <a:rPr lang="ru-RU" dirty="0" err="1"/>
            <a:t>відібрані</a:t>
          </a:r>
          <a:r>
            <a:rPr lang="ru-RU" dirty="0"/>
            <a:t> на </a:t>
          </a:r>
          <a:r>
            <a:rPr lang="ru-RU" dirty="0" err="1"/>
            <a:t>об’єктах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розташовані</a:t>
          </a:r>
          <a:r>
            <a:rPr lang="ru-RU" dirty="0"/>
            <a:t> в </a:t>
          </a:r>
          <a:r>
            <a:rPr lang="ru-RU" dirty="0" err="1"/>
            <a:t>полярних</a:t>
          </a:r>
          <a:r>
            <a:rPr lang="ru-RU" dirty="0"/>
            <a:t> </a:t>
          </a:r>
          <a:r>
            <a:rPr lang="ru-RU" dirty="0" err="1"/>
            <a:t>регіонах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на островах у </a:t>
          </a:r>
          <a:r>
            <a:rPr lang="ru-RU" dirty="0" err="1"/>
            <a:t>нейтральних</a:t>
          </a:r>
          <a:r>
            <a:rPr lang="ru-RU" dirty="0"/>
            <a:t> водах </a:t>
          </a:r>
          <a:r>
            <a:rPr lang="ru-RU" dirty="0" err="1"/>
            <a:t>Світового</a:t>
          </a:r>
          <a:r>
            <a:rPr lang="ru-RU" dirty="0"/>
            <a:t> океану,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знаходяться</a:t>
          </a:r>
          <a:r>
            <a:rPr lang="ru-RU" dirty="0"/>
            <a:t> у </a:t>
          </a:r>
          <a:r>
            <a:rPr lang="ru-RU" dirty="0" err="1"/>
            <a:t>сфері</a:t>
          </a:r>
          <a:r>
            <a:rPr lang="ru-RU" dirty="0"/>
            <a:t> </a:t>
          </a:r>
          <a:r>
            <a:rPr lang="ru-RU" dirty="0" err="1"/>
            <a:t>наукових</a:t>
          </a:r>
          <a:r>
            <a:rPr lang="ru-RU" dirty="0"/>
            <a:t> </a:t>
          </a:r>
          <a:r>
            <a:rPr lang="ru-RU" dirty="0" err="1"/>
            <a:t>інтересів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.</a:t>
          </a:r>
          <a:endParaRPr lang="en-US" dirty="0"/>
        </a:p>
      </dgm:t>
    </dgm:pt>
    <dgm:pt modelId="{39C2EDE3-506D-4BD6-9E2D-0BB635562121}" type="parTrans" cxnId="{53BD727F-68F2-4F29-BC43-F8D80EDF8466}">
      <dgm:prSet/>
      <dgm:spPr/>
      <dgm:t>
        <a:bodyPr/>
        <a:lstStyle/>
        <a:p>
          <a:endParaRPr lang="ru-RU"/>
        </a:p>
      </dgm:t>
    </dgm:pt>
    <dgm:pt modelId="{95E9C45F-9D89-4F96-BE73-FC8471A216F7}" type="sibTrans" cxnId="{53BD727F-68F2-4F29-BC43-F8D80EDF8466}">
      <dgm:prSet/>
      <dgm:spPr/>
      <dgm:t>
        <a:bodyPr/>
        <a:lstStyle/>
        <a:p>
          <a:endParaRPr lang="ru-RU"/>
        </a:p>
      </dgm:t>
    </dgm:pt>
    <dgm:pt modelId="{B25C0D89-F2A0-47FB-B48B-BE2602011BE0}" type="pres">
      <dgm:prSet presAssocID="{C3A0EF05-2A1E-4B7C-93CD-2B366C09CD3B}" presName="compositeShape" presStyleCnt="0">
        <dgm:presLayoutVars>
          <dgm:chMax val="7"/>
          <dgm:dir/>
          <dgm:resizeHandles val="exact"/>
        </dgm:presLayoutVars>
      </dgm:prSet>
      <dgm:spPr/>
    </dgm:pt>
    <dgm:pt modelId="{E54C9E31-1871-4356-8FB2-CF52BA02B6B7}" type="pres">
      <dgm:prSet presAssocID="{73AC65A7-50BF-43A2-8204-80DBE1AA9301}" presName="circ1" presStyleLbl="vennNode1" presStyleIdx="0" presStyleCnt="7"/>
      <dgm:spPr/>
    </dgm:pt>
    <dgm:pt modelId="{29BF1ABF-47FA-4303-AAC1-F5A20EAB4D51}" type="pres">
      <dgm:prSet presAssocID="{73AC65A7-50BF-43A2-8204-80DBE1AA93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5B34E4-6F96-41A9-AA16-D2E67F51194A}" type="pres">
      <dgm:prSet presAssocID="{2A18E826-0635-422D-8826-4BC5E8FA59CF}" presName="circ2" presStyleLbl="vennNode1" presStyleIdx="1" presStyleCnt="7"/>
      <dgm:spPr/>
    </dgm:pt>
    <dgm:pt modelId="{C753D7AF-69E0-4B47-9C03-C49E375FDB82}" type="pres">
      <dgm:prSet presAssocID="{2A18E826-0635-422D-8826-4BC5E8FA59CF}" presName="circ2Tx" presStyleLbl="revTx" presStyleIdx="0" presStyleCnt="0" custScaleX="122913" custScaleY="125765">
        <dgm:presLayoutVars>
          <dgm:chMax val="0"/>
          <dgm:chPref val="0"/>
          <dgm:bulletEnabled val="1"/>
        </dgm:presLayoutVars>
      </dgm:prSet>
      <dgm:spPr/>
    </dgm:pt>
    <dgm:pt modelId="{3705CCFC-1B19-4CCD-AD0B-B03D724CED75}" type="pres">
      <dgm:prSet presAssocID="{5E133F86-C6D9-4005-AD62-10342DC667E3}" presName="circ3" presStyleLbl="vennNode1" presStyleIdx="2" presStyleCnt="7"/>
      <dgm:spPr/>
    </dgm:pt>
    <dgm:pt modelId="{887ADD9A-05E1-4686-B945-05446A0B6E27}" type="pres">
      <dgm:prSet presAssocID="{5E133F86-C6D9-4005-AD62-10342DC667E3}" presName="circ3Tx" presStyleLbl="revTx" presStyleIdx="0" presStyleCnt="0" custScaleX="113990" custScaleY="125119">
        <dgm:presLayoutVars>
          <dgm:chMax val="0"/>
          <dgm:chPref val="0"/>
          <dgm:bulletEnabled val="1"/>
        </dgm:presLayoutVars>
      </dgm:prSet>
      <dgm:spPr/>
    </dgm:pt>
    <dgm:pt modelId="{D81B9202-B164-4610-8BD5-1C632A55EEF1}" type="pres">
      <dgm:prSet presAssocID="{168D1934-E9B6-4DA3-98C1-357B625BCF0C}" presName="circ4" presStyleLbl="vennNode1" presStyleIdx="3" presStyleCnt="7"/>
      <dgm:spPr/>
    </dgm:pt>
    <dgm:pt modelId="{6467F3D9-1FBD-4ED5-92E8-82687C7CE8CE}" type="pres">
      <dgm:prSet presAssocID="{168D1934-E9B6-4DA3-98C1-357B625BCF0C}" presName="circ4Tx" presStyleLbl="revTx" presStyleIdx="0" presStyleCnt="0" custScaleX="106625" custScaleY="131637">
        <dgm:presLayoutVars>
          <dgm:chMax val="0"/>
          <dgm:chPref val="0"/>
          <dgm:bulletEnabled val="1"/>
        </dgm:presLayoutVars>
      </dgm:prSet>
      <dgm:spPr/>
    </dgm:pt>
    <dgm:pt modelId="{8B324C40-C4A5-43E2-B9BE-31E832ABE444}" type="pres">
      <dgm:prSet presAssocID="{A6E7C24D-645D-472E-B0B1-FAAD47307508}" presName="circ5" presStyleLbl="vennNode1" presStyleIdx="4" presStyleCnt="7"/>
      <dgm:spPr/>
    </dgm:pt>
    <dgm:pt modelId="{E0BC610C-6225-409E-BD47-5406E78BC5A8}" type="pres">
      <dgm:prSet presAssocID="{A6E7C24D-645D-472E-B0B1-FAAD47307508}" presName="circ5Tx" presStyleLbl="revTx" presStyleIdx="0" presStyleCnt="0" custScaleX="120795" custScaleY="112569" custLinFactNeighborX="-3366" custLinFactNeighborY="-6826">
        <dgm:presLayoutVars>
          <dgm:chMax val="0"/>
          <dgm:chPref val="0"/>
          <dgm:bulletEnabled val="1"/>
        </dgm:presLayoutVars>
      </dgm:prSet>
      <dgm:spPr/>
    </dgm:pt>
    <dgm:pt modelId="{3EE97282-0C4B-47B6-AF90-D52A755938A8}" type="pres">
      <dgm:prSet presAssocID="{6EBF917B-4C27-4855-A2AA-D0ED2FCB95C1}" presName="circ6" presStyleLbl="vennNode1" presStyleIdx="5" presStyleCnt="7"/>
      <dgm:spPr/>
    </dgm:pt>
    <dgm:pt modelId="{1F790697-04EA-40DF-BBE3-BD320B72CF1D}" type="pres">
      <dgm:prSet presAssocID="{6EBF917B-4C27-4855-A2AA-D0ED2FCB95C1}" presName="circ6Tx" presStyleLbl="revTx" presStyleIdx="0" presStyleCnt="0" custScaleX="114072" custScaleY="119118">
        <dgm:presLayoutVars>
          <dgm:chMax val="0"/>
          <dgm:chPref val="0"/>
          <dgm:bulletEnabled val="1"/>
        </dgm:presLayoutVars>
      </dgm:prSet>
      <dgm:spPr/>
    </dgm:pt>
    <dgm:pt modelId="{83C3E2CE-79C5-4EEA-938E-EBC819683135}" type="pres">
      <dgm:prSet presAssocID="{6D88099F-467E-414D-9C06-C972316417A7}" presName="circ7" presStyleLbl="vennNode1" presStyleIdx="6" presStyleCnt="7"/>
      <dgm:spPr/>
    </dgm:pt>
    <dgm:pt modelId="{1F2C344A-A183-4B8E-8EC5-D95ADDA522DC}" type="pres">
      <dgm:prSet presAssocID="{6D88099F-467E-414D-9C06-C972316417A7}" presName="circ7Tx" presStyleLbl="revTx" presStyleIdx="0" presStyleCnt="0" custScaleX="121767" custScaleY="112255">
        <dgm:presLayoutVars>
          <dgm:chMax val="0"/>
          <dgm:chPref val="0"/>
          <dgm:bulletEnabled val="1"/>
        </dgm:presLayoutVars>
      </dgm:prSet>
      <dgm:spPr/>
    </dgm:pt>
  </dgm:ptLst>
  <dgm:cxnLst>
    <dgm:cxn modelId="{031B1909-EB06-4910-896D-F8ECC1630304}" srcId="{C3A0EF05-2A1E-4B7C-93CD-2B366C09CD3B}" destId="{73AC65A7-50BF-43A2-8204-80DBE1AA9301}" srcOrd="0" destOrd="0" parTransId="{1F60E764-47E3-4B3A-B290-3D929B25E752}" sibTransId="{1C8695C9-68C6-436E-B166-ABA3E4329C0E}"/>
    <dgm:cxn modelId="{01A7DA1E-CBDC-4FCA-835E-846B53FBCB71}" type="presOf" srcId="{6D88099F-467E-414D-9C06-C972316417A7}" destId="{1F2C344A-A183-4B8E-8EC5-D95ADDA522DC}" srcOrd="0" destOrd="0" presId="urn:microsoft.com/office/officeart/2005/8/layout/venn1"/>
    <dgm:cxn modelId="{29516836-866F-48BA-BD65-8FEA518659A9}" type="presOf" srcId="{5E133F86-C6D9-4005-AD62-10342DC667E3}" destId="{887ADD9A-05E1-4686-B945-05446A0B6E27}" srcOrd="0" destOrd="0" presId="urn:microsoft.com/office/officeart/2005/8/layout/venn1"/>
    <dgm:cxn modelId="{20D42E5F-BDB6-43CD-81C8-2E05425E2F8E}" type="presOf" srcId="{168D1934-E9B6-4DA3-98C1-357B625BCF0C}" destId="{6467F3D9-1FBD-4ED5-92E8-82687C7CE8CE}" srcOrd="0" destOrd="0" presId="urn:microsoft.com/office/officeart/2005/8/layout/venn1"/>
    <dgm:cxn modelId="{4B136661-4748-4360-B600-4421E374EE2D}" type="presOf" srcId="{2A18E826-0635-422D-8826-4BC5E8FA59CF}" destId="{C753D7AF-69E0-4B47-9C03-C49E375FDB82}" srcOrd="0" destOrd="0" presId="urn:microsoft.com/office/officeart/2005/8/layout/venn1"/>
    <dgm:cxn modelId="{4B143E48-EAE9-4BD1-BE01-5089CF31D033}" type="presOf" srcId="{6EBF917B-4C27-4855-A2AA-D0ED2FCB95C1}" destId="{1F790697-04EA-40DF-BBE3-BD320B72CF1D}" srcOrd="0" destOrd="0" presId="urn:microsoft.com/office/officeart/2005/8/layout/venn1"/>
    <dgm:cxn modelId="{53BD727F-68F2-4F29-BC43-F8D80EDF8466}" srcId="{C3A0EF05-2A1E-4B7C-93CD-2B366C09CD3B}" destId="{6D88099F-467E-414D-9C06-C972316417A7}" srcOrd="6" destOrd="0" parTransId="{39C2EDE3-506D-4BD6-9E2D-0BB635562121}" sibTransId="{95E9C45F-9D89-4F96-BE73-FC8471A216F7}"/>
    <dgm:cxn modelId="{EF56FF9A-03FE-4728-ACCC-4AFD344B9EF6}" type="presOf" srcId="{A6E7C24D-645D-472E-B0B1-FAAD47307508}" destId="{E0BC610C-6225-409E-BD47-5406E78BC5A8}" srcOrd="0" destOrd="0" presId="urn:microsoft.com/office/officeart/2005/8/layout/venn1"/>
    <dgm:cxn modelId="{1E7B56A0-762D-4E0C-BA37-E7A7F44BC7C7}" type="presOf" srcId="{C3A0EF05-2A1E-4B7C-93CD-2B366C09CD3B}" destId="{B25C0D89-F2A0-47FB-B48B-BE2602011BE0}" srcOrd="0" destOrd="0" presId="urn:microsoft.com/office/officeart/2005/8/layout/venn1"/>
    <dgm:cxn modelId="{C058AEA4-E837-4861-A6D4-A9756194270E}" type="presOf" srcId="{73AC65A7-50BF-43A2-8204-80DBE1AA9301}" destId="{29BF1ABF-47FA-4303-AAC1-F5A20EAB4D51}" srcOrd="0" destOrd="0" presId="urn:microsoft.com/office/officeart/2005/8/layout/venn1"/>
    <dgm:cxn modelId="{C33E3AB3-C03B-4EDE-815D-56F119E2C139}" srcId="{C3A0EF05-2A1E-4B7C-93CD-2B366C09CD3B}" destId="{6EBF917B-4C27-4855-A2AA-D0ED2FCB95C1}" srcOrd="5" destOrd="0" parTransId="{AEF4AC43-951D-4372-9567-D9E3A51ED0C2}" sibTransId="{9458D46F-8FA9-498A-B28A-8E986354EEB6}"/>
    <dgm:cxn modelId="{2B5AA1C2-E4ED-4CA9-B7E0-5FA625D99573}" srcId="{C3A0EF05-2A1E-4B7C-93CD-2B366C09CD3B}" destId="{168D1934-E9B6-4DA3-98C1-357B625BCF0C}" srcOrd="3" destOrd="0" parTransId="{14790328-C67D-4C58-820F-1EA19A8F1449}" sibTransId="{9A80DEC8-FB8E-4A9A-A192-7FE769ADE956}"/>
    <dgm:cxn modelId="{908F15CE-6F8B-45DF-BA86-5B1E332B0A9E}" srcId="{C3A0EF05-2A1E-4B7C-93CD-2B366C09CD3B}" destId="{A6E7C24D-645D-472E-B0B1-FAAD47307508}" srcOrd="4" destOrd="0" parTransId="{E0AD46DD-7161-4C4B-82AC-A4544D4D44C4}" sibTransId="{360BA5AF-1F43-48BF-A3BF-8381F17E7FE1}"/>
    <dgm:cxn modelId="{812C58E2-AF33-465D-A6FE-D3E43C42604F}" srcId="{C3A0EF05-2A1E-4B7C-93CD-2B366C09CD3B}" destId="{2A18E826-0635-422D-8826-4BC5E8FA59CF}" srcOrd="1" destOrd="0" parTransId="{E94BEA7E-E07E-404B-B750-0AAE925B161D}" sibTransId="{58C6515B-AFA0-44EC-8785-419EC4F3DCAD}"/>
    <dgm:cxn modelId="{7A4793FE-3411-4A80-B4CC-A49E5C48F66F}" srcId="{C3A0EF05-2A1E-4B7C-93CD-2B366C09CD3B}" destId="{5E133F86-C6D9-4005-AD62-10342DC667E3}" srcOrd="2" destOrd="0" parTransId="{B945855E-5B99-4F9B-96B2-F91FF532CF6F}" sibTransId="{5AE59BE0-4624-49AB-9196-5EE973F6F876}"/>
    <dgm:cxn modelId="{5DB50556-08F2-479A-B0A7-61AA9C4C64A0}" type="presParOf" srcId="{B25C0D89-F2A0-47FB-B48B-BE2602011BE0}" destId="{E54C9E31-1871-4356-8FB2-CF52BA02B6B7}" srcOrd="0" destOrd="0" presId="urn:microsoft.com/office/officeart/2005/8/layout/venn1"/>
    <dgm:cxn modelId="{1BCBD165-5718-4975-AA63-0C6CB66D574F}" type="presParOf" srcId="{B25C0D89-F2A0-47FB-B48B-BE2602011BE0}" destId="{29BF1ABF-47FA-4303-AAC1-F5A20EAB4D51}" srcOrd="1" destOrd="0" presId="urn:microsoft.com/office/officeart/2005/8/layout/venn1"/>
    <dgm:cxn modelId="{7A28957D-78BE-40AF-AF4E-B55C53047DAB}" type="presParOf" srcId="{B25C0D89-F2A0-47FB-B48B-BE2602011BE0}" destId="{3C5B34E4-6F96-41A9-AA16-D2E67F51194A}" srcOrd="2" destOrd="0" presId="urn:microsoft.com/office/officeart/2005/8/layout/venn1"/>
    <dgm:cxn modelId="{594A4AF8-0CA3-4B07-A1FB-895BC052A6A2}" type="presParOf" srcId="{B25C0D89-F2A0-47FB-B48B-BE2602011BE0}" destId="{C753D7AF-69E0-4B47-9C03-C49E375FDB82}" srcOrd="3" destOrd="0" presId="urn:microsoft.com/office/officeart/2005/8/layout/venn1"/>
    <dgm:cxn modelId="{E3CAE7E4-E51B-4C16-A05C-D778710D0528}" type="presParOf" srcId="{B25C0D89-F2A0-47FB-B48B-BE2602011BE0}" destId="{3705CCFC-1B19-4CCD-AD0B-B03D724CED75}" srcOrd="4" destOrd="0" presId="urn:microsoft.com/office/officeart/2005/8/layout/venn1"/>
    <dgm:cxn modelId="{426AA44D-C1D5-45A7-A27E-EC4D187CA434}" type="presParOf" srcId="{B25C0D89-F2A0-47FB-B48B-BE2602011BE0}" destId="{887ADD9A-05E1-4686-B945-05446A0B6E27}" srcOrd="5" destOrd="0" presId="urn:microsoft.com/office/officeart/2005/8/layout/venn1"/>
    <dgm:cxn modelId="{73AFBA0D-E2A4-46C3-8BB0-4F2DA1921A49}" type="presParOf" srcId="{B25C0D89-F2A0-47FB-B48B-BE2602011BE0}" destId="{D81B9202-B164-4610-8BD5-1C632A55EEF1}" srcOrd="6" destOrd="0" presId="urn:microsoft.com/office/officeart/2005/8/layout/venn1"/>
    <dgm:cxn modelId="{A6D0B16D-53DF-486B-BC6D-CFFEA296D7C5}" type="presParOf" srcId="{B25C0D89-F2A0-47FB-B48B-BE2602011BE0}" destId="{6467F3D9-1FBD-4ED5-92E8-82687C7CE8CE}" srcOrd="7" destOrd="0" presId="urn:microsoft.com/office/officeart/2005/8/layout/venn1"/>
    <dgm:cxn modelId="{49D7379D-5F62-4DB9-8C2D-EA6130FA3625}" type="presParOf" srcId="{B25C0D89-F2A0-47FB-B48B-BE2602011BE0}" destId="{8B324C40-C4A5-43E2-B9BE-31E832ABE444}" srcOrd="8" destOrd="0" presId="urn:microsoft.com/office/officeart/2005/8/layout/venn1"/>
    <dgm:cxn modelId="{75C447E5-501B-4DE3-B39A-68E00C8E718E}" type="presParOf" srcId="{B25C0D89-F2A0-47FB-B48B-BE2602011BE0}" destId="{E0BC610C-6225-409E-BD47-5406E78BC5A8}" srcOrd="9" destOrd="0" presId="urn:microsoft.com/office/officeart/2005/8/layout/venn1"/>
    <dgm:cxn modelId="{1BE0B8A3-94A2-4C4A-9089-0AD0F4C4235D}" type="presParOf" srcId="{B25C0D89-F2A0-47FB-B48B-BE2602011BE0}" destId="{3EE97282-0C4B-47B6-AF90-D52A755938A8}" srcOrd="10" destOrd="0" presId="urn:microsoft.com/office/officeart/2005/8/layout/venn1"/>
    <dgm:cxn modelId="{9DFE591E-5813-4C0B-B464-410C3A02A37F}" type="presParOf" srcId="{B25C0D89-F2A0-47FB-B48B-BE2602011BE0}" destId="{1F790697-04EA-40DF-BBE3-BD320B72CF1D}" srcOrd="11" destOrd="0" presId="urn:microsoft.com/office/officeart/2005/8/layout/venn1"/>
    <dgm:cxn modelId="{BFC8AC6F-7CD4-4864-A23F-FE55B4672A6B}" type="presParOf" srcId="{B25C0D89-F2A0-47FB-B48B-BE2602011BE0}" destId="{83C3E2CE-79C5-4EEA-938E-EBC819683135}" srcOrd="12" destOrd="0" presId="urn:microsoft.com/office/officeart/2005/8/layout/venn1"/>
    <dgm:cxn modelId="{4378176A-08D1-4FC3-9873-F4B6630D7A9E}" type="presParOf" srcId="{B25C0D89-F2A0-47FB-B48B-BE2602011BE0}" destId="{1F2C344A-A183-4B8E-8EC5-D95ADDA522D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C9E31-1871-4356-8FB2-CF52BA02B6B7}">
      <dsp:nvSpPr>
        <dsp:cNvPr id="0" name=""/>
        <dsp:cNvSpPr/>
      </dsp:nvSpPr>
      <dsp:spPr>
        <a:xfrm>
          <a:off x="4776281" y="1570175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BF1ABF-47FA-4303-AAC1-F5A20EAB4D51}">
      <dsp:nvSpPr>
        <dsp:cNvPr id="0" name=""/>
        <dsp:cNvSpPr/>
      </dsp:nvSpPr>
      <dsp:spPr>
        <a:xfrm>
          <a:off x="4619112" y="-112378"/>
          <a:ext cx="2469805" cy="1321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Документи, які підтверджують країну походження товару, не вимагаються у разі, якщо:</a:t>
          </a:r>
          <a:endParaRPr lang="en-US" sz="1300" kern="1200"/>
        </a:p>
      </dsp:txBody>
      <dsp:txXfrm>
        <a:off x="4619112" y="-112378"/>
        <a:ext cx="2469805" cy="1321723"/>
      </dsp:txXfrm>
    </dsp:sp>
    <dsp:sp modelId="{3C5B34E4-6F96-41A9-AA16-D2E67F51194A}">
      <dsp:nvSpPr>
        <dsp:cNvPr id="0" name=""/>
        <dsp:cNvSpPr/>
      </dsp:nvSpPr>
      <dsp:spPr>
        <a:xfrm>
          <a:off x="5408551" y="1874171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53D7AF-69E0-4B47-9C03-C49E375FDB82}">
      <dsp:nvSpPr>
        <dsp:cNvPr id="0" name=""/>
        <dsp:cNvSpPr/>
      </dsp:nvSpPr>
      <dsp:spPr>
        <a:xfrm>
          <a:off x="7562340" y="955960"/>
          <a:ext cx="2870128" cy="18284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1) </a:t>
          </a:r>
          <a:r>
            <a:rPr lang="ru-RU" sz="1300" kern="1200" dirty="0" err="1"/>
            <a:t>товари</a:t>
          </a:r>
          <a:r>
            <a:rPr lang="ru-RU" sz="1300" kern="1200" dirty="0"/>
            <a:t>, </a:t>
          </a:r>
          <a:r>
            <a:rPr lang="ru-RU" sz="1300" kern="1200" dirty="0" err="1"/>
            <a:t>що</a:t>
          </a:r>
          <a:r>
            <a:rPr lang="ru-RU" sz="1300" kern="1200" dirty="0"/>
            <a:t> </a:t>
          </a:r>
          <a:r>
            <a:rPr lang="ru-RU" sz="1300" kern="1200" dirty="0" err="1"/>
            <a:t>переміщуються</a:t>
          </a:r>
          <a:r>
            <a:rPr lang="ru-RU" sz="1300" kern="1200" dirty="0"/>
            <a:t> через </a:t>
          </a:r>
          <a:r>
            <a:rPr lang="ru-RU" sz="1300" kern="1200" dirty="0" err="1"/>
            <a:t>митний</a:t>
          </a:r>
          <a:r>
            <a:rPr lang="ru-RU" sz="1300" kern="1200" dirty="0"/>
            <a:t> кордон </a:t>
          </a:r>
          <a:r>
            <a:rPr lang="ru-RU" sz="1300" kern="1200" dirty="0" err="1"/>
            <a:t>України</a:t>
          </a:r>
          <a:r>
            <a:rPr lang="ru-RU" sz="1300" kern="1200" dirty="0"/>
            <a:t>, не </a:t>
          </a:r>
          <a:r>
            <a:rPr lang="ru-RU" sz="1300" kern="1200" dirty="0" err="1"/>
            <a:t>підлягають</a:t>
          </a:r>
          <a:r>
            <a:rPr lang="ru-RU" sz="1300" kern="1200" dirty="0"/>
            <a:t> </a:t>
          </a:r>
          <a:r>
            <a:rPr lang="ru-RU" sz="1300" kern="1200" dirty="0" err="1"/>
            <a:t>письмовому</a:t>
          </a:r>
          <a:r>
            <a:rPr lang="ru-RU" sz="1300" kern="1200" dirty="0"/>
            <a:t> </a:t>
          </a:r>
          <a:r>
            <a:rPr lang="ru-RU" sz="1300" kern="1200" dirty="0" err="1"/>
            <a:t>декларуванню</a:t>
          </a:r>
          <a:r>
            <a:rPr lang="ru-RU" sz="1300" kern="1200" dirty="0"/>
            <a:t> </a:t>
          </a:r>
          <a:r>
            <a:rPr lang="ru-RU" sz="1300" kern="1200" dirty="0" err="1"/>
            <a:t>відповідно</a:t>
          </a:r>
          <a:r>
            <a:rPr lang="ru-RU" sz="1300" kern="1200" dirty="0"/>
            <a:t> до </a:t>
          </a:r>
          <a:r>
            <a:rPr lang="ru-RU" sz="1300" kern="1200" dirty="0" err="1"/>
            <a:t>цього</a:t>
          </a:r>
          <a:r>
            <a:rPr lang="ru-RU" sz="1300" kern="1200" dirty="0"/>
            <a:t> Кодексу;</a:t>
          </a:r>
          <a:endParaRPr lang="en-US" sz="1300" kern="1200" dirty="0"/>
        </a:p>
      </dsp:txBody>
      <dsp:txXfrm>
        <a:off x="7562340" y="955960"/>
        <a:ext cx="2870128" cy="1828492"/>
      </dsp:txXfrm>
    </dsp:sp>
    <dsp:sp modelId="{3705CCFC-1B19-4CCD-AD0B-B03D724CED75}">
      <dsp:nvSpPr>
        <dsp:cNvPr id="0" name=""/>
        <dsp:cNvSpPr/>
      </dsp:nvSpPr>
      <dsp:spPr>
        <a:xfrm>
          <a:off x="5563925" y="2558163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7ADD9A-05E1-4686-B945-05446A0B6E27}">
      <dsp:nvSpPr>
        <dsp:cNvPr id="0" name=""/>
        <dsp:cNvSpPr/>
      </dsp:nvSpPr>
      <dsp:spPr>
        <a:xfrm>
          <a:off x="7894189" y="2798619"/>
          <a:ext cx="2610580" cy="19431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2) </a:t>
          </a:r>
          <a:r>
            <a:rPr lang="ru-RU" sz="1300" kern="1200" dirty="0" err="1"/>
            <a:t>товари</a:t>
          </a:r>
          <a:r>
            <a:rPr lang="ru-RU" sz="1300" kern="1200" dirty="0"/>
            <a:t> </a:t>
          </a:r>
          <a:r>
            <a:rPr lang="ru-RU" sz="1300" kern="1200" dirty="0" err="1"/>
            <a:t>ввозяться</a:t>
          </a:r>
          <a:r>
            <a:rPr lang="ru-RU" sz="1300" kern="1200" dirty="0"/>
            <a:t> </a:t>
          </a:r>
          <a:r>
            <a:rPr lang="ru-RU" sz="1300" kern="1200" dirty="0" err="1"/>
            <a:t>громадянами</a:t>
          </a:r>
          <a:r>
            <a:rPr lang="ru-RU" sz="1300" kern="1200" dirty="0"/>
            <a:t> та </a:t>
          </a:r>
          <a:r>
            <a:rPr lang="ru-RU" sz="1300" kern="1200" dirty="0" err="1"/>
            <a:t>оподатковуються</a:t>
          </a:r>
          <a:r>
            <a:rPr lang="ru-RU" sz="1300" kern="1200" dirty="0"/>
            <a:t> за </a:t>
          </a:r>
          <a:r>
            <a:rPr lang="ru-RU" sz="1300" kern="1200" dirty="0" err="1"/>
            <a:t>єдиною</a:t>
          </a:r>
          <a:r>
            <a:rPr lang="ru-RU" sz="1300" kern="1200" dirty="0"/>
            <a:t> </a:t>
          </a:r>
          <a:r>
            <a:rPr lang="ru-RU" sz="1300" kern="1200" dirty="0" err="1"/>
            <a:t>ставкою</a:t>
          </a:r>
          <a:r>
            <a:rPr lang="ru-RU" sz="1300" kern="1200" dirty="0"/>
            <a:t> </a:t>
          </a:r>
          <a:r>
            <a:rPr lang="ru-RU" sz="1300" kern="1200" dirty="0" err="1"/>
            <a:t>мита</a:t>
          </a:r>
          <a:r>
            <a:rPr lang="ru-RU" sz="1300" kern="1200" dirty="0"/>
            <a:t> </a:t>
          </a:r>
          <a:r>
            <a:rPr lang="ru-RU" sz="1300" kern="1200" dirty="0" err="1"/>
            <a:t>відповідно</a:t>
          </a:r>
          <a:r>
            <a:rPr lang="ru-RU" sz="1300" kern="1200" dirty="0"/>
            <a:t> до </a:t>
          </a:r>
          <a:r>
            <a:rPr lang="ru-RU" sz="1300" kern="1200" dirty="0" err="1"/>
            <a:t>розділу</a:t>
          </a:r>
          <a:r>
            <a:rPr lang="ru-RU" sz="1300" kern="1200" dirty="0"/>
            <a:t> </a:t>
          </a:r>
          <a:r>
            <a:rPr lang="en-US" sz="1300" kern="1200" dirty="0"/>
            <a:t>XII </a:t>
          </a:r>
          <a:r>
            <a:rPr lang="ru-RU" sz="1300" kern="1200" dirty="0" err="1"/>
            <a:t>цього</a:t>
          </a:r>
          <a:r>
            <a:rPr lang="ru-RU" sz="1300" kern="1200" dirty="0"/>
            <a:t> Кодексу;</a:t>
          </a:r>
          <a:endParaRPr lang="en-US" sz="1300" kern="1200" dirty="0"/>
        </a:p>
      </dsp:txBody>
      <dsp:txXfrm>
        <a:off x="7894189" y="2798619"/>
        <a:ext cx="2610580" cy="1943129"/>
      </dsp:txXfrm>
    </dsp:sp>
    <dsp:sp modelId="{D81B9202-B164-4610-8BD5-1C632A55EEF1}">
      <dsp:nvSpPr>
        <dsp:cNvPr id="0" name=""/>
        <dsp:cNvSpPr/>
      </dsp:nvSpPr>
      <dsp:spPr>
        <a:xfrm>
          <a:off x="5126544" y="3106679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67F3D9-1FBD-4ED5-92E8-82687C7CE8CE}">
      <dsp:nvSpPr>
        <dsp:cNvPr id="0" name=""/>
        <dsp:cNvSpPr/>
      </dsp:nvSpPr>
      <dsp:spPr>
        <a:xfrm>
          <a:off x="6984652" y="4850628"/>
          <a:ext cx="2633430" cy="18703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3) </a:t>
          </a:r>
          <a:r>
            <a:rPr lang="ru-RU" sz="1300" kern="1200" dirty="0" err="1"/>
            <a:t>товари</a:t>
          </a:r>
          <a:r>
            <a:rPr lang="ru-RU" sz="1300" kern="1200" dirty="0"/>
            <a:t> </a:t>
          </a:r>
          <a:r>
            <a:rPr lang="ru-RU" sz="1300" kern="1200" dirty="0" err="1"/>
            <a:t>ввозяться</a:t>
          </a:r>
          <a:r>
            <a:rPr lang="ru-RU" sz="1300" kern="1200" dirty="0"/>
            <a:t> на </a:t>
          </a:r>
          <a:r>
            <a:rPr lang="ru-RU" sz="1300" kern="1200" dirty="0" err="1"/>
            <a:t>митну</a:t>
          </a:r>
          <a:r>
            <a:rPr lang="ru-RU" sz="1300" kern="1200" dirty="0"/>
            <a:t> </a:t>
          </a:r>
          <a:r>
            <a:rPr lang="ru-RU" sz="1300" kern="1200" dirty="0" err="1"/>
            <a:t>територію</a:t>
          </a:r>
          <a:r>
            <a:rPr lang="ru-RU" sz="1300" kern="1200" dirty="0"/>
            <a:t> </a:t>
          </a:r>
          <a:r>
            <a:rPr lang="ru-RU" sz="1300" kern="1200" dirty="0" err="1"/>
            <a:t>України</a:t>
          </a:r>
          <a:r>
            <a:rPr lang="ru-RU" sz="1300" kern="1200" dirty="0"/>
            <a:t> в </a:t>
          </a:r>
          <a:r>
            <a:rPr lang="ru-RU" sz="1300" kern="1200" dirty="0" err="1"/>
            <a:t>режимі</a:t>
          </a:r>
          <a:r>
            <a:rPr lang="ru-RU" sz="1300" kern="1200" dirty="0"/>
            <a:t> </a:t>
          </a:r>
          <a:r>
            <a:rPr lang="ru-RU" sz="1300" kern="1200" dirty="0" err="1"/>
            <a:t>тимчасового</a:t>
          </a:r>
          <a:r>
            <a:rPr lang="ru-RU" sz="1300" kern="1200" dirty="0"/>
            <a:t> </a:t>
          </a:r>
          <a:r>
            <a:rPr lang="ru-RU" sz="1300" kern="1200" dirty="0" err="1"/>
            <a:t>ввезення</a:t>
          </a:r>
          <a:r>
            <a:rPr lang="ru-RU" sz="1300" kern="1200" dirty="0"/>
            <a:t> з </a:t>
          </a:r>
          <a:r>
            <a:rPr lang="ru-RU" sz="1300" kern="1200" dirty="0" err="1"/>
            <a:t>умовним</a:t>
          </a:r>
          <a:r>
            <a:rPr lang="ru-RU" sz="1300" kern="1200" dirty="0"/>
            <a:t> </a:t>
          </a:r>
          <a:r>
            <a:rPr lang="ru-RU" sz="1300" kern="1200" dirty="0" err="1"/>
            <a:t>повним</a:t>
          </a:r>
          <a:r>
            <a:rPr lang="ru-RU" sz="1300" kern="1200" dirty="0"/>
            <a:t> </a:t>
          </a:r>
          <a:r>
            <a:rPr lang="ru-RU" sz="1300" kern="1200" dirty="0" err="1"/>
            <a:t>звільненням</a:t>
          </a:r>
          <a:r>
            <a:rPr lang="ru-RU" sz="1300" kern="1200" dirty="0"/>
            <a:t> </a:t>
          </a:r>
          <a:r>
            <a:rPr lang="ru-RU" sz="1300" kern="1200" dirty="0" err="1"/>
            <a:t>від</a:t>
          </a:r>
          <a:r>
            <a:rPr lang="ru-RU" sz="1300" kern="1200" dirty="0"/>
            <a:t> </a:t>
          </a:r>
          <a:r>
            <a:rPr lang="ru-RU" sz="1300" kern="1200" dirty="0" err="1"/>
            <a:t>оподаткування</a:t>
          </a:r>
          <a:r>
            <a:rPr lang="ru-RU" sz="1300" kern="1200" dirty="0"/>
            <a:t>;</a:t>
          </a:r>
          <a:endParaRPr lang="en-US" sz="1300" kern="1200" dirty="0"/>
        </a:p>
      </dsp:txBody>
      <dsp:txXfrm>
        <a:off x="6984652" y="4850628"/>
        <a:ext cx="2633430" cy="1870368"/>
      </dsp:txXfrm>
    </dsp:sp>
    <dsp:sp modelId="{8B324C40-C4A5-43E2-B9BE-31E832ABE444}">
      <dsp:nvSpPr>
        <dsp:cNvPr id="0" name=""/>
        <dsp:cNvSpPr/>
      </dsp:nvSpPr>
      <dsp:spPr>
        <a:xfrm>
          <a:off x="4426018" y="3106679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BC610C-6225-409E-BD47-5406E78BC5A8}">
      <dsp:nvSpPr>
        <dsp:cNvPr id="0" name=""/>
        <dsp:cNvSpPr/>
      </dsp:nvSpPr>
      <dsp:spPr>
        <a:xfrm>
          <a:off x="1831827" y="4889105"/>
          <a:ext cx="2983401" cy="15994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4) </a:t>
          </a:r>
          <a:r>
            <a:rPr lang="ru-RU" sz="1300" kern="1200" dirty="0" err="1"/>
            <a:t>товари</a:t>
          </a:r>
          <a:r>
            <a:rPr lang="ru-RU" sz="1300" kern="1200" dirty="0"/>
            <a:t> </a:t>
          </a:r>
          <a:r>
            <a:rPr lang="ru-RU" sz="1300" kern="1200" dirty="0" err="1"/>
            <a:t>переміщуються</a:t>
          </a:r>
          <a:r>
            <a:rPr lang="ru-RU" sz="1300" kern="1200" dirty="0"/>
            <a:t> </a:t>
          </a:r>
          <a:r>
            <a:rPr lang="ru-RU" sz="1300" kern="1200" dirty="0" err="1"/>
            <a:t>митною</a:t>
          </a:r>
          <a:r>
            <a:rPr lang="ru-RU" sz="1300" kern="1200" dirty="0"/>
            <a:t> </a:t>
          </a:r>
          <a:r>
            <a:rPr lang="ru-RU" sz="1300" kern="1200" dirty="0" err="1"/>
            <a:t>територією</a:t>
          </a:r>
          <a:r>
            <a:rPr lang="ru-RU" sz="1300" kern="1200" dirty="0"/>
            <a:t> </a:t>
          </a:r>
          <a:r>
            <a:rPr lang="ru-RU" sz="1300" kern="1200" dirty="0" err="1"/>
            <a:t>України</a:t>
          </a:r>
          <a:r>
            <a:rPr lang="ru-RU" sz="1300" kern="1200" dirty="0"/>
            <a:t> в </a:t>
          </a:r>
          <a:r>
            <a:rPr lang="ru-RU" sz="1300" kern="1200" dirty="0" err="1"/>
            <a:t>режимі</a:t>
          </a:r>
          <a:r>
            <a:rPr lang="ru-RU" sz="1300" kern="1200" dirty="0"/>
            <a:t> транзиту;</a:t>
          </a:r>
          <a:endParaRPr lang="en-US" sz="1300" kern="1200" dirty="0"/>
        </a:p>
      </dsp:txBody>
      <dsp:txXfrm>
        <a:off x="1831827" y="4889105"/>
        <a:ext cx="2983401" cy="1599439"/>
      </dsp:txXfrm>
    </dsp:sp>
    <dsp:sp modelId="{3EE97282-0C4B-47B6-AF90-D52A755938A8}">
      <dsp:nvSpPr>
        <dsp:cNvPr id="0" name=""/>
        <dsp:cNvSpPr/>
      </dsp:nvSpPr>
      <dsp:spPr>
        <a:xfrm>
          <a:off x="3988638" y="2558163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790697-04EA-40DF-BBE3-BD320B72CF1D}">
      <dsp:nvSpPr>
        <dsp:cNvPr id="0" name=""/>
        <dsp:cNvSpPr/>
      </dsp:nvSpPr>
      <dsp:spPr>
        <a:xfrm>
          <a:off x="1202321" y="2845217"/>
          <a:ext cx="2612458" cy="1849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5) </a:t>
          </a:r>
          <a:r>
            <a:rPr lang="ru-RU" sz="1300" kern="1200" dirty="0" err="1"/>
            <a:t>це</a:t>
          </a:r>
          <a:r>
            <a:rPr lang="ru-RU" sz="1300" kern="1200" dirty="0"/>
            <a:t> </a:t>
          </a:r>
          <a:r>
            <a:rPr lang="ru-RU" sz="1300" kern="1200" dirty="0" err="1"/>
            <a:t>передбачено</a:t>
          </a:r>
          <a:r>
            <a:rPr lang="ru-RU" sz="1300" kern="1200" dirty="0"/>
            <a:t> </a:t>
          </a:r>
          <a:r>
            <a:rPr lang="ru-RU" sz="1300" kern="1200" dirty="0" err="1"/>
            <a:t>міжнародним</a:t>
          </a:r>
          <a:r>
            <a:rPr lang="ru-RU" sz="1300" kern="1200" dirty="0"/>
            <a:t> договором, </a:t>
          </a:r>
          <a:r>
            <a:rPr lang="ru-RU" sz="1300" kern="1200" dirty="0" err="1"/>
            <a:t>згоду</a:t>
          </a:r>
          <a:r>
            <a:rPr lang="ru-RU" sz="1300" kern="1200" dirty="0"/>
            <a:t> на </a:t>
          </a:r>
          <a:r>
            <a:rPr lang="ru-RU" sz="1300" kern="1200" dirty="0" err="1"/>
            <a:t>обов’язковість</a:t>
          </a:r>
          <a:r>
            <a:rPr lang="ru-RU" sz="1300" kern="1200" dirty="0"/>
            <a:t> </a:t>
          </a:r>
          <a:r>
            <a:rPr lang="ru-RU" sz="1300" kern="1200" dirty="0" err="1"/>
            <a:t>якого</a:t>
          </a:r>
          <a:r>
            <a:rPr lang="ru-RU" sz="1300" kern="1200" dirty="0"/>
            <a:t> </a:t>
          </a:r>
          <a:r>
            <a:rPr lang="ru-RU" sz="1300" kern="1200" dirty="0" err="1"/>
            <a:t>надано</a:t>
          </a:r>
          <a:r>
            <a:rPr lang="ru-RU" sz="1300" kern="1200" dirty="0"/>
            <a:t> Верховною Радою </a:t>
          </a:r>
          <a:r>
            <a:rPr lang="ru-RU" sz="1300" kern="1200" dirty="0" err="1"/>
            <a:t>України</a:t>
          </a:r>
          <a:r>
            <a:rPr lang="ru-RU" sz="1300" kern="1200" dirty="0"/>
            <a:t>;</a:t>
          </a:r>
          <a:endParaRPr lang="en-US" sz="1300" kern="1200" dirty="0"/>
        </a:p>
      </dsp:txBody>
      <dsp:txXfrm>
        <a:off x="1202321" y="2845217"/>
        <a:ext cx="2612458" cy="1849932"/>
      </dsp:txXfrm>
    </dsp:sp>
    <dsp:sp modelId="{83C3E2CE-79C5-4EEA-938E-EBC819683135}">
      <dsp:nvSpPr>
        <dsp:cNvPr id="0" name=""/>
        <dsp:cNvSpPr/>
      </dsp:nvSpPr>
      <dsp:spPr>
        <a:xfrm>
          <a:off x="4144011" y="1874171"/>
          <a:ext cx="2155466" cy="21557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2C344A-A183-4B8E-8EC5-D95ADDA522DC}">
      <dsp:nvSpPr>
        <dsp:cNvPr id="0" name=""/>
        <dsp:cNvSpPr/>
      </dsp:nvSpPr>
      <dsp:spPr>
        <a:xfrm>
          <a:off x="1288941" y="1054171"/>
          <a:ext cx="2843367" cy="16320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6) через </a:t>
          </a:r>
          <a:r>
            <a:rPr lang="ru-RU" sz="1300" kern="1200" dirty="0" err="1"/>
            <a:t>митний</a:t>
          </a:r>
          <a:r>
            <a:rPr lang="ru-RU" sz="1300" kern="1200" dirty="0"/>
            <a:t> кордон </a:t>
          </a:r>
          <a:r>
            <a:rPr lang="ru-RU" sz="1300" kern="1200" dirty="0" err="1"/>
            <a:t>України</a:t>
          </a:r>
          <a:r>
            <a:rPr lang="ru-RU" sz="1300" kern="1200" dirty="0"/>
            <a:t> </a:t>
          </a:r>
          <a:r>
            <a:rPr lang="ru-RU" sz="1300" kern="1200" dirty="0" err="1"/>
            <a:t>переміщуються</a:t>
          </a:r>
          <a:r>
            <a:rPr lang="ru-RU" sz="1300" kern="1200" dirty="0"/>
            <a:t> </a:t>
          </a:r>
          <a:r>
            <a:rPr lang="ru-RU" sz="1300" kern="1200" dirty="0" err="1"/>
            <a:t>зразки</a:t>
          </a:r>
          <a:r>
            <a:rPr lang="ru-RU" sz="1300" kern="1200" dirty="0"/>
            <a:t> </a:t>
          </a:r>
          <a:r>
            <a:rPr lang="ru-RU" sz="1300" kern="1200" dirty="0" err="1"/>
            <a:t>флори</a:t>
          </a:r>
          <a:r>
            <a:rPr lang="ru-RU" sz="1300" kern="1200" dirty="0"/>
            <a:t>, </a:t>
          </a:r>
          <a:r>
            <a:rPr lang="ru-RU" sz="1300" kern="1200" dirty="0" err="1"/>
            <a:t>фауни</a:t>
          </a:r>
          <a:r>
            <a:rPr lang="ru-RU" sz="1300" kern="1200" dirty="0"/>
            <a:t>, </a:t>
          </a:r>
          <a:r>
            <a:rPr lang="ru-RU" sz="1300" kern="1200" dirty="0" err="1"/>
            <a:t>ґрунтів</a:t>
          </a:r>
          <a:r>
            <a:rPr lang="ru-RU" sz="1300" kern="1200" dirty="0"/>
            <a:t>, </a:t>
          </a:r>
          <a:r>
            <a:rPr lang="ru-RU" sz="1300" kern="1200" dirty="0" err="1"/>
            <a:t>каміння</a:t>
          </a:r>
          <a:r>
            <a:rPr lang="ru-RU" sz="1300" kern="1200" dirty="0"/>
            <a:t> </a:t>
          </a:r>
          <a:r>
            <a:rPr lang="ru-RU" sz="1300" kern="1200" dirty="0" err="1"/>
            <a:t>тощо</a:t>
          </a:r>
          <a:r>
            <a:rPr lang="ru-RU" sz="1300" kern="1200" dirty="0"/>
            <a:t> для </a:t>
          </a:r>
          <a:r>
            <a:rPr lang="ru-RU" sz="1300" kern="1200" dirty="0" err="1"/>
            <a:t>наукових</a:t>
          </a:r>
          <a:r>
            <a:rPr lang="ru-RU" sz="1300" kern="1200" dirty="0"/>
            <a:t> </a:t>
          </a:r>
          <a:r>
            <a:rPr lang="ru-RU" sz="1300" kern="1200" dirty="0" err="1"/>
            <a:t>досліджень</a:t>
          </a:r>
          <a:r>
            <a:rPr lang="ru-RU" sz="1300" kern="1200" dirty="0"/>
            <a:t>, </a:t>
          </a:r>
          <a:r>
            <a:rPr lang="ru-RU" sz="1300" kern="1200" dirty="0" err="1"/>
            <a:t>відібрані</a:t>
          </a:r>
          <a:r>
            <a:rPr lang="ru-RU" sz="1300" kern="1200" dirty="0"/>
            <a:t> на </a:t>
          </a:r>
          <a:r>
            <a:rPr lang="ru-RU" sz="1300" kern="1200" dirty="0" err="1"/>
            <a:t>об’єктах</a:t>
          </a:r>
          <a:r>
            <a:rPr lang="ru-RU" sz="1300" kern="1200" dirty="0"/>
            <a:t> </a:t>
          </a:r>
          <a:r>
            <a:rPr lang="ru-RU" sz="1300" kern="1200" dirty="0" err="1"/>
            <a:t>України</a:t>
          </a:r>
          <a:r>
            <a:rPr lang="ru-RU" sz="1300" kern="1200" dirty="0"/>
            <a:t>, </a:t>
          </a:r>
          <a:r>
            <a:rPr lang="ru-RU" sz="1300" kern="1200" dirty="0" err="1"/>
            <a:t>які</a:t>
          </a:r>
          <a:r>
            <a:rPr lang="ru-RU" sz="1300" kern="1200" dirty="0"/>
            <a:t> </a:t>
          </a:r>
          <a:r>
            <a:rPr lang="ru-RU" sz="1300" kern="1200" dirty="0" err="1"/>
            <a:t>розташовані</a:t>
          </a:r>
          <a:r>
            <a:rPr lang="ru-RU" sz="1300" kern="1200" dirty="0"/>
            <a:t> в </a:t>
          </a:r>
          <a:r>
            <a:rPr lang="ru-RU" sz="1300" kern="1200" dirty="0" err="1"/>
            <a:t>полярних</a:t>
          </a:r>
          <a:r>
            <a:rPr lang="ru-RU" sz="1300" kern="1200" dirty="0"/>
            <a:t> </a:t>
          </a:r>
          <a:r>
            <a:rPr lang="ru-RU" sz="1300" kern="1200" dirty="0" err="1"/>
            <a:t>регіонах</a:t>
          </a:r>
          <a:r>
            <a:rPr lang="ru-RU" sz="1300" kern="1200" dirty="0"/>
            <a:t> </a:t>
          </a:r>
          <a:r>
            <a:rPr lang="ru-RU" sz="1300" kern="1200" dirty="0" err="1"/>
            <a:t>або</a:t>
          </a:r>
          <a:r>
            <a:rPr lang="ru-RU" sz="1300" kern="1200" dirty="0"/>
            <a:t> на островах у </a:t>
          </a:r>
          <a:r>
            <a:rPr lang="ru-RU" sz="1300" kern="1200" dirty="0" err="1"/>
            <a:t>нейтральних</a:t>
          </a:r>
          <a:r>
            <a:rPr lang="ru-RU" sz="1300" kern="1200" dirty="0"/>
            <a:t> водах </a:t>
          </a:r>
          <a:r>
            <a:rPr lang="ru-RU" sz="1300" kern="1200" dirty="0" err="1"/>
            <a:t>Світового</a:t>
          </a:r>
          <a:r>
            <a:rPr lang="ru-RU" sz="1300" kern="1200" dirty="0"/>
            <a:t> океану, </a:t>
          </a:r>
          <a:r>
            <a:rPr lang="ru-RU" sz="1300" kern="1200" dirty="0" err="1"/>
            <a:t>що</a:t>
          </a:r>
          <a:r>
            <a:rPr lang="ru-RU" sz="1300" kern="1200" dirty="0"/>
            <a:t> </a:t>
          </a:r>
          <a:r>
            <a:rPr lang="ru-RU" sz="1300" kern="1200" dirty="0" err="1"/>
            <a:t>знаходяться</a:t>
          </a:r>
          <a:r>
            <a:rPr lang="ru-RU" sz="1300" kern="1200" dirty="0"/>
            <a:t> у </a:t>
          </a:r>
          <a:r>
            <a:rPr lang="ru-RU" sz="1300" kern="1200" dirty="0" err="1"/>
            <a:t>сфері</a:t>
          </a:r>
          <a:r>
            <a:rPr lang="ru-RU" sz="1300" kern="1200" dirty="0"/>
            <a:t> </a:t>
          </a:r>
          <a:r>
            <a:rPr lang="ru-RU" sz="1300" kern="1200" dirty="0" err="1"/>
            <a:t>наукових</a:t>
          </a:r>
          <a:r>
            <a:rPr lang="ru-RU" sz="1300" kern="1200" dirty="0"/>
            <a:t> </a:t>
          </a:r>
          <a:r>
            <a:rPr lang="ru-RU" sz="1300" kern="1200" dirty="0" err="1"/>
            <a:t>інтересів</a:t>
          </a:r>
          <a:r>
            <a:rPr lang="ru-RU" sz="1300" kern="1200" dirty="0"/>
            <a:t> </a:t>
          </a:r>
          <a:r>
            <a:rPr lang="ru-RU" sz="1300" kern="1200" dirty="0" err="1"/>
            <a:t>України</a:t>
          </a:r>
          <a:r>
            <a:rPr lang="ru-RU" sz="1300" kern="1200" dirty="0"/>
            <a:t>.</a:t>
          </a:r>
          <a:endParaRPr lang="en-US" sz="1300" kern="1200" dirty="0"/>
        </a:p>
      </dsp:txBody>
      <dsp:txXfrm>
        <a:off x="1288941" y="1054171"/>
        <a:ext cx="2843367" cy="1632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7C79-7605-4E76-AFF9-5F2F4D99701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EC47-53DE-436B-9D54-77436BFC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1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4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7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3CE111-E390-4F4E-87F9-670392128CB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2E11D7-1011-4841-85A3-173399516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455" y="1617934"/>
            <a:ext cx="10557163" cy="3566160"/>
          </a:xfrm>
        </p:spPr>
        <p:txBody>
          <a:bodyPr>
            <a:normAutofit/>
          </a:bodyPr>
          <a:lstStyle/>
          <a:p>
            <a:r>
              <a:rPr lang="ru-RU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Країна</a:t>
            </a:r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походження</a:t>
            </a:r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товару</a:t>
            </a:r>
            <a:br>
              <a:rPr lang="ru-RU" sz="8800" dirty="0">
                <a:latin typeface="Bahnschrift SemiBold SemiConden" panose="020B0502040204020203" pitchFamily="34" charset="0"/>
              </a:rPr>
            </a:br>
            <a:endParaRPr lang="en-US" sz="8800" dirty="0">
              <a:latin typeface="Bahnschrift SemiBold SemiConden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9699" y="5411449"/>
            <a:ext cx="455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Виконала: студентка 2 курсу групи 6.02.072.090.18.2 </a:t>
            </a:r>
            <a:r>
              <a:rPr lang="uk-UA" sz="2000" b="1" dirty="0" err="1"/>
              <a:t>Головєй</a:t>
            </a:r>
            <a:r>
              <a:rPr lang="uk-UA" sz="2000" b="1" dirty="0"/>
              <a:t> Юлія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4387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65" y="1025237"/>
            <a:ext cx="9972417" cy="44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49" y="831273"/>
            <a:ext cx="10479640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1648692"/>
            <a:ext cx="1111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Правила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товарів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/>
              <a:t>є </a:t>
            </a:r>
            <a:r>
              <a:rPr lang="ru-RU" sz="3600" dirty="0" err="1"/>
              <a:t>важливою</a:t>
            </a:r>
            <a:r>
              <a:rPr lang="ru-RU" sz="3600" dirty="0"/>
              <a:t> </a:t>
            </a:r>
            <a:r>
              <a:rPr lang="ru-RU" sz="3600" dirty="0" err="1"/>
              <a:t>частиною</a:t>
            </a:r>
            <a:r>
              <a:rPr lang="ru-RU" sz="3600" dirty="0"/>
              <a:t> </a:t>
            </a:r>
            <a:r>
              <a:rPr lang="ru-RU" sz="3600" dirty="0" err="1"/>
              <a:t>торговельних</a:t>
            </a:r>
            <a:r>
              <a:rPr lang="ru-RU" sz="3600" dirty="0"/>
              <a:t> правил, </a:t>
            </a:r>
            <a:r>
              <a:rPr lang="ru-RU" sz="3600" dirty="0" err="1"/>
              <a:t>оскільки</a:t>
            </a:r>
            <a:r>
              <a:rPr lang="ru-RU" sz="3600" dirty="0"/>
              <a:t> </a:t>
            </a:r>
            <a:r>
              <a:rPr lang="ru-RU" sz="3600" dirty="0" err="1"/>
              <a:t>існує</a:t>
            </a:r>
            <a:r>
              <a:rPr lang="ru-RU" sz="3600" dirty="0"/>
              <a:t> ряд </a:t>
            </a:r>
            <a:r>
              <a:rPr lang="ru-RU" sz="3600" dirty="0" err="1"/>
              <a:t>заходів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ставлять</a:t>
            </a:r>
            <a:r>
              <a:rPr lang="ru-RU" sz="3600" dirty="0"/>
              <a:t> </a:t>
            </a:r>
            <a:r>
              <a:rPr lang="ru-RU" sz="3600" dirty="0" err="1"/>
              <a:t>країни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експортують</a:t>
            </a:r>
            <a:r>
              <a:rPr lang="ru-RU" sz="3600" dirty="0"/>
              <a:t> </a:t>
            </a:r>
            <a:r>
              <a:rPr lang="ru-RU" sz="3600" dirty="0" err="1"/>
              <a:t>товари</a:t>
            </a:r>
            <a:r>
              <a:rPr lang="ru-RU" sz="3600" dirty="0"/>
              <a:t>, у </a:t>
            </a:r>
            <a:r>
              <a:rPr lang="ru-RU" sz="3600" dirty="0" err="1"/>
              <a:t>нерівне</a:t>
            </a:r>
            <a:r>
              <a:rPr lang="ru-RU" sz="3600" dirty="0"/>
              <a:t> становище, як-от: </a:t>
            </a:r>
            <a:r>
              <a:rPr lang="ru-RU" sz="3600" dirty="0" err="1"/>
              <a:t>квоти</a:t>
            </a:r>
            <a:r>
              <a:rPr lang="ru-RU" sz="3600" dirty="0"/>
              <a:t>, </a:t>
            </a:r>
            <a:r>
              <a:rPr lang="ru-RU" sz="3600" dirty="0" err="1"/>
              <a:t>преференційні</a:t>
            </a:r>
            <a:r>
              <a:rPr lang="ru-RU" sz="3600" dirty="0"/>
              <a:t> </a:t>
            </a:r>
            <a:r>
              <a:rPr lang="ru-RU" sz="3600" dirty="0" err="1"/>
              <a:t>тарифи</a:t>
            </a:r>
            <a:r>
              <a:rPr lang="ru-RU" sz="3600" dirty="0"/>
              <a:t>, </a:t>
            </a:r>
            <a:r>
              <a:rPr lang="ru-RU" sz="3600" dirty="0" err="1"/>
              <a:t>антидемпінгові</a:t>
            </a:r>
            <a:r>
              <a:rPr lang="ru-RU" sz="3600" dirty="0"/>
              <a:t> та </a:t>
            </a:r>
            <a:r>
              <a:rPr lang="ru-RU" sz="3600" dirty="0" err="1"/>
              <a:t>компенсаційні</a:t>
            </a:r>
            <a:r>
              <a:rPr lang="ru-RU" sz="3600" dirty="0"/>
              <a:t> заходи </a:t>
            </a:r>
            <a:r>
              <a:rPr lang="ru-RU" sz="3600" dirty="0" err="1"/>
              <a:t>тощо</a:t>
            </a:r>
            <a:r>
              <a:rPr lang="ru-RU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906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1510145"/>
            <a:ext cx="9947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Особливості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товару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ввозиться з </a:t>
            </a:r>
            <a:r>
              <a:rPr lang="ru-RU" sz="4000" dirty="0" err="1"/>
              <a:t>територій</a:t>
            </a:r>
            <a:r>
              <a:rPr lang="ru-RU" sz="4000" dirty="0"/>
              <a:t> </a:t>
            </a:r>
            <a:r>
              <a:rPr lang="ru-RU" sz="4000" dirty="0" err="1"/>
              <a:t>спеціальних</a:t>
            </a:r>
            <a:r>
              <a:rPr lang="ru-RU" sz="4000" dirty="0"/>
              <a:t> (</a:t>
            </a:r>
            <a:r>
              <a:rPr lang="ru-RU" sz="4000" dirty="0" err="1"/>
              <a:t>вільних</a:t>
            </a:r>
            <a:r>
              <a:rPr lang="ru-RU" sz="4000" dirty="0"/>
              <a:t>) </a:t>
            </a:r>
            <a:r>
              <a:rPr lang="ru-RU" sz="4000" dirty="0" err="1"/>
              <a:t>економічних</a:t>
            </a:r>
            <a:r>
              <a:rPr lang="ru-RU" sz="4000" dirty="0"/>
              <a:t> зон, </a:t>
            </a:r>
            <a:r>
              <a:rPr lang="ru-RU" sz="4000" dirty="0" err="1"/>
              <a:t>розташованих</a:t>
            </a:r>
            <a:r>
              <a:rPr lang="ru-RU" sz="4000" dirty="0"/>
              <a:t> на </a:t>
            </a:r>
            <a:r>
              <a:rPr lang="ru-RU" sz="4000" dirty="0" err="1"/>
              <a:t>території</a:t>
            </a:r>
            <a:r>
              <a:rPr lang="ru-RU" sz="4000" dirty="0"/>
              <a:t> </a:t>
            </a:r>
            <a:r>
              <a:rPr lang="ru-RU" sz="4000" dirty="0" err="1"/>
              <a:t>України</a:t>
            </a:r>
            <a:r>
              <a:rPr lang="ru-RU" sz="4000" dirty="0"/>
              <a:t>, </a:t>
            </a:r>
            <a:r>
              <a:rPr lang="ru-RU" sz="4000" dirty="0" err="1"/>
              <a:t>встановлюються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законом (ч.9 ст.36 МКУ).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3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54" t="21496" r="16352" b="22822"/>
          <a:stretch/>
        </p:blipFill>
        <p:spPr>
          <a:xfrm>
            <a:off x="1039089" y="263236"/>
            <a:ext cx="10852341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9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36" y="226434"/>
            <a:ext cx="8575964" cy="60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5" y="1022637"/>
            <a:ext cx="10839638" cy="41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6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09" y="224270"/>
            <a:ext cx="8604385" cy="59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85" t="19223" r="23380" b="9564"/>
          <a:stretch/>
        </p:blipFill>
        <p:spPr>
          <a:xfrm>
            <a:off x="3837707" y="0"/>
            <a:ext cx="7827820" cy="6289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18" y="1251682"/>
            <a:ext cx="3477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Критерії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достатньої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переробки</a:t>
            </a:r>
            <a:r>
              <a:rPr lang="ru-RU" sz="2400" dirty="0"/>
              <a:t>, </a:t>
            </a:r>
            <a:r>
              <a:rPr lang="ru-RU" sz="2400" dirty="0" err="1"/>
              <a:t>визначені</a:t>
            </a:r>
            <a:r>
              <a:rPr lang="ru-RU" sz="2400" dirty="0"/>
              <a:t> в </a:t>
            </a:r>
            <a:r>
              <a:rPr lang="ru-RU" sz="2400" dirty="0" err="1"/>
              <a:t>пункті</a:t>
            </a:r>
            <a:r>
              <a:rPr lang="ru-RU" sz="2400" dirty="0"/>
              <a:t> 2 і 3 </a:t>
            </a:r>
            <a:r>
              <a:rPr lang="ru-RU" sz="2400" dirty="0" err="1"/>
              <a:t>частини</a:t>
            </a:r>
            <a:r>
              <a:rPr lang="ru-RU" sz="2400" dirty="0"/>
              <a:t> 2 </a:t>
            </a:r>
            <a:r>
              <a:rPr lang="ru-RU" sz="2400" dirty="0" err="1"/>
              <a:t>статті</a:t>
            </a:r>
            <a:r>
              <a:rPr lang="ru-RU" sz="2400" dirty="0"/>
              <a:t> 40 МК, для </a:t>
            </a:r>
            <a:r>
              <a:rPr lang="ru-RU" sz="2400" dirty="0" err="1"/>
              <a:t>конкретних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 </a:t>
            </a:r>
            <a:r>
              <a:rPr lang="ru-RU" sz="2400" dirty="0" err="1"/>
              <a:t>встановлюються</a:t>
            </a:r>
            <a:r>
              <a:rPr lang="ru-RU" sz="2400" dirty="0"/>
              <a:t> та </a:t>
            </a:r>
            <a:r>
              <a:rPr lang="ru-RU" sz="2400" dirty="0" err="1"/>
              <a:t>застосовуються</a:t>
            </a:r>
            <a:r>
              <a:rPr lang="ru-RU" sz="2400" dirty="0"/>
              <a:t> у порядку,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</a:t>
            </a:r>
            <a:r>
              <a:rPr lang="ru-RU" sz="2400" dirty="0" err="1"/>
              <a:t>Кабінетом</a:t>
            </a:r>
            <a:r>
              <a:rPr lang="ru-RU" sz="2400" dirty="0"/>
              <a:t> </a:t>
            </a:r>
            <a:r>
              <a:rPr lang="ru-RU" sz="2400" dirty="0" err="1"/>
              <a:t>Міністрів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64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33" t="23201" r="28598" b="26041"/>
          <a:stretch/>
        </p:blipFill>
        <p:spPr>
          <a:xfrm>
            <a:off x="2327562" y="110836"/>
            <a:ext cx="8437420" cy="59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62000" y="1052946"/>
            <a:ext cx="11042072" cy="439189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781" y="1440872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Країна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товару </a:t>
            </a:r>
            <a:r>
              <a:rPr lang="ru-RU" sz="3600" dirty="0" err="1"/>
              <a:t>визначається</a:t>
            </a:r>
            <a:r>
              <a:rPr lang="ru-RU" sz="3600" dirty="0"/>
              <a:t> з метою </a:t>
            </a:r>
            <a:r>
              <a:rPr lang="ru-RU" sz="3600" dirty="0" err="1"/>
              <a:t>застосування</a:t>
            </a:r>
            <a:r>
              <a:rPr lang="ru-RU" sz="3600" dirty="0"/>
              <a:t> </a:t>
            </a:r>
            <a:r>
              <a:rPr lang="ru-RU" sz="3600" dirty="0" err="1"/>
              <a:t>тарифних</a:t>
            </a:r>
            <a:r>
              <a:rPr lang="ru-RU" sz="3600" dirty="0"/>
              <a:t> та </a:t>
            </a:r>
            <a:r>
              <a:rPr lang="ru-RU" sz="3600" dirty="0" err="1"/>
              <a:t>нетарифних</a:t>
            </a:r>
            <a:r>
              <a:rPr lang="ru-RU" sz="3600" dirty="0"/>
              <a:t> </a:t>
            </a:r>
            <a:r>
              <a:rPr lang="ru-RU" sz="3600" dirty="0" err="1"/>
              <a:t>заходів</a:t>
            </a:r>
            <a:r>
              <a:rPr lang="ru-RU" sz="3600" dirty="0"/>
              <a:t> </a:t>
            </a:r>
            <a:r>
              <a:rPr lang="ru-RU" sz="3600" dirty="0" err="1"/>
              <a:t>регулювання</a:t>
            </a:r>
            <a:r>
              <a:rPr lang="ru-RU" sz="3600" dirty="0"/>
              <a:t> </a:t>
            </a:r>
            <a:r>
              <a:rPr lang="ru-RU" sz="3600" dirty="0" err="1"/>
              <a:t>ввезення</a:t>
            </a:r>
            <a:r>
              <a:rPr lang="ru-RU" sz="3600" dirty="0"/>
              <a:t> товару на </a:t>
            </a:r>
            <a:r>
              <a:rPr lang="ru-RU" sz="3600" dirty="0" err="1"/>
              <a:t>митну</a:t>
            </a:r>
            <a:r>
              <a:rPr lang="ru-RU" sz="3600" dirty="0"/>
              <a:t> </a:t>
            </a:r>
            <a:r>
              <a:rPr lang="ru-RU" sz="3600" dirty="0" err="1"/>
              <a:t>територію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 та </a:t>
            </a:r>
            <a:r>
              <a:rPr lang="ru-RU" sz="3600" dirty="0" err="1"/>
              <a:t>вивезення</a:t>
            </a:r>
            <a:r>
              <a:rPr lang="ru-RU" sz="3600" dirty="0"/>
              <a:t> товару з </a:t>
            </a:r>
            <a:r>
              <a:rPr lang="ru-RU" sz="3600" dirty="0" err="1"/>
              <a:t>цієї</a:t>
            </a:r>
            <a:r>
              <a:rPr lang="ru-RU" sz="3600" dirty="0"/>
              <a:t> </a:t>
            </a:r>
            <a:r>
              <a:rPr lang="ru-RU" sz="3600" dirty="0" err="1"/>
              <a:t>території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обліку</a:t>
            </a:r>
            <a:r>
              <a:rPr lang="ru-RU" sz="3600" dirty="0"/>
              <a:t> </a:t>
            </a:r>
            <a:r>
              <a:rPr lang="ru-RU" sz="3600" dirty="0" err="1"/>
              <a:t>товарів</a:t>
            </a:r>
            <a:r>
              <a:rPr lang="ru-RU" sz="3600" dirty="0"/>
              <a:t> у </a:t>
            </a:r>
            <a:r>
              <a:rPr lang="ru-RU" sz="3600" dirty="0" err="1"/>
              <a:t>статистиці</a:t>
            </a:r>
            <a:r>
              <a:rPr lang="ru-RU" sz="3600" dirty="0"/>
              <a:t> </a:t>
            </a:r>
            <a:r>
              <a:rPr lang="ru-RU" sz="3600" dirty="0" err="1"/>
              <a:t>зовнішньої</a:t>
            </a:r>
            <a:r>
              <a:rPr lang="ru-RU" sz="3600" dirty="0"/>
              <a:t> </a:t>
            </a:r>
            <a:r>
              <a:rPr lang="ru-RU" sz="3600" dirty="0" err="1"/>
              <a:t>торгівлі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58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003" y="1108363"/>
            <a:ext cx="3782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підтвердження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товару </a:t>
            </a:r>
            <a:r>
              <a:rPr lang="ru-RU" sz="2800" dirty="0"/>
              <a:t>орган </a:t>
            </a:r>
            <a:r>
              <a:rPr lang="ru-RU" sz="2800" dirty="0" err="1"/>
              <a:t>доходів</a:t>
            </a:r>
            <a:r>
              <a:rPr lang="ru-RU" sz="2800" dirty="0"/>
              <a:t> і </a:t>
            </a:r>
            <a:r>
              <a:rPr lang="ru-RU" sz="2800" dirty="0" err="1"/>
              <a:t>зборів</a:t>
            </a:r>
            <a:r>
              <a:rPr lang="ru-RU" sz="2800" dirty="0"/>
              <a:t> у </a:t>
            </a:r>
            <a:r>
              <a:rPr lang="ru-RU" sz="2800" dirty="0" err="1"/>
              <a:t>передбачених</a:t>
            </a:r>
            <a:r>
              <a:rPr lang="ru-RU" sz="2800" dirty="0"/>
              <a:t> законом </a:t>
            </a:r>
            <a:r>
              <a:rPr lang="ru-RU" sz="2800" dirty="0" err="1"/>
              <a:t>випадках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право </a:t>
            </a:r>
            <a:r>
              <a:rPr lang="ru-RU" sz="2800" dirty="0" err="1"/>
              <a:t>вимагати</a:t>
            </a:r>
            <a:r>
              <a:rPr lang="ru-RU" sz="2800" dirty="0"/>
              <a:t> та </a:t>
            </a:r>
            <a:r>
              <a:rPr lang="ru-RU" sz="2800" dirty="0" err="1"/>
              <a:t>отримувати</a:t>
            </a:r>
            <a:r>
              <a:rPr lang="ru-RU" sz="2800" dirty="0"/>
              <a:t> </a:t>
            </a:r>
            <a:r>
              <a:rPr lang="ru-RU" sz="2800" dirty="0" err="1"/>
              <a:t>документи</a:t>
            </a:r>
            <a:r>
              <a:rPr lang="ru-RU" sz="2800" dirty="0"/>
              <a:t> про </a:t>
            </a:r>
            <a:r>
              <a:rPr lang="ru-RU" sz="2800" dirty="0" err="1"/>
              <a:t>походження</a:t>
            </a:r>
            <a:r>
              <a:rPr lang="ru-RU" sz="2800" dirty="0"/>
              <a:t> такого товару.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293" y="568036"/>
            <a:ext cx="7418036" cy="54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9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097" t="21118" r="9536" b="19792"/>
          <a:stretch/>
        </p:blipFill>
        <p:spPr>
          <a:xfrm>
            <a:off x="0" y="484910"/>
            <a:ext cx="11962823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6" y="554181"/>
            <a:ext cx="10515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в документах про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 є </a:t>
            </a:r>
            <a:r>
              <a:rPr lang="ru-RU" sz="2400" dirty="0" err="1"/>
              <a:t>розбіжності</a:t>
            </a:r>
            <a:r>
              <a:rPr lang="ru-RU" sz="2400" dirty="0"/>
              <a:t> у </a:t>
            </a:r>
            <a:r>
              <a:rPr lang="ru-RU" sz="2400" dirty="0" err="1"/>
              <a:t>відомостях</a:t>
            </a:r>
            <a:r>
              <a:rPr lang="ru-RU" sz="2400" dirty="0"/>
              <a:t> про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 </a:t>
            </a:r>
            <a:r>
              <a:rPr lang="ru-RU" sz="2400" dirty="0" err="1"/>
              <a:t>або</a:t>
            </a:r>
            <a:r>
              <a:rPr lang="ru-RU" sz="2400" dirty="0"/>
              <a:t> органом </a:t>
            </a:r>
            <a:r>
              <a:rPr lang="ru-RU" sz="2400" dirty="0" err="1"/>
              <a:t>фіскальної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 про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зазначені</a:t>
            </a:r>
            <a:r>
              <a:rPr lang="ru-RU" sz="2400" dirty="0"/>
              <a:t> у документах, декларант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уповноважена</a:t>
            </a:r>
            <a:r>
              <a:rPr lang="ru-RU" sz="2400" dirty="0"/>
              <a:t> ним особа </a:t>
            </a:r>
            <a:r>
              <a:rPr lang="ru-RU" sz="2400" dirty="0" err="1"/>
              <a:t>має</a:t>
            </a:r>
            <a:r>
              <a:rPr lang="ru-RU" sz="2400" dirty="0"/>
              <a:t> право </a:t>
            </a:r>
            <a:r>
              <a:rPr lang="ru-RU" sz="2400" dirty="0" err="1"/>
              <a:t>надати</a:t>
            </a:r>
            <a:r>
              <a:rPr lang="ru-RU" sz="2400" dirty="0"/>
              <a:t> органу </a:t>
            </a:r>
            <a:r>
              <a:rPr lang="ru-RU" sz="2400" dirty="0" err="1"/>
              <a:t>фіскальної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для </a:t>
            </a:r>
            <a:r>
              <a:rPr lang="ru-RU" sz="2400" dirty="0" err="1"/>
              <a:t>підтвердження</a:t>
            </a:r>
            <a:r>
              <a:rPr lang="ru-RU" sz="2400" dirty="0"/>
              <a:t> </a:t>
            </a:r>
            <a:r>
              <a:rPr lang="ru-RU" sz="2400" dirty="0" err="1"/>
              <a:t>відомостей</a:t>
            </a:r>
            <a:r>
              <a:rPr lang="ru-RU" sz="2400" dirty="0"/>
              <a:t> про </a:t>
            </a:r>
            <a:r>
              <a:rPr lang="ru-RU" sz="2400" dirty="0" err="1"/>
              <a:t>заявлену</a:t>
            </a:r>
            <a:r>
              <a:rPr lang="ru-RU" sz="2400" dirty="0"/>
              <a:t>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(ч.8 ст.43 МКУ).</a:t>
            </a:r>
          </a:p>
          <a:p>
            <a:endParaRPr lang="ru-RU" sz="2400" dirty="0"/>
          </a:p>
          <a:p>
            <a:r>
              <a:rPr lang="ru-RU" sz="2400" dirty="0"/>
              <a:t>Такими </a:t>
            </a:r>
            <a:r>
              <a:rPr lang="ru-RU" sz="2400" dirty="0" err="1"/>
              <a:t>додатковими</a:t>
            </a:r>
            <a:r>
              <a:rPr lang="ru-RU" sz="2400" dirty="0"/>
              <a:t> </a:t>
            </a:r>
            <a:r>
              <a:rPr lang="ru-RU" sz="2400" dirty="0" err="1"/>
              <a:t>відомостями</a:t>
            </a:r>
            <a:r>
              <a:rPr lang="ru-RU" sz="2400" dirty="0"/>
              <a:t> є </a:t>
            </a:r>
            <a:r>
              <a:rPr lang="ru-RU" sz="2400" dirty="0" err="1"/>
              <a:t>відомості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містяться</a:t>
            </a:r>
            <a:r>
              <a:rPr lang="ru-RU" sz="2400" dirty="0"/>
              <a:t> в </a:t>
            </a:r>
            <a:r>
              <a:rPr lang="ru-RU" sz="2400" dirty="0" err="1"/>
              <a:t>товарних</a:t>
            </a:r>
            <a:r>
              <a:rPr lang="ru-RU" sz="2400" dirty="0"/>
              <a:t> </a:t>
            </a:r>
            <a:r>
              <a:rPr lang="ru-RU" sz="2400" dirty="0" err="1"/>
              <a:t>накладних</a:t>
            </a:r>
            <a:r>
              <a:rPr lang="ru-RU" sz="2400" dirty="0"/>
              <a:t>, </a:t>
            </a:r>
            <a:r>
              <a:rPr lang="ru-RU" sz="2400" dirty="0" err="1"/>
              <a:t>пакувальних</a:t>
            </a:r>
            <a:r>
              <a:rPr lang="ru-RU" sz="2400" dirty="0"/>
              <a:t> листах, </a:t>
            </a:r>
            <a:r>
              <a:rPr lang="ru-RU" sz="2400" dirty="0" err="1"/>
              <a:t>відвантажувальних</a:t>
            </a:r>
            <a:r>
              <a:rPr lang="ru-RU" sz="2400" dirty="0"/>
              <a:t> </a:t>
            </a:r>
            <a:r>
              <a:rPr lang="ru-RU" sz="2400" dirty="0" err="1"/>
              <a:t>специфікаціях</a:t>
            </a:r>
            <a:r>
              <a:rPr lang="ru-RU" sz="2400" dirty="0"/>
              <a:t>, </a:t>
            </a:r>
            <a:r>
              <a:rPr lang="ru-RU" sz="2400" dirty="0" err="1"/>
              <a:t>сертифікатах</a:t>
            </a:r>
            <a:r>
              <a:rPr lang="ru-RU" sz="2400" dirty="0"/>
              <a:t> (</a:t>
            </a:r>
            <a:r>
              <a:rPr lang="ru-RU" sz="2400" dirty="0" err="1"/>
              <a:t>відповідності</a:t>
            </a:r>
            <a:r>
              <a:rPr lang="ru-RU" sz="2400" dirty="0"/>
              <a:t>, </a:t>
            </a:r>
            <a:r>
              <a:rPr lang="ru-RU" sz="2400" dirty="0" err="1"/>
              <a:t>якості</a:t>
            </a:r>
            <a:r>
              <a:rPr lang="ru-RU" sz="2400" dirty="0"/>
              <a:t>, </a:t>
            </a:r>
            <a:r>
              <a:rPr lang="ru-RU" sz="2400" dirty="0" err="1"/>
              <a:t>фітосанітарних</a:t>
            </a:r>
            <a:r>
              <a:rPr lang="ru-RU" sz="2400" dirty="0"/>
              <a:t>, </a:t>
            </a:r>
            <a:r>
              <a:rPr lang="ru-RU" sz="2400" dirty="0" err="1"/>
              <a:t>ветеринарних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митній</a:t>
            </a:r>
            <a:r>
              <a:rPr lang="ru-RU" sz="2400" dirty="0"/>
              <a:t> </a:t>
            </a:r>
            <a:r>
              <a:rPr lang="ru-RU" sz="2400" dirty="0" err="1"/>
              <a:t>декларації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експорту</a:t>
            </a:r>
            <a:r>
              <a:rPr lang="ru-RU" sz="2400" dirty="0"/>
              <a:t>, паспортах, </a:t>
            </a:r>
            <a:r>
              <a:rPr lang="ru-RU" sz="2400" dirty="0" err="1"/>
              <a:t>технічній</a:t>
            </a:r>
            <a:r>
              <a:rPr lang="ru-RU" sz="2400" dirty="0"/>
              <a:t> </a:t>
            </a:r>
            <a:r>
              <a:rPr lang="ru-RU" sz="2400" dirty="0" err="1"/>
              <a:t>документації</a:t>
            </a:r>
            <a:r>
              <a:rPr lang="ru-RU" sz="2400" dirty="0"/>
              <a:t>, </a:t>
            </a:r>
            <a:r>
              <a:rPr lang="ru-RU" sz="2400" dirty="0" err="1"/>
              <a:t>висновках-експертизах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матеріалах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використані</a:t>
            </a:r>
            <a:r>
              <a:rPr lang="ru-RU" sz="2400" dirty="0"/>
              <a:t> для </a:t>
            </a:r>
            <a:r>
              <a:rPr lang="ru-RU" sz="2400" dirty="0" err="1"/>
              <a:t>підтвердження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(ч.9 ст.43 МКУ).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5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39" y="160193"/>
            <a:ext cx="6948488" cy="58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3535616"/>
              </p:ext>
            </p:extLst>
          </p:nvPr>
        </p:nvGraphicFramePr>
        <p:xfrm>
          <a:off x="235528" y="-124690"/>
          <a:ext cx="11707091" cy="660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583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292" y="899410"/>
            <a:ext cx="103731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Сертифікат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офіційний</a:t>
            </a:r>
            <a:r>
              <a:rPr lang="ru-RU" sz="2800" dirty="0"/>
              <a:t> документ,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свідчить</a:t>
            </a:r>
            <a:r>
              <a:rPr lang="ru-RU" sz="2800" dirty="0"/>
              <a:t> про </a:t>
            </a:r>
            <a:r>
              <a:rPr lang="ru-RU" sz="2800" dirty="0" err="1"/>
              <a:t>країну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 товару та </a:t>
            </a:r>
            <a:r>
              <a:rPr lang="ru-RU" sz="2800" dirty="0" err="1"/>
              <a:t>виданий</a:t>
            </a:r>
            <a:r>
              <a:rPr lang="ru-RU" sz="2800" dirty="0"/>
              <a:t> органом </a:t>
            </a:r>
            <a:r>
              <a:rPr lang="ru-RU" sz="2800" dirty="0" err="1"/>
              <a:t>держави</a:t>
            </a:r>
            <a:r>
              <a:rPr lang="ru-RU" sz="2800" dirty="0"/>
              <a:t> - </a:t>
            </a:r>
            <a:r>
              <a:rPr lang="ru-RU" sz="2800" dirty="0" err="1"/>
              <a:t>експортера</a:t>
            </a:r>
            <a:r>
              <a:rPr lang="ru-RU" sz="2800" dirty="0"/>
              <a:t>, </a:t>
            </a:r>
            <a:r>
              <a:rPr lang="ru-RU" sz="2800" dirty="0" err="1"/>
              <a:t>уповноваженим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національного</a:t>
            </a:r>
            <a:r>
              <a:rPr lang="ru-RU" sz="2800" dirty="0"/>
              <a:t> </a:t>
            </a:r>
            <a:r>
              <a:rPr lang="ru-RU" sz="2800" dirty="0" err="1"/>
              <a:t>законодавства</a:t>
            </a:r>
            <a:r>
              <a:rPr lang="ru-RU" sz="2800" dirty="0"/>
              <a:t>.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Сертифікати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товарів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видаються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/>
              <a:t>торгово-</a:t>
            </a:r>
            <a:r>
              <a:rPr lang="ru-RU" sz="2800" dirty="0" err="1"/>
              <a:t>промисловою</a:t>
            </a:r>
            <a:r>
              <a:rPr lang="ru-RU" sz="2800" dirty="0"/>
              <a:t> палатою </a:t>
            </a:r>
            <a:r>
              <a:rPr lang="ru-RU" sz="2800" dirty="0" err="1"/>
              <a:t>держави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вироблено</a:t>
            </a:r>
            <a:r>
              <a:rPr lang="ru-RU" sz="2800" dirty="0"/>
              <a:t> товар. </a:t>
            </a:r>
            <a:r>
              <a:rPr lang="ru-RU" sz="2800" dirty="0" err="1"/>
              <a:t>Сертифікат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 не є </a:t>
            </a:r>
            <a:r>
              <a:rPr lang="ru-RU" sz="2800" dirty="0" err="1"/>
              <a:t>обов'язковим</a:t>
            </a:r>
            <a:r>
              <a:rPr lang="ru-RU" sz="2800" dirty="0"/>
              <a:t> документом;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відсутній</a:t>
            </a:r>
            <a:r>
              <a:rPr lang="ru-RU" sz="2800" dirty="0"/>
              <a:t> </a:t>
            </a:r>
            <a:r>
              <a:rPr lang="ru-RU" sz="2800" dirty="0" err="1"/>
              <a:t>митне</a:t>
            </a:r>
            <a:r>
              <a:rPr lang="ru-RU" sz="2800" dirty="0"/>
              <a:t> </a:t>
            </a:r>
            <a:r>
              <a:rPr lang="ru-RU" sz="2800" dirty="0" err="1"/>
              <a:t>оформлення</a:t>
            </a:r>
            <a:r>
              <a:rPr lang="ru-RU" sz="2800" dirty="0"/>
              <a:t> </a:t>
            </a:r>
            <a:r>
              <a:rPr lang="ru-RU" sz="2800" dirty="0" err="1"/>
              <a:t>вантажу</a:t>
            </a:r>
            <a:r>
              <a:rPr lang="ru-RU" sz="2800" dirty="0"/>
              <a:t> проводиться у </a:t>
            </a:r>
            <a:r>
              <a:rPr lang="ru-RU" sz="2800" dirty="0" err="1"/>
              <a:t>звичайному</a:t>
            </a:r>
            <a:r>
              <a:rPr lang="ru-RU" sz="2800" dirty="0"/>
              <a:t> порядку, але </a:t>
            </a:r>
            <a:r>
              <a:rPr lang="ru-RU" sz="2800" dirty="0" err="1"/>
              <a:t>пільга</a:t>
            </a:r>
            <a:r>
              <a:rPr lang="ru-RU" sz="2800" dirty="0"/>
              <a:t> з </a:t>
            </a:r>
            <a:r>
              <a:rPr lang="ru-RU" sz="2800" dirty="0" err="1"/>
              <a:t>імпортного</a:t>
            </a:r>
            <a:r>
              <a:rPr lang="ru-RU" sz="2800" dirty="0"/>
              <a:t> </a:t>
            </a:r>
            <a:r>
              <a:rPr lang="ru-RU" sz="2800" dirty="0" err="1"/>
              <a:t>мита</a:t>
            </a:r>
            <a:r>
              <a:rPr lang="ru-RU" sz="2800" dirty="0"/>
              <a:t> на </a:t>
            </a:r>
            <a:r>
              <a:rPr lang="ru-RU" sz="2800" dirty="0" err="1"/>
              <a:t>ввезений</a:t>
            </a:r>
            <a:endParaRPr lang="ru-RU" sz="2800" dirty="0"/>
          </a:p>
          <a:p>
            <a:r>
              <a:rPr lang="ru-RU" sz="2800" dirty="0"/>
              <a:t>товар не </a:t>
            </a:r>
            <a:r>
              <a:rPr lang="ru-RU" sz="2800" dirty="0" err="1"/>
              <a:t>надається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31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459" t="21247" r="9749" b="8055"/>
          <a:stretch/>
        </p:blipFill>
        <p:spPr>
          <a:xfrm>
            <a:off x="864659" y="239841"/>
            <a:ext cx="10662777" cy="57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5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41" y="95587"/>
            <a:ext cx="3906341" cy="5934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89" y="554636"/>
            <a:ext cx="65207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популярний</a:t>
            </a:r>
            <a:r>
              <a:rPr lang="ru-RU" sz="3200" dirty="0"/>
              <a:t> вид </a:t>
            </a:r>
            <a:r>
              <a:rPr lang="ru-RU" sz="3200" dirty="0" err="1"/>
              <a:t>сертифікату</a:t>
            </a:r>
            <a:r>
              <a:rPr lang="ru-RU" sz="3200" dirty="0"/>
              <a:t>. </a:t>
            </a:r>
            <a:r>
              <a:rPr lang="ru-RU" sz="3200" dirty="0" err="1"/>
              <a:t>Потрібен</a:t>
            </a:r>
            <a:r>
              <a:rPr lang="ru-RU" sz="3200" dirty="0"/>
              <a:t> для </a:t>
            </a:r>
            <a:r>
              <a:rPr lang="ru-RU" sz="3200" dirty="0" err="1"/>
              <a:t>оформлення</a:t>
            </a:r>
            <a:r>
              <a:rPr lang="ru-RU" sz="3200" dirty="0"/>
              <a:t> </a:t>
            </a:r>
            <a:r>
              <a:rPr lang="ru-RU" sz="3200" dirty="0" err="1"/>
              <a:t>компанією</a:t>
            </a:r>
            <a:r>
              <a:rPr lang="ru-RU" sz="3200" dirty="0"/>
              <a:t>, у </a:t>
            </a:r>
            <a:r>
              <a:rPr lang="ru-RU" sz="3200" dirty="0" err="1"/>
              <a:t>випадку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 </a:t>
            </a:r>
            <a:r>
              <a:rPr lang="ru-RU" sz="3200" dirty="0" err="1"/>
              <a:t>ведеться</a:t>
            </a:r>
            <a:r>
              <a:rPr lang="ru-RU" sz="3200" dirty="0"/>
              <a:t> </a:t>
            </a:r>
            <a:r>
              <a:rPr lang="ru-RU" sz="3200" dirty="0" err="1"/>
              <a:t>спільно</a:t>
            </a:r>
            <a:r>
              <a:rPr lang="ru-RU" sz="3200" dirty="0"/>
              <a:t> з </a:t>
            </a:r>
            <a:r>
              <a:rPr lang="ru-RU" sz="3200" dirty="0" err="1"/>
              <a:t>іншою</a:t>
            </a:r>
            <a:r>
              <a:rPr lang="ru-RU" sz="3200" dirty="0"/>
              <a:t> </a:t>
            </a:r>
            <a:r>
              <a:rPr lang="ru-RU" sz="3200" dirty="0" err="1"/>
              <a:t>компанією</a:t>
            </a:r>
            <a:r>
              <a:rPr lang="ru-RU" sz="3200" dirty="0"/>
              <a:t> на </a:t>
            </a:r>
            <a:r>
              <a:rPr lang="ru-RU" sz="3200" dirty="0" err="1"/>
              <a:t>території</a:t>
            </a:r>
            <a:r>
              <a:rPr lang="ru-RU" sz="3200" dirty="0"/>
              <a:t> </a:t>
            </a:r>
            <a:r>
              <a:rPr lang="ru-RU" sz="3200" dirty="0" err="1"/>
              <a:t>держави-учасниці</a:t>
            </a:r>
            <a:r>
              <a:rPr lang="ru-RU" sz="3200" dirty="0"/>
              <a:t> </a:t>
            </a:r>
            <a:r>
              <a:rPr lang="ru-RU" sz="3200" dirty="0" err="1"/>
              <a:t>Зони</a:t>
            </a:r>
            <a:r>
              <a:rPr lang="ru-RU" sz="3200" dirty="0"/>
              <a:t> </a:t>
            </a:r>
            <a:r>
              <a:rPr lang="ru-RU" sz="3200" dirty="0" err="1"/>
              <a:t>вільної</a:t>
            </a:r>
            <a:r>
              <a:rPr lang="ru-RU" sz="3200" dirty="0"/>
              <a:t> </a:t>
            </a:r>
            <a:r>
              <a:rPr lang="ru-RU" sz="3200" dirty="0" err="1"/>
              <a:t>торгівлі</a:t>
            </a:r>
            <a:r>
              <a:rPr lang="ru-RU" sz="3200" dirty="0"/>
              <a:t>. </a:t>
            </a:r>
            <a:r>
              <a:rPr lang="ru-RU" sz="3200" dirty="0" err="1"/>
              <a:t>Сертифікат</a:t>
            </a:r>
            <a:r>
              <a:rPr lang="ru-RU" sz="3200" dirty="0"/>
              <a:t> </a:t>
            </a:r>
            <a:r>
              <a:rPr lang="ru-RU" sz="3200" dirty="0" err="1"/>
              <a:t>підлягає</a:t>
            </a:r>
            <a:r>
              <a:rPr lang="ru-RU" sz="3200" dirty="0"/>
              <a:t> </a:t>
            </a:r>
            <a:r>
              <a:rPr lang="ru-RU" sz="3200" dirty="0" err="1"/>
              <a:t>пред'явленню</a:t>
            </a:r>
            <a:r>
              <a:rPr lang="ru-RU" sz="3200" dirty="0"/>
              <a:t> на </a:t>
            </a:r>
            <a:r>
              <a:rPr lang="ru-RU" sz="3200" dirty="0" err="1"/>
              <a:t>митниці</a:t>
            </a:r>
            <a:r>
              <a:rPr lang="ru-RU" sz="3200" dirty="0"/>
              <a:t>, при </a:t>
            </a:r>
            <a:r>
              <a:rPr lang="ru-RU" sz="3200" dirty="0" err="1"/>
              <a:t>ввезенні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 на </a:t>
            </a:r>
            <a:r>
              <a:rPr lang="ru-RU" sz="3200" dirty="0" err="1"/>
              <a:t>територію</a:t>
            </a:r>
            <a:r>
              <a:rPr lang="ru-RU" sz="3200" dirty="0"/>
              <a:t> </a:t>
            </a:r>
            <a:r>
              <a:rPr lang="ru-RU" sz="3200" dirty="0" err="1"/>
              <a:t>цієї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04354" y="6030443"/>
            <a:ext cx="344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СЕРТИФІКАТ СТ-1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40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217" t="12551" r="28072" b="7736"/>
          <a:stretch/>
        </p:blipFill>
        <p:spPr>
          <a:xfrm>
            <a:off x="3162924" y="104932"/>
            <a:ext cx="6340839" cy="61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8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262" y="1049311"/>
            <a:ext cx="103432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Згідно</a:t>
            </a:r>
            <a:r>
              <a:rPr lang="ru-RU" sz="2800" dirty="0"/>
              <a:t> </a:t>
            </a:r>
            <a:r>
              <a:rPr lang="ru-RU" sz="2800" dirty="0" err="1"/>
              <a:t>статті</a:t>
            </a:r>
            <a:r>
              <a:rPr lang="ru-RU" sz="2800" dirty="0"/>
              <a:t> 47 МКУ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верифікація</a:t>
            </a:r>
            <a:r>
              <a:rPr lang="ru-RU" sz="2800" dirty="0"/>
              <a:t> (</a:t>
            </a:r>
            <a:r>
              <a:rPr lang="ru-RU" sz="2800" dirty="0" err="1"/>
              <a:t>перевірка</a:t>
            </a:r>
            <a:r>
              <a:rPr lang="ru-RU" sz="2800" dirty="0"/>
              <a:t> </a:t>
            </a:r>
            <a:r>
              <a:rPr lang="ru-RU" sz="2800" dirty="0" err="1"/>
              <a:t>достовірності</a:t>
            </a:r>
            <a:r>
              <a:rPr lang="ru-RU" sz="2800" dirty="0"/>
              <a:t>) </a:t>
            </a:r>
            <a:r>
              <a:rPr lang="ru-RU" sz="2800" dirty="0" err="1"/>
              <a:t>сертифікатів</a:t>
            </a:r>
            <a:r>
              <a:rPr lang="ru-RU" sz="2800" dirty="0"/>
              <a:t> про </a:t>
            </a:r>
            <a:r>
              <a:rPr lang="ru-RU" sz="2800" dirty="0" err="1"/>
              <a:t>походження</a:t>
            </a:r>
            <a:r>
              <a:rPr lang="ru-RU" sz="2800" dirty="0"/>
              <a:t> товару з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митними</a:t>
            </a:r>
            <a:r>
              <a:rPr lang="ru-RU" sz="2800" dirty="0"/>
              <a:t> органами у порядку, </a:t>
            </a:r>
            <a:r>
              <a:rPr lang="ru-RU" sz="2800" dirty="0" err="1"/>
              <a:t>встановленому</a:t>
            </a:r>
            <a:r>
              <a:rPr lang="ru-RU" sz="2800" dirty="0"/>
              <a:t> </a:t>
            </a:r>
            <a:r>
              <a:rPr lang="ru-RU" sz="2800" dirty="0" err="1"/>
              <a:t>Кабінетом</a:t>
            </a:r>
            <a:r>
              <a:rPr lang="ru-RU" sz="2800" dirty="0"/>
              <a:t> </a:t>
            </a:r>
            <a:r>
              <a:rPr lang="ru-RU" sz="2800" dirty="0" err="1"/>
              <a:t>Міністрів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r>
              <a:rPr lang="ru-RU" sz="2800" dirty="0" err="1"/>
              <a:t>Органи</a:t>
            </a:r>
            <a:r>
              <a:rPr lang="ru-RU" sz="2800" dirty="0"/>
              <a:t> та/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уповноважені</a:t>
            </a:r>
            <a:r>
              <a:rPr lang="ru-RU" sz="2800" dirty="0"/>
              <a:t> </a:t>
            </a:r>
            <a:r>
              <a:rPr lang="ru-RU" sz="2800" dirty="0" err="1"/>
              <a:t>видавати</a:t>
            </a:r>
            <a:r>
              <a:rPr lang="ru-RU" sz="2800" dirty="0"/>
              <a:t> </a:t>
            </a:r>
            <a:r>
              <a:rPr lang="ru-RU" sz="2800" dirty="0" err="1"/>
              <a:t>сертифікати</a:t>
            </a:r>
            <a:r>
              <a:rPr lang="ru-RU" sz="2800" dirty="0"/>
              <a:t> про </a:t>
            </a:r>
            <a:r>
              <a:rPr lang="ru-RU" sz="2800" dirty="0" err="1"/>
              <a:t>походження</a:t>
            </a:r>
            <a:r>
              <a:rPr lang="ru-RU" sz="2800" dirty="0"/>
              <a:t> товару з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зобов’язані</a:t>
            </a:r>
            <a:r>
              <a:rPr lang="ru-RU" sz="2800" dirty="0"/>
              <a:t> за запитом </a:t>
            </a:r>
            <a:r>
              <a:rPr lang="ru-RU" sz="2800" dirty="0" err="1"/>
              <a:t>митних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безоплатно</a:t>
            </a:r>
            <a:r>
              <a:rPr lang="ru-RU" sz="2800" dirty="0"/>
              <a:t>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інформацію</a:t>
            </a:r>
            <a:r>
              <a:rPr lang="ru-RU" sz="2800" dirty="0"/>
              <a:t>, </a:t>
            </a:r>
            <a:r>
              <a:rPr lang="ru-RU" sz="2800" dirty="0" err="1"/>
              <a:t>пов’язану</a:t>
            </a:r>
            <a:r>
              <a:rPr lang="ru-RU" sz="2800" dirty="0"/>
              <a:t> з </a:t>
            </a:r>
            <a:r>
              <a:rPr lang="ru-RU" sz="2800" dirty="0" err="1"/>
              <a:t>видачею</a:t>
            </a:r>
            <a:r>
              <a:rPr lang="ru-RU" sz="2800" dirty="0"/>
              <a:t> таких </a:t>
            </a:r>
            <a:r>
              <a:rPr lang="ru-RU" sz="2800" dirty="0" err="1"/>
              <a:t>сертифікатів</a:t>
            </a:r>
            <a:r>
              <a:rPr lang="ru-RU" sz="2800" dirty="0"/>
              <a:t> і </a:t>
            </a:r>
            <a:r>
              <a:rPr lang="ru-RU" sz="2800" dirty="0" err="1"/>
              <a:t>необхідну</a:t>
            </a:r>
            <a:r>
              <a:rPr lang="ru-RU" sz="2800" dirty="0"/>
              <a:t> для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верифікації</a:t>
            </a:r>
            <a:r>
              <a:rPr lang="ru-RU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2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69717"/>
            <a:ext cx="10529455" cy="61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1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8" y="584616"/>
            <a:ext cx="111127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виникнення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сумнівів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 приводу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дійсності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документів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товару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достовірності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відомостей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них </a:t>
            </a:r>
            <a:r>
              <a:rPr lang="ru-RU" sz="2400" dirty="0" err="1"/>
              <a:t>містяться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 про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товару, орган </a:t>
            </a:r>
            <a:r>
              <a:rPr lang="ru-RU" sz="2400" dirty="0" err="1"/>
              <a:t>доходів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звернутися</a:t>
            </a:r>
            <a:r>
              <a:rPr lang="ru-RU" sz="2400" dirty="0"/>
              <a:t> до компетентного органу,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видав</a:t>
            </a:r>
            <a:r>
              <a:rPr lang="ru-RU" sz="2400" dirty="0"/>
              <a:t> документ, </a:t>
            </a:r>
            <a:r>
              <a:rPr lang="ru-RU" sz="2400" dirty="0" err="1"/>
              <a:t>або</a:t>
            </a:r>
            <a:r>
              <a:rPr lang="ru-RU" sz="2400" dirty="0"/>
              <a:t> до </a:t>
            </a:r>
            <a:r>
              <a:rPr lang="ru-RU" sz="2400" dirty="0" err="1"/>
              <a:t>компетентних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</a:t>
            </a:r>
            <a:r>
              <a:rPr lang="ru-RU" sz="2400" dirty="0" err="1"/>
              <a:t>зазначеної</a:t>
            </a:r>
            <a:r>
              <a:rPr lang="ru-RU" sz="2400" dirty="0"/>
              <a:t> як </a:t>
            </a:r>
            <a:r>
              <a:rPr lang="ru-RU" sz="2400" dirty="0" err="1"/>
              <a:t>країна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товару, </a:t>
            </a:r>
            <a:r>
              <a:rPr lang="ru-RU" sz="2400" dirty="0" err="1"/>
              <a:t>із</a:t>
            </a:r>
            <a:r>
              <a:rPr lang="ru-RU" sz="2400" dirty="0"/>
              <a:t> запитом про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перевірки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 про </a:t>
            </a:r>
            <a:r>
              <a:rPr lang="ru-RU" sz="2400" dirty="0" err="1"/>
              <a:t>походження</a:t>
            </a:r>
            <a:r>
              <a:rPr lang="ru-RU" sz="2400" dirty="0"/>
              <a:t> товару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додаткових</a:t>
            </a:r>
            <a:r>
              <a:rPr lang="ru-RU" sz="2400" dirty="0"/>
              <a:t> </a:t>
            </a:r>
            <a:r>
              <a:rPr lang="ru-RU" sz="2400" dirty="0" err="1"/>
              <a:t>відомостей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Товари</a:t>
            </a:r>
            <a:r>
              <a:rPr lang="ru-RU" sz="2400" dirty="0"/>
              <a:t>, </a:t>
            </a: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достовірно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встановлено</a:t>
            </a:r>
            <a:r>
              <a:rPr lang="ru-RU" sz="2400" dirty="0"/>
              <a:t>, </a:t>
            </a:r>
            <a:r>
              <a:rPr lang="ru-RU" sz="2400" dirty="0" err="1"/>
              <a:t>випускаються</a:t>
            </a:r>
            <a:r>
              <a:rPr lang="ru-RU" sz="2400" dirty="0"/>
              <a:t> органом </a:t>
            </a:r>
            <a:r>
              <a:rPr lang="ru-RU" sz="2400" dirty="0" err="1"/>
              <a:t>доходів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 у </a:t>
            </a:r>
            <a:r>
              <a:rPr lang="ru-RU" sz="2400" dirty="0" err="1"/>
              <a:t>вільний</a:t>
            </a:r>
            <a:r>
              <a:rPr lang="ru-RU" sz="2400" dirty="0"/>
              <a:t> </a:t>
            </a:r>
            <a:r>
              <a:rPr lang="ru-RU" sz="2400" dirty="0" err="1"/>
              <a:t>обіг</a:t>
            </a:r>
            <a:r>
              <a:rPr lang="ru-RU" sz="2400" dirty="0"/>
              <a:t> на </a:t>
            </a:r>
            <a:r>
              <a:rPr lang="ru-RU" sz="2400" dirty="0" err="1"/>
              <a:t>митній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ввізного</a:t>
            </a:r>
            <a:r>
              <a:rPr lang="ru-RU" sz="2400" dirty="0"/>
              <a:t> </a:t>
            </a:r>
            <a:r>
              <a:rPr lang="ru-RU" sz="2400" dirty="0" err="1"/>
              <a:t>мита</a:t>
            </a:r>
            <a:r>
              <a:rPr lang="ru-RU" sz="2400" dirty="0"/>
              <a:t> за </a:t>
            </a:r>
            <a:r>
              <a:rPr lang="ru-RU" sz="2400" dirty="0" err="1"/>
              <a:t>повними</a:t>
            </a:r>
            <a:r>
              <a:rPr lang="ru-RU" sz="2400" dirty="0"/>
              <a:t> ставками </a:t>
            </a:r>
            <a:r>
              <a:rPr lang="ru-RU" sz="2400" dirty="0" err="1"/>
              <a:t>Митного</a:t>
            </a:r>
            <a:r>
              <a:rPr lang="ru-RU" sz="2400" dirty="0"/>
              <a:t> тарифу </a:t>
            </a:r>
            <a:r>
              <a:rPr lang="ru-RU" sz="2400" dirty="0" err="1"/>
              <a:t>України</a:t>
            </a:r>
            <a:r>
              <a:rPr lang="ru-RU" sz="2400" dirty="0"/>
              <a:t>.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неможливості</a:t>
            </a:r>
            <a:r>
              <a:rPr lang="ru-RU" sz="2400" dirty="0"/>
              <a:t> </a:t>
            </a:r>
            <a:r>
              <a:rPr lang="ru-RU" sz="2400" dirty="0" err="1"/>
              <a:t>достовірно</a:t>
            </a:r>
            <a:r>
              <a:rPr lang="ru-RU" sz="2400" dirty="0"/>
              <a:t> </a:t>
            </a:r>
            <a:r>
              <a:rPr lang="ru-RU" sz="2400" dirty="0" err="1"/>
              <a:t>встановити</a:t>
            </a:r>
            <a:r>
              <a:rPr lang="ru-RU" sz="2400" dirty="0"/>
              <a:t>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,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особливі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мита</a:t>
            </a:r>
            <a:r>
              <a:rPr lang="ru-RU" sz="2400" dirty="0"/>
              <a:t> (</a:t>
            </a:r>
            <a:r>
              <a:rPr lang="ru-RU" sz="2400" dirty="0" err="1"/>
              <a:t>антидемпінгове</a:t>
            </a:r>
            <a:r>
              <a:rPr lang="ru-RU" sz="2400" dirty="0"/>
              <a:t>, </a:t>
            </a:r>
            <a:r>
              <a:rPr lang="ru-RU" sz="2400" dirty="0" err="1"/>
              <a:t>компенсаційне</a:t>
            </a:r>
            <a:r>
              <a:rPr lang="ru-RU" sz="2400" dirty="0"/>
              <a:t>, </a:t>
            </a:r>
            <a:r>
              <a:rPr lang="ru-RU" sz="2400" dirty="0" err="1"/>
              <a:t>спеціальне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додатковий</a:t>
            </a:r>
            <a:r>
              <a:rPr lang="ru-RU" sz="2400" dirty="0"/>
              <a:t> </a:t>
            </a:r>
            <a:r>
              <a:rPr lang="ru-RU" sz="2400" dirty="0" err="1"/>
              <a:t>імпортний</a:t>
            </a:r>
            <a:r>
              <a:rPr lang="ru-RU" sz="2400" dirty="0"/>
              <a:t> </a:t>
            </a:r>
            <a:r>
              <a:rPr lang="ru-RU" sz="2400" dirty="0" err="1"/>
              <a:t>збір</a:t>
            </a:r>
            <a:r>
              <a:rPr lang="ru-RU" sz="2400" dirty="0"/>
              <a:t>),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товари</a:t>
            </a:r>
            <a:r>
              <a:rPr lang="ru-RU" sz="2400" dirty="0"/>
              <a:t> </a:t>
            </a:r>
            <a:r>
              <a:rPr lang="ru-RU" sz="2400" dirty="0" err="1"/>
              <a:t>випускаються</a:t>
            </a:r>
            <a:r>
              <a:rPr lang="ru-RU" sz="2400" dirty="0"/>
              <a:t> у </a:t>
            </a:r>
            <a:r>
              <a:rPr lang="ru-RU" sz="2400" dirty="0" err="1"/>
              <a:t>вільний</a:t>
            </a:r>
            <a:r>
              <a:rPr lang="ru-RU" sz="2400" dirty="0"/>
              <a:t> </a:t>
            </a:r>
            <a:r>
              <a:rPr lang="ru-RU" sz="2400" dirty="0" err="1"/>
              <a:t>обіг</a:t>
            </a:r>
            <a:r>
              <a:rPr lang="ru-RU" sz="2400" dirty="0"/>
              <a:t> на </a:t>
            </a:r>
            <a:r>
              <a:rPr lang="ru-RU" sz="2400" dirty="0" err="1"/>
              <a:t>митній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особливих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мита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35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13164" y="341255"/>
            <a:ext cx="9628909" cy="21109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5565" y="3835292"/>
            <a:ext cx="9628908" cy="20944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2146" y="919700"/>
            <a:ext cx="850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Головний</a:t>
            </a:r>
            <a:r>
              <a:rPr lang="ru-RU" sz="2800" dirty="0"/>
              <a:t> </a:t>
            </a:r>
            <a:r>
              <a:rPr lang="ru-RU" sz="2800" dirty="0" err="1"/>
              <a:t>напрям</a:t>
            </a:r>
            <a:r>
              <a:rPr lang="ru-RU" sz="2800" dirty="0"/>
              <a:t> </a:t>
            </a:r>
            <a:r>
              <a:rPr lang="ru-RU" sz="2800" dirty="0" err="1"/>
              <a:t>зовнішньоторговельної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 на шляху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європейського</a:t>
            </a:r>
            <a:r>
              <a:rPr lang="ru-RU" sz="2800" dirty="0"/>
              <a:t> </a:t>
            </a:r>
            <a:r>
              <a:rPr lang="ru-RU" sz="2800" dirty="0" err="1"/>
              <a:t>вибору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08909" y="4371199"/>
            <a:ext cx="903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Гармонізація</a:t>
            </a:r>
            <a:r>
              <a:rPr lang="ru-RU" sz="2400" dirty="0"/>
              <a:t> (</a:t>
            </a:r>
            <a:r>
              <a:rPr lang="ru-RU" sz="2400" dirty="0" err="1"/>
              <a:t>адаптація</a:t>
            </a:r>
            <a:r>
              <a:rPr lang="ru-RU" sz="2400" dirty="0"/>
              <a:t>) </a:t>
            </a:r>
            <a:r>
              <a:rPr lang="ru-RU" sz="2400" dirty="0" err="1"/>
              <a:t>законодавства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з </a:t>
            </a:r>
            <a:r>
              <a:rPr lang="ru-RU" sz="2400" dirty="0" err="1"/>
              <a:t>відповідними</a:t>
            </a:r>
            <a:r>
              <a:rPr lang="ru-RU" sz="2400" dirty="0"/>
              <a:t> нормами </a:t>
            </a:r>
            <a:r>
              <a:rPr lang="ru-RU" sz="2400" dirty="0" err="1"/>
              <a:t>міжнародного</a:t>
            </a:r>
            <a:r>
              <a:rPr lang="ru-RU" sz="2400" dirty="0"/>
              <a:t> права, з </a:t>
            </a:r>
            <a:r>
              <a:rPr lang="ru-RU" sz="2400" dirty="0" err="1"/>
              <a:t>національними</a:t>
            </a:r>
            <a:r>
              <a:rPr lang="ru-RU" sz="2400" dirty="0"/>
              <a:t> системами права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Європейського</a:t>
            </a:r>
            <a:r>
              <a:rPr lang="ru-RU" sz="2400" dirty="0"/>
              <a:t> </a:t>
            </a:r>
            <a:r>
              <a:rPr lang="ru-RU" sz="2400" dirty="0" err="1"/>
              <a:t>Співтовариства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67200" y="2452254"/>
            <a:ext cx="3851563" cy="138303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14400" y="706582"/>
            <a:ext cx="10778835" cy="28263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237933"/>
            <a:ext cx="917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сучасній</a:t>
            </a:r>
            <a:r>
              <a:rPr lang="ru-RU" sz="2400" dirty="0"/>
              <a:t> </a:t>
            </a:r>
            <a:r>
              <a:rPr lang="ru-RU" sz="2400" dirty="0" err="1"/>
              <a:t>світовій</a:t>
            </a:r>
            <a:r>
              <a:rPr lang="ru-RU" sz="2400" dirty="0"/>
              <a:t> </a:t>
            </a:r>
            <a:r>
              <a:rPr lang="ru-RU" sz="2400" dirty="0" err="1"/>
              <a:t>торговельній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виокремлюються</a:t>
            </a:r>
            <a:r>
              <a:rPr lang="ru-RU" sz="2400" dirty="0"/>
              <a:t> два </a:t>
            </a:r>
            <a:r>
              <a:rPr lang="ru-RU" sz="2400" dirty="0" err="1"/>
              <a:t>типи</a:t>
            </a:r>
            <a:r>
              <a:rPr lang="ru-RU" sz="2400" dirty="0"/>
              <a:t> правил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у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торговельного</a:t>
            </a:r>
            <a:r>
              <a:rPr lang="ru-RU" sz="2400" dirty="0"/>
              <a:t> режиму,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імпортуючою</a:t>
            </a:r>
            <a:r>
              <a:rPr lang="ru-RU" sz="2400" dirty="0"/>
              <a:t> та </a:t>
            </a:r>
            <a:r>
              <a:rPr lang="ru-RU" sz="2400" dirty="0" err="1"/>
              <a:t>експортуючою</a:t>
            </a:r>
            <a:r>
              <a:rPr lang="ru-RU" sz="2400" dirty="0"/>
              <a:t> сторонами</a:t>
            </a:r>
            <a:endParaRPr lang="en-US" sz="2400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914400" y="2971800"/>
            <a:ext cx="1219200" cy="1953491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363199" y="3006436"/>
            <a:ext cx="1274618" cy="1884219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4345448"/>
            <a:ext cx="33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преференційні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719454" y="4373155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непреференційні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178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370951"/>
            <a:ext cx="8871090" cy="56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5" y="240378"/>
            <a:ext cx="9379527" cy="58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3" y="651163"/>
            <a:ext cx="105433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країни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походження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товару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 тих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правил для </a:t>
            </a:r>
            <a:r>
              <a:rPr lang="ru-RU" sz="2800" dirty="0" err="1"/>
              <a:t>вірного</a:t>
            </a:r>
            <a:r>
              <a:rPr lang="ru-RU" sz="2800" dirty="0"/>
              <a:t> </a:t>
            </a:r>
            <a:r>
              <a:rPr lang="ru-RU" sz="2800" dirty="0" err="1"/>
              <a:t>встановлення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. 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етапів</a:t>
            </a:r>
            <a:r>
              <a:rPr lang="ru-RU" sz="2800" dirty="0"/>
              <a:t> та </a:t>
            </a:r>
            <a:r>
              <a:rPr lang="ru-RU" sz="2800" dirty="0" err="1"/>
              <a:t>способіввиготовлення</a:t>
            </a:r>
            <a:r>
              <a:rPr lang="ru-RU" sz="2800" dirty="0"/>
              <a:t> тих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, </a:t>
            </a:r>
            <a:r>
              <a:rPr lang="ru-RU" sz="2800" dirty="0" err="1"/>
              <a:t>задіяними</a:t>
            </a:r>
            <a:r>
              <a:rPr lang="ru-RU" sz="2800" dirty="0"/>
              <a:t> у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декілька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. І </a:t>
            </a:r>
            <a:r>
              <a:rPr lang="ru-RU" sz="2800" dirty="0" err="1"/>
              <a:t>якщо</a:t>
            </a:r>
            <a:r>
              <a:rPr lang="ru-RU" sz="2800" dirty="0"/>
              <a:t> у </a:t>
            </a:r>
            <a:r>
              <a:rPr lang="ru-RU" sz="2800" dirty="0" err="1"/>
              <a:t>випадку</a:t>
            </a:r>
            <a:r>
              <a:rPr lang="ru-RU" sz="2800" dirty="0"/>
              <a:t> з </a:t>
            </a:r>
            <a:r>
              <a:rPr lang="ru-RU" sz="2800" dirty="0" err="1"/>
              <a:t>видобуванням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виготовленням</a:t>
            </a:r>
            <a:r>
              <a:rPr lang="ru-RU" sz="2800" dirty="0"/>
              <a:t> в </a:t>
            </a:r>
            <a:r>
              <a:rPr lang="ru-RU" sz="2800" dirty="0" err="1"/>
              <a:t>одній</a:t>
            </a:r>
            <a:r>
              <a:rPr lang="ru-RU" sz="2800" dirty="0"/>
              <a:t> </a:t>
            </a:r>
            <a:r>
              <a:rPr lang="ru-RU" sz="2800" dirty="0" err="1"/>
              <a:t>країні</a:t>
            </a:r>
            <a:r>
              <a:rPr lang="ru-RU" sz="2800" dirty="0"/>
              <a:t> </a:t>
            </a:r>
            <a:r>
              <a:rPr lang="ru-RU" sz="2800" dirty="0" err="1"/>
              <a:t>складнощів</a:t>
            </a:r>
            <a:r>
              <a:rPr lang="ru-RU" sz="2800" dirty="0"/>
              <a:t> не </a:t>
            </a:r>
            <a:r>
              <a:rPr lang="ru-RU" sz="2800" dirty="0" err="1"/>
              <a:t>виникає</a:t>
            </a:r>
            <a:r>
              <a:rPr lang="ru-RU" sz="2800" dirty="0"/>
              <a:t>, то у </a:t>
            </a:r>
            <a:r>
              <a:rPr lang="ru-RU" sz="2800" dirty="0" err="1"/>
              <a:t>випадках</a:t>
            </a:r>
            <a:r>
              <a:rPr lang="ru-RU" sz="2800" dirty="0"/>
              <a:t> </a:t>
            </a:r>
            <a:r>
              <a:rPr lang="ru-RU" sz="2800" dirty="0" err="1"/>
              <a:t>багатоступеневої</a:t>
            </a:r>
            <a:r>
              <a:rPr lang="ru-RU" sz="2800" dirty="0"/>
              <a:t> </a:t>
            </a:r>
            <a:r>
              <a:rPr lang="ru-RU" sz="2800" dirty="0" err="1"/>
              <a:t>обробки</a:t>
            </a:r>
            <a:r>
              <a:rPr lang="ru-RU" sz="2800" dirty="0"/>
              <a:t>, </a:t>
            </a:r>
            <a:r>
              <a:rPr lang="ru-RU" sz="2800" dirty="0" err="1"/>
              <a:t>переробки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етапів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 за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, </a:t>
            </a:r>
            <a:r>
              <a:rPr lang="ru-RU" sz="2800" dirty="0" err="1"/>
              <a:t>важливо</a:t>
            </a:r>
            <a:r>
              <a:rPr lang="ru-RU" sz="2800" dirty="0"/>
              <a:t>  </a:t>
            </a:r>
            <a:r>
              <a:rPr lang="ru-RU" sz="2800" dirty="0" err="1"/>
              <a:t>розмежовувати</a:t>
            </a:r>
            <a:r>
              <a:rPr lang="ru-RU" sz="2800" dirty="0"/>
              <a:t> </a:t>
            </a:r>
            <a:r>
              <a:rPr lang="ru-RU" sz="2800" dirty="0" err="1"/>
              <a:t>фактори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є </a:t>
            </a:r>
            <a:r>
              <a:rPr lang="ru-RU" sz="2800" dirty="0" err="1"/>
              <a:t>визначальними</a:t>
            </a:r>
            <a:r>
              <a:rPr lang="ru-RU" sz="2800" dirty="0"/>
              <a:t> при </a:t>
            </a:r>
            <a:r>
              <a:rPr lang="ru-RU" sz="2800" dirty="0" err="1"/>
              <a:t>визначенні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 та </a:t>
            </a:r>
            <a:r>
              <a:rPr lang="ru-RU" sz="2800" dirty="0" err="1"/>
              <a:t>надають</a:t>
            </a:r>
            <a:r>
              <a:rPr lang="ru-RU" sz="2800" dirty="0"/>
              <a:t> товару </a:t>
            </a:r>
            <a:r>
              <a:rPr lang="ru-RU" sz="2800" dirty="0" err="1"/>
              <a:t>певну</a:t>
            </a:r>
            <a:r>
              <a:rPr lang="ru-RU" sz="2800" dirty="0"/>
              <a:t> “</a:t>
            </a:r>
            <a:r>
              <a:rPr lang="ru-RU" sz="2800" dirty="0" err="1"/>
              <a:t>національність</a:t>
            </a:r>
            <a:r>
              <a:rPr lang="ru-RU" sz="2800" dirty="0"/>
              <a:t>”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, яка </a:t>
            </a:r>
            <a:r>
              <a:rPr lang="ru-RU" sz="2800" dirty="0" err="1"/>
              <a:t>приймала</a:t>
            </a:r>
            <a:r>
              <a:rPr lang="ru-RU" sz="2800" dirty="0"/>
              <a:t> участь у </a:t>
            </a:r>
            <a:r>
              <a:rPr lang="ru-RU" sz="2800" dirty="0" err="1"/>
              <a:t>виготовленні</a:t>
            </a:r>
            <a:r>
              <a:rPr lang="ru-RU" sz="2800" dirty="0"/>
              <a:t> такого товару.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73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59" y="209983"/>
            <a:ext cx="8141277" cy="59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6660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107</TotalTime>
  <Words>923</Words>
  <Application>Microsoft Office PowerPoint</Application>
  <PresentationFormat>Широкоэкранный</PresentationFormat>
  <Paragraphs>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Bahnschrift SemiBold SemiConden</vt:lpstr>
      <vt:lpstr>Calibri</vt:lpstr>
      <vt:lpstr>Calibri Light</vt:lpstr>
      <vt:lpstr>Ретро</vt:lpstr>
      <vt:lpstr>Країна походження товару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Країна походження товару</dc:title>
  <dc:creator>Lenovo</dc:creator>
  <cp:lastModifiedBy>Ostapenko</cp:lastModifiedBy>
  <cp:revision>13</cp:revision>
  <dcterms:created xsi:type="dcterms:W3CDTF">2020-05-13T16:41:40Z</dcterms:created>
  <dcterms:modified xsi:type="dcterms:W3CDTF">2020-05-13T19:50:35Z</dcterms:modified>
</cp:coreProperties>
</file>