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74" r:id="rId43"/>
  </p:sldIdLst>
  <p:sldSz cx="9753600" cy="7315200"/>
  <p:notesSz cx="7315200" cy="97536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3" autoAdjust="0"/>
    <p:restoredTop sz="94610"/>
  </p:normalViewPr>
  <p:slideViewPr>
    <p:cSldViewPr snapToGrid="0" snapToObjects="1">
      <p:cViewPr>
        <p:scale>
          <a:sx n="66" d="100"/>
          <a:sy n="66" d="100"/>
        </p:scale>
        <p:origin x="-516" y="-174"/>
      </p:cViewPr>
      <p:guideLst>
        <p:guide orient="horz" pos="2304"/>
        <p:guide pos="30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215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673857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3428372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4185338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3183332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48913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3294778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850765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3338764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3058063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23097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3725117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28921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475939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36140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31720756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1235956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4784198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2426554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22782539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29138237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546723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879604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20052246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928682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0.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8.svg"/><Relationship Id="rId5" Type="http://schemas.openxmlformats.org/officeDocument/2006/relationships/image" Target="../media/image3.png"/><Relationship Id="rId15" Type="http://schemas.openxmlformats.org/officeDocument/2006/relationships/image" Target="../media/image-1-12.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1-6.sv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4.png"/><Relationship Id="rId7" Type="http://schemas.openxmlformats.org/officeDocument/2006/relationships/image" Target="../media/image-10-5.sv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0.png"/><Relationship Id="rId10" Type="http://schemas.openxmlformats.org/officeDocument/2006/relationships/image" Target="../media/image62.png"/><Relationship Id="rId4" Type="http://schemas.openxmlformats.org/officeDocument/2006/relationships/image" Target="../media/image22.png"/><Relationship Id="rId9" Type="http://schemas.openxmlformats.org/officeDocument/2006/relationships/image" Target="../media/image-10-7.svg"/></Relationships>
</file>

<file path=ppt/slides/_rels/slide11.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69.png"/><Relationship Id="rId3" Type="http://schemas.openxmlformats.org/officeDocument/2006/relationships/image" Target="../media/image63.png"/><Relationship Id="rId7" Type="http://schemas.openxmlformats.org/officeDocument/2006/relationships/image" Target="../media/image64.png"/><Relationship Id="rId12" Type="http://schemas.openxmlformats.org/officeDocument/2006/relationships/image" Target="../media/image68.png"/><Relationship Id="rId17" Type="http://schemas.openxmlformats.org/officeDocument/2006/relationships/image" Target="../media/image37.png"/><Relationship Id="rId2" Type="http://schemas.openxmlformats.org/officeDocument/2006/relationships/notesSlide" Target="../notesSlides/notesSlide11.xml"/><Relationship Id="rId16" Type="http://schemas.openxmlformats.org/officeDocument/2006/relationships/image" Target="../media/image-11-14.svg"/><Relationship Id="rId1" Type="http://schemas.openxmlformats.org/officeDocument/2006/relationships/slideLayout" Target="../slideLayouts/slideLayout1.xml"/><Relationship Id="rId6" Type="http://schemas.openxmlformats.org/officeDocument/2006/relationships/image" Target="../media/image-11-4.svg"/><Relationship Id="rId11" Type="http://schemas.openxmlformats.org/officeDocument/2006/relationships/image" Target="../media/image67.png"/><Relationship Id="rId5" Type="http://schemas.openxmlformats.org/officeDocument/2006/relationships/image" Target="../media/image28.png"/><Relationship Id="rId15" Type="http://schemas.openxmlformats.org/officeDocument/2006/relationships/image" Target="../media/image35.png"/><Relationship Id="rId10" Type="http://schemas.openxmlformats.org/officeDocument/2006/relationships/image" Target="../media/image66.png"/><Relationship Id="rId4" Type="http://schemas.openxmlformats.org/officeDocument/2006/relationships/image" Target="../media/image-11-2.svg"/><Relationship Id="rId9" Type="http://schemas.openxmlformats.org/officeDocument/2006/relationships/image" Target="../media/image-11-7.svg"/><Relationship Id="rId14" Type="http://schemas.openxmlformats.org/officeDocument/2006/relationships/image" Target="../media/image-11-12.sv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12-5.svg"/><Relationship Id="rId12" Type="http://schemas.openxmlformats.org/officeDocument/2006/relationships/image" Target="../media/image7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12-9.svg"/><Relationship Id="rId5" Type="http://schemas.openxmlformats.org/officeDocument/2006/relationships/image" Target="../media/image70.png"/><Relationship Id="rId10" Type="http://schemas.openxmlformats.org/officeDocument/2006/relationships/image" Target="../media/image71.png"/><Relationship Id="rId4" Type="http://schemas.openxmlformats.org/officeDocument/2006/relationships/image" Target="../media/image22.png"/><Relationship Id="rId9" Type="http://schemas.openxmlformats.org/officeDocument/2006/relationships/image" Target="../media/image-12-7.svg"/></Relationships>
</file>

<file path=ppt/slides/_rels/slide13.xml.rels><?xml version="1.0" encoding="UTF-8" standalone="yes"?>
<Relationships xmlns="http://schemas.openxmlformats.org/package/2006/relationships"><Relationship Id="rId8" Type="http://schemas.openxmlformats.org/officeDocument/2006/relationships/image" Target="../media/image-13-5.svg"/><Relationship Id="rId3" Type="http://schemas.openxmlformats.org/officeDocument/2006/relationships/notesSlide" Target="../notesSlides/notesSlide13.xml"/><Relationship Id="rId7" Type="http://schemas.openxmlformats.org/officeDocument/2006/relationships/image" Target="../media/image77.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76.png"/><Relationship Id="rId11" Type="http://schemas.openxmlformats.org/officeDocument/2006/relationships/image" Target="../media/image73.emf"/><Relationship Id="rId5" Type="http://schemas.openxmlformats.org/officeDocument/2006/relationships/image" Target="../media/image75.png"/><Relationship Id="rId10" Type="http://schemas.openxmlformats.org/officeDocument/2006/relationships/oleObject" Target="../embeddings/oleObject2.bin"/><Relationship Id="rId4" Type="http://schemas.openxmlformats.org/officeDocument/2006/relationships/image" Target="../media/image74.png"/><Relationship Id="rId9" Type="http://schemas.openxmlformats.org/officeDocument/2006/relationships/image" Target="../media/image78.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4.xml"/><Relationship Id="rId7" Type="http://schemas.openxmlformats.org/officeDocument/2006/relationships/image" Target="../media/image83.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image" Target="../media/image79.emf"/></Relationships>
</file>

<file path=ppt/slides/_rels/slide15.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 Id="rId9" Type="http://schemas.openxmlformats.org/officeDocument/2006/relationships/image" Target="../media/image90.png"/></Relationships>
</file>

<file path=ppt/slides/_rels/slide16.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17.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 Id="rId9" Type="http://schemas.openxmlformats.org/officeDocument/2006/relationships/image" Target="../media/image-17-7.svg"/></Relationships>
</file>

<file path=ppt/slides/_rels/slide18.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8-4.svg"/><Relationship Id="rId11" Type="http://schemas.openxmlformats.org/officeDocument/2006/relationships/image" Target="../media/image105.png"/><Relationship Id="rId5" Type="http://schemas.openxmlformats.org/officeDocument/2006/relationships/image" Target="../media/image103.png"/><Relationship Id="rId10" Type="http://schemas.openxmlformats.org/officeDocument/2006/relationships/image" Target="../media/image-18-8.svg"/><Relationship Id="rId4" Type="http://schemas.openxmlformats.org/officeDocument/2006/relationships/image" Target="../media/image98.png"/></Relationships>
</file>

<file path=ppt/slides/_rels/slide19.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8-4.svg"/><Relationship Id="rId11" Type="http://schemas.openxmlformats.org/officeDocument/2006/relationships/image" Target="../media/image105.png"/><Relationship Id="rId5" Type="http://schemas.openxmlformats.org/officeDocument/2006/relationships/image" Target="../media/image103.png"/><Relationship Id="rId10" Type="http://schemas.openxmlformats.org/officeDocument/2006/relationships/image" Target="../media/image-18-8.svg"/><Relationship Id="rId4" Type="http://schemas.openxmlformats.org/officeDocument/2006/relationships/image" Target="../media/image98.png"/></Relationships>
</file>

<file path=ppt/slides/_rels/slide2.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17.png"/><Relationship Id="rId1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2-9.sv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2-13.sv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1.png"/><Relationship Id="rId15" Type="http://schemas.openxmlformats.org/officeDocument/2006/relationships/image" Target="../media/image18.png"/><Relationship Id="rId10" Type="http://schemas.openxmlformats.org/officeDocument/2006/relationships/image" Target="../media/image-2-7.svg"/><Relationship Id="rId19" Type="http://schemas.openxmlformats.org/officeDocument/2006/relationships/image" Target="../media/image-2-16.sv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2-11.svg"/></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10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07.png"/><Relationship Id="rId3" Type="http://schemas.openxmlformats.org/officeDocument/2006/relationships/image" Target="../media/image21.png"/><Relationship Id="rId7" Type="http://schemas.openxmlformats.org/officeDocument/2006/relationships/image" Target="../media/image-12-5.svg"/><Relationship Id="rId12" Type="http://schemas.openxmlformats.org/officeDocument/2006/relationships/image" Target="../media/image7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12-9.svg"/><Relationship Id="rId5" Type="http://schemas.openxmlformats.org/officeDocument/2006/relationships/image" Target="../media/image70.png"/><Relationship Id="rId10" Type="http://schemas.openxmlformats.org/officeDocument/2006/relationships/image" Target="../media/image71.png"/><Relationship Id="rId4" Type="http://schemas.openxmlformats.org/officeDocument/2006/relationships/image" Target="../media/image22.png"/><Relationship Id="rId9" Type="http://schemas.openxmlformats.org/officeDocument/2006/relationships/image" Target="../media/image-12-7.svg"/></Relationships>
</file>

<file path=ppt/slides/_rels/slide22.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99.png"/><Relationship Id="rId10" Type="http://schemas.openxmlformats.org/officeDocument/2006/relationships/image" Target="../media/image108.jpeg"/><Relationship Id="rId4" Type="http://schemas.openxmlformats.org/officeDocument/2006/relationships/image" Target="../media/image98.png"/><Relationship Id="rId9" Type="http://schemas.openxmlformats.org/officeDocument/2006/relationships/image" Target="../media/image-17-7.svg"/></Relationships>
</file>

<file path=ppt/slides/_rels/slide2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4.png"/><Relationship Id="rId7" Type="http://schemas.openxmlformats.org/officeDocument/2006/relationships/image" Target="../media/image-10-5.sv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60.png"/><Relationship Id="rId10" Type="http://schemas.openxmlformats.org/officeDocument/2006/relationships/image" Target="../media/image62.png"/><Relationship Id="rId4" Type="http://schemas.openxmlformats.org/officeDocument/2006/relationships/image" Target="../media/image22.png"/><Relationship Id="rId9" Type="http://schemas.openxmlformats.org/officeDocument/2006/relationships/image" Target="../media/image-10-7.svg"/></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3-5.svg"/><Relationship Id="rId12" Type="http://schemas.openxmlformats.org/officeDocument/2006/relationships/image" Target="../media/image-3-10.svg"/><Relationship Id="rId2" Type="http://schemas.openxmlformats.org/officeDocument/2006/relationships/notesSlide" Target="../notesSlides/notesSlide24.xml"/><Relationship Id="rId1" Type="http://schemas.openxmlformats.org/officeDocument/2006/relationships/slideLayout" Target="../slideLayouts/slideLayout1.xml"/><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3-7.svg"/></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3-5.svg"/><Relationship Id="rId2" Type="http://schemas.openxmlformats.org/officeDocument/2006/relationships/notesSlide" Target="../notesSlides/notesSlide25.xml"/><Relationship Id="rId1" Type="http://schemas.openxmlformats.org/officeDocument/2006/relationships/slideLayout" Target="../slideLayouts/slideLayout1.xml"/><Relationship Id="rId10"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image" Target="../media/image-3-7.svg"/></Relationships>
</file>

<file path=ppt/slides/_rels/slide26.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 Id="rId9" Type="http://schemas.openxmlformats.org/officeDocument/2006/relationships/image" Target="../media/image-17-7.svg"/></Relationships>
</file>

<file path=ppt/slides/_rels/slide27.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 Id="rId9" Type="http://schemas.openxmlformats.org/officeDocument/2006/relationships/image" Target="../media/image-17-7.svg"/></Relationships>
</file>

<file path=ppt/slides/_rels/slide28.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8-4.svg"/><Relationship Id="rId11" Type="http://schemas.openxmlformats.org/officeDocument/2006/relationships/image" Target="../media/image105.png"/><Relationship Id="rId5" Type="http://schemas.openxmlformats.org/officeDocument/2006/relationships/image" Target="../media/image103.png"/><Relationship Id="rId10" Type="http://schemas.openxmlformats.org/officeDocument/2006/relationships/image" Target="../media/image-18-8.svg"/><Relationship Id="rId4" Type="http://schemas.openxmlformats.org/officeDocument/2006/relationships/image" Target="../media/image98.png"/></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12-5.sv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70.png"/><Relationship Id="rId10" Type="http://schemas.openxmlformats.org/officeDocument/2006/relationships/image" Target="../media/image72.png"/><Relationship Id="rId4" Type="http://schemas.openxmlformats.org/officeDocument/2006/relationships/image" Target="../media/image22.png"/><Relationship Id="rId9" Type="http://schemas.openxmlformats.org/officeDocument/2006/relationships/image" Target="../media/image-12-7.svg"/></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3-5.svg"/><Relationship Id="rId12" Type="http://schemas.openxmlformats.org/officeDocument/2006/relationships/image" Target="../media/image-3-10.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image" Target="../media/image23.pn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3-7.svg"/></Relationships>
</file>

<file path=ppt/slides/_rels/slide30.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48.png"/><Relationship Id="rId3" Type="http://schemas.openxmlformats.org/officeDocument/2006/relationships/image" Target="../media/image21.png"/><Relationship Id="rId12"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1.xml"/><Relationship Id="rId11" Type="http://schemas.openxmlformats.org/officeDocument/2006/relationships/image" Target="../media/image-6-10.svg"/><Relationship Id="rId5" Type="http://schemas.openxmlformats.org/officeDocument/2006/relationships/image" Target="../media/image45.png"/><Relationship Id="rId10" Type="http://schemas.openxmlformats.org/officeDocument/2006/relationships/image" Target="../media/image-6-8.svg"/><Relationship Id="rId4" Type="http://schemas.openxmlformats.org/officeDocument/2006/relationships/image" Target="../media/image44.png"/><Relationship Id="rId9" Type="http://schemas.openxmlformats.org/officeDocument/2006/relationships/image" Target="../media/image46.png"/><Relationship Id="rId14" Type="http://schemas.openxmlformats.org/officeDocument/2006/relationships/image" Target="../media/image109.png"/></Relationships>
</file>

<file path=ppt/slides/_rels/slide31.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48.png"/><Relationship Id="rId3" Type="http://schemas.openxmlformats.org/officeDocument/2006/relationships/image" Target="../media/image21.png"/><Relationship Id="rId12"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1.xml"/><Relationship Id="rId11" Type="http://schemas.openxmlformats.org/officeDocument/2006/relationships/image" Target="../media/image-6-10.svg"/><Relationship Id="rId5" Type="http://schemas.openxmlformats.org/officeDocument/2006/relationships/image" Target="../media/image45.png"/><Relationship Id="rId10" Type="http://schemas.openxmlformats.org/officeDocument/2006/relationships/image" Target="../media/image-6-8.svg"/><Relationship Id="rId4" Type="http://schemas.openxmlformats.org/officeDocument/2006/relationships/image" Target="../media/image44.png"/><Relationship Id="rId9" Type="http://schemas.openxmlformats.org/officeDocument/2006/relationships/image" Target="../media/image46.png"/></Relationships>
</file>

<file path=ppt/slides/_rels/slide32.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48.png"/><Relationship Id="rId3" Type="http://schemas.openxmlformats.org/officeDocument/2006/relationships/image" Target="../media/image21.png"/><Relationship Id="rId12"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1.xml"/><Relationship Id="rId11" Type="http://schemas.openxmlformats.org/officeDocument/2006/relationships/image" Target="../media/image-6-10.svg"/><Relationship Id="rId5" Type="http://schemas.openxmlformats.org/officeDocument/2006/relationships/image" Target="../media/image45.png"/><Relationship Id="rId10" Type="http://schemas.openxmlformats.org/officeDocument/2006/relationships/image" Target="../media/image-6-8.svg"/><Relationship Id="rId4" Type="http://schemas.openxmlformats.org/officeDocument/2006/relationships/image" Target="../media/image44.png"/><Relationship Id="rId9" Type="http://schemas.openxmlformats.org/officeDocument/2006/relationships/image" Target="../media/image46.png"/><Relationship Id="rId14" Type="http://schemas.openxmlformats.org/officeDocument/2006/relationships/image" Target="../media/image110.emf"/></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111.png"/><Relationship Id="rId4" Type="http://schemas.openxmlformats.org/officeDocument/2006/relationships/image" Target="../media/image22.png"/><Relationship Id="rId9" Type="http://schemas.openxmlformats.org/officeDocument/2006/relationships/image" Target="../media/image-8-7.svg"/></Relationships>
</file>

<file path=ppt/slides/_rels/slide34.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 Id="rId9" Type="http://schemas.openxmlformats.org/officeDocument/2006/relationships/image" Target="../media/image-17-7.svg"/></Relationships>
</file>

<file path=ppt/slides/_rels/slide35.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 Id="rId9" Type="http://schemas.openxmlformats.org/officeDocument/2006/relationships/image" Target="../media/image-17-7.svg"/></Relationships>
</file>

<file path=ppt/slides/_rels/slide36.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 Id="rId9" Type="http://schemas.openxmlformats.org/officeDocument/2006/relationships/image" Target="../media/image-17-7.svg"/></Relationships>
</file>

<file path=ppt/slides/_rels/slide37.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 Id="rId9" Type="http://schemas.openxmlformats.org/officeDocument/2006/relationships/image" Target="../media/image-17-7.svg"/></Relationships>
</file>

<file path=ppt/slides/_rels/slide38.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 Id="rId9" Type="http://schemas.openxmlformats.org/officeDocument/2006/relationships/image" Target="../media/image-17-7.svg"/></Relationships>
</file>

<file path=ppt/slides/_rels/slide39.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 Id="rId9" Type="http://schemas.openxmlformats.org/officeDocument/2006/relationships/image" Target="../media/image-17-7.sv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11.svg"/><Relationship Id="rId3" Type="http://schemas.openxmlformats.org/officeDocument/2006/relationships/image" Target="../media/image28.png"/><Relationship Id="rId7" Type="http://schemas.openxmlformats.org/officeDocument/2006/relationships/image" Target="../media/image-4-5.svg"/><Relationship Id="rId12" Type="http://schemas.openxmlformats.org/officeDocument/2006/relationships/image" Target="../media/image35.png"/><Relationship Id="rId17" Type="http://schemas.openxmlformats.org/officeDocument/2006/relationships/image" Target="../media/image37.png"/><Relationship Id="rId2" Type="http://schemas.openxmlformats.org/officeDocument/2006/relationships/notesSlide" Target="../notesSlides/notesSlide4.xml"/><Relationship Id="rId16" Type="http://schemas.openxmlformats.org/officeDocument/2006/relationships/image" Target="../media/image-4-15.sv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9.png"/><Relationship Id="rId15" Type="http://schemas.openxmlformats.org/officeDocument/2006/relationships/image" Target="../media/image36.png"/><Relationship Id="rId10" Type="http://schemas.openxmlformats.org/officeDocument/2006/relationships/image" Target="../media/image33.png"/><Relationship Id="rId4" Type="http://schemas.openxmlformats.org/officeDocument/2006/relationships/image" Target="../media/image-4-2.svg"/><Relationship Id="rId9" Type="http://schemas.openxmlformats.org/officeDocument/2006/relationships/image" Target="../media/image32.png"/><Relationship Id="rId14" Type="http://schemas.openxmlformats.org/officeDocument/2006/relationships/image" Target="../media/image-4-13.svg"/></Relationships>
</file>

<file path=ppt/slides/_rels/slide40.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 Id="rId9" Type="http://schemas.openxmlformats.org/officeDocument/2006/relationships/image" Target="../media/image-17-7.svg"/></Relationships>
</file>

<file path=ppt/slides/_rels/slide41.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 Id="rId9" Type="http://schemas.openxmlformats.org/officeDocument/2006/relationships/image" Target="../media/image-17-7.svg"/></Relationships>
</file>

<file path=ppt/slides/_rels/slide4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png"/><Relationship Id="rId18" Type="http://schemas.openxmlformats.org/officeDocument/2006/relationships/image" Target="../media/image11.png"/><Relationship Id="rId3" Type="http://schemas.openxmlformats.org/officeDocument/2006/relationships/image" Target="../media/image14.png"/><Relationship Id="rId21" Type="http://schemas.openxmlformats.org/officeDocument/2006/relationships/image" Target="../media/image-4-15.svg"/><Relationship Id="rId7" Type="http://schemas.openxmlformats.org/officeDocument/2006/relationships/image" Target="../media/image2.png"/><Relationship Id="rId12" Type="http://schemas.openxmlformats.org/officeDocument/2006/relationships/image" Target="../media/image-1-6.svg"/><Relationship Id="rId17" Type="http://schemas.openxmlformats.org/officeDocument/2006/relationships/image" Target="../media/image10.png"/><Relationship Id="rId25" Type="http://schemas.openxmlformats.org/officeDocument/2006/relationships/image" Target="../media/image-17-7.svg"/><Relationship Id="rId2" Type="http://schemas.openxmlformats.org/officeDocument/2006/relationships/notesSlide" Target="../notesSlides/notesSlide42.xml"/><Relationship Id="rId16" Type="http://schemas.openxmlformats.org/officeDocument/2006/relationships/image" Target="../media/image-1-12.svg"/><Relationship Id="rId20"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24" Type="http://schemas.openxmlformats.org/officeDocument/2006/relationships/image" Target="../media/image101.png"/><Relationship Id="rId5" Type="http://schemas.openxmlformats.org/officeDocument/2006/relationships/image" Target="../media/image-2-5.svg"/><Relationship Id="rId15" Type="http://schemas.openxmlformats.org/officeDocument/2006/relationships/image" Target="../media/image9.png"/><Relationship Id="rId23" Type="http://schemas.openxmlformats.org/officeDocument/2006/relationships/image" Target="../media/image89.png"/><Relationship Id="rId10" Type="http://schemas.openxmlformats.org/officeDocument/2006/relationships/image" Target="../media/image5.png"/><Relationship Id="rId19" Type="http://schemas.openxmlformats.org/officeDocument/2006/relationships/image" Target="../media/image26.png"/><Relationship Id="rId9" Type="http://schemas.openxmlformats.org/officeDocument/2006/relationships/image" Target="../media/image4.png"/><Relationship Id="rId14" Type="http://schemas.openxmlformats.org/officeDocument/2006/relationships/image" Target="../media/image-1-8.svg"/><Relationship Id="rId22" Type="http://schemas.openxmlformats.org/officeDocument/2006/relationships/image" Target="../media/image86.png"/></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12.svg"/><Relationship Id="rId18" Type="http://schemas.openxmlformats.org/officeDocument/2006/relationships/image" Target="../media/image43.png"/><Relationship Id="rId3" Type="http://schemas.openxmlformats.org/officeDocument/2006/relationships/image" Target="../media/image28.png"/><Relationship Id="rId7" Type="http://schemas.openxmlformats.org/officeDocument/2006/relationships/image" Target="../media/image-5-5.svg"/><Relationship Id="rId12" Type="http://schemas.openxmlformats.org/officeDocument/2006/relationships/image" Target="../media/image-5-10.svg"/><Relationship Id="rId17" Type="http://schemas.openxmlformats.org/officeDocument/2006/relationships/image" Target="../media/image-5-16.svg"/><Relationship Id="rId2" Type="http://schemas.openxmlformats.org/officeDocument/2006/relationships/notesSlide" Target="../notesSlides/notesSlide5.xml"/><Relationship Id="rId16"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5-14.svg"/><Relationship Id="rId10" Type="http://schemas.openxmlformats.org/officeDocument/2006/relationships/image" Target="../media/image40.png"/><Relationship Id="rId19" Type="http://schemas.openxmlformats.org/officeDocument/2006/relationships/image" Target="../media/image-5-18.svg"/><Relationship Id="rId4" Type="http://schemas.openxmlformats.org/officeDocument/2006/relationships/image" Target="../media/image-5-2.svg"/><Relationship Id="rId9" Type="http://schemas.openxmlformats.org/officeDocument/2006/relationships/image" Target="../media/image39.png"/><Relationship Id="rId14" Type="http://schemas.openxmlformats.org/officeDocument/2006/relationships/image" Target="../media/image41.png"/></Relationships>
</file>

<file path=ppt/slides/_rels/slide6.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48.png"/><Relationship Id="rId3" Type="http://schemas.openxmlformats.org/officeDocument/2006/relationships/image" Target="../media/image21.png"/><Relationship Id="rId12"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1.xml"/><Relationship Id="rId11" Type="http://schemas.openxmlformats.org/officeDocument/2006/relationships/image" Target="../media/image-6-10.svg"/><Relationship Id="rId5" Type="http://schemas.openxmlformats.org/officeDocument/2006/relationships/image" Target="../media/image45.png"/><Relationship Id="rId10" Type="http://schemas.openxmlformats.org/officeDocument/2006/relationships/image" Target="../media/image-6-8.svg"/><Relationship Id="rId4" Type="http://schemas.openxmlformats.org/officeDocument/2006/relationships/image" Target="../media/image44.png"/><Relationship Id="rId9" Type="http://schemas.openxmlformats.org/officeDocument/2006/relationships/image" Target="../media/image46.png"/></Relationships>
</file>

<file path=ppt/slides/_rels/slide7.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7-3.svg"/><Relationship Id="rId9" Type="http://schemas.openxmlformats.org/officeDocument/2006/relationships/image" Target="../media/image53.gif"/></Relationships>
</file>

<file path=ppt/slides/_rels/slide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22.png"/><Relationship Id="rId9" Type="http://schemas.openxmlformats.org/officeDocument/2006/relationships/image" Target="../media/image-8-7.sv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59.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8F8F8"/>
        </a:solidFill>
        <a:effectLst/>
      </p:bgPr>
    </p:bg>
    <p:spTree>
      <p:nvGrpSpPr>
        <p:cNvPr id="1" name=""/>
        <p:cNvGrpSpPr/>
        <p:nvPr/>
      </p:nvGrpSpPr>
      <p:grpSpPr>
        <a:xfrm>
          <a:off x="0" y="0"/>
          <a:ext cx="0" cy="0"/>
          <a:chOff x="0" y="0"/>
          <a:chExt cx="0" cy="0"/>
        </a:xfrm>
      </p:grpSpPr>
      <p:pic>
        <p:nvPicPr>
          <p:cNvPr id="18" name="Object 2" descr="preencoded.png"/>
          <p:cNvPicPr>
            <a:picLocks noChangeAspect="1"/>
          </p:cNvPicPr>
          <p:nvPr/>
        </p:nvPicPr>
        <p:blipFill>
          <a:blip r:embed="rId3"/>
          <a:srcRect/>
          <a:stretch/>
        </p:blipFill>
        <p:spPr>
          <a:xfrm>
            <a:off x="0" y="0"/>
            <a:ext cx="9428406" cy="3941462"/>
          </a:xfrm>
          <a:prstGeom prst="rect">
            <a:avLst/>
          </a:prstGeom>
        </p:spPr>
      </p:pic>
      <p:pic>
        <p:nvPicPr>
          <p:cNvPr id="2" name="Object 1" descr="preencoded.png"/>
          <p:cNvPicPr>
            <a:picLocks noChangeAspect="1"/>
          </p:cNvPicPr>
          <p:nvPr/>
        </p:nvPicPr>
        <p:blipFill>
          <a:blip r:embed="rId4"/>
          <a:srcRect/>
          <a:stretch/>
        </p:blipFill>
        <p:spPr>
          <a:xfrm>
            <a:off x="200025" y="240145"/>
            <a:ext cx="7410450" cy="7163585"/>
          </a:xfrm>
          <a:prstGeom prst="rect">
            <a:avLst/>
          </a:prstGeom>
        </p:spPr>
      </p:pic>
      <p:pic>
        <p:nvPicPr>
          <p:cNvPr id="3" name="Object 2" descr="preencoded.png"/>
          <p:cNvPicPr>
            <a:picLocks noChangeAspect="1"/>
          </p:cNvPicPr>
          <p:nvPr/>
        </p:nvPicPr>
        <p:blipFill>
          <a:blip r:embed="rId5"/>
          <a:srcRect/>
          <a:stretch/>
        </p:blipFill>
        <p:spPr>
          <a:xfrm>
            <a:off x="4981575" y="695325"/>
            <a:ext cx="4772025" cy="5942181"/>
          </a:xfrm>
          <a:prstGeom prst="rect">
            <a:avLst/>
          </a:prstGeom>
        </p:spPr>
      </p:pic>
      <p:pic>
        <p:nvPicPr>
          <p:cNvPr id="4" name="Object 3" descr="preencoded.png"/>
          <p:cNvPicPr>
            <a:picLocks noChangeAspect="1"/>
          </p:cNvPicPr>
          <p:nvPr/>
        </p:nvPicPr>
        <p:blipFill>
          <a:blip r:embed="rId6"/>
          <a:srcRect/>
          <a:stretch/>
        </p:blipFill>
        <p:spPr>
          <a:xfrm>
            <a:off x="0" y="164337"/>
            <a:ext cx="9753600" cy="7315200"/>
          </a:xfrm>
          <a:prstGeom prst="rect">
            <a:avLst/>
          </a:prstGeom>
        </p:spPr>
      </p:pic>
      <p:pic>
        <p:nvPicPr>
          <p:cNvPr id="5" name="Object 4" descr="preencoded.png"/>
          <p:cNvPicPr>
            <a:picLocks noChangeAspect="1"/>
          </p:cNvPicPr>
          <p:nvPr/>
        </p:nvPicPr>
        <p:blipFill>
          <a:blip r:embed="rId7"/>
          <a:srcRect/>
          <a:stretch/>
        </p:blipFill>
        <p:spPr>
          <a:xfrm>
            <a:off x="8372475" y="0"/>
            <a:ext cx="1381125" cy="1660489"/>
          </a:xfrm>
          <a:prstGeom prst="rect">
            <a:avLst/>
          </a:prstGeom>
        </p:spPr>
      </p:pic>
      <p:pic>
        <p:nvPicPr>
          <p:cNvPr id="6" name="Object 5" descr="preencoded.png"/>
          <p:cNvPicPr>
            <a:picLocks noChangeAspect="1"/>
          </p:cNvPicPr>
          <p:nvPr/>
        </p:nvPicPr>
        <p:blipFill>
          <a:blip r:embed="rId8">
            <a:extLst>
              <a:ext uri="{96DAC541-7B7A-43D3-8B79-37D633B846F1}">
                <asvg:svgBlip xmlns="" xmlns:asvg="http://schemas.microsoft.com/office/drawing/2016/SVG/main" r:embed="rId9"/>
              </a:ext>
            </a:extLst>
          </a:blip>
          <a:srcRect/>
          <a:stretch/>
        </p:blipFill>
        <p:spPr>
          <a:xfrm>
            <a:off x="4305300" y="1581150"/>
            <a:ext cx="5448300" cy="5734050"/>
          </a:xfrm>
          <a:prstGeom prst="rect">
            <a:avLst/>
          </a:prstGeom>
        </p:spPr>
      </p:pic>
      <p:pic>
        <p:nvPicPr>
          <p:cNvPr id="7" name="Object 6" descr="preencoded.png"/>
          <p:cNvPicPr>
            <a:picLocks noChangeAspect="1"/>
          </p:cNvPicPr>
          <p:nvPr/>
        </p:nvPicPr>
        <p:blipFill>
          <a:blip r:embed="rId10">
            <a:extLst>
              <a:ext uri="{96DAC541-7B7A-43D3-8B79-37D633B846F1}">
                <asvg:svgBlip xmlns="" xmlns:asvg="http://schemas.microsoft.com/office/drawing/2016/SVG/main" r:embed="rId11"/>
              </a:ext>
            </a:extLst>
          </a:blip>
          <a:srcRect/>
          <a:stretch/>
        </p:blipFill>
        <p:spPr>
          <a:xfrm rot="3616737">
            <a:off x="5449581" y="3227811"/>
            <a:ext cx="4076700" cy="3943350"/>
          </a:xfrm>
          <a:prstGeom prst="rect">
            <a:avLst/>
          </a:prstGeom>
        </p:spPr>
      </p:pic>
      <p:pic>
        <p:nvPicPr>
          <p:cNvPr id="8" name="Object 7" descr="preencoded.png"/>
          <p:cNvPicPr>
            <a:picLocks noChangeAspect="1"/>
          </p:cNvPicPr>
          <p:nvPr/>
        </p:nvPicPr>
        <p:blipFill>
          <a:blip r:embed="rId12">
            <a:extLst>
              <a:ext uri="{96DAC541-7B7A-43D3-8B79-37D633B846F1}">
                <asvg:svgBlip xmlns="" xmlns:asvg="http://schemas.microsoft.com/office/drawing/2016/SVG/main" r:embed="rId13"/>
              </a:ext>
            </a:extLst>
          </a:blip>
          <a:srcRect/>
          <a:stretch/>
        </p:blipFill>
        <p:spPr>
          <a:xfrm rot="16563422">
            <a:off x="6705601" y="1142468"/>
            <a:ext cx="2571750" cy="2714625"/>
          </a:xfrm>
          <a:prstGeom prst="rect">
            <a:avLst/>
          </a:prstGeom>
        </p:spPr>
      </p:pic>
      <p:pic>
        <p:nvPicPr>
          <p:cNvPr id="9" name="Object 8" descr="preencoded.png"/>
          <p:cNvPicPr>
            <a:picLocks noChangeAspect="1"/>
          </p:cNvPicPr>
          <p:nvPr/>
        </p:nvPicPr>
        <p:blipFill>
          <a:blip r:embed="rId14">
            <a:extLst>
              <a:ext uri="{96DAC541-7B7A-43D3-8B79-37D633B846F1}">
                <asvg:svgBlip xmlns="" xmlns:asvg="http://schemas.microsoft.com/office/drawing/2016/SVG/main" r:embed="rId15"/>
              </a:ext>
            </a:extLst>
          </a:blip>
          <a:srcRect/>
          <a:stretch/>
        </p:blipFill>
        <p:spPr>
          <a:xfrm>
            <a:off x="7657728" y="3167439"/>
            <a:ext cx="1704975" cy="2809875"/>
          </a:xfrm>
          <a:prstGeom prst="rect">
            <a:avLst/>
          </a:prstGeom>
        </p:spPr>
      </p:pic>
      <p:pic>
        <p:nvPicPr>
          <p:cNvPr id="10" name="Object 9" descr="preencoded.png"/>
          <p:cNvPicPr>
            <a:picLocks noChangeAspect="1"/>
          </p:cNvPicPr>
          <p:nvPr/>
        </p:nvPicPr>
        <p:blipFill>
          <a:blip r:embed="rId16"/>
          <a:srcRect/>
          <a:stretch/>
        </p:blipFill>
        <p:spPr>
          <a:xfrm>
            <a:off x="5574250" y="614621"/>
            <a:ext cx="2243942" cy="2243942"/>
          </a:xfrm>
          <a:prstGeom prst="rect">
            <a:avLst/>
          </a:prstGeom>
        </p:spPr>
      </p:pic>
      <p:pic>
        <p:nvPicPr>
          <p:cNvPr id="11" name="Object 10" descr="preencoded.png"/>
          <p:cNvPicPr>
            <a:picLocks noChangeAspect="1"/>
          </p:cNvPicPr>
          <p:nvPr/>
        </p:nvPicPr>
        <p:blipFill>
          <a:blip r:embed="rId17"/>
          <a:srcRect/>
          <a:stretch/>
        </p:blipFill>
        <p:spPr>
          <a:xfrm>
            <a:off x="7315195" y="5334000"/>
            <a:ext cx="2438405" cy="1981200"/>
          </a:xfrm>
          <a:prstGeom prst="rect">
            <a:avLst/>
          </a:prstGeom>
        </p:spPr>
      </p:pic>
      <p:sp>
        <p:nvSpPr>
          <p:cNvPr id="13" name="Object12"/>
          <p:cNvSpPr/>
          <p:nvPr/>
        </p:nvSpPr>
        <p:spPr>
          <a:xfrm>
            <a:off x="622466" y="3611441"/>
            <a:ext cx="5506067" cy="2557703"/>
          </a:xfrm>
          <a:prstGeom prst="rect">
            <a:avLst/>
          </a:prstGeom>
          <a:noFill/>
          <a:ln/>
        </p:spPr>
        <p:txBody>
          <a:bodyPr wrap="square" lIns="0" tIns="0" rIns="0" bIns="0" rtlCol="0" anchor="ctr"/>
          <a:lstStyle/>
          <a:p>
            <a:r>
              <a:rPr lang="ru-RU" b="1" dirty="0">
                <a:latin typeface="Gilroy" panose="00000500000000000000" pitchFamily="2" charset="-52"/>
              </a:rPr>
              <a:t>2.1. </a:t>
            </a:r>
            <a:r>
              <a:rPr lang="ru-RU" b="1" dirty="0" err="1">
                <a:latin typeface="Gilroy" panose="00000500000000000000" pitchFamily="2" charset="-52"/>
              </a:rPr>
              <a:t>Поняття</a:t>
            </a:r>
            <a:r>
              <a:rPr lang="ru-RU" b="1" dirty="0">
                <a:latin typeface="Gilroy" panose="00000500000000000000" pitchFamily="2" charset="-52"/>
              </a:rPr>
              <a:t> і </a:t>
            </a:r>
            <a:r>
              <a:rPr lang="ru-RU" b="1" dirty="0" err="1">
                <a:latin typeface="Gilroy" panose="00000500000000000000" pitchFamily="2" charset="-52"/>
              </a:rPr>
              <a:t>загальні</a:t>
            </a:r>
            <a:r>
              <a:rPr lang="ru-RU" b="1" dirty="0">
                <a:latin typeface="Gilroy" panose="00000500000000000000" pitchFamily="2" charset="-52"/>
              </a:rPr>
              <a:t> </a:t>
            </a:r>
            <a:r>
              <a:rPr lang="ru-RU" b="1" dirty="0" err="1">
                <a:latin typeface="Gilroy" panose="00000500000000000000" pitchFamily="2" charset="-52"/>
              </a:rPr>
              <a:t>особливості</a:t>
            </a:r>
            <a:r>
              <a:rPr lang="ru-RU" b="1" dirty="0">
                <a:latin typeface="Gilroy" panose="00000500000000000000" pitchFamily="2" charset="-52"/>
              </a:rPr>
              <a:t> </a:t>
            </a:r>
            <a:r>
              <a:rPr lang="ru-RU" b="1" dirty="0" err="1">
                <a:latin typeface="Gilroy" panose="00000500000000000000" pitchFamily="2" charset="-52"/>
              </a:rPr>
              <a:t>формалізованих</a:t>
            </a:r>
            <a:r>
              <a:rPr lang="ru-RU" b="1" dirty="0">
                <a:latin typeface="Gilroy" panose="00000500000000000000" pitchFamily="2" charset="-52"/>
              </a:rPr>
              <a:t> і </a:t>
            </a:r>
            <a:r>
              <a:rPr lang="ru-RU" b="1" dirty="0" err="1">
                <a:latin typeface="Gilroy" panose="00000500000000000000" pitchFamily="2" charset="-52"/>
              </a:rPr>
              <a:t>неформалізованих</a:t>
            </a:r>
            <a:r>
              <a:rPr lang="ru-RU" b="1" dirty="0">
                <a:latin typeface="Gilroy" panose="00000500000000000000" pitchFamily="2" charset="-52"/>
              </a:rPr>
              <a:t> </a:t>
            </a:r>
            <a:r>
              <a:rPr lang="ru-RU" b="1" dirty="0" err="1" smtClean="0">
                <a:latin typeface="Gilroy" panose="00000500000000000000" pitchFamily="2" charset="-52"/>
              </a:rPr>
              <a:t>знань</a:t>
            </a:r>
            <a:endParaRPr lang="ru-RU" b="1" dirty="0" smtClean="0">
              <a:latin typeface="Gilroy" panose="00000500000000000000" pitchFamily="2" charset="-52"/>
            </a:endParaRPr>
          </a:p>
          <a:p>
            <a:endParaRPr lang="ru-RU" b="1" dirty="0">
              <a:latin typeface="Gilroy" panose="00000500000000000000" pitchFamily="2" charset="-52"/>
            </a:endParaRPr>
          </a:p>
          <a:p>
            <a:r>
              <a:rPr lang="ru-RU" b="1" dirty="0">
                <a:latin typeface="Gilroy" panose="00000500000000000000" pitchFamily="2" charset="-52"/>
              </a:rPr>
              <a:t>2.2. </a:t>
            </a:r>
            <a:r>
              <a:rPr lang="ru-RU" b="1" dirty="0" err="1">
                <a:latin typeface="Gilroy" panose="00000500000000000000" pitchFamily="2" charset="-52"/>
              </a:rPr>
              <a:t>Моделі</a:t>
            </a:r>
            <a:r>
              <a:rPr lang="ru-RU" b="1" dirty="0">
                <a:latin typeface="Gilroy" panose="00000500000000000000" pitchFamily="2" charset="-52"/>
              </a:rPr>
              <a:t> </a:t>
            </a:r>
            <a:r>
              <a:rPr lang="ru-RU" b="1" dirty="0" err="1">
                <a:latin typeface="Gilroy" panose="00000500000000000000" pitchFamily="2" charset="-52"/>
              </a:rPr>
              <a:t>трансформації</a:t>
            </a:r>
            <a:r>
              <a:rPr lang="ru-RU" b="1" dirty="0">
                <a:latin typeface="Gilroy" panose="00000500000000000000" pitchFamily="2" charset="-52"/>
              </a:rPr>
              <a:t> </a:t>
            </a:r>
            <a:r>
              <a:rPr lang="ru-RU" b="1" dirty="0" err="1">
                <a:latin typeface="Gilroy" panose="00000500000000000000" pitchFamily="2" charset="-52"/>
              </a:rPr>
              <a:t>знань</a:t>
            </a:r>
            <a:r>
              <a:rPr lang="ru-RU" b="1" dirty="0">
                <a:latin typeface="Gilroy" panose="00000500000000000000" pitchFamily="2" charset="-52"/>
              </a:rPr>
              <a:t> з </a:t>
            </a:r>
            <a:r>
              <a:rPr lang="ru-RU" b="1" dirty="0" err="1">
                <a:latin typeface="Gilroy" panose="00000500000000000000" pitchFamily="2" charset="-52"/>
              </a:rPr>
              <a:t>формалізованих</a:t>
            </a:r>
            <a:r>
              <a:rPr lang="ru-RU" b="1" dirty="0">
                <a:latin typeface="Gilroy" panose="00000500000000000000" pitchFamily="2" charset="-52"/>
              </a:rPr>
              <a:t> в </a:t>
            </a:r>
            <a:r>
              <a:rPr lang="ru-RU" b="1" dirty="0" err="1">
                <a:latin typeface="Gilroy" panose="00000500000000000000" pitchFamily="2" charset="-52"/>
              </a:rPr>
              <a:t>неформалізовані</a:t>
            </a:r>
            <a:r>
              <a:rPr lang="ru-RU" b="1" dirty="0">
                <a:latin typeface="Gilroy" panose="00000500000000000000" pitchFamily="2" charset="-52"/>
              </a:rPr>
              <a:t> і </a:t>
            </a:r>
            <a:r>
              <a:rPr lang="ru-RU" b="1" dirty="0" err="1">
                <a:latin typeface="Gilroy" panose="00000500000000000000" pitchFamily="2" charset="-52"/>
              </a:rPr>
              <a:t>навпаки</a:t>
            </a:r>
            <a:r>
              <a:rPr lang="ru-RU" b="1" dirty="0" smtClean="0">
                <a:latin typeface="Gilroy" panose="00000500000000000000" pitchFamily="2" charset="-52"/>
              </a:rPr>
              <a:t>.</a:t>
            </a:r>
          </a:p>
          <a:p>
            <a:endParaRPr lang="ru-RU" b="1" dirty="0" smtClean="0">
              <a:latin typeface="Gilroy" panose="00000500000000000000" pitchFamily="2" charset="-52"/>
            </a:endParaRPr>
          </a:p>
          <a:p>
            <a:r>
              <a:rPr lang="ru-RU" b="1" dirty="0">
                <a:latin typeface="Gilroy" panose="00000500000000000000" pitchFamily="2" charset="-52"/>
              </a:rPr>
              <a:t>2.3. Метод </a:t>
            </a:r>
            <a:r>
              <a:rPr lang="ru-RU" b="1" dirty="0" err="1">
                <a:latin typeface="Gilroy" panose="00000500000000000000" pitchFamily="2" charset="-52"/>
              </a:rPr>
              <a:t>формалізації</a:t>
            </a:r>
            <a:r>
              <a:rPr lang="ru-RU" b="1" dirty="0">
                <a:latin typeface="Gilroy" panose="00000500000000000000" pitchFamily="2" charset="-52"/>
              </a:rPr>
              <a:t> </a:t>
            </a:r>
            <a:r>
              <a:rPr lang="ru-RU" b="1" dirty="0" err="1" smtClean="0">
                <a:latin typeface="Gilroy" panose="00000500000000000000" pitchFamily="2" charset="-52"/>
              </a:rPr>
              <a:t>знань</a:t>
            </a:r>
            <a:endParaRPr lang="ru-RU" b="1" dirty="0" smtClean="0">
              <a:latin typeface="Gilroy" panose="00000500000000000000" pitchFamily="2" charset="-52"/>
            </a:endParaRPr>
          </a:p>
          <a:p>
            <a:endParaRPr lang="ru-RU" b="1" dirty="0">
              <a:latin typeface="Gilroy" panose="00000500000000000000" pitchFamily="2" charset="-52"/>
            </a:endParaRPr>
          </a:p>
          <a:p>
            <a:r>
              <a:rPr lang="ru-RU" b="1" dirty="0">
                <a:latin typeface="Gilroy" panose="00000500000000000000" pitchFamily="2" charset="-52"/>
              </a:rPr>
              <a:t>2.4. Приклад </a:t>
            </a:r>
            <a:r>
              <a:rPr lang="ru-RU" b="1" dirty="0" err="1">
                <a:latin typeface="Gilroy" panose="00000500000000000000" pitchFamily="2" charset="-52"/>
              </a:rPr>
              <a:t>застосування</a:t>
            </a:r>
            <a:r>
              <a:rPr lang="ru-RU" b="1" dirty="0">
                <a:latin typeface="Gilroy" panose="00000500000000000000" pitchFamily="2" charset="-52"/>
              </a:rPr>
              <a:t> методики </a:t>
            </a:r>
            <a:r>
              <a:rPr lang="ru-RU" b="1" dirty="0" err="1">
                <a:latin typeface="Gilroy" panose="00000500000000000000" pitchFamily="2" charset="-52"/>
              </a:rPr>
              <a:t>формалізації</a:t>
            </a:r>
            <a:r>
              <a:rPr lang="ru-RU" b="1" dirty="0">
                <a:latin typeface="Gilroy" panose="00000500000000000000" pitchFamily="2" charset="-52"/>
              </a:rPr>
              <a:t> </a:t>
            </a:r>
            <a:r>
              <a:rPr lang="ru-RU" b="1" dirty="0" err="1">
                <a:latin typeface="Gilroy" panose="00000500000000000000" pitchFamily="2" charset="-52"/>
              </a:rPr>
              <a:t>знань</a:t>
            </a:r>
            <a:r>
              <a:rPr lang="ru-RU" b="1" dirty="0">
                <a:latin typeface="Gilroy" panose="00000500000000000000" pitchFamily="2" charset="-52"/>
              </a:rPr>
              <a:t> для </a:t>
            </a:r>
            <a:r>
              <a:rPr lang="ru-RU" b="1" dirty="0" err="1">
                <a:latin typeface="Gilroy" panose="00000500000000000000" pitchFamily="2" charset="-52"/>
              </a:rPr>
              <a:t>галузі</a:t>
            </a:r>
            <a:r>
              <a:rPr lang="ru-RU" b="1" dirty="0">
                <a:latin typeface="Gilroy" panose="00000500000000000000" pitchFamily="2" charset="-52"/>
              </a:rPr>
              <a:t> </a:t>
            </a:r>
            <a:r>
              <a:rPr lang="ru-RU" b="1" dirty="0" err="1">
                <a:latin typeface="Gilroy" panose="00000500000000000000" pitchFamily="2" charset="-52"/>
              </a:rPr>
              <a:t>видавництва</a:t>
            </a:r>
            <a:r>
              <a:rPr lang="ru-RU" b="1" dirty="0">
                <a:latin typeface="Gilroy" panose="00000500000000000000" pitchFamily="2" charset="-52"/>
              </a:rPr>
              <a:t> та </a:t>
            </a:r>
            <a:r>
              <a:rPr lang="ru-RU" b="1" dirty="0" err="1">
                <a:latin typeface="Gilroy" panose="00000500000000000000" pitchFamily="2" charset="-52"/>
              </a:rPr>
              <a:t>поліграфії</a:t>
            </a:r>
            <a:r>
              <a:rPr lang="ru-RU" b="1" dirty="0">
                <a:latin typeface="Gilroy" panose="00000500000000000000" pitchFamily="2" charset="-52"/>
              </a:rPr>
              <a:t>.</a:t>
            </a:r>
          </a:p>
        </p:txBody>
      </p:sp>
      <p:sp>
        <p:nvSpPr>
          <p:cNvPr id="16" name="Object15"/>
          <p:cNvSpPr/>
          <p:nvPr/>
        </p:nvSpPr>
        <p:spPr>
          <a:xfrm>
            <a:off x="657225" y="499909"/>
            <a:ext cx="6001122" cy="3054091"/>
          </a:xfrm>
          <a:prstGeom prst="rect">
            <a:avLst/>
          </a:prstGeom>
          <a:noFill/>
          <a:ln/>
        </p:spPr>
        <p:txBody>
          <a:bodyPr wrap="square" lIns="0" tIns="0" rIns="0" bIns="0" rtlCol="0" anchor="ctr"/>
          <a:lstStyle/>
          <a:p>
            <a:pPr>
              <a:lnSpc>
                <a:spcPts val="4320"/>
              </a:lnSpc>
            </a:pPr>
            <a:r>
              <a:rPr lang="ru-RU" sz="3600" b="1" dirty="0" smtClean="0">
                <a:solidFill>
                  <a:srgbClr val="000000"/>
                </a:solidFill>
                <a:latin typeface="Gilroy Bold" pitchFamily="34" charset="0"/>
                <a:ea typeface="Gilroy Bold" pitchFamily="34" charset="-122"/>
                <a:cs typeface="Gilroy Bold" pitchFamily="34" charset="-120"/>
              </a:rPr>
              <a:t>Тема 2</a:t>
            </a:r>
            <a:r>
              <a:rPr lang="en-US" sz="3600" b="1" dirty="0" smtClean="0">
                <a:solidFill>
                  <a:srgbClr val="000000"/>
                </a:solidFill>
                <a:latin typeface="Gilroy Bold" pitchFamily="34" charset="0"/>
                <a:ea typeface="Gilroy Bold" pitchFamily="34" charset="-122"/>
                <a:cs typeface="Gilroy Bold" pitchFamily="34" charset="-120"/>
              </a:rPr>
              <a:t>. </a:t>
            </a:r>
            <a:r>
              <a:rPr lang="ru-RU" sz="3600" b="1" dirty="0" err="1">
                <a:solidFill>
                  <a:srgbClr val="000000"/>
                </a:solidFill>
                <a:latin typeface="Gilroy Bold" pitchFamily="34" charset="0"/>
                <a:ea typeface="Gilroy Bold" pitchFamily="34" charset="-122"/>
                <a:cs typeface="Gilroy Bold" pitchFamily="34" charset="-120"/>
              </a:rPr>
              <a:t>Формалізовані</a:t>
            </a:r>
            <a:r>
              <a:rPr lang="ru-RU" sz="3600" b="1" dirty="0">
                <a:solidFill>
                  <a:srgbClr val="000000"/>
                </a:solidFill>
                <a:latin typeface="Gilroy Bold" pitchFamily="34" charset="0"/>
                <a:ea typeface="Gilroy Bold" pitchFamily="34" charset="-122"/>
                <a:cs typeface="Gilroy Bold" pitchFamily="34" charset="-120"/>
              </a:rPr>
              <a:t> та </a:t>
            </a:r>
            <a:r>
              <a:rPr lang="ru-RU" sz="3600" b="1" dirty="0" err="1">
                <a:solidFill>
                  <a:srgbClr val="000000"/>
                </a:solidFill>
                <a:latin typeface="Gilroy Bold" pitchFamily="34" charset="0"/>
                <a:ea typeface="Gilroy Bold" pitchFamily="34" charset="-122"/>
                <a:cs typeface="Gilroy Bold" pitchFamily="34" charset="-120"/>
              </a:rPr>
              <a:t>неформалізовані</a:t>
            </a:r>
            <a:r>
              <a:rPr lang="ru-RU" sz="3600" b="1" dirty="0">
                <a:solidFill>
                  <a:srgbClr val="000000"/>
                </a:solidFill>
                <a:latin typeface="Gilroy Bold" pitchFamily="34" charset="0"/>
                <a:ea typeface="Gilroy Bold" pitchFamily="34" charset="-122"/>
                <a:cs typeface="Gilroy Bold" pitchFamily="34" charset="-120"/>
              </a:rPr>
              <a:t> </a:t>
            </a:r>
            <a:r>
              <a:rPr lang="ru-RU" sz="3600" b="1" dirty="0" err="1">
                <a:solidFill>
                  <a:srgbClr val="000000"/>
                </a:solidFill>
                <a:latin typeface="Gilroy Bold" pitchFamily="34" charset="0"/>
                <a:ea typeface="Gilroy Bold" pitchFamily="34" charset="-122"/>
                <a:cs typeface="Gilroy Bold" pitchFamily="34" charset="-120"/>
              </a:rPr>
              <a:t>знання</a:t>
            </a:r>
            <a:r>
              <a:rPr lang="ru-RU" sz="3600" b="1" dirty="0">
                <a:solidFill>
                  <a:srgbClr val="000000"/>
                </a:solidFill>
                <a:latin typeface="Gilroy Bold" pitchFamily="34" charset="0"/>
                <a:ea typeface="Gilroy Bold" pitchFamily="34" charset="-122"/>
                <a:cs typeface="Gilroy Bold" pitchFamily="34" charset="-120"/>
              </a:rPr>
              <a:t> в </a:t>
            </a:r>
            <a:r>
              <a:rPr lang="ru-RU" sz="3600" b="1" dirty="0" err="1">
                <a:solidFill>
                  <a:srgbClr val="000000"/>
                </a:solidFill>
                <a:latin typeface="Gilroy Bold" pitchFamily="34" charset="0"/>
                <a:ea typeface="Gilroy Bold" pitchFamily="34" charset="-122"/>
                <a:cs typeface="Gilroy Bold" pitchFamily="34" charset="-120"/>
              </a:rPr>
              <a:t>системі</a:t>
            </a:r>
            <a:r>
              <a:rPr lang="ru-RU" sz="3600" b="1" dirty="0">
                <a:solidFill>
                  <a:srgbClr val="000000"/>
                </a:solidFill>
                <a:latin typeface="Gilroy Bold" pitchFamily="34" charset="0"/>
                <a:ea typeface="Gilroy Bold" pitchFamily="34" charset="-122"/>
                <a:cs typeface="Gilroy Bold" pitchFamily="34" charset="-120"/>
              </a:rPr>
              <a:t> </a:t>
            </a:r>
            <a:r>
              <a:rPr lang="ru-RU" sz="3600" b="1" dirty="0" err="1">
                <a:solidFill>
                  <a:srgbClr val="000000"/>
                </a:solidFill>
                <a:latin typeface="Gilroy Bold" pitchFamily="34" charset="0"/>
                <a:ea typeface="Gilroy Bold" pitchFamily="34" charset="-122"/>
                <a:cs typeface="Gilroy Bold" pitchFamily="34" charset="-120"/>
              </a:rPr>
              <a:t>культури</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4692879"/>
            <a:ext cx="9753600" cy="2622321"/>
          </a:xfrm>
          <a:prstGeom prst="rect">
            <a:avLst/>
          </a:prstGeom>
        </p:spPr>
      </p:pic>
      <p:pic>
        <p:nvPicPr>
          <p:cNvPr id="3" name="Object 2" descr="preencoded.png"/>
          <p:cNvPicPr>
            <a:picLocks noChangeAspect="1"/>
          </p:cNvPicPr>
          <p:nvPr/>
        </p:nvPicPr>
        <p:blipFill>
          <a:blip r:embed="rId4"/>
          <a:srcRect/>
          <a:stretch/>
        </p:blipFill>
        <p:spPr>
          <a:xfrm>
            <a:off x="390778" y="885239"/>
            <a:ext cx="1388938" cy="1388938"/>
          </a:xfrm>
          <a:prstGeom prst="rect">
            <a:avLst/>
          </a:prstGeom>
        </p:spPr>
      </p:pic>
      <p:pic>
        <p:nvPicPr>
          <p:cNvPr id="5" name="Object 4" descr="preencoded.png"/>
          <p:cNvPicPr>
            <a:picLocks noChangeAspect="1"/>
          </p:cNvPicPr>
          <p:nvPr/>
        </p:nvPicPr>
        <p:blipFill>
          <a:blip r:embed="rId5">
            <a:extLst>
              <a:ext uri="{96DAC541-7B7A-43D3-8B79-37D633B846F1}">
                <asvg:svgBlip xmlns="" xmlns:asvg="http://schemas.microsoft.com/office/drawing/2016/SVG/main" r:embed="rId7"/>
              </a:ext>
            </a:extLst>
          </a:blip>
          <a:srcRect/>
          <a:stretch/>
        </p:blipFill>
        <p:spPr>
          <a:xfrm>
            <a:off x="8582025" y="2476500"/>
            <a:ext cx="514350" cy="2828925"/>
          </a:xfrm>
          <a:prstGeom prst="rect">
            <a:avLst/>
          </a:prstGeom>
        </p:spPr>
      </p:pic>
      <p:pic>
        <p:nvPicPr>
          <p:cNvPr id="6" name="Object 5" descr="preencoded.png"/>
          <p:cNvPicPr>
            <a:picLocks noChangeAspect="1"/>
          </p:cNvPicPr>
          <p:nvPr/>
        </p:nvPicPr>
        <p:blipFill>
          <a:blip r:embed="rId8">
            <a:extLst>
              <a:ext uri="{96DAC541-7B7A-43D3-8B79-37D633B846F1}">
                <asvg:svgBlip xmlns="" xmlns:asvg="http://schemas.microsoft.com/office/drawing/2016/SVG/main" r:embed="rId9"/>
              </a:ext>
            </a:extLst>
          </a:blip>
          <a:srcRect/>
          <a:stretch/>
        </p:blipFill>
        <p:spPr>
          <a:xfrm>
            <a:off x="7696200" y="4324482"/>
            <a:ext cx="885825" cy="914400"/>
          </a:xfrm>
          <a:prstGeom prst="rect">
            <a:avLst/>
          </a:prstGeom>
        </p:spPr>
      </p:pic>
      <p:pic>
        <p:nvPicPr>
          <p:cNvPr id="7" name="Object 6" descr="preencoded.png"/>
          <p:cNvPicPr>
            <a:picLocks noChangeAspect="1"/>
          </p:cNvPicPr>
          <p:nvPr/>
        </p:nvPicPr>
        <p:blipFill>
          <a:blip r:embed="rId10"/>
          <a:srcRect/>
          <a:stretch/>
        </p:blipFill>
        <p:spPr>
          <a:xfrm>
            <a:off x="6874833" y="331562"/>
            <a:ext cx="2441372" cy="1980595"/>
          </a:xfrm>
          <a:prstGeom prst="rect">
            <a:avLst/>
          </a:prstGeom>
        </p:spPr>
      </p:pic>
      <p:sp>
        <p:nvSpPr>
          <p:cNvPr id="14" name="Object13"/>
          <p:cNvSpPr/>
          <p:nvPr/>
        </p:nvSpPr>
        <p:spPr>
          <a:xfrm>
            <a:off x="946607" y="3300412"/>
            <a:ext cx="7850152" cy="1181100"/>
          </a:xfrm>
          <a:prstGeom prst="rect">
            <a:avLst/>
          </a:prstGeom>
          <a:noFill/>
          <a:ln/>
        </p:spPr>
        <p:txBody>
          <a:bodyPr wrap="square" lIns="0" tIns="0" rIns="0" bIns="0" rtlCol="0" anchor="ctr"/>
          <a:lstStyle/>
          <a:p>
            <a:r>
              <a:rPr lang="uk-UA" sz="2000" dirty="0">
                <a:latin typeface="Gilroy" panose="00000500000000000000" pitchFamily="2" charset="-52"/>
              </a:rPr>
              <a:t>Сутність елементів і </a:t>
            </a:r>
            <a:r>
              <a:rPr lang="uk-UA" sz="2000" dirty="0" err="1">
                <a:latin typeface="Gilroy" panose="00000500000000000000" pitchFamily="2" charset="-52"/>
              </a:rPr>
              <a:t>зв’язків</a:t>
            </a:r>
            <a:r>
              <a:rPr lang="uk-UA" sz="2000" dirty="0">
                <a:latin typeface="Gilroy" panose="00000500000000000000" pitchFamily="2" charset="-52"/>
              </a:rPr>
              <a:t>, наведених на рис.1 міститься в наступному. Фахівець проводить роботу стосовно створення певного продукту, в процесі якої враховуються об’єкти предметної області з їх зв’язками та властивостями. </a:t>
            </a:r>
            <a:endParaRPr lang="en-US" sz="2000" dirty="0" smtClean="0">
              <a:latin typeface="Gilroy" panose="00000500000000000000" pitchFamily="2" charset="-52"/>
            </a:endParaRPr>
          </a:p>
          <a:p>
            <a:endParaRPr lang="en-US" sz="2000" dirty="0">
              <a:latin typeface="Gilroy" panose="00000500000000000000" pitchFamily="2" charset="-52"/>
            </a:endParaRPr>
          </a:p>
          <a:p>
            <a:r>
              <a:rPr lang="uk-UA" sz="2000" dirty="0" smtClean="0">
                <a:latin typeface="Gilroy" panose="00000500000000000000" pitchFamily="2" charset="-52"/>
              </a:rPr>
              <a:t>В </a:t>
            </a:r>
            <a:r>
              <a:rPr lang="uk-UA" sz="2000" dirty="0">
                <a:latin typeface="Gilroy" panose="00000500000000000000" pitchFamily="2" charset="-52"/>
              </a:rPr>
              <a:t>свою чергу, ці об’єкти предметної області, їх зв’язки та властивості знаходять своє відображення у відповідних особливостях створеного продукту. В процесі цієї роботи використовуються знання про те, як перетворювати, змінювати об’єкти, зв’язки та їх властивості для певного фрагменту предметної області. </a:t>
            </a:r>
            <a:endParaRPr lang="en-US" sz="2000" dirty="0" smtClean="0">
              <a:latin typeface="Gilroy" panose="00000500000000000000" pitchFamily="2" charset="-52"/>
            </a:endParaRPr>
          </a:p>
          <a:p>
            <a:endParaRPr lang="en-US" sz="2000" dirty="0">
              <a:latin typeface="Gilroy" panose="00000500000000000000" pitchFamily="2" charset="-52"/>
            </a:endParaRPr>
          </a:p>
          <a:p>
            <a:r>
              <a:rPr lang="uk-UA" sz="2000" dirty="0" smtClean="0">
                <a:latin typeface="Gilroy" panose="00000500000000000000" pitchFamily="2" charset="-52"/>
              </a:rPr>
              <a:t>Ці </a:t>
            </a:r>
            <a:r>
              <a:rPr lang="uk-UA" sz="2000" dirty="0">
                <a:latin typeface="Gilroy" panose="00000500000000000000" pitchFamily="2" charset="-52"/>
              </a:rPr>
              <a:t>знання можуть бути як формалізованими, так і неформалізованими. Для зручного та оперативного використання неформалізовані знання мають бути перетворені у формалізовані шляхом використання методики трансформації знань. </a:t>
            </a:r>
            <a:endParaRPr lang="en-US" sz="2000" dirty="0" smtClean="0">
              <a:latin typeface="Gilroy" panose="00000500000000000000" pitchFamily="2" charset="-52"/>
            </a:endParaRPr>
          </a:p>
        </p:txBody>
      </p:sp>
      <p:sp>
        <p:nvSpPr>
          <p:cNvPr id="20" name="Object12"/>
          <p:cNvSpPr/>
          <p:nvPr/>
        </p:nvSpPr>
        <p:spPr>
          <a:xfrm>
            <a:off x="9096375" y="6669388"/>
            <a:ext cx="439661" cy="552450"/>
          </a:xfrm>
          <a:prstGeom prst="rect">
            <a:avLst/>
          </a:prstGeom>
          <a:noFill/>
          <a:ln/>
        </p:spPr>
        <p:txBody>
          <a:bodyPr wrap="square" lIns="0" tIns="0" rIns="0" bIns="0" rtlCol="0" anchor="ctr"/>
          <a:lstStyle/>
          <a:p>
            <a:r>
              <a:rPr lang="uk-UA" sz="2800" b="1" dirty="0" smtClean="0">
                <a:latin typeface="Gilroy" panose="00000500000000000000" pitchFamily="2" charset="-52"/>
              </a:rPr>
              <a:t>10</a:t>
            </a:r>
            <a:endParaRPr lang="ru-RU" sz="2800" b="1" dirty="0">
              <a:latin typeface="Gilroy" panose="00000500000000000000" pitchFamily="2" charset="-5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 xmlns:asvg="http://schemas.microsoft.com/office/drawing/2016/SVG/main" r:embed="rId4"/>
              </a:ext>
            </a:extLst>
          </a:blip>
          <a:srcRect/>
          <a:stretch/>
        </p:blipFill>
        <p:spPr>
          <a:xfrm>
            <a:off x="1095375" y="2095500"/>
            <a:ext cx="9525" cy="4324350"/>
          </a:xfrm>
          <a:prstGeom prst="rect">
            <a:avLst/>
          </a:prstGeom>
        </p:spPr>
      </p:pic>
      <p:pic>
        <p:nvPicPr>
          <p:cNvPr id="3" name="Object 2" descr="preencoded.png"/>
          <p:cNvPicPr>
            <a:picLocks noChangeAspect="1"/>
          </p:cNvPicPr>
          <p:nvPr/>
        </p:nvPicPr>
        <p:blipFill>
          <a:blip r:embed="rId5">
            <a:extLst>
              <a:ext uri="{96DAC541-7B7A-43D3-8B79-37D633B846F1}">
                <asvg:svgBlip xmlns="" xmlns:asvg="http://schemas.microsoft.com/office/drawing/2016/SVG/main" r:embed="rId6"/>
              </a:ext>
            </a:extLst>
          </a:blip>
          <a:srcRect/>
          <a:stretch/>
        </p:blipFill>
        <p:spPr>
          <a:xfrm>
            <a:off x="6072392" y="1367404"/>
            <a:ext cx="3133725" cy="581025"/>
          </a:xfrm>
          <a:prstGeom prst="rect">
            <a:avLst/>
          </a:prstGeom>
        </p:spPr>
      </p:pic>
      <p:pic>
        <p:nvPicPr>
          <p:cNvPr id="4" name="Object 3" descr="preencoded.png"/>
          <p:cNvPicPr>
            <a:picLocks noChangeAspect="1"/>
          </p:cNvPicPr>
          <p:nvPr/>
        </p:nvPicPr>
        <p:blipFill>
          <a:blip r:embed="rId7"/>
          <a:srcRect/>
          <a:stretch/>
        </p:blipFill>
        <p:spPr>
          <a:xfrm>
            <a:off x="0" y="2581274"/>
            <a:ext cx="9753600" cy="4733926"/>
          </a:xfrm>
          <a:prstGeom prst="rect">
            <a:avLst/>
          </a:prstGeom>
        </p:spPr>
      </p:pic>
      <p:pic>
        <p:nvPicPr>
          <p:cNvPr id="5" name="Object 4" descr="preencoded.png"/>
          <p:cNvPicPr>
            <a:picLocks noChangeAspect="1"/>
          </p:cNvPicPr>
          <p:nvPr/>
        </p:nvPicPr>
        <p:blipFill>
          <a:blip r:embed="rId8">
            <a:extLst>
              <a:ext uri="{96DAC541-7B7A-43D3-8B79-37D633B846F1}">
                <asvg:svgBlip xmlns="" xmlns:asvg="http://schemas.microsoft.com/office/drawing/2016/SVG/main" r:embed="rId9"/>
              </a:ext>
            </a:extLst>
          </a:blip>
          <a:srcRect/>
          <a:stretch/>
        </p:blipFill>
        <p:spPr>
          <a:xfrm>
            <a:off x="4801898" y="-19050"/>
            <a:ext cx="5648325" cy="7315200"/>
          </a:xfrm>
          <a:prstGeom prst="rect">
            <a:avLst/>
          </a:prstGeom>
        </p:spPr>
      </p:pic>
      <p:pic>
        <p:nvPicPr>
          <p:cNvPr id="6" name="Object 5" descr="preencoded.png"/>
          <p:cNvPicPr>
            <a:picLocks noChangeAspect="1"/>
          </p:cNvPicPr>
          <p:nvPr/>
        </p:nvPicPr>
        <p:blipFill>
          <a:blip r:embed="rId10"/>
          <a:srcRect/>
          <a:stretch/>
        </p:blipFill>
        <p:spPr>
          <a:xfrm>
            <a:off x="8743950" y="2324100"/>
            <a:ext cx="848669" cy="844522"/>
          </a:xfrm>
          <a:prstGeom prst="rect">
            <a:avLst/>
          </a:prstGeom>
        </p:spPr>
      </p:pic>
      <p:pic>
        <p:nvPicPr>
          <p:cNvPr id="7" name="Object 6" descr="preencoded.png"/>
          <p:cNvPicPr>
            <a:picLocks noChangeAspect="1"/>
          </p:cNvPicPr>
          <p:nvPr/>
        </p:nvPicPr>
        <p:blipFill>
          <a:blip r:embed="rId11"/>
          <a:srcRect/>
          <a:stretch/>
        </p:blipFill>
        <p:spPr>
          <a:xfrm>
            <a:off x="7048230" y="4969068"/>
            <a:ext cx="838740" cy="823575"/>
          </a:xfrm>
          <a:prstGeom prst="rect">
            <a:avLst/>
          </a:prstGeom>
        </p:spPr>
      </p:pic>
      <p:pic>
        <p:nvPicPr>
          <p:cNvPr id="8" name="Object 7" descr="preencoded.png"/>
          <p:cNvPicPr>
            <a:picLocks noChangeAspect="1"/>
          </p:cNvPicPr>
          <p:nvPr/>
        </p:nvPicPr>
        <p:blipFill>
          <a:blip r:embed="rId12"/>
          <a:srcRect/>
          <a:stretch/>
        </p:blipFill>
        <p:spPr>
          <a:xfrm>
            <a:off x="7915275" y="2114550"/>
            <a:ext cx="618590" cy="593159"/>
          </a:xfrm>
          <a:prstGeom prst="rect">
            <a:avLst/>
          </a:prstGeom>
        </p:spPr>
      </p:pic>
      <p:pic>
        <p:nvPicPr>
          <p:cNvPr id="9" name="Object 8" descr="preencoded.png"/>
          <p:cNvPicPr>
            <a:picLocks noChangeAspect="1"/>
          </p:cNvPicPr>
          <p:nvPr/>
        </p:nvPicPr>
        <p:blipFill>
          <a:blip r:embed="rId13">
            <a:extLst>
              <a:ext uri="{96DAC541-7B7A-43D3-8B79-37D633B846F1}">
                <asvg:svgBlip xmlns="" xmlns:asvg="http://schemas.microsoft.com/office/drawing/2016/SVG/main" r:embed="rId14"/>
              </a:ext>
            </a:extLst>
          </a:blip>
          <a:srcRect/>
          <a:stretch/>
        </p:blipFill>
        <p:spPr>
          <a:xfrm>
            <a:off x="6076950" y="5124450"/>
            <a:ext cx="733425" cy="238125"/>
          </a:xfrm>
          <a:prstGeom prst="rect">
            <a:avLst/>
          </a:prstGeom>
        </p:spPr>
      </p:pic>
      <p:pic>
        <p:nvPicPr>
          <p:cNvPr id="10" name="Object 9" descr="preencoded.png"/>
          <p:cNvPicPr>
            <a:picLocks noChangeAspect="1"/>
          </p:cNvPicPr>
          <p:nvPr/>
        </p:nvPicPr>
        <p:blipFill>
          <a:blip r:embed="rId15">
            <a:extLst>
              <a:ext uri="{96DAC541-7B7A-43D3-8B79-37D633B846F1}">
                <asvg:svgBlip xmlns="" xmlns:asvg="http://schemas.microsoft.com/office/drawing/2016/SVG/main" r:embed="rId16"/>
              </a:ext>
            </a:extLst>
          </a:blip>
          <a:srcRect/>
          <a:stretch/>
        </p:blipFill>
        <p:spPr>
          <a:xfrm>
            <a:off x="7286625" y="419099"/>
            <a:ext cx="238125" cy="733425"/>
          </a:xfrm>
          <a:prstGeom prst="rect">
            <a:avLst/>
          </a:prstGeom>
        </p:spPr>
      </p:pic>
      <p:pic>
        <p:nvPicPr>
          <p:cNvPr id="11" name="Object 10" descr="preencoded.png"/>
          <p:cNvPicPr>
            <a:picLocks noChangeAspect="1"/>
          </p:cNvPicPr>
          <p:nvPr/>
        </p:nvPicPr>
        <p:blipFill>
          <a:blip r:embed="rId17"/>
          <a:srcRect/>
          <a:stretch/>
        </p:blipFill>
        <p:spPr>
          <a:xfrm>
            <a:off x="7506656" y="2838450"/>
            <a:ext cx="1826888" cy="1762213"/>
          </a:xfrm>
          <a:prstGeom prst="rect">
            <a:avLst/>
          </a:prstGeom>
        </p:spPr>
      </p:pic>
      <p:sp>
        <p:nvSpPr>
          <p:cNvPr id="19" name="Object18"/>
          <p:cNvSpPr/>
          <p:nvPr/>
        </p:nvSpPr>
        <p:spPr>
          <a:xfrm>
            <a:off x="1009650" y="733425"/>
            <a:ext cx="8526386" cy="819150"/>
          </a:xfrm>
          <a:prstGeom prst="rect">
            <a:avLst/>
          </a:prstGeom>
          <a:noFill/>
          <a:ln/>
        </p:spPr>
        <p:txBody>
          <a:bodyPr wrap="square" lIns="0" tIns="0" rIns="0" bIns="0" rtlCol="0" anchor="ctr"/>
          <a:lstStyle/>
          <a:p>
            <a:r>
              <a:rPr lang="uk-UA" sz="2800" b="1" dirty="0" smtClean="0">
                <a:latin typeface="Gilroy Bold" panose="00000800000000000000" pitchFamily="2" charset="-52"/>
              </a:rPr>
              <a:t>2.2. МОДЕЛІ ТРАНСФОРМАЦІЇ ЗНАНЬ З ФОРМАЛІЗОВАНИХ В НЕФОРМАЛІЗОВАНІ І НАВПАКИ.</a:t>
            </a:r>
            <a:endParaRPr lang="ru-RU" sz="2800" dirty="0">
              <a:latin typeface="Gilroy Bold" panose="00000800000000000000" pitchFamily="2" charset="-52"/>
            </a:endParaRPr>
          </a:p>
        </p:txBody>
      </p:sp>
      <p:sp>
        <p:nvSpPr>
          <p:cNvPr id="20" name="Object19"/>
          <p:cNvSpPr/>
          <p:nvPr/>
        </p:nvSpPr>
        <p:spPr>
          <a:xfrm>
            <a:off x="975948" y="3649746"/>
            <a:ext cx="6548802" cy="647700"/>
          </a:xfrm>
          <a:prstGeom prst="rect">
            <a:avLst/>
          </a:prstGeom>
          <a:noFill/>
          <a:ln/>
        </p:spPr>
        <p:txBody>
          <a:bodyPr wrap="square" lIns="0" tIns="0" rIns="0" bIns="0" rtlCol="0" anchor="ctr"/>
          <a:lstStyle/>
          <a:p>
            <a:r>
              <a:rPr lang="uk-UA" sz="2400" dirty="0">
                <a:latin typeface="Gilroy" panose="00000500000000000000" pitchFamily="2" charset="-52"/>
              </a:rPr>
              <a:t>Ідея «трансформації знання» в якійсь мірі схожа на модель ACT (</a:t>
            </a:r>
            <a:r>
              <a:rPr lang="uk-UA" sz="2400" dirty="0" err="1">
                <a:latin typeface="Gilroy" panose="00000500000000000000" pitchFamily="2" charset="-52"/>
              </a:rPr>
              <a:t>adaptive</a:t>
            </a:r>
            <a:r>
              <a:rPr lang="uk-UA" sz="2400" dirty="0">
                <a:latin typeface="Gilroy" panose="00000500000000000000" pitchFamily="2" charset="-52"/>
              </a:rPr>
              <a:t> </a:t>
            </a:r>
            <a:r>
              <a:rPr lang="uk-UA" sz="2400" dirty="0" err="1">
                <a:latin typeface="Gilroy" panose="00000500000000000000" pitchFamily="2" charset="-52"/>
              </a:rPr>
              <a:t>control</a:t>
            </a:r>
            <a:r>
              <a:rPr lang="uk-UA" sz="2400" dirty="0">
                <a:latin typeface="Gilroy" panose="00000500000000000000" pitchFamily="2" charset="-52"/>
              </a:rPr>
              <a:t> </a:t>
            </a:r>
            <a:r>
              <a:rPr lang="uk-UA" sz="2400" dirty="0" err="1">
                <a:latin typeface="Gilroy" panose="00000500000000000000" pitchFamily="2" charset="-52"/>
              </a:rPr>
              <a:t>of</a:t>
            </a:r>
            <a:r>
              <a:rPr lang="uk-UA" sz="2400" dirty="0">
                <a:latin typeface="Gilroy" panose="00000500000000000000" pitchFamily="2" charset="-52"/>
              </a:rPr>
              <a:t> </a:t>
            </a:r>
            <a:r>
              <a:rPr lang="uk-UA" sz="2400" dirty="0" err="1">
                <a:latin typeface="Gilroy" panose="00000500000000000000" pitchFamily="2" charset="-52"/>
              </a:rPr>
              <a:t>thought</a:t>
            </a:r>
            <a:r>
              <a:rPr lang="uk-UA" sz="2400" dirty="0">
                <a:latin typeface="Gilroy" panose="00000500000000000000" pitchFamily="2" charset="-52"/>
              </a:rPr>
              <a:t>) з галузі когнітивної психології. </a:t>
            </a:r>
            <a:endParaRPr lang="en-US" sz="2400" dirty="0" smtClean="0">
              <a:latin typeface="Gilroy" panose="00000500000000000000" pitchFamily="2" charset="-52"/>
            </a:endParaRPr>
          </a:p>
          <a:p>
            <a:endParaRPr lang="en-US" sz="2400" dirty="0" smtClean="0">
              <a:latin typeface="Gilroy" panose="00000500000000000000" pitchFamily="2" charset="-52"/>
            </a:endParaRPr>
          </a:p>
          <a:p>
            <a:r>
              <a:rPr lang="uk-UA" sz="2400" dirty="0" smtClean="0">
                <a:latin typeface="Gilroy" panose="00000500000000000000" pitchFamily="2" charset="-52"/>
              </a:rPr>
              <a:t>Поняття </a:t>
            </a:r>
            <a:r>
              <a:rPr lang="uk-UA" sz="2400" dirty="0">
                <a:latin typeface="Gilroy" panose="00000500000000000000" pitchFamily="2" charset="-52"/>
              </a:rPr>
              <a:t>декларативного знання й формалізованого знання та поняття неформалізованого знання й процедурного знання є </a:t>
            </a:r>
            <a:r>
              <a:rPr lang="uk-UA" sz="2400" dirty="0" err="1">
                <a:latin typeface="Gilroy" panose="00000500000000000000" pitchFamily="2" charset="-52"/>
              </a:rPr>
              <a:t>тотожніми</a:t>
            </a:r>
            <a:r>
              <a:rPr lang="uk-UA" sz="2400" dirty="0">
                <a:latin typeface="Gilroy" panose="00000500000000000000" pitchFamily="2" charset="-52"/>
              </a:rPr>
              <a:t>.</a:t>
            </a:r>
            <a:endParaRPr lang="ru-RU" sz="2400" dirty="0">
              <a:latin typeface="Gilroy" panose="00000500000000000000" pitchFamily="2" charset="-52"/>
            </a:endParaRPr>
          </a:p>
        </p:txBody>
      </p:sp>
      <p:sp>
        <p:nvSpPr>
          <p:cNvPr id="27" name="Object12"/>
          <p:cNvSpPr/>
          <p:nvPr/>
        </p:nvSpPr>
        <p:spPr>
          <a:xfrm>
            <a:off x="9096375" y="6669388"/>
            <a:ext cx="439661" cy="552450"/>
          </a:xfrm>
          <a:prstGeom prst="rect">
            <a:avLst/>
          </a:prstGeom>
          <a:noFill/>
          <a:ln/>
        </p:spPr>
        <p:txBody>
          <a:bodyPr wrap="square" lIns="0" tIns="0" rIns="0" bIns="0" rtlCol="0" anchor="ctr"/>
          <a:lstStyle/>
          <a:p>
            <a:r>
              <a:rPr lang="uk-UA" sz="2800" b="1" dirty="0" smtClean="0">
                <a:latin typeface="Gilroy" panose="00000500000000000000" pitchFamily="2" charset="-52"/>
              </a:rPr>
              <a:t>11</a:t>
            </a:r>
            <a:endParaRPr lang="ru-RU" sz="2800" b="1" dirty="0">
              <a:latin typeface="Gilroy" panose="00000500000000000000" pitchFamily="2" charset="-52"/>
            </a:endParaRPr>
          </a:p>
        </p:txBody>
      </p:sp>
      <p:sp>
        <p:nvSpPr>
          <p:cNvPr id="28" name="Object19"/>
          <p:cNvSpPr/>
          <p:nvPr/>
        </p:nvSpPr>
        <p:spPr>
          <a:xfrm>
            <a:off x="1017360" y="6410325"/>
            <a:ext cx="7924814" cy="647700"/>
          </a:xfrm>
          <a:prstGeom prst="rect">
            <a:avLst/>
          </a:prstGeom>
          <a:noFill/>
          <a:ln/>
        </p:spPr>
        <p:txBody>
          <a:bodyPr wrap="square" lIns="0" tIns="0" rIns="0" bIns="0" rtlCol="0" anchor="ctr"/>
          <a:lstStyle/>
          <a:p>
            <a:endParaRPr lang="ru-RU" sz="2400" dirty="0">
              <a:latin typeface="Gilroy" panose="00000500000000000000" pitchFamily="2" charset="-5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4855876" y="0"/>
            <a:ext cx="4897724" cy="7315200"/>
          </a:xfrm>
          <a:prstGeom prst="rect">
            <a:avLst/>
          </a:prstGeom>
        </p:spPr>
      </p:pic>
      <p:pic>
        <p:nvPicPr>
          <p:cNvPr id="3" name="Object 2" descr="preencoded.png"/>
          <p:cNvPicPr>
            <a:picLocks noChangeAspect="1"/>
          </p:cNvPicPr>
          <p:nvPr/>
        </p:nvPicPr>
        <p:blipFill>
          <a:blip r:embed="rId4"/>
          <a:srcRect/>
          <a:stretch/>
        </p:blipFill>
        <p:spPr>
          <a:xfrm>
            <a:off x="299763" y="1115658"/>
            <a:ext cx="1388938" cy="1388938"/>
          </a:xfrm>
          <a:prstGeom prst="rect">
            <a:avLst/>
          </a:prstGeom>
        </p:spPr>
      </p:pic>
      <p:pic>
        <p:nvPicPr>
          <p:cNvPr id="4" name="Object 3" descr="preencoded.png"/>
          <p:cNvPicPr>
            <a:picLocks noChangeAspect="1"/>
          </p:cNvPicPr>
          <p:nvPr/>
        </p:nvPicPr>
        <p:blipFill>
          <a:blip r:embed="rId5"/>
          <a:srcRect/>
          <a:stretch/>
        </p:blipFill>
        <p:spPr>
          <a:xfrm>
            <a:off x="7486650" y="638175"/>
            <a:ext cx="2266950" cy="3479243"/>
          </a:xfrm>
          <a:prstGeom prst="rect">
            <a:avLst/>
          </a:prstGeom>
        </p:spPr>
      </p:pic>
      <p:pic>
        <p:nvPicPr>
          <p:cNvPr id="5" name="Object 4" descr="preencoded.png"/>
          <p:cNvPicPr>
            <a:picLocks noChangeAspect="1"/>
          </p:cNvPicPr>
          <p:nvPr/>
        </p:nvPicPr>
        <p:blipFill>
          <a:blip r:embed="rId6">
            <a:extLst>
              <a:ext uri="{96DAC541-7B7A-43D3-8B79-37D633B846F1}">
                <asvg:svgBlip xmlns="" xmlns:asvg="http://schemas.microsoft.com/office/drawing/2016/SVG/main" r:embed="rId7"/>
              </a:ext>
            </a:extLst>
          </a:blip>
          <a:srcRect/>
          <a:stretch/>
        </p:blipFill>
        <p:spPr>
          <a:xfrm>
            <a:off x="8286750" y="4800600"/>
            <a:ext cx="733425" cy="238125"/>
          </a:xfrm>
          <a:prstGeom prst="rect">
            <a:avLst/>
          </a:prstGeom>
        </p:spPr>
      </p:pic>
      <p:pic>
        <p:nvPicPr>
          <p:cNvPr id="6" name="Object 5" descr="preencoded.png"/>
          <p:cNvPicPr>
            <a:picLocks noChangeAspect="1"/>
          </p:cNvPicPr>
          <p:nvPr/>
        </p:nvPicPr>
        <p:blipFill>
          <a:blip r:embed="rId8">
            <a:extLst>
              <a:ext uri="{96DAC541-7B7A-43D3-8B79-37D633B846F1}">
                <asvg:svgBlip xmlns="" xmlns:asvg="http://schemas.microsoft.com/office/drawing/2016/SVG/main" r:embed="rId9"/>
              </a:ext>
            </a:extLst>
          </a:blip>
          <a:srcRect/>
          <a:stretch/>
        </p:blipFill>
        <p:spPr>
          <a:xfrm>
            <a:off x="990600" y="6834568"/>
            <a:ext cx="952500" cy="66675"/>
          </a:xfrm>
          <a:prstGeom prst="rect">
            <a:avLst/>
          </a:prstGeom>
        </p:spPr>
      </p:pic>
      <p:pic>
        <p:nvPicPr>
          <p:cNvPr id="7" name="Object 6" descr="preencoded.png"/>
          <p:cNvPicPr>
            <a:picLocks noChangeAspect="1"/>
          </p:cNvPicPr>
          <p:nvPr/>
        </p:nvPicPr>
        <p:blipFill>
          <a:blip r:embed="rId10">
            <a:extLst>
              <a:ext uri="{96DAC541-7B7A-43D3-8B79-37D633B846F1}">
                <asvg:svgBlip xmlns="" xmlns:asvg="http://schemas.microsoft.com/office/drawing/2016/SVG/main" r:embed="rId11"/>
              </a:ext>
            </a:extLst>
          </a:blip>
          <a:srcRect/>
          <a:stretch/>
        </p:blipFill>
        <p:spPr>
          <a:xfrm>
            <a:off x="6477000" y="466725"/>
            <a:ext cx="2828925" cy="514350"/>
          </a:xfrm>
          <a:prstGeom prst="rect">
            <a:avLst/>
          </a:prstGeom>
        </p:spPr>
      </p:pic>
      <p:pic>
        <p:nvPicPr>
          <p:cNvPr id="8" name="Object 7" descr="preencoded.png"/>
          <p:cNvPicPr>
            <a:picLocks noChangeAspect="1"/>
          </p:cNvPicPr>
          <p:nvPr/>
        </p:nvPicPr>
        <p:blipFill>
          <a:blip r:embed="rId12"/>
          <a:srcRect/>
          <a:stretch/>
        </p:blipFill>
        <p:spPr>
          <a:xfrm>
            <a:off x="6886575" y="5715000"/>
            <a:ext cx="2667000" cy="1600200"/>
          </a:xfrm>
          <a:prstGeom prst="rect">
            <a:avLst/>
          </a:prstGeom>
        </p:spPr>
      </p:pic>
      <p:sp>
        <p:nvSpPr>
          <p:cNvPr id="10" name="Object9"/>
          <p:cNvSpPr/>
          <p:nvPr/>
        </p:nvSpPr>
        <p:spPr>
          <a:xfrm>
            <a:off x="994232" y="1565931"/>
            <a:ext cx="5692318" cy="4114800"/>
          </a:xfrm>
          <a:prstGeom prst="rect">
            <a:avLst/>
          </a:prstGeom>
          <a:noFill/>
          <a:ln/>
        </p:spPr>
        <p:txBody>
          <a:bodyPr wrap="square" lIns="0" tIns="0" rIns="0" bIns="0" rtlCol="0" anchor="ctr"/>
          <a:lstStyle/>
          <a:p>
            <a:r>
              <a:rPr lang="uk-UA" sz="2400" dirty="0">
                <a:latin typeface="Gilroy" panose="00000500000000000000" pitchFamily="2" charset="-52"/>
              </a:rPr>
              <a:t>Існують чотири </a:t>
            </a:r>
            <a:r>
              <a:rPr lang="uk-UA" sz="2400" dirty="0">
                <a:latin typeface="Gilroy Bold" panose="00000800000000000000" pitchFamily="2" charset="-52"/>
              </a:rPr>
              <a:t>способи трансформації </a:t>
            </a:r>
            <a:r>
              <a:rPr lang="uk-UA" sz="2400" dirty="0" smtClean="0">
                <a:latin typeface="Gilroy Bold" panose="00000800000000000000" pitchFamily="2" charset="-52"/>
              </a:rPr>
              <a:t>знань,</a:t>
            </a:r>
            <a:r>
              <a:rPr lang="uk-UA" sz="2400" dirty="0" smtClean="0">
                <a:latin typeface="Gilroy" panose="00000500000000000000" pitchFamily="2" charset="-52"/>
              </a:rPr>
              <a:t> які </a:t>
            </a:r>
            <a:r>
              <a:rPr lang="uk-UA" sz="2400" dirty="0">
                <a:latin typeface="Gilroy" panose="00000500000000000000" pitchFamily="2" charset="-52"/>
              </a:rPr>
              <a:t>стосуються самих знань, а не людини як носія знань та способів поведінки:</a:t>
            </a:r>
            <a:endParaRPr lang="en-US" sz="2400" dirty="0">
              <a:latin typeface="Gilroy" panose="00000500000000000000" pitchFamily="2" charset="-52"/>
            </a:endParaRPr>
          </a:p>
          <a:p>
            <a:endParaRPr lang="ru-RU" sz="2400" dirty="0">
              <a:latin typeface="Gilroy" panose="00000500000000000000" pitchFamily="2" charset="-52"/>
            </a:endParaRPr>
          </a:p>
          <a:p>
            <a:r>
              <a:rPr lang="uk-UA" sz="2400" dirty="0">
                <a:latin typeface="Gilroy" panose="00000500000000000000" pitchFamily="2" charset="-52"/>
              </a:rPr>
              <a:t>1) з неформалізованого в неформалізоване - соціалізація;</a:t>
            </a:r>
            <a:endParaRPr lang="ru-RU" sz="2400" dirty="0">
              <a:latin typeface="Gilroy" panose="00000500000000000000" pitchFamily="2" charset="-52"/>
            </a:endParaRPr>
          </a:p>
          <a:p>
            <a:r>
              <a:rPr lang="uk-UA" sz="2400" dirty="0">
                <a:latin typeface="Gilroy" panose="00000500000000000000" pitchFamily="2" charset="-52"/>
              </a:rPr>
              <a:t>2) з неформалізованого в формалізоване - </a:t>
            </a:r>
            <a:r>
              <a:rPr lang="uk-UA" sz="2400" dirty="0" err="1">
                <a:latin typeface="Gilroy" panose="00000500000000000000" pitchFamily="2" charset="-52"/>
              </a:rPr>
              <a:t>екстерналізація</a:t>
            </a:r>
            <a:r>
              <a:rPr lang="uk-UA" sz="2400" dirty="0">
                <a:latin typeface="Gilroy" panose="00000500000000000000" pitchFamily="2" charset="-52"/>
              </a:rPr>
              <a:t>;</a:t>
            </a:r>
            <a:endParaRPr lang="ru-RU" sz="2400" dirty="0">
              <a:latin typeface="Gilroy" panose="00000500000000000000" pitchFamily="2" charset="-52"/>
            </a:endParaRPr>
          </a:p>
          <a:p>
            <a:r>
              <a:rPr lang="uk-UA" sz="2400" dirty="0">
                <a:latin typeface="Gilroy" panose="00000500000000000000" pitchFamily="2" charset="-52"/>
              </a:rPr>
              <a:t>3) з формалізованого в формалізоване - комбінація;</a:t>
            </a:r>
            <a:endParaRPr lang="ru-RU" sz="2400" dirty="0">
              <a:latin typeface="Gilroy" panose="00000500000000000000" pitchFamily="2" charset="-52"/>
            </a:endParaRPr>
          </a:p>
          <a:p>
            <a:r>
              <a:rPr lang="uk-UA" sz="2400" dirty="0">
                <a:latin typeface="Gilroy" panose="00000500000000000000" pitchFamily="2" charset="-52"/>
              </a:rPr>
              <a:t>4) з формалізованого в неформалізоване - </a:t>
            </a:r>
            <a:r>
              <a:rPr lang="uk-UA" sz="2400" dirty="0" err="1">
                <a:latin typeface="Gilroy" panose="00000500000000000000" pitchFamily="2" charset="-52"/>
              </a:rPr>
              <a:t>інтерналізація</a:t>
            </a:r>
            <a:r>
              <a:rPr lang="uk-UA" sz="2400" dirty="0">
                <a:latin typeface="Gilroy" panose="00000500000000000000" pitchFamily="2" charset="-52"/>
              </a:rPr>
              <a:t>.</a:t>
            </a:r>
            <a:endParaRPr lang="ru-RU" sz="2400" dirty="0">
              <a:latin typeface="Gilroy" panose="00000500000000000000" pitchFamily="2" charset="-52"/>
            </a:endParaRPr>
          </a:p>
        </p:txBody>
      </p:sp>
      <p:sp>
        <p:nvSpPr>
          <p:cNvPr id="11" name="Object12"/>
          <p:cNvSpPr/>
          <p:nvPr/>
        </p:nvSpPr>
        <p:spPr>
          <a:xfrm>
            <a:off x="9096375" y="6669388"/>
            <a:ext cx="439661" cy="552450"/>
          </a:xfrm>
          <a:prstGeom prst="rect">
            <a:avLst/>
          </a:prstGeom>
          <a:noFill/>
          <a:ln/>
        </p:spPr>
        <p:txBody>
          <a:bodyPr wrap="square" lIns="0" tIns="0" rIns="0" bIns="0" rtlCol="0" anchor="ctr"/>
          <a:lstStyle/>
          <a:p>
            <a:r>
              <a:rPr lang="uk-UA" sz="2800" b="1" dirty="0" smtClean="0">
                <a:latin typeface="Gilroy" panose="00000500000000000000" pitchFamily="2" charset="-52"/>
              </a:rPr>
              <a:t>12</a:t>
            </a:r>
            <a:endParaRPr lang="ru-RU" sz="2800" b="1" dirty="0">
              <a:latin typeface="Gilroy" panose="00000500000000000000" pitchFamily="2" charset="-5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4"/>
          <a:srcRect/>
          <a:stretch/>
        </p:blipFill>
        <p:spPr>
          <a:xfrm>
            <a:off x="5416223" y="0"/>
            <a:ext cx="4337377" cy="7315200"/>
          </a:xfrm>
          <a:prstGeom prst="rect">
            <a:avLst/>
          </a:prstGeom>
        </p:spPr>
      </p:pic>
      <p:pic>
        <p:nvPicPr>
          <p:cNvPr id="3" name="Object 2" descr="preencoded.png"/>
          <p:cNvPicPr>
            <a:picLocks noChangeAspect="1"/>
          </p:cNvPicPr>
          <p:nvPr/>
        </p:nvPicPr>
        <p:blipFill>
          <a:blip r:embed="rId5"/>
          <a:srcRect/>
          <a:stretch/>
        </p:blipFill>
        <p:spPr>
          <a:xfrm>
            <a:off x="6534159" y="2133600"/>
            <a:ext cx="3219441" cy="3508904"/>
          </a:xfrm>
          <a:prstGeom prst="rect">
            <a:avLst/>
          </a:prstGeom>
        </p:spPr>
      </p:pic>
      <p:pic>
        <p:nvPicPr>
          <p:cNvPr id="4" name="Object 3" descr="preencoded.png"/>
          <p:cNvPicPr>
            <a:picLocks noChangeAspect="1"/>
          </p:cNvPicPr>
          <p:nvPr/>
        </p:nvPicPr>
        <p:blipFill>
          <a:blip r:embed="rId6"/>
          <a:srcRect/>
          <a:stretch/>
        </p:blipFill>
        <p:spPr>
          <a:xfrm>
            <a:off x="1053062" y="602364"/>
            <a:ext cx="1072153" cy="1080990"/>
          </a:xfrm>
          <a:prstGeom prst="rect">
            <a:avLst/>
          </a:prstGeom>
        </p:spPr>
      </p:pic>
      <p:pic>
        <p:nvPicPr>
          <p:cNvPr id="5" name="Object 4" descr="preencoded.png"/>
          <p:cNvPicPr>
            <a:picLocks noChangeAspect="1"/>
          </p:cNvPicPr>
          <p:nvPr/>
        </p:nvPicPr>
        <p:blipFill>
          <a:blip r:embed="rId7">
            <a:extLst>
              <a:ext uri="{96DAC541-7B7A-43D3-8B79-37D633B846F1}">
                <asvg:svgBlip xmlns="" xmlns:asvg="http://schemas.microsoft.com/office/drawing/2016/SVG/main" r:embed="rId8"/>
              </a:ext>
            </a:extLst>
          </a:blip>
          <a:srcRect/>
          <a:stretch/>
        </p:blipFill>
        <p:spPr>
          <a:xfrm>
            <a:off x="7991475" y="4552950"/>
            <a:ext cx="1285875" cy="1333500"/>
          </a:xfrm>
          <a:prstGeom prst="rect">
            <a:avLst/>
          </a:prstGeom>
        </p:spPr>
      </p:pic>
      <p:pic>
        <p:nvPicPr>
          <p:cNvPr id="6" name="Object 5" descr="preencoded.png"/>
          <p:cNvPicPr>
            <a:picLocks noChangeAspect="1"/>
          </p:cNvPicPr>
          <p:nvPr/>
        </p:nvPicPr>
        <p:blipFill>
          <a:blip r:embed="rId9"/>
          <a:srcRect/>
          <a:stretch/>
        </p:blipFill>
        <p:spPr>
          <a:xfrm>
            <a:off x="8372475" y="1390650"/>
            <a:ext cx="1304404" cy="1315155"/>
          </a:xfrm>
          <a:prstGeom prst="rect">
            <a:avLst/>
          </a:prstGeom>
        </p:spPr>
      </p:pic>
      <p:sp>
        <p:nvSpPr>
          <p:cNvPr id="11" name="Object12"/>
          <p:cNvSpPr/>
          <p:nvPr/>
        </p:nvSpPr>
        <p:spPr>
          <a:xfrm>
            <a:off x="9096375" y="6669388"/>
            <a:ext cx="439661" cy="552450"/>
          </a:xfrm>
          <a:prstGeom prst="rect">
            <a:avLst/>
          </a:prstGeom>
          <a:noFill/>
          <a:ln/>
        </p:spPr>
        <p:txBody>
          <a:bodyPr wrap="square" lIns="0" tIns="0" rIns="0" bIns="0" rtlCol="0" anchor="ctr"/>
          <a:lstStyle/>
          <a:p>
            <a:r>
              <a:rPr lang="uk-UA" sz="2800" b="1" dirty="0" smtClean="0">
                <a:latin typeface="Gilroy" panose="00000500000000000000" pitchFamily="2" charset="-52"/>
              </a:rPr>
              <a:t>13</a:t>
            </a:r>
            <a:endParaRPr lang="ru-RU" sz="2800" b="1" dirty="0">
              <a:latin typeface="Gilroy" panose="00000500000000000000" pitchFamily="2" charset="-52"/>
            </a:endParaRPr>
          </a:p>
        </p:txBody>
      </p:sp>
      <p:sp>
        <p:nvSpPr>
          <p:cNvPr id="12" name="Rectangle 2"/>
          <p:cNvSpPr>
            <a:spLocks noChangeArrowheads="1"/>
          </p:cNvSpPr>
          <p:nvPr/>
        </p:nvSpPr>
        <p:spPr bwMode="auto">
          <a:xfrm>
            <a:off x="86121" y="1887823"/>
            <a:ext cx="102743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13" name="Объект 12"/>
          <p:cNvGraphicFramePr>
            <a:graphicFrameLocks noChangeAspect="1"/>
          </p:cNvGraphicFramePr>
          <p:nvPr>
            <p:extLst>
              <p:ext uri="{D42A27DB-BD31-4B8C-83A1-F6EECF244321}">
                <p14:modId xmlns:p14="http://schemas.microsoft.com/office/powerpoint/2010/main" val="3750794355"/>
              </p:ext>
            </p:extLst>
          </p:nvPr>
        </p:nvGraphicFramePr>
        <p:xfrm>
          <a:off x="485552" y="1142859"/>
          <a:ext cx="6546174" cy="3764374"/>
        </p:xfrm>
        <a:graphic>
          <a:graphicData uri="http://schemas.openxmlformats.org/presentationml/2006/ole">
            <mc:AlternateContent xmlns:mc="http://schemas.openxmlformats.org/markup-compatibility/2006">
              <mc:Choice xmlns:v="urn:schemas-microsoft-com:vml" Requires="v">
                <p:oleObj spid="_x0000_s3077" r:id="rId10" imgW="5629300" imgH="2783430" progId="Visio.Drawing.11">
                  <p:embed/>
                </p:oleObj>
              </mc:Choice>
              <mc:Fallback>
                <p:oleObj r:id="rId10" imgW="5629300" imgH="2783430" progId="Visio.Drawing.11">
                  <p:embed/>
                  <p:pic>
                    <p:nvPicPr>
                      <p:cNvPr id="0" name="Object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552" y="1142859"/>
                        <a:ext cx="6546174" cy="3764374"/>
                      </a:xfrm>
                      <a:prstGeom prst="rect">
                        <a:avLst/>
                      </a:prstGeom>
                      <a:noFill/>
                    </p:spPr>
                  </p:pic>
                </p:oleObj>
              </mc:Fallback>
            </mc:AlternateContent>
          </a:graphicData>
        </a:graphic>
      </p:graphicFrame>
      <p:sp>
        <p:nvSpPr>
          <p:cNvPr id="14" name="Прямоугольник 13"/>
          <p:cNvSpPr/>
          <p:nvPr/>
        </p:nvSpPr>
        <p:spPr>
          <a:xfrm>
            <a:off x="346494" y="5219700"/>
            <a:ext cx="6685232" cy="707886"/>
          </a:xfrm>
          <a:prstGeom prst="rect">
            <a:avLst/>
          </a:prstGeom>
        </p:spPr>
        <p:txBody>
          <a:bodyPr wrap="square">
            <a:spAutoFit/>
          </a:bodyPr>
          <a:lstStyle/>
          <a:p>
            <a:r>
              <a:rPr lang="uk-UA" sz="2000" b="1" dirty="0">
                <a:latin typeface="Gilroy" panose="00000500000000000000" pitchFamily="2" charset="-52"/>
                <a:ea typeface="Calibri" panose="020F0502020204030204" pitchFamily="34" charset="0"/>
              </a:rPr>
              <a:t>Чотири моделі трансформації знання з формалізованого в неформалізоване і навпаки</a:t>
            </a:r>
            <a:endParaRPr lang="ru-RU" sz="2000" dirty="0">
              <a:latin typeface="Gilroy" panose="00000500000000000000" pitchFamily="2" charset="-5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4"/>
          <a:srcRect/>
          <a:stretch/>
        </p:blipFill>
        <p:spPr>
          <a:xfrm>
            <a:off x="5416223" y="0"/>
            <a:ext cx="4337377" cy="7315200"/>
          </a:xfrm>
          <a:prstGeom prst="rect">
            <a:avLst/>
          </a:prstGeom>
        </p:spPr>
      </p:pic>
      <p:pic>
        <p:nvPicPr>
          <p:cNvPr id="3" name="Object 2" descr="preencoded.png"/>
          <p:cNvPicPr>
            <a:picLocks noChangeAspect="1"/>
          </p:cNvPicPr>
          <p:nvPr/>
        </p:nvPicPr>
        <p:blipFill>
          <a:blip r:embed="rId5"/>
          <a:srcRect/>
          <a:stretch/>
        </p:blipFill>
        <p:spPr>
          <a:xfrm>
            <a:off x="7458075" y="1762125"/>
            <a:ext cx="1072153" cy="1080990"/>
          </a:xfrm>
          <a:prstGeom prst="rect">
            <a:avLst/>
          </a:prstGeom>
        </p:spPr>
      </p:pic>
      <p:pic>
        <p:nvPicPr>
          <p:cNvPr id="4" name="Object 3" descr="preencoded.png"/>
          <p:cNvPicPr>
            <a:picLocks noChangeAspect="1"/>
          </p:cNvPicPr>
          <p:nvPr/>
        </p:nvPicPr>
        <p:blipFill>
          <a:blip r:embed="rId6"/>
          <a:srcRect/>
          <a:stretch/>
        </p:blipFill>
        <p:spPr>
          <a:xfrm>
            <a:off x="7381875" y="0"/>
            <a:ext cx="2371725" cy="2890293"/>
          </a:xfrm>
          <a:prstGeom prst="rect">
            <a:avLst/>
          </a:prstGeom>
        </p:spPr>
      </p:pic>
      <p:pic>
        <p:nvPicPr>
          <p:cNvPr id="5" name="Object 4" descr="preencoded.png"/>
          <p:cNvPicPr>
            <a:picLocks noChangeAspect="1"/>
          </p:cNvPicPr>
          <p:nvPr/>
        </p:nvPicPr>
        <p:blipFill>
          <a:blip r:embed="rId7"/>
          <a:srcRect/>
          <a:stretch/>
        </p:blipFill>
        <p:spPr>
          <a:xfrm>
            <a:off x="8248650" y="5667375"/>
            <a:ext cx="1379344" cy="1328844"/>
          </a:xfrm>
          <a:prstGeom prst="rect">
            <a:avLst/>
          </a:prstGeom>
        </p:spPr>
      </p:pic>
      <p:sp>
        <p:nvSpPr>
          <p:cNvPr id="11" name="Object12"/>
          <p:cNvSpPr/>
          <p:nvPr/>
        </p:nvSpPr>
        <p:spPr>
          <a:xfrm>
            <a:off x="9096375" y="6669388"/>
            <a:ext cx="439661" cy="552450"/>
          </a:xfrm>
          <a:prstGeom prst="rect">
            <a:avLst/>
          </a:prstGeom>
          <a:noFill/>
          <a:ln/>
        </p:spPr>
        <p:txBody>
          <a:bodyPr wrap="square" lIns="0" tIns="0" rIns="0" bIns="0" rtlCol="0" anchor="ctr"/>
          <a:lstStyle/>
          <a:p>
            <a:r>
              <a:rPr lang="uk-UA" sz="2800" b="1" dirty="0" smtClean="0">
                <a:latin typeface="Gilroy" panose="00000500000000000000" pitchFamily="2" charset="-52"/>
              </a:rPr>
              <a:t>14</a:t>
            </a:r>
            <a:endParaRPr lang="ru-RU" sz="2800" b="1" dirty="0">
              <a:latin typeface="Gilroy" panose="00000500000000000000" pitchFamily="2" charset="-52"/>
            </a:endParaRPr>
          </a:p>
        </p:txBody>
      </p:sp>
      <p:sp>
        <p:nvSpPr>
          <p:cNvPr id="12" name="Прямоугольник 11"/>
          <p:cNvSpPr/>
          <p:nvPr/>
        </p:nvSpPr>
        <p:spPr>
          <a:xfrm>
            <a:off x="204486" y="269323"/>
            <a:ext cx="7253589" cy="2751522"/>
          </a:xfrm>
          <a:prstGeom prst="rect">
            <a:avLst/>
          </a:prstGeom>
        </p:spPr>
        <p:txBody>
          <a:bodyPr wrap="square">
            <a:spAutoFit/>
          </a:bodyPr>
          <a:lstStyle/>
          <a:p>
            <a:pPr algn="just">
              <a:lnSpc>
                <a:spcPct val="120000"/>
              </a:lnSpc>
              <a:spcAft>
                <a:spcPts val="0"/>
              </a:spcAft>
            </a:pPr>
            <a:r>
              <a:rPr lang="uk-UA" dirty="0">
                <a:latin typeface="Gilroy" panose="00000500000000000000" pitchFamily="2" charset="-52"/>
                <a:ea typeface="Calibri" panose="020F0502020204030204" pitchFamily="34" charset="0"/>
              </a:rPr>
              <a:t>Організаційне знання створюється та використовується в процесі навчання на робочому місці по спіралі, починаючи з індивідуального рівня, і при розширенні взаємодії проходить рівні секції, відділу, сектору та </a:t>
            </a:r>
            <a:r>
              <a:rPr lang="uk-UA" dirty="0" smtClean="0">
                <a:latin typeface="Gilroy" panose="00000500000000000000" pitchFamily="2" charset="-52"/>
                <a:ea typeface="Calibri" panose="020F0502020204030204" pitchFamily="34" charset="0"/>
              </a:rPr>
              <a:t>організації. </a:t>
            </a:r>
          </a:p>
          <a:p>
            <a:pPr algn="just">
              <a:lnSpc>
                <a:spcPct val="120000"/>
              </a:lnSpc>
              <a:spcAft>
                <a:spcPts val="0"/>
              </a:spcAft>
            </a:pPr>
            <a:endParaRPr lang="uk-UA" dirty="0">
              <a:latin typeface="Gilroy" panose="00000500000000000000" pitchFamily="2" charset="-52"/>
              <a:ea typeface="Calibri" panose="020F0502020204030204" pitchFamily="34" charset="0"/>
            </a:endParaRPr>
          </a:p>
          <a:p>
            <a:pPr algn="just">
              <a:lnSpc>
                <a:spcPct val="120000"/>
              </a:lnSpc>
              <a:spcAft>
                <a:spcPts val="0"/>
              </a:spcAft>
            </a:pPr>
            <a:r>
              <a:rPr lang="uk-UA" dirty="0" smtClean="0">
                <a:latin typeface="Gilroy" panose="00000500000000000000" pitchFamily="2" charset="-52"/>
                <a:ea typeface="Calibri" panose="020F0502020204030204" pitchFamily="34" charset="0"/>
              </a:rPr>
              <a:t>Прикладом </a:t>
            </a:r>
            <a:r>
              <a:rPr lang="uk-UA" dirty="0">
                <a:latin typeface="Gilroy" panose="00000500000000000000" pitchFamily="2" charset="-52"/>
                <a:ea typeface="Calibri" panose="020F0502020204030204" pitchFamily="34" charset="0"/>
              </a:rPr>
              <a:t>організаційного знання на рівні відділу є правила верстання видання та його перевірки. Ці правила використовуються у межах редакційно-видавничого відділу.</a:t>
            </a:r>
            <a:endParaRPr lang="ru-RU" sz="1400" dirty="0">
              <a:effectLst/>
              <a:latin typeface="Gilroy" panose="00000500000000000000" pitchFamily="2" charset="-52"/>
              <a:ea typeface="Calibri" panose="020F0502020204030204" pitchFamily="34" charset="0"/>
            </a:endParaRPr>
          </a:p>
        </p:txBody>
      </p:sp>
      <p:sp>
        <p:nvSpPr>
          <p:cNvPr id="13" name="Rectangle 2"/>
          <p:cNvSpPr>
            <a:spLocks noChangeArrowheads="1"/>
          </p:cNvSpPr>
          <p:nvPr/>
        </p:nvSpPr>
        <p:spPr bwMode="auto">
          <a:xfrm>
            <a:off x="0" y="0"/>
            <a:ext cx="9753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4" name="Объект 13"/>
          <p:cNvGraphicFramePr>
            <a:graphicFrameLocks noChangeAspect="1"/>
          </p:cNvGraphicFramePr>
          <p:nvPr>
            <p:extLst>
              <p:ext uri="{D42A27DB-BD31-4B8C-83A1-F6EECF244321}">
                <p14:modId xmlns:p14="http://schemas.microsoft.com/office/powerpoint/2010/main" val="3028165602"/>
              </p:ext>
            </p:extLst>
          </p:nvPr>
        </p:nvGraphicFramePr>
        <p:xfrm>
          <a:off x="543405" y="3192150"/>
          <a:ext cx="6838470" cy="3862204"/>
        </p:xfrm>
        <a:graphic>
          <a:graphicData uri="http://schemas.openxmlformats.org/presentationml/2006/ole">
            <mc:AlternateContent xmlns:mc="http://schemas.openxmlformats.org/markup-compatibility/2006">
              <mc:Choice xmlns:v="urn:schemas-microsoft-com:vml" Requires="v">
                <p:oleObj spid="_x0000_s4101" r:id="rId8" imgW="6910811" imgH="4228200" progId="Visio.Drawing.11">
                  <p:embed/>
                </p:oleObj>
              </mc:Choice>
              <mc:Fallback>
                <p:oleObj r:id="rId8" imgW="6910811" imgH="4228200" progId="Visio.Drawing.11">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3405" y="3192150"/>
                        <a:ext cx="6838470" cy="3862204"/>
                      </a:xfrm>
                      <a:prstGeom prst="rect">
                        <a:avLst/>
                      </a:prstGeom>
                      <a:noFill/>
                    </p:spPr>
                  </p:pic>
                </p:oleObj>
              </mc:Fallback>
            </mc:AlternateContent>
          </a:graphicData>
        </a:graphic>
      </p:graphicFrame>
      <p:sp>
        <p:nvSpPr>
          <p:cNvPr id="18" name="Прямоугольник 17"/>
          <p:cNvSpPr/>
          <p:nvPr/>
        </p:nvSpPr>
        <p:spPr>
          <a:xfrm>
            <a:off x="6566703" y="3744441"/>
            <a:ext cx="3186897" cy="1421928"/>
          </a:xfrm>
          <a:prstGeom prst="rect">
            <a:avLst/>
          </a:prstGeom>
        </p:spPr>
        <p:txBody>
          <a:bodyPr wrap="square">
            <a:spAutoFit/>
          </a:bodyPr>
          <a:lstStyle/>
          <a:p>
            <a:pPr>
              <a:lnSpc>
                <a:spcPct val="120000"/>
              </a:lnSpc>
              <a:spcAft>
                <a:spcPts val="0"/>
              </a:spcAft>
            </a:pPr>
            <a:r>
              <a:rPr lang="uk-UA" b="1" dirty="0">
                <a:latin typeface="Arial" panose="020B0604020202020204" pitchFamily="34" charset="0"/>
                <a:ea typeface="Calibri" panose="020F0502020204030204" pitchFamily="34" charset="0"/>
              </a:rPr>
              <a:t>Спіраль створення та використання знання в процесі навчання на робочому місці</a:t>
            </a:r>
            <a:endParaRPr lang="ru-RU" sz="1400" dirty="0">
              <a:effectLst/>
              <a:latin typeface="Calibri" panose="020F0502020204030204" pitchFamily="34" charset="0"/>
              <a:ea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5416223" y="0"/>
            <a:ext cx="4337377" cy="7315200"/>
          </a:xfrm>
          <a:prstGeom prst="rect">
            <a:avLst/>
          </a:prstGeom>
        </p:spPr>
      </p:pic>
      <p:pic>
        <p:nvPicPr>
          <p:cNvPr id="3" name="Object 2" descr="preencoded.png"/>
          <p:cNvPicPr>
            <a:picLocks noChangeAspect="1"/>
          </p:cNvPicPr>
          <p:nvPr/>
        </p:nvPicPr>
        <p:blipFill>
          <a:blip r:embed="rId4"/>
          <a:srcRect/>
          <a:stretch/>
        </p:blipFill>
        <p:spPr>
          <a:xfrm>
            <a:off x="7305684" y="0"/>
            <a:ext cx="2447916" cy="2080152"/>
          </a:xfrm>
          <a:prstGeom prst="rect">
            <a:avLst/>
          </a:prstGeom>
        </p:spPr>
      </p:pic>
      <p:pic>
        <p:nvPicPr>
          <p:cNvPr id="4" name="Object 3" descr="preencoded.png"/>
          <p:cNvPicPr>
            <a:picLocks noChangeAspect="1"/>
          </p:cNvPicPr>
          <p:nvPr/>
        </p:nvPicPr>
        <p:blipFill>
          <a:blip r:embed="rId5"/>
          <a:srcRect/>
          <a:stretch/>
        </p:blipFill>
        <p:spPr>
          <a:xfrm>
            <a:off x="7610475" y="1314450"/>
            <a:ext cx="1072153" cy="1080990"/>
          </a:xfrm>
          <a:prstGeom prst="rect">
            <a:avLst/>
          </a:prstGeom>
        </p:spPr>
      </p:pic>
      <p:pic>
        <p:nvPicPr>
          <p:cNvPr id="5" name="Object 4" descr="preencoded.png"/>
          <p:cNvPicPr>
            <a:picLocks noChangeAspect="1"/>
          </p:cNvPicPr>
          <p:nvPr/>
        </p:nvPicPr>
        <p:blipFill>
          <a:blip r:embed="rId6"/>
          <a:srcRect/>
          <a:stretch/>
        </p:blipFill>
        <p:spPr>
          <a:xfrm>
            <a:off x="8277225" y="3686175"/>
            <a:ext cx="653928" cy="659323"/>
          </a:xfrm>
          <a:prstGeom prst="rect">
            <a:avLst/>
          </a:prstGeom>
        </p:spPr>
      </p:pic>
      <p:pic>
        <p:nvPicPr>
          <p:cNvPr id="7" name="Object 6" descr="preencoded.png"/>
          <p:cNvPicPr>
            <a:picLocks noChangeAspect="1"/>
          </p:cNvPicPr>
          <p:nvPr/>
        </p:nvPicPr>
        <p:blipFill>
          <a:blip r:embed="rId7"/>
          <a:srcRect/>
          <a:stretch/>
        </p:blipFill>
        <p:spPr>
          <a:xfrm>
            <a:off x="8382000" y="5581650"/>
            <a:ext cx="1371600" cy="1733550"/>
          </a:xfrm>
          <a:prstGeom prst="rect">
            <a:avLst/>
          </a:prstGeom>
        </p:spPr>
      </p:pic>
      <p:pic>
        <p:nvPicPr>
          <p:cNvPr id="8" name="Object 7" descr="preencoded.png"/>
          <p:cNvPicPr>
            <a:picLocks noChangeAspect="1"/>
          </p:cNvPicPr>
          <p:nvPr/>
        </p:nvPicPr>
        <p:blipFill>
          <a:blip r:embed="rId8"/>
          <a:srcRect/>
          <a:stretch/>
        </p:blipFill>
        <p:spPr>
          <a:xfrm>
            <a:off x="8181975" y="1685925"/>
            <a:ext cx="1571625" cy="2337983"/>
          </a:xfrm>
          <a:prstGeom prst="rect">
            <a:avLst/>
          </a:prstGeom>
        </p:spPr>
      </p:pic>
      <p:pic>
        <p:nvPicPr>
          <p:cNvPr id="9" name="Object 8" descr="preencoded.png"/>
          <p:cNvPicPr>
            <a:picLocks noChangeAspect="1"/>
          </p:cNvPicPr>
          <p:nvPr/>
        </p:nvPicPr>
        <p:blipFill>
          <a:blip r:embed="rId9"/>
          <a:srcRect/>
          <a:stretch/>
        </p:blipFill>
        <p:spPr>
          <a:xfrm>
            <a:off x="8582025" y="3810000"/>
            <a:ext cx="1171575" cy="2573285"/>
          </a:xfrm>
          <a:prstGeom prst="rect">
            <a:avLst/>
          </a:prstGeom>
        </p:spPr>
      </p:pic>
      <p:sp>
        <p:nvSpPr>
          <p:cNvPr id="14" name="Object12"/>
          <p:cNvSpPr/>
          <p:nvPr/>
        </p:nvSpPr>
        <p:spPr>
          <a:xfrm>
            <a:off x="9096375" y="6669388"/>
            <a:ext cx="439661" cy="552450"/>
          </a:xfrm>
          <a:prstGeom prst="rect">
            <a:avLst/>
          </a:prstGeom>
          <a:noFill/>
          <a:ln/>
        </p:spPr>
        <p:txBody>
          <a:bodyPr wrap="square" lIns="0" tIns="0" rIns="0" bIns="0" rtlCol="0" anchor="ctr"/>
          <a:lstStyle/>
          <a:p>
            <a:r>
              <a:rPr lang="uk-UA" sz="2800" b="1" dirty="0" smtClean="0">
                <a:latin typeface="Gilroy" panose="00000500000000000000" pitchFamily="2" charset="-52"/>
              </a:rPr>
              <a:t>15</a:t>
            </a:r>
            <a:endParaRPr lang="ru-RU" sz="2800" b="1" dirty="0">
              <a:latin typeface="Gilroy" panose="00000500000000000000" pitchFamily="2" charset="-52"/>
            </a:endParaRPr>
          </a:p>
        </p:txBody>
      </p:sp>
      <p:sp>
        <p:nvSpPr>
          <p:cNvPr id="15" name="Прямоугольник 14"/>
          <p:cNvSpPr/>
          <p:nvPr/>
        </p:nvSpPr>
        <p:spPr>
          <a:xfrm>
            <a:off x="485523" y="1533945"/>
            <a:ext cx="6969256" cy="5189113"/>
          </a:xfrm>
          <a:prstGeom prst="rect">
            <a:avLst/>
          </a:prstGeom>
        </p:spPr>
        <p:txBody>
          <a:bodyPr wrap="square">
            <a:spAutoFit/>
          </a:bodyPr>
          <a:lstStyle/>
          <a:p>
            <a:pPr>
              <a:lnSpc>
                <a:spcPct val="120000"/>
              </a:lnSpc>
              <a:spcAft>
                <a:spcPts val="0"/>
              </a:spcAft>
            </a:pPr>
            <a:r>
              <a:rPr lang="uk-UA" dirty="0">
                <a:latin typeface="Gilroy Bold" panose="00000800000000000000" pitchFamily="2" charset="-52"/>
                <a:ea typeface="Calibri" panose="020F0502020204030204" pitchFamily="34" charset="0"/>
              </a:rPr>
              <a:t>Наведемо приклад формалізованих і неформалізованих знань для задачі верстання видання.</a:t>
            </a:r>
            <a:endParaRPr lang="ru-RU" sz="1400" dirty="0">
              <a:latin typeface="Gilroy Bold" panose="00000800000000000000" pitchFamily="2" charset="-52"/>
              <a:ea typeface="Calibri" panose="020F0502020204030204" pitchFamily="34" charset="0"/>
            </a:endParaRPr>
          </a:p>
          <a:p>
            <a:pPr>
              <a:lnSpc>
                <a:spcPct val="120000"/>
              </a:lnSpc>
              <a:spcAft>
                <a:spcPts val="0"/>
              </a:spcAft>
            </a:pPr>
            <a:r>
              <a:rPr lang="uk-UA" dirty="0">
                <a:latin typeface="Gilroy" panose="00000500000000000000" pitchFamily="2" charset="-52"/>
                <a:ea typeface="Calibri" panose="020F0502020204030204" pitchFamily="34" charset="0"/>
              </a:rPr>
              <a:t>Формалізоване знання – «В текстах типу «Х» слід вживати на початку абзацу буквицю виду «Y</a:t>
            </a:r>
            <a:r>
              <a:rPr lang="uk-UA" dirty="0" smtClean="0">
                <a:latin typeface="Gilroy" panose="00000500000000000000" pitchFamily="2" charset="-52"/>
                <a:ea typeface="Calibri" panose="020F0502020204030204" pitchFamily="34" charset="0"/>
              </a:rPr>
              <a:t>».</a:t>
            </a:r>
          </a:p>
          <a:p>
            <a:pPr>
              <a:lnSpc>
                <a:spcPct val="120000"/>
              </a:lnSpc>
              <a:spcAft>
                <a:spcPts val="0"/>
              </a:spcAft>
            </a:pPr>
            <a:endParaRPr lang="ru-RU" sz="1400" dirty="0">
              <a:latin typeface="Gilroy" panose="00000500000000000000" pitchFamily="2" charset="-52"/>
              <a:ea typeface="Calibri" panose="020F0502020204030204" pitchFamily="34" charset="0"/>
            </a:endParaRPr>
          </a:p>
          <a:p>
            <a:pPr>
              <a:lnSpc>
                <a:spcPct val="120000"/>
              </a:lnSpc>
              <a:spcAft>
                <a:spcPts val="0"/>
              </a:spcAft>
            </a:pPr>
            <a:r>
              <a:rPr lang="uk-UA" dirty="0">
                <a:latin typeface="Gilroy Bold" panose="00000800000000000000" pitchFamily="2" charset="-52"/>
                <a:ea typeface="Calibri" panose="020F0502020204030204" pitchFamily="34" charset="0"/>
              </a:rPr>
              <a:t>Неформалізоване знання </a:t>
            </a:r>
            <a:r>
              <a:rPr lang="uk-UA" dirty="0">
                <a:latin typeface="Gilroy" panose="00000500000000000000" pitchFamily="2" charset="-52"/>
                <a:ea typeface="Calibri" panose="020F0502020204030204" pitchFamily="34" charset="0"/>
              </a:rPr>
              <a:t>– «В текстах типу «Х» рекомендується (або бажано) виділяти буквицю (якщо вона є) іншим кольором (яким – не вказується</a:t>
            </a:r>
            <a:r>
              <a:rPr lang="uk-UA" dirty="0" smtClean="0">
                <a:latin typeface="Gilroy" panose="00000500000000000000" pitchFamily="2" charset="-52"/>
                <a:ea typeface="Calibri" panose="020F0502020204030204" pitchFamily="34" charset="0"/>
              </a:rPr>
              <a:t>)».</a:t>
            </a:r>
          </a:p>
          <a:p>
            <a:pPr>
              <a:lnSpc>
                <a:spcPct val="120000"/>
              </a:lnSpc>
              <a:spcAft>
                <a:spcPts val="0"/>
              </a:spcAft>
            </a:pPr>
            <a:endParaRPr lang="ru-RU" sz="1400" dirty="0">
              <a:latin typeface="Gilroy Bold" panose="00000800000000000000" pitchFamily="2" charset="-52"/>
              <a:ea typeface="Calibri" panose="020F0502020204030204" pitchFamily="34" charset="0"/>
            </a:endParaRPr>
          </a:p>
          <a:p>
            <a:pPr>
              <a:lnSpc>
                <a:spcPct val="120000"/>
              </a:lnSpc>
              <a:spcAft>
                <a:spcPts val="0"/>
              </a:spcAft>
            </a:pPr>
            <a:r>
              <a:rPr lang="uk-UA" dirty="0">
                <a:latin typeface="Gilroy Bold" panose="00000800000000000000" pitchFamily="2" charset="-52"/>
                <a:ea typeface="Calibri" panose="020F0502020204030204" pitchFamily="34" charset="0"/>
              </a:rPr>
              <a:t>Наступний шар неформалізованого знання </a:t>
            </a:r>
            <a:r>
              <a:rPr lang="uk-UA" dirty="0">
                <a:latin typeface="Gilroy" panose="00000500000000000000" pitchFamily="2" charset="-52"/>
                <a:ea typeface="Calibri" panose="020F0502020204030204" pitchFamily="34" charset="0"/>
              </a:rPr>
              <a:t>– «Якщо видання дитячого спрямування, то краще буквиця «Y» з кольором «назва кольору»; якщо текст історичного спрямування, то буквиця вибирається відповідно з особливостями передачі кольором певної емоції або почуття, яке несе в собі фрагмент тексту</a:t>
            </a:r>
            <a:r>
              <a:rPr lang="uk-UA" dirty="0" smtClean="0">
                <a:latin typeface="Gilroy" panose="00000500000000000000" pitchFamily="2" charset="-52"/>
                <a:ea typeface="Calibri" panose="020F0502020204030204" pitchFamily="34" charset="0"/>
              </a:rPr>
              <a:t>».</a:t>
            </a:r>
          </a:p>
          <a:p>
            <a:pPr>
              <a:lnSpc>
                <a:spcPct val="120000"/>
              </a:lnSpc>
              <a:spcAft>
                <a:spcPts val="0"/>
              </a:spcAft>
            </a:pPr>
            <a:endParaRPr lang="ru-RU" sz="1400" dirty="0">
              <a:latin typeface="Gilroy" panose="00000500000000000000" pitchFamily="2" charset="-52"/>
              <a:ea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5416223" y="0"/>
            <a:ext cx="4337377" cy="7315200"/>
          </a:xfrm>
          <a:prstGeom prst="rect">
            <a:avLst/>
          </a:prstGeom>
        </p:spPr>
      </p:pic>
      <p:pic>
        <p:nvPicPr>
          <p:cNvPr id="3" name="Object 2" descr="preencoded.png"/>
          <p:cNvPicPr>
            <a:picLocks noChangeAspect="1"/>
          </p:cNvPicPr>
          <p:nvPr/>
        </p:nvPicPr>
        <p:blipFill>
          <a:blip r:embed="rId4"/>
          <a:srcRect/>
          <a:stretch/>
        </p:blipFill>
        <p:spPr>
          <a:xfrm>
            <a:off x="6286509" y="323850"/>
            <a:ext cx="3467091" cy="3508902"/>
          </a:xfrm>
          <a:prstGeom prst="rect">
            <a:avLst/>
          </a:prstGeom>
        </p:spPr>
      </p:pic>
      <p:pic>
        <p:nvPicPr>
          <p:cNvPr id="4" name="Object 3" descr="preencoded.png"/>
          <p:cNvPicPr>
            <a:picLocks noChangeAspect="1"/>
          </p:cNvPicPr>
          <p:nvPr/>
        </p:nvPicPr>
        <p:blipFill>
          <a:blip r:embed="rId5"/>
          <a:srcRect/>
          <a:stretch/>
        </p:blipFill>
        <p:spPr>
          <a:xfrm>
            <a:off x="8296275" y="2628900"/>
            <a:ext cx="1304404" cy="1315157"/>
          </a:xfrm>
          <a:prstGeom prst="rect">
            <a:avLst/>
          </a:prstGeom>
        </p:spPr>
      </p:pic>
      <p:pic>
        <p:nvPicPr>
          <p:cNvPr id="5" name="Object 4" descr="preencoded.png"/>
          <p:cNvPicPr>
            <a:picLocks noChangeAspect="1"/>
          </p:cNvPicPr>
          <p:nvPr/>
        </p:nvPicPr>
        <p:blipFill>
          <a:blip r:embed="rId6"/>
          <a:srcRect/>
          <a:stretch/>
        </p:blipFill>
        <p:spPr>
          <a:xfrm>
            <a:off x="8867775" y="476250"/>
            <a:ext cx="665531" cy="660834"/>
          </a:xfrm>
          <a:prstGeom prst="rect">
            <a:avLst/>
          </a:prstGeom>
        </p:spPr>
      </p:pic>
      <p:pic>
        <p:nvPicPr>
          <p:cNvPr id="6" name="Object 5" descr="preencoded.png"/>
          <p:cNvPicPr>
            <a:picLocks noChangeAspect="1"/>
          </p:cNvPicPr>
          <p:nvPr/>
        </p:nvPicPr>
        <p:blipFill>
          <a:blip r:embed="rId6"/>
          <a:srcRect/>
          <a:stretch/>
        </p:blipFill>
        <p:spPr>
          <a:xfrm>
            <a:off x="7581900" y="5819775"/>
            <a:ext cx="665531" cy="660834"/>
          </a:xfrm>
          <a:prstGeom prst="rect">
            <a:avLst/>
          </a:prstGeom>
        </p:spPr>
      </p:pic>
      <p:pic>
        <p:nvPicPr>
          <p:cNvPr id="7" name="Object 6" descr="preencoded.png"/>
          <p:cNvPicPr>
            <a:picLocks noChangeAspect="1"/>
          </p:cNvPicPr>
          <p:nvPr/>
        </p:nvPicPr>
        <p:blipFill>
          <a:blip r:embed="rId7"/>
          <a:srcRect/>
          <a:stretch/>
        </p:blipFill>
        <p:spPr>
          <a:xfrm>
            <a:off x="6038850" y="3028950"/>
            <a:ext cx="2885991" cy="2620375"/>
          </a:xfrm>
          <a:prstGeom prst="rect">
            <a:avLst/>
          </a:prstGeom>
        </p:spPr>
      </p:pic>
      <p:pic>
        <p:nvPicPr>
          <p:cNvPr id="8" name="Object 7" descr="preencoded.png"/>
          <p:cNvPicPr>
            <a:picLocks noChangeAspect="1"/>
          </p:cNvPicPr>
          <p:nvPr/>
        </p:nvPicPr>
        <p:blipFill>
          <a:blip r:embed="rId8"/>
          <a:srcRect/>
          <a:stretch/>
        </p:blipFill>
        <p:spPr>
          <a:xfrm>
            <a:off x="8105775" y="4048125"/>
            <a:ext cx="1647825" cy="3267075"/>
          </a:xfrm>
          <a:prstGeom prst="rect">
            <a:avLst/>
          </a:prstGeom>
        </p:spPr>
      </p:pic>
      <p:sp>
        <p:nvSpPr>
          <p:cNvPr id="13" name="Object12"/>
          <p:cNvSpPr/>
          <p:nvPr/>
        </p:nvSpPr>
        <p:spPr>
          <a:xfrm>
            <a:off x="9096375" y="6669388"/>
            <a:ext cx="439661" cy="552450"/>
          </a:xfrm>
          <a:prstGeom prst="rect">
            <a:avLst/>
          </a:prstGeom>
          <a:noFill/>
          <a:ln/>
        </p:spPr>
        <p:txBody>
          <a:bodyPr wrap="square" lIns="0" tIns="0" rIns="0" bIns="0" rtlCol="0" anchor="ctr"/>
          <a:lstStyle/>
          <a:p>
            <a:r>
              <a:rPr lang="uk-UA" sz="2800" b="1" dirty="0" smtClean="0">
                <a:latin typeface="Gilroy" panose="00000500000000000000" pitchFamily="2" charset="-52"/>
              </a:rPr>
              <a:t>16</a:t>
            </a:r>
            <a:endParaRPr lang="ru-RU" sz="2800" b="1" dirty="0">
              <a:latin typeface="Gilroy" panose="00000500000000000000" pitchFamily="2" charset="-52"/>
            </a:endParaRPr>
          </a:p>
        </p:txBody>
      </p:sp>
      <p:sp>
        <p:nvSpPr>
          <p:cNvPr id="14" name="Прямоугольник 13"/>
          <p:cNvSpPr/>
          <p:nvPr/>
        </p:nvSpPr>
        <p:spPr>
          <a:xfrm>
            <a:off x="686466" y="1502766"/>
            <a:ext cx="6007079" cy="4647426"/>
          </a:xfrm>
          <a:prstGeom prst="rect">
            <a:avLst/>
          </a:prstGeom>
        </p:spPr>
        <p:txBody>
          <a:bodyPr wrap="square">
            <a:spAutoFit/>
          </a:bodyPr>
          <a:lstStyle/>
          <a:p>
            <a:pPr>
              <a:lnSpc>
                <a:spcPct val="120000"/>
              </a:lnSpc>
              <a:spcAft>
                <a:spcPts val="0"/>
              </a:spcAft>
            </a:pPr>
            <a:r>
              <a:rPr lang="uk-UA" sz="2000" dirty="0">
                <a:latin typeface="Gilroy" panose="00000500000000000000" pitchFamily="2" charset="-52"/>
                <a:ea typeface="Calibri" panose="020F0502020204030204" pitchFamily="34" charset="0"/>
              </a:rPr>
              <a:t>Дану задачу можна вирішити двома способами: </a:t>
            </a:r>
            <a:endParaRPr lang="ru-RU" sz="2000" dirty="0">
              <a:latin typeface="Gilroy" panose="00000500000000000000" pitchFamily="2" charset="-52"/>
              <a:ea typeface="Calibri" panose="020F0502020204030204" pitchFamily="34" charset="0"/>
            </a:endParaRPr>
          </a:p>
          <a:p>
            <a:pPr marL="342900" lvl="0" indent="-342900">
              <a:lnSpc>
                <a:spcPct val="120000"/>
              </a:lnSpc>
              <a:spcAft>
                <a:spcPts val="0"/>
              </a:spcAft>
              <a:buFont typeface="+mj-lt"/>
              <a:buAutoNum type="arabicParenR"/>
              <a:tabLst>
                <a:tab pos="685800" algn="l"/>
              </a:tabLst>
            </a:pPr>
            <a:r>
              <a:rPr lang="uk-UA" sz="2000" dirty="0">
                <a:latin typeface="Gilroy" panose="00000500000000000000" pitchFamily="2" charset="-52"/>
                <a:ea typeface="Times New Roman" panose="02020603050405020304" pitchFamily="18" charset="0"/>
                <a:cs typeface="Times New Roman" panose="02020603050405020304" pitchFamily="18" charset="0"/>
              </a:rPr>
              <a:t>створити спеціальні програмні засоби, що описують кожне неформалізоване знання</a:t>
            </a:r>
            <a:r>
              <a:rPr lang="uk-UA" sz="2000" dirty="0" smtClean="0">
                <a:latin typeface="Gilroy" panose="00000500000000000000" pitchFamily="2" charset="-52"/>
                <a:ea typeface="Times New Roman" panose="02020603050405020304" pitchFamily="18" charset="0"/>
                <a:cs typeface="Times New Roman" panose="02020603050405020304" pitchFamily="18" charset="0"/>
              </a:rPr>
              <a:t>;</a:t>
            </a:r>
          </a:p>
          <a:p>
            <a:pPr marL="342900" lvl="0" indent="-342900">
              <a:lnSpc>
                <a:spcPct val="120000"/>
              </a:lnSpc>
              <a:spcAft>
                <a:spcPts val="0"/>
              </a:spcAft>
              <a:buFont typeface="+mj-lt"/>
              <a:buAutoNum type="arabicParenR"/>
              <a:tabLst>
                <a:tab pos="685800" algn="l"/>
              </a:tabLst>
            </a:pPr>
            <a:endParaRPr lang="ru-RU" sz="2000" dirty="0">
              <a:latin typeface="Gilroy" panose="00000500000000000000" pitchFamily="2" charset="-52"/>
              <a:ea typeface="Times New Roman" panose="02020603050405020304" pitchFamily="18" charset="0"/>
              <a:cs typeface="Times New Roman" panose="02020603050405020304" pitchFamily="18" charset="0"/>
            </a:endParaRPr>
          </a:p>
          <a:p>
            <a:pPr marL="342900" lvl="0" indent="-342900">
              <a:lnSpc>
                <a:spcPct val="120000"/>
              </a:lnSpc>
              <a:spcAft>
                <a:spcPts val="0"/>
              </a:spcAft>
              <a:buFont typeface="+mj-lt"/>
              <a:buAutoNum type="arabicParenR"/>
              <a:tabLst>
                <a:tab pos="685800" algn="l"/>
              </a:tabLst>
            </a:pPr>
            <a:r>
              <a:rPr lang="uk-UA" sz="2000" dirty="0">
                <a:latin typeface="Gilroy" panose="00000500000000000000" pitchFamily="2" charset="-52"/>
                <a:ea typeface="Times New Roman" panose="02020603050405020304" pitchFamily="18" charset="0"/>
                <a:cs typeface="Times New Roman" panose="02020603050405020304" pitchFamily="18" charset="0"/>
              </a:rPr>
              <a:t>знайти форму опису знань для того, щоб на їх основі автоматично формувати програмні засоби для створення шаблонів або перевірки готових формалізованих знань</a:t>
            </a:r>
            <a:r>
              <a:rPr lang="uk-UA" sz="2000" dirty="0" smtClean="0">
                <a:latin typeface="Gilroy" panose="00000500000000000000" pitchFamily="2" charset="-52"/>
                <a:ea typeface="Times New Roman" panose="02020603050405020304" pitchFamily="18" charset="0"/>
                <a:cs typeface="Times New Roman" panose="02020603050405020304" pitchFamily="18" charset="0"/>
              </a:rPr>
              <a:t>.</a:t>
            </a:r>
          </a:p>
          <a:p>
            <a:pPr marL="342900" lvl="0" indent="-342900">
              <a:lnSpc>
                <a:spcPct val="120000"/>
              </a:lnSpc>
              <a:spcAft>
                <a:spcPts val="0"/>
              </a:spcAft>
              <a:buFont typeface="+mj-lt"/>
              <a:buAutoNum type="arabicParenR"/>
              <a:tabLst>
                <a:tab pos="685800" algn="l"/>
              </a:tabLst>
            </a:pPr>
            <a:endParaRPr lang="uk-UA" sz="2000" dirty="0">
              <a:latin typeface="Gilroy" panose="00000500000000000000" pitchFamily="2" charset="-52"/>
              <a:ea typeface="Times New Roman" panose="02020603050405020304" pitchFamily="18" charset="0"/>
              <a:cs typeface="Times New Roman" panose="02020603050405020304" pitchFamily="18" charset="0"/>
            </a:endParaRPr>
          </a:p>
          <a:p>
            <a:r>
              <a:rPr lang="uk-UA" sz="2000" dirty="0">
                <a:latin typeface="Gilroy" panose="00000500000000000000" pitchFamily="2" charset="-52"/>
              </a:rPr>
              <a:t>Кожне судження складається із трьох основних елементів </a:t>
            </a:r>
            <a:r>
              <a:rPr lang="uk-UA" sz="2000" b="1" dirty="0">
                <a:latin typeface="Gilroy" panose="00000500000000000000" pitchFamily="2" charset="-52"/>
              </a:rPr>
              <a:t>суб'єкта, предиката і зв'язки</a:t>
            </a:r>
            <a:r>
              <a:rPr lang="uk-UA" sz="2000" dirty="0">
                <a:latin typeface="Gilroy" panose="00000500000000000000" pitchFamily="2" charset="-52"/>
              </a:rPr>
              <a:t>. Кожний із цих членів судження обов'язково є або мається на увазі у всіх судженнях</a:t>
            </a:r>
            <a:r>
              <a:rPr lang="uk-UA" sz="2000" dirty="0" smtClean="0">
                <a:latin typeface="Gilroy" panose="00000500000000000000" pitchFamily="2" charset="-52"/>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295280" y="0"/>
            <a:ext cx="9458320" cy="7315200"/>
          </a:xfrm>
          <a:prstGeom prst="rect">
            <a:avLst/>
          </a:prstGeom>
        </p:spPr>
      </p:pic>
      <p:pic>
        <p:nvPicPr>
          <p:cNvPr id="3" name="Object 2" descr="preencoded.png"/>
          <p:cNvPicPr>
            <a:picLocks noChangeAspect="1"/>
          </p:cNvPicPr>
          <p:nvPr/>
        </p:nvPicPr>
        <p:blipFill>
          <a:blip r:embed="rId4"/>
          <a:srcRect/>
          <a:stretch/>
        </p:blipFill>
        <p:spPr>
          <a:xfrm>
            <a:off x="4705350" y="0"/>
            <a:ext cx="5048250" cy="7315200"/>
          </a:xfrm>
          <a:prstGeom prst="rect">
            <a:avLst/>
          </a:prstGeom>
        </p:spPr>
      </p:pic>
      <p:pic>
        <p:nvPicPr>
          <p:cNvPr id="5" name="Object 4" descr="preencoded.png"/>
          <p:cNvPicPr>
            <a:picLocks noChangeAspect="1"/>
          </p:cNvPicPr>
          <p:nvPr/>
        </p:nvPicPr>
        <p:blipFill>
          <a:blip r:embed="rId5"/>
          <a:srcRect/>
          <a:stretch/>
        </p:blipFill>
        <p:spPr>
          <a:xfrm rot="16200000">
            <a:off x="6433146" y="-1209671"/>
            <a:ext cx="3638541" cy="3133725"/>
          </a:xfrm>
          <a:prstGeom prst="rect">
            <a:avLst/>
          </a:prstGeom>
        </p:spPr>
      </p:pic>
      <p:pic>
        <p:nvPicPr>
          <p:cNvPr id="6" name="Object 5" descr="preencoded.png"/>
          <p:cNvPicPr>
            <a:picLocks noChangeAspect="1"/>
          </p:cNvPicPr>
          <p:nvPr/>
        </p:nvPicPr>
        <p:blipFill>
          <a:blip r:embed="rId6"/>
          <a:srcRect/>
          <a:stretch/>
        </p:blipFill>
        <p:spPr>
          <a:xfrm>
            <a:off x="7493749" y="2503431"/>
            <a:ext cx="1931794" cy="1957713"/>
          </a:xfrm>
          <a:prstGeom prst="rect">
            <a:avLst/>
          </a:prstGeom>
        </p:spPr>
      </p:pic>
      <p:pic>
        <p:nvPicPr>
          <p:cNvPr id="7" name="Object 6" descr="preencoded.png"/>
          <p:cNvPicPr>
            <a:picLocks noChangeAspect="1"/>
          </p:cNvPicPr>
          <p:nvPr/>
        </p:nvPicPr>
        <p:blipFill>
          <a:blip r:embed="rId7">
            <a:extLst>
              <a:ext uri="{96DAC541-7B7A-43D3-8B79-37D633B846F1}">
                <asvg:svgBlip xmlns="" xmlns:asvg="http://schemas.microsoft.com/office/drawing/2016/SVG/main" r:embed="rId9"/>
              </a:ext>
            </a:extLst>
          </a:blip>
          <a:srcRect/>
          <a:stretch/>
        </p:blipFill>
        <p:spPr>
          <a:xfrm>
            <a:off x="9011669" y="4466262"/>
            <a:ext cx="771525" cy="1333500"/>
          </a:xfrm>
          <a:prstGeom prst="rect">
            <a:avLst/>
          </a:prstGeom>
        </p:spPr>
      </p:pic>
      <p:sp>
        <p:nvSpPr>
          <p:cNvPr id="8" name="Object7"/>
          <p:cNvSpPr/>
          <p:nvPr/>
        </p:nvSpPr>
        <p:spPr>
          <a:xfrm>
            <a:off x="1090506" y="357191"/>
            <a:ext cx="5379575" cy="1714500"/>
          </a:xfrm>
          <a:prstGeom prst="rect">
            <a:avLst/>
          </a:prstGeom>
          <a:noFill/>
          <a:ln/>
        </p:spPr>
        <p:txBody>
          <a:bodyPr wrap="square" lIns="0" tIns="0" rIns="0" bIns="0" rtlCol="0" anchor="ctr"/>
          <a:lstStyle/>
          <a:p>
            <a:r>
              <a:rPr lang="uk-UA" sz="2400" b="1" dirty="0" smtClean="0">
                <a:latin typeface="Gilroy Bold" panose="00000800000000000000" pitchFamily="2" charset="-52"/>
              </a:rPr>
              <a:t>2.3. МЕТОД ФОРМАЛІЗАЦІЇ ЗНАНЬ</a:t>
            </a:r>
            <a:endParaRPr lang="ru-RU" sz="2400" dirty="0">
              <a:latin typeface="Gilroy Bold" panose="00000800000000000000" pitchFamily="2" charset="-52"/>
            </a:endParaRPr>
          </a:p>
        </p:txBody>
      </p:sp>
      <p:sp>
        <p:nvSpPr>
          <p:cNvPr id="9" name="Object8"/>
          <p:cNvSpPr/>
          <p:nvPr/>
        </p:nvSpPr>
        <p:spPr>
          <a:xfrm>
            <a:off x="1090506" y="2326842"/>
            <a:ext cx="7081054" cy="3590925"/>
          </a:xfrm>
          <a:prstGeom prst="rect">
            <a:avLst/>
          </a:prstGeom>
          <a:noFill/>
          <a:ln/>
        </p:spPr>
        <p:txBody>
          <a:bodyPr wrap="square" lIns="0" tIns="0" rIns="0" bIns="0" rtlCol="0" anchor="ctr"/>
          <a:lstStyle/>
          <a:p>
            <a:r>
              <a:rPr lang="uk-UA" sz="2000" dirty="0" smtClean="0">
                <a:latin typeface="Gilroy Bold" panose="00000800000000000000" pitchFamily="2" charset="-52"/>
              </a:rPr>
              <a:t>1) Метод </a:t>
            </a:r>
            <a:r>
              <a:rPr lang="uk-UA" sz="2000" dirty="0">
                <a:latin typeface="Gilroy Bold" panose="00000800000000000000" pitchFamily="2" charset="-52"/>
              </a:rPr>
              <a:t>формалізації знань складається з таких </a:t>
            </a:r>
            <a:r>
              <a:rPr lang="uk-UA" sz="2000" dirty="0" smtClean="0">
                <a:latin typeface="Gilroy Bold" panose="00000800000000000000" pitchFamily="2" charset="-52"/>
              </a:rPr>
              <a:t>етапів:</a:t>
            </a:r>
          </a:p>
          <a:p>
            <a:r>
              <a:rPr lang="uk-UA" sz="2000" dirty="0" smtClean="0">
                <a:latin typeface="Gilroy" panose="00000500000000000000" pitchFamily="2" charset="-52"/>
              </a:rPr>
              <a:t> </a:t>
            </a:r>
            <a:endParaRPr lang="ru-RU" sz="2000" dirty="0">
              <a:latin typeface="Gilroy" panose="00000500000000000000" pitchFamily="2" charset="-52"/>
            </a:endParaRPr>
          </a:p>
          <a:p>
            <a:r>
              <a:rPr lang="uk-UA" sz="2000" dirty="0">
                <a:latin typeface="Gilroy" panose="00000500000000000000" pitchFamily="2" charset="-52"/>
              </a:rPr>
              <a:t>1) Виявлення суджень про конкретну предметну область;</a:t>
            </a:r>
            <a:endParaRPr lang="ru-RU" sz="2000" dirty="0">
              <a:latin typeface="Gilroy" panose="00000500000000000000" pitchFamily="2" charset="-52"/>
            </a:endParaRPr>
          </a:p>
          <a:p>
            <a:r>
              <a:rPr lang="uk-UA" sz="2000" dirty="0" smtClean="0">
                <a:latin typeface="Gilroy" panose="00000500000000000000" pitchFamily="2" charset="-52"/>
              </a:rPr>
              <a:t>   а</a:t>
            </a:r>
            <a:r>
              <a:rPr lang="uk-UA" sz="2000" dirty="0">
                <a:latin typeface="Gilroy" panose="00000500000000000000" pitchFamily="2" charset="-52"/>
              </a:rPr>
              <a:t>) Виявлення вимог конкретної предметної області стосовно формування конкретних видів неформалізованих знань;</a:t>
            </a:r>
            <a:endParaRPr lang="ru-RU" sz="2000" dirty="0">
              <a:latin typeface="Gilroy" panose="00000500000000000000" pitchFamily="2" charset="-52"/>
            </a:endParaRPr>
          </a:p>
          <a:p>
            <a:r>
              <a:rPr lang="uk-UA" sz="2000" dirty="0" smtClean="0">
                <a:latin typeface="Gilroy" panose="00000500000000000000" pitchFamily="2" charset="-52"/>
              </a:rPr>
              <a:t>    б</a:t>
            </a:r>
            <a:r>
              <a:rPr lang="uk-UA" sz="2000" dirty="0">
                <a:latin typeface="Gilroy" panose="00000500000000000000" pitchFamily="2" charset="-52"/>
              </a:rPr>
              <a:t>) Виявлення суджень у розрізі предметної області</a:t>
            </a:r>
            <a:r>
              <a:rPr lang="uk-UA" sz="2000" dirty="0" smtClean="0">
                <a:latin typeface="Gilroy" panose="00000500000000000000" pitchFamily="2" charset="-52"/>
              </a:rPr>
              <a:t>.</a:t>
            </a:r>
          </a:p>
          <a:p>
            <a:endParaRPr lang="ru-RU" sz="2000" dirty="0">
              <a:latin typeface="Gilroy" panose="00000500000000000000" pitchFamily="2" charset="-52"/>
            </a:endParaRPr>
          </a:p>
          <a:p>
            <a:r>
              <a:rPr lang="uk-UA" sz="2000" dirty="0">
                <a:latin typeface="Gilroy Bold" panose="00000800000000000000" pitchFamily="2" charset="-52"/>
              </a:rPr>
              <a:t>2) Дескриптивна формалізація знань</a:t>
            </a:r>
            <a:r>
              <a:rPr lang="uk-UA" sz="2000" dirty="0" smtClean="0">
                <a:latin typeface="Gilroy Bold" panose="00000800000000000000" pitchFamily="2" charset="-52"/>
              </a:rPr>
              <a:t>.</a:t>
            </a:r>
          </a:p>
          <a:p>
            <a:endParaRPr lang="ru-RU" sz="2000" dirty="0">
              <a:latin typeface="Gilroy" panose="00000500000000000000" pitchFamily="2" charset="-52"/>
            </a:endParaRPr>
          </a:p>
          <a:p>
            <a:r>
              <a:rPr lang="uk-UA" sz="2000" dirty="0">
                <a:latin typeface="Gilroy" panose="00000500000000000000" pitchFamily="2" charset="-52"/>
              </a:rPr>
              <a:t>Дескриптивна формалізація знань припускає прямий опис об'єктів за допомогою термінів. Мета даного етапу формалізації – представлення даних у компактному, більш точному й однозначному вигляді. У цьому випадку, у якості термінів обрані терміни апарата логіки суджень.</a:t>
            </a:r>
            <a:endParaRPr lang="ru-RU" sz="2000" dirty="0">
              <a:latin typeface="Gilroy" panose="00000500000000000000" pitchFamily="2" charset="-52"/>
            </a:endParaRPr>
          </a:p>
        </p:txBody>
      </p:sp>
      <p:sp>
        <p:nvSpPr>
          <p:cNvPr id="10" name="Object12"/>
          <p:cNvSpPr/>
          <p:nvPr/>
        </p:nvSpPr>
        <p:spPr>
          <a:xfrm>
            <a:off x="9096375" y="6669388"/>
            <a:ext cx="439661" cy="552450"/>
          </a:xfrm>
          <a:prstGeom prst="rect">
            <a:avLst/>
          </a:prstGeom>
          <a:noFill/>
          <a:ln/>
        </p:spPr>
        <p:txBody>
          <a:bodyPr wrap="square" lIns="0" tIns="0" rIns="0" bIns="0" rtlCol="0" anchor="ctr"/>
          <a:lstStyle/>
          <a:p>
            <a:r>
              <a:rPr lang="uk-UA" sz="2800" b="1" dirty="0" smtClean="0">
                <a:latin typeface="Gilroy" panose="00000500000000000000" pitchFamily="2" charset="-52"/>
              </a:rPr>
              <a:t>17</a:t>
            </a:r>
            <a:endParaRPr lang="ru-RU" sz="2800" b="1" dirty="0">
              <a:latin typeface="Gilroy" panose="00000500000000000000" pitchFamily="2" charset="-5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2064186"/>
            <a:ext cx="8102487" cy="5251014"/>
          </a:xfrm>
          <a:prstGeom prst="rect">
            <a:avLst/>
          </a:prstGeom>
        </p:spPr>
      </p:pic>
      <p:pic>
        <p:nvPicPr>
          <p:cNvPr id="3" name="Object 2" descr="preencoded.png"/>
          <p:cNvPicPr>
            <a:picLocks noChangeAspect="1"/>
          </p:cNvPicPr>
          <p:nvPr/>
        </p:nvPicPr>
        <p:blipFill>
          <a:blip r:embed="rId4"/>
          <a:srcRect/>
          <a:stretch/>
        </p:blipFill>
        <p:spPr>
          <a:xfrm>
            <a:off x="4705350" y="0"/>
            <a:ext cx="5048250" cy="7315200"/>
          </a:xfrm>
          <a:prstGeom prst="rect">
            <a:avLst/>
          </a:prstGeom>
        </p:spPr>
      </p:pic>
      <p:pic>
        <p:nvPicPr>
          <p:cNvPr id="4" name="Object 3" descr="preencoded.png"/>
          <p:cNvPicPr>
            <a:picLocks noChangeAspect="1"/>
          </p:cNvPicPr>
          <p:nvPr/>
        </p:nvPicPr>
        <p:blipFill>
          <a:blip r:embed="rId5">
            <a:extLst>
              <a:ext uri="{96DAC541-7B7A-43D3-8B79-37D633B846F1}">
                <asvg:svgBlip xmlns="" xmlns:asvg="http://schemas.microsoft.com/office/drawing/2016/SVG/main" r:embed="rId6"/>
              </a:ext>
            </a:extLst>
          </a:blip>
          <a:srcRect/>
          <a:stretch/>
        </p:blipFill>
        <p:spPr>
          <a:xfrm>
            <a:off x="7886628" y="333375"/>
            <a:ext cx="1514475" cy="2514600"/>
          </a:xfrm>
          <a:prstGeom prst="rect">
            <a:avLst/>
          </a:prstGeom>
        </p:spPr>
      </p:pic>
      <p:pic>
        <p:nvPicPr>
          <p:cNvPr id="7" name="Object 6" descr="preencoded.png"/>
          <p:cNvPicPr>
            <a:picLocks noChangeAspect="1"/>
          </p:cNvPicPr>
          <p:nvPr/>
        </p:nvPicPr>
        <p:blipFill>
          <a:blip r:embed="rId7">
            <a:extLst>
              <a:ext uri="{96DAC541-7B7A-43D3-8B79-37D633B846F1}">
                <asvg:svgBlip xmlns="" xmlns:asvg="http://schemas.microsoft.com/office/drawing/2016/SVG/main" r:embed="rId10"/>
              </a:ext>
            </a:extLst>
          </a:blip>
          <a:srcRect/>
          <a:stretch/>
        </p:blipFill>
        <p:spPr>
          <a:xfrm>
            <a:off x="-89772" y="35473"/>
            <a:ext cx="9582150" cy="2524125"/>
          </a:xfrm>
          <a:prstGeom prst="rect">
            <a:avLst/>
          </a:prstGeom>
        </p:spPr>
      </p:pic>
      <p:pic>
        <p:nvPicPr>
          <p:cNvPr id="8" name="Object 7" descr="preencoded.png"/>
          <p:cNvPicPr>
            <a:picLocks noChangeAspect="1"/>
          </p:cNvPicPr>
          <p:nvPr/>
        </p:nvPicPr>
        <p:blipFill>
          <a:blip r:embed="rId11"/>
          <a:srcRect/>
          <a:stretch/>
        </p:blipFill>
        <p:spPr>
          <a:xfrm>
            <a:off x="7943850" y="3689026"/>
            <a:ext cx="1809750" cy="1828800"/>
          </a:xfrm>
          <a:prstGeom prst="rect">
            <a:avLst/>
          </a:prstGeom>
        </p:spPr>
      </p:pic>
      <p:sp>
        <p:nvSpPr>
          <p:cNvPr id="10" name="Object12"/>
          <p:cNvSpPr/>
          <p:nvPr/>
        </p:nvSpPr>
        <p:spPr>
          <a:xfrm>
            <a:off x="9096375" y="6669388"/>
            <a:ext cx="439661" cy="552450"/>
          </a:xfrm>
          <a:prstGeom prst="rect">
            <a:avLst/>
          </a:prstGeom>
          <a:noFill/>
          <a:ln/>
        </p:spPr>
        <p:txBody>
          <a:bodyPr wrap="square" lIns="0" tIns="0" rIns="0" bIns="0" rtlCol="0" anchor="ctr"/>
          <a:lstStyle/>
          <a:p>
            <a:r>
              <a:rPr lang="uk-UA" sz="2800" b="1" dirty="0" smtClean="0">
                <a:latin typeface="Gilroy" panose="00000500000000000000" pitchFamily="2" charset="-52"/>
              </a:rPr>
              <a:t>18</a:t>
            </a:r>
            <a:endParaRPr lang="ru-RU" sz="2800" b="1" dirty="0">
              <a:latin typeface="Gilroy" panose="00000500000000000000" pitchFamily="2" charset="-52"/>
            </a:endParaRPr>
          </a:p>
        </p:txBody>
      </p:sp>
      <p:sp>
        <p:nvSpPr>
          <p:cNvPr id="11" name="Прямоугольник 10"/>
          <p:cNvSpPr/>
          <p:nvPr/>
        </p:nvSpPr>
        <p:spPr>
          <a:xfrm>
            <a:off x="641242" y="611946"/>
            <a:ext cx="5548131" cy="978729"/>
          </a:xfrm>
          <a:prstGeom prst="rect">
            <a:avLst/>
          </a:prstGeom>
        </p:spPr>
        <p:txBody>
          <a:bodyPr wrap="square">
            <a:spAutoFit/>
          </a:bodyPr>
          <a:lstStyle/>
          <a:p>
            <a:pPr>
              <a:lnSpc>
                <a:spcPct val="120000"/>
              </a:lnSpc>
              <a:spcAft>
                <a:spcPts val="0"/>
              </a:spcAft>
            </a:pPr>
            <a:r>
              <a:rPr lang="uk-UA" sz="2400" dirty="0">
                <a:latin typeface="Gilroy Bold" panose="00000800000000000000" pitchFamily="2" charset="-52"/>
                <a:ea typeface="Calibri" panose="020F0502020204030204" pitchFamily="34" charset="0"/>
              </a:rPr>
              <a:t>Дескриптивна формалізація знань відбувається у </a:t>
            </a:r>
            <a:r>
              <a:rPr lang="uk-UA" sz="2400" dirty="0" smtClean="0">
                <a:latin typeface="Gilroy Bold" panose="00000800000000000000" pitchFamily="2" charset="-52"/>
                <a:ea typeface="Calibri" panose="020F0502020204030204" pitchFamily="34" charset="0"/>
              </a:rPr>
              <a:t>спосіб:</a:t>
            </a:r>
            <a:endParaRPr lang="ru-RU" sz="2400" dirty="0">
              <a:effectLst/>
              <a:latin typeface="Gilroy Bold" panose="00000800000000000000" pitchFamily="2" charset="-52"/>
              <a:ea typeface="Calibri" panose="020F0502020204030204" pitchFamily="34" charset="0"/>
            </a:endParaRPr>
          </a:p>
        </p:txBody>
      </p:sp>
      <p:sp>
        <p:nvSpPr>
          <p:cNvPr id="12" name="Прямоугольник 11"/>
          <p:cNvSpPr/>
          <p:nvPr/>
        </p:nvSpPr>
        <p:spPr>
          <a:xfrm>
            <a:off x="605847" y="1790924"/>
            <a:ext cx="8190912" cy="5687711"/>
          </a:xfrm>
          <a:prstGeom prst="rect">
            <a:avLst/>
          </a:prstGeom>
        </p:spPr>
        <p:txBody>
          <a:bodyPr wrap="square">
            <a:spAutoFit/>
          </a:bodyPr>
          <a:lstStyle/>
          <a:p>
            <a:r>
              <a:rPr lang="uk-UA" dirty="0">
                <a:latin typeface="Gilroy Bold" panose="00000800000000000000" pitchFamily="2" charset="-52"/>
                <a:ea typeface="Calibri" panose="020F0502020204030204" pitchFamily="34" charset="0"/>
              </a:rPr>
              <a:t>а) Виділяємо суб'єкти, предикати, зв'язки та квантори суджень</a:t>
            </a:r>
            <a:r>
              <a:rPr lang="uk-UA" dirty="0" smtClean="0">
                <a:latin typeface="Gilroy" panose="00000500000000000000" pitchFamily="2" charset="-52"/>
                <a:ea typeface="Calibri" panose="020F0502020204030204" pitchFamily="34" charset="0"/>
              </a:rPr>
              <a:t>.</a:t>
            </a:r>
            <a:r>
              <a:rPr lang="uk-UA" dirty="0">
                <a:latin typeface="Gilroy" panose="00000500000000000000" pitchFamily="2" charset="-52"/>
              </a:rPr>
              <a:t> </a:t>
            </a:r>
            <a:endParaRPr lang="uk-UA" dirty="0" smtClean="0">
              <a:latin typeface="Gilroy" panose="00000500000000000000" pitchFamily="2" charset="-52"/>
            </a:endParaRPr>
          </a:p>
          <a:p>
            <a:r>
              <a:rPr lang="uk-UA" dirty="0" smtClean="0">
                <a:latin typeface="Gilroy" panose="00000500000000000000" pitchFamily="2" charset="-52"/>
              </a:rPr>
              <a:t>Суб’єкт </a:t>
            </a:r>
            <a:r>
              <a:rPr lang="uk-UA" dirty="0">
                <a:latin typeface="Gilroy" panose="00000500000000000000" pitchFamily="2" charset="-52"/>
              </a:rPr>
              <a:t>– це то, про що говориться в судженні, предикат виражає значення про ознаку предмета думки, тобто те, що говориться про суб'єкт судження, зв’язка – виражає відношення, що встановилося в судженні між суб'єктом і предикатом, а квантор указує, відноситься судження до всього або до частини об'єму поняття, що виражає суб'єкт</a:t>
            </a:r>
            <a:r>
              <a:rPr lang="uk-UA" dirty="0" smtClean="0">
                <a:latin typeface="Gilroy" panose="00000500000000000000" pitchFamily="2" charset="-52"/>
              </a:rPr>
              <a:t>.</a:t>
            </a:r>
          </a:p>
          <a:p>
            <a:endParaRPr lang="ru-RU" dirty="0">
              <a:latin typeface="Gilroy" panose="00000500000000000000" pitchFamily="2" charset="-52"/>
            </a:endParaRPr>
          </a:p>
          <a:p>
            <a:r>
              <a:rPr lang="uk-UA" b="1" dirty="0">
                <a:latin typeface="Gilroy" panose="00000500000000000000" pitchFamily="2" charset="-52"/>
              </a:rPr>
              <a:t>б) Визначаємо вид судження (просте або складне). </a:t>
            </a:r>
            <a:endParaRPr lang="ru-RU" dirty="0">
              <a:latin typeface="Gilroy" panose="00000500000000000000" pitchFamily="2" charset="-52"/>
            </a:endParaRPr>
          </a:p>
          <a:p>
            <a:r>
              <a:rPr lang="uk-UA" dirty="0">
                <a:latin typeface="Gilroy" panose="00000500000000000000" pitchFamily="2" charset="-52"/>
              </a:rPr>
              <a:t>При цьому, якщо судження можна розкласти тільки на поняття, виходить воно є простим судженням, якщо судження складається з декількох вихідних суджень, з'єднаних у рамках даного складного судження логічними сполучниками, виходить воно є складним судженням</a:t>
            </a:r>
            <a:r>
              <a:rPr lang="uk-UA" dirty="0" smtClean="0">
                <a:latin typeface="Gilroy" panose="00000500000000000000" pitchFamily="2" charset="-52"/>
              </a:rPr>
              <a:t>.</a:t>
            </a:r>
          </a:p>
          <a:p>
            <a:endParaRPr lang="ru-RU" dirty="0">
              <a:latin typeface="Gilroy" panose="00000500000000000000" pitchFamily="2" charset="-52"/>
            </a:endParaRPr>
          </a:p>
          <a:p>
            <a:r>
              <a:rPr lang="uk-UA" b="1" dirty="0">
                <a:latin typeface="Gilroy" panose="00000500000000000000" pitchFamily="2" charset="-52"/>
              </a:rPr>
              <a:t>в) За допомогою логічного аналізу визначаємо вид складного судження. </a:t>
            </a:r>
            <a:endParaRPr lang="ru-RU" dirty="0">
              <a:latin typeface="Gilroy" panose="00000500000000000000" pitchFamily="2" charset="-52"/>
            </a:endParaRPr>
          </a:p>
          <a:p>
            <a:r>
              <a:rPr lang="uk-UA" dirty="0">
                <a:latin typeface="Gilroy" panose="00000500000000000000" pitchFamily="2" charset="-52"/>
              </a:rPr>
              <a:t>Якщо суджень більше одного, уточнюємо в яких логічних відносинах (кон'юнкція, диз'юнкція, імплікація, еквівалентність або заперечення) перебувають між собою судження, з урахуванням пріоритету логічних операцій. Виписуємо судження та логічні операції між ними, формуючи логічний вираз.</a:t>
            </a:r>
            <a:endParaRPr lang="ru-RU" dirty="0">
              <a:latin typeface="Gilroy" panose="00000500000000000000" pitchFamily="2" charset="-52"/>
            </a:endParaRPr>
          </a:p>
          <a:p>
            <a:pPr algn="just">
              <a:lnSpc>
                <a:spcPct val="120000"/>
              </a:lnSpc>
              <a:spcAft>
                <a:spcPts val="0"/>
              </a:spcAft>
            </a:pPr>
            <a:endParaRPr lang="uk-UA" dirty="0" smtClean="0">
              <a:latin typeface="Gilroy" panose="00000500000000000000" pitchFamily="2" charset="-52"/>
              <a:ea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2064186"/>
            <a:ext cx="8102487" cy="5251014"/>
          </a:xfrm>
          <a:prstGeom prst="rect">
            <a:avLst/>
          </a:prstGeom>
        </p:spPr>
      </p:pic>
      <p:pic>
        <p:nvPicPr>
          <p:cNvPr id="3" name="Object 2" descr="preencoded.png"/>
          <p:cNvPicPr>
            <a:picLocks noChangeAspect="1"/>
          </p:cNvPicPr>
          <p:nvPr/>
        </p:nvPicPr>
        <p:blipFill>
          <a:blip r:embed="rId4"/>
          <a:srcRect/>
          <a:stretch/>
        </p:blipFill>
        <p:spPr>
          <a:xfrm>
            <a:off x="4705350" y="0"/>
            <a:ext cx="5048250" cy="7315200"/>
          </a:xfrm>
          <a:prstGeom prst="rect">
            <a:avLst/>
          </a:prstGeom>
        </p:spPr>
      </p:pic>
      <p:pic>
        <p:nvPicPr>
          <p:cNvPr id="4" name="Object 3" descr="preencoded.png"/>
          <p:cNvPicPr>
            <a:picLocks noChangeAspect="1"/>
          </p:cNvPicPr>
          <p:nvPr/>
        </p:nvPicPr>
        <p:blipFill>
          <a:blip r:embed="rId5">
            <a:extLst>
              <a:ext uri="{96DAC541-7B7A-43D3-8B79-37D633B846F1}">
                <asvg:svgBlip xmlns="" xmlns:asvg="http://schemas.microsoft.com/office/drawing/2016/SVG/main" r:embed="rId6"/>
              </a:ext>
            </a:extLst>
          </a:blip>
          <a:srcRect/>
          <a:stretch/>
        </p:blipFill>
        <p:spPr>
          <a:xfrm>
            <a:off x="7886628" y="333375"/>
            <a:ext cx="1514475" cy="2514600"/>
          </a:xfrm>
          <a:prstGeom prst="rect">
            <a:avLst/>
          </a:prstGeom>
        </p:spPr>
      </p:pic>
      <p:pic>
        <p:nvPicPr>
          <p:cNvPr id="7" name="Object 6" descr="preencoded.png"/>
          <p:cNvPicPr>
            <a:picLocks noChangeAspect="1"/>
          </p:cNvPicPr>
          <p:nvPr/>
        </p:nvPicPr>
        <p:blipFill>
          <a:blip r:embed="rId7">
            <a:extLst>
              <a:ext uri="{96DAC541-7B7A-43D3-8B79-37D633B846F1}">
                <asvg:svgBlip xmlns="" xmlns:asvg="http://schemas.microsoft.com/office/drawing/2016/SVG/main" r:embed="rId10"/>
              </a:ext>
            </a:extLst>
          </a:blip>
          <a:srcRect/>
          <a:stretch/>
        </p:blipFill>
        <p:spPr>
          <a:xfrm>
            <a:off x="-89772" y="35473"/>
            <a:ext cx="9582150" cy="2524125"/>
          </a:xfrm>
          <a:prstGeom prst="rect">
            <a:avLst/>
          </a:prstGeom>
        </p:spPr>
      </p:pic>
      <p:pic>
        <p:nvPicPr>
          <p:cNvPr id="8" name="Object 7" descr="preencoded.png"/>
          <p:cNvPicPr>
            <a:picLocks noChangeAspect="1"/>
          </p:cNvPicPr>
          <p:nvPr/>
        </p:nvPicPr>
        <p:blipFill>
          <a:blip r:embed="rId11"/>
          <a:srcRect/>
          <a:stretch/>
        </p:blipFill>
        <p:spPr>
          <a:xfrm>
            <a:off x="7943850" y="3656455"/>
            <a:ext cx="1809750" cy="1828800"/>
          </a:xfrm>
          <a:prstGeom prst="rect">
            <a:avLst/>
          </a:prstGeom>
        </p:spPr>
      </p:pic>
      <p:sp>
        <p:nvSpPr>
          <p:cNvPr id="10" name="Object12"/>
          <p:cNvSpPr/>
          <p:nvPr/>
        </p:nvSpPr>
        <p:spPr>
          <a:xfrm>
            <a:off x="9096375" y="6669388"/>
            <a:ext cx="439661" cy="552450"/>
          </a:xfrm>
          <a:prstGeom prst="rect">
            <a:avLst/>
          </a:prstGeom>
          <a:noFill/>
          <a:ln/>
        </p:spPr>
        <p:txBody>
          <a:bodyPr wrap="square" lIns="0" tIns="0" rIns="0" bIns="0" rtlCol="0" anchor="ctr"/>
          <a:lstStyle/>
          <a:p>
            <a:r>
              <a:rPr lang="uk-UA" sz="2800" b="1" dirty="0" smtClean="0">
                <a:latin typeface="Gilroy" panose="00000500000000000000" pitchFamily="2" charset="-52"/>
              </a:rPr>
              <a:t>19</a:t>
            </a:r>
            <a:endParaRPr lang="ru-RU" sz="2800" b="1" dirty="0">
              <a:latin typeface="Gilroy" panose="00000500000000000000" pitchFamily="2" charset="-52"/>
            </a:endParaRPr>
          </a:p>
        </p:txBody>
      </p:sp>
      <p:sp>
        <p:nvSpPr>
          <p:cNvPr id="11" name="Прямоугольник 10"/>
          <p:cNvSpPr/>
          <p:nvPr/>
        </p:nvSpPr>
        <p:spPr>
          <a:xfrm>
            <a:off x="752364" y="1025419"/>
            <a:ext cx="8344011" cy="1938992"/>
          </a:xfrm>
          <a:prstGeom prst="rect">
            <a:avLst/>
          </a:prstGeom>
        </p:spPr>
        <p:txBody>
          <a:bodyPr wrap="square">
            <a:spAutoFit/>
          </a:bodyPr>
          <a:lstStyle/>
          <a:p>
            <a:pPr algn="ctr"/>
            <a:r>
              <a:rPr lang="uk-UA" sz="2400" dirty="0">
                <a:latin typeface="Gilroy" panose="00000500000000000000" pitchFamily="2" charset="-52"/>
              </a:rPr>
              <a:t>Наприклад, складне судження може </a:t>
            </a:r>
            <a:endParaRPr lang="uk-UA" sz="2400" dirty="0" smtClean="0">
              <a:latin typeface="Gilroy" panose="00000500000000000000" pitchFamily="2" charset="-52"/>
            </a:endParaRPr>
          </a:p>
          <a:p>
            <a:pPr algn="ctr"/>
            <a:r>
              <a:rPr lang="uk-UA" sz="2400" dirty="0" smtClean="0">
                <a:latin typeface="Gilroy" panose="00000500000000000000" pitchFamily="2" charset="-52"/>
              </a:rPr>
              <a:t>бути </a:t>
            </a:r>
            <a:r>
              <a:rPr lang="uk-UA" sz="2400" dirty="0">
                <a:latin typeface="Gilroy" panose="00000500000000000000" pitchFamily="2" charset="-52"/>
              </a:rPr>
              <a:t>представлено в такому вигляді</a:t>
            </a:r>
            <a:r>
              <a:rPr lang="uk-UA" sz="2400" dirty="0" smtClean="0">
                <a:latin typeface="Gilroy" panose="00000500000000000000" pitchFamily="2" charset="-52"/>
              </a:rPr>
              <a:t>:</a:t>
            </a:r>
          </a:p>
          <a:p>
            <a:pPr algn="ctr"/>
            <a:endParaRPr lang="ru-RU" sz="2400" dirty="0">
              <a:latin typeface="Gilroy" panose="00000500000000000000" pitchFamily="2" charset="-52"/>
            </a:endParaRPr>
          </a:p>
          <a:p>
            <a:pPr algn="ctr"/>
            <a:r>
              <a:rPr lang="uk-UA" sz="2400" dirty="0">
                <a:latin typeface="Gilroy" panose="00000500000000000000" pitchFamily="2" charset="-52"/>
              </a:rPr>
              <a:t>{просте судження} І {просте судження} АБО {просте судження}</a:t>
            </a:r>
            <a:endParaRPr lang="ru-RU" sz="2400" dirty="0">
              <a:latin typeface="Gilroy" panose="00000500000000000000" pitchFamily="2" charset="-52"/>
            </a:endParaRPr>
          </a:p>
        </p:txBody>
      </p:sp>
      <p:sp>
        <p:nvSpPr>
          <p:cNvPr id="5" name="Прямоугольник 4"/>
          <p:cNvSpPr/>
          <p:nvPr/>
        </p:nvSpPr>
        <p:spPr>
          <a:xfrm>
            <a:off x="896069" y="3263813"/>
            <a:ext cx="7206418" cy="2648995"/>
          </a:xfrm>
          <a:prstGeom prst="rect">
            <a:avLst/>
          </a:prstGeom>
        </p:spPr>
        <p:txBody>
          <a:bodyPr wrap="square">
            <a:spAutoFit/>
          </a:bodyPr>
          <a:lstStyle/>
          <a:p>
            <a:pPr algn="just">
              <a:lnSpc>
                <a:spcPct val="120000"/>
              </a:lnSpc>
              <a:spcAft>
                <a:spcPts val="0"/>
              </a:spcAft>
            </a:pPr>
            <a:r>
              <a:rPr lang="uk-UA" sz="2000" b="1" dirty="0">
                <a:latin typeface="Gilroy" panose="00000500000000000000" pitchFamily="2" charset="-52"/>
                <a:ea typeface="Calibri" panose="020F0502020204030204" pitchFamily="34" charset="0"/>
              </a:rPr>
              <a:t>3) Логічна або дедуктивна формалізація знань. </a:t>
            </a:r>
            <a:endParaRPr lang="ru-RU" sz="2000" dirty="0">
              <a:latin typeface="Gilroy" panose="00000500000000000000" pitchFamily="2" charset="-52"/>
              <a:ea typeface="Calibri" panose="020F0502020204030204" pitchFamily="34" charset="0"/>
            </a:endParaRPr>
          </a:p>
          <a:p>
            <a:pPr algn="just">
              <a:lnSpc>
                <a:spcPct val="120000"/>
              </a:lnSpc>
              <a:spcAft>
                <a:spcPts val="0"/>
              </a:spcAft>
            </a:pPr>
            <a:r>
              <a:rPr lang="uk-UA" sz="2000" dirty="0">
                <a:latin typeface="Gilroy" panose="00000500000000000000" pitchFamily="2" charset="-52"/>
                <a:ea typeface="Calibri" panose="020F0502020204030204" pitchFamily="34" charset="0"/>
              </a:rPr>
              <a:t>Дана формалізація передбачає відображення загальних взаємозв'язків між поняттями або судженнями за допомогою </a:t>
            </a:r>
            <a:r>
              <a:rPr lang="uk-UA" sz="2000" dirty="0" err="1">
                <a:latin typeface="Gilroy" panose="00000500000000000000" pitchFamily="2" charset="-52"/>
                <a:ea typeface="Calibri" panose="020F0502020204030204" pitchFamily="34" charset="0"/>
              </a:rPr>
              <a:t>дедуктивно</a:t>
            </a:r>
            <a:r>
              <a:rPr lang="uk-UA" sz="2000" dirty="0">
                <a:latin typeface="Gilroy" panose="00000500000000000000" pitchFamily="2" charset="-52"/>
                <a:ea typeface="Calibri" panose="020F0502020204030204" pitchFamily="34" charset="0"/>
              </a:rPr>
              <a:t>-упорядкованих систем символів. Дедуктивна формалізація дозволяє уточнити та систематизувати змістовне представлення конкретних видів знань.</a:t>
            </a:r>
            <a:endParaRPr lang="ru-RU" sz="2000" dirty="0">
              <a:effectLst/>
              <a:latin typeface="Gilroy" panose="00000500000000000000" pitchFamily="2" charset="-52"/>
              <a:ea typeface="Calibri" panose="020F0502020204030204" pitchFamily="34" charset="0"/>
            </a:endParaRPr>
          </a:p>
        </p:txBody>
      </p:sp>
    </p:spTree>
    <p:extLst>
      <p:ext uri="{BB962C8B-B14F-4D97-AF65-F5344CB8AC3E}">
        <p14:creationId xmlns:p14="http://schemas.microsoft.com/office/powerpoint/2010/main" val="208748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pic>
        <p:nvPicPr>
          <p:cNvPr id="15" name="Object 1" descr="preencoded.png"/>
          <p:cNvPicPr>
            <a:picLocks noChangeAspect="1"/>
          </p:cNvPicPr>
          <p:nvPr/>
        </p:nvPicPr>
        <p:blipFill>
          <a:blip r:embed="rId3"/>
          <a:srcRect/>
          <a:stretch/>
        </p:blipFill>
        <p:spPr>
          <a:xfrm>
            <a:off x="200025" y="1933575"/>
            <a:ext cx="7410450" cy="4347152"/>
          </a:xfrm>
          <a:prstGeom prst="rect">
            <a:avLst/>
          </a:prstGeom>
        </p:spPr>
      </p:pic>
      <p:pic>
        <p:nvPicPr>
          <p:cNvPr id="2" name="Object 1" descr="preencoded.png"/>
          <p:cNvPicPr>
            <a:picLocks noChangeAspect="1"/>
          </p:cNvPicPr>
          <p:nvPr/>
        </p:nvPicPr>
        <p:blipFill>
          <a:blip r:embed="rId4"/>
          <a:srcRect/>
          <a:stretch/>
        </p:blipFill>
        <p:spPr>
          <a:xfrm>
            <a:off x="0" y="0"/>
            <a:ext cx="9753600" cy="7315200"/>
          </a:xfrm>
          <a:prstGeom prst="rect">
            <a:avLst/>
          </a:prstGeom>
        </p:spPr>
      </p:pic>
      <p:pic>
        <p:nvPicPr>
          <p:cNvPr id="3" name="Object 2" descr="preencoded.png"/>
          <p:cNvPicPr>
            <a:picLocks noChangeAspect="1"/>
          </p:cNvPicPr>
          <p:nvPr/>
        </p:nvPicPr>
        <p:blipFill>
          <a:blip r:embed="rId5"/>
          <a:srcRect/>
          <a:stretch/>
        </p:blipFill>
        <p:spPr>
          <a:xfrm>
            <a:off x="0" y="0"/>
            <a:ext cx="9428406" cy="3941462"/>
          </a:xfrm>
          <a:prstGeom prst="rect">
            <a:avLst/>
          </a:prstGeom>
        </p:spPr>
      </p:pic>
      <p:pic>
        <p:nvPicPr>
          <p:cNvPr id="4" name="Object 3" descr="preencoded.png"/>
          <p:cNvPicPr>
            <a:picLocks noChangeAspect="1"/>
          </p:cNvPicPr>
          <p:nvPr/>
        </p:nvPicPr>
        <p:blipFill>
          <a:blip r:embed="rId6"/>
          <a:srcRect/>
          <a:stretch/>
        </p:blipFill>
        <p:spPr>
          <a:xfrm>
            <a:off x="0" y="0"/>
            <a:ext cx="2708291" cy="1967392"/>
          </a:xfrm>
          <a:prstGeom prst="rect">
            <a:avLst/>
          </a:prstGeom>
        </p:spPr>
      </p:pic>
      <p:pic>
        <p:nvPicPr>
          <p:cNvPr id="5" name="Object 4" descr="preencoded.png"/>
          <p:cNvPicPr>
            <a:picLocks noChangeAspect="1"/>
          </p:cNvPicPr>
          <p:nvPr/>
        </p:nvPicPr>
        <p:blipFill>
          <a:blip r:embed="rId7">
            <a:extLst>
              <a:ext uri="{96DAC541-7B7A-43D3-8B79-37D633B846F1}">
                <asvg:svgBlip xmlns="" xmlns:asvg="http://schemas.microsoft.com/office/drawing/2016/SVG/main" r:embed="rId8"/>
              </a:ext>
            </a:extLst>
          </a:blip>
          <a:srcRect/>
          <a:stretch/>
        </p:blipFill>
        <p:spPr>
          <a:xfrm>
            <a:off x="3786907" y="-12989"/>
            <a:ext cx="5964670" cy="7315200"/>
          </a:xfrm>
          <a:prstGeom prst="rect">
            <a:avLst/>
          </a:prstGeom>
        </p:spPr>
      </p:pic>
      <p:pic>
        <p:nvPicPr>
          <p:cNvPr id="6" name="Object 5" descr="preencoded.png"/>
          <p:cNvPicPr>
            <a:picLocks noChangeAspect="1"/>
          </p:cNvPicPr>
          <p:nvPr/>
        </p:nvPicPr>
        <p:blipFill>
          <a:blip r:embed="rId9">
            <a:extLst>
              <a:ext uri="{96DAC541-7B7A-43D3-8B79-37D633B846F1}">
                <asvg:svgBlip xmlns="" xmlns:asvg="http://schemas.microsoft.com/office/drawing/2016/SVG/main" r:embed="rId10"/>
              </a:ext>
            </a:extLst>
          </a:blip>
          <a:srcRect/>
          <a:stretch/>
        </p:blipFill>
        <p:spPr>
          <a:xfrm>
            <a:off x="6505575" y="638175"/>
            <a:ext cx="1676400" cy="304800"/>
          </a:xfrm>
          <a:prstGeom prst="rect">
            <a:avLst/>
          </a:prstGeom>
        </p:spPr>
      </p:pic>
      <p:pic>
        <p:nvPicPr>
          <p:cNvPr id="7" name="Object 6" descr="preencoded.png"/>
          <p:cNvPicPr>
            <a:picLocks noChangeAspect="1"/>
          </p:cNvPicPr>
          <p:nvPr/>
        </p:nvPicPr>
        <p:blipFill>
          <a:blip r:embed="rId11">
            <a:extLst>
              <a:ext uri="{96DAC541-7B7A-43D3-8B79-37D633B846F1}">
                <asvg:svgBlip xmlns="" xmlns:asvg="http://schemas.microsoft.com/office/drawing/2016/SVG/main" r:embed="rId12"/>
              </a:ext>
            </a:extLst>
          </a:blip>
          <a:srcRect/>
          <a:stretch/>
        </p:blipFill>
        <p:spPr>
          <a:xfrm>
            <a:off x="733425" y="6372225"/>
            <a:ext cx="1419225" cy="238125"/>
          </a:xfrm>
          <a:prstGeom prst="rect">
            <a:avLst/>
          </a:prstGeom>
        </p:spPr>
      </p:pic>
      <p:pic>
        <p:nvPicPr>
          <p:cNvPr id="8" name="Object 7" descr="preencoded.png"/>
          <p:cNvPicPr>
            <a:picLocks noChangeAspect="1"/>
          </p:cNvPicPr>
          <p:nvPr/>
        </p:nvPicPr>
        <p:blipFill>
          <a:blip r:embed="rId13">
            <a:extLst>
              <a:ext uri="{96DAC541-7B7A-43D3-8B79-37D633B846F1}">
                <asvg:svgBlip xmlns="" xmlns:asvg="http://schemas.microsoft.com/office/drawing/2016/SVG/main" r:embed="rId14"/>
              </a:ext>
            </a:extLst>
          </a:blip>
          <a:srcRect/>
          <a:stretch/>
        </p:blipFill>
        <p:spPr>
          <a:xfrm>
            <a:off x="684932" y="2826327"/>
            <a:ext cx="118313" cy="2402677"/>
          </a:xfrm>
          <a:prstGeom prst="rect">
            <a:avLst/>
          </a:prstGeom>
        </p:spPr>
      </p:pic>
      <p:pic>
        <p:nvPicPr>
          <p:cNvPr id="9" name="Object 8" descr="preencoded.png"/>
          <p:cNvPicPr>
            <a:picLocks noChangeAspect="1"/>
          </p:cNvPicPr>
          <p:nvPr/>
        </p:nvPicPr>
        <p:blipFill>
          <a:blip r:embed="rId15">
            <a:extLst>
              <a:ext uri="{96DAC541-7B7A-43D3-8B79-37D633B846F1}">
                <asvg:svgBlip xmlns="" xmlns:asvg="http://schemas.microsoft.com/office/drawing/2016/SVG/main" r:embed="rId16"/>
              </a:ext>
            </a:extLst>
          </a:blip>
          <a:srcRect/>
          <a:stretch/>
        </p:blipFill>
        <p:spPr>
          <a:xfrm>
            <a:off x="8620125" y="5410200"/>
            <a:ext cx="885825" cy="914400"/>
          </a:xfrm>
          <a:prstGeom prst="rect">
            <a:avLst/>
          </a:prstGeom>
        </p:spPr>
      </p:pic>
      <p:pic>
        <p:nvPicPr>
          <p:cNvPr id="10" name="Object 9" descr="preencoded.png"/>
          <p:cNvPicPr>
            <a:picLocks noChangeAspect="1"/>
          </p:cNvPicPr>
          <p:nvPr/>
        </p:nvPicPr>
        <p:blipFill>
          <a:blip r:embed="rId17"/>
          <a:srcRect/>
          <a:stretch/>
        </p:blipFill>
        <p:spPr>
          <a:xfrm rot="3814378">
            <a:off x="6123088" y="4228317"/>
            <a:ext cx="2441372" cy="1333500"/>
          </a:xfrm>
          <a:prstGeom prst="rect">
            <a:avLst/>
          </a:prstGeom>
        </p:spPr>
      </p:pic>
      <p:pic>
        <p:nvPicPr>
          <p:cNvPr id="11" name="Object 10" descr="preencoded.png"/>
          <p:cNvPicPr>
            <a:picLocks noChangeAspect="1"/>
          </p:cNvPicPr>
          <p:nvPr/>
        </p:nvPicPr>
        <p:blipFill>
          <a:blip r:embed="rId18">
            <a:extLst>
              <a:ext uri="{96DAC541-7B7A-43D3-8B79-37D633B846F1}">
                <asvg:svgBlip xmlns="" xmlns:asvg="http://schemas.microsoft.com/office/drawing/2016/SVG/main" r:embed="rId19"/>
              </a:ext>
            </a:extLst>
          </a:blip>
          <a:srcRect/>
          <a:stretch/>
        </p:blipFill>
        <p:spPr>
          <a:xfrm>
            <a:off x="8296275" y="4057650"/>
            <a:ext cx="1133475" cy="1143000"/>
          </a:xfrm>
          <a:prstGeom prst="rect">
            <a:avLst/>
          </a:prstGeom>
        </p:spPr>
      </p:pic>
      <p:sp>
        <p:nvSpPr>
          <p:cNvPr id="12" name="Object11"/>
          <p:cNvSpPr/>
          <p:nvPr/>
        </p:nvSpPr>
        <p:spPr>
          <a:xfrm>
            <a:off x="914400" y="2400300"/>
            <a:ext cx="6648450" cy="1104900"/>
          </a:xfrm>
          <a:prstGeom prst="rect">
            <a:avLst/>
          </a:prstGeom>
          <a:noFill/>
          <a:ln/>
        </p:spPr>
        <p:txBody>
          <a:bodyPr wrap="square" lIns="0" tIns="0" rIns="0" bIns="0" rtlCol="0" anchor="ctr"/>
          <a:lstStyle/>
          <a:p>
            <a:pPr algn="l">
              <a:lnSpc>
                <a:spcPts val="4320"/>
              </a:lnSpc>
            </a:pPr>
            <a:endParaRPr lang="en-US" sz="3600" dirty="0"/>
          </a:p>
        </p:txBody>
      </p:sp>
      <p:sp>
        <p:nvSpPr>
          <p:cNvPr id="13" name="Object12"/>
          <p:cNvSpPr/>
          <p:nvPr/>
        </p:nvSpPr>
        <p:spPr>
          <a:xfrm>
            <a:off x="1151221" y="2781482"/>
            <a:ext cx="5267325" cy="2419168"/>
          </a:xfrm>
          <a:prstGeom prst="rect">
            <a:avLst/>
          </a:prstGeom>
          <a:noFill/>
          <a:ln/>
        </p:spPr>
        <p:txBody>
          <a:bodyPr wrap="square" lIns="0" tIns="0" rIns="0" bIns="0" rtlCol="0" anchor="ctr"/>
          <a:lstStyle/>
          <a:p>
            <a:r>
              <a:rPr lang="uk-UA" sz="2800" b="1" dirty="0">
                <a:latin typeface="Gilroy" panose="00000500000000000000" pitchFamily="2" charset="-52"/>
              </a:rPr>
              <a:t>Метою вивчення теми</a:t>
            </a:r>
            <a:r>
              <a:rPr lang="uk-UA" sz="2800" dirty="0">
                <a:latin typeface="Gilroy" panose="00000500000000000000" pitchFamily="2" charset="-52"/>
              </a:rPr>
              <a:t> є ознайомлення студентів з методичним інструментарієм трансформації знань для фахівців галузі видавництва.</a:t>
            </a:r>
            <a:endParaRPr lang="ru-RU" sz="2800" dirty="0">
              <a:latin typeface="Gilroy" panose="00000500000000000000" pitchFamily="2" charset="-52"/>
            </a:endParaRPr>
          </a:p>
        </p:txBody>
      </p:sp>
      <p:sp>
        <p:nvSpPr>
          <p:cNvPr id="16" name="Object12"/>
          <p:cNvSpPr/>
          <p:nvPr/>
        </p:nvSpPr>
        <p:spPr>
          <a:xfrm>
            <a:off x="9320775" y="6669388"/>
            <a:ext cx="215261" cy="552450"/>
          </a:xfrm>
          <a:prstGeom prst="rect">
            <a:avLst/>
          </a:prstGeom>
          <a:noFill/>
          <a:ln/>
        </p:spPr>
        <p:txBody>
          <a:bodyPr wrap="square" lIns="0" tIns="0" rIns="0" bIns="0" rtlCol="0" anchor="ctr"/>
          <a:lstStyle/>
          <a:p>
            <a:r>
              <a:rPr lang="uk-UA" sz="2800" b="1" dirty="0" smtClean="0">
                <a:latin typeface="Gilroy" panose="00000500000000000000" pitchFamily="2" charset="-52"/>
              </a:rPr>
              <a:t>2</a:t>
            </a:r>
            <a:endParaRPr lang="ru-RU" sz="2800" b="1" dirty="0">
              <a:latin typeface="Gilroy" panose="00000500000000000000" pitchFamily="2" charset="-5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5416223" y="0"/>
            <a:ext cx="4337377" cy="7315200"/>
          </a:xfrm>
          <a:prstGeom prst="rect">
            <a:avLst/>
          </a:prstGeom>
        </p:spPr>
      </p:pic>
      <p:pic>
        <p:nvPicPr>
          <p:cNvPr id="3" name="Object 2" descr="preencoded.png"/>
          <p:cNvPicPr>
            <a:picLocks noChangeAspect="1"/>
          </p:cNvPicPr>
          <p:nvPr/>
        </p:nvPicPr>
        <p:blipFill>
          <a:blip r:embed="rId4"/>
          <a:srcRect/>
          <a:stretch/>
        </p:blipFill>
        <p:spPr>
          <a:xfrm>
            <a:off x="7458075" y="1762125"/>
            <a:ext cx="1072153" cy="1080990"/>
          </a:xfrm>
          <a:prstGeom prst="rect">
            <a:avLst/>
          </a:prstGeom>
        </p:spPr>
      </p:pic>
      <p:pic>
        <p:nvPicPr>
          <p:cNvPr id="4" name="Object 3" descr="preencoded.png"/>
          <p:cNvPicPr>
            <a:picLocks noChangeAspect="1"/>
          </p:cNvPicPr>
          <p:nvPr/>
        </p:nvPicPr>
        <p:blipFill>
          <a:blip r:embed="rId5"/>
          <a:srcRect/>
          <a:stretch/>
        </p:blipFill>
        <p:spPr>
          <a:xfrm>
            <a:off x="7381875" y="0"/>
            <a:ext cx="2371725" cy="2890293"/>
          </a:xfrm>
          <a:prstGeom prst="rect">
            <a:avLst/>
          </a:prstGeom>
        </p:spPr>
      </p:pic>
      <p:pic>
        <p:nvPicPr>
          <p:cNvPr id="5" name="Object 4" descr="preencoded.png"/>
          <p:cNvPicPr>
            <a:picLocks noChangeAspect="1"/>
          </p:cNvPicPr>
          <p:nvPr/>
        </p:nvPicPr>
        <p:blipFill>
          <a:blip r:embed="rId6"/>
          <a:srcRect/>
          <a:stretch/>
        </p:blipFill>
        <p:spPr>
          <a:xfrm>
            <a:off x="8156692" y="3579113"/>
            <a:ext cx="1379344" cy="1328844"/>
          </a:xfrm>
          <a:prstGeom prst="rect">
            <a:avLst/>
          </a:prstGeom>
        </p:spPr>
      </p:pic>
      <p:sp>
        <p:nvSpPr>
          <p:cNvPr id="11" name="Object12"/>
          <p:cNvSpPr/>
          <p:nvPr/>
        </p:nvSpPr>
        <p:spPr>
          <a:xfrm>
            <a:off x="9096375" y="6669388"/>
            <a:ext cx="439661" cy="552450"/>
          </a:xfrm>
          <a:prstGeom prst="rect">
            <a:avLst/>
          </a:prstGeom>
          <a:noFill/>
          <a:ln/>
        </p:spPr>
        <p:txBody>
          <a:bodyPr wrap="square" lIns="0" tIns="0" rIns="0" bIns="0" rtlCol="0" anchor="ctr"/>
          <a:lstStyle/>
          <a:p>
            <a:r>
              <a:rPr lang="uk-UA" sz="2800" b="1" dirty="0" smtClean="0">
                <a:latin typeface="Gilroy" panose="00000500000000000000" pitchFamily="2" charset="-52"/>
              </a:rPr>
              <a:t>20</a:t>
            </a:r>
            <a:endParaRPr lang="ru-RU" sz="2800" b="1" dirty="0">
              <a:latin typeface="Gilroy" panose="00000500000000000000" pitchFamily="2" charset="-52"/>
            </a:endParaRPr>
          </a:p>
        </p:txBody>
      </p:sp>
      <p:sp>
        <p:nvSpPr>
          <p:cNvPr id="13" name="Rectangle 2"/>
          <p:cNvSpPr>
            <a:spLocks noChangeArrowheads="1"/>
          </p:cNvSpPr>
          <p:nvPr/>
        </p:nvSpPr>
        <p:spPr bwMode="auto">
          <a:xfrm>
            <a:off x="0" y="0"/>
            <a:ext cx="9753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554673" y="417492"/>
            <a:ext cx="8747753" cy="3748719"/>
          </a:xfrm>
          <a:prstGeom prst="rect">
            <a:avLst/>
          </a:prstGeom>
        </p:spPr>
        <p:txBody>
          <a:bodyPr wrap="square">
            <a:spAutoFit/>
          </a:bodyPr>
          <a:lstStyle/>
          <a:p>
            <a:pPr>
              <a:lnSpc>
                <a:spcPct val="120000"/>
              </a:lnSpc>
              <a:spcAft>
                <a:spcPts val="0"/>
              </a:spcAft>
            </a:pPr>
            <a:r>
              <a:rPr lang="uk-UA" b="1" dirty="0">
                <a:latin typeface="Arial" panose="020B0604020202020204" pitchFamily="34" charset="0"/>
                <a:ea typeface="Calibri" panose="020F0502020204030204" pitchFamily="34" charset="0"/>
              </a:rPr>
              <a:t>а)  Побудова алфавіту або складання вихідних знаків і символів.</a:t>
            </a:r>
            <a:endParaRPr lang="ru-RU" sz="1400" dirty="0">
              <a:latin typeface="Calibri" panose="020F0502020204030204" pitchFamily="34" charset="0"/>
              <a:ea typeface="Calibri" panose="020F0502020204030204" pitchFamily="34" charset="0"/>
            </a:endParaRPr>
          </a:p>
          <a:p>
            <a:pPr>
              <a:lnSpc>
                <a:spcPct val="120000"/>
              </a:lnSpc>
              <a:spcAft>
                <a:spcPts val="0"/>
              </a:spcAft>
            </a:pPr>
            <a:r>
              <a:rPr lang="uk-UA" dirty="0">
                <a:latin typeface="Arial" panose="020B0604020202020204" pitchFamily="34" charset="0"/>
                <a:ea typeface="Calibri" panose="020F0502020204030204" pitchFamily="34" charset="0"/>
              </a:rPr>
              <a:t>Формуємо словники суб'єктів, предикатів, кванторів і зв'язок.</a:t>
            </a:r>
            <a:endParaRPr lang="ru-RU" sz="1400" dirty="0">
              <a:latin typeface="Calibri" panose="020F0502020204030204" pitchFamily="34" charset="0"/>
              <a:ea typeface="Calibri" panose="020F0502020204030204" pitchFamily="34" charset="0"/>
            </a:endParaRPr>
          </a:p>
          <a:p>
            <a:pPr>
              <a:lnSpc>
                <a:spcPct val="120000"/>
              </a:lnSpc>
              <a:spcAft>
                <a:spcPts val="0"/>
              </a:spcAft>
            </a:pPr>
            <a:endParaRPr lang="uk-UA" dirty="0" smtClean="0">
              <a:latin typeface="Arial" panose="020B0604020202020204" pitchFamily="34" charset="0"/>
              <a:ea typeface="Calibri" panose="020F0502020204030204" pitchFamily="34" charset="0"/>
            </a:endParaRPr>
          </a:p>
          <a:p>
            <a:pPr>
              <a:lnSpc>
                <a:spcPct val="120000"/>
              </a:lnSpc>
              <a:spcAft>
                <a:spcPts val="0"/>
              </a:spcAft>
            </a:pPr>
            <a:r>
              <a:rPr lang="uk-UA" dirty="0" smtClean="0">
                <a:latin typeface="Arial" panose="020B0604020202020204" pitchFamily="34" charset="0"/>
                <a:ea typeface="Calibri" panose="020F0502020204030204" pitchFamily="34" charset="0"/>
              </a:rPr>
              <a:t>Словник </a:t>
            </a:r>
            <a:r>
              <a:rPr lang="uk-UA" dirty="0">
                <a:latin typeface="Arial" panose="020B0604020202020204" pitchFamily="34" charset="0"/>
                <a:ea typeface="Calibri" panose="020F0502020204030204" pitchFamily="34" charset="0"/>
              </a:rPr>
              <a:t>суб'єктів (словник формується шляхом вибору унікальних суб'єктів судження й опису їх формалізованою мовою).</a:t>
            </a:r>
            <a:endParaRPr lang="ru-RU" sz="1400" dirty="0">
              <a:latin typeface="Calibri" panose="020F0502020204030204" pitchFamily="34" charset="0"/>
              <a:ea typeface="Calibri" panose="020F0502020204030204" pitchFamily="34" charset="0"/>
            </a:endParaRPr>
          </a:p>
          <a:p>
            <a:pPr>
              <a:lnSpc>
                <a:spcPct val="120000"/>
              </a:lnSpc>
              <a:spcAft>
                <a:spcPts val="0"/>
              </a:spcAft>
            </a:pPr>
            <a:endParaRPr lang="uk-UA" dirty="0" smtClean="0">
              <a:latin typeface="Arial" panose="020B0604020202020204" pitchFamily="34" charset="0"/>
              <a:ea typeface="Calibri" panose="020F0502020204030204" pitchFamily="34" charset="0"/>
            </a:endParaRPr>
          </a:p>
          <a:p>
            <a:pPr>
              <a:lnSpc>
                <a:spcPct val="120000"/>
              </a:lnSpc>
              <a:spcAft>
                <a:spcPts val="0"/>
              </a:spcAft>
            </a:pPr>
            <a:r>
              <a:rPr lang="uk-UA" dirty="0" smtClean="0">
                <a:latin typeface="Arial" panose="020B0604020202020204" pitchFamily="34" charset="0"/>
                <a:ea typeface="Calibri" panose="020F0502020204030204" pitchFamily="34" charset="0"/>
              </a:rPr>
              <a:t>Словник </a:t>
            </a:r>
            <a:r>
              <a:rPr lang="uk-UA" dirty="0">
                <a:latin typeface="Arial" panose="020B0604020202020204" pitchFamily="34" charset="0"/>
                <a:ea typeface="Calibri" panose="020F0502020204030204" pitchFamily="34" charset="0"/>
              </a:rPr>
              <a:t>предикатів. Даний словник будується за допомогою розчленовування предикатів на елементи: властивості, відносини, значення властивостей.</a:t>
            </a:r>
            <a:endParaRPr lang="ru-RU" sz="1400" dirty="0">
              <a:latin typeface="Calibri" panose="020F0502020204030204" pitchFamily="34" charset="0"/>
              <a:ea typeface="Calibri" panose="020F0502020204030204" pitchFamily="34" charset="0"/>
            </a:endParaRPr>
          </a:p>
          <a:p>
            <a:pPr>
              <a:lnSpc>
                <a:spcPct val="120000"/>
              </a:lnSpc>
              <a:spcAft>
                <a:spcPts val="0"/>
              </a:spcAft>
            </a:pPr>
            <a:endParaRPr lang="uk-UA" dirty="0" smtClean="0">
              <a:latin typeface="Arial" panose="020B0604020202020204" pitchFamily="34" charset="0"/>
              <a:ea typeface="Calibri" panose="020F0502020204030204" pitchFamily="34" charset="0"/>
            </a:endParaRPr>
          </a:p>
          <a:p>
            <a:pPr>
              <a:lnSpc>
                <a:spcPct val="120000"/>
              </a:lnSpc>
              <a:spcAft>
                <a:spcPts val="0"/>
              </a:spcAft>
            </a:pPr>
            <a:r>
              <a:rPr lang="uk-UA" dirty="0" smtClean="0">
                <a:latin typeface="Arial" panose="020B0604020202020204" pitchFamily="34" charset="0"/>
                <a:ea typeface="Calibri" panose="020F0502020204030204" pitchFamily="34" charset="0"/>
              </a:rPr>
              <a:t>Словник </a:t>
            </a:r>
            <a:r>
              <a:rPr lang="uk-UA" dirty="0">
                <a:latin typeface="Arial" panose="020B0604020202020204" pitchFamily="34" charset="0"/>
                <a:ea typeface="Calibri" panose="020F0502020204030204" pitchFamily="34" charset="0"/>
              </a:rPr>
              <a:t>відношень між властивістю і значенням (повний перелік) представлений у табл. 1. </a:t>
            </a:r>
            <a:endParaRPr lang="ru-RU" sz="1400" dirty="0">
              <a:effectLst/>
              <a:latin typeface="Calibri" panose="020F0502020204030204" pitchFamily="34" charset="0"/>
              <a:ea typeface="Calibri" panose="020F0502020204030204" pitchFamily="34" charset="0"/>
            </a:endParaRPr>
          </a:p>
        </p:txBody>
      </p:sp>
      <p:pic>
        <p:nvPicPr>
          <p:cNvPr id="7" name="Рисунок 6"/>
          <p:cNvPicPr>
            <a:picLocks noChangeAspect="1"/>
          </p:cNvPicPr>
          <p:nvPr/>
        </p:nvPicPr>
        <p:blipFill>
          <a:blip r:embed="rId7"/>
          <a:stretch>
            <a:fillRect/>
          </a:stretch>
        </p:blipFill>
        <p:spPr>
          <a:xfrm>
            <a:off x="224428" y="4237219"/>
            <a:ext cx="8305800" cy="2895600"/>
          </a:xfrm>
          <a:prstGeom prst="rect">
            <a:avLst/>
          </a:prstGeom>
        </p:spPr>
      </p:pic>
    </p:spTree>
    <p:extLst>
      <p:ext uri="{BB962C8B-B14F-4D97-AF65-F5344CB8AC3E}">
        <p14:creationId xmlns:p14="http://schemas.microsoft.com/office/powerpoint/2010/main" val="4210148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4855876" y="0"/>
            <a:ext cx="4897724" cy="7315200"/>
          </a:xfrm>
          <a:prstGeom prst="rect">
            <a:avLst/>
          </a:prstGeom>
        </p:spPr>
      </p:pic>
      <p:pic>
        <p:nvPicPr>
          <p:cNvPr id="3" name="Object 2" descr="preencoded.png"/>
          <p:cNvPicPr>
            <a:picLocks noChangeAspect="1"/>
          </p:cNvPicPr>
          <p:nvPr/>
        </p:nvPicPr>
        <p:blipFill>
          <a:blip r:embed="rId4"/>
          <a:srcRect/>
          <a:stretch/>
        </p:blipFill>
        <p:spPr>
          <a:xfrm>
            <a:off x="299763" y="1115658"/>
            <a:ext cx="1388938" cy="1388938"/>
          </a:xfrm>
          <a:prstGeom prst="rect">
            <a:avLst/>
          </a:prstGeom>
        </p:spPr>
      </p:pic>
      <p:pic>
        <p:nvPicPr>
          <p:cNvPr id="4" name="Object 3" descr="preencoded.png"/>
          <p:cNvPicPr>
            <a:picLocks noChangeAspect="1"/>
          </p:cNvPicPr>
          <p:nvPr/>
        </p:nvPicPr>
        <p:blipFill>
          <a:blip r:embed="rId5"/>
          <a:srcRect/>
          <a:stretch/>
        </p:blipFill>
        <p:spPr>
          <a:xfrm>
            <a:off x="7486650" y="638175"/>
            <a:ext cx="2266950" cy="3479243"/>
          </a:xfrm>
          <a:prstGeom prst="rect">
            <a:avLst/>
          </a:prstGeom>
        </p:spPr>
      </p:pic>
      <p:pic>
        <p:nvPicPr>
          <p:cNvPr id="5" name="Object 4" descr="preencoded.png"/>
          <p:cNvPicPr>
            <a:picLocks noChangeAspect="1"/>
          </p:cNvPicPr>
          <p:nvPr/>
        </p:nvPicPr>
        <p:blipFill>
          <a:blip r:embed="rId6">
            <a:extLst>
              <a:ext uri="{96DAC541-7B7A-43D3-8B79-37D633B846F1}">
                <asvg:svgBlip xmlns="" xmlns:asvg="http://schemas.microsoft.com/office/drawing/2016/SVG/main" r:embed="rId7"/>
              </a:ext>
            </a:extLst>
          </a:blip>
          <a:srcRect/>
          <a:stretch/>
        </p:blipFill>
        <p:spPr>
          <a:xfrm>
            <a:off x="8286750" y="4800600"/>
            <a:ext cx="733425" cy="238125"/>
          </a:xfrm>
          <a:prstGeom prst="rect">
            <a:avLst/>
          </a:prstGeom>
        </p:spPr>
      </p:pic>
      <p:pic>
        <p:nvPicPr>
          <p:cNvPr id="6" name="Object 5" descr="preencoded.png"/>
          <p:cNvPicPr>
            <a:picLocks noChangeAspect="1"/>
          </p:cNvPicPr>
          <p:nvPr/>
        </p:nvPicPr>
        <p:blipFill>
          <a:blip r:embed="rId8">
            <a:extLst>
              <a:ext uri="{96DAC541-7B7A-43D3-8B79-37D633B846F1}">
                <asvg:svgBlip xmlns="" xmlns:asvg="http://schemas.microsoft.com/office/drawing/2016/SVG/main" r:embed="rId9"/>
              </a:ext>
            </a:extLst>
          </a:blip>
          <a:srcRect/>
          <a:stretch/>
        </p:blipFill>
        <p:spPr>
          <a:xfrm>
            <a:off x="990600" y="6834568"/>
            <a:ext cx="952500" cy="66675"/>
          </a:xfrm>
          <a:prstGeom prst="rect">
            <a:avLst/>
          </a:prstGeom>
        </p:spPr>
      </p:pic>
      <p:pic>
        <p:nvPicPr>
          <p:cNvPr id="7" name="Object 6" descr="preencoded.png"/>
          <p:cNvPicPr>
            <a:picLocks noChangeAspect="1"/>
          </p:cNvPicPr>
          <p:nvPr/>
        </p:nvPicPr>
        <p:blipFill>
          <a:blip r:embed="rId10">
            <a:extLst>
              <a:ext uri="{96DAC541-7B7A-43D3-8B79-37D633B846F1}">
                <asvg:svgBlip xmlns="" xmlns:asvg="http://schemas.microsoft.com/office/drawing/2016/SVG/main" r:embed="rId11"/>
              </a:ext>
            </a:extLst>
          </a:blip>
          <a:srcRect/>
          <a:stretch/>
        </p:blipFill>
        <p:spPr>
          <a:xfrm>
            <a:off x="3098706" y="340563"/>
            <a:ext cx="2828925" cy="514350"/>
          </a:xfrm>
          <a:prstGeom prst="rect">
            <a:avLst/>
          </a:prstGeom>
        </p:spPr>
      </p:pic>
      <p:pic>
        <p:nvPicPr>
          <p:cNvPr id="8" name="Object 7" descr="preencoded.png"/>
          <p:cNvPicPr>
            <a:picLocks noChangeAspect="1"/>
          </p:cNvPicPr>
          <p:nvPr/>
        </p:nvPicPr>
        <p:blipFill>
          <a:blip r:embed="rId12"/>
          <a:srcRect/>
          <a:stretch/>
        </p:blipFill>
        <p:spPr>
          <a:xfrm>
            <a:off x="6886575" y="5715000"/>
            <a:ext cx="2667000" cy="1600200"/>
          </a:xfrm>
          <a:prstGeom prst="rect">
            <a:avLst/>
          </a:prstGeom>
        </p:spPr>
      </p:pic>
      <p:sp>
        <p:nvSpPr>
          <p:cNvPr id="10" name="Object9"/>
          <p:cNvSpPr/>
          <p:nvPr/>
        </p:nvSpPr>
        <p:spPr>
          <a:xfrm>
            <a:off x="727532" y="169113"/>
            <a:ext cx="7953481" cy="4114800"/>
          </a:xfrm>
          <a:prstGeom prst="rect">
            <a:avLst/>
          </a:prstGeom>
          <a:noFill/>
          <a:ln/>
        </p:spPr>
        <p:txBody>
          <a:bodyPr wrap="square" lIns="0" tIns="0" rIns="0" bIns="0" rtlCol="0" anchor="ctr"/>
          <a:lstStyle/>
          <a:p>
            <a:r>
              <a:rPr lang="uk-UA" sz="2400" b="1" dirty="0">
                <a:latin typeface="Gilroy" panose="00000500000000000000" pitchFamily="2" charset="-52"/>
              </a:rPr>
              <a:t>б) Формування правил побудови виразів на підставі обраного алфавіту. </a:t>
            </a:r>
            <a:endParaRPr lang="ru-RU" sz="2400" dirty="0">
              <a:latin typeface="Gilroy" panose="00000500000000000000" pitchFamily="2" charset="-52"/>
            </a:endParaRPr>
          </a:p>
          <a:p>
            <a:r>
              <a:rPr lang="uk-UA" sz="2400" dirty="0">
                <a:latin typeface="Gilroy" panose="00000500000000000000" pitchFamily="2" charset="-52"/>
              </a:rPr>
              <a:t>Після того, як сформовані словники, на їхній підставі будується опис усіх видів знань, для цього необхідно розробити структуру опису. Структура опису неформалізованих знань, розроблена згідно апарата логіки </a:t>
            </a:r>
            <a:r>
              <a:rPr lang="uk-UA" sz="2400" dirty="0" smtClean="0">
                <a:latin typeface="Gilroy" panose="00000500000000000000" pitchFamily="2" charset="-52"/>
              </a:rPr>
              <a:t>суджень</a:t>
            </a:r>
            <a:endParaRPr lang="ru-RU" sz="2400" dirty="0">
              <a:latin typeface="Gilroy" panose="00000500000000000000" pitchFamily="2" charset="-52"/>
            </a:endParaRPr>
          </a:p>
        </p:txBody>
      </p:sp>
      <p:sp>
        <p:nvSpPr>
          <p:cNvPr id="11" name="Object12"/>
          <p:cNvSpPr/>
          <p:nvPr/>
        </p:nvSpPr>
        <p:spPr>
          <a:xfrm>
            <a:off x="9096375" y="6669388"/>
            <a:ext cx="439661" cy="552450"/>
          </a:xfrm>
          <a:prstGeom prst="rect">
            <a:avLst/>
          </a:prstGeom>
          <a:noFill/>
          <a:ln/>
        </p:spPr>
        <p:txBody>
          <a:bodyPr wrap="square" lIns="0" tIns="0" rIns="0" bIns="0" rtlCol="0" anchor="ctr"/>
          <a:lstStyle/>
          <a:p>
            <a:r>
              <a:rPr lang="uk-UA" sz="2800" b="1" dirty="0" smtClean="0">
                <a:latin typeface="Gilroy" panose="00000500000000000000" pitchFamily="2" charset="-52"/>
              </a:rPr>
              <a:t>21</a:t>
            </a:r>
            <a:endParaRPr lang="ru-RU" sz="2800" b="1" dirty="0">
              <a:latin typeface="Gilroy" panose="00000500000000000000" pitchFamily="2" charset="-52"/>
            </a:endParaRPr>
          </a:p>
        </p:txBody>
      </p:sp>
      <p:pic>
        <p:nvPicPr>
          <p:cNvPr id="9" name="Рисунок 8"/>
          <p:cNvPicPr>
            <a:picLocks noChangeAspect="1"/>
          </p:cNvPicPr>
          <p:nvPr/>
        </p:nvPicPr>
        <p:blipFill>
          <a:blip r:embed="rId13"/>
          <a:stretch>
            <a:fillRect/>
          </a:stretch>
        </p:blipFill>
        <p:spPr>
          <a:xfrm>
            <a:off x="3181292" y="3776469"/>
            <a:ext cx="5599733" cy="3091436"/>
          </a:xfrm>
          <a:prstGeom prst="rect">
            <a:avLst/>
          </a:prstGeom>
        </p:spPr>
      </p:pic>
    </p:spTree>
    <p:extLst>
      <p:ext uri="{BB962C8B-B14F-4D97-AF65-F5344CB8AC3E}">
        <p14:creationId xmlns:p14="http://schemas.microsoft.com/office/powerpoint/2010/main" val="4154268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295280" y="0"/>
            <a:ext cx="9458320" cy="7315200"/>
          </a:xfrm>
          <a:prstGeom prst="rect">
            <a:avLst/>
          </a:prstGeom>
        </p:spPr>
      </p:pic>
      <p:pic>
        <p:nvPicPr>
          <p:cNvPr id="3" name="Object 2" descr="preencoded.png"/>
          <p:cNvPicPr>
            <a:picLocks noChangeAspect="1"/>
          </p:cNvPicPr>
          <p:nvPr/>
        </p:nvPicPr>
        <p:blipFill>
          <a:blip r:embed="rId4"/>
          <a:srcRect/>
          <a:stretch/>
        </p:blipFill>
        <p:spPr>
          <a:xfrm>
            <a:off x="4705350" y="0"/>
            <a:ext cx="5048250" cy="7315200"/>
          </a:xfrm>
          <a:prstGeom prst="rect">
            <a:avLst/>
          </a:prstGeom>
        </p:spPr>
      </p:pic>
      <p:pic>
        <p:nvPicPr>
          <p:cNvPr id="5" name="Object 4" descr="preencoded.png"/>
          <p:cNvPicPr>
            <a:picLocks noChangeAspect="1"/>
          </p:cNvPicPr>
          <p:nvPr/>
        </p:nvPicPr>
        <p:blipFill>
          <a:blip r:embed="rId5"/>
          <a:srcRect/>
          <a:stretch/>
        </p:blipFill>
        <p:spPr>
          <a:xfrm rot="16200000">
            <a:off x="6806180" y="-1366664"/>
            <a:ext cx="3638541" cy="3133725"/>
          </a:xfrm>
          <a:prstGeom prst="rect">
            <a:avLst/>
          </a:prstGeom>
        </p:spPr>
      </p:pic>
      <p:pic>
        <p:nvPicPr>
          <p:cNvPr id="6" name="Object 5" descr="preencoded.png"/>
          <p:cNvPicPr>
            <a:picLocks noChangeAspect="1"/>
          </p:cNvPicPr>
          <p:nvPr/>
        </p:nvPicPr>
        <p:blipFill>
          <a:blip r:embed="rId6"/>
          <a:srcRect/>
          <a:stretch/>
        </p:blipFill>
        <p:spPr>
          <a:xfrm>
            <a:off x="5434759" y="96533"/>
            <a:ext cx="1931794" cy="1957713"/>
          </a:xfrm>
          <a:prstGeom prst="rect">
            <a:avLst/>
          </a:prstGeom>
        </p:spPr>
      </p:pic>
      <p:pic>
        <p:nvPicPr>
          <p:cNvPr id="7" name="Object 6" descr="preencoded.png"/>
          <p:cNvPicPr>
            <a:picLocks noChangeAspect="1"/>
          </p:cNvPicPr>
          <p:nvPr/>
        </p:nvPicPr>
        <p:blipFill>
          <a:blip r:embed="rId7">
            <a:extLst>
              <a:ext uri="{96DAC541-7B7A-43D3-8B79-37D633B846F1}">
                <asvg:svgBlip xmlns="" xmlns:asvg="http://schemas.microsoft.com/office/drawing/2016/SVG/main" r:embed="rId9"/>
              </a:ext>
            </a:extLst>
          </a:blip>
          <a:srcRect/>
          <a:stretch/>
        </p:blipFill>
        <p:spPr>
          <a:xfrm>
            <a:off x="8962580" y="5086621"/>
            <a:ext cx="771525" cy="1333500"/>
          </a:xfrm>
          <a:prstGeom prst="rect">
            <a:avLst/>
          </a:prstGeom>
        </p:spPr>
      </p:pic>
      <p:sp>
        <p:nvSpPr>
          <p:cNvPr id="9" name="Object8"/>
          <p:cNvSpPr/>
          <p:nvPr/>
        </p:nvSpPr>
        <p:spPr>
          <a:xfrm>
            <a:off x="1090506" y="2326842"/>
            <a:ext cx="7081054" cy="3590925"/>
          </a:xfrm>
          <a:prstGeom prst="rect">
            <a:avLst/>
          </a:prstGeom>
          <a:noFill/>
          <a:ln/>
        </p:spPr>
        <p:txBody>
          <a:bodyPr wrap="square" lIns="0" tIns="0" rIns="0" bIns="0" rtlCol="0" anchor="ctr"/>
          <a:lstStyle/>
          <a:p>
            <a:endParaRPr lang="ru-RU" sz="2000" dirty="0">
              <a:latin typeface="Gilroy" panose="00000500000000000000" pitchFamily="2" charset="-52"/>
            </a:endParaRPr>
          </a:p>
        </p:txBody>
      </p:sp>
      <p:sp>
        <p:nvSpPr>
          <p:cNvPr id="10" name="Object12"/>
          <p:cNvSpPr/>
          <p:nvPr/>
        </p:nvSpPr>
        <p:spPr>
          <a:xfrm>
            <a:off x="9096375" y="6669388"/>
            <a:ext cx="439661" cy="552450"/>
          </a:xfrm>
          <a:prstGeom prst="rect">
            <a:avLst/>
          </a:prstGeom>
          <a:noFill/>
          <a:ln/>
        </p:spPr>
        <p:txBody>
          <a:bodyPr wrap="square" lIns="0" tIns="0" rIns="0" bIns="0" rtlCol="0" anchor="ctr"/>
          <a:lstStyle/>
          <a:p>
            <a:r>
              <a:rPr lang="uk-UA" sz="2800" b="1" dirty="0" smtClean="0">
                <a:latin typeface="Gilroy" panose="00000500000000000000" pitchFamily="2" charset="-52"/>
              </a:rPr>
              <a:t>22</a:t>
            </a:r>
            <a:endParaRPr lang="ru-RU" sz="2800" b="1" dirty="0">
              <a:latin typeface="Gilroy" panose="00000500000000000000" pitchFamily="2" charset="-52"/>
            </a:endParaRPr>
          </a:p>
        </p:txBody>
      </p:sp>
      <p:sp>
        <p:nvSpPr>
          <p:cNvPr id="4" name="Прямоугольник 3"/>
          <p:cNvSpPr/>
          <p:nvPr/>
        </p:nvSpPr>
        <p:spPr>
          <a:xfrm>
            <a:off x="504397" y="712609"/>
            <a:ext cx="4491649" cy="6075509"/>
          </a:xfrm>
          <a:prstGeom prst="rect">
            <a:avLst/>
          </a:prstGeom>
        </p:spPr>
        <p:txBody>
          <a:bodyPr wrap="square">
            <a:spAutoFit/>
          </a:bodyPr>
          <a:lstStyle/>
          <a:p>
            <a:pPr>
              <a:lnSpc>
                <a:spcPct val="120000"/>
              </a:lnSpc>
              <a:spcAft>
                <a:spcPts val="0"/>
              </a:spcAft>
            </a:pPr>
            <a:r>
              <a:rPr lang="uk-UA" dirty="0">
                <a:latin typeface="Gilroy" panose="00000500000000000000" pitchFamily="2" charset="-52"/>
                <a:ea typeface="Calibri" panose="020F0502020204030204" pitchFamily="34" charset="0"/>
              </a:rPr>
              <a:t>Для реалізації механізму із зазначеною вище функціональністю, він повинен містити в собі наступні елементи:</a:t>
            </a:r>
            <a:endParaRPr lang="ru-RU" sz="1400" dirty="0">
              <a:latin typeface="Gilroy" panose="00000500000000000000" pitchFamily="2" charset="-52"/>
              <a:ea typeface="Calibri" panose="020F0502020204030204" pitchFamily="34" charset="0"/>
            </a:endParaRPr>
          </a:p>
          <a:p>
            <a:pPr marL="342900" lvl="0" indent="-342900">
              <a:lnSpc>
                <a:spcPct val="120000"/>
              </a:lnSpc>
              <a:spcAft>
                <a:spcPts val="0"/>
              </a:spcAft>
              <a:buFont typeface="+mj-lt"/>
              <a:buAutoNum type="arabicParenR"/>
            </a:pPr>
            <a:r>
              <a:rPr lang="uk-UA" dirty="0">
                <a:latin typeface="Gilroy" panose="00000500000000000000" pitchFamily="2" charset="-52"/>
                <a:ea typeface="Calibri" panose="020F0502020204030204" pitchFamily="34" charset="0"/>
              </a:rPr>
              <a:t>база формалізованих знань конкретної предметної області;</a:t>
            </a:r>
            <a:endParaRPr lang="ru-RU" sz="1400" dirty="0">
              <a:latin typeface="Gilroy" panose="00000500000000000000" pitchFamily="2" charset="-52"/>
              <a:ea typeface="Calibri" panose="020F0502020204030204" pitchFamily="34" charset="0"/>
            </a:endParaRPr>
          </a:p>
          <a:p>
            <a:pPr marL="342900" lvl="0" indent="-342900">
              <a:lnSpc>
                <a:spcPct val="120000"/>
              </a:lnSpc>
              <a:spcAft>
                <a:spcPts val="0"/>
              </a:spcAft>
              <a:buFont typeface="+mj-lt"/>
              <a:buAutoNum type="arabicParenR"/>
            </a:pPr>
            <a:r>
              <a:rPr lang="uk-UA" dirty="0">
                <a:latin typeface="Gilroy" panose="00000500000000000000" pitchFamily="2" charset="-52"/>
                <a:ea typeface="Calibri" panose="020F0502020204030204" pitchFamily="34" charset="0"/>
              </a:rPr>
              <a:t>перетворювач – елемент механізму, що дозволяє описати алгоритм перетворення формалізованого знання у фрагмент програмного коду;</a:t>
            </a:r>
            <a:endParaRPr lang="ru-RU" sz="1400" dirty="0">
              <a:latin typeface="Gilroy" panose="00000500000000000000" pitchFamily="2" charset="-52"/>
              <a:ea typeface="Calibri" panose="020F0502020204030204" pitchFamily="34" charset="0"/>
            </a:endParaRPr>
          </a:p>
          <a:p>
            <a:pPr marL="342900" lvl="0" indent="-342900">
              <a:lnSpc>
                <a:spcPct val="120000"/>
              </a:lnSpc>
              <a:spcAft>
                <a:spcPts val="0"/>
              </a:spcAft>
              <a:buFont typeface="+mj-lt"/>
              <a:buAutoNum type="arabicParenR"/>
            </a:pPr>
            <a:r>
              <a:rPr lang="uk-UA" dirty="0">
                <a:latin typeface="Gilroy" panose="00000500000000000000" pitchFamily="2" charset="-52"/>
                <a:ea typeface="Calibri" panose="020F0502020204030204" pitchFamily="34" charset="0"/>
              </a:rPr>
              <a:t>виконавець – програма, що генерує програмний код для перевірки знання на відповідність заданому користувачем набору правил предметної області, що і забезпечує його наступне виконання з формуванням звіту про виявлені невідповідності.</a:t>
            </a:r>
            <a:endParaRPr lang="ru-RU" sz="1400" dirty="0">
              <a:effectLst/>
              <a:latin typeface="Gilroy" panose="00000500000000000000" pitchFamily="2" charset="-52"/>
              <a:ea typeface="Calibri" panose="020F0502020204030204" pitchFamily="34" charset="0"/>
            </a:endParaRPr>
          </a:p>
        </p:txBody>
      </p:sp>
      <p:pic>
        <p:nvPicPr>
          <p:cNvPr id="12" name="Рисунок 1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11678" y="1703154"/>
            <a:ext cx="3893820" cy="2964180"/>
          </a:xfrm>
          <a:prstGeom prst="rect">
            <a:avLst/>
          </a:prstGeom>
          <a:noFill/>
          <a:ln>
            <a:noFill/>
          </a:ln>
        </p:spPr>
      </p:pic>
      <p:sp>
        <p:nvSpPr>
          <p:cNvPr id="13" name="Прямоугольник 12"/>
          <p:cNvSpPr/>
          <p:nvPr/>
        </p:nvSpPr>
        <p:spPr>
          <a:xfrm>
            <a:off x="5111678" y="4792373"/>
            <a:ext cx="4105275" cy="1754326"/>
          </a:xfrm>
          <a:prstGeom prst="rect">
            <a:avLst/>
          </a:prstGeom>
        </p:spPr>
        <p:txBody>
          <a:bodyPr wrap="square">
            <a:spAutoFit/>
          </a:bodyPr>
          <a:lstStyle/>
          <a:p>
            <a:pPr>
              <a:lnSpc>
                <a:spcPct val="120000"/>
              </a:lnSpc>
              <a:spcAft>
                <a:spcPts val="0"/>
              </a:spcAft>
            </a:pPr>
            <a:r>
              <a:rPr lang="uk-UA" b="1" dirty="0" smtClean="0">
                <a:latin typeface="Gilroy" panose="00000500000000000000" pitchFamily="2" charset="-52"/>
                <a:ea typeface="Calibri" panose="020F0502020204030204" pitchFamily="34" charset="0"/>
              </a:rPr>
              <a:t>Структура </a:t>
            </a:r>
            <a:r>
              <a:rPr lang="uk-UA" b="1" dirty="0">
                <a:latin typeface="Gilroy" panose="00000500000000000000" pitchFamily="2" charset="-52"/>
                <a:ea typeface="Calibri" panose="020F0502020204030204" pitchFamily="34" charset="0"/>
              </a:rPr>
              <a:t>механізму автоматизованої перевірки формалізованих знань на відповідність правилам конкретної предметної області</a:t>
            </a:r>
            <a:endParaRPr lang="ru-RU" sz="1400" dirty="0">
              <a:effectLst/>
              <a:latin typeface="Gilroy" panose="00000500000000000000" pitchFamily="2" charset="-52"/>
              <a:ea typeface="Calibri" panose="020F0502020204030204" pitchFamily="34" charset="0"/>
            </a:endParaRPr>
          </a:p>
        </p:txBody>
      </p:sp>
    </p:spTree>
    <p:extLst>
      <p:ext uri="{BB962C8B-B14F-4D97-AF65-F5344CB8AC3E}">
        <p14:creationId xmlns:p14="http://schemas.microsoft.com/office/powerpoint/2010/main" val="1584284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4692879"/>
            <a:ext cx="9753600" cy="2622321"/>
          </a:xfrm>
          <a:prstGeom prst="rect">
            <a:avLst/>
          </a:prstGeom>
        </p:spPr>
      </p:pic>
      <p:pic>
        <p:nvPicPr>
          <p:cNvPr id="3" name="Object 2" descr="preencoded.png"/>
          <p:cNvPicPr>
            <a:picLocks noChangeAspect="1"/>
          </p:cNvPicPr>
          <p:nvPr/>
        </p:nvPicPr>
        <p:blipFill>
          <a:blip r:embed="rId4"/>
          <a:srcRect/>
          <a:stretch/>
        </p:blipFill>
        <p:spPr>
          <a:xfrm>
            <a:off x="390778" y="885239"/>
            <a:ext cx="1388938" cy="1388938"/>
          </a:xfrm>
          <a:prstGeom prst="rect">
            <a:avLst/>
          </a:prstGeom>
        </p:spPr>
      </p:pic>
      <p:pic>
        <p:nvPicPr>
          <p:cNvPr id="5" name="Object 4" descr="preencoded.png"/>
          <p:cNvPicPr>
            <a:picLocks noChangeAspect="1"/>
          </p:cNvPicPr>
          <p:nvPr/>
        </p:nvPicPr>
        <p:blipFill>
          <a:blip r:embed="rId5">
            <a:extLst>
              <a:ext uri="{96DAC541-7B7A-43D3-8B79-37D633B846F1}">
                <asvg:svgBlip xmlns="" xmlns:asvg="http://schemas.microsoft.com/office/drawing/2016/SVG/main" r:embed="rId7"/>
              </a:ext>
            </a:extLst>
          </a:blip>
          <a:srcRect/>
          <a:stretch/>
        </p:blipFill>
        <p:spPr>
          <a:xfrm>
            <a:off x="8582025" y="2476500"/>
            <a:ext cx="514350" cy="2828925"/>
          </a:xfrm>
          <a:prstGeom prst="rect">
            <a:avLst/>
          </a:prstGeom>
        </p:spPr>
      </p:pic>
      <p:pic>
        <p:nvPicPr>
          <p:cNvPr id="6" name="Object 5" descr="preencoded.png"/>
          <p:cNvPicPr>
            <a:picLocks noChangeAspect="1"/>
          </p:cNvPicPr>
          <p:nvPr/>
        </p:nvPicPr>
        <p:blipFill>
          <a:blip r:embed="rId8">
            <a:extLst>
              <a:ext uri="{96DAC541-7B7A-43D3-8B79-37D633B846F1}">
                <asvg:svgBlip xmlns="" xmlns:asvg="http://schemas.microsoft.com/office/drawing/2016/SVG/main" r:embed="rId9"/>
              </a:ext>
            </a:extLst>
          </a:blip>
          <a:srcRect/>
          <a:stretch/>
        </p:blipFill>
        <p:spPr>
          <a:xfrm>
            <a:off x="8396287" y="3609226"/>
            <a:ext cx="885825" cy="914400"/>
          </a:xfrm>
          <a:prstGeom prst="rect">
            <a:avLst/>
          </a:prstGeom>
        </p:spPr>
      </p:pic>
      <p:pic>
        <p:nvPicPr>
          <p:cNvPr id="7" name="Object 6" descr="preencoded.png"/>
          <p:cNvPicPr>
            <a:picLocks noChangeAspect="1"/>
          </p:cNvPicPr>
          <p:nvPr/>
        </p:nvPicPr>
        <p:blipFill>
          <a:blip r:embed="rId10"/>
          <a:srcRect/>
          <a:stretch/>
        </p:blipFill>
        <p:spPr>
          <a:xfrm>
            <a:off x="6942955" y="104891"/>
            <a:ext cx="2441372" cy="1980595"/>
          </a:xfrm>
          <a:prstGeom prst="rect">
            <a:avLst/>
          </a:prstGeom>
        </p:spPr>
      </p:pic>
      <p:sp>
        <p:nvSpPr>
          <p:cNvPr id="14" name="Object13"/>
          <p:cNvSpPr/>
          <p:nvPr/>
        </p:nvSpPr>
        <p:spPr>
          <a:xfrm>
            <a:off x="899779" y="1275393"/>
            <a:ext cx="7167896" cy="5231138"/>
          </a:xfrm>
          <a:prstGeom prst="rect">
            <a:avLst/>
          </a:prstGeom>
          <a:noFill/>
          <a:ln/>
        </p:spPr>
        <p:txBody>
          <a:bodyPr wrap="square" lIns="0" tIns="0" rIns="0" bIns="0" rtlCol="0" anchor="ctr"/>
          <a:lstStyle/>
          <a:p>
            <a:r>
              <a:rPr lang="uk-UA" sz="2000" dirty="0">
                <a:latin typeface="Gilroy" panose="00000500000000000000" pitchFamily="2" charset="-52"/>
              </a:rPr>
              <a:t>Формалізована мова являє собою будь-яку сукупність, деяким чином спеціалізованих </a:t>
            </a:r>
            <a:r>
              <a:rPr lang="uk-UA" sz="2000" dirty="0" err="1">
                <a:latin typeface="Gilroy" panose="00000500000000000000" pitchFamily="2" charset="-52"/>
              </a:rPr>
              <a:t>мовних</a:t>
            </a:r>
            <a:r>
              <a:rPr lang="uk-UA" sz="2000" dirty="0">
                <a:latin typeface="Gilroy" panose="00000500000000000000" pitchFamily="2" charset="-52"/>
              </a:rPr>
              <a:t> засобів з (більш-менш) точно фіксованими правилами утворення «виразів» (синтаксис формалізованої мови) і приписування цим виразам певного змісту (семантика). </a:t>
            </a:r>
            <a:endParaRPr lang="uk-UA" sz="2000" dirty="0" smtClean="0">
              <a:latin typeface="Gilroy" panose="00000500000000000000" pitchFamily="2" charset="-52"/>
            </a:endParaRPr>
          </a:p>
          <a:p>
            <a:endParaRPr lang="uk-UA" sz="2000" dirty="0">
              <a:latin typeface="Gilroy" panose="00000500000000000000" pitchFamily="2" charset="-52"/>
            </a:endParaRPr>
          </a:p>
          <a:p>
            <a:r>
              <a:rPr lang="uk-UA" sz="2000" dirty="0" smtClean="0">
                <a:latin typeface="Gilroy" panose="00000500000000000000" pitchFamily="2" charset="-52"/>
              </a:rPr>
              <a:t>У </a:t>
            </a:r>
            <a:r>
              <a:rPr lang="uk-UA" sz="2000" dirty="0">
                <a:latin typeface="Gilroy" panose="00000500000000000000" pitchFamily="2" charset="-52"/>
              </a:rPr>
              <a:t>такому вживанні термін «формалізована мова» не припускає ніяких спеціальних обмежень ні на синтаксичну структуру, ні на семантичні правила, ні на призначення такої мови. </a:t>
            </a:r>
            <a:endParaRPr lang="uk-UA" sz="2000" dirty="0" smtClean="0">
              <a:latin typeface="Gilroy" panose="00000500000000000000" pitchFamily="2" charset="-52"/>
            </a:endParaRPr>
          </a:p>
          <a:p>
            <a:endParaRPr lang="uk-UA" sz="2000" dirty="0" smtClean="0">
              <a:latin typeface="Gilroy" panose="00000500000000000000" pitchFamily="2" charset="-52"/>
            </a:endParaRPr>
          </a:p>
          <a:p>
            <a:r>
              <a:rPr lang="uk-UA" sz="2000" dirty="0">
                <a:latin typeface="Gilroy" panose="00000500000000000000" pitchFamily="2" charset="-52"/>
              </a:rPr>
              <a:t>Під формалізованою мовою в </a:t>
            </a:r>
            <a:r>
              <a:rPr lang="uk-UA" sz="2000" dirty="0" err="1">
                <a:latin typeface="Gilroy" panose="00000500000000000000" pitchFamily="2" charset="-52"/>
              </a:rPr>
              <a:t>логіці</a:t>
            </a:r>
            <a:r>
              <a:rPr lang="uk-UA" sz="2000" dirty="0">
                <a:latin typeface="Gilroy" panose="00000500000000000000" pitchFamily="2" charset="-52"/>
              </a:rPr>
              <a:t> розуміють інтерпретоване числення, тобто деяку формальну систему разом з її інтерпретацією. Використання формалізованої мови – характерна риса математичної логіки, яку часто і визначають як «предмет формальної логіки, досліджуваний за допомогою побудови формалізованих мов» </a:t>
            </a:r>
            <a:endParaRPr lang="ru-RU" sz="2000" dirty="0">
              <a:latin typeface="Gilroy" panose="00000500000000000000" pitchFamily="2" charset="-52"/>
            </a:endParaRPr>
          </a:p>
        </p:txBody>
      </p:sp>
      <p:sp>
        <p:nvSpPr>
          <p:cNvPr id="20" name="Object12"/>
          <p:cNvSpPr/>
          <p:nvPr/>
        </p:nvSpPr>
        <p:spPr>
          <a:xfrm>
            <a:off x="9096375" y="6669388"/>
            <a:ext cx="439661" cy="552450"/>
          </a:xfrm>
          <a:prstGeom prst="rect">
            <a:avLst/>
          </a:prstGeom>
          <a:noFill/>
          <a:ln/>
        </p:spPr>
        <p:txBody>
          <a:bodyPr wrap="square" lIns="0" tIns="0" rIns="0" bIns="0" rtlCol="0" anchor="ctr"/>
          <a:lstStyle/>
          <a:p>
            <a:r>
              <a:rPr lang="uk-UA" sz="2800" b="1" dirty="0" smtClean="0">
                <a:latin typeface="Gilroy" panose="00000500000000000000" pitchFamily="2" charset="-52"/>
              </a:rPr>
              <a:t>23</a:t>
            </a:r>
            <a:endParaRPr lang="ru-RU" sz="2800" b="1" dirty="0">
              <a:latin typeface="Gilroy" panose="00000500000000000000" pitchFamily="2" charset="-52"/>
            </a:endParaRPr>
          </a:p>
        </p:txBody>
      </p:sp>
    </p:spTree>
    <p:extLst>
      <p:ext uri="{BB962C8B-B14F-4D97-AF65-F5344CB8AC3E}">
        <p14:creationId xmlns:p14="http://schemas.microsoft.com/office/powerpoint/2010/main" val="3941672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4855876" y="0"/>
            <a:ext cx="4897724" cy="7315200"/>
          </a:xfrm>
          <a:prstGeom prst="rect">
            <a:avLst/>
          </a:prstGeom>
        </p:spPr>
      </p:pic>
      <p:pic>
        <p:nvPicPr>
          <p:cNvPr id="4" name="Object 3" descr="preencoded.png"/>
          <p:cNvPicPr>
            <a:picLocks noChangeAspect="1"/>
          </p:cNvPicPr>
          <p:nvPr/>
        </p:nvPicPr>
        <p:blipFill>
          <a:blip r:embed="rId4"/>
          <a:srcRect/>
          <a:stretch/>
        </p:blipFill>
        <p:spPr>
          <a:xfrm>
            <a:off x="7189909" y="698592"/>
            <a:ext cx="3133725" cy="3411210"/>
          </a:xfrm>
          <a:prstGeom prst="rect">
            <a:avLst/>
          </a:prstGeom>
        </p:spPr>
      </p:pic>
      <p:pic>
        <p:nvPicPr>
          <p:cNvPr id="5" name="Object 4" descr="preencoded.png"/>
          <p:cNvPicPr>
            <a:picLocks noChangeAspect="1"/>
          </p:cNvPicPr>
          <p:nvPr/>
        </p:nvPicPr>
        <p:blipFill>
          <a:blip r:embed="rId5">
            <a:extLst>
              <a:ext uri="{96DAC541-7B7A-43D3-8B79-37D633B846F1}">
                <asvg:svgBlip xmlns="" xmlns:asvg="http://schemas.microsoft.com/office/drawing/2016/SVG/main" r:embed="rId7"/>
              </a:ext>
            </a:extLst>
          </a:blip>
          <a:srcRect/>
          <a:stretch/>
        </p:blipFill>
        <p:spPr>
          <a:xfrm>
            <a:off x="8756772" y="4412085"/>
            <a:ext cx="733425" cy="238125"/>
          </a:xfrm>
          <a:prstGeom prst="rect">
            <a:avLst/>
          </a:prstGeom>
        </p:spPr>
      </p:pic>
      <p:pic>
        <p:nvPicPr>
          <p:cNvPr id="6" name="Object 5" descr="preencoded.png"/>
          <p:cNvPicPr>
            <a:picLocks noChangeAspect="1"/>
          </p:cNvPicPr>
          <p:nvPr/>
        </p:nvPicPr>
        <p:blipFill>
          <a:blip r:embed="rId8">
            <a:extLst>
              <a:ext uri="{96DAC541-7B7A-43D3-8B79-37D633B846F1}">
                <asvg:svgBlip xmlns="" xmlns:asvg="http://schemas.microsoft.com/office/drawing/2016/SVG/main" r:embed="rId9"/>
              </a:ext>
            </a:extLst>
          </a:blip>
          <a:srcRect/>
          <a:stretch/>
        </p:blipFill>
        <p:spPr>
          <a:xfrm>
            <a:off x="942975" y="6878938"/>
            <a:ext cx="952500" cy="66675"/>
          </a:xfrm>
          <a:prstGeom prst="rect">
            <a:avLst/>
          </a:prstGeom>
        </p:spPr>
      </p:pic>
      <p:pic>
        <p:nvPicPr>
          <p:cNvPr id="7" name="Object 6" descr="preencoded.png"/>
          <p:cNvPicPr>
            <a:picLocks noChangeAspect="1"/>
          </p:cNvPicPr>
          <p:nvPr/>
        </p:nvPicPr>
        <p:blipFill>
          <a:blip r:embed="rId10"/>
          <a:srcRect/>
          <a:stretch/>
        </p:blipFill>
        <p:spPr>
          <a:xfrm>
            <a:off x="7304738" y="5743574"/>
            <a:ext cx="2667000" cy="1571625"/>
          </a:xfrm>
          <a:prstGeom prst="rect">
            <a:avLst/>
          </a:prstGeom>
        </p:spPr>
      </p:pic>
      <p:pic>
        <p:nvPicPr>
          <p:cNvPr id="8" name="Object 7" descr="preencoded.png"/>
          <p:cNvPicPr>
            <a:picLocks noChangeAspect="1"/>
          </p:cNvPicPr>
          <p:nvPr/>
        </p:nvPicPr>
        <p:blipFill>
          <a:blip r:embed="rId11">
            <a:extLst>
              <a:ext uri="{96DAC541-7B7A-43D3-8B79-37D633B846F1}">
                <asvg:svgBlip xmlns="" xmlns:asvg="http://schemas.microsoft.com/office/drawing/2016/SVG/main" r:embed="rId12"/>
              </a:ext>
            </a:extLst>
          </a:blip>
          <a:srcRect/>
          <a:stretch/>
        </p:blipFill>
        <p:spPr>
          <a:xfrm>
            <a:off x="8339137" y="272163"/>
            <a:ext cx="2828925" cy="514350"/>
          </a:xfrm>
          <a:prstGeom prst="rect">
            <a:avLst/>
          </a:prstGeom>
        </p:spPr>
      </p:pic>
      <p:sp>
        <p:nvSpPr>
          <p:cNvPr id="10" name="Object9"/>
          <p:cNvSpPr/>
          <p:nvPr/>
        </p:nvSpPr>
        <p:spPr>
          <a:xfrm>
            <a:off x="576655" y="1175375"/>
            <a:ext cx="8069634" cy="4964449"/>
          </a:xfrm>
          <a:prstGeom prst="rect">
            <a:avLst/>
          </a:prstGeom>
          <a:noFill/>
          <a:ln/>
        </p:spPr>
        <p:txBody>
          <a:bodyPr wrap="square" lIns="0" tIns="0" rIns="0" bIns="0" rtlCol="0" anchor="ctr"/>
          <a:lstStyle/>
          <a:p>
            <a:r>
              <a:rPr lang="uk-UA" sz="2000" dirty="0">
                <a:latin typeface="Gilroy Bold" panose="00000800000000000000" pitchFamily="2" charset="-52"/>
              </a:rPr>
              <a:t>Вибір даної мови для формалізації правил предметної області обумовлений її достоїнствами у порівнянні з іншими мовами</a:t>
            </a:r>
            <a:r>
              <a:rPr lang="uk-UA" sz="2000" dirty="0" smtClean="0">
                <a:latin typeface="Gilroy Bold" panose="00000800000000000000" pitchFamily="2" charset="-52"/>
              </a:rPr>
              <a:t>:</a:t>
            </a:r>
          </a:p>
          <a:p>
            <a:endParaRPr lang="ru-RU" sz="2000" dirty="0">
              <a:latin typeface="Gilroy" panose="00000500000000000000" pitchFamily="2" charset="-52"/>
            </a:endParaRPr>
          </a:p>
          <a:p>
            <a:pPr lvl="0"/>
            <a:r>
              <a:rPr lang="uk-UA" sz="2000" dirty="0">
                <a:latin typeface="Gilroy" panose="00000500000000000000" pitchFamily="2" charset="-52"/>
              </a:rPr>
              <a:t>XML – мова розмітки, що дозволяє стандартизувати вид файлів-даних, використовуваних комп'ютерними програмами, у вигляді тексту, зрозумілого людині</a:t>
            </a:r>
            <a:r>
              <a:rPr lang="uk-UA" sz="2000" dirty="0" smtClean="0">
                <a:latin typeface="Gilroy" panose="00000500000000000000" pitchFamily="2" charset="-52"/>
              </a:rPr>
              <a:t>;</a:t>
            </a:r>
          </a:p>
          <a:p>
            <a:pPr lvl="0"/>
            <a:endParaRPr lang="ru-RU" sz="2000" dirty="0">
              <a:latin typeface="Gilroy" panose="00000500000000000000" pitchFamily="2" charset="-52"/>
            </a:endParaRPr>
          </a:p>
          <a:p>
            <a:pPr lvl="0"/>
            <a:r>
              <a:rPr lang="uk-UA" sz="2000" dirty="0">
                <a:latin typeface="Gilroy" panose="00000500000000000000" pitchFamily="2" charset="-52"/>
              </a:rPr>
              <a:t>XML підтримує </a:t>
            </a:r>
            <a:r>
              <a:rPr lang="uk-UA" sz="2000" dirty="0" err="1">
                <a:latin typeface="Gilroy" panose="00000500000000000000" pitchFamily="2" charset="-52"/>
              </a:rPr>
              <a:t>Юнікод</a:t>
            </a:r>
            <a:r>
              <a:rPr lang="uk-UA" sz="2000" dirty="0" smtClean="0">
                <a:latin typeface="Gilroy" panose="00000500000000000000" pitchFamily="2" charset="-52"/>
              </a:rPr>
              <a:t>;</a:t>
            </a:r>
          </a:p>
          <a:p>
            <a:pPr lvl="0"/>
            <a:endParaRPr lang="ru-RU" sz="2000" dirty="0">
              <a:latin typeface="Gilroy" panose="00000500000000000000" pitchFamily="2" charset="-52"/>
            </a:endParaRPr>
          </a:p>
          <a:p>
            <a:pPr lvl="0"/>
            <a:r>
              <a:rPr lang="uk-UA" sz="2000" dirty="0">
                <a:latin typeface="Gilroy" panose="00000500000000000000" pitchFamily="2" charset="-52"/>
              </a:rPr>
              <a:t>у форматі XML можуть бути описані такі структури даних як записи, списки та дерева</a:t>
            </a:r>
            <a:r>
              <a:rPr lang="uk-UA" sz="2000" dirty="0" smtClean="0">
                <a:latin typeface="Gilroy" panose="00000500000000000000" pitchFamily="2" charset="-52"/>
              </a:rPr>
              <a:t>;</a:t>
            </a:r>
          </a:p>
          <a:p>
            <a:pPr lvl="0"/>
            <a:endParaRPr lang="ru-RU" sz="2000" dirty="0">
              <a:latin typeface="Gilroy" panose="00000500000000000000" pitchFamily="2" charset="-52"/>
            </a:endParaRPr>
          </a:p>
          <a:p>
            <a:pPr lvl="0"/>
            <a:r>
              <a:rPr lang="uk-UA" sz="2000" dirty="0">
                <a:latin typeface="Gilroy" panose="00000500000000000000" pitchFamily="2" charset="-52"/>
              </a:rPr>
              <a:t>XML – це </a:t>
            </a:r>
            <a:r>
              <a:rPr lang="uk-UA" sz="2000" dirty="0" err="1">
                <a:latin typeface="Gilroy" panose="00000500000000000000" pitchFamily="2" charset="-52"/>
              </a:rPr>
              <a:t>самодокументований</a:t>
            </a:r>
            <a:r>
              <a:rPr lang="uk-UA" sz="2000" dirty="0">
                <a:latin typeface="Gilroy" panose="00000500000000000000" pitchFamily="2" charset="-52"/>
              </a:rPr>
              <a:t> формат, який описує структуру й імена полів так само як і значення полів</a:t>
            </a:r>
            <a:r>
              <a:rPr lang="uk-UA" sz="2000" dirty="0" smtClean="0">
                <a:latin typeface="Gilroy" panose="00000500000000000000" pitchFamily="2" charset="-52"/>
              </a:rPr>
              <a:t>;</a:t>
            </a:r>
          </a:p>
          <a:p>
            <a:pPr lvl="0"/>
            <a:endParaRPr lang="ru-RU" sz="2000" dirty="0">
              <a:latin typeface="Gilroy" panose="00000500000000000000" pitchFamily="2" charset="-52"/>
            </a:endParaRPr>
          </a:p>
          <a:p>
            <a:pPr lvl="0"/>
            <a:r>
              <a:rPr lang="uk-UA" sz="2000" dirty="0">
                <a:latin typeface="Gilroy" panose="00000500000000000000" pitchFamily="2" charset="-52"/>
              </a:rPr>
              <a:t>XML має строго визначений синтаксис і вимоги до аналізу, що дозволяє йому залишатися простим, ефективним і несуперечливим. Одночасно із цим, різні розробники не обмежені у виборі виразних методів (наприклад, можна моделювати дані, поміщаючи значення в параметри тегів або в тіло тегів, можна використовувати різні мови та нотації для іменування тегів і т. д</a:t>
            </a:r>
            <a:r>
              <a:rPr lang="uk-UA" sz="2000" dirty="0" smtClean="0">
                <a:latin typeface="Gilroy" panose="00000500000000000000" pitchFamily="2" charset="-52"/>
              </a:rPr>
              <a:t>.);</a:t>
            </a:r>
            <a:endParaRPr lang="ru-RU" sz="2000" dirty="0">
              <a:latin typeface="Gilroy" panose="00000500000000000000" pitchFamily="2" charset="-52"/>
            </a:endParaRPr>
          </a:p>
        </p:txBody>
      </p:sp>
      <p:sp>
        <p:nvSpPr>
          <p:cNvPr id="12" name="Object12"/>
          <p:cNvSpPr/>
          <p:nvPr/>
        </p:nvSpPr>
        <p:spPr>
          <a:xfrm>
            <a:off x="9020174" y="6669388"/>
            <a:ext cx="611955" cy="552450"/>
          </a:xfrm>
          <a:prstGeom prst="rect">
            <a:avLst/>
          </a:prstGeom>
          <a:noFill/>
          <a:ln/>
        </p:spPr>
        <p:txBody>
          <a:bodyPr wrap="square" lIns="0" tIns="0" rIns="0" bIns="0" rtlCol="0" anchor="ctr"/>
          <a:lstStyle/>
          <a:p>
            <a:r>
              <a:rPr lang="uk-UA" sz="2800" b="1" dirty="0" smtClean="0">
                <a:latin typeface="Gilroy" panose="00000500000000000000" pitchFamily="2" charset="-52"/>
              </a:rPr>
              <a:t>24</a:t>
            </a:r>
            <a:endParaRPr lang="ru-RU" sz="2800" b="1" dirty="0">
              <a:latin typeface="Gilroy" panose="00000500000000000000" pitchFamily="2" charset="-52"/>
            </a:endParaRPr>
          </a:p>
        </p:txBody>
      </p:sp>
    </p:spTree>
    <p:extLst>
      <p:ext uri="{BB962C8B-B14F-4D97-AF65-F5344CB8AC3E}">
        <p14:creationId xmlns:p14="http://schemas.microsoft.com/office/powerpoint/2010/main" val="2085894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4855876" y="0"/>
            <a:ext cx="4897724" cy="7315200"/>
          </a:xfrm>
          <a:prstGeom prst="rect">
            <a:avLst/>
          </a:prstGeom>
        </p:spPr>
      </p:pic>
      <p:pic>
        <p:nvPicPr>
          <p:cNvPr id="5" name="Object 4" descr="preencoded.png"/>
          <p:cNvPicPr>
            <a:picLocks noChangeAspect="1"/>
          </p:cNvPicPr>
          <p:nvPr/>
        </p:nvPicPr>
        <p:blipFill>
          <a:blip r:embed="rId4">
            <a:extLst>
              <a:ext uri="{96DAC541-7B7A-43D3-8B79-37D633B846F1}">
                <asvg:svgBlip xmlns="" xmlns:asvg="http://schemas.microsoft.com/office/drawing/2016/SVG/main" r:embed="rId7"/>
              </a:ext>
            </a:extLst>
          </a:blip>
          <a:srcRect/>
          <a:stretch/>
        </p:blipFill>
        <p:spPr>
          <a:xfrm>
            <a:off x="8756772" y="4412085"/>
            <a:ext cx="733425" cy="238125"/>
          </a:xfrm>
          <a:prstGeom prst="rect">
            <a:avLst/>
          </a:prstGeom>
        </p:spPr>
      </p:pic>
      <p:pic>
        <p:nvPicPr>
          <p:cNvPr id="6" name="Object 5" descr="preencoded.png"/>
          <p:cNvPicPr>
            <a:picLocks noChangeAspect="1"/>
          </p:cNvPicPr>
          <p:nvPr/>
        </p:nvPicPr>
        <p:blipFill>
          <a:blip r:embed="rId8">
            <a:extLst>
              <a:ext uri="{96DAC541-7B7A-43D3-8B79-37D633B846F1}">
                <asvg:svgBlip xmlns="" xmlns:asvg="http://schemas.microsoft.com/office/drawing/2016/SVG/main" r:embed="rId9"/>
              </a:ext>
            </a:extLst>
          </a:blip>
          <a:srcRect/>
          <a:stretch/>
        </p:blipFill>
        <p:spPr>
          <a:xfrm>
            <a:off x="942975" y="6878938"/>
            <a:ext cx="952500" cy="66675"/>
          </a:xfrm>
          <a:prstGeom prst="rect">
            <a:avLst/>
          </a:prstGeom>
        </p:spPr>
      </p:pic>
      <p:pic>
        <p:nvPicPr>
          <p:cNvPr id="7" name="Object 6" descr="preencoded.png"/>
          <p:cNvPicPr>
            <a:picLocks noChangeAspect="1"/>
          </p:cNvPicPr>
          <p:nvPr/>
        </p:nvPicPr>
        <p:blipFill>
          <a:blip r:embed="rId10"/>
          <a:srcRect/>
          <a:stretch/>
        </p:blipFill>
        <p:spPr>
          <a:xfrm>
            <a:off x="6938592" y="5816900"/>
            <a:ext cx="2667000" cy="1571625"/>
          </a:xfrm>
          <a:prstGeom prst="rect">
            <a:avLst/>
          </a:prstGeom>
        </p:spPr>
      </p:pic>
      <p:sp>
        <p:nvSpPr>
          <p:cNvPr id="10" name="Object9"/>
          <p:cNvSpPr/>
          <p:nvPr/>
        </p:nvSpPr>
        <p:spPr>
          <a:xfrm>
            <a:off x="832141" y="978606"/>
            <a:ext cx="7213107" cy="4964449"/>
          </a:xfrm>
          <a:prstGeom prst="rect">
            <a:avLst/>
          </a:prstGeom>
          <a:noFill/>
          <a:ln/>
        </p:spPr>
        <p:txBody>
          <a:bodyPr wrap="square" lIns="0" tIns="0" rIns="0" bIns="0" rtlCol="0" anchor="ctr"/>
          <a:lstStyle/>
          <a:p>
            <a:pPr lvl="0"/>
            <a:r>
              <a:rPr lang="uk-UA" sz="2000" dirty="0">
                <a:latin typeface="Gilroy" panose="00000500000000000000" pitchFamily="2" charset="-52"/>
              </a:rPr>
              <a:t>XML – формат, заснований на міжнародних стандартах</a:t>
            </a:r>
            <a:r>
              <a:rPr lang="uk-UA" sz="2000" dirty="0" smtClean="0">
                <a:latin typeface="Gilroy" panose="00000500000000000000" pitchFamily="2" charset="-52"/>
              </a:rPr>
              <a:t>;</a:t>
            </a:r>
          </a:p>
          <a:p>
            <a:pPr lvl="0"/>
            <a:endParaRPr lang="ru-RU" sz="2000" dirty="0">
              <a:latin typeface="Gilroy" panose="00000500000000000000" pitchFamily="2" charset="-52"/>
            </a:endParaRPr>
          </a:p>
          <a:p>
            <a:pPr lvl="0"/>
            <a:r>
              <a:rPr lang="uk-UA" sz="2000" dirty="0">
                <a:latin typeface="Gilroy" panose="00000500000000000000" pitchFamily="2" charset="-52"/>
              </a:rPr>
              <a:t>ієрархічна структура XML підходить для опису практично будь-яких типів документів, крім аудіо та відео мультимедійних потоків, растрових зображень, мережних структур даних і двійкових даних</a:t>
            </a:r>
            <a:r>
              <a:rPr lang="uk-UA" sz="2000" dirty="0" smtClean="0">
                <a:latin typeface="Gilroy" panose="00000500000000000000" pitchFamily="2" charset="-52"/>
              </a:rPr>
              <a:t>;</a:t>
            </a:r>
          </a:p>
          <a:p>
            <a:pPr lvl="0"/>
            <a:endParaRPr lang="ru-RU" sz="2000" dirty="0">
              <a:latin typeface="Gilroy" panose="00000500000000000000" pitchFamily="2" charset="-52"/>
            </a:endParaRPr>
          </a:p>
          <a:p>
            <a:pPr lvl="0"/>
            <a:r>
              <a:rPr lang="uk-UA" sz="2000" dirty="0">
                <a:latin typeface="Gilroy" panose="00000500000000000000" pitchFamily="2" charset="-52"/>
              </a:rPr>
              <a:t>XML являє собою простий текст, вільний від ліцензування і яких-небудь обмежень</a:t>
            </a:r>
            <a:r>
              <a:rPr lang="uk-UA" sz="2000" dirty="0" smtClean="0">
                <a:latin typeface="Gilroy" panose="00000500000000000000" pitchFamily="2" charset="-52"/>
              </a:rPr>
              <a:t>;</a:t>
            </a:r>
          </a:p>
          <a:p>
            <a:pPr lvl="0"/>
            <a:endParaRPr lang="ru-RU" sz="2000" dirty="0">
              <a:latin typeface="Gilroy" panose="00000500000000000000" pitchFamily="2" charset="-52"/>
            </a:endParaRPr>
          </a:p>
          <a:p>
            <a:pPr lvl="0"/>
            <a:r>
              <a:rPr lang="uk-UA" sz="2000" dirty="0">
                <a:latin typeface="Gilroy" panose="00000500000000000000" pitchFamily="2" charset="-52"/>
              </a:rPr>
              <a:t>XML не залежить від платформи</a:t>
            </a:r>
            <a:r>
              <a:rPr lang="uk-UA" sz="2000" dirty="0" smtClean="0">
                <a:latin typeface="Gilroy" panose="00000500000000000000" pitchFamily="2" charset="-52"/>
              </a:rPr>
              <a:t>;</a:t>
            </a:r>
          </a:p>
          <a:p>
            <a:pPr lvl="0"/>
            <a:endParaRPr lang="ru-RU" sz="2000" dirty="0">
              <a:latin typeface="Gilroy" panose="00000500000000000000" pitchFamily="2" charset="-52"/>
            </a:endParaRPr>
          </a:p>
          <a:p>
            <a:pPr lvl="0"/>
            <a:r>
              <a:rPr lang="uk-UA" sz="2000" dirty="0">
                <a:latin typeface="Gilroy" panose="00000500000000000000" pitchFamily="2" charset="-52"/>
              </a:rPr>
              <a:t>XML не накладає вимог на порядок розташування атрибутів в елементі та вкладених елементів різних типів, що суттєво полегшує виконання вимог зворотної сумісності</a:t>
            </a:r>
            <a:r>
              <a:rPr lang="uk-UA" sz="2000" dirty="0" smtClean="0">
                <a:latin typeface="Gilroy" panose="00000500000000000000" pitchFamily="2" charset="-52"/>
              </a:rPr>
              <a:t>;</a:t>
            </a:r>
          </a:p>
          <a:p>
            <a:pPr lvl="0"/>
            <a:endParaRPr lang="ru-RU" sz="2000" dirty="0">
              <a:latin typeface="Gilroy" panose="00000500000000000000" pitchFamily="2" charset="-52"/>
            </a:endParaRPr>
          </a:p>
          <a:p>
            <a:pPr lvl="0"/>
            <a:r>
              <a:rPr lang="uk-UA" sz="2000" dirty="0">
                <a:latin typeface="Gilroy" panose="00000500000000000000" pitchFamily="2" charset="-52"/>
              </a:rPr>
              <a:t>XML підтримується на низькому апаратному, </a:t>
            </a:r>
            <a:r>
              <a:rPr lang="uk-UA" sz="2000" dirty="0" err="1">
                <a:latin typeface="Gilroy" panose="00000500000000000000" pitchFamily="2" charset="-52"/>
              </a:rPr>
              <a:t>мікропрограмному</a:t>
            </a:r>
            <a:r>
              <a:rPr lang="uk-UA" sz="2000" dirty="0">
                <a:latin typeface="Gilroy" panose="00000500000000000000" pitchFamily="2" charset="-52"/>
              </a:rPr>
              <a:t> і програмному рівнях у сучасних апаратних рішеннях. </a:t>
            </a:r>
            <a:endParaRPr lang="ru-RU" sz="2000" dirty="0">
              <a:latin typeface="Gilroy" panose="00000500000000000000" pitchFamily="2" charset="-52"/>
            </a:endParaRPr>
          </a:p>
        </p:txBody>
      </p:sp>
      <p:sp>
        <p:nvSpPr>
          <p:cNvPr id="12" name="Object12"/>
          <p:cNvSpPr/>
          <p:nvPr/>
        </p:nvSpPr>
        <p:spPr>
          <a:xfrm>
            <a:off x="9104362" y="6602713"/>
            <a:ext cx="432825" cy="552450"/>
          </a:xfrm>
          <a:prstGeom prst="rect">
            <a:avLst/>
          </a:prstGeom>
          <a:noFill/>
          <a:ln/>
        </p:spPr>
        <p:txBody>
          <a:bodyPr wrap="square" lIns="0" tIns="0" rIns="0" bIns="0" rtlCol="0" anchor="ctr"/>
          <a:lstStyle/>
          <a:p>
            <a:r>
              <a:rPr lang="uk-UA" sz="2800" b="1" dirty="0" smtClean="0">
                <a:latin typeface="Gilroy" panose="00000500000000000000" pitchFamily="2" charset="-52"/>
              </a:rPr>
              <a:t>25</a:t>
            </a:r>
            <a:endParaRPr lang="ru-RU" sz="2800" b="1" dirty="0">
              <a:latin typeface="Gilroy" panose="00000500000000000000" pitchFamily="2" charset="-52"/>
            </a:endParaRPr>
          </a:p>
        </p:txBody>
      </p:sp>
    </p:spTree>
    <p:extLst>
      <p:ext uri="{BB962C8B-B14F-4D97-AF65-F5344CB8AC3E}">
        <p14:creationId xmlns:p14="http://schemas.microsoft.com/office/powerpoint/2010/main" val="397428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295280" y="0"/>
            <a:ext cx="9458320" cy="7315200"/>
          </a:xfrm>
          <a:prstGeom prst="rect">
            <a:avLst/>
          </a:prstGeom>
        </p:spPr>
      </p:pic>
      <p:pic>
        <p:nvPicPr>
          <p:cNvPr id="3" name="Object 2" descr="preencoded.png"/>
          <p:cNvPicPr>
            <a:picLocks noChangeAspect="1"/>
          </p:cNvPicPr>
          <p:nvPr/>
        </p:nvPicPr>
        <p:blipFill>
          <a:blip r:embed="rId4"/>
          <a:srcRect/>
          <a:stretch/>
        </p:blipFill>
        <p:spPr>
          <a:xfrm>
            <a:off x="4705350" y="0"/>
            <a:ext cx="5048250" cy="7315200"/>
          </a:xfrm>
          <a:prstGeom prst="rect">
            <a:avLst/>
          </a:prstGeom>
        </p:spPr>
      </p:pic>
      <p:pic>
        <p:nvPicPr>
          <p:cNvPr id="5" name="Object 4" descr="preencoded.png"/>
          <p:cNvPicPr>
            <a:picLocks noChangeAspect="1"/>
          </p:cNvPicPr>
          <p:nvPr/>
        </p:nvPicPr>
        <p:blipFill>
          <a:blip r:embed="rId5"/>
          <a:srcRect/>
          <a:stretch/>
        </p:blipFill>
        <p:spPr>
          <a:xfrm rot="16200000">
            <a:off x="6433146" y="-1209671"/>
            <a:ext cx="3638541" cy="3133725"/>
          </a:xfrm>
          <a:prstGeom prst="rect">
            <a:avLst/>
          </a:prstGeom>
        </p:spPr>
      </p:pic>
      <p:pic>
        <p:nvPicPr>
          <p:cNvPr id="6" name="Object 5" descr="preencoded.png"/>
          <p:cNvPicPr>
            <a:picLocks noChangeAspect="1"/>
          </p:cNvPicPr>
          <p:nvPr/>
        </p:nvPicPr>
        <p:blipFill>
          <a:blip r:embed="rId6"/>
          <a:srcRect/>
          <a:stretch/>
        </p:blipFill>
        <p:spPr>
          <a:xfrm>
            <a:off x="7699358" y="1427202"/>
            <a:ext cx="2624622" cy="2659837"/>
          </a:xfrm>
          <a:prstGeom prst="rect">
            <a:avLst/>
          </a:prstGeom>
        </p:spPr>
      </p:pic>
      <p:pic>
        <p:nvPicPr>
          <p:cNvPr id="7" name="Object 6" descr="preencoded.png"/>
          <p:cNvPicPr>
            <a:picLocks noChangeAspect="1"/>
          </p:cNvPicPr>
          <p:nvPr/>
        </p:nvPicPr>
        <p:blipFill>
          <a:blip r:embed="rId7">
            <a:extLst>
              <a:ext uri="{96DAC541-7B7A-43D3-8B79-37D633B846F1}">
                <asvg:svgBlip xmlns="" xmlns:asvg="http://schemas.microsoft.com/office/drawing/2016/SVG/main" r:embed="rId9"/>
              </a:ext>
            </a:extLst>
          </a:blip>
          <a:srcRect/>
          <a:stretch/>
        </p:blipFill>
        <p:spPr>
          <a:xfrm>
            <a:off x="8588415" y="4350516"/>
            <a:ext cx="1194779" cy="2065050"/>
          </a:xfrm>
          <a:prstGeom prst="rect">
            <a:avLst/>
          </a:prstGeom>
        </p:spPr>
      </p:pic>
      <p:sp>
        <p:nvSpPr>
          <p:cNvPr id="8" name="Object7"/>
          <p:cNvSpPr/>
          <p:nvPr/>
        </p:nvSpPr>
        <p:spPr>
          <a:xfrm>
            <a:off x="1090506" y="-118697"/>
            <a:ext cx="5379575" cy="1714500"/>
          </a:xfrm>
          <a:prstGeom prst="rect">
            <a:avLst/>
          </a:prstGeom>
          <a:noFill/>
          <a:ln/>
        </p:spPr>
        <p:txBody>
          <a:bodyPr wrap="square" lIns="0" tIns="0" rIns="0" bIns="0" rtlCol="0" anchor="ctr"/>
          <a:lstStyle/>
          <a:p>
            <a:r>
              <a:rPr lang="uk-UA" sz="2400" dirty="0" smtClean="0">
                <a:latin typeface="Gilroy Bold" panose="00000800000000000000" pitchFamily="2" charset="-52"/>
              </a:rPr>
              <a:t>ПЕРЕТВОРЮВАЧ</a:t>
            </a:r>
            <a:endParaRPr lang="ru-RU" sz="2400" dirty="0">
              <a:latin typeface="Gilroy Bold" panose="00000800000000000000" pitchFamily="2" charset="-52"/>
            </a:endParaRPr>
          </a:p>
        </p:txBody>
      </p:sp>
      <p:sp>
        <p:nvSpPr>
          <p:cNvPr id="9" name="Object8"/>
          <p:cNvSpPr/>
          <p:nvPr/>
        </p:nvSpPr>
        <p:spPr>
          <a:xfrm>
            <a:off x="1090506" y="2176462"/>
            <a:ext cx="7081054" cy="3590925"/>
          </a:xfrm>
          <a:prstGeom prst="rect">
            <a:avLst/>
          </a:prstGeom>
          <a:noFill/>
          <a:ln/>
        </p:spPr>
        <p:txBody>
          <a:bodyPr wrap="square" lIns="0" tIns="0" rIns="0" bIns="0" rtlCol="0" anchor="ctr"/>
          <a:lstStyle/>
          <a:p>
            <a:r>
              <a:rPr lang="uk-UA" sz="2000" dirty="0">
                <a:latin typeface="Gilroy" panose="00000500000000000000" pitchFamily="2" charset="-52"/>
              </a:rPr>
              <a:t>Даний елемент механізму, призначений для опису алгоритму перетворення формалізованого знання у фрагмент програмного коду. </a:t>
            </a:r>
            <a:endParaRPr lang="uk-UA" sz="2000" dirty="0" smtClean="0">
              <a:latin typeface="Gilroy" panose="00000500000000000000" pitchFamily="2" charset="-52"/>
            </a:endParaRPr>
          </a:p>
          <a:p>
            <a:endParaRPr lang="uk-UA" sz="2000" dirty="0">
              <a:latin typeface="Gilroy" panose="00000500000000000000" pitchFamily="2" charset="-52"/>
            </a:endParaRPr>
          </a:p>
          <a:p>
            <a:r>
              <a:rPr lang="uk-UA" sz="2000" dirty="0" smtClean="0">
                <a:latin typeface="Gilroy" panose="00000500000000000000" pitchFamily="2" charset="-52"/>
              </a:rPr>
              <a:t>Слід </a:t>
            </a:r>
            <a:r>
              <a:rPr lang="uk-UA" sz="2000" dirty="0">
                <a:latin typeface="Gilroy" panose="00000500000000000000" pitchFamily="2" charset="-52"/>
              </a:rPr>
              <a:t>зазначити, що для перетворювача умови необхідності і достатності будуть забезпечені в тому випадку, коли є відомою семантика всіх форм опису правил конкретної предметної області та для кожної з них буде описаний алгоритм генерування програмного коду. </a:t>
            </a:r>
            <a:endParaRPr lang="uk-UA" sz="2000" dirty="0" smtClean="0">
              <a:latin typeface="Gilroy" panose="00000500000000000000" pitchFamily="2" charset="-52"/>
            </a:endParaRPr>
          </a:p>
          <a:p>
            <a:endParaRPr lang="uk-UA" sz="2000" dirty="0">
              <a:latin typeface="Gilroy" panose="00000500000000000000" pitchFamily="2" charset="-52"/>
            </a:endParaRPr>
          </a:p>
          <a:p>
            <a:r>
              <a:rPr lang="uk-UA" sz="2000" dirty="0" smtClean="0">
                <a:latin typeface="Gilroy" panose="00000500000000000000" pitchFamily="2" charset="-52"/>
              </a:rPr>
              <a:t>Також </a:t>
            </a:r>
            <a:r>
              <a:rPr lang="uk-UA" sz="2000" dirty="0">
                <a:latin typeface="Gilroy" panose="00000500000000000000" pitchFamily="2" charset="-52"/>
              </a:rPr>
              <a:t>слід зазначити, що можливість генерування програмного коду відповідного до об'єктної моделі тієї або іншої предметної області й (або) використання різних мов програмування забезпечується шляхом створення і використання різних перетворювачів</a:t>
            </a:r>
            <a:r>
              <a:rPr lang="uk-UA" sz="2000" dirty="0" smtClean="0">
                <a:latin typeface="Gilroy" panose="00000500000000000000" pitchFamily="2" charset="-52"/>
              </a:rPr>
              <a:t>.</a:t>
            </a:r>
          </a:p>
          <a:p>
            <a:endParaRPr lang="uk-UA" sz="2000" dirty="0" smtClean="0">
              <a:latin typeface="Gilroy" panose="00000500000000000000" pitchFamily="2" charset="-52"/>
            </a:endParaRPr>
          </a:p>
          <a:p>
            <a:r>
              <a:rPr lang="uk-UA" sz="2000" dirty="0">
                <a:latin typeface="Gilroy" panose="00000500000000000000" pitchFamily="2" charset="-52"/>
              </a:rPr>
              <a:t>У якості перетворювача формалізованих правил може виступити мова перетворень XML-документів – XSLT.</a:t>
            </a:r>
            <a:endParaRPr lang="ru-RU" sz="2000" dirty="0">
              <a:latin typeface="Gilroy" panose="00000500000000000000" pitchFamily="2" charset="-52"/>
            </a:endParaRPr>
          </a:p>
        </p:txBody>
      </p:sp>
      <p:sp>
        <p:nvSpPr>
          <p:cNvPr id="10" name="Object12"/>
          <p:cNvSpPr/>
          <p:nvPr/>
        </p:nvSpPr>
        <p:spPr>
          <a:xfrm>
            <a:off x="9096375" y="6669388"/>
            <a:ext cx="439661" cy="552450"/>
          </a:xfrm>
          <a:prstGeom prst="rect">
            <a:avLst/>
          </a:prstGeom>
          <a:noFill/>
          <a:ln/>
        </p:spPr>
        <p:txBody>
          <a:bodyPr wrap="square" lIns="0" tIns="0" rIns="0" bIns="0" rtlCol="0" anchor="ctr"/>
          <a:lstStyle/>
          <a:p>
            <a:r>
              <a:rPr lang="uk-UA" sz="2800" b="1" dirty="0" smtClean="0">
                <a:latin typeface="Gilroy" panose="00000500000000000000" pitchFamily="2" charset="-52"/>
              </a:rPr>
              <a:t>26</a:t>
            </a:r>
            <a:endParaRPr lang="ru-RU" sz="2800" b="1" dirty="0">
              <a:latin typeface="Gilroy" panose="00000500000000000000" pitchFamily="2" charset="-52"/>
            </a:endParaRPr>
          </a:p>
        </p:txBody>
      </p:sp>
    </p:spTree>
    <p:extLst>
      <p:ext uri="{BB962C8B-B14F-4D97-AF65-F5344CB8AC3E}">
        <p14:creationId xmlns:p14="http://schemas.microsoft.com/office/powerpoint/2010/main" val="4115342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295280" y="0"/>
            <a:ext cx="9458320" cy="7315200"/>
          </a:xfrm>
          <a:prstGeom prst="rect">
            <a:avLst/>
          </a:prstGeom>
        </p:spPr>
      </p:pic>
      <p:pic>
        <p:nvPicPr>
          <p:cNvPr id="3" name="Object 2" descr="preencoded.png"/>
          <p:cNvPicPr>
            <a:picLocks noChangeAspect="1"/>
          </p:cNvPicPr>
          <p:nvPr/>
        </p:nvPicPr>
        <p:blipFill>
          <a:blip r:embed="rId4"/>
          <a:srcRect/>
          <a:stretch/>
        </p:blipFill>
        <p:spPr>
          <a:xfrm>
            <a:off x="4705350" y="0"/>
            <a:ext cx="5048250" cy="7315200"/>
          </a:xfrm>
          <a:prstGeom prst="rect">
            <a:avLst/>
          </a:prstGeom>
        </p:spPr>
      </p:pic>
      <p:pic>
        <p:nvPicPr>
          <p:cNvPr id="5" name="Object 4" descr="preencoded.png"/>
          <p:cNvPicPr>
            <a:picLocks noChangeAspect="1"/>
          </p:cNvPicPr>
          <p:nvPr/>
        </p:nvPicPr>
        <p:blipFill>
          <a:blip r:embed="rId5"/>
          <a:srcRect/>
          <a:stretch/>
        </p:blipFill>
        <p:spPr>
          <a:xfrm rot="16200000">
            <a:off x="6449925" y="-1566863"/>
            <a:ext cx="3638541" cy="3133725"/>
          </a:xfrm>
          <a:prstGeom prst="rect">
            <a:avLst/>
          </a:prstGeom>
        </p:spPr>
      </p:pic>
      <p:pic>
        <p:nvPicPr>
          <p:cNvPr id="6" name="Object 5" descr="preencoded.png"/>
          <p:cNvPicPr>
            <a:picLocks noChangeAspect="1"/>
          </p:cNvPicPr>
          <p:nvPr/>
        </p:nvPicPr>
        <p:blipFill>
          <a:blip r:embed="rId6"/>
          <a:srcRect/>
          <a:stretch/>
        </p:blipFill>
        <p:spPr>
          <a:xfrm>
            <a:off x="7904264" y="2577770"/>
            <a:ext cx="1931794" cy="1957713"/>
          </a:xfrm>
          <a:prstGeom prst="rect">
            <a:avLst/>
          </a:prstGeom>
        </p:spPr>
      </p:pic>
      <p:pic>
        <p:nvPicPr>
          <p:cNvPr id="7" name="Object 6" descr="preencoded.png"/>
          <p:cNvPicPr>
            <a:picLocks noChangeAspect="1"/>
          </p:cNvPicPr>
          <p:nvPr/>
        </p:nvPicPr>
        <p:blipFill>
          <a:blip r:embed="rId7">
            <a:extLst>
              <a:ext uri="{96DAC541-7B7A-43D3-8B79-37D633B846F1}">
                <asvg:svgBlip xmlns="" xmlns:asvg="http://schemas.microsoft.com/office/drawing/2016/SVG/main" r:embed="rId9"/>
              </a:ext>
            </a:extLst>
          </a:blip>
          <a:srcRect/>
          <a:stretch/>
        </p:blipFill>
        <p:spPr>
          <a:xfrm>
            <a:off x="9011669" y="4466262"/>
            <a:ext cx="771525" cy="1333500"/>
          </a:xfrm>
          <a:prstGeom prst="rect">
            <a:avLst/>
          </a:prstGeom>
        </p:spPr>
      </p:pic>
      <p:sp>
        <p:nvSpPr>
          <p:cNvPr id="8" name="Object7"/>
          <p:cNvSpPr/>
          <p:nvPr/>
        </p:nvSpPr>
        <p:spPr>
          <a:xfrm>
            <a:off x="905654" y="72159"/>
            <a:ext cx="5379575" cy="1714500"/>
          </a:xfrm>
          <a:prstGeom prst="rect">
            <a:avLst/>
          </a:prstGeom>
          <a:noFill/>
          <a:ln/>
        </p:spPr>
        <p:txBody>
          <a:bodyPr wrap="square" lIns="0" tIns="0" rIns="0" bIns="0" rtlCol="0" anchor="ctr"/>
          <a:lstStyle/>
          <a:p>
            <a:r>
              <a:rPr lang="uk-UA" sz="2400" dirty="0" smtClean="0">
                <a:latin typeface="Gilroy Bold" panose="00000800000000000000" pitchFamily="2" charset="-52"/>
              </a:rPr>
              <a:t>ВИКОНАВЕЦЬ</a:t>
            </a:r>
            <a:endParaRPr lang="ru-RU" sz="2400" dirty="0">
              <a:latin typeface="Gilroy Bold" panose="00000800000000000000" pitchFamily="2" charset="-52"/>
            </a:endParaRPr>
          </a:p>
        </p:txBody>
      </p:sp>
      <p:sp>
        <p:nvSpPr>
          <p:cNvPr id="9" name="Object8"/>
          <p:cNvSpPr/>
          <p:nvPr/>
        </p:nvSpPr>
        <p:spPr>
          <a:xfrm>
            <a:off x="905654" y="2326842"/>
            <a:ext cx="8106015" cy="3590925"/>
          </a:xfrm>
          <a:prstGeom prst="rect">
            <a:avLst/>
          </a:prstGeom>
          <a:noFill/>
          <a:ln/>
        </p:spPr>
        <p:txBody>
          <a:bodyPr wrap="square" lIns="0" tIns="0" rIns="0" bIns="0" rtlCol="0" anchor="ctr"/>
          <a:lstStyle/>
          <a:p>
            <a:r>
              <a:rPr lang="uk-UA" sz="2000" dirty="0">
                <a:latin typeface="Gilroy" panose="00000500000000000000" pitchFamily="2" charset="-52"/>
              </a:rPr>
              <a:t>Виконавець являє собою програму, яка з погляду користувача, забезпечує перевірку трансформованого знання на відповідність правилам предметної області. Основними функціями даної програми є: </a:t>
            </a:r>
            <a:endParaRPr lang="ru-RU" sz="2000" dirty="0">
              <a:latin typeface="Gilroy" panose="00000500000000000000" pitchFamily="2" charset="-52"/>
            </a:endParaRPr>
          </a:p>
          <a:p>
            <a:pPr marL="342900" lvl="0" indent="-342900">
              <a:buFontTx/>
              <a:buChar char="-"/>
            </a:pPr>
            <a:r>
              <a:rPr lang="uk-UA" sz="2000" dirty="0" smtClean="0">
                <a:latin typeface="Gilroy" panose="00000500000000000000" pitchFamily="2" charset="-52"/>
              </a:rPr>
              <a:t>формування </a:t>
            </a:r>
            <a:r>
              <a:rPr lang="uk-UA" sz="2000" dirty="0">
                <a:latin typeface="Gilroy" panose="00000500000000000000" pitchFamily="2" charset="-52"/>
              </a:rPr>
              <a:t>в процесі взаємодії з користувачем набору правил і вимог предметної області, яким повинне відповідати трансформоване знання</a:t>
            </a:r>
            <a:r>
              <a:rPr lang="uk-UA" sz="2000" dirty="0" smtClean="0">
                <a:latin typeface="Gilroy" panose="00000500000000000000" pitchFamily="2" charset="-52"/>
              </a:rPr>
              <a:t>;</a:t>
            </a:r>
          </a:p>
          <a:p>
            <a:pPr lvl="0"/>
            <a:endParaRPr lang="ru-RU" sz="2000" dirty="0">
              <a:latin typeface="Gilroy" panose="00000500000000000000" pitchFamily="2" charset="-52"/>
            </a:endParaRPr>
          </a:p>
          <a:p>
            <a:pPr marL="342900" lvl="0" indent="-342900">
              <a:buFontTx/>
              <a:buChar char="-"/>
            </a:pPr>
            <a:r>
              <a:rPr lang="uk-UA" sz="2000" dirty="0" smtClean="0">
                <a:latin typeface="Gilroy" panose="00000500000000000000" pitchFamily="2" charset="-52"/>
              </a:rPr>
              <a:t>вибір </a:t>
            </a:r>
            <a:r>
              <a:rPr lang="uk-UA" sz="2000" dirty="0">
                <a:latin typeface="Gilroy" panose="00000500000000000000" pitchFamily="2" charset="-52"/>
              </a:rPr>
              <a:t>перетворювача, відповідного до інформаційної системи, та вибір виду трансформованого знання, що вимагає перевірки на відповідність правилам предметної області; </a:t>
            </a:r>
            <a:endParaRPr lang="uk-UA" sz="2000" dirty="0" smtClean="0">
              <a:latin typeface="Gilroy" panose="00000500000000000000" pitchFamily="2" charset="-52"/>
            </a:endParaRPr>
          </a:p>
          <a:p>
            <a:pPr marL="342900" lvl="0" indent="-342900">
              <a:buFontTx/>
              <a:buChar char="-"/>
            </a:pPr>
            <a:endParaRPr lang="ru-RU" sz="2000" dirty="0">
              <a:latin typeface="Gilroy" panose="00000500000000000000" pitchFamily="2" charset="-52"/>
            </a:endParaRPr>
          </a:p>
          <a:p>
            <a:pPr marL="342900" lvl="0" indent="-342900">
              <a:buFontTx/>
              <a:buChar char="-"/>
            </a:pPr>
            <a:r>
              <a:rPr lang="uk-UA" sz="2000" dirty="0" smtClean="0">
                <a:latin typeface="Gilroy" panose="00000500000000000000" pitchFamily="2" charset="-52"/>
              </a:rPr>
              <a:t>генерування </a:t>
            </a:r>
            <a:r>
              <a:rPr lang="uk-UA" sz="2000" dirty="0">
                <a:latin typeface="Gilroy" panose="00000500000000000000" pitchFamily="2" charset="-52"/>
              </a:rPr>
              <a:t>програмного коду перевірки трансформованого знання на відповідність правилам предметної області</a:t>
            </a:r>
            <a:r>
              <a:rPr lang="uk-UA" sz="2000" dirty="0" smtClean="0">
                <a:latin typeface="Gilroy" panose="00000500000000000000" pitchFamily="2" charset="-52"/>
              </a:rPr>
              <a:t>;</a:t>
            </a:r>
          </a:p>
          <a:p>
            <a:pPr marL="342900" lvl="0" indent="-342900">
              <a:buFontTx/>
              <a:buChar char="-"/>
            </a:pPr>
            <a:endParaRPr lang="ru-RU" sz="2000" dirty="0">
              <a:latin typeface="Gilroy" panose="00000500000000000000" pitchFamily="2" charset="-52"/>
            </a:endParaRPr>
          </a:p>
          <a:p>
            <a:pPr lvl="0"/>
            <a:r>
              <a:rPr lang="uk-UA" sz="2000" dirty="0">
                <a:latin typeface="Gilroy" panose="00000500000000000000" pitchFamily="2" charset="-52"/>
              </a:rPr>
              <a:t>здійснення перевірки трансформованого знання за допомогою </a:t>
            </a:r>
            <a:r>
              <a:rPr lang="uk-UA" sz="2000" dirty="0" err="1">
                <a:latin typeface="Gilroy" panose="00000500000000000000" pitchFamily="2" charset="-52"/>
              </a:rPr>
              <a:t>згенерованого</a:t>
            </a:r>
            <a:r>
              <a:rPr lang="uk-UA" sz="2000" dirty="0">
                <a:latin typeface="Gilroy" panose="00000500000000000000" pitchFamily="2" charset="-52"/>
              </a:rPr>
              <a:t> програмного коду і формування звіту про виявлені невідповідності. </a:t>
            </a:r>
            <a:endParaRPr lang="ru-RU" sz="2000" dirty="0">
              <a:latin typeface="Gilroy" panose="00000500000000000000" pitchFamily="2" charset="-52"/>
            </a:endParaRPr>
          </a:p>
        </p:txBody>
      </p:sp>
      <p:sp>
        <p:nvSpPr>
          <p:cNvPr id="10" name="Object12"/>
          <p:cNvSpPr/>
          <p:nvPr/>
        </p:nvSpPr>
        <p:spPr>
          <a:xfrm>
            <a:off x="9096375" y="6669388"/>
            <a:ext cx="439661" cy="552450"/>
          </a:xfrm>
          <a:prstGeom prst="rect">
            <a:avLst/>
          </a:prstGeom>
          <a:noFill/>
          <a:ln/>
        </p:spPr>
        <p:txBody>
          <a:bodyPr wrap="square" lIns="0" tIns="0" rIns="0" bIns="0" rtlCol="0" anchor="ctr"/>
          <a:lstStyle/>
          <a:p>
            <a:r>
              <a:rPr lang="uk-UA" sz="2800" b="1" dirty="0" smtClean="0">
                <a:latin typeface="Gilroy" panose="00000500000000000000" pitchFamily="2" charset="-52"/>
              </a:rPr>
              <a:t>26</a:t>
            </a:r>
            <a:endParaRPr lang="ru-RU" sz="2800" b="1" dirty="0">
              <a:latin typeface="Gilroy" panose="00000500000000000000" pitchFamily="2" charset="-52"/>
            </a:endParaRPr>
          </a:p>
        </p:txBody>
      </p:sp>
    </p:spTree>
    <p:extLst>
      <p:ext uri="{BB962C8B-B14F-4D97-AF65-F5344CB8AC3E}">
        <p14:creationId xmlns:p14="http://schemas.microsoft.com/office/powerpoint/2010/main" val="2525410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2064186"/>
            <a:ext cx="8102487" cy="5251014"/>
          </a:xfrm>
          <a:prstGeom prst="rect">
            <a:avLst/>
          </a:prstGeom>
        </p:spPr>
      </p:pic>
      <p:pic>
        <p:nvPicPr>
          <p:cNvPr id="3" name="Object 2" descr="preencoded.png"/>
          <p:cNvPicPr>
            <a:picLocks noChangeAspect="1"/>
          </p:cNvPicPr>
          <p:nvPr/>
        </p:nvPicPr>
        <p:blipFill>
          <a:blip r:embed="rId4"/>
          <a:srcRect/>
          <a:stretch/>
        </p:blipFill>
        <p:spPr>
          <a:xfrm>
            <a:off x="4705350" y="0"/>
            <a:ext cx="5048250" cy="7315200"/>
          </a:xfrm>
          <a:prstGeom prst="rect">
            <a:avLst/>
          </a:prstGeom>
        </p:spPr>
      </p:pic>
      <p:pic>
        <p:nvPicPr>
          <p:cNvPr id="4" name="Object 3" descr="preencoded.png"/>
          <p:cNvPicPr>
            <a:picLocks noChangeAspect="1"/>
          </p:cNvPicPr>
          <p:nvPr/>
        </p:nvPicPr>
        <p:blipFill>
          <a:blip r:embed="rId5">
            <a:extLst>
              <a:ext uri="{96DAC541-7B7A-43D3-8B79-37D633B846F1}">
                <asvg:svgBlip xmlns="" xmlns:asvg="http://schemas.microsoft.com/office/drawing/2016/SVG/main" r:embed="rId6"/>
              </a:ext>
            </a:extLst>
          </a:blip>
          <a:srcRect/>
          <a:stretch/>
        </p:blipFill>
        <p:spPr>
          <a:xfrm>
            <a:off x="8248155" y="806886"/>
            <a:ext cx="1514475" cy="2514600"/>
          </a:xfrm>
          <a:prstGeom prst="rect">
            <a:avLst/>
          </a:prstGeom>
        </p:spPr>
      </p:pic>
      <p:pic>
        <p:nvPicPr>
          <p:cNvPr id="7" name="Object 6" descr="preencoded.png"/>
          <p:cNvPicPr>
            <a:picLocks noChangeAspect="1"/>
          </p:cNvPicPr>
          <p:nvPr/>
        </p:nvPicPr>
        <p:blipFill>
          <a:blip r:embed="rId7">
            <a:extLst>
              <a:ext uri="{96DAC541-7B7A-43D3-8B79-37D633B846F1}">
                <asvg:svgBlip xmlns="" xmlns:asvg="http://schemas.microsoft.com/office/drawing/2016/SVG/main" r:embed="rId10"/>
              </a:ext>
            </a:extLst>
          </a:blip>
          <a:srcRect/>
          <a:stretch/>
        </p:blipFill>
        <p:spPr>
          <a:xfrm>
            <a:off x="-265945" y="-16442"/>
            <a:ext cx="9582150" cy="2524125"/>
          </a:xfrm>
          <a:prstGeom prst="rect">
            <a:avLst/>
          </a:prstGeom>
        </p:spPr>
      </p:pic>
      <p:pic>
        <p:nvPicPr>
          <p:cNvPr id="8" name="Object 7" descr="preencoded.png"/>
          <p:cNvPicPr>
            <a:picLocks noChangeAspect="1"/>
          </p:cNvPicPr>
          <p:nvPr/>
        </p:nvPicPr>
        <p:blipFill>
          <a:blip r:embed="rId11"/>
          <a:srcRect/>
          <a:stretch/>
        </p:blipFill>
        <p:spPr>
          <a:xfrm>
            <a:off x="7943850" y="3689026"/>
            <a:ext cx="1809750" cy="1828800"/>
          </a:xfrm>
          <a:prstGeom prst="rect">
            <a:avLst/>
          </a:prstGeom>
        </p:spPr>
      </p:pic>
      <p:sp>
        <p:nvSpPr>
          <p:cNvPr id="10" name="Object12"/>
          <p:cNvSpPr/>
          <p:nvPr/>
        </p:nvSpPr>
        <p:spPr>
          <a:xfrm>
            <a:off x="9096375" y="6669388"/>
            <a:ext cx="439661" cy="552450"/>
          </a:xfrm>
          <a:prstGeom prst="rect">
            <a:avLst/>
          </a:prstGeom>
          <a:noFill/>
          <a:ln/>
        </p:spPr>
        <p:txBody>
          <a:bodyPr wrap="square" lIns="0" tIns="0" rIns="0" bIns="0" rtlCol="0" anchor="ctr"/>
          <a:lstStyle/>
          <a:p>
            <a:r>
              <a:rPr lang="uk-UA" sz="2800" b="1" dirty="0" smtClean="0">
                <a:latin typeface="Gilroy" panose="00000500000000000000" pitchFamily="2" charset="-52"/>
              </a:rPr>
              <a:t>27</a:t>
            </a:r>
            <a:endParaRPr lang="ru-RU" sz="2800" b="1" dirty="0">
              <a:latin typeface="Gilroy" panose="00000500000000000000" pitchFamily="2" charset="-52"/>
            </a:endParaRPr>
          </a:p>
        </p:txBody>
      </p:sp>
      <p:sp>
        <p:nvSpPr>
          <p:cNvPr id="12" name="Прямоугольник 11"/>
          <p:cNvSpPr/>
          <p:nvPr/>
        </p:nvSpPr>
        <p:spPr>
          <a:xfrm>
            <a:off x="721035" y="1180647"/>
            <a:ext cx="7878396" cy="5016758"/>
          </a:xfrm>
          <a:prstGeom prst="rect">
            <a:avLst/>
          </a:prstGeom>
        </p:spPr>
        <p:txBody>
          <a:bodyPr wrap="square">
            <a:spAutoFit/>
          </a:bodyPr>
          <a:lstStyle/>
          <a:p>
            <a:r>
              <a:rPr lang="uk-UA" sz="2000" dirty="0">
                <a:latin typeface="Gilroy" panose="00000500000000000000" pitchFamily="2" charset="-52"/>
              </a:rPr>
              <a:t>Генерування програмного коду перевірки трансформованого знання на відповідність правилам предметної області може здійснюватися за допомогою будь-якої мови програмування. </a:t>
            </a:r>
            <a:endParaRPr lang="uk-UA" sz="2000" dirty="0" smtClean="0">
              <a:latin typeface="Gilroy" panose="00000500000000000000" pitchFamily="2" charset="-52"/>
            </a:endParaRPr>
          </a:p>
          <a:p>
            <a:endParaRPr lang="uk-UA" sz="2000" dirty="0">
              <a:latin typeface="Gilroy" panose="00000500000000000000" pitchFamily="2" charset="-52"/>
            </a:endParaRPr>
          </a:p>
          <a:p>
            <a:r>
              <a:rPr lang="uk-UA" sz="2000" dirty="0" smtClean="0">
                <a:latin typeface="Gilroy" panose="00000500000000000000" pitchFamily="2" charset="-52"/>
              </a:rPr>
              <a:t>У </a:t>
            </a:r>
            <a:r>
              <a:rPr lang="uk-UA" sz="2000" dirty="0">
                <a:latin typeface="Gilroy" panose="00000500000000000000" pitchFamily="2" charset="-52"/>
              </a:rPr>
              <a:t>результаті аналізу різних мов програмування для реалізації цього завдання була обрана </a:t>
            </a:r>
            <a:r>
              <a:rPr lang="uk-UA" sz="2000" dirty="0" err="1">
                <a:latin typeface="Gilroy" panose="00000500000000000000" pitchFamily="2" charset="-52"/>
              </a:rPr>
              <a:t>скриптова</a:t>
            </a:r>
            <a:r>
              <a:rPr lang="uk-UA" sz="2000" dirty="0">
                <a:latin typeface="Gilroy" panose="00000500000000000000" pitchFamily="2" charset="-52"/>
              </a:rPr>
              <a:t> мова </a:t>
            </a:r>
            <a:r>
              <a:rPr lang="uk-UA" sz="2000" dirty="0" err="1">
                <a:latin typeface="Gilroy" panose="00000500000000000000" pitchFamily="2" charset="-52"/>
              </a:rPr>
              <a:t>Javascript</a:t>
            </a:r>
            <a:r>
              <a:rPr lang="uk-UA" sz="2000" dirty="0">
                <a:latin typeface="Gilroy" panose="00000500000000000000" pitchFamily="2" charset="-52"/>
              </a:rPr>
              <a:t>. Вибір даної мови в рамках даного дослідження обумовлений наступними обставинами:</a:t>
            </a:r>
            <a:endParaRPr lang="ru-RU" sz="2000" dirty="0">
              <a:latin typeface="Gilroy" panose="00000500000000000000" pitchFamily="2" charset="-52"/>
            </a:endParaRPr>
          </a:p>
          <a:p>
            <a:pPr lvl="0"/>
            <a:endParaRPr lang="uk-UA" sz="2000" dirty="0">
              <a:latin typeface="Gilroy" panose="00000500000000000000" pitchFamily="2" charset="-52"/>
            </a:endParaRPr>
          </a:p>
          <a:p>
            <a:pPr lvl="0"/>
            <a:r>
              <a:rPr lang="uk-UA" sz="2000" dirty="0" smtClean="0">
                <a:latin typeface="Gilroy" panose="00000500000000000000" pitchFamily="2" charset="-52"/>
              </a:rPr>
              <a:t>1. </a:t>
            </a:r>
            <a:r>
              <a:rPr lang="uk-UA" sz="2000" dirty="0" err="1" smtClean="0">
                <a:latin typeface="Gilroy" panose="00000500000000000000" pitchFamily="2" charset="-52"/>
              </a:rPr>
              <a:t>Javascript</a:t>
            </a:r>
            <a:r>
              <a:rPr lang="uk-UA" sz="2000" dirty="0" smtClean="0">
                <a:latin typeface="Gilroy" panose="00000500000000000000" pitchFamily="2" charset="-52"/>
              </a:rPr>
              <a:t> </a:t>
            </a:r>
            <a:r>
              <a:rPr lang="uk-UA" sz="2000" dirty="0">
                <a:latin typeface="Gilroy" panose="00000500000000000000" pitchFamily="2" charset="-52"/>
              </a:rPr>
              <a:t>забезпечує програмування без ризику дестабілізувати </a:t>
            </a:r>
            <a:r>
              <a:rPr lang="uk-UA" sz="2000" dirty="0" smtClean="0">
                <a:latin typeface="Gilroy" panose="00000500000000000000" pitchFamily="2" charset="-52"/>
              </a:rPr>
              <a:t>систему</a:t>
            </a:r>
          </a:p>
          <a:p>
            <a:pPr lvl="0"/>
            <a:endParaRPr lang="uk-UA" sz="2000" dirty="0">
              <a:latin typeface="Gilroy" panose="00000500000000000000" pitchFamily="2" charset="-52"/>
            </a:endParaRPr>
          </a:p>
          <a:p>
            <a:pPr lvl="0"/>
            <a:r>
              <a:rPr lang="uk-UA" sz="2000" dirty="0" smtClean="0">
                <a:latin typeface="Gilroy" panose="00000500000000000000" pitchFamily="2" charset="-52"/>
              </a:rPr>
              <a:t>2. </a:t>
            </a:r>
            <a:r>
              <a:rPr lang="uk-UA" sz="2000" dirty="0" err="1" smtClean="0">
                <a:latin typeface="Gilroy" panose="00000500000000000000" pitchFamily="2" charset="-52"/>
              </a:rPr>
              <a:t>Javascript</a:t>
            </a:r>
            <a:r>
              <a:rPr lang="uk-UA" sz="2000" dirty="0" smtClean="0">
                <a:latin typeface="Gilroy" panose="00000500000000000000" pitchFamily="2" charset="-52"/>
              </a:rPr>
              <a:t> </a:t>
            </a:r>
            <a:r>
              <a:rPr lang="uk-UA" sz="2000" dirty="0">
                <a:latin typeface="Gilroy" panose="00000500000000000000" pitchFamily="2" charset="-52"/>
              </a:rPr>
              <a:t>створює виразний код. </a:t>
            </a:r>
            <a:endParaRPr lang="uk-UA" sz="2000" dirty="0" smtClean="0">
              <a:latin typeface="Gilroy" panose="00000500000000000000" pitchFamily="2" charset="-52"/>
            </a:endParaRPr>
          </a:p>
          <a:p>
            <a:pPr lvl="0"/>
            <a:endParaRPr lang="uk-UA" sz="2000" dirty="0">
              <a:latin typeface="Gilroy" panose="00000500000000000000" pitchFamily="2" charset="-52"/>
            </a:endParaRPr>
          </a:p>
          <a:p>
            <a:pPr lvl="0"/>
            <a:r>
              <a:rPr lang="uk-UA" sz="2000" dirty="0" smtClean="0">
                <a:latin typeface="Gilroy" panose="00000500000000000000" pitchFamily="2" charset="-52"/>
              </a:rPr>
              <a:t>3. </a:t>
            </a:r>
            <a:r>
              <a:rPr lang="uk-UA" sz="2000" dirty="0" err="1" smtClean="0">
                <a:latin typeface="Gilroy" panose="00000500000000000000" pitchFamily="2" charset="-52"/>
              </a:rPr>
              <a:t>Javascript</a:t>
            </a:r>
            <a:r>
              <a:rPr lang="uk-UA" sz="2000" dirty="0" smtClean="0">
                <a:latin typeface="Gilroy" panose="00000500000000000000" pitchFamily="2" charset="-52"/>
              </a:rPr>
              <a:t> </a:t>
            </a:r>
            <a:r>
              <a:rPr lang="uk-UA" sz="2000" dirty="0">
                <a:latin typeface="Gilroy" panose="00000500000000000000" pitchFamily="2" charset="-52"/>
              </a:rPr>
              <a:t>створює можливості </a:t>
            </a:r>
            <a:r>
              <a:rPr lang="uk-UA" sz="2000" dirty="0" err="1">
                <a:latin typeface="Gilroy" panose="00000500000000000000" pitchFamily="2" charset="-52"/>
              </a:rPr>
              <a:t>кросплатформеності</a:t>
            </a:r>
            <a:r>
              <a:rPr lang="uk-UA" sz="2000" dirty="0">
                <a:latin typeface="Gilroy" panose="00000500000000000000" pitchFamily="2" charset="-52"/>
              </a:rPr>
              <a:t>, тобто виконання у браузерах під різними операційними системами.</a:t>
            </a:r>
            <a:endParaRPr lang="ru-RU" sz="2000" dirty="0">
              <a:latin typeface="Gilroy" panose="00000500000000000000" pitchFamily="2" charset="-52"/>
            </a:endParaRPr>
          </a:p>
        </p:txBody>
      </p:sp>
    </p:spTree>
    <p:extLst>
      <p:ext uri="{BB962C8B-B14F-4D97-AF65-F5344CB8AC3E}">
        <p14:creationId xmlns:p14="http://schemas.microsoft.com/office/powerpoint/2010/main" val="1283692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4855876" y="0"/>
            <a:ext cx="4897724" cy="7315200"/>
          </a:xfrm>
          <a:prstGeom prst="rect">
            <a:avLst/>
          </a:prstGeom>
        </p:spPr>
      </p:pic>
      <p:pic>
        <p:nvPicPr>
          <p:cNvPr id="3" name="Object 2" descr="preencoded.png"/>
          <p:cNvPicPr>
            <a:picLocks noChangeAspect="1"/>
          </p:cNvPicPr>
          <p:nvPr/>
        </p:nvPicPr>
        <p:blipFill>
          <a:blip r:embed="rId4"/>
          <a:srcRect/>
          <a:stretch/>
        </p:blipFill>
        <p:spPr>
          <a:xfrm>
            <a:off x="299763" y="532474"/>
            <a:ext cx="1388938" cy="1388938"/>
          </a:xfrm>
          <a:prstGeom prst="rect">
            <a:avLst/>
          </a:prstGeom>
        </p:spPr>
      </p:pic>
      <p:pic>
        <p:nvPicPr>
          <p:cNvPr id="4" name="Object 3" descr="preencoded.png"/>
          <p:cNvPicPr>
            <a:picLocks noChangeAspect="1"/>
          </p:cNvPicPr>
          <p:nvPr/>
        </p:nvPicPr>
        <p:blipFill>
          <a:blip r:embed="rId5"/>
          <a:srcRect/>
          <a:stretch/>
        </p:blipFill>
        <p:spPr>
          <a:xfrm>
            <a:off x="7886700" y="-895458"/>
            <a:ext cx="2266950" cy="3479243"/>
          </a:xfrm>
          <a:prstGeom prst="rect">
            <a:avLst/>
          </a:prstGeom>
        </p:spPr>
      </p:pic>
      <p:pic>
        <p:nvPicPr>
          <p:cNvPr id="5" name="Object 4" descr="preencoded.png"/>
          <p:cNvPicPr>
            <a:picLocks noChangeAspect="1"/>
          </p:cNvPicPr>
          <p:nvPr/>
        </p:nvPicPr>
        <p:blipFill>
          <a:blip r:embed="rId6">
            <a:extLst>
              <a:ext uri="{96DAC541-7B7A-43D3-8B79-37D633B846F1}">
                <asvg:svgBlip xmlns="" xmlns:asvg="http://schemas.microsoft.com/office/drawing/2016/SVG/main" r:embed="rId7"/>
              </a:ext>
            </a:extLst>
          </a:blip>
          <a:srcRect/>
          <a:stretch/>
        </p:blipFill>
        <p:spPr>
          <a:xfrm>
            <a:off x="8286750" y="4800600"/>
            <a:ext cx="733425" cy="238125"/>
          </a:xfrm>
          <a:prstGeom prst="rect">
            <a:avLst/>
          </a:prstGeom>
        </p:spPr>
      </p:pic>
      <p:pic>
        <p:nvPicPr>
          <p:cNvPr id="6" name="Object 5" descr="preencoded.png"/>
          <p:cNvPicPr>
            <a:picLocks noChangeAspect="1"/>
          </p:cNvPicPr>
          <p:nvPr/>
        </p:nvPicPr>
        <p:blipFill>
          <a:blip r:embed="rId8">
            <a:extLst>
              <a:ext uri="{96DAC541-7B7A-43D3-8B79-37D633B846F1}">
                <asvg:svgBlip xmlns="" xmlns:asvg="http://schemas.microsoft.com/office/drawing/2016/SVG/main" r:embed="rId9"/>
              </a:ext>
            </a:extLst>
          </a:blip>
          <a:srcRect/>
          <a:stretch/>
        </p:blipFill>
        <p:spPr>
          <a:xfrm>
            <a:off x="990600" y="6834568"/>
            <a:ext cx="952500" cy="66675"/>
          </a:xfrm>
          <a:prstGeom prst="rect">
            <a:avLst/>
          </a:prstGeom>
        </p:spPr>
      </p:pic>
      <p:pic>
        <p:nvPicPr>
          <p:cNvPr id="8" name="Object 7" descr="preencoded.png"/>
          <p:cNvPicPr>
            <a:picLocks noChangeAspect="1"/>
          </p:cNvPicPr>
          <p:nvPr/>
        </p:nvPicPr>
        <p:blipFill>
          <a:blip r:embed="rId10"/>
          <a:srcRect/>
          <a:stretch/>
        </p:blipFill>
        <p:spPr>
          <a:xfrm>
            <a:off x="6886575" y="5715000"/>
            <a:ext cx="2667000" cy="1600200"/>
          </a:xfrm>
          <a:prstGeom prst="rect">
            <a:avLst/>
          </a:prstGeom>
        </p:spPr>
      </p:pic>
      <p:sp>
        <p:nvSpPr>
          <p:cNvPr id="10" name="Object9"/>
          <p:cNvSpPr/>
          <p:nvPr/>
        </p:nvSpPr>
        <p:spPr>
          <a:xfrm>
            <a:off x="994232" y="1580854"/>
            <a:ext cx="7744654" cy="4114800"/>
          </a:xfrm>
          <a:prstGeom prst="rect">
            <a:avLst/>
          </a:prstGeom>
          <a:noFill/>
          <a:ln/>
        </p:spPr>
        <p:txBody>
          <a:bodyPr wrap="square" lIns="0" tIns="0" rIns="0" bIns="0" rtlCol="0" anchor="ctr"/>
          <a:lstStyle/>
          <a:p>
            <a:r>
              <a:rPr lang="uk-UA" sz="2000" dirty="0">
                <a:latin typeface="Gilroy" panose="00000500000000000000" pitchFamily="2" charset="-52"/>
              </a:rPr>
              <a:t>Таким чином, об'єднання описаних компонентів дозволить створити новий механізм для автоматизованої перевірки трансформованих знань на відповідність правилам конкретної предметної області і дасть можливість удосконалити процес трансформації знань. </a:t>
            </a:r>
            <a:endParaRPr lang="uk-UA" sz="2000" dirty="0" smtClean="0">
              <a:latin typeface="Gilroy" panose="00000500000000000000" pitchFamily="2" charset="-52"/>
            </a:endParaRPr>
          </a:p>
          <a:p>
            <a:endParaRPr lang="uk-UA" sz="2000" dirty="0">
              <a:latin typeface="Gilroy" panose="00000500000000000000" pitchFamily="2" charset="-52"/>
            </a:endParaRPr>
          </a:p>
          <a:p>
            <a:r>
              <a:rPr lang="uk-UA" sz="2000" dirty="0" smtClean="0">
                <a:latin typeface="Gilroy" panose="00000500000000000000" pitchFamily="2" charset="-52"/>
              </a:rPr>
              <a:t>Застосування </a:t>
            </a:r>
            <a:r>
              <a:rPr lang="uk-UA" sz="2000" dirty="0">
                <a:latin typeface="Gilroy" panose="00000500000000000000" pitchFamily="2" charset="-52"/>
              </a:rPr>
              <a:t>розробленого механізму можливо як для перевірки, так і для створення шаблонів неформалізованих знань із урахуванням правил конкретної предметної області. </a:t>
            </a:r>
            <a:endParaRPr lang="uk-UA" sz="2000" dirty="0" smtClean="0">
              <a:latin typeface="Gilroy" panose="00000500000000000000" pitchFamily="2" charset="-52"/>
            </a:endParaRPr>
          </a:p>
          <a:p>
            <a:endParaRPr lang="uk-UA" sz="2000" dirty="0">
              <a:latin typeface="Gilroy" panose="00000500000000000000" pitchFamily="2" charset="-52"/>
            </a:endParaRPr>
          </a:p>
          <a:p>
            <a:r>
              <a:rPr lang="uk-UA" sz="2000" dirty="0" smtClean="0">
                <a:latin typeface="Gilroy" panose="00000500000000000000" pitchFamily="2" charset="-52"/>
              </a:rPr>
              <a:t>Впровадження </a:t>
            </a:r>
            <a:r>
              <a:rPr lang="uk-UA" sz="2000" dirty="0">
                <a:latin typeface="Gilroy" panose="00000500000000000000" pitchFamily="2" charset="-52"/>
              </a:rPr>
              <a:t>даного механізму в електронне навчання на робочому місці дозволить скоротити часові витрати на трансформацію і перевірку знань, а також забезпечити високу якість цього процесу, при цьому автоматичне генерування правил для перевірки знань скорочує також час на розробку  прототипу системи перевірки трансформованих знань на основі даного механізму. </a:t>
            </a:r>
            <a:endParaRPr lang="ru-RU" sz="2000" dirty="0">
              <a:latin typeface="Gilroy" panose="00000500000000000000" pitchFamily="2" charset="-52"/>
            </a:endParaRPr>
          </a:p>
        </p:txBody>
      </p:sp>
      <p:sp>
        <p:nvSpPr>
          <p:cNvPr id="11" name="Object12"/>
          <p:cNvSpPr/>
          <p:nvPr/>
        </p:nvSpPr>
        <p:spPr>
          <a:xfrm>
            <a:off x="9096375" y="6669388"/>
            <a:ext cx="439661" cy="552450"/>
          </a:xfrm>
          <a:prstGeom prst="rect">
            <a:avLst/>
          </a:prstGeom>
          <a:noFill/>
          <a:ln/>
        </p:spPr>
        <p:txBody>
          <a:bodyPr wrap="square" lIns="0" tIns="0" rIns="0" bIns="0" rtlCol="0" anchor="ctr"/>
          <a:lstStyle/>
          <a:p>
            <a:r>
              <a:rPr lang="uk-UA" sz="2800" b="1" dirty="0" smtClean="0">
                <a:latin typeface="Gilroy" panose="00000500000000000000" pitchFamily="2" charset="-52"/>
              </a:rPr>
              <a:t>28</a:t>
            </a:r>
            <a:endParaRPr lang="ru-RU" sz="2800" b="1" dirty="0">
              <a:latin typeface="Gilroy" panose="00000500000000000000" pitchFamily="2" charset="-52"/>
            </a:endParaRPr>
          </a:p>
        </p:txBody>
      </p:sp>
    </p:spTree>
    <p:extLst>
      <p:ext uri="{BB962C8B-B14F-4D97-AF65-F5344CB8AC3E}">
        <p14:creationId xmlns:p14="http://schemas.microsoft.com/office/powerpoint/2010/main" val="1511944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4855876" y="0"/>
            <a:ext cx="4897724" cy="7315200"/>
          </a:xfrm>
          <a:prstGeom prst="rect">
            <a:avLst/>
          </a:prstGeom>
        </p:spPr>
      </p:pic>
      <p:pic>
        <p:nvPicPr>
          <p:cNvPr id="3" name="Object 2" descr="preencoded.png"/>
          <p:cNvPicPr>
            <a:picLocks noChangeAspect="1"/>
          </p:cNvPicPr>
          <p:nvPr/>
        </p:nvPicPr>
        <p:blipFill>
          <a:blip r:embed="rId4"/>
          <a:srcRect/>
          <a:stretch/>
        </p:blipFill>
        <p:spPr>
          <a:xfrm>
            <a:off x="483375" y="397650"/>
            <a:ext cx="1388938" cy="1388938"/>
          </a:xfrm>
          <a:prstGeom prst="rect">
            <a:avLst/>
          </a:prstGeom>
        </p:spPr>
      </p:pic>
      <p:pic>
        <p:nvPicPr>
          <p:cNvPr id="4" name="Object 3" descr="preencoded.png"/>
          <p:cNvPicPr>
            <a:picLocks noChangeAspect="1"/>
          </p:cNvPicPr>
          <p:nvPr/>
        </p:nvPicPr>
        <p:blipFill>
          <a:blip r:embed="rId5"/>
          <a:srcRect/>
          <a:stretch/>
        </p:blipFill>
        <p:spPr>
          <a:xfrm>
            <a:off x="7453312" y="397650"/>
            <a:ext cx="3133725" cy="3411210"/>
          </a:xfrm>
          <a:prstGeom prst="rect">
            <a:avLst/>
          </a:prstGeom>
        </p:spPr>
      </p:pic>
      <p:pic>
        <p:nvPicPr>
          <p:cNvPr id="5" name="Object 4" descr="preencoded.png"/>
          <p:cNvPicPr>
            <a:picLocks noChangeAspect="1"/>
          </p:cNvPicPr>
          <p:nvPr/>
        </p:nvPicPr>
        <p:blipFill>
          <a:blip r:embed="rId6">
            <a:extLst>
              <a:ext uri="{96DAC541-7B7A-43D3-8B79-37D633B846F1}">
                <asvg:svgBlip xmlns="" xmlns:asvg="http://schemas.microsoft.com/office/drawing/2016/SVG/main" r:embed="rId7"/>
              </a:ext>
            </a:extLst>
          </a:blip>
          <a:srcRect/>
          <a:stretch/>
        </p:blipFill>
        <p:spPr>
          <a:xfrm>
            <a:off x="8756772" y="4412085"/>
            <a:ext cx="733425" cy="238125"/>
          </a:xfrm>
          <a:prstGeom prst="rect">
            <a:avLst/>
          </a:prstGeom>
        </p:spPr>
      </p:pic>
      <p:pic>
        <p:nvPicPr>
          <p:cNvPr id="6" name="Object 5" descr="preencoded.png"/>
          <p:cNvPicPr>
            <a:picLocks noChangeAspect="1"/>
          </p:cNvPicPr>
          <p:nvPr/>
        </p:nvPicPr>
        <p:blipFill>
          <a:blip r:embed="rId8">
            <a:extLst>
              <a:ext uri="{96DAC541-7B7A-43D3-8B79-37D633B846F1}">
                <asvg:svgBlip xmlns="" xmlns:asvg="http://schemas.microsoft.com/office/drawing/2016/SVG/main" r:embed="rId9"/>
              </a:ext>
            </a:extLst>
          </a:blip>
          <a:srcRect/>
          <a:stretch/>
        </p:blipFill>
        <p:spPr>
          <a:xfrm>
            <a:off x="942975" y="6878938"/>
            <a:ext cx="952500" cy="66675"/>
          </a:xfrm>
          <a:prstGeom prst="rect">
            <a:avLst/>
          </a:prstGeom>
        </p:spPr>
      </p:pic>
      <p:pic>
        <p:nvPicPr>
          <p:cNvPr id="7" name="Object 6" descr="preencoded.png"/>
          <p:cNvPicPr>
            <a:picLocks noChangeAspect="1"/>
          </p:cNvPicPr>
          <p:nvPr/>
        </p:nvPicPr>
        <p:blipFill>
          <a:blip r:embed="rId10"/>
          <a:srcRect/>
          <a:stretch/>
        </p:blipFill>
        <p:spPr>
          <a:xfrm>
            <a:off x="7307491" y="5729287"/>
            <a:ext cx="2667000" cy="1571625"/>
          </a:xfrm>
          <a:prstGeom prst="rect">
            <a:avLst/>
          </a:prstGeom>
        </p:spPr>
      </p:pic>
      <p:pic>
        <p:nvPicPr>
          <p:cNvPr id="8" name="Object 7" descr="preencoded.png"/>
          <p:cNvPicPr>
            <a:picLocks noChangeAspect="1"/>
          </p:cNvPicPr>
          <p:nvPr/>
        </p:nvPicPr>
        <p:blipFill>
          <a:blip r:embed="rId11">
            <a:extLst>
              <a:ext uri="{96DAC541-7B7A-43D3-8B79-37D633B846F1}">
                <asvg:svgBlip xmlns="" xmlns:asvg="http://schemas.microsoft.com/office/drawing/2016/SVG/main" r:embed="rId12"/>
              </a:ext>
            </a:extLst>
          </a:blip>
          <a:srcRect/>
          <a:stretch/>
        </p:blipFill>
        <p:spPr>
          <a:xfrm>
            <a:off x="7366457" y="510363"/>
            <a:ext cx="2828925" cy="514350"/>
          </a:xfrm>
          <a:prstGeom prst="rect">
            <a:avLst/>
          </a:prstGeom>
        </p:spPr>
      </p:pic>
      <p:sp>
        <p:nvSpPr>
          <p:cNvPr id="9" name="Object8"/>
          <p:cNvSpPr/>
          <p:nvPr/>
        </p:nvSpPr>
        <p:spPr>
          <a:xfrm>
            <a:off x="946607" y="714375"/>
            <a:ext cx="7340143" cy="819150"/>
          </a:xfrm>
          <a:prstGeom prst="rect">
            <a:avLst/>
          </a:prstGeom>
          <a:noFill/>
          <a:ln/>
        </p:spPr>
        <p:txBody>
          <a:bodyPr wrap="square" lIns="0" tIns="0" rIns="0" bIns="0" rtlCol="0" anchor="ctr"/>
          <a:lstStyle/>
          <a:p>
            <a:pPr>
              <a:lnSpc>
                <a:spcPts val="3240"/>
              </a:lnSpc>
            </a:pPr>
            <a:r>
              <a:rPr lang="ru-RU" sz="2800" b="1" dirty="0">
                <a:solidFill>
                  <a:srgbClr val="000000"/>
                </a:solidFill>
                <a:latin typeface="Gilroy Bold" pitchFamily="34" charset="0"/>
                <a:ea typeface="Gilroy Bold" pitchFamily="34" charset="-122"/>
                <a:cs typeface="Gilroy Bold" pitchFamily="34" charset="-120"/>
              </a:rPr>
              <a:t>2.1. </a:t>
            </a:r>
            <a:r>
              <a:rPr lang="ru-RU" sz="2800" b="1" dirty="0" err="1">
                <a:solidFill>
                  <a:srgbClr val="000000"/>
                </a:solidFill>
                <a:latin typeface="Gilroy Bold" pitchFamily="34" charset="0"/>
                <a:ea typeface="Gilroy Bold" pitchFamily="34" charset="-122"/>
                <a:cs typeface="Gilroy Bold" pitchFamily="34" charset="-120"/>
              </a:rPr>
              <a:t>Поняття</a:t>
            </a:r>
            <a:r>
              <a:rPr lang="ru-RU" sz="2800" b="1" dirty="0">
                <a:solidFill>
                  <a:srgbClr val="000000"/>
                </a:solidFill>
                <a:latin typeface="Gilroy Bold" pitchFamily="34" charset="0"/>
                <a:ea typeface="Gilroy Bold" pitchFamily="34" charset="-122"/>
                <a:cs typeface="Gilroy Bold" pitchFamily="34" charset="-120"/>
              </a:rPr>
              <a:t> і </a:t>
            </a:r>
            <a:r>
              <a:rPr lang="ru-RU" sz="2800" b="1" dirty="0" err="1">
                <a:solidFill>
                  <a:srgbClr val="000000"/>
                </a:solidFill>
                <a:latin typeface="Gilroy Bold" pitchFamily="34" charset="0"/>
                <a:ea typeface="Gilroy Bold" pitchFamily="34" charset="-122"/>
                <a:cs typeface="Gilroy Bold" pitchFamily="34" charset="-120"/>
              </a:rPr>
              <a:t>загальні</a:t>
            </a:r>
            <a:r>
              <a:rPr lang="ru-RU" sz="2800" b="1" dirty="0">
                <a:solidFill>
                  <a:srgbClr val="000000"/>
                </a:solidFill>
                <a:latin typeface="Gilroy Bold" pitchFamily="34" charset="0"/>
                <a:ea typeface="Gilroy Bold" pitchFamily="34" charset="-122"/>
                <a:cs typeface="Gilroy Bold" pitchFamily="34" charset="-120"/>
              </a:rPr>
              <a:t> </a:t>
            </a:r>
            <a:r>
              <a:rPr lang="ru-RU" sz="2800" b="1" dirty="0" err="1">
                <a:solidFill>
                  <a:srgbClr val="000000"/>
                </a:solidFill>
                <a:latin typeface="Gilroy Bold" pitchFamily="34" charset="0"/>
                <a:ea typeface="Gilroy Bold" pitchFamily="34" charset="-122"/>
                <a:cs typeface="Gilroy Bold" pitchFamily="34" charset="-120"/>
              </a:rPr>
              <a:t>особливості</a:t>
            </a:r>
            <a:r>
              <a:rPr lang="ru-RU" sz="2800" b="1" dirty="0">
                <a:solidFill>
                  <a:srgbClr val="000000"/>
                </a:solidFill>
                <a:latin typeface="Gilroy Bold" pitchFamily="34" charset="0"/>
                <a:ea typeface="Gilroy Bold" pitchFamily="34" charset="-122"/>
                <a:cs typeface="Gilroy Bold" pitchFamily="34" charset="-120"/>
              </a:rPr>
              <a:t> </a:t>
            </a:r>
            <a:r>
              <a:rPr lang="ru-RU" sz="2800" b="1" dirty="0" err="1">
                <a:solidFill>
                  <a:srgbClr val="000000"/>
                </a:solidFill>
                <a:latin typeface="Gilroy Bold" pitchFamily="34" charset="0"/>
                <a:ea typeface="Gilroy Bold" pitchFamily="34" charset="-122"/>
                <a:cs typeface="Gilroy Bold" pitchFamily="34" charset="-120"/>
              </a:rPr>
              <a:t>формалізованих</a:t>
            </a:r>
            <a:r>
              <a:rPr lang="ru-RU" sz="2800" b="1" dirty="0">
                <a:solidFill>
                  <a:srgbClr val="000000"/>
                </a:solidFill>
                <a:latin typeface="Gilroy Bold" pitchFamily="34" charset="0"/>
                <a:ea typeface="Gilroy Bold" pitchFamily="34" charset="-122"/>
                <a:cs typeface="Gilroy Bold" pitchFamily="34" charset="-120"/>
              </a:rPr>
              <a:t> і </a:t>
            </a:r>
            <a:r>
              <a:rPr lang="ru-RU" sz="2800" b="1" dirty="0" err="1">
                <a:solidFill>
                  <a:srgbClr val="000000"/>
                </a:solidFill>
                <a:latin typeface="Gilroy Bold" pitchFamily="34" charset="0"/>
                <a:ea typeface="Gilroy Bold" pitchFamily="34" charset="-122"/>
                <a:cs typeface="Gilroy Bold" pitchFamily="34" charset="-120"/>
              </a:rPr>
              <a:t>неформалізованих</a:t>
            </a:r>
            <a:r>
              <a:rPr lang="ru-RU" sz="2800" b="1" dirty="0">
                <a:solidFill>
                  <a:srgbClr val="000000"/>
                </a:solidFill>
                <a:latin typeface="Gilroy Bold" pitchFamily="34" charset="0"/>
                <a:ea typeface="Gilroy Bold" pitchFamily="34" charset="-122"/>
                <a:cs typeface="Gilroy Bold" pitchFamily="34" charset="-120"/>
              </a:rPr>
              <a:t> </a:t>
            </a:r>
            <a:r>
              <a:rPr lang="ru-RU" sz="2800" b="1" dirty="0" err="1">
                <a:solidFill>
                  <a:srgbClr val="000000"/>
                </a:solidFill>
                <a:latin typeface="Gilroy Bold" pitchFamily="34" charset="0"/>
                <a:ea typeface="Gilroy Bold" pitchFamily="34" charset="-122"/>
                <a:cs typeface="Gilroy Bold" pitchFamily="34" charset="-120"/>
              </a:rPr>
              <a:t>знань</a:t>
            </a:r>
            <a:endParaRPr lang="en-US" sz="2800" dirty="0"/>
          </a:p>
        </p:txBody>
      </p:sp>
      <p:sp>
        <p:nvSpPr>
          <p:cNvPr id="10" name="Object9"/>
          <p:cNvSpPr/>
          <p:nvPr/>
        </p:nvSpPr>
        <p:spPr>
          <a:xfrm>
            <a:off x="994232" y="1914489"/>
            <a:ext cx="7041404" cy="4964449"/>
          </a:xfrm>
          <a:prstGeom prst="rect">
            <a:avLst/>
          </a:prstGeom>
          <a:noFill/>
          <a:ln/>
        </p:spPr>
        <p:txBody>
          <a:bodyPr wrap="square" lIns="0" tIns="0" rIns="0" bIns="0" rtlCol="0" anchor="ctr"/>
          <a:lstStyle/>
          <a:p>
            <a:pPr>
              <a:lnSpc>
                <a:spcPts val="2700"/>
              </a:lnSpc>
            </a:pPr>
            <a:r>
              <a:rPr lang="ru-RU" sz="2250" dirty="0" smtClean="0">
                <a:solidFill>
                  <a:srgbClr val="000000"/>
                </a:solidFill>
                <a:latin typeface="Gilroy" panose="00000500000000000000" pitchFamily="2" charset="-52"/>
                <a:ea typeface="Gilroy Bold" pitchFamily="34" charset="-122"/>
                <a:cs typeface="Gilroy Bold" pitchFamily="34" charset="-120"/>
              </a:rPr>
              <a:t>Основою </a:t>
            </a:r>
            <a:r>
              <a:rPr lang="ru-RU" sz="2250" dirty="0" err="1" smtClean="0">
                <a:solidFill>
                  <a:srgbClr val="000000"/>
                </a:solidFill>
                <a:latin typeface="Gilroy" panose="00000500000000000000" pitchFamily="2" charset="-52"/>
                <a:ea typeface="Gilroy Bold" pitchFamily="34" charset="-122"/>
                <a:cs typeface="Gilroy Bold" pitchFamily="34" charset="-120"/>
              </a:rPr>
              <a:t>формування</a:t>
            </a:r>
            <a:r>
              <a:rPr lang="ru-RU" sz="2250" dirty="0" smtClean="0">
                <a:solidFill>
                  <a:srgbClr val="000000"/>
                </a:solidFill>
                <a:latin typeface="Gilroy" panose="00000500000000000000" pitchFamily="2" charset="-52"/>
                <a:ea typeface="Gilroy Bold" pitchFamily="34" charset="-122"/>
                <a:cs typeface="Gilroy Bold" pitchFamily="34" charset="-120"/>
              </a:rPr>
              <a:t> </a:t>
            </a:r>
            <a:r>
              <a:rPr lang="ru-RU" sz="2250" dirty="0" err="1" smtClean="0">
                <a:solidFill>
                  <a:srgbClr val="000000"/>
                </a:solidFill>
                <a:latin typeface="Gilroy" panose="00000500000000000000" pitchFamily="2" charset="-52"/>
                <a:ea typeface="Gilroy Bold" pitchFamily="34" charset="-122"/>
                <a:cs typeface="Gilroy Bold" pitchFamily="34" charset="-120"/>
              </a:rPr>
              <a:t>організаційного</a:t>
            </a:r>
            <a:r>
              <a:rPr lang="ru-RU" sz="2250" dirty="0" smtClean="0">
                <a:solidFill>
                  <a:srgbClr val="000000"/>
                </a:solidFill>
                <a:latin typeface="Gilroy" panose="00000500000000000000" pitchFamily="2" charset="-52"/>
                <a:ea typeface="Gilroy Bold" pitchFamily="34" charset="-122"/>
                <a:cs typeface="Gilroy Bold" pitchFamily="34" charset="-120"/>
              </a:rPr>
              <a:t> </a:t>
            </a:r>
            <a:r>
              <a:rPr lang="ru-RU" sz="2250" dirty="0" err="1" smtClean="0">
                <a:solidFill>
                  <a:srgbClr val="000000"/>
                </a:solidFill>
                <a:latin typeface="Gilroy" panose="00000500000000000000" pitchFamily="2" charset="-52"/>
                <a:ea typeface="Gilroy Bold" pitchFamily="34" charset="-122"/>
                <a:cs typeface="Gilroy Bold" pitchFamily="34" charset="-120"/>
              </a:rPr>
              <a:t>знання</a:t>
            </a:r>
            <a:r>
              <a:rPr lang="ru-RU" sz="2250" dirty="0" smtClean="0">
                <a:solidFill>
                  <a:srgbClr val="000000"/>
                </a:solidFill>
                <a:latin typeface="Gilroy" panose="00000500000000000000" pitchFamily="2" charset="-52"/>
                <a:ea typeface="Gilroy Bold" pitchFamily="34" charset="-122"/>
                <a:cs typeface="Gilroy Bold" pitchFamily="34" charset="-120"/>
              </a:rPr>
              <a:t> </a:t>
            </a:r>
            <a:r>
              <a:rPr lang="ru-RU" sz="2250" dirty="0" err="1" smtClean="0">
                <a:solidFill>
                  <a:srgbClr val="000000"/>
                </a:solidFill>
                <a:latin typeface="Gilroy" panose="00000500000000000000" pitchFamily="2" charset="-52"/>
                <a:ea typeface="Gilroy Bold" pitchFamily="34" charset="-122"/>
                <a:cs typeface="Gilroy Bold" pitchFamily="34" charset="-120"/>
              </a:rPr>
              <a:t>являються</a:t>
            </a:r>
            <a:r>
              <a:rPr lang="ru-RU" sz="2250" dirty="0" smtClean="0">
                <a:solidFill>
                  <a:srgbClr val="000000"/>
                </a:solidFill>
                <a:latin typeface="Gilroy" panose="00000500000000000000" pitchFamily="2" charset="-52"/>
                <a:ea typeface="Gilroy Bold" pitchFamily="34" charset="-122"/>
                <a:cs typeface="Gilroy Bold" pitchFamily="34" charset="-120"/>
              </a:rPr>
              <a:t> </a:t>
            </a:r>
            <a:r>
              <a:rPr lang="ru-RU" sz="2250" b="1" dirty="0" err="1" smtClean="0">
                <a:solidFill>
                  <a:srgbClr val="000000"/>
                </a:solidFill>
                <a:latin typeface="Gilroy Bold" panose="00000800000000000000" pitchFamily="2" charset="-52"/>
                <a:ea typeface="Gilroy Bold" pitchFamily="34" charset="-122"/>
                <a:cs typeface="Gilroy Bold" pitchFamily="34" charset="-120"/>
              </a:rPr>
              <a:t>формалізовані</a:t>
            </a:r>
            <a:r>
              <a:rPr lang="ru-RU" sz="2250" b="1" dirty="0" smtClean="0">
                <a:solidFill>
                  <a:srgbClr val="000000"/>
                </a:solidFill>
                <a:latin typeface="Gilroy Bold" panose="00000800000000000000" pitchFamily="2" charset="-52"/>
                <a:ea typeface="Gilroy Bold" pitchFamily="34" charset="-122"/>
                <a:cs typeface="Gilroy Bold" pitchFamily="34" charset="-120"/>
              </a:rPr>
              <a:t> та </a:t>
            </a:r>
            <a:r>
              <a:rPr lang="ru-RU" sz="2250" b="1" dirty="0" err="1" smtClean="0">
                <a:solidFill>
                  <a:srgbClr val="000000"/>
                </a:solidFill>
                <a:latin typeface="Gilroy Bold" panose="00000800000000000000" pitchFamily="2" charset="-52"/>
                <a:ea typeface="Gilroy Bold" pitchFamily="34" charset="-122"/>
                <a:cs typeface="Gilroy Bold" pitchFamily="34" charset="-120"/>
              </a:rPr>
              <a:t>неформалізовані</a:t>
            </a:r>
            <a:r>
              <a:rPr lang="ru-RU" sz="2250" b="1" dirty="0" smtClean="0">
                <a:solidFill>
                  <a:srgbClr val="000000"/>
                </a:solidFill>
                <a:latin typeface="Gilroy Bold" panose="00000800000000000000" pitchFamily="2" charset="-52"/>
                <a:ea typeface="Gilroy Bold" pitchFamily="34" charset="-122"/>
                <a:cs typeface="Gilroy Bold" pitchFamily="34" charset="-120"/>
              </a:rPr>
              <a:t> </a:t>
            </a:r>
            <a:r>
              <a:rPr lang="ru-RU" sz="2250" b="1" dirty="0" err="1" smtClean="0">
                <a:solidFill>
                  <a:srgbClr val="000000"/>
                </a:solidFill>
                <a:latin typeface="Gilroy Bold" panose="00000800000000000000" pitchFamily="2" charset="-52"/>
                <a:ea typeface="Gilroy Bold" pitchFamily="34" charset="-122"/>
                <a:cs typeface="Gilroy Bold" pitchFamily="34" charset="-120"/>
              </a:rPr>
              <a:t>знання</a:t>
            </a:r>
            <a:r>
              <a:rPr lang="ru-RU" sz="2250" b="1" dirty="0" smtClean="0">
                <a:solidFill>
                  <a:srgbClr val="000000"/>
                </a:solidFill>
                <a:latin typeface="Gilroy Bold" panose="00000800000000000000" pitchFamily="2" charset="-52"/>
                <a:ea typeface="Gilroy Bold" pitchFamily="34" charset="-122"/>
                <a:cs typeface="Gilroy Bold" pitchFamily="34" charset="-120"/>
              </a:rPr>
              <a:t>.</a:t>
            </a:r>
            <a:r>
              <a:rPr lang="en-US" sz="2250" dirty="0" smtClean="0">
                <a:solidFill>
                  <a:srgbClr val="000000"/>
                </a:solidFill>
                <a:latin typeface="Gilroy" panose="00000500000000000000" pitchFamily="2" charset="-52"/>
                <a:ea typeface="Gilroy Regular" pitchFamily="34" charset="-122"/>
                <a:cs typeface="Gilroy Regular" pitchFamily="34" charset="-120"/>
              </a:rPr>
              <a:t>
</a:t>
            </a:r>
            <a:r>
              <a:rPr lang="en-US" sz="2250" b="1" dirty="0" smtClean="0">
                <a:solidFill>
                  <a:srgbClr val="000000"/>
                </a:solidFill>
                <a:latin typeface="Gilroy Bold" panose="00000800000000000000" pitchFamily="2" charset="-52"/>
                <a:ea typeface="Gilroy Regular" pitchFamily="34" charset="-122"/>
                <a:cs typeface="Gilroy Regular" pitchFamily="34" charset="-120"/>
              </a:rPr>
              <a:t>
</a:t>
            </a:r>
            <a:r>
              <a:rPr lang="uk-UA" sz="2400" b="1" dirty="0">
                <a:latin typeface="Gilroy Bold" panose="00000800000000000000" pitchFamily="2" charset="-52"/>
              </a:rPr>
              <a:t>Формалізовані знання </a:t>
            </a:r>
            <a:r>
              <a:rPr lang="uk-UA" sz="2400" dirty="0">
                <a:latin typeface="Gilroy" panose="00000500000000000000" pitchFamily="2" charset="-52"/>
              </a:rPr>
              <a:t>визначаються їхньою здатністю бути швидко обробленими за допомогою відповідних алгоритмів і в результаті бути відображеними у вигляді звітів. </a:t>
            </a:r>
            <a:endParaRPr lang="en-US" sz="2400" dirty="0" smtClean="0">
              <a:latin typeface="Gilroy" panose="00000500000000000000" pitchFamily="2" charset="-52"/>
            </a:endParaRPr>
          </a:p>
          <a:p>
            <a:pPr>
              <a:lnSpc>
                <a:spcPts val="2700"/>
              </a:lnSpc>
            </a:pPr>
            <a:endParaRPr lang="en-US" sz="2800" dirty="0" smtClean="0">
              <a:latin typeface="Gilroy" panose="00000500000000000000" pitchFamily="2" charset="-52"/>
            </a:endParaRPr>
          </a:p>
          <a:p>
            <a:r>
              <a:rPr lang="ru-RU" sz="1600" dirty="0" err="1">
                <a:latin typeface="Gilroy" panose="00000500000000000000" pitchFamily="2" charset="-52"/>
              </a:rPr>
              <a:t>Формалізовані</a:t>
            </a:r>
            <a:r>
              <a:rPr lang="ru-RU" sz="1600" dirty="0">
                <a:latin typeface="Gilroy" panose="00000500000000000000" pitchFamily="2" charset="-52"/>
              </a:rPr>
              <a:t> </a:t>
            </a:r>
            <a:r>
              <a:rPr lang="ru-RU" sz="1600" dirty="0" err="1">
                <a:latin typeface="Gilroy" panose="00000500000000000000" pitchFamily="2" charset="-52"/>
              </a:rPr>
              <a:t>знання</a:t>
            </a:r>
            <a:r>
              <a:rPr lang="ru-RU" sz="1600" dirty="0">
                <a:latin typeface="Gilroy" panose="00000500000000000000" pitchFamily="2" charset="-52"/>
              </a:rPr>
              <a:t> </a:t>
            </a:r>
            <a:r>
              <a:rPr lang="ru-RU" sz="1600" dirty="0" err="1">
                <a:latin typeface="Gilroy" panose="00000500000000000000" pitchFamily="2" charset="-52"/>
              </a:rPr>
              <a:t>задаються</a:t>
            </a:r>
            <a:r>
              <a:rPr lang="ru-RU" sz="1600" dirty="0">
                <a:latin typeface="Gilroy" panose="00000500000000000000" pitchFamily="2" charset="-52"/>
              </a:rPr>
              <a:t> як </a:t>
            </a:r>
            <a:r>
              <a:rPr lang="ru-RU" sz="1600" dirty="0" err="1">
                <a:latin typeface="Gilroy" panose="00000500000000000000" pitchFamily="2" charset="-52"/>
              </a:rPr>
              <a:t>суворі</a:t>
            </a:r>
            <a:r>
              <a:rPr lang="ru-RU" sz="1600" dirty="0">
                <a:latin typeface="Gilroy" panose="00000500000000000000" pitchFamily="2" charset="-52"/>
              </a:rPr>
              <a:t> </a:t>
            </a:r>
            <a:r>
              <a:rPr lang="ru-RU" sz="1600" dirty="0" err="1">
                <a:latin typeface="Gilroy" panose="00000500000000000000" pitchFamily="2" charset="-52"/>
              </a:rPr>
              <a:t>судження</a:t>
            </a:r>
            <a:r>
              <a:rPr lang="ru-RU" sz="1600" dirty="0">
                <a:latin typeface="Gilroy" panose="00000500000000000000" pitchFamily="2" charset="-52"/>
              </a:rPr>
              <a:t>, </a:t>
            </a:r>
            <a:r>
              <a:rPr lang="ru-RU" sz="1600" dirty="0" err="1">
                <a:latin typeface="Gilroy" panose="00000500000000000000" pitchFamily="2" charset="-52"/>
              </a:rPr>
              <a:t>які</a:t>
            </a:r>
            <a:r>
              <a:rPr lang="ru-RU" sz="1600" dirty="0">
                <a:latin typeface="Gilroy" panose="00000500000000000000" pitchFamily="2" charset="-52"/>
              </a:rPr>
              <a:t> </a:t>
            </a:r>
            <a:r>
              <a:rPr lang="ru-RU" sz="1600" dirty="0" err="1">
                <a:latin typeface="Gilroy" panose="00000500000000000000" pitchFamily="2" charset="-52"/>
              </a:rPr>
              <a:t>утворюють</a:t>
            </a:r>
            <a:r>
              <a:rPr lang="ru-RU" sz="1600" dirty="0">
                <a:latin typeface="Gilroy" panose="00000500000000000000" pitchFamily="2" charset="-52"/>
              </a:rPr>
              <a:t> </a:t>
            </a:r>
            <a:r>
              <a:rPr lang="ru-RU" sz="1600" dirty="0" err="1">
                <a:latin typeface="Gilroy" panose="00000500000000000000" pitchFamily="2" charset="-52"/>
              </a:rPr>
              <a:t>формальну</a:t>
            </a:r>
            <a:r>
              <a:rPr lang="ru-RU" sz="1600" dirty="0">
                <a:latin typeface="Gilroy" panose="00000500000000000000" pitchFamily="2" charset="-52"/>
              </a:rPr>
              <a:t> систему. </a:t>
            </a:r>
            <a:r>
              <a:rPr lang="en-US" sz="1600" dirty="0">
                <a:latin typeface="Gilroy" panose="00000500000000000000" pitchFamily="2" charset="-52"/>
              </a:rPr>
              <a:t>F=, A-</a:t>
            </a:r>
            <a:r>
              <a:rPr lang="ru-RU" sz="1600" dirty="0" err="1">
                <a:latin typeface="Gilroy" panose="00000500000000000000" pitchFamily="2" charset="-52"/>
              </a:rPr>
              <a:t>алфавіт</a:t>
            </a:r>
            <a:r>
              <a:rPr lang="ru-RU" sz="1600" dirty="0">
                <a:latin typeface="Gilroy" panose="00000500000000000000" pitchFamily="2" charset="-52"/>
              </a:rPr>
              <a:t> </a:t>
            </a:r>
            <a:r>
              <a:rPr lang="ru-RU" sz="1600" dirty="0" err="1">
                <a:latin typeface="Gilroy" panose="00000500000000000000" pitchFamily="2" charset="-52"/>
              </a:rPr>
              <a:t>або</a:t>
            </a:r>
            <a:r>
              <a:rPr lang="ru-RU" sz="1600" dirty="0">
                <a:latin typeface="Gilroy" panose="00000500000000000000" pitchFamily="2" charset="-52"/>
              </a:rPr>
              <a:t> </a:t>
            </a:r>
            <a:r>
              <a:rPr lang="ru-RU" sz="1600" dirty="0" err="1">
                <a:latin typeface="Gilroy" panose="00000500000000000000" pitchFamily="2" charset="-52"/>
              </a:rPr>
              <a:t>набір</a:t>
            </a:r>
            <a:r>
              <a:rPr lang="ru-RU" sz="1600" dirty="0">
                <a:latin typeface="Gilroy" panose="00000500000000000000" pitchFamily="2" charset="-52"/>
              </a:rPr>
              <a:t> </a:t>
            </a:r>
            <a:r>
              <a:rPr lang="ru-RU" sz="1600" dirty="0" err="1">
                <a:latin typeface="Gilroy" panose="00000500000000000000" pitchFamily="2" charset="-52"/>
              </a:rPr>
              <a:t>символів</a:t>
            </a:r>
            <a:r>
              <a:rPr lang="ru-RU" sz="1600" dirty="0">
                <a:latin typeface="Gilroy" panose="00000500000000000000" pitchFamily="2" charset="-52"/>
              </a:rPr>
              <a:t>, у тому </a:t>
            </a:r>
            <a:r>
              <a:rPr lang="ru-RU" sz="1600" dirty="0" err="1">
                <a:latin typeface="Gilroy" panose="00000500000000000000" pitchFamily="2" charset="-52"/>
              </a:rPr>
              <a:t>числі</a:t>
            </a:r>
            <a:r>
              <a:rPr lang="ru-RU" sz="1600" dirty="0">
                <a:latin typeface="Gilroy" panose="00000500000000000000" pitchFamily="2" charset="-52"/>
              </a:rPr>
              <a:t> </a:t>
            </a:r>
            <a:r>
              <a:rPr lang="ru-RU" sz="1600" dirty="0" err="1">
                <a:latin typeface="Gilroy" panose="00000500000000000000" pitchFamily="2" charset="-52"/>
              </a:rPr>
              <a:t>будується</a:t>
            </a:r>
            <a:r>
              <a:rPr lang="ru-RU" sz="1600" dirty="0">
                <a:latin typeface="Gilroy" panose="00000500000000000000" pitchFamily="2" charset="-52"/>
              </a:rPr>
              <a:t> </a:t>
            </a:r>
            <a:r>
              <a:rPr lang="ru-RU" sz="1600" dirty="0" err="1">
                <a:latin typeface="Gilroy" panose="00000500000000000000" pitchFamily="2" charset="-52"/>
              </a:rPr>
              <a:t>пропозицію</a:t>
            </a:r>
            <a:r>
              <a:rPr lang="ru-RU" sz="1600" dirty="0">
                <a:latin typeface="Gilroy" panose="00000500000000000000" pitchFamily="2" charset="-52"/>
              </a:rPr>
              <a:t> </a:t>
            </a:r>
            <a:r>
              <a:rPr lang="ru-RU" sz="1600" dirty="0" err="1">
                <a:latin typeface="Gilroy" panose="00000500000000000000" pitchFamily="2" charset="-52"/>
              </a:rPr>
              <a:t>формальної</a:t>
            </a:r>
            <a:r>
              <a:rPr lang="ru-RU" sz="1600" dirty="0">
                <a:latin typeface="Gilroy" panose="00000500000000000000" pitchFamily="2" charset="-52"/>
              </a:rPr>
              <a:t> </a:t>
            </a:r>
            <a:r>
              <a:rPr lang="ru-RU" sz="1600" dirty="0" err="1">
                <a:latin typeface="Gilroy" panose="00000500000000000000" pitchFamily="2" charset="-52"/>
              </a:rPr>
              <a:t>системи</a:t>
            </a:r>
            <a:r>
              <a:rPr lang="ru-RU" sz="1600" dirty="0">
                <a:latin typeface="Gilroy" panose="00000500000000000000" pitchFamily="2" charset="-52"/>
              </a:rPr>
              <a:t>. </a:t>
            </a:r>
            <a:r>
              <a:rPr lang="en-US" sz="1600" dirty="0">
                <a:latin typeface="Gilroy" panose="00000500000000000000" pitchFamily="2" charset="-52"/>
              </a:rPr>
              <a:t>P-</a:t>
            </a:r>
            <a:r>
              <a:rPr lang="ru-RU" sz="1600" dirty="0" err="1">
                <a:latin typeface="Gilroy" panose="00000500000000000000" pitchFamily="2" charset="-52"/>
              </a:rPr>
              <a:t>синтаксичні</a:t>
            </a:r>
            <a:r>
              <a:rPr lang="ru-RU" sz="1600" dirty="0">
                <a:latin typeface="Gilroy" panose="00000500000000000000" pitchFamily="2" charset="-52"/>
              </a:rPr>
              <a:t> правила </a:t>
            </a:r>
            <a:r>
              <a:rPr lang="ru-RU" sz="1600" dirty="0" err="1">
                <a:latin typeface="Gilroy" panose="00000500000000000000" pitchFamily="2" charset="-52"/>
              </a:rPr>
              <a:t>побудови</a:t>
            </a:r>
            <a:r>
              <a:rPr lang="ru-RU" sz="1600" dirty="0">
                <a:latin typeface="Gilroy" panose="00000500000000000000" pitchFamily="2" charset="-52"/>
              </a:rPr>
              <a:t> </a:t>
            </a:r>
            <a:r>
              <a:rPr lang="ru-RU" sz="1600" dirty="0" err="1">
                <a:latin typeface="Gilroy" panose="00000500000000000000" pitchFamily="2" charset="-52"/>
              </a:rPr>
              <a:t>речення</a:t>
            </a:r>
            <a:r>
              <a:rPr lang="ru-RU" sz="1600" dirty="0">
                <a:latin typeface="Gilroy" panose="00000500000000000000" pitchFamily="2" charset="-52"/>
              </a:rPr>
              <a:t>, </a:t>
            </a:r>
            <a:r>
              <a:rPr lang="en-US" sz="1600" dirty="0">
                <a:latin typeface="Gilroy" panose="00000500000000000000" pitchFamily="2" charset="-52"/>
              </a:rPr>
              <a:t>X-</a:t>
            </a:r>
            <a:r>
              <a:rPr lang="ru-RU" sz="1600" dirty="0" err="1">
                <a:latin typeface="Gilroy" panose="00000500000000000000" pitchFamily="2" charset="-52"/>
              </a:rPr>
              <a:t>аксіома</a:t>
            </a:r>
            <a:r>
              <a:rPr lang="ru-RU" sz="1600" dirty="0">
                <a:latin typeface="Gilroy" panose="00000500000000000000" pitchFamily="2" charset="-52"/>
              </a:rPr>
              <a:t> (</a:t>
            </a:r>
            <a:r>
              <a:rPr lang="ru-RU" sz="1600" dirty="0" err="1">
                <a:latin typeface="Gilroy" panose="00000500000000000000" pitchFamily="2" charset="-52"/>
              </a:rPr>
              <a:t>тотожно</a:t>
            </a:r>
            <a:r>
              <a:rPr lang="ru-RU" sz="1600" dirty="0">
                <a:latin typeface="Gilroy" panose="00000500000000000000" pitchFamily="2" charset="-52"/>
              </a:rPr>
              <a:t> правильна </a:t>
            </a:r>
            <a:r>
              <a:rPr lang="ru-RU" sz="1600" dirty="0" err="1">
                <a:latin typeface="Gilroy" panose="00000500000000000000" pitchFamily="2" charset="-52"/>
              </a:rPr>
              <a:t>пропозиція</a:t>
            </a:r>
            <a:r>
              <a:rPr lang="ru-RU" sz="1600" dirty="0">
                <a:latin typeface="Gilroy" panose="00000500000000000000" pitchFamily="2" charset="-52"/>
              </a:rPr>
              <a:t>), </a:t>
            </a:r>
            <a:endParaRPr lang="en-US" sz="1600" dirty="0" smtClean="0">
              <a:latin typeface="Gilroy" panose="00000500000000000000" pitchFamily="2" charset="-52"/>
            </a:endParaRPr>
          </a:p>
          <a:p>
            <a:r>
              <a:rPr lang="en-US" sz="1600" dirty="0" smtClean="0">
                <a:latin typeface="Gilroy" panose="00000500000000000000" pitchFamily="2" charset="-52"/>
              </a:rPr>
              <a:t>I-</a:t>
            </a:r>
            <a:r>
              <a:rPr lang="ru-RU" sz="1600" dirty="0" err="1">
                <a:latin typeface="Gilroy" panose="00000500000000000000" pitchFamily="2" charset="-52"/>
              </a:rPr>
              <a:t>семантичні</a:t>
            </a:r>
            <a:r>
              <a:rPr lang="ru-RU" sz="1600" dirty="0">
                <a:latin typeface="Gilroy" panose="00000500000000000000" pitchFamily="2" charset="-52"/>
              </a:rPr>
              <a:t> правила (правило </a:t>
            </a:r>
            <a:r>
              <a:rPr lang="ru-RU" sz="1600" dirty="0" err="1">
                <a:latin typeface="Gilroy" panose="00000500000000000000" pitchFamily="2" charset="-52"/>
              </a:rPr>
              <a:t>побудови</a:t>
            </a:r>
            <a:r>
              <a:rPr lang="ru-RU" sz="1600" dirty="0">
                <a:latin typeface="Gilroy" panose="00000500000000000000" pitchFamily="2" charset="-52"/>
              </a:rPr>
              <a:t> </a:t>
            </a:r>
            <a:r>
              <a:rPr lang="ru-RU" sz="1600" dirty="0" err="1">
                <a:latin typeface="Gilroy" panose="00000500000000000000" pitchFamily="2" charset="-52"/>
              </a:rPr>
              <a:t>нових</a:t>
            </a:r>
            <a:r>
              <a:rPr lang="ru-RU" sz="1600" dirty="0">
                <a:latin typeface="Gilroy" panose="00000500000000000000" pitchFamily="2" charset="-52"/>
              </a:rPr>
              <a:t> </a:t>
            </a:r>
            <a:r>
              <a:rPr lang="ru-RU" sz="1600" dirty="0" err="1">
                <a:latin typeface="Gilroy" panose="00000500000000000000" pitchFamily="2" charset="-52"/>
              </a:rPr>
              <a:t>речень</a:t>
            </a:r>
            <a:r>
              <a:rPr lang="ru-RU" sz="1600" dirty="0">
                <a:latin typeface="Gilroy" panose="00000500000000000000" pitchFamily="2" charset="-52"/>
              </a:rPr>
              <a:t> з </a:t>
            </a:r>
            <a:r>
              <a:rPr lang="ru-RU" sz="1600" dirty="0" err="1">
                <a:latin typeface="Gilroy" panose="00000500000000000000" pitchFamily="2" charset="-52"/>
              </a:rPr>
              <a:t>аксіом</a:t>
            </a:r>
            <a:r>
              <a:rPr lang="ru-RU" sz="1600" dirty="0">
                <a:latin typeface="Gilroy" panose="00000500000000000000" pitchFamily="2" charset="-52"/>
              </a:rPr>
              <a:t> (теорем)).</a:t>
            </a:r>
            <a:endParaRPr lang="en-US" sz="1600" dirty="0">
              <a:latin typeface="Gilroy" panose="00000500000000000000" pitchFamily="2" charset="-52"/>
            </a:endParaRPr>
          </a:p>
        </p:txBody>
      </p:sp>
      <p:sp>
        <p:nvSpPr>
          <p:cNvPr id="12" name="Object12"/>
          <p:cNvSpPr/>
          <p:nvPr/>
        </p:nvSpPr>
        <p:spPr>
          <a:xfrm>
            <a:off x="9320775" y="6669388"/>
            <a:ext cx="215261" cy="552450"/>
          </a:xfrm>
          <a:prstGeom prst="rect">
            <a:avLst/>
          </a:prstGeom>
          <a:noFill/>
          <a:ln/>
        </p:spPr>
        <p:txBody>
          <a:bodyPr wrap="square" lIns="0" tIns="0" rIns="0" bIns="0" rtlCol="0" anchor="ctr"/>
          <a:lstStyle/>
          <a:p>
            <a:r>
              <a:rPr lang="uk-UA" sz="2800" b="1" dirty="0" smtClean="0">
                <a:latin typeface="Gilroy" panose="00000500000000000000" pitchFamily="2" charset="-52"/>
              </a:rPr>
              <a:t>3</a:t>
            </a:r>
            <a:endParaRPr lang="ru-RU" sz="2800" b="1" dirty="0">
              <a:latin typeface="Gilroy" panose="00000500000000000000" pitchFamily="2" charset="-5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4855876" y="0"/>
            <a:ext cx="4897724" cy="7315200"/>
          </a:xfrm>
          <a:prstGeom prst="rect">
            <a:avLst/>
          </a:prstGeom>
        </p:spPr>
      </p:pic>
      <p:pic>
        <p:nvPicPr>
          <p:cNvPr id="5" name="Object 4" descr="preencoded.png"/>
          <p:cNvPicPr>
            <a:picLocks noChangeAspect="1"/>
          </p:cNvPicPr>
          <p:nvPr/>
        </p:nvPicPr>
        <p:blipFill>
          <a:blip r:embed="rId4"/>
          <a:srcRect/>
          <a:stretch/>
        </p:blipFill>
        <p:spPr>
          <a:xfrm>
            <a:off x="7836707" y="3484955"/>
            <a:ext cx="1085850" cy="1118283"/>
          </a:xfrm>
          <a:prstGeom prst="rect">
            <a:avLst/>
          </a:prstGeom>
        </p:spPr>
      </p:pic>
      <p:pic>
        <p:nvPicPr>
          <p:cNvPr id="6" name="Object 5" descr="preencoded.png"/>
          <p:cNvPicPr>
            <a:picLocks noChangeAspect="1"/>
          </p:cNvPicPr>
          <p:nvPr/>
        </p:nvPicPr>
        <p:blipFill>
          <a:blip r:embed="rId5">
            <a:extLst>
              <a:ext uri="{96DAC541-7B7A-43D3-8B79-37D633B846F1}">
                <asvg:svgBlip xmlns="" xmlns:asvg="http://schemas.microsoft.com/office/drawing/2016/SVG/main" r:embed="rId8"/>
              </a:ext>
            </a:extLst>
          </a:blip>
          <a:srcRect/>
          <a:stretch/>
        </p:blipFill>
        <p:spPr>
          <a:xfrm>
            <a:off x="8166557" y="0"/>
            <a:ext cx="38100" cy="2990850"/>
          </a:xfrm>
          <a:prstGeom prst="rect">
            <a:avLst/>
          </a:prstGeom>
        </p:spPr>
      </p:pic>
      <p:pic>
        <p:nvPicPr>
          <p:cNvPr id="7" name="Object 6" descr="preencoded.png"/>
          <p:cNvPicPr>
            <a:picLocks noChangeAspect="1"/>
          </p:cNvPicPr>
          <p:nvPr/>
        </p:nvPicPr>
        <p:blipFill>
          <a:blip r:embed="rId9">
            <a:extLst>
              <a:ext uri="{96DAC541-7B7A-43D3-8B79-37D633B846F1}">
                <asvg:svgBlip xmlns="" xmlns:asvg="http://schemas.microsoft.com/office/drawing/2016/SVG/main" r:embed="rId10"/>
              </a:ext>
            </a:extLst>
          </a:blip>
          <a:srcRect/>
          <a:stretch/>
        </p:blipFill>
        <p:spPr>
          <a:xfrm>
            <a:off x="8072438" y="0"/>
            <a:ext cx="38100" cy="2990850"/>
          </a:xfrm>
          <a:prstGeom prst="rect">
            <a:avLst/>
          </a:prstGeom>
        </p:spPr>
      </p:pic>
      <p:pic>
        <p:nvPicPr>
          <p:cNvPr id="8" name="Object 7" descr="preencoded.png"/>
          <p:cNvPicPr>
            <a:picLocks noChangeAspect="1"/>
          </p:cNvPicPr>
          <p:nvPr/>
        </p:nvPicPr>
        <p:blipFill>
          <a:blip r:embed="rId9">
            <a:extLst>
              <a:ext uri="{96DAC541-7B7A-43D3-8B79-37D633B846F1}">
                <asvg:svgBlip xmlns="" xmlns:asvg="http://schemas.microsoft.com/office/drawing/2016/SVG/main" r:embed="rId11"/>
              </a:ext>
            </a:extLst>
          </a:blip>
          <a:srcRect/>
          <a:stretch/>
        </p:blipFill>
        <p:spPr>
          <a:xfrm>
            <a:off x="7977188" y="0"/>
            <a:ext cx="38100" cy="2990850"/>
          </a:xfrm>
          <a:prstGeom prst="rect">
            <a:avLst/>
          </a:prstGeom>
        </p:spPr>
      </p:pic>
      <p:pic>
        <p:nvPicPr>
          <p:cNvPr id="10" name="Object 9" descr="preencoded.png"/>
          <p:cNvPicPr>
            <a:picLocks noChangeAspect="1"/>
          </p:cNvPicPr>
          <p:nvPr/>
        </p:nvPicPr>
        <p:blipFill>
          <a:blip r:embed="rId12"/>
          <a:srcRect/>
          <a:stretch/>
        </p:blipFill>
        <p:spPr>
          <a:xfrm>
            <a:off x="8172450" y="809625"/>
            <a:ext cx="1500215" cy="1557114"/>
          </a:xfrm>
          <a:prstGeom prst="rect">
            <a:avLst/>
          </a:prstGeom>
        </p:spPr>
      </p:pic>
      <p:pic>
        <p:nvPicPr>
          <p:cNvPr id="13" name="Object 12" descr="preencoded.png"/>
          <p:cNvPicPr>
            <a:picLocks noChangeAspect="1"/>
          </p:cNvPicPr>
          <p:nvPr/>
        </p:nvPicPr>
        <p:blipFill>
          <a:blip r:embed="rId13"/>
          <a:srcRect/>
          <a:stretch/>
        </p:blipFill>
        <p:spPr>
          <a:xfrm>
            <a:off x="8181975" y="5305425"/>
            <a:ext cx="1118946" cy="1079332"/>
          </a:xfrm>
          <a:prstGeom prst="rect">
            <a:avLst/>
          </a:prstGeom>
        </p:spPr>
      </p:pic>
      <p:sp>
        <p:nvSpPr>
          <p:cNvPr id="15" name="Object14"/>
          <p:cNvSpPr/>
          <p:nvPr/>
        </p:nvSpPr>
        <p:spPr>
          <a:xfrm>
            <a:off x="825644" y="643084"/>
            <a:ext cx="6784061" cy="4526280"/>
          </a:xfrm>
          <a:prstGeom prst="rect">
            <a:avLst/>
          </a:prstGeom>
          <a:noFill/>
          <a:ln/>
        </p:spPr>
        <p:txBody>
          <a:bodyPr wrap="square" lIns="0" tIns="0" rIns="0" bIns="0" rtlCol="0" anchor="ctr"/>
          <a:lstStyle/>
          <a:p>
            <a:r>
              <a:rPr lang="uk-UA" sz="2400" dirty="0">
                <a:latin typeface="Gilroy" panose="00000500000000000000" pitchFamily="2" charset="-52"/>
              </a:rPr>
              <a:t>Даний прототип розроблено на основі запропонованого механізму автоматизованої перевірки трансформованих знань на відповідність правилам конкретної предметної області.</a:t>
            </a:r>
            <a:endParaRPr lang="ru-RU" sz="2400" dirty="0">
              <a:latin typeface="Gilroy" panose="00000500000000000000" pitchFamily="2" charset="-52"/>
            </a:endParaRPr>
          </a:p>
          <a:p>
            <a:r>
              <a:rPr lang="uk-UA" sz="2400" dirty="0">
                <a:latin typeface="Gilroy" panose="00000500000000000000" pitchFamily="2" charset="-52"/>
              </a:rPr>
              <a:t>Основні елементи такого механізму це:</a:t>
            </a:r>
            <a:endParaRPr lang="ru-RU" sz="2400" dirty="0">
              <a:latin typeface="Gilroy" panose="00000500000000000000" pitchFamily="2" charset="-52"/>
            </a:endParaRPr>
          </a:p>
          <a:p>
            <a:pPr marL="457200" lvl="0" indent="-457200">
              <a:buAutoNum type="arabicParenR"/>
            </a:pPr>
            <a:r>
              <a:rPr lang="uk-UA" sz="2400" dirty="0" smtClean="0">
                <a:latin typeface="Gilroy" panose="00000500000000000000" pitchFamily="2" charset="-52"/>
              </a:rPr>
              <a:t>база </a:t>
            </a:r>
            <a:r>
              <a:rPr lang="uk-UA" sz="2400" dirty="0">
                <a:latin typeface="Gilroy" panose="00000500000000000000" pitchFamily="2" charset="-52"/>
              </a:rPr>
              <a:t>формалізованих технічних правил перевірки трансформованих знань на </a:t>
            </a:r>
            <a:r>
              <a:rPr lang="uk-UA" sz="2400" dirty="0" smtClean="0">
                <a:latin typeface="Gilroy" panose="00000500000000000000" pitchFamily="2" charset="-52"/>
              </a:rPr>
              <a:t>відповідність </a:t>
            </a:r>
            <a:r>
              <a:rPr lang="uk-UA" sz="2400" dirty="0">
                <a:latin typeface="Gilroy" panose="00000500000000000000" pitchFamily="2" charset="-52"/>
              </a:rPr>
              <a:t>правилам конкретної предметної області;</a:t>
            </a:r>
            <a:endParaRPr lang="ru-RU" sz="2400" dirty="0">
              <a:latin typeface="Gilroy" panose="00000500000000000000" pitchFamily="2" charset="-52"/>
            </a:endParaRPr>
          </a:p>
          <a:p>
            <a:pPr lvl="0"/>
            <a:r>
              <a:rPr lang="uk-UA" sz="2400" dirty="0" smtClean="0">
                <a:latin typeface="Gilroy" panose="00000500000000000000" pitchFamily="2" charset="-52"/>
              </a:rPr>
              <a:t>2)  перетворювач</a:t>
            </a:r>
            <a:r>
              <a:rPr lang="uk-UA" sz="2400" dirty="0">
                <a:latin typeface="Gilroy" panose="00000500000000000000" pitchFamily="2" charset="-52"/>
              </a:rPr>
              <a:t>;</a:t>
            </a:r>
            <a:endParaRPr lang="ru-RU" sz="2400" dirty="0">
              <a:latin typeface="Gilroy" panose="00000500000000000000" pitchFamily="2" charset="-52"/>
            </a:endParaRPr>
          </a:p>
          <a:p>
            <a:pPr lvl="0"/>
            <a:r>
              <a:rPr lang="uk-UA" sz="2400" dirty="0" smtClean="0">
                <a:latin typeface="Gilroy" panose="00000500000000000000" pitchFamily="2" charset="-52"/>
              </a:rPr>
              <a:t>3)  виконавець</a:t>
            </a:r>
            <a:r>
              <a:rPr lang="uk-UA" sz="2400" dirty="0">
                <a:latin typeface="Gilroy" panose="00000500000000000000" pitchFamily="2" charset="-52"/>
              </a:rPr>
              <a:t>.</a:t>
            </a:r>
            <a:endParaRPr lang="ru-RU" sz="2400" dirty="0">
              <a:latin typeface="Gilroy" panose="00000500000000000000" pitchFamily="2" charset="-52"/>
            </a:endParaRPr>
          </a:p>
        </p:txBody>
      </p:sp>
      <p:sp>
        <p:nvSpPr>
          <p:cNvPr id="17" name="Object12"/>
          <p:cNvSpPr/>
          <p:nvPr/>
        </p:nvSpPr>
        <p:spPr>
          <a:xfrm>
            <a:off x="9074553" y="6669388"/>
            <a:ext cx="461484" cy="552450"/>
          </a:xfrm>
          <a:prstGeom prst="rect">
            <a:avLst/>
          </a:prstGeom>
          <a:noFill/>
          <a:ln/>
        </p:spPr>
        <p:txBody>
          <a:bodyPr wrap="square" lIns="0" tIns="0" rIns="0" bIns="0" rtlCol="0" anchor="ctr"/>
          <a:lstStyle/>
          <a:p>
            <a:r>
              <a:rPr lang="uk-UA" sz="2800" b="1" dirty="0" smtClean="0">
                <a:latin typeface="Gilroy" panose="00000500000000000000" pitchFamily="2" charset="-52"/>
              </a:rPr>
              <a:t>29</a:t>
            </a:r>
            <a:endParaRPr lang="ru-RU" sz="2800" b="1" dirty="0">
              <a:latin typeface="Gilroy" panose="00000500000000000000" pitchFamily="2" charset="-52"/>
            </a:endParaRPr>
          </a:p>
        </p:txBody>
      </p:sp>
      <p:pic>
        <p:nvPicPr>
          <p:cNvPr id="3" name="Рисунок 2"/>
          <p:cNvPicPr>
            <a:picLocks noChangeAspect="1"/>
          </p:cNvPicPr>
          <p:nvPr/>
        </p:nvPicPr>
        <p:blipFill>
          <a:blip r:embed="rId14"/>
          <a:stretch>
            <a:fillRect/>
          </a:stretch>
        </p:blipFill>
        <p:spPr>
          <a:xfrm>
            <a:off x="3499639" y="4395223"/>
            <a:ext cx="5334441" cy="2804087"/>
          </a:xfrm>
          <a:prstGeom prst="rect">
            <a:avLst/>
          </a:prstGeom>
        </p:spPr>
      </p:pic>
    </p:spTree>
    <p:extLst>
      <p:ext uri="{BB962C8B-B14F-4D97-AF65-F5344CB8AC3E}">
        <p14:creationId xmlns:p14="http://schemas.microsoft.com/office/powerpoint/2010/main" val="694329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4855876" y="0"/>
            <a:ext cx="4897724" cy="7315200"/>
          </a:xfrm>
          <a:prstGeom prst="rect">
            <a:avLst/>
          </a:prstGeom>
        </p:spPr>
      </p:pic>
      <p:pic>
        <p:nvPicPr>
          <p:cNvPr id="5" name="Object 4" descr="preencoded.png"/>
          <p:cNvPicPr>
            <a:picLocks noChangeAspect="1"/>
          </p:cNvPicPr>
          <p:nvPr/>
        </p:nvPicPr>
        <p:blipFill>
          <a:blip r:embed="rId4"/>
          <a:srcRect/>
          <a:stretch/>
        </p:blipFill>
        <p:spPr>
          <a:xfrm>
            <a:off x="7836707" y="3484955"/>
            <a:ext cx="1085850" cy="1118283"/>
          </a:xfrm>
          <a:prstGeom prst="rect">
            <a:avLst/>
          </a:prstGeom>
        </p:spPr>
      </p:pic>
      <p:pic>
        <p:nvPicPr>
          <p:cNvPr id="6" name="Object 5" descr="preencoded.png"/>
          <p:cNvPicPr>
            <a:picLocks noChangeAspect="1"/>
          </p:cNvPicPr>
          <p:nvPr/>
        </p:nvPicPr>
        <p:blipFill>
          <a:blip r:embed="rId5">
            <a:extLst>
              <a:ext uri="{96DAC541-7B7A-43D3-8B79-37D633B846F1}">
                <asvg:svgBlip xmlns="" xmlns:asvg="http://schemas.microsoft.com/office/drawing/2016/SVG/main" r:embed="rId8"/>
              </a:ext>
            </a:extLst>
          </a:blip>
          <a:srcRect/>
          <a:stretch/>
        </p:blipFill>
        <p:spPr>
          <a:xfrm>
            <a:off x="8166557" y="0"/>
            <a:ext cx="38100" cy="2990850"/>
          </a:xfrm>
          <a:prstGeom prst="rect">
            <a:avLst/>
          </a:prstGeom>
        </p:spPr>
      </p:pic>
      <p:pic>
        <p:nvPicPr>
          <p:cNvPr id="7" name="Object 6" descr="preencoded.png"/>
          <p:cNvPicPr>
            <a:picLocks noChangeAspect="1"/>
          </p:cNvPicPr>
          <p:nvPr/>
        </p:nvPicPr>
        <p:blipFill>
          <a:blip r:embed="rId9">
            <a:extLst>
              <a:ext uri="{96DAC541-7B7A-43D3-8B79-37D633B846F1}">
                <asvg:svgBlip xmlns="" xmlns:asvg="http://schemas.microsoft.com/office/drawing/2016/SVG/main" r:embed="rId10"/>
              </a:ext>
            </a:extLst>
          </a:blip>
          <a:srcRect/>
          <a:stretch/>
        </p:blipFill>
        <p:spPr>
          <a:xfrm>
            <a:off x="8072438" y="0"/>
            <a:ext cx="38100" cy="2990850"/>
          </a:xfrm>
          <a:prstGeom prst="rect">
            <a:avLst/>
          </a:prstGeom>
        </p:spPr>
      </p:pic>
      <p:pic>
        <p:nvPicPr>
          <p:cNvPr id="8" name="Object 7" descr="preencoded.png"/>
          <p:cNvPicPr>
            <a:picLocks noChangeAspect="1"/>
          </p:cNvPicPr>
          <p:nvPr/>
        </p:nvPicPr>
        <p:blipFill>
          <a:blip r:embed="rId9">
            <a:extLst>
              <a:ext uri="{96DAC541-7B7A-43D3-8B79-37D633B846F1}">
                <asvg:svgBlip xmlns="" xmlns:asvg="http://schemas.microsoft.com/office/drawing/2016/SVG/main" r:embed="rId11"/>
              </a:ext>
            </a:extLst>
          </a:blip>
          <a:srcRect/>
          <a:stretch/>
        </p:blipFill>
        <p:spPr>
          <a:xfrm>
            <a:off x="7977188" y="0"/>
            <a:ext cx="38100" cy="2990850"/>
          </a:xfrm>
          <a:prstGeom prst="rect">
            <a:avLst/>
          </a:prstGeom>
        </p:spPr>
      </p:pic>
      <p:pic>
        <p:nvPicPr>
          <p:cNvPr id="10" name="Object 9" descr="preencoded.png"/>
          <p:cNvPicPr>
            <a:picLocks noChangeAspect="1"/>
          </p:cNvPicPr>
          <p:nvPr/>
        </p:nvPicPr>
        <p:blipFill>
          <a:blip r:embed="rId12"/>
          <a:srcRect/>
          <a:stretch/>
        </p:blipFill>
        <p:spPr>
          <a:xfrm>
            <a:off x="8172450" y="809625"/>
            <a:ext cx="1500215" cy="1557114"/>
          </a:xfrm>
          <a:prstGeom prst="rect">
            <a:avLst/>
          </a:prstGeom>
        </p:spPr>
      </p:pic>
      <p:pic>
        <p:nvPicPr>
          <p:cNvPr id="13" name="Object 12" descr="preencoded.png"/>
          <p:cNvPicPr>
            <a:picLocks noChangeAspect="1"/>
          </p:cNvPicPr>
          <p:nvPr/>
        </p:nvPicPr>
        <p:blipFill>
          <a:blip r:embed="rId13"/>
          <a:srcRect/>
          <a:stretch/>
        </p:blipFill>
        <p:spPr>
          <a:xfrm>
            <a:off x="8181975" y="5305425"/>
            <a:ext cx="1118946" cy="1079332"/>
          </a:xfrm>
          <a:prstGeom prst="rect">
            <a:avLst/>
          </a:prstGeom>
        </p:spPr>
      </p:pic>
      <p:sp>
        <p:nvSpPr>
          <p:cNvPr id="15" name="Object14"/>
          <p:cNvSpPr/>
          <p:nvPr/>
        </p:nvSpPr>
        <p:spPr>
          <a:xfrm>
            <a:off x="820682" y="1429897"/>
            <a:ext cx="6703827" cy="4526280"/>
          </a:xfrm>
          <a:prstGeom prst="rect">
            <a:avLst/>
          </a:prstGeom>
          <a:noFill/>
          <a:ln/>
        </p:spPr>
        <p:txBody>
          <a:bodyPr wrap="square" lIns="0" tIns="0" rIns="0" bIns="0" rtlCol="0" anchor="ctr"/>
          <a:lstStyle/>
          <a:p>
            <a:r>
              <a:rPr lang="uk-UA" dirty="0">
                <a:latin typeface="Gilroy" panose="00000500000000000000" pitchFamily="2" charset="-52"/>
              </a:rPr>
              <a:t>Наступний етап – розробка програмного засобу, який буде взаємодіяти з базою формалізованих правил предметної області, перетворюючи дані правила в </a:t>
            </a:r>
            <a:r>
              <a:rPr lang="uk-UA" dirty="0" err="1">
                <a:latin typeface="Gilroy" panose="00000500000000000000" pitchFamily="2" charset="-52"/>
              </a:rPr>
              <a:t>скрипти</a:t>
            </a:r>
            <a:r>
              <a:rPr lang="uk-UA" dirty="0">
                <a:latin typeface="Gilroy" panose="00000500000000000000" pitchFamily="2" charset="-52"/>
              </a:rPr>
              <a:t> для перевірки видань</a:t>
            </a:r>
            <a:r>
              <a:rPr lang="uk-UA" dirty="0" smtClean="0">
                <a:latin typeface="Gilroy" panose="00000500000000000000" pitchFamily="2" charset="-52"/>
              </a:rPr>
              <a:t>.</a:t>
            </a:r>
          </a:p>
          <a:p>
            <a:endParaRPr lang="ru-RU" dirty="0">
              <a:latin typeface="Gilroy" panose="00000500000000000000" pitchFamily="2" charset="-52"/>
            </a:endParaRPr>
          </a:p>
          <a:p>
            <a:r>
              <a:rPr lang="uk-UA" dirty="0">
                <a:latin typeface="Gilroy" panose="00000500000000000000" pitchFamily="2" charset="-52"/>
              </a:rPr>
              <a:t>Даний програмний засіб повинен мати наступну функціональність</a:t>
            </a:r>
            <a:r>
              <a:rPr lang="uk-UA" dirty="0" smtClean="0">
                <a:latin typeface="Gilroy" panose="00000500000000000000" pitchFamily="2" charset="-52"/>
              </a:rPr>
              <a:t>:</a:t>
            </a:r>
            <a:endParaRPr lang="ru-RU" dirty="0">
              <a:latin typeface="Gilroy" panose="00000500000000000000" pitchFamily="2" charset="-52"/>
            </a:endParaRPr>
          </a:p>
          <a:p>
            <a:pPr lvl="0"/>
            <a:r>
              <a:rPr lang="uk-UA" dirty="0" smtClean="0">
                <a:latin typeface="Gilroy" panose="00000500000000000000" pitchFamily="2" charset="-52"/>
              </a:rPr>
              <a:t>- вибір </a:t>
            </a:r>
            <a:r>
              <a:rPr lang="uk-UA" dirty="0">
                <a:latin typeface="Gilroy" panose="00000500000000000000" pitchFamily="2" charset="-52"/>
              </a:rPr>
              <a:t>трансформованого знання для перевірки</a:t>
            </a:r>
            <a:r>
              <a:rPr lang="uk-UA" dirty="0" smtClean="0">
                <a:latin typeface="Gilroy" panose="00000500000000000000" pitchFamily="2" charset="-52"/>
              </a:rPr>
              <a:t>;</a:t>
            </a:r>
            <a:endParaRPr lang="ru-RU" dirty="0">
              <a:latin typeface="Gilroy" panose="00000500000000000000" pitchFamily="2" charset="-52"/>
            </a:endParaRPr>
          </a:p>
          <a:p>
            <a:pPr lvl="0"/>
            <a:r>
              <a:rPr lang="uk-UA" dirty="0" smtClean="0">
                <a:latin typeface="Gilroy" panose="00000500000000000000" pitchFamily="2" charset="-52"/>
              </a:rPr>
              <a:t>- вибір </a:t>
            </a:r>
            <a:r>
              <a:rPr lang="uk-UA" dirty="0">
                <a:latin typeface="Gilroy" panose="00000500000000000000" pitchFamily="2" charset="-52"/>
              </a:rPr>
              <a:t>системи перетворення (у цьому випадку припускає </a:t>
            </a:r>
            <a:r>
              <a:rPr lang="uk-UA" dirty="0" smtClean="0">
                <a:latin typeface="Gilroy" panose="00000500000000000000" pitchFamily="2" charset="-52"/>
              </a:rPr>
              <a:t>- вибір </a:t>
            </a:r>
            <a:r>
              <a:rPr lang="uk-UA" dirty="0">
                <a:latin typeface="Gilroy" panose="00000500000000000000" pitchFamily="2" charset="-52"/>
              </a:rPr>
              <a:t>відповідного перетворювача у форматі XSLT</a:t>
            </a:r>
            <a:r>
              <a:rPr lang="uk-UA" dirty="0" smtClean="0">
                <a:latin typeface="Gilroy" panose="00000500000000000000" pitchFamily="2" charset="-52"/>
              </a:rPr>
              <a:t>);</a:t>
            </a:r>
            <a:endParaRPr lang="ru-RU" dirty="0">
              <a:latin typeface="Gilroy" panose="00000500000000000000" pitchFamily="2" charset="-52"/>
            </a:endParaRPr>
          </a:p>
          <a:p>
            <a:pPr lvl="0"/>
            <a:r>
              <a:rPr lang="uk-UA" dirty="0" smtClean="0">
                <a:latin typeface="Gilroy" panose="00000500000000000000" pitchFamily="2" charset="-52"/>
              </a:rPr>
              <a:t>- вибір </a:t>
            </a:r>
            <a:r>
              <a:rPr lang="uk-UA" dirty="0">
                <a:latin typeface="Gilroy" panose="00000500000000000000" pitchFamily="2" charset="-52"/>
              </a:rPr>
              <a:t>виду знання</a:t>
            </a:r>
            <a:r>
              <a:rPr lang="uk-UA" dirty="0" smtClean="0">
                <a:latin typeface="Gilroy" panose="00000500000000000000" pitchFamily="2" charset="-52"/>
              </a:rPr>
              <a:t>;</a:t>
            </a:r>
            <a:endParaRPr lang="ru-RU" dirty="0">
              <a:latin typeface="Gilroy" panose="00000500000000000000" pitchFamily="2" charset="-52"/>
            </a:endParaRPr>
          </a:p>
          <a:p>
            <a:pPr lvl="0"/>
            <a:r>
              <a:rPr lang="uk-UA" dirty="0" smtClean="0">
                <a:latin typeface="Gilroy" panose="00000500000000000000" pitchFamily="2" charset="-52"/>
              </a:rPr>
              <a:t>- формування </a:t>
            </a:r>
            <a:r>
              <a:rPr lang="uk-UA" dirty="0">
                <a:latin typeface="Gilroy" panose="00000500000000000000" pitchFamily="2" charset="-52"/>
              </a:rPr>
              <a:t>набору правил для перевірки трансформованих знань на відповідність правилам конкретної предметної області (відбувається шляхом вибору виду знання, а також вибору додаткових параметрів перевірки, описаних у форматі XML</a:t>
            </a:r>
            <a:r>
              <a:rPr lang="uk-UA" dirty="0" smtClean="0">
                <a:latin typeface="Gilroy" panose="00000500000000000000" pitchFamily="2" charset="-52"/>
              </a:rPr>
              <a:t>);</a:t>
            </a:r>
            <a:endParaRPr lang="ru-RU" dirty="0">
              <a:latin typeface="Gilroy" panose="00000500000000000000" pitchFamily="2" charset="-52"/>
            </a:endParaRPr>
          </a:p>
          <a:p>
            <a:pPr lvl="0"/>
            <a:r>
              <a:rPr lang="uk-UA" dirty="0" smtClean="0">
                <a:latin typeface="Gilroy" panose="00000500000000000000" pitchFamily="2" charset="-52"/>
              </a:rPr>
              <a:t>- перетворення </a:t>
            </a:r>
            <a:r>
              <a:rPr lang="uk-UA" dirty="0" err="1">
                <a:latin typeface="Gilroy" panose="00000500000000000000" pitchFamily="2" charset="-52"/>
              </a:rPr>
              <a:t>Xml</a:t>
            </a:r>
            <a:r>
              <a:rPr lang="uk-UA" dirty="0">
                <a:latin typeface="Gilroy" panose="00000500000000000000" pitchFamily="2" charset="-52"/>
              </a:rPr>
              <a:t>-формату у формат </a:t>
            </a:r>
            <a:r>
              <a:rPr lang="uk-UA" dirty="0" err="1">
                <a:latin typeface="Gilroy" panose="00000500000000000000" pitchFamily="2" charset="-52"/>
              </a:rPr>
              <a:t>Javascript</a:t>
            </a:r>
            <a:r>
              <a:rPr lang="uk-UA" dirty="0" smtClean="0">
                <a:latin typeface="Gilroy" panose="00000500000000000000" pitchFamily="2" charset="-52"/>
              </a:rPr>
              <a:t>;</a:t>
            </a:r>
            <a:endParaRPr lang="ru-RU" dirty="0">
              <a:latin typeface="Gilroy" panose="00000500000000000000" pitchFamily="2" charset="-52"/>
            </a:endParaRPr>
          </a:p>
          <a:p>
            <a:pPr lvl="0"/>
            <a:r>
              <a:rPr lang="uk-UA" dirty="0" smtClean="0">
                <a:latin typeface="Gilroy" panose="00000500000000000000" pitchFamily="2" charset="-52"/>
              </a:rPr>
              <a:t>- створення </a:t>
            </a:r>
            <a:r>
              <a:rPr lang="uk-UA" dirty="0">
                <a:latin typeface="Gilroy" panose="00000500000000000000" pitchFamily="2" charset="-52"/>
              </a:rPr>
              <a:t>файлу, що містить згенерований код для </a:t>
            </a:r>
            <a:r>
              <a:rPr lang="uk-UA" dirty="0" smtClean="0">
                <a:latin typeface="Gilroy" panose="00000500000000000000" pitchFamily="2" charset="-52"/>
              </a:rPr>
              <a:t>- перевірки </a:t>
            </a:r>
            <a:r>
              <a:rPr lang="uk-UA" dirty="0">
                <a:latin typeface="Gilroy" panose="00000500000000000000" pitchFamily="2" charset="-52"/>
              </a:rPr>
              <a:t>трансформованого знання</a:t>
            </a:r>
            <a:r>
              <a:rPr lang="uk-UA" dirty="0" smtClean="0">
                <a:latin typeface="Gilroy" panose="00000500000000000000" pitchFamily="2" charset="-52"/>
              </a:rPr>
              <a:t>;</a:t>
            </a:r>
            <a:endParaRPr lang="ru-RU" dirty="0">
              <a:latin typeface="Gilroy" panose="00000500000000000000" pitchFamily="2" charset="-52"/>
            </a:endParaRPr>
          </a:p>
          <a:p>
            <a:pPr lvl="0"/>
            <a:r>
              <a:rPr lang="uk-UA" dirty="0" smtClean="0">
                <a:latin typeface="Gilroy" panose="00000500000000000000" pitchFamily="2" charset="-52"/>
              </a:rPr>
              <a:t>- відображення </a:t>
            </a:r>
            <a:r>
              <a:rPr lang="uk-UA" dirty="0">
                <a:latin typeface="Gilroy" panose="00000500000000000000" pitchFamily="2" charset="-52"/>
              </a:rPr>
              <a:t>повідомлення користувачеві про помилки в трансформації знання.</a:t>
            </a:r>
            <a:endParaRPr lang="ru-RU" dirty="0">
              <a:latin typeface="Gilroy" panose="00000500000000000000" pitchFamily="2" charset="-52"/>
            </a:endParaRPr>
          </a:p>
        </p:txBody>
      </p:sp>
      <p:sp>
        <p:nvSpPr>
          <p:cNvPr id="17" name="Object12"/>
          <p:cNvSpPr/>
          <p:nvPr/>
        </p:nvSpPr>
        <p:spPr>
          <a:xfrm>
            <a:off x="9016679" y="6669388"/>
            <a:ext cx="519358" cy="552450"/>
          </a:xfrm>
          <a:prstGeom prst="rect">
            <a:avLst/>
          </a:prstGeom>
          <a:noFill/>
          <a:ln/>
        </p:spPr>
        <p:txBody>
          <a:bodyPr wrap="square" lIns="0" tIns="0" rIns="0" bIns="0" rtlCol="0" anchor="ctr"/>
          <a:lstStyle/>
          <a:p>
            <a:r>
              <a:rPr lang="uk-UA" sz="2800" b="1" dirty="0" smtClean="0">
                <a:latin typeface="Gilroy" panose="00000500000000000000" pitchFamily="2" charset="-52"/>
              </a:rPr>
              <a:t>30</a:t>
            </a:r>
            <a:endParaRPr lang="ru-RU" sz="2800" b="1" dirty="0">
              <a:latin typeface="Gilroy" panose="00000500000000000000" pitchFamily="2" charset="-52"/>
            </a:endParaRPr>
          </a:p>
        </p:txBody>
      </p:sp>
    </p:spTree>
    <p:extLst>
      <p:ext uri="{BB962C8B-B14F-4D97-AF65-F5344CB8AC3E}">
        <p14:creationId xmlns:p14="http://schemas.microsoft.com/office/powerpoint/2010/main" val="1273564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4855876" y="0"/>
            <a:ext cx="4897724" cy="7315200"/>
          </a:xfrm>
          <a:prstGeom prst="rect">
            <a:avLst/>
          </a:prstGeom>
        </p:spPr>
      </p:pic>
      <p:pic>
        <p:nvPicPr>
          <p:cNvPr id="5" name="Object 4" descr="preencoded.png"/>
          <p:cNvPicPr>
            <a:picLocks noChangeAspect="1"/>
          </p:cNvPicPr>
          <p:nvPr/>
        </p:nvPicPr>
        <p:blipFill>
          <a:blip r:embed="rId4"/>
          <a:srcRect/>
          <a:stretch/>
        </p:blipFill>
        <p:spPr>
          <a:xfrm>
            <a:off x="7836707" y="3484955"/>
            <a:ext cx="1085850" cy="1118283"/>
          </a:xfrm>
          <a:prstGeom prst="rect">
            <a:avLst/>
          </a:prstGeom>
        </p:spPr>
      </p:pic>
      <p:pic>
        <p:nvPicPr>
          <p:cNvPr id="6" name="Object 5" descr="preencoded.png"/>
          <p:cNvPicPr>
            <a:picLocks noChangeAspect="1"/>
          </p:cNvPicPr>
          <p:nvPr/>
        </p:nvPicPr>
        <p:blipFill>
          <a:blip r:embed="rId5">
            <a:extLst>
              <a:ext uri="{96DAC541-7B7A-43D3-8B79-37D633B846F1}">
                <asvg:svgBlip xmlns="" xmlns:asvg="http://schemas.microsoft.com/office/drawing/2016/SVG/main" r:embed="rId8"/>
              </a:ext>
            </a:extLst>
          </a:blip>
          <a:srcRect/>
          <a:stretch/>
        </p:blipFill>
        <p:spPr>
          <a:xfrm>
            <a:off x="8166557" y="0"/>
            <a:ext cx="38100" cy="2990850"/>
          </a:xfrm>
          <a:prstGeom prst="rect">
            <a:avLst/>
          </a:prstGeom>
        </p:spPr>
      </p:pic>
      <p:pic>
        <p:nvPicPr>
          <p:cNvPr id="7" name="Object 6" descr="preencoded.png"/>
          <p:cNvPicPr>
            <a:picLocks noChangeAspect="1"/>
          </p:cNvPicPr>
          <p:nvPr/>
        </p:nvPicPr>
        <p:blipFill>
          <a:blip r:embed="rId9">
            <a:extLst>
              <a:ext uri="{96DAC541-7B7A-43D3-8B79-37D633B846F1}">
                <asvg:svgBlip xmlns="" xmlns:asvg="http://schemas.microsoft.com/office/drawing/2016/SVG/main" r:embed="rId10"/>
              </a:ext>
            </a:extLst>
          </a:blip>
          <a:srcRect/>
          <a:stretch/>
        </p:blipFill>
        <p:spPr>
          <a:xfrm>
            <a:off x="8072438" y="0"/>
            <a:ext cx="38100" cy="2990850"/>
          </a:xfrm>
          <a:prstGeom prst="rect">
            <a:avLst/>
          </a:prstGeom>
        </p:spPr>
      </p:pic>
      <p:pic>
        <p:nvPicPr>
          <p:cNvPr id="8" name="Object 7" descr="preencoded.png"/>
          <p:cNvPicPr>
            <a:picLocks noChangeAspect="1"/>
          </p:cNvPicPr>
          <p:nvPr/>
        </p:nvPicPr>
        <p:blipFill>
          <a:blip r:embed="rId9">
            <a:extLst>
              <a:ext uri="{96DAC541-7B7A-43D3-8B79-37D633B846F1}">
                <asvg:svgBlip xmlns="" xmlns:asvg="http://schemas.microsoft.com/office/drawing/2016/SVG/main" r:embed="rId11"/>
              </a:ext>
            </a:extLst>
          </a:blip>
          <a:srcRect/>
          <a:stretch/>
        </p:blipFill>
        <p:spPr>
          <a:xfrm>
            <a:off x="7977188" y="0"/>
            <a:ext cx="38100" cy="2990850"/>
          </a:xfrm>
          <a:prstGeom prst="rect">
            <a:avLst/>
          </a:prstGeom>
        </p:spPr>
      </p:pic>
      <p:pic>
        <p:nvPicPr>
          <p:cNvPr id="10" name="Object 9" descr="preencoded.png"/>
          <p:cNvPicPr>
            <a:picLocks noChangeAspect="1"/>
          </p:cNvPicPr>
          <p:nvPr/>
        </p:nvPicPr>
        <p:blipFill>
          <a:blip r:embed="rId12"/>
          <a:srcRect/>
          <a:stretch/>
        </p:blipFill>
        <p:spPr>
          <a:xfrm>
            <a:off x="8172450" y="809625"/>
            <a:ext cx="1500215" cy="1557114"/>
          </a:xfrm>
          <a:prstGeom prst="rect">
            <a:avLst/>
          </a:prstGeom>
        </p:spPr>
      </p:pic>
      <p:pic>
        <p:nvPicPr>
          <p:cNvPr id="13" name="Object 12" descr="preencoded.png"/>
          <p:cNvPicPr>
            <a:picLocks noChangeAspect="1"/>
          </p:cNvPicPr>
          <p:nvPr/>
        </p:nvPicPr>
        <p:blipFill>
          <a:blip r:embed="rId13"/>
          <a:srcRect/>
          <a:stretch/>
        </p:blipFill>
        <p:spPr>
          <a:xfrm>
            <a:off x="8181975" y="5305425"/>
            <a:ext cx="1118946" cy="1079332"/>
          </a:xfrm>
          <a:prstGeom prst="rect">
            <a:avLst/>
          </a:prstGeom>
        </p:spPr>
      </p:pic>
      <p:sp>
        <p:nvSpPr>
          <p:cNvPr id="17" name="Object12"/>
          <p:cNvSpPr/>
          <p:nvPr/>
        </p:nvSpPr>
        <p:spPr>
          <a:xfrm>
            <a:off x="9016679" y="6669388"/>
            <a:ext cx="519358" cy="552450"/>
          </a:xfrm>
          <a:prstGeom prst="rect">
            <a:avLst/>
          </a:prstGeom>
          <a:noFill/>
          <a:ln/>
        </p:spPr>
        <p:txBody>
          <a:bodyPr wrap="square" lIns="0" tIns="0" rIns="0" bIns="0" rtlCol="0" anchor="ctr"/>
          <a:lstStyle/>
          <a:p>
            <a:r>
              <a:rPr lang="uk-UA" sz="2800" b="1" dirty="0" smtClean="0">
                <a:latin typeface="Gilroy" panose="00000500000000000000" pitchFamily="2" charset="-52"/>
              </a:rPr>
              <a:t>31</a:t>
            </a:r>
            <a:endParaRPr lang="ru-RU" sz="2800" b="1" dirty="0">
              <a:latin typeface="Gilroy" panose="00000500000000000000" pitchFamily="2" charset="-52"/>
            </a:endParaRPr>
          </a:p>
        </p:txBody>
      </p:sp>
      <p:sp>
        <p:nvSpPr>
          <p:cNvPr id="3" name="Прямоугольник 2"/>
          <p:cNvSpPr/>
          <p:nvPr/>
        </p:nvSpPr>
        <p:spPr>
          <a:xfrm>
            <a:off x="540152" y="5192060"/>
            <a:ext cx="6670876" cy="923330"/>
          </a:xfrm>
          <a:prstGeom prst="rect">
            <a:avLst/>
          </a:prstGeom>
        </p:spPr>
        <p:txBody>
          <a:bodyPr wrap="square">
            <a:spAutoFit/>
          </a:bodyPr>
          <a:lstStyle/>
          <a:p>
            <a:r>
              <a:rPr lang="uk-UA" b="1" dirty="0">
                <a:latin typeface="Arial" panose="020B0604020202020204" pitchFamily="34" charset="0"/>
                <a:ea typeface="Calibri" panose="020F0502020204030204" pitchFamily="34" charset="0"/>
              </a:rPr>
              <a:t>Інтерфейс прототипу інформаційної системи автоматизованої перевірки трансформованих знань на відповідність правилам конкретної предметної області</a:t>
            </a:r>
            <a:endParaRPr lang="ru-RU" dirty="0"/>
          </a:p>
        </p:txBody>
      </p:sp>
      <p:pic>
        <p:nvPicPr>
          <p:cNvPr id="12" name="Рисунок 11"/>
          <p:cNvPicPr/>
          <p:nvPr/>
        </p:nvPicPr>
        <p:blipFill>
          <a:blip r:embed="rId14">
            <a:extLst>
              <a:ext uri="{28A0092B-C50C-407E-A947-70E740481C1C}">
                <a14:useLocalDpi xmlns:a14="http://schemas.microsoft.com/office/drawing/2010/main" val="0"/>
              </a:ext>
            </a:extLst>
          </a:blip>
          <a:srcRect/>
          <a:stretch>
            <a:fillRect/>
          </a:stretch>
        </p:blipFill>
        <p:spPr bwMode="auto">
          <a:xfrm>
            <a:off x="745545" y="976740"/>
            <a:ext cx="6685401" cy="4046427"/>
          </a:xfrm>
          <a:prstGeom prst="rect">
            <a:avLst/>
          </a:prstGeom>
          <a:noFill/>
          <a:ln>
            <a:noFill/>
          </a:ln>
        </p:spPr>
      </p:pic>
    </p:spTree>
    <p:extLst>
      <p:ext uri="{BB962C8B-B14F-4D97-AF65-F5344CB8AC3E}">
        <p14:creationId xmlns:p14="http://schemas.microsoft.com/office/powerpoint/2010/main" val="3658591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216" y="4692879"/>
            <a:ext cx="9753600" cy="2622321"/>
          </a:xfrm>
          <a:prstGeom prst="rect">
            <a:avLst/>
          </a:prstGeom>
        </p:spPr>
      </p:pic>
      <p:pic>
        <p:nvPicPr>
          <p:cNvPr id="3" name="Object 2" descr="preencoded.png"/>
          <p:cNvPicPr>
            <a:picLocks noChangeAspect="1"/>
          </p:cNvPicPr>
          <p:nvPr/>
        </p:nvPicPr>
        <p:blipFill>
          <a:blip r:embed="rId4"/>
          <a:srcRect/>
          <a:stretch/>
        </p:blipFill>
        <p:spPr>
          <a:xfrm>
            <a:off x="483375" y="1131075"/>
            <a:ext cx="1388938" cy="1388938"/>
          </a:xfrm>
          <a:prstGeom prst="rect">
            <a:avLst/>
          </a:prstGeom>
        </p:spPr>
      </p:pic>
      <p:pic>
        <p:nvPicPr>
          <p:cNvPr id="5" name="Object 4" descr="preencoded.png"/>
          <p:cNvPicPr>
            <a:picLocks noChangeAspect="1"/>
          </p:cNvPicPr>
          <p:nvPr/>
        </p:nvPicPr>
        <p:blipFill>
          <a:blip r:embed="rId5"/>
          <a:srcRect/>
          <a:stretch/>
        </p:blipFill>
        <p:spPr>
          <a:xfrm>
            <a:off x="6905625" y="0"/>
            <a:ext cx="2667000" cy="2000036"/>
          </a:xfrm>
          <a:prstGeom prst="rect">
            <a:avLst/>
          </a:prstGeom>
        </p:spPr>
      </p:pic>
      <p:pic>
        <p:nvPicPr>
          <p:cNvPr id="6" name="Object 5" descr="preencoded.png"/>
          <p:cNvPicPr>
            <a:picLocks noChangeAspect="1"/>
          </p:cNvPicPr>
          <p:nvPr/>
        </p:nvPicPr>
        <p:blipFill>
          <a:blip r:embed="rId6"/>
          <a:srcRect/>
          <a:stretch/>
        </p:blipFill>
        <p:spPr>
          <a:xfrm>
            <a:off x="2543175" y="6181725"/>
            <a:ext cx="2667000" cy="1133475"/>
          </a:xfrm>
          <a:prstGeom prst="rect">
            <a:avLst/>
          </a:prstGeom>
        </p:spPr>
      </p:pic>
      <p:pic>
        <p:nvPicPr>
          <p:cNvPr id="7" name="Object 6" descr="preencoded.png"/>
          <p:cNvPicPr>
            <a:picLocks noChangeAspect="1"/>
          </p:cNvPicPr>
          <p:nvPr/>
        </p:nvPicPr>
        <p:blipFill>
          <a:blip r:embed="rId7">
            <a:extLst>
              <a:ext uri="{96DAC541-7B7A-43D3-8B79-37D633B846F1}">
                <asvg:svgBlip xmlns="" xmlns:asvg="http://schemas.microsoft.com/office/drawing/2016/SVG/main" r:embed="rId9"/>
              </a:ext>
            </a:extLst>
          </a:blip>
          <a:srcRect/>
          <a:stretch/>
        </p:blipFill>
        <p:spPr>
          <a:xfrm>
            <a:off x="6467475" y="6276975"/>
            <a:ext cx="2828925" cy="514350"/>
          </a:xfrm>
          <a:prstGeom prst="rect">
            <a:avLst/>
          </a:prstGeom>
        </p:spPr>
      </p:pic>
      <p:sp>
        <p:nvSpPr>
          <p:cNvPr id="17" name="Object12"/>
          <p:cNvSpPr/>
          <p:nvPr/>
        </p:nvSpPr>
        <p:spPr>
          <a:xfrm>
            <a:off x="9028253" y="6669388"/>
            <a:ext cx="507783" cy="552450"/>
          </a:xfrm>
          <a:prstGeom prst="rect">
            <a:avLst/>
          </a:prstGeom>
          <a:noFill/>
          <a:ln/>
        </p:spPr>
        <p:txBody>
          <a:bodyPr wrap="square" lIns="0" tIns="0" rIns="0" bIns="0" rtlCol="0" anchor="ctr"/>
          <a:lstStyle/>
          <a:p>
            <a:r>
              <a:rPr lang="uk-UA" sz="2800" b="1" dirty="0" smtClean="0">
                <a:latin typeface="Gilroy" panose="00000500000000000000" pitchFamily="2" charset="-52"/>
              </a:rPr>
              <a:t>32</a:t>
            </a:r>
            <a:endParaRPr lang="ru-RU" sz="2800" b="1" dirty="0">
              <a:latin typeface="Gilroy" panose="00000500000000000000" pitchFamily="2" charset="-52"/>
            </a:endParaRPr>
          </a:p>
        </p:txBody>
      </p:sp>
      <p:sp>
        <p:nvSpPr>
          <p:cNvPr id="9" name="Прямоугольник 8"/>
          <p:cNvSpPr/>
          <p:nvPr/>
        </p:nvSpPr>
        <p:spPr>
          <a:xfrm>
            <a:off x="949125" y="732322"/>
            <a:ext cx="3923817" cy="6075509"/>
          </a:xfrm>
          <a:prstGeom prst="rect">
            <a:avLst/>
          </a:prstGeom>
        </p:spPr>
        <p:txBody>
          <a:bodyPr wrap="square">
            <a:spAutoFit/>
          </a:bodyPr>
          <a:lstStyle/>
          <a:p>
            <a:pPr>
              <a:lnSpc>
                <a:spcPct val="120000"/>
              </a:lnSpc>
              <a:spcAft>
                <a:spcPts val="0"/>
              </a:spcAft>
            </a:pPr>
            <a:r>
              <a:rPr lang="uk-UA" dirty="0">
                <a:latin typeface="Gilroy" panose="00000500000000000000" pitchFamily="2" charset="-52"/>
                <a:ea typeface="Calibri" panose="020F0502020204030204" pitchFamily="34" charset="0"/>
              </a:rPr>
              <a:t>Після того, як користувач обирає основні правила предметної області, такі як: суб’єкт, предикат, зв’язка і квантор, він може створити правило, не вдаючись до деталей роботи даного механізму. </a:t>
            </a:r>
            <a:endParaRPr lang="uk-UA" dirty="0" smtClean="0">
              <a:latin typeface="Gilroy" panose="00000500000000000000" pitchFamily="2" charset="-52"/>
              <a:ea typeface="Calibri" panose="020F0502020204030204" pitchFamily="34" charset="0"/>
            </a:endParaRPr>
          </a:p>
          <a:p>
            <a:pPr>
              <a:lnSpc>
                <a:spcPct val="120000"/>
              </a:lnSpc>
              <a:spcAft>
                <a:spcPts val="0"/>
              </a:spcAft>
            </a:pPr>
            <a:endParaRPr lang="uk-UA" dirty="0">
              <a:latin typeface="Gilroy" panose="00000500000000000000" pitchFamily="2" charset="-52"/>
              <a:ea typeface="Calibri" panose="020F0502020204030204" pitchFamily="34" charset="0"/>
            </a:endParaRPr>
          </a:p>
          <a:p>
            <a:pPr>
              <a:lnSpc>
                <a:spcPct val="120000"/>
              </a:lnSpc>
              <a:spcAft>
                <a:spcPts val="0"/>
              </a:spcAft>
            </a:pPr>
            <a:r>
              <a:rPr lang="uk-UA" dirty="0" smtClean="0">
                <a:latin typeface="Gilroy" panose="00000500000000000000" pitchFamily="2" charset="-52"/>
                <a:ea typeface="Calibri" panose="020F0502020204030204" pitchFamily="34" charset="0"/>
              </a:rPr>
              <a:t>Коли </a:t>
            </a:r>
            <a:r>
              <a:rPr lang="uk-UA" dirty="0">
                <a:latin typeface="Gilroy" panose="00000500000000000000" pitchFamily="2" charset="-52"/>
                <a:ea typeface="Calibri" panose="020F0502020204030204" pitchFamily="34" charset="0"/>
              </a:rPr>
              <a:t>правило буде створено, його можна легко додати до бази. Потім запустити генерування </a:t>
            </a:r>
            <a:r>
              <a:rPr lang="uk-UA" dirty="0" err="1">
                <a:latin typeface="Gilroy" panose="00000500000000000000" pitchFamily="2" charset="-52"/>
                <a:ea typeface="Calibri" panose="020F0502020204030204" pitchFamily="34" charset="0"/>
              </a:rPr>
              <a:t>скрипту</a:t>
            </a:r>
            <a:r>
              <a:rPr lang="uk-UA" dirty="0">
                <a:latin typeface="Gilroy" panose="00000500000000000000" pitchFamily="2" charset="-52"/>
                <a:ea typeface="Calibri" panose="020F0502020204030204" pitchFamily="34" charset="0"/>
              </a:rPr>
              <a:t> і перевірити трансформовані знання на відповідність правилам конкретної предметної області. Вікно програми, у якому створюється нове правило, наведено на рис. 10.</a:t>
            </a:r>
            <a:endParaRPr lang="ru-RU" sz="1400" dirty="0">
              <a:effectLst/>
              <a:latin typeface="Gilroy" panose="00000500000000000000" pitchFamily="2" charset="-52"/>
              <a:ea typeface="Calibri" panose="020F0502020204030204" pitchFamily="34" charset="0"/>
            </a:endParaRPr>
          </a:p>
        </p:txBody>
      </p:sp>
      <p:pic>
        <p:nvPicPr>
          <p:cNvPr id="12" name="Рисунок 11"/>
          <p:cNvPicPr/>
          <p:nvPr/>
        </p:nvPicPr>
        <p:blipFill>
          <a:blip r:embed="rId10">
            <a:extLst>
              <a:ext uri="{28A0092B-C50C-407E-A947-70E740481C1C}">
                <a14:useLocalDpi xmlns:a14="http://schemas.microsoft.com/office/drawing/2010/main" val="0"/>
              </a:ext>
            </a:extLst>
          </a:blip>
          <a:srcRect/>
          <a:stretch>
            <a:fillRect/>
          </a:stretch>
        </p:blipFill>
        <p:spPr bwMode="auto">
          <a:xfrm>
            <a:off x="4760205" y="2219757"/>
            <a:ext cx="4560570" cy="3265170"/>
          </a:xfrm>
          <a:prstGeom prst="rect">
            <a:avLst/>
          </a:prstGeom>
          <a:noFill/>
          <a:ln>
            <a:noFill/>
          </a:ln>
        </p:spPr>
      </p:pic>
    </p:spTree>
    <p:extLst>
      <p:ext uri="{BB962C8B-B14F-4D97-AF65-F5344CB8AC3E}">
        <p14:creationId xmlns:p14="http://schemas.microsoft.com/office/powerpoint/2010/main" val="779029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295280" y="0"/>
            <a:ext cx="9458320" cy="7315200"/>
          </a:xfrm>
          <a:prstGeom prst="rect">
            <a:avLst/>
          </a:prstGeom>
        </p:spPr>
      </p:pic>
      <p:pic>
        <p:nvPicPr>
          <p:cNvPr id="3" name="Object 2" descr="preencoded.png"/>
          <p:cNvPicPr>
            <a:picLocks noChangeAspect="1"/>
          </p:cNvPicPr>
          <p:nvPr/>
        </p:nvPicPr>
        <p:blipFill>
          <a:blip r:embed="rId4"/>
          <a:srcRect/>
          <a:stretch/>
        </p:blipFill>
        <p:spPr>
          <a:xfrm>
            <a:off x="4705350" y="58204"/>
            <a:ext cx="5048250" cy="7315200"/>
          </a:xfrm>
          <a:prstGeom prst="rect">
            <a:avLst/>
          </a:prstGeom>
        </p:spPr>
      </p:pic>
      <p:pic>
        <p:nvPicPr>
          <p:cNvPr id="5" name="Object 4" descr="preencoded.png"/>
          <p:cNvPicPr>
            <a:picLocks noChangeAspect="1"/>
          </p:cNvPicPr>
          <p:nvPr/>
        </p:nvPicPr>
        <p:blipFill>
          <a:blip r:embed="rId5"/>
          <a:srcRect/>
          <a:stretch/>
        </p:blipFill>
        <p:spPr>
          <a:xfrm rot="16200000">
            <a:off x="6433146" y="-1209671"/>
            <a:ext cx="3638541" cy="3133725"/>
          </a:xfrm>
          <a:prstGeom prst="rect">
            <a:avLst/>
          </a:prstGeom>
        </p:spPr>
      </p:pic>
      <p:pic>
        <p:nvPicPr>
          <p:cNvPr id="6" name="Object 5" descr="preencoded.png"/>
          <p:cNvPicPr>
            <a:picLocks noChangeAspect="1"/>
          </p:cNvPicPr>
          <p:nvPr/>
        </p:nvPicPr>
        <p:blipFill>
          <a:blip r:embed="rId6"/>
          <a:srcRect/>
          <a:stretch/>
        </p:blipFill>
        <p:spPr>
          <a:xfrm>
            <a:off x="7493749" y="2503431"/>
            <a:ext cx="1931794" cy="1957713"/>
          </a:xfrm>
          <a:prstGeom prst="rect">
            <a:avLst/>
          </a:prstGeom>
        </p:spPr>
      </p:pic>
      <p:pic>
        <p:nvPicPr>
          <p:cNvPr id="7" name="Object 6" descr="preencoded.png"/>
          <p:cNvPicPr>
            <a:picLocks noChangeAspect="1"/>
          </p:cNvPicPr>
          <p:nvPr/>
        </p:nvPicPr>
        <p:blipFill>
          <a:blip r:embed="rId7">
            <a:extLst>
              <a:ext uri="{96DAC541-7B7A-43D3-8B79-37D633B846F1}">
                <asvg:svgBlip xmlns="" xmlns:asvg="http://schemas.microsoft.com/office/drawing/2016/SVG/main" r:embed="rId9"/>
              </a:ext>
            </a:extLst>
          </a:blip>
          <a:srcRect/>
          <a:stretch/>
        </p:blipFill>
        <p:spPr>
          <a:xfrm>
            <a:off x="9011669" y="4466262"/>
            <a:ext cx="771525" cy="1333500"/>
          </a:xfrm>
          <a:prstGeom prst="rect">
            <a:avLst/>
          </a:prstGeom>
        </p:spPr>
      </p:pic>
      <p:sp>
        <p:nvSpPr>
          <p:cNvPr id="8" name="Object7"/>
          <p:cNvSpPr/>
          <p:nvPr/>
        </p:nvSpPr>
        <p:spPr>
          <a:xfrm>
            <a:off x="1090506" y="357191"/>
            <a:ext cx="7173818" cy="1714500"/>
          </a:xfrm>
          <a:prstGeom prst="rect">
            <a:avLst/>
          </a:prstGeom>
          <a:noFill/>
          <a:ln/>
        </p:spPr>
        <p:txBody>
          <a:bodyPr wrap="square" lIns="0" tIns="0" rIns="0" bIns="0" rtlCol="0" anchor="ctr"/>
          <a:lstStyle/>
          <a:p>
            <a:r>
              <a:rPr lang="uk-UA" sz="2400" b="1" dirty="0" smtClean="0">
                <a:latin typeface="Gilroy Bold" panose="00000800000000000000" pitchFamily="2" charset="-52"/>
              </a:rPr>
              <a:t>2.4. ПРИКЛАД ЗАСТОСУВАННЯ МЕТОДИКИ ФОРМАЛІЗАЦІЇ ЗНАНЬ ДЛЯ ГАЛУЗІ ВИДАВНИЦТВА ТА ПОЛІГРАФІЇ.</a:t>
            </a:r>
            <a:endParaRPr lang="ru-RU" sz="2400" b="1" dirty="0">
              <a:latin typeface="Gilroy Bold" panose="00000800000000000000" pitchFamily="2" charset="-52"/>
            </a:endParaRPr>
          </a:p>
        </p:txBody>
      </p:sp>
      <p:sp>
        <p:nvSpPr>
          <p:cNvPr id="9" name="Object8"/>
          <p:cNvSpPr/>
          <p:nvPr/>
        </p:nvSpPr>
        <p:spPr>
          <a:xfrm>
            <a:off x="1083945" y="1912855"/>
            <a:ext cx="5595048" cy="4756864"/>
          </a:xfrm>
          <a:prstGeom prst="rect">
            <a:avLst/>
          </a:prstGeom>
          <a:noFill/>
          <a:ln/>
        </p:spPr>
        <p:txBody>
          <a:bodyPr wrap="square" lIns="0" tIns="0" rIns="0" bIns="0" rtlCol="0" anchor="ctr"/>
          <a:lstStyle/>
          <a:p>
            <a:r>
              <a:rPr lang="uk-UA" sz="2000" dirty="0">
                <a:latin typeface="Gilroy" panose="00000500000000000000" pitchFamily="2" charset="-52"/>
              </a:rPr>
              <a:t>У якості </a:t>
            </a:r>
            <a:r>
              <a:rPr lang="uk-UA" sz="2000" dirty="0" err="1">
                <a:latin typeface="Gilroy" panose="00000500000000000000" pitchFamily="2" charset="-52"/>
              </a:rPr>
              <a:t>приклада</a:t>
            </a:r>
            <a:r>
              <a:rPr lang="uk-UA" sz="2000" dirty="0">
                <a:latin typeface="Gilroy" panose="00000500000000000000" pitchFamily="2" charset="-52"/>
              </a:rPr>
              <a:t> застосування запропонованої методики формалізації знань в процесі навчання на робочому місці в умовах галузі видавництва та поліграфії наведемо створені на її основі методичні рекомендації з формалізації правил верстання видань та перевірки макету на відповідність даним правилам. </a:t>
            </a:r>
            <a:endParaRPr lang="uk-UA" sz="2000" dirty="0" smtClean="0">
              <a:latin typeface="Gilroy" panose="00000500000000000000" pitchFamily="2" charset="-52"/>
            </a:endParaRPr>
          </a:p>
          <a:p>
            <a:endParaRPr lang="uk-UA" sz="2000" dirty="0">
              <a:latin typeface="Gilroy" panose="00000500000000000000" pitchFamily="2" charset="-52"/>
            </a:endParaRPr>
          </a:p>
          <a:p>
            <a:r>
              <a:rPr lang="uk-UA" sz="2000" dirty="0" smtClean="0">
                <a:latin typeface="Gilroy" panose="00000500000000000000" pitchFamily="2" charset="-52"/>
              </a:rPr>
              <a:t>Користувачем </a:t>
            </a:r>
            <a:r>
              <a:rPr lang="uk-UA" sz="2000" dirty="0">
                <a:latin typeface="Gilroy" panose="00000500000000000000" pitchFamily="2" charset="-52"/>
              </a:rPr>
              <a:t>даних методичних рекомендацій виступає дизайнер-верстальник. У якості правил предметної області в даному прикладі являються правила верстання видань.</a:t>
            </a:r>
            <a:endParaRPr lang="ru-RU" sz="2000" dirty="0">
              <a:latin typeface="Gilroy" panose="00000500000000000000" pitchFamily="2" charset="-52"/>
            </a:endParaRPr>
          </a:p>
        </p:txBody>
      </p:sp>
      <p:sp>
        <p:nvSpPr>
          <p:cNvPr id="10" name="Object12"/>
          <p:cNvSpPr/>
          <p:nvPr/>
        </p:nvSpPr>
        <p:spPr>
          <a:xfrm>
            <a:off x="9096375" y="6669388"/>
            <a:ext cx="439661" cy="552450"/>
          </a:xfrm>
          <a:prstGeom prst="rect">
            <a:avLst/>
          </a:prstGeom>
          <a:noFill/>
          <a:ln/>
        </p:spPr>
        <p:txBody>
          <a:bodyPr wrap="square" lIns="0" tIns="0" rIns="0" bIns="0" rtlCol="0" anchor="ctr"/>
          <a:lstStyle/>
          <a:p>
            <a:r>
              <a:rPr lang="uk-UA" sz="2800" b="1" dirty="0" smtClean="0">
                <a:latin typeface="Gilroy" panose="00000500000000000000" pitchFamily="2" charset="-52"/>
              </a:rPr>
              <a:t>33</a:t>
            </a:r>
            <a:endParaRPr lang="ru-RU" sz="2800" b="1" dirty="0">
              <a:latin typeface="Gilroy" panose="00000500000000000000" pitchFamily="2" charset="-52"/>
            </a:endParaRPr>
          </a:p>
        </p:txBody>
      </p:sp>
    </p:spTree>
    <p:extLst>
      <p:ext uri="{BB962C8B-B14F-4D97-AF65-F5344CB8AC3E}">
        <p14:creationId xmlns:p14="http://schemas.microsoft.com/office/powerpoint/2010/main" val="3524874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295280" y="0"/>
            <a:ext cx="9458320" cy="7315200"/>
          </a:xfrm>
          <a:prstGeom prst="rect">
            <a:avLst/>
          </a:prstGeom>
        </p:spPr>
      </p:pic>
      <p:pic>
        <p:nvPicPr>
          <p:cNvPr id="3" name="Object 2" descr="preencoded.png"/>
          <p:cNvPicPr>
            <a:picLocks noChangeAspect="1"/>
          </p:cNvPicPr>
          <p:nvPr/>
        </p:nvPicPr>
        <p:blipFill>
          <a:blip r:embed="rId4"/>
          <a:srcRect/>
          <a:stretch/>
        </p:blipFill>
        <p:spPr>
          <a:xfrm>
            <a:off x="4705350" y="58204"/>
            <a:ext cx="5048250" cy="7315200"/>
          </a:xfrm>
          <a:prstGeom prst="rect">
            <a:avLst/>
          </a:prstGeom>
        </p:spPr>
      </p:pic>
      <p:pic>
        <p:nvPicPr>
          <p:cNvPr id="5" name="Object 4" descr="preencoded.png"/>
          <p:cNvPicPr>
            <a:picLocks noChangeAspect="1"/>
          </p:cNvPicPr>
          <p:nvPr/>
        </p:nvPicPr>
        <p:blipFill>
          <a:blip r:embed="rId5"/>
          <a:srcRect/>
          <a:stretch/>
        </p:blipFill>
        <p:spPr>
          <a:xfrm rot="16200000">
            <a:off x="6433146" y="-1209671"/>
            <a:ext cx="3638541" cy="3133725"/>
          </a:xfrm>
          <a:prstGeom prst="rect">
            <a:avLst/>
          </a:prstGeom>
        </p:spPr>
      </p:pic>
      <p:pic>
        <p:nvPicPr>
          <p:cNvPr id="6" name="Object 5" descr="preencoded.png"/>
          <p:cNvPicPr>
            <a:picLocks noChangeAspect="1"/>
          </p:cNvPicPr>
          <p:nvPr/>
        </p:nvPicPr>
        <p:blipFill>
          <a:blip r:embed="rId6"/>
          <a:srcRect/>
          <a:stretch/>
        </p:blipFill>
        <p:spPr>
          <a:xfrm>
            <a:off x="7465637" y="3496619"/>
            <a:ext cx="1931794" cy="1957713"/>
          </a:xfrm>
          <a:prstGeom prst="rect">
            <a:avLst/>
          </a:prstGeom>
        </p:spPr>
      </p:pic>
      <p:pic>
        <p:nvPicPr>
          <p:cNvPr id="7" name="Object 6" descr="preencoded.png"/>
          <p:cNvPicPr>
            <a:picLocks noChangeAspect="1"/>
          </p:cNvPicPr>
          <p:nvPr/>
        </p:nvPicPr>
        <p:blipFill>
          <a:blip r:embed="rId7">
            <a:extLst>
              <a:ext uri="{96DAC541-7B7A-43D3-8B79-37D633B846F1}">
                <asvg:svgBlip xmlns="" xmlns:asvg="http://schemas.microsoft.com/office/drawing/2016/SVG/main" r:embed="rId9"/>
              </a:ext>
            </a:extLst>
          </a:blip>
          <a:srcRect/>
          <a:stretch/>
        </p:blipFill>
        <p:spPr>
          <a:xfrm>
            <a:off x="9011669" y="4783769"/>
            <a:ext cx="771525" cy="1333500"/>
          </a:xfrm>
          <a:prstGeom prst="rect">
            <a:avLst/>
          </a:prstGeom>
        </p:spPr>
      </p:pic>
      <p:sp>
        <p:nvSpPr>
          <p:cNvPr id="8" name="Object7"/>
          <p:cNvSpPr/>
          <p:nvPr/>
        </p:nvSpPr>
        <p:spPr>
          <a:xfrm>
            <a:off x="714640" y="357191"/>
            <a:ext cx="7173818" cy="1714500"/>
          </a:xfrm>
          <a:prstGeom prst="rect">
            <a:avLst/>
          </a:prstGeom>
          <a:noFill/>
          <a:ln/>
        </p:spPr>
        <p:txBody>
          <a:bodyPr wrap="square" lIns="0" tIns="0" rIns="0" bIns="0" rtlCol="0" anchor="ctr"/>
          <a:lstStyle/>
          <a:p>
            <a:r>
              <a:rPr lang="uk-UA" sz="2400" dirty="0">
                <a:latin typeface="Gilroy Bold" panose="00000800000000000000" pitchFamily="2" charset="-52"/>
              </a:rPr>
              <a:t>Характеристики, за якими можна виявити правила верстання видань, представлені </a:t>
            </a:r>
            <a:r>
              <a:rPr lang="uk-UA" sz="2400" dirty="0" smtClean="0">
                <a:latin typeface="Gilroy Bold" panose="00000800000000000000" pitchFamily="2" charset="-52"/>
              </a:rPr>
              <a:t>нижче:</a:t>
            </a:r>
            <a:endParaRPr lang="ru-RU" sz="2400" b="1" dirty="0">
              <a:latin typeface="Gilroy Bold" panose="00000800000000000000" pitchFamily="2" charset="-52"/>
            </a:endParaRPr>
          </a:p>
        </p:txBody>
      </p:sp>
      <p:sp>
        <p:nvSpPr>
          <p:cNvPr id="9" name="Object8"/>
          <p:cNvSpPr/>
          <p:nvPr/>
        </p:nvSpPr>
        <p:spPr>
          <a:xfrm>
            <a:off x="644284" y="1912855"/>
            <a:ext cx="8452091" cy="4756864"/>
          </a:xfrm>
          <a:prstGeom prst="rect">
            <a:avLst/>
          </a:prstGeom>
          <a:noFill/>
          <a:ln/>
        </p:spPr>
        <p:txBody>
          <a:bodyPr wrap="square" lIns="0" tIns="0" rIns="0" bIns="0" rtlCol="0" anchor="ctr"/>
          <a:lstStyle/>
          <a:p>
            <a:r>
              <a:rPr lang="uk-UA" sz="2000" dirty="0">
                <a:latin typeface="Gilroy Bold" panose="00000800000000000000" pitchFamily="2" charset="-52"/>
              </a:rPr>
              <a:t>а) </a:t>
            </a:r>
            <a:r>
              <a:rPr lang="uk-UA" sz="2000" dirty="0">
                <a:latin typeface="Gilroy" panose="00000500000000000000" pitchFamily="2" charset="-52"/>
              </a:rPr>
              <a:t>Кожне окреме правило верстання видань співвідноситься з одним суб’єктом, який належить до множини таких параметрів видань:</a:t>
            </a:r>
            <a:endParaRPr lang="ru-RU" sz="2000" dirty="0">
              <a:latin typeface="Gilroy" panose="00000500000000000000" pitchFamily="2" charset="-52"/>
            </a:endParaRPr>
          </a:p>
          <a:p>
            <a:r>
              <a:rPr lang="uk-UA" sz="2000" dirty="0" smtClean="0">
                <a:latin typeface="Gilroy" panose="00000500000000000000" pitchFamily="2" charset="-52"/>
              </a:rPr>
              <a:t>- формат </a:t>
            </a:r>
            <a:r>
              <a:rPr lang="uk-UA" sz="2000" dirty="0">
                <a:latin typeface="Gilroy" panose="00000500000000000000" pitchFamily="2" charset="-52"/>
              </a:rPr>
              <a:t>сторінки складання;</a:t>
            </a:r>
            <a:endParaRPr lang="ru-RU" sz="2000" dirty="0">
              <a:latin typeface="Gilroy" panose="00000500000000000000" pitchFamily="2" charset="-52"/>
            </a:endParaRPr>
          </a:p>
          <a:p>
            <a:r>
              <a:rPr lang="uk-UA" sz="2000" dirty="0" smtClean="0">
                <a:latin typeface="Gilroy" panose="00000500000000000000" pitchFamily="2" charset="-52"/>
              </a:rPr>
              <a:t>- розмір </a:t>
            </a:r>
            <a:r>
              <a:rPr lang="uk-UA" sz="2000" dirty="0">
                <a:latin typeface="Gilroy" panose="00000500000000000000" pitchFamily="2" charset="-52"/>
              </a:rPr>
              <a:t>середника (середників) при </a:t>
            </a:r>
            <a:r>
              <a:rPr lang="uk-UA" sz="2000" dirty="0" err="1">
                <a:latin typeface="Gilroy" panose="00000500000000000000" pitchFamily="2" charset="-52"/>
              </a:rPr>
              <a:t>багатошпальтовому</a:t>
            </a:r>
            <a:r>
              <a:rPr lang="uk-UA" sz="2000" dirty="0">
                <a:latin typeface="Gilroy" panose="00000500000000000000" pitchFamily="2" charset="-52"/>
              </a:rPr>
              <a:t> складанні;</a:t>
            </a:r>
            <a:endParaRPr lang="ru-RU" sz="2000" dirty="0">
              <a:latin typeface="Gilroy" panose="00000500000000000000" pitchFamily="2" charset="-52"/>
            </a:endParaRPr>
          </a:p>
          <a:p>
            <a:r>
              <a:rPr lang="uk-UA" sz="2000" dirty="0" smtClean="0">
                <a:latin typeface="Gilroy" panose="00000500000000000000" pitchFamily="2" charset="-52"/>
              </a:rPr>
              <a:t>- кількість </a:t>
            </a:r>
            <a:r>
              <a:rPr lang="uk-UA" sz="2000" dirty="0">
                <a:latin typeface="Gilroy" panose="00000500000000000000" pitchFamily="2" charset="-52"/>
              </a:rPr>
              <a:t>рядків у полосі (шпальті);</a:t>
            </a:r>
            <a:endParaRPr lang="ru-RU" sz="2000" dirty="0">
              <a:latin typeface="Gilroy" panose="00000500000000000000" pitchFamily="2" charset="-52"/>
            </a:endParaRPr>
          </a:p>
          <a:p>
            <a:r>
              <a:rPr lang="uk-UA" sz="2000" dirty="0" smtClean="0">
                <a:latin typeface="Gilroy" panose="00000500000000000000" pitchFamily="2" charset="-52"/>
              </a:rPr>
              <a:t>- гарнітура</a:t>
            </a:r>
            <a:r>
              <a:rPr lang="uk-UA" sz="2000" dirty="0">
                <a:latin typeface="Gilroy" panose="00000500000000000000" pitchFamily="2" charset="-52"/>
              </a:rPr>
              <a:t>, кегель, інтерліньяж, накреслення, відбивка та оформлення основного тексту;</a:t>
            </a:r>
            <a:endParaRPr lang="ru-RU" sz="2000" dirty="0">
              <a:latin typeface="Gilroy" panose="00000500000000000000" pitchFamily="2" charset="-52"/>
            </a:endParaRPr>
          </a:p>
          <a:p>
            <a:r>
              <a:rPr lang="uk-UA" sz="2000" dirty="0" smtClean="0">
                <a:latin typeface="Gilroy" panose="00000500000000000000" pitchFamily="2" charset="-52"/>
              </a:rPr>
              <a:t>- гарнітура</a:t>
            </a:r>
            <a:r>
              <a:rPr lang="uk-UA" sz="2000" dirty="0">
                <a:latin typeface="Gilroy" panose="00000500000000000000" pitchFamily="2" charset="-52"/>
              </a:rPr>
              <a:t>, кегель, інтерліньяж, накреслення, відбивка та оформлення колонтитулу;</a:t>
            </a:r>
            <a:endParaRPr lang="ru-RU" sz="2000" dirty="0">
              <a:latin typeface="Gilroy" panose="00000500000000000000" pitchFamily="2" charset="-52"/>
            </a:endParaRPr>
          </a:p>
          <a:p>
            <a:r>
              <a:rPr lang="uk-UA" sz="2000" dirty="0" smtClean="0">
                <a:latin typeface="Gilroy" panose="00000500000000000000" pitchFamily="2" charset="-52"/>
              </a:rPr>
              <a:t>- гарнітура</a:t>
            </a:r>
            <a:r>
              <a:rPr lang="uk-UA" sz="2000" dirty="0">
                <a:latin typeface="Gilroy" panose="00000500000000000000" pitchFamily="2" charset="-52"/>
              </a:rPr>
              <a:t>, кегель, інтерліньяж, накреслення, відбивка та оформлення колонцифри;</a:t>
            </a:r>
            <a:endParaRPr lang="ru-RU" sz="2000" dirty="0">
              <a:latin typeface="Gilroy" panose="00000500000000000000" pitchFamily="2" charset="-52"/>
            </a:endParaRPr>
          </a:p>
          <a:p>
            <a:r>
              <a:rPr lang="uk-UA" sz="2000" dirty="0" smtClean="0">
                <a:latin typeface="Gilroy" panose="00000500000000000000" pitchFamily="2" charset="-52"/>
              </a:rPr>
              <a:t>- розмір </a:t>
            </a:r>
            <a:r>
              <a:rPr lang="uk-UA" sz="2000" dirty="0">
                <a:latin typeface="Gilroy" panose="00000500000000000000" pitchFamily="2" charset="-52"/>
              </a:rPr>
              <a:t>спуску на початкових сторінках;</a:t>
            </a:r>
            <a:endParaRPr lang="ru-RU" sz="2000" dirty="0">
              <a:latin typeface="Gilroy" panose="00000500000000000000" pitchFamily="2" charset="-52"/>
            </a:endParaRPr>
          </a:p>
          <a:p>
            <a:r>
              <a:rPr lang="uk-UA" sz="2000" dirty="0" smtClean="0">
                <a:latin typeface="Gilroy" panose="00000500000000000000" pitchFamily="2" charset="-52"/>
              </a:rPr>
              <a:t>- розмір </a:t>
            </a:r>
            <a:r>
              <a:rPr lang="uk-UA" sz="2000" dirty="0" err="1">
                <a:latin typeface="Gilroy" panose="00000500000000000000" pitchFamily="2" charset="-52"/>
              </a:rPr>
              <a:t>внутрітекстових</a:t>
            </a:r>
            <a:r>
              <a:rPr lang="uk-UA" sz="2000" dirty="0">
                <a:latin typeface="Gilroy" panose="00000500000000000000" pitchFamily="2" charset="-52"/>
              </a:rPr>
              <a:t> відбивок між різними текстами;</a:t>
            </a:r>
            <a:endParaRPr lang="ru-RU" sz="2000" dirty="0">
              <a:latin typeface="Gilroy" panose="00000500000000000000" pitchFamily="2" charset="-52"/>
            </a:endParaRPr>
          </a:p>
          <a:p>
            <a:r>
              <a:rPr lang="uk-UA" sz="2000" dirty="0" smtClean="0">
                <a:latin typeface="Gilroy" panose="00000500000000000000" pitchFamily="2" charset="-52"/>
              </a:rPr>
              <a:t>- параметри </a:t>
            </a:r>
            <a:r>
              <a:rPr lang="uk-UA" sz="2000" dirty="0">
                <a:latin typeface="Gilroy" panose="00000500000000000000" pitchFamily="2" charset="-52"/>
              </a:rPr>
              <a:t>форматування символів;</a:t>
            </a:r>
            <a:endParaRPr lang="ru-RU" sz="2000" dirty="0">
              <a:latin typeface="Gilroy" panose="00000500000000000000" pitchFamily="2" charset="-52"/>
            </a:endParaRPr>
          </a:p>
          <a:p>
            <a:r>
              <a:rPr lang="uk-UA" sz="2000" dirty="0" smtClean="0">
                <a:latin typeface="Gilroy" panose="00000500000000000000" pitchFamily="2" charset="-52"/>
              </a:rPr>
              <a:t>- параметри </a:t>
            </a:r>
            <a:r>
              <a:rPr lang="uk-UA" sz="2000" dirty="0">
                <a:latin typeface="Gilroy" panose="00000500000000000000" pitchFamily="2" charset="-52"/>
              </a:rPr>
              <a:t>форматування абзаців</a:t>
            </a:r>
            <a:r>
              <a:rPr lang="uk-UA" sz="2000" dirty="0" smtClean="0">
                <a:latin typeface="Gilroy" panose="00000500000000000000" pitchFamily="2" charset="-52"/>
              </a:rPr>
              <a:t>;</a:t>
            </a:r>
            <a:endParaRPr lang="ru-RU" sz="2000" dirty="0">
              <a:latin typeface="Gilroy" panose="00000500000000000000" pitchFamily="2" charset="-52"/>
            </a:endParaRPr>
          </a:p>
        </p:txBody>
      </p:sp>
      <p:sp>
        <p:nvSpPr>
          <p:cNvPr id="10" name="Object12"/>
          <p:cNvSpPr/>
          <p:nvPr/>
        </p:nvSpPr>
        <p:spPr>
          <a:xfrm>
            <a:off x="9096375" y="6669388"/>
            <a:ext cx="439661" cy="552450"/>
          </a:xfrm>
          <a:prstGeom prst="rect">
            <a:avLst/>
          </a:prstGeom>
          <a:noFill/>
          <a:ln/>
        </p:spPr>
        <p:txBody>
          <a:bodyPr wrap="square" lIns="0" tIns="0" rIns="0" bIns="0" rtlCol="0" anchor="ctr"/>
          <a:lstStyle/>
          <a:p>
            <a:r>
              <a:rPr lang="uk-UA" sz="2800" b="1" dirty="0" smtClean="0">
                <a:latin typeface="Gilroy" panose="00000500000000000000" pitchFamily="2" charset="-52"/>
              </a:rPr>
              <a:t>34</a:t>
            </a:r>
            <a:endParaRPr lang="ru-RU" sz="2800" b="1" dirty="0">
              <a:latin typeface="Gilroy" panose="00000500000000000000" pitchFamily="2" charset="-52"/>
            </a:endParaRPr>
          </a:p>
        </p:txBody>
      </p:sp>
    </p:spTree>
    <p:extLst>
      <p:ext uri="{BB962C8B-B14F-4D97-AF65-F5344CB8AC3E}">
        <p14:creationId xmlns:p14="http://schemas.microsoft.com/office/powerpoint/2010/main" val="1366962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295280" y="0"/>
            <a:ext cx="9458320" cy="7315200"/>
          </a:xfrm>
          <a:prstGeom prst="rect">
            <a:avLst/>
          </a:prstGeom>
        </p:spPr>
      </p:pic>
      <p:pic>
        <p:nvPicPr>
          <p:cNvPr id="3" name="Object 2" descr="preencoded.png"/>
          <p:cNvPicPr>
            <a:picLocks noChangeAspect="1"/>
          </p:cNvPicPr>
          <p:nvPr/>
        </p:nvPicPr>
        <p:blipFill>
          <a:blip r:embed="rId4"/>
          <a:srcRect/>
          <a:stretch/>
        </p:blipFill>
        <p:spPr>
          <a:xfrm>
            <a:off x="4705350" y="58204"/>
            <a:ext cx="5048250" cy="7315200"/>
          </a:xfrm>
          <a:prstGeom prst="rect">
            <a:avLst/>
          </a:prstGeom>
        </p:spPr>
      </p:pic>
      <p:pic>
        <p:nvPicPr>
          <p:cNvPr id="5" name="Object 4" descr="preencoded.png"/>
          <p:cNvPicPr>
            <a:picLocks noChangeAspect="1"/>
          </p:cNvPicPr>
          <p:nvPr/>
        </p:nvPicPr>
        <p:blipFill>
          <a:blip r:embed="rId5"/>
          <a:srcRect/>
          <a:stretch/>
        </p:blipFill>
        <p:spPr>
          <a:xfrm rot="16200000">
            <a:off x="6433146" y="-1209671"/>
            <a:ext cx="3638541" cy="3133725"/>
          </a:xfrm>
          <a:prstGeom prst="rect">
            <a:avLst/>
          </a:prstGeom>
        </p:spPr>
      </p:pic>
      <p:pic>
        <p:nvPicPr>
          <p:cNvPr id="6" name="Object 5" descr="preencoded.png"/>
          <p:cNvPicPr>
            <a:picLocks noChangeAspect="1"/>
          </p:cNvPicPr>
          <p:nvPr/>
        </p:nvPicPr>
        <p:blipFill>
          <a:blip r:embed="rId6"/>
          <a:srcRect/>
          <a:stretch/>
        </p:blipFill>
        <p:spPr>
          <a:xfrm>
            <a:off x="7465637" y="3496619"/>
            <a:ext cx="1931794" cy="1957713"/>
          </a:xfrm>
          <a:prstGeom prst="rect">
            <a:avLst/>
          </a:prstGeom>
        </p:spPr>
      </p:pic>
      <p:pic>
        <p:nvPicPr>
          <p:cNvPr id="7" name="Object 6" descr="preencoded.png"/>
          <p:cNvPicPr>
            <a:picLocks noChangeAspect="1"/>
          </p:cNvPicPr>
          <p:nvPr/>
        </p:nvPicPr>
        <p:blipFill>
          <a:blip r:embed="rId7">
            <a:extLst>
              <a:ext uri="{96DAC541-7B7A-43D3-8B79-37D633B846F1}">
                <asvg:svgBlip xmlns="" xmlns:asvg="http://schemas.microsoft.com/office/drawing/2016/SVG/main" r:embed="rId9"/>
              </a:ext>
            </a:extLst>
          </a:blip>
          <a:srcRect/>
          <a:stretch/>
        </p:blipFill>
        <p:spPr>
          <a:xfrm>
            <a:off x="9011669" y="4783769"/>
            <a:ext cx="771525" cy="1333500"/>
          </a:xfrm>
          <a:prstGeom prst="rect">
            <a:avLst/>
          </a:prstGeom>
        </p:spPr>
      </p:pic>
      <p:sp>
        <p:nvSpPr>
          <p:cNvPr id="8" name="Object7"/>
          <p:cNvSpPr/>
          <p:nvPr/>
        </p:nvSpPr>
        <p:spPr>
          <a:xfrm>
            <a:off x="714640" y="357191"/>
            <a:ext cx="7173818" cy="1714500"/>
          </a:xfrm>
          <a:prstGeom prst="rect">
            <a:avLst/>
          </a:prstGeom>
          <a:noFill/>
          <a:ln/>
        </p:spPr>
        <p:txBody>
          <a:bodyPr wrap="square" lIns="0" tIns="0" rIns="0" bIns="0" rtlCol="0" anchor="ctr"/>
          <a:lstStyle/>
          <a:p>
            <a:r>
              <a:rPr lang="uk-UA" sz="2400" dirty="0">
                <a:latin typeface="Gilroy Bold" panose="00000800000000000000" pitchFamily="2" charset="-52"/>
              </a:rPr>
              <a:t>Характеристики, за якими можна виявити правила верстання видань, представлені </a:t>
            </a:r>
            <a:r>
              <a:rPr lang="uk-UA" sz="2400" dirty="0" smtClean="0">
                <a:latin typeface="Gilroy Bold" panose="00000800000000000000" pitchFamily="2" charset="-52"/>
              </a:rPr>
              <a:t>нижче:</a:t>
            </a:r>
            <a:endParaRPr lang="ru-RU" sz="2400" b="1" dirty="0">
              <a:latin typeface="Gilroy Bold" panose="00000800000000000000" pitchFamily="2" charset="-52"/>
            </a:endParaRPr>
          </a:p>
        </p:txBody>
      </p:sp>
      <p:sp>
        <p:nvSpPr>
          <p:cNvPr id="9" name="Object8"/>
          <p:cNvSpPr/>
          <p:nvPr/>
        </p:nvSpPr>
        <p:spPr>
          <a:xfrm>
            <a:off x="714640" y="1773959"/>
            <a:ext cx="6603789" cy="4756864"/>
          </a:xfrm>
          <a:prstGeom prst="rect">
            <a:avLst/>
          </a:prstGeom>
          <a:noFill/>
          <a:ln/>
        </p:spPr>
        <p:txBody>
          <a:bodyPr wrap="square" lIns="0" tIns="0" rIns="0" bIns="0" rtlCol="0" anchor="ctr"/>
          <a:lstStyle/>
          <a:p>
            <a:r>
              <a:rPr lang="uk-UA" sz="2000" dirty="0">
                <a:latin typeface="Gilroy Bold" panose="00000800000000000000" pitchFamily="2" charset="-52"/>
              </a:rPr>
              <a:t>б</a:t>
            </a:r>
            <a:r>
              <a:rPr lang="uk-UA" sz="2000" dirty="0" smtClean="0">
                <a:latin typeface="Gilroy Bold" panose="00000800000000000000" pitchFamily="2" charset="-52"/>
              </a:rPr>
              <a:t>) </a:t>
            </a:r>
            <a:r>
              <a:rPr lang="uk-UA" sz="2000" dirty="0" smtClean="0">
                <a:latin typeface="Gilroy" panose="00000500000000000000" pitchFamily="2" charset="-52"/>
              </a:rPr>
              <a:t>Кожне </a:t>
            </a:r>
            <a:r>
              <a:rPr lang="uk-UA" sz="2000" dirty="0">
                <a:latin typeface="Gilroy" panose="00000500000000000000" pitchFamily="2" charset="-52"/>
              </a:rPr>
              <a:t>окреме правило верстання видань є </a:t>
            </a:r>
            <a:r>
              <a:rPr lang="uk-UA" sz="2000" dirty="0" err="1">
                <a:latin typeface="Gilroy" panose="00000500000000000000" pitchFamily="2" charset="-52"/>
              </a:rPr>
              <a:t>логічно</a:t>
            </a:r>
            <a:r>
              <a:rPr lang="uk-UA" sz="2000" dirty="0">
                <a:latin typeface="Gilroy" panose="00000500000000000000" pitchFamily="2" charset="-52"/>
              </a:rPr>
              <a:t>-відокремленим  реченням, що має закінчену думку</a:t>
            </a:r>
            <a:r>
              <a:rPr lang="uk-UA" sz="2000" dirty="0" smtClean="0">
                <a:latin typeface="Gilroy" panose="00000500000000000000" pitchFamily="2" charset="-52"/>
              </a:rPr>
              <a:t>.</a:t>
            </a:r>
          </a:p>
          <a:p>
            <a:endParaRPr lang="uk-UA" sz="2000" dirty="0">
              <a:latin typeface="Gilroy" panose="00000500000000000000" pitchFamily="2" charset="-52"/>
            </a:endParaRPr>
          </a:p>
          <a:p>
            <a:r>
              <a:rPr lang="uk-UA" sz="2000" dirty="0">
                <a:latin typeface="Gilroy" panose="00000500000000000000" pitchFamily="2" charset="-52"/>
              </a:rPr>
              <a:t>Наприклад: текст у всьому обсязі видання, окрім заголовків, має бути відтворений шрифтами не більше ніж чотирьох гарнітур або чотирьох накреслень однієї гарнітури</a:t>
            </a:r>
            <a:r>
              <a:rPr lang="uk-UA" sz="2000" dirty="0" smtClean="0">
                <a:latin typeface="Gilroy" panose="00000500000000000000" pitchFamily="2" charset="-52"/>
              </a:rPr>
              <a:t>.</a:t>
            </a:r>
          </a:p>
          <a:p>
            <a:endParaRPr lang="ru-RU" sz="2000" dirty="0">
              <a:latin typeface="Gilroy" panose="00000500000000000000" pitchFamily="2" charset="-52"/>
            </a:endParaRPr>
          </a:p>
          <a:p>
            <a:r>
              <a:rPr lang="uk-UA" sz="2000" dirty="0">
                <a:latin typeface="Gilroy Bold" panose="00000800000000000000" pitchFamily="2" charset="-52"/>
              </a:rPr>
              <a:t>в) </a:t>
            </a:r>
            <a:r>
              <a:rPr lang="uk-UA" sz="2000" dirty="0">
                <a:latin typeface="Gilroy" panose="00000500000000000000" pitchFamily="2" charset="-52"/>
              </a:rPr>
              <a:t>Кожне правило верстання видань описано в наказовому способі.</a:t>
            </a:r>
            <a:endParaRPr lang="ru-RU" sz="2000" dirty="0">
              <a:latin typeface="Gilroy" panose="00000500000000000000" pitchFamily="2" charset="-52"/>
            </a:endParaRPr>
          </a:p>
          <a:p>
            <a:r>
              <a:rPr lang="uk-UA" sz="2000" dirty="0">
                <a:latin typeface="Gilroy" panose="00000500000000000000" pitchFamily="2" charset="-52"/>
              </a:rPr>
              <a:t>Наприклад: кегель шрифту основного тексту, відтвореного шрифтом на латинській графічній основі, має бути не менше ніж 16 пунктів.</a:t>
            </a:r>
            <a:endParaRPr lang="ru-RU" sz="2000" dirty="0">
              <a:latin typeface="Gilroy" panose="00000500000000000000" pitchFamily="2" charset="-52"/>
            </a:endParaRPr>
          </a:p>
          <a:p>
            <a:endParaRPr lang="ru-RU" sz="2000" dirty="0">
              <a:latin typeface="Gilroy" panose="00000500000000000000" pitchFamily="2" charset="-52"/>
            </a:endParaRPr>
          </a:p>
        </p:txBody>
      </p:sp>
      <p:sp>
        <p:nvSpPr>
          <p:cNvPr id="10" name="Object12"/>
          <p:cNvSpPr/>
          <p:nvPr/>
        </p:nvSpPr>
        <p:spPr>
          <a:xfrm>
            <a:off x="9096375" y="6669388"/>
            <a:ext cx="439661" cy="552450"/>
          </a:xfrm>
          <a:prstGeom prst="rect">
            <a:avLst/>
          </a:prstGeom>
          <a:noFill/>
          <a:ln/>
        </p:spPr>
        <p:txBody>
          <a:bodyPr wrap="square" lIns="0" tIns="0" rIns="0" bIns="0" rtlCol="0" anchor="ctr"/>
          <a:lstStyle/>
          <a:p>
            <a:r>
              <a:rPr lang="uk-UA" sz="2800" b="1" dirty="0" smtClean="0">
                <a:latin typeface="Gilroy" panose="00000500000000000000" pitchFamily="2" charset="-52"/>
              </a:rPr>
              <a:t>35</a:t>
            </a:r>
            <a:endParaRPr lang="ru-RU" sz="2800" b="1" dirty="0">
              <a:latin typeface="Gilroy" panose="00000500000000000000" pitchFamily="2" charset="-52"/>
            </a:endParaRPr>
          </a:p>
        </p:txBody>
      </p:sp>
    </p:spTree>
    <p:extLst>
      <p:ext uri="{BB962C8B-B14F-4D97-AF65-F5344CB8AC3E}">
        <p14:creationId xmlns:p14="http://schemas.microsoft.com/office/powerpoint/2010/main" val="2870325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295280" y="0"/>
            <a:ext cx="9458320" cy="7315200"/>
          </a:xfrm>
          <a:prstGeom prst="rect">
            <a:avLst/>
          </a:prstGeom>
        </p:spPr>
      </p:pic>
      <p:pic>
        <p:nvPicPr>
          <p:cNvPr id="3" name="Object 2" descr="preencoded.png"/>
          <p:cNvPicPr>
            <a:picLocks noChangeAspect="1"/>
          </p:cNvPicPr>
          <p:nvPr/>
        </p:nvPicPr>
        <p:blipFill>
          <a:blip r:embed="rId4"/>
          <a:srcRect/>
          <a:stretch/>
        </p:blipFill>
        <p:spPr>
          <a:xfrm>
            <a:off x="4705350" y="58204"/>
            <a:ext cx="5048250" cy="7315200"/>
          </a:xfrm>
          <a:prstGeom prst="rect">
            <a:avLst/>
          </a:prstGeom>
        </p:spPr>
      </p:pic>
      <p:pic>
        <p:nvPicPr>
          <p:cNvPr id="5" name="Object 4" descr="preencoded.png"/>
          <p:cNvPicPr>
            <a:picLocks noChangeAspect="1"/>
          </p:cNvPicPr>
          <p:nvPr/>
        </p:nvPicPr>
        <p:blipFill>
          <a:blip r:embed="rId5"/>
          <a:srcRect/>
          <a:stretch/>
        </p:blipFill>
        <p:spPr>
          <a:xfrm rot="16200000">
            <a:off x="6433146" y="-1209671"/>
            <a:ext cx="3638541" cy="3133725"/>
          </a:xfrm>
          <a:prstGeom prst="rect">
            <a:avLst/>
          </a:prstGeom>
        </p:spPr>
      </p:pic>
      <p:pic>
        <p:nvPicPr>
          <p:cNvPr id="6" name="Object 5" descr="preencoded.png"/>
          <p:cNvPicPr>
            <a:picLocks noChangeAspect="1"/>
          </p:cNvPicPr>
          <p:nvPr/>
        </p:nvPicPr>
        <p:blipFill>
          <a:blip r:embed="rId6"/>
          <a:srcRect/>
          <a:stretch/>
        </p:blipFill>
        <p:spPr>
          <a:xfrm>
            <a:off x="7465637" y="3496619"/>
            <a:ext cx="1931794" cy="1957713"/>
          </a:xfrm>
          <a:prstGeom prst="rect">
            <a:avLst/>
          </a:prstGeom>
        </p:spPr>
      </p:pic>
      <p:pic>
        <p:nvPicPr>
          <p:cNvPr id="7" name="Object 6" descr="preencoded.png"/>
          <p:cNvPicPr>
            <a:picLocks noChangeAspect="1"/>
          </p:cNvPicPr>
          <p:nvPr/>
        </p:nvPicPr>
        <p:blipFill>
          <a:blip r:embed="rId7">
            <a:extLst>
              <a:ext uri="{96DAC541-7B7A-43D3-8B79-37D633B846F1}">
                <asvg:svgBlip xmlns="" xmlns:asvg="http://schemas.microsoft.com/office/drawing/2016/SVG/main" r:embed="rId9"/>
              </a:ext>
            </a:extLst>
          </a:blip>
          <a:srcRect/>
          <a:stretch/>
        </p:blipFill>
        <p:spPr>
          <a:xfrm>
            <a:off x="9011669" y="4783769"/>
            <a:ext cx="771525" cy="1333500"/>
          </a:xfrm>
          <a:prstGeom prst="rect">
            <a:avLst/>
          </a:prstGeom>
        </p:spPr>
      </p:pic>
      <p:sp>
        <p:nvSpPr>
          <p:cNvPr id="8" name="Object7"/>
          <p:cNvSpPr/>
          <p:nvPr/>
        </p:nvSpPr>
        <p:spPr>
          <a:xfrm>
            <a:off x="714640" y="357191"/>
            <a:ext cx="7173818" cy="1714500"/>
          </a:xfrm>
          <a:prstGeom prst="rect">
            <a:avLst/>
          </a:prstGeom>
          <a:noFill/>
          <a:ln/>
        </p:spPr>
        <p:txBody>
          <a:bodyPr wrap="square" lIns="0" tIns="0" rIns="0" bIns="0" rtlCol="0" anchor="ctr"/>
          <a:lstStyle/>
          <a:p>
            <a:r>
              <a:rPr lang="uk-UA" sz="2400" dirty="0" smtClean="0">
                <a:latin typeface="Gilroy Bold" panose="00000800000000000000" pitchFamily="2" charset="-52"/>
              </a:rPr>
              <a:t>2) ФОРМАЛІЗАЦІЯ ПРАВИЛ ВЕРСТАННЯ ВИДАНЬ</a:t>
            </a:r>
            <a:endParaRPr lang="ru-RU" sz="2400" b="1" dirty="0">
              <a:latin typeface="Gilroy Bold" panose="00000800000000000000" pitchFamily="2" charset="-52"/>
            </a:endParaRPr>
          </a:p>
        </p:txBody>
      </p:sp>
      <p:sp>
        <p:nvSpPr>
          <p:cNvPr id="9" name="Object8"/>
          <p:cNvSpPr/>
          <p:nvPr/>
        </p:nvSpPr>
        <p:spPr>
          <a:xfrm>
            <a:off x="714640" y="1773959"/>
            <a:ext cx="6603789" cy="4756864"/>
          </a:xfrm>
          <a:prstGeom prst="rect">
            <a:avLst/>
          </a:prstGeom>
          <a:noFill/>
          <a:ln/>
        </p:spPr>
        <p:txBody>
          <a:bodyPr wrap="square" lIns="0" tIns="0" rIns="0" bIns="0" rtlCol="0" anchor="ctr"/>
          <a:lstStyle/>
          <a:p>
            <a:r>
              <a:rPr lang="uk-UA" sz="2000" dirty="0">
                <a:latin typeface="Gilroy" panose="00000500000000000000" pitchFamily="2" charset="-52"/>
              </a:rPr>
              <a:t>Перед початком формалізації правил верстання видань, необхідно записати його природньою мовою в поле програми перевірки видань на відповідність правила верстання видань. </a:t>
            </a:r>
            <a:endParaRPr lang="uk-UA" sz="2000" dirty="0" smtClean="0">
              <a:latin typeface="Gilroy" panose="00000500000000000000" pitchFamily="2" charset="-52"/>
            </a:endParaRPr>
          </a:p>
          <a:p>
            <a:endParaRPr lang="uk-UA" sz="2000" dirty="0">
              <a:latin typeface="Gilroy" panose="00000500000000000000" pitchFamily="2" charset="-52"/>
            </a:endParaRPr>
          </a:p>
          <a:p>
            <a:r>
              <a:rPr lang="uk-UA" sz="2000" dirty="0" smtClean="0">
                <a:latin typeface="Gilroy" panose="00000500000000000000" pitchFamily="2" charset="-52"/>
              </a:rPr>
              <a:t>Для </a:t>
            </a:r>
            <a:r>
              <a:rPr lang="uk-UA" sz="2000" dirty="0">
                <a:latin typeface="Gilroy" panose="00000500000000000000" pitchFamily="2" charset="-52"/>
              </a:rPr>
              <a:t>цього необхідно відкрити програму перевірки макетів на відповідність правила верстання видань та натиснути кнопку «Створити нове правило</a:t>
            </a:r>
            <a:r>
              <a:rPr lang="uk-UA" sz="2000" dirty="0" smtClean="0">
                <a:latin typeface="Gilroy" panose="00000500000000000000" pitchFamily="2" charset="-52"/>
              </a:rPr>
              <a:t>»</a:t>
            </a:r>
          </a:p>
          <a:p>
            <a:endParaRPr lang="ru-RU" sz="2000" dirty="0">
              <a:latin typeface="Gilroy" panose="00000500000000000000" pitchFamily="2" charset="-52"/>
            </a:endParaRPr>
          </a:p>
          <a:p>
            <a:r>
              <a:rPr lang="uk-UA" sz="2000" dirty="0">
                <a:latin typeface="Gilroy" panose="00000500000000000000" pitchFamily="2" charset="-52"/>
              </a:rPr>
              <a:t>Після того, як виявлено та записано окреме правило верстання видань, необхідно його формалізувати згідно з апаратом логіки суджень. Для цього необхідно виявити у правилах верстання видань суб’єкт судження.</a:t>
            </a:r>
            <a:endParaRPr lang="ru-RU" sz="2000" dirty="0">
              <a:latin typeface="Gilroy" panose="00000500000000000000" pitchFamily="2" charset="-52"/>
            </a:endParaRPr>
          </a:p>
        </p:txBody>
      </p:sp>
      <p:sp>
        <p:nvSpPr>
          <p:cNvPr id="10" name="Object12"/>
          <p:cNvSpPr/>
          <p:nvPr/>
        </p:nvSpPr>
        <p:spPr>
          <a:xfrm>
            <a:off x="9096375" y="6669388"/>
            <a:ext cx="439661" cy="552450"/>
          </a:xfrm>
          <a:prstGeom prst="rect">
            <a:avLst/>
          </a:prstGeom>
          <a:noFill/>
          <a:ln/>
        </p:spPr>
        <p:txBody>
          <a:bodyPr wrap="square" lIns="0" tIns="0" rIns="0" bIns="0" rtlCol="0" anchor="ctr"/>
          <a:lstStyle/>
          <a:p>
            <a:r>
              <a:rPr lang="uk-UA" sz="2800" b="1" dirty="0" smtClean="0">
                <a:latin typeface="Gilroy" panose="00000500000000000000" pitchFamily="2" charset="-52"/>
              </a:rPr>
              <a:t>36</a:t>
            </a:r>
            <a:endParaRPr lang="ru-RU" sz="2800" b="1" dirty="0">
              <a:latin typeface="Gilroy" panose="00000500000000000000" pitchFamily="2" charset="-52"/>
            </a:endParaRPr>
          </a:p>
        </p:txBody>
      </p:sp>
    </p:spTree>
    <p:extLst>
      <p:ext uri="{BB962C8B-B14F-4D97-AF65-F5344CB8AC3E}">
        <p14:creationId xmlns:p14="http://schemas.microsoft.com/office/powerpoint/2010/main" val="1902811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295280" y="0"/>
            <a:ext cx="9458320" cy="7315200"/>
          </a:xfrm>
          <a:prstGeom prst="rect">
            <a:avLst/>
          </a:prstGeom>
        </p:spPr>
      </p:pic>
      <p:pic>
        <p:nvPicPr>
          <p:cNvPr id="3" name="Object 2" descr="preencoded.png"/>
          <p:cNvPicPr>
            <a:picLocks noChangeAspect="1"/>
          </p:cNvPicPr>
          <p:nvPr/>
        </p:nvPicPr>
        <p:blipFill>
          <a:blip r:embed="rId4"/>
          <a:srcRect/>
          <a:stretch/>
        </p:blipFill>
        <p:spPr>
          <a:xfrm>
            <a:off x="4705350" y="58204"/>
            <a:ext cx="5048250" cy="7315200"/>
          </a:xfrm>
          <a:prstGeom prst="rect">
            <a:avLst/>
          </a:prstGeom>
        </p:spPr>
      </p:pic>
      <p:pic>
        <p:nvPicPr>
          <p:cNvPr id="5" name="Object 4" descr="preencoded.png"/>
          <p:cNvPicPr>
            <a:picLocks noChangeAspect="1"/>
          </p:cNvPicPr>
          <p:nvPr/>
        </p:nvPicPr>
        <p:blipFill>
          <a:blip r:embed="rId5"/>
          <a:srcRect/>
          <a:stretch/>
        </p:blipFill>
        <p:spPr>
          <a:xfrm rot="16200000">
            <a:off x="6433146" y="-1209671"/>
            <a:ext cx="3638541" cy="3133725"/>
          </a:xfrm>
          <a:prstGeom prst="rect">
            <a:avLst/>
          </a:prstGeom>
        </p:spPr>
      </p:pic>
      <p:pic>
        <p:nvPicPr>
          <p:cNvPr id="6" name="Object 5" descr="preencoded.png"/>
          <p:cNvPicPr>
            <a:picLocks noChangeAspect="1"/>
          </p:cNvPicPr>
          <p:nvPr/>
        </p:nvPicPr>
        <p:blipFill>
          <a:blip r:embed="rId6"/>
          <a:srcRect/>
          <a:stretch/>
        </p:blipFill>
        <p:spPr>
          <a:xfrm>
            <a:off x="8130478" y="2985027"/>
            <a:ext cx="1931794" cy="1957713"/>
          </a:xfrm>
          <a:prstGeom prst="rect">
            <a:avLst/>
          </a:prstGeom>
        </p:spPr>
      </p:pic>
      <p:pic>
        <p:nvPicPr>
          <p:cNvPr id="7" name="Object 6" descr="preencoded.png"/>
          <p:cNvPicPr>
            <a:picLocks noChangeAspect="1"/>
          </p:cNvPicPr>
          <p:nvPr/>
        </p:nvPicPr>
        <p:blipFill>
          <a:blip r:embed="rId7">
            <a:extLst>
              <a:ext uri="{96DAC541-7B7A-43D3-8B79-37D633B846F1}">
                <asvg:svgBlip xmlns="" xmlns:asvg="http://schemas.microsoft.com/office/drawing/2016/SVG/main" r:embed="rId9"/>
              </a:ext>
            </a:extLst>
          </a:blip>
          <a:srcRect/>
          <a:stretch/>
        </p:blipFill>
        <p:spPr>
          <a:xfrm>
            <a:off x="9011669" y="4783769"/>
            <a:ext cx="771525" cy="1333500"/>
          </a:xfrm>
          <a:prstGeom prst="rect">
            <a:avLst/>
          </a:prstGeom>
        </p:spPr>
      </p:pic>
      <p:sp>
        <p:nvSpPr>
          <p:cNvPr id="8" name="Object7"/>
          <p:cNvSpPr/>
          <p:nvPr/>
        </p:nvSpPr>
        <p:spPr>
          <a:xfrm>
            <a:off x="714640" y="357191"/>
            <a:ext cx="7173818" cy="1714500"/>
          </a:xfrm>
          <a:prstGeom prst="rect">
            <a:avLst/>
          </a:prstGeom>
          <a:noFill/>
          <a:ln/>
        </p:spPr>
        <p:txBody>
          <a:bodyPr wrap="square" lIns="0" tIns="0" rIns="0" bIns="0" rtlCol="0" anchor="ctr"/>
          <a:lstStyle/>
          <a:p>
            <a:r>
              <a:rPr lang="uk-UA" sz="2400" dirty="0">
                <a:latin typeface="Gilroy Bold" panose="00000800000000000000" pitchFamily="2" charset="-52"/>
              </a:rPr>
              <a:t>а) Виявлення суб’єкта судження.</a:t>
            </a:r>
            <a:endParaRPr lang="ru-RU" sz="2400" dirty="0">
              <a:latin typeface="Gilroy Bold" panose="00000800000000000000" pitchFamily="2" charset="-52"/>
            </a:endParaRPr>
          </a:p>
        </p:txBody>
      </p:sp>
      <p:sp>
        <p:nvSpPr>
          <p:cNvPr id="9" name="Object8"/>
          <p:cNvSpPr/>
          <p:nvPr/>
        </p:nvSpPr>
        <p:spPr>
          <a:xfrm>
            <a:off x="644284" y="1912855"/>
            <a:ext cx="8011215" cy="4756864"/>
          </a:xfrm>
          <a:prstGeom prst="rect">
            <a:avLst/>
          </a:prstGeom>
          <a:noFill/>
          <a:ln/>
        </p:spPr>
        <p:txBody>
          <a:bodyPr wrap="square" lIns="0" tIns="0" rIns="0" bIns="0" rtlCol="0" anchor="ctr"/>
          <a:lstStyle/>
          <a:p>
            <a:r>
              <a:rPr lang="uk-UA" sz="2000" dirty="0">
                <a:latin typeface="Gilroy" panose="00000500000000000000" pitchFamily="2" charset="-52"/>
              </a:rPr>
              <a:t>Щоб виокремити суб’єкт правил верстання видань, необхідно знайти в правилі предмет думки, тобто те, про що говориться в даному правилі</a:t>
            </a:r>
            <a:r>
              <a:rPr lang="uk-UA" sz="2000" dirty="0" smtClean="0">
                <a:latin typeface="Gilroy" panose="00000500000000000000" pitchFamily="2" charset="-52"/>
              </a:rPr>
              <a:t>.</a:t>
            </a:r>
          </a:p>
          <a:p>
            <a:endParaRPr lang="ru-RU" sz="2000" dirty="0">
              <a:latin typeface="Gilroy" panose="00000500000000000000" pitchFamily="2" charset="-52"/>
            </a:endParaRPr>
          </a:p>
          <a:p>
            <a:r>
              <a:rPr lang="uk-UA" sz="2000" dirty="0">
                <a:latin typeface="Gilroy" panose="00000500000000000000" pitchFamily="2" charset="-52"/>
              </a:rPr>
              <a:t>Наприклад: кегель шрифту основного тексту, відтвореного шрифтом на латинській графічній основі, має бути не менше ніж 16 пунктів</a:t>
            </a:r>
            <a:r>
              <a:rPr lang="uk-UA" sz="2000" dirty="0" smtClean="0">
                <a:latin typeface="Gilroy" panose="00000500000000000000" pitchFamily="2" charset="-52"/>
              </a:rPr>
              <a:t>.</a:t>
            </a:r>
          </a:p>
          <a:p>
            <a:endParaRPr lang="ru-RU" sz="2000" dirty="0">
              <a:latin typeface="Gilroy" panose="00000500000000000000" pitchFamily="2" charset="-52"/>
            </a:endParaRPr>
          </a:p>
          <a:p>
            <a:r>
              <a:rPr lang="uk-UA" sz="2000" dirty="0">
                <a:latin typeface="Gilroy" panose="00000500000000000000" pitchFamily="2" charset="-52"/>
              </a:rPr>
              <a:t>В даному випадку мова йде про основний текст. Після того, як знайдено суб’єкт, необхідно </a:t>
            </a:r>
            <a:r>
              <a:rPr lang="uk-UA" sz="2000" dirty="0" err="1">
                <a:latin typeface="Gilroy" panose="00000500000000000000" pitchFamily="2" charset="-52"/>
              </a:rPr>
              <a:t>внести</a:t>
            </a:r>
            <a:r>
              <a:rPr lang="uk-UA" sz="2000" dirty="0">
                <a:latin typeface="Gilroy" panose="00000500000000000000" pitchFamily="2" charset="-52"/>
              </a:rPr>
              <a:t> його в програму перевірки макету видання</a:t>
            </a:r>
            <a:r>
              <a:rPr lang="uk-UA" sz="2000" dirty="0" smtClean="0">
                <a:latin typeface="Gilroy" panose="00000500000000000000" pitchFamily="2" charset="-52"/>
              </a:rPr>
              <a:t>.</a:t>
            </a:r>
          </a:p>
          <a:p>
            <a:endParaRPr lang="ru-RU" sz="2000" dirty="0">
              <a:latin typeface="Gilroy" panose="00000500000000000000" pitchFamily="2" charset="-52"/>
            </a:endParaRPr>
          </a:p>
          <a:p>
            <a:r>
              <a:rPr lang="uk-UA" sz="2000" dirty="0">
                <a:latin typeface="Gilroy" panose="00000500000000000000" pitchFamily="2" charset="-52"/>
              </a:rPr>
              <a:t>Для цього у вікні додавання нового правила, в спадаючому списку суб’єктів вибрати той, про який йдеться в даному правилі</a:t>
            </a:r>
            <a:r>
              <a:rPr lang="uk-UA" sz="2000" dirty="0" smtClean="0">
                <a:latin typeface="Gilroy" panose="00000500000000000000" pitchFamily="2" charset="-52"/>
              </a:rPr>
              <a:t>.</a:t>
            </a:r>
          </a:p>
          <a:p>
            <a:endParaRPr lang="ru-RU" sz="2000" dirty="0">
              <a:latin typeface="Gilroy" panose="00000500000000000000" pitchFamily="2" charset="-52"/>
            </a:endParaRPr>
          </a:p>
          <a:p>
            <a:r>
              <a:rPr lang="uk-UA" sz="2000" dirty="0">
                <a:latin typeface="Gilroy" panose="00000500000000000000" pitchFamily="2" charset="-52"/>
              </a:rPr>
              <a:t>Якщо, у списку суб’єктів немає даного суб’єкта, необхідно звернутися до розробників, для того, щоб додати його до бази.</a:t>
            </a:r>
            <a:endParaRPr lang="ru-RU" sz="2000" dirty="0">
              <a:latin typeface="Gilroy" panose="00000500000000000000" pitchFamily="2" charset="-52"/>
            </a:endParaRPr>
          </a:p>
        </p:txBody>
      </p:sp>
      <p:sp>
        <p:nvSpPr>
          <p:cNvPr id="10" name="Object12"/>
          <p:cNvSpPr/>
          <p:nvPr/>
        </p:nvSpPr>
        <p:spPr>
          <a:xfrm>
            <a:off x="9096375" y="6669388"/>
            <a:ext cx="439661" cy="552450"/>
          </a:xfrm>
          <a:prstGeom prst="rect">
            <a:avLst/>
          </a:prstGeom>
          <a:noFill/>
          <a:ln/>
        </p:spPr>
        <p:txBody>
          <a:bodyPr wrap="square" lIns="0" tIns="0" rIns="0" bIns="0" rtlCol="0" anchor="ctr"/>
          <a:lstStyle/>
          <a:p>
            <a:r>
              <a:rPr lang="uk-UA" sz="2800" b="1" dirty="0" smtClean="0">
                <a:latin typeface="Gilroy" panose="00000500000000000000" pitchFamily="2" charset="-52"/>
              </a:rPr>
              <a:t>37</a:t>
            </a:r>
            <a:endParaRPr lang="ru-RU" sz="2800" b="1" dirty="0">
              <a:latin typeface="Gilroy" panose="00000500000000000000" pitchFamily="2" charset="-52"/>
            </a:endParaRPr>
          </a:p>
        </p:txBody>
      </p:sp>
    </p:spTree>
    <p:extLst>
      <p:ext uri="{BB962C8B-B14F-4D97-AF65-F5344CB8AC3E}">
        <p14:creationId xmlns:p14="http://schemas.microsoft.com/office/powerpoint/2010/main" val="1858768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295280" y="0"/>
            <a:ext cx="9458320" cy="7315200"/>
          </a:xfrm>
          <a:prstGeom prst="rect">
            <a:avLst/>
          </a:prstGeom>
        </p:spPr>
      </p:pic>
      <p:pic>
        <p:nvPicPr>
          <p:cNvPr id="3" name="Object 2" descr="preencoded.png"/>
          <p:cNvPicPr>
            <a:picLocks noChangeAspect="1"/>
          </p:cNvPicPr>
          <p:nvPr/>
        </p:nvPicPr>
        <p:blipFill>
          <a:blip r:embed="rId4"/>
          <a:srcRect/>
          <a:stretch/>
        </p:blipFill>
        <p:spPr>
          <a:xfrm>
            <a:off x="4705350" y="58204"/>
            <a:ext cx="5048250" cy="7315200"/>
          </a:xfrm>
          <a:prstGeom prst="rect">
            <a:avLst/>
          </a:prstGeom>
        </p:spPr>
      </p:pic>
      <p:pic>
        <p:nvPicPr>
          <p:cNvPr id="5" name="Object 4" descr="preencoded.png"/>
          <p:cNvPicPr>
            <a:picLocks noChangeAspect="1"/>
          </p:cNvPicPr>
          <p:nvPr/>
        </p:nvPicPr>
        <p:blipFill>
          <a:blip r:embed="rId5"/>
          <a:srcRect/>
          <a:stretch/>
        </p:blipFill>
        <p:spPr>
          <a:xfrm rot="16200000">
            <a:off x="6433146" y="-1209671"/>
            <a:ext cx="3638541" cy="3133725"/>
          </a:xfrm>
          <a:prstGeom prst="rect">
            <a:avLst/>
          </a:prstGeom>
        </p:spPr>
      </p:pic>
      <p:pic>
        <p:nvPicPr>
          <p:cNvPr id="6" name="Object 5" descr="preencoded.png"/>
          <p:cNvPicPr>
            <a:picLocks noChangeAspect="1"/>
          </p:cNvPicPr>
          <p:nvPr/>
        </p:nvPicPr>
        <p:blipFill>
          <a:blip r:embed="rId6"/>
          <a:srcRect/>
          <a:stretch/>
        </p:blipFill>
        <p:spPr>
          <a:xfrm>
            <a:off x="8130478" y="2985027"/>
            <a:ext cx="1931794" cy="1957713"/>
          </a:xfrm>
          <a:prstGeom prst="rect">
            <a:avLst/>
          </a:prstGeom>
        </p:spPr>
      </p:pic>
      <p:pic>
        <p:nvPicPr>
          <p:cNvPr id="7" name="Object 6" descr="preencoded.png"/>
          <p:cNvPicPr>
            <a:picLocks noChangeAspect="1"/>
          </p:cNvPicPr>
          <p:nvPr/>
        </p:nvPicPr>
        <p:blipFill>
          <a:blip r:embed="rId7">
            <a:extLst>
              <a:ext uri="{96DAC541-7B7A-43D3-8B79-37D633B846F1}">
                <asvg:svgBlip xmlns="" xmlns:asvg="http://schemas.microsoft.com/office/drawing/2016/SVG/main" r:embed="rId9"/>
              </a:ext>
            </a:extLst>
          </a:blip>
          <a:srcRect/>
          <a:stretch/>
        </p:blipFill>
        <p:spPr>
          <a:xfrm>
            <a:off x="9011669" y="4783769"/>
            <a:ext cx="771525" cy="1333500"/>
          </a:xfrm>
          <a:prstGeom prst="rect">
            <a:avLst/>
          </a:prstGeom>
        </p:spPr>
      </p:pic>
      <p:sp>
        <p:nvSpPr>
          <p:cNvPr id="8" name="Object7"/>
          <p:cNvSpPr/>
          <p:nvPr/>
        </p:nvSpPr>
        <p:spPr>
          <a:xfrm>
            <a:off x="714640" y="357191"/>
            <a:ext cx="7173818" cy="1714500"/>
          </a:xfrm>
          <a:prstGeom prst="rect">
            <a:avLst/>
          </a:prstGeom>
          <a:noFill/>
          <a:ln/>
        </p:spPr>
        <p:txBody>
          <a:bodyPr wrap="square" lIns="0" tIns="0" rIns="0" bIns="0" rtlCol="0" anchor="ctr"/>
          <a:lstStyle/>
          <a:p>
            <a:r>
              <a:rPr lang="uk-UA" sz="2400" dirty="0">
                <a:latin typeface="Gilroy Bold" panose="00000800000000000000" pitchFamily="2" charset="-52"/>
              </a:rPr>
              <a:t>б) Виявлення властивостей суб’єкта.</a:t>
            </a:r>
            <a:endParaRPr lang="ru-RU" sz="2400" dirty="0">
              <a:latin typeface="Gilroy Bold" panose="00000800000000000000" pitchFamily="2" charset="-52"/>
            </a:endParaRPr>
          </a:p>
        </p:txBody>
      </p:sp>
      <p:sp>
        <p:nvSpPr>
          <p:cNvPr id="9" name="Object8"/>
          <p:cNvSpPr/>
          <p:nvPr/>
        </p:nvSpPr>
        <p:spPr>
          <a:xfrm>
            <a:off x="644284" y="1912855"/>
            <a:ext cx="8088307" cy="4756864"/>
          </a:xfrm>
          <a:prstGeom prst="rect">
            <a:avLst/>
          </a:prstGeom>
          <a:noFill/>
          <a:ln/>
        </p:spPr>
        <p:txBody>
          <a:bodyPr wrap="square" lIns="0" tIns="0" rIns="0" bIns="0" rtlCol="0" anchor="ctr"/>
          <a:lstStyle/>
          <a:p>
            <a:r>
              <a:rPr lang="uk-UA" sz="2000" dirty="0">
                <a:latin typeface="Gilroy" panose="00000500000000000000" pitchFamily="2" charset="-52"/>
              </a:rPr>
              <a:t>Після того, як виявлено суб’єкт, необхідно визначити умови за якими буде перевірятись даний суб’єкт. Щоб сформувати умову перевірки макету, необхідно виділити властивості суб’єкту, значення даних властивостей, та відношення між властивістю та значенням, які потім також будуть задані в програмі</a:t>
            </a:r>
            <a:r>
              <a:rPr lang="uk-UA" sz="2000" dirty="0" smtClean="0">
                <a:latin typeface="Gilroy" panose="00000500000000000000" pitchFamily="2" charset="-52"/>
              </a:rPr>
              <a:t>.</a:t>
            </a:r>
          </a:p>
          <a:p>
            <a:endParaRPr lang="ru-RU" sz="2000" dirty="0">
              <a:latin typeface="Gilroy" panose="00000500000000000000" pitchFamily="2" charset="-52"/>
            </a:endParaRPr>
          </a:p>
          <a:p>
            <a:r>
              <a:rPr lang="uk-UA" sz="2000" dirty="0">
                <a:latin typeface="Gilroy" panose="00000500000000000000" pitchFamily="2" charset="-52"/>
              </a:rPr>
              <a:t>Розглянемо даний етап формалізації на попередньому прикладі. </a:t>
            </a:r>
            <a:endParaRPr lang="ru-RU" sz="2000" dirty="0">
              <a:latin typeface="Gilroy" panose="00000500000000000000" pitchFamily="2" charset="-52"/>
            </a:endParaRPr>
          </a:p>
          <a:p>
            <a:r>
              <a:rPr lang="uk-UA" sz="2000" dirty="0">
                <a:latin typeface="Gilroy" panose="00000500000000000000" pitchFamily="2" charset="-52"/>
              </a:rPr>
              <a:t>В даному випадку, властивістю тексту є «кегель шрифту», значення властивості  – «16 пунктів», а відношення між властивістю та значенням – «не менше</a:t>
            </a:r>
            <a:r>
              <a:rPr lang="uk-UA" sz="2000" dirty="0" smtClean="0">
                <a:latin typeface="Gilroy" panose="00000500000000000000" pitchFamily="2" charset="-52"/>
              </a:rPr>
              <a:t>».</a:t>
            </a:r>
          </a:p>
          <a:p>
            <a:endParaRPr lang="ru-RU" sz="2000" dirty="0">
              <a:latin typeface="Gilroy" panose="00000500000000000000" pitchFamily="2" charset="-52"/>
            </a:endParaRPr>
          </a:p>
          <a:p>
            <a:r>
              <a:rPr lang="uk-UA" sz="2000" dirty="0">
                <a:latin typeface="Gilroy" panose="00000500000000000000" pitchFamily="2" charset="-52"/>
              </a:rPr>
              <a:t>Крім того, дане правило містить ще одну умову – шрифт має бути на латинські графічній основі, де «шрифт» – це властивість, значення властивості – «на латинській графічній основі»,  відношення між властивістю та значенням – «має бути</a:t>
            </a:r>
            <a:r>
              <a:rPr lang="uk-UA" sz="2000" dirty="0" smtClean="0">
                <a:latin typeface="Gilroy" panose="00000500000000000000" pitchFamily="2" charset="-52"/>
              </a:rPr>
              <a:t>».</a:t>
            </a:r>
          </a:p>
          <a:p>
            <a:endParaRPr lang="ru-RU" sz="2000" dirty="0">
              <a:latin typeface="Gilroy" panose="00000500000000000000" pitchFamily="2" charset="-52"/>
            </a:endParaRPr>
          </a:p>
        </p:txBody>
      </p:sp>
      <p:sp>
        <p:nvSpPr>
          <p:cNvPr id="10" name="Object12"/>
          <p:cNvSpPr/>
          <p:nvPr/>
        </p:nvSpPr>
        <p:spPr>
          <a:xfrm>
            <a:off x="9096375" y="6669388"/>
            <a:ext cx="439661" cy="552450"/>
          </a:xfrm>
          <a:prstGeom prst="rect">
            <a:avLst/>
          </a:prstGeom>
          <a:noFill/>
          <a:ln/>
        </p:spPr>
        <p:txBody>
          <a:bodyPr wrap="square" lIns="0" tIns="0" rIns="0" bIns="0" rtlCol="0" anchor="ctr"/>
          <a:lstStyle/>
          <a:p>
            <a:r>
              <a:rPr lang="uk-UA" sz="2800" b="1" dirty="0" smtClean="0">
                <a:latin typeface="Gilroy" panose="00000500000000000000" pitchFamily="2" charset="-52"/>
              </a:rPr>
              <a:t>38</a:t>
            </a:r>
            <a:endParaRPr lang="ru-RU" sz="2800" b="1" dirty="0">
              <a:latin typeface="Gilroy" panose="00000500000000000000" pitchFamily="2" charset="-52"/>
            </a:endParaRPr>
          </a:p>
        </p:txBody>
      </p:sp>
    </p:spTree>
    <p:extLst>
      <p:ext uri="{BB962C8B-B14F-4D97-AF65-F5344CB8AC3E}">
        <p14:creationId xmlns:p14="http://schemas.microsoft.com/office/powerpoint/2010/main" val="3433577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 xmlns:asvg="http://schemas.microsoft.com/office/drawing/2016/SVG/main" r:embed="rId4"/>
              </a:ext>
            </a:extLst>
          </a:blip>
          <a:srcRect/>
          <a:stretch/>
        </p:blipFill>
        <p:spPr>
          <a:xfrm>
            <a:off x="6072392" y="1367405"/>
            <a:ext cx="3133725" cy="581025"/>
          </a:xfrm>
          <a:prstGeom prst="rect">
            <a:avLst/>
          </a:prstGeom>
        </p:spPr>
      </p:pic>
      <p:pic>
        <p:nvPicPr>
          <p:cNvPr id="3" name="Object 2" descr="preencoded.png"/>
          <p:cNvPicPr>
            <a:picLocks noChangeAspect="1"/>
          </p:cNvPicPr>
          <p:nvPr/>
        </p:nvPicPr>
        <p:blipFill>
          <a:blip r:embed="rId5"/>
          <a:srcRect/>
          <a:stretch/>
        </p:blipFill>
        <p:spPr>
          <a:xfrm>
            <a:off x="0" y="2752725"/>
            <a:ext cx="9753600" cy="4562475"/>
          </a:xfrm>
          <a:prstGeom prst="rect">
            <a:avLst/>
          </a:prstGeom>
        </p:spPr>
      </p:pic>
      <p:pic>
        <p:nvPicPr>
          <p:cNvPr id="4" name="Object 3" descr="preencoded.png"/>
          <p:cNvPicPr>
            <a:picLocks noChangeAspect="1"/>
          </p:cNvPicPr>
          <p:nvPr/>
        </p:nvPicPr>
        <p:blipFill>
          <a:blip r:embed="rId6">
            <a:extLst>
              <a:ext uri="{96DAC541-7B7A-43D3-8B79-37D633B846F1}">
                <asvg:svgBlip xmlns="" xmlns:asvg="http://schemas.microsoft.com/office/drawing/2016/SVG/main" r:embed="rId7"/>
              </a:ext>
            </a:extLst>
          </a:blip>
          <a:srcRect/>
          <a:stretch/>
        </p:blipFill>
        <p:spPr>
          <a:xfrm>
            <a:off x="0" y="-346291"/>
            <a:ext cx="9753600" cy="2419350"/>
          </a:xfrm>
          <a:prstGeom prst="rect">
            <a:avLst/>
          </a:prstGeom>
        </p:spPr>
      </p:pic>
      <p:pic>
        <p:nvPicPr>
          <p:cNvPr id="5" name="Object 4" descr="preencoded.png"/>
          <p:cNvPicPr>
            <a:picLocks noChangeAspect="1"/>
          </p:cNvPicPr>
          <p:nvPr/>
        </p:nvPicPr>
        <p:blipFill>
          <a:blip r:embed="rId8"/>
          <a:srcRect/>
          <a:stretch/>
        </p:blipFill>
        <p:spPr>
          <a:xfrm>
            <a:off x="7015744" y="3276598"/>
            <a:ext cx="1933133" cy="1926020"/>
          </a:xfrm>
          <a:prstGeom prst="rect">
            <a:avLst/>
          </a:prstGeom>
        </p:spPr>
      </p:pic>
      <p:pic>
        <p:nvPicPr>
          <p:cNvPr id="6" name="Object 5" descr="preencoded.png"/>
          <p:cNvPicPr>
            <a:picLocks noChangeAspect="1"/>
          </p:cNvPicPr>
          <p:nvPr/>
        </p:nvPicPr>
        <p:blipFill>
          <a:blip r:embed="rId9"/>
          <a:srcRect/>
          <a:stretch/>
        </p:blipFill>
        <p:spPr>
          <a:xfrm>
            <a:off x="7995638" y="2699505"/>
            <a:ext cx="848669" cy="844521"/>
          </a:xfrm>
          <a:prstGeom prst="rect">
            <a:avLst/>
          </a:prstGeom>
        </p:spPr>
      </p:pic>
      <p:pic>
        <p:nvPicPr>
          <p:cNvPr id="7" name="Object 6" descr="preencoded.png"/>
          <p:cNvPicPr>
            <a:picLocks noChangeAspect="1"/>
          </p:cNvPicPr>
          <p:nvPr/>
        </p:nvPicPr>
        <p:blipFill>
          <a:blip r:embed="rId10"/>
          <a:srcRect/>
          <a:stretch/>
        </p:blipFill>
        <p:spPr>
          <a:xfrm>
            <a:off x="7155010" y="5087006"/>
            <a:ext cx="838740" cy="823575"/>
          </a:xfrm>
          <a:prstGeom prst="rect">
            <a:avLst/>
          </a:prstGeom>
        </p:spPr>
      </p:pic>
      <p:pic>
        <p:nvPicPr>
          <p:cNvPr id="8" name="Object 7" descr="preencoded.png"/>
          <p:cNvPicPr>
            <a:picLocks noChangeAspect="1"/>
          </p:cNvPicPr>
          <p:nvPr/>
        </p:nvPicPr>
        <p:blipFill>
          <a:blip r:embed="rId11"/>
          <a:srcRect/>
          <a:stretch/>
        </p:blipFill>
        <p:spPr>
          <a:xfrm>
            <a:off x="7808305" y="5979091"/>
            <a:ext cx="618590" cy="593159"/>
          </a:xfrm>
          <a:prstGeom prst="rect">
            <a:avLst/>
          </a:prstGeom>
        </p:spPr>
      </p:pic>
      <p:pic>
        <p:nvPicPr>
          <p:cNvPr id="9" name="Object 8" descr="preencoded.png"/>
          <p:cNvPicPr>
            <a:picLocks noChangeAspect="1"/>
          </p:cNvPicPr>
          <p:nvPr/>
        </p:nvPicPr>
        <p:blipFill>
          <a:blip r:embed="rId12">
            <a:extLst>
              <a:ext uri="{96DAC541-7B7A-43D3-8B79-37D633B846F1}">
                <asvg:svgBlip xmlns="" xmlns:asvg="http://schemas.microsoft.com/office/drawing/2016/SVG/main" r:embed="rId13"/>
              </a:ext>
            </a:extLst>
          </a:blip>
          <a:srcRect/>
          <a:stretch/>
        </p:blipFill>
        <p:spPr>
          <a:xfrm>
            <a:off x="6791325" y="5772150"/>
            <a:ext cx="238125" cy="733425"/>
          </a:xfrm>
          <a:prstGeom prst="rect">
            <a:avLst/>
          </a:prstGeom>
        </p:spPr>
      </p:pic>
      <p:pic>
        <p:nvPicPr>
          <p:cNvPr id="10" name="Object 9" descr="preencoded.png"/>
          <p:cNvPicPr>
            <a:picLocks noChangeAspect="1"/>
          </p:cNvPicPr>
          <p:nvPr/>
        </p:nvPicPr>
        <p:blipFill>
          <a:blip r:embed="rId12">
            <a:extLst>
              <a:ext uri="{96DAC541-7B7A-43D3-8B79-37D633B846F1}">
                <asvg:svgBlip xmlns="" xmlns:asvg="http://schemas.microsoft.com/office/drawing/2016/SVG/main" r:embed="rId14"/>
              </a:ext>
            </a:extLst>
          </a:blip>
          <a:srcRect/>
          <a:stretch/>
        </p:blipFill>
        <p:spPr>
          <a:xfrm>
            <a:off x="8801100" y="1828800"/>
            <a:ext cx="238125" cy="733425"/>
          </a:xfrm>
          <a:prstGeom prst="rect">
            <a:avLst/>
          </a:prstGeom>
        </p:spPr>
      </p:pic>
      <p:pic>
        <p:nvPicPr>
          <p:cNvPr id="11" name="Object 10" descr="preencoded.png"/>
          <p:cNvPicPr>
            <a:picLocks noChangeAspect="1"/>
          </p:cNvPicPr>
          <p:nvPr/>
        </p:nvPicPr>
        <p:blipFill>
          <a:blip r:embed="rId15">
            <a:extLst>
              <a:ext uri="{96DAC541-7B7A-43D3-8B79-37D633B846F1}">
                <asvg:svgBlip xmlns="" xmlns:asvg="http://schemas.microsoft.com/office/drawing/2016/SVG/main" r:embed="rId16"/>
              </a:ext>
            </a:extLst>
          </a:blip>
          <a:srcRect/>
          <a:stretch/>
        </p:blipFill>
        <p:spPr>
          <a:xfrm>
            <a:off x="4257675" y="2409825"/>
            <a:ext cx="5495925" cy="4905375"/>
          </a:xfrm>
          <a:prstGeom prst="rect">
            <a:avLst/>
          </a:prstGeom>
        </p:spPr>
      </p:pic>
      <p:pic>
        <p:nvPicPr>
          <p:cNvPr id="12" name="Object 11" descr="preencoded.png"/>
          <p:cNvPicPr>
            <a:picLocks noChangeAspect="1"/>
          </p:cNvPicPr>
          <p:nvPr/>
        </p:nvPicPr>
        <p:blipFill>
          <a:blip r:embed="rId17"/>
          <a:srcRect/>
          <a:stretch/>
        </p:blipFill>
        <p:spPr>
          <a:xfrm>
            <a:off x="7178390" y="937292"/>
            <a:ext cx="1826888" cy="1762213"/>
          </a:xfrm>
          <a:prstGeom prst="rect">
            <a:avLst/>
          </a:prstGeom>
        </p:spPr>
      </p:pic>
      <p:sp>
        <p:nvSpPr>
          <p:cNvPr id="14" name="Object13"/>
          <p:cNvSpPr/>
          <p:nvPr/>
        </p:nvSpPr>
        <p:spPr>
          <a:xfrm>
            <a:off x="885824" y="3419563"/>
            <a:ext cx="7418064" cy="2057400"/>
          </a:xfrm>
          <a:prstGeom prst="rect">
            <a:avLst/>
          </a:prstGeom>
          <a:noFill/>
          <a:ln/>
        </p:spPr>
        <p:txBody>
          <a:bodyPr wrap="square" lIns="0" tIns="0" rIns="0" bIns="0" rtlCol="0" anchor="ctr"/>
          <a:lstStyle/>
          <a:p>
            <a:r>
              <a:rPr lang="ru-RU" sz="2400" dirty="0">
                <a:solidFill>
                  <a:srgbClr val="000000"/>
                </a:solidFill>
                <a:latin typeface="Gilroy SemiBold" panose="00000700000000000000" pitchFamily="2" charset="-52"/>
                <a:ea typeface="Gilroy Regular" pitchFamily="34" charset="-122"/>
                <a:cs typeface="Gilroy Regular" pitchFamily="34" charset="-120"/>
              </a:rPr>
              <a:t>Основу </a:t>
            </a:r>
            <a:r>
              <a:rPr lang="ru-RU" sz="2400" dirty="0" err="1">
                <a:solidFill>
                  <a:srgbClr val="000000"/>
                </a:solidFill>
                <a:latin typeface="Gilroy SemiBold" panose="00000700000000000000" pitchFamily="2" charset="-52"/>
                <a:ea typeface="Gilroy Regular" pitchFamily="34" charset="-122"/>
                <a:cs typeface="Gilroy Regular" pitchFamily="34" charset="-120"/>
              </a:rPr>
              <a:t>неформалізованих</a:t>
            </a:r>
            <a:r>
              <a:rPr lang="ru-RU" sz="2400" dirty="0">
                <a:solidFill>
                  <a:srgbClr val="000000"/>
                </a:solidFill>
                <a:latin typeface="Gilroy SemiBold" panose="00000700000000000000" pitchFamily="2" charset="-52"/>
                <a:ea typeface="Gilroy Regular" pitchFamily="34" charset="-122"/>
                <a:cs typeface="Gilroy Regular" pitchFamily="34" charset="-120"/>
              </a:rPr>
              <a:t> </a:t>
            </a:r>
            <a:r>
              <a:rPr lang="ru-RU" sz="2400" dirty="0" err="1">
                <a:solidFill>
                  <a:srgbClr val="000000"/>
                </a:solidFill>
                <a:latin typeface="Gilroy SemiBold" panose="00000700000000000000" pitchFamily="2" charset="-52"/>
                <a:ea typeface="Gilroy Regular" pitchFamily="34" charset="-122"/>
                <a:cs typeface="Gilroy Regular" pitchFamily="34" charset="-120"/>
              </a:rPr>
              <a:t>знань</a:t>
            </a:r>
            <a:r>
              <a:rPr lang="ru-RU" sz="2400" dirty="0">
                <a:solidFill>
                  <a:srgbClr val="000000"/>
                </a:solidFill>
                <a:latin typeface="Gilroy SemiBold" panose="00000700000000000000" pitchFamily="2" charset="-52"/>
                <a:ea typeface="Gilroy Regular" pitchFamily="34" charset="-122"/>
                <a:cs typeface="Gilroy Regular" pitchFamily="34" charset="-120"/>
              </a:rPr>
              <a:t> </a:t>
            </a:r>
            <a:r>
              <a:rPr lang="ru-RU" sz="2400" dirty="0" err="1">
                <a:solidFill>
                  <a:srgbClr val="000000"/>
                </a:solidFill>
                <a:latin typeface="Gilroy" panose="00000500000000000000" pitchFamily="2" charset="-52"/>
                <a:ea typeface="Gilroy Regular" pitchFamily="34" charset="-122"/>
                <a:cs typeface="Gilroy Regular" pitchFamily="34" charset="-120"/>
              </a:rPr>
              <a:t>становлять</a:t>
            </a:r>
            <a:r>
              <a:rPr lang="ru-RU" sz="2400" dirty="0">
                <a:solidFill>
                  <a:srgbClr val="000000"/>
                </a:solidFill>
                <a:latin typeface="Gilroy" panose="00000500000000000000" pitchFamily="2" charset="-52"/>
                <a:ea typeface="Gilroy Regular" pitchFamily="34" charset="-122"/>
                <a:cs typeface="Gilroy Regular" pitchFamily="34" charset="-120"/>
              </a:rPr>
              <a:t> думки, ноу-хау та </a:t>
            </a:r>
            <a:r>
              <a:rPr lang="ru-RU" sz="2400" dirty="0" err="1">
                <a:solidFill>
                  <a:srgbClr val="000000"/>
                </a:solidFill>
                <a:latin typeface="Gilroy" panose="00000500000000000000" pitchFamily="2" charset="-52"/>
                <a:ea typeface="Gilroy Regular" pitchFamily="34" charset="-122"/>
                <a:cs typeface="Gilroy Regular" pitchFamily="34" charset="-120"/>
              </a:rPr>
              <a:t>вміння</a:t>
            </a:r>
            <a:r>
              <a:rPr lang="ru-RU" sz="2400" dirty="0">
                <a:solidFill>
                  <a:srgbClr val="000000"/>
                </a:solidFill>
                <a:latin typeface="Gilroy" panose="00000500000000000000" pitchFamily="2" charset="-52"/>
                <a:ea typeface="Gilroy Regular" pitchFamily="34" charset="-122"/>
                <a:cs typeface="Gilroy Regular" pitchFamily="34" charset="-120"/>
              </a:rPr>
              <a:t> </a:t>
            </a:r>
            <a:r>
              <a:rPr lang="ru-RU" sz="2400" dirty="0" err="1">
                <a:solidFill>
                  <a:srgbClr val="000000"/>
                </a:solidFill>
                <a:latin typeface="Gilroy" panose="00000500000000000000" pitchFamily="2" charset="-52"/>
                <a:ea typeface="Gilroy Regular" pitchFamily="34" charset="-122"/>
                <a:cs typeface="Gilroy Regular" pitchFamily="34" charset="-120"/>
              </a:rPr>
              <a:t>працівників</a:t>
            </a:r>
            <a:r>
              <a:rPr lang="ru-RU" sz="2400" dirty="0" smtClean="0">
                <a:solidFill>
                  <a:srgbClr val="000000"/>
                </a:solidFill>
                <a:latin typeface="Gilroy" panose="00000500000000000000" pitchFamily="2" charset="-52"/>
                <a:ea typeface="Gilroy Regular" pitchFamily="34" charset="-122"/>
                <a:cs typeface="Gilroy Regular" pitchFamily="34" charset="-120"/>
              </a:rPr>
              <a:t>.</a:t>
            </a:r>
            <a:endParaRPr lang="en-US" sz="2400" dirty="0" smtClean="0">
              <a:solidFill>
                <a:srgbClr val="000000"/>
              </a:solidFill>
              <a:latin typeface="Gilroy" panose="00000500000000000000" pitchFamily="2" charset="-52"/>
              <a:ea typeface="Gilroy Regular" pitchFamily="34" charset="-122"/>
              <a:cs typeface="Gilroy Regular" pitchFamily="34" charset="-120"/>
            </a:endParaRPr>
          </a:p>
          <a:p>
            <a:endParaRPr lang="en-US" sz="2400" dirty="0" smtClean="0">
              <a:solidFill>
                <a:srgbClr val="000000"/>
              </a:solidFill>
              <a:latin typeface="Gilroy" panose="00000500000000000000" pitchFamily="2" charset="-52"/>
              <a:ea typeface="Gilroy Regular" pitchFamily="34" charset="-122"/>
              <a:cs typeface="Gilroy Regular" pitchFamily="34" charset="-120"/>
            </a:endParaRPr>
          </a:p>
          <a:p>
            <a:pPr>
              <a:spcAft>
                <a:spcPts val="0"/>
              </a:spcAft>
            </a:pPr>
            <a:r>
              <a:rPr lang="uk-UA" sz="2400" dirty="0">
                <a:latin typeface="Gilroy" panose="00000500000000000000" pitchFamily="2" charset="-52"/>
                <a:ea typeface="Calibri" panose="020F0502020204030204" pitchFamily="34" charset="0"/>
              </a:rPr>
              <a:t>Неформалізовані знання зазвичай представлені в описово-словесній формі і зазвичай не використовують будь-який математичний апарат. </a:t>
            </a:r>
            <a:endParaRPr lang="uk-UA" sz="2400" dirty="0" smtClean="0">
              <a:latin typeface="Gilroy" panose="00000500000000000000" pitchFamily="2" charset="-52"/>
              <a:ea typeface="Calibri" panose="020F0502020204030204" pitchFamily="34" charset="0"/>
            </a:endParaRPr>
          </a:p>
          <a:p>
            <a:pPr>
              <a:spcAft>
                <a:spcPts val="0"/>
              </a:spcAft>
            </a:pPr>
            <a:endParaRPr lang="en-US" sz="2400" dirty="0">
              <a:latin typeface="Gilroy" panose="00000500000000000000" pitchFamily="2" charset="-52"/>
              <a:ea typeface="Calibri" panose="020F0502020204030204" pitchFamily="34" charset="0"/>
            </a:endParaRPr>
          </a:p>
          <a:p>
            <a:pPr>
              <a:spcAft>
                <a:spcPts val="0"/>
              </a:spcAft>
            </a:pPr>
            <a:r>
              <a:rPr lang="uk-UA" sz="2400" dirty="0" smtClean="0">
                <a:latin typeface="Gilroy" panose="00000500000000000000" pitchFamily="2" charset="-52"/>
                <a:ea typeface="Calibri" panose="020F0502020204030204" pitchFamily="34" charset="0"/>
              </a:rPr>
              <a:t>Такі </a:t>
            </a:r>
            <a:r>
              <a:rPr lang="uk-UA" sz="2400" dirty="0">
                <a:latin typeface="Gilroy" panose="00000500000000000000" pitchFamily="2" charset="-52"/>
                <a:ea typeface="Calibri" panose="020F0502020204030204" pitchFamily="34" charset="0"/>
              </a:rPr>
              <a:t>знання звичайно коректні, приблизні </a:t>
            </a:r>
            <a:r>
              <a:rPr lang="uk-UA" sz="2400" dirty="0" smtClean="0">
                <a:latin typeface="Gilroy" panose="00000500000000000000" pitchFamily="2" charset="-52"/>
                <a:ea typeface="Calibri" panose="020F0502020204030204" pitchFamily="34" charset="0"/>
              </a:rPr>
              <a:t> </a:t>
            </a:r>
            <a:endParaRPr lang="en-US" sz="2400" dirty="0" smtClean="0">
              <a:latin typeface="Gilroy" panose="00000500000000000000" pitchFamily="2" charset="-52"/>
              <a:ea typeface="Calibri" panose="020F0502020204030204" pitchFamily="34" charset="0"/>
            </a:endParaRPr>
          </a:p>
          <a:p>
            <a:pPr>
              <a:spcAft>
                <a:spcPts val="0"/>
              </a:spcAft>
            </a:pPr>
            <a:r>
              <a:rPr lang="uk-UA" sz="2400" dirty="0" smtClean="0">
                <a:latin typeface="Gilroy" panose="00000500000000000000" pitchFamily="2" charset="-52"/>
                <a:ea typeface="Calibri" panose="020F0502020204030204" pitchFamily="34" charset="0"/>
              </a:rPr>
              <a:t>і </a:t>
            </a:r>
            <a:r>
              <a:rPr lang="uk-UA" sz="2400" dirty="0">
                <a:latin typeface="Gilroy" panose="00000500000000000000" pitchFamily="2" charset="-52"/>
                <a:ea typeface="Calibri" panose="020F0502020204030204" pitchFamily="34" charset="0"/>
              </a:rPr>
              <a:t>часто засновані виключно на інтуїції та досвіді фахівців.</a:t>
            </a:r>
            <a:endParaRPr lang="ru-RU" sz="2400" dirty="0">
              <a:latin typeface="Gilroy" panose="00000500000000000000" pitchFamily="2" charset="-52"/>
              <a:ea typeface="Calibri" panose="020F0502020204030204" pitchFamily="34" charset="0"/>
            </a:endParaRPr>
          </a:p>
          <a:p>
            <a:pPr>
              <a:spcAft>
                <a:spcPts val="0"/>
              </a:spcAft>
            </a:pPr>
            <a:endParaRPr lang="en-US" sz="2400" dirty="0" smtClean="0">
              <a:latin typeface="Gilroy" panose="00000500000000000000" pitchFamily="2" charset="-52"/>
              <a:ea typeface="Calibri" panose="020F0502020204030204" pitchFamily="34" charset="0"/>
            </a:endParaRPr>
          </a:p>
          <a:p>
            <a:pPr>
              <a:spcAft>
                <a:spcPts val="0"/>
              </a:spcAft>
            </a:pPr>
            <a:r>
              <a:rPr lang="uk-UA" sz="2400" dirty="0" smtClean="0">
                <a:latin typeface="Gilroy" panose="00000500000000000000" pitchFamily="2" charset="-52"/>
                <a:ea typeface="Calibri" panose="020F0502020204030204" pitchFamily="34" charset="0"/>
              </a:rPr>
              <a:t>Завдання</a:t>
            </a:r>
            <a:r>
              <a:rPr lang="uk-UA" sz="2400" dirty="0">
                <a:latin typeface="Gilroy" panose="00000500000000000000" pitchFamily="2" charset="-52"/>
                <a:ea typeface="Calibri" panose="020F0502020204030204" pitchFamily="34" charset="0"/>
              </a:rPr>
              <a:t>, засновані на використанні неформалізованих знань, називаються</a:t>
            </a:r>
            <a:r>
              <a:rPr lang="uk-UA" sz="2400" dirty="0">
                <a:latin typeface="Arial" panose="020B0604020202020204" pitchFamily="34" charset="0"/>
                <a:ea typeface="Calibri" panose="020F0502020204030204" pitchFamily="34" charset="0"/>
              </a:rPr>
              <a:t> </a:t>
            </a:r>
            <a:r>
              <a:rPr lang="uk-UA" sz="2400" dirty="0">
                <a:latin typeface="Gilroy Bold" panose="00000800000000000000" pitchFamily="2" charset="-52"/>
                <a:ea typeface="Calibri" panose="020F0502020204030204" pitchFamily="34" charset="0"/>
              </a:rPr>
              <a:t>неформалізованими завданнями.</a:t>
            </a:r>
            <a:endParaRPr lang="ru-RU" sz="2400" dirty="0">
              <a:latin typeface="Gilroy Bold" panose="00000800000000000000" pitchFamily="2" charset="-52"/>
              <a:ea typeface="Calibri" panose="020F0502020204030204" pitchFamily="34" charset="0"/>
            </a:endParaRPr>
          </a:p>
          <a:p>
            <a:endParaRPr lang="en-US" sz="2400" dirty="0" smtClean="0">
              <a:solidFill>
                <a:srgbClr val="000000"/>
              </a:solidFill>
              <a:latin typeface="Gilroy Regular" pitchFamily="34" charset="0"/>
              <a:ea typeface="Gilroy Regular" pitchFamily="34" charset="-122"/>
              <a:cs typeface="Gilroy Regular" pitchFamily="34" charset="-120"/>
            </a:endParaRPr>
          </a:p>
          <a:p>
            <a:endParaRPr lang="en-US" sz="2400" dirty="0"/>
          </a:p>
        </p:txBody>
      </p:sp>
      <p:sp>
        <p:nvSpPr>
          <p:cNvPr id="15" name="Object12"/>
          <p:cNvSpPr/>
          <p:nvPr/>
        </p:nvSpPr>
        <p:spPr>
          <a:xfrm>
            <a:off x="9320775" y="6669388"/>
            <a:ext cx="215261" cy="552450"/>
          </a:xfrm>
          <a:prstGeom prst="rect">
            <a:avLst/>
          </a:prstGeom>
          <a:noFill/>
          <a:ln/>
        </p:spPr>
        <p:txBody>
          <a:bodyPr wrap="square" lIns="0" tIns="0" rIns="0" bIns="0" rtlCol="0" anchor="ctr"/>
          <a:lstStyle/>
          <a:p>
            <a:r>
              <a:rPr lang="uk-UA" sz="2800" b="1" dirty="0" smtClean="0">
                <a:latin typeface="Gilroy" panose="00000500000000000000" pitchFamily="2" charset="-52"/>
              </a:rPr>
              <a:t>4</a:t>
            </a:r>
            <a:endParaRPr lang="ru-RU" sz="2800" b="1" dirty="0">
              <a:latin typeface="Gilroy" panose="00000500000000000000" pitchFamily="2" charset="-5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295280" y="0"/>
            <a:ext cx="9458320" cy="7315200"/>
          </a:xfrm>
          <a:prstGeom prst="rect">
            <a:avLst/>
          </a:prstGeom>
        </p:spPr>
      </p:pic>
      <p:pic>
        <p:nvPicPr>
          <p:cNvPr id="3" name="Object 2" descr="preencoded.png"/>
          <p:cNvPicPr>
            <a:picLocks noChangeAspect="1"/>
          </p:cNvPicPr>
          <p:nvPr/>
        </p:nvPicPr>
        <p:blipFill>
          <a:blip r:embed="rId4"/>
          <a:srcRect/>
          <a:stretch/>
        </p:blipFill>
        <p:spPr>
          <a:xfrm>
            <a:off x="4705350" y="58204"/>
            <a:ext cx="5048250" cy="7315200"/>
          </a:xfrm>
          <a:prstGeom prst="rect">
            <a:avLst/>
          </a:prstGeom>
        </p:spPr>
      </p:pic>
      <p:pic>
        <p:nvPicPr>
          <p:cNvPr id="5" name="Object 4" descr="preencoded.png"/>
          <p:cNvPicPr>
            <a:picLocks noChangeAspect="1"/>
          </p:cNvPicPr>
          <p:nvPr/>
        </p:nvPicPr>
        <p:blipFill>
          <a:blip r:embed="rId5"/>
          <a:srcRect/>
          <a:stretch/>
        </p:blipFill>
        <p:spPr>
          <a:xfrm rot="16200000">
            <a:off x="6334627" y="284336"/>
            <a:ext cx="3638541" cy="3133725"/>
          </a:xfrm>
          <a:prstGeom prst="rect">
            <a:avLst/>
          </a:prstGeom>
        </p:spPr>
      </p:pic>
      <p:pic>
        <p:nvPicPr>
          <p:cNvPr id="6" name="Object 5" descr="preencoded.png"/>
          <p:cNvPicPr>
            <a:picLocks noChangeAspect="1"/>
          </p:cNvPicPr>
          <p:nvPr/>
        </p:nvPicPr>
        <p:blipFill>
          <a:blip r:embed="rId6"/>
          <a:srcRect/>
          <a:stretch/>
        </p:blipFill>
        <p:spPr>
          <a:xfrm>
            <a:off x="7079875" y="3252793"/>
            <a:ext cx="1931794" cy="1957713"/>
          </a:xfrm>
          <a:prstGeom prst="rect">
            <a:avLst/>
          </a:prstGeom>
        </p:spPr>
      </p:pic>
      <p:pic>
        <p:nvPicPr>
          <p:cNvPr id="7" name="Object 6" descr="preencoded.png"/>
          <p:cNvPicPr>
            <a:picLocks noChangeAspect="1"/>
          </p:cNvPicPr>
          <p:nvPr/>
        </p:nvPicPr>
        <p:blipFill>
          <a:blip r:embed="rId7">
            <a:extLst>
              <a:ext uri="{96DAC541-7B7A-43D3-8B79-37D633B846F1}">
                <asvg:svgBlip xmlns="" xmlns:asvg="http://schemas.microsoft.com/office/drawing/2016/SVG/main" r:embed="rId9"/>
              </a:ext>
            </a:extLst>
          </a:blip>
          <a:srcRect/>
          <a:stretch/>
        </p:blipFill>
        <p:spPr>
          <a:xfrm>
            <a:off x="9011669" y="4783769"/>
            <a:ext cx="771525" cy="1333500"/>
          </a:xfrm>
          <a:prstGeom prst="rect">
            <a:avLst/>
          </a:prstGeom>
        </p:spPr>
      </p:pic>
      <p:sp>
        <p:nvSpPr>
          <p:cNvPr id="8" name="Object7"/>
          <p:cNvSpPr/>
          <p:nvPr/>
        </p:nvSpPr>
        <p:spPr>
          <a:xfrm>
            <a:off x="714640" y="357191"/>
            <a:ext cx="7173818" cy="1714500"/>
          </a:xfrm>
          <a:prstGeom prst="rect">
            <a:avLst/>
          </a:prstGeom>
          <a:noFill/>
          <a:ln/>
        </p:spPr>
        <p:txBody>
          <a:bodyPr wrap="square" lIns="0" tIns="0" rIns="0" bIns="0" rtlCol="0" anchor="ctr"/>
          <a:lstStyle/>
          <a:p>
            <a:r>
              <a:rPr lang="uk-UA" sz="2400" dirty="0">
                <a:latin typeface="Gilroy Bold" panose="00000800000000000000" pitchFamily="2" charset="-52"/>
              </a:rPr>
              <a:t>в) Виявлення кванторів суджень.</a:t>
            </a:r>
            <a:endParaRPr lang="ru-RU" sz="2400" dirty="0">
              <a:latin typeface="Gilroy Bold" panose="00000800000000000000" pitchFamily="2" charset="-52"/>
            </a:endParaRPr>
          </a:p>
        </p:txBody>
      </p:sp>
      <p:sp>
        <p:nvSpPr>
          <p:cNvPr id="9" name="Object8"/>
          <p:cNvSpPr/>
          <p:nvPr/>
        </p:nvSpPr>
        <p:spPr>
          <a:xfrm>
            <a:off x="644285" y="1773959"/>
            <a:ext cx="6041270" cy="4756864"/>
          </a:xfrm>
          <a:prstGeom prst="rect">
            <a:avLst/>
          </a:prstGeom>
          <a:noFill/>
          <a:ln/>
        </p:spPr>
        <p:txBody>
          <a:bodyPr wrap="square" lIns="0" tIns="0" rIns="0" bIns="0" rtlCol="0" anchor="ctr"/>
          <a:lstStyle/>
          <a:p>
            <a:r>
              <a:rPr lang="uk-UA" sz="2000" dirty="0">
                <a:latin typeface="Gilroy" panose="00000500000000000000" pitchFamily="2" charset="-52"/>
              </a:rPr>
              <a:t>Кванторами суджень у даному випадку являються види видань</a:t>
            </a:r>
            <a:r>
              <a:rPr lang="uk-UA" sz="2000" dirty="0" smtClean="0">
                <a:latin typeface="Gilroy" panose="00000500000000000000" pitchFamily="2" charset="-52"/>
              </a:rPr>
              <a:t>.</a:t>
            </a:r>
          </a:p>
          <a:p>
            <a:endParaRPr lang="uk-UA" sz="2000" dirty="0">
              <a:latin typeface="Gilroy" panose="00000500000000000000" pitchFamily="2" charset="-52"/>
            </a:endParaRPr>
          </a:p>
          <a:p>
            <a:r>
              <a:rPr lang="uk-UA" sz="2000" dirty="0" smtClean="0">
                <a:latin typeface="Gilroy" panose="00000500000000000000" pitchFamily="2" charset="-52"/>
              </a:rPr>
              <a:t>Тобто</a:t>
            </a:r>
            <a:r>
              <a:rPr lang="uk-UA" sz="2000" dirty="0">
                <a:latin typeface="Gilroy" panose="00000500000000000000" pitchFamily="2" charset="-52"/>
              </a:rPr>
              <a:t>, кожне окреме правило верстання може відноситись до окремого виду видань, тому при введенні нового правилу верстання в програму перевірки макетів видань на відповідність правилам верстання видань, необхідно також обрати до якого виду видань буде відноситись дане правило</a:t>
            </a:r>
            <a:r>
              <a:rPr lang="uk-UA" sz="2000" dirty="0" smtClean="0">
                <a:latin typeface="Gilroy" panose="00000500000000000000" pitchFamily="2" charset="-52"/>
              </a:rPr>
              <a:t>.</a:t>
            </a:r>
          </a:p>
          <a:p>
            <a:endParaRPr lang="ru-RU" sz="2000" dirty="0">
              <a:latin typeface="Gilroy" panose="00000500000000000000" pitchFamily="2" charset="-52"/>
            </a:endParaRPr>
          </a:p>
          <a:p>
            <a:r>
              <a:rPr lang="uk-UA" sz="2000" dirty="0">
                <a:latin typeface="Gilroy" panose="00000500000000000000" pitchFamily="2" charset="-52"/>
              </a:rPr>
              <a:t>Для цього необхідно обрати із запропонованої класифікації вид видання, яке буде перевірятись на відповідність даному правилу.</a:t>
            </a:r>
            <a:endParaRPr lang="ru-RU" sz="2000" dirty="0">
              <a:latin typeface="Gilroy" panose="00000500000000000000" pitchFamily="2" charset="-52"/>
            </a:endParaRPr>
          </a:p>
        </p:txBody>
      </p:sp>
      <p:sp>
        <p:nvSpPr>
          <p:cNvPr id="10" name="Object12"/>
          <p:cNvSpPr/>
          <p:nvPr/>
        </p:nvSpPr>
        <p:spPr>
          <a:xfrm>
            <a:off x="9096375" y="6669388"/>
            <a:ext cx="439661" cy="552450"/>
          </a:xfrm>
          <a:prstGeom prst="rect">
            <a:avLst/>
          </a:prstGeom>
          <a:noFill/>
          <a:ln/>
        </p:spPr>
        <p:txBody>
          <a:bodyPr wrap="square" lIns="0" tIns="0" rIns="0" bIns="0" rtlCol="0" anchor="ctr"/>
          <a:lstStyle/>
          <a:p>
            <a:r>
              <a:rPr lang="uk-UA" sz="2800" b="1" dirty="0" smtClean="0">
                <a:latin typeface="Gilroy" panose="00000500000000000000" pitchFamily="2" charset="-52"/>
              </a:rPr>
              <a:t>39</a:t>
            </a:r>
            <a:endParaRPr lang="ru-RU" sz="2800" b="1" dirty="0">
              <a:latin typeface="Gilroy" panose="00000500000000000000" pitchFamily="2" charset="-52"/>
            </a:endParaRPr>
          </a:p>
        </p:txBody>
      </p:sp>
    </p:spTree>
    <p:extLst>
      <p:ext uri="{BB962C8B-B14F-4D97-AF65-F5344CB8AC3E}">
        <p14:creationId xmlns:p14="http://schemas.microsoft.com/office/powerpoint/2010/main" val="1531891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295280" y="0"/>
            <a:ext cx="9458320" cy="7315200"/>
          </a:xfrm>
          <a:prstGeom prst="rect">
            <a:avLst/>
          </a:prstGeom>
        </p:spPr>
      </p:pic>
      <p:pic>
        <p:nvPicPr>
          <p:cNvPr id="3" name="Object 2" descr="preencoded.png"/>
          <p:cNvPicPr>
            <a:picLocks noChangeAspect="1"/>
          </p:cNvPicPr>
          <p:nvPr/>
        </p:nvPicPr>
        <p:blipFill>
          <a:blip r:embed="rId4"/>
          <a:srcRect/>
          <a:stretch/>
        </p:blipFill>
        <p:spPr>
          <a:xfrm>
            <a:off x="4705350" y="58204"/>
            <a:ext cx="5048250" cy="7315200"/>
          </a:xfrm>
          <a:prstGeom prst="rect">
            <a:avLst/>
          </a:prstGeom>
        </p:spPr>
      </p:pic>
      <p:pic>
        <p:nvPicPr>
          <p:cNvPr id="5" name="Object 4" descr="preencoded.png"/>
          <p:cNvPicPr>
            <a:picLocks noChangeAspect="1"/>
          </p:cNvPicPr>
          <p:nvPr/>
        </p:nvPicPr>
        <p:blipFill>
          <a:blip r:embed="rId5"/>
          <a:srcRect/>
          <a:stretch/>
        </p:blipFill>
        <p:spPr>
          <a:xfrm rot="16200000">
            <a:off x="6433146" y="-1209671"/>
            <a:ext cx="3638541" cy="3133725"/>
          </a:xfrm>
          <a:prstGeom prst="rect">
            <a:avLst/>
          </a:prstGeom>
        </p:spPr>
      </p:pic>
      <p:pic>
        <p:nvPicPr>
          <p:cNvPr id="6" name="Object 5" descr="preencoded.png"/>
          <p:cNvPicPr>
            <a:picLocks noChangeAspect="1"/>
          </p:cNvPicPr>
          <p:nvPr/>
        </p:nvPicPr>
        <p:blipFill>
          <a:blip r:embed="rId6"/>
          <a:srcRect/>
          <a:stretch/>
        </p:blipFill>
        <p:spPr>
          <a:xfrm>
            <a:off x="7465637" y="3496619"/>
            <a:ext cx="1931794" cy="1957713"/>
          </a:xfrm>
          <a:prstGeom prst="rect">
            <a:avLst/>
          </a:prstGeom>
        </p:spPr>
      </p:pic>
      <p:pic>
        <p:nvPicPr>
          <p:cNvPr id="7" name="Object 6" descr="preencoded.png"/>
          <p:cNvPicPr>
            <a:picLocks noChangeAspect="1"/>
          </p:cNvPicPr>
          <p:nvPr/>
        </p:nvPicPr>
        <p:blipFill>
          <a:blip r:embed="rId7">
            <a:extLst>
              <a:ext uri="{96DAC541-7B7A-43D3-8B79-37D633B846F1}">
                <asvg:svgBlip xmlns="" xmlns:asvg="http://schemas.microsoft.com/office/drawing/2016/SVG/main" r:embed="rId9"/>
              </a:ext>
            </a:extLst>
          </a:blip>
          <a:srcRect/>
          <a:stretch/>
        </p:blipFill>
        <p:spPr>
          <a:xfrm>
            <a:off x="9011669" y="4783769"/>
            <a:ext cx="771525" cy="1333500"/>
          </a:xfrm>
          <a:prstGeom prst="rect">
            <a:avLst/>
          </a:prstGeom>
        </p:spPr>
      </p:pic>
      <p:sp>
        <p:nvSpPr>
          <p:cNvPr id="8" name="Object7"/>
          <p:cNvSpPr/>
          <p:nvPr/>
        </p:nvSpPr>
        <p:spPr>
          <a:xfrm>
            <a:off x="714640" y="357191"/>
            <a:ext cx="7173818" cy="1714500"/>
          </a:xfrm>
          <a:prstGeom prst="rect">
            <a:avLst/>
          </a:prstGeom>
          <a:noFill/>
          <a:ln/>
        </p:spPr>
        <p:txBody>
          <a:bodyPr wrap="square" lIns="0" tIns="0" rIns="0" bIns="0" rtlCol="0" anchor="ctr"/>
          <a:lstStyle/>
          <a:p>
            <a:r>
              <a:rPr lang="uk-UA" sz="2400" dirty="0" smtClean="0">
                <a:latin typeface="Gilroy Bold" panose="00000800000000000000" pitchFamily="2" charset="-52"/>
              </a:rPr>
              <a:t>3) ПЕРЕВІРКА МАКЕТУ НА ВІДПОВІДНІСТЬ ПРАВИЛАМ ВЕРСТАННЯ ВИДАНЬ.</a:t>
            </a:r>
            <a:endParaRPr lang="ru-RU" sz="2400" dirty="0">
              <a:latin typeface="Gilroy Bold" panose="00000800000000000000" pitchFamily="2" charset="-52"/>
            </a:endParaRPr>
          </a:p>
        </p:txBody>
      </p:sp>
      <p:sp>
        <p:nvSpPr>
          <p:cNvPr id="9" name="Object8"/>
          <p:cNvSpPr/>
          <p:nvPr/>
        </p:nvSpPr>
        <p:spPr>
          <a:xfrm>
            <a:off x="714640" y="2367399"/>
            <a:ext cx="8591406" cy="4756864"/>
          </a:xfrm>
          <a:prstGeom prst="rect">
            <a:avLst/>
          </a:prstGeom>
          <a:noFill/>
          <a:ln/>
        </p:spPr>
        <p:txBody>
          <a:bodyPr wrap="square" lIns="0" tIns="0" rIns="0" bIns="0" rtlCol="0" anchor="ctr"/>
          <a:lstStyle/>
          <a:p>
            <a:r>
              <a:rPr lang="uk-UA" sz="2000" dirty="0">
                <a:latin typeface="Gilroy" panose="00000500000000000000" pitchFamily="2" charset="-52"/>
              </a:rPr>
              <a:t>Коли нове правило верстання видань сформовано, необхідно додати його до існуючої бази правил та перевірити макет на відповідність даному правилу, або ж тим правилам, які вже додано до бази інформаційної системи автоматизованої перевірки трансформованих знань на відповідність правилам конкретної предметної </a:t>
            </a:r>
            <a:r>
              <a:rPr lang="uk-UA" sz="2000" dirty="0" smtClean="0">
                <a:latin typeface="Gilroy" panose="00000500000000000000" pitchFamily="2" charset="-52"/>
              </a:rPr>
              <a:t>області</a:t>
            </a:r>
          </a:p>
          <a:p>
            <a:endParaRPr lang="uk-UA" sz="2000" dirty="0">
              <a:latin typeface="Gilroy" panose="00000500000000000000" pitchFamily="2" charset="-52"/>
            </a:endParaRPr>
          </a:p>
          <a:p>
            <a:r>
              <a:rPr lang="uk-UA" sz="2000" dirty="0">
                <a:latin typeface="Gilroy" panose="00000500000000000000" pitchFamily="2" charset="-52"/>
              </a:rPr>
              <a:t>Запропонована трансформація знань дозволяє ефективно використовувати в системі електронного навчання як у цілісному навчальному комплексі як формалізовані, так і неформалізовані знання та </a:t>
            </a:r>
            <a:r>
              <a:rPr lang="uk-UA" sz="2000" dirty="0" err="1">
                <a:latin typeface="Gilroy" panose="00000500000000000000" pitchFamily="2" charset="-52"/>
              </a:rPr>
              <a:t>оперативно</a:t>
            </a:r>
            <a:r>
              <a:rPr lang="uk-UA" sz="2000" dirty="0">
                <a:latin typeface="Gilroy" panose="00000500000000000000" pitchFamily="2" charset="-52"/>
              </a:rPr>
              <a:t> здійснювати формування певних комплексів знань на індивідуальному, груповому, організаційному та між організаційному рівнях. </a:t>
            </a:r>
            <a:endParaRPr lang="uk-UA" sz="2000" dirty="0" smtClean="0">
              <a:latin typeface="Gilroy" panose="00000500000000000000" pitchFamily="2" charset="-52"/>
            </a:endParaRPr>
          </a:p>
          <a:p>
            <a:endParaRPr lang="uk-UA" sz="2000" dirty="0">
              <a:latin typeface="Gilroy" panose="00000500000000000000" pitchFamily="2" charset="-52"/>
            </a:endParaRPr>
          </a:p>
          <a:p>
            <a:r>
              <a:rPr lang="uk-UA" sz="2000" dirty="0" smtClean="0">
                <a:latin typeface="Gilroy" panose="00000500000000000000" pitchFamily="2" charset="-52"/>
              </a:rPr>
              <a:t>Завдяки </a:t>
            </a:r>
            <a:r>
              <a:rPr lang="uk-UA" sz="2000" dirty="0">
                <a:latin typeface="Gilroy" panose="00000500000000000000" pitchFamily="2" charset="-52"/>
              </a:rPr>
              <a:t>автоматизації перевірки трансформованих знань на відповідність правилам конкретної предметної області з’являється можливість швидкого й якісного перетворення знань і, відповідно, їх формалізації стосовно вимог певної предметної області.</a:t>
            </a:r>
            <a:endParaRPr lang="ru-RU" sz="2000" dirty="0">
              <a:latin typeface="Gilroy" panose="00000500000000000000" pitchFamily="2" charset="-52"/>
            </a:endParaRPr>
          </a:p>
          <a:p>
            <a:r>
              <a:rPr lang="uk-UA" sz="2000" dirty="0">
                <a:latin typeface="Gilroy" panose="00000500000000000000" pitchFamily="2" charset="-52"/>
              </a:rPr>
              <a:t> </a:t>
            </a:r>
            <a:endParaRPr lang="ru-RU" sz="2000" dirty="0">
              <a:latin typeface="Gilroy" panose="00000500000000000000" pitchFamily="2" charset="-52"/>
            </a:endParaRPr>
          </a:p>
          <a:p>
            <a:endParaRPr lang="uk-UA" sz="2000" dirty="0">
              <a:latin typeface="Gilroy" panose="00000500000000000000" pitchFamily="2" charset="-52"/>
            </a:endParaRPr>
          </a:p>
        </p:txBody>
      </p:sp>
      <p:sp>
        <p:nvSpPr>
          <p:cNvPr id="10" name="Object12"/>
          <p:cNvSpPr/>
          <p:nvPr/>
        </p:nvSpPr>
        <p:spPr>
          <a:xfrm>
            <a:off x="9096375" y="6669388"/>
            <a:ext cx="439661" cy="552450"/>
          </a:xfrm>
          <a:prstGeom prst="rect">
            <a:avLst/>
          </a:prstGeom>
          <a:noFill/>
          <a:ln/>
        </p:spPr>
        <p:txBody>
          <a:bodyPr wrap="square" lIns="0" tIns="0" rIns="0" bIns="0" rtlCol="0" anchor="ctr"/>
          <a:lstStyle/>
          <a:p>
            <a:r>
              <a:rPr lang="uk-UA" sz="2800" b="1" dirty="0" smtClean="0">
                <a:latin typeface="Gilroy" panose="00000500000000000000" pitchFamily="2" charset="-52"/>
              </a:rPr>
              <a:t>40</a:t>
            </a:r>
            <a:endParaRPr lang="ru-RU" sz="2800" b="1" dirty="0">
              <a:latin typeface="Gilroy" panose="00000500000000000000" pitchFamily="2" charset="-52"/>
            </a:endParaRPr>
          </a:p>
        </p:txBody>
      </p:sp>
    </p:spTree>
    <p:extLst>
      <p:ext uri="{BB962C8B-B14F-4D97-AF65-F5344CB8AC3E}">
        <p14:creationId xmlns:p14="http://schemas.microsoft.com/office/powerpoint/2010/main" val="5843445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19" name="Object 4" descr="preencoded.png"/>
          <p:cNvPicPr>
            <a:picLocks noChangeAspect="1"/>
          </p:cNvPicPr>
          <p:nvPr/>
        </p:nvPicPr>
        <p:blipFill>
          <a:blip r:embed="rId3">
            <a:extLst>
              <a:ext uri="{96DAC541-7B7A-43D3-8B79-37D633B846F1}">
                <asvg:svgBlip xmlns="" xmlns:asvg="http://schemas.microsoft.com/office/drawing/2016/SVG/main" r:embed="rId5"/>
              </a:ext>
            </a:extLst>
          </a:blip>
          <a:srcRect/>
          <a:stretch/>
        </p:blipFill>
        <p:spPr>
          <a:xfrm rot="5400000">
            <a:off x="645704" y="628062"/>
            <a:ext cx="5964670" cy="7315200"/>
          </a:xfrm>
          <a:prstGeom prst="rect">
            <a:avLst/>
          </a:prstGeom>
        </p:spPr>
      </p:pic>
      <p:pic>
        <p:nvPicPr>
          <p:cNvPr id="18" name="Object 2" descr="preencoded.png"/>
          <p:cNvPicPr>
            <a:picLocks noChangeAspect="1"/>
          </p:cNvPicPr>
          <p:nvPr/>
        </p:nvPicPr>
        <p:blipFill>
          <a:blip r:embed="rId6"/>
          <a:srcRect/>
          <a:stretch/>
        </p:blipFill>
        <p:spPr>
          <a:xfrm>
            <a:off x="0" y="0"/>
            <a:ext cx="9428406" cy="3941462"/>
          </a:xfrm>
          <a:prstGeom prst="rect">
            <a:avLst/>
          </a:prstGeom>
        </p:spPr>
      </p:pic>
      <p:pic>
        <p:nvPicPr>
          <p:cNvPr id="2" name="Object 1" descr="preencoded.png"/>
          <p:cNvPicPr>
            <a:picLocks noChangeAspect="1"/>
          </p:cNvPicPr>
          <p:nvPr/>
        </p:nvPicPr>
        <p:blipFill>
          <a:blip r:embed="rId7"/>
          <a:srcRect/>
          <a:stretch/>
        </p:blipFill>
        <p:spPr>
          <a:xfrm>
            <a:off x="200025" y="2665235"/>
            <a:ext cx="5756274" cy="1620427"/>
          </a:xfrm>
          <a:prstGeom prst="rect">
            <a:avLst/>
          </a:prstGeom>
        </p:spPr>
      </p:pic>
      <p:pic>
        <p:nvPicPr>
          <p:cNvPr id="3" name="Object 2" descr="preencoded.png"/>
          <p:cNvPicPr>
            <a:picLocks noChangeAspect="1"/>
          </p:cNvPicPr>
          <p:nvPr/>
        </p:nvPicPr>
        <p:blipFill>
          <a:blip r:embed="rId8"/>
          <a:srcRect/>
          <a:stretch/>
        </p:blipFill>
        <p:spPr>
          <a:xfrm>
            <a:off x="4981575" y="695325"/>
            <a:ext cx="4772025" cy="5942181"/>
          </a:xfrm>
          <a:prstGeom prst="rect">
            <a:avLst/>
          </a:prstGeom>
        </p:spPr>
      </p:pic>
      <p:pic>
        <p:nvPicPr>
          <p:cNvPr id="4" name="Object 3" descr="preencoded.png"/>
          <p:cNvPicPr>
            <a:picLocks noChangeAspect="1"/>
          </p:cNvPicPr>
          <p:nvPr/>
        </p:nvPicPr>
        <p:blipFill>
          <a:blip r:embed="rId9"/>
          <a:srcRect/>
          <a:stretch/>
        </p:blipFill>
        <p:spPr>
          <a:xfrm>
            <a:off x="0" y="8271"/>
            <a:ext cx="9753600" cy="7315200"/>
          </a:xfrm>
          <a:prstGeom prst="rect">
            <a:avLst/>
          </a:prstGeom>
        </p:spPr>
      </p:pic>
      <p:pic>
        <p:nvPicPr>
          <p:cNvPr id="5" name="Object 4" descr="preencoded.png"/>
          <p:cNvPicPr>
            <a:picLocks noChangeAspect="1"/>
          </p:cNvPicPr>
          <p:nvPr/>
        </p:nvPicPr>
        <p:blipFill>
          <a:blip r:embed="rId10"/>
          <a:srcRect/>
          <a:stretch/>
        </p:blipFill>
        <p:spPr>
          <a:xfrm>
            <a:off x="8372475" y="0"/>
            <a:ext cx="1381125" cy="1660489"/>
          </a:xfrm>
          <a:prstGeom prst="rect">
            <a:avLst/>
          </a:prstGeom>
        </p:spPr>
      </p:pic>
      <p:pic>
        <p:nvPicPr>
          <p:cNvPr id="6" name="Object 5" descr="preencoded.png"/>
          <p:cNvPicPr>
            <a:picLocks noChangeAspect="1"/>
          </p:cNvPicPr>
          <p:nvPr/>
        </p:nvPicPr>
        <p:blipFill>
          <a:blip r:embed="rId11">
            <a:extLst>
              <a:ext uri="{96DAC541-7B7A-43D3-8B79-37D633B846F1}">
                <asvg:svgBlip xmlns="" xmlns:asvg="http://schemas.microsoft.com/office/drawing/2016/SVG/main" r:embed="rId12"/>
              </a:ext>
            </a:extLst>
          </a:blip>
          <a:srcRect/>
          <a:stretch/>
        </p:blipFill>
        <p:spPr>
          <a:xfrm>
            <a:off x="4405702" y="1581150"/>
            <a:ext cx="5448300" cy="5734050"/>
          </a:xfrm>
          <a:prstGeom prst="rect">
            <a:avLst/>
          </a:prstGeom>
        </p:spPr>
      </p:pic>
      <p:pic>
        <p:nvPicPr>
          <p:cNvPr id="7" name="Object 6" descr="preencoded.png"/>
          <p:cNvPicPr>
            <a:picLocks noChangeAspect="1"/>
          </p:cNvPicPr>
          <p:nvPr/>
        </p:nvPicPr>
        <p:blipFill>
          <a:blip r:embed="rId13">
            <a:extLst>
              <a:ext uri="{96DAC541-7B7A-43D3-8B79-37D633B846F1}">
                <asvg:svgBlip xmlns="" xmlns:asvg="http://schemas.microsoft.com/office/drawing/2016/SVG/main" r:embed="rId14"/>
              </a:ext>
            </a:extLst>
          </a:blip>
          <a:srcRect/>
          <a:stretch/>
        </p:blipFill>
        <p:spPr>
          <a:xfrm rot="3616737">
            <a:off x="3611257" y="3851931"/>
            <a:ext cx="4076700" cy="3943350"/>
          </a:xfrm>
          <a:prstGeom prst="rect">
            <a:avLst/>
          </a:prstGeom>
        </p:spPr>
      </p:pic>
      <p:pic>
        <p:nvPicPr>
          <p:cNvPr id="9" name="Object 8" descr="preencoded.png"/>
          <p:cNvPicPr>
            <a:picLocks noChangeAspect="1"/>
          </p:cNvPicPr>
          <p:nvPr/>
        </p:nvPicPr>
        <p:blipFill>
          <a:blip r:embed="rId15">
            <a:extLst>
              <a:ext uri="{96DAC541-7B7A-43D3-8B79-37D633B846F1}">
                <asvg:svgBlip xmlns="" xmlns:asvg="http://schemas.microsoft.com/office/drawing/2016/SVG/main" r:embed="rId16"/>
              </a:ext>
            </a:extLst>
          </a:blip>
          <a:srcRect/>
          <a:stretch/>
        </p:blipFill>
        <p:spPr>
          <a:xfrm>
            <a:off x="6606578" y="3167439"/>
            <a:ext cx="1704975" cy="2809875"/>
          </a:xfrm>
          <a:prstGeom prst="rect">
            <a:avLst/>
          </a:prstGeom>
        </p:spPr>
      </p:pic>
      <p:pic>
        <p:nvPicPr>
          <p:cNvPr id="10" name="Object 9" descr="preencoded.png"/>
          <p:cNvPicPr>
            <a:picLocks noChangeAspect="1"/>
          </p:cNvPicPr>
          <p:nvPr/>
        </p:nvPicPr>
        <p:blipFill>
          <a:blip r:embed="rId17"/>
          <a:srcRect/>
          <a:stretch/>
        </p:blipFill>
        <p:spPr>
          <a:xfrm>
            <a:off x="4898805" y="2615809"/>
            <a:ext cx="2243942" cy="2243942"/>
          </a:xfrm>
          <a:prstGeom prst="rect">
            <a:avLst/>
          </a:prstGeom>
        </p:spPr>
      </p:pic>
      <p:pic>
        <p:nvPicPr>
          <p:cNvPr id="11" name="Object 10" descr="preencoded.png"/>
          <p:cNvPicPr>
            <a:picLocks noChangeAspect="1"/>
          </p:cNvPicPr>
          <p:nvPr/>
        </p:nvPicPr>
        <p:blipFill>
          <a:blip r:embed="rId18"/>
          <a:srcRect/>
          <a:stretch/>
        </p:blipFill>
        <p:spPr>
          <a:xfrm>
            <a:off x="7315195" y="5334000"/>
            <a:ext cx="2438405" cy="1981200"/>
          </a:xfrm>
          <a:prstGeom prst="rect">
            <a:avLst/>
          </a:prstGeom>
        </p:spPr>
      </p:pic>
      <p:sp>
        <p:nvSpPr>
          <p:cNvPr id="16" name="Object15"/>
          <p:cNvSpPr/>
          <p:nvPr/>
        </p:nvSpPr>
        <p:spPr>
          <a:xfrm>
            <a:off x="657225" y="2949874"/>
            <a:ext cx="6648450" cy="1104901"/>
          </a:xfrm>
          <a:prstGeom prst="rect">
            <a:avLst/>
          </a:prstGeom>
          <a:noFill/>
          <a:ln/>
        </p:spPr>
        <p:txBody>
          <a:bodyPr wrap="square" lIns="0" tIns="0" rIns="0" bIns="0" rtlCol="0" anchor="ctr"/>
          <a:lstStyle/>
          <a:p>
            <a:pPr>
              <a:lnSpc>
                <a:spcPts val="4320"/>
              </a:lnSpc>
            </a:pPr>
            <a:r>
              <a:rPr lang="uk-UA" sz="4000" b="1" dirty="0" smtClean="0">
                <a:solidFill>
                  <a:srgbClr val="000000"/>
                </a:solidFill>
                <a:latin typeface="Gilroy Bold" pitchFamily="34" charset="0"/>
              </a:rPr>
              <a:t>ДЯКУЮ ЗА УВАГУ!</a:t>
            </a:r>
            <a:endParaRPr lang="en-US" sz="4000" dirty="0"/>
          </a:p>
        </p:txBody>
      </p:sp>
      <p:pic>
        <p:nvPicPr>
          <p:cNvPr id="17" name="Object 6" descr="preencoded.png"/>
          <p:cNvPicPr>
            <a:picLocks noChangeAspect="1"/>
          </p:cNvPicPr>
          <p:nvPr/>
        </p:nvPicPr>
        <p:blipFill>
          <a:blip r:embed="rId19"/>
          <a:srcRect/>
          <a:stretch/>
        </p:blipFill>
        <p:spPr>
          <a:xfrm rot="11700000">
            <a:off x="416585" y="-303071"/>
            <a:ext cx="2667000" cy="1571625"/>
          </a:xfrm>
          <a:prstGeom prst="rect">
            <a:avLst/>
          </a:prstGeom>
        </p:spPr>
      </p:pic>
      <p:pic>
        <p:nvPicPr>
          <p:cNvPr id="20" name="Object 10" descr="preencoded.png"/>
          <p:cNvPicPr>
            <a:picLocks noChangeAspect="1"/>
          </p:cNvPicPr>
          <p:nvPr/>
        </p:nvPicPr>
        <p:blipFill>
          <a:blip r:embed="rId20">
            <a:extLst>
              <a:ext uri="{96DAC541-7B7A-43D3-8B79-37D633B846F1}">
                <asvg:svgBlip xmlns="" xmlns:asvg="http://schemas.microsoft.com/office/drawing/2016/SVG/main" r:embed="rId21"/>
              </a:ext>
            </a:extLst>
          </a:blip>
          <a:srcRect/>
          <a:stretch/>
        </p:blipFill>
        <p:spPr>
          <a:xfrm rot="13500000">
            <a:off x="2291799" y="-2200275"/>
            <a:ext cx="3969852" cy="4905375"/>
          </a:xfrm>
          <a:prstGeom prst="rect">
            <a:avLst/>
          </a:prstGeom>
        </p:spPr>
      </p:pic>
      <p:pic>
        <p:nvPicPr>
          <p:cNvPr id="21" name="Object 3" descr="preencoded.png"/>
          <p:cNvPicPr>
            <a:picLocks noChangeAspect="1"/>
          </p:cNvPicPr>
          <p:nvPr/>
        </p:nvPicPr>
        <p:blipFill>
          <a:blip r:embed="rId22"/>
          <a:srcRect/>
          <a:stretch/>
        </p:blipFill>
        <p:spPr>
          <a:xfrm>
            <a:off x="5652056" y="1694194"/>
            <a:ext cx="1072153" cy="1080990"/>
          </a:xfrm>
          <a:prstGeom prst="rect">
            <a:avLst/>
          </a:prstGeom>
        </p:spPr>
      </p:pic>
      <p:pic>
        <p:nvPicPr>
          <p:cNvPr id="22" name="Object 7" descr="preencoded.png"/>
          <p:cNvPicPr>
            <a:picLocks noChangeAspect="1"/>
          </p:cNvPicPr>
          <p:nvPr/>
        </p:nvPicPr>
        <p:blipFill>
          <a:blip r:embed="rId23"/>
          <a:srcRect/>
          <a:stretch/>
        </p:blipFill>
        <p:spPr>
          <a:xfrm rot="16200000">
            <a:off x="4838390" y="-348757"/>
            <a:ext cx="1571625" cy="2337983"/>
          </a:xfrm>
          <a:prstGeom prst="rect">
            <a:avLst/>
          </a:prstGeom>
        </p:spPr>
      </p:pic>
      <p:pic>
        <p:nvPicPr>
          <p:cNvPr id="23" name="Object 6" descr="preencoded.png"/>
          <p:cNvPicPr>
            <a:picLocks noChangeAspect="1"/>
          </p:cNvPicPr>
          <p:nvPr/>
        </p:nvPicPr>
        <p:blipFill>
          <a:blip r:embed="rId24">
            <a:extLst>
              <a:ext uri="{96DAC541-7B7A-43D3-8B79-37D633B846F1}">
                <asvg:svgBlip xmlns="" xmlns:asvg="http://schemas.microsoft.com/office/drawing/2016/SVG/main" r:embed="rId25"/>
              </a:ext>
            </a:extLst>
          </a:blip>
          <a:srcRect/>
          <a:stretch/>
        </p:blipFill>
        <p:spPr>
          <a:xfrm>
            <a:off x="8982075" y="4352925"/>
            <a:ext cx="771525" cy="1333500"/>
          </a:xfrm>
          <a:prstGeom prst="rect">
            <a:avLst/>
          </a:prstGeom>
        </p:spPr>
      </p:pic>
      <p:sp>
        <p:nvSpPr>
          <p:cNvPr id="24" name="Object12"/>
          <p:cNvSpPr/>
          <p:nvPr/>
        </p:nvSpPr>
        <p:spPr>
          <a:xfrm>
            <a:off x="9096375" y="6669388"/>
            <a:ext cx="439661" cy="552450"/>
          </a:xfrm>
          <a:prstGeom prst="rect">
            <a:avLst/>
          </a:prstGeom>
          <a:noFill/>
          <a:ln/>
        </p:spPr>
        <p:txBody>
          <a:bodyPr wrap="square" lIns="0" tIns="0" rIns="0" bIns="0" rtlCol="0" anchor="ctr"/>
          <a:lstStyle/>
          <a:p>
            <a:r>
              <a:rPr lang="uk-UA" sz="2800" b="1" dirty="0" smtClean="0">
                <a:latin typeface="Gilroy" panose="00000500000000000000" pitchFamily="2" charset="-52"/>
              </a:rPr>
              <a:t>41</a:t>
            </a:r>
            <a:endParaRPr lang="ru-RU" sz="2800" b="1" dirty="0">
              <a:latin typeface="Gilroy" panose="00000500000000000000" pitchFamily="2" charset="-52"/>
            </a:endParaRPr>
          </a:p>
        </p:txBody>
      </p:sp>
    </p:spTree>
    <p:extLst>
      <p:ext uri="{BB962C8B-B14F-4D97-AF65-F5344CB8AC3E}">
        <p14:creationId xmlns:p14="http://schemas.microsoft.com/office/powerpoint/2010/main" val="2599564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 xmlns:asvg="http://schemas.microsoft.com/office/drawing/2016/SVG/main" r:embed="rId4"/>
              </a:ext>
            </a:extLst>
          </a:blip>
          <a:srcRect/>
          <a:stretch/>
        </p:blipFill>
        <p:spPr>
          <a:xfrm>
            <a:off x="6072392" y="1367403"/>
            <a:ext cx="3133725" cy="581025"/>
          </a:xfrm>
          <a:prstGeom prst="rect">
            <a:avLst/>
          </a:prstGeom>
        </p:spPr>
      </p:pic>
      <p:pic>
        <p:nvPicPr>
          <p:cNvPr id="3" name="Object 2" descr="preencoded.png"/>
          <p:cNvPicPr>
            <a:picLocks noChangeAspect="1"/>
          </p:cNvPicPr>
          <p:nvPr/>
        </p:nvPicPr>
        <p:blipFill>
          <a:blip r:embed="rId5"/>
          <a:srcRect/>
          <a:stretch/>
        </p:blipFill>
        <p:spPr>
          <a:xfrm>
            <a:off x="0" y="2752725"/>
            <a:ext cx="9753600" cy="4562475"/>
          </a:xfrm>
          <a:prstGeom prst="rect">
            <a:avLst/>
          </a:prstGeom>
        </p:spPr>
      </p:pic>
      <p:pic>
        <p:nvPicPr>
          <p:cNvPr id="4" name="Object 3" descr="preencoded.png"/>
          <p:cNvPicPr>
            <a:picLocks noChangeAspect="1"/>
          </p:cNvPicPr>
          <p:nvPr/>
        </p:nvPicPr>
        <p:blipFill>
          <a:blip r:embed="rId6">
            <a:extLst>
              <a:ext uri="{96DAC541-7B7A-43D3-8B79-37D633B846F1}">
                <asvg:svgBlip xmlns="" xmlns:asvg="http://schemas.microsoft.com/office/drawing/2016/SVG/main" r:embed="rId7"/>
              </a:ext>
            </a:extLst>
          </a:blip>
          <a:srcRect/>
          <a:stretch/>
        </p:blipFill>
        <p:spPr>
          <a:xfrm>
            <a:off x="0" y="0"/>
            <a:ext cx="9753600" cy="2419350"/>
          </a:xfrm>
          <a:prstGeom prst="rect">
            <a:avLst/>
          </a:prstGeom>
        </p:spPr>
      </p:pic>
      <p:pic>
        <p:nvPicPr>
          <p:cNvPr id="5" name="Object 4" descr="preencoded.png"/>
          <p:cNvPicPr>
            <a:picLocks noChangeAspect="1"/>
          </p:cNvPicPr>
          <p:nvPr/>
        </p:nvPicPr>
        <p:blipFill>
          <a:blip r:embed="rId8"/>
          <a:srcRect/>
          <a:stretch/>
        </p:blipFill>
        <p:spPr>
          <a:xfrm>
            <a:off x="7015744" y="3276598"/>
            <a:ext cx="1933133" cy="1926020"/>
          </a:xfrm>
          <a:prstGeom prst="rect">
            <a:avLst/>
          </a:prstGeom>
        </p:spPr>
      </p:pic>
      <p:pic>
        <p:nvPicPr>
          <p:cNvPr id="6" name="Object 5" descr="preencoded.png"/>
          <p:cNvPicPr>
            <a:picLocks noChangeAspect="1"/>
          </p:cNvPicPr>
          <p:nvPr/>
        </p:nvPicPr>
        <p:blipFill>
          <a:blip r:embed="rId9"/>
          <a:srcRect/>
          <a:stretch/>
        </p:blipFill>
        <p:spPr>
          <a:xfrm>
            <a:off x="7995638" y="2699505"/>
            <a:ext cx="848669" cy="844521"/>
          </a:xfrm>
          <a:prstGeom prst="rect">
            <a:avLst/>
          </a:prstGeom>
        </p:spPr>
      </p:pic>
      <p:pic>
        <p:nvPicPr>
          <p:cNvPr id="7" name="Object 6" descr="preencoded.png"/>
          <p:cNvPicPr>
            <a:picLocks noChangeAspect="1"/>
          </p:cNvPicPr>
          <p:nvPr/>
        </p:nvPicPr>
        <p:blipFill>
          <a:blip r:embed="rId10"/>
          <a:srcRect/>
          <a:stretch/>
        </p:blipFill>
        <p:spPr>
          <a:xfrm>
            <a:off x="7639050" y="5972175"/>
            <a:ext cx="848669" cy="844521"/>
          </a:xfrm>
          <a:prstGeom prst="rect">
            <a:avLst/>
          </a:prstGeom>
        </p:spPr>
      </p:pic>
      <p:pic>
        <p:nvPicPr>
          <p:cNvPr id="8" name="Object 7" descr="preencoded.png"/>
          <p:cNvPicPr>
            <a:picLocks noChangeAspect="1"/>
          </p:cNvPicPr>
          <p:nvPr/>
        </p:nvPicPr>
        <p:blipFill>
          <a:blip r:embed="rId11">
            <a:extLst>
              <a:ext uri="{96DAC541-7B7A-43D3-8B79-37D633B846F1}">
                <asvg:svgBlip xmlns="" xmlns:asvg="http://schemas.microsoft.com/office/drawing/2016/SVG/main" r:embed="rId12"/>
              </a:ext>
            </a:extLst>
          </a:blip>
          <a:srcRect/>
          <a:stretch/>
        </p:blipFill>
        <p:spPr>
          <a:xfrm>
            <a:off x="6791325" y="5772150"/>
            <a:ext cx="238125" cy="733425"/>
          </a:xfrm>
          <a:prstGeom prst="rect">
            <a:avLst/>
          </a:prstGeom>
        </p:spPr>
      </p:pic>
      <p:pic>
        <p:nvPicPr>
          <p:cNvPr id="9" name="Object 8" descr="preencoded.png"/>
          <p:cNvPicPr>
            <a:picLocks noChangeAspect="1"/>
          </p:cNvPicPr>
          <p:nvPr/>
        </p:nvPicPr>
        <p:blipFill>
          <a:blip r:embed="rId11">
            <a:extLst>
              <a:ext uri="{96DAC541-7B7A-43D3-8B79-37D633B846F1}">
                <asvg:svgBlip xmlns="" xmlns:asvg="http://schemas.microsoft.com/office/drawing/2016/SVG/main" r:embed="rId13"/>
              </a:ext>
            </a:extLst>
          </a:blip>
          <a:srcRect/>
          <a:stretch/>
        </p:blipFill>
        <p:spPr>
          <a:xfrm>
            <a:off x="8801100" y="1828800"/>
            <a:ext cx="238125" cy="733425"/>
          </a:xfrm>
          <a:prstGeom prst="rect">
            <a:avLst/>
          </a:prstGeom>
        </p:spPr>
      </p:pic>
      <p:pic>
        <p:nvPicPr>
          <p:cNvPr id="10" name="Object 9" descr="preencoded.png"/>
          <p:cNvPicPr>
            <a:picLocks noChangeAspect="1"/>
          </p:cNvPicPr>
          <p:nvPr/>
        </p:nvPicPr>
        <p:blipFill>
          <a:blip r:embed="rId14">
            <a:extLst>
              <a:ext uri="{96DAC541-7B7A-43D3-8B79-37D633B846F1}">
                <asvg:svgBlip xmlns="" xmlns:asvg="http://schemas.microsoft.com/office/drawing/2016/SVG/main" r:embed="rId15"/>
              </a:ext>
            </a:extLst>
          </a:blip>
          <a:srcRect/>
          <a:stretch/>
        </p:blipFill>
        <p:spPr>
          <a:xfrm>
            <a:off x="4257675" y="2962275"/>
            <a:ext cx="5495925" cy="4352925"/>
          </a:xfrm>
          <a:prstGeom prst="rect">
            <a:avLst/>
          </a:prstGeom>
        </p:spPr>
      </p:pic>
      <p:pic>
        <p:nvPicPr>
          <p:cNvPr id="11" name="Object 10" descr="preencoded.png"/>
          <p:cNvPicPr>
            <a:picLocks noChangeAspect="1"/>
          </p:cNvPicPr>
          <p:nvPr/>
        </p:nvPicPr>
        <p:blipFill>
          <a:blip r:embed="rId16">
            <a:extLst>
              <a:ext uri="{96DAC541-7B7A-43D3-8B79-37D633B846F1}">
                <asvg:svgBlip xmlns="" xmlns:asvg="http://schemas.microsoft.com/office/drawing/2016/SVG/main" r:embed="rId17"/>
              </a:ext>
            </a:extLst>
          </a:blip>
          <a:srcRect/>
          <a:stretch/>
        </p:blipFill>
        <p:spPr>
          <a:xfrm>
            <a:off x="6905625" y="4743450"/>
            <a:ext cx="1276350" cy="1295400"/>
          </a:xfrm>
          <a:prstGeom prst="rect">
            <a:avLst/>
          </a:prstGeom>
        </p:spPr>
      </p:pic>
      <p:pic>
        <p:nvPicPr>
          <p:cNvPr id="12" name="Object 11" descr="preencoded.png"/>
          <p:cNvPicPr>
            <a:picLocks noChangeAspect="1"/>
          </p:cNvPicPr>
          <p:nvPr/>
        </p:nvPicPr>
        <p:blipFill>
          <a:blip r:embed="rId18">
            <a:extLst>
              <a:ext uri="{96DAC541-7B7A-43D3-8B79-37D633B846F1}">
                <asvg:svgBlip xmlns="" xmlns:asvg="http://schemas.microsoft.com/office/drawing/2016/SVG/main" r:embed="rId19"/>
              </a:ext>
            </a:extLst>
          </a:blip>
          <a:srcRect/>
          <a:stretch/>
        </p:blipFill>
        <p:spPr>
          <a:xfrm>
            <a:off x="6715125" y="1800225"/>
            <a:ext cx="1619250" cy="1543050"/>
          </a:xfrm>
          <a:prstGeom prst="rect">
            <a:avLst/>
          </a:prstGeom>
        </p:spPr>
      </p:pic>
      <p:sp>
        <p:nvSpPr>
          <p:cNvPr id="13" name="Object12"/>
          <p:cNvSpPr/>
          <p:nvPr/>
        </p:nvSpPr>
        <p:spPr>
          <a:xfrm>
            <a:off x="942975" y="2228850"/>
            <a:ext cx="5724525" cy="819150"/>
          </a:xfrm>
          <a:prstGeom prst="rect">
            <a:avLst/>
          </a:prstGeom>
          <a:noFill/>
          <a:ln/>
        </p:spPr>
        <p:txBody>
          <a:bodyPr wrap="square" lIns="0" tIns="0" rIns="0" bIns="0" rtlCol="0" anchor="ctr"/>
          <a:lstStyle/>
          <a:p>
            <a:pPr>
              <a:lnSpc>
                <a:spcPts val="3240"/>
              </a:lnSpc>
            </a:pPr>
            <a:r>
              <a:rPr lang="ru-RU" sz="2700" b="1" dirty="0">
                <a:solidFill>
                  <a:srgbClr val="000000"/>
                </a:solidFill>
                <a:latin typeface="Gilroy Bold" pitchFamily="34" charset="0"/>
                <a:ea typeface="Gilroy Bold" pitchFamily="34" charset="-122"/>
                <a:cs typeface="Gilroy Bold" pitchFamily="34" charset="-120"/>
              </a:rPr>
              <a:t>До </a:t>
            </a:r>
            <a:r>
              <a:rPr lang="ru-RU" sz="2700" b="1" dirty="0" err="1">
                <a:solidFill>
                  <a:srgbClr val="000000"/>
                </a:solidFill>
                <a:latin typeface="Gilroy Bold" pitchFamily="34" charset="0"/>
                <a:ea typeface="Gilroy Bold" pitchFamily="34" charset="-122"/>
                <a:cs typeface="Gilroy Bold" pitchFamily="34" charset="-120"/>
              </a:rPr>
              <a:t>неформалізованих</a:t>
            </a:r>
            <a:r>
              <a:rPr lang="ru-RU" sz="2700" b="1" dirty="0">
                <a:solidFill>
                  <a:srgbClr val="000000"/>
                </a:solidFill>
                <a:latin typeface="Gilroy Bold" pitchFamily="34" charset="0"/>
                <a:ea typeface="Gilroy Bold" pitchFamily="34" charset="-122"/>
                <a:cs typeface="Gilroy Bold" pitchFamily="34" charset="-120"/>
              </a:rPr>
              <a:t> </a:t>
            </a:r>
            <a:r>
              <a:rPr lang="ru-RU" sz="2700" b="1" dirty="0" err="1">
                <a:solidFill>
                  <a:srgbClr val="000000"/>
                </a:solidFill>
                <a:latin typeface="Gilroy Bold" pitchFamily="34" charset="0"/>
                <a:ea typeface="Gilroy Bold" pitchFamily="34" charset="-122"/>
                <a:cs typeface="Gilroy Bold" pitchFamily="34" charset="-120"/>
              </a:rPr>
              <a:t>завдань</a:t>
            </a:r>
            <a:r>
              <a:rPr lang="ru-RU" sz="2700" b="1" dirty="0">
                <a:solidFill>
                  <a:srgbClr val="000000"/>
                </a:solidFill>
                <a:latin typeface="Gilroy Bold" pitchFamily="34" charset="0"/>
                <a:ea typeface="Gilroy Bold" pitchFamily="34" charset="-122"/>
                <a:cs typeface="Gilroy Bold" pitchFamily="34" charset="-120"/>
              </a:rPr>
              <a:t> </a:t>
            </a:r>
            <a:r>
              <a:rPr lang="ru-RU" sz="2700" b="1" dirty="0" err="1">
                <a:solidFill>
                  <a:srgbClr val="000000"/>
                </a:solidFill>
                <a:latin typeface="Gilroy Bold" pitchFamily="34" charset="0"/>
                <a:ea typeface="Gilroy Bold" pitchFamily="34" charset="-122"/>
                <a:cs typeface="Gilroy Bold" pitchFamily="34" charset="-120"/>
              </a:rPr>
              <a:t>відносяться</a:t>
            </a:r>
            <a:r>
              <a:rPr lang="ru-RU" sz="2700" b="1" dirty="0">
                <a:solidFill>
                  <a:srgbClr val="000000"/>
                </a:solidFill>
                <a:latin typeface="Gilroy Bold" pitchFamily="34" charset="0"/>
                <a:ea typeface="Gilroy Bold" pitchFamily="34" charset="-122"/>
                <a:cs typeface="Gilroy Bold" pitchFamily="34" charset="-120"/>
              </a:rPr>
              <a:t> </a:t>
            </a:r>
            <a:r>
              <a:rPr lang="ru-RU" sz="2700" b="1" dirty="0" err="1">
                <a:solidFill>
                  <a:srgbClr val="000000"/>
                </a:solidFill>
                <a:latin typeface="Gilroy Bold" pitchFamily="34" charset="0"/>
                <a:ea typeface="Gilroy Bold" pitchFamily="34" charset="-122"/>
                <a:cs typeface="Gilroy Bold" pitchFamily="34" charset="-120"/>
              </a:rPr>
              <a:t>завдання</a:t>
            </a:r>
            <a:r>
              <a:rPr lang="ru-RU" sz="2700" b="1" dirty="0">
                <a:solidFill>
                  <a:srgbClr val="000000"/>
                </a:solidFill>
                <a:latin typeface="Gilroy Bold" pitchFamily="34" charset="0"/>
                <a:ea typeface="Gilroy Bold" pitchFamily="34" charset="-122"/>
                <a:cs typeface="Gilroy Bold" pitchFamily="34" charset="-120"/>
              </a:rPr>
              <a:t>, </a:t>
            </a:r>
            <a:r>
              <a:rPr lang="ru-RU" sz="2700" b="1" dirty="0" err="1">
                <a:solidFill>
                  <a:srgbClr val="000000"/>
                </a:solidFill>
                <a:latin typeface="Gilroy Bold" pitchFamily="34" charset="0"/>
                <a:ea typeface="Gilroy Bold" pitchFamily="34" charset="-122"/>
                <a:cs typeface="Gilroy Bold" pitchFamily="34" charset="-120"/>
              </a:rPr>
              <a:t>що</a:t>
            </a:r>
            <a:r>
              <a:rPr lang="ru-RU" sz="2700" b="1" dirty="0">
                <a:solidFill>
                  <a:srgbClr val="000000"/>
                </a:solidFill>
                <a:latin typeface="Gilroy Bold" pitchFamily="34" charset="0"/>
                <a:ea typeface="Gilroy Bold" pitchFamily="34" charset="-122"/>
                <a:cs typeface="Gilroy Bold" pitchFamily="34" charset="-120"/>
              </a:rPr>
              <a:t> </a:t>
            </a:r>
            <a:r>
              <a:rPr lang="ru-RU" sz="2700" b="1" dirty="0" err="1">
                <a:solidFill>
                  <a:srgbClr val="000000"/>
                </a:solidFill>
                <a:latin typeface="Gilroy Bold" pitchFamily="34" charset="0"/>
                <a:ea typeface="Gilroy Bold" pitchFamily="34" charset="-122"/>
                <a:cs typeface="Gilroy Bold" pitchFamily="34" charset="-120"/>
              </a:rPr>
              <a:t>мають</a:t>
            </a:r>
            <a:r>
              <a:rPr lang="ru-RU" sz="2700" b="1" dirty="0">
                <a:solidFill>
                  <a:srgbClr val="000000"/>
                </a:solidFill>
                <a:latin typeface="Gilroy Bold" pitchFamily="34" charset="0"/>
                <a:ea typeface="Gilroy Bold" pitchFamily="34" charset="-122"/>
                <a:cs typeface="Gilroy Bold" pitchFamily="34" charset="-120"/>
              </a:rPr>
              <a:t> </a:t>
            </a:r>
            <a:r>
              <a:rPr lang="ru-RU" sz="2700" b="1" dirty="0" err="1">
                <a:solidFill>
                  <a:srgbClr val="000000"/>
                </a:solidFill>
                <a:latin typeface="Gilroy Bold" pitchFamily="34" charset="0"/>
                <a:ea typeface="Gilroy Bold" pitchFamily="34" charset="-122"/>
                <a:cs typeface="Gilroy Bold" pitchFamily="34" charset="-120"/>
              </a:rPr>
              <a:t>хоча</a:t>
            </a:r>
            <a:r>
              <a:rPr lang="ru-RU" sz="2700" b="1" dirty="0">
                <a:solidFill>
                  <a:srgbClr val="000000"/>
                </a:solidFill>
                <a:latin typeface="Gilroy Bold" pitchFamily="34" charset="0"/>
                <a:ea typeface="Gilroy Bold" pitchFamily="34" charset="-122"/>
                <a:cs typeface="Gilroy Bold" pitchFamily="34" charset="-120"/>
              </a:rPr>
              <a:t> б одну з </a:t>
            </a:r>
            <a:r>
              <a:rPr lang="ru-RU" sz="2700" b="1" dirty="0" err="1">
                <a:solidFill>
                  <a:srgbClr val="000000"/>
                </a:solidFill>
                <a:latin typeface="Gilroy Bold" pitchFamily="34" charset="0"/>
                <a:ea typeface="Gilroy Bold" pitchFamily="34" charset="-122"/>
                <a:cs typeface="Gilroy Bold" pitchFamily="34" charset="-120"/>
              </a:rPr>
              <a:t>властивостей</a:t>
            </a:r>
            <a:r>
              <a:rPr lang="ru-RU" sz="2700" b="1" dirty="0">
                <a:solidFill>
                  <a:srgbClr val="000000"/>
                </a:solidFill>
                <a:latin typeface="Gilroy Bold" pitchFamily="34" charset="0"/>
                <a:ea typeface="Gilroy Bold" pitchFamily="34" charset="-122"/>
                <a:cs typeface="Gilroy Bold" pitchFamily="34" charset="-120"/>
              </a:rPr>
              <a:t>:</a:t>
            </a:r>
            <a:endParaRPr lang="en-US" sz="2700" dirty="0"/>
          </a:p>
        </p:txBody>
      </p:sp>
      <p:sp>
        <p:nvSpPr>
          <p:cNvPr id="14" name="Object13"/>
          <p:cNvSpPr/>
          <p:nvPr/>
        </p:nvSpPr>
        <p:spPr>
          <a:xfrm>
            <a:off x="981880" y="3131867"/>
            <a:ext cx="5943600" cy="3429000"/>
          </a:xfrm>
          <a:prstGeom prst="rect">
            <a:avLst/>
          </a:prstGeom>
          <a:noFill/>
          <a:ln/>
        </p:spPr>
        <p:txBody>
          <a:bodyPr wrap="square" lIns="0" tIns="0" rIns="0" bIns="0" rtlCol="0" anchor="ctr"/>
          <a:lstStyle/>
          <a:p>
            <a:pPr>
              <a:lnSpc>
                <a:spcPts val="2700"/>
              </a:lnSpc>
            </a:pPr>
            <a:r>
              <a:rPr lang="ru-RU" sz="2250" dirty="0" smtClean="0">
                <a:solidFill>
                  <a:srgbClr val="000000"/>
                </a:solidFill>
                <a:latin typeface="Gilroy Regular" pitchFamily="34" charset="0"/>
                <a:ea typeface="Gilroy Regular" pitchFamily="34" charset="-122"/>
                <a:cs typeface="Gilroy Regular" pitchFamily="34" charset="-120"/>
              </a:rPr>
              <a:t>- </a:t>
            </a:r>
            <a:r>
              <a:rPr lang="ru-RU" sz="2250" dirty="0" err="1" smtClean="0">
                <a:solidFill>
                  <a:srgbClr val="000000"/>
                </a:solidFill>
                <a:latin typeface="Gilroy Regular" pitchFamily="34" charset="0"/>
                <a:ea typeface="Gilroy Regular" pitchFamily="34" charset="-122"/>
                <a:cs typeface="Gilroy Regular" pitchFamily="34" charset="-120"/>
              </a:rPr>
              <a:t>алгоритмічне</a:t>
            </a:r>
            <a:r>
              <a:rPr lang="ru-RU" sz="2250" dirty="0" smtClean="0">
                <a:solidFill>
                  <a:srgbClr val="000000"/>
                </a:solidFill>
                <a:latin typeface="Gilroy Regular" pitchFamily="34" charset="0"/>
                <a:ea typeface="Gilroy Regular" pitchFamily="34" charset="-122"/>
                <a:cs typeface="Gilroy Regular" pitchFamily="34" charset="-120"/>
              </a:rPr>
              <a:t> </a:t>
            </a:r>
            <a:r>
              <a:rPr lang="ru-RU" sz="2250" dirty="0" err="1">
                <a:solidFill>
                  <a:srgbClr val="000000"/>
                </a:solidFill>
                <a:latin typeface="Gilroy Regular" pitchFamily="34" charset="0"/>
                <a:ea typeface="Gilroy Regular" pitchFamily="34" charset="-122"/>
                <a:cs typeface="Gilroy Regular" pitchFamily="34" charset="-120"/>
              </a:rPr>
              <a:t>рішення</a:t>
            </a:r>
            <a:r>
              <a:rPr lang="ru-RU" sz="2250" dirty="0">
                <a:solidFill>
                  <a:srgbClr val="000000"/>
                </a:solidFill>
                <a:latin typeface="Gilroy Regular" pitchFamily="34" charset="0"/>
                <a:ea typeface="Gilroy Regular" pitchFamily="34" charset="-122"/>
                <a:cs typeface="Gilroy Regular" pitchFamily="34" charset="-120"/>
              </a:rPr>
              <a:t> не </a:t>
            </a:r>
            <a:r>
              <a:rPr lang="ru-RU" sz="2250" dirty="0" err="1">
                <a:solidFill>
                  <a:srgbClr val="000000"/>
                </a:solidFill>
                <a:latin typeface="Gilroy Regular" pitchFamily="34" charset="0"/>
                <a:ea typeface="Gilroy Regular" pitchFamily="34" charset="-122"/>
                <a:cs typeface="Gilroy Regular" pitchFamily="34" charset="-120"/>
              </a:rPr>
              <a:t>відоме</a:t>
            </a:r>
            <a:r>
              <a:rPr lang="ru-RU" sz="2250" dirty="0">
                <a:solidFill>
                  <a:srgbClr val="000000"/>
                </a:solidFill>
                <a:latin typeface="Gilroy Regular" pitchFamily="34" charset="0"/>
                <a:ea typeface="Gilroy Regular" pitchFamily="34" charset="-122"/>
                <a:cs typeface="Gilroy Regular" pitchFamily="34" charset="-120"/>
              </a:rPr>
              <a:t>;</a:t>
            </a:r>
          </a:p>
          <a:p>
            <a:pPr>
              <a:lnSpc>
                <a:spcPts val="2700"/>
              </a:lnSpc>
            </a:pPr>
            <a:r>
              <a:rPr lang="ru-RU" sz="2250" dirty="0" smtClean="0">
                <a:solidFill>
                  <a:srgbClr val="000000"/>
                </a:solidFill>
                <a:latin typeface="Gilroy Regular" pitchFamily="34" charset="0"/>
                <a:ea typeface="Gilroy Regular" pitchFamily="34" charset="-122"/>
                <a:cs typeface="Gilroy Regular" pitchFamily="34" charset="-120"/>
              </a:rPr>
              <a:t>- </a:t>
            </a:r>
            <a:r>
              <a:rPr lang="ru-RU" sz="2250" dirty="0" err="1" smtClean="0">
                <a:solidFill>
                  <a:srgbClr val="000000"/>
                </a:solidFill>
                <a:latin typeface="Gilroy Regular" pitchFamily="34" charset="0"/>
                <a:ea typeface="Gilroy Regular" pitchFamily="34" charset="-122"/>
                <a:cs typeface="Gilroy Regular" pitchFamily="34" charset="-120"/>
              </a:rPr>
              <a:t>завдання</a:t>
            </a:r>
            <a:r>
              <a:rPr lang="ru-RU" sz="2250" dirty="0" smtClean="0">
                <a:solidFill>
                  <a:srgbClr val="000000"/>
                </a:solidFill>
                <a:latin typeface="Gilroy Regular" pitchFamily="34" charset="0"/>
                <a:ea typeface="Gilroy Regular" pitchFamily="34" charset="-122"/>
                <a:cs typeface="Gilroy Regular" pitchFamily="34" charset="-120"/>
              </a:rPr>
              <a:t> </a:t>
            </a:r>
            <a:r>
              <a:rPr lang="ru-RU" sz="2250" dirty="0">
                <a:solidFill>
                  <a:srgbClr val="000000"/>
                </a:solidFill>
                <a:latin typeface="Gilroy Regular" pitchFamily="34" charset="0"/>
                <a:ea typeface="Gilroy Regular" pitchFamily="34" charset="-122"/>
                <a:cs typeface="Gilroy Regular" pitchFamily="34" charset="-120"/>
              </a:rPr>
              <a:t>не </a:t>
            </a:r>
            <a:r>
              <a:rPr lang="ru-RU" sz="2250" dirty="0" err="1">
                <a:solidFill>
                  <a:srgbClr val="000000"/>
                </a:solidFill>
                <a:latin typeface="Gilroy Regular" pitchFamily="34" charset="0"/>
                <a:ea typeface="Gilroy Regular" pitchFamily="34" charset="-122"/>
                <a:cs typeface="Gilroy Regular" pitchFamily="34" charset="-120"/>
              </a:rPr>
              <a:t>можуть</a:t>
            </a:r>
            <a:r>
              <a:rPr lang="ru-RU" sz="2250" dirty="0">
                <a:solidFill>
                  <a:srgbClr val="000000"/>
                </a:solidFill>
                <a:latin typeface="Gilroy Regular" pitchFamily="34" charset="0"/>
                <a:ea typeface="Gilroy Regular" pitchFamily="34" charset="-122"/>
                <a:cs typeface="Gilroy Regular" pitchFamily="34" charset="-120"/>
              </a:rPr>
              <a:t> бути </a:t>
            </a:r>
            <a:r>
              <a:rPr lang="ru-RU" sz="2250" dirty="0" err="1">
                <a:solidFill>
                  <a:srgbClr val="000000"/>
                </a:solidFill>
                <a:latin typeface="Gilroy Regular" pitchFamily="34" charset="0"/>
                <a:ea typeface="Gilroy Regular" pitchFamily="34" charset="-122"/>
                <a:cs typeface="Gilroy Regular" pitchFamily="34" charset="-120"/>
              </a:rPr>
              <a:t>визначені</a:t>
            </a:r>
            <a:r>
              <a:rPr lang="ru-RU" sz="2250" dirty="0">
                <a:solidFill>
                  <a:srgbClr val="000000"/>
                </a:solidFill>
                <a:latin typeface="Gilroy Regular" pitchFamily="34" charset="0"/>
                <a:ea typeface="Gilroy Regular" pitchFamily="34" charset="-122"/>
                <a:cs typeface="Gilroy Regular" pitchFamily="34" charset="-120"/>
              </a:rPr>
              <a:t> в </a:t>
            </a:r>
            <a:r>
              <a:rPr lang="ru-RU" sz="2250" dirty="0" err="1">
                <a:solidFill>
                  <a:srgbClr val="000000"/>
                </a:solidFill>
                <a:latin typeface="Gilroy Regular" pitchFamily="34" charset="0"/>
                <a:ea typeface="Gilroy Regular" pitchFamily="34" charset="-122"/>
                <a:cs typeface="Gilroy Regular" pitchFamily="34" charset="-120"/>
              </a:rPr>
              <a:t>кінцевому</a:t>
            </a:r>
            <a:r>
              <a:rPr lang="ru-RU" sz="2250" dirty="0">
                <a:solidFill>
                  <a:srgbClr val="000000"/>
                </a:solidFill>
                <a:latin typeface="Gilroy Regular" pitchFamily="34" charset="0"/>
                <a:ea typeface="Gilroy Regular" pitchFamily="34" charset="-122"/>
                <a:cs typeface="Gilroy Regular" pitchFamily="34" charset="-120"/>
              </a:rPr>
              <a:t> </a:t>
            </a:r>
            <a:r>
              <a:rPr lang="ru-RU" sz="2250" dirty="0" err="1">
                <a:solidFill>
                  <a:srgbClr val="000000"/>
                </a:solidFill>
                <a:latin typeface="Gilroy Regular" pitchFamily="34" charset="0"/>
                <a:ea typeface="Gilroy Regular" pitchFamily="34" charset="-122"/>
                <a:cs typeface="Gilroy Regular" pitchFamily="34" charset="-120"/>
              </a:rPr>
              <a:t>підсумку</a:t>
            </a:r>
            <a:r>
              <a:rPr lang="ru-RU" sz="2250" dirty="0">
                <a:solidFill>
                  <a:srgbClr val="000000"/>
                </a:solidFill>
                <a:latin typeface="Gilroy Regular" pitchFamily="34" charset="0"/>
                <a:ea typeface="Gilroy Regular" pitchFamily="34" charset="-122"/>
                <a:cs typeface="Gilroy Regular" pitchFamily="34" charset="-120"/>
              </a:rPr>
              <a:t> </a:t>
            </a:r>
            <a:r>
              <a:rPr lang="ru-RU" sz="2250" dirty="0" err="1">
                <a:solidFill>
                  <a:srgbClr val="000000"/>
                </a:solidFill>
                <a:latin typeface="Gilroy Regular" pitchFamily="34" charset="0"/>
                <a:ea typeface="Gilroy Regular" pitchFamily="34" charset="-122"/>
                <a:cs typeface="Gilroy Regular" pitchFamily="34" charset="-120"/>
              </a:rPr>
              <a:t>числової</a:t>
            </a:r>
            <a:r>
              <a:rPr lang="ru-RU" sz="2250" dirty="0">
                <a:solidFill>
                  <a:srgbClr val="000000"/>
                </a:solidFill>
                <a:latin typeface="Gilroy Regular" pitchFamily="34" charset="0"/>
                <a:ea typeface="Gilroy Regular" pitchFamily="34" charset="-122"/>
                <a:cs typeface="Gilroy Regular" pitchFamily="34" charset="-120"/>
              </a:rPr>
              <a:t> </a:t>
            </a:r>
            <a:r>
              <a:rPr lang="ru-RU" sz="2250" dirty="0" err="1">
                <a:solidFill>
                  <a:srgbClr val="000000"/>
                </a:solidFill>
                <a:latin typeface="Gilroy Regular" pitchFamily="34" charset="0"/>
                <a:ea typeface="Gilroy Regular" pitchFamily="34" charset="-122"/>
                <a:cs typeface="Gilroy Regular" pitchFamily="34" charset="-120"/>
              </a:rPr>
              <a:t>форми</a:t>
            </a:r>
            <a:r>
              <a:rPr lang="ru-RU" sz="2250" dirty="0">
                <a:solidFill>
                  <a:srgbClr val="000000"/>
                </a:solidFill>
                <a:latin typeface="Gilroy Regular" pitchFamily="34" charset="0"/>
                <a:ea typeface="Gilroy Regular" pitchFamily="34" charset="-122"/>
                <a:cs typeface="Gilroy Regular" pitchFamily="34" charset="-120"/>
              </a:rPr>
              <a:t> </a:t>
            </a:r>
            <a:r>
              <a:rPr lang="ru-RU" sz="2250" dirty="0" err="1">
                <a:solidFill>
                  <a:srgbClr val="000000"/>
                </a:solidFill>
                <a:latin typeface="Gilroy Regular" pitchFamily="34" charset="0"/>
                <a:ea typeface="Gilroy Regular" pitchFamily="34" charset="-122"/>
                <a:cs typeface="Gilroy Regular" pitchFamily="34" charset="-120"/>
              </a:rPr>
              <a:t>завдання</a:t>
            </a:r>
            <a:r>
              <a:rPr lang="ru-RU" sz="2250" dirty="0">
                <a:solidFill>
                  <a:srgbClr val="000000"/>
                </a:solidFill>
                <a:latin typeface="Gilroy Regular" pitchFamily="34" charset="0"/>
                <a:ea typeface="Gilroy Regular" pitchFamily="34" charset="-122"/>
                <a:cs typeface="Gilroy Regular" pitchFamily="34" charset="-120"/>
              </a:rPr>
              <a:t>, </a:t>
            </a:r>
            <a:r>
              <a:rPr lang="ru-RU" sz="2250" dirty="0" err="1">
                <a:solidFill>
                  <a:srgbClr val="000000"/>
                </a:solidFill>
                <a:latin typeface="Gilroy Regular" pitchFamily="34" charset="0"/>
                <a:ea typeface="Gilroy Regular" pitchFamily="34" charset="-122"/>
                <a:cs typeface="Gilroy Regular" pitchFamily="34" charset="-120"/>
              </a:rPr>
              <a:t>причому</a:t>
            </a:r>
            <a:r>
              <a:rPr lang="ru-RU" sz="2250" dirty="0">
                <a:solidFill>
                  <a:srgbClr val="000000"/>
                </a:solidFill>
                <a:latin typeface="Gilroy Regular" pitchFamily="34" charset="0"/>
                <a:ea typeface="Gilroy Regular" pitchFamily="34" charset="-122"/>
                <a:cs typeface="Gilroy Regular" pitchFamily="34" charset="-120"/>
              </a:rPr>
              <a:t> правило </a:t>
            </a:r>
            <a:r>
              <a:rPr lang="ru-RU" sz="2250" dirty="0" err="1">
                <a:solidFill>
                  <a:srgbClr val="000000"/>
                </a:solidFill>
                <a:latin typeface="Gilroy Regular" pitchFamily="34" charset="0"/>
                <a:ea typeface="Gilroy Regular" pitchFamily="34" charset="-122"/>
                <a:cs typeface="Gilroy Regular" pitchFamily="34" charset="-120"/>
              </a:rPr>
              <a:t>дії</a:t>
            </a:r>
            <a:r>
              <a:rPr lang="ru-RU" sz="2250" dirty="0">
                <a:solidFill>
                  <a:srgbClr val="000000"/>
                </a:solidFill>
                <a:latin typeface="Gilroy Regular" pitchFamily="34" charset="0"/>
                <a:ea typeface="Gilroy Regular" pitchFamily="34" charset="-122"/>
                <a:cs typeface="Gilroy Regular" pitchFamily="34" charset="-120"/>
              </a:rPr>
              <a:t> над символами остаточно не </a:t>
            </a:r>
            <a:r>
              <a:rPr lang="ru-RU" sz="2250" dirty="0" err="1">
                <a:solidFill>
                  <a:srgbClr val="000000"/>
                </a:solidFill>
                <a:latin typeface="Gilroy Regular" pitchFamily="34" charset="0"/>
                <a:ea typeface="Gilroy Regular" pitchFamily="34" charset="-122"/>
                <a:cs typeface="Gilroy Regular" pitchFamily="34" charset="-120"/>
              </a:rPr>
              <a:t>визначено</a:t>
            </a:r>
            <a:r>
              <a:rPr lang="ru-RU" sz="2250" dirty="0">
                <a:solidFill>
                  <a:srgbClr val="000000"/>
                </a:solidFill>
                <a:latin typeface="Gilroy Regular" pitchFamily="34" charset="0"/>
                <a:ea typeface="Gilroy Regular" pitchFamily="34" charset="-122"/>
                <a:cs typeface="Gilroy Regular" pitchFamily="34" charset="-120"/>
              </a:rPr>
              <a:t>;</a:t>
            </a:r>
          </a:p>
          <a:p>
            <a:pPr>
              <a:lnSpc>
                <a:spcPts val="2700"/>
              </a:lnSpc>
            </a:pPr>
            <a:r>
              <a:rPr lang="ru-RU" sz="2250" dirty="0" smtClean="0">
                <a:solidFill>
                  <a:srgbClr val="000000"/>
                </a:solidFill>
                <a:latin typeface="Gilroy Regular" pitchFamily="34" charset="0"/>
                <a:ea typeface="Gilroy Regular" pitchFamily="34" charset="-122"/>
                <a:cs typeface="Gilroy Regular" pitchFamily="34" charset="-120"/>
              </a:rPr>
              <a:t>- мету </a:t>
            </a:r>
            <a:r>
              <a:rPr lang="ru-RU" sz="2250" dirty="0" err="1">
                <a:solidFill>
                  <a:srgbClr val="000000"/>
                </a:solidFill>
                <a:latin typeface="Gilroy Regular" pitchFamily="34" charset="0"/>
                <a:ea typeface="Gilroy Regular" pitchFamily="34" charset="-122"/>
                <a:cs typeface="Gilroy Regular" pitchFamily="34" charset="-120"/>
              </a:rPr>
              <a:t>розв'язання</a:t>
            </a:r>
            <a:r>
              <a:rPr lang="ru-RU" sz="2250" dirty="0">
                <a:solidFill>
                  <a:srgbClr val="000000"/>
                </a:solidFill>
                <a:latin typeface="Gilroy Regular" pitchFamily="34" charset="0"/>
                <a:ea typeface="Gilroy Regular" pitchFamily="34" charset="-122"/>
                <a:cs typeface="Gilroy Regular" pitchFamily="34" charset="-120"/>
              </a:rPr>
              <a:t> </a:t>
            </a:r>
            <a:r>
              <a:rPr lang="ru-RU" sz="2250" dirty="0" err="1">
                <a:solidFill>
                  <a:srgbClr val="000000"/>
                </a:solidFill>
                <a:latin typeface="Gilroy Regular" pitchFamily="34" charset="0"/>
                <a:ea typeface="Gilroy Regular" pitchFamily="34" charset="-122"/>
                <a:cs typeface="Gilroy Regular" pitchFamily="34" charset="-120"/>
              </a:rPr>
              <a:t>задачі</a:t>
            </a:r>
            <a:r>
              <a:rPr lang="ru-RU" sz="2250" dirty="0">
                <a:solidFill>
                  <a:srgbClr val="000000"/>
                </a:solidFill>
                <a:latin typeface="Gilroy Regular" pitchFamily="34" charset="0"/>
                <a:ea typeface="Gilroy Regular" pitchFamily="34" charset="-122"/>
                <a:cs typeface="Gilroy Regular" pitchFamily="34" charset="-120"/>
              </a:rPr>
              <a:t> не </a:t>
            </a:r>
            <a:r>
              <a:rPr lang="ru-RU" sz="2250" dirty="0" err="1">
                <a:solidFill>
                  <a:srgbClr val="000000"/>
                </a:solidFill>
                <a:latin typeface="Gilroy Regular" pitchFamily="34" charset="0"/>
                <a:ea typeface="Gilroy Regular" pitchFamily="34" charset="-122"/>
                <a:cs typeface="Gilroy Regular" pitchFamily="34" charset="-120"/>
              </a:rPr>
              <a:t>можна</a:t>
            </a:r>
            <a:r>
              <a:rPr lang="ru-RU" sz="2250" dirty="0">
                <a:solidFill>
                  <a:srgbClr val="000000"/>
                </a:solidFill>
                <a:latin typeface="Gilroy Regular" pitchFamily="34" charset="0"/>
                <a:ea typeface="Gilroy Regular" pitchFamily="34" charset="-122"/>
                <a:cs typeface="Gilroy Regular" pitchFamily="34" charset="-120"/>
              </a:rPr>
              <a:t> </a:t>
            </a:r>
            <a:r>
              <a:rPr lang="ru-RU" sz="2250" dirty="0" err="1">
                <a:solidFill>
                  <a:srgbClr val="000000"/>
                </a:solidFill>
                <a:latin typeface="Gilroy Regular" pitchFamily="34" charset="0"/>
                <a:ea typeface="Gilroy Regular" pitchFamily="34" charset="-122"/>
                <a:cs typeface="Gilroy Regular" pitchFamily="34" charset="-120"/>
              </a:rPr>
              <a:t>виразити</a:t>
            </a:r>
            <a:r>
              <a:rPr lang="ru-RU" sz="2250" dirty="0">
                <a:solidFill>
                  <a:srgbClr val="000000"/>
                </a:solidFill>
                <a:latin typeface="Gilroy Regular" pitchFamily="34" charset="0"/>
                <a:ea typeface="Gilroy Regular" pitchFamily="34" charset="-122"/>
                <a:cs typeface="Gilroy Regular" pitchFamily="34" charset="-120"/>
              </a:rPr>
              <a:t> точно у </a:t>
            </a:r>
            <a:r>
              <a:rPr lang="ru-RU" sz="2250" dirty="0" err="1">
                <a:solidFill>
                  <a:srgbClr val="000000"/>
                </a:solidFill>
                <a:latin typeface="Gilroy Regular" pitchFamily="34" charset="0"/>
                <a:ea typeface="Gilroy Regular" pitchFamily="34" charset="-122"/>
                <a:cs typeface="Gilroy Regular" pitchFamily="34" charset="-120"/>
              </a:rPr>
              <a:t>вигляді</a:t>
            </a:r>
            <a:r>
              <a:rPr lang="ru-RU" sz="2250" dirty="0">
                <a:solidFill>
                  <a:srgbClr val="000000"/>
                </a:solidFill>
                <a:latin typeface="Gilroy Regular" pitchFamily="34" charset="0"/>
                <a:ea typeface="Gilroy Regular" pitchFamily="34" charset="-122"/>
                <a:cs typeface="Gilroy Regular" pitchFamily="34" charset="-120"/>
              </a:rPr>
              <a:t> </a:t>
            </a:r>
            <a:r>
              <a:rPr lang="ru-RU" sz="2250" dirty="0" err="1">
                <a:solidFill>
                  <a:srgbClr val="000000"/>
                </a:solidFill>
                <a:latin typeface="Gilroy Regular" pitchFamily="34" charset="0"/>
                <a:ea typeface="Gilroy Regular" pitchFamily="34" charset="-122"/>
                <a:cs typeface="Gilroy Regular" pitchFamily="34" charset="-120"/>
              </a:rPr>
              <a:t>цільової</a:t>
            </a:r>
            <a:r>
              <a:rPr lang="ru-RU" sz="2250" dirty="0">
                <a:solidFill>
                  <a:srgbClr val="000000"/>
                </a:solidFill>
                <a:latin typeface="Gilroy Regular" pitchFamily="34" charset="0"/>
                <a:ea typeface="Gilroy Regular" pitchFamily="34" charset="-122"/>
                <a:cs typeface="Gilroy Regular" pitchFamily="34" charset="-120"/>
              </a:rPr>
              <a:t> </a:t>
            </a:r>
            <a:r>
              <a:rPr lang="ru-RU" sz="2250" dirty="0" err="1">
                <a:solidFill>
                  <a:srgbClr val="000000"/>
                </a:solidFill>
                <a:latin typeface="Gilroy Regular" pitchFamily="34" charset="0"/>
                <a:ea typeface="Gilroy Regular" pitchFamily="34" charset="-122"/>
                <a:cs typeface="Gilroy Regular" pitchFamily="34" charset="-120"/>
              </a:rPr>
              <a:t>функції</a:t>
            </a:r>
            <a:r>
              <a:rPr lang="ru-RU" sz="2250" dirty="0">
                <a:solidFill>
                  <a:srgbClr val="000000"/>
                </a:solidFill>
                <a:latin typeface="Gilroy Regular" pitchFamily="34" charset="0"/>
                <a:ea typeface="Gilroy Regular" pitchFamily="34" charset="-122"/>
                <a:cs typeface="Gilroy Regular" pitchFamily="34" charset="-120"/>
              </a:rPr>
              <a:t>.</a:t>
            </a:r>
          </a:p>
        </p:txBody>
      </p:sp>
      <p:sp>
        <p:nvSpPr>
          <p:cNvPr id="15" name="Object12"/>
          <p:cNvSpPr/>
          <p:nvPr/>
        </p:nvSpPr>
        <p:spPr>
          <a:xfrm>
            <a:off x="9320775" y="6669388"/>
            <a:ext cx="215261" cy="552450"/>
          </a:xfrm>
          <a:prstGeom prst="rect">
            <a:avLst/>
          </a:prstGeom>
          <a:noFill/>
          <a:ln/>
        </p:spPr>
        <p:txBody>
          <a:bodyPr wrap="square" lIns="0" tIns="0" rIns="0" bIns="0" rtlCol="0" anchor="ctr"/>
          <a:lstStyle/>
          <a:p>
            <a:r>
              <a:rPr lang="uk-UA" sz="2800" b="1" dirty="0" smtClean="0">
                <a:latin typeface="Gilroy" panose="00000500000000000000" pitchFamily="2" charset="-52"/>
              </a:rPr>
              <a:t>5</a:t>
            </a:r>
            <a:endParaRPr lang="ru-RU" sz="2800" b="1" dirty="0">
              <a:latin typeface="Gilroy" panose="00000500000000000000" pitchFamily="2" charset="-5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4855876" y="0"/>
            <a:ext cx="4897724" cy="7315200"/>
          </a:xfrm>
          <a:prstGeom prst="rect">
            <a:avLst/>
          </a:prstGeom>
        </p:spPr>
      </p:pic>
      <p:pic>
        <p:nvPicPr>
          <p:cNvPr id="5" name="Object 4" descr="preencoded.png"/>
          <p:cNvPicPr>
            <a:picLocks noChangeAspect="1"/>
          </p:cNvPicPr>
          <p:nvPr/>
        </p:nvPicPr>
        <p:blipFill>
          <a:blip r:embed="rId4"/>
          <a:srcRect/>
          <a:stretch/>
        </p:blipFill>
        <p:spPr>
          <a:xfrm>
            <a:off x="7836707" y="3276940"/>
            <a:ext cx="1085850" cy="1118283"/>
          </a:xfrm>
          <a:prstGeom prst="rect">
            <a:avLst/>
          </a:prstGeom>
        </p:spPr>
      </p:pic>
      <p:pic>
        <p:nvPicPr>
          <p:cNvPr id="6" name="Object 5" descr="preencoded.png"/>
          <p:cNvPicPr>
            <a:picLocks noChangeAspect="1"/>
          </p:cNvPicPr>
          <p:nvPr/>
        </p:nvPicPr>
        <p:blipFill>
          <a:blip r:embed="rId5">
            <a:extLst>
              <a:ext uri="{96DAC541-7B7A-43D3-8B79-37D633B846F1}">
                <asvg:svgBlip xmlns="" xmlns:asvg="http://schemas.microsoft.com/office/drawing/2016/SVG/main" r:embed="rId8"/>
              </a:ext>
            </a:extLst>
          </a:blip>
          <a:srcRect/>
          <a:stretch/>
        </p:blipFill>
        <p:spPr>
          <a:xfrm>
            <a:off x="8166557" y="0"/>
            <a:ext cx="38100" cy="2990850"/>
          </a:xfrm>
          <a:prstGeom prst="rect">
            <a:avLst/>
          </a:prstGeom>
        </p:spPr>
      </p:pic>
      <p:pic>
        <p:nvPicPr>
          <p:cNvPr id="7" name="Object 6" descr="preencoded.png"/>
          <p:cNvPicPr>
            <a:picLocks noChangeAspect="1"/>
          </p:cNvPicPr>
          <p:nvPr/>
        </p:nvPicPr>
        <p:blipFill>
          <a:blip r:embed="rId9">
            <a:extLst>
              <a:ext uri="{96DAC541-7B7A-43D3-8B79-37D633B846F1}">
                <asvg:svgBlip xmlns="" xmlns:asvg="http://schemas.microsoft.com/office/drawing/2016/SVG/main" r:embed="rId10"/>
              </a:ext>
            </a:extLst>
          </a:blip>
          <a:srcRect/>
          <a:stretch/>
        </p:blipFill>
        <p:spPr>
          <a:xfrm>
            <a:off x="8072438" y="0"/>
            <a:ext cx="38100" cy="2990850"/>
          </a:xfrm>
          <a:prstGeom prst="rect">
            <a:avLst/>
          </a:prstGeom>
        </p:spPr>
      </p:pic>
      <p:pic>
        <p:nvPicPr>
          <p:cNvPr id="8" name="Object 7" descr="preencoded.png"/>
          <p:cNvPicPr>
            <a:picLocks noChangeAspect="1"/>
          </p:cNvPicPr>
          <p:nvPr/>
        </p:nvPicPr>
        <p:blipFill>
          <a:blip r:embed="rId9">
            <a:extLst>
              <a:ext uri="{96DAC541-7B7A-43D3-8B79-37D633B846F1}">
                <asvg:svgBlip xmlns="" xmlns:asvg="http://schemas.microsoft.com/office/drawing/2016/SVG/main" r:embed="rId11"/>
              </a:ext>
            </a:extLst>
          </a:blip>
          <a:srcRect/>
          <a:stretch/>
        </p:blipFill>
        <p:spPr>
          <a:xfrm>
            <a:off x="7977188" y="0"/>
            <a:ext cx="38100" cy="2990850"/>
          </a:xfrm>
          <a:prstGeom prst="rect">
            <a:avLst/>
          </a:prstGeom>
        </p:spPr>
      </p:pic>
      <p:pic>
        <p:nvPicPr>
          <p:cNvPr id="10" name="Object 9" descr="preencoded.png"/>
          <p:cNvPicPr>
            <a:picLocks noChangeAspect="1"/>
          </p:cNvPicPr>
          <p:nvPr/>
        </p:nvPicPr>
        <p:blipFill>
          <a:blip r:embed="rId12"/>
          <a:srcRect/>
          <a:stretch/>
        </p:blipFill>
        <p:spPr>
          <a:xfrm>
            <a:off x="8172450" y="809625"/>
            <a:ext cx="1500215" cy="1557114"/>
          </a:xfrm>
          <a:prstGeom prst="rect">
            <a:avLst/>
          </a:prstGeom>
        </p:spPr>
      </p:pic>
      <p:pic>
        <p:nvPicPr>
          <p:cNvPr id="13" name="Object 12" descr="preencoded.png"/>
          <p:cNvPicPr>
            <a:picLocks noChangeAspect="1"/>
          </p:cNvPicPr>
          <p:nvPr/>
        </p:nvPicPr>
        <p:blipFill>
          <a:blip r:embed="rId13"/>
          <a:srcRect/>
          <a:stretch/>
        </p:blipFill>
        <p:spPr>
          <a:xfrm>
            <a:off x="8181975" y="5305425"/>
            <a:ext cx="1118946" cy="1079332"/>
          </a:xfrm>
          <a:prstGeom prst="rect">
            <a:avLst/>
          </a:prstGeom>
        </p:spPr>
      </p:pic>
      <p:sp>
        <p:nvSpPr>
          <p:cNvPr id="15" name="Object14"/>
          <p:cNvSpPr/>
          <p:nvPr/>
        </p:nvSpPr>
        <p:spPr>
          <a:xfrm>
            <a:off x="929817" y="1511185"/>
            <a:ext cx="6403856" cy="4526280"/>
          </a:xfrm>
          <a:prstGeom prst="rect">
            <a:avLst/>
          </a:prstGeom>
          <a:noFill/>
          <a:ln/>
        </p:spPr>
        <p:txBody>
          <a:bodyPr wrap="square" lIns="0" tIns="0" rIns="0" bIns="0" rtlCol="0" anchor="ctr"/>
          <a:lstStyle/>
          <a:p>
            <a:r>
              <a:rPr lang="ru-RU" sz="2400" dirty="0">
                <a:solidFill>
                  <a:srgbClr val="000000"/>
                </a:solidFill>
                <a:latin typeface="Gilroy" panose="00000500000000000000" pitchFamily="2" charset="-52"/>
                <a:ea typeface="Gilroy Regular"/>
                <a:cs typeface="Gilroy Regular" pitchFamily="34" charset="-120"/>
              </a:rPr>
              <a:t>У </a:t>
            </a:r>
            <a:r>
              <a:rPr lang="ru-RU" sz="2400" dirty="0" err="1">
                <a:solidFill>
                  <a:srgbClr val="000000"/>
                </a:solidFill>
                <a:latin typeface="Gilroy" panose="00000500000000000000" pitchFamily="2" charset="-52"/>
                <a:ea typeface="Gilroy Regular"/>
                <a:cs typeface="Gilroy Regular" pitchFamily="34" charset="-120"/>
              </a:rPr>
              <a:t>випадку</a:t>
            </a:r>
            <a:r>
              <a:rPr lang="ru-RU" sz="2400" dirty="0">
                <a:solidFill>
                  <a:srgbClr val="000000"/>
                </a:solidFill>
                <a:latin typeface="Gilroy" panose="00000500000000000000" pitchFamily="2" charset="-52"/>
                <a:ea typeface="Gilroy Regular"/>
                <a:cs typeface="Gilroy Regular" pitchFamily="34" charset="-120"/>
              </a:rPr>
              <a:t> </a:t>
            </a:r>
            <a:r>
              <a:rPr lang="ru-RU" sz="2400" dirty="0" err="1">
                <a:solidFill>
                  <a:srgbClr val="000000"/>
                </a:solidFill>
                <a:latin typeface="Gilroy" panose="00000500000000000000" pitchFamily="2" charset="-52"/>
                <a:ea typeface="Gilroy Regular"/>
                <a:cs typeface="Gilroy Regular" pitchFamily="34" charset="-120"/>
              </a:rPr>
              <a:t>предметної</a:t>
            </a:r>
            <a:r>
              <a:rPr lang="ru-RU" sz="2400" dirty="0">
                <a:solidFill>
                  <a:srgbClr val="000000"/>
                </a:solidFill>
                <a:latin typeface="Gilroy" panose="00000500000000000000" pitchFamily="2" charset="-52"/>
                <a:ea typeface="Gilroy Regular"/>
                <a:cs typeface="Gilroy Regular" pitchFamily="34" charset="-120"/>
              </a:rPr>
              <a:t> </a:t>
            </a:r>
            <a:r>
              <a:rPr lang="ru-RU" sz="2400" dirty="0" err="1">
                <a:solidFill>
                  <a:srgbClr val="000000"/>
                </a:solidFill>
                <a:latin typeface="Gilroy" panose="00000500000000000000" pitchFamily="2" charset="-52"/>
                <a:ea typeface="Gilroy Regular"/>
                <a:cs typeface="Gilroy Regular" pitchFamily="34" charset="-120"/>
              </a:rPr>
              <a:t>області</a:t>
            </a:r>
            <a:r>
              <a:rPr lang="ru-RU" sz="2400" dirty="0">
                <a:solidFill>
                  <a:srgbClr val="000000"/>
                </a:solidFill>
                <a:latin typeface="Gilroy" panose="00000500000000000000" pitchFamily="2" charset="-52"/>
                <a:ea typeface="Gilroy Regular"/>
                <a:cs typeface="Gilroy Regular" pitchFamily="34" charset="-120"/>
              </a:rPr>
              <a:t> </a:t>
            </a:r>
            <a:r>
              <a:rPr lang="ru-RU" sz="2400" dirty="0" err="1">
                <a:solidFill>
                  <a:srgbClr val="000000"/>
                </a:solidFill>
                <a:latin typeface="Gilroy" panose="00000500000000000000" pitchFamily="2" charset="-52"/>
                <a:ea typeface="Gilroy Regular"/>
                <a:cs typeface="Gilroy Regular" pitchFamily="34" charset="-120"/>
              </a:rPr>
              <a:t>видавництва</a:t>
            </a:r>
            <a:r>
              <a:rPr lang="ru-RU" sz="2400" dirty="0">
                <a:solidFill>
                  <a:srgbClr val="000000"/>
                </a:solidFill>
                <a:latin typeface="Gilroy" panose="00000500000000000000" pitchFamily="2" charset="-52"/>
                <a:ea typeface="Gilroy Regular"/>
                <a:cs typeface="Gilroy Regular" pitchFamily="34" charset="-120"/>
              </a:rPr>
              <a:t> та </a:t>
            </a:r>
            <a:r>
              <a:rPr lang="ru-RU" sz="2400" dirty="0" err="1">
                <a:solidFill>
                  <a:srgbClr val="000000"/>
                </a:solidFill>
                <a:latin typeface="Gilroy" panose="00000500000000000000" pitchFamily="2" charset="-52"/>
                <a:ea typeface="Gilroy Regular"/>
                <a:cs typeface="Gilroy Regular" pitchFamily="34" charset="-120"/>
              </a:rPr>
              <a:t>поліграфії</a:t>
            </a:r>
            <a:r>
              <a:rPr lang="ru-RU" sz="2400" dirty="0">
                <a:solidFill>
                  <a:srgbClr val="000000"/>
                </a:solidFill>
                <a:latin typeface="Gilroy" panose="00000500000000000000" pitchFamily="2" charset="-52"/>
                <a:ea typeface="Gilroy Regular"/>
                <a:cs typeface="Gilroy Regular" pitchFamily="34" charset="-120"/>
              </a:rPr>
              <a:t> </a:t>
            </a:r>
            <a:r>
              <a:rPr lang="ru-RU" sz="2400" dirty="0" err="1">
                <a:solidFill>
                  <a:srgbClr val="000000"/>
                </a:solidFill>
                <a:latin typeface="Gilroy Bold" panose="00000800000000000000" pitchFamily="2" charset="-52"/>
                <a:ea typeface="Gilroy Regular"/>
                <a:cs typeface="Gilroy Regular" pitchFamily="34" charset="-120"/>
              </a:rPr>
              <a:t>під</a:t>
            </a:r>
            <a:r>
              <a:rPr lang="ru-RU" sz="2400" dirty="0">
                <a:solidFill>
                  <a:srgbClr val="000000"/>
                </a:solidFill>
                <a:latin typeface="Gilroy Bold" panose="00000800000000000000" pitchFamily="2" charset="-52"/>
                <a:ea typeface="Gilroy Regular"/>
                <a:cs typeface="Gilroy Regular" pitchFamily="34" charset="-120"/>
              </a:rPr>
              <a:t> </a:t>
            </a:r>
            <a:r>
              <a:rPr lang="ru-RU" sz="2400" dirty="0" err="1">
                <a:solidFill>
                  <a:srgbClr val="000000"/>
                </a:solidFill>
                <a:latin typeface="Gilroy Bold" panose="00000800000000000000" pitchFamily="2" charset="-52"/>
                <a:ea typeface="Gilroy Regular"/>
                <a:cs typeface="Gilroy Regular" pitchFamily="34" charset="-120"/>
              </a:rPr>
              <a:t>терміном</a:t>
            </a:r>
            <a:r>
              <a:rPr lang="ru-RU" sz="2400" dirty="0">
                <a:solidFill>
                  <a:srgbClr val="000000"/>
                </a:solidFill>
                <a:latin typeface="Gilroy Bold" panose="00000800000000000000" pitchFamily="2" charset="-52"/>
                <a:ea typeface="Gilroy Regular"/>
                <a:cs typeface="Gilroy Regular" pitchFamily="34" charset="-120"/>
              </a:rPr>
              <a:t> «</a:t>
            </a:r>
            <a:r>
              <a:rPr lang="ru-RU" sz="2400" dirty="0" err="1">
                <a:solidFill>
                  <a:srgbClr val="000000"/>
                </a:solidFill>
                <a:latin typeface="Gilroy Bold" panose="00000800000000000000" pitchFamily="2" charset="-52"/>
                <a:ea typeface="Gilroy Regular"/>
                <a:cs typeface="Gilroy Regular" pitchFamily="34" charset="-120"/>
              </a:rPr>
              <a:t>знання</a:t>
            </a:r>
            <a:r>
              <a:rPr lang="ru-RU" sz="2400" dirty="0">
                <a:solidFill>
                  <a:srgbClr val="000000"/>
                </a:solidFill>
                <a:latin typeface="Gilroy Bold" panose="00000800000000000000" pitchFamily="2" charset="-52"/>
                <a:ea typeface="Gilroy Regular"/>
                <a:cs typeface="Gilroy Regular" pitchFamily="34" charset="-120"/>
              </a:rPr>
              <a:t>» </a:t>
            </a:r>
            <a:r>
              <a:rPr lang="ru-RU" sz="2400" dirty="0" err="1">
                <a:solidFill>
                  <a:srgbClr val="000000"/>
                </a:solidFill>
                <a:latin typeface="Gilroy" panose="00000500000000000000" pitchFamily="2" charset="-52"/>
                <a:ea typeface="Gilroy Regular"/>
                <a:cs typeface="Gilroy Regular" pitchFamily="34" charset="-120"/>
              </a:rPr>
              <a:t>слід</a:t>
            </a:r>
            <a:r>
              <a:rPr lang="ru-RU" sz="2400" dirty="0">
                <a:solidFill>
                  <a:srgbClr val="000000"/>
                </a:solidFill>
                <a:latin typeface="Gilroy" panose="00000500000000000000" pitchFamily="2" charset="-52"/>
                <a:ea typeface="Gilroy Regular"/>
                <a:cs typeface="Gilroy Regular" pitchFamily="34" charset="-120"/>
              </a:rPr>
              <a:t> </a:t>
            </a:r>
            <a:r>
              <a:rPr lang="ru-RU" sz="2400" dirty="0" err="1">
                <a:solidFill>
                  <a:srgbClr val="000000"/>
                </a:solidFill>
                <a:latin typeface="Gilroy" panose="00000500000000000000" pitchFamily="2" charset="-52"/>
                <a:ea typeface="Gilroy Regular"/>
                <a:cs typeface="Gilroy Regular" pitchFamily="34" charset="-120"/>
              </a:rPr>
              <a:t>розуміти</a:t>
            </a:r>
            <a:r>
              <a:rPr lang="ru-RU" sz="2400" dirty="0">
                <a:solidFill>
                  <a:srgbClr val="000000"/>
                </a:solidFill>
                <a:latin typeface="Gilroy" panose="00000500000000000000" pitchFamily="2" charset="-52"/>
                <a:ea typeface="Gilroy Regular"/>
                <a:cs typeface="Gilroy Regular" pitchFamily="34" charset="-120"/>
              </a:rPr>
              <a:t> </a:t>
            </a:r>
            <a:r>
              <a:rPr lang="ru-RU" sz="2400" dirty="0" err="1">
                <a:solidFill>
                  <a:srgbClr val="000000"/>
                </a:solidFill>
                <a:latin typeface="Gilroy" panose="00000500000000000000" pitchFamily="2" charset="-52"/>
                <a:ea typeface="Gilroy Regular"/>
                <a:cs typeface="Gilroy Regular" pitchFamily="34" charset="-120"/>
              </a:rPr>
              <a:t>твердження</a:t>
            </a:r>
            <a:r>
              <a:rPr lang="ru-RU" sz="2400" dirty="0">
                <a:solidFill>
                  <a:srgbClr val="000000"/>
                </a:solidFill>
                <a:latin typeface="Gilroy" panose="00000500000000000000" pitchFamily="2" charset="-52"/>
                <a:ea typeface="Gilroy Regular"/>
                <a:cs typeface="Gilroy Regular" pitchFamily="34" charset="-120"/>
              </a:rPr>
              <a:t> про те, </a:t>
            </a:r>
            <a:r>
              <a:rPr lang="ru-RU" sz="2400" dirty="0" err="1">
                <a:solidFill>
                  <a:srgbClr val="000000"/>
                </a:solidFill>
                <a:latin typeface="Gilroy" panose="00000500000000000000" pitchFamily="2" charset="-52"/>
                <a:ea typeface="Gilroy Regular"/>
                <a:cs typeface="Gilroy Regular" pitchFamily="34" charset="-120"/>
              </a:rPr>
              <a:t>якою</a:t>
            </a:r>
            <a:r>
              <a:rPr lang="ru-RU" sz="2400" dirty="0">
                <a:solidFill>
                  <a:srgbClr val="000000"/>
                </a:solidFill>
                <a:latin typeface="Gilroy" panose="00000500000000000000" pitchFamily="2" charset="-52"/>
                <a:ea typeface="Gilroy Regular"/>
                <a:cs typeface="Gilroy Regular" pitchFamily="34" charset="-120"/>
              </a:rPr>
              <a:t> повинна бути та </a:t>
            </a:r>
            <a:r>
              <a:rPr lang="ru-RU" sz="2400" dirty="0" err="1">
                <a:solidFill>
                  <a:srgbClr val="000000"/>
                </a:solidFill>
                <a:latin typeface="Gilroy" panose="00000500000000000000" pitchFamily="2" charset="-52"/>
                <a:ea typeface="Gilroy Regular"/>
                <a:cs typeface="Gilroy Regular" pitchFamily="34" charset="-120"/>
              </a:rPr>
              <a:t>чи</a:t>
            </a:r>
            <a:r>
              <a:rPr lang="ru-RU" sz="2400" dirty="0">
                <a:solidFill>
                  <a:srgbClr val="000000"/>
                </a:solidFill>
                <a:latin typeface="Gilroy" panose="00000500000000000000" pitchFamily="2" charset="-52"/>
                <a:ea typeface="Gilroy Regular"/>
                <a:cs typeface="Gilroy Regular" pitchFamily="34" charset="-120"/>
              </a:rPr>
              <a:t> </a:t>
            </a:r>
            <a:r>
              <a:rPr lang="ru-RU" sz="2400" dirty="0" err="1">
                <a:solidFill>
                  <a:srgbClr val="000000"/>
                </a:solidFill>
                <a:latin typeface="Gilroy" panose="00000500000000000000" pitchFamily="2" charset="-52"/>
                <a:ea typeface="Gilroy Regular"/>
                <a:cs typeface="Gilroy Regular" pitchFamily="34" charset="-120"/>
              </a:rPr>
              <a:t>інша</a:t>
            </a:r>
            <a:r>
              <a:rPr lang="ru-RU" sz="2400" dirty="0">
                <a:solidFill>
                  <a:srgbClr val="000000"/>
                </a:solidFill>
                <a:latin typeface="Gilroy" panose="00000500000000000000" pitchFamily="2" charset="-52"/>
                <a:ea typeface="Gilroy Regular"/>
                <a:cs typeface="Gilroy Regular" pitchFamily="34" charset="-120"/>
              </a:rPr>
              <a:t> </a:t>
            </a:r>
            <a:r>
              <a:rPr lang="ru-RU" sz="2400" dirty="0" err="1">
                <a:solidFill>
                  <a:srgbClr val="000000"/>
                </a:solidFill>
                <a:latin typeface="Gilroy" panose="00000500000000000000" pitchFamily="2" charset="-52"/>
                <a:ea typeface="Gilroy Regular"/>
                <a:cs typeface="Gilroy Regular" pitchFamily="34" charset="-120"/>
              </a:rPr>
              <a:t>властивість</a:t>
            </a:r>
            <a:r>
              <a:rPr lang="ru-RU" sz="2400" dirty="0">
                <a:solidFill>
                  <a:srgbClr val="000000"/>
                </a:solidFill>
                <a:latin typeface="Gilroy" panose="00000500000000000000" pitchFamily="2" charset="-52"/>
                <a:ea typeface="Gilroy Regular"/>
                <a:cs typeface="Gilroy Regular" pitchFamily="34" charset="-120"/>
              </a:rPr>
              <a:t> фрагменту </a:t>
            </a:r>
            <a:r>
              <a:rPr lang="ru-RU" sz="2400" dirty="0" err="1">
                <a:solidFill>
                  <a:srgbClr val="000000"/>
                </a:solidFill>
                <a:latin typeface="Gilroy" panose="00000500000000000000" pitchFamily="2" charset="-52"/>
                <a:ea typeface="Gilroy Regular"/>
                <a:cs typeface="Gilroy Regular" pitchFamily="34" charset="-120"/>
              </a:rPr>
              <a:t>видання</a:t>
            </a:r>
            <a:r>
              <a:rPr lang="ru-RU" sz="2400" dirty="0" smtClean="0">
                <a:solidFill>
                  <a:srgbClr val="000000"/>
                </a:solidFill>
                <a:latin typeface="Gilroy" panose="00000500000000000000" pitchFamily="2" charset="-52"/>
                <a:ea typeface="Gilroy Regular"/>
                <a:cs typeface="Gilroy Regular" pitchFamily="34" charset="-120"/>
              </a:rPr>
              <a:t>.</a:t>
            </a:r>
          </a:p>
          <a:p>
            <a:endParaRPr lang="ru-RU" sz="2400" dirty="0">
              <a:solidFill>
                <a:srgbClr val="000000"/>
              </a:solidFill>
              <a:latin typeface="Gilroy" panose="00000500000000000000" pitchFamily="2" charset="-52"/>
              <a:ea typeface="Gilroy Regular"/>
            </a:endParaRPr>
          </a:p>
          <a:p>
            <a:r>
              <a:rPr lang="uk-UA" sz="2400" dirty="0">
                <a:latin typeface="Gilroy" panose="00000500000000000000" pitchFamily="2" charset="-52"/>
                <a:ea typeface="Gilroy Regular"/>
              </a:rPr>
              <a:t>Отже, для ефективного здійснення навчального процесу на робочому місці в системах навчання мають бути відображеними як формалізовані, так і неформалізовані знання. Внаслідок цього актуальним завданням є формування методики трансформації знань з неформалізованих у формалізовані знання в процесі навчання на робочому місці </a:t>
            </a:r>
            <a:endParaRPr lang="ru-RU" sz="2400" dirty="0">
              <a:latin typeface="Gilroy" panose="00000500000000000000" pitchFamily="2" charset="-52"/>
              <a:ea typeface="Gilroy Regular"/>
            </a:endParaRPr>
          </a:p>
          <a:p>
            <a:endParaRPr lang="en-US" sz="2400" dirty="0">
              <a:latin typeface="Gilroy" panose="00000500000000000000" pitchFamily="2" charset="-52"/>
              <a:ea typeface="Gilroy Regular"/>
            </a:endParaRPr>
          </a:p>
        </p:txBody>
      </p:sp>
      <p:sp>
        <p:nvSpPr>
          <p:cNvPr id="17" name="Object12"/>
          <p:cNvSpPr/>
          <p:nvPr/>
        </p:nvSpPr>
        <p:spPr>
          <a:xfrm>
            <a:off x="9320775" y="6669388"/>
            <a:ext cx="215261" cy="552450"/>
          </a:xfrm>
          <a:prstGeom prst="rect">
            <a:avLst/>
          </a:prstGeom>
          <a:noFill/>
          <a:ln/>
        </p:spPr>
        <p:txBody>
          <a:bodyPr wrap="square" lIns="0" tIns="0" rIns="0" bIns="0" rtlCol="0" anchor="ctr"/>
          <a:lstStyle/>
          <a:p>
            <a:r>
              <a:rPr lang="uk-UA" sz="2800" b="1" dirty="0" smtClean="0">
                <a:latin typeface="Gilroy" panose="00000500000000000000" pitchFamily="2" charset="-52"/>
              </a:rPr>
              <a:t>6</a:t>
            </a:r>
            <a:endParaRPr lang="ru-RU" sz="2800" b="1" dirty="0">
              <a:latin typeface="Gilroy" panose="00000500000000000000" pitchFamily="2" charset="-5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 xmlns:asvg="http://schemas.microsoft.com/office/drawing/2016/SVG/main" r:embed="rId5"/>
              </a:ext>
            </a:extLst>
          </a:blip>
          <a:srcRect/>
          <a:stretch/>
        </p:blipFill>
        <p:spPr>
          <a:xfrm>
            <a:off x="802098" y="1345187"/>
            <a:ext cx="209550" cy="1352550"/>
          </a:xfrm>
          <a:prstGeom prst="rect">
            <a:avLst/>
          </a:prstGeom>
        </p:spPr>
      </p:pic>
      <p:pic>
        <p:nvPicPr>
          <p:cNvPr id="6" name="Object 5" descr="preencoded.png"/>
          <p:cNvPicPr>
            <a:picLocks noChangeAspect="1"/>
          </p:cNvPicPr>
          <p:nvPr/>
        </p:nvPicPr>
        <p:blipFill>
          <a:blip r:embed="rId6"/>
          <a:srcRect/>
          <a:stretch/>
        </p:blipFill>
        <p:spPr>
          <a:xfrm>
            <a:off x="7287583" y="1105856"/>
            <a:ext cx="2617496" cy="2617498"/>
          </a:xfrm>
          <a:prstGeom prst="rect">
            <a:avLst/>
          </a:prstGeom>
        </p:spPr>
      </p:pic>
      <p:pic>
        <p:nvPicPr>
          <p:cNvPr id="7" name="Object 6" descr="preencoded.png"/>
          <p:cNvPicPr>
            <a:picLocks noChangeAspect="1"/>
          </p:cNvPicPr>
          <p:nvPr/>
        </p:nvPicPr>
        <p:blipFill>
          <a:blip r:embed="rId7"/>
          <a:srcRect/>
          <a:stretch/>
        </p:blipFill>
        <p:spPr>
          <a:xfrm>
            <a:off x="7420882" y="3585153"/>
            <a:ext cx="1860826" cy="1509617"/>
          </a:xfrm>
          <a:prstGeom prst="rect">
            <a:avLst/>
          </a:prstGeom>
        </p:spPr>
      </p:pic>
      <p:sp>
        <p:nvSpPr>
          <p:cNvPr id="8" name="Object7"/>
          <p:cNvSpPr/>
          <p:nvPr/>
        </p:nvSpPr>
        <p:spPr>
          <a:xfrm>
            <a:off x="1285875" y="2276475"/>
            <a:ext cx="5695950" cy="1476375"/>
          </a:xfrm>
          <a:prstGeom prst="rect">
            <a:avLst/>
          </a:prstGeom>
          <a:noFill/>
          <a:ln/>
        </p:spPr>
        <p:txBody>
          <a:bodyPr wrap="square" lIns="0" tIns="0" rIns="0" bIns="0" rtlCol="0" anchor="ctr"/>
          <a:lstStyle/>
          <a:p>
            <a:pPr algn="l">
              <a:lnSpc>
                <a:spcPts val="2340"/>
              </a:lnSpc>
            </a:pPr>
            <a:endParaRPr lang="en-US" sz="1950" dirty="0"/>
          </a:p>
        </p:txBody>
      </p:sp>
      <p:sp>
        <p:nvSpPr>
          <p:cNvPr id="11" name="Object12"/>
          <p:cNvSpPr/>
          <p:nvPr/>
        </p:nvSpPr>
        <p:spPr>
          <a:xfrm>
            <a:off x="9320775" y="6669388"/>
            <a:ext cx="215261" cy="552450"/>
          </a:xfrm>
          <a:prstGeom prst="rect">
            <a:avLst/>
          </a:prstGeom>
          <a:noFill/>
          <a:ln/>
        </p:spPr>
        <p:txBody>
          <a:bodyPr wrap="square" lIns="0" tIns="0" rIns="0" bIns="0" rtlCol="0" anchor="ctr"/>
          <a:lstStyle/>
          <a:p>
            <a:r>
              <a:rPr lang="uk-UA" sz="2800" b="1" dirty="0" smtClean="0">
                <a:latin typeface="Gilroy" panose="00000500000000000000" pitchFamily="2" charset="-52"/>
              </a:rPr>
              <a:t>7</a:t>
            </a:r>
            <a:endParaRPr lang="ru-RU" sz="2800" b="1" dirty="0">
              <a:latin typeface="Gilroy" panose="00000500000000000000" pitchFamily="2" charset="-52"/>
            </a:endParaRPr>
          </a:p>
        </p:txBody>
      </p:sp>
      <p:sp>
        <p:nvSpPr>
          <p:cNvPr id="12" name="Object14"/>
          <p:cNvSpPr/>
          <p:nvPr/>
        </p:nvSpPr>
        <p:spPr>
          <a:xfrm>
            <a:off x="1195431" y="1604638"/>
            <a:ext cx="6947965" cy="4526280"/>
          </a:xfrm>
          <a:prstGeom prst="rect">
            <a:avLst/>
          </a:prstGeom>
          <a:noFill/>
          <a:ln/>
        </p:spPr>
        <p:txBody>
          <a:bodyPr wrap="square" lIns="0" tIns="0" rIns="0" bIns="0" rtlCol="0" anchor="ctr"/>
          <a:lstStyle/>
          <a:p>
            <a:r>
              <a:rPr lang="uk-UA" sz="2000" dirty="0">
                <a:latin typeface="Gilroy" panose="00000500000000000000" pitchFamily="2" charset="-52"/>
              </a:rPr>
              <a:t>Аналіз </a:t>
            </a:r>
            <a:r>
              <a:rPr lang="uk-UA" sz="2000" dirty="0" err="1">
                <a:latin typeface="Gilroy" panose="00000500000000000000" pitchFamily="2" charset="-52"/>
              </a:rPr>
              <a:t>епістемологічного</a:t>
            </a:r>
            <a:r>
              <a:rPr lang="uk-UA" sz="2000" dirty="0">
                <a:latin typeface="Gilroy" panose="00000500000000000000" pitchFamily="2" charset="-52"/>
              </a:rPr>
              <a:t> аспекту формування знань в процесі навчання на робочому місці знайшов свого відображення в роботі Майкла </a:t>
            </a:r>
            <a:r>
              <a:rPr lang="uk-UA" sz="2000" dirty="0" err="1" smtClean="0">
                <a:latin typeface="Gilroy" panose="00000500000000000000" pitchFamily="2" charset="-52"/>
              </a:rPr>
              <a:t>Полані</a:t>
            </a:r>
            <a:r>
              <a:rPr lang="uk-UA" sz="2000" dirty="0" smtClean="0">
                <a:latin typeface="Gilroy" panose="00000500000000000000" pitchFamily="2" charset="-52"/>
              </a:rPr>
              <a:t>, </a:t>
            </a:r>
            <a:r>
              <a:rPr lang="uk-UA" sz="2000" dirty="0">
                <a:latin typeface="Gilroy" panose="00000500000000000000" pitchFamily="2" charset="-52"/>
              </a:rPr>
              <a:t>який описав відмінності, які існують між знанням неформалізованим (</a:t>
            </a:r>
            <a:r>
              <a:rPr lang="uk-UA" sz="2000" dirty="0" err="1">
                <a:latin typeface="Gilroy" panose="00000500000000000000" pitchFamily="2" charset="-52"/>
              </a:rPr>
              <a:t>tacit</a:t>
            </a:r>
            <a:r>
              <a:rPr lang="uk-UA" sz="2000" dirty="0">
                <a:latin typeface="Gilroy" panose="00000500000000000000" pitchFamily="2" charset="-52"/>
              </a:rPr>
              <a:t> </a:t>
            </a:r>
            <a:r>
              <a:rPr lang="uk-UA" sz="2000" dirty="0" err="1">
                <a:latin typeface="Gilroy" panose="00000500000000000000" pitchFamily="2" charset="-52"/>
              </a:rPr>
              <a:t>knowledge</a:t>
            </a:r>
            <a:r>
              <a:rPr lang="uk-UA" sz="2000" dirty="0">
                <a:latin typeface="Gilroy" panose="00000500000000000000" pitchFamily="2" charset="-52"/>
              </a:rPr>
              <a:t>) і формалізованим (</a:t>
            </a:r>
            <a:r>
              <a:rPr lang="uk-UA" sz="2000" dirty="0" err="1">
                <a:latin typeface="Gilroy" panose="00000500000000000000" pitchFamily="2" charset="-52"/>
              </a:rPr>
              <a:t>explicit</a:t>
            </a:r>
            <a:r>
              <a:rPr lang="uk-UA" sz="2000" dirty="0">
                <a:latin typeface="Gilroy" panose="00000500000000000000" pitchFamily="2" charset="-52"/>
              </a:rPr>
              <a:t> </a:t>
            </a:r>
            <a:r>
              <a:rPr lang="uk-UA" sz="2000" dirty="0" err="1">
                <a:latin typeface="Gilroy" panose="00000500000000000000" pitchFamily="2" charset="-52"/>
              </a:rPr>
              <a:t>knowledge</a:t>
            </a:r>
            <a:r>
              <a:rPr lang="uk-UA" sz="2000" dirty="0" smtClean="0">
                <a:latin typeface="Gilroy" panose="00000500000000000000" pitchFamily="2" charset="-52"/>
              </a:rPr>
              <a:t>).</a:t>
            </a:r>
            <a:endParaRPr lang="en-US" sz="2000" dirty="0" smtClean="0">
              <a:latin typeface="Gilroy" panose="00000500000000000000" pitchFamily="2" charset="-52"/>
            </a:endParaRPr>
          </a:p>
          <a:p>
            <a:endParaRPr lang="en-US" sz="2000" dirty="0">
              <a:latin typeface="Gilroy" panose="00000500000000000000" pitchFamily="2" charset="-52"/>
            </a:endParaRPr>
          </a:p>
          <a:p>
            <a:r>
              <a:rPr lang="uk-UA" sz="2000" dirty="0" smtClean="0">
                <a:latin typeface="Gilroy Bold" panose="00000800000000000000" pitchFamily="2" charset="-52"/>
              </a:rPr>
              <a:t>Неформалізовані </a:t>
            </a:r>
            <a:r>
              <a:rPr lang="uk-UA" sz="2000" dirty="0">
                <a:latin typeface="Gilroy Bold" panose="00000800000000000000" pitchFamily="2" charset="-52"/>
              </a:rPr>
              <a:t>знання (або «неявне») </a:t>
            </a:r>
            <a:r>
              <a:rPr lang="uk-UA" sz="2000" dirty="0">
                <a:latin typeface="Gilroy" panose="00000500000000000000" pitchFamily="2" charset="-52"/>
                <a:sym typeface="Symbol" panose="05050102010706020507" pitchFamily="18" charset="2"/>
              </a:rPr>
              <a:t></a:t>
            </a:r>
            <a:r>
              <a:rPr lang="uk-UA" sz="2000" dirty="0">
                <a:latin typeface="Gilroy" panose="00000500000000000000" pitchFamily="2" charset="-52"/>
              </a:rPr>
              <a:t> приватне і залежне від ситуації і тому насилу піддається формалізації і поширенню. Формалізоване, або кодифіковане, знання може бути передано засобами формальної, систематичної мови</a:t>
            </a:r>
            <a:r>
              <a:rPr lang="uk-UA" sz="2000" dirty="0" smtClean="0">
                <a:latin typeface="Gilroy" panose="00000500000000000000" pitchFamily="2" charset="-52"/>
              </a:rPr>
              <a:t>.</a:t>
            </a:r>
            <a:endParaRPr lang="en-US" sz="2000" dirty="0" smtClean="0">
              <a:latin typeface="Gilroy" panose="00000500000000000000" pitchFamily="2" charset="-52"/>
            </a:endParaRPr>
          </a:p>
          <a:p>
            <a:endParaRPr lang="ru-RU" sz="2000" dirty="0">
              <a:latin typeface="Gilroy Bold" panose="00000800000000000000" pitchFamily="2" charset="-52"/>
            </a:endParaRPr>
          </a:p>
          <a:p>
            <a:r>
              <a:rPr lang="uk-UA" sz="2000" dirty="0">
                <a:latin typeface="Gilroy Bold" panose="00000800000000000000" pitchFamily="2" charset="-52"/>
              </a:rPr>
              <a:t>Неформалізоване знання включає </a:t>
            </a:r>
            <a:r>
              <a:rPr lang="uk-UA" sz="2000" dirty="0">
                <a:latin typeface="Gilroy" panose="00000500000000000000" pitchFamily="2" charset="-52"/>
              </a:rPr>
              <a:t>когнітивні і технічні елементи. Когнітивні зосереджені в тому, що </a:t>
            </a:r>
            <a:r>
              <a:rPr lang="uk-UA" sz="2000" dirty="0" smtClean="0">
                <a:latin typeface="Gilroy" panose="00000500000000000000" pitchFamily="2" charset="-52"/>
              </a:rPr>
              <a:t>Джонсон-</a:t>
            </a:r>
            <a:r>
              <a:rPr lang="uk-UA" sz="2000" dirty="0" err="1" smtClean="0">
                <a:latin typeface="Gilroy" panose="00000500000000000000" pitchFamily="2" charset="-52"/>
              </a:rPr>
              <a:t>Лейрд</a:t>
            </a:r>
            <a:r>
              <a:rPr lang="uk-UA" sz="2000" dirty="0" smtClean="0">
                <a:latin typeface="Gilroy" panose="00000500000000000000" pitchFamily="2" charset="-52"/>
              </a:rPr>
              <a:t> </a:t>
            </a:r>
            <a:r>
              <a:rPr lang="uk-UA" sz="2000" dirty="0">
                <a:latin typeface="Gilroy" panose="00000500000000000000" pitchFamily="2" charset="-52"/>
              </a:rPr>
              <a:t>називав «інтелектуальними моделями», в рамках яких люди, створюючи аналогії в свідомості і маніпулюючи ними, отримують робочі моделі світу.</a:t>
            </a:r>
            <a:endParaRPr lang="ru-RU" sz="2000" dirty="0">
              <a:latin typeface="Gilroy" panose="00000500000000000000" pitchFamily="2" charset="-52"/>
            </a:endParaRPr>
          </a:p>
        </p:txBody>
      </p:sp>
      <p:pic>
        <p:nvPicPr>
          <p:cNvPr id="1028" name="Picture 4" descr="Полани Майкл. Книги онлайн"/>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45588" y="1347695"/>
            <a:ext cx="1214861" cy="15814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ДЖОНСОН-ЛЭЙРД Филип Николас"/>
          <p:cNvPicPr>
            <a:picLocks noChangeAspect="1" noChangeArrowheads="1"/>
          </p:cNvPicPr>
          <p:nvPr/>
        </p:nvPicPr>
        <p:blipFill rotWithShape="1">
          <a:blip r:embed="rId9">
            <a:extLst>
              <a:ext uri="{28A0092B-C50C-407E-A947-70E740481C1C}">
                <a14:useLocalDpi xmlns:a14="http://schemas.microsoft.com/office/drawing/2010/main" val="0"/>
              </a:ext>
            </a:extLst>
          </a:blip>
          <a:srcRect t="-12432" b="12432"/>
          <a:stretch/>
        </p:blipFill>
        <p:spPr bwMode="auto">
          <a:xfrm>
            <a:off x="8045588" y="5183715"/>
            <a:ext cx="1323877" cy="13829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216" y="4692879"/>
            <a:ext cx="9753600" cy="2622321"/>
          </a:xfrm>
          <a:prstGeom prst="rect">
            <a:avLst/>
          </a:prstGeom>
        </p:spPr>
      </p:pic>
      <p:pic>
        <p:nvPicPr>
          <p:cNvPr id="3" name="Object 2" descr="preencoded.png"/>
          <p:cNvPicPr>
            <a:picLocks noChangeAspect="1"/>
          </p:cNvPicPr>
          <p:nvPr/>
        </p:nvPicPr>
        <p:blipFill>
          <a:blip r:embed="rId4"/>
          <a:srcRect/>
          <a:stretch/>
        </p:blipFill>
        <p:spPr>
          <a:xfrm>
            <a:off x="483375" y="1131075"/>
            <a:ext cx="1388938" cy="1388938"/>
          </a:xfrm>
          <a:prstGeom prst="rect">
            <a:avLst/>
          </a:prstGeom>
        </p:spPr>
      </p:pic>
      <p:pic>
        <p:nvPicPr>
          <p:cNvPr id="4" name="Object 3" descr="preencoded.png"/>
          <p:cNvPicPr>
            <a:picLocks noChangeAspect="1"/>
          </p:cNvPicPr>
          <p:nvPr/>
        </p:nvPicPr>
        <p:blipFill>
          <a:blip r:embed="rId5"/>
          <a:srcRect/>
          <a:stretch/>
        </p:blipFill>
        <p:spPr>
          <a:xfrm>
            <a:off x="1569751" y="0"/>
            <a:ext cx="8183849" cy="4548161"/>
          </a:xfrm>
          <a:prstGeom prst="rect">
            <a:avLst/>
          </a:prstGeom>
        </p:spPr>
      </p:pic>
      <p:pic>
        <p:nvPicPr>
          <p:cNvPr id="5" name="Object 4" descr="preencoded.png"/>
          <p:cNvPicPr>
            <a:picLocks noChangeAspect="1"/>
          </p:cNvPicPr>
          <p:nvPr/>
        </p:nvPicPr>
        <p:blipFill>
          <a:blip r:embed="rId6"/>
          <a:srcRect/>
          <a:stretch/>
        </p:blipFill>
        <p:spPr>
          <a:xfrm>
            <a:off x="6905625" y="0"/>
            <a:ext cx="2667000" cy="2000036"/>
          </a:xfrm>
          <a:prstGeom prst="rect">
            <a:avLst/>
          </a:prstGeom>
        </p:spPr>
      </p:pic>
      <p:pic>
        <p:nvPicPr>
          <p:cNvPr id="6" name="Object 5" descr="preencoded.png"/>
          <p:cNvPicPr>
            <a:picLocks noChangeAspect="1"/>
          </p:cNvPicPr>
          <p:nvPr/>
        </p:nvPicPr>
        <p:blipFill>
          <a:blip r:embed="rId7"/>
          <a:srcRect/>
          <a:stretch/>
        </p:blipFill>
        <p:spPr>
          <a:xfrm>
            <a:off x="2543175" y="6181725"/>
            <a:ext cx="2667000" cy="1133475"/>
          </a:xfrm>
          <a:prstGeom prst="rect">
            <a:avLst/>
          </a:prstGeom>
        </p:spPr>
      </p:pic>
      <p:pic>
        <p:nvPicPr>
          <p:cNvPr id="7" name="Object 6" descr="preencoded.png"/>
          <p:cNvPicPr>
            <a:picLocks noChangeAspect="1"/>
          </p:cNvPicPr>
          <p:nvPr/>
        </p:nvPicPr>
        <p:blipFill>
          <a:blip r:embed="rId8">
            <a:extLst>
              <a:ext uri="{96DAC541-7B7A-43D3-8B79-37D633B846F1}">
                <asvg:svgBlip xmlns="" xmlns:asvg="http://schemas.microsoft.com/office/drawing/2016/SVG/main" r:embed="rId9"/>
              </a:ext>
            </a:extLst>
          </a:blip>
          <a:srcRect/>
          <a:stretch/>
        </p:blipFill>
        <p:spPr>
          <a:xfrm>
            <a:off x="6467475" y="6276975"/>
            <a:ext cx="2828925" cy="514350"/>
          </a:xfrm>
          <a:prstGeom prst="rect">
            <a:avLst/>
          </a:prstGeom>
        </p:spPr>
      </p:pic>
      <p:sp>
        <p:nvSpPr>
          <p:cNvPr id="8" name="Object7"/>
          <p:cNvSpPr/>
          <p:nvPr/>
        </p:nvSpPr>
        <p:spPr>
          <a:xfrm>
            <a:off x="836882" y="721500"/>
            <a:ext cx="8374168" cy="819150"/>
          </a:xfrm>
          <a:prstGeom prst="rect">
            <a:avLst/>
          </a:prstGeom>
          <a:noFill/>
          <a:ln/>
        </p:spPr>
        <p:txBody>
          <a:bodyPr wrap="square" lIns="0" tIns="0" rIns="0" bIns="0" rtlCol="0" anchor="ctr"/>
          <a:lstStyle/>
          <a:p>
            <a:r>
              <a:rPr lang="uk-UA" sz="2800" dirty="0">
                <a:latin typeface="Gilroy Bold" panose="00000800000000000000" pitchFamily="2" charset="-52"/>
              </a:rPr>
              <a:t>Трансформація знань здійснюється шляхом перетворення неформалізованого знання у формалізоване.</a:t>
            </a:r>
            <a:endParaRPr lang="ru-RU" sz="2800" dirty="0">
              <a:latin typeface="Gilroy Bold" panose="00000800000000000000" pitchFamily="2" charset="-52"/>
            </a:endParaRPr>
          </a:p>
        </p:txBody>
      </p:sp>
      <p:sp>
        <p:nvSpPr>
          <p:cNvPr id="17" name="Object12"/>
          <p:cNvSpPr/>
          <p:nvPr/>
        </p:nvSpPr>
        <p:spPr>
          <a:xfrm>
            <a:off x="9320775" y="6669388"/>
            <a:ext cx="215261" cy="552450"/>
          </a:xfrm>
          <a:prstGeom prst="rect">
            <a:avLst/>
          </a:prstGeom>
          <a:noFill/>
          <a:ln/>
        </p:spPr>
        <p:txBody>
          <a:bodyPr wrap="square" lIns="0" tIns="0" rIns="0" bIns="0" rtlCol="0" anchor="ctr"/>
          <a:lstStyle/>
          <a:p>
            <a:r>
              <a:rPr lang="uk-UA" sz="2800" b="1" dirty="0" smtClean="0">
                <a:latin typeface="Gilroy" panose="00000500000000000000" pitchFamily="2" charset="-52"/>
              </a:rPr>
              <a:t>8</a:t>
            </a:r>
            <a:endParaRPr lang="ru-RU" sz="2800" b="1" dirty="0">
              <a:latin typeface="Gilroy" panose="00000500000000000000" pitchFamily="2" charset="-52"/>
            </a:endParaRPr>
          </a:p>
        </p:txBody>
      </p:sp>
      <p:sp>
        <p:nvSpPr>
          <p:cNvPr id="18" name="Прямоугольник 17"/>
          <p:cNvSpPr/>
          <p:nvPr/>
        </p:nvSpPr>
        <p:spPr>
          <a:xfrm>
            <a:off x="812507" y="2000503"/>
            <a:ext cx="8483893" cy="4720138"/>
          </a:xfrm>
          <a:prstGeom prst="rect">
            <a:avLst/>
          </a:prstGeom>
        </p:spPr>
        <p:txBody>
          <a:bodyPr wrap="square">
            <a:spAutoFit/>
          </a:bodyPr>
          <a:lstStyle/>
          <a:p>
            <a:pPr algn="just">
              <a:lnSpc>
                <a:spcPct val="120000"/>
              </a:lnSpc>
              <a:spcAft>
                <a:spcPts val="0"/>
              </a:spcAft>
            </a:pPr>
            <a:r>
              <a:rPr lang="uk-UA" dirty="0">
                <a:latin typeface="Gilroy" panose="00000500000000000000" pitchFamily="2" charset="-52"/>
                <a:ea typeface="Calibri" panose="020F0502020204030204" pitchFamily="34" charset="0"/>
              </a:rPr>
              <a:t>Зокрема, в системах електронного навчання на робочому місці для автоматизації навчального процесу слід формалізувати:</a:t>
            </a:r>
            <a:endParaRPr lang="ru-RU" dirty="0">
              <a:latin typeface="Gilroy" panose="00000500000000000000" pitchFamily="2" charset="-52"/>
              <a:ea typeface="Calibri" panose="020F0502020204030204" pitchFamily="34" charset="0"/>
            </a:endParaRPr>
          </a:p>
          <a:p>
            <a:pPr algn="just">
              <a:lnSpc>
                <a:spcPct val="120000"/>
              </a:lnSpc>
              <a:spcAft>
                <a:spcPts val="0"/>
              </a:spcAft>
            </a:pPr>
            <a:r>
              <a:rPr lang="uk-UA" dirty="0">
                <a:latin typeface="Gilroy" panose="00000500000000000000" pitchFamily="2" charset="-52"/>
                <a:ea typeface="Calibri" panose="020F0502020204030204" pitchFamily="34" charset="0"/>
              </a:rPr>
              <a:t>а) отримання знань;</a:t>
            </a:r>
            <a:endParaRPr lang="ru-RU" dirty="0">
              <a:latin typeface="Gilroy" panose="00000500000000000000" pitchFamily="2" charset="-52"/>
              <a:ea typeface="Calibri" panose="020F0502020204030204" pitchFamily="34" charset="0"/>
            </a:endParaRPr>
          </a:p>
          <a:p>
            <a:pPr algn="just">
              <a:lnSpc>
                <a:spcPct val="120000"/>
              </a:lnSpc>
              <a:spcAft>
                <a:spcPts val="0"/>
              </a:spcAft>
            </a:pPr>
            <a:r>
              <a:rPr lang="uk-UA" dirty="0">
                <a:latin typeface="Gilroy" panose="00000500000000000000" pitchFamily="2" charset="-52"/>
                <a:ea typeface="Calibri" panose="020F0502020204030204" pitchFamily="34" charset="0"/>
              </a:rPr>
              <a:t>б) набуття </a:t>
            </a:r>
            <a:r>
              <a:rPr lang="uk-UA" dirty="0" err="1">
                <a:latin typeface="Gilroy" panose="00000500000000000000" pitchFamily="2" charset="-52"/>
                <a:ea typeface="Calibri" panose="020F0502020204030204" pitchFamily="34" charset="0"/>
              </a:rPr>
              <a:t>компетентностей</a:t>
            </a:r>
            <a:r>
              <a:rPr lang="uk-UA" dirty="0">
                <a:latin typeface="Gilroy" panose="00000500000000000000" pitchFamily="2" charset="-52"/>
                <a:ea typeface="Calibri" panose="020F0502020204030204" pitchFamily="34" charset="0"/>
              </a:rPr>
              <a:t>;</a:t>
            </a:r>
            <a:endParaRPr lang="ru-RU" dirty="0">
              <a:latin typeface="Gilroy" panose="00000500000000000000" pitchFamily="2" charset="-52"/>
              <a:ea typeface="Calibri" panose="020F0502020204030204" pitchFamily="34" charset="0"/>
            </a:endParaRPr>
          </a:p>
          <a:p>
            <a:pPr algn="just">
              <a:lnSpc>
                <a:spcPct val="120000"/>
              </a:lnSpc>
              <a:spcAft>
                <a:spcPts val="0"/>
              </a:spcAft>
            </a:pPr>
            <a:r>
              <a:rPr lang="uk-UA" dirty="0">
                <a:latin typeface="Gilroy" panose="00000500000000000000" pitchFamily="2" charset="-52"/>
                <a:ea typeface="Calibri" panose="020F0502020204030204" pitchFamily="34" charset="0"/>
              </a:rPr>
              <a:t>в) оцінювання якості навчання</a:t>
            </a:r>
            <a:r>
              <a:rPr lang="uk-UA" dirty="0" smtClean="0">
                <a:latin typeface="Gilroy" panose="00000500000000000000" pitchFamily="2" charset="-52"/>
                <a:ea typeface="Calibri" panose="020F0502020204030204" pitchFamily="34" charset="0"/>
              </a:rPr>
              <a:t>.</a:t>
            </a:r>
            <a:endParaRPr lang="en-US" dirty="0" smtClean="0">
              <a:latin typeface="Gilroy" panose="00000500000000000000" pitchFamily="2" charset="-52"/>
              <a:ea typeface="Calibri" panose="020F0502020204030204" pitchFamily="34" charset="0"/>
            </a:endParaRPr>
          </a:p>
          <a:p>
            <a:pPr algn="just">
              <a:lnSpc>
                <a:spcPct val="120000"/>
              </a:lnSpc>
              <a:spcAft>
                <a:spcPts val="0"/>
              </a:spcAft>
            </a:pPr>
            <a:endParaRPr lang="ru-RU" dirty="0">
              <a:latin typeface="Gilroy" panose="00000500000000000000" pitchFamily="2" charset="-52"/>
              <a:ea typeface="Calibri" panose="020F0502020204030204" pitchFamily="34" charset="0"/>
            </a:endParaRPr>
          </a:p>
          <a:p>
            <a:pPr algn="just">
              <a:lnSpc>
                <a:spcPct val="120000"/>
              </a:lnSpc>
              <a:spcAft>
                <a:spcPts val="0"/>
              </a:spcAft>
            </a:pPr>
            <a:r>
              <a:rPr lang="uk-UA" dirty="0">
                <a:latin typeface="Gilroy" panose="00000500000000000000" pitchFamily="2" charset="-52"/>
                <a:ea typeface="Calibri" panose="020F0502020204030204" pitchFamily="34" charset="0"/>
              </a:rPr>
              <a:t>Для розроблення системи трансформації знань ставляться наступні задачі:</a:t>
            </a:r>
            <a:endParaRPr lang="ru-RU" dirty="0">
              <a:latin typeface="Gilroy" panose="00000500000000000000" pitchFamily="2" charset="-52"/>
              <a:ea typeface="Calibri" panose="020F0502020204030204" pitchFamily="34" charset="0"/>
            </a:endParaRPr>
          </a:p>
          <a:p>
            <a:pPr algn="just">
              <a:lnSpc>
                <a:spcPct val="120000"/>
              </a:lnSpc>
              <a:spcAft>
                <a:spcPts val="0"/>
              </a:spcAft>
            </a:pPr>
            <a:r>
              <a:rPr lang="uk-UA" dirty="0">
                <a:latin typeface="Gilroy" panose="00000500000000000000" pitchFamily="2" charset="-52"/>
                <a:ea typeface="Calibri" panose="020F0502020204030204" pitchFamily="34" charset="0"/>
              </a:rPr>
              <a:t>1) занесення формалізованих знань у бази знань;</a:t>
            </a:r>
            <a:endParaRPr lang="ru-RU" dirty="0">
              <a:latin typeface="Gilroy" panose="00000500000000000000" pitchFamily="2" charset="-52"/>
              <a:ea typeface="Calibri" panose="020F0502020204030204" pitchFamily="34" charset="0"/>
            </a:endParaRPr>
          </a:p>
          <a:p>
            <a:pPr algn="just">
              <a:lnSpc>
                <a:spcPct val="120000"/>
              </a:lnSpc>
              <a:spcAft>
                <a:spcPts val="0"/>
              </a:spcAft>
            </a:pPr>
            <a:r>
              <a:rPr lang="uk-UA" dirty="0">
                <a:latin typeface="Gilroy" panose="00000500000000000000" pitchFamily="2" charset="-52"/>
                <a:ea typeface="Calibri" panose="020F0502020204030204" pitchFamily="34" charset="0"/>
              </a:rPr>
              <a:t>2) трансформація неформалізованих знань у формалізовані;</a:t>
            </a:r>
            <a:endParaRPr lang="ru-RU" dirty="0">
              <a:latin typeface="Gilroy" panose="00000500000000000000" pitchFamily="2" charset="-52"/>
              <a:ea typeface="Calibri" panose="020F0502020204030204" pitchFamily="34" charset="0"/>
            </a:endParaRPr>
          </a:p>
          <a:p>
            <a:pPr algn="just">
              <a:lnSpc>
                <a:spcPct val="120000"/>
              </a:lnSpc>
              <a:spcAft>
                <a:spcPts val="0"/>
              </a:spcAft>
            </a:pPr>
            <a:r>
              <a:rPr lang="uk-UA" dirty="0">
                <a:latin typeface="Gilroy" panose="00000500000000000000" pitchFamily="2" charset="-52"/>
                <a:ea typeface="Calibri" panose="020F0502020204030204" pitchFamily="34" charset="0"/>
              </a:rPr>
              <a:t>3) автоматизація перевірки правильності засвоєння знань на основі автоматичної перевірки правильності зверстаного матеріалу видання формальним і неформальним правилам, які були попередньо занесені в систему електронного навчання та використані верстальником при обробці видання.</a:t>
            </a:r>
            <a:endParaRPr lang="ru-RU" dirty="0">
              <a:effectLst/>
              <a:latin typeface="Gilroy" panose="00000500000000000000" pitchFamily="2" charset="-52"/>
              <a:ea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sp>
        <p:nvSpPr>
          <p:cNvPr id="18" name="Rectangle 2"/>
          <p:cNvSpPr>
            <a:spLocks noChangeArrowheads="1"/>
          </p:cNvSpPr>
          <p:nvPr/>
        </p:nvSpPr>
        <p:spPr bwMode="auto">
          <a:xfrm flipV="1">
            <a:off x="868218" y="2124363"/>
            <a:ext cx="145628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19" name="Объект 18"/>
          <p:cNvGraphicFramePr>
            <a:graphicFrameLocks noChangeAspect="1"/>
          </p:cNvGraphicFramePr>
          <p:nvPr>
            <p:extLst>
              <p:ext uri="{D42A27DB-BD31-4B8C-83A1-F6EECF244321}">
                <p14:modId xmlns:p14="http://schemas.microsoft.com/office/powerpoint/2010/main" val="2279465488"/>
              </p:ext>
            </p:extLst>
          </p:nvPr>
        </p:nvGraphicFramePr>
        <p:xfrm>
          <a:off x="689108" y="1078541"/>
          <a:ext cx="8589818" cy="5107909"/>
        </p:xfrm>
        <a:graphic>
          <a:graphicData uri="http://schemas.openxmlformats.org/presentationml/2006/ole">
            <mc:AlternateContent xmlns:mc="http://schemas.openxmlformats.org/markup-compatibility/2006">
              <mc:Choice xmlns:v="urn:schemas-microsoft-com:vml" Requires="v">
                <p:oleObj spid="_x0000_s2053" r:id="rId4" imgW="9737141" imgH="5021275" progId="Visio.Drawing.11">
                  <p:embed/>
                </p:oleObj>
              </mc:Choice>
              <mc:Fallback>
                <p:oleObj r:id="rId4" imgW="9737141" imgH="5021275"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108" y="1078541"/>
                        <a:ext cx="8589818" cy="5107909"/>
                      </a:xfrm>
                      <a:prstGeom prst="rect">
                        <a:avLst/>
                      </a:prstGeom>
                      <a:noFill/>
                    </p:spPr>
                  </p:pic>
                </p:oleObj>
              </mc:Fallback>
            </mc:AlternateContent>
          </a:graphicData>
        </a:graphic>
      </p:graphicFrame>
      <p:sp>
        <p:nvSpPr>
          <p:cNvPr id="20" name="Прямоугольник 19"/>
          <p:cNvSpPr/>
          <p:nvPr/>
        </p:nvSpPr>
        <p:spPr>
          <a:xfrm>
            <a:off x="689108" y="5510872"/>
            <a:ext cx="4876800" cy="923330"/>
          </a:xfrm>
          <a:prstGeom prst="rect">
            <a:avLst/>
          </a:prstGeom>
        </p:spPr>
        <p:txBody>
          <a:bodyPr>
            <a:spAutoFit/>
          </a:bodyPr>
          <a:lstStyle/>
          <a:p>
            <a:r>
              <a:rPr lang="uk-UA" b="1" dirty="0">
                <a:latin typeface="Gilroy" panose="00000500000000000000" pitchFamily="2" charset="-52"/>
                <a:ea typeface="Calibri" panose="020F0502020204030204" pitchFamily="34" charset="0"/>
              </a:rPr>
              <a:t>Процес освоєння та використання </a:t>
            </a:r>
            <a:r>
              <a:rPr lang="uk-UA" b="1" dirty="0" err="1">
                <a:latin typeface="Gilroy" panose="00000500000000000000" pitchFamily="2" charset="-52"/>
                <a:ea typeface="Calibri" panose="020F0502020204030204" pitchFamily="34" charset="0"/>
              </a:rPr>
              <a:t>компетентностей</a:t>
            </a:r>
            <a:r>
              <a:rPr lang="uk-UA" b="1" dirty="0">
                <a:latin typeface="Gilroy" panose="00000500000000000000" pitchFamily="2" charset="-52"/>
                <a:ea typeface="Calibri" panose="020F0502020204030204" pitchFamily="34" charset="0"/>
              </a:rPr>
              <a:t> в процесі створення «продукту» (тобто видання)</a:t>
            </a:r>
            <a:endParaRPr lang="ru-RU" dirty="0">
              <a:latin typeface="Gilroy" panose="00000500000000000000" pitchFamily="2" charset="-52"/>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2793</Words>
  <Application>Microsoft Office PowerPoint</Application>
  <PresentationFormat>Произвольный</PresentationFormat>
  <Paragraphs>336</Paragraphs>
  <Slides>42</Slides>
  <Notes>42</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42</vt:i4>
      </vt:variant>
    </vt:vector>
  </HeadingPairs>
  <TitlesOfParts>
    <vt:vector size="44" baseType="lpstr">
      <vt:lpstr>Office Theme</vt:lpstr>
      <vt:lpstr>Документ Microsoft Visio</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User</cp:lastModifiedBy>
  <cp:revision>17</cp:revision>
  <dcterms:created xsi:type="dcterms:W3CDTF">2021-11-20T16:47:03Z</dcterms:created>
  <dcterms:modified xsi:type="dcterms:W3CDTF">2022-01-28T11:33:23Z</dcterms:modified>
</cp:coreProperties>
</file>