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257" r:id="rId3"/>
    <p:sldId id="258" r:id="rId4"/>
    <p:sldId id="259" r:id="rId5"/>
    <p:sldId id="318" r:id="rId6"/>
    <p:sldId id="287" r:id="rId7"/>
    <p:sldId id="288" r:id="rId8"/>
    <p:sldId id="290" r:id="rId9"/>
    <p:sldId id="291" r:id="rId10"/>
    <p:sldId id="292" r:id="rId11"/>
    <p:sldId id="293" r:id="rId12"/>
    <p:sldId id="294" r:id="rId13"/>
    <p:sldId id="289" r:id="rId14"/>
    <p:sldId id="265" r:id="rId15"/>
    <p:sldId id="266" r:id="rId16"/>
    <p:sldId id="267" r:id="rId17"/>
    <p:sldId id="268" r:id="rId18"/>
    <p:sldId id="269" r:id="rId19"/>
    <p:sldId id="270" r:id="rId20"/>
    <p:sldId id="271" r:id="rId21"/>
    <p:sldId id="295" r:id="rId22"/>
    <p:sldId id="272" r:id="rId23"/>
    <p:sldId id="273" r:id="rId24"/>
    <p:sldId id="274" r:id="rId25"/>
    <p:sldId id="275" r:id="rId26"/>
    <p:sldId id="276" r:id="rId27"/>
    <p:sldId id="320" r:id="rId28"/>
    <p:sldId id="322" r:id="rId29"/>
    <p:sldId id="319" r:id="rId30"/>
    <p:sldId id="262" r:id="rId31"/>
    <p:sldId id="277" r:id="rId32"/>
    <p:sldId id="278" r:id="rId33"/>
    <p:sldId id="279" r:id="rId34"/>
    <p:sldId id="280" r:id="rId35"/>
    <p:sldId id="281" r:id="rId36"/>
    <p:sldId id="282" r:id="rId37"/>
    <p:sldId id="283" r:id="rId38"/>
    <p:sldId id="263" r:id="rId39"/>
    <p:sldId id="296" r:id="rId40"/>
    <p:sldId id="321" r:id="rId41"/>
    <p:sldId id="297" r:id="rId42"/>
    <p:sldId id="298" r:id="rId43"/>
    <p:sldId id="299" r:id="rId44"/>
    <p:sldId id="300" r:id="rId45"/>
    <p:sldId id="303" r:id="rId46"/>
    <p:sldId id="302" r:id="rId47"/>
    <p:sldId id="301" r:id="rId48"/>
    <p:sldId id="317" r:id="rId49"/>
    <p:sldId id="306" r:id="rId50"/>
    <p:sldId id="305" r:id="rId51"/>
    <p:sldId id="307" r:id="rId52"/>
    <p:sldId id="308" r:id="rId53"/>
    <p:sldId id="309" r:id="rId54"/>
    <p:sldId id="310" r:id="rId55"/>
    <p:sldId id="315" r:id="rId56"/>
    <p:sldId id="316" r:id="rId57"/>
    <p:sldId id="311" r:id="rId58"/>
    <p:sldId id="312" r:id="rId59"/>
    <p:sldId id="313" r:id="rId60"/>
    <p:sldId id="314" r:id="rId61"/>
    <p:sldId id="331" r:id="rId62"/>
    <p:sldId id="324" r:id="rId63"/>
    <p:sldId id="325" r:id="rId64"/>
    <p:sldId id="326" r:id="rId65"/>
    <p:sldId id="327" r:id="rId66"/>
    <p:sldId id="328" r:id="rId67"/>
    <p:sldId id="329" r:id="rId68"/>
    <p:sldId id="330" r:id="rId69"/>
    <p:sldId id="338" r:id="rId70"/>
    <p:sldId id="339" r:id="rId71"/>
    <p:sldId id="340" r:id="rId72"/>
    <p:sldId id="285" r:id="rId73"/>
    <p:sldId id="264" r:id="rId74"/>
    <p:sldId id="341" r:id="rId75"/>
    <p:sldId id="342" r:id="rId76"/>
    <p:sldId id="286" r:id="rId77"/>
    <p:sldId id="345" r:id="rId78"/>
    <p:sldId id="346" r:id="rId79"/>
    <p:sldId id="323" r:id="rId80"/>
    <p:sldId id="332" r:id="rId81"/>
    <p:sldId id="333" r:id="rId82"/>
    <p:sldId id="334" r:id="rId83"/>
    <p:sldId id="335" r:id="rId84"/>
    <p:sldId id="336" r:id="rId85"/>
    <p:sldId id="337" r:id="rId86"/>
    <p:sldId id="344"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53AB2A-5CB0-4087-9AD7-56C7B82E016A}" type="datetimeFigureOut">
              <a:rPr lang="ru-RU" smtClean="0"/>
              <a:t>29.05.2019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24FE0C-1E77-4E82-8035-9E566C2C3889}" type="slidenum">
              <a:rPr lang="ru-RU" smtClean="0"/>
              <a:t>‹#›</a:t>
            </a:fld>
            <a:endParaRPr lang="ru-RU"/>
          </a:p>
        </p:txBody>
      </p:sp>
    </p:spTree>
    <p:extLst>
      <p:ext uri="{BB962C8B-B14F-4D97-AF65-F5344CB8AC3E}">
        <p14:creationId xmlns:p14="http://schemas.microsoft.com/office/powerpoint/2010/main" val="326803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24FE0C-1E77-4E82-8035-9E566C2C3889}" type="slidenum">
              <a:rPr lang="ru-RU" smtClean="0"/>
              <a:t>1</a:t>
            </a:fld>
            <a:endParaRPr lang="ru-RU"/>
          </a:p>
        </p:txBody>
      </p:sp>
    </p:spTree>
    <p:extLst>
      <p:ext uri="{BB962C8B-B14F-4D97-AF65-F5344CB8AC3E}">
        <p14:creationId xmlns:p14="http://schemas.microsoft.com/office/powerpoint/2010/main" val="338797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1031"/>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A86DDDC5-9040-40F3-A152-F344BE8A27EA}" type="slidenum">
              <a:rPr lang="ru-RU" sz="1200">
                <a:latin typeface="Arial" pitchFamily="34" charset="0"/>
              </a:rPr>
              <a:pPr algn="r">
                <a:defRPr/>
              </a:pPr>
              <a:t>3</a:t>
            </a:fld>
            <a:endParaRPr lang="ru-RU" sz="1200">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1031"/>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93E84CAB-1C34-4A48-A898-9E6D79C71A1B}" type="slidenum">
              <a:rPr lang="ru-RU" sz="1200">
                <a:latin typeface="Arial" pitchFamily="34" charset="0"/>
              </a:rPr>
              <a:pPr algn="r">
                <a:defRPr/>
              </a:pPr>
              <a:t>4</a:t>
            </a:fld>
            <a:endParaRPr lang="ru-RU" sz="1200">
              <a:latin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1031"/>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B2025CF0-DBFF-46C3-B25F-A3FC0E6BCB91}" type="slidenum">
              <a:rPr lang="ru-RU" sz="1200">
                <a:latin typeface="Arial" pitchFamily="34" charset="0"/>
              </a:rPr>
              <a:pPr algn="r">
                <a:defRPr/>
              </a:pPr>
              <a:t>13</a:t>
            </a:fld>
            <a:endParaRPr lang="ru-RU" sz="120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24FE0C-1E77-4E82-8035-9E566C2C3889}" type="slidenum">
              <a:rPr lang="ru-RU" smtClean="0"/>
              <a:t>41</a:t>
            </a:fld>
            <a:endParaRPr lang="ru-RU"/>
          </a:p>
        </p:txBody>
      </p:sp>
    </p:spTree>
    <p:extLst>
      <p:ext uri="{BB962C8B-B14F-4D97-AF65-F5344CB8AC3E}">
        <p14:creationId xmlns:p14="http://schemas.microsoft.com/office/powerpoint/2010/main" val="156899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6C48F3FC-5C8C-4122-AD9E-C7C52F9135A9}" type="slidenum">
              <a:rPr lang="ru-RU"/>
              <a:pPr/>
              <a:t>‹#›</a:t>
            </a:fld>
            <a:endParaRPr lang="ru-RU"/>
          </a:p>
        </p:txBody>
      </p:sp>
    </p:spTree>
    <p:extLst>
      <p:ext uri="{BB962C8B-B14F-4D97-AF65-F5344CB8AC3E}">
        <p14:creationId xmlns:p14="http://schemas.microsoft.com/office/powerpoint/2010/main" val="72306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8" Type="http://schemas.openxmlformats.org/officeDocument/2006/relationships/hyperlink" Target="https://ru.wikipedia.org/wiki/%D0%94%D0%B2%D0%BE%D0%B8%D1%87%D0%BD%D1%8B%D0%B9_%D0%BA%D0%BE%D0%B4" TargetMode="External"/><Relationship Id="rId3" Type="http://schemas.openxmlformats.org/officeDocument/2006/relationships/hyperlink" Target="https://ru.wikipedia.org/wiki/%D0%90%D0%B1%D0%B1%D1%80%D0%B5%D0%B2%D0%B8%D0%B0%D1%82%D1%83%D1%80%D0%B0" TargetMode="External"/><Relationship Id="rId7" Type="http://schemas.openxmlformats.org/officeDocument/2006/relationships/hyperlink" Target="https://ru.wikipedia.org/wiki/%D0%AF%D0%BF%D0%BE%D0%BD%D0%B8%D1%8F" TargetMode="External"/><Relationship Id="rId2" Type="http://schemas.openxmlformats.org/officeDocument/2006/relationships/hyperlink" Target="https://ru.wikipedia.org/wiki/%D0%90%D0%BD%D0%B3%D0%BB%D0%B8%D0%B9%D1%81%D0%BA%D0%B8%D0%B9_%D1%8F%D0%B7%D1%8B%D0%BA" TargetMode="External"/><Relationship Id="rId1" Type="http://schemas.openxmlformats.org/officeDocument/2006/relationships/slideLayout" Target="../slideLayouts/slideLayout7.xml"/><Relationship Id="rId6" Type="http://schemas.openxmlformats.org/officeDocument/2006/relationships/hyperlink" Target="https://ru.wikipedia.org/wiki/%D0%90%D0%B2%D1%82%D0%BE%D0%BC%D0%BE%D0%B1%D0%B8%D0%BB%D1%8C%D0%BD%D0%B0%D1%8F_%D0%BF%D1%80%D0%BE%D0%BC%D1%8B%D1%88%D0%BB%D0%B5%D0%BD%D0%BD%D0%BE%D1%81%D1%82%D1%8C_%D0%AF%D0%BF%D0%BE%D0%BD%D0%B8%D0%B8" TargetMode="External"/><Relationship Id="rId11" Type="http://schemas.openxmlformats.org/officeDocument/2006/relationships/hyperlink" Target="https://ru.wikipedia.org/wiki/ISO_8859-1" TargetMode="External"/><Relationship Id="rId5" Type="http://schemas.openxmlformats.org/officeDocument/2006/relationships/hyperlink" Target="https://ru.wikipedia.org/wiki/%D0%A8%D1%82%D1%80%D0%B8%D1%85%D0%BE%D0%B2%D0%BE%D0%B9_%D0%BA%D0%BE%D0%B4" TargetMode="External"/><Relationship Id="rId10" Type="http://schemas.openxmlformats.org/officeDocument/2006/relationships/image" Target="../media/image25.png"/><Relationship Id="rId4" Type="http://schemas.openxmlformats.org/officeDocument/2006/relationships/hyperlink" Target="https://ru.wikipedia.org/wiki/%D0%A8%D1%82%D1%80%D0%B8%D1%85%D0%BE%D0%B2%D0%BE%D0%B9_%D0%BA%D0%BE%D0%B4#%D0%94%D0%B2%D1%83%D1%85%D0%BC%D0%B5%D1%80%D0%BD%D1%8B%D0%B5" TargetMode="External"/><Relationship Id="rId9" Type="http://schemas.openxmlformats.org/officeDocument/2006/relationships/hyperlink" Target="https://ru.wikipedia.org/wiki/%D0%9A%D0%B0%D0%BD%D0%B4%D0%B7%D0%B8"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457200"/>
            <a:ext cx="7772400" cy="6186309"/>
          </a:xfrm>
          <a:prstGeom prst="rect">
            <a:avLst/>
          </a:prstGeom>
        </p:spPr>
        <p:txBody>
          <a:bodyPr wrap="square">
            <a:spAutoFit/>
          </a:bodyPr>
          <a:lstStyle/>
          <a:p>
            <a:r>
              <a:rPr lang="uk-UA" sz="3600" b="1" dirty="0"/>
              <a:t>7. Логістичний підхід до управління матеріальними потоками у сфері </a:t>
            </a:r>
            <a:r>
              <a:rPr lang="uk-UA" sz="3600" b="1" dirty="0" smtClean="0"/>
              <a:t>обігу</a:t>
            </a:r>
            <a:endParaRPr lang="en-US" sz="3600" b="1" dirty="0" smtClean="0"/>
          </a:p>
          <a:p>
            <a:r>
              <a:rPr lang="uk-UA" sz="3600" dirty="0" smtClean="0"/>
              <a:t>1</a:t>
            </a:r>
            <a:r>
              <a:rPr lang="uk-UA" sz="3600" dirty="0"/>
              <a:t>. Організація дистрибуції матеріалів та готової продукції. </a:t>
            </a:r>
            <a:endParaRPr lang="ru-RU" sz="3600" dirty="0"/>
          </a:p>
          <a:p>
            <a:r>
              <a:rPr lang="uk-UA" sz="3600" dirty="0" smtClean="0"/>
              <a:t>2</a:t>
            </a:r>
            <a:r>
              <a:rPr lang="uk-UA" sz="3600" dirty="0"/>
              <a:t>. Логістичні канали та </a:t>
            </a:r>
            <a:r>
              <a:rPr lang="uk-UA" sz="3600" dirty="0" smtClean="0"/>
              <a:t>логістичні</a:t>
            </a:r>
            <a:r>
              <a:rPr lang="en-US" sz="3600" dirty="0" smtClean="0"/>
              <a:t> </a:t>
            </a:r>
            <a:r>
              <a:rPr lang="uk-UA" sz="3600" dirty="0" smtClean="0"/>
              <a:t>ланцюги</a:t>
            </a:r>
            <a:endParaRPr lang="ru-RU" sz="3600" dirty="0"/>
          </a:p>
          <a:p>
            <a:r>
              <a:rPr lang="uk-UA" sz="3600" dirty="0" smtClean="0"/>
              <a:t>3</a:t>
            </a:r>
            <a:r>
              <a:rPr lang="uk-UA" sz="3600" dirty="0"/>
              <a:t>. Логістичні посередники в дистрибуції, </a:t>
            </a:r>
            <a:r>
              <a:rPr lang="uk-UA" sz="3600" dirty="0" smtClean="0"/>
              <a:t>їх </a:t>
            </a:r>
            <a:r>
              <a:rPr lang="uk-UA" sz="3600" dirty="0"/>
              <a:t>класифікація та </a:t>
            </a:r>
            <a:r>
              <a:rPr lang="uk-UA" sz="3600" dirty="0" smtClean="0"/>
              <a:t>функції</a:t>
            </a:r>
            <a:endParaRPr lang="ru-RU" sz="3600" dirty="0"/>
          </a:p>
          <a:p>
            <a:r>
              <a:rPr lang="uk-UA" sz="3600" dirty="0" smtClean="0"/>
              <a:t>4</a:t>
            </a:r>
            <a:r>
              <a:rPr lang="uk-UA" sz="3600" dirty="0"/>
              <a:t>. Системи планування матеріальних ресурсів у каналах розподілу. </a:t>
            </a:r>
            <a:endParaRPr lang="ru-RU" sz="3600" dirty="0"/>
          </a:p>
        </p:txBody>
      </p:sp>
    </p:spTree>
    <p:extLst>
      <p:ext uri="{BB962C8B-B14F-4D97-AF65-F5344CB8AC3E}">
        <p14:creationId xmlns:p14="http://schemas.microsoft.com/office/powerpoint/2010/main" val="2355974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83106354"/>
              </p:ext>
            </p:extLst>
          </p:nvPr>
        </p:nvGraphicFramePr>
        <p:xfrm>
          <a:off x="304800" y="228600"/>
          <a:ext cx="8763000" cy="6583680"/>
        </p:xfrm>
        <a:graphic>
          <a:graphicData uri="http://schemas.openxmlformats.org/drawingml/2006/table">
            <a:tbl>
              <a:tblPr firstRow="1" firstCol="1" bandRow="1">
                <a:tableStyleId>{5C22544A-7EE6-4342-B048-85BDC9FD1C3A}</a:tableStyleId>
              </a:tblPr>
              <a:tblGrid>
                <a:gridCol w="1524000"/>
                <a:gridCol w="7239000"/>
              </a:tblGrid>
              <a:tr h="6400800">
                <a:tc>
                  <a:txBody>
                    <a:bodyPr/>
                    <a:lstStyle/>
                    <a:p>
                      <a:pPr algn="ctr">
                        <a:lnSpc>
                          <a:spcPct val="120000"/>
                        </a:lnSpc>
                        <a:spcAft>
                          <a:spcPts val="0"/>
                        </a:spcAft>
                      </a:pPr>
                      <a:r>
                        <a:rPr lang="uk-UA" sz="1800" dirty="0">
                          <a:solidFill>
                            <a:schemeClr val="tx1"/>
                          </a:solidFill>
                          <a:effectLst/>
                        </a:rPr>
                        <a:t>3 . Накопичення запасів</a:t>
                      </a:r>
                      <a:endParaRPr lang="ru-RU" sz="1800" dirty="0">
                        <a:solidFill>
                          <a:schemeClr val="tx1"/>
                        </a:solidFill>
                        <a:effectLst/>
                        <a:latin typeface="Calibri"/>
                        <a:ea typeface="Times New Roman"/>
                        <a:cs typeface="Times New Roman"/>
                      </a:endParaRPr>
                    </a:p>
                    <a:p>
                      <a:pPr algn="ctr">
                        <a:lnSpc>
                          <a:spcPct val="120000"/>
                        </a:lnSpc>
                        <a:spcAft>
                          <a:spcPts val="0"/>
                        </a:spcAft>
                      </a:pPr>
                      <a:r>
                        <a:rPr lang="uk-UA" sz="1800" dirty="0">
                          <a:solidFill>
                            <a:schemeClr val="tx1"/>
                          </a:solidFill>
                          <a:effectLst/>
                        </a:rPr>
                        <a:t> </a:t>
                      </a:r>
                      <a:endParaRPr lang="ru-RU" sz="18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just" defTabSz="914400" rtl="0" eaLnBrk="1" fontAlgn="auto" latinLnBrk="0" hangingPunct="1">
                        <a:lnSpc>
                          <a:spcPct val="120000"/>
                        </a:lnSpc>
                        <a:spcBef>
                          <a:spcPts val="0"/>
                        </a:spcBef>
                        <a:spcAft>
                          <a:spcPts val="0"/>
                        </a:spcAft>
                        <a:buClrTx/>
                        <a:buSzTx/>
                        <a:buFontTx/>
                        <a:buNone/>
                        <a:tabLst/>
                        <a:defRPr/>
                      </a:pPr>
                      <a:r>
                        <a:rPr lang="uk-UA" sz="2000" dirty="0">
                          <a:solidFill>
                            <a:schemeClr val="tx1"/>
                          </a:solidFill>
                          <a:effectLst/>
                        </a:rPr>
                        <a:t>Запаси одного або декількох продуктів накопичують, щоб продати їх партією. Прикладом тому є накопичувальний (</a:t>
                      </a:r>
                      <a:r>
                        <a:rPr lang="uk-UA" sz="2000" dirty="0" err="1">
                          <a:solidFill>
                            <a:schemeClr val="tx1"/>
                          </a:solidFill>
                          <a:effectLst/>
                        </a:rPr>
                        <a:t>консолідаційний</a:t>
                      </a:r>
                      <a:r>
                        <a:rPr lang="uk-UA" sz="2000" dirty="0">
                          <a:solidFill>
                            <a:schemeClr val="tx1"/>
                          </a:solidFill>
                          <a:effectLst/>
                        </a:rPr>
                        <a:t>) </a:t>
                      </a:r>
                      <a:r>
                        <a:rPr lang="uk-UA" sz="2000" dirty="0" smtClean="0">
                          <a:solidFill>
                            <a:schemeClr val="tx1"/>
                          </a:solidFill>
                          <a:effectLst/>
                        </a:rPr>
                        <a:t>склад. </a:t>
                      </a:r>
                      <a:r>
                        <a:rPr lang="uk-UA" sz="2000" dirty="0">
                          <a:solidFill>
                            <a:schemeClr val="tx1"/>
                          </a:solidFill>
                          <a:effectLst/>
                        </a:rPr>
                        <a:t>Великі відправлення продуктів, вироблених на різних заводах, надходять на такий </a:t>
                      </a:r>
                      <a:r>
                        <a:rPr lang="uk-UA" sz="2000" dirty="0" smtClean="0">
                          <a:solidFill>
                            <a:schemeClr val="tx1"/>
                          </a:solidFill>
                          <a:effectLst/>
                        </a:rPr>
                        <a:t>накопичувальний склад. Після одержання замовлення від споживача з необхідних продуктів комплектують партію індивідуального асортименту. Така консолідована структура каналу розподілу скорочує загальну кількість необхідних угод, оскільки у споживача виникає можливість подати єдине замовлення на накопичувальний склад, замість того щоб розміщати окремі замовлення на кожен продукт серед різних виробничих підприємств. Альтернативна форма організації каналу передбачає використання послуг галузевого дистриб'ютора або оптового торговця, що дозволяє виробникам і роздрібним торговцям мати ті ж вигоди від консолідації</a:t>
                      </a:r>
                      <a:r>
                        <a:rPr lang="uk-UA" sz="2000" dirty="0" smtClean="0">
                          <a:solidFill>
                            <a:srgbClr val="C00000"/>
                          </a:solidFill>
                          <a:effectLst/>
                        </a:rPr>
                        <a:t>. В основі концентрації запасів лежить принцип – </a:t>
                      </a:r>
                      <a:r>
                        <a:rPr lang="uk-UA" sz="2000" dirty="0" err="1" smtClean="0">
                          <a:solidFill>
                            <a:srgbClr val="C00000"/>
                          </a:solidFill>
                          <a:effectLst/>
                        </a:rPr>
                        <a:t>мінімізування</a:t>
                      </a:r>
                      <a:r>
                        <a:rPr lang="uk-UA" sz="2000" dirty="0" smtClean="0">
                          <a:solidFill>
                            <a:srgbClr val="C00000"/>
                          </a:solidFill>
                          <a:effectLst/>
                        </a:rPr>
                        <a:t> загальної кількості угод, потрібних для остаточного формування асортименту</a:t>
                      </a:r>
                      <a:endParaRPr lang="ru-RU" sz="2000" dirty="0" smtClean="0">
                        <a:solidFill>
                          <a:srgbClr val="C00000"/>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solidFill>
                      <a:schemeClr val="accent5">
                        <a:lumMod val="40000"/>
                        <a:lumOff val="60000"/>
                      </a:schemeClr>
                    </a:solidFill>
                  </a:tcPr>
                </a:tc>
              </a:tr>
            </a:tbl>
          </a:graphicData>
        </a:graphic>
      </p:graphicFrame>
      <p:cxnSp>
        <p:nvCxnSpPr>
          <p:cNvPr id="3" name="Прямая соединительная линия 2"/>
          <p:cNvCxnSpPr/>
          <p:nvPr/>
        </p:nvCxnSpPr>
        <p:spPr>
          <a:xfrm>
            <a:off x="2090738" y="11310938"/>
            <a:ext cx="627697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185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405089897"/>
              </p:ext>
            </p:extLst>
          </p:nvPr>
        </p:nvGraphicFramePr>
        <p:xfrm>
          <a:off x="228600" y="228600"/>
          <a:ext cx="8686799" cy="6410579"/>
        </p:xfrm>
        <a:graphic>
          <a:graphicData uri="http://schemas.openxmlformats.org/drawingml/2006/table">
            <a:tbl>
              <a:tblPr firstRow="1" firstCol="1" bandRow="1">
                <a:tableStyleId>{5C22544A-7EE6-4342-B048-85BDC9FD1C3A}</a:tableStyleId>
              </a:tblPr>
              <a:tblGrid>
                <a:gridCol w="2594403"/>
                <a:gridCol w="6092396"/>
              </a:tblGrid>
              <a:tr h="6400800">
                <a:tc>
                  <a:txBody>
                    <a:bodyPr/>
                    <a:lstStyle/>
                    <a:p>
                      <a:pPr algn="ctr">
                        <a:lnSpc>
                          <a:spcPct val="120000"/>
                        </a:lnSpc>
                        <a:spcAft>
                          <a:spcPts val="0"/>
                        </a:spcAft>
                      </a:pPr>
                      <a:r>
                        <a:rPr lang="uk-UA" sz="2200" dirty="0">
                          <a:solidFill>
                            <a:schemeClr val="tx1"/>
                          </a:solidFill>
                          <a:effectLst/>
                        </a:rPr>
                        <a:t>4. Просування до споживача</a:t>
                      </a:r>
                      <a:endParaRPr lang="ru-RU" sz="2200" dirty="0">
                        <a:solidFill>
                          <a:schemeClr val="tx1"/>
                        </a:solidFill>
                        <a:effectLst/>
                        <a:latin typeface="Calibri"/>
                        <a:ea typeface="Times New Roman"/>
                        <a:cs typeface="Times New Roman"/>
                      </a:endParaRPr>
                    </a:p>
                  </a:txBody>
                  <a:tcPr marL="53205" marR="53205" marT="0" marB="0">
                    <a:solidFill>
                      <a:schemeClr val="bg2">
                        <a:lumMod val="90000"/>
                      </a:schemeClr>
                    </a:solidFill>
                  </a:tcPr>
                </a:tc>
                <a:tc>
                  <a:txBody>
                    <a:bodyPr/>
                    <a:lstStyle/>
                    <a:p>
                      <a:pPr algn="just">
                        <a:lnSpc>
                          <a:spcPct val="120000"/>
                        </a:lnSpc>
                        <a:spcAft>
                          <a:spcPts val="0"/>
                        </a:spcAft>
                      </a:pPr>
                      <a:r>
                        <a:rPr lang="uk-UA" sz="2200" dirty="0">
                          <a:solidFill>
                            <a:srgbClr val="C00000"/>
                          </a:solidFill>
                          <a:effectLst/>
                        </a:rPr>
                        <a:t>процес, який зводиться до сортування і групування продуктів в унікальні партії, відповідно до індивідуальних замовлень споживачів. </a:t>
                      </a:r>
                      <a:r>
                        <a:rPr lang="uk-UA" sz="2200" dirty="0">
                          <a:solidFill>
                            <a:schemeClr val="tx1"/>
                          </a:solidFill>
                          <a:effectLst/>
                        </a:rPr>
                        <a:t>Кожна створена партія продуктів має відповідати запитам споживача за кількісним і якісним складом. Також виробники пропонують споживачам </a:t>
                      </a:r>
                      <a:r>
                        <a:rPr lang="uk-UA" sz="2200" u="sng" dirty="0">
                          <a:solidFill>
                            <a:schemeClr val="tx1"/>
                          </a:solidFill>
                          <a:effectLst/>
                        </a:rPr>
                        <a:t>змішані або комбіновані поставки </a:t>
                      </a:r>
                      <a:r>
                        <a:rPr lang="uk-UA" sz="2200" dirty="0">
                          <a:solidFill>
                            <a:schemeClr val="tx1"/>
                          </a:solidFill>
                          <a:effectLst/>
                        </a:rPr>
                        <a:t>з повним завантаженням транспортних засобів, що дозволяє споживачам тримати мінімальні запаси продуктів, одержуваних від даного постачальника, і одночасно заощаджувати на транспортних витратах, завдяки великому обсягу кожного вантажоперевезення. Основою організації логістичного ланцюга є здатність фірми залучити і зацікавити споживачів</a:t>
                      </a:r>
                      <a:r>
                        <a:rPr lang="uk-UA" sz="2200" dirty="0" smtClean="0">
                          <a:solidFill>
                            <a:schemeClr val="tx1"/>
                          </a:solidFill>
                          <a:effectLst/>
                        </a:rPr>
                        <a:t>.</a:t>
                      </a:r>
                      <a:endParaRPr lang="ru-RU" sz="2200" dirty="0">
                        <a:solidFill>
                          <a:schemeClr val="tx1"/>
                        </a:solidFill>
                        <a:effectLst/>
                      </a:endParaRPr>
                    </a:p>
                  </a:txBody>
                  <a:tcPr marL="53205" marR="53205" marT="0" marB="0">
                    <a:solidFill>
                      <a:schemeClr val="accent3">
                        <a:lumMod val="20000"/>
                        <a:lumOff val="80000"/>
                      </a:schemeClr>
                    </a:solidFill>
                  </a:tcPr>
                </a:tc>
              </a:tr>
            </a:tbl>
          </a:graphicData>
        </a:graphic>
      </p:graphicFrame>
      <p:cxnSp>
        <p:nvCxnSpPr>
          <p:cNvPr id="3" name="Прямая соединительная линия 2"/>
          <p:cNvCxnSpPr/>
          <p:nvPr/>
        </p:nvCxnSpPr>
        <p:spPr>
          <a:xfrm flipV="1">
            <a:off x="2782888" y="10890250"/>
            <a:ext cx="6267450" cy="952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1713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00746216"/>
              </p:ext>
            </p:extLst>
          </p:nvPr>
        </p:nvGraphicFramePr>
        <p:xfrm>
          <a:off x="152400" y="228600"/>
          <a:ext cx="8839200" cy="6400800"/>
        </p:xfrm>
        <a:graphic>
          <a:graphicData uri="http://schemas.openxmlformats.org/drawingml/2006/table">
            <a:tbl>
              <a:tblPr firstRow="1" firstCol="1" bandRow="1">
                <a:tableStyleId>{5C22544A-7EE6-4342-B048-85BDC9FD1C3A}</a:tableStyleId>
              </a:tblPr>
              <a:tblGrid>
                <a:gridCol w="3733800"/>
                <a:gridCol w="5105400"/>
              </a:tblGrid>
              <a:tr h="6400800">
                <a:tc>
                  <a:txBody>
                    <a:bodyPr/>
                    <a:lstStyle/>
                    <a:p>
                      <a:pPr algn="ctr">
                        <a:lnSpc>
                          <a:spcPct val="120000"/>
                        </a:lnSpc>
                        <a:spcAft>
                          <a:spcPts val="0"/>
                        </a:spcAft>
                      </a:pPr>
                      <a:r>
                        <a:rPr lang="uk-UA" sz="3600" dirty="0">
                          <a:solidFill>
                            <a:schemeClr val="tx1"/>
                          </a:solidFill>
                          <a:effectLst/>
                        </a:rPr>
                        <a:t>5. Розповсюдження</a:t>
                      </a:r>
                      <a:endParaRPr lang="ru-RU" sz="3600" dirty="0">
                        <a:solidFill>
                          <a:schemeClr val="tx1"/>
                        </a:solidFill>
                        <a:effectLst/>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3">
                        <a:lumMod val="60000"/>
                        <a:lumOff val="40000"/>
                      </a:schemeClr>
                    </a:solidFill>
                  </a:tcPr>
                </a:tc>
                <a:tc>
                  <a:txBody>
                    <a:bodyPr/>
                    <a:lstStyle/>
                    <a:p>
                      <a:pPr algn="l">
                        <a:lnSpc>
                          <a:spcPct val="120000"/>
                        </a:lnSpc>
                        <a:spcAft>
                          <a:spcPts val="0"/>
                        </a:spcAft>
                      </a:pPr>
                      <a:r>
                        <a:rPr lang="uk-UA" sz="3600" dirty="0">
                          <a:solidFill>
                            <a:schemeClr val="tx1"/>
                          </a:solidFill>
                          <a:effectLst/>
                        </a:rPr>
                        <a:t>це заключний етап процесу розподілу, на якому індивідуальні позиції асортименту продуктів доставляють споживачам у зазначене місце призначення й  передбачений </a:t>
                      </a:r>
                      <a:r>
                        <a:rPr lang="uk-UA" sz="3600" dirty="0" smtClean="0">
                          <a:solidFill>
                            <a:schemeClr val="tx1"/>
                          </a:solidFill>
                          <a:effectLst/>
                        </a:rPr>
                        <a:t>термін</a:t>
                      </a:r>
                      <a:endParaRPr lang="ru-RU" sz="36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val="39637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179388" y="1125538"/>
            <a:ext cx="8964612" cy="5184775"/>
            <a:chOff x="113" y="935"/>
            <a:chExt cx="5647" cy="3266"/>
          </a:xfrm>
        </p:grpSpPr>
        <p:sp>
          <p:nvSpPr>
            <p:cNvPr id="862211" name="Rectangle 3"/>
            <p:cNvSpPr>
              <a:spLocks noChangeArrowheads="1"/>
            </p:cNvSpPr>
            <p:nvPr/>
          </p:nvSpPr>
          <p:spPr bwMode="auto">
            <a:xfrm>
              <a:off x="1202" y="935"/>
              <a:ext cx="3266" cy="3266"/>
            </a:xfrm>
            <a:prstGeom prst="rect">
              <a:avLst/>
            </a:prstGeom>
            <a:gradFill rotWithShape="1">
              <a:gsLst>
                <a:gs pos="0">
                  <a:srgbClr val="CCCCFF">
                    <a:alpha val="39999"/>
                  </a:srgbClr>
                </a:gs>
                <a:gs pos="50000">
                  <a:srgbClr val="FFFFCC">
                    <a:alpha val="86000"/>
                  </a:srgbClr>
                </a:gs>
                <a:gs pos="100000">
                  <a:srgbClr val="CCCCFF">
                    <a:alpha val="39999"/>
                  </a:srgbClr>
                </a:gs>
              </a:gsLst>
              <a:lin ang="0" scaled="1"/>
            </a:gradFill>
            <a:ln w="19050">
              <a:solidFill>
                <a:schemeClr val="folHlink"/>
              </a:solidFill>
              <a:miter lim="800000"/>
              <a:headEnd/>
              <a:tailEnd/>
            </a:ln>
            <a:effectLst/>
          </p:spPr>
          <p:txBody>
            <a:bodyPr wrap="none" anchor="ct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b="1">
                  <a:solidFill>
                    <a:srgbClr val="A50021"/>
                  </a:solidFill>
                  <a:cs typeface="Arial" charset="0"/>
                </a:rPr>
                <a:t> 1. Планування </a:t>
              </a:r>
            </a:p>
            <a:p>
              <a:endParaRPr lang="ru-RU" b="1">
                <a:solidFill>
                  <a:srgbClr val="A50021"/>
                </a:solidFill>
                <a:cs typeface="Arial" charset="0"/>
              </a:endParaRPr>
            </a:p>
            <a:p>
              <a:r>
                <a:rPr lang="ru-RU" b="1">
                  <a:solidFill>
                    <a:srgbClr val="000099"/>
                  </a:solidFill>
                  <a:cs typeface="Arial" charset="0"/>
                </a:rPr>
                <a:t> 2. Проектування оптимальної </a:t>
              </a:r>
            </a:p>
            <a:p>
              <a:r>
                <a:rPr lang="ru-RU" b="1">
                  <a:solidFill>
                    <a:srgbClr val="000099"/>
                  </a:solidFill>
                  <a:cs typeface="Arial" charset="0"/>
                </a:rPr>
                <a:t>          (раціональної) мережі розподілу</a:t>
              </a:r>
            </a:p>
            <a:p>
              <a:endParaRPr lang="ru-RU" b="1">
                <a:solidFill>
                  <a:srgbClr val="000099"/>
                </a:solidFill>
                <a:cs typeface="Arial" charset="0"/>
              </a:endParaRPr>
            </a:p>
            <a:p>
              <a:r>
                <a:rPr lang="ru-RU" b="1">
                  <a:solidFill>
                    <a:srgbClr val="006600"/>
                  </a:solidFill>
                  <a:cs typeface="Arial" charset="0"/>
                </a:rPr>
                <a:t> 3. Організація  систем</a:t>
              </a:r>
              <a:r>
                <a:rPr lang="ru-RU">
                  <a:solidFill>
                    <a:srgbClr val="006600"/>
                  </a:solidFill>
                  <a:cs typeface="Arial" charset="0"/>
                </a:rPr>
                <a:t>: </a:t>
              </a:r>
            </a:p>
            <a:p>
              <a:r>
                <a:rPr lang="ru-RU">
                  <a:solidFill>
                    <a:srgbClr val="006600"/>
                  </a:solidFill>
                  <a:cs typeface="Arial" charset="0"/>
                </a:rPr>
                <a:t>              управління замовленнями, </a:t>
              </a:r>
            </a:p>
            <a:p>
              <a:r>
                <a:rPr lang="ru-RU">
                  <a:solidFill>
                    <a:srgbClr val="006600"/>
                  </a:solidFill>
                  <a:cs typeface="Arial" charset="0"/>
                </a:rPr>
                <a:t>              поповнення запасів,  </a:t>
              </a:r>
            </a:p>
            <a:p>
              <a:r>
                <a:rPr lang="ru-RU">
                  <a:solidFill>
                    <a:srgbClr val="006600"/>
                  </a:solidFill>
                  <a:cs typeface="Arial" charset="0"/>
                </a:rPr>
                <a:t>              товароруху,  </a:t>
              </a:r>
            </a:p>
            <a:p>
              <a:r>
                <a:rPr lang="ru-RU">
                  <a:solidFill>
                    <a:srgbClr val="006600"/>
                  </a:solidFill>
                  <a:cs typeface="Arial" charset="0"/>
                </a:rPr>
                <a:t>              обслуговування,</a:t>
              </a:r>
            </a:p>
            <a:p>
              <a:r>
                <a:rPr lang="ru-RU">
                  <a:solidFill>
                    <a:srgbClr val="006600"/>
                  </a:solidFill>
                  <a:cs typeface="Arial" charset="0"/>
                </a:rPr>
                <a:t>              збалансування показників </a:t>
              </a:r>
            </a:p>
            <a:p>
              <a:r>
                <a:rPr lang="ru-RU">
                  <a:solidFill>
                    <a:srgbClr val="006600"/>
                  </a:solidFill>
                  <a:cs typeface="Arial" charset="0"/>
                </a:rPr>
                <a:t>                 обслуговування  </a:t>
              </a:r>
            </a:p>
            <a:p>
              <a:r>
                <a:rPr lang="ru-RU">
                  <a:solidFill>
                    <a:srgbClr val="006600"/>
                  </a:solidFill>
                  <a:cs typeface="Arial" charset="0"/>
                </a:rPr>
                <a:t>               і контролю виконання  </a:t>
              </a:r>
            </a:p>
            <a:p>
              <a:r>
                <a:rPr lang="ru-RU" b="1">
                  <a:solidFill>
                    <a:srgbClr val="006600"/>
                  </a:solidFill>
                  <a:cs typeface="Arial" charset="0"/>
                </a:rPr>
                <a:t>    в рамках зпроектованої мережі </a:t>
              </a:r>
            </a:p>
            <a:p>
              <a:r>
                <a:rPr lang="ru-RU" b="1">
                  <a:solidFill>
                    <a:srgbClr val="006600"/>
                  </a:solidFill>
                  <a:cs typeface="Arial" charset="0"/>
                </a:rPr>
                <a:t>                                        розподілення;</a:t>
              </a:r>
            </a:p>
            <a:p>
              <a:endParaRPr lang="ru-RU" b="1">
                <a:solidFill>
                  <a:srgbClr val="006600"/>
                </a:solidFill>
                <a:cs typeface="Arial" charset="0"/>
              </a:endParaRPr>
            </a:p>
            <a:p>
              <a:r>
                <a:rPr lang="ru-RU" b="1">
                  <a:solidFill>
                    <a:srgbClr val="800000"/>
                  </a:solidFill>
                  <a:cs typeface="Arial" charset="0"/>
                </a:rPr>
                <a:t> 4.Аналіз і контроль діючої системи</a:t>
              </a:r>
            </a:p>
          </p:txBody>
        </p:sp>
        <p:sp>
          <p:nvSpPr>
            <p:cNvPr id="36870" name="AutoShape 4"/>
            <p:cNvSpPr>
              <a:spLocks noChangeArrowheads="1"/>
            </p:cNvSpPr>
            <p:nvPr/>
          </p:nvSpPr>
          <p:spPr bwMode="auto">
            <a:xfrm>
              <a:off x="158" y="1706"/>
              <a:ext cx="907" cy="318"/>
            </a:xfrm>
            <a:prstGeom prst="cube">
              <a:avLst>
                <a:gd name="adj" fmla="val 25000"/>
              </a:avLst>
            </a:prstGeom>
            <a:gradFill rotWithShape="1">
              <a:gsLst>
                <a:gs pos="0">
                  <a:srgbClr val="F13D19"/>
                </a:gs>
                <a:gs pos="50000">
                  <a:srgbClr val="FFFFFF"/>
                </a:gs>
                <a:gs pos="100000">
                  <a:srgbClr val="F13D19"/>
                </a:gs>
              </a:gsLst>
              <a:lin ang="5400000" scaled="1"/>
            </a:gradFill>
            <a:ln w="9525">
              <a:solidFill>
                <a:srgbClr val="A50021"/>
              </a:solidFill>
              <a:miter lim="800000"/>
              <a:headEnd/>
              <a:tailEnd/>
            </a:ln>
          </p:spPr>
          <p:txBody>
            <a:bodyPr wrap="none" anchor="ctr"/>
            <a:lstStyle/>
            <a:p>
              <a:r>
                <a:rPr lang="ru-RU" sz="2000">
                  <a:solidFill>
                    <a:srgbClr val="A50021"/>
                  </a:solidFill>
                  <a:latin typeface="Tahoma" pitchFamily="34" charset="0"/>
                  <a:cs typeface="Arial" charset="0"/>
                </a:rPr>
                <a:t>маркетинг</a:t>
              </a:r>
            </a:p>
          </p:txBody>
        </p:sp>
        <p:sp>
          <p:nvSpPr>
            <p:cNvPr id="36871" name="AutoShape 5"/>
            <p:cNvSpPr>
              <a:spLocks noChangeArrowheads="1"/>
            </p:cNvSpPr>
            <p:nvPr/>
          </p:nvSpPr>
          <p:spPr bwMode="auto">
            <a:xfrm>
              <a:off x="113" y="2432"/>
              <a:ext cx="907" cy="318"/>
            </a:xfrm>
            <a:prstGeom prst="cube">
              <a:avLst>
                <a:gd name="adj" fmla="val 25000"/>
              </a:avLst>
            </a:prstGeom>
            <a:gradFill rotWithShape="1">
              <a:gsLst>
                <a:gs pos="0">
                  <a:srgbClr val="E165E1"/>
                </a:gs>
                <a:gs pos="50000">
                  <a:srgbClr val="FFFFFF"/>
                </a:gs>
                <a:gs pos="100000">
                  <a:srgbClr val="E165E1"/>
                </a:gs>
              </a:gsLst>
              <a:lin ang="5400000" scaled="1"/>
            </a:gradFill>
            <a:ln w="9525">
              <a:solidFill>
                <a:srgbClr val="E165E1"/>
              </a:solidFill>
              <a:miter lim="800000"/>
              <a:headEnd/>
              <a:tailEnd/>
            </a:ln>
          </p:spPr>
          <p:txBody>
            <a:bodyPr wrap="none" anchor="ctr"/>
            <a:lstStyle/>
            <a:p>
              <a:pPr algn="ctr"/>
              <a:r>
                <a:rPr lang="ru-RU" sz="2000">
                  <a:solidFill>
                    <a:srgbClr val="993366"/>
                  </a:solidFill>
                  <a:latin typeface="Tahoma" pitchFamily="34" charset="0"/>
                  <a:cs typeface="Arial" charset="0"/>
                </a:rPr>
                <a:t>продаж</a:t>
              </a:r>
              <a:r>
                <a:rPr lang="uk-UA" sz="2000">
                  <a:solidFill>
                    <a:srgbClr val="993366"/>
                  </a:solidFill>
                  <a:latin typeface="Tahoma" pitchFamily="34" charset="0"/>
                  <a:cs typeface="Arial" charset="0"/>
                </a:rPr>
                <a:t>і</a:t>
              </a:r>
              <a:endParaRPr lang="ru-RU" sz="2000">
                <a:solidFill>
                  <a:srgbClr val="993366"/>
                </a:solidFill>
                <a:latin typeface="Tahoma" pitchFamily="34" charset="0"/>
                <a:cs typeface="Arial" charset="0"/>
              </a:endParaRPr>
            </a:p>
          </p:txBody>
        </p:sp>
        <p:sp>
          <p:nvSpPr>
            <p:cNvPr id="36872" name="AutoShape 6"/>
            <p:cNvSpPr>
              <a:spLocks noChangeArrowheads="1"/>
            </p:cNvSpPr>
            <p:nvPr/>
          </p:nvSpPr>
          <p:spPr bwMode="auto">
            <a:xfrm>
              <a:off x="113" y="3339"/>
              <a:ext cx="907" cy="318"/>
            </a:xfrm>
            <a:prstGeom prst="cube">
              <a:avLst>
                <a:gd name="adj" fmla="val 25000"/>
              </a:avLst>
            </a:prstGeom>
            <a:gradFill rotWithShape="1">
              <a:gsLst>
                <a:gs pos="0">
                  <a:srgbClr val="FFFF00"/>
                </a:gs>
                <a:gs pos="50000">
                  <a:srgbClr val="FFFFFF"/>
                </a:gs>
                <a:gs pos="100000">
                  <a:srgbClr val="FFFF00"/>
                </a:gs>
              </a:gsLst>
              <a:lin ang="5400000" scaled="1"/>
            </a:gradFill>
            <a:ln w="9525">
              <a:solidFill>
                <a:schemeClr val="accent2"/>
              </a:solidFill>
              <a:miter lim="800000"/>
              <a:headEnd/>
              <a:tailEnd/>
            </a:ln>
          </p:spPr>
          <p:txBody>
            <a:bodyPr wrap="none" anchor="ctr"/>
            <a:lstStyle/>
            <a:p>
              <a:pPr algn="ctr"/>
              <a:r>
                <a:rPr lang="ru-RU" sz="2000">
                  <a:solidFill>
                    <a:srgbClr val="993300"/>
                  </a:solidFill>
                  <a:latin typeface="Tahoma" pitchFamily="34" charset="0"/>
                  <a:cs typeface="Arial" charset="0"/>
                </a:rPr>
                <a:t>фінанси</a:t>
              </a:r>
            </a:p>
          </p:txBody>
        </p:sp>
        <p:sp>
          <p:nvSpPr>
            <p:cNvPr id="36873" name="AutoShape 7"/>
            <p:cNvSpPr>
              <a:spLocks noChangeArrowheads="1"/>
            </p:cNvSpPr>
            <p:nvPr/>
          </p:nvSpPr>
          <p:spPr bwMode="auto">
            <a:xfrm>
              <a:off x="4897" y="1752"/>
              <a:ext cx="863" cy="318"/>
            </a:xfrm>
            <a:prstGeom prst="cube">
              <a:avLst>
                <a:gd name="adj" fmla="val 25000"/>
              </a:avLst>
            </a:prstGeom>
            <a:gradFill rotWithShape="1">
              <a:gsLst>
                <a:gs pos="0">
                  <a:srgbClr val="F9A977"/>
                </a:gs>
                <a:gs pos="50000">
                  <a:srgbClr val="FFFFFF"/>
                </a:gs>
                <a:gs pos="100000">
                  <a:srgbClr val="F9A977"/>
                </a:gs>
              </a:gsLst>
              <a:lin ang="5400000" scaled="1"/>
            </a:gradFill>
            <a:ln w="9525">
              <a:solidFill>
                <a:srgbClr val="F9A977"/>
              </a:solidFill>
              <a:miter lim="800000"/>
              <a:headEnd/>
              <a:tailEnd/>
            </a:ln>
          </p:spPr>
          <p:txBody>
            <a:bodyPr wrap="none" anchor="ctr"/>
            <a:lstStyle/>
            <a:p>
              <a:pPr algn="ctr"/>
              <a:r>
                <a:rPr lang="ru-RU" sz="2000">
                  <a:solidFill>
                    <a:srgbClr val="CC0000"/>
                  </a:solidFill>
                  <a:latin typeface="Tahoma" pitchFamily="34" charset="0"/>
                  <a:cs typeface="Arial" charset="0"/>
                </a:rPr>
                <a:t>закупка</a:t>
              </a:r>
            </a:p>
          </p:txBody>
        </p:sp>
        <p:sp>
          <p:nvSpPr>
            <p:cNvPr id="36874" name="AutoShape 8"/>
            <p:cNvSpPr>
              <a:spLocks noChangeArrowheads="1"/>
            </p:cNvSpPr>
            <p:nvPr/>
          </p:nvSpPr>
          <p:spPr bwMode="auto">
            <a:xfrm>
              <a:off x="4649" y="2659"/>
              <a:ext cx="1111" cy="318"/>
            </a:xfrm>
            <a:prstGeom prst="cube">
              <a:avLst>
                <a:gd name="adj" fmla="val 25000"/>
              </a:avLst>
            </a:prstGeom>
            <a:gradFill rotWithShape="1">
              <a:gsLst>
                <a:gs pos="0">
                  <a:srgbClr val="3A9BF4"/>
                </a:gs>
                <a:gs pos="50000">
                  <a:srgbClr val="FFFFFF"/>
                </a:gs>
                <a:gs pos="100000">
                  <a:srgbClr val="3A9BF4"/>
                </a:gs>
              </a:gsLst>
              <a:lin ang="5400000" scaled="1"/>
            </a:gradFill>
            <a:ln w="9525">
              <a:solidFill>
                <a:srgbClr val="8FC7F9"/>
              </a:solidFill>
              <a:miter lim="800000"/>
              <a:headEnd/>
              <a:tailEnd/>
            </a:ln>
          </p:spPr>
          <p:txBody>
            <a:bodyPr wrap="none" anchor="ctr"/>
            <a:lstStyle/>
            <a:p>
              <a:pPr algn="ctr"/>
              <a:r>
                <a:rPr lang="ru-RU" sz="2000" b="1">
                  <a:solidFill>
                    <a:srgbClr val="000099"/>
                  </a:solidFill>
                  <a:latin typeface="Tahoma" pitchFamily="34" charset="0"/>
                  <a:cs typeface="Arial" charset="0"/>
                </a:rPr>
                <a:t>Логістика </a:t>
              </a:r>
            </a:p>
          </p:txBody>
        </p:sp>
        <p:sp>
          <p:nvSpPr>
            <p:cNvPr id="36875" name="Line 9"/>
            <p:cNvSpPr>
              <a:spLocks noChangeShapeType="1"/>
            </p:cNvSpPr>
            <p:nvPr/>
          </p:nvSpPr>
          <p:spPr bwMode="auto">
            <a:xfrm>
              <a:off x="1111" y="1117"/>
              <a:ext cx="0" cy="2767"/>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76" name="Line 10"/>
            <p:cNvSpPr>
              <a:spLocks noChangeShapeType="1"/>
            </p:cNvSpPr>
            <p:nvPr/>
          </p:nvSpPr>
          <p:spPr bwMode="auto">
            <a:xfrm>
              <a:off x="1020" y="1842"/>
              <a:ext cx="9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77" name="Line 11"/>
            <p:cNvSpPr>
              <a:spLocks noChangeShapeType="1"/>
            </p:cNvSpPr>
            <p:nvPr/>
          </p:nvSpPr>
          <p:spPr bwMode="auto">
            <a:xfrm>
              <a:off x="1111" y="1117"/>
              <a:ext cx="91"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78" name="Line 12"/>
            <p:cNvSpPr>
              <a:spLocks noChangeShapeType="1"/>
            </p:cNvSpPr>
            <p:nvPr/>
          </p:nvSpPr>
          <p:spPr bwMode="auto">
            <a:xfrm>
              <a:off x="1111" y="1480"/>
              <a:ext cx="91"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79" name="Line 13"/>
            <p:cNvSpPr>
              <a:spLocks noChangeShapeType="1"/>
            </p:cNvSpPr>
            <p:nvPr/>
          </p:nvSpPr>
          <p:spPr bwMode="auto">
            <a:xfrm>
              <a:off x="1111" y="3884"/>
              <a:ext cx="91"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80" name="Line 14"/>
            <p:cNvSpPr>
              <a:spLocks noChangeShapeType="1"/>
            </p:cNvSpPr>
            <p:nvPr/>
          </p:nvSpPr>
          <p:spPr bwMode="auto">
            <a:xfrm>
              <a:off x="1111" y="1979"/>
              <a:ext cx="91"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81" name="Line 15"/>
            <p:cNvSpPr>
              <a:spLocks noChangeShapeType="1"/>
            </p:cNvSpPr>
            <p:nvPr/>
          </p:nvSpPr>
          <p:spPr bwMode="auto">
            <a:xfrm>
              <a:off x="1156" y="1525"/>
              <a:ext cx="0" cy="2313"/>
            </a:xfrm>
            <a:prstGeom prst="line">
              <a:avLst/>
            </a:prstGeom>
            <a:noFill/>
            <a:ln w="38100">
              <a:solidFill>
                <a:srgbClr val="9900CC"/>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82" name="Line 16"/>
            <p:cNvSpPr>
              <a:spLocks noChangeShapeType="1"/>
            </p:cNvSpPr>
            <p:nvPr/>
          </p:nvSpPr>
          <p:spPr bwMode="auto">
            <a:xfrm>
              <a:off x="1020" y="2568"/>
              <a:ext cx="136" cy="0"/>
            </a:xfrm>
            <a:prstGeom prst="line">
              <a:avLst/>
            </a:prstGeom>
            <a:noFill/>
            <a:ln w="38100">
              <a:solidFill>
                <a:srgbClr val="9900CC"/>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83" name="Line 17"/>
            <p:cNvSpPr>
              <a:spLocks noChangeShapeType="1"/>
            </p:cNvSpPr>
            <p:nvPr/>
          </p:nvSpPr>
          <p:spPr bwMode="auto">
            <a:xfrm>
              <a:off x="1156" y="1525"/>
              <a:ext cx="91" cy="0"/>
            </a:xfrm>
            <a:prstGeom prst="line">
              <a:avLst/>
            </a:prstGeom>
            <a:noFill/>
            <a:ln w="28575">
              <a:solidFill>
                <a:srgbClr val="9900CC"/>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84" name="Line 18"/>
            <p:cNvSpPr>
              <a:spLocks noChangeShapeType="1"/>
            </p:cNvSpPr>
            <p:nvPr/>
          </p:nvSpPr>
          <p:spPr bwMode="auto">
            <a:xfrm>
              <a:off x="1156" y="2024"/>
              <a:ext cx="46" cy="0"/>
            </a:xfrm>
            <a:prstGeom prst="line">
              <a:avLst/>
            </a:prstGeom>
            <a:noFill/>
            <a:ln w="38100">
              <a:solidFill>
                <a:srgbClr val="9900CC"/>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85" name="Line 19"/>
            <p:cNvSpPr>
              <a:spLocks noChangeShapeType="1"/>
            </p:cNvSpPr>
            <p:nvPr/>
          </p:nvSpPr>
          <p:spPr bwMode="auto">
            <a:xfrm>
              <a:off x="1156" y="3838"/>
              <a:ext cx="91" cy="0"/>
            </a:xfrm>
            <a:prstGeom prst="line">
              <a:avLst/>
            </a:prstGeom>
            <a:noFill/>
            <a:ln w="38100">
              <a:solidFill>
                <a:srgbClr val="9900CC"/>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86" name="Line 20"/>
            <p:cNvSpPr>
              <a:spLocks noChangeShapeType="1"/>
            </p:cNvSpPr>
            <p:nvPr/>
          </p:nvSpPr>
          <p:spPr bwMode="auto">
            <a:xfrm>
              <a:off x="4785" y="1071"/>
              <a:ext cx="0" cy="90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87" name="Line 21"/>
            <p:cNvSpPr>
              <a:spLocks noChangeShapeType="1"/>
            </p:cNvSpPr>
            <p:nvPr/>
          </p:nvSpPr>
          <p:spPr bwMode="auto">
            <a:xfrm flipH="1">
              <a:off x="4468" y="1071"/>
              <a:ext cx="317"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88" name="Line 22"/>
            <p:cNvSpPr>
              <a:spLocks noChangeShapeType="1"/>
            </p:cNvSpPr>
            <p:nvPr/>
          </p:nvSpPr>
          <p:spPr bwMode="auto">
            <a:xfrm flipH="1">
              <a:off x="4468" y="1434"/>
              <a:ext cx="317"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89" name="Line 23"/>
            <p:cNvSpPr>
              <a:spLocks noChangeShapeType="1"/>
            </p:cNvSpPr>
            <p:nvPr/>
          </p:nvSpPr>
          <p:spPr bwMode="auto">
            <a:xfrm flipH="1">
              <a:off x="4468" y="1979"/>
              <a:ext cx="408"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90" name="Line 24"/>
            <p:cNvSpPr>
              <a:spLocks noChangeShapeType="1"/>
            </p:cNvSpPr>
            <p:nvPr/>
          </p:nvSpPr>
          <p:spPr bwMode="auto">
            <a:xfrm>
              <a:off x="4649" y="1117"/>
              <a:ext cx="0" cy="2767"/>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91" name="Line 25"/>
            <p:cNvSpPr>
              <a:spLocks noChangeShapeType="1"/>
            </p:cNvSpPr>
            <p:nvPr/>
          </p:nvSpPr>
          <p:spPr bwMode="auto">
            <a:xfrm flipH="1">
              <a:off x="4468" y="1117"/>
              <a:ext cx="181"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92" name="Line 26"/>
            <p:cNvSpPr>
              <a:spLocks noChangeShapeType="1"/>
            </p:cNvSpPr>
            <p:nvPr/>
          </p:nvSpPr>
          <p:spPr bwMode="auto">
            <a:xfrm flipH="1">
              <a:off x="4468" y="3884"/>
              <a:ext cx="181"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93" name="Line 27"/>
            <p:cNvSpPr>
              <a:spLocks noChangeShapeType="1"/>
            </p:cNvSpPr>
            <p:nvPr/>
          </p:nvSpPr>
          <p:spPr bwMode="auto">
            <a:xfrm flipH="1">
              <a:off x="4468" y="1888"/>
              <a:ext cx="181"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894" name="Line 28"/>
            <p:cNvSpPr>
              <a:spLocks noChangeShapeType="1"/>
            </p:cNvSpPr>
            <p:nvPr/>
          </p:nvSpPr>
          <p:spPr bwMode="auto">
            <a:xfrm flipH="1">
              <a:off x="4468" y="1525"/>
              <a:ext cx="181"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202755" name="Rectangle 2"/>
          <p:cNvSpPr>
            <a:spLocks noGrp="1" noChangeArrowheads="1"/>
          </p:cNvSpPr>
          <p:nvPr>
            <p:ph type="title" idx="4294967295"/>
          </p:nvPr>
        </p:nvSpPr>
        <p:spPr>
          <a:xfrm>
            <a:off x="250825" y="333375"/>
            <a:ext cx="8483600" cy="477838"/>
          </a:xfrm>
        </p:spPr>
        <p:txBody>
          <a:bodyPr bIns="91440" anchor="b">
            <a:normAutofit fontScale="90000"/>
          </a:bodyPr>
          <a:lstStyle/>
          <a:p>
            <a:r>
              <a:rPr lang="ru-RU" sz="2900"/>
              <a:t>Взаємодія відділів при управлінні дистрибуцією </a:t>
            </a:r>
          </a:p>
        </p:txBody>
      </p:sp>
    </p:spTree>
    <p:extLst>
      <p:ext uri="{BB962C8B-B14F-4D97-AF65-F5344CB8AC3E}">
        <p14:creationId xmlns:p14="http://schemas.microsoft.com/office/powerpoint/2010/main" val="172975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 y="179099"/>
            <a:ext cx="8876796" cy="584775"/>
          </a:xfrm>
          <a:prstGeom prst="rect">
            <a:avLst/>
          </a:prstGeom>
        </p:spPr>
        <p:txBody>
          <a:bodyPr wrap="square">
            <a:spAutoFit/>
          </a:bodyPr>
          <a:lstStyle/>
          <a:p>
            <a:r>
              <a:rPr lang="uk-UA" sz="3200" dirty="0"/>
              <a:t>2. Логістичні канали та логістичні</a:t>
            </a:r>
            <a:r>
              <a:rPr lang="en-US" sz="3200" dirty="0"/>
              <a:t> </a:t>
            </a:r>
            <a:r>
              <a:rPr lang="uk-UA" sz="3200" dirty="0"/>
              <a:t>ланцюги</a:t>
            </a:r>
            <a:endParaRPr lang="ru-RU" sz="3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44" t="10001" r="20915" b="11669"/>
          <a:stretch/>
        </p:blipFill>
        <p:spPr bwMode="auto">
          <a:xfrm>
            <a:off x="381000" y="838200"/>
            <a:ext cx="8571996"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554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37" t="8871" r="21086" b="11832"/>
          <a:stretch/>
        </p:blipFill>
        <p:spPr bwMode="auto">
          <a:xfrm>
            <a:off x="103909" y="186170"/>
            <a:ext cx="8660900" cy="653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599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77" t="14449" r="20928" b="11657"/>
          <a:stretch/>
        </p:blipFill>
        <p:spPr bwMode="auto">
          <a:xfrm>
            <a:off x="304800" y="185738"/>
            <a:ext cx="8486535" cy="598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194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63" t="17137" r="21519" b="12094"/>
          <a:stretch/>
        </p:blipFill>
        <p:spPr bwMode="auto">
          <a:xfrm>
            <a:off x="0" y="152400"/>
            <a:ext cx="91440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Равнобедренный треугольник 2"/>
          <p:cNvSpPr/>
          <p:nvPr/>
        </p:nvSpPr>
        <p:spPr>
          <a:xfrm>
            <a:off x="1143000" y="938645"/>
            <a:ext cx="4572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66864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76" t="8669" r="21624" b="14453"/>
          <a:stretch/>
        </p:blipFill>
        <p:spPr bwMode="auto">
          <a:xfrm>
            <a:off x="261937" y="200794"/>
            <a:ext cx="8450916" cy="6276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841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37" t="8871" r="21086" b="12433"/>
          <a:stretch/>
        </p:blipFill>
        <p:spPr bwMode="auto">
          <a:xfrm>
            <a:off x="228600" y="186813"/>
            <a:ext cx="8534400" cy="6391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23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subTitle" idx="1"/>
          </p:nvPr>
        </p:nvSpPr>
        <p:spPr>
          <a:xfrm>
            <a:off x="539750" y="381000"/>
            <a:ext cx="8169275" cy="6000750"/>
          </a:xfrm>
        </p:spPr>
        <p:txBody>
          <a:bodyPr>
            <a:normAutofit lnSpcReduction="10000"/>
          </a:bodyPr>
          <a:lstStyle/>
          <a:p>
            <a:pPr>
              <a:lnSpc>
                <a:spcPct val="80000"/>
              </a:lnSpc>
            </a:pPr>
            <a:r>
              <a:rPr lang="uk-UA" sz="2800" b="1" dirty="0">
                <a:solidFill>
                  <a:schemeClr val="tx1"/>
                </a:solidFill>
              </a:rPr>
              <a:t>1. Організація дистрибуції матеріалів та готової продукції. </a:t>
            </a:r>
            <a:endParaRPr lang="ru-RU" sz="2800" b="1" dirty="0">
              <a:solidFill>
                <a:schemeClr val="tx1"/>
              </a:solidFill>
            </a:endParaRPr>
          </a:p>
          <a:p>
            <a:pPr>
              <a:lnSpc>
                <a:spcPct val="80000"/>
              </a:lnSpc>
            </a:pPr>
            <a:endParaRPr lang="en-US" sz="2800" dirty="0" smtClean="0">
              <a:solidFill>
                <a:schemeClr val="tx1"/>
              </a:solidFill>
            </a:endParaRPr>
          </a:p>
          <a:p>
            <a:pPr>
              <a:lnSpc>
                <a:spcPct val="80000"/>
              </a:lnSpc>
            </a:pPr>
            <a:r>
              <a:rPr lang="uk-UA" sz="2800" b="1" dirty="0" smtClean="0">
                <a:solidFill>
                  <a:srgbClr val="FF0000"/>
                </a:solidFill>
              </a:rPr>
              <a:t>Розподіль</a:t>
            </a:r>
            <a:r>
              <a:rPr lang="uk-UA" sz="2800" b="1" dirty="0">
                <a:solidFill>
                  <a:srgbClr val="FF0000"/>
                </a:solidFill>
              </a:rPr>
              <a:t>ч</a:t>
            </a:r>
            <a:r>
              <a:rPr lang="uk-UA" sz="2800" b="1" dirty="0" smtClean="0">
                <a:solidFill>
                  <a:srgbClr val="FF0000"/>
                </a:solidFill>
              </a:rPr>
              <a:t>а </a:t>
            </a:r>
            <a:r>
              <a:rPr lang="uk-UA" sz="2800" b="1" dirty="0">
                <a:solidFill>
                  <a:srgbClr val="FF0000"/>
                </a:solidFill>
              </a:rPr>
              <a:t>(або збутова) логістика </a:t>
            </a:r>
            <a:r>
              <a:rPr lang="uk-UA" sz="2800" dirty="0">
                <a:solidFill>
                  <a:schemeClr val="tx1"/>
                </a:solidFill>
              </a:rPr>
              <a:t>– невід’ємна частина загальної логістичної системи, яка забезпечує найефективнішу організацію розподілу виготовленої продукції, охоплюючи весь ланцюг системи розподілу: транспортування, складування, упакування та ін.</a:t>
            </a:r>
            <a:endParaRPr lang="en-US" sz="2800" dirty="0">
              <a:solidFill>
                <a:schemeClr val="tx1"/>
              </a:solidFill>
            </a:endParaRPr>
          </a:p>
          <a:p>
            <a:pPr>
              <a:lnSpc>
                <a:spcPct val="80000"/>
              </a:lnSpc>
            </a:pPr>
            <a:endParaRPr lang="en-US" sz="2800" dirty="0">
              <a:solidFill>
                <a:schemeClr val="tx1"/>
              </a:solidFill>
            </a:endParaRPr>
          </a:p>
          <a:p>
            <a:pPr>
              <a:lnSpc>
                <a:spcPct val="80000"/>
              </a:lnSpc>
            </a:pPr>
            <a:r>
              <a:rPr lang="uk-UA" sz="2800" b="1" dirty="0">
                <a:solidFill>
                  <a:srgbClr val="FF0000"/>
                </a:solidFill>
              </a:rPr>
              <a:t>Збутова діяльність </a:t>
            </a:r>
            <a:r>
              <a:rPr lang="uk-UA" sz="2800" dirty="0">
                <a:solidFill>
                  <a:schemeClr val="tx1"/>
                </a:solidFill>
              </a:rPr>
              <a:t>– це  не лише продаж готової продукції, але й орієнтація виробництва на задоволення платоспроможного попиту покупців та активна робота на ринку з підтримки та формування попиту на продукцію підприємства,  організації ефективних каналів розподілу та </a:t>
            </a:r>
            <a:r>
              <a:rPr lang="uk-UA" sz="2800" dirty="0" err="1">
                <a:solidFill>
                  <a:schemeClr val="tx1"/>
                </a:solidFill>
              </a:rPr>
              <a:t>товаропросування</a:t>
            </a:r>
            <a:r>
              <a:rPr lang="uk-UA" sz="2800" dirty="0">
                <a:solidFill>
                  <a:schemeClr val="tx1"/>
                </a:solidFill>
              </a:rPr>
              <a:t>.</a:t>
            </a:r>
            <a:endParaRPr lang="ru-RU" sz="2800" dirty="0">
              <a:solidFill>
                <a:schemeClr val="tx1"/>
              </a:solidFill>
            </a:endParaRPr>
          </a:p>
        </p:txBody>
      </p:sp>
    </p:spTree>
    <p:extLst>
      <p:ext uri="{BB962C8B-B14F-4D97-AF65-F5344CB8AC3E}">
        <p14:creationId xmlns:p14="http://schemas.microsoft.com/office/powerpoint/2010/main" val="681471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10" t="10686" r="21569" b="11580"/>
          <a:stretch/>
        </p:blipFill>
        <p:spPr bwMode="auto">
          <a:xfrm>
            <a:off x="152400" y="228600"/>
            <a:ext cx="87630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432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a:spLocks noChangeArrowheads="1"/>
          </p:cNvSpPr>
          <p:nvPr/>
        </p:nvSpPr>
        <p:spPr bwMode="auto">
          <a:xfrm>
            <a:off x="304800" y="1295400"/>
            <a:ext cx="4043795" cy="914400"/>
          </a:xfrm>
          <a:prstGeom prst="homePlate">
            <a:avLst>
              <a:gd name="adj" fmla="val 6882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sz="1600" dirty="0" smtClean="0">
                <a:solidFill>
                  <a:srgbClr val="000000"/>
                </a:solidFill>
                <a:effectLst/>
                <a:latin typeface="Arial"/>
                <a:ea typeface="Times New Roman"/>
              </a:rPr>
              <a:t>1)</a:t>
            </a:r>
            <a:r>
              <a:rPr lang="uk-UA" sz="1600" dirty="0" smtClean="0">
                <a:solidFill>
                  <a:srgbClr val="000000"/>
                </a:solidFill>
                <a:effectLst/>
                <a:latin typeface="Arial"/>
                <a:ea typeface="Times New Roman"/>
              </a:rPr>
              <a:t>якщо </a:t>
            </a:r>
            <a:r>
              <a:rPr lang="uk-UA" sz="1600" dirty="0">
                <a:solidFill>
                  <a:srgbClr val="000000"/>
                </a:solidFill>
                <a:effectLst/>
                <a:latin typeface="Arial"/>
                <a:ea typeface="Times New Roman"/>
              </a:rPr>
              <a:t>формується матеріальний потік великої потужності (за великих обсягів вантажних партій)</a:t>
            </a:r>
            <a:endParaRPr lang="ru-RU" sz="1600" dirty="0">
              <a:effectLst/>
              <a:latin typeface="Times New Roman"/>
              <a:ea typeface="Times New Roman"/>
            </a:endParaRPr>
          </a:p>
        </p:txBody>
      </p:sp>
      <p:sp>
        <p:nvSpPr>
          <p:cNvPr id="3" name="Пятиугольник 2"/>
          <p:cNvSpPr>
            <a:spLocks noChangeArrowheads="1"/>
          </p:cNvSpPr>
          <p:nvPr/>
        </p:nvSpPr>
        <p:spPr bwMode="auto">
          <a:xfrm>
            <a:off x="4443844" y="1011512"/>
            <a:ext cx="4471556" cy="1337583"/>
          </a:xfrm>
          <a:prstGeom prst="homePlate">
            <a:avLst>
              <a:gd name="adj" fmla="val 95506"/>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0"/>
              </a:spcAft>
            </a:pPr>
            <a:r>
              <a:rPr lang="en-US" sz="1600" dirty="0" smtClean="0">
                <a:solidFill>
                  <a:srgbClr val="000000"/>
                </a:solidFill>
                <a:effectLst/>
                <a:latin typeface="Arial"/>
                <a:ea typeface="Times New Roman"/>
              </a:rPr>
              <a:t>4) </a:t>
            </a:r>
            <a:r>
              <a:rPr lang="uk-UA" sz="1600" dirty="0" smtClean="0">
                <a:solidFill>
                  <a:srgbClr val="000000"/>
                </a:solidFill>
                <a:effectLst/>
                <a:latin typeface="Arial"/>
                <a:ea typeface="Times New Roman"/>
              </a:rPr>
              <a:t>якщо </a:t>
            </a:r>
            <a:r>
              <a:rPr lang="uk-UA" sz="1600" dirty="0">
                <a:solidFill>
                  <a:srgbClr val="000000"/>
                </a:solidFill>
                <a:effectLst/>
                <a:latin typeface="Arial"/>
                <a:ea typeface="Times New Roman"/>
              </a:rPr>
              <a:t>до логістичної </a:t>
            </a:r>
            <a:endParaRPr lang="en-US" sz="1600" dirty="0" smtClean="0">
              <a:solidFill>
                <a:srgbClr val="000000"/>
              </a:solidFill>
              <a:effectLst/>
              <a:latin typeface="Arial"/>
              <a:ea typeface="Times New Roman"/>
            </a:endParaRPr>
          </a:p>
          <a:p>
            <a:pPr algn="just">
              <a:spcAft>
                <a:spcPts val="0"/>
              </a:spcAft>
            </a:pPr>
            <a:r>
              <a:rPr lang="uk-UA" sz="1600" dirty="0" smtClean="0">
                <a:solidFill>
                  <a:srgbClr val="000000"/>
                </a:solidFill>
                <a:effectLst/>
                <a:latin typeface="Arial"/>
                <a:ea typeface="Times New Roman"/>
              </a:rPr>
              <a:t>системи надійшли </a:t>
            </a:r>
            <a:r>
              <a:rPr lang="uk-UA" sz="1600" dirty="0">
                <a:solidFill>
                  <a:srgbClr val="000000"/>
                </a:solidFill>
                <a:effectLst/>
                <a:latin typeface="Arial"/>
                <a:ea typeface="Times New Roman"/>
              </a:rPr>
              <a:t>конкретні індивідуальні замовлення, </a:t>
            </a:r>
            <a:r>
              <a:rPr lang="uk-UA" sz="1600" dirty="0" smtClean="0">
                <a:solidFill>
                  <a:srgbClr val="000000"/>
                </a:solidFill>
                <a:effectLst/>
                <a:latin typeface="Arial"/>
                <a:ea typeface="Times New Roman"/>
              </a:rPr>
              <a:t>які </a:t>
            </a:r>
            <a:r>
              <a:rPr lang="uk-UA" sz="1600" dirty="0">
                <a:solidFill>
                  <a:srgbClr val="000000"/>
                </a:solidFill>
                <a:effectLst/>
                <a:latin typeface="Arial"/>
                <a:ea typeface="Times New Roman"/>
              </a:rPr>
              <a:t>відповідають усім її </a:t>
            </a:r>
            <a:r>
              <a:rPr lang="uk-UA" sz="1600" dirty="0" err="1">
                <a:solidFill>
                  <a:srgbClr val="000000"/>
                </a:solidFill>
                <a:effectLst/>
                <a:latin typeface="Arial"/>
                <a:ea typeface="Times New Roman"/>
              </a:rPr>
              <a:t>транспортно-переміщувальним</a:t>
            </a:r>
            <a:r>
              <a:rPr lang="uk-UA" sz="1600" dirty="0">
                <a:solidFill>
                  <a:srgbClr val="000000"/>
                </a:solidFill>
                <a:effectLst/>
                <a:latin typeface="Arial"/>
                <a:ea typeface="Times New Roman"/>
              </a:rPr>
              <a:t> вимогам</a:t>
            </a:r>
            <a:endParaRPr lang="ru-RU" sz="1600" dirty="0">
              <a:effectLst/>
              <a:latin typeface="Times New Roman"/>
              <a:ea typeface="Times New Roman"/>
            </a:endParaRPr>
          </a:p>
          <a:p>
            <a:pPr>
              <a:spcAft>
                <a:spcPts val="0"/>
              </a:spcAft>
            </a:pPr>
            <a:r>
              <a:rPr lang="uk-UA" sz="1400" dirty="0">
                <a:effectLst/>
                <a:latin typeface="Times New Roman"/>
                <a:ea typeface="Times New Roman"/>
              </a:rPr>
              <a:t> </a:t>
            </a:r>
            <a:endParaRPr lang="ru-RU" sz="1400" dirty="0">
              <a:effectLst/>
              <a:latin typeface="Times New Roman"/>
              <a:ea typeface="Times New Roman"/>
            </a:endParaRPr>
          </a:p>
        </p:txBody>
      </p:sp>
      <p:sp>
        <p:nvSpPr>
          <p:cNvPr id="4" name="Пятиугольник 3"/>
          <p:cNvSpPr>
            <a:spLocks noChangeArrowheads="1"/>
          </p:cNvSpPr>
          <p:nvPr/>
        </p:nvSpPr>
        <p:spPr bwMode="auto">
          <a:xfrm>
            <a:off x="304800" y="2349095"/>
            <a:ext cx="3962400" cy="1115579"/>
          </a:xfrm>
          <a:prstGeom prst="homePlate">
            <a:avLst>
              <a:gd name="adj" fmla="val 61806"/>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0"/>
              </a:spcAft>
            </a:pPr>
            <a:r>
              <a:rPr lang="en-US" sz="1600" dirty="0" smtClean="0">
                <a:solidFill>
                  <a:srgbClr val="000000"/>
                </a:solidFill>
                <a:effectLst/>
                <a:latin typeface="Arial"/>
                <a:ea typeface="Times New Roman"/>
              </a:rPr>
              <a:t>2) </a:t>
            </a:r>
            <a:r>
              <a:rPr lang="uk-UA" sz="1600" dirty="0" smtClean="0">
                <a:solidFill>
                  <a:srgbClr val="000000"/>
                </a:solidFill>
                <a:effectLst/>
                <a:latin typeface="Arial"/>
                <a:ea typeface="Times New Roman"/>
              </a:rPr>
              <a:t>якщо </a:t>
            </a:r>
            <a:r>
              <a:rPr lang="uk-UA" sz="1600" dirty="0">
                <a:solidFill>
                  <a:srgbClr val="000000"/>
                </a:solidFill>
                <a:effectLst/>
                <a:latin typeface="Arial"/>
                <a:ea typeface="Times New Roman"/>
              </a:rPr>
              <a:t>параметри (потужність, </a:t>
            </a:r>
            <a:endParaRPr lang="ru-RU" sz="1600" dirty="0">
              <a:effectLst/>
              <a:latin typeface="Times New Roman"/>
              <a:ea typeface="Times New Roman"/>
            </a:endParaRPr>
          </a:p>
          <a:p>
            <a:pPr algn="just">
              <a:spcAft>
                <a:spcPts val="0"/>
              </a:spcAft>
            </a:pPr>
            <a:r>
              <a:rPr lang="uk-UA" sz="1600" dirty="0">
                <a:solidFill>
                  <a:srgbClr val="000000"/>
                </a:solidFill>
                <a:effectLst/>
                <a:latin typeface="Arial"/>
                <a:ea typeface="Times New Roman"/>
              </a:rPr>
              <a:t>напруженість) матеріального</a:t>
            </a:r>
            <a:endParaRPr lang="ru-RU" sz="1600" dirty="0">
              <a:effectLst/>
              <a:latin typeface="Times New Roman"/>
              <a:ea typeface="Times New Roman"/>
            </a:endParaRPr>
          </a:p>
          <a:p>
            <a:pPr algn="just">
              <a:spcAft>
                <a:spcPts val="0"/>
              </a:spcAft>
            </a:pPr>
            <a:r>
              <a:rPr lang="uk-UA" sz="1600" dirty="0">
                <a:solidFill>
                  <a:srgbClr val="000000"/>
                </a:solidFill>
                <a:effectLst/>
                <a:latin typeface="Arial"/>
                <a:ea typeface="Times New Roman"/>
              </a:rPr>
              <a:t> потоку виправдовують </a:t>
            </a:r>
            <a:endParaRPr lang="ru-RU" sz="1600" dirty="0">
              <a:effectLst/>
              <a:latin typeface="Times New Roman"/>
              <a:ea typeface="Times New Roman"/>
            </a:endParaRPr>
          </a:p>
          <a:p>
            <a:pPr algn="just">
              <a:spcAft>
                <a:spcPts val="0"/>
              </a:spcAft>
            </a:pPr>
            <a:r>
              <a:rPr lang="uk-UA" sz="1600" dirty="0">
                <a:solidFill>
                  <a:srgbClr val="000000"/>
                </a:solidFill>
                <a:effectLst/>
                <a:latin typeface="Arial"/>
                <a:ea typeface="Times New Roman"/>
              </a:rPr>
              <a:t>витрати на його пересування;</a:t>
            </a:r>
            <a:endParaRPr lang="ru-RU" sz="1600" dirty="0">
              <a:effectLst/>
              <a:latin typeface="Times New Roman"/>
              <a:ea typeface="Times New Roman"/>
            </a:endParaRPr>
          </a:p>
          <a:p>
            <a:pPr>
              <a:spcAft>
                <a:spcPts val="0"/>
              </a:spcAft>
            </a:pPr>
            <a:r>
              <a:rPr lang="uk-UA" sz="1400" dirty="0">
                <a:effectLst/>
                <a:latin typeface="Times New Roman"/>
                <a:ea typeface="Times New Roman"/>
              </a:rPr>
              <a:t> </a:t>
            </a:r>
            <a:endParaRPr lang="ru-RU" sz="1400" dirty="0">
              <a:effectLst/>
              <a:latin typeface="Times New Roman"/>
              <a:ea typeface="Times New Roman"/>
            </a:endParaRPr>
          </a:p>
        </p:txBody>
      </p:sp>
      <p:sp>
        <p:nvSpPr>
          <p:cNvPr id="5" name="Пятиугольник 4"/>
          <p:cNvSpPr>
            <a:spLocks noChangeArrowheads="1"/>
          </p:cNvSpPr>
          <p:nvPr/>
        </p:nvSpPr>
        <p:spPr bwMode="auto">
          <a:xfrm>
            <a:off x="4348595" y="2438400"/>
            <a:ext cx="4510087" cy="997180"/>
          </a:xfrm>
          <a:prstGeom prst="homePlate">
            <a:avLst>
              <a:gd name="adj" fmla="val 9856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0"/>
              </a:spcAft>
            </a:pPr>
            <a:r>
              <a:rPr lang="en-US" sz="1600" dirty="0" smtClean="0">
                <a:solidFill>
                  <a:srgbClr val="000000"/>
                </a:solidFill>
                <a:latin typeface="Arial"/>
                <a:ea typeface="Times New Roman"/>
              </a:rPr>
              <a:t>5) </a:t>
            </a:r>
            <a:r>
              <a:rPr lang="uk-UA" sz="1600" dirty="0" smtClean="0">
                <a:solidFill>
                  <a:srgbClr val="000000"/>
                </a:solidFill>
                <a:effectLst/>
                <a:latin typeface="Arial"/>
                <a:ea typeface="Times New Roman"/>
              </a:rPr>
              <a:t>якщо </a:t>
            </a:r>
            <a:r>
              <a:rPr lang="uk-UA" sz="1600" dirty="0">
                <a:solidFill>
                  <a:srgbClr val="000000"/>
                </a:solidFill>
                <a:effectLst/>
                <a:latin typeface="Arial"/>
                <a:ea typeface="Times New Roman"/>
              </a:rPr>
              <a:t>кількість пунктів призначення</a:t>
            </a:r>
            <a:endParaRPr lang="ru-RU" sz="1600" dirty="0">
              <a:effectLst/>
              <a:latin typeface="Times New Roman"/>
              <a:ea typeface="Times New Roman"/>
            </a:endParaRPr>
          </a:p>
          <a:p>
            <a:pPr algn="just">
              <a:spcAft>
                <a:spcPts val="0"/>
              </a:spcAft>
            </a:pPr>
            <a:r>
              <a:rPr lang="uk-UA" sz="1600" dirty="0">
                <a:solidFill>
                  <a:srgbClr val="000000"/>
                </a:solidFill>
                <a:effectLst/>
                <a:latin typeface="Arial"/>
                <a:ea typeface="Times New Roman"/>
              </a:rPr>
              <a:t> (замовників) невелика і вони поглинають усі матеріальні потоки, які генеруються виробником</a:t>
            </a:r>
            <a:endParaRPr lang="ru-RU" sz="1600" dirty="0">
              <a:effectLst/>
              <a:latin typeface="Times New Roman"/>
              <a:ea typeface="Times New Roman"/>
            </a:endParaRPr>
          </a:p>
          <a:p>
            <a:pPr>
              <a:spcAft>
                <a:spcPts val="0"/>
              </a:spcAft>
            </a:pPr>
            <a:r>
              <a:rPr lang="uk-UA" sz="1400" dirty="0">
                <a:effectLst/>
                <a:latin typeface="Times New Roman"/>
                <a:ea typeface="Times New Roman"/>
              </a:rPr>
              <a:t> </a:t>
            </a:r>
            <a:endParaRPr lang="ru-RU" sz="1400" dirty="0">
              <a:effectLst/>
              <a:latin typeface="Times New Roman"/>
              <a:ea typeface="Times New Roman"/>
            </a:endParaRPr>
          </a:p>
        </p:txBody>
      </p:sp>
      <p:sp>
        <p:nvSpPr>
          <p:cNvPr id="6" name="Пятиугольник 5"/>
          <p:cNvSpPr>
            <a:spLocks noChangeArrowheads="1"/>
          </p:cNvSpPr>
          <p:nvPr/>
        </p:nvSpPr>
        <p:spPr bwMode="auto">
          <a:xfrm>
            <a:off x="304800" y="3633554"/>
            <a:ext cx="4419601" cy="1929046"/>
          </a:xfrm>
          <a:prstGeom prst="homePlate">
            <a:avLst>
              <a:gd name="adj" fmla="val 6879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0"/>
              </a:spcAft>
            </a:pPr>
            <a:r>
              <a:rPr lang="en-US" sz="1600" dirty="0" smtClean="0">
                <a:solidFill>
                  <a:srgbClr val="000000"/>
                </a:solidFill>
                <a:effectLst/>
                <a:latin typeface="Arial"/>
                <a:ea typeface="Times New Roman"/>
              </a:rPr>
              <a:t>3) </a:t>
            </a:r>
            <a:r>
              <a:rPr lang="uk-UA" sz="1600" dirty="0" smtClean="0">
                <a:solidFill>
                  <a:srgbClr val="000000"/>
                </a:solidFill>
                <a:effectLst/>
                <a:latin typeface="Arial"/>
                <a:ea typeface="Times New Roman"/>
              </a:rPr>
              <a:t>коли </a:t>
            </a:r>
            <a:r>
              <a:rPr lang="uk-UA" sz="1600" dirty="0">
                <a:solidFill>
                  <a:srgbClr val="000000"/>
                </a:solidFill>
                <a:effectLst/>
                <a:latin typeface="Arial"/>
                <a:ea typeface="Times New Roman"/>
              </a:rPr>
              <a:t>товарний потік має вузьку </a:t>
            </a:r>
            <a:endParaRPr lang="ru-RU" sz="1600" dirty="0">
              <a:effectLst/>
              <a:latin typeface="Times New Roman"/>
              <a:ea typeface="Times New Roman"/>
            </a:endParaRPr>
          </a:p>
          <a:p>
            <a:pPr algn="just">
              <a:spcAft>
                <a:spcPts val="0"/>
              </a:spcAft>
            </a:pPr>
            <a:r>
              <a:rPr lang="uk-UA" sz="1600" dirty="0">
                <a:solidFill>
                  <a:srgbClr val="000000"/>
                </a:solidFill>
                <a:effectLst/>
                <a:latin typeface="Arial"/>
                <a:ea typeface="Times New Roman"/>
              </a:rPr>
              <a:t>спеціалізацію (складне устаткування;</a:t>
            </a:r>
            <a:endParaRPr lang="ru-RU" sz="1600" dirty="0">
              <a:effectLst/>
              <a:latin typeface="Times New Roman"/>
              <a:ea typeface="Times New Roman"/>
            </a:endParaRPr>
          </a:p>
          <a:p>
            <a:pPr algn="just">
              <a:spcAft>
                <a:spcPts val="0"/>
              </a:spcAft>
            </a:pPr>
            <a:r>
              <a:rPr lang="uk-UA" sz="1600" dirty="0">
                <a:solidFill>
                  <a:srgbClr val="000000"/>
                </a:solidFill>
                <a:effectLst/>
                <a:latin typeface="Arial"/>
                <a:ea typeface="Times New Roman"/>
              </a:rPr>
              <a:t>продукція, виготовлена </a:t>
            </a:r>
            <a:r>
              <a:rPr lang="uk-UA" sz="1600" dirty="0" err="1">
                <a:solidFill>
                  <a:srgbClr val="000000"/>
                </a:solidFill>
                <a:effectLst/>
                <a:latin typeface="Arial"/>
                <a:ea typeface="Times New Roman"/>
              </a:rPr>
              <a:t>​​за</a:t>
            </a:r>
            <a:r>
              <a:rPr lang="uk-UA" sz="1600" dirty="0">
                <a:solidFill>
                  <a:srgbClr val="000000"/>
                </a:solidFill>
                <a:effectLst/>
                <a:latin typeface="Arial"/>
                <a:ea typeface="Times New Roman"/>
              </a:rPr>
              <a:t> індивідуальним замовленням; </a:t>
            </a:r>
            <a:endParaRPr lang="ru-RU" sz="1600" dirty="0">
              <a:effectLst/>
              <a:latin typeface="Times New Roman"/>
              <a:ea typeface="Times New Roman"/>
            </a:endParaRPr>
          </a:p>
          <a:p>
            <a:pPr algn="just">
              <a:spcAft>
                <a:spcPts val="0"/>
              </a:spcAft>
            </a:pPr>
            <a:r>
              <a:rPr lang="uk-UA" sz="1600" dirty="0">
                <a:solidFill>
                  <a:srgbClr val="000000"/>
                </a:solidFill>
                <a:effectLst/>
                <a:latin typeface="Arial"/>
                <a:ea typeface="Times New Roman"/>
              </a:rPr>
              <a:t>продукція, що вимагає від виробника монтажних, налагоджувальних робіт </a:t>
            </a:r>
            <a:r>
              <a:rPr lang="uk-UA" sz="1600" dirty="0" smtClean="0">
                <a:solidFill>
                  <a:srgbClr val="000000"/>
                </a:solidFill>
                <a:effectLst/>
                <a:latin typeface="Arial"/>
                <a:ea typeface="Times New Roman"/>
              </a:rPr>
              <a:t>тощо</a:t>
            </a:r>
            <a:r>
              <a:rPr lang="en-US" sz="1600" dirty="0" smtClean="0">
                <a:solidFill>
                  <a:srgbClr val="000000"/>
                </a:solidFill>
                <a:effectLst/>
                <a:latin typeface="Arial"/>
                <a:ea typeface="Times New Roman"/>
              </a:rPr>
              <a:t>)</a:t>
            </a:r>
            <a:endParaRPr lang="ru-RU" sz="1600" dirty="0">
              <a:effectLst/>
              <a:latin typeface="Times New Roman"/>
              <a:ea typeface="Times New Roman"/>
            </a:endParaRPr>
          </a:p>
          <a:p>
            <a:pPr>
              <a:spcAft>
                <a:spcPts val="0"/>
              </a:spcAft>
            </a:pPr>
            <a:r>
              <a:rPr lang="ru-RU" sz="1400" dirty="0">
                <a:effectLst/>
                <a:latin typeface="Times New Roman"/>
                <a:ea typeface="Times New Roman"/>
              </a:rPr>
              <a:t> </a:t>
            </a:r>
          </a:p>
        </p:txBody>
      </p:sp>
      <p:sp>
        <p:nvSpPr>
          <p:cNvPr id="7" name="Пятиугольник 6"/>
          <p:cNvSpPr>
            <a:spLocks noChangeArrowheads="1"/>
          </p:cNvSpPr>
          <p:nvPr/>
        </p:nvSpPr>
        <p:spPr bwMode="auto">
          <a:xfrm>
            <a:off x="4267200" y="3663545"/>
            <a:ext cx="4591483" cy="790575"/>
          </a:xfrm>
          <a:prstGeom prst="homePlate">
            <a:avLst>
              <a:gd name="adj" fmla="val 7042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lnSpc>
                <a:spcPct val="120000"/>
              </a:lnSpc>
              <a:spcAft>
                <a:spcPts val="0"/>
              </a:spcAft>
            </a:pPr>
            <a:r>
              <a:rPr lang="en-US" sz="1600" dirty="0" smtClean="0">
                <a:solidFill>
                  <a:srgbClr val="000000"/>
                </a:solidFill>
                <a:effectLst/>
                <a:latin typeface="Arial"/>
                <a:ea typeface="Times New Roman"/>
              </a:rPr>
              <a:t>6) </a:t>
            </a:r>
            <a:r>
              <a:rPr lang="uk-UA" sz="1600" dirty="0" smtClean="0">
                <a:solidFill>
                  <a:srgbClr val="000000"/>
                </a:solidFill>
                <a:effectLst/>
                <a:latin typeface="Arial"/>
                <a:ea typeface="Times New Roman"/>
              </a:rPr>
              <a:t>якщо </a:t>
            </a:r>
            <a:r>
              <a:rPr lang="uk-UA" sz="1600" dirty="0">
                <a:solidFill>
                  <a:srgbClr val="000000"/>
                </a:solidFill>
                <a:effectLst/>
                <a:latin typeface="Arial"/>
                <a:ea typeface="Times New Roman"/>
              </a:rPr>
              <a:t>матеріальний потік</a:t>
            </a:r>
            <a:endParaRPr lang="ru-RU" sz="1600" dirty="0">
              <a:effectLst/>
              <a:latin typeface="Times New Roman"/>
              <a:ea typeface="Times New Roman"/>
            </a:endParaRPr>
          </a:p>
          <a:p>
            <a:pPr algn="just">
              <a:lnSpc>
                <a:spcPct val="120000"/>
              </a:lnSpc>
              <a:spcAft>
                <a:spcPts val="0"/>
              </a:spcAft>
            </a:pPr>
            <a:r>
              <a:rPr lang="uk-UA" sz="1600" dirty="0">
                <a:solidFill>
                  <a:srgbClr val="000000"/>
                </a:solidFill>
                <a:effectLst/>
                <a:latin typeface="Arial"/>
                <a:ea typeface="Times New Roman"/>
              </a:rPr>
              <a:t> не потребує складського перероблення</a:t>
            </a:r>
            <a:endParaRPr lang="ru-RU" sz="1600" dirty="0">
              <a:effectLst/>
              <a:latin typeface="Times New Roman"/>
              <a:ea typeface="Times New Roman"/>
            </a:endParaRPr>
          </a:p>
          <a:p>
            <a:pPr>
              <a:spcAft>
                <a:spcPts val="0"/>
              </a:spcAft>
            </a:pPr>
            <a:r>
              <a:rPr lang="uk-UA" sz="1600" dirty="0">
                <a:effectLst/>
                <a:latin typeface="Times New Roman"/>
                <a:ea typeface="Times New Roman"/>
              </a:rPr>
              <a:t> </a:t>
            </a:r>
            <a:endParaRPr lang="ru-RU" sz="1600" dirty="0">
              <a:effectLst/>
              <a:latin typeface="Times New Roman"/>
              <a:ea typeface="Times New Roman"/>
            </a:endParaRPr>
          </a:p>
        </p:txBody>
      </p:sp>
      <p:sp>
        <p:nvSpPr>
          <p:cNvPr id="8" name="Пятиугольник 7"/>
          <p:cNvSpPr>
            <a:spLocks noChangeArrowheads="1"/>
          </p:cNvSpPr>
          <p:nvPr/>
        </p:nvSpPr>
        <p:spPr bwMode="auto">
          <a:xfrm>
            <a:off x="4267200" y="4777970"/>
            <a:ext cx="4372408" cy="1394230"/>
          </a:xfrm>
          <a:prstGeom prst="homePlate">
            <a:avLst>
              <a:gd name="adj" fmla="val 73098"/>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sz="1600" dirty="0" smtClean="0">
                <a:solidFill>
                  <a:srgbClr val="000000"/>
                </a:solidFill>
                <a:effectLst/>
                <a:latin typeface="Arial"/>
                <a:ea typeface="Times New Roman"/>
              </a:rPr>
              <a:t>7) </a:t>
            </a:r>
            <a:r>
              <a:rPr lang="uk-UA" sz="1600" dirty="0" smtClean="0">
                <a:solidFill>
                  <a:srgbClr val="000000"/>
                </a:solidFill>
                <a:effectLst/>
                <a:latin typeface="Arial"/>
                <a:ea typeface="Times New Roman"/>
              </a:rPr>
              <a:t>якщо </a:t>
            </a:r>
            <a:r>
              <a:rPr lang="uk-UA" sz="1600" dirty="0">
                <a:solidFill>
                  <a:srgbClr val="000000"/>
                </a:solidFill>
                <a:effectLst/>
                <a:latin typeface="Arial"/>
                <a:ea typeface="Times New Roman"/>
              </a:rPr>
              <a:t>виробник має достатні фінансові можливості для створення та експлуатації логістичної системи із прямими </a:t>
            </a:r>
            <a:r>
              <a:rPr lang="uk-UA" sz="1600" dirty="0" smtClean="0">
                <a:solidFill>
                  <a:srgbClr val="000000"/>
                </a:solidFill>
                <a:effectLst/>
                <a:latin typeface="Arial"/>
                <a:ea typeface="Times New Roman"/>
              </a:rPr>
              <a:t>зв'язками</a:t>
            </a:r>
            <a:endParaRPr lang="ru-RU" sz="1600" dirty="0">
              <a:effectLst/>
              <a:latin typeface="Times New Roman"/>
              <a:ea typeface="Times New Roman"/>
            </a:endParaRPr>
          </a:p>
        </p:txBody>
      </p:sp>
      <p:sp>
        <p:nvSpPr>
          <p:cNvPr id="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6"/>
          <p:cNvSpPr>
            <a:spLocks noChangeArrowheads="1"/>
          </p:cNvSpPr>
          <p:nvPr/>
        </p:nvSpPr>
        <p:spPr bwMode="auto">
          <a:xfrm rot="10800000" flipV="1">
            <a:off x="152400" y="303625"/>
            <a:ext cx="8763000" cy="707886"/>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Випадки, за яких доцільно використовувати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прямі логістичні канали і ланцюги</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48925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50" t="9476" r="20899" b="12191"/>
          <a:stretch/>
        </p:blipFill>
        <p:spPr bwMode="auto">
          <a:xfrm>
            <a:off x="304800" y="199102"/>
            <a:ext cx="8610600" cy="641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817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132" t="8985" r="21413" b="12110"/>
          <a:stretch/>
        </p:blipFill>
        <p:spPr bwMode="auto">
          <a:xfrm>
            <a:off x="152400" y="200024"/>
            <a:ext cx="8686800" cy="65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Равнобедренный треугольник 1"/>
          <p:cNvSpPr/>
          <p:nvPr/>
        </p:nvSpPr>
        <p:spPr>
          <a:xfrm>
            <a:off x="1581358" y="547257"/>
            <a:ext cx="530352"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87753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17" t="11089" r="21872" b="11567"/>
          <a:stretch/>
        </p:blipFill>
        <p:spPr bwMode="auto">
          <a:xfrm>
            <a:off x="228600" y="228601"/>
            <a:ext cx="8610600" cy="6499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965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37" t="9476" r="21635" b="12464"/>
          <a:stretch/>
        </p:blipFill>
        <p:spPr bwMode="auto">
          <a:xfrm>
            <a:off x="380999" y="104774"/>
            <a:ext cx="8498071" cy="637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834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bookwu.net/imgs/1417005852image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3862"/>
            <a:ext cx="8617149" cy="559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44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457200"/>
            <a:ext cx="8077200" cy="5509200"/>
          </a:xfrm>
          <a:prstGeom prst="rect">
            <a:avLst/>
          </a:prstGeom>
        </p:spPr>
        <p:txBody>
          <a:bodyPr wrap="square">
            <a:spAutoFit/>
          </a:bodyPr>
          <a:lstStyle/>
          <a:p>
            <a:r>
              <a:rPr lang="ru-RU" sz="3200" b="1" dirty="0"/>
              <a:t>Франчайзинг - (фр. </a:t>
            </a:r>
            <a:r>
              <a:rPr lang="en-US" sz="3200" b="1" dirty="0" err="1"/>
              <a:t>franchissage</a:t>
            </a:r>
            <a:r>
              <a:rPr lang="en-US" sz="3200" b="1" dirty="0"/>
              <a:t> — </a:t>
            </a:r>
            <a:r>
              <a:rPr lang="ru-RU" sz="3200" b="1" dirty="0" err="1"/>
              <a:t>пільга</a:t>
            </a:r>
            <a:r>
              <a:rPr lang="ru-RU" sz="3200" b="1" dirty="0"/>
              <a:t>, </a:t>
            </a:r>
            <a:r>
              <a:rPr lang="ru-RU" sz="3200" b="1" dirty="0" err="1"/>
              <a:t>привілей</a:t>
            </a:r>
            <a:r>
              <a:rPr lang="ru-RU" sz="3200" b="1" dirty="0"/>
              <a:t>) — </a:t>
            </a:r>
            <a:r>
              <a:rPr lang="ru-RU" sz="3200" b="1" dirty="0" err="1"/>
              <a:t>це</a:t>
            </a:r>
            <a:r>
              <a:rPr lang="ru-RU" sz="3200" b="1" dirty="0"/>
              <a:t> форма </a:t>
            </a:r>
            <a:r>
              <a:rPr lang="ru-RU" sz="3200" b="1" dirty="0" err="1"/>
              <a:t>співпраці</a:t>
            </a:r>
            <a:r>
              <a:rPr lang="ru-RU" sz="3200" b="1" dirty="0"/>
              <a:t> </a:t>
            </a:r>
            <a:r>
              <a:rPr lang="ru-RU" sz="3200" b="1" dirty="0" err="1"/>
              <a:t>між</a:t>
            </a:r>
            <a:r>
              <a:rPr lang="ru-RU" sz="3200" b="1" dirty="0"/>
              <a:t> </a:t>
            </a:r>
            <a:r>
              <a:rPr lang="ru-RU" sz="3200" b="1" dirty="0" err="1"/>
              <a:t>юридично</a:t>
            </a:r>
            <a:r>
              <a:rPr lang="ru-RU" sz="3200" b="1" dirty="0"/>
              <a:t> та </a:t>
            </a:r>
            <a:r>
              <a:rPr lang="ru-RU" sz="3200" b="1" dirty="0" err="1"/>
              <a:t>фінансово</a:t>
            </a:r>
            <a:r>
              <a:rPr lang="ru-RU" sz="3200" b="1" dirty="0"/>
              <a:t> </a:t>
            </a:r>
            <a:r>
              <a:rPr lang="ru-RU" sz="3200" b="1" dirty="0" err="1"/>
              <a:t>незалежними</a:t>
            </a:r>
            <a:r>
              <a:rPr lang="ru-RU" sz="3200" b="1" dirty="0"/>
              <a:t> сторонами в рамках </a:t>
            </a:r>
            <a:r>
              <a:rPr lang="ru-RU" sz="3200" b="1" dirty="0" err="1"/>
              <a:t>якої</a:t>
            </a:r>
            <a:r>
              <a:rPr lang="ru-RU" sz="3200" b="1" dirty="0"/>
              <a:t> одна сторона </a:t>
            </a:r>
            <a:r>
              <a:rPr lang="ru-RU" sz="3200" b="1" dirty="0">
                <a:solidFill>
                  <a:srgbClr val="FF0000"/>
                </a:solidFill>
              </a:rPr>
              <a:t>(</a:t>
            </a:r>
            <a:r>
              <a:rPr lang="ru-RU" sz="3200" b="1" dirty="0" err="1">
                <a:solidFill>
                  <a:srgbClr val="FF0000"/>
                </a:solidFill>
              </a:rPr>
              <a:t>франчайзер</a:t>
            </a:r>
            <a:r>
              <a:rPr lang="ru-RU" sz="3200" b="1" dirty="0">
                <a:solidFill>
                  <a:srgbClr val="FF0000"/>
                </a:solidFill>
              </a:rPr>
              <a:t>), </a:t>
            </a:r>
            <a:r>
              <a:rPr lang="ru-RU" sz="3200" b="1" dirty="0" err="1"/>
              <a:t>що</a:t>
            </a:r>
            <a:r>
              <a:rPr lang="ru-RU" sz="3200" b="1" dirty="0"/>
              <a:t> </a:t>
            </a:r>
            <a:r>
              <a:rPr lang="ru-RU" sz="3200" b="1" dirty="0" err="1"/>
              <a:t>володіє</a:t>
            </a:r>
            <a:r>
              <a:rPr lang="ru-RU" sz="3200" b="1" dirty="0"/>
              <a:t> </a:t>
            </a:r>
            <a:r>
              <a:rPr lang="ru-RU" sz="3200" b="1" dirty="0" err="1"/>
              <a:t>успішним</a:t>
            </a:r>
            <a:r>
              <a:rPr lang="ru-RU" sz="3200" b="1" dirty="0"/>
              <a:t> </a:t>
            </a:r>
            <a:r>
              <a:rPr lang="ru-RU" sz="3200" b="1" dirty="0" err="1"/>
              <a:t>бізнесом</a:t>
            </a:r>
            <a:r>
              <a:rPr lang="ru-RU" sz="3200" b="1" dirty="0"/>
              <a:t>, </a:t>
            </a:r>
            <a:r>
              <a:rPr lang="ru-RU" sz="3200" b="1" dirty="0" err="1"/>
              <a:t>відомою</a:t>
            </a:r>
            <a:r>
              <a:rPr lang="ru-RU" sz="3200" b="1" dirty="0"/>
              <a:t> торговою маркою, ноу-хау, </a:t>
            </a:r>
            <a:r>
              <a:rPr lang="ru-RU" sz="3200" b="1" dirty="0" err="1"/>
              <a:t>комерційними</a:t>
            </a:r>
            <a:r>
              <a:rPr lang="ru-RU" sz="3200" b="1" dirty="0"/>
              <a:t> </a:t>
            </a:r>
            <a:r>
              <a:rPr lang="ru-RU" sz="3200" b="1" dirty="0" err="1"/>
              <a:t>таємницями</a:t>
            </a:r>
            <a:r>
              <a:rPr lang="ru-RU" sz="3200" b="1" dirty="0"/>
              <a:t>, </a:t>
            </a:r>
            <a:r>
              <a:rPr lang="ru-RU" sz="3200" b="1" dirty="0" err="1"/>
              <a:t>репутацією</a:t>
            </a:r>
            <a:r>
              <a:rPr lang="ru-RU" sz="3200" b="1" dirty="0"/>
              <a:t> та </a:t>
            </a:r>
            <a:r>
              <a:rPr lang="ru-RU" sz="3200" b="1" dirty="0" err="1"/>
              <a:t>іншими</a:t>
            </a:r>
            <a:r>
              <a:rPr lang="ru-RU" sz="3200" b="1" dirty="0"/>
              <a:t> </a:t>
            </a:r>
            <a:r>
              <a:rPr lang="ru-RU" sz="3200" b="1" dirty="0" err="1"/>
              <a:t>нематеріальними</a:t>
            </a:r>
            <a:r>
              <a:rPr lang="ru-RU" sz="3200" b="1" dirty="0"/>
              <a:t> активами, </a:t>
            </a:r>
            <a:r>
              <a:rPr lang="ru-RU" sz="3200" b="1" dirty="0" err="1"/>
              <a:t>дозволяє</a:t>
            </a:r>
            <a:r>
              <a:rPr lang="ru-RU" sz="3200" b="1" dirty="0"/>
              <a:t> </a:t>
            </a:r>
            <a:r>
              <a:rPr lang="ru-RU" sz="3200" b="1" dirty="0" err="1"/>
              <a:t>іншій</a:t>
            </a:r>
            <a:r>
              <a:rPr lang="ru-RU" sz="3200" b="1" dirty="0"/>
              <a:t> </a:t>
            </a:r>
            <a:r>
              <a:rPr lang="ru-RU" sz="3200" b="1" dirty="0" err="1"/>
              <a:t>стороні</a:t>
            </a:r>
            <a:r>
              <a:rPr lang="ru-RU" sz="3200" b="1" dirty="0"/>
              <a:t> </a:t>
            </a:r>
            <a:r>
              <a:rPr lang="ru-RU" sz="3200" b="1" dirty="0">
                <a:solidFill>
                  <a:srgbClr val="FF0000"/>
                </a:solidFill>
              </a:rPr>
              <a:t>(</a:t>
            </a:r>
            <a:r>
              <a:rPr lang="ru-RU" sz="3200" b="1" dirty="0" err="1">
                <a:solidFill>
                  <a:srgbClr val="FF0000"/>
                </a:solidFill>
              </a:rPr>
              <a:t>франчайзі</a:t>
            </a:r>
            <a:r>
              <a:rPr lang="ru-RU" sz="3200" b="1" dirty="0">
                <a:solidFill>
                  <a:srgbClr val="FF0000"/>
                </a:solidFill>
              </a:rPr>
              <a:t>) </a:t>
            </a:r>
            <a:r>
              <a:rPr lang="ru-RU" sz="3200" b="1" dirty="0" err="1"/>
              <a:t>користуватися</a:t>
            </a:r>
            <a:r>
              <a:rPr lang="ru-RU" sz="3200" b="1" dirty="0"/>
              <a:t> </a:t>
            </a:r>
            <a:r>
              <a:rPr lang="ru-RU" sz="3200" b="1" dirty="0" err="1"/>
              <a:t>цією</a:t>
            </a:r>
            <a:r>
              <a:rPr lang="ru-RU" sz="3200" b="1" dirty="0"/>
              <a:t> системою на </a:t>
            </a:r>
            <a:r>
              <a:rPr lang="ru-RU" sz="3200" b="1" dirty="0" err="1"/>
              <a:t>певних</a:t>
            </a:r>
            <a:r>
              <a:rPr lang="ru-RU" sz="3200" b="1" dirty="0"/>
              <a:t> </a:t>
            </a:r>
            <a:r>
              <a:rPr lang="ru-RU" sz="3200" b="1" dirty="0" err="1"/>
              <a:t>умовах</a:t>
            </a:r>
            <a:r>
              <a:rPr lang="ru-RU" sz="3200" b="1" dirty="0"/>
              <a:t>.</a:t>
            </a:r>
          </a:p>
        </p:txBody>
      </p:sp>
    </p:spTree>
    <p:extLst>
      <p:ext uri="{BB962C8B-B14F-4D97-AF65-F5344CB8AC3E}">
        <p14:creationId xmlns:p14="http://schemas.microsoft.com/office/powerpoint/2010/main" val="2999620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RAND Mc. Donaldâs VS Ð¥ÑÑÐºÐ°. Ð¡Ð¼Ð°ÑÐ½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1999"/>
            <a:ext cx="8839200" cy="497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595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27" t="23309" r="28462" b="28572"/>
          <a:stretch/>
        </p:blipFill>
        <p:spPr bwMode="auto">
          <a:xfrm>
            <a:off x="451864" y="838201"/>
            <a:ext cx="8024503" cy="516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661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6"/>
          <p:cNvSpPr>
            <a:spLocks noChangeArrowheads="1"/>
          </p:cNvSpPr>
          <p:nvPr/>
        </p:nvSpPr>
        <p:spPr bwMode="auto">
          <a:xfrm>
            <a:off x="323850" y="1738313"/>
            <a:ext cx="8569325" cy="4465637"/>
          </a:xfrm>
          <a:prstGeom prst="wedgeRoundRectCallout">
            <a:avLst>
              <a:gd name="adj1" fmla="val -1167"/>
              <a:gd name="adj2" fmla="val -58213"/>
              <a:gd name="adj3" fmla="val 16667"/>
            </a:avLst>
          </a:prstGeom>
          <a:solidFill>
            <a:srgbClr val="DAEEF0"/>
          </a:solidFill>
          <a:ln w="9525">
            <a:solidFill>
              <a:schemeClr val="tx1"/>
            </a:solidFill>
            <a:miter lim="800000"/>
            <a:headEnd/>
            <a:tailEnd/>
          </a:ln>
        </p:spPr>
        <p:txBody>
          <a:bodyPr/>
          <a:lstStyle/>
          <a:p>
            <a:pPr>
              <a:buFontTx/>
              <a:buBlip>
                <a:blip r:embed="rId3"/>
              </a:buBlip>
            </a:pPr>
            <a:r>
              <a:rPr lang="ru-RU" b="1"/>
              <a:t>Визначення ринкових сегментів обслуговування; </a:t>
            </a:r>
          </a:p>
          <a:p>
            <a:pPr>
              <a:buFontTx/>
              <a:buBlip>
                <a:blip r:embed="rId3"/>
              </a:buBlip>
            </a:pPr>
            <a:r>
              <a:rPr lang="ru-RU" b="1"/>
              <a:t>    Створення мережі розподілу; </a:t>
            </a:r>
          </a:p>
          <a:p>
            <a:pPr>
              <a:buFontTx/>
              <a:buBlip>
                <a:blip r:embed="rId3"/>
              </a:buBlip>
            </a:pPr>
            <a:r>
              <a:rPr lang="ru-RU" b="1"/>
              <a:t>    Координація маркетингу та логістики в мережі розподілу; </a:t>
            </a:r>
          </a:p>
          <a:p>
            <a:pPr>
              <a:buFontTx/>
              <a:buBlip>
                <a:blip r:embed="rId3"/>
              </a:buBlip>
            </a:pPr>
            <a:r>
              <a:rPr lang="ru-RU" b="1"/>
              <a:t>    Розподіл і концентрація товарних запасів в мережі; </a:t>
            </a:r>
          </a:p>
          <a:p>
            <a:pPr>
              <a:buFontTx/>
              <a:buBlip>
                <a:blip r:embed="rId3"/>
              </a:buBlip>
            </a:pPr>
            <a:r>
              <a:rPr lang="ru-RU" b="1"/>
              <a:t>    Оптимізація мережевої структури ланцюга поставок; </a:t>
            </a:r>
          </a:p>
          <a:p>
            <a:pPr>
              <a:buFontTx/>
              <a:buBlip>
                <a:blip r:embed="rId3"/>
              </a:buBlip>
            </a:pPr>
            <a:r>
              <a:rPr lang="ru-RU" b="1"/>
              <a:t>   Планування поставок на рівні локальних мереж; </a:t>
            </a:r>
          </a:p>
          <a:p>
            <a:pPr>
              <a:buFontTx/>
              <a:buBlip>
                <a:blip r:embed="rId3"/>
              </a:buBlip>
            </a:pPr>
            <a:r>
              <a:rPr lang="ru-RU" b="1"/>
              <a:t>    Планування потреб в мережі розподілу; </a:t>
            </a:r>
          </a:p>
          <a:p>
            <a:pPr>
              <a:buFontTx/>
              <a:buBlip>
                <a:blip r:embed="rId3"/>
              </a:buBlip>
            </a:pPr>
            <a:r>
              <a:rPr lang="ru-RU" b="1"/>
              <a:t>    Аналіз розробленої (чинної) мережі розподілу; </a:t>
            </a:r>
          </a:p>
          <a:p>
            <a:pPr>
              <a:buFontTx/>
              <a:buBlip>
                <a:blip r:embed="rId3"/>
              </a:buBlip>
            </a:pPr>
            <a:r>
              <a:rPr lang="ru-RU" b="1"/>
              <a:t>    Аналіз виконання поставок; </a:t>
            </a:r>
          </a:p>
          <a:p>
            <a:pPr>
              <a:buFontTx/>
              <a:buBlip>
                <a:blip r:embed="rId3"/>
              </a:buBlip>
            </a:pPr>
            <a:r>
              <a:rPr lang="ru-RU" b="1"/>
              <a:t>    Розробка стандарту послуг та їх тарифікація; </a:t>
            </a:r>
          </a:p>
          <a:p>
            <a:pPr>
              <a:buFontTx/>
              <a:buBlip>
                <a:blip r:embed="rId3"/>
              </a:buBlip>
            </a:pPr>
            <a:r>
              <a:rPr lang="ru-RU" b="1"/>
              <a:t>    Визначення рівня обслуговування в мережі розподілу і кожної локальної мережі постачання; </a:t>
            </a:r>
          </a:p>
          <a:p>
            <a:pPr>
              <a:buFontTx/>
              <a:buBlip>
                <a:blip r:embed="rId3"/>
              </a:buBlip>
            </a:pPr>
            <a:r>
              <a:rPr lang="ru-RU" b="1"/>
              <a:t>    Розробка технології доставки;</a:t>
            </a:r>
          </a:p>
          <a:p>
            <a:pPr>
              <a:buFontTx/>
              <a:buBlip>
                <a:blip r:embed="rId3"/>
              </a:buBlip>
            </a:pPr>
            <a:r>
              <a:rPr lang="ru-RU" b="1"/>
              <a:t>    Аналіз логістичної складової повного циклу замовлення.</a:t>
            </a:r>
            <a:endParaRPr lang="ru-RU" sz="1900" b="1">
              <a:cs typeface="Arial" charset="0"/>
            </a:endParaRPr>
          </a:p>
        </p:txBody>
      </p:sp>
      <p:sp>
        <p:nvSpPr>
          <p:cNvPr id="29699" name="Rectangle 2"/>
          <p:cNvSpPr>
            <a:spLocks noGrp="1" noChangeArrowheads="1"/>
          </p:cNvSpPr>
          <p:nvPr>
            <p:ph type="title" idx="4294967295"/>
          </p:nvPr>
        </p:nvSpPr>
        <p:spPr>
          <a:xfrm>
            <a:off x="1176338" y="107950"/>
            <a:ext cx="7453312" cy="838200"/>
          </a:xfrm>
        </p:spPr>
        <p:txBody>
          <a:bodyPr bIns="91440" anchor="b"/>
          <a:lstStyle/>
          <a:p>
            <a:r>
              <a:rPr lang="ru-RU" sz="4000"/>
              <a:t>Задачі логістики розподілу</a:t>
            </a:r>
          </a:p>
        </p:txBody>
      </p:sp>
    </p:spTree>
    <p:extLst>
      <p:ext uri="{BB962C8B-B14F-4D97-AF65-F5344CB8AC3E}">
        <p14:creationId xmlns:p14="http://schemas.microsoft.com/office/powerpoint/2010/main" val="29050805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260350"/>
            <a:ext cx="8229600" cy="1143000"/>
          </a:xfrm>
        </p:spPr>
        <p:txBody>
          <a:bodyPr>
            <a:normAutofit fontScale="90000"/>
          </a:bodyPr>
          <a:lstStyle/>
          <a:p>
            <a:r>
              <a:rPr lang="ru-RU" sz="4000"/>
              <a:t>Основн</a:t>
            </a:r>
            <a:r>
              <a:rPr lang="uk-UA" sz="4000"/>
              <a:t>і</a:t>
            </a:r>
            <a:r>
              <a:rPr lang="ru-RU" sz="4000"/>
              <a:t> учасники типового логістичного ланцюга </a:t>
            </a:r>
          </a:p>
        </p:txBody>
      </p:sp>
      <p:grpSp>
        <p:nvGrpSpPr>
          <p:cNvPr id="25604" name="Group 4"/>
          <p:cNvGrpSpPr>
            <a:grpSpLocks/>
          </p:cNvGrpSpPr>
          <p:nvPr/>
        </p:nvGrpSpPr>
        <p:grpSpPr bwMode="auto">
          <a:xfrm>
            <a:off x="468313" y="1989138"/>
            <a:ext cx="8207375" cy="4319587"/>
            <a:chOff x="2400" y="5340"/>
            <a:chExt cx="7290" cy="4995"/>
          </a:xfrm>
        </p:grpSpPr>
        <p:sp>
          <p:nvSpPr>
            <p:cNvPr id="25605" name="Rectangle 5"/>
            <p:cNvSpPr>
              <a:spLocks noChangeArrowheads="1"/>
            </p:cNvSpPr>
            <p:nvPr/>
          </p:nvSpPr>
          <p:spPr bwMode="auto">
            <a:xfrm>
              <a:off x="2430" y="5340"/>
              <a:ext cx="7260" cy="465"/>
            </a:xfrm>
            <a:prstGeom prst="rect">
              <a:avLst/>
            </a:prstGeom>
            <a:solidFill>
              <a:srgbClr val="FFFFFF"/>
            </a:solidFill>
            <a:ln w="19050">
              <a:solidFill>
                <a:srgbClr val="000000"/>
              </a:solidFill>
              <a:miter lim="800000"/>
              <a:headEnd/>
              <a:tailEnd/>
            </a:ln>
          </p:spPr>
          <p:txBody>
            <a:bodyPr tIns="10800" bIns="10800"/>
            <a:lstStyle/>
            <a:p>
              <a:pPr algn="ctr"/>
              <a:r>
                <a:rPr lang="uk-UA" sz="1600" b="1">
                  <a:latin typeface="Times New Roman" pitchFamily="18" charset="0"/>
                </a:rPr>
                <a:t>ТОВАРОВИРОБНИК</a:t>
              </a:r>
              <a:endParaRPr lang="ru-RU" sz="1600" b="1"/>
            </a:p>
          </p:txBody>
        </p:sp>
        <p:sp>
          <p:nvSpPr>
            <p:cNvPr id="25606" name="Rectangle 6"/>
            <p:cNvSpPr>
              <a:spLocks noChangeArrowheads="1"/>
            </p:cNvSpPr>
            <p:nvPr/>
          </p:nvSpPr>
          <p:spPr bwMode="auto">
            <a:xfrm>
              <a:off x="6045" y="6075"/>
              <a:ext cx="3630" cy="450"/>
            </a:xfrm>
            <a:prstGeom prst="rect">
              <a:avLst/>
            </a:prstGeom>
            <a:solidFill>
              <a:srgbClr val="FFFFFF"/>
            </a:solidFill>
            <a:ln w="9525">
              <a:solidFill>
                <a:srgbClr val="000000"/>
              </a:solidFill>
              <a:miter lim="800000"/>
              <a:headEnd/>
              <a:tailEnd/>
            </a:ln>
          </p:spPr>
          <p:txBody>
            <a:bodyPr tIns="10800" bIns="10800"/>
            <a:lstStyle/>
            <a:p>
              <a:r>
                <a:rPr lang="uk-UA" sz="1200" b="1">
                  <a:latin typeface="Times New Roman" pitchFamily="18" charset="0"/>
                </a:rPr>
                <a:t>Дилер</a:t>
              </a:r>
              <a:endParaRPr lang="ru-RU"/>
            </a:p>
          </p:txBody>
        </p:sp>
        <p:sp>
          <p:nvSpPr>
            <p:cNvPr id="25607" name="Rectangle 7"/>
            <p:cNvSpPr>
              <a:spLocks noChangeArrowheads="1"/>
            </p:cNvSpPr>
            <p:nvPr/>
          </p:nvSpPr>
          <p:spPr bwMode="auto">
            <a:xfrm>
              <a:off x="5535" y="6810"/>
              <a:ext cx="4140" cy="450"/>
            </a:xfrm>
            <a:prstGeom prst="rect">
              <a:avLst/>
            </a:prstGeom>
            <a:solidFill>
              <a:srgbClr val="FFFFFF"/>
            </a:solidFill>
            <a:ln w="9525">
              <a:solidFill>
                <a:srgbClr val="000000"/>
              </a:solidFill>
              <a:miter lim="800000"/>
              <a:headEnd/>
              <a:tailEnd/>
            </a:ln>
          </p:spPr>
          <p:txBody>
            <a:bodyPr tIns="10800" bIns="10800"/>
            <a:lstStyle/>
            <a:p>
              <a:r>
                <a:rPr lang="uk-UA" sz="1200" b="1">
                  <a:latin typeface="Times New Roman" pitchFamily="18" charset="0"/>
                </a:rPr>
                <a:t>Дистриб’ютор</a:t>
              </a:r>
              <a:endParaRPr lang="ru-RU"/>
            </a:p>
          </p:txBody>
        </p:sp>
        <p:sp>
          <p:nvSpPr>
            <p:cNvPr id="25608" name="Rectangle 8"/>
            <p:cNvSpPr>
              <a:spLocks noChangeArrowheads="1"/>
            </p:cNvSpPr>
            <p:nvPr/>
          </p:nvSpPr>
          <p:spPr bwMode="auto">
            <a:xfrm>
              <a:off x="4905" y="7560"/>
              <a:ext cx="4755" cy="450"/>
            </a:xfrm>
            <a:prstGeom prst="rect">
              <a:avLst/>
            </a:prstGeom>
            <a:solidFill>
              <a:srgbClr val="FFFFFF"/>
            </a:solidFill>
            <a:ln w="9525">
              <a:solidFill>
                <a:srgbClr val="000000"/>
              </a:solidFill>
              <a:miter lim="800000"/>
              <a:headEnd/>
              <a:tailEnd/>
            </a:ln>
          </p:spPr>
          <p:txBody>
            <a:bodyPr tIns="10800" bIns="10800"/>
            <a:lstStyle/>
            <a:p>
              <a:r>
                <a:rPr lang="uk-UA" sz="1200" b="1">
                  <a:latin typeface="Times New Roman" pitchFamily="18" charset="0"/>
                </a:rPr>
                <a:t>Торгове представництво</a:t>
              </a:r>
              <a:endParaRPr lang="ru-RU"/>
            </a:p>
          </p:txBody>
        </p:sp>
        <p:sp>
          <p:nvSpPr>
            <p:cNvPr id="25609" name="Rectangle 9"/>
            <p:cNvSpPr>
              <a:spLocks noChangeArrowheads="1"/>
            </p:cNvSpPr>
            <p:nvPr/>
          </p:nvSpPr>
          <p:spPr bwMode="auto">
            <a:xfrm>
              <a:off x="4215" y="8280"/>
              <a:ext cx="5475" cy="450"/>
            </a:xfrm>
            <a:prstGeom prst="rect">
              <a:avLst/>
            </a:prstGeom>
            <a:solidFill>
              <a:srgbClr val="FFFFFF"/>
            </a:solidFill>
            <a:ln w="9525">
              <a:solidFill>
                <a:srgbClr val="000000"/>
              </a:solidFill>
              <a:miter lim="800000"/>
              <a:headEnd/>
              <a:tailEnd/>
            </a:ln>
          </p:spPr>
          <p:txBody>
            <a:bodyPr tIns="10800" bIns="10800"/>
            <a:lstStyle/>
            <a:p>
              <a:r>
                <a:rPr lang="uk-UA" sz="1200" b="1">
                  <a:latin typeface="Times New Roman" pitchFamily="18" charset="0"/>
                </a:rPr>
                <a:t>Гуртова ланка</a:t>
              </a:r>
              <a:endParaRPr lang="ru-RU"/>
            </a:p>
          </p:txBody>
        </p:sp>
        <p:sp>
          <p:nvSpPr>
            <p:cNvPr id="25610" name="Rectangle 10"/>
            <p:cNvSpPr>
              <a:spLocks noChangeArrowheads="1"/>
            </p:cNvSpPr>
            <p:nvPr/>
          </p:nvSpPr>
          <p:spPr bwMode="auto">
            <a:xfrm>
              <a:off x="3360" y="9045"/>
              <a:ext cx="6315" cy="450"/>
            </a:xfrm>
            <a:prstGeom prst="rect">
              <a:avLst/>
            </a:prstGeom>
            <a:solidFill>
              <a:srgbClr val="FFFFFF"/>
            </a:solidFill>
            <a:ln w="9525">
              <a:solidFill>
                <a:srgbClr val="000000"/>
              </a:solidFill>
              <a:miter lim="800000"/>
              <a:headEnd/>
              <a:tailEnd/>
            </a:ln>
          </p:spPr>
          <p:txBody>
            <a:bodyPr tIns="10800" bIns="10800"/>
            <a:lstStyle/>
            <a:p>
              <a:r>
                <a:rPr lang="uk-UA" sz="1200" b="1">
                  <a:latin typeface="Times New Roman" pitchFamily="18" charset="0"/>
                </a:rPr>
                <a:t>Роздрібна мережа</a:t>
              </a:r>
              <a:endParaRPr lang="ru-RU"/>
            </a:p>
          </p:txBody>
        </p:sp>
        <p:sp>
          <p:nvSpPr>
            <p:cNvPr id="25611" name="Rectangle 11"/>
            <p:cNvSpPr>
              <a:spLocks noChangeArrowheads="1"/>
            </p:cNvSpPr>
            <p:nvPr/>
          </p:nvSpPr>
          <p:spPr bwMode="auto">
            <a:xfrm>
              <a:off x="2400" y="9870"/>
              <a:ext cx="7260" cy="465"/>
            </a:xfrm>
            <a:prstGeom prst="rect">
              <a:avLst/>
            </a:prstGeom>
            <a:solidFill>
              <a:srgbClr val="FFFFFF"/>
            </a:solidFill>
            <a:ln w="19050">
              <a:solidFill>
                <a:srgbClr val="000000"/>
              </a:solidFill>
              <a:miter lim="800000"/>
              <a:headEnd/>
              <a:tailEnd/>
            </a:ln>
          </p:spPr>
          <p:txBody>
            <a:bodyPr tIns="10800" bIns="10800"/>
            <a:lstStyle/>
            <a:p>
              <a:pPr algn="ctr"/>
              <a:r>
                <a:rPr lang="uk-UA" sz="1600" b="1">
                  <a:latin typeface="Times New Roman" pitchFamily="18" charset="0"/>
                </a:rPr>
                <a:t>СПОЖИВАЧІ</a:t>
              </a:r>
              <a:endParaRPr lang="ru-RU" sz="1600" b="1"/>
            </a:p>
          </p:txBody>
        </p:sp>
        <p:sp>
          <p:nvSpPr>
            <p:cNvPr id="25612" name="Line 12"/>
            <p:cNvSpPr>
              <a:spLocks noChangeShapeType="1"/>
            </p:cNvSpPr>
            <p:nvPr/>
          </p:nvSpPr>
          <p:spPr bwMode="auto">
            <a:xfrm>
              <a:off x="2745" y="5790"/>
              <a:ext cx="0" cy="40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tIns="10800" bIns="10800"/>
            <a:lstStyle/>
            <a:p>
              <a:endParaRPr lang="ru-RU"/>
            </a:p>
          </p:txBody>
        </p:sp>
        <p:sp>
          <p:nvSpPr>
            <p:cNvPr id="25613" name="Line 13"/>
            <p:cNvSpPr>
              <a:spLocks noChangeShapeType="1"/>
            </p:cNvSpPr>
            <p:nvPr/>
          </p:nvSpPr>
          <p:spPr bwMode="auto">
            <a:xfrm>
              <a:off x="3765" y="9495"/>
              <a:ext cx="0" cy="3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tIns="10800" bIns="10800"/>
            <a:lstStyle/>
            <a:p>
              <a:endParaRPr lang="ru-RU"/>
            </a:p>
          </p:txBody>
        </p:sp>
        <p:sp>
          <p:nvSpPr>
            <p:cNvPr id="25614" name="Line 14"/>
            <p:cNvSpPr>
              <a:spLocks noChangeShapeType="1"/>
            </p:cNvSpPr>
            <p:nvPr/>
          </p:nvSpPr>
          <p:spPr bwMode="auto">
            <a:xfrm>
              <a:off x="4500" y="9510"/>
              <a:ext cx="0" cy="3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tIns="10800" bIns="10800"/>
            <a:lstStyle/>
            <a:p>
              <a:endParaRPr lang="ru-RU"/>
            </a:p>
          </p:txBody>
        </p:sp>
        <p:sp>
          <p:nvSpPr>
            <p:cNvPr id="25615" name="Line 15"/>
            <p:cNvSpPr>
              <a:spLocks noChangeShapeType="1"/>
            </p:cNvSpPr>
            <p:nvPr/>
          </p:nvSpPr>
          <p:spPr bwMode="auto">
            <a:xfrm>
              <a:off x="5175" y="9510"/>
              <a:ext cx="0" cy="3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tIns="10800" bIns="10800"/>
            <a:lstStyle/>
            <a:p>
              <a:endParaRPr lang="ru-RU"/>
            </a:p>
          </p:txBody>
        </p:sp>
        <p:sp>
          <p:nvSpPr>
            <p:cNvPr id="25616" name="Line 16"/>
            <p:cNvSpPr>
              <a:spLocks noChangeShapeType="1"/>
            </p:cNvSpPr>
            <p:nvPr/>
          </p:nvSpPr>
          <p:spPr bwMode="auto">
            <a:xfrm>
              <a:off x="5835" y="9510"/>
              <a:ext cx="0" cy="3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tIns="10800" bIns="10800"/>
            <a:lstStyle/>
            <a:p>
              <a:endParaRPr lang="ru-RU"/>
            </a:p>
          </p:txBody>
        </p:sp>
        <p:sp>
          <p:nvSpPr>
            <p:cNvPr id="25617" name="Line 17"/>
            <p:cNvSpPr>
              <a:spLocks noChangeShapeType="1"/>
            </p:cNvSpPr>
            <p:nvPr/>
          </p:nvSpPr>
          <p:spPr bwMode="auto">
            <a:xfrm>
              <a:off x="6390" y="9510"/>
              <a:ext cx="0" cy="3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tIns="10800" bIns="10800"/>
            <a:lstStyle/>
            <a:p>
              <a:endParaRPr lang="ru-RU"/>
            </a:p>
          </p:txBody>
        </p:sp>
        <p:sp>
          <p:nvSpPr>
            <p:cNvPr id="25618" name="Line 18"/>
            <p:cNvSpPr>
              <a:spLocks noChangeShapeType="1"/>
            </p:cNvSpPr>
            <p:nvPr/>
          </p:nvSpPr>
          <p:spPr bwMode="auto">
            <a:xfrm flipV="1">
              <a:off x="3765" y="5790"/>
              <a:ext cx="0" cy="3255"/>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tIns="10800" bIns="10800"/>
            <a:lstStyle/>
            <a:p>
              <a:endParaRPr lang="ru-RU"/>
            </a:p>
          </p:txBody>
        </p:sp>
        <p:sp>
          <p:nvSpPr>
            <p:cNvPr id="25619" name="Line 19"/>
            <p:cNvSpPr>
              <a:spLocks noChangeShapeType="1"/>
            </p:cNvSpPr>
            <p:nvPr/>
          </p:nvSpPr>
          <p:spPr bwMode="auto">
            <a:xfrm>
              <a:off x="4500" y="8730"/>
              <a:ext cx="0" cy="3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tIns="10800" bIns="10800"/>
            <a:lstStyle/>
            <a:p>
              <a:endParaRPr lang="ru-RU"/>
            </a:p>
          </p:txBody>
        </p:sp>
        <p:sp>
          <p:nvSpPr>
            <p:cNvPr id="25620" name="Line 20"/>
            <p:cNvSpPr>
              <a:spLocks noChangeShapeType="1"/>
            </p:cNvSpPr>
            <p:nvPr/>
          </p:nvSpPr>
          <p:spPr bwMode="auto">
            <a:xfrm flipV="1">
              <a:off x="4500" y="5805"/>
              <a:ext cx="0" cy="2475"/>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tIns="10800" bIns="10800"/>
            <a:lstStyle/>
            <a:p>
              <a:endParaRPr lang="ru-RU"/>
            </a:p>
          </p:txBody>
        </p:sp>
        <p:sp>
          <p:nvSpPr>
            <p:cNvPr id="25621" name="Line 21"/>
            <p:cNvSpPr>
              <a:spLocks noChangeShapeType="1"/>
            </p:cNvSpPr>
            <p:nvPr/>
          </p:nvSpPr>
          <p:spPr bwMode="auto">
            <a:xfrm>
              <a:off x="5175" y="8745"/>
              <a:ext cx="0" cy="3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tIns="10800" bIns="10800"/>
            <a:lstStyle/>
            <a:p>
              <a:endParaRPr lang="ru-RU"/>
            </a:p>
          </p:txBody>
        </p:sp>
        <p:sp>
          <p:nvSpPr>
            <p:cNvPr id="25622" name="Line 22"/>
            <p:cNvSpPr>
              <a:spLocks noChangeShapeType="1"/>
            </p:cNvSpPr>
            <p:nvPr/>
          </p:nvSpPr>
          <p:spPr bwMode="auto">
            <a:xfrm>
              <a:off x="5835" y="8730"/>
              <a:ext cx="0" cy="3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tIns="10800" bIns="10800"/>
            <a:lstStyle/>
            <a:p>
              <a:endParaRPr lang="ru-RU"/>
            </a:p>
          </p:txBody>
        </p:sp>
        <p:sp>
          <p:nvSpPr>
            <p:cNvPr id="25623" name="Line 23"/>
            <p:cNvSpPr>
              <a:spLocks noChangeShapeType="1"/>
            </p:cNvSpPr>
            <p:nvPr/>
          </p:nvSpPr>
          <p:spPr bwMode="auto">
            <a:xfrm>
              <a:off x="6390" y="8730"/>
              <a:ext cx="0" cy="3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tIns="10800" bIns="10800"/>
            <a:lstStyle/>
            <a:p>
              <a:endParaRPr lang="ru-RU"/>
            </a:p>
          </p:txBody>
        </p:sp>
        <p:sp>
          <p:nvSpPr>
            <p:cNvPr id="25624" name="Line 24"/>
            <p:cNvSpPr>
              <a:spLocks noChangeShapeType="1"/>
            </p:cNvSpPr>
            <p:nvPr/>
          </p:nvSpPr>
          <p:spPr bwMode="auto">
            <a:xfrm>
              <a:off x="5160" y="8010"/>
              <a:ext cx="0"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tIns="10800" bIns="10800"/>
            <a:lstStyle/>
            <a:p>
              <a:endParaRPr lang="ru-RU"/>
            </a:p>
          </p:txBody>
        </p:sp>
        <p:sp>
          <p:nvSpPr>
            <p:cNvPr id="25625" name="Line 25"/>
            <p:cNvSpPr>
              <a:spLocks noChangeShapeType="1"/>
            </p:cNvSpPr>
            <p:nvPr/>
          </p:nvSpPr>
          <p:spPr bwMode="auto">
            <a:xfrm>
              <a:off x="5835" y="8025"/>
              <a:ext cx="0"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tIns="10800" bIns="10800"/>
            <a:lstStyle/>
            <a:p>
              <a:endParaRPr lang="ru-RU"/>
            </a:p>
          </p:txBody>
        </p:sp>
        <p:sp>
          <p:nvSpPr>
            <p:cNvPr id="25626" name="Line 26"/>
            <p:cNvSpPr>
              <a:spLocks noChangeShapeType="1"/>
            </p:cNvSpPr>
            <p:nvPr/>
          </p:nvSpPr>
          <p:spPr bwMode="auto">
            <a:xfrm>
              <a:off x="6390" y="8025"/>
              <a:ext cx="0"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tIns="10800" bIns="10800"/>
            <a:lstStyle/>
            <a:p>
              <a:endParaRPr lang="ru-RU"/>
            </a:p>
          </p:txBody>
        </p:sp>
        <p:sp>
          <p:nvSpPr>
            <p:cNvPr id="25627" name="Line 27"/>
            <p:cNvSpPr>
              <a:spLocks noChangeShapeType="1"/>
            </p:cNvSpPr>
            <p:nvPr/>
          </p:nvSpPr>
          <p:spPr bwMode="auto">
            <a:xfrm flipV="1">
              <a:off x="5145" y="5790"/>
              <a:ext cx="0" cy="177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tIns="10800" bIns="10800"/>
            <a:lstStyle/>
            <a:p>
              <a:endParaRPr lang="ru-RU"/>
            </a:p>
          </p:txBody>
        </p:sp>
        <p:sp>
          <p:nvSpPr>
            <p:cNvPr id="25628" name="Line 28"/>
            <p:cNvSpPr>
              <a:spLocks noChangeShapeType="1"/>
            </p:cNvSpPr>
            <p:nvPr/>
          </p:nvSpPr>
          <p:spPr bwMode="auto">
            <a:xfrm>
              <a:off x="5835" y="7260"/>
              <a:ext cx="0" cy="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tIns="10800" bIns="10800"/>
            <a:lstStyle/>
            <a:p>
              <a:endParaRPr lang="ru-RU"/>
            </a:p>
          </p:txBody>
        </p:sp>
        <p:sp>
          <p:nvSpPr>
            <p:cNvPr id="25629" name="Line 29"/>
            <p:cNvSpPr>
              <a:spLocks noChangeShapeType="1"/>
            </p:cNvSpPr>
            <p:nvPr/>
          </p:nvSpPr>
          <p:spPr bwMode="auto">
            <a:xfrm>
              <a:off x="6405" y="7245"/>
              <a:ext cx="0" cy="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tIns="10800" bIns="10800"/>
            <a:lstStyle/>
            <a:p>
              <a:endParaRPr lang="ru-RU"/>
            </a:p>
          </p:txBody>
        </p:sp>
        <p:sp>
          <p:nvSpPr>
            <p:cNvPr id="25630" name="Line 30"/>
            <p:cNvSpPr>
              <a:spLocks noChangeShapeType="1"/>
            </p:cNvSpPr>
            <p:nvPr/>
          </p:nvSpPr>
          <p:spPr bwMode="auto">
            <a:xfrm flipH="1" flipV="1">
              <a:off x="5820" y="5805"/>
              <a:ext cx="0" cy="102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tIns="10800" bIns="10800"/>
            <a:lstStyle/>
            <a:p>
              <a:endParaRPr lang="ru-RU"/>
            </a:p>
          </p:txBody>
        </p:sp>
        <p:sp>
          <p:nvSpPr>
            <p:cNvPr id="25631" name="Line 31"/>
            <p:cNvSpPr>
              <a:spLocks noChangeShapeType="1"/>
            </p:cNvSpPr>
            <p:nvPr/>
          </p:nvSpPr>
          <p:spPr bwMode="auto">
            <a:xfrm>
              <a:off x="6390" y="6525"/>
              <a:ext cx="0" cy="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tIns="10800" bIns="10800"/>
            <a:lstStyle/>
            <a:p>
              <a:endParaRPr lang="ru-RU"/>
            </a:p>
          </p:txBody>
        </p:sp>
        <p:sp>
          <p:nvSpPr>
            <p:cNvPr id="25632" name="Line 32"/>
            <p:cNvSpPr>
              <a:spLocks noChangeShapeType="1"/>
            </p:cNvSpPr>
            <p:nvPr/>
          </p:nvSpPr>
          <p:spPr bwMode="auto">
            <a:xfrm>
              <a:off x="6360" y="5805"/>
              <a:ext cx="0" cy="28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tIns="10800" bIns="10800"/>
            <a:lstStyle/>
            <a:p>
              <a:endParaRPr lang="ru-RU"/>
            </a:p>
          </p:txBody>
        </p:sp>
      </p:grpSp>
    </p:spTree>
    <p:extLst>
      <p:ext uri="{BB962C8B-B14F-4D97-AF65-F5344CB8AC3E}">
        <p14:creationId xmlns:p14="http://schemas.microsoft.com/office/powerpoint/2010/main" val="1912314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cf.ppt-online.org/files/slide/j/JcWjVDPMt9Rrk7nle58TQm4YgfXBoKHZaiFybL/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 y="0"/>
            <a:ext cx="9134475"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742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Ð£Ð¼Ð¾Ð²Ð¸ Ð´Ð¾ÑÑÐ»ÑÐ½Ð¾ÑÑÑ Ð·Ð°ÑÑÐ¾ÑÑÐ²Ð°Ð½Ð½Ñ ÑÐ¾ÑÐ¼ ÑÐ¾Ð²Ð°ÑÐ¾ÑÑÑ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392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153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304800"/>
            <a:ext cx="8534400" cy="1077218"/>
          </a:xfrm>
          <a:prstGeom prst="rect">
            <a:avLst/>
          </a:prstGeom>
        </p:spPr>
        <p:txBody>
          <a:bodyPr wrap="square">
            <a:spAutoFit/>
          </a:bodyPr>
          <a:lstStyle/>
          <a:p>
            <a:r>
              <a:rPr lang="uk-UA" sz="3200" b="1" dirty="0"/>
              <a:t>3. Логістичні посередники в дистрибуції, їх класифікація та функції</a:t>
            </a:r>
            <a:endParaRPr lang="ru-RU" sz="3200" b="1" dirty="0"/>
          </a:p>
        </p:txBody>
      </p:sp>
      <p:sp>
        <p:nvSpPr>
          <p:cNvPr id="3" name="Прямоугольник 2"/>
          <p:cNvSpPr/>
          <p:nvPr/>
        </p:nvSpPr>
        <p:spPr>
          <a:xfrm>
            <a:off x="533400" y="1382018"/>
            <a:ext cx="8382000" cy="4893647"/>
          </a:xfrm>
          <a:prstGeom prst="rect">
            <a:avLst/>
          </a:prstGeom>
        </p:spPr>
        <p:txBody>
          <a:bodyPr wrap="square">
            <a:spAutoFit/>
          </a:bodyPr>
          <a:lstStyle/>
          <a:p>
            <a:r>
              <a:rPr lang="uk-UA" sz="2400" i="1" dirty="0"/>
              <a:t>Посередник</a:t>
            </a:r>
            <a:r>
              <a:rPr lang="uk-UA" sz="2400" dirty="0"/>
              <a:t> – це фізична або юридична особа, яка сприяє встановленню ділових зв'язків між виробниками продукції, з одного боку, і споживачами – з іншого, з метою передачі товарів і прав власності      на них. </a:t>
            </a:r>
            <a:endParaRPr lang="ru-RU" sz="2400" dirty="0"/>
          </a:p>
          <a:p>
            <a:r>
              <a:rPr lang="uk-UA" sz="2400" i="1" dirty="0"/>
              <a:t>Функції посередників у логістичному процесі </a:t>
            </a:r>
            <a:r>
              <a:rPr lang="uk-UA" sz="2400" dirty="0"/>
              <a:t>можна розподілити на такі </a:t>
            </a:r>
            <a:r>
              <a:rPr lang="uk-UA" sz="2400" dirty="0" smtClean="0"/>
              <a:t>групи:</a:t>
            </a:r>
            <a:endParaRPr lang="ru-RU" sz="2400" dirty="0"/>
          </a:p>
          <a:p>
            <a:r>
              <a:rPr lang="uk-UA" sz="2400" b="1" dirty="0">
                <a:solidFill>
                  <a:srgbClr val="FF0000"/>
                </a:solidFill>
              </a:rPr>
              <a:t>обміну (купівлі-продажу</a:t>
            </a:r>
            <a:r>
              <a:rPr lang="uk-UA" sz="2400" dirty="0"/>
              <a:t>), що належать до базисних функцій логістики; </a:t>
            </a:r>
            <a:endParaRPr lang="ru-RU" sz="2400" dirty="0"/>
          </a:p>
          <a:p>
            <a:r>
              <a:rPr lang="uk-UA" sz="2400" b="1" dirty="0">
                <a:solidFill>
                  <a:srgbClr val="FF0000"/>
                </a:solidFill>
              </a:rPr>
              <a:t>фізичного розподілу, </a:t>
            </a:r>
            <a:r>
              <a:rPr lang="uk-UA" sz="2400" dirty="0"/>
              <a:t>що належать до ключових функцій логістики;</a:t>
            </a:r>
            <a:endParaRPr lang="ru-RU" sz="2400" dirty="0"/>
          </a:p>
          <a:p>
            <a:r>
              <a:rPr lang="uk-UA" sz="2400" b="1" dirty="0">
                <a:solidFill>
                  <a:srgbClr val="FF0000"/>
                </a:solidFill>
              </a:rPr>
              <a:t>спеціалізовані </a:t>
            </a:r>
            <a:r>
              <a:rPr lang="uk-UA" sz="2400" dirty="0"/>
              <a:t>(стандартизації якості, фінансування, інформаційної підтримки, страхування ризиків тощо), що належать до </a:t>
            </a:r>
            <a:r>
              <a:rPr lang="uk-UA" sz="2400" dirty="0" smtClean="0"/>
              <a:t>підтримуючих </a:t>
            </a:r>
            <a:r>
              <a:rPr lang="uk-UA" sz="2400" dirty="0"/>
              <a:t>функцій логістики.</a:t>
            </a:r>
            <a:endParaRPr lang="ru-RU" sz="2400" dirty="0"/>
          </a:p>
        </p:txBody>
      </p:sp>
    </p:spTree>
    <p:extLst>
      <p:ext uri="{BB962C8B-B14F-4D97-AF65-F5344CB8AC3E}">
        <p14:creationId xmlns:p14="http://schemas.microsoft.com/office/powerpoint/2010/main" val="2175738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302359"/>
            <a:ext cx="8610600" cy="6124754"/>
          </a:xfrm>
          <a:prstGeom prst="rect">
            <a:avLst/>
          </a:prstGeom>
        </p:spPr>
        <p:txBody>
          <a:bodyPr wrap="square">
            <a:spAutoFit/>
          </a:bodyPr>
          <a:lstStyle/>
          <a:p>
            <a:r>
              <a:rPr lang="uk-UA" sz="2800" b="1" i="1" dirty="0"/>
              <a:t>Посередниками у процесах обміну</a:t>
            </a:r>
            <a:r>
              <a:rPr lang="uk-UA" sz="2800" b="1" dirty="0"/>
              <a:t> </a:t>
            </a:r>
            <a:r>
              <a:rPr lang="uk-UA" sz="2800" dirty="0"/>
              <a:t>(купівлі-продажу) товарів є </a:t>
            </a:r>
            <a:r>
              <a:rPr lang="uk-UA" sz="2800" dirty="0">
                <a:solidFill>
                  <a:srgbClr val="FF0000"/>
                </a:solidFill>
              </a:rPr>
              <a:t>торговельні організації</a:t>
            </a:r>
            <a:r>
              <a:rPr lang="uk-UA" sz="2800" dirty="0"/>
              <a:t>, що здійснюють оптові закупівлі, </a:t>
            </a:r>
            <a:r>
              <a:rPr lang="uk-UA" sz="2800" dirty="0">
                <a:solidFill>
                  <a:srgbClr val="FF0000"/>
                </a:solidFill>
              </a:rPr>
              <a:t>лізингові компанії, агенти, брокери </a:t>
            </a:r>
            <a:r>
              <a:rPr lang="uk-UA" sz="2800" dirty="0"/>
              <a:t>та інші юридичні і фізичні особи, якими укладаються численні угоди купівлі-продажу та виконуються базисні функції логістики. Вони займають </a:t>
            </a:r>
            <a:r>
              <a:rPr lang="uk-UA" sz="2800" b="1" dirty="0">
                <a:solidFill>
                  <a:srgbClr val="FF0000"/>
                </a:solidFill>
              </a:rPr>
              <a:t>центральне місце </a:t>
            </a:r>
            <a:r>
              <a:rPr lang="uk-UA" sz="2800" dirty="0"/>
              <a:t>серед логістичних посередників у дистрибуції</a:t>
            </a:r>
            <a:r>
              <a:rPr lang="uk-UA" sz="2800" dirty="0" smtClean="0"/>
              <a:t>.</a:t>
            </a:r>
            <a:r>
              <a:rPr lang="uk-UA" sz="2800" i="1" dirty="0"/>
              <a:t> </a:t>
            </a:r>
            <a:endParaRPr lang="uk-UA" sz="2800" i="1" dirty="0" smtClean="0"/>
          </a:p>
          <a:p>
            <a:r>
              <a:rPr lang="uk-UA" sz="2800" i="1" dirty="0" smtClean="0"/>
              <a:t>Торгові </a:t>
            </a:r>
            <a:r>
              <a:rPr lang="uk-UA" sz="2800" i="1" dirty="0"/>
              <a:t>посередники, </a:t>
            </a:r>
            <a:r>
              <a:rPr lang="uk-UA" sz="2800" dirty="0"/>
              <a:t>що виконують, крім базисних функцій, і ключові </a:t>
            </a:r>
            <a:r>
              <a:rPr lang="uk-UA" sz="2800" i="1" u="sng" dirty="0">
                <a:solidFill>
                  <a:srgbClr val="002060"/>
                </a:solidFill>
              </a:rPr>
              <a:t>функції фізичного розподілу</a:t>
            </a:r>
            <a:r>
              <a:rPr lang="uk-UA" sz="2800" u="sng" dirty="0">
                <a:solidFill>
                  <a:srgbClr val="002060"/>
                </a:solidFill>
              </a:rPr>
              <a:t>: </a:t>
            </a:r>
            <a:r>
              <a:rPr lang="uk-UA" sz="2800" dirty="0">
                <a:solidFill>
                  <a:srgbClr val="002060"/>
                </a:solidFill>
              </a:rPr>
              <a:t>транспортування, експедирування, </a:t>
            </a:r>
            <a:r>
              <a:rPr lang="uk-UA" sz="2800" dirty="0" err="1">
                <a:solidFill>
                  <a:srgbClr val="002060"/>
                </a:solidFill>
              </a:rPr>
              <a:t>вантажоперероблення</a:t>
            </a:r>
            <a:r>
              <a:rPr lang="uk-UA" sz="2800" dirty="0">
                <a:solidFill>
                  <a:srgbClr val="002060"/>
                </a:solidFill>
              </a:rPr>
              <a:t>, управління запасами, а також </a:t>
            </a:r>
            <a:r>
              <a:rPr lang="uk-UA" sz="2800" i="1" u="sng" dirty="0">
                <a:solidFill>
                  <a:srgbClr val="002060"/>
                </a:solidFill>
              </a:rPr>
              <a:t>спеціалізовані </a:t>
            </a:r>
            <a:r>
              <a:rPr lang="uk-UA" sz="2800" i="1" u="sng" dirty="0" smtClean="0">
                <a:solidFill>
                  <a:srgbClr val="002060"/>
                </a:solidFill>
              </a:rPr>
              <a:t>підтримуючі </a:t>
            </a:r>
            <a:r>
              <a:rPr lang="uk-UA" sz="2800" i="1" u="sng" dirty="0">
                <a:solidFill>
                  <a:srgbClr val="002060"/>
                </a:solidFill>
              </a:rPr>
              <a:t>функції</a:t>
            </a:r>
            <a:r>
              <a:rPr lang="uk-UA" sz="2800" u="sng" dirty="0">
                <a:solidFill>
                  <a:srgbClr val="002060"/>
                </a:solidFill>
              </a:rPr>
              <a:t>: </a:t>
            </a:r>
            <a:r>
              <a:rPr lang="uk-UA" sz="2800" dirty="0">
                <a:solidFill>
                  <a:srgbClr val="002060"/>
                </a:solidFill>
              </a:rPr>
              <a:t>страхування, кредитно-фінансового обслуговування    тощо, є </a:t>
            </a:r>
            <a:r>
              <a:rPr lang="uk-UA" sz="2800" b="1" dirty="0" err="1">
                <a:solidFill>
                  <a:srgbClr val="002060"/>
                </a:solidFill>
              </a:rPr>
              <a:t>широкофункціональними</a:t>
            </a:r>
            <a:r>
              <a:rPr lang="uk-UA" sz="2800" b="1" dirty="0">
                <a:solidFill>
                  <a:srgbClr val="002060"/>
                </a:solidFill>
              </a:rPr>
              <a:t> посередниками</a:t>
            </a:r>
            <a:r>
              <a:rPr lang="uk-UA" sz="2800" b="1" dirty="0" smtClean="0">
                <a:solidFill>
                  <a:srgbClr val="002060"/>
                </a:solidFill>
              </a:rPr>
              <a:t>.</a:t>
            </a:r>
            <a:endParaRPr lang="ru-RU" sz="2800" b="1" dirty="0">
              <a:solidFill>
                <a:srgbClr val="002060"/>
              </a:solidFill>
            </a:endParaRPr>
          </a:p>
        </p:txBody>
      </p:sp>
    </p:spTree>
    <p:extLst>
      <p:ext uri="{BB962C8B-B14F-4D97-AF65-F5344CB8AC3E}">
        <p14:creationId xmlns:p14="http://schemas.microsoft.com/office/powerpoint/2010/main" val="1736337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304800"/>
            <a:ext cx="8382000" cy="5016758"/>
          </a:xfrm>
          <a:prstGeom prst="rect">
            <a:avLst/>
          </a:prstGeom>
        </p:spPr>
        <p:txBody>
          <a:bodyPr wrap="square">
            <a:spAutoFit/>
          </a:bodyPr>
          <a:lstStyle/>
          <a:p>
            <a:r>
              <a:rPr lang="uk-UA" sz="3200" i="1" dirty="0"/>
              <a:t>В </a:t>
            </a:r>
            <a:r>
              <a:rPr lang="uk-UA" sz="3200" b="1" i="1" dirty="0"/>
              <a:t>операціях фізичного розподілу</a:t>
            </a:r>
            <a:r>
              <a:rPr lang="uk-UA" sz="3200" b="1" dirty="0"/>
              <a:t> </a:t>
            </a:r>
            <a:r>
              <a:rPr lang="uk-UA" sz="3200" dirty="0"/>
              <a:t>виділяють </a:t>
            </a:r>
            <a:r>
              <a:rPr lang="uk-UA" sz="3200" dirty="0" err="1"/>
              <a:t>вузькофункціональних</a:t>
            </a:r>
            <a:r>
              <a:rPr lang="uk-UA" sz="3200" dirty="0"/>
              <a:t> логістичних посередників (виконують вузьке коло функцій фізичного розподілу). До них належать: </a:t>
            </a:r>
            <a:r>
              <a:rPr lang="uk-UA" sz="3200" dirty="0">
                <a:solidFill>
                  <a:srgbClr val="FF0000"/>
                </a:solidFill>
              </a:rPr>
              <a:t>спеціалізовані транспортні компанії, експедитори, транспортно-експедиторські організації, склади загального користування, вантажні термінали й термінальні комплекси, розподільні центри, митні брокери</a:t>
            </a:r>
            <a:r>
              <a:rPr lang="uk-UA" sz="3200" dirty="0"/>
              <a:t>, агенти та ін. </a:t>
            </a:r>
            <a:endParaRPr lang="ru-RU" sz="3200" dirty="0"/>
          </a:p>
        </p:txBody>
      </p:sp>
    </p:spTree>
    <p:extLst>
      <p:ext uri="{BB962C8B-B14F-4D97-AF65-F5344CB8AC3E}">
        <p14:creationId xmlns:p14="http://schemas.microsoft.com/office/powerpoint/2010/main" val="4157274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609600"/>
            <a:ext cx="8001000" cy="5693866"/>
          </a:xfrm>
          <a:prstGeom prst="rect">
            <a:avLst/>
          </a:prstGeom>
        </p:spPr>
        <p:txBody>
          <a:bodyPr wrap="square">
            <a:spAutoFit/>
          </a:bodyPr>
          <a:lstStyle/>
          <a:p>
            <a:r>
              <a:rPr lang="uk-UA" sz="2800" i="1" dirty="0"/>
              <a:t>Серед </a:t>
            </a:r>
            <a:r>
              <a:rPr lang="uk-UA" sz="2800" b="1" i="1" dirty="0"/>
              <a:t>посередників, що здійснюють підтримуючі функції</a:t>
            </a:r>
            <a:r>
              <a:rPr lang="uk-UA" sz="2800" b="1" dirty="0"/>
              <a:t>, </a:t>
            </a:r>
            <a:r>
              <a:rPr lang="uk-UA" sz="2800" dirty="0"/>
              <a:t>можна </a:t>
            </a:r>
            <a:r>
              <a:rPr lang="uk-UA" sz="2800" dirty="0" smtClean="0"/>
              <a:t>назвати:</a:t>
            </a:r>
            <a:endParaRPr lang="ru-RU" sz="2800" dirty="0"/>
          </a:p>
          <a:p>
            <a:r>
              <a:rPr lang="uk-UA" sz="2800" dirty="0"/>
              <a:t>організації та установи </a:t>
            </a:r>
            <a:r>
              <a:rPr lang="uk-UA" sz="2800" b="1" dirty="0"/>
              <a:t>фінансового сервісу </a:t>
            </a:r>
            <a:r>
              <a:rPr lang="uk-UA" sz="2800" dirty="0"/>
              <a:t>(банки, фінансові компанії, страхові компанії, клірингові та розрахункові центри);</a:t>
            </a:r>
            <a:endParaRPr lang="ru-RU" sz="2800" dirty="0"/>
          </a:p>
          <a:p>
            <a:r>
              <a:rPr lang="uk-UA" sz="2800" dirty="0"/>
              <a:t>організації </a:t>
            </a:r>
            <a:r>
              <a:rPr lang="uk-UA" sz="2800" b="1" dirty="0"/>
              <a:t>інформаційного сервісу </a:t>
            </a:r>
            <a:r>
              <a:rPr lang="uk-UA" sz="2800" dirty="0"/>
              <a:t>(обчислювальні центри, організації зв'язку і </a:t>
            </a:r>
            <a:r>
              <a:rPr lang="uk-UA" sz="2800" dirty="0" err="1"/>
              <a:t>телекомунікацій</a:t>
            </a:r>
            <a:r>
              <a:rPr lang="uk-UA" sz="2800" dirty="0"/>
              <a:t>, інформаційно-диспетчерські центри);</a:t>
            </a:r>
            <a:endParaRPr lang="ru-RU" sz="2800" dirty="0"/>
          </a:p>
          <a:p>
            <a:r>
              <a:rPr lang="uk-UA" sz="2800" dirty="0"/>
              <a:t>установи </a:t>
            </a:r>
            <a:r>
              <a:rPr lang="uk-UA" sz="2800" b="1" dirty="0"/>
              <a:t>стандартизації та сертифікації, ліцензування, санітарного контролю, </a:t>
            </a:r>
            <a:r>
              <a:rPr lang="uk-UA" sz="2800" dirty="0"/>
              <a:t>які є спеціалізованими логістичними посередниками, які виконують </a:t>
            </a:r>
            <a:r>
              <a:rPr lang="uk-UA" sz="2800" b="1" dirty="0">
                <a:solidFill>
                  <a:srgbClr val="FF0000"/>
                </a:solidFill>
              </a:rPr>
              <a:t>вузькоспеціальні функції.</a:t>
            </a:r>
            <a:endParaRPr lang="ru-RU" sz="2800" b="1" dirty="0">
              <a:solidFill>
                <a:srgbClr val="FF0000"/>
              </a:solidFill>
            </a:endParaRPr>
          </a:p>
        </p:txBody>
      </p:sp>
    </p:spTree>
    <p:extLst>
      <p:ext uri="{BB962C8B-B14F-4D97-AF65-F5344CB8AC3E}">
        <p14:creationId xmlns:p14="http://schemas.microsoft.com/office/powerpoint/2010/main" val="17944913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2543175" y="1752600"/>
            <a:ext cx="3448050" cy="5981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400" b="1" dirty="0">
                <a:solidFill>
                  <a:srgbClr val="000000"/>
                </a:solidFill>
                <a:effectLst/>
                <a:latin typeface="Arial"/>
                <a:ea typeface="Times New Roman"/>
              </a:rPr>
              <a:t>Логістичні посередники</a:t>
            </a:r>
            <a:endParaRPr lang="ru-RU" sz="1400" dirty="0">
              <a:effectLst/>
              <a:latin typeface="Times New Roman"/>
              <a:ea typeface="Times New Roman"/>
            </a:endParaRPr>
          </a:p>
          <a:p>
            <a:pPr algn="ctr">
              <a:spcAft>
                <a:spcPts val="0"/>
              </a:spcAft>
            </a:pPr>
            <a:r>
              <a:rPr lang="uk-UA" sz="1400" b="1" dirty="0">
                <a:solidFill>
                  <a:srgbClr val="000000"/>
                </a:solidFill>
                <a:effectLst/>
                <a:latin typeface="Arial"/>
                <a:ea typeface="Times New Roman"/>
              </a:rPr>
              <a:t>за ознакою надаваних послуг</a:t>
            </a:r>
            <a:endParaRPr lang="ru-RU" sz="1400" dirty="0">
              <a:effectLst/>
              <a:latin typeface="Times New Roman"/>
              <a:ea typeface="Times New Roman"/>
            </a:endParaRPr>
          </a:p>
        </p:txBody>
      </p:sp>
      <p:sp>
        <p:nvSpPr>
          <p:cNvPr id="3" name="Прямоугольник 2"/>
          <p:cNvSpPr>
            <a:spLocks noChangeArrowheads="1"/>
          </p:cNvSpPr>
          <p:nvPr/>
        </p:nvSpPr>
        <p:spPr bwMode="auto">
          <a:xfrm>
            <a:off x="457200" y="2560955"/>
            <a:ext cx="3257550" cy="3143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ru-RU" sz="1400" i="1" dirty="0">
                <a:solidFill>
                  <a:srgbClr val="000000"/>
                </a:solidFill>
                <a:effectLst/>
                <a:latin typeface="Arial"/>
                <a:ea typeface="Times New Roman"/>
              </a:rPr>
              <a:t>Торгов</a:t>
            </a:r>
            <a:r>
              <a:rPr lang="uk-UA" sz="1400" i="1" dirty="0" err="1">
                <a:solidFill>
                  <a:srgbClr val="000000"/>
                </a:solidFill>
                <a:effectLst/>
                <a:latin typeface="Arial"/>
                <a:ea typeface="Times New Roman"/>
              </a:rPr>
              <a:t>ельн</a:t>
            </a:r>
            <a:r>
              <a:rPr lang="ru-RU" sz="1400" i="1" dirty="0">
                <a:solidFill>
                  <a:srgbClr val="000000"/>
                </a:solidFill>
                <a:effectLst/>
                <a:latin typeface="Arial"/>
                <a:ea typeface="Times New Roman"/>
              </a:rPr>
              <a:t>і </a:t>
            </a:r>
            <a:r>
              <a:rPr lang="ru-RU" sz="1400" i="1" dirty="0" err="1">
                <a:solidFill>
                  <a:srgbClr val="000000"/>
                </a:solidFill>
                <a:effectLst/>
                <a:latin typeface="Arial"/>
                <a:ea typeface="Times New Roman"/>
              </a:rPr>
              <a:t>посередники</a:t>
            </a:r>
            <a:endParaRPr lang="ru-RU" sz="1400" dirty="0">
              <a:effectLst/>
              <a:latin typeface="Times New Roman"/>
              <a:ea typeface="Times New Roman"/>
            </a:endParaRPr>
          </a:p>
        </p:txBody>
      </p:sp>
      <p:sp>
        <p:nvSpPr>
          <p:cNvPr id="4" name="Прямоугольник 3"/>
          <p:cNvSpPr>
            <a:spLocks noChangeArrowheads="1"/>
          </p:cNvSpPr>
          <p:nvPr/>
        </p:nvSpPr>
        <p:spPr bwMode="auto">
          <a:xfrm>
            <a:off x="4286250" y="2560955"/>
            <a:ext cx="3409950" cy="3136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400" i="1">
                <a:solidFill>
                  <a:srgbClr val="000000"/>
                </a:solidFill>
                <a:effectLst/>
                <a:latin typeface="Arial"/>
                <a:ea typeface="Times New Roman"/>
              </a:rPr>
              <a:t>Функціональні посередники</a:t>
            </a:r>
            <a:endParaRPr lang="ru-RU" sz="1400">
              <a:effectLst/>
              <a:latin typeface="Times New Roman"/>
              <a:ea typeface="Times New Roman"/>
            </a:endParaRPr>
          </a:p>
        </p:txBody>
      </p:sp>
      <p:cxnSp>
        <p:nvCxnSpPr>
          <p:cNvPr id="5" name="Прямая со стрелкой 4"/>
          <p:cNvCxnSpPr>
            <a:cxnSpLocks noChangeShapeType="1"/>
          </p:cNvCxnSpPr>
          <p:nvPr/>
        </p:nvCxnSpPr>
        <p:spPr bwMode="auto">
          <a:xfrm flipH="1">
            <a:off x="2409825" y="2350770"/>
            <a:ext cx="1495425" cy="209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 name="Прямая со стрелкой 5"/>
          <p:cNvCxnSpPr>
            <a:cxnSpLocks noChangeShapeType="1"/>
          </p:cNvCxnSpPr>
          <p:nvPr/>
        </p:nvCxnSpPr>
        <p:spPr bwMode="auto">
          <a:xfrm>
            <a:off x="3905250" y="2350770"/>
            <a:ext cx="1552575" cy="209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 name="Прямоугольник 6"/>
          <p:cNvSpPr>
            <a:spLocks noChangeArrowheads="1"/>
          </p:cNvSpPr>
          <p:nvPr/>
        </p:nvSpPr>
        <p:spPr bwMode="auto">
          <a:xfrm>
            <a:off x="152400" y="3018790"/>
            <a:ext cx="4114800" cy="34582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lnSpc>
                <a:spcPct val="120000"/>
              </a:lnSpc>
              <a:spcAft>
                <a:spcPts val="0"/>
              </a:spcAft>
            </a:pPr>
            <a:r>
              <a:rPr lang="ru-RU" sz="1600" dirty="0" err="1">
                <a:solidFill>
                  <a:srgbClr val="000000"/>
                </a:solidFill>
                <a:effectLst/>
                <a:latin typeface="Arial"/>
                <a:ea typeface="Times New Roman"/>
              </a:rPr>
              <a:t>отримують</a:t>
            </a:r>
            <a:r>
              <a:rPr lang="ru-RU" sz="1600" dirty="0">
                <a:solidFill>
                  <a:srgbClr val="000000"/>
                </a:solidFill>
                <a:effectLst/>
                <a:latin typeface="Arial"/>
                <a:ea typeface="Times New Roman"/>
              </a:rPr>
              <a:t> </a:t>
            </a:r>
            <a:r>
              <a:rPr lang="ru-RU" sz="1600" dirty="0" err="1">
                <a:solidFill>
                  <a:srgbClr val="000000"/>
                </a:solidFill>
                <a:effectLst/>
                <a:latin typeface="Arial"/>
                <a:ea typeface="Times New Roman"/>
              </a:rPr>
              <a:t>товари</a:t>
            </a:r>
            <a:r>
              <a:rPr lang="ru-RU" sz="1600" dirty="0">
                <a:solidFill>
                  <a:srgbClr val="000000"/>
                </a:solidFill>
                <a:effectLst/>
                <a:latin typeface="Arial"/>
                <a:ea typeface="Times New Roman"/>
              </a:rPr>
              <a:t> в </a:t>
            </a:r>
            <a:r>
              <a:rPr lang="ru-RU" sz="1600" dirty="0" err="1">
                <a:solidFill>
                  <a:srgbClr val="000000"/>
                </a:solidFill>
                <a:effectLst/>
                <a:latin typeface="Arial"/>
                <a:ea typeface="Times New Roman"/>
              </a:rPr>
              <a:t>повну</a:t>
            </a:r>
            <a:r>
              <a:rPr lang="ru-RU" sz="1600" dirty="0">
                <a:solidFill>
                  <a:srgbClr val="000000"/>
                </a:solidFill>
                <a:effectLst/>
                <a:latin typeface="Arial"/>
                <a:ea typeface="Times New Roman"/>
              </a:rPr>
              <a:t> </a:t>
            </a:r>
            <a:r>
              <a:rPr lang="ru-RU" sz="1600" dirty="0" err="1">
                <a:solidFill>
                  <a:srgbClr val="000000"/>
                </a:solidFill>
                <a:effectLst/>
                <a:latin typeface="Arial"/>
                <a:ea typeface="Times New Roman"/>
              </a:rPr>
              <a:t>власність</a:t>
            </a:r>
            <a:r>
              <a:rPr lang="ru-RU" sz="1600" dirty="0">
                <a:solidFill>
                  <a:srgbClr val="000000"/>
                </a:solidFill>
                <a:effectLst/>
                <a:latin typeface="Arial"/>
                <a:ea typeface="Times New Roman"/>
              </a:rPr>
              <a:t> і </a:t>
            </a:r>
            <a:r>
              <a:rPr lang="ru-RU" sz="1600" dirty="0" err="1">
                <a:solidFill>
                  <a:srgbClr val="000000"/>
                </a:solidFill>
                <a:effectLst/>
                <a:latin typeface="Arial"/>
                <a:ea typeface="Times New Roman"/>
              </a:rPr>
              <a:t>відповідно</a:t>
            </a:r>
            <a:r>
              <a:rPr lang="ru-RU" sz="1600" dirty="0">
                <a:solidFill>
                  <a:srgbClr val="000000"/>
                </a:solidFill>
                <a:effectLst/>
                <a:latin typeface="Arial"/>
                <a:ea typeface="Times New Roman"/>
              </a:rPr>
              <a:t> </a:t>
            </a:r>
            <a:r>
              <a:rPr lang="uk-UA" sz="1600" dirty="0">
                <a:solidFill>
                  <a:srgbClr val="000000"/>
                </a:solidFill>
                <a:effectLst/>
                <a:latin typeface="Arial"/>
                <a:ea typeface="Times New Roman"/>
              </a:rPr>
              <a:t>беруть</a:t>
            </a:r>
            <a:r>
              <a:rPr lang="ru-RU" sz="1600" dirty="0">
                <a:solidFill>
                  <a:srgbClr val="000000"/>
                </a:solidFill>
                <a:effectLst/>
                <a:latin typeface="Arial"/>
                <a:ea typeface="Times New Roman"/>
              </a:rPr>
              <a:t> на себе весь </a:t>
            </a:r>
            <a:r>
              <a:rPr lang="ru-RU" sz="1600" dirty="0" err="1">
                <a:solidFill>
                  <a:srgbClr val="000000"/>
                </a:solidFill>
                <a:effectLst/>
                <a:latin typeface="Arial"/>
                <a:ea typeface="Times New Roman"/>
              </a:rPr>
              <a:t>супутній</a:t>
            </a:r>
            <a:r>
              <a:rPr lang="ru-RU" sz="1600" dirty="0">
                <a:solidFill>
                  <a:srgbClr val="000000"/>
                </a:solidFill>
                <a:effectLst/>
                <a:latin typeface="Arial"/>
                <a:ea typeface="Times New Roman"/>
              </a:rPr>
              <a:t> </a:t>
            </a:r>
            <a:r>
              <a:rPr lang="ru-RU" sz="1600" dirty="0" err="1">
                <a:solidFill>
                  <a:srgbClr val="000000"/>
                </a:solidFill>
                <a:effectLst/>
                <a:latin typeface="Arial"/>
                <a:ea typeface="Times New Roman"/>
              </a:rPr>
              <a:t>ризик</a:t>
            </a:r>
            <a:r>
              <a:rPr lang="ru-RU" sz="1600" dirty="0">
                <a:solidFill>
                  <a:srgbClr val="000000"/>
                </a:solidFill>
                <a:effectLst/>
                <a:latin typeface="Arial"/>
                <a:ea typeface="Times New Roman"/>
              </a:rPr>
              <a:t>. </a:t>
            </a:r>
            <a:r>
              <a:rPr lang="ru-RU" sz="1600" dirty="0" err="1">
                <a:solidFill>
                  <a:srgbClr val="000000"/>
                </a:solidFill>
                <a:effectLst/>
                <a:latin typeface="Arial"/>
                <a:ea typeface="Times New Roman"/>
              </a:rPr>
              <a:t>Серед</a:t>
            </a:r>
            <a:r>
              <a:rPr lang="ru-RU" sz="1600" dirty="0">
                <a:solidFill>
                  <a:srgbClr val="000000"/>
                </a:solidFill>
                <a:effectLst/>
                <a:latin typeface="Arial"/>
                <a:ea typeface="Times New Roman"/>
              </a:rPr>
              <a:t> них </a:t>
            </a:r>
            <a:r>
              <a:rPr lang="ru-RU" sz="1600" dirty="0" err="1">
                <a:solidFill>
                  <a:srgbClr val="000000"/>
                </a:solidFill>
                <a:effectLst/>
                <a:latin typeface="Arial"/>
                <a:ea typeface="Times New Roman"/>
              </a:rPr>
              <a:t>виділяють</a:t>
            </a:r>
            <a:r>
              <a:rPr lang="ru-RU" sz="1600" dirty="0">
                <a:solidFill>
                  <a:srgbClr val="000000"/>
                </a:solidFill>
                <a:effectLst/>
                <a:latin typeface="Arial"/>
                <a:ea typeface="Times New Roman"/>
              </a:rPr>
              <a:t> </a:t>
            </a:r>
            <a:r>
              <a:rPr lang="uk-UA" sz="1600" dirty="0">
                <a:solidFill>
                  <a:srgbClr val="000000"/>
                </a:solidFill>
                <a:effectLst/>
                <a:latin typeface="Arial"/>
                <a:ea typeface="Times New Roman"/>
              </a:rPr>
              <a:t>такі</a:t>
            </a:r>
            <a:r>
              <a:rPr lang="ru-RU" sz="1600" dirty="0">
                <a:solidFill>
                  <a:srgbClr val="000000"/>
                </a:solidFill>
                <a:effectLst/>
                <a:latin typeface="Arial"/>
                <a:ea typeface="Times New Roman"/>
              </a:rPr>
              <a:t>і </a:t>
            </a:r>
            <a:r>
              <a:rPr lang="ru-RU" sz="1600" dirty="0" err="1">
                <a:solidFill>
                  <a:srgbClr val="000000"/>
                </a:solidFill>
                <a:effectLst/>
                <a:latin typeface="Arial"/>
                <a:ea typeface="Times New Roman"/>
              </a:rPr>
              <a:t>види</a:t>
            </a:r>
            <a:r>
              <a:rPr lang="uk-UA" sz="1600" dirty="0">
                <a:solidFill>
                  <a:srgbClr val="000000"/>
                </a:solidFill>
                <a:effectLst/>
                <a:latin typeface="Arial"/>
                <a:ea typeface="Times New Roman"/>
              </a:rPr>
              <a:t>: р</a:t>
            </a:r>
            <a:r>
              <a:rPr lang="ru-RU" sz="1600" dirty="0" err="1">
                <a:solidFill>
                  <a:srgbClr val="000000"/>
                </a:solidFill>
                <a:effectLst/>
                <a:latin typeface="Arial"/>
                <a:ea typeface="Times New Roman"/>
              </a:rPr>
              <a:t>егулярні</a:t>
            </a:r>
            <a:r>
              <a:rPr lang="ru-RU" sz="1600" dirty="0">
                <a:solidFill>
                  <a:srgbClr val="000000"/>
                </a:solidFill>
                <a:effectLst/>
                <a:latin typeface="Arial"/>
                <a:ea typeface="Times New Roman"/>
              </a:rPr>
              <a:t> </a:t>
            </a:r>
            <a:r>
              <a:rPr lang="ru-RU" sz="1600" dirty="0" err="1">
                <a:solidFill>
                  <a:srgbClr val="000000"/>
                </a:solidFill>
                <a:effectLst/>
                <a:latin typeface="Arial"/>
                <a:ea typeface="Times New Roman"/>
              </a:rPr>
              <a:t>оптові</a:t>
            </a:r>
            <a:r>
              <a:rPr lang="ru-RU" sz="1600" dirty="0">
                <a:solidFill>
                  <a:srgbClr val="000000"/>
                </a:solidFill>
                <a:effectLst/>
                <a:latin typeface="Arial"/>
                <a:ea typeface="Times New Roman"/>
              </a:rPr>
              <a:t> </a:t>
            </a:r>
            <a:r>
              <a:rPr lang="ru-RU" sz="1600" dirty="0" err="1">
                <a:solidFill>
                  <a:srgbClr val="000000"/>
                </a:solidFill>
                <a:effectLst/>
                <a:latin typeface="Arial"/>
                <a:ea typeface="Times New Roman"/>
              </a:rPr>
              <a:t>торговці</a:t>
            </a:r>
            <a:r>
              <a:rPr lang="uk-UA" sz="1600" dirty="0">
                <a:solidFill>
                  <a:srgbClr val="000000"/>
                </a:solidFill>
                <a:effectLst/>
                <a:latin typeface="Arial"/>
                <a:ea typeface="Times New Roman"/>
              </a:rPr>
              <a:t>, в</a:t>
            </a:r>
            <a:r>
              <a:rPr lang="ru-RU" sz="1600" dirty="0" err="1">
                <a:solidFill>
                  <a:srgbClr val="000000"/>
                </a:solidFill>
                <a:effectLst/>
                <a:latin typeface="Arial"/>
                <a:ea typeface="Times New Roman"/>
              </a:rPr>
              <a:t>иробничі</a:t>
            </a:r>
            <a:r>
              <a:rPr lang="ru-RU" sz="1600" dirty="0">
                <a:solidFill>
                  <a:srgbClr val="000000"/>
                </a:solidFill>
                <a:effectLst/>
                <a:latin typeface="Arial"/>
                <a:ea typeface="Times New Roman"/>
              </a:rPr>
              <a:t> </a:t>
            </a:r>
            <a:r>
              <a:rPr lang="ru-RU" sz="1600" dirty="0" err="1">
                <a:solidFill>
                  <a:srgbClr val="000000"/>
                </a:solidFill>
                <a:effectLst/>
                <a:latin typeface="Arial"/>
                <a:ea typeface="Times New Roman"/>
              </a:rPr>
              <a:t>дистрибутори</a:t>
            </a:r>
            <a:r>
              <a:rPr lang="uk-UA" sz="1600" dirty="0">
                <a:solidFill>
                  <a:srgbClr val="000000"/>
                </a:solidFill>
                <a:effectLst/>
                <a:latin typeface="Arial"/>
                <a:ea typeface="Times New Roman"/>
              </a:rPr>
              <a:t>, п</a:t>
            </a:r>
            <a:r>
              <a:rPr lang="ru-RU" sz="1600" dirty="0" err="1">
                <a:solidFill>
                  <a:srgbClr val="000000"/>
                </a:solidFill>
                <a:effectLst/>
                <a:latin typeface="Arial"/>
                <a:ea typeface="Times New Roman"/>
              </a:rPr>
              <a:t>остачальники</a:t>
            </a:r>
            <a:r>
              <a:rPr lang="ru-RU" sz="1600" dirty="0">
                <a:solidFill>
                  <a:srgbClr val="000000"/>
                </a:solidFill>
                <a:effectLst/>
                <a:latin typeface="Arial"/>
                <a:ea typeface="Times New Roman"/>
              </a:rPr>
              <a:t> </a:t>
            </a:r>
            <a:r>
              <a:rPr lang="ru-RU" sz="1600" dirty="0" err="1">
                <a:solidFill>
                  <a:srgbClr val="000000"/>
                </a:solidFill>
                <a:effectLst/>
                <a:latin typeface="Arial"/>
                <a:ea typeface="Times New Roman"/>
              </a:rPr>
              <a:t>окремих</a:t>
            </a:r>
            <a:r>
              <a:rPr lang="ru-RU" sz="1600" dirty="0">
                <a:solidFill>
                  <a:srgbClr val="000000"/>
                </a:solidFill>
                <a:effectLst/>
                <a:latin typeface="Arial"/>
                <a:ea typeface="Times New Roman"/>
              </a:rPr>
              <a:t> </a:t>
            </a:r>
            <a:r>
              <a:rPr lang="ru-RU" sz="1600" dirty="0" err="1">
                <a:solidFill>
                  <a:srgbClr val="000000"/>
                </a:solidFill>
                <a:effectLst/>
                <a:latin typeface="Arial"/>
                <a:ea typeface="Times New Roman"/>
              </a:rPr>
              <a:t>партій</a:t>
            </a:r>
            <a:r>
              <a:rPr lang="uk-UA" sz="1600" dirty="0">
                <a:solidFill>
                  <a:srgbClr val="000000"/>
                </a:solidFill>
                <a:effectLst/>
                <a:latin typeface="Arial"/>
                <a:ea typeface="Times New Roman"/>
              </a:rPr>
              <a:t>, о</a:t>
            </a:r>
            <a:r>
              <a:rPr lang="ru-RU" sz="1600" dirty="0" err="1">
                <a:solidFill>
                  <a:srgbClr val="000000"/>
                </a:solidFill>
                <a:effectLst/>
                <a:latin typeface="Arial"/>
                <a:ea typeface="Times New Roman"/>
              </a:rPr>
              <a:t>птовики</a:t>
            </a:r>
            <a:r>
              <a:rPr lang="ru-RU" sz="1600" dirty="0">
                <a:solidFill>
                  <a:srgbClr val="000000"/>
                </a:solidFill>
                <a:effectLst/>
                <a:latin typeface="Arial"/>
                <a:ea typeface="Times New Roman"/>
              </a:rPr>
              <a:t> типу "плати-й-забирай"</a:t>
            </a:r>
            <a:r>
              <a:rPr lang="uk-UA" sz="1600" dirty="0">
                <a:solidFill>
                  <a:srgbClr val="000000"/>
                </a:solidFill>
                <a:effectLst/>
                <a:latin typeface="Arial"/>
                <a:ea typeface="Times New Roman"/>
              </a:rPr>
              <a:t>,  р</a:t>
            </a:r>
            <a:r>
              <a:rPr lang="ru-RU" sz="1600" dirty="0" err="1">
                <a:solidFill>
                  <a:srgbClr val="000000"/>
                </a:solidFill>
                <a:effectLst/>
                <a:latin typeface="Arial"/>
                <a:ea typeface="Times New Roman"/>
              </a:rPr>
              <a:t>оз'їзні</a:t>
            </a:r>
            <a:r>
              <a:rPr lang="ru-RU" sz="1600" dirty="0">
                <a:solidFill>
                  <a:srgbClr val="000000"/>
                </a:solidFill>
                <a:effectLst/>
                <a:latin typeface="Arial"/>
                <a:ea typeface="Times New Roman"/>
              </a:rPr>
              <a:t> </a:t>
            </a:r>
            <a:r>
              <a:rPr lang="ru-RU" sz="1600" dirty="0" err="1">
                <a:solidFill>
                  <a:srgbClr val="000000"/>
                </a:solidFill>
                <a:effectLst/>
                <a:latin typeface="Arial"/>
                <a:ea typeface="Times New Roman"/>
              </a:rPr>
              <a:t>торговці</a:t>
            </a:r>
            <a:r>
              <a:rPr lang="uk-UA" sz="1600" dirty="0">
                <a:solidFill>
                  <a:srgbClr val="000000"/>
                </a:solidFill>
                <a:effectLst/>
                <a:latin typeface="Arial"/>
                <a:ea typeface="Times New Roman"/>
              </a:rPr>
              <a:t>, стелажні (стаціонарно-роз'їзні) торговці, комплектувальні оптовики, н</a:t>
            </a:r>
            <a:r>
              <a:rPr lang="ru-RU" sz="1600" dirty="0" err="1">
                <a:solidFill>
                  <a:srgbClr val="000000"/>
                </a:solidFill>
                <a:effectLst/>
                <a:latin typeface="Arial"/>
                <a:ea typeface="Times New Roman"/>
              </a:rPr>
              <a:t>апівоптовики</a:t>
            </a:r>
            <a:endParaRPr lang="ru-RU" sz="1600" dirty="0">
              <a:effectLst/>
              <a:latin typeface="Times New Roman"/>
              <a:ea typeface="Times New Roman"/>
            </a:endParaRPr>
          </a:p>
          <a:p>
            <a:pPr>
              <a:spcAft>
                <a:spcPts val="0"/>
              </a:spcAft>
            </a:pPr>
            <a:r>
              <a:rPr lang="uk-UA" sz="1400" dirty="0">
                <a:effectLst/>
                <a:latin typeface="Times New Roman"/>
                <a:ea typeface="Times New Roman"/>
              </a:rPr>
              <a:t> </a:t>
            </a:r>
            <a:endParaRPr lang="ru-RU" sz="1400" dirty="0">
              <a:effectLst/>
              <a:latin typeface="Times New Roman"/>
              <a:ea typeface="Times New Roman"/>
            </a:endParaRPr>
          </a:p>
        </p:txBody>
      </p:sp>
      <p:sp>
        <p:nvSpPr>
          <p:cNvPr id="8" name="Прямоугольник 7"/>
          <p:cNvSpPr>
            <a:spLocks noChangeArrowheads="1"/>
          </p:cNvSpPr>
          <p:nvPr/>
        </p:nvSpPr>
        <p:spPr bwMode="auto">
          <a:xfrm>
            <a:off x="4533900" y="3018790"/>
            <a:ext cx="4076700" cy="34582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lnSpc>
                <a:spcPct val="120000"/>
              </a:lnSpc>
              <a:spcAft>
                <a:spcPts val="0"/>
              </a:spcAft>
            </a:pPr>
            <a:r>
              <a:rPr lang="uk-UA" sz="1600" dirty="0">
                <a:solidFill>
                  <a:srgbClr val="000000"/>
                </a:solidFill>
                <a:effectLst/>
                <a:latin typeface="Arial"/>
                <a:ea typeface="Times New Roman"/>
              </a:rPr>
              <a:t>позбавлені від ризику, пов'язаного із власністю, оскільки виступають тільки як представники продавця або покупця, надаючи необхідні послуги своїм клієнтам і кінцевим споживачам. </a:t>
            </a:r>
            <a:r>
              <a:rPr lang="ru-RU" sz="1600" dirty="0">
                <a:solidFill>
                  <a:srgbClr val="000000"/>
                </a:solidFill>
                <a:effectLst/>
                <a:latin typeface="Arial"/>
                <a:ea typeface="Times New Roman"/>
              </a:rPr>
              <a:t>До них </a:t>
            </a:r>
            <a:r>
              <a:rPr lang="uk-UA" sz="1600" dirty="0">
                <a:solidFill>
                  <a:srgbClr val="000000"/>
                </a:solidFill>
                <a:effectLst/>
                <a:latin typeface="Arial"/>
                <a:ea typeface="Times New Roman"/>
              </a:rPr>
              <a:t>належать: торгові (збутові) агенти, промислові агенти, к</a:t>
            </a:r>
            <a:r>
              <a:rPr lang="ru-RU" sz="1600" dirty="0" err="1">
                <a:solidFill>
                  <a:srgbClr val="000000"/>
                </a:solidFill>
                <a:effectLst/>
                <a:latin typeface="Arial"/>
                <a:ea typeface="Times New Roman"/>
              </a:rPr>
              <a:t>омісійн</a:t>
            </a:r>
            <a:r>
              <a:rPr lang="uk-UA" sz="1600" dirty="0">
                <a:solidFill>
                  <a:srgbClr val="000000"/>
                </a:solidFill>
                <a:effectLst/>
                <a:latin typeface="Arial"/>
                <a:ea typeface="Times New Roman"/>
              </a:rPr>
              <a:t>і</a:t>
            </a:r>
            <a:r>
              <a:rPr lang="ru-RU" sz="1600" dirty="0">
                <a:solidFill>
                  <a:srgbClr val="000000"/>
                </a:solidFill>
                <a:effectLst/>
                <a:latin typeface="Arial"/>
                <a:ea typeface="Times New Roman"/>
              </a:rPr>
              <a:t> </a:t>
            </a:r>
            <a:r>
              <a:rPr lang="ru-RU" sz="1600" dirty="0" err="1">
                <a:solidFill>
                  <a:srgbClr val="000000"/>
                </a:solidFill>
                <a:effectLst/>
                <a:latin typeface="Arial"/>
                <a:ea typeface="Times New Roman"/>
              </a:rPr>
              <a:t>торговці</a:t>
            </a:r>
            <a:r>
              <a:rPr lang="uk-UA" sz="1600" dirty="0">
                <a:solidFill>
                  <a:srgbClr val="000000"/>
                </a:solidFill>
                <a:effectLst/>
                <a:latin typeface="Arial"/>
                <a:ea typeface="Times New Roman"/>
              </a:rPr>
              <a:t>, брокери, а</a:t>
            </a:r>
            <a:r>
              <a:rPr lang="ru-RU" sz="1600" dirty="0" err="1">
                <a:solidFill>
                  <a:srgbClr val="000000"/>
                </a:solidFill>
                <a:effectLst/>
                <a:latin typeface="Arial"/>
                <a:ea typeface="Times New Roman"/>
              </a:rPr>
              <a:t>укціонні</a:t>
            </a:r>
            <a:r>
              <a:rPr lang="ru-RU" sz="1600" dirty="0">
                <a:solidFill>
                  <a:srgbClr val="000000"/>
                </a:solidFill>
                <a:effectLst/>
                <a:latin typeface="Arial"/>
                <a:ea typeface="Times New Roman"/>
              </a:rPr>
              <a:t> </a:t>
            </a:r>
            <a:r>
              <a:rPr lang="ru-RU" sz="1600" dirty="0" err="1">
                <a:solidFill>
                  <a:srgbClr val="000000"/>
                </a:solidFill>
                <a:effectLst/>
                <a:latin typeface="Arial"/>
                <a:ea typeface="Times New Roman"/>
              </a:rPr>
              <a:t>компанії</a:t>
            </a:r>
            <a:endParaRPr lang="ru-RU" sz="1600" dirty="0">
              <a:effectLst/>
              <a:latin typeface="Times New Roman"/>
              <a:ea typeface="Times New Roman"/>
            </a:endParaRPr>
          </a:p>
          <a:p>
            <a:pPr>
              <a:spcAft>
                <a:spcPts val="0"/>
              </a:spcAft>
            </a:pPr>
            <a:r>
              <a:rPr lang="uk-UA" sz="1400" dirty="0">
                <a:effectLst/>
                <a:latin typeface="Times New Roman"/>
                <a:ea typeface="Times New Roman"/>
              </a:rPr>
              <a:t> </a:t>
            </a:r>
            <a:endParaRPr lang="ru-RU" sz="1400" dirty="0">
              <a:effectLst/>
              <a:latin typeface="Times New Roman"/>
              <a:ea typeface="Times New Roman"/>
            </a:endParaRPr>
          </a:p>
        </p:txBody>
      </p:sp>
      <p:sp>
        <p:nvSpPr>
          <p:cNvPr id="10" name="Rectangle 1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pitchFamily="34" charset="0"/>
                <a:cs typeface="Arial" pitchFamily="34" charset="0"/>
              </a:rPr>
              <a:t/>
            </a:r>
            <a:br>
              <a:rPr kumimoji="0" lang="ru-RU" sz="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6"/>
          <p:cNvSpPr>
            <a:spLocks noChangeArrowheads="1"/>
          </p:cNvSpPr>
          <p:nvPr/>
        </p:nvSpPr>
        <p:spPr bwMode="auto">
          <a:xfrm>
            <a:off x="152400" y="263663"/>
            <a:ext cx="8763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cs typeface="Arial" pitchFamily="34" charset="0"/>
              </a:rPr>
              <a:t/>
            </a:r>
            <a:br>
              <a:rPr kumimoji="0" lang="ru-RU" sz="2400" b="0" i="0" u="none" strike="noStrike" cap="none" normalizeH="0" baseline="0" dirty="0" smtClean="0">
                <a:ln>
                  <a:noFill/>
                </a:ln>
                <a:solidFill>
                  <a:schemeClr val="tx1"/>
                </a:solidFill>
                <a:effectLst/>
                <a:latin typeface="Arial" pitchFamily="34" charset="0"/>
                <a:cs typeface="Arial" pitchFamily="34" charset="0"/>
              </a:rPr>
            </a:br>
            <a:r>
              <a:rPr lang="uk-UA" sz="2400" dirty="0" smtClean="0"/>
              <a:t>На </a:t>
            </a:r>
            <a:r>
              <a:rPr lang="uk-UA" sz="2400" dirty="0"/>
              <a:t>рис. </a:t>
            </a:r>
            <a:r>
              <a:rPr lang="uk-UA" sz="2400" dirty="0" smtClean="0"/>
              <a:t>наведено </a:t>
            </a:r>
            <a:r>
              <a:rPr lang="uk-UA" sz="2400" dirty="0"/>
              <a:t>поділ логістичних посередників за ознакою надаваних послуг.</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23692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uk-UA"/>
              <a:t>Типи торгових посередників </a:t>
            </a:r>
            <a:endParaRPr lang="ru-RU"/>
          </a:p>
        </p:txBody>
      </p:sp>
      <p:graphicFrame>
        <p:nvGraphicFramePr>
          <p:cNvPr id="26654" name="Group 30"/>
          <p:cNvGraphicFramePr>
            <a:graphicFrameLocks noGrp="1"/>
          </p:cNvGraphicFramePr>
          <p:nvPr>
            <p:ph idx="1"/>
          </p:nvPr>
        </p:nvGraphicFramePr>
        <p:xfrm>
          <a:off x="457200" y="1600200"/>
          <a:ext cx="8229600" cy="5112322"/>
        </p:xfrm>
        <a:graphic>
          <a:graphicData uri="http://schemas.openxmlformats.org/drawingml/2006/table">
            <a:tbl>
              <a:tblPr/>
              <a:tblGrid>
                <a:gridCol w="4114800"/>
                <a:gridCol w="4114800"/>
              </a:tblGrid>
              <a:tr h="820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800" b="0" i="0" u="none" strike="noStrike" cap="none" normalizeH="0" baseline="0" smtClean="0">
                          <a:ln>
                            <a:noFill/>
                          </a:ln>
                          <a:solidFill>
                            <a:schemeClr val="tx1"/>
                          </a:solidFill>
                          <a:effectLst/>
                          <a:latin typeface="Arial" charset="0"/>
                        </a:rPr>
                        <a:t>Тип посередника</a:t>
                      </a:r>
                      <a:endParaRPr kumimoji="0" 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800" b="0" i="0" u="none" strike="noStrike" cap="none" normalizeH="0" baseline="0" smtClean="0">
                          <a:ln>
                            <a:noFill/>
                          </a:ln>
                          <a:solidFill>
                            <a:schemeClr val="tx1"/>
                          </a:solidFill>
                          <a:effectLst/>
                          <a:latin typeface="Arial" charset="0"/>
                        </a:rPr>
                        <a:t>Ознака класифікації</a:t>
                      </a: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5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2800" b="0" i="0" u="none" strike="noStrike" cap="none" normalizeH="0" baseline="0" smtClean="0">
                          <a:ln>
                            <a:noFill/>
                          </a:ln>
                          <a:solidFill>
                            <a:schemeClr val="tx1"/>
                          </a:solidFill>
                          <a:effectLst/>
                          <a:latin typeface="Arial" charset="0"/>
                        </a:rPr>
                        <a:t>Дилер</a:t>
                      </a:r>
                      <a:endParaRPr kumimoji="0" 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2800" b="0" i="0" u="none" strike="noStrike" cap="none" normalizeH="0" baseline="0" smtClean="0">
                          <a:ln>
                            <a:noFill/>
                          </a:ln>
                          <a:solidFill>
                            <a:schemeClr val="tx1"/>
                          </a:solidFill>
                          <a:effectLst/>
                          <a:latin typeface="Arial" charset="0"/>
                        </a:rPr>
                        <a:t>Від свого імені і за свій рахунок</a:t>
                      </a: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5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2800" b="0" i="0" u="none" strike="noStrike" cap="none" normalizeH="0" baseline="0" smtClean="0">
                          <a:ln>
                            <a:noFill/>
                          </a:ln>
                          <a:solidFill>
                            <a:schemeClr val="tx1"/>
                          </a:solidFill>
                          <a:effectLst/>
                          <a:latin typeface="Arial" charset="0"/>
                        </a:rPr>
                        <a:t>Дистриб'ютор </a:t>
                      </a:r>
                      <a:endParaRPr kumimoji="0" 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2800" b="0" i="0" u="none" strike="noStrike" cap="none" normalizeH="0" baseline="0" smtClean="0">
                          <a:ln>
                            <a:noFill/>
                          </a:ln>
                          <a:solidFill>
                            <a:schemeClr val="tx1"/>
                          </a:solidFill>
                          <a:effectLst/>
                          <a:latin typeface="Arial" charset="0"/>
                        </a:rPr>
                        <a:t>Від чужого імені і за свій рахунок</a:t>
                      </a: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5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2800" b="0" i="0" u="none" strike="noStrike" cap="none" normalizeH="0" baseline="0" smtClean="0">
                          <a:ln>
                            <a:noFill/>
                          </a:ln>
                          <a:solidFill>
                            <a:schemeClr val="tx1"/>
                          </a:solidFill>
                          <a:effectLst/>
                          <a:latin typeface="Arial" charset="0"/>
                        </a:rPr>
                        <a:t>Комісіонер</a:t>
                      </a:r>
                      <a:endParaRPr kumimoji="0" 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2800" b="0" i="0" u="none" strike="noStrike" cap="none" normalizeH="0" baseline="0" smtClean="0">
                          <a:ln>
                            <a:noFill/>
                          </a:ln>
                          <a:solidFill>
                            <a:schemeClr val="tx1"/>
                          </a:solidFill>
                          <a:effectLst/>
                          <a:latin typeface="Arial" charset="0"/>
                        </a:rPr>
                        <a:t>Від свого імені і за чужий рахунок</a:t>
                      </a: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2800" b="0" i="0" u="none" strike="noStrike" cap="none" normalizeH="0" baseline="0" smtClean="0">
                          <a:ln>
                            <a:noFill/>
                          </a:ln>
                          <a:solidFill>
                            <a:schemeClr val="tx1"/>
                          </a:solidFill>
                          <a:effectLst/>
                          <a:latin typeface="Arial" charset="0"/>
                        </a:rPr>
                        <a:t>Агент, брокер</a:t>
                      </a:r>
                      <a:endParaRPr kumimoji="0" 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2800" b="0" i="0" u="none" strike="noStrike" cap="none" normalizeH="0" baseline="0" smtClean="0">
                          <a:ln>
                            <a:noFill/>
                          </a:ln>
                          <a:solidFill>
                            <a:schemeClr val="tx1"/>
                          </a:solidFill>
                          <a:effectLst/>
                          <a:latin typeface="Arial" charset="0"/>
                        </a:rPr>
                        <a:t>Від чужого імені і за чужий рахунок</a:t>
                      </a:r>
                      <a:endParaRPr kumimoji="0" lang="ru-RU"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386212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23151841"/>
              </p:ext>
            </p:extLst>
          </p:nvPr>
        </p:nvGraphicFramePr>
        <p:xfrm>
          <a:off x="228600" y="668811"/>
          <a:ext cx="8686800" cy="5457669"/>
        </p:xfrm>
        <a:graphic>
          <a:graphicData uri="http://schemas.openxmlformats.org/drawingml/2006/table">
            <a:tbl>
              <a:tblPr firstRow="1" firstCol="1" bandRow="1">
                <a:tableStyleId>{5C22544A-7EE6-4342-B048-85BDC9FD1C3A}</a:tableStyleId>
              </a:tblPr>
              <a:tblGrid>
                <a:gridCol w="2632081"/>
                <a:gridCol w="6054719"/>
              </a:tblGrid>
              <a:tr h="470188">
                <a:tc>
                  <a:txBody>
                    <a:bodyPr/>
                    <a:lstStyle/>
                    <a:p>
                      <a:pPr algn="ctr">
                        <a:lnSpc>
                          <a:spcPct val="120000"/>
                        </a:lnSpc>
                        <a:spcAft>
                          <a:spcPts val="0"/>
                        </a:spcAft>
                      </a:pPr>
                      <a:r>
                        <a:rPr lang="uk-UA" sz="2000" dirty="0">
                          <a:solidFill>
                            <a:schemeClr val="tx1"/>
                          </a:solidFill>
                          <a:effectLst/>
                        </a:rPr>
                        <a:t>Тип посередників</a:t>
                      </a:r>
                      <a:endParaRPr lang="ru-RU" sz="2000" dirty="0">
                        <a:solidFill>
                          <a:schemeClr val="tx1"/>
                        </a:solidFill>
                        <a:effectLst/>
                        <a:latin typeface="Times New Roman"/>
                        <a:ea typeface="Times New Roman"/>
                        <a:cs typeface="Times New Roman"/>
                      </a:endParaRPr>
                    </a:p>
                  </a:txBody>
                  <a:tcPr marL="68580" marR="68580" marT="0" marB="0"/>
                </a:tc>
                <a:tc>
                  <a:txBody>
                    <a:bodyPr/>
                    <a:lstStyle/>
                    <a:p>
                      <a:pPr indent="450215" algn="ctr">
                        <a:lnSpc>
                          <a:spcPct val="120000"/>
                        </a:lnSpc>
                        <a:spcAft>
                          <a:spcPts val="0"/>
                        </a:spcAft>
                      </a:pPr>
                      <a:r>
                        <a:rPr lang="uk-UA" sz="2000">
                          <a:solidFill>
                            <a:schemeClr val="tx1"/>
                          </a:solidFill>
                          <a:effectLst/>
                        </a:rPr>
                        <a:t>Характеристика</a:t>
                      </a:r>
                      <a:endParaRPr lang="ru-RU" sz="2000">
                        <a:solidFill>
                          <a:schemeClr val="tx1"/>
                        </a:solidFill>
                        <a:effectLst/>
                        <a:latin typeface="Times New Roman"/>
                        <a:ea typeface="Times New Roman"/>
                        <a:cs typeface="Times New Roman"/>
                      </a:endParaRPr>
                    </a:p>
                  </a:txBody>
                  <a:tcPr marL="68580" marR="68580" marT="0" marB="0"/>
                </a:tc>
              </a:tr>
              <a:tr h="4308268">
                <a:tc>
                  <a:txBody>
                    <a:bodyPr/>
                    <a:lstStyle/>
                    <a:p>
                      <a:pPr indent="450215" algn="just">
                        <a:lnSpc>
                          <a:spcPct val="120000"/>
                        </a:lnSpc>
                        <a:spcAft>
                          <a:spcPts val="0"/>
                        </a:spcAft>
                      </a:pPr>
                      <a:r>
                        <a:rPr lang="uk-UA" sz="2000" dirty="0">
                          <a:solidFill>
                            <a:schemeClr val="tx1"/>
                          </a:solidFill>
                          <a:effectLst/>
                        </a:rPr>
                        <a:t>Дилер</a:t>
                      </a:r>
                      <a:endParaRPr lang="ru-RU" sz="2000" dirty="0">
                        <a:solidFill>
                          <a:schemeClr val="tx1"/>
                        </a:solidFill>
                        <a:effectLst/>
                        <a:latin typeface="Times New Roman"/>
                        <a:ea typeface="Times New Roman"/>
                        <a:cs typeface="Times New Roman"/>
                      </a:endParaRPr>
                    </a:p>
                  </a:txBody>
                  <a:tcPr marL="68580" marR="68580" marT="0" marB="0"/>
                </a:tc>
                <a:tc>
                  <a:txBody>
                    <a:bodyPr/>
                    <a:lstStyle/>
                    <a:p>
                      <a:pPr algn="just">
                        <a:lnSpc>
                          <a:spcPct val="120000"/>
                        </a:lnSpc>
                        <a:spcAft>
                          <a:spcPts val="0"/>
                        </a:spcAft>
                      </a:pPr>
                      <a:r>
                        <a:rPr lang="ru-RU" sz="2000" dirty="0" err="1">
                          <a:solidFill>
                            <a:schemeClr val="tx1"/>
                          </a:solidFill>
                          <a:effectLst/>
                        </a:rPr>
                        <a:t>Від</a:t>
                      </a:r>
                      <a:r>
                        <a:rPr lang="ru-RU" sz="2000" dirty="0">
                          <a:solidFill>
                            <a:schemeClr val="tx1"/>
                          </a:solidFill>
                          <a:effectLst/>
                        </a:rPr>
                        <a:t> </a:t>
                      </a:r>
                      <a:r>
                        <a:rPr lang="ru-RU" sz="2000" dirty="0" err="1">
                          <a:solidFill>
                            <a:schemeClr val="tx1"/>
                          </a:solidFill>
                          <a:effectLst/>
                        </a:rPr>
                        <a:t>свого</a:t>
                      </a:r>
                      <a:r>
                        <a:rPr lang="ru-RU" sz="2000" dirty="0">
                          <a:solidFill>
                            <a:schemeClr val="tx1"/>
                          </a:solidFill>
                          <a:effectLst/>
                        </a:rPr>
                        <a:t> </a:t>
                      </a:r>
                      <a:r>
                        <a:rPr lang="ru-RU" sz="2000" dirty="0" err="1">
                          <a:solidFill>
                            <a:schemeClr val="tx1"/>
                          </a:solidFill>
                          <a:effectLst/>
                        </a:rPr>
                        <a:t>імені</a:t>
                      </a:r>
                      <a:r>
                        <a:rPr lang="ru-RU" sz="2000" dirty="0">
                          <a:solidFill>
                            <a:schemeClr val="tx1"/>
                          </a:solidFill>
                          <a:effectLst/>
                        </a:rPr>
                        <a:t> і за </a:t>
                      </a:r>
                      <a:r>
                        <a:rPr lang="ru-RU" sz="2000" dirty="0" err="1">
                          <a:solidFill>
                            <a:schemeClr val="tx1"/>
                          </a:solidFill>
                          <a:effectLst/>
                        </a:rPr>
                        <a:t>свій</a:t>
                      </a:r>
                      <a:r>
                        <a:rPr lang="ru-RU" sz="2000" dirty="0">
                          <a:solidFill>
                            <a:schemeClr val="tx1"/>
                          </a:solidFill>
                          <a:effectLst/>
                        </a:rPr>
                        <a:t> </a:t>
                      </a:r>
                      <a:r>
                        <a:rPr lang="ru-RU" sz="2000" dirty="0" err="1">
                          <a:solidFill>
                            <a:schemeClr val="tx1"/>
                          </a:solidFill>
                          <a:effectLst/>
                        </a:rPr>
                        <a:t>рахунок</a:t>
                      </a:r>
                      <a:r>
                        <a:rPr lang="ru-RU" sz="2000" dirty="0">
                          <a:solidFill>
                            <a:schemeClr val="tx1"/>
                          </a:solidFill>
                          <a:effectLst/>
                        </a:rPr>
                        <a:t>. Товар </a:t>
                      </a:r>
                      <a:r>
                        <a:rPr lang="ru-RU" sz="2000" dirty="0" err="1">
                          <a:solidFill>
                            <a:schemeClr val="tx1"/>
                          </a:solidFill>
                          <a:effectLst/>
                        </a:rPr>
                        <a:t>закуповується</a:t>
                      </a:r>
                      <a:r>
                        <a:rPr lang="ru-RU" sz="2000" dirty="0">
                          <a:solidFill>
                            <a:schemeClr val="tx1"/>
                          </a:solidFill>
                          <a:effectLst/>
                        </a:rPr>
                        <a:t> ними за договором </a:t>
                      </a:r>
                      <a:r>
                        <a:rPr lang="ru-RU" sz="2000" dirty="0" err="1">
                          <a:solidFill>
                            <a:schemeClr val="tx1"/>
                          </a:solidFill>
                          <a:effectLst/>
                        </a:rPr>
                        <a:t>постачання</a:t>
                      </a:r>
                      <a:r>
                        <a:rPr lang="ru-RU" sz="2000" dirty="0">
                          <a:solidFill>
                            <a:schemeClr val="tx1"/>
                          </a:solidFill>
                          <a:effectLst/>
                        </a:rPr>
                        <a:t>. Таким чином, дилер </a:t>
                      </a:r>
                      <a:r>
                        <a:rPr lang="ru-RU" sz="2000" b="1" dirty="0" err="1">
                          <a:solidFill>
                            <a:srgbClr val="C00000"/>
                          </a:solidFill>
                          <a:effectLst/>
                        </a:rPr>
                        <a:t>стає</a:t>
                      </a:r>
                      <a:r>
                        <a:rPr lang="ru-RU" sz="2000" b="1" dirty="0">
                          <a:solidFill>
                            <a:srgbClr val="C00000"/>
                          </a:solidFill>
                          <a:effectLst/>
                        </a:rPr>
                        <a:t> </a:t>
                      </a:r>
                      <a:r>
                        <a:rPr lang="ru-RU" sz="2000" b="1" dirty="0" err="1">
                          <a:solidFill>
                            <a:srgbClr val="C00000"/>
                          </a:solidFill>
                          <a:effectLst/>
                        </a:rPr>
                        <a:t>власником</a:t>
                      </a:r>
                      <a:r>
                        <a:rPr lang="ru-RU" sz="2000" b="1" dirty="0">
                          <a:solidFill>
                            <a:srgbClr val="C00000"/>
                          </a:solidFill>
                          <a:effectLst/>
                        </a:rPr>
                        <a:t> </a:t>
                      </a:r>
                      <a:r>
                        <a:rPr lang="ru-RU" sz="2000" b="1" dirty="0" err="1">
                          <a:solidFill>
                            <a:srgbClr val="C00000"/>
                          </a:solidFill>
                          <a:effectLst/>
                        </a:rPr>
                        <a:t>продукції</a:t>
                      </a:r>
                      <a:r>
                        <a:rPr lang="ru-RU" sz="2000" b="1" dirty="0">
                          <a:solidFill>
                            <a:srgbClr val="C00000"/>
                          </a:solidFill>
                          <a:effectLst/>
                        </a:rPr>
                        <a:t> </a:t>
                      </a:r>
                      <a:r>
                        <a:rPr lang="ru-RU" sz="2000" b="1" dirty="0" err="1">
                          <a:solidFill>
                            <a:srgbClr val="C00000"/>
                          </a:solidFill>
                          <a:effectLst/>
                        </a:rPr>
                        <a:t>після</a:t>
                      </a:r>
                      <a:r>
                        <a:rPr lang="ru-RU" sz="2000" b="1" dirty="0">
                          <a:solidFill>
                            <a:srgbClr val="C00000"/>
                          </a:solidFill>
                          <a:effectLst/>
                        </a:rPr>
                        <a:t> </a:t>
                      </a:r>
                      <a:r>
                        <a:rPr lang="ru-RU" sz="2000" b="1" dirty="0" err="1">
                          <a:solidFill>
                            <a:srgbClr val="C00000"/>
                          </a:solidFill>
                          <a:effectLst/>
                        </a:rPr>
                        <a:t>повної</a:t>
                      </a:r>
                      <a:r>
                        <a:rPr lang="ru-RU" sz="2000" b="1" dirty="0">
                          <a:solidFill>
                            <a:srgbClr val="C00000"/>
                          </a:solidFill>
                          <a:effectLst/>
                        </a:rPr>
                        <a:t> оплати поставки</a:t>
                      </a:r>
                      <a:r>
                        <a:rPr lang="ru-RU" sz="2000" dirty="0">
                          <a:solidFill>
                            <a:schemeClr val="tx1"/>
                          </a:solidFill>
                          <a:effectLst/>
                        </a:rPr>
                        <a:t>. </a:t>
                      </a:r>
                      <a:r>
                        <a:rPr lang="ru-RU" sz="2000" dirty="0" err="1">
                          <a:solidFill>
                            <a:schemeClr val="tx1"/>
                          </a:solidFill>
                          <a:effectLst/>
                        </a:rPr>
                        <a:t>Відносини</a:t>
                      </a:r>
                      <a:r>
                        <a:rPr lang="ru-RU" sz="2000" dirty="0">
                          <a:solidFill>
                            <a:schemeClr val="tx1"/>
                          </a:solidFill>
                          <a:effectLst/>
                        </a:rPr>
                        <a:t> </a:t>
                      </a:r>
                      <a:r>
                        <a:rPr lang="ru-RU" sz="2000" dirty="0" err="1">
                          <a:solidFill>
                            <a:schemeClr val="tx1"/>
                          </a:solidFill>
                          <a:effectLst/>
                        </a:rPr>
                        <a:t>між</a:t>
                      </a:r>
                      <a:r>
                        <a:rPr lang="ru-RU" sz="2000" dirty="0">
                          <a:solidFill>
                            <a:schemeClr val="tx1"/>
                          </a:solidFill>
                          <a:effectLst/>
                        </a:rPr>
                        <a:t> </a:t>
                      </a:r>
                      <a:r>
                        <a:rPr lang="ru-RU" sz="2000" dirty="0" err="1">
                          <a:solidFill>
                            <a:schemeClr val="tx1"/>
                          </a:solidFill>
                          <a:effectLst/>
                        </a:rPr>
                        <a:t>виробником</a:t>
                      </a:r>
                      <a:r>
                        <a:rPr lang="ru-RU" sz="2000" dirty="0">
                          <a:solidFill>
                            <a:schemeClr val="tx1"/>
                          </a:solidFill>
                          <a:effectLst/>
                        </a:rPr>
                        <a:t> і дилером </a:t>
                      </a:r>
                      <a:r>
                        <a:rPr lang="ru-RU" sz="2000" dirty="0" err="1">
                          <a:solidFill>
                            <a:schemeClr val="tx1"/>
                          </a:solidFill>
                          <a:effectLst/>
                        </a:rPr>
                        <a:t>припиняються</a:t>
                      </a:r>
                      <a:r>
                        <a:rPr lang="ru-RU" sz="2000" dirty="0">
                          <a:solidFill>
                            <a:schemeClr val="tx1"/>
                          </a:solidFill>
                          <a:effectLst/>
                        </a:rPr>
                        <a:t> </a:t>
                      </a:r>
                      <a:r>
                        <a:rPr lang="ru-RU" sz="2000" dirty="0" err="1">
                          <a:solidFill>
                            <a:schemeClr val="tx1"/>
                          </a:solidFill>
                          <a:effectLst/>
                        </a:rPr>
                        <a:t>після</a:t>
                      </a:r>
                      <a:r>
                        <a:rPr lang="ru-RU" sz="2000" dirty="0">
                          <a:solidFill>
                            <a:schemeClr val="tx1"/>
                          </a:solidFill>
                          <a:effectLst/>
                        </a:rPr>
                        <a:t> </a:t>
                      </a:r>
                      <a:r>
                        <a:rPr lang="ru-RU" sz="2000" dirty="0" err="1">
                          <a:solidFill>
                            <a:schemeClr val="tx1"/>
                          </a:solidFill>
                          <a:effectLst/>
                        </a:rPr>
                        <a:t>виконання</a:t>
                      </a:r>
                      <a:r>
                        <a:rPr lang="ru-RU" sz="2000" dirty="0">
                          <a:solidFill>
                            <a:schemeClr val="tx1"/>
                          </a:solidFill>
                          <a:effectLst/>
                        </a:rPr>
                        <a:t> </a:t>
                      </a:r>
                      <a:r>
                        <a:rPr lang="ru-RU" sz="2000" dirty="0" err="1">
                          <a:solidFill>
                            <a:schemeClr val="tx1"/>
                          </a:solidFill>
                          <a:effectLst/>
                        </a:rPr>
                        <a:t>усіх</a:t>
                      </a:r>
                      <a:r>
                        <a:rPr lang="ru-RU" sz="2000" dirty="0">
                          <a:solidFill>
                            <a:schemeClr val="tx1"/>
                          </a:solidFill>
                          <a:effectLst/>
                        </a:rPr>
                        <a:t> умов за договором поста</a:t>
                      </a:r>
                      <a:r>
                        <a:rPr lang="uk-UA" sz="2000" dirty="0" err="1">
                          <a:solidFill>
                            <a:schemeClr val="tx1"/>
                          </a:solidFill>
                          <a:effectLst/>
                        </a:rPr>
                        <a:t>вок</a:t>
                      </a:r>
                      <a:r>
                        <a:rPr lang="ru-RU" sz="2000" dirty="0">
                          <a:solidFill>
                            <a:schemeClr val="tx1"/>
                          </a:solidFill>
                          <a:effectLst/>
                        </a:rPr>
                        <a:t>. </a:t>
                      </a:r>
                      <a:r>
                        <a:rPr lang="ru-RU" sz="2000" dirty="0" err="1">
                          <a:solidFill>
                            <a:schemeClr val="tx1"/>
                          </a:solidFill>
                          <a:effectLst/>
                        </a:rPr>
                        <a:t>Розрізняють</a:t>
                      </a:r>
                      <a:r>
                        <a:rPr lang="ru-RU" sz="2000" dirty="0">
                          <a:solidFill>
                            <a:schemeClr val="tx1"/>
                          </a:solidFill>
                          <a:effectLst/>
                        </a:rPr>
                        <a:t> </a:t>
                      </a:r>
                      <a:r>
                        <a:rPr lang="ru-RU" sz="2000" u="sng" dirty="0">
                          <a:solidFill>
                            <a:srgbClr val="C00000"/>
                          </a:solidFill>
                          <a:effectLst/>
                        </a:rPr>
                        <a:t>два </a:t>
                      </a:r>
                      <a:r>
                        <a:rPr lang="ru-RU" sz="2000" u="sng" dirty="0" err="1">
                          <a:solidFill>
                            <a:srgbClr val="C00000"/>
                          </a:solidFill>
                          <a:effectLst/>
                        </a:rPr>
                        <a:t>види</a:t>
                      </a:r>
                      <a:r>
                        <a:rPr lang="ru-RU" sz="2000" u="sng" dirty="0">
                          <a:solidFill>
                            <a:srgbClr val="C00000"/>
                          </a:solidFill>
                          <a:effectLst/>
                        </a:rPr>
                        <a:t> </a:t>
                      </a:r>
                      <a:r>
                        <a:rPr lang="ru-RU" sz="2000" u="sng" dirty="0" err="1">
                          <a:solidFill>
                            <a:srgbClr val="C00000"/>
                          </a:solidFill>
                          <a:effectLst/>
                        </a:rPr>
                        <a:t>дилерів</a:t>
                      </a:r>
                      <a:r>
                        <a:rPr lang="ru-RU" sz="2000" dirty="0">
                          <a:solidFill>
                            <a:schemeClr val="tx1"/>
                          </a:solidFill>
                          <a:effectLst/>
                        </a:rPr>
                        <a:t>. </a:t>
                      </a:r>
                      <a:r>
                        <a:rPr lang="ru-RU" sz="2000" b="1" dirty="0" err="1">
                          <a:solidFill>
                            <a:schemeClr val="tx1"/>
                          </a:solidFill>
                          <a:effectLst/>
                        </a:rPr>
                        <a:t>Ексклюзивні</a:t>
                      </a:r>
                      <a:r>
                        <a:rPr lang="ru-RU" sz="2000" dirty="0">
                          <a:solidFill>
                            <a:schemeClr val="tx1"/>
                          </a:solidFill>
                          <a:effectLst/>
                        </a:rPr>
                        <a:t> </a:t>
                      </a:r>
                      <a:r>
                        <a:rPr lang="ru-RU" sz="2000" dirty="0" err="1">
                          <a:solidFill>
                            <a:schemeClr val="tx1"/>
                          </a:solidFill>
                          <a:effectLst/>
                        </a:rPr>
                        <a:t>дилери</a:t>
                      </a:r>
                      <a:r>
                        <a:rPr lang="ru-RU" sz="2000" dirty="0">
                          <a:solidFill>
                            <a:schemeClr val="tx1"/>
                          </a:solidFill>
                          <a:effectLst/>
                        </a:rPr>
                        <a:t> є </a:t>
                      </a:r>
                      <a:r>
                        <a:rPr lang="ru-RU" sz="2000" dirty="0" err="1">
                          <a:solidFill>
                            <a:schemeClr val="tx1"/>
                          </a:solidFill>
                          <a:effectLst/>
                        </a:rPr>
                        <a:t>єдиними</a:t>
                      </a:r>
                      <a:r>
                        <a:rPr lang="ru-RU" sz="2000" dirty="0">
                          <a:solidFill>
                            <a:schemeClr val="tx1"/>
                          </a:solidFill>
                          <a:effectLst/>
                        </a:rPr>
                        <a:t> </a:t>
                      </a:r>
                      <a:r>
                        <a:rPr lang="ru-RU" sz="2000" dirty="0" err="1">
                          <a:solidFill>
                            <a:schemeClr val="tx1"/>
                          </a:solidFill>
                          <a:effectLst/>
                        </a:rPr>
                        <a:t>представниками</a:t>
                      </a:r>
                      <a:r>
                        <a:rPr lang="ru-RU" sz="2000" dirty="0">
                          <a:solidFill>
                            <a:schemeClr val="tx1"/>
                          </a:solidFill>
                          <a:effectLst/>
                        </a:rPr>
                        <a:t> </a:t>
                      </a:r>
                      <a:r>
                        <a:rPr lang="ru-RU" sz="2000" dirty="0" err="1">
                          <a:solidFill>
                            <a:schemeClr val="tx1"/>
                          </a:solidFill>
                          <a:effectLst/>
                        </a:rPr>
                        <a:t>виробника</a:t>
                      </a:r>
                      <a:r>
                        <a:rPr lang="ru-RU" sz="2000" dirty="0">
                          <a:solidFill>
                            <a:schemeClr val="tx1"/>
                          </a:solidFill>
                          <a:effectLst/>
                        </a:rPr>
                        <a:t> в </a:t>
                      </a:r>
                      <a:r>
                        <a:rPr lang="uk-UA" sz="2000" dirty="0">
                          <a:solidFill>
                            <a:schemeClr val="tx1"/>
                          </a:solidFill>
                          <a:effectLst/>
                        </a:rPr>
                        <a:t>даному</a:t>
                      </a:r>
                      <a:r>
                        <a:rPr lang="ru-RU" sz="2000" dirty="0">
                          <a:solidFill>
                            <a:schemeClr val="tx1"/>
                          </a:solidFill>
                          <a:effectLst/>
                        </a:rPr>
                        <a:t> </a:t>
                      </a:r>
                      <a:r>
                        <a:rPr lang="ru-RU" sz="2000" dirty="0" err="1">
                          <a:solidFill>
                            <a:schemeClr val="tx1"/>
                          </a:solidFill>
                          <a:effectLst/>
                        </a:rPr>
                        <a:t>регіоні</a:t>
                      </a:r>
                      <a:r>
                        <a:rPr lang="ru-RU" sz="2000" dirty="0">
                          <a:solidFill>
                            <a:schemeClr val="tx1"/>
                          </a:solidFill>
                          <a:effectLst/>
                        </a:rPr>
                        <a:t> та </a:t>
                      </a:r>
                      <a:r>
                        <a:rPr lang="ru-RU" sz="2000" dirty="0" err="1">
                          <a:solidFill>
                            <a:schemeClr val="tx1"/>
                          </a:solidFill>
                          <a:effectLst/>
                        </a:rPr>
                        <a:t>наділені</a:t>
                      </a:r>
                      <a:r>
                        <a:rPr lang="ru-RU" sz="2000" dirty="0">
                          <a:solidFill>
                            <a:schemeClr val="tx1"/>
                          </a:solidFill>
                          <a:effectLst/>
                        </a:rPr>
                        <a:t> </a:t>
                      </a:r>
                      <a:r>
                        <a:rPr lang="ru-RU" sz="2000" dirty="0" err="1">
                          <a:solidFill>
                            <a:schemeClr val="tx1"/>
                          </a:solidFill>
                          <a:effectLst/>
                        </a:rPr>
                        <a:t>ви</a:t>
                      </a:r>
                      <a:r>
                        <a:rPr lang="uk-UA" sz="2000" dirty="0" err="1">
                          <a:solidFill>
                            <a:schemeClr val="tx1"/>
                          </a:solidFill>
                          <a:effectLst/>
                        </a:rPr>
                        <a:t>нятков</a:t>
                      </a:r>
                      <a:r>
                        <a:rPr lang="ru-RU" sz="2000" dirty="0">
                          <a:solidFill>
                            <a:schemeClr val="tx1"/>
                          </a:solidFill>
                          <a:effectLst/>
                        </a:rPr>
                        <a:t>ими правами </a:t>
                      </a:r>
                      <a:r>
                        <a:rPr lang="ru-RU" sz="2000" dirty="0" err="1">
                          <a:solidFill>
                            <a:schemeClr val="tx1"/>
                          </a:solidFill>
                          <a:effectLst/>
                        </a:rPr>
                        <a:t>щодо</a:t>
                      </a:r>
                      <a:r>
                        <a:rPr lang="ru-RU" sz="2000" dirty="0">
                          <a:solidFill>
                            <a:schemeClr val="tx1"/>
                          </a:solidFill>
                          <a:effectLst/>
                        </a:rPr>
                        <a:t> </a:t>
                      </a:r>
                      <a:r>
                        <a:rPr lang="ru-RU" sz="2000" dirty="0" err="1">
                          <a:solidFill>
                            <a:schemeClr val="tx1"/>
                          </a:solidFill>
                          <a:effectLst/>
                        </a:rPr>
                        <a:t>реалізації</a:t>
                      </a:r>
                      <a:r>
                        <a:rPr lang="ru-RU" sz="2000" dirty="0">
                          <a:solidFill>
                            <a:schemeClr val="tx1"/>
                          </a:solidFill>
                          <a:effectLst/>
                        </a:rPr>
                        <a:t> </a:t>
                      </a:r>
                      <a:r>
                        <a:rPr lang="ru-RU" sz="2000" dirty="0" err="1">
                          <a:solidFill>
                            <a:schemeClr val="tx1"/>
                          </a:solidFill>
                          <a:effectLst/>
                        </a:rPr>
                        <a:t>його</a:t>
                      </a:r>
                      <a:r>
                        <a:rPr lang="ru-RU" sz="2000" dirty="0">
                          <a:solidFill>
                            <a:schemeClr val="tx1"/>
                          </a:solidFill>
                          <a:effectLst/>
                        </a:rPr>
                        <a:t> </a:t>
                      </a:r>
                      <a:r>
                        <a:rPr lang="ru-RU" sz="2000" dirty="0" err="1">
                          <a:solidFill>
                            <a:schemeClr val="tx1"/>
                          </a:solidFill>
                          <a:effectLst/>
                        </a:rPr>
                        <a:t>продукції</a:t>
                      </a:r>
                      <a:r>
                        <a:rPr lang="ru-RU" sz="2000" dirty="0">
                          <a:solidFill>
                            <a:schemeClr val="tx1"/>
                          </a:solidFill>
                          <a:effectLst/>
                        </a:rPr>
                        <a:t>. </a:t>
                      </a:r>
                      <a:r>
                        <a:rPr lang="ru-RU" sz="2000" dirty="0" err="1">
                          <a:solidFill>
                            <a:schemeClr val="tx1"/>
                          </a:solidFill>
                          <a:effectLst/>
                        </a:rPr>
                        <a:t>Дилери</a:t>
                      </a:r>
                      <a:r>
                        <a:rPr lang="ru-RU" sz="2000" dirty="0">
                          <a:solidFill>
                            <a:schemeClr val="tx1"/>
                          </a:solidFill>
                          <a:effectLst/>
                        </a:rPr>
                        <a:t>, </a:t>
                      </a:r>
                      <a:r>
                        <a:rPr lang="ru-RU" sz="2000" dirty="0" err="1">
                          <a:solidFill>
                            <a:schemeClr val="tx1"/>
                          </a:solidFill>
                          <a:effectLst/>
                        </a:rPr>
                        <a:t>які</a:t>
                      </a:r>
                      <a:r>
                        <a:rPr lang="ru-RU" sz="2000" dirty="0">
                          <a:solidFill>
                            <a:schemeClr val="tx1"/>
                          </a:solidFill>
                          <a:effectLst/>
                        </a:rPr>
                        <a:t> </a:t>
                      </a:r>
                      <a:r>
                        <a:rPr lang="ru-RU" sz="2000" dirty="0" err="1">
                          <a:solidFill>
                            <a:schemeClr val="tx1"/>
                          </a:solidFill>
                          <a:effectLst/>
                        </a:rPr>
                        <a:t>співробітничають</a:t>
                      </a:r>
                      <a:r>
                        <a:rPr lang="ru-RU" sz="2000" dirty="0">
                          <a:solidFill>
                            <a:schemeClr val="tx1"/>
                          </a:solidFill>
                          <a:effectLst/>
                        </a:rPr>
                        <a:t> </a:t>
                      </a:r>
                      <a:r>
                        <a:rPr lang="ru-RU" sz="2000" dirty="0" err="1">
                          <a:solidFill>
                            <a:schemeClr val="tx1"/>
                          </a:solidFill>
                          <a:effectLst/>
                        </a:rPr>
                        <a:t>із</a:t>
                      </a:r>
                      <a:r>
                        <a:rPr lang="ru-RU" sz="2000" dirty="0">
                          <a:solidFill>
                            <a:schemeClr val="tx1"/>
                          </a:solidFill>
                          <a:effectLst/>
                        </a:rPr>
                        <a:t> </a:t>
                      </a:r>
                      <a:r>
                        <a:rPr lang="ru-RU" sz="2000" dirty="0" err="1">
                          <a:solidFill>
                            <a:schemeClr val="tx1"/>
                          </a:solidFill>
                          <a:effectLst/>
                        </a:rPr>
                        <a:t>виробником</a:t>
                      </a:r>
                      <a:r>
                        <a:rPr lang="ru-RU" sz="2000" dirty="0">
                          <a:solidFill>
                            <a:schemeClr val="tx1"/>
                          </a:solidFill>
                          <a:effectLst/>
                        </a:rPr>
                        <a:t> на </a:t>
                      </a:r>
                      <a:r>
                        <a:rPr lang="ru-RU" sz="2000" dirty="0" err="1">
                          <a:solidFill>
                            <a:schemeClr val="tx1"/>
                          </a:solidFill>
                          <a:effectLst/>
                        </a:rPr>
                        <a:t>умовах</a:t>
                      </a:r>
                      <a:r>
                        <a:rPr lang="ru-RU" sz="2000" dirty="0">
                          <a:solidFill>
                            <a:schemeClr val="tx1"/>
                          </a:solidFill>
                          <a:effectLst/>
                        </a:rPr>
                        <a:t> </a:t>
                      </a:r>
                      <a:r>
                        <a:rPr lang="ru-RU" sz="2000" dirty="0" err="1">
                          <a:solidFill>
                            <a:schemeClr val="tx1"/>
                          </a:solidFill>
                          <a:effectLst/>
                        </a:rPr>
                        <a:t>франшизи</a:t>
                      </a:r>
                      <a:r>
                        <a:rPr lang="ru-RU" sz="2000" dirty="0">
                          <a:solidFill>
                            <a:schemeClr val="tx1"/>
                          </a:solidFill>
                          <a:effectLst/>
                        </a:rPr>
                        <a:t>, </a:t>
                      </a:r>
                      <a:r>
                        <a:rPr lang="ru-RU" sz="2000" dirty="0" err="1">
                          <a:solidFill>
                            <a:schemeClr val="tx1"/>
                          </a:solidFill>
                          <a:effectLst/>
                        </a:rPr>
                        <a:t>називаються</a:t>
                      </a:r>
                      <a:r>
                        <a:rPr lang="ru-RU" sz="2000" dirty="0">
                          <a:solidFill>
                            <a:schemeClr val="tx1"/>
                          </a:solidFill>
                          <a:effectLst/>
                        </a:rPr>
                        <a:t> </a:t>
                      </a:r>
                      <a:r>
                        <a:rPr lang="uk-UA" sz="2000" dirty="0">
                          <a:solidFill>
                            <a:schemeClr val="tx1"/>
                          </a:solidFill>
                          <a:effectLst/>
                        </a:rPr>
                        <a:t>«</a:t>
                      </a:r>
                      <a:r>
                        <a:rPr lang="ru-RU" sz="2000" dirty="0" err="1">
                          <a:solidFill>
                            <a:schemeClr val="tx1"/>
                          </a:solidFill>
                          <a:effectLst/>
                        </a:rPr>
                        <a:t>авторизованими</a:t>
                      </a:r>
                      <a:r>
                        <a:rPr lang="uk-UA" sz="2000" dirty="0" smtClean="0">
                          <a:solidFill>
                            <a:schemeClr val="tx1"/>
                          </a:solidFill>
                          <a:effectLst/>
                        </a:rPr>
                        <a:t>»</a:t>
                      </a:r>
                      <a:r>
                        <a:rPr lang="ru-RU" sz="1800" b="0" i="0" kern="1200" dirty="0" smtClean="0">
                          <a:solidFill>
                            <a:schemeClr val="dk1"/>
                          </a:solidFill>
                          <a:effectLst/>
                          <a:latin typeface="+mn-lt"/>
                          <a:ea typeface="+mn-ea"/>
                          <a:cs typeface="+mn-cs"/>
                        </a:rPr>
                        <a:t> </a:t>
                      </a:r>
                      <a:r>
                        <a:rPr lang="ru-RU" sz="1800" b="1" i="0" kern="1200" dirty="0" err="1" smtClean="0">
                          <a:solidFill>
                            <a:schemeClr val="dk1"/>
                          </a:solidFill>
                          <a:effectLst/>
                          <a:latin typeface="+mn-lt"/>
                          <a:ea typeface="+mn-ea"/>
                          <a:cs typeface="+mn-cs"/>
                        </a:rPr>
                        <a:t>Роздоібний</a:t>
                      </a:r>
                      <a:r>
                        <a:rPr lang="ru-RU" sz="1800" b="1" i="0" kern="1200" dirty="0" smtClean="0">
                          <a:solidFill>
                            <a:schemeClr val="dk1"/>
                          </a:solidFill>
                          <a:effectLst/>
                          <a:latin typeface="+mn-lt"/>
                          <a:ea typeface="+mn-ea"/>
                          <a:cs typeface="+mn-cs"/>
                        </a:rPr>
                        <a:t> </a:t>
                      </a:r>
                      <a:r>
                        <a:rPr lang="ru-RU" sz="1800" b="1" i="0" kern="1200" dirty="0" smtClean="0">
                          <a:solidFill>
                            <a:schemeClr val="dk1"/>
                          </a:solidFill>
                          <a:effectLst/>
                          <a:latin typeface="+mn-lt"/>
                          <a:ea typeface="+mn-ea"/>
                          <a:cs typeface="+mn-cs"/>
                        </a:rPr>
                        <a:t>дилер </a:t>
                      </a:r>
                      <a:r>
                        <a:rPr lang="ru-RU" sz="1800" b="0" i="0" kern="1200" dirty="0" smtClean="0">
                          <a:solidFill>
                            <a:schemeClr val="dk1"/>
                          </a:solidFill>
                          <a:effectLst/>
                          <a:latin typeface="+mn-lt"/>
                          <a:ea typeface="+mn-ea"/>
                          <a:cs typeface="+mn-cs"/>
                        </a:rPr>
                        <a:t>– классический вид посредника между торговой компанией и юридическими и физическими лицами, желающими приобрести товар. </a:t>
                      </a:r>
                      <a:endParaRPr lang="ru-RU" sz="2000" dirty="0">
                        <a:solidFill>
                          <a:schemeClr val="tx1"/>
                        </a:solidFill>
                        <a:effectLst/>
                        <a:latin typeface="Times New Roman"/>
                        <a:ea typeface="Times New Roman"/>
                        <a:cs typeface="Times New Roman"/>
                      </a:endParaRPr>
                    </a:p>
                  </a:txBody>
                  <a:tcPr marL="68580" marR="68580" marT="0" marB="0"/>
                </a:tc>
              </a:tr>
            </a:tbl>
          </a:graphicData>
        </a:graphic>
      </p:graphicFrame>
      <p:sp>
        <p:nvSpPr>
          <p:cNvPr id="3" name="Rectangle 1"/>
          <p:cNvSpPr>
            <a:spLocks noChangeArrowheads="1"/>
          </p:cNvSpPr>
          <p:nvPr/>
        </p:nvSpPr>
        <p:spPr bwMode="auto">
          <a:xfrm>
            <a:off x="228600" y="171391"/>
            <a:ext cx="838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Типи</a:t>
            </a: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торгов</a:t>
            </a:r>
            <a:r>
              <a:rPr kumimoji="0" lang="uk-UA"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ельн</a:t>
            </a: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их </a:t>
            </a:r>
            <a:r>
              <a:rPr kumimoji="0" lang="ru-RU"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посередників</a:t>
            </a: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у каналах </a:t>
            </a:r>
            <a:r>
              <a:rPr kumimoji="0" lang="uk-UA"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розподілу</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00532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323850" y="762000"/>
            <a:ext cx="8667750" cy="6001643"/>
          </a:xfrm>
          <a:prstGeom prst="rect">
            <a:avLst/>
          </a:prstGeom>
          <a:solidFill>
            <a:srgbClr val="FFE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4500">
              <a:tabLst>
                <a:tab pos="533400" algn="l"/>
              </a:tabLst>
              <a:defRPr>
                <a:solidFill>
                  <a:schemeClr val="tx1"/>
                </a:solidFill>
                <a:latin typeface="Arial" charset="0"/>
              </a:defRPr>
            </a:lvl1pPr>
            <a:lvl2pPr marL="966788" indent="-342900">
              <a:tabLst>
                <a:tab pos="533400" algn="l"/>
              </a:tabLst>
              <a:defRPr>
                <a:solidFill>
                  <a:schemeClr val="tx1"/>
                </a:solidFill>
                <a:latin typeface="Arial" charset="0"/>
              </a:defRPr>
            </a:lvl2pPr>
            <a:lvl3pPr marL="1489075" indent="-342900">
              <a:tabLst>
                <a:tab pos="533400" algn="l"/>
              </a:tabLst>
              <a:defRPr>
                <a:solidFill>
                  <a:schemeClr val="tx1"/>
                </a:solidFill>
                <a:latin typeface="Arial" charset="0"/>
              </a:defRPr>
            </a:lvl3pPr>
            <a:lvl4pPr marL="2011363" indent="-342900">
              <a:tabLst>
                <a:tab pos="533400" algn="l"/>
              </a:tabLst>
              <a:defRPr>
                <a:solidFill>
                  <a:schemeClr val="tx1"/>
                </a:solidFill>
                <a:latin typeface="Arial" charset="0"/>
              </a:defRPr>
            </a:lvl4pPr>
            <a:lvl5pPr marL="2533650" indent="-342900">
              <a:tabLst>
                <a:tab pos="533400" algn="l"/>
              </a:tabLst>
              <a:defRPr>
                <a:solidFill>
                  <a:schemeClr val="tx1"/>
                </a:solidFill>
                <a:latin typeface="Arial" charset="0"/>
              </a:defRPr>
            </a:lvl5pPr>
            <a:lvl6pPr marL="2990850" indent="-342900" fontAlgn="base">
              <a:spcBef>
                <a:spcPct val="0"/>
              </a:spcBef>
              <a:spcAft>
                <a:spcPct val="0"/>
              </a:spcAft>
              <a:tabLst>
                <a:tab pos="533400" algn="l"/>
              </a:tabLst>
              <a:defRPr>
                <a:solidFill>
                  <a:schemeClr val="tx1"/>
                </a:solidFill>
                <a:latin typeface="Arial" charset="0"/>
              </a:defRPr>
            </a:lvl6pPr>
            <a:lvl7pPr marL="3448050" indent="-342900" fontAlgn="base">
              <a:spcBef>
                <a:spcPct val="0"/>
              </a:spcBef>
              <a:spcAft>
                <a:spcPct val="0"/>
              </a:spcAft>
              <a:tabLst>
                <a:tab pos="533400" algn="l"/>
              </a:tabLst>
              <a:defRPr>
                <a:solidFill>
                  <a:schemeClr val="tx1"/>
                </a:solidFill>
                <a:latin typeface="Arial" charset="0"/>
              </a:defRPr>
            </a:lvl7pPr>
            <a:lvl8pPr marL="3905250" indent="-342900" fontAlgn="base">
              <a:spcBef>
                <a:spcPct val="0"/>
              </a:spcBef>
              <a:spcAft>
                <a:spcPct val="0"/>
              </a:spcAft>
              <a:tabLst>
                <a:tab pos="533400" algn="l"/>
              </a:tabLst>
              <a:defRPr>
                <a:solidFill>
                  <a:schemeClr val="tx1"/>
                </a:solidFill>
                <a:latin typeface="Arial" charset="0"/>
              </a:defRPr>
            </a:lvl8pPr>
            <a:lvl9pPr marL="4362450" indent="-342900" fontAlgn="base">
              <a:spcBef>
                <a:spcPct val="0"/>
              </a:spcBef>
              <a:spcAft>
                <a:spcPct val="0"/>
              </a:spcAft>
              <a:tabLst>
                <a:tab pos="533400" algn="l"/>
              </a:tabLst>
              <a:defRPr>
                <a:solidFill>
                  <a:schemeClr val="tx1"/>
                </a:solidFill>
                <a:latin typeface="Arial" charset="0"/>
              </a:defRPr>
            </a:lvl9pPr>
          </a:lstStyle>
          <a:p>
            <a:pPr>
              <a:buFontTx/>
              <a:buAutoNum type="arabicParenR"/>
            </a:pPr>
            <a:r>
              <a:rPr lang="uk-UA" sz="2400" b="1" dirty="0"/>
              <a:t>Неточність прогнозів продажів</a:t>
            </a:r>
          </a:p>
          <a:p>
            <a:pPr>
              <a:buFontTx/>
              <a:buAutoNum type="arabicParenR"/>
            </a:pPr>
            <a:r>
              <a:rPr lang="uk-UA" sz="2400" b="1" dirty="0"/>
              <a:t>Невідповідність між прогнозом продажів і </a:t>
            </a:r>
            <a:r>
              <a:rPr lang="uk-UA" sz="2400" b="1" dirty="0" smtClean="0"/>
              <a:t>поповненням </a:t>
            </a:r>
            <a:r>
              <a:rPr lang="uk-UA" sz="2400" b="1" dirty="0"/>
              <a:t>запасів</a:t>
            </a:r>
          </a:p>
          <a:p>
            <a:pPr>
              <a:buFontTx/>
              <a:buAutoNum type="arabicParenR"/>
            </a:pPr>
            <a:r>
              <a:rPr lang="uk-UA" sz="2400" b="1" dirty="0"/>
              <a:t>Комерційні цілі конкурують з цілями раціонального управління запасами (середнім рівнем запасів)</a:t>
            </a:r>
          </a:p>
          <a:p>
            <a:pPr>
              <a:buFontTx/>
              <a:buAutoNum type="arabicParenR"/>
            </a:pPr>
            <a:r>
              <a:rPr lang="uk-UA" sz="2400" b="1" dirty="0"/>
              <a:t>Велика кількість асортиментних позицій ускладнює управління запасами</a:t>
            </a:r>
          </a:p>
          <a:p>
            <a:pPr>
              <a:buFontTx/>
              <a:buAutoNum type="arabicParenR"/>
            </a:pPr>
            <a:r>
              <a:rPr lang="uk-UA" sz="2400" b="1" dirty="0"/>
              <a:t>Складність прийняття рішення про розмір замовлення</a:t>
            </a:r>
          </a:p>
          <a:p>
            <a:pPr>
              <a:buFontTx/>
              <a:buAutoNum type="arabicParenR"/>
            </a:pPr>
            <a:r>
              <a:rPr lang="uk-UA" sz="2400" b="1" dirty="0"/>
              <a:t>Значний обсяг інформації (збір і обробка зайвих даних затримує прийняття рішень про замовлення)</a:t>
            </a:r>
          </a:p>
          <a:p>
            <a:pPr>
              <a:buFontTx/>
              <a:buAutoNum type="arabicParenR"/>
            </a:pPr>
            <a:r>
              <a:rPr lang="uk-UA" sz="2400" b="1" dirty="0"/>
              <a:t>Дуже швидкі або «Індивідуальні» рішення про закупівлі для поповнення запасів опту (</a:t>
            </a:r>
            <a:r>
              <a:rPr lang="uk-UA" sz="2400" b="1" dirty="0" err="1" smtClean="0"/>
              <a:t>роздрібу</a:t>
            </a:r>
            <a:r>
              <a:rPr lang="uk-UA" sz="2400" b="1" dirty="0"/>
              <a:t>)</a:t>
            </a:r>
          </a:p>
          <a:p>
            <a:pPr>
              <a:buFontTx/>
              <a:buAutoNum type="arabicParenR"/>
            </a:pPr>
            <a:r>
              <a:rPr lang="uk-UA" sz="2400" b="1" dirty="0"/>
              <a:t>Недостатня увага до можливостей збалансованого управління запасами</a:t>
            </a:r>
          </a:p>
        </p:txBody>
      </p:sp>
      <p:sp>
        <p:nvSpPr>
          <p:cNvPr id="32771" name="Rectangle 2"/>
          <p:cNvSpPr>
            <a:spLocks noGrp="1" noChangeArrowheads="1"/>
          </p:cNvSpPr>
          <p:nvPr>
            <p:ph type="title" idx="4294967295"/>
          </p:nvPr>
        </p:nvSpPr>
        <p:spPr>
          <a:xfrm>
            <a:off x="881856" y="42863"/>
            <a:ext cx="7453312" cy="503238"/>
          </a:xfrm>
        </p:spPr>
        <p:txBody>
          <a:bodyPr bIns="91440" anchor="b">
            <a:normAutofit fontScale="90000"/>
          </a:bodyPr>
          <a:lstStyle/>
          <a:p>
            <a:r>
              <a:rPr lang="ru-RU" sz="3600" b="1" dirty="0" err="1"/>
              <a:t>Типові</a:t>
            </a:r>
            <a:r>
              <a:rPr lang="ru-RU" sz="3600" b="1" dirty="0"/>
              <a:t> </a:t>
            </a:r>
            <a:r>
              <a:rPr lang="ru-RU" sz="3600" b="1" dirty="0" err="1"/>
              <a:t>проблеми</a:t>
            </a:r>
            <a:r>
              <a:rPr lang="ru-RU" sz="3600" b="1" dirty="0"/>
              <a:t> </a:t>
            </a:r>
            <a:r>
              <a:rPr lang="ru-RU" sz="3600" b="1" dirty="0" err="1"/>
              <a:t>розподілу</a:t>
            </a:r>
            <a:endParaRPr lang="ru-RU" sz="3600" b="1" dirty="0"/>
          </a:p>
        </p:txBody>
      </p:sp>
    </p:spTree>
    <p:extLst>
      <p:ext uri="{BB962C8B-B14F-4D97-AF65-F5344CB8AC3E}">
        <p14:creationId xmlns:p14="http://schemas.microsoft.com/office/powerpoint/2010/main" val="593495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Ð§ÑÐ¾ ÑÐ°ÐºÐ¾Ðµ ÑÑÐ°Ð½ÑÐ¸Ð·Ð°? Ð¤ÑÐ°Ð½ÑÐ¸Ð·Ð° â ÑÑÐ¾ ÑÐ¾Ð³Ð»Ð°ÑÐµÐ½Ð¸Ðµ, Ð·Ð°ÐºÐ»ÑÑÐ°ÐµÐ¼Ð¾Ðµ Ð¼ÐµÐ¶Ð´Ñ ÑÑÐ°Ð½ÑÐ°Ð¹Ð·Ð¸ (ÐÐ°Ð¼Ð¸) Ð¸ ÑÑÐ°Ð½ÑÐ°Ð¹Ð·ÐµÑÐ¾Ð¼ (Ð¾Ð¿ÑÐµÐ´ÐµÐ»ÐµÐ½Ð½Ð¾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79" y="838200"/>
            <a:ext cx="8398933"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423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20" t="9921" r="29722" b="13889"/>
          <a:stretch/>
        </p:blipFill>
        <p:spPr bwMode="auto">
          <a:xfrm>
            <a:off x="127993" y="381000"/>
            <a:ext cx="8635007" cy="591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6864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612845"/>
            <a:ext cx="7924800" cy="5632311"/>
          </a:xfrm>
          <a:prstGeom prst="rect">
            <a:avLst/>
          </a:prstGeom>
        </p:spPr>
        <p:txBody>
          <a:bodyPr wrap="square">
            <a:spAutoFit/>
          </a:bodyPr>
          <a:lstStyle/>
          <a:p>
            <a:r>
              <a:rPr lang="ru-RU" sz="2400" b="1" dirty="0"/>
              <a:t>Дилерские </a:t>
            </a:r>
            <a:r>
              <a:rPr lang="ru-RU" sz="2400" b="1" dirty="0" smtClean="0"/>
              <a:t>права. </a:t>
            </a:r>
            <a:r>
              <a:rPr lang="ru-RU" sz="2400" dirty="0"/>
              <a:t>Каждый дилер имеет право</a:t>
            </a:r>
            <a:r>
              <a:rPr lang="ru-RU" sz="2400" dirty="0" smtClean="0"/>
              <a:t>:</a:t>
            </a:r>
          </a:p>
          <a:p>
            <a:pPr marL="342900" indent="-342900">
              <a:buAutoNum type="arabicParenR"/>
            </a:pPr>
            <a:r>
              <a:rPr lang="ru-RU" sz="2400" dirty="0" smtClean="0"/>
              <a:t>Именовать </a:t>
            </a:r>
            <a:r>
              <a:rPr lang="ru-RU" sz="2400" dirty="0"/>
              <a:t>себя официальным представителем производителя или дистрибьютора</a:t>
            </a:r>
            <a:r>
              <a:rPr lang="ru-RU" sz="2400" dirty="0" smtClean="0"/>
              <a:t>.</a:t>
            </a:r>
          </a:p>
          <a:p>
            <a:pPr marL="342900" indent="-342900">
              <a:buAutoNum type="arabicParenR"/>
            </a:pPr>
            <a:r>
              <a:rPr lang="ru-RU" sz="2400" dirty="0" smtClean="0"/>
              <a:t> </a:t>
            </a:r>
            <a:r>
              <a:rPr lang="ru-RU" sz="2400" dirty="0"/>
              <a:t>Получать товар с учетом дилерских скидок. Он играет роль торгового посредника, поэтому он покупает продукцию по особым ценам. </a:t>
            </a:r>
            <a:endParaRPr lang="ru-RU" sz="2400" dirty="0" smtClean="0"/>
          </a:p>
          <a:p>
            <a:pPr marL="342900" indent="-342900">
              <a:buAutoNum type="arabicParenR"/>
            </a:pPr>
            <a:r>
              <a:rPr lang="ru-RU" sz="2400" dirty="0" smtClean="0"/>
              <a:t>Представлять </a:t>
            </a:r>
            <a:r>
              <a:rPr lang="ru-RU" sz="2400" dirty="0"/>
              <a:t>торговые интересы производственной фирмы в определенном регионе или среди конкретного круга покупателей. </a:t>
            </a:r>
            <a:endParaRPr lang="ru-RU" sz="2400" dirty="0" smtClean="0"/>
          </a:p>
          <a:p>
            <a:pPr marL="342900" indent="-342900">
              <a:buAutoNum type="arabicParenR"/>
            </a:pPr>
            <a:r>
              <a:rPr lang="ru-RU" sz="2400" dirty="0" smtClean="0"/>
              <a:t>Получить </a:t>
            </a:r>
            <a:r>
              <a:rPr lang="ru-RU" sz="2400" dirty="0"/>
              <a:t>кредит от производителя с целью развития своей торговой деятельности. Из этого пункта следует, что посредник не обязательно должен быть финансово обеспеченным. Чем отличается дилер от дистрибьютора? Тем, что он может начинать свою деятельность с минимальным вкладом</a:t>
            </a:r>
            <a:r>
              <a:rPr lang="ru-RU" sz="2400" dirty="0" smtClean="0"/>
              <a:t>.</a:t>
            </a:r>
            <a:endParaRPr lang="ru-RU" sz="2400" dirty="0"/>
          </a:p>
        </p:txBody>
      </p:sp>
    </p:spTree>
    <p:extLst>
      <p:ext uri="{BB962C8B-B14F-4D97-AF65-F5344CB8AC3E}">
        <p14:creationId xmlns:p14="http://schemas.microsoft.com/office/powerpoint/2010/main" val="16420753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228600"/>
            <a:ext cx="8458200" cy="6232475"/>
          </a:xfrm>
          <a:prstGeom prst="rect">
            <a:avLst/>
          </a:prstGeom>
        </p:spPr>
        <p:txBody>
          <a:bodyPr wrap="square">
            <a:spAutoFit/>
          </a:bodyPr>
          <a:lstStyle/>
          <a:p>
            <a:pPr algn="ctr"/>
            <a:r>
              <a:rPr lang="ru-RU" sz="2000" b="1" dirty="0"/>
              <a:t>Обязанности </a:t>
            </a:r>
            <a:r>
              <a:rPr lang="ru-RU" sz="2000" b="1" dirty="0" smtClean="0"/>
              <a:t>дилера: </a:t>
            </a:r>
          </a:p>
          <a:p>
            <a:r>
              <a:rPr lang="ru-RU" sz="1900" b="1" dirty="0" smtClean="0"/>
              <a:t>1)Плановость </a:t>
            </a:r>
            <a:r>
              <a:rPr lang="ru-RU" sz="1900" b="1" dirty="0"/>
              <a:t>закупки </a:t>
            </a:r>
            <a:r>
              <a:rPr lang="ru-RU" sz="1900" dirty="0"/>
              <a:t>– дилер должен покупать товар в определенном количестве и с указанной в договоре периодичностью. </a:t>
            </a:r>
            <a:endParaRPr lang="ru-RU" sz="1900" dirty="0" smtClean="0"/>
          </a:p>
          <a:p>
            <a:r>
              <a:rPr lang="ru-RU" sz="1900" b="1" dirty="0" smtClean="0"/>
              <a:t>2) Территориальность </a:t>
            </a:r>
            <a:r>
              <a:rPr lang="ru-RU" sz="1900" dirty="0"/>
              <a:t>– посредник имеет свою зону реализации и должен придерживаться ее. Как правило, такая территория сбыта совпадает с географическим или административно-территориальным делением страны. </a:t>
            </a:r>
            <a:endParaRPr lang="ru-RU" sz="1900" dirty="0" smtClean="0"/>
          </a:p>
          <a:p>
            <a:r>
              <a:rPr lang="ru-RU" sz="1900" b="1" dirty="0" smtClean="0"/>
              <a:t>3) Продвижение </a:t>
            </a:r>
            <a:r>
              <a:rPr lang="ru-RU" sz="1900" b="1" dirty="0"/>
              <a:t>товара </a:t>
            </a:r>
            <a:r>
              <a:rPr lang="ru-RU" sz="1900" dirty="0"/>
              <a:t>– эта обязанность касается каждого торговца - дилера или дистрибьютора, но она проявляется по-разному. </a:t>
            </a:r>
            <a:r>
              <a:rPr lang="ru-RU" sz="1900" dirty="0" smtClean="0"/>
              <a:t>Дилер </a:t>
            </a:r>
            <a:r>
              <a:rPr lang="ru-RU" sz="1900" dirty="0"/>
              <a:t>и </a:t>
            </a:r>
            <a:r>
              <a:rPr lang="ru-RU" sz="1900" dirty="0" err="1"/>
              <a:t>дистрибьютер</a:t>
            </a:r>
            <a:r>
              <a:rPr lang="ru-RU" sz="1900" dirty="0"/>
              <a:t> практически в одинаковой мере обязаны способствовать реализации товара. Только каждый из них использует свои маркетинговые инструменты. Так, дилер должен проводить различные рекламные мероприятия и акции. </a:t>
            </a:r>
            <a:endParaRPr lang="ru-RU" sz="1900" dirty="0" smtClean="0"/>
          </a:p>
          <a:p>
            <a:r>
              <a:rPr lang="ru-RU" sz="1900" b="1" dirty="0" smtClean="0"/>
              <a:t>4) Торговать </a:t>
            </a:r>
            <a:r>
              <a:rPr lang="ru-RU" sz="1900" b="1" dirty="0"/>
              <a:t>только товарами одного производителя. </a:t>
            </a:r>
            <a:r>
              <a:rPr lang="ru-RU" sz="1900" dirty="0"/>
              <a:t>Особенно это контролируется, когда предприятие борется с конкурентами за рынок сбыта. Как правило, дилеры одной торговой марки должны придерживаться определенного стиля компании. Например, носить фирменную одежду, использовать специальное оборудование с рекламными рисунками и слоганами. </a:t>
            </a:r>
            <a:endParaRPr lang="ru-RU" sz="1900" dirty="0" smtClean="0"/>
          </a:p>
          <a:p>
            <a:r>
              <a:rPr lang="ru-RU" sz="1900" b="1" dirty="0" smtClean="0"/>
              <a:t>5)Послепродажное </a:t>
            </a:r>
            <a:r>
              <a:rPr lang="ru-RU" sz="1900" b="1" dirty="0"/>
              <a:t>обслуживание </a:t>
            </a:r>
            <a:r>
              <a:rPr lang="ru-RU" sz="1900" dirty="0"/>
              <a:t>– кроме реализации товара, дилер должен обеспечить гарантийный и послегарантийный ремонт проданной продукции. Гарантийный ремонт проводится бесплатно для покупателя, а понесенные дилером затраты должен возместить производитель. </a:t>
            </a:r>
          </a:p>
        </p:txBody>
      </p:sp>
    </p:spTree>
    <p:extLst>
      <p:ext uri="{BB962C8B-B14F-4D97-AF65-F5344CB8AC3E}">
        <p14:creationId xmlns:p14="http://schemas.microsoft.com/office/powerpoint/2010/main" val="3952925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51656094"/>
              </p:ext>
            </p:extLst>
          </p:nvPr>
        </p:nvGraphicFramePr>
        <p:xfrm>
          <a:off x="152400" y="228600"/>
          <a:ext cx="8839200" cy="6413119"/>
        </p:xfrm>
        <a:graphic>
          <a:graphicData uri="http://schemas.openxmlformats.org/drawingml/2006/table">
            <a:tbl>
              <a:tblPr firstRow="1" firstCol="1" bandRow="1">
                <a:tableStyleId>{5C22544A-7EE6-4342-B048-85BDC9FD1C3A}</a:tableStyleId>
              </a:tblPr>
              <a:tblGrid>
                <a:gridCol w="3053542"/>
                <a:gridCol w="5785658"/>
              </a:tblGrid>
              <a:tr h="6413119">
                <a:tc>
                  <a:txBody>
                    <a:bodyPr/>
                    <a:lstStyle/>
                    <a:p>
                      <a:pPr indent="450215" algn="just">
                        <a:lnSpc>
                          <a:spcPct val="120000"/>
                        </a:lnSpc>
                        <a:spcAft>
                          <a:spcPts val="0"/>
                        </a:spcAft>
                      </a:pPr>
                      <a:r>
                        <a:rPr lang="ru-RU" sz="2800" dirty="0" err="1">
                          <a:solidFill>
                            <a:schemeClr val="tx1"/>
                          </a:solidFill>
                          <a:effectLst/>
                        </a:rPr>
                        <a:t>Дистриб'ютор</a:t>
                      </a:r>
                      <a:endParaRPr lang="ru-RU" sz="2800" dirty="0">
                        <a:solidFill>
                          <a:schemeClr val="tx1"/>
                        </a:solidFill>
                        <a:effectLst/>
                        <a:latin typeface="Times New Roman"/>
                        <a:ea typeface="Times New Roman"/>
                        <a:cs typeface="Times New Roman"/>
                      </a:endParaRPr>
                    </a:p>
                  </a:txBody>
                  <a:tcPr marL="68580" marR="68580" marT="0" marB="0">
                    <a:noFill/>
                  </a:tcPr>
                </a:tc>
                <a:tc>
                  <a:txBody>
                    <a:bodyPr/>
                    <a:lstStyle/>
                    <a:p>
                      <a:pPr algn="l">
                        <a:lnSpc>
                          <a:spcPct val="120000"/>
                        </a:lnSpc>
                        <a:spcAft>
                          <a:spcPts val="0"/>
                        </a:spcAft>
                      </a:pPr>
                      <a:r>
                        <a:rPr lang="ru-RU" sz="2800" dirty="0" err="1">
                          <a:solidFill>
                            <a:schemeClr val="tx1"/>
                          </a:solidFill>
                          <a:effectLst/>
                        </a:rPr>
                        <a:t>Від</a:t>
                      </a:r>
                      <a:r>
                        <a:rPr lang="ru-RU" sz="2800" dirty="0">
                          <a:solidFill>
                            <a:schemeClr val="tx1"/>
                          </a:solidFill>
                          <a:effectLst/>
                        </a:rPr>
                        <a:t> чужого </a:t>
                      </a:r>
                      <a:r>
                        <a:rPr lang="ru-RU" sz="2800" dirty="0" err="1">
                          <a:solidFill>
                            <a:schemeClr val="tx1"/>
                          </a:solidFill>
                          <a:effectLst/>
                        </a:rPr>
                        <a:t>імені</a:t>
                      </a:r>
                      <a:r>
                        <a:rPr lang="ru-RU" sz="2800" dirty="0">
                          <a:solidFill>
                            <a:schemeClr val="tx1"/>
                          </a:solidFill>
                          <a:effectLst/>
                        </a:rPr>
                        <a:t> </a:t>
                      </a:r>
                      <a:r>
                        <a:rPr lang="uk-UA" sz="2800" dirty="0">
                          <a:solidFill>
                            <a:schemeClr val="tx1"/>
                          </a:solidFill>
                          <a:effectLst/>
                        </a:rPr>
                        <a:t>та</a:t>
                      </a:r>
                      <a:r>
                        <a:rPr lang="ru-RU" sz="2800" dirty="0">
                          <a:solidFill>
                            <a:schemeClr val="tx1"/>
                          </a:solidFill>
                          <a:effectLst/>
                        </a:rPr>
                        <a:t> за </a:t>
                      </a:r>
                      <a:r>
                        <a:rPr lang="ru-RU" sz="2800" dirty="0" err="1">
                          <a:solidFill>
                            <a:schemeClr val="tx1"/>
                          </a:solidFill>
                          <a:effectLst/>
                        </a:rPr>
                        <a:t>свій</a:t>
                      </a:r>
                      <a:r>
                        <a:rPr lang="ru-RU" sz="2800" dirty="0">
                          <a:solidFill>
                            <a:schemeClr val="tx1"/>
                          </a:solidFill>
                          <a:effectLst/>
                        </a:rPr>
                        <a:t> </a:t>
                      </a:r>
                      <a:r>
                        <a:rPr lang="ru-RU" sz="2800" dirty="0" err="1">
                          <a:solidFill>
                            <a:schemeClr val="tx1"/>
                          </a:solidFill>
                          <a:effectLst/>
                        </a:rPr>
                        <a:t>рахунок</a:t>
                      </a:r>
                      <a:r>
                        <a:rPr lang="ru-RU" sz="2800" dirty="0">
                          <a:solidFill>
                            <a:schemeClr val="tx1"/>
                          </a:solidFill>
                          <a:effectLst/>
                        </a:rPr>
                        <a:t>. </a:t>
                      </a:r>
                      <a:r>
                        <a:rPr lang="ru-RU" sz="2800" dirty="0" err="1">
                          <a:solidFill>
                            <a:schemeClr val="tx1"/>
                          </a:solidFill>
                          <a:effectLst/>
                        </a:rPr>
                        <a:t>Виробник</a:t>
                      </a:r>
                      <a:r>
                        <a:rPr lang="ru-RU" sz="2800" dirty="0">
                          <a:solidFill>
                            <a:schemeClr val="tx1"/>
                          </a:solidFill>
                          <a:effectLst/>
                        </a:rPr>
                        <a:t> </a:t>
                      </a:r>
                      <a:r>
                        <a:rPr lang="ru-RU" sz="2800" dirty="0" err="1">
                          <a:solidFill>
                            <a:schemeClr val="tx1"/>
                          </a:solidFill>
                          <a:effectLst/>
                        </a:rPr>
                        <a:t>дає</a:t>
                      </a:r>
                      <a:r>
                        <a:rPr lang="ru-RU" sz="2800" dirty="0">
                          <a:solidFill>
                            <a:schemeClr val="tx1"/>
                          </a:solidFill>
                          <a:effectLst/>
                        </a:rPr>
                        <a:t> </a:t>
                      </a:r>
                      <a:r>
                        <a:rPr lang="ru-RU" sz="2800" dirty="0" err="1">
                          <a:solidFill>
                            <a:schemeClr val="tx1"/>
                          </a:solidFill>
                          <a:effectLst/>
                        </a:rPr>
                        <a:t>дистриб'ютору</a:t>
                      </a:r>
                      <a:r>
                        <a:rPr lang="ru-RU" sz="2800" dirty="0">
                          <a:solidFill>
                            <a:schemeClr val="tx1"/>
                          </a:solidFill>
                          <a:effectLst/>
                        </a:rPr>
                        <a:t> право </a:t>
                      </a:r>
                      <a:r>
                        <a:rPr lang="ru-RU" sz="2800" dirty="0" err="1">
                          <a:solidFill>
                            <a:schemeClr val="tx1"/>
                          </a:solidFill>
                          <a:effectLst/>
                        </a:rPr>
                        <a:t>торгувати</a:t>
                      </a:r>
                      <a:r>
                        <a:rPr lang="ru-RU" sz="2800" dirty="0">
                          <a:solidFill>
                            <a:schemeClr val="tx1"/>
                          </a:solidFill>
                          <a:effectLst/>
                        </a:rPr>
                        <a:t> </a:t>
                      </a:r>
                      <a:r>
                        <a:rPr lang="ru-RU" sz="2800" dirty="0" err="1">
                          <a:solidFill>
                            <a:schemeClr val="tx1"/>
                          </a:solidFill>
                          <a:effectLst/>
                        </a:rPr>
                        <a:t>своєю</a:t>
                      </a:r>
                      <a:r>
                        <a:rPr lang="ru-RU" sz="2800" dirty="0">
                          <a:solidFill>
                            <a:schemeClr val="tx1"/>
                          </a:solidFill>
                          <a:effectLst/>
                        </a:rPr>
                        <a:t> </a:t>
                      </a:r>
                      <a:r>
                        <a:rPr lang="ru-RU" sz="2800" dirty="0" err="1">
                          <a:solidFill>
                            <a:schemeClr val="tx1"/>
                          </a:solidFill>
                          <a:effectLst/>
                        </a:rPr>
                        <a:t>продукцією</a:t>
                      </a:r>
                      <a:r>
                        <a:rPr lang="ru-RU" sz="2800" dirty="0">
                          <a:solidFill>
                            <a:schemeClr val="tx1"/>
                          </a:solidFill>
                          <a:effectLst/>
                        </a:rPr>
                        <a:t> на </a:t>
                      </a:r>
                      <a:r>
                        <a:rPr lang="ru-RU" sz="2800" dirty="0" err="1">
                          <a:solidFill>
                            <a:schemeClr val="tx1"/>
                          </a:solidFill>
                          <a:effectLst/>
                        </a:rPr>
                        <a:t>певній</a:t>
                      </a:r>
                      <a:r>
                        <a:rPr lang="ru-RU" sz="2800" dirty="0">
                          <a:solidFill>
                            <a:schemeClr val="tx1"/>
                          </a:solidFill>
                          <a:effectLst/>
                        </a:rPr>
                        <a:t> </a:t>
                      </a:r>
                      <a:r>
                        <a:rPr lang="ru-RU" sz="2800" dirty="0" err="1">
                          <a:solidFill>
                            <a:schemeClr val="tx1"/>
                          </a:solidFill>
                          <a:effectLst/>
                        </a:rPr>
                        <a:t>території</a:t>
                      </a:r>
                      <a:r>
                        <a:rPr lang="ru-RU" sz="2800" dirty="0">
                          <a:solidFill>
                            <a:schemeClr val="tx1"/>
                          </a:solidFill>
                          <a:effectLst/>
                        </a:rPr>
                        <a:t> та </a:t>
                      </a:r>
                      <a:r>
                        <a:rPr lang="ru-RU" sz="2800" dirty="0" err="1">
                          <a:solidFill>
                            <a:schemeClr val="tx1"/>
                          </a:solidFill>
                          <a:effectLst/>
                        </a:rPr>
                        <a:t>протягом</a:t>
                      </a:r>
                      <a:r>
                        <a:rPr lang="ru-RU" sz="2800" dirty="0">
                          <a:solidFill>
                            <a:schemeClr val="tx1"/>
                          </a:solidFill>
                          <a:effectLst/>
                        </a:rPr>
                        <a:t> </a:t>
                      </a:r>
                      <a:r>
                        <a:rPr lang="ru-RU" sz="2800" dirty="0" err="1">
                          <a:solidFill>
                            <a:schemeClr val="tx1"/>
                          </a:solidFill>
                          <a:effectLst/>
                        </a:rPr>
                        <a:t>певного</a:t>
                      </a:r>
                      <a:r>
                        <a:rPr lang="ru-RU" sz="2800" dirty="0">
                          <a:solidFill>
                            <a:schemeClr val="tx1"/>
                          </a:solidFill>
                          <a:effectLst/>
                        </a:rPr>
                        <a:t> </a:t>
                      </a:r>
                      <a:r>
                        <a:rPr lang="ru-RU" sz="2800" dirty="0" err="1">
                          <a:solidFill>
                            <a:schemeClr val="tx1"/>
                          </a:solidFill>
                          <a:effectLst/>
                        </a:rPr>
                        <a:t>терміну</a:t>
                      </a:r>
                      <a:r>
                        <a:rPr lang="ru-RU" sz="2800" dirty="0">
                          <a:solidFill>
                            <a:schemeClr val="tx1"/>
                          </a:solidFill>
                          <a:effectLst/>
                        </a:rPr>
                        <a:t>. Таким чином, </a:t>
                      </a:r>
                      <a:r>
                        <a:rPr lang="ru-RU" sz="2800" dirty="0" err="1">
                          <a:solidFill>
                            <a:schemeClr val="tx1"/>
                          </a:solidFill>
                          <a:effectLst/>
                        </a:rPr>
                        <a:t>дистриб'ютор</a:t>
                      </a:r>
                      <a:r>
                        <a:rPr lang="ru-RU" sz="2800" dirty="0">
                          <a:solidFill>
                            <a:schemeClr val="tx1"/>
                          </a:solidFill>
                          <a:effectLst/>
                        </a:rPr>
                        <a:t> </a:t>
                      </a:r>
                      <a:r>
                        <a:rPr lang="ru-RU" sz="2800" dirty="0" err="1">
                          <a:solidFill>
                            <a:schemeClr val="tx1"/>
                          </a:solidFill>
                          <a:effectLst/>
                        </a:rPr>
                        <a:t>стає</a:t>
                      </a:r>
                      <a:r>
                        <a:rPr lang="ru-RU" sz="2800" dirty="0">
                          <a:solidFill>
                            <a:schemeClr val="tx1"/>
                          </a:solidFill>
                          <a:effectLst/>
                        </a:rPr>
                        <a:t> </a:t>
                      </a:r>
                      <a:r>
                        <a:rPr lang="ru-RU" sz="2800" dirty="0" err="1">
                          <a:solidFill>
                            <a:schemeClr val="tx1"/>
                          </a:solidFill>
                          <a:effectLst/>
                        </a:rPr>
                        <a:t>власником</a:t>
                      </a:r>
                      <a:r>
                        <a:rPr lang="ru-RU" sz="2800" dirty="0">
                          <a:solidFill>
                            <a:schemeClr val="tx1"/>
                          </a:solidFill>
                          <a:effectLst/>
                        </a:rPr>
                        <a:t> </a:t>
                      </a:r>
                      <a:r>
                        <a:rPr lang="ru-RU" sz="2800" dirty="0" err="1">
                          <a:solidFill>
                            <a:schemeClr val="tx1"/>
                          </a:solidFill>
                          <a:effectLst/>
                        </a:rPr>
                        <a:t>продукції</a:t>
                      </a:r>
                      <a:r>
                        <a:rPr lang="ru-RU" sz="2800" dirty="0">
                          <a:solidFill>
                            <a:schemeClr val="tx1"/>
                          </a:solidFill>
                          <a:effectLst/>
                        </a:rPr>
                        <a:t>. За договором </a:t>
                      </a:r>
                      <a:r>
                        <a:rPr lang="ru-RU" sz="2800" dirty="0" err="1">
                          <a:solidFill>
                            <a:schemeClr val="tx1"/>
                          </a:solidFill>
                          <a:effectLst/>
                        </a:rPr>
                        <a:t>він</a:t>
                      </a:r>
                      <a:r>
                        <a:rPr lang="ru-RU" sz="2800" dirty="0">
                          <a:solidFill>
                            <a:schemeClr val="tx1"/>
                          </a:solidFill>
                          <a:effectLst/>
                        </a:rPr>
                        <a:t> </a:t>
                      </a:r>
                      <a:r>
                        <a:rPr lang="ru-RU" sz="2800" dirty="0" err="1">
                          <a:solidFill>
                            <a:schemeClr val="tx1"/>
                          </a:solidFill>
                          <a:effectLst/>
                        </a:rPr>
                        <a:t>набуває</a:t>
                      </a:r>
                      <a:r>
                        <a:rPr lang="ru-RU" sz="2800" dirty="0">
                          <a:solidFill>
                            <a:schemeClr val="tx1"/>
                          </a:solidFill>
                          <a:effectLst/>
                        </a:rPr>
                        <a:t> права на продаж </a:t>
                      </a:r>
                      <a:r>
                        <a:rPr lang="ru-RU" sz="2800" dirty="0" err="1">
                          <a:solidFill>
                            <a:schemeClr val="tx1"/>
                          </a:solidFill>
                          <a:effectLst/>
                        </a:rPr>
                        <a:t>продукції</a:t>
                      </a:r>
                      <a:r>
                        <a:rPr lang="ru-RU" sz="2800" dirty="0">
                          <a:solidFill>
                            <a:schemeClr val="tx1"/>
                          </a:solidFill>
                          <a:effectLst/>
                        </a:rPr>
                        <a:t>. </a:t>
                      </a:r>
                      <a:r>
                        <a:rPr lang="uk-UA" sz="2800" dirty="0">
                          <a:solidFill>
                            <a:schemeClr val="tx1"/>
                          </a:solidFill>
                          <a:effectLst/>
                        </a:rPr>
                        <a:t>       </a:t>
                      </a:r>
                      <a:r>
                        <a:rPr lang="ru-RU" sz="2800" dirty="0">
                          <a:solidFill>
                            <a:schemeClr val="tx1"/>
                          </a:solidFill>
                          <a:effectLst/>
                        </a:rPr>
                        <a:t>У </a:t>
                      </a:r>
                      <a:r>
                        <a:rPr lang="ru-RU" sz="2800" dirty="0" err="1">
                          <a:solidFill>
                            <a:schemeClr val="tx1"/>
                          </a:solidFill>
                          <a:effectLst/>
                        </a:rPr>
                        <a:t>логістичному</a:t>
                      </a:r>
                      <a:r>
                        <a:rPr lang="ru-RU" sz="2800" dirty="0">
                          <a:solidFill>
                            <a:schemeClr val="tx1"/>
                          </a:solidFill>
                          <a:effectLst/>
                        </a:rPr>
                        <a:t> </a:t>
                      </a:r>
                      <a:r>
                        <a:rPr lang="ru-RU" sz="2800" dirty="0" err="1">
                          <a:solidFill>
                            <a:schemeClr val="tx1"/>
                          </a:solidFill>
                          <a:effectLst/>
                        </a:rPr>
                        <a:t>ланцюзі</a:t>
                      </a:r>
                      <a:r>
                        <a:rPr lang="ru-RU" sz="2800" dirty="0">
                          <a:solidFill>
                            <a:schemeClr val="tx1"/>
                          </a:solidFill>
                          <a:effectLst/>
                        </a:rPr>
                        <a:t> </a:t>
                      </a:r>
                      <a:r>
                        <a:rPr lang="ru-RU" sz="2800" dirty="0" err="1">
                          <a:solidFill>
                            <a:schemeClr val="tx1"/>
                          </a:solidFill>
                          <a:effectLst/>
                        </a:rPr>
                        <a:t>дистриб'ютори</a:t>
                      </a:r>
                      <a:r>
                        <a:rPr lang="ru-RU" sz="2800" dirty="0">
                          <a:solidFill>
                            <a:schemeClr val="tx1"/>
                          </a:solidFill>
                          <a:effectLst/>
                        </a:rPr>
                        <a:t> </a:t>
                      </a:r>
                      <a:r>
                        <a:rPr lang="ru-RU" sz="2800" dirty="0" err="1">
                          <a:solidFill>
                            <a:schemeClr val="tx1"/>
                          </a:solidFill>
                          <a:effectLst/>
                        </a:rPr>
                        <a:t>зазвичай</a:t>
                      </a:r>
                      <a:r>
                        <a:rPr lang="ru-RU" sz="2800" dirty="0">
                          <a:solidFill>
                            <a:schemeClr val="tx1"/>
                          </a:solidFill>
                          <a:effectLst/>
                        </a:rPr>
                        <a:t> </a:t>
                      </a:r>
                      <a:r>
                        <a:rPr lang="ru-RU" sz="2800" dirty="0" err="1">
                          <a:solidFill>
                            <a:schemeClr val="tx1"/>
                          </a:solidFill>
                          <a:effectLst/>
                        </a:rPr>
                        <a:t>займають</a:t>
                      </a:r>
                      <a:r>
                        <a:rPr lang="ru-RU" sz="2800" dirty="0">
                          <a:solidFill>
                            <a:schemeClr val="tx1"/>
                          </a:solidFill>
                          <a:effectLst/>
                        </a:rPr>
                        <a:t> </a:t>
                      </a:r>
                      <a:r>
                        <a:rPr lang="ru-RU" sz="2800" dirty="0" err="1">
                          <a:solidFill>
                            <a:schemeClr val="tx1"/>
                          </a:solidFill>
                          <a:effectLst/>
                        </a:rPr>
                        <a:t>позицію</a:t>
                      </a:r>
                      <a:r>
                        <a:rPr lang="ru-RU" sz="2800" dirty="0">
                          <a:solidFill>
                            <a:schemeClr val="tx1"/>
                          </a:solidFill>
                          <a:effectLst/>
                        </a:rPr>
                        <a:t> </a:t>
                      </a:r>
                      <a:r>
                        <a:rPr lang="ru-RU" sz="2800" dirty="0" err="1">
                          <a:solidFill>
                            <a:schemeClr val="tx1"/>
                          </a:solidFill>
                          <a:effectLst/>
                        </a:rPr>
                        <a:t>між</a:t>
                      </a:r>
                      <a:r>
                        <a:rPr lang="ru-RU" sz="2800" dirty="0">
                          <a:solidFill>
                            <a:schemeClr val="tx1"/>
                          </a:solidFill>
                          <a:effectLst/>
                        </a:rPr>
                        <a:t> </a:t>
                      </a:r>
                      <a:r>
                        <a:rPr lang="ru-RU" sz="2800" dirty="0" err="1">
                          <a:solidFill>
                            <a:schemeClr val="tx1"/>
                          </a:solidFill>
                          <a:effectLst/>
                        </a:rPr>
                        <a:t>виробником</a:t>
                      </a:r>
                      <a:r>
                        <a:rPr lang="ru-RU" sz="2800" dirty="0">
                          <a:solidFill>
                            <a:schemeClr val="tx1"/>
                          </a:solidFill>
                          <a:effectLst/>
                        </a:rPr>
                        <a:t> і дилерами</a:t>
                      </a:r>
                      <a:endParaRPr lang="ru-RU" sz="2800" dirty="0">
                        <a:solidFill>
                          <a:schemeClr val="tx1"/>
                        </a:solidFill>
                        <a:effectLst/>
                        <a:latin typeface="Times New Roman"/>
                        <a:ea typeface="Times New Roman"/>
                        <a:cs typeface="Times New Roman"/>
                      </a:endParaRPr>
                    </a:p>
                  </a:txBody>
                  <a:tcPr marL="68580" marR="6858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38169585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0" y="762000"/>
            <a:ext cx="7848600" cy="4031873"/>
          </a:xfrm>
          <a:prstGeom prst="rect">
            <a:avLst/>
          </a:prstGeom>
        </p:spPr>
        <p:txBody>
          <a:bodyPr wrap="square">
            <a:spAutoFit/>
          </a:bodyPr>
          <a:lstStyle/>
          <a:p>
            <a:r>
              <a:rPr lang="ru-RU" sz="3200" dirty="0"/>
              <a:t>Дистрибьютором может быть как крупная компания, так и один человек, имеющий определенные навыки и знания. Кроме того, распространитель владеет </a:t>
            </a:r>
            <a:r>
              <a:rPr lang="ru-RU" sz="3200" b="1" dirty="0"/>
              <a:t>эксклюзивным правом реализовывать товар по заниженной цене без торговых наценок.</a:t>
            </a:r>
            <a:r>
              <a:rPr lang="ru-RU" sz="3200" dirty="0"/>
              <a:t> Это самые важные отличия дистрибьютора от дилера. </a:t>
            </a:r>
          </a:p>
        </p:txBody>
      </p:sp>
    </p:spTree>
    <p:extLst>
      <p:ext uri="{BB962C8B-B14F-4D97-AF65-F5344CB8AC3E}">
        <p14:creationId xmlns:p14="http://schemas.microsoft.com/office/powerpoint/2010/main" val="4853294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304800"/>
            <a:ext cx="8305800" cy="5693866"/>
          </a:xfrm>
          <a:prstGeom prst="rect">
            <a:avLst/>
          </a:prstGeom>
        </p:spPr>
        <p:txBody>
          <a:bodyPr wrap="square">
            <a:spAutoFit/>
          </a:bodyPr>
          <a:lstStyle/>
          <a:p>
            <a:pPr algn="ctr"/>
            <a:r>
              <a:rPr lang="ru-RU" sz="2800" b="1" dirty="0"/>
              <a:t>Функции </a:t>
            </a:r>
            <a:r>
              <a:rPr lang="ru-RU" sz="2800" b="1" dirty="0" smtClean="0"/>
              <a:t>дистрибьютора</a:t>
            </a:r>
          </a:p>
          <a:p>
            <a:r>
              <a:rPr lang="ru-RU" sz="2800" b="1" dirty="0" smtClean="0"/>
              <a:t> </a:t>
            </a:r>
            <a:r>
              <a:rPr lang="ru-RU" sz="2800" dirty="0"/>
              <a:t>Функции дистрибьютора и дилера очень похожи. Распространитель также занимается реализацией товара, пополнением запасов продукции и поиском путей ее сбыта. </a:t>
            </a:r>
            <a:r>
              <a:rPr lang="ru-RU" sz="2800" b="1" i="1" dirty="0"/>
              <a:t>Но все же есть основная особенность, чем дистрибьютор отличается от дилера – это развитие и поддержание дилерской сети. </a:t>
            </a:r>
            <a:r>
              <a:rPr lang="ru-RU" sz="2800" dirty="0"/>
              <a:t>То есть, распространитель занимается постоянным поиском новых посредников. Таким образом, для наращивания больших объемов продаж </a:t>
            </a:r>
            <a:r>
              <a:rPr lang="ru-RU" sz="2800" b="1" dirty="0">
                <a:solidFill>
                  <a:srgbClr val="C00000"/>
                </a:solidFill>
              </a:rPr>
              <a:t>каждый дистрибьютор старается создать собственную дилерскую сеть, которая бы приносила стабильный регулярный </a:t>
            </a:r>
            <a:r>
              <a:rPr lang="ru-RU" sz="2800" b="1" dirty="0" smtClean="0">
                <a:solidFill>
                  <a:srgbClr val="C00000"/>
                </a:solidFill>
              </a:rPr>
              <a:t>доход</a:t>
            </a:r>
            <a:endParaRPr lang="ru-RU" sz="2800" b="1" dirty="0">
              <a:solidFill>
                <a:srgbClr val="C00000"/>
              </a:solidFill>
            </a:endParaRPr>
          </a:p>
        </p:txBody>
      </p:sp>
    </p:spTree>
    <p:extLst>
      <p:ext uri="{BB962C8B-B14F-4D97-AF65-F5344CB8AC3E}">
        <p14:creationId xmlns:p14="http://schemas.microsoft.com/office/powerpoint/2010/main" val="23448119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228600"/>
            <a:ext cx="8839200" cy="6247864"/>
          </a:xfrm>
          <a:prstGeom prst="rect">
            <a:avLst/>
          </a:prstGeom>
        </p:spPr>
        <p:txBody>
          <a:bodyPr wrap="square">
            <a:spAutoFit/>
          </a:bodyPr>
          <a:lstStyle/>
          <a:p>
            <a:pPr algn="ctr"/>
            <a:r>
              <a:rPr lang="ru-RU" sz="3200" b="1" dirty="0"/>
              <a:t>Требования к </a:t>
            </a:r>
            <a:r>
              <a:rPr lang="ru-RU" sz="3200" b="1" dirty="0" smtClean="0"/>
              <a:t>дистрибьюторам</a:t>
            </a:r>
          </a:p>
          <a:p>
            <a:r>
              <a:rPr lang="ru-RU" sz="3200" dirty="0" smtClean="0"/>
              <a:t>Для </a:t>
            </a:r>
            <a:r>
              <a:rPr lang="ru-RU" sz="3200" dirty="0"/>
              <a:t>реализации своих функций дистрибьютор обязан соответствовать определенным требованиям. Так, он должен иметь: </a:t>
            </a:r>
            <a:endParaRPr lang="ru-RU" sz="3200" dirty="0" smtClean="0"/>
          </a:p>
          <a:p>
            <a:pPr marL="514350" indent="-514350">
              <a:buAutoNum type="arabicParenR"/>
            </a:pPr>
            <a:r>
              <a:rPr lang="ru-RU" sz="3200" dirty="0" smtClean="0"/>
              <a:t>специально </a:t>
            </a:r>
            <a:r>
              <a:rPr lang="ru-RU" sz="3200" dirty="0"/>
              <a:t>отведенное место для хранения необходимого количества товара</a:t>
            </a:r>
            <a:r>
              <a:rPr lang="ru-RU" sz="3200" dirty="0" smtClean="0"/>
              <a:t>;</a:t>
            </a:r>
          </a:p>
          <a:p>
            <a:pPr marL="514350" indent="-514350">
              <a:buAutoNum type="arabicParenR"/>
            </a:pPr>
            <a:r>
              <a:rPr lang="ru-RU" sz="3200" dirty="0" smtClean="0"/>
              <a:t> </a:t>
            </a:r>
            <a:r>
              <a:rPr lang="ru-RU" sz="3200" dirty="0"/>
              <a:t>собственную дилерскую сеть</a:t>
            </a:r>
            <a:r>
              <a:rPr lang="ru-RU" sz="3200" dirty="0" smtClean="0"/>
              <a:t>;</a:t>
            </a:r>
          </a:p>
          <a:p>
            <a:pPr marL="514350" indent="-514350">
              <a:buAutoNum type="arabicParenR"/>
            </a:pPr>
            <a:r>
              <a:rPr lang="ru-RU" sz="3200" dirty="0" smtClean="0"/>
              <a:t> </a:t>
            </a:r>
            <a:r>
              <a:rPr lang="ru-RU" sz="3200" dirty="0"/>
              <a:t>денежные средства для кредитования посредников</a:t>
            </a:r>
            <a:r>
              <a:rPr lang="ru-RU" sz="3200" dirty="0" smtClean="0"/>
              <a:t>;</a:t>
            </a:r>
          </a:p>
          <a:p>
            <a:pPr marL="514350" indent="-514350">
              <a:buAutoNum type="arabicParenR"/>
            </a:pPr>
            <a:r>
              <a:rPr lang="ru-RU" sz="3200" dirty="0" smtClean="0"/>
              <a:t> </a:t>
            </a:r>
            <a:r>
              <a:rPr lang="ru-RU" sz="3200" dirty="0"/>
              <a:t>квалифицированный персонал</a:t>
            </a:r>
            <a:r>
              <a:rPr lang="ru-RU" sz="3200" dirty="0" smtClean="0"/>
              <a:t>.</a:t>
            </a:r>
          </a:p>
          <a:p>
            <a:r>
              <a:rPr lang="ru-RU" sz="3200" dirty="0" smtClean="0"/>
              <a:t> </a:t>
            </a:r>
            <a:r>
              <a:rPr lang="ru-RU" sz="2400" dirty="0"/>
              <a:t>Такие отличия дистрибьютора от дилера свидетельствуют о некоторой сложности профессии, так как распространитель должен иметь </a:t>
            </a:r>
            <a:r>
              <a:rPr lang="ru-RU" sz="2400" b="1" dirty="0"/>
              <a:t>определенную материальную основу. </a:t>
            </a:r>
          </a:p>
        </p:txBody>
      </p:sp>
    </p:spTree>
    <p:extLst>
      <p:ext uri="{BB962C8B-B14F-4D97-AF65-F5344CB8AC3E}">
        <p14:creationId xmlns:p14="http://schemas.microsoft.com/office/powerpoint/2010/main" val="23920844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ÐÐ¿ÐµÑÐ°ÑÑÑ Ð´Ð¸ÑÑÑÐ¸Ð±'ÑÑÐ¾ÑÐ½Ð¾Ñ ÑÐ³Ð¾Ð´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57544"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686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46" t="21627" r="75194" b="14881"/>
          <a:stretch/>
        </p:blipFill>
        <p:spPr bwMode="auto">
          <a:xfrm>
            <a:off x="2057401" y="567722"/>
            <a:ext cx="4876800" cy="608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3418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Оптимізаційні рішення логістики розподілення:</a:t>
            </a:r>
            <a:endParaRPr lang="ru-RU" b="1" dirty="0"/>
          </a:p>
        </p:txBody>
      </p:sp>
      <p:sp>
        <p:nvSpPr>
          <p:cNvPr id="3" name="Прямоугольник 2"/>
          <p:cNvSpPr/>
          <p:nvPr/>
        </p:nvSpPr>
        <p:spPr>
          <a:xfrm>
            <a:off x="381000" y="1600200"/>
            <a:ext cx="8229600" cy="4524315"/>
          </a:xfrm>
          <a:prstGeom prst="rect">
            <a:avLst/>
          </a:prstGeom>
        </p:spPr>
        <p:txBody>
          <a:bodyPr wrap="square">
            <a:spAutoFit/>
          </a:bodyPr>
          <a:lstStyle/>
          <a:p>
            <a:r>
              <a:rPr lang="uk-UA" sz="3200" b="1" dirty="0" smtClean="0"/>
              <a:t>1) щодо </a:t>
            </a:r>
            <a:r>
              <a:rPr lang="uk-UA" sz="3200" b="1" dirty="0"/>
              <a:t>параметрів товарного потоку, </a:t>
            </a:r>
            <a:endParaRPr lang="uk-UA" sz="3200" b="1" dirty="0" smtClean="0"/>
          </a:p>
          <a:p>
            <a:r>
              <a:rPr lang="uk-UA" sz="3200" b="1" dirty="0" smtClean="0"/>
              <a:t>2) вибору </a:t>
            </a:r>
            <a:r>
              <a:rPr lang="uk-UA" sz="3200" b="1" dirty="0"/>
              <a:t>постачальника</a:t>
            </a:r>
            <a:r>
              <a:rPr lang="uk-UA" sz="3200" b="1" dirty="0" smtClean="0"/>
              <a:t>,</a:t>
            </a:r>
          </a:p>
          <a:p>
            <a:r>
              <a:rPr lang="uk-UA" sz="3200" b="1" dirty="0" smtClean="0"/>
              <a:t>3) </a:t>
            </a:r>
            <a:r>
              <a:rPr lang="uk-UA" sz="3200" b="1" dirty="0"/>
              <a:t>процедур закупівель, </a:t>
            </a:r>
            <a:endParaRPr lang="uk-UA" sz="3200" b="1" dirty="0" smtClean="0"/>
          </a:p>
          <a:p>
            <a:r>
              <a:rPr lang="uk-UA" sz="3200" b="1" dirty="0" smtClean="0"/>
              <a:t>4) організації </a:t>
            </a:r>
            <a:r>
              <a:rPr lang="uk-UA" sz="3200" b="1" dirty="0"/>
              <a:t>складського господарства і процесів зберігання товарів на складах</a:t>
            </a:r>
            <a:r>
              <a:rPr lang="uk-UA" sz="3200" b="1" dirty="0" smtClean="0"/>
              <a:t>,</a:t>
            </a:r>
          </a:p>
          <a:p>
            <a:pPr marL="514350" indent="-514350">
              <a:buAutoNum type="arabicParenR" startAt="5"/>
            </a:pPr>
            <a:r>
              <a:rPr lang="uk-UA" sz="3200" b="1" dirty="0" smtClean="0"/>
              <a:t>рівня </a:t>
            </a:r>
            <a:r>
              <a:rPr lang="uk-UA" sz="3200" b="1" dirty="0"/>
              <a:t>запасів, управління запасами</a:t>
            </a:r>
            <a:r>
              <a:rPr lang="uk-UA" sz="3200" b="1" dirty="0" smtClean="0"/>
              <a:t>,</a:t>
            </a:r>
          </a:p>
          <a:p>
            <a:pPr marL="514350" indent="-514350">
              <a:buAutoNum type="arabicParenR" startAt="5"/>
            </a:pPr>
            <a:r>
              <a:rPr lang="uk-UA" sz="3200" b="1" dirty="0" smtClean="0"/>
              <a:t> </a:t>
            </a:r>
            <a:r>
              <a:rPr lang="uk-UA" sz="3200" b="1" dirty="0"/>
              <a:t>забезпечення оптимального транспортування, доставки товарів</a:t>
            </a:r>
            <a:r>
              <a:rPr lang="uk-UA" sz="3200" b="1" dirty="0" smtClean="0"/>
              <a:t>,</a:t>
            </a:r>
          </a:p>
          <a:p>
            <a:pPr marL="514350" indent="-514350">
              <a:buAutoNum type="arabicParenR" startAt="5"/>
            </a:pPr>
            <a:r>
              <a:rPr lang="uk-UA" sz="3200" b="1" dirty="0" smtClean="0"/>
              <a:t> </a:t>
            </a:r>
            <a:r>
              <a:rPr lang="uk-UA" sz="3200" b="1" dirty="0"/>
              <a:t>системи інформації тощо</a:t>
            </a:r>
            <a:endParaRPr lang="ru-RU" sz="3200" b="1" dirty="0"/>
          </a:p>
        </p:txBody>
      </p:sp>
    </p:spTree>
    <p:extLst>
      <p:ext uri="{BB962C8B-B14F-4D97-AF65-F5344CB8AC3E}">
        <p14:creationId xmlns:p14="http://schemas.microsoft.com/office/powerpoint/2010/main" val="20863484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381000"/>
            <a:ext cx="7924800" cy="6370975"/>
          </a:xfrm>
          <a:prstGeom prst="rect">
            <a:avLst/>
          </a:prstGeom>
        </p:spPr>
        <p:txBody>
          <a:bodyPr wrap="square">
            <a:spAutoFit/>
          </a:bodyPr>
          <a:lstStyle/>
          <a:p>
            <a:r>
              <a:rPr lang="ru-RU" sz="2400" dirty="0"/>
              <a:t>Каждый производитель в самом начале деятельности желает создать развитую сеть сбыта своей продукции. Для этого он </a:t>
            </a:r>
            <a:r>
              <a:rPr lang="ru-RU" sz="2400" b="1" dirty="0"/>
              <a:t>использует и дистрибьюторов, и дилеров</a:t>
            </a:r>
            <a:r>
              <a:rPr lang="ru-RU" sz="2400" dirty="0"/>
              <a:t>. И те и другие выполняют одинаковую роль – реализация товара. </a:t>
            </a:r>
            <a:endParaRPr lang="ru-RU" sz="2400" dirty="0" smtClean="0"/>
          </a:p>
          <a:p>
            <a:pPr algn="ctr"/>
            <a:r>
              <a:rPr lang="ru-RU" sz="2400" b="1" u="sng" dirty="0" smtClean="0"/>
              <a:t>Но </a:t>
            </a:r>
            <a:r>
              <a:rPr lang="ru-RU" sz="2400" b="1" u="sng" dirty="0"/>
              <a:t>кто приносит больше дохода? </a:t>
            </a:r>
            <a:endParaRPr lang="ru-RU" sz="2400" b="1" u="sng" dirty="0" smtClean="0"/>
          </a:p>
          <a:p>
            <a:r>
              <a:rPr lang="ru-RU" sz="2400" b="1" dirty="0" smtClean="0"/>
              <a:t>По </a:t>
            </a:r>
            <a:r>
              <a:rPr lang="ru-RU" sz="2400" b="1" dirty="0"/>
              <a:t>количественным показателям </a:t>
            </a:r>
            <a:r>
              <a:rPr lang="ru-RU" sz="2400" dirty="0"/>
              <a:t>продаж и прибыли </a:t>
            </a:r>
            <a:r>
              <a:rPr lang="ru-RU" sz="2400" b="1" dirty="0">
                <a:solidFill>
                  <a:srgbClr val="C00000"/>
                </a:solidFill>
              </a:rPr>
              <a:t>дистрибьютора можно считать наиболее весомым звеном </a:t>
            </a:r>
            <a:r>
              <a:rPr lang="ru-RU" sz="2400" dirty="0"/>
              <a:t>в торговой цепочке. Как правило, опытный распространитель имеет большую сеть сбыта, что и обеспечивает стабильные объемы реализации</a:t>
            </a:r>
            <a:r>
              <a:rPr lang="ru-RU" sz="2400" dirty="0" smtClean="0"/>
              <a:t>.</a:t>
            </a:r>
          </a:p>
          <a:p>
            <a:r>
              <a:rPr lang="ru-RU" sz="2400" dirty="0" smtClean="0"/>
              <a:t> </a:t>
            </a:r>
            <a:r>
              <a:rPr lang="ru-RU" sz="2400" b="1" dirty="0">
                <a:solidFill>
                  <a:srgbClr val="C00000"/>
                </a:solidFill>
              </a:rPr>
              <a:t>Но если из этого процесса убрать дилеров, дистрибьюторы будут вынуждены искать покупателей самостоятельно. </a:t>
            </a:r>
            <a:r>
              <a:rPr lang="ru-RU" sz="2400" dirty="0"/>
              <a:t>А это замедлит торги и заметно скажется на прибыли производителя. Ведь умение работать с покупателями – это то, чем отличается дилер от дистрибьютора. </a:t>
            </a:r>
            <a:r>
              <a:rPr lang="ru-RU" sz="2400" b="1" dirty="0">
                <a:solidFill>
                  <a:srgbClr val="C00000"/>
                </a:solidFill>
              </a:rPr>
              <a:t>Поэтому в процессе торговли одинаково важны как распространители, так и посредники. </a:t>
            </a:r>
          </a:p>
        </p:txBody>
      </p:sp>
    </p:spTree>
    <p:extLst>
      <p:ext uri="{BB962C8B-B14F-4D97-AF65-F5344CB8AC3E}">
        <p14:creationId xmlns:p14="http://schemas.microsoft.com/office/powerpoint/2010/main" val="5837082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98434827"/>
              </p:ext>
            </p:extLst>
          </p:nvPr>
        </p:nvGraphicFramePr>
        <p:xfrm>
          <a:off x="304800" y="533400"/>
          <a:ext cx="8382000" cy="5943599"/>
        </p:xfrm>
        <a:graphic>
          <a:graphicData uri="http://schemas.openxmlformats.org/drawingml/2006/table">
            <a:tbl>
              <a:tblPr firstRow="1" firstCol="1" bandRow="1">
                <a:tableStyleId>{5C22544A-7EE6-4342-B048-85BDC9FD1C3A}</a:tableStyleId>
              </a:tblPr>
              <a:tblGrid>
                <a:gridCol w="2539728"/>
                <a:gridCol w="5842272"/>
              </a:tblGrid>
              <a:tr h="5943599">
                <a:tc>
                  <a:txBody>
                    <a:bodyPr/>
                    <a:lstStyle/>
                    <a:p>
                      <a:pPr indent="450215" algn="just">
                        <a:lnSpc>
                          <a:spcPct val="120000"/>
                        </a:lnSpc>
                        <a:spcAft>
                          <a:spcPts val="0"/>
                        </a:spcAft>
                      </a:pPr>
                      <a:r>
                        <a:rPr lang="ru-RU" sz="2800" dirty="0" err="1">
                          <a:solidFill>
                            <a:schemeClr val="tx1"/>
                          </a:solidFill>
                          <a:effectLst/>
                        </a:rPr>
                        <a:t>Комісіонер</a:t>
                      </a:r>
                      <a:endParaRPr lang="ru-RU" sz="2800" dirty="0">
                        <a:solidFill>
                          <a:schemeClr val="tx1"/>
                        </a:solidFill>
                        <a:effectLst/>
                        <a:latin typeface="Times New Roman"/>
                        <a:ea typeface="Times New Roman"/>
                        <a:cs typeface="Times New Roman"/>
                      </a:endParaRPr>
                    </a:p>
                  </a:txBody>
                  <a:tcPr marL="68580" marR="68580" marT="0" marB="0">
                    <a:solidFill>
                      <a:schemeClr val="bg2"/>
                    </a:solidFill>
                  </a:tcPr>
                </a:tc>
                <a:tc>
                  <a:txBody>
                    <a:bodyPr/>
                    <a:lstStyle/>
                    <a:p>
                      <a:pPr algn="l">
                        <a:lnSpc>
                          <a:spcPct val="120000"/>
                        </a:lnSpc>
                        <a:spcAft>
                          <a:spcPts val="0"/>
                        </a:spcAft>
                      </a:pPr>
                      <a:r>
                        <a:rPr lang="ru-RU" sz="2800" dirty="0" err="1">
                          <a:solidFill>
                            <a:schemeClr val="tx1"/>
                          </a:solidFill>
                          <a:effectLst/>
                        </a:rPr>
                        <a:t>Від</a:t>
                      </a:r>
                      <a:r>
                        <a:rPr lang="ru-RU" sz="2800" dirty="0">
                          <a:solidFill>
                            <a:schemeClr val="tx1"/>
                          </a:solidFill>
                          <a:effectLst/>
                        </a:rPr>
                        <a:t> </a:t>
                      </a:r>
                      <a:r>
                        <a:rPr lang="ru-RU" sz="2800" dirty="0" err="1">
                          <a:solidFill>
                            <a:schemeClr val="tx1"/>
                          </a:solidFill>
                          <a:effectLst/>
                        </a:rPr>
                        <a:t>свого</a:t>
                      </a:r>
                      <a:r>
                        <a:rPr lang="ru-RU" sz="2800" dirty="0">
                          <a:solidFill>
                            <a:schemeClr val="tx1"/>
                          </a:solidFill>
                          <a:effectLst/>
                        </a:rPr>
                        <a:t> </a:t>
                      </a:r>
                      <a:r>
                        <a:rPr lang="ru-RU" sz="2800" dirty="0" err="1">
                          <a:solidFill>
                            <a:schemeClr val="tx1"/>
                          </a:solidFill>
                          <a:effectLst/>
                        </a:rPr>
                        <a:t>імені</a:t>
                      </a:r>
                      <a:r>
                        <a:rPr lang="ru-RU" sz="2800" dirty="0">
                          <a:solidFill>
                            <a:schemeClr val="tx1"/>
                          </a:solidFill>
                          <a:effectLst/>
                        </a:rPr>
                        <a:t> </a:t>
                      </a:r>
                      <a:r>
                        <a:rPr lang="uk-UA" sz="2800" dirty="0">
                          <a:solidFill>
                            <a:schemeClr val="tx1"/>
                          </a:solidFill>
                          <a:effectLst/>
                        </a:rPr>
                        <a:t>та</a:t>
                      </a:r>
                      <a:r>
                        <a:rPr lang="ru-RU" sz="2800" dirty="0">
                          <a:solidFill>
                            <a:schemeClr val="tx1"/>
                          </a:solidFill>
                          <a:effectLst/>
                        </a:rPr>
                        <a:t> за чужий </a:t>
                      </a:r>
                      <a:r>
                        <a:rPr lang="ru-RU" sz="2800" dirty="0" err="1">
                          <a:solidFill>
                            <a:schemeClr val="tx1"/>
                          </a:solidFill>
                          <a:effectLst/>
                        </a:rPr>
                        <a:t>рахунок</a:t>
                      </a:r>
                      <a:r>
                        <a:rPr lang="ru-RU" sz="2800" dirty="0">
                          <a:solidFill>
                            <a:schemeClr val="tx1"/>
                          </a:solidFill>
                          <a:effectLst/>
                        </a:rPr>
                        <a:t>. </a:t>
                      </a:r>
                      <a:r>
                        <a:rPr lang="ru-RU" sz="2800" dirty="0" err="1">
                          <a:solidFill>
                            <a:schemeClr val="tx1"/>
                          </a:solidFill>
                          <a:effectLst/>
                        </a:rPr>
                        <a:t>Комісіонер</a:t>
                      </a:r>
                      <a:r>
                        <a:rPr lang="ru-RU" sz="2800" dirty="0">
                          <a:solidFill>
                            <a:schemeClr val="tx1"/>
                          </a:solidFill>
                          <a:effectLst/>
                        </a:rPr>
                        <a:t> не є </a:t>
                      </a:r>
                      <a:r>
                        <a:rPr lang="ru-RU" sz="2800" dirty="0" err="1">
                          <a:solidFill>
                            <a:schemeClr val="tx1"/>
                          </a:solidFill>
                          <a:effectLst/>
                        </a:rPr>
                        <a:t>власником</a:t>
                      </a:r>
                      <a:r>
                        <a:rPr lang="ru-RU" sz="2800" dirty="0">
                          <a:solidFill>
                            <a:schemeClr val="tx1"/>
                          </a:solidFill>
                          <a:effectLst/>
                        </a:rPr>
                        <a:t> </a:t>
                      </a:r>
                      <a:r>
                        <a:rPr lang="ru-RU" sz="2800" dirty="0" err="1">
                          <a:solidFill>
                            <a:schemeClr val="tx1"/>
                          </a:solidFill>
                          <a:effectLst/>
                        </a:rPr>
                        <a:t>продукції</a:t>
                      </a:r>
                      <a:r>
                        <a:rPr lang="ru-RU" sz="2800" dirty="0">
                          <a:solidFill>
                            <a:schemeClr val="tx1"/>
                          </a:solidFill>
                          <a:effectLst/>
                        </a:rPr>
                        <a:t>. </a:t>
                      </a:r>
                      <a:r>
                        <a:rPr lang="ru-RU" sz="2800" dirty="0" err="1">
                          <a:solidFill>
                            <a:schemeClr val="tx1"/>
                          </a:solidFill>
                          <a:effectLst/>
                        </a:rPr>
                        <a:t>Виробник</a:t>
                      </a:r>
                      <a:r>
                        <a:rPr lang="ru-RU" sz="2800" dirty="0">
                          <a:solidFill>
                            <a:schemeClr val="tx1"/>
                          </a:solidFill>
                          <a:effectLst/>
                        </a:rPr>
                        <a:t> (</a:t>
                      </a:r>
                      <a:r>
                        <a:rPr lang="ru-RU" sz="2800" dirty="0" err="1">
                          <a:solidFill>
                            <a:schemeClr val="tx1"/>
                          </a:solidFill>
                          <a:effectLst/>
                        </a:rPr>
                        <a:t>або</a:t>
                      </a:r>
                      <a:r>
                        <a:rPr lang="ru-RU" sz="2800" dirty="0">
                          <a:solidFill>
                            <a:schemeClr val="tx1"/>
                          </a:solidFill>
                          <a:effectLst/>
                        </a:rPr>
                        <a:t> </a:t>
                      </a:r>
                      <a:r>
                        <a:rPr lang="ru-RU" sz="2800" dirty="0" err="1">
                          <a:solidFill>
                            <a:schemeClr val="tx1"/>
                          </a:solidFill>
                          <a:effectLst/>
                        </a:rPr>
                        <a:t>комітент</a:t>
                      </a:r>
                      <a:r>
                        <a:rPr lang="ru-RU" sz="2800" dirty="0">
                          <a:solidFill>
                            <a:schemeClr val="tx1"/>
                          </a:solidFill>
                          <a:effectLst/>
                        </a:rPr>
                        <a:t> у </a:t>
                      </a:r>
                      <a:r>
                        <a:rPr lang="ru-RU" sz="2800" dirty="0" err="1">
                          <a:solidFill>
                            <a:schemeClr val="tx1"/>
                          </a:solidFill>
                          <a:effectLst/>
                        </a:rPr>
                        <a:t>цій</a:t>
                      </a:r>
                      <a:r>
                        <a:rPr lang="ru-RU" sz="2800" dirty="0">
                          <a:solidFill>
                            <a:schemeClr val="tx1"/>
                          </a:solidFill>
                          <a:effectLst/>
                        </a:rPr>
                        <a:t> </a:t>
                      </a:r>
                      <a:r>
                        <a:rPr lang="ru-RU" sz="2800" dirty="0" err="1">
                          <a:solidFill>
                            <a:schemeClr val="tx1"/>
                          </a:solidFill>
                          <a:effectLst/>
                        </a:rPr>
                        <a:t>операції</a:t>
                      </a:r>
                      <a:r>
                        <a:rPr lang="ru-RU" sz="2800" dirty="0">
                          <a:solidFill>
                            <a:schemeClr val="tx1"/>
                          </a:solidFill>
                          <a:effectLst/>
                        </a:rPr>
                        <a:t>) </a:t>
                      </a:r>
                      <a:r>
                        <a:rPr lang="ru-RU" sz="2800" dirty="0" err="1">
                          <a:solidFill>
                            <a:schemeClr val="tx1"/>
                          </a:solidFill>
                          <a:effectLst/>
                        </a:rPr>
                        <a:t>залишається</a:t>
                      </a:r>
                      <a:r>
                        <a:rPr lang="ru-RU" sz="2800" dirty="0">
                          <a:solidFill>
                            <a:schemeClr val="tx1"/>
                          </a:solidFill>
                          <a:effectLst/>
                        </a:rPr>
                        <a:t> </a:t>
                      </a:r>
                      <a:r>
                        <a:rPr lang="ru-RU" sz="2800" dirty="0" err="1">
                          <a:solidFill>
                            <a:schemeClr val="tx1"/>
                          </a:solidFill>
                          <a:effectLst/>
                        </a:rPr>
                        <a:t>власником</a:t>
                      </a:r>
                      <a:r>
                        <a:rPr lang="ru-RU" sz="2800" dirty="0">
                          <a:solidFill>
                            <a:schemeClr val="tx1"/>
                          </a:solidFill>
                          <a:effectLst/>
                        </a:rPr>
                        <a:t> </a:t>
                      </a:r>
                      <a:r>
                        <a:rPr lang="ru-RU" sz="2800" dirty="0" err="1">
                          <a:solidFill>
                            <a:schemeClr val="tx1"/>
                          </a:solidFill>
                          <a:effectLst/>
                        </a:rPr>
                        <a:t>продукції</a:t>
                      </a:r>
                      <a:r>
                        <a:rPr lang="ru-RU" sz="2800" dirty="0">
                          <a:solidFill>
                            <a:schemeClr val="tx1"/>
                          </a:solidFill>
                          <a:effectLst/>
                        </a:rPr>
                        <a:t> до </a:t>
                      </a:r>
                      <a:r>
                        <a:rPr lang="ru-RU" sz="2800" dirty="0" err="1">
                          <a:solidFill>
                            <a:schemeClr val="tx1"/>
                          </a:solidFill>
                          <a:effectLst/>
                        </a:rPr>
                        <a:t>її</a:t>
                      </a:r>
                      <a:r>
                        <a:rPr lang="ru-RU" sz="2800" dirty="0">
                          <a:solidFill>
                            <a:schemeClr val="tx1"/>
                          </a:solidFill>
                          <a:effectLst/>
                        </a:rPr>
                        <a:t> </a:t>
                      </a:r>
                      <a:r>
                        <a:rPr lang="ru-RU" sz="2800" dirty="0" err="1">
                          <a:solidFill>
                            <a:schemeClr val="tx1"/>
                          </a:solidFill>
                          <a:effectLst/>
                        </a:rPr>
                        <a:t>передачі</a:t>
                      </a:r>
                      <a:r>
                        <a:rPr lang="ru-RU" sz="2800" dirty="0">
                          <a:solidFill>
                            <a:schemeClr val="tx1"/>
                          </a:solidFill>
                          <a:effectLst/>
                        </a:rPr>
                        <a:t> й оплати </a:t>
                      </a:r>
                      <a:r>
                        <a:rPr lang="ru-RU" sz="2800" dirty="0" err="1">
                          <a:solidFill>
                            <a:schemeClr val="tx1"/>
                          </a:solidFill>
                          <a:effectLst/>
                        </a:rPr>
                        <a:t>кінцевим</a:t>
                      </a:r>
                      <a:r>
                        <a:rPr lang="ru-RU" sz="2800" dirty="0">
                          <a:solidFill>
                            <a:schemeClr val="tx1"/>
                          </a:solidFill>
                          <a:effectLst/>
                        </a:rPr>
                        <a:t> </a:t>
                      </a:r>
                      <a:r>
                        <a:rPr lang="ru-RU" sz="2800" dirty="0" err="1">
                          <a:solidFill>
                            <a:schemeClr val="tx1"/>
                          </a:solidFill>
                          <a:effectLst/>
                        </a:rPr>
                        <a:t>споживачам</a:t>
                      </a:r>
                      <a:r>
                        <a:rPr lang="ru-RU" sz="2800" dirty="0">
                          <a:solidFill>
                            <a:schemeClr val="tx1"/>
                          </a:solidFill>
                          <a:effectLst/>
                        </a:rPr>
                        <a:t>. </a:t>
                      </a:r>
                      <a:r>
                        <a:rPr lang="ru-RU" sz="2800" dirty="0" err="1">
                          <a:solidFill>
                            <a:schemeClr val="tx1"/>
                          </a:solidFill>
                          <a:effectLst/>
                        </a:rPr>
                        <a:t>Договір</a:t>
                      </a:r>
                      <a:r>
                        <a:rPr lang="ru-RU" sz="2800" dirty="0">
                          <a:solidFill>
                            <a:schemeClr val="tx1"/>
                          </a:solidFill>
                          <a:effectLst/>
                        </a:rPr>
                        <a:t> про </a:t>
                      </a:r>
                      <a:r>
                        <a:rPr lang="ru-RU" sz="2800" dirty="0" err="1">
                          <a:solidFill>
                            <a:schemeClr val="tx1"/>
                          </a:solidFill>
                          <a:effectLst/>
                        </a:rPr>
                        <a:t>постачання</a:t>
                      </a:r>
                      <a:r>
                        <a:rPr lang="ru-RU" sz="2800" dirty="0">
                          <a:solidFill>
                            <a:schemeClr val="tx1"/>
                          </a:solidFill>
                          <a:effectLst/>
                        </a:rPr>
                        <a:t> </a:t>
                      </a:r>
                      <a:r>
                        <a:rPr lang="ru-RU" sz="2800" dirty="0" err="1">
                          <a:solidFill>
                            <a:schemeClr val="tx1"/>
                          </a:solidFill>
                          <a:effectLst/>
                        </a:rPr>
                        <a:t>продукції</a:t>
                      </a:r>
                      <a:r>
                        <a:rPr lang="ru-RU" sz="2800" dirty="0">
                          <a:solidFill>
                            <a:schemeClr val="tx1"/>
                          </a:solidFill>
                          <a:effectLst/>
                        </a:rPr>
                        <a:t> </a:t>
                      </a:r>
                      <a:r>
                        <a:rPr lang="ru-RU" sz="2800" dirty="0" err="1">
                          <a:solidFill>
                            <a:schemeClr val="tx1"/>
                          </a:solidFill>
                          <a:effectLst/>
                        </a:rPr>
                        <a:t>укладається</a:t>
                      </a:r>
                      <a:r>
                        <a:rPr lang="ru-RU" sz="2800" dirty="0">
                          <a:solidFill>
                            <a:schemeClr val="tx1"/>
                          </a:solidFill>
                          <a:effectLst/>
                        </a:rPr>
                        <a:t> </a:t>
                      </a:r>
                      <a:r>
                        <a:rPr lang="ru-RU" sz="2800" dirty="0" err="1">
                          <a:solidFill>
                            <a:schemeClr val="tx1"/>
                          </a:solidFill>
                          <a:effectLst/>
                        </a:rPr>
                        <a:t>від</a:t>
                      </a:r>
                      <a:r>
                        <a:rPr lang="ru-RU" sz="2800" dirty="0">
                          <a:solidFill>
                            <a:schemeClr val="tx1"/>
                          </a:solidFill>
                          <a:effectLst/>
                        </a:rPr>
                        <a:t> </a:t>
                      </a:r>
                      <a:r>
                        <a:rPr lang="ru-RU" sz="2800" dirty="0" err="1">
                          <a:solidFill>
                            <a:schemeClr val="tx1"/>
                          </a:solidFill>
                          <a:effectLst/>
                        </a:rPr>
                        <a:t>імені</a:t>
                      </a:r>
                      <a:r>
                        <a:rPr lang="ru-RU" sz="2800" dirty="0">
                          <a:solidFill>
                            <a:schemeClr val="tx1"/>
                          </a:solidFill>
                          <a:effectLst/>
                        </a:rPr>
                        <a:t> </a:t>
                      </a:r>
                      <a:r>
                        <a:rPr lang="ru-RU" sz="2800" dirty="0" err="1">
                          <a:solidFill>
                            <a:schemeClr val="tx1"/>
                          </a:solidFill>
                          <a:effectLst/>
                        </a:rPr>
                        <a:t>комісіонера</a:t>
                      </a:r>
                      <a:r>
                        <a:rPr lang="ru-RU" sz="2800" dirty="0">
                          <a:solidFill>
                            <a:schemeClr val="tx1"/>
                          </a:solidFill>
                          <a:effectLst/>
                        </a:rPr>
                        <a:t>. </a:t>
                      </a:r>
                      <a:r>
                        <a:rPr lang="ru-RU" sz="2800" dirty="0" err="1">
                          <a:solidFill>
                            <a:schemeClr val="tx1"/>
                          </a:solidFill>
                          <a:effectLst/>
                        </a:rPr>
                        <a:t>Комісіонер</a:t>
                      </a:r>
                      <a:r>
                        <a:rPr lang="ru-RU" sz="2800" dirty="0">
                          <a:solidFill>
                            <a:schemeClr val="tx1"/>
                          </a:solidFill>
                          <a:effectLst/>
                        </a:rPr>
                        <a:t> </a:t>
                      </a:r>
                      <a:r>
                        <a:rPr lang="ru-RU" sz="2800" dirty="0" err="1">
                          <a:solidFill>
                            <a:schemeClr val="tx1"/>
                          </a:solidFill>
                          <a:effectLst/>
                        </a:rPr>
                        <a:t>зобов'язаний</a:t>
                      </a:r>
                      <a:r>
                        <a:rPr lang="ru-RU" sz="2800" dirty="0">
                          <a:solidFill>
                            <a:schemeClr val="tx1"/>
                          </a:solidFill>
                          <a:effectLst/>
                        </a:rPr>
                        <a:t> </a:t>
                      </a:r>
                      <a:r>
                        <a:rPr lang="ru-RU" sz="2800" dirty="0" err="1">
                          <a:solidFill>
                            <a:schemeClr val="tx1"/>
                          </a:solidFill>
                          <a:effectLst/>
                        </a:rPr>
                        <a:t>забезпечити</a:t>
                      </a:r>
                      <a:r>
                        <a:rPr lang="ru-RU" sz="2800" dirty="0">
                          <a:solidFill>
                            <a:schemeClr val="tx1"/>
                          </a:solidFill>
                          <a:effectLst/>
                        </a:rPr>
                        <a:t> </a:t>
                      </a:r>
                      <a:r>
                        <a:rPr lang="ru-RU" sz="2800" dirty="0" err="1">
                          <a:solidFill>
                            <a:schemeClr val="tx1"/>
                          </a:solidFill>
                          <a:effectLst/>
                        </a:rPr>
                        <a:t>збереження</a:t>
                      </a:r>
                      <a:r>
                        <a:rPr lang="ru-RU" sz="2800" dirty="0">
                          <a:solidFill>
                            <a:schemeClr val="tx1"/>
                          </a:solidFill>
                          <a:effectLst/>
                        </a:rPr>
                        <a:t> товару</a:t>
                      </a:r>
                      <a:endParaRPr lang="ru-RU" sz="2800" dirty="0">
                        <a:solidFill>
                          <a:schemeClr val="tx1"/>
                        </a:solidFill>
                        <a:effectLst/>
                        <a:latin typeface="Times New Roman"/>
                        <a:ea typeface="Times New Roman"/>
                        <a:cs typeface="Times New Roman"/>
                      </a:endParaRPr>
                    </a:p>
                  </a:txBody>
                  <a:tcPr marL="68580" marR="68580" marT="0" marB="0">
                    <a:solidFill>
                      <a:schemeClr val="bg2"/>
                    </a:solidFill>
                  </a:tcPr>
                </a:tc>
              </a:tr>
            </a:tbl>
          </a:graphicData>
        </a:graphic>
      </p:graphicFrame>
    </p:spTree>
    <p:extLst>
      <p:ext uri="{BB962C8B-B14F-4D97-AF65-F5344CB8AC3E}">
        <p14:creationId xmlns:p14="http://schemas.microsoft.com/office/powerpoint/2010/main" val="4900364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3000" y="914400"/>
            <a:ext cx="7315200" cy="4339650"/>
          </a:xfrm>
          <a:prstGeom prst="rect">
            <a:avLst/>
          </a:prstGeom>
        </p:spPr>
        <p:txBody>
          <a:bodyPr wrap="square">
            <a:spAutoFit/>
          </a:bodyPr>
          <a:lstStyle/>
          <a:p>
            <a:r>
              <a:rPr lang="ru-RU" sz="2800" b="1" dirty="0" err="1"/>
              <a:t>Комісіонери</a:t>
            </a:r>
            <a:r>
              <a:rPr lang="ru-RU" sz="2800" b="1" dirty="0"/>
              <a:t>. </a:t>
            </a:r>
            <a:r>
              <a:rPr lang="ru-RU" sz="2800" dirty="0" err="1"/>
              <a:t>Ознайомимося</a:t>
            </a:r>
            <a:r>
              <a:rPr lang="ru-RU" sz="2800" dirty="0"/>
              <a:t> з </a:t>
            </a:r>
            <a:r>
              <a:rPr lang="ru-RU" sz="2800" dirty="0" err="1"/>
              <a:t>основними</a:t>
            </a:r>
            <a:r>
              <a:rPr lang="ru-RU" sz="2800" dirty="0"/>
              <a:t> </a:t>
            </a:r>
            <a:r>
              <a:rPr lang="ru-RU" sz="2800" dirty="0" err="1"/>
              <a:t>поняттями</a:t>
            </a:r>
            <a:r>
              <a:rPr lang="ru-RU" sz="2800" dirty="0"/>
              <a:t>, </a:t>
            </a:r>
            <a:r>
              <a:rPr lang="ru-RU" sz="2800" dirty="0" err="1"/>
              <a:t>пов'язаними</a:t>
            </a:r>
            <a:r>
              <a:rPr lang="ru-RU" sz="2800" dirty="0"/>
              <a:t> </a:t>
            </a:r>
            <a:r>
              <a:rPr lang="ru-RU" sz="2800" dirty="0" err="1"/>
              <a:t>із</a:t>
            </a:r>
            <a:r>
              <a:rPr lang="ru-RU" sz="2800" dirty="0"/>
              <a:t> </a:t>
            </a:r>
            <a:r>
              <a:rPr lang="ru-RU" sz="2800" dirty="0" err="1"/>
              <a:t>комісійною</a:t>
            </a:r>
            <a:r>
              <a:rPr lang="ru-RU" sz="2800" dirty="0"/>
              <a:t> </a:t>
            </a:r>
            <a:r>
              <a:rPr lang="ru-RU" sz="2800" dirty="0" err="1"/>
              <a:t>торгівлею</a:t>
            </a:r>
            <a:r>
              <a:rPr lang="ru-RU" sz="2800" dirty="0" smtClean="0"/>
              <a:t>.</a:t>
            </a:r>
          </a:p>
          <a:p>
            <a:r>
              <a:rPr lang="ru-RU" sz="2800" dirty="0" smtClean="0"/>
              <a:t> </a:t>
            </a:r>
            <a:r>
              <a:rPr lang="ru-RU" sz="2800" dirty="0"/>
              <a:t>Сам </a:t>
            </a:r>
            <a:r>
              <a:rPr lang="ru-RU" sz="2800" dirty="0" err="1"/>
              <a:t>термін</a:t>
            </a:r>
            <a:r>
              <a:rPr lang="ru-RU" sz="2800" dirty="0"/>
              <a:t> </a:t>
            </a:r>
            <a:r>
              <a:rPr lang="ru-RU" sz="2800" i="1" dirty="0"/>
              <a:t>"</a:t>
            </a:r>
            <a:r>
              <a:rPr lang="ru-RU" sz="2800" i="1" dirty="0" err="1"/>
              <a:t>комісія</a:t>
            </a:r>
            <a:r>
              <a:rPr lang="ru-RU" sz="2800" i="1" dirty="0"/>
              <a:t>" </a:t>
            </a:r>
            <a:r>
              <a:rPr lang="ru-RU" sz="2800" dirty="0" err="1"/>
              <a:t>означає</a:t>
            </a:r>
            <a:r>
              <a:rPr lang="ru-RU" sz="2800" dirty="0"/>
              <a:t> </a:t>
            </a:r>
            <a:r>
              <a:rPr lang="ru-RU" sz="2800" dirty="0" err="1"/>
              <a:t>договір</a:t>
            </a:r>
            <a:r>
              <a:rPr lang="ru-RU" sz="2800" dirty="0"/>
              <a:t>, за </a:t>
            </a:r>
            <a:r>
              <a:rPr lang="ru-RU" sz="2800" dirty="0" err="1"/>
              <a:t>яким</a:t>
            </a:r>
            <a:r>
              <a:rPr lang="ru-RU" sz="2800" dirty="0"/>
              <a:t> одна сторона </a:t>
            </a:r>
            <a:r>
              <a:rPr lang="ru-RU" sz="2800" b="1" i="1" dirty="0">
                <a:solidFill>
                  <a:srgbClr val="C00000"/>
                </a:solidFill>
              </a:rPr>
              <a:t>(</a:t>
            </a:r>
            <a:r>
              <a:rPr lang="ru-RU" sz="2800" b="1" i="1" dirty="0" err="1">
                <a:solidFill>
                  <a:srgbClr val="C00000"/>
                </a:solidFill>
              </a:rPr>
              <a:t>комісіонер</a:t>
            </a:r>
            <a:r>
              <a:rPr lang="ru-RU" sz="2800" b="1" i="1" dirty="0">
                <a:solidFill>
                  <a:srgbClr val="C00000"/>
                </a:solidFill>
              </a:rPr>
              <a:t>)</a:t>
            </a:r>
            <a:r>
              <a:rPr lang="ru-RU" sz="2800" i="1" dirty="0"/>
              <a:t> </a:t>
            </a:r>
            <a:r>
              <a:rPr lang="ru-RU" sz="2800" dirty="0" err="1"/>
              <a:t>зобов'язується</a:t>
            </a:r>
            <a:r>
              <a:rPr lang="ru-RU" sz="2800" dirty="0"/>
              <a:t> за </a:t>
            </a:r>
            <a:r>
              <a:rPr lang="ru-RU" sz="2800" dirty="0" err="1"/>
              <a:t>дорученням</a:t>
            </a:r>
            <a:r>
              <a:rPr lang="ru-RU" sz="2800" dirty="0"/>
              <a:t> </a:t>
            </a:r>
            <a:r>
              <a:rPr lang="ru-RU" sz="2800" dirty="0" err="1"/>
              <a:t>іншої</a:t>
            </a:r>
            <a:r>
              <a:rPr lang="ru-RU" sz="2800" dirty="0"/>
              <a:t> </a:t>
            </a:r>
            <a:r>
              <a:rPr lang="ru-RU" sz="2800" dirty="0" err="1"/>
              <a:t>сторони</a:t>
            </a:r>
            <a:r>
              <a:rPr lang="ru-RU" sz="2800" dirty="0"/>
              <a:t> </a:t>
            </a:r>
            <a:r>
              <a:rPr lang="ru-RU" sz="2800" b="1" i="1" dirty="0">
                <a:solidFill>
                  <a:srgbClr val="C00000"/>
                </a:solidFill>
              </a:rPr>
              <a:t>(</a:t>
            </a:r>
            <a:r>
              <a:rPr lang="ru-RU" sz="2800" b="1" i="1" dirty="0" err="1">
                <a:solidFill>
                  <a:srgbClr val="C00000"/>
                </a:solidFill>
              </a:rPr>
              <a:t>комітента</a:t>
            </a:r>
            <a:r>
              <a:rPr lang="ru-RU" sz="2800" b="1" i="1" dirty="0">
                <a:solidFill>
                  <a:srgbClr val="C00000"/>
                </a:solidFill>
              </a:rPr>
              <a:t>) </a:t>
            </a:r>
            <a:r>
              <a:rPr lang="ru-RU" sz="2800" dirty="0"/>
              <a:t>за </a:t>
            </a:r>
            <a:r>
              <a:rPr lang="ru-RU" sz="2800" dirty="0" err="1"/>
              <a:t>винагороду</a:t>
            </a:r>
            <a:r>
              <a:rPr lang="ru-RU" sz="2800" dirty="0"/>
              <a:t> </a:t>
            </a:r>
            <a:r>
              <a:rPr lang="ru-RU" sz="2800" b="1" i="1" dirty="0">
                <a:solidFill>
                  <a:srgbClr val="C00000"/>
                </a:solidFill>
              </a:rPr>
              <a:t>(</a:t>
            </a:r>
            <a:r>
              <a:rPr lang="ru-RU" sz="2800" b="1" i="1" dirty="0" err="1">
                <a:solidFill>
                  <a:srgbClr val="C00000"/>
                </a:solidFill>
              </a:rPr>
              <a:t>комісію</a:t>
            </a:r>
            <a:r>
              <a:rPr lang="ru-RU" sz="2800" b="1" i="1" dirty="0">
                <a:solidFill>
                  <a:srgbClr val="C00000"/>
                </a:solidFill>
              </a:rPr>
              <a:t>)</a:t>
            </a:r>
            <a:r>
              <a:rPr lang="ru-RU" sz="2800" i="1" dirty="0"/>
              <a:t> </a:t>
            </a:r>
            <a:r>
              <a:rPr lang="ru-RU" sz="2800" dirty="0" err="1"/>
              <a:t>укласти</a:t>
            </a:r>
            <a:r>
              <a:rPr lang="ru-RU" sz="2800" dirty="0"/>
              <a:t> угоду </a:t>
            </a:r>
            <a:endParaRPr lang="ru-RU" sz="2800" dirty="0" smtClean="0"/>
          </a:p>
          <a:p>
            <a:r>
              <a:rPr lang="ru-RU" sz="3600" b="1" dirty="0" err="1" smtClean="0"/>
              <a:t>від</a:t>
            </a:r>
            <a:r>
              <a:rPr lang="ru-RU" sz="3600" b="1" dirty="0" smtClean="0"/>
              <a:t> </a:t>
            </a:r>
            <a:r>
              <a:rPr lang="ru-RU" sz="3600" b="1" dirty="0" err="1"/>
              <a:t>свого</a:t>
            </a:r>
            <a:r>
              <a:rPr lang="ru-RU" sz="3600" b="1" dirty="0"/>
              <a:t> </a:t>
            </a:r>
            <a:r>
              <a:rPr lang="ru-RU" sz="3600" b="1" dirty="0" err="1"/>
              <a:t>імені</a:t>
            </a:r>
            <a:r>
              <a:rPr lang="ru-RU" sz="3600" b="1" dirty="0"/>
              <a:t>, але в </a:t>
            </a:r>
            <a:r>
              <a:rPr lang="ru-RU" sz="3600" b="1" dirty="0" err="1"/>
              <a:t>інтересах</a:t>
            </a:r>
            <a:r>
              <a:rPr lang="ru-RU" sz="3600" b="1" dirty="0"/>
              <a:t> і за </a:t>
            </a:r>
            <a:r>
              <a:rPr lang="ru-RU" sz="3600" b="1" dirty="0" err="1"/>
              <a:t>рахунок</a:t>
            </a:r>
            <a:r>
              <a:rPr lang="ru-RU" sz="3600" b="1" dirty="0"/>
              <a:t> </a:t>
            </a:r>
            <a:r>
              <a:rPr lang="ru-RU" sz="3600" b="1" dirty="0" err="1"/>
              <a:t>комітента</a:t>
            </a:r>
            <a:r>
              <a:rPr lang="ru-RU" sz="3600" b="1" dirty="0"/>
              <a:t>.</a:t>
            </a:r>
          </a:p>
        </p:txBody>
      </p:sp>
    </p:spTree>
    <p:extLst>
      <p:ext uri="{BB962C8B-B14F-4D97-AF65-F5344CB8AC3E}">
        <p14:creationId xmlns:p14="http://schemas.microsoft.com/office/powerpoint/2010/main" val="39804184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335846"/>
            <a:ext cx="8610600" cy="6370975"/>
          </a:xfrm>
          <a:prstGeom prst="rect">
            <a:avLst/>
          </a:prstGeom>
        </p:spPr>
        <p:txBody>
          <a:bodyPr wrap="square">
            <a:spAutoFit/>
          </a:bodyPr>
          <a:lstStyle/>
          <a:p>
            <a:r>
              <a:rPr lang="ru-RU" sz="2400" dirty="0"/>
              <a:t>У договорах </a:t>
            </a:r>
            <a:r>
              <a:rPr lang="ru-RU" sz="2400" dirty="0" err="1"/>
              <a:t>обговорюються</a:t>
            </a:r>
            <a:r>
              <a:rPr lang="ru-RU" sz="2400" dirty="0"/>
              <a:t> </a:t>
            </a:r>
            <a:r>
              <a:rPr lang="ru-RU" sz="2400" dirty="0" err="1"/>
              <a:t>способи</a:t>
            </a:r>
            <a:r>
              <a:rPr lang="ru-RU" sz="2400" dirty="0"/>
              <a:t> </a:t>
            </a:r>
            <a:r>
              <a:rPr lang="ru-RU" sz="2400" dirty="0" err="1"/>
              <a:t>визначення</a:t>
            </a:r>
            <a:r>
              <a:rPr lang="ru-RU" sz="2400" dirty="0"/>
              <a:t> </a:t>
            </a:r>
            <a:r>
              <a:rPr lang="ru-RU" sz="2400" dirty="0" err="1"/>
              <a:t>розмірів</a:t>
            </a:r>
            <a:r>
              <a:rPr lang="ru-RU" sz="2400" dirty="0"/>
              <a:t>, а </a:t>
            </a:r>
            <a:r>
              <a:rPr lang="ru-RU" sz="2400" dirty="0" err="1"/>
              <a:t>також</a:t>
            </a:r>
            <a:r>
              <a:rPr lang="ru-RU" sz="2400" dirty="0"/>
              <a:t> порядок </a:t>
            </a:r>
            <a:r>
              <a:rPr lang="ru-RU" sz="2400" dirty="0" err="1"/>
              <a:t>виплати</a:t>
            </a:r>
            <a:r>
              <a:rPr lang="ru-RU" sz="2400" dirty="0"/>
              <a:t> </a:t>
            </a:r>
            <a:r>
              <a:rPr lang="ru-RU" sz="2400" dirty="0" err="1"/>
              <a:t>комітентами</a:t>
            </a:r>
            <a:r>
              <a:rPr lang="ru-RU" sz="2400" dirty="0"/>
              <a:t> </a:t>
            </a:r>
            <a:r>
              <a:rPr lang="ru-RU" sz="2400" dirty="0" err="1"/>
              <a:t>комісійної</a:t>
            </a:r>
            <a:r>
              <a:rPr lang="ru-RU" sz="2400" dirty="0"/>
              <a:t> </a:t>
            </a:r>
            <a:r>
              <a:rPr lang="ru-RU" sz="2400" dirty="0" err="1"/>
              <a:t>винагороди</a:t>
            </a:r>
            <a:r>
              <a:rPr lang="ru-RU" sz="2400" dirty="0"/>
              <a:t>. </a:t>
            </a:r>
            <a:r>
              <a:rPr lang="ru-RU" sz="2400" b="1" dirty="0" err="1"/>
              <a:t>Винагорода</a:t>
            </a:r>
            <a:r>
              <a:rPr lang="ru-RU" sz="2400" b="1" dirty="0"/>
              <a:t> повинна не </a:t>
            </a:r>
            <a:r>
              <a:rPr lang="ru-RU" sz="2400" b="1" dirty="0" err="1"/>
              <a:t>тільки</a:t>
            </a:r>
            <a:r>
              <a:rPr lang="ru-RU" sz="2400" b="1" dirty="0"/>
              <a:t> </a:t>
            </a:r>
            <a:r>
              <a:rPr lang="ru-RU" sz="2400" b="1" dirty="0" err="1"/>
              <a:t>покривати</a:t>
            </a:r>
            <a:r>
              <a:rPr lang="ru-RU" sz="2400" b="1" dirty="0"/>
              <a:t> </a:t>
            </a:r>
            <a:r>
              <a:rPr lang="ru-RU" sz="2400" b="1" dirty="0" err="1"/>
              <a:t>понесені</a:t>
            </a:r>
            <a:r>
              <a:rPr lang="ru-RU" sz="2400" b="1" dirty="0"/>
              <a:t> </a:t>
            </a:r>
            <a:r>
              <a:rPr lang="ru-RU" sz="2400" b="1" dirty="0" err="1"/>
              <a:t>комісіонерами</a:t>
            </a:r>
            <a:r>
              <a:rPr lang="ru-RU" sz="2400" b="1" dirty="0"/>
              <a:t> </a:t>
            </a:r>
            <a:r>
              <a:rPr lang="ru-RU" sz="2400" b="1" dirty="0" err="1"/>
              <a:t>витрати</a:t>
            </a:r>
            <a:r>
              <a:rPr lang="ru-RU" sz="2400" b="1" dirty="0"/>
              <a:t>, але і принести </a:t>
            </a:r>
            <a:r>
              <a:rPr lang="ru-RU" sz="2400" b="1" dirty="0" err="1"/>
              <a:t>їм</a:t>
            </a:r>
            <a:r>
              <a:rPr lang="ru-RU" sz="2400" b="1" dirty="0"/>
              <a:t> </a:t>
            </a:r>
            <a:r>
              <a:rPr lang="ru-RU" sz="2400" b="1" dirty="0" err="1"/>
              <a:t>прибуток</a:t>
            </a:r>
            <a:r>
              <a:rPr lang="ru-RU" sz="2400" b="1" dirty="0"/>
              <a:t>. </a:t>
            </a:r>
            <a:r>
              <a:rPr lang="ru-RU" sz="2400" dirty="0"/>
              <a:t>У </a:t>
            </a:r>
            <a:r>
              <a:rPr lang="ru-RU" sz="2400" dirty="0" err="1"/>
              <a:t>практиці</a:t>
            </a:r>
            <a:r>
              <a:rPr lang="ru-RU" sz="2400" dirty="0"/>
              <a:t> </a:t>
            </a:r>
            <a:r>
              <a:rPr lang="ru-RU" sz="2400" dirty="0" err="1"/>
              <a:t>роботи</a:t>
            </a:r>
            <a:r>
              <a:rPr lang="ru-RU" sz="2400" dirty="0"/>
              <a:t> </a:t>
            </a:r>
            <a:r>
              <a:rPr lang="ru-RU" sz="2400" dirty="0" err="1"/>
              <a:t>фірм</a:t>
            </a:r>
            <a:r>
              <a:rPr lang="ru-RU" sz="2400" dirty="0"/>
              <a:t> </a:t>
            </a:r>
            <a:r>
              <a:rPr lang="ru-RU" sz="2400" dirty="0" err="1"/>
              <a:t>Японії</a:t>
            </a:r>
            <a:r>
              <a:rPr lang="ru-RU" sz="2400" dirty="0"/>
              <a:t> і США, а </a:t>
            </a:r>
            <a:r>
              <a:rPr lang="ru-RU" sz="2400" dirty="0" err="1"/>
              <a:t>також</a:t>
            </a:r>
            <a:r>
              <a:rPr lang="ru-RU" sz="2400" dirty="0"/>
              <a:t> </a:t>
            </a:r>
            <a:r>
              <a:rPr lang="ru-RU" sz="2400" dirty="0" err="1"/>
              <a:t>європейських</a:t>
            </a:r>
            <a:r>
              <a:rPr lang="ru-RU" sz="2400" dirty="0"/>
              <a:t> </a:t>
            </a:r>
            <a:r>
              <a:rPr lang="ru-RU" sz="2400" dirty="0" err="1"/>
              <a:t>фірм</a:t>
            </a:r>
            <a:r>
              <a:rPr lang="ru-RU" sz="2400" dirty="0"/>
              <a:t>, </a:t>
            </a:r>
            <a:r>
              <a:rPr lang="ru-RU" sz="2400" dirty="0" err="1"/>
              <a:t>що</a:t>
            </a:r>
            <a:r>
              <a:rPr lang="ru-RU" sz="2400" dirty="0"/>
              <a:t> </a:t>
            </a:r>
            <a:r>
              <a:rPr lang="ru-RU" sz="2400" dirty="0" err="1"/>
              <a:t>працюють</a:t>
            </a:r>
            <a:r>
              <a:rPr lang="ru-RU" sz="2400" dirty="0"/>
              <a:t> на </a:t>
            </a:r>
            <a:r>
              <a:rPr lang="ru-RU" sz="2400" dirty="0" err="1"/>
              <a:t>комісійних</a:t>
            </a:r>
            <a:r>
              <a:rPr lang="ru-RU" sz="2400" dirty="0"/>
              <a:t> засадах, </a:t>
            </a:r>
            <a:r>
              <a:rPr lang="ru-RU" sz="2400" dirty="0" err="1"/>
              <a:t>розміри</a:t>
            </a:r>
            <a:r>
              <a:rPr lang="ru-RU" sz="2400" dirty="0"/>
              <a:t> </a:t>
            </a:r>
            <a:r>
              <a:rPr lang="ru-RU" sz="2400" dirty="0" err="1"/>
              <a:t>винагороди</a:t>
            </a:r>
            <a:r>
              <a:rPr lang="ru-RU" sz="2400" dirty="0"/>
              <a:t> </a:t>
            </a:r>
            <a:r>
              <a:rPr lang="ru-RU" sz="2400" dirty="0" err="1"/>
              <a:t>становлять</a:t>
            </a:r>
            <a:r>
              <a:rPr lang="ru-RU" sz="2400" dirty="0"/>
              <a:t> 1,5-5% </a:t>
            </a:r>
            <a:r>
              <a:rPr lang="ru-RU" sz="2400" dirty="0" err="1"/>
              <a:t>суми</a:t>
            </a:r>
            <a:r>
              <a:rPr lang="ru-RU" sz="2400" dirty="0"/>
              <a:t> угоди. </a:t>
            </a:r>
            <a:r>
              <a:rPr lang="ru-RU" sz="2400" dirty="0" err="1"/>
              <a:t>Подібні</a:t>
            </a:r>
            <a:r>
              <a:rPr lang="ru-RU" sz="2400" dirty="0"/>
              <a:t> </a:t>
            </a:r>
            <a:r>
              <a:rPr lang="ru-RU" sz="2400" dirty="0" err="1"/>
              <a:t>розміри</a:t>
            </a:r>
            <a:r>
              <a:rPr lang="ru-RU" sz="2400" dirty="0"/>
              <a:t> </a:t>
            </a:r>
            <a:r>
              <a:rPr lang="ru-RU" sz="2400" dirty="0" err="1"/>
              <a:t>передбачаються</a:t>
            </a:r>
            <a:r>
              <a:rPr lang="ru-RU" sz="2400" dirty="0"/>
              <a:t> для тих </a:t>
            </a:r>
            <a:r>
              <a:rPr lang="ru-RU" sz="2400" dirty="0" err="1"/>
              <a:t>випадків</a:t>
            </a:r>
            <a:r>
              <a:rPr lang="ru-RU" sz="2400" dirty="0"/>
              <a:t> (і вони </a:t>
            </a:r>
            <a:r>
              <a:rPr lang="ru-RU" sz="2400" dirty="0" err="1"/>
              <a:t>переважають</a:t>
            </a:r>
            <a:r>
              <a:rPr lang="ru-RU" sz="2400" dirty="0"/>
              <a:t>), коли </a:t>
            </a:r>
            <a:r>
              <a:rPr lang="ru-RU" sz="2400" dirty="0" err="1"/>
              <a:t>між</a:t>
            </a:r>
            <a:r>
              <a:rPr lang="ru-RU" sz="2400" dirty="0"/>
              <a:t> </a:t>
            </a:r>
            <a:r>
              <a:rPr lang="ru-RU" sz="2400" dirty="0" err="1"/>
              <a:t>комітентом</a:t>
            </a:r>
            <a:r>
              <a:rPr lang="ru-RU" sz="2400" dirty="0"/>
              <a:t> і </a:t>
            </a:r>
            <a:r>
              <a:rPr lang="ru-RU" sz="2400" dirty="0" err="1"/>
              <a:t>комісіонером</a:t>
            </a:r>
            <a:r>
              <a:rPr lang="ru-RU" sz="2400" dirty="0"/>
              <a:t> </a:t>
            </a:r>
            <a:r>
              <a:rPr lang="ru-RU" sz="2400" dirty="0" err="1"/>
              <a:t>відбувається</a:t>
            </a:r>
            <a:r>
              <a:rPr lang="ru-RU" sz="2400" dirty="0"/>
              <a:t> чисто </a:t>
            </a:r>
            <a:r>
              <a:rPr lang="ru-RU" sz="2400" dirty="0" err="1"/>
              <a:t>комісійна</a:t>
            </a:r>
            <a:r>
              <a:rPr lang="ru-RU" sz="2400" dirty="0"/>
              <a:t> </a:t>
            </a:r>
            <a:r>
              <a:rPr lang="ru-RU" sz="2400" dirty="0" err="1"/>
              <a:t>операція</a:t>
            </a:r>
            <a:r>
              <a:rPr lang="ru-RU" sz="2400" dirty="0"/>
              <a:t>:</a:t>
            </a:r>
          </a:p>
          <a:p>
            <a:r>
              <a:rPr lang="ru-RU" sz="2400" dirty="0"/>
              <a:t>1) </a:t>
            </a:r>
            <a:r>
              <a:rPr lang="ru-RU" sz="2400" dirty="0" err="1"/>
              <a:t>комісіонер</a:t>
            </a:r>
            <a:r>
              <a:rPr lang="ru-RU" sz="2400" dirty="0"/>
              <a:t>, </a:t>
            </a:r>
            <a:r>
              <a:rPr lang="ru-RU" sz="2400" dirty="0" err="1"/>
              <a:t>продаючи</a:t>
            </a:r>
            <a:r>
              <a:rPr lang="ru-RU" sz="2400" dirty="0"/>
              <a:t> </a:t>
            </a:r>
            <a:r>
              <a:rPr lang="ru-RU" sz="2400" dirty="0" err="1"/>
              <a:t>або</a:t>
            </a:r>
            <a:r>
              <a:rPr lang="ru-RU" sz="2400" dirty="0"/>
              <a:t> </a:t>
            </a:r>
            <a:r>
              <a:rPr lang="ru-RU" sz="2400" dirty="0" err="1"/>
              <a:t>купуючи</a:t>
            </a:r>
            <a:r>
              <a:rPr lang="ru-RU" sz="2400" dirty="0"/>
              <a:t> товар, </a:t>
            </a:r>
            <a:r>
              <a:rPr lang="ru-RU" sz="2400" dirty="0" err="1"/>
              <a:t>діє</a:t>
            </a:r>
            <a:r>
              <a:rPr lang="ru-RU" sz="2400" dirty="0"/>
              <a:t> в межах договору </a:t>
            </a:r>
            <a:r>
              <a:rPr lang="ru-RU" sz="2400" dirty="0" err="1"/>
              <a:t>комісії</a:t>
            </a:r>
            <a:r>
              <a:rPr lang="ru-RU" sz="2400" dirty="0"/>
              <a:t>;</a:t>
            </a:r>
          </a:p>
          <a:p>
            <a:r>
              <a:rPr lang="ru-RU" sz="2400" dirty="0"/>
              <a:t>2) </a:t>
            </a:r>
            <a:r>
              <a:rPr lang="ru-RU" sz="2400" dirty="0" err="1"/>
              <a:t>комісіонер</a:t>
            </a:r>
            <a:r>
              <a:rPr lang="ru-RU" sz="2400" dirty="0"/>
              <a:t> при </a:t>
            </a:r>
            <a:r>
              <a:rPr lang="ru-RU" sz="2400" dirty="0" err="1"/>
              <a:t>здійсненні</a:t>
            </a:r>
            <a:r>
              <a:rPr lang="ru-RU" sz="2400" dirty="0"/>
              <a:t> </a:t>
            </a:r>
            <a:r>
              <a:rPr lang="ru-RU" sz="2400" dirty="0" err="1"/>
              <a:t>операції</a:t>
            </a:r>
            <a:r>
              <a:rPr lang="ru-RU" sz="2400" dirty="0"/>
              <a:t> </a:t>
            </a:r>
            <a:r>
              <a:rPr lang="ru-RU" sz="2400" dirty="0" err="1"/>
              <a:t>ні</a:t>
            </a:r>
            <a:r>
              <a:rPr lang="ru-RU" sz="2400" dirty="0"/>
              <a:t> на один момент не </a:t>
            </a:r>
            <a:r>
              <a:rPr lang="ru-RU" sz="2400" dirty="0" err="1"/>
              <a:t>стає</a:t>
            </a:r>
            <a:r>
              <a:rPr lang="ru-RU" sz="2400" dirty="0"/>
              <a:t> </a:t>
            </a:r>
            <a:r>
              <a:rPr lang="ru-RU" sz="2400" dirty="0" err="1"/>
              <a:t>власником</a:t>
            </a:r>
            <a:r>
              <a:rPr lang="ru-RU" sz="2400" dirty="0"/>
              <a:t> товару - товар </a:t>
            </a:r>
            <a:r>
              <a:rPr lang="ru-RU" sz="2400" dirty="0" err="1" smtClean="0"/>
              <a:t>слідує</a:t>
            </a:r>
            <a:r>
              <a:rPr lang="ru-RU" sz="2400" dirty="0" smtClean="0"/>
              <a:t> </a:t>
            </a:r>
            <a:r>
              <a:rPr lang="ru-RU" sz="2400" dirty="0"/>
              <a:t>прямо </a:t>
            </a:r>
            <a:r>
              <a:rPr lang="ru-RU" sz="2400" dirty="0" err="1"/>
              <a:t>від</a:t>
            </a:r>
            <a:r>
              <a:rPr lang="ru-RU" sz="2400" dirty="0"/>
              <a:t> </a:t>
            </a:r>
            <a:r>
              <a:rPr lang="ru-RU" sz="2400" dirty="0" err="1"/>
              <a:t>продавця</a:t>
            </a:r>
            <a:r>
              <a:rPr lang="ru-RU" sz="2400" dirty="0"/>
              <a:t> до </a:t>
            </a:r>
            <a:r>
              <a:rPr lang="ru-RU" sz="2400" dirty="0" err="1"/>
              <a:t>покупця</a:t>
            </a:r>
            <a:r>
              <a:rPr lang="ru-RU" sz="2400" dirty="0"/>
              <a:t>;</a:t>
            </a:r>
          </a:p>
          <a:p>
            <a:r>
              <a:rPr lang="ru-RU" sz="2400" dirty="0"/>
              <a:t>3) </a:t>
            </a:r>
            <a:r>
              <a:rPr lang="ru-RU" sz="2400" dirty="0" err="1"/>
              <a:t>комісіонер</a:t>
            </a:r>
            <a:r>
              <a:rPr lang="ru-RU" sz="2400" dirty="0"/>
              <a:t> не </a:t>
            </a:r>
            <a:r>
              <a:rPr lang="ru-RU" sz="2400" dirty="0" err="1"/>
              <a:t>несе</a:t>
            </a:r>
            <a:r>
              <a:rPr lang="ru-RU" sz="2400" dirty="0"/>
              <a:t> перед </a:t>
            </a:r>
            <a:r>
              <a:rPr lang="ru-RU" sz="2400" dirty="0" err="1"/>
              <a:t>комітентом</a:t>
            </a:r>
            <a:r>
              <a:rPr lang="ru-RU" sz="2400" dirty="0"/>
              <a:t> </a:t>
            </a:r>
            <a:r>
              <a:rPr lang="ru-RU" sz="2400" dirty="0" err="1"/>
              <a:t>відповідальності</a:t>
            </a:r>
            <a:r>
              <a:rPr lang="ru-RU" sz="2400" dirty="0"/>
              <a:t> за </a:t>
            </a:r>
            <a:r>
              <a:rPr lang="ru-RU" sz="2400" dirty="0" err="1"/>
              <a:t>виконання</a:t>
            </a:r>
            <a:r>
              <a:rPr lang="ru-RU" sz="2400" dirty="0"/>
              <a:t> </a:t>
            </a:r>
            <a:r>
              <a:rPr lang="ru-RU" sz="2400" dirty="0" err="1"/>
              <a:t>зобов'язань</a:t>
            </a:r>
            <a:r>
              <a:rPr lang="ru-RU" sz="2400" dirty="0"/>
              <a:t> </a:t>
            </a:r>
            <a:r>
              <a:rPr lang="ru-RU" sz="2400" dirty="0" err="1"/>
              <a:t>третьою</a:t>
            </a:r>
            <a:r>
              <a:rPr lang="ru-RU" sz="2400" dirty="0"/>
              <a:t> стороною (</a:t>
            </a:r>
            <a:r>
              <a:rPr lang="ru-RU" sz="2400" dirty="0" err="1"/>
              <a:t>продавцем</a:t>
            </a:r>
            <a:r>
              <a:rPr lang="ru-RU" sz="2400" dirty="0"/>
              <a:t> </a:t>
            </a:r>
            <a:r>
              <a:rPr lang="ru-RU" sz="2400" dirty="0" err="1"/>
              <a:t>або</a:t>
            </a:r>
            <a:r>
              <a:rPr lang="ru-RU" sz="2400" dirty="0"/>
              <a:t> </a:t>
            </a:r>
            <a:r>
              <a:rPr lang="ru-RU" sz="2400" dirty="0" err="1"/>
              <a:t>покупцем</a:t>
            </a:r>
            <a:r>
              <a:rPr lang="ru-RU" sz="2400" dirty="0"/>
              <a:t>).</a:t>
            </a:r>
          </a:p>
        </p:txBody>
      </p:sp>
    </p:spTree>
    <p:extLst>
      <p:ext uri="{BB962C8B-B14F-4D97-AF65-F5344CB8AC3E}">
        <p14:creationId xmlns:p14="http://schemas.microsoft.com/office/powerpoint/2010/main" val="3932465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82" y="0"/>
            <a:ext cx="8970818" cy="6863417"/>
          </a:xfrm>
          <a:prstGeom prst="rect">
            <a:avLst/>
          </a:prstGeom>
        </p:spPr>
        <p:txBody>
          <a:bodyPr wrap="square">
            <a:spAutoFit/>
          </a:bodyPr>
          <a:lstStyle/>
          <a:p>
            <a:r>
              <a:rPr lang="ru-RU" sz="2400" dirty="0"/>
              <a:t>За договорами </a:t>
            </a:r>
            <a:r>
              <a:rPr lang="ru-RU" sz="2400" b="1" dirty="0"/>
              <a:t>делькредере</a:t>
            </a:r>
            <a:r>
              <a:rPr lang="ru-RU" sz="2400" dirty="0"/>
              <a:t> </a:t>
            </a:r>
            <a:r>
              <a:rPr lang="ru-RU" sz="2400" dirty="0" err="1"/>
              <a:t>суми</a:t>
            </a:r>
            <a:r>
              <a:rPr lang="ru-RU" sz="2400" dirty="0"/>
              <a:t> </a:t>
            </a:r>
            <a:r>
              <a:rPr lang="ru-RU" sz="2400" dirty="0" err="1"/>
              <a:t>винагород</a:t>
            </a:r>
            <a:r>
              <a:rPr lang="ru-RU" sz="2400" dirty="0"/>
              <a:t>, </a:t>
            </a:r>
            <a:r>
              <a:rPr lang="ru-RU" sz="2400" dirty="0" err="1"/>
              <a:t>які</a:t>
            </a:r>
            <a:r>
              <a:rPr lang="ru-RU" sz="2400" dirty="0"/>
              <a:t> </a:t>
            </a:r>
            <a:r>
              <a:rPr lang="ru-RU" sz="2400" dirty="0" err="1"/>
              <a:t>збільшуються</a:t>
            </a:r>
            <a:r>
              <a:rPr lang="ru-RU" sz="2400" dirty="0"/>
              <a:t> за </a:t>
            </a:r>
            <a:r>
              <a:rPr lang="ru-RU" sz="2400" dirty="0" err="1"/>
              <a:t>прийняття</a:t>
            </a:r>
            <a:r>
              <a:rPr lang="ru-RU" sz="2400" dirty="0"/>
              <a:t> </a:t>
            </a:r>
            <a:r>
              <a:rPr lang="ru-RU" sz="2400" dirty="0" err="1"/>
              <a:t>комісіонерами</a:t>
            </a:r>
            <a:r>
              <a:rPr lang="ru-RU" sz="2400" dirty="0"/>
              <a:t> </a:t>
            </a:r>
            <a:r>
              <a:rPr lang="ru-RU" sz="2400" dirty="0" err="1"/>
              <a:t>додаткових</a:t>
            </a:r>
            <a:r>
              <a:rPr lang="ru-RU" sz="2400" dirty="0"/>
              <a:t> </a:t>
            </a:r>
            <a:r>
              <a:rPr lang="ru-RU" sz="2400" dirty="0" err="1"/>
              <a:t>гарантій</a:t>
            </a:r>
            <a:r>
              <a:rPr lang="ru-RU" sz="2400" dirty="0"/>
              <a:t>.</a:t>
            </a:r>
          </a:p>
          <a:p>
            <a:r>
              <a:rPr lang="ru-RU" sz="2400" dirty="0" err="1"/>
              <a:t>Механізм</a:t>
            </a:r>
            <a:r>
              <a:rPr lang="ru-RU" sz="2400" dirty="0"/>
              <a:t> </a:t>
            </a:r>
            <a:r>
              <a:rPr lang="ru-RU" sz="2400" dirty="0" err="1"/>
              <a:t>цього</a:t>
            </a:r>
            <a:r>
              <a:rPr lang="ru-RU" sz="2400" dirty="0"/>
              <a:t> </a:t>
            </a:r>
            <a:r>
              <a:rPr lang="ru-RU" sz="2400" dirty="0" err="1"/>
              <a:t>полягає</a:t>
            </a:r>
            <a:r>
              <a:rPr lang="ru-RU" sz="2400" dirty="0"/>
              <a:t> в </a:t>
            </a:r>
            <a:r>
              <a:rPr lang="ru-RU" sz="2400" dirty="0" err="1"/>
              <a:t>наступному</a:t>
            </a:r>
            <a:r>
              <a:rPr lang="ru-RU" sz="2400" dirty="0"/>
              <a:t>. </a:t>
            </a:r>
            <a:r>
              <a:rPr lang="ru-RU" sz="2400" dirty="0" err="1"/>
              <a:t>Якщо</a:t>
            </a:r>
            <a:r>
              <a:rPr lang="ru-RU" sz="2400" dirty="0"/>
              <a:t>, </a:t>
            </a:r>
            <a:r>
              <a:rPr lang="ru-RU" sz="2400" dirty="0" err="1"/>
              <a:t>наприклад</a:t>
            </a:r>
            <a:r>
              <a:rPr lang="ru-RU" sz="2400" dirty="0"/>
              <a:t>, </a:t>
            </a:r>
            <a:r>
              <a:rPr lang="ru-RU" sz="2400" dirty="0" err="1"/>
              <a:t>третьою</a:t>
            </a:r>
            <a:r>
              <a:rPr lang="ru-RU" sz="2400" dirty="0"/>
              <a:t> стороною є </a:t>
            </a:r>
            <a:r>
              <a:rPr lang="ru-RU" sz="2400" dirty="0" err="1"/>
              <a:t>покупець</a:t>
            </a:r>
            <a:r>
              <a:rPr lang="ru-RU" sz="2400" dirty="0"/>
              <a:t>, </a:t>
            </a:r>
            <a:r>
              <a:rPr lang="ru-RU" sz="2400" dirty="0" err="1"/>
              <a:t>тобто</a:t>
            </a:r>
            <a:r>
              <a:rPr lang="ru-RU" sz="2400" dirty="0"/>
              <a:t> </a:t>
            </a:r>
            <a:r>
              <a:rPr lang="ru-RU" sz="2400" dirty="0" err="1"/>
              <a:t>кінцевий</a:t>
            </a:r>
            <a:r>
              <a:rPr lang="ru-RU" sz="2400" dirty="0"/>
              <a:t> </a:t>
            </a:r>
            <a:r>
              <a:rPr lang="ru-RU" sz="2400" dirty="0" err="1"/>
              <a:t>споживач</a:t>
            </a:r>
            <a:r>
              <a:rPr lang="ru-RU" sz="2400" dirty="0"/>
              <a:t> товару, а </a:t>
            </a:r>
            <a:r>
              <a:rPr lang="ru-RU" sz="2400" dirty="0" err="1"/>
              <a:t>комітент</a:t>
            </a:r>
            <a:r>
              <a:rPr lang="ru-RU" sz="2400" dirty="0"/>
              <a:t> - </a:t>
            </a:r>
            <a:r>
              <a:rPr lang="ru-RU" sz="2400" dirty="0" err="1"/>
              <a:t>продавцем</a:t>
            </a:r>
            <a:r>
              <a:rPr lang="ru-RU" sz="2400" dirty="0"/>
              <a:t>, то </a:t>
            </a:r>
            <a:r>
              <a:rPr lang="ru-RU" sz="2400" i="1" dirty="0" err="1"/>
              <a:t>комісіонери</a:t>
            </a:r>
            <a:r>
              <a:rPr lang="ru-RU" sz="2400" i="1" dirty="0"/>
              <a:t> </a:t>
            </a:r>
            <a:r>
              <a:rPr lang="ru-RU" sz="2400" i="1" dirty="0" err="1"/>
              <a:t>можуть</a:t>
            </a:r>
            <a:r>
              <a:rPr lang="ru-RU" sz="2400" i="1" dirty="0"/>
              <a:t> </a:t>
            </a:r>
            <a:r>
              <a:rPr lang="ru-RU" sz="2400" i="1" dirty="0" err="1"/>
              <a:t>взяти</a:t>
            </a:r>
            <a:r>
              <a:rPr lang="ru-RU" sz="2400" i="1" dirty="0"/>
              <a:t> на себе </a:t>
            </a:r>
            <a:r>
              <a:rPr lang="ru-RU" sz="2400" i="1" dirty="0" err="1"/>
              <a:t>відповідальність</a:t>
            </a:r>
            <a:r>
              <a:rPr lang="ru-RU" sz="2400" i="1" dirty="0"/>
              <a:t> за </a:t>
            </a:r>
            <a:r>
              <a:rPr lang="ru-RU" sz="2400" i="1" dirty="0" err="1"/>
              <a:t>покупців</a:t>
            </a:r>
            <a:r>
              <a:rPr lang="ru-RU" sz="2400" i="1" dirty="0"/>
              <a:t>, </a:t>
            </a:r>
            <a:r>
              <a:rPr lang="ru-RU" sz="2400" i="1" dirty="0" err="1"/>
              <a:t>точніше</a:t>
            </a:r>
            <a:r>
              <a:rPr lang="ru-RU" sz="2400" i="1" dirty="0"/>
              <a:t>, за </a:t>
            </a:r>
            <a:r>
              <a:rPr lang="ru-RU" sz="2400" i="1" dirty="0" err="1"/>
              <a:t>їх</a:t>
            </a:r>
            <a:r>
              <a:rPr lang="ru-RU" sz="2400" i="1" dirty="0"/>
              <a:t> </a:t>
            </a:r>
            <a:r>
              <a:rPr lang="ru-RU" sz="2400" i="1" dirty="0" err="1"/>
              <a:t>платоспроможність</a:t>
            </a:r>
            <a:r>
              <a:rPr lang="ru-RU" sz="2400" dirty="0"/>
              <a:t>. У </a:t>
            </a:r>
            <a:r>
              <a:rPr lang="ru-RU" sz="2400" dirty="0" err="1"/>
              <a:t>цьому</a:t>
            </a:r>
            <a:r>
              <a:rPr lang="ru-RU" sz="2400" dirty="0"/>
              <a:t> </a:t>
            </a:r>
            <a:r>
              <a:rPr lang="ru-RU" sz="2400" dirty="0" err="1"/>
              <a:t>випадку</a:t>
            </a:r>
            <a:r>
              <a:rPr lang="ru-RU" sz="2400" dirty="0"/>
              <a:t> </a:t>
            </a:r>
            <a:r>
              <a:rPr lang="ru-RU" sz="2400" dirty="0" err="1"/>
              <a:t>між</a:t>
            </a:r>
            <a:r>
              <a:rPr lang="ru-RU" sz="2400" dirty="0"/>
              <a:t> </a:t>
            </a:r>
            <a:r>
              <a:rPr lang="ru-RU" sz="2400" dirty="0" err="1"/>
              <a:t>комітентом</a:t>
            </a:r>
            <a:r>
              <a:rPr lang="ru-RU" sz="2400" dirty="0"/>
              <a:t> і </a:t>
            </a:r>
            <a:r>
              <a:rPr lang="ru-RU" sz="2400" dirty="0" err="1"/>
              <a:t>комісіонером</a:t>
            </a:r>
            <a:r>
              <a:rPr lang="ru-RU" sz="2400" dirty="0"/>
              <a:t> і </a:t>
            </a:r>
            <a:r>
              <a:rPr lang="ru-RU" sz="2400" dirty="0" err="1"/>
              <a:t>укладається</a:t>
            </a:r>
            <a:r>
              <a:rPr lang="ru-RU" sz="2400" dirty="0"/>
              <a:t> </a:t>
            </a:r>
            <a:r>
              <a:rPr lang="ru-RU" sz="2400" dirty="0" err="1">
                <a:solidFill>
                  <a:srgbClr val="C00000"/>
                </a:solidFill>
              </a:rPr>
              <a:t>договір</a:t>
            </a:r>
            <a:r>
              <a:rPr lang="ru-RU" sz="2400" dirty="0">
                <a:solidFill>
                  <a:srgbClr val="C00000"/>
                </a:solidFill>
              </a:rPr>
              <a:t> </a:t>
            </a:r>
            <a:r>
              <a:rPr lang="ru-RU" sz="2400" dirty="0" err="1">
                <a:solidFill>
                  <a:srgbClr val="C00000"/>
                </a:solidFill>
              </a:rPr>
              <a:t>комісії</a:t>
            </a:r>
            <a:r>
              <a:rPr lang="ru-RU" sz="2400" dirty="0">
                <a:solidFill>
                  <a:srgbClr val="C00000"/>
                </a:solidFill>
              </a:rPr>
              <a:t> на </a:t>
            </a:r>
            <a:r>
              <a:rPr lang="ru-RU" sz="2400" dirty="0" err="1">
                <a:solidFill>
                  <a:srgbClr val="C00000"/>
                </a:solidFill>
              </a:rPr>
              <a:t>умовах</a:t>
            </a:r>
            <a:r>
              <a:rPr lang="ru-RU" sz="2400" dirty="0">
                <a:solidFill>
                  <a:srgbClr val="C00000"/>
                </a:solidFill>
              </a:rPr>
              <a:t> </a:t>
            </a:r>
            <a:r>
              <a:rPr lang="ru-RU" sz="3200" b="1" i="1" dirty="0">
                <a:solidFill>
                  <a:srgbClr val="C00000"/>
                </a:solidFill>
              </a:rPr>
              <a:t>делькредере</a:t>
            </a:r>
            <a:r>
              <a:rPr lang="ru-RU" sz="3200" i="1" dirty="0">
                <a:solidFill>
                  <a:srgbClr val="C00000"/>
                </a:solidFill>
              </a:rPr>
              <a:t>.</a:t>
            </a:r>
            <a:r>
              <a:rPr lang="ru-RU" sz="2400" i="1" dirty="0"/>
              <a:t> </a:t>
            </a:r>
            <a:r>
              <a:rPr lang="ru-RU" sz="2400" dirty="0" err="1"/>
              <a:t>Згідно</a:t>
            </a:r>
            <a:r>
              <a:rPr lang="ru-RU" sz="2400" dirty="0"/>
              <a:t> з </a:t>
            </a:r>
            <a:r>
              <a:rPr lang="ru-RU" sz="2400" dirty="0" err="1"/>
              <a:t>цим</a:t>
            </a:r>
            <a:r>
              <a:rPr lang="ru-RU" sz="2400" dirty="0"/>
              <a:t> </a:t>
            </a:r>
            <a:r>
              <a:rPr lang="ru-RU" sz="2400" dirty="0" err="1"/>
              <a:t>умовами</a:t>
            </a:r>
            <a:r>
              <a:rPr lang="ru-RU" sz="2400" dirty="0"/>
              <a:t> </a:t>
            </a:r>
            <a:r>
              <a:rPr lang="ru-RU" sz="2400" dirty="0" err="1"/>
              <a:t>комісіонер</a:t>
            </a:r>
            <a:r>
              <a:rPr lang="ru-RU" sz="2400" dirty="0"/>
              <a:t> сам </a:t>
            </a:r>
            <a:r>
              <a:rPr lang="ru-RU" sz="2400" dirty="0" err="1"/>
              <a:t>компенсує</a:t>
            </a:r>
            <a:r>
              <a:rPr lang="ru-RU" sz="2400" dirty="0"/>
              <a:t> </a:t>
            </a:r>
            <a:r>
              <a:rPr lang="ru-RU" sz="2400" dirty="0" err="1"/>
              <a:t>всі</a:t>
            </a:r>
            <a:r>
              <a:rPr lang="ru-RU" sz="2400" dirty="0"/>
              <a:t> </a:t>
            </a:r>
            <a:r>
              <a:rPr lang="ru-RU" sz="2400" dirty="0" err="1"/>
              <a:t>витрати</a:t>
            </a:r>
            <a:r>
              <a:rPr lang="ru-RU" sz="2400" dirty="0"/>
              <a:t> </a:t>
            </a:r>
            <a:r>
              <a:rPr lang="ru-RU" sz="2400" dirty="0" err="1"/>
              <a:t>комітента</a:t>
            </a:r>
            <a:r>
              <a:rPr lang="ru-RU" sz="2400" dirty="0"/>
              <a:t>, </a:t>
            </a:r>
            <a:r>
              <a:rPr lang="ru-RU" sz="2400" dirty="0" err="1"/>
              <a:t>якщо</a:t>
            </a:r>
            <a:r>
              <a:rPr lang="ru-RU" sz="2400" dirty="0"/>
              <a:t> </a:t>
            </a:r>
            <a:r>
              <a:rPr lang="ru-RU" sz="2400" dirty="0" err="1"/>
              <a:t>покупець</a:t>
            </a:r>
            <a:r>
              <a:rPr lang="ru-RU" sz="2400" dirty="0"/>
              <a:t> </a:t>
            </a:r>
            <a:r>
              <a:rPr lang="ru-RU" sz="2400" dirty="0" err="1"/>
              <a:t>виявиться</a:t>
            </a:r>
            <a:r>
              <a:rPr lang="ru-RU" sz="2400" dirty="0"/>
              <a:t> </a:t>
            </a:r>
            <a:r>
              <a:rPr lang="ru-RU" sz="2400" dirty="0" err="1"/>
              <a:t>неплатоспроможним</a:t>
            </a:r>
            <a:r>
              <a:rPr lang="ru-RU" sz="2400" dirty="0"/>
              <a:t>. </a:t>
            </a:r>
            <a:r>
              <a:rPr lang="ru-RU" sz="2400" dirty="0" err="1"/>
              <a:t>Іноді</a:t>
            </a:r>
            <a:r>
              <a:rPr lang="ru-RU" sz="2400" dirty="0"/>
              <a:t>, </a:t>
            </a:r>
            <a:r>
              <a:rPr lang="ru-RU" sz="2400" dirty="0" err="1"/>
              <a:t>знаючи</a:t>
            </a:r>
            <a:r>
              <a:rPr lang="ru-RU" sz="2400" dirty="0"/>
              <a:t> про </a:t>
            </a:r>
            <a:r>
              <a:rPr lang="ru-RU" sz="2400" dirty="0" err="1"/>
              <a:t>наміри</a:t>
            </a:r>
            <a:r>
              <a:rPr lang="ru-RU" sz="2400" dirty="0"/>
              <a:t> </a:t>
            </a:r>
            <a:r>
              <a:rPr lang="ru-RU" sz="2400" dirty="0" err="1"/>
              <a:t>комітента</a:t>
            </a:r>
            <a:r>
              <a:rPr lang="ru-RU" sz="2400" dirty="0"/>
              <a:t>, </a:t>
            </a:r>
            <a:r>
              <a:rPr lang="ru-RU" sz="2400" dirty="0" err="1"/>
              <a:t>комісіонер</a:t>
            </a:r>
            <a:r>
              <a:rPr lang="ru-RU" sz="2400" dirty="0"/>
              <a:t> сам </a:t>
            </a:r>
            <a:r>
              <a:rPr lang="ru-RU" sz="2400" dirty="0" err="1"/>
              <a:t>укладає</a:t>
            </a:r>
            <a:r>
              <a:rPr lang="ru-RU" sz="2400" dirty="0"/>
              <a:t> </a:t>
            </a:r>
            <a:r>
              <a:rPr lang="ru-RU" sz="2400" dirty="0" err="1"/>
              <a:t>договір</a:t>
            </a:r>
            <a:r>
              <a:rPr lang="ru-RU" sz="2400" dirty="0"/>
              <a:t> з </a:t>
            </a:r>
            <a:r>
              <a:rPr lang="ru-RU" sz="2400" dirty="0" err="1"/>
              <a:t>покупцем</a:t>
            </a:r>
            <a:r>
              <a:rPr lang="ru-RU" sz="2400" dirty="0"/>
              <a:t>, а </a:t>
            </a:r>
            <a:r>
              <a:rPr lang="ru-RU" sz="2400" dirty="0" err="1"/>
              <a:t>потім</a:t>
            </a:r>
            <a:r>
              <a:rPr lang="ru-RU" sz="2400" dirty="0"/>
              <a:t> </a:t>
            </a:r>
            <a:r>
              <a:rPr lang="ru-RU" sz="2400" dirty="0" err="1"/>
              <a:t>укладає</a:t>
            </a:r>
            <a:r>
              <a:rPr lang="ru-RU" sz="2400" dirty="0"/>
              <a:t> </a:t>
            </a:r>
            <a:r>
              <a:rPr lang="ru-RU" sz="2400" dirty="0" err="1"/>
              <a:t>договір</a:t>
            </a:r>
            <a:r>
              <a:rPr lang="ru-RU" sz="2400" dirty="0"/>
              <a:t> з </a:t>
            </a:r>
            <a:r>
              <a:rPr lang="ru-RU" sz="2400" dirty="0" err="1"/>
              <a:t>комітентом</a:t>
            </a:r>
            <a:r>
              <a:rPr lang="ru-RU" sz="2400" dirty="0"/>
              <a:t>, </a:t>
            </a:r>
            <a:r>
              <a:rPr lang="ru-RU" sz="2400" dirty="0" err="1"/>
              <a:t>виступаючи</a:t>
            </a:r>
            <a:r>
              <a:rPr lang="ru-RU" sz="2400" dirty="0"/>
              <a:t> на </a:t>
            </a:r>
            <a:r>
              <a:rPr lang="ru-RU" sz="2400" dirty="0" err="1"/>
              <a:t>ньому</a:t>
            </a:r>
            <a:r>
              <a:rPr lang="ru-RU" sz="2400" dirty="0"/>
              <a:t> як </a:t>
            </a:r>
            <a:r>
              <a:rPr lang="ru-RU" sz="2400" dirty="0" err="1"/>
              <a:t>проміжний</a:t>
            </a:r>
            <a:r>
              <a:rPr lang="ru-RU" sz="2400" dirty="0"/>
              <a:t> </a:t>
            </a:r>
            <a:r>
              <a:rPr lang="ru-RU" sz="2400" dirty="0" err="1"/>
              <a:t>покупець</a:t>
            </a:r>
            <a:r>
              <a:rPr lang="ru-RU" sz="2400" dirty="0"/>
              <a:t>. При </a:t>
            </a:r>
            <a:r>
              <a:rPr lang="ru-RU" sz="2400" dirty="0" err="1"/>
              <a:t>такій</a:t>
            </a:r>
            <a:r>
              <a:rPr lang="ru-RU" sz="2400" dirty="0"/>
              <a:t> </a:t>
            </a:r>
            <a:r>
              <a:rPr lang="ru-RU" sz="2400" dirty="0" err="1"/>
              <a:t>операції</a:t>
            </a:r>
            <a:r>
              <a:rPr lang="ru-RU" sz="2400" dirty="0"/>
              <a:t> </a:t>
            </a:r>
            <a:r>
              <a:rPr lang="ru-RU" sz="2400" dirty="0" err="1"/>
              <a:t>комісіонер</a:t>
            </a:r>
            <a:r>
              <a:rPr lang="ru-RU" sz="2400" dirty="0"/>
              <a:t> </a:t>
            </a:r>
            <a:r>
              <a:rPr lang="ru-RU" sz="2400" dirty="0" err="1"/>
              <a:t>зазвичай</a:t>
            </a:r>
            <a:r>
              <a:rPr lang="ru-RU" sz="2400" dirty="0"/>
              <a:t> переводить </a:t>
            </a:r>
            <a:r>
              <a:rPr lang="ru-RU" sz="2400" dirty="0" err="1"/>
              <a:t>гроші</a:t>
            </a:r>
            <a:r>
              <a:rPr lang="ru-RU" sz="2400" dirty="0"/>
              <a:t> за </a:t>
            </a:r>
            <a:r>
              <a:rPr lang="ru-RU" sz="2400" dirty="0" err="1"/>
              <a:t>проданий</a:t>
            </a:r>
            <a:r>
              <a:rPr lang="ru-RU" sz="2400" dirty="0"/>
              <a:t> товар </a:t>
            </a:r>
            <a:r>
              <a:rPr lang="ru-RU" sz="2400" dirty="0" err="1"/>
              <a:t>комітенту</a:t>
            </a:r>
            <a:r>
              <a:rPr lang="ru-RU" sz="2400" dirty="0"/>
              <a:t> </a:t>
            </a:r>
            <a:r>
              <a:rPr lang="ru-RU" sz="2400" dirty="0" err="1"/>
              <a:t>після</a:t>
            </a:r>
            <a:r>
              <a:rPr lang="ru-RU" sz="2400" dirty="0"/>
              <a:t> </a:t>
            </a:r>
            <a:r>
              <a:rPr lang="ru-RU" sz="2400" dirty="0" err="1"/>
              <a:t>отримання</a:t>
            </a:r>
            <a:r>
              <a:rPr lang="ru-RU" sz="2400" dirty="0"/>
              <a:t> </a:t>
            </a:r>
            <a:r>
              <a:rPr lang="ru-RU" sz="2400" dirty="0" err="1"/>
              <a:t>платежів</a:t>
            </a:r>
            <a:r>
              <a:rPr lang="ru-RU" sz="2400" dirty="0"/>
              <a:t> </a:t>
            </a:r>
            <a:r>
              <a:rPr lang="ru-RU" sz="2400" dirty="0" err="1"/>
              <a:t>від</a:t>
            </a:r>
            <a:r>
              <a:rPr lang="ru-RU" sz="2400" dirty="0"/>
              <a:t> </a:t>
            </a:r>
            <a:r>
              <a:rPr lang="ru-RU" sz="2400" dirty="0" err="1"/>
              <a:t>покупця</a:t>
            </a:r>
            <a:r>
              <a:rPr lang="ru-RU" sz="2400" dirty="0"/>
              <a:t>. </a:t>
            </a:r>
            <a:r>
              <a:rPr lang="ru-RU" sz="2400" dirty="0" err="1"/>
              <a:t>Винагорода</a:t>
            </a:r>
            <a:r>
              <a:rPr lang="ru-RU" sz="2400" dirty="0"/>
              <a:t> за </a:t>
            </a:r>
            <a:r>
              <a:rPr lang="ru-RU" sz="2400" dirty="0" err="1"/>
              <a:t>таку</a:t>
            </a:r>
            <a:r>
              <a:rPr lang="ru-RU" sz="2400" dirty="0"/>
              <a:t> </a:t>
            </a:r>
            <a:r>
              <a:rPr lang="ru-RU" sz="2400" dirty="0" err="1"/>
              <a:t>операцію</a:t>
            </a:r>
            <a:r>
              <a:rPr lang="ru-RU" sz="2400" dirty="0"/>
              <a:t> </a:t>
            </a:r>
            <a:r>
              <a:rPr lang="ru-RU" sz="2400" dirty="0" err="1"/>
              <a:t>вище</a:t>
            </a:r>
            <a:r>
              <a:rPr lang="ru-RU" sz="2400" dirty="0"/>
              <a:t> </a:t>
            </a:r>
            <a:r>
              <a:rPr lang="ru-RU" sz="2400" dirty="0" err="1"/>
              <a:t>звичайного</a:t>
            </a:r>
            <a:r>
              <a:rPr lang="ru-RU" sz="2400" dirty="0"/>
              <a:t>, так як угода </a:t>
            </a:r>
            <a:r>
              <a:rPr lang="ru-RU" sz="2400" dirty="0" err="1"/>
              <a:t>вже</a:t>
            </a:r>
            <a:r>
              <a:rPr lang="ru-RU" sz="2400" dirty="0"/>
              <a:t> </a:t>
            </a:r>
            <a:r>
              <a:rPr lang="ru-RU" sz="2400" dirty="0" err="1"/>
              <a:t>гарантована</a:t>
            </a:r>
            <a:r>
              <a:rPr lang="ru-RU" sz="2400" dirty="0"/>
              <a:t>, і </a:t>
            </a:r>
            <a:r>
              <a:rPr lang="ru-RU" sz="2400" dirty="0" err="1"/>
              <a:t>комісіонер</a:t>
            </a:r>
            <a:r>
              <a:rPr lang="ru-RU" sz="2400" dirty="0"/>
              <a:t> часто </a:t>
            </a:r>
            <a:r>
              <a:rPr lang="ru-RU" sz="2400" dirty="0" err="1"/>
              <a:t>отримує</a:t>
            </a:r>
            <a:r>
              <a:rPr lang="ru-RU" sz="2400" dirty="0"/>
              <a:t> </a:t>
            </a:r>
            <a:r>
              <a:rPr lang="ru-RU" sz="2400" dirty="0" err="1"/>
              <a:t>винагороду</a:t>
            </a:r>
            <a:r>
              <a:rPr lang="ru-RU" sz="2400" dirty="0"/>
              <a:t> у </a:t>
            </a:r>
            <a:r>
              <a:rPr lang="ru-RU" sz="2400" dirty="0" err="1"/>
              <a:t>вигляді</a:t>
            </a:r>
            <a:r>
              <a:rPr lang="ru-RU" sz="2400" dirty="0"/>
              <a:t> </a:t>
            </a:r>
            <a:r>
              <a:rPr lang="ru-RU" sz="2400" dirty="0" err="1"/>
              <a:t>різниці</a:t>
            </a:r>
            <a:r>
              <a:rPr lang="ru-RU" sz="2400" dirty="0"/>
              <a:t> </a:t>
            </a:r>
            <a:r>
              <a:rPr lang="ru-RU" sz="2400" dirty="0" err="1"/>
              <a:t>між</a:t>
            </a:r>
            <a:r>
              <a:rPr lang="ru-RU" sz="2400" dirty="0"/>
              <a:t> </a:t>
            </a:r>
            <a:r>
              <a:rPr lang="ru-RU" sz="2400" dirty="0" err="1"/>
              <a:t>ціною</a:t>
            </a:r>
            <a:r>
              <a:rPr lang="ru-RU" sz="2400" dirty="0"/>
              <a:t> </a:t>
            </a:r>
            <a:r>
              <a:rPr lang="ru-RU" sz="2400" dirty="0" err="1"/>
              <a:t>реалізації</a:t>
            </a:r>
            <a:r>
              <a:rPr lang="ru-RU" sz="2400" dirty="0"/>
              <a:t> товару </a:t>
            </a:r>
            <a:r>
              <a:rPr lang="ru-RU" sz="2400" dirty="0" err="1"/>
              <a:t>кінцевому</a:t>
            </a:r>
            <a:r>
              <a:rPr lang="ru-RU" sz="2400" dirty="0"/>
              <a:t> </a:t>
            </a:r>
            <a:r>
              <a:rPr lang="ru-RU" sz="2400" dirty="0" err="1"/>
              <a:t>споживачу</a:t>
            </a:r>
            <a:r>
              <a:rPr lang="ru-RU" sz="2400" dirty="0"/>
              <a:t> і </a:t>
            </a:r>
            <a:r>
              <a:rPr lang="ru-RU" sz="2400" dirty="0" err="1"/>
              <a:t>ціною</a:t>
            </a:r>
            <a:r>
              <a:rPr lang="ru-RU" sz="2400" dirty="0"/>
              <a:t> </a:t>
            </a:r>
            <a:r>
              <a:rPr lang="ru-RU" sz="2400" dirty="0" err="1"/>
              <a:t>закупівлі</a:t>
            </a:r>
            <a:r>
              <a:rPr lang="ru-RU" sz="2400" dirty="0"/>
              <a:t> </a:t>
            </a:r>
            <a:r>
              <a:rPr lang="ru-RU" sz="2400" dirty="0" err="1"/>
              <a:t>його</a:t>
            </a:r>
            <a:r>
              <a:rPr lang="ru-RU" sz="2400" dirty="0"/>
              <a:t> у </a:t>
            </a:r>
            <a:r>
              <a:rPr lang="ru-RU" sz="2400" dirty="0" err="1"/>
              <a:t>комітента</a:t>
            </a:r>
            <a:r>
              <a:rPr lang="ru-RU" sz="2400" dirty="0"/>
              <a:t>.</a:t>
            </a:r>
          </a:p>
        </p:txBody>
      </p:sp>
    </p:spTree>
    <p:extLst>
      <p:ext uri="{BB962C8B-B14F-4D97-AF65-F5344CB8AC3E}">
        <p14:creationId xmlns:p14="http://schemas.microsoft.com/office/powerpoint/2010/main" val="33083227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20782"/>
            <a:ext cx="8610600" cy="6678751"/>
          </a:xfrm>
          <a:prstGeom prst="rect">
            <a:avLst/>
          </a:prstGeom>
        </p:spPr>
        <p:txBody>
          <a:bodyPr wrap="square">
            <a:spAutoFit/>
          </a:bodyPr>
          <a:lstStyle/>
          <a:p>
            <a:r>
              <a:rPr lang="ru-RU" sz="2800" b="1" dirty="0" err="1"/>
              <a:t>Консигнація</a:t>
            </a:r>
            <a:r>
              <a:rPr lang="ru-RU" sz="2800" b="1" dirty="0"/>
              <a:t> </a:t>
            </a:r>
            <a:r>
              <a:rPr lang="ru-RU" sz="2000" b="1" dirty="0"/>
              <a:t>— </a:t>
            </a:r>
            <a:r>
              <a:rPr lang="ru-RU" sz="2000" b="1" dirty="0" err="1"/>
              <a:t>це</a:t>
            </a:r>
            <a:r>
              <a:rPr lang="ru-RU" sz="2000" b="1" dirty="0"/>
              <a:t> </a:t>
            </a:r>
            <a:r>
              <a:rPr lang="ru-RU" sz="2000" b="1" dirty="0" err="1"/>
              <a:t>доручення</a:t>
            </a:r>
            <a:r>
              <a:rPr lang="ru-RU" sz="2000" b="1" dirty="0"/>
              <a:t> </a:t>
            </a:r>
            <a:r>
              <a:rPr lang="ru-RU" sz="2000" b="1" dirty="0" err="1"/>
              <a:t>однією</a:t>
            </a:r>
            <a:r>
              <a:rPr lang="ru-RU" sz="2000" b="1" dirty="0"/>
              <a:t> стороною (консигнантом) </a:t>
            </a:r>
            <a:r>
              <a:rPr lang="ru-RU" sz="2000" b="1" dirty="0" err="1"/>
              <a:t>іншій</a:t>
            </a:r>
            <a:r>
              <a:rPr lang="ru-RU" sz="2000" b="1" dirty="0"/>
              <a:t> (</a:t>
            </a:r>
            <a:r>
              <a:rPr lang="ru-RU" sz="2000" b="1" dirty="0" err="1"/>
              <a:t>консигнаторові</a:t>
            </a:r>
            <a:r>
              <a:rPr lang="ru-RU" sz="2000" b="1" dirty="0"/>
              <a:t>) </a:t>
            </a:r>
            <a:r>
              <a:rPr lang="ru-RU" sz="2000" b="1" dirty="0" err="1"/>
              <a:t>продати</a:t>
            </a:r>
            <a:r>
              <a:rPr lang="ru-RU" sz="2000" b="1" dirty="0"/>
              <a:t> </a:t>
            </a:r>
            <a:r>
              <a:rPr lang="ru-RU" sz="2000" b="1" dirty="0" err="1"/>
              <a:t>від</a:t>
            </a:r>
            <a:r>
              <a:rPr lang="ru-RU" sz="2000" b="1" dirty="0"/>
              <a:t> </a:t>
            </a:r>
            <a:r>
              <a:rPr lang="ru-RU" sz="2000" b="1" dirty="0" err="1"/>
              <a:t>свого</a:t>
            </a:r>
            <a:r>
              <a:rPr lang="ru-RU" sz="2000" b="1" dirty="0"/>
              <a:t> </a:t>
            </a:r>
            <a:r>
              <a:rPr lang="ru-RU" sz="2000" b="1" dirty="0" err="1"/>
              <a:t>імені</a:t>
            </a:r>
            <a:r>
              <a:rPr lang="ru-RU" sz="2000" b="1" dirty="0"/>
              <a:t>, але за </a:t>
            </a:r>
            <a:r>
              <a:rPr lang="ru-RU" sz="2000" b="1" dirty="0" err="1"/>
              <a:t>рахунок</a:t>
            </a:r>
            <a:r>
              <a:rPr lang="ru-RU" sz="2000" b="1" dirty="0"/>
              <a:t> консигнанта </a:t>
            </a:r>
            <a:r>
              <a:rPr lang="ru-RU" sz="2000" b="1" dirty="0" err="1"/>
              <a:t>товари</a:t>
            </a:r>
            <a:r>
              <a:rPr lang="ru-RU" sz="2000" b="1" dirty="0"/>
              <a:t> </a:t>
            </a:r>
            <a:r>
              <a:rPr lang="ru-RU" sz="2000" b="1" dirty="0" err="1"/>
              <a:t>зі</a:t>
            </a:r>
            <a:r>
              <a:rPr lang="ru-RU" sz="2000" b="1" dirty="0"/>
              <a:t> </a:t>
            </a:r>
            <a:r>
              <a:rPr lang="ru-RU" sz="2000" b="1" dirty="0" smtClean="0"/>
              <a:t>складу. </a:t>
            </a:r>
          </a:p>
          <a:p>
            <a:r>
              <a:rPr lang="ru-RU" sz="2000" b="1" dirty="0" err="1" smtClean="0"/>
              <a:t>Консигнатори</a:t>
            </a:r>
            <a:r>
              <a:rPr lang="ru-RU" sz="2000" b="1" dirty="0" smtClean="0"/>
              <a:t> </a:t>
            </a:r>
            <a:r>
              <a:rPr lang="ru-RU" sz="2000" b="1" dirty="0"/>
              <a:t>— </a:t>
            </a:r>
            <a:r>
              <a:rPr lang="ru-RU" sz="2000" b="1" dirty="0" err="1"/>
              <a:t>різновид</a:t>
            </a:r>
            <a:r>
              <a:rPr lang="ru-RU" sz="2000" b="1" dirty="0"/>
              <a:t> </a:t>
            </a:r>
            <a:r>
              <a:rPr lang="ru-RU" sz="2000" b="1" dirty="0" err="1"/>
              <a:t>посередників-комісіонерів</a:t>
            </a:r>
            <a:r>
              <a:rPr lang="ru-RU" sz="2000" b="1" dirty="0"/>
              <a:t>, тому </a:t>
            </a:r>
            <a:r>
              <a:rPr lang="ru-RU" sz="2000" b="1" dirty="0" err="1"/>
              <a:t>всі</a:t>
            </a:r>
            <a:r>
              <a:rPr lang="ru-RU" sz="2000" b="1" dirty="0"/>
              <a:t> </a:t>
            </a:r>
            <a:r>
              <a:rPr lang="ru-RU" sz="2000" b="1" dirty="0" err="1"/>
              <a:t>положення</a:t>
            </a:r>
            <a:r>
              <a:rPr lang="ru-RU" sz="2000" b="1" dirty="0"/>
              <a:t> </a:t>
            </a:r>
            <a:r>
              <a:rPr lang="ru-RU" sz="2000" b="1" dirty="0" err="1"/>
              <a:t>розглянуто</a:t>
            </a:r>
            <a:r>
              <a:rPr lang="ru-RU" sz="2000" b="1" dirty="0"/>
              <a:t> для </a:t>
            </a:r>
            <a:r>
              <a:rPr lang="ru-RU" sz="2000" b="1" dirty="0" err="1"/>
              <a:t>консигнаційних</a:t>
            </a:r>
            <a:r>
              <a:rPr lang="ru-RU" sz="2000" b="1" dirty="0"/>
              <a:t> </a:t>
            </a:r>
            <a:r>
              <a:rPr lang="ru-RU" sz="2000" b="1" dirty="0" err="1"/>
              <a:t>угод</a:t>
            </a:r>
            <a:r>
              <a:rPr lang="ru-RU" sz="2000" b="1" dirty="0"/>
              <a:t>, </a:t>
            </a:r>
            <a:r>
              <a:rPr lang="ru-RU" sz="2000" b="1" dirty="0" err="1"/>
              <a:t>однак</a:t>
            </a:r>
            <a:r>
              <a:rPr lang="ru-RU" sz="2000" b="1" dirty="0"/>
              <a:t> з </a:t>
            </a:r>
            <a:r>
              <a:rPr lang="ru-RU" sz="2000" b="1" dirty="0" err="1"/>
              <a:t>урахуванням</a:t>
            </a:r>
            <a:r>
              <a:rPr lang="ru-RU" sz="2000" b="1" dirty="0"/>
              <a:t> </a:t>
            </a:r>
            <a:r>
              <a:rPr lang="ru-RU" sz="2000" b="1" dirty="0" err="1"/>
              <a:t>окремих</a:t>
            </a:r>
            <a:r>
              <a:rPr lang="ru-RU" sz="2000" b="1" dirty="0"/>
              <a:t> </a:t>
            </a:r>
            <a:r>
              <a:rPr lang="ru-RU" sz="2000" b="1" dirty="0" err="1"/>
              <a:t>особливостей</a:t>
            </a:r>
            <a:r>
              <a:rPr lang="ru-RU" sz="2000" b="1" dirty="0"/>
              <a:t>, а </a:t>
            </a:r>
            <a:r>
              <a:rPr lang="ru-RU" sz="2000" b="1" dirty="0" err="1"/>
              <a:t>саме</a:t>
            </a:r>
            <a:r>
              <a:rPr lang="ru-RU" sz="2000" b="1" dirty="0"/>
              <a:t>:</a:t>
            </a:r>
          </a:p>
          <a:p>
            <a:r>
              <a:rPr lang="ru-RU" sz="2000" dirty="0"/>
              <a:t>— </a:t>
            </a:r>
            <a:r>
              <a:rPr lang="ru-RU" sz="2000" dirty="0" err="1"/>
              <a:t>консигнаційні</a:t>
            </a:r>
            <a:r>
              <a:rPr lang="ru-RU" sz="2000" dirty="0"/>
              <a:t> угоди </a:t>
            </a:r>
            <a:r>
              <a:rPr lang="ru-RU" sz="2000" dirty="0" err="1"/>
              <a:t>укладаються</a:t>
            </a:r>
            <a:r>
              <a:rPr lang="ru-RU" sz="2000" dirty="0"/>
              <a:t> </a:t>
            </a:r>
            <a:r>
              <a:rPr lang="ru-RU" sz="2000" b="1" dirty="0" err="1"/>
              <a:t>тільки</a:t>
            </a:r>
            <a:r>
              <a:rPr lang="ru-RU" sz="2000" b="1" dirty="0"/>
              <a:t> на </a:t>
            </a:r>
            <a:r>
              <a:rPr lang="ru-RU" sz="2000" b="1" dirty="0" err="1"/>
              <a:t>реалізацію</a:t>
            </a:r>
            <a:r>
              <a:rPr lang="ru-RU" sz="2000" b="1" dirty="0"/>
              <a:t> </a:t>
            </a:r>
            <a:r>
              <a:rPr lang="ru-RU" sz="2000" dirty="0" err="1"/>
              <a:t>товарів</a:t>
            </a:r>
            <a:r>
              <a:rPr lang="ru-RU" sz="2000" dirty="0"/>
              <a:t>;</a:t>
            </a:r>
          </a:p>
          <a:p>
            <a:r>
              <a:rPr lang="ru-RU" sz="2000" dirty="0"/>
              <a:t>— у </a:t>
            </a:r>
            <a:r>
              <a:rPr lang="ru-RU" sz="2000" dirty="0" err="1"/>
              <a:t>консигнаційній</a:t>
            </a:r>
            <a:r>
              <a:rPr lang="ru-RU" sz="2000" dirty="0"/>
              <a:t> </a:t>
            </a:r>
            <a:r>
              <a:rPr lang="ru-RU" sz="2000" dirty="0" err="1"/>
              <a:t>угоді</a:t>
            </a:r>
            <a:r>
              <a:rPr lang="ru-RU" sz="2000" dirty="0"/>
              <a:t> </a:t>
            </a:r>
            <a:r>
              <a:rPr lang="ru-RU" sz="2000" dirty="0" err="1"/>
              <a:t>визначається</a:t>
            </a:r>
            <a:r>
              <a:rPr lang="ru-RU" sz="2000" dirty="0"/>
              <a:t> </a:t>
            </a:r>
            <a:r>
              <a:rPr lang="ru-RU" sz="2000" b="1" dirty="0" err="1"/>
              <a:t>термін</a:t>
            </a:r>
            <a:r>
              <a:rPr lang="ru-RU" sz="2000" b="1" dirty="0"/>
              <a:t> </a:t>
            </a:r>
            <a:r>
              <a:rPr lang="ru-RU" sz="2000" b="1" dirty="0" err="1"/>
              <a:t>консигнації</a:t>
            </a:r>
            <a:r>
              <a:rPr lang="ru-RU" sz="2000" dirty="0"/>
              <a:t>, </a:t>
            </a:r>
            <a:r>
              <a:rPr lang="ru-RU" sz="2000" dirty="0" err="1"/>
              <a:t>протягом</a:t>
            </a:r>
            <a:r>
              <a:rPr lang="ru-RU" sz="2000" dirty="0"/>
              <a:t> </a:t>
            </a:r>
            <a:r>
              <a:rPr lang="ru-RU" sz="2000" dirty="0" err="1"/>
              <a:t>якого</a:t>
            </a:r>
            <a:r>
              <a:rPr lang="ru-RU" sz="2000" dirty="0"/>
              <a:t> </a:t>
            </a:r>
            <a:r>
              <a:rPr lang="ru-RU" sz="2000" dirty="0" err="1"/>
              <a:t>має</a:t>
            </a:r>
            <a:r>
              <a:rPr lang="ru-RU" sz="2000" dirty="0"/>
              <a:t> бути </a:t>
            </a:r>
            <a:r>
              <a:rPr lang="ru-RU" sz="2000" dirty="0" err="1"/>
              <a:t>реалізована</a:t>
            </a:r>
            <a:r>
              <a:rPr lang="ru-RU" sz="2000" dirty="0"/>
              <a:t> </a:t>
            </a:r>
            <a:r>
              <a:rPr lang="ru-RU" sz="2000" u="sng" dirty="0" err="1"/>
              <a:t>партія</a:t>
            </a:r>
            <a:r>
              <a:rPr lang="ru-RU" sz="2000" u="sng" dirty="0"/>
              <a:t> </a:t>
            </a:r>
            <a:r>
              <a:rPr lang="ru-RU" sz="2000" u="sng" dirty="0" err="1"/>
              <a:t>товарів</a:t>
            </a:r>
            <a:r>
              <a:rPr lang="ru-RU" sz="2000" u="sng" dirty="0"/>
              <a:t> на </a:t>
            </a:r>
            <a:r>
              <a:rPr lang="ru-RU" sz="2000" u="sng" dirty="0" err="1"/>
              <a:t>встановлену</a:t>
            </a:r>
            <a:r>
              <a:rPr lang="ru-RU" sz="2000" u="sng" dirty="0"/>
              <a:t> суму </a:t>
            </a:r>
            <a:r>
              <a:rPr lang="ru-RU" sz="2000" dirty="0"/>
              <a:t>(</a:t>
            </a:r>
            <a:r>
              <a:rPr lang="ru-RU" sz="2000" dirty="0" err="1"/>
              <a:t>наприклад</a:t>
            </a:r>
            <a:r>
              <a:rPr lang="ru-RU" sz="2000" dirty="0"/>
              <a:t>, холодильники на суму 300 тис. дол., </a:t>
            </a:r>
            <a:r>
              <a:rPr lang="ru-RU" sz="2000" dirty="0" err="1"/>
              <a:t>термін</a:t>
            </a:r>
            <a:r>
              <a:rPr lang="ru-RU" sz="2000" dirty="0"/>
              <a:t> </a:t>
            </a:r>
            <a:r>
              <a:rPr lang="ru-RU" sz="2000" dirty="0" err="1"/>
              <a:t>консигнації</a:t>
            </a:r>
            <a:r>
              <a:rPr lang="ru-RU" sz="2000" dirty="0"/>
              <a:t> 1 </a:t>
            </a:r>
            <a:r>
              <a:rPr lang="ru-RU" sz="2000" dirty="0" err="1"/>
              <a:t>рік</a:t>
            </a:r>
            <a:r>
              <a:rPr lang="ru-RU" sz="2000" dirty="0"/>
              <a:t>);</a:t>
            </a:r>
          </a:p>
          <a:p>
            <a:r>
              <a:rPr lang="ru-RU" sz="2000" dirty="0"/>
              <a:t>— </a:t>
            </a:r>
            <a:r>
              <a:rPr lang="ru-RU" sz="2000" b="1" dirty="0" err="1"/>
              <a:t>платеж</a:t>
            </a:r>
            <a:r>
              <a:rPr lang="ru-RU" sz="2000" dirty="0" err="1"/>
              <a:t>і</a:t>
            </a:r>
            <a:r>
              <a:rPr lang="ru-RU" sz="2000" dirty="0"/>
              <a:t> за </a:t>
            </a:r>
            <a:r>
              <a:rPr lang="ru-RU" sz="2000" dirty="0" err="1"/>
              <a:t>реалізовані</a:t>
            </a:r>
            <a:r>
              <a:rPr lang="ru-RU" sz="2000" dirty="0"/>
              <a:t> на ринку </a:t>
            </a:r>
            <a:r>
              <a:rPr lang="ru-RU" sz="2000" dirty="0" err="1"/>
              <a:t>товари</a:t>
            </a:r>
            <a:r>
              <a:rPr lang="ru-RU" sz="2000" dirty="0"/>
              <a:t> </a:t>
            </a:r>
            <a:r>
              <a:rPr lang="ru-RU" sz="2000" dirty="0" err="1"/>
              <a:t>переводяться</a:t>
            </a:r>
            <a:r>
              <a:rPr lang="ru-RU" sz="2000" dirty="0"/>
              <a:t> консигнатором </a:t>
            </a:r>
            <a:r>
              <a:rPr lang="ru-RU" sz="2000" dirty="0" err="1"/>
              <a:t>консигнантові</a:t>
            </a:r>
            <a:r>
              <a:rPr lang="ru-RU" sz="2000" dirty="0"/>
              <a:t> </a:t>
            </a:r>
            <a:r>
              <a:rPr lang="ru-RU" sz="2000" dirty="0" err="1"/>
              <a:t>після</a:t>
            </a:r>
            <a:r>
              <a:rPr lang="ru-RU" sz="2000" dirty="0"/>
              <a:t> </a:t>
            </a:r>
            <a:r>
              <a:rPr lang="ru-RU" sz="2000" dirty="0" err="1"/>
              <a:t>одержання</a:t>
            </a:r>
            <a:r>
              <a:rPr lang="ru-RU" sz="2000" dirty="0"/>
              <a:t> </a:t>
            </a:r>
            <a:r>
              <a:rPr lang="ru-RU" sz="2000" dirty="0" err="1"/>
              <a:t>виторгу</a:t>
            </a:r>
            <a:r>
              <a:rPr lang="ru-RU" sz="2000" dirty="0"/>
              <a:t> </a:t>
            </a:r>
            <a:r>
              <a:rPr lang="ru-RU" sz="2000" dirty="0" err="1"/>
              <a:t>від</a:t>
            </a:r>
            <a:r>
              <a:rPr lang="ru-RU" sz="2000" dirty="0"/>
              <a:t> </a:t>
            </a:r>
            <a:r>
              <a:rPr lang="ru-RU" sz="2000" dirty="0" err="1"/>
              <a:t>покупців</a:t>
            </a:r>
            <a:r>
              <a:rPr lang="ru-RU" sz="2000" dirty="0"/>
              <a:t> </a:t>
            </a:r>
            <a:r>
              <a:rPr lang="ru-RU" sz="2000" b="1" dirty="0"/>
              <a:t>за </a:t>
            </a:r>
            <a:r>
              <a:rPr lang="ru-RU" sz="2000" b="1" dirty="0" err="1"/>
              <a:t>календарними</a:t>
            </a:r>
            <a:r>
              <a:rPr lang="ru-RU" sz="2000" b="1" dirty="0"/>
              <a:t> </a:t>
            </a:r>
            <a:r>
              <a:rPr lang="ru-RU" sz="2000" b="1" dirty="0" err="1"/>
              <a:t>періодами</a:t>
            </a:r>
            <a:r>
              <a:rPr lang="ru-RU" sz="2000" dirty="0"/>
              <a:t> (</a:t>
            </a:r>
            <a:r>
              <a:rPr lang="ru-RU" sz="2000" dirty="0" err="1"/>
              <a:t>наприклад</a:t>
            </a:r>
            <a:r>
              <a:rPr lang="ru-RU" sz="2000" dirty="0"/>
              <a:t>, раз на </a:t>
            </a:r>
            <a:r>
              <a:rPr lang="ru-RU" sz="2000" dirty="0" err="1"/>
              <a:t>місяць</a:t>
            </a:r>
            <a:r>
              <a:rPr lang="ru-RU" sz="2000" dirty="0"/>
              <a:t>, на квартал);</a:t>
            </a:r>
          </a:p>
          <a:p>
            <a:r>
              <a:rPr lang="ru-RU" sz="2000" dirty="0"/>
              <a:t>— </a:t>
            </a:r>
            <a:r>
              <a:rPr lang="ru-RU" sz="2000" dirty="0" err="1"/>
              <a:t>ця</a:t>
            </a:r>
            <a:r>
              <a:rPr lang="ru-RU" sz="2000" dirty="0"/>
              <a:t> угода </a:t>
            </a:r>
            <a:r>
              <a:rPr lang="ru-RU" sz="2000" dirty="0" err="1"/>
              <a:t>зобов'язує</a:t>
            </a:r>
            <a:r>
              <a:rPr lang="ru-RU" sz="2000" dirty="0"/>
              <a:t> консигнатора </a:t>
            </a:r>
            <a:r>
              <a:rPr lang="ru-RU" sz="2000" b="1" dirty="0" err="1"/>
              <a:t>застрахувати</a:t>
            </a:r>
            <a:r>
              <a:rPr lang="ru-RU" sz="2000" b="1" dirty="0"/>
              <a:t> тов</a:t>
            </a:r>
            <a:r>
              <a:rPr lang="ru-RU" sz="2000" dirty="0"/>
              <a:t>ар, </a:t>
            </a:r>
            <a:r>
              <a:rPr lang="ru-RU" sz="2000" dirty="0" err="1"/>
              <a:t>що</a:t>
            </a:r>
            <a:r>
              <a:rPr lang="ru-RU" sz="2000" dirty="0"/>
              <a:t> </a:t>
            </a:r>
            <a:r>
              <a:rPr lang="ru-RU" sz="2000" dirty="0" err="1"/>
              <a:t>зберігається</a:t>
            </a:r>
            <a:r>
              <a:rPr lang="ru-RU" sz="2000" dirty="0"/>
              <a:t> на </a:t>
            </a:r>
            <a:r>
              <a:rPr lang="ru-RU" sz="2000" dirty="0" err="1"/>
              <a:t>складі</a:t>
            </a:r>
            <a:r>
              <a:rPr lang="ru-RU" sz="2000" dirty="0"/>
              <a:t>;</a:t>
            </a:r>
          </a:p>
          <a:p>
            <a:r>
              <a:rPr lang="ru-RU" sz="2000" dirty="0"/>
              <a:t>— </a:t>
            </a:r>
            <a:r>
              <a:rPr lang="ru-RU" sz="2000" dirty="0" err="1"/>
              <a:t>консигнаційна</a:t>
            </a:r>
            <a:r>
              <a:rPr lang="ru-RU" sz="2000" dirty="0"/>
              <a:t> угода </a:t>
            </a:r>
            <a:r>
              <a:rPr lang="ru-RU" sz="2000" dirty="0" err="1"/>
              <a:t>уточнює</a:t>
            </a:r>
            <a:r>
              <a:rPr lang="ru-RU" sz="2000" dirty="0"/>
              <a:t>, </a:t>
            </a:r>
            <a:r>
              <a:rPr lang="ru-RU" sz="2000" dirty="0" err="1"/>
              <a:t>який</a:t>
            </a:r>
            <a:r>
              <a:rPr lang="ru-RU" sz="2000" dirty="0"/>
              <a:t> </a:t>
            </a:r>
            <a:r>
              <a:rPr lang="ru-RU" sz="2000" dirty="0" err="1"/>
              <a:t>саме</a:t>
            </a:r>
            <a:r>
              <a:rPr lang="ru-RU" sz="2000" dirty="0"/>
              <a:t> </a:t>
            </a:r>
            <a:r>
              <a:rPr lang="ru-RU" sz="2000" b="1" dirty="0" err="1"/>
              <a:t>спосіб</a:t>
            </a:r>
            <a:r>
              <a:rPr lang="ru-RU" sz="2000" b="1" dirty="0"/>
              <a:t> </a:t>
            </a:r>
            <a:r>
              <a:rPr lang="ru-RU" sz="2000" b="1" dirty="0" err="1"/>
              <a:t>консигнації</a:t>
            </a:r>
            <a:r>
              <a:rPr lang="ru-RU" sz="2000" b="1" dirty="0"/>
              <a:t> </a:t>
            </a:r>
            <a:r>
              <a:rPr lang="ru-RU" sz="2000" dirty="0" err="1"/>
              <a:t>приймають</a:t>
            </a:r>
            <a:r>
              <a:rPr lang="ru-RU" sz="2000" dirty="0"/>
              <a:t> </a:t>
            </a:r>
            <a:r>
              <a:rPr lang="ru-RU" sz="2000" dirty="0" err="1"/>
              <a:t>сторони</a:t>
            </a:r>
            <a:r>
              <a:rPr lang="ru-RU" sz="2000" dirty="0"/>
              <a:t>: </a:t>
            </a:r>
            <a:r>
              <a:rPr lang="ru-RU" sz="2000" b="1" dirty="0" err="1"/>
              <a:t>безповоротну</a:t>
            </a:r>
            <a:r>
              <a:rPr lang="ru-RU" sz="2000" b="1" dirty="0"/>
              <a:t>, </a:t>
            </a:r>
            <a:r>
              <a:rPr lang="ru-RU" sz="2000" b="1" dirty="0" err="1"/>
              <a:t>частково</a:t>
            </a:r>
            <a:r>
              <a:rPr lang="ru-RU" sz="2000" b="1" dirty="0"/>
              <a:t> </a:t>
            </a:r>
            <a:r>
              <a:rPr lang="ru-RU" sz="2000" b="1" dirty="0" err="1"/>
              <a:t>поворотну</a:t>
            </a:r>
            <a:r>
              <a:rPr lang="ru-RU" sz="2000" b="1" dirty="0"/>
              <a:t> </a:t>
            </a:r>
            <a:r>
              <a:rPr lang="ru-RU" sz="2000" b="1" dirty="0" err="1"/>
              <a:t>чи</a:t>
            </a:r>
            <a:r>
              <a:rPr lang="ru-RU" sz="2000" b="1" dirty="0"/>
              <a:t> </a:t>
            </a:r>
            <a:r>
              <a:rPr lang="ru-RU" sz="2000" b="1" dirty="0" err="1"/>
              <a:t>поворотну</a:t>
            </a:r>
            <a:r>
              <a:rPr lang="ru-RU" sz="2000" dirty="0"/>
              <a:t>.</a:t>
            </a:r>
          </a:p>
          <a:p>
            <a:r>
              <a:rPr lang="ru-RU" sz="2000" b="1" dirty="0" err="1">
                <a:solidFill>
                  <a:srgbClr val="FF0000"/>
                </a:solidFill>
              </a:rPr>
              <a:t>Безповоротна</a:t>
            </a:r>
            <a:r>
              <a:rPr lang="ru-RU" sz="2000" dirty="0"/>
              <a:t> </a:t>
            </a:r>
            <a:r>
              <a:rPr lang="ru-RU" sz="2000" dirty="0" err="1"/>
              <a:t>консигнація</a:t>
            </a:r>
            <a:r>
              <a:rPr lang="ru-RU" sz="2000" dirty="0"/>
              <a:t> </a:t>
            </a:r>
            <a:r>
              <a:rPr lang="ru-RU" sz="2000" dirty="0" err="1"/>
              <a:t>передбачає</a:t>
            </a:r>
            <a:r>
              <a:rPr lang="ru-RU" sz="2000" dirty="0"/>
              <a:t>, </a:t>
            </a:r>
            <a:r>
              <a:rPr lang="ru-RU" sz="2000" dirty="0" err="1"/>
              <a:t>що</a:t>
            </a:r>
            <a:r>
              <a:rPr lang="ru-RU" sz="2000" dirty="0"/>
              <a:t> </a:t>
            </a:r>
            <a:r>
              <a:rPr lang="ru-RU" sz="2000" dirty="0" err="1"/>
              <a:t>якщо</a:t>
            </a:r>
            <a:r>
              <a:rPr lang="ru-RU" sz="2000" dirty="0"/>
              <a:t> </a:t>
            </a:r>
            <a:r>
              <a:rPr lang="ru-RU" sz="2000" dirty="0" err="1"/>
              <a:t>певна</a:t>
            </a:r>
            <a:r>
              <a:rPr lang="ru-RU" sz="2000" dirty="0"/>
              <a:t> </a:t>
            </a:r>
            <a:r>
              <a:rPr lang="ru-RU" sz="2000" dirty="0" err="1"/>
              <a:t>частина</a:t>
            </a:r>
            <a:r>
              <a:rPr lang="ru-RU" sz="2000" dirty="0"/>
              <a:t> </a:t>
            </a:r>
            <a:r>
              <a:rPr lang="ru-RU" sz="2000" dirty="0" err="1"/>
              <a:t>товарів</a:t>
            </a:r>
            <a:r>
              <a:rPr lang="ru-RU" sz="2000" dirty="0"/>
              <a:t>, </a:t>
            </a:r>
            <a:r>
              <a:rPr lang="ru-RU" sz="2000" dirty="0" err="1"/>
              <a:t>обумовлених</a:t>
            </a:r>
            <a:r>
              <a:rPr lang="ru-RU" sz="2000" dirty="0"/>
              <a:t> </a:t>
            </a:r>
            <a:r>
              <a:rPr lang="ru-RU" sz="2000" dirty="0" err="1"/>
              <a:t>консигнаційною</a:t>
            </a:r>
            <a:r>
              <a:rPr lang="ru-RU" sz="2000" dirty="0"/>
              <a:t> </a:t>
            </a:r>
            <a:r>
              <a:rPr lang="ru-RU" sz="2000" dirty="0" err="1"/>
              <a:t>угодою</a:t>
            </a:r>
            <a:r>
              <a:rPr lang="ru-RU" sz="2000" dirty="0"/>
              <a:t>, не буде </a:t>
            </a:r>
            <a:r>
              <a:rPr lang="ru-RU" sz="2000" dirty="0" err="1"/>
              <a:t>реалізована</a:t>
            </a:r>
            <a:r>
              <a:rPr lang="ru-RU" sz="2000" dirty="0"/>
              <a:t> консигнатором, то </a:t>
            </a:r>
            <a:r>
              <a:rPr lang="ru-RU" sz="2000" dirty="0" err="1"/>
              <a:t>він</a:t>
            </a:r>
            <a:r>
              <a:rPr lang="ru-RU" sz="2000" dirty="0"/>
              <a:t> </a:t>
            </a:r>
            <a:r>
              <a:rPr lang="ru-RU" sz="2000" b="1" dirty="0" err="1">
                <a:solidFill>
                  <a:srgbClr val="FF0000"/>
                </a:solidFill>
              </a:rPr>
              <a:t>зобов'язаний</a:t>
            </a:r>
            <a:r>
              <a:rPr lang="ru-RU" sz="2000" b="1" dirty="0">
                <a:solidFill>
                  <a:srgbClr val="FF0000"/>
                </a:solidFill>
              </a:rPr>
              <a:t> </a:t>
            </a:r>
            <a:r>
              <a:rPr lang="ru-RU" sz="2000" b="1" dirty="0" err="1">
                <a:solidFill>
                  <a:srgbClr val="FF0000"/>
                </a:solidFill>
              </a:rPr>
              <a:t>їх</a:t>
            </a:r>
            <a:r>
              <a:rPr lang="ru-RU" sz="2000" b="1" dirty="0">
                <a:solidFill>
                  <a:srgbClr val="FF0000"/>
                </a:solidFill>
              </a:rPr>
              <a:t> </a:t>
            </a:r>
            <a:r>
              <a:rPr lang="ru-RU" sz="2000" b="1" dirty="0" err="1">
                <a:solidFill>
                  <a:srgbClr val="FF0000"/>
                </a:solidFill>
              </a:rPr>
              <a:t>купити</a:t>
            </a:r>
            <a:r>
              <a:rPr lang="ru-RU" sz="2000" b="1" dirty="0">
                <a:solidFill>
                  <a:srgbClr val="FF0000"/>
                </a:solidFill>
              </a:rPr>
              <a:t> в консигнанта</a:t>
            </a:r>
            <a:r>
              <a:rPr lang="ru-RU" sz="2000" dirty="0"/>
              <a:t>. Але на </a:t>
            </a:r>
            <a:r>
              <a:rPr lang="ru-RU" sz="2000" dirty="0" err="1"/>
              <a:t>такі</a:t>
            </a:r>
            <a:r>
              <a:rPr lang="ru-RU" sz="2000" dirty="0"/>
              <a:t> </a:t>
            </a:r>
            <a:r>
              <a:rPr lang="ru-RU" sz="2000" dirty="0" err="1"/>
              <a:t>умови</a:t>
            </a:r>
            <a:r>
              <a:rPr lang="ru-RU" sz="2000" dirty="0"/>
              <a:t> </a:t>
            </a:r>
            <a:r>
              <a:rPr lang="ru-RU" sz="2000" dirty="0" err="1"/>
              <a:t>угод</a:t>
            </a:r>
            <a:r>
              <a:rPr lang="ru-RU" sz="2000" dirty="0"/>
              <a:t> </a:t>
            </a:r>
            <a:r>
              <a:rPr lang="ru-RU" sz="2000" dirty="0" err="1"/>
              <a:t>консигнатори</a:t>
            </a:r>
            <a:r>
              <a:rPr lang="ru-RU" sz="2000" dirty="0"/>
              <a:t>, як правило, </a:t>
            </a:r>
            <a:r>
              <a:rPr lang="ru-RU" sz="2000" dirty="0" err="1"/>
              <a:t>погоджуються</a:t>
            </a:r>
            <a:r>
              <a:rPr lang="ru-RU" sz="2000" dirty="0"/>
              <a:t> </a:t>
            </a:r>
            <a:r>
              <a:rPr lang="ru-RU" sz="2000" dirty="0" err="1"/>
              <a:t>дуже</a:t>
            </a:r>
            <a:r>
              <a:rPr lang="ru-RU" sz="2000" dirty="0"/>
              <a:t> </a:t>
            </a:r>
            <a:r>
              <a:rPr lang="ru-RU" sz="2000" dirty="0" err="1"/>
              <a:t>рідко</a:t>
            </a:r>
            <a:r>
              <a:rPr lang="ru-RU" sz="2000" dirty="0"/>
              <a:t>.</a:t>
            </a:r>
          </a:p>
        </p:txBody>
      </p:sp>
    </p:spTree>
    <p:extLst>
      <p:ext uri="{BB962C8B-B14F-4D97-AF65-F5344CB8AC3E}">
        <p14:creationId xmlns:p14="http://schemas.microsoft.com/office/powerpoint/2010/main" val="32469911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Ð¡ÑÐµÐ¼Ð° ÐºÐ¾Ð½ÑÐ¸Ð³Ð½Ð°ÑÑÐ¹Ð½Ð¸Ñ Ð¾Ð¿ÐµÑÐ°ÑÑ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55" y="249382"/>
            <a:ext cx="8739000" cy="574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0325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617017638"/>
              </p:ext>
            </p:extLst>
          </p:nvPr>
        </p:nvGraphicFramePr>
        <p:xfrm>
          <a:off x="228600" y="381000"/>
          <a:ext cx="8686800" cy="5943599"/>
        </p:xfrm>
        <a:graphic>
          <a:graphicData uri="http://schemas.openxmlformats.org/drawingml/2006/table">
            <a:tbl>
              <a:tblPr firstRow="1" firstCol="1" bandRow="1">
                <a:tableStyleId>{5C22544A-7EE6-4342-B048-85BDC9FD1C3A}</a:tableStyleId>
              </a:tblPr>
              <a:tblGrid>
                <a:gridCol w="2743200"/>
                <a:gridCol w="5943600"/>
              </a:tblGrid>
              <a:tr h="5943599">
                <a:tc>
                  <a:txBody>
                    <a:bodyPr/>
                    <a:lstStyle/>
                    <a:p>
                      <a:pPr indent="450215" algn="just">
                        <a:lnSpc>
                          <a:spcPct val="120000"/>
                        </a:lnSpc>
                        <a:spcAft>
                          <a:spcPts val="0"/>
                        </a:spcAft>
                      </a:pPr>
                      <a:r>
                        <a:rPr lang="ru-RU" sz="2400" dirty="0">
                          <a:solidFill>
                            <a:schemeClr val="tx1"/>
                          </a:solidFill>
                          <a:effectLst/>
                        </a:rPr>
                        <a:t>Агент, брокер</a:t>
                      </a:r>
                      <a:endParaRPr lang="ru-RU" sz="2400" dirty="0">
                        <a:solidFill>
                          <a:schemeClr val="tx1"/>
                        </a:solidFill>
                        <a:effectLst/>
                        <a:latin typeface="Times New Roman"/>
                        <a:ea typeface="Times New Roman"/>
                        <a:cs typeface="Times New Roman"/>
                      </a:endParaRPr>
                    </a:p>
                  </a:txBody>
                  <a:tcPr marL="68580" marR="68580" marT="0" marB="0">
                    <a:solidFill>
                      <a:schemeClr val="accent6">
                        <a:lumMod val="20000"/>
                        <a:lumOff val="80000"/>
                      </a:schemeClr>
                    </a:solidFill>
                  </a:tcPr>
                </a:tc>
                <a:tc>
                  <a:txBody>
                    <a:bodyPr/>
                    <a:lstStyle/>
                    <a:p>
                      <a:pPr algn="just">
                        <a:lnSpc>
                          <a:spcPct val="120000"/>
                        </a:lnSpc>
                        <a:spcAft>
                          <a:spcPts val="0"/>
                        </a:spcAft>
                      </a:pPr>
                      <a:r>
                        <a:rPr lang="ru-RU" sz="2400" dirty="0" err="1">
                          <a:solidFill>
                            <a:schemeClr val="tx1"/>
                          </a:solidFill>
                          <a:effectLst/>
                        </a:rPr>
                        <a:t>Від</a:t>
                      </a:r>
                      <a:r>
                        <a:rPr lang="ru-RU" sz="2400" dirty="0">
                          <a:solidFill>
                            <a:schemeClr val="tx1"/>
                          </a:solidFill>
                          <a:effectLst/>
                        </a:rPr>
                        <a:t> чужого </a:t>
                      </a:r>
                      <a:r>
                        <a:rPr lang="ru-RU" sz="2400" dirty="0" err="1">
                          <a:solidFill>
                            <a:schemeClr val="tx1"/>
                          </a:solidFill>
                          <a:effectLst/>
                        </a:rPr>
                        <a:t>імені</a:t>
                      </a:r>
                      <a:r>
                        <a:rPr lang="ru-RU" sz="2400" dirty="0">
                          <a:solidFill>
                            <a:schemeClr val="tx1"/>
                          </a:solidFill>
                          <a:effectLst/>
                        </a:rPr>
                        <a:t> </a:t>
                      </a:r>
                      <a:r>
                        <a:rPr lang="uk-UA" sz="2400" dirty="0">
                          <a:solidFill>
                            <a:schemeClr val="tx1"/>
                          </a:solidFill>
                          <a:effectLst/>
                        </a:rPr>
                        <a:t>та</a:t>
                      </a:r>
                      <a:r>
                        <a:rPr lang="ru-RU" sz="2400" dirty="0">
                          <a:solidFill>
                            <a:schemeClr val="tx1"/>
                          </a:solidFill>
                          <a:effectLst/>
                        </a:rPr>
                        <a:t> за чужий </a:t>
                      </a:r>
                      <a:r>
                        <a:rPr lang="ru-RU" sz="2400" dirty="0" err="1">
                          <a:solidFill>
                            <a:schemeClr val="tx1"/>
                          </a:solidFill>
                          <a:effectLst/>
                        </a:rPr>
                        <a:t>рахунок</a:t>
                      </a:r>
                      <a:r>
                        <a:rPr lang="ru-RU" sz="2400" dirty="0">
                          <a:solidFill>
                            <a:schemeClr val="tx1"/>
                          </a:solidFill>
                          <a:effectLst/>
                        </a:rPr>
                        <a:t>. </a:t>
                      </a:r>
                      <a:r>
                        <a:rPr lang="ru-RU" sz="2400" dirty="0" err="1">
                          <a:solidFill>
                            <a:schemeClr val="tx1"/>
                          </a:solidFill>
                          <a:effectLst/>
                        </a:rPr>
                        <a:t>Агенти</a:t>
                      </a:r>
                      <a:r>
                        <a:rPr lang="ru-RU" sz="2400" dirty="0">
                          <a:solidFill>
                            <a:schemeClr val="tx1"/>
                          </a:solidFill>
                          <a:effectLst/>
                        </a:rPr>
                        <a:t> є </a:t>
                      </a:r>
                      <a:r>
                        <a:rPr lang="ru-RU" sz="2400" dirty="0" err="1">
                          <a:solidFill>
                            <a:schemeClr val="tx1"/>
                          </a:solidFill>
                          <a:effectLst/>
                        </a:rPr>
                        <a:t>юридичними</a:t>
                      </a:r>
                      <a:r>
                        <a:rPr lang="ru-RU" sz="2400" dirty="0">
                          <a:solidFill>
                            <a:schemeClr val="tx1"/>
                          </a:solidFill>
                          <a:effectLst/>
                        </a:rPr>
                        <a:t> особами. За </a:t>
                      </a:r>
                      <a:r>
                        <a:rPr lang="ru-RU" sz="2400" dirty="0" err="1">
                          <a:solidFill>
                            <a:schemeClr val="tx1"/>
                          </a:solidFill>
                          <a:effectLst/>
                        </a:rPr>
                        <a:t>обсягом</a:t>
                      </a:r>
                      <a:r>
                        <a:rPr lang="ru-RU" sz="2400" dirty="0">
                          <a:solidFill>
                            <a:schemeClr val="tx1"/>
                          </a:solidFill>
                          <a:effectLst/>
                        </a:rPr>
                        <a:t> </a:t>
                      </a:r>
                      <a:r>
                        <a:rPr lang="ru-RU" sz="2400" dirty="0" err="1">
                          <a:solidFill>
                            <a:schemeClr val="tx1"/>
                          </a:solidFill>
                          <a:effectLst/>
                        </a:rPr>
                        <a:t>повноважень</a:t>
                      </a:r>
                      <a:r>
                        <a:rPr lang="ru-RU" sz="2400" dirty="0">
                          <a:solidFill>
                            <a:schemeClr val="tx1"/>
                          </a:solidFill>
                          <a:effectLst/>
                        </a:rPr>
                        <a:t> </a:t>
                      </a:r>
                      <a:r>
                        <a:rPr lang="ru-RU" sz="2400" dirty="0" err="1">
                          <a:solidFill>
                            <a:schemeClr val="tx1"/>
                          </a:solidFill>
                          <a:effectLst/>
                        </a:rPr>
                        <a:t>агенти</a:t>
                      </a:r>
                      <a:r>
                        <a:rPr lang="ru-RU" sz="2400" dirty="0">
                          <a:solidFill>
                            <a:schemeClr val="tx1"/>
                          </a:solidFill>
                          <a:effectLst/>
                        </a:rPr>
                        <a:t> </a:t>
                      </a:r>
                      <a:r>
                        <a:rPr lang="uk-UA" sz="2400" dirty="0">
                          <a:solidFill>
                            <a:schemeClr val="tx1"/>
                          </a:solidFill>
                          <a:effectLst/>
                        </a:rPr>
                        <a:t>роз</a:t>
                      </a:r>
                      <a:r>
                        <a:rPr lang="ru-RU" sz="2400" dirty="0" err="1">
                          <a:solidFill>
                            <a:schemeClr val="tx1"/>
                          </a:solidFill>
                          <a:effectLst/>
                        </a:rPr>
                        <a:t>поділяються</a:t>
                      </a:r>
                      <a:r>
                        <a:rPr lang="ru-RU" sz="2400" dirty="0">
                          <a:solidFill>
                            <a:schemeClr val="tx1"/>
                          </a:solidFill>
                          <a:effectLst/>
                        </a:rPr>
                        <a:t> на </a:t>
                      </a:r>
                      <a:r>
                        <a:rPr lang="ru-RU" sz="2400" dirty="0" err="1">
                          <a:solidFill>
                            <a:schemeClr val="tx1"/>
                          </a:solidFill>
                          <a:effectLst/>
                        </a:rPr>
                        <a:t>дві</a:t>
                      </a:r>
                      <a:r>
                        <a:rPr lang="ru-RU" sz="2400" dirty="0">
                          <a:solidFill>
                            <a:schemeClr val="tx1"/>
                          </a:solidFill>
                          <a:effectLst/>
                        </a:rPr>
                        <a:t> </a:t>
                      </a:r>
                      <a:r>
                        <a:rPr lang="ru-RU" sz="2400" dirty="0" err="1">
                          <a:solidFill>
                            <a:schemeClr val="tx1"/>
                          </a:solidFill>
                          <a:effectLst/>
                        </a:rPr>
                        <a:t>категорії</a:t>
                      </a:r>
                      <a:r>
                        <a:rPr lang="ru-RU" sz="2400" dirty="0">
                          <a:solidFill>
                            <a:schemeClr val="tx1"/>
                          </a:solidFill>
                          <a:effectLst/>
                        </a:rPr>
                        <a:t>: </a:t>
                      </a:r>
                      <a:r>
                        <a:rPr lang="ru-RU" sz="2400" dirty="0" err="1">
                          <a:solidFill>
                            <a:srgbClr val="C00000"/>
                          </a:solidFill>
                          <a:effectLst/>
                        </a:rPr>
                        <a:t>універсальні</a:t>
                      </a:r>
                      <a:r>
                        <a:rPr lang="ru-RU" sz="2400" dirty="0">
                          <a:solidFill>
                            <a:schemeClr val="tx1"/>
                          </a:solidFill>
                          <a:effectLst/>
                        </a:rPr>
                        <a:t> </a:t>
                      </a:r>
                      <a:r>
                        <a:rPr lang="ru-RU" sz="2400" dirty="0" err="1">
                          <a:solidFill>
                            <a:schemeClr val="tx1"/>
                          </a:solidFill>
                          <a:effectLst/>
                        </a:rPr>
                        <a:t>агенти</a:t>
                      </a:r>
                      <a:r>
                        <a:rPr lang="ru-RU" sz="2400" dirty="0">
                          <a:solidFill>
                            <a:schemeClr val="tx1"/>
                          </a:solidFill>
                          <a:effectLst/>
                        </a:rPr>
                        <a:t> </a:t>
                      </a:r>
                      <a:r>
                        <a:rPr lang="ru-RU" sz="2400" dirty="0" err="1">
                          <a:solidFill>
                            <a:schemeClr val="tx1"/>
                          </a:solidFill>
                          <a:effectLst/>
                        </a:rPr>
                        <a:t>здійснюють</a:t>
                      </a:r>
                      <a:r>
                        <a:rPr lang="ru-RU" sz="2400" dirty="0">
                          <a:solidFill>
                            <a:schemeClr val="tx1"/>
                          </a:solidFill>
                          <a:effectLst/>
                        </a:rPr>
                        <a:t> будь-</a:t>
                      </a:r>
                      <a:r>
                        <a:rPr lang="ru-RU" sz="2400" dirty="0" err="1">
                          <a:solidFill>
                            <a:schemeClr val="tx1"/>
                          </a:solidFill>
                          <a:effectLst/>
                        </a:rPr>
                        <a:t>які</a:t>
                      </a:r>
                      <a:r>
                        <a:rPr lang="ru-RU" sz="2400" dirty="0">
                          <a:solidFill>
                            <a:schemeClr val="tx1"/>
                          </a:solidFill>
                          <a:effectLst/>
                        </a:rPr>
                        <a:t> </a:t>
                      </a:r>
                      <a:r>
                        <a:rPr lang="ru-RU" sz="2400" dirty="0" err="1">
                          <a:solidFill>
                            <a:schemeClr val="tx1"/>
                          </a:solidFill>
                          <a:effectLst/>
                        </a:rPr>
                        <a:t>юридичні</a:t>
                      </a:r>
                      <a:r>
                        <a:rPr lang="ru-RU" sz="2400" dirty="0">
                          <a:solidFill>
                            <a:schemeClr val="tx1"/>
                          </a:solidFill>
                          <a:effectLst/>
                        </a:rPr>
                        <a:t> </a:t>
                      </a:r>
                      <a:r>
                        <a:rPr lang="ru-RU" sz="2400" dirty="0" err="1">
                          <a:solidFill>
                            <a:schemeClr val="tx1"/>
                          </a:solidFill>
                          <a:effectLst/>
                        </a:rPr>
                        <a:t>дії</a:t>
                      </a:r>
                      <a:r>
                        <a:rPr lang="ru-RU" sz="2400" dirty="0">
                          <a:solidFill>
                            <a:schemeClr val="tx1"/>
                          </a:solidFill>
                          <a:effectLst/>
                        </a:rPr>
                        <a:t> </a:t>
                      </a:r>
                      <a:r>
                        <a:rPr lang="ru-RU" sz="2400" dirty="0" err="1">
                          <a:solidFill>
                            <a:schemeClr val="tx1"/>
                          </a:solidFill>
                          <a:effectLst/>
                        </a:rPr>
                        <a:t>від</a:t>
                      </a:r>
                      <a:r>
                        <a:rPr lang="ru-RU" sz="2400" dirty="0">
                          <a:solidFill>
                            <a:schemeClr val="tx1"/>
                          </a:solidFill>
                          <a:effectLst/>
                        </a:rPr>
                        <a:t> </a:t>
                      </a:r>
                      <a:r>
                        <a:rPr lang="ru-RU" sz="2400" dirty="0" err="1">
                          <a:solidFill>
                            <a:schemeClr val="tx1"/>
                          </a:solidFill>
                          <a:effectLst/>
                        </a:rPr>
                        <a:t>імені</a:t>
                      </a:r>
                      <a:r>
                        <a:rPr lang="ru-RU" sz="2400" dirty="0">
                          <a:solidFill>
                            <a:schemeClr val="tx1"/>
                          </a:solidFill>
                          <a:effectLst/>
                        </a:rPr>
                        <a:t> принципала; </a:t>
                      </a:r>
                      <a:r>
                        <a:rPr lang="ru-RU" sz="2400" dirty="0" err="1">
                          <a:solidFill>
                            <a:srgbClr val="C00000"/>
                          </a:solidFill>
                          <a:effectLst/>
                        </a:rPr>
                        <a:t>генеральні</a:t>
                      </a:r>
                      <a:r>
                        <a:rPr lang="ru-RU" sz="2400" dirty="0">
                          <a:solidFill>
                            <a:srgbClr val="C00000"/>
                          </a:solidFill>
                          <a:effectLst/>
                        </a:rPr>
                        <a:t> </a:t>
                      </a:r>
                      <a:r>
                        <a:rPr lang="ru-RU" sz="2400" dirty="0" err="1">
                          <a:solidFill>
                            <a:srgbClr val="C00000"/>
                          </a:solidFill>
                          <a:effectLst/>
                        </a:rPr>
                        <a:t>агенти</a:t>
                      </a:r>
                      <a:r>
                        <a:rPr lang="ru-RU" sz="2400" dirty="0">
                          <a:solidFill>
                            <a:srgbClr val="C00000"/>
                          </a:solidFill>
                          <a:effectLst/>
                        </a:rPr>
                        <a:t> </a:t>
                      </a:r>
                      <a:r>
                        <a:rPr lang="ru-RU" sz="2400" dirty="0" err="1">
                          <a:solidFill>
                            <a:schemeClr val="tx1"/>
                          </a:solidFill>
                          <a:effectLst/>
                        </a:rPr>
                        <a:t>укладають</a:t>
                      </a:r>
                      <a:r>
                        <a:rPr lang="ru-RU" sz="2400" dirty="0">
                          <a:solidFill>
                            <a:schemeClr val="tx1"/>
                          </a:solidFill>
                          <a:effectLst/>
                        </a:rPr>
                        <a:t> </a:t>
                      </a:r>
                      <a:r>
                        <a:rPr lang="ru-RU" sz="2400" dirty="0" err="1">
                          <a:solidFill>
                            <a:schemeClr val="tx1"/>
                          </a:solidFill>
                          <a:effectLst/>
                        </a:rPr>
                        <a:t>тільки</a:t>
                      </a:r>
                      <a:r>
                        <a:rPr lang="ru-RU" sz="2400" dirty="0">
                          <a:solidFill>
                            <a:schemeClr val="tx1"/>
                          </a:solidFill>
                          <a:effectLst/>
                        </a:rPr>
                        <a:t> угоди, </a:t>
                      </a:r>
                      <a:r>
                        <a:rPr lang="ru-RU" sz="2400" dirty="0" err="1">
                          <a:solidFill>
                            <a:schemeClr val="tx1"/>
                          </a:solidFill>
                          <a:effectLst/>
                        </a:rPr>
                        <a:t>зазначені</a:t>
                      </a:r>
                      <a:r>
                        <a:rPr lang="ru-RU" sz="2400" dirty="0">
                          <a:solidFill>
                            <a:schemeClr val="tx1"/>
                          </a:solidFill>
                          <a:effectLst/>
                        </a:rPr>
                        <a:t> </a:t>
                      </a:r>
                      <a:r>
                        <a:rPr lang="uk-UA" sz="2400" dirty="0">
                          <a:solidFill>
                            <a:schemeClr val="tx1"/>
                          </a:solidFill>
                          <a:effectLst/>
                        </a:rPr>
                        <a:t>     </a:t>
                      </a:r>
                      <a:r>
                        <a:rPr lang="ru-RU" sz="2400" dirty="0">
                          <a:solidFill>
                            <a:schemeClr val="tx1"/>
                          </a:solidFill>
                          <a:effectLst/>
                        </a:rPr>
                        <a:t>в </a:t>
                      </a:r>
                      <a:r>
                        <a:rPr lang="ru-RU" sz="2400" dirty="0" err="1">
                          <a:solidFill>
                            <a:schemeClr val="tx1"/>
                          </a:solidFill>
                          <a:effectLst/>
                        </a:rPr>
                        <a:t>дорученні</a:t>
                      </a:r>
                      <a:r>
                        <a:rPr lang="ru-RU" sz="2400" dirty="0">
                          <a:solidFill>
                            <a:schemeClr val="tx1"/>
                          </a:solidFill>
                          <a:effectLst/>
                        </a:rPr>
                        <a:t>. На </a:t>
                      </a:r>
                      <a:r>
                        <a:rPr lang="ru-RU" sz="2400" dirty="0" err="1">
                          <a:solidFill>
                            <a:schemeClr val="tx1"/>
                          </a:solidFill>
                          <a:effectLst/>
                        </a:rPr>
                        <a:t>відміну</a:t>
                      </a:r>
                      <a:r>
                        <a:rPr lang="ru-RU" sz="2400" dirty="0">
                          <a:solidFill>
                            <a:schemeClr val="tx1"/>
                          </a:solidFill>
                          <a:effectLst/>
                        </a:rPr>
                        <a:t> </a:t>
                      </a:r>
                      <a:r>
                        <a:rPr lang="ru-RU" sz="2400" dirty="0" err="1">
                          <a:solidFill>
                            <a:schemeClr val="tx1"/>
                          </a:solidFill>
                          <a:effectLst/>
                        </a:rPr>
                        <a:t>від</a:t>
                      </a:r>
                      <a:r>
                        <a:rPr lang="ru-RU" sz="2400" dirty="0">
                          <a:solidFill>
                            <a:schemeClr val="tx1"/>
                          </a:solidFill>
                          <a:effectLst/>
                        </a:rPr>
                        <a:t> </a:t>
                      </a:r>
                      <a:r>
                        <a:rPr lang="ru-RU" sz="2400" dirty="0" err="1">
                          <a:solidFill>
                            <a:schemeClr val="tx1"/>
                          </a:solidFill>
                          <a:effectLst/>
                        </a:rPr>
                        <a:t>агентів</a:t>
                      </a:r>
                      <a:r>
                        <a:rPr lang="ru-RU" sz="2400" dirty="0">
                          <a:solidFill>
                            <a:schemeClr val="tx1"/>
                          </a:solidFill>
                          <a:effectLst/>
                        </a:rPr>
                        <a:t>, </a:t>
                      </a:r>
                      <a:r>
                        <a:rPr lang="ru-RU" sz="2400" dirty="0" err="1">
                          <a:solidFill>
                            <a:schemeClr val="tx1"/>
                          </a:solidFill>
                          <a:effectLst/>
                        </a:rPr>
                        <a:t>брокери</a:t>
                      </a:r>
                      <a:r>
                        <a:rPr lang="ru-RU" sz="2400" dirty="0">
                          <a:solidFill>
                            <a:schemeClr val="tx1"/>
                          </a:solidFill>
                          <a:effectLst/>
                        </a:rPr>
                        <a:t> не </a:t>
                      </a:r>
                      <a:r>
                        <a:rPr lang="ru-RU" sz="2400" dirty="0" err="1">
                          <a:solidFill>
                            <a:schemeClr val="tx1"/>
                          </a:solidFill>
                          <a:effectLst/>
                        </a:rPr>
                        <a:t>перебувають</a:t>
                      </a:r>
                      <a:r>
                        <a:rPr lang="ru-RU" sz="2400" dirty="0">
                          <a:solidFill>
                            <a:schemeClr val="tx1"/>
                          </a:solidFill>
                          <a:effectLst/>
                        </a:rPr>
                        <a:t> у </a:t>
                      </a:r>
                      <a:r>
                        <a:rPr lang="ru-RU" sz="2400" dirty="0" err="1">
                          <a:solidFill>
                            <a:schemeClr val="tx1"/>
                          </a:solidFill>
                          <a:effectLst/>
                        </a:rPr>
                        <a:t>договірних</a:t>
                      </a:r>
                      <a:r>
                        <a:rPr lang="ru-RU" sz="2400" dirty="0">
                          <a:solidFill>
                            <a:schemeClr val="tx1"/>
                          </a:solidFill>
                          <a:effectLst/>
                        </a:rPr>
                        <a:t> </a:t>
                      </a:r>
                      <a:r>
                        <a:rPr lang="ru-RU" sz="2400" dirty="0" err="1">
                          <a:solidFill>
                            <a:schemeClr val="tx1"/>
                          </a:solidFill>
                          <a:effectLst/>
                        </a:rPr>
                        <a:t>відносинах</a:t>
                      </a:r>
                      <a:r>
                        <a:rPr lang="ru-RU" sz="2400" dirty="0">
                          <a:solidFill>
                            <a:schemeClr val="tx1"/>
                          </a:solidFill>
                          <a:effectLst/>
                        </a:rPr>
                        <a:t> </a:t>
                      </a:r>
                      <a:r>
                        <a:rPr lang="uk-UA" sz="2400" dirty="0">
                          <a:solidFill>
                            <a:schemeClr val="tx1"/>
                          </a:solidFill>
                          <a:effectLst/>
                        </a:rPr>
                        <a:t>і</a:t>
                      </a:r>
                      <a:r>
                        <a:rPr lang="ru-RU" sz="2400" dirty="0">
                          <a:solidFill>
                            <a:schemeClr val="tx1"/>
                          </a:solidFill>
                          <a:effectLst/>
                        </a:rPr>
                        <a:t>з </a:t>
                      </a:r>
                      <a:r>
                        <a:rPr lang="ru-RU" sz="2400" dirty="0" err="1">
                          <a:solidFill>
                            <a:schemeClr val="tx1"/>
                          </a:solidFill>
                          <a:effectLst/>
                        </a:rPr>
                        <a:t>жодною</a:t>
                      </a:r>
                      <a:r>
                        <a:rPr lang="ru-RU" sz="2400" dirty="0">
                          <a:solidFill>
                            <a:schemeClr val="tx1"/>
                          </a:solidFill>
                          <a:effectLst/>
                        </a:rPr>
                        <a:t> </a:t>
                      </a:r>
                      <a:r>
                        <a:rPr lang="ru-RU" sz="2400" dirty="0" err="1">
                          <a:solidFill>
                            <a:schemeClr val="tx1"/>
                          </a:solidFill>
                          <a:effectLst/>
                        </a:rPr>
                        <a:t>зі</a:t>
                      </a:r>
                      <a:r>
                        <a:rPr lang="ru-RU" sz="2400" dirty="0">
                          <a:solidFill>
                            <a:schemeClr val="tx1"/>
                          </a:solidFill>
                          <a:effectLst/>
                        </a:rPr>
                        <a:t> </a:t>
                      </a:r>
                      <a:r>
                        <a:rPr lang="ru-RU" sz="2400" dirty="0" err="1">
                          <a:solidFill>
                            <a:schemeClr val="tx1"/>
                          </a:solidFill>
                          <a:effectLst/>
                        </a:rPr>
                        <a:t>сторін</a:t>
                      </a:r>
                      <a:r>
                        <a:rPr lang="ru-RU" sz="2400" dirty="0">
                          <a:solidFill>
                            <a:schemeClr val="tx1"/>
                          </a:solidFill>
                          <a:effectLst/>
                        </a:rPr>
                        <a:t> угоди і </a:t>
                      </a:r>
                      <a:r>
                        <a:rPr lang="ru-RU" sz="2400" dirty="0" err="1">
                          <a:solidFill>
                            <a:schemeClr val="tx1"/>
                          </a:solidFill>
                          <a:effectLst/>
                        </a:rPr>
                        <a:t>діють</a:t>
                      </a:r>
                      <a:r>
                        <a:rPr lang="ru-RU" sz="2400" dirty="0">
                          <a:solidFill>
                            <a:schemeClr val="tx1"/>
                          </a:solidFill>
                          <a:effectLst/>
                        </a:rPr>
                        <a:t> </a:t>
                      </a:r>
                      <a:r>
                        <a:rPr lang="ru-RU" sz="2400" dirty="0" err="1">
                          <a:solidFill>
                            <a:schemeClr val="tx1"/>
                          </a:solidFill>
                          <a:effectLst/>
                        </a:rPr>
                        <a:t>лише</a:t>
                      </a:r>
                      <a:r>
                        <a:rPr lang="ru-RU" sz="2400" dirty="0">
                          <a:solidFill>
                            <a:schemeClr val="tx1"/>
                          </a:solidFill>
                          <a:effectLst/>
                        </a:rPr>
                        <a:t> на </a:t>
                      </a:r>
                      <a:r>
                        <a:rPr lang="ru-RU" sz="2400" dirty="0" err="1">
                          <a:solidFill>
                            <a:schemeClr val="tx1"/>
                          </a:solidFill>
                          <a:effectLst/>
                        </a:rPr>
                        <a:t>основі</a:t>
                      </a:r>
                      <a:r>
                        <a:rPr lang="ru-RU" sz="2400" dirty="0">
                          <a:solidFill>
                            <a:schemeClr val="tx1"/>
                          </a:solidFill>
                          <a:effectLst/>
                        </a:rPr>
                        <a:t> </a:t>
                      </a:r>
                      <a:r>
                        <a:rPr lang="ru-RU" sz="2400" dirty="0" err="1">
                          <a:solidFill>
                            <a:schemeClr val="tx1"/>
                          </a:solidFill>
                          <a:effectLst/>
                        </a:rPr>
                        <a:t>окремих</a:t>
                      </a:r>
                      <a:r>
                        <a:rPr lang="ru-RU" sz="2400" dirty="0">
                          <a:solidFill>
                            <a:schemeClr val="tx1"/>
                          </a:solidFill>
                          <a:effectLst/>
                        </a:rPr>
                        <a:t> </a:t>
                      </a:r>
                      <a:r>
                        <a:rPr lang="ru-RU" sz="2400" dirty="0" err="1">
                          <a:solidFill>
                            <a:schemeClr val="tx1"/>
                          </a:solidFill>
                          <a:effectLst/>
                        </a:rPr>
                        <a:t>доручень</a:t>
                      </a:r>
                      <a:r>
                        <a:rPr lang="ru-RU" sz="2400" dirty="0">
                          <a:solidFill>
                            <a:schemeClr val="tx1"/>
                          </a:solidFill>
                          <a:effectLst/>
                        </a:rPr>
                        <a:t>. </a:t>
                      </a:r>
                      <a:r>
                        <a:rPr lang="ru-RU" sz="2400" dirty="0" err="1">
                          <a:solidFill>
                            <a:schemeClr val="tx1"/>
                          </a:solidFill>
                          <a:effectLst/>
                        </a:rPr>
                        <a:t>Брокерів</a:t>
                      </a:r>
                      <a:r>
                        <a:rPr lang="ru-RU" sz="2400" dirty="0">
                          <a:solidFill>
                            <a:schemeClr val="tx1"/>
                          </a:solidFill>
                          <a:effectLst/>
                        </a:rPr>
                        <a:t> </a:t>
                      </a:r>
                      <a:r>
                        <a:rPr lang="ru-RU" sz="2400" dirty="0" err="1">
                          <a:solidFill>
                            <a:schemeClr val="tx1"/>
                          </a:solidFill>
                          <a:effectLst/>
                        </a:rPr>
                        <a:t>нагороджують</a:t>
                      </a:r>
                      <a:r>
                        <a:rPr lang="ru-RU" sz="2400" dirty="0">
                          <a:solidFill>
                            <a:schemeClr val="tx1"/>
                          </a:solidFill>
                          <a:effectLst/>
                        </a:rPr>
                        <a:t> </a:t>
                      </a:r>
                      <a:r>
                        <a:rPr lang="ru-RU" sz="2400" dirty="0" err="1">
                          <a:solidFill>
                            <a:schemeClr val="tx1"/>
                          </a:solidFill>
                          <a:effectLst/>
                        </a:rPr>
                        <a:t>тільки</a:t>
                      </a:r>
                      <a:r>
                        <a:rPr lang="ru-RU" sz="2400" dirty="0">
                          <a:solidFill>
                            <a:schemeClr val="tx1"/>
                          </a:solidFill>
                          <a:effectLst/>
                        </a:rPr>
                        <a:t> за </a:t>
                      </a:r>
                      <a:r>
                        <a:rPr lang="ru-RU" sz="2400" dirty="0" err="1">
                          <a:solidFill>
                            <a:schemeClr val="tx1"/>
                          </a:solidFill>
                          <a:effectLst/>
                        </a:rPr>
                        <a:t>продану</a:t>
                      </a:r>
                      <a:r>
                        <a:rPr lang="ru-RU" sz="2400" dirty="0">
                          <a:solidFill>
                            <a:schemeClr val="tx1"/>
                          </a:solidFill>
                          <a:effectLst/>
                        </a:rPr>
                        <a:t> </a:t>
                      </a:r>
                      <a:r>
                        <a:rPr lang="ru-RU" sz="2400" dirty="0" err="1">
                          <a:solidFill>
                            <a:schemeClr val="tx1"/>
                          </a:solidFill>
                          <a:effectLst/>
                        </a:rPr>
                        <a:t>продукцію</a:t>
                      </a:r>
                      <a:endParaRPr lang="ru-RU" sz="2400" dirty="0">
                        <a:solidFill>
                          <a:schemeClr val="tx1"/>
                        </a:solidFill>
                        <a:effectLst/>
                        <a:latin typeface="Times New Roman"/>
                        <a:ea typeface="Times New Roman"/>
                        <a:cs typeface="Times New Roman"/>
                      </a:endParaRPr>
                    </a:p>
                  </a:txBody>
                  <a:tcPr marL="68580" marR="68580" marT="0" marB="0">
                    <a:solidFill>
                      <a:schemeClr val="accent6">
                        <a:lumMod val="20000"/>
                        <a:lumOff val="80000"/>
                      </a:schemeClr>
                    </a:solidFill>
                  </a:tcPr>
                </a:tc>
              </a:tr>
            </a:tbl>
          </a:graphicData>
        </a:graphic>
      </p:graphicFrame>
    </p:spTree>
    <p:extLst>
      <p:ext uri="{BB962C8B-B14F-4D97-AF65-F5344CB8AC3E}">
        <p14:creationId xmlns:p14="http://schemas.microsoft.com/office/powerpoint/2010/main" val="4278704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440858"/>
            <a:ext cx="8839200" cy="6186309"/>
          </a:xfrm>
          <a:prstGeom prst="rect">
            <a:avLst/>
          </a:prstGeom>
        </p:spPr>
        <p:txBody>
          <a:bodyPr wrap="square">
            <a:spAutoFit/>
          </a:bodyPr>
          <a:lstStyle/>
          <a:p>
            <a:r>
              <a:rPr lang="ru-RU" sz="3600" b="1" dirty="0"/>
              <a:t>Агент-</a:t>
            </a:r>
            <a:r>
              <a:rPr lang="ru-RU" sz="3600" b="1" dirty="0" err="1"/>
              <a:t>представник</a:t>
            </a:r>
            <a:r>
              <a:rPr lang="ru-RU" sz="3600" dirty="0"/>
              <a:t>, </a:t>
            </a:r>
            <a:r>
              <a:rPr lang="ru-RU" sz="3600" dirty="0" err="1"/>
              <a:t>або</a:t>
            </a:r>
            <a:r>
              <a:rPr lang="ru-RU" sz="3600" dirty="0"/>
              <a:t> </a:t>
            </a:r>
            <a:r>
              <a:rPr lang="ru-RU" sz="3600" dirty="0" err="1"/>
              <a:t>комерційний</a:t>
            </a:r>
            <a:r>
              <a:rPr lang="ru-RU" sz="3600" dirty="0"/>
              <a:t> </a:t>
            </a:r>
            <a:r>
              <a:rPr lang="ru-RU" sz="3600" dirty="0" err="1"/>
              <a:t>представник</a:t>
            </a:r>
            <a:r>
              <a:rPr lang="ru-RU" sz="3600" dirty="0"/>
              <a:t> </a:t>
            </a:r>
            <a:r>
              <a:rPr lang="ru-RU" sz="3600" b="1" i="1" dirty="0" err="1"/>
              <a:t>представляє</a:t>
            </a:r>
            <a:r>
              <a:rPr lang="ru-RU" sz="3600" b="1" i="1" dirty="0"/>
              <a:t> </a:t>
            </a:r>
            <a:r>
              <a:rPr lang="ru-RU" sz="3600" b="1" i="1" dirty="0" err="1"/>
              <a:t>інтереси</a:t>
            </a:r>
            <a:r>
              <a:rPr lang="ru-RU" sz="3600" b="1" i="1" dirty="0"/>
              <a:t> принципала на </a:t>
            </a:r>
            <a:r>
              <a:rPr lang="ru-RU" sz="3600" b="1" i="1" dirty="0" err="1"/>
              <a:t>визначеному</a:t>
            </a:r>
            <a:r>
              <a:rPr lang="ru-RU" sz="3600" b="1" i="1" dirty="0"/>
              <a:t> ринку за </a:t>
            </a:r>
            <a:r>
              <a:rPr lang="ru-RU" sz="3600" b="1" i="1" dirty="0" err="1"/>
              <a:t>узгодженою</a:t>
            </a:r>
            <a:r>
              <a:rPr lang="ru-RU" sz="3600" b="1" i="1" dirty="0"/>
              <a:t> номенклатурою </a:t>
            </a:r>
            <a:r>
              <a:rPr lang="ru-RU" sz="3600" b="1" i="1" dirty="0" err="1"/>
              <a:t>товарів</a:t>
            </a:r>
            <a:r>
              <a:rPr lang="ru-RU" sz="3600" dirty="0" smtClean="0"/>
              <a:t>.</a:t>
            </a:r>
          </a:p>
          <a:p>
            <a:r>
              <a:rPr lang="ru-RU" sz="3600" dirty="0" smtClean="0"/>
              <a:t> </a:t>
            </a:r>
            <a:r>
              <a:rPr lang="ru-RU" sz="3600" dirty="0" err="1"/>
              <a:t>Він</a:t>
            </a:r>
            <a:r>
              <a:rPr lang="ru-RU" sz="3600" dirty="0"/>
              <a:t> </a:t>
            </a:r>
            <a:r>
              <a:rPr lang="ru-RU" sz="3600" dirty="0" err="1"/>
              <a:t>виконує</a:t>
            </a:r>
            <a:r>
              <a:rPr lang="ru-RU" sz="3600" dirty="0"/>
              <a:t> </a:t>
            </a:r>
            <a:r>
              <a:rPr lang="ru-RU" sz="3600" dirty="0" err="1"/>
              <a:t>передбачені</a:t>
            </a:r>
            <a:r>
              <a:rPr lang="ru-RU" sz="3600" dirty="0"/>
              <a:t> </a:t>
            </a:r>
            <a:r>
              <a:rPr lang="ru-RU" sz="3600" dirty="0" err="1"/>
              <a:t>угодою</a:t>
            </a:r>
            <a:r>
              <a:rPr lang="ru-RU" sz="3600" dirty="0"/>
              <a:t> </a:t>
            </a:r>
            <a:r>
              <a:rPr lang="ru-RU" sz="3600" dirty="0" err="1"/>
              <a:t>доручення</a:t>
            </a:r>
            <a:r>
              <a:rPr lang="ru-RU" sz="3600" dirty="0"/>
              <a:t> принципала з </a:t>
            </a:r>
            <a:r>
              <a:rPr lang="ru-RU" sz="3600" b="1" i="1" dirty="0" err="1"/>
              <a:t>пошуку</a:t>
            </a:r>
            <a:r>
              <a:rPr lang="ru-RU" sz="3600" b="1" i="1" dirty="0"/>
              <a:t> для </a:t>
            </a:r>
            <a:r>
              <a:rPr lang="ru-RU" sz="3600" b="1" i="1" dirty="0" err="1"/>
              <a:t>нього</a:t>
            </a:r>
            <a:r>
              <a:rPr lang="ru-RU" sz="3600" b="1" i="1" dirty="0"/>
              <a:t> </a:t>
            </a:r>
            <a:r>
              <a:rPr lang="ru-RU" sz="3600" b="1" i="1" dirty="0" err="1"/>
              <a:t>покупців</a:t>
            </a:r>
            <a:r>
              <a:rPr lang="ru-RU" sz="3600" b="1" i="1" dirty="0"/>
              <a:t> </a:t>
            </a:r>
            <a:r>
              <a:rPr lang="ru-RU" sz="3600" i="1" dirty="0" err="1"/>
              <a:t>або</a:t>
            </a:r>
            <a:r>
              <a:rPr lang="ru-RU" sz="3600" i="1" dirty="0"/>
              <a:t> </a:t>
            </a:r>
            <a:r>
              <a:rPr lang="ru-RU" sz="3600" b="1" i="1" dirty="0" err="1"/>
              <a:t>продавців</a:t>
            </a:r>
            <a:r>
              <a:rPr lang="ru-RU" sz="3600" b="1" i="1" dirty="0"/>
              <a:t> </a:t>
            </a:r>
            <a:r>
              <a:rPr lang="ru-RU" sz="3600" b="1" i="1" dirty="0" err="1"/>
              <a:t>товарів</a:t>
            </a:r>
            <a:r>
              <a:rPr lang="ru-RU" sz="3600" b="1" i="1" dirty="0"/>
              <a:t> </a:t>
            </a:r>
            <a:r>
              <a:rPr lang="ru-RU" sz="3600" i="1" dirty="0"/>
              <a:t>і </a:t>
            </a:r>
            <a:r>
              <a:rPr lang="ru-RU" sz="3600" i="1" dirty="0" err="1"/>
              <a:t>бере</a:t>
            </a:r>
            <a:r>
              <a:rPr lang="ru-RU" sz="3600" i="1" dirty="0"/>
              <a:t> участь </a:t>
            </a:r>
            <a:r>
              <a:rPr lang="ru-RU" sz="3600" b="1" i="1" dirty="0" err="1"/>
              <a:t>від</a:t>
            </a:r>
            <a:r>
              <a:rPr lang="ru-RU" sz="3600" b="1" i="1" dirty="0"/>
              <a:t> </a:t>
            </a:r>
            <a:r>
              <a:rPr lang="ru-RU" sz="3600" b="1" i="1" dirty="0" err="1"/>
              <a:t>імені</a:t>
            </a:r>
            <a:r>
              <a:rPr lang="ru-RU" sz="3600" b="1" i="1" dirty="0"/>
              <a:t> </a:t>
            </a:r>
            <a:r>
              <a:rPr lang="ru-RU" sz="3600" b="1" i="1" dirty="0" err="1"/>
              <a:t>принципалів</a:t>
            </a:r>
            <a:r>
              <a:rPr lang="ru-RU" sz="3600" b="1" i="1" dirty="0"/>
              <a:t> у переговорах з </a:t>
            </a:r>
            <a:r>
              <a:rPr lang="ru-RU" sz="3600" b="1" i="1" dirty="0" err="1"/>
              <a:t>укладення</a:t>
            </a:r>
            <a:r>
              <a:rPr lang="ru-RU" sz="3600" b="1" i="1" dirty="0"/>
              <a:t> </a:t>
            </a:r>
            <a:r>
              <a:rPr lang="ru-RU" sz="3600" b="1" i="1" dirty="0" err="1"/>
              <a:t>контрактів</a:t>
            </a:r>
            <a:r>
              <a:rPr lang="ru-RU" sz="3600" i="1" dirty="0"/>
              <a:t> </a:t>
            </a:r>
            <a:r>
              <a:rPr lang="ru-RU" sz="3600" i="1" dirty="0" err="1"/>
              <a:t>купівлі</a:t>
            </a:r>
            <a:r>
              <a:rPr lang="ru-RU" sz="3600" i="1" dirty="0"/>
              <a:t>-продажу</a:t>
            </a:r>
            <a:r>
              <a:rPr lang="ru-RU" sz="3600" dirty="0"/>
              <a:t>. </a:t>
            </a:r>
            <a:r>
              <a:rPr lang="ru-RU" sz="3600" u="sng" dirty="0" err="1"/>
              <a:t>Однак</a:t>
            </a:r>
            <a:r>
              <a:rPr lang="ru-RU" sz="3600" u="sng" dirty="0"/>
              <a:t> </a:t>
            </a:r>
            <a:r>
              <a:rPr lang="ru-RU" sz="3600" u="sng" dirty="0" err="1"/>
              <a:t>підписувати</a:t>
            </a:r>
            <a:r>
              <a:rPr lang="ru-RU" sz="3600" u="sng" dirty="0"/>
              <a:t> </a:t>
            </a:r>
            <a:r>
              <a:rPr lang="ru-RU" sz="3600" u="sng" dirty="0" err="1"/>
              <a:t>контракти</a:t>
            </a:r>
            <a:r>
              <a:rPr lang="ru-RU" sz="3600" u="sng" dirty="0"/>
              <a:t> агент-</a:t>
            </a:r>
            <a:r>
              <a:rPr lang="ru-RU" sz="3600" u="sng" dirty="0" err="1"/>
              <a:t>представник</a:t>
            </a:r>
            <a:r>
              <a:rPr lang="ru-RU" sz="3600" u="sng" dirty="0"/>
              <a:t> не </a:t>
            </a:r>
            <a:r>
              <a:rPr lang="ru-RU" sz="3600" u="sng" dirty="0" err="1"/>
              <a:t>має</a:t>
            </a:r>
            <a:r>
              <a:rPr lang="ru-RU" sz="3600" u="sng" dirty="0"/>
              <a:t> права</a:t>
            </a:r>
          </a:p>
        </p:txBody>
      </p:sp>
    </p:spTree>
    <p:extLst>
      <p:ext uri="{BB962C8B-B14F-4D97-AF65-F5344CB8AC3E}">
        <p14:creationId xmlns:p14="http://schemas.microsoft.com/office/powerpoint/2010/main" val="27129171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Ð¡ÑÐµÐ¼Ð° Ð¾Ð¿ÐµÑÐ°ÑÑÐ¹ Ð¿Ð¾Ð¿ÐµÑÐµÐ´Ð½ÑÐ¾Ñ ÑÐ³Ð¾Ð´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4" y="533400"/>
            <a:ext cx="9101746"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280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457200"/>
            <a:ext cx="8610600" cy="4832092"/>
          </a:xfrm>
          <a:prstGeom prst="rect">
            <a:avLst/>
          </a:prstGeom>
        </p:spPr>
        <p:txBody>
          <a:bodyPr wrap="square">
            <a:spAutoFit/>
          </a:bodyPr>
          <a:lstStyle/>
          <a:p>
            <a:r>
              <a:rPr lang="uk-UA" sz="4400" b="1" dirty="0"/>
              <a:t>Ф</a:t>
            </a:r>
            <a:r>
              <a:rPr lang="uk-UA" sz="4400" b="1" dirty="0" smtClean="0"/>
              <a:t>ункції</a:t>
            </a:r>
            <a:r>
              <a:rPr lang="uk-UA" sz="4400" b="1" dirty="0"/>
              <a:t>, необхідні для ефективного розподілу, розподіляють на </a:t>
            </a:r>
            <a:r>
              <a:rPr lang="uk-UA" sz="4400" b="1" i="1" dirty="0"/>
              <a:t>три категорії</a:t>
            </a:r>
            <a:r>
              <a:rPr lang="uk-UA" sz="4400" b="1" i="1" dirty="0" smtClean="0"/>
              <a:t>:</a:t>
            </a:r>
            <a:endParaRPr lang="en-US" sz="4400" b="1" i="1" dirty="0" smtClean="0"/>
          </a:p>
          <a:p>
            <a:r>
              <a:rPr lang="uk-UA" sz="4400" b="1" dirty="0"/>
              <a:t> </a:t>
            </a:r>
            <a:r>
              <a:rPr lang="en-US" sz="4400" b="1" dirty="0" smtClean="0"/>
              <a:t>1) </a:t>
            </a:r>
            <a:r>
              <a:rPr lang="uk-UA" sz="4400" b="1" dirty="0" smtClean="0"/>
              <a:t>функції </a:t>
            </a:r>
            <a:r>
              <a:rPr lang="uk-UA" sz="4400" b="1" dirty="0"/>
              <a:t>обміну</a:t>
            </a:r>
            <a:r>
              <a:rPr lang="uk-UA" sz="4400" b="1" dirty="0" smtClean="0"/>
              <a:t>,</a:t>
            </a:r>
            <a:endParaRPr lang="en-US" sz="4400" b="1" dirty="0" smtClean="0"/>
          </a:p>
          <a:p>
            <a:r>
              <a:rPr lang="uk-UA" sz="4400" b="1" dirty="0" smtClean="0"/>
              <a:t> </a:t>
            </a:r>
            <a:r>
              <a:rPr lang="en-US" sz="4400" b="1" dirty="0" smtClean="0"/>
              <a:t>2) </a:t>
            </a:r>
            <a:r>
              <a:rPr lang="uk-UA" sz="4400" b="1" dirty="0" smtClean="0"/>
              <a:t>функції </a:t>
            </a:r>
            <a:r>
              <a:rPr lang="uk-UA" sz="4400" b="1" dirty="0"/>
              <a:t>фізичного </a:t>
            </a:r>
            <a:r>
              <a:rPr lang="uk-UA" sz="4400" b="1" dirty="0" smtClean="0"/>
              <a:t>розподілу</a:t>
            </a:r>
            <a:endParaRPr lang="en-US" sz="4400" b="1" dirty="0" smtClean="0"/>
          </a:p>
          <a:p>
            <a:r>
              <a:rPr lang="uk-UA" sz="4400" b="1" dirty="0" smtClean="0"/>
              <a:t> </a:t>
            </a:r>
            <a:r>
              <a:rPr lang="en-US" sz="4400" b="1" dirty="0" smtClean="0"/>
              <a:t>3) </a:t>
            </a:r>
            <a:r>
              <a:rPr lang="uk-UA" sz="4400" b="1" dirty="0" smtClean="0"/>
              <a:t>допоміжні функції</a:t>
            </a:r>
            <a:endParaRPr lang="en-US" sz="4400" b="1" dirty="0" smtClean="0"/>
          </a:p>
          <a:p>
            <a:r>
              <a:rPr lang="uk-UA" sz="4400" b="1" dirty="0" smtClean="0"/>
              <a:t> </a:t>
            </a:r>
            <a:r>
              <a:rPr lang="uk-UA" sz="4400" b="1" dirty="0"/>
              <a:t>(функції забезпечення).</a:t>
            </a:r>
            <a:endParaRPr lang="ru-RU" sz="4400" b="1" dirty="0"/>
          </a:p>
        </p:txBody>
      </p:sp>
    </p:spTree>
    <p:extLst>
      <p:ext uri="{BB962C8B-B14F-4D97-AF65-F5344CB8AC3E}">
        <p14:creationId xmlns:p14="http://schemas.microsoft.com/office/powerpoint/2010/main" val="26439225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474345"/>
            <a:ext cx="8534400" cy="5632311"/>
          </a:xfrm>
          <a:prstGeom prst="rect">
            <a:avLst/>
          </a:prstGeom>
        </p:spPr>
        <p:txBody>
          <a:bodyPr wrap="square">
            <a:spAutoFit/>
          </a:bodyPr>
          <a:lstStyle/>
          <a:p>
            <a:r>
              <a:rPr lang="ru-RU" sz="2400" b="1" dirty="0" err="1"/>
              <a:t>Брокерські</a:t>
            </a:r>
            <a:r>
              <a:rPr lang="ru-RU" sz="2400" b="1" dirty="0"/>
              <a:t> </a:t>
            </a:r>
            <a:r>
              <a:rPr lang="ru-RU" sz="2400" b="1" dirty="0" err="1"/>
              <a:t>операції</a:t>
            </a:r>
            <a:r>
              <a:rPr lang="ru-RU" sz="2400" dirty="0"/>
              <a:t> </a:t>
            </a:r>
            <a:r>
              <a:rPr lang="ru-RU" sz="2400" dirty="0" err="1"/>
              <a:t>здійснюються</a:t>
            </a:r>
            <a:r>
              <a:rPr lang="ru-RU" sz="2400" dirty="0"/>
              <a:t> </a:t>
            </a:r>
            <a:r>
              <a:rPr lang="ru-RU" sz="2400" dirty="0" err="1"/>
              <a:t>професійними</a:t>
            </a:r>
            <a:r>
              <a:rPr lang="ru-RU" sz="2400" dirty="0"/>
              <a:t> </a:t>
            </a:r>
            <a:r>
              <a:rPr lang="ru-RU" sz="2400" dirty="0" err="1"/>
              <a:t>посередниками</a:t>
            </a:r>
            <a:r>
              <a:rPr lang="ru-RU" sz="2400" dirty="0"/>
              <a:t> — брокерами (англ. </a:t>
            </a:r>
            <a:r>
              <a:rPr lang="en-US" sz="2400" dirty="0"/>
              <a:t>broker, </a:t>
            </a:r>
            <a:r>
              <a:rPr lang="ru-RU" sz="2400" dirty="0" err="1"/>
              <a:t>нім</a:t>
            </a:r>
            <a:r>
              <a:rPr lang="ru-RU" sz="2400" dirty="0"/>
              <a:t>. </a:t>
            </a:r>
            <a:r>
              <a:rPr lang="en-US" sz="2400" dirty="0" err="1"/>
              <a:t>makler</a:t>
            </a:r>
            <a:r>
              <a:rPr lang="en-US" sz="2400" dirty="0"/>
              <a:t>) </a:t>
            </a:r>
            <a:r>
              <a:rPr lang="ru-RU" sz="2400" dirty="0"/>
              <a:t>і </a:t>
            </a:r>
            <a:r>
              <a:rPr lang="ru-RU" sz="2400" dirty="0" err="1"/>
              <a:t>полягають</a:t>
            </a:r>
            <a:r>
              <a:rPr lang="ru-RU" sz="2400" dirty="0"/>
              <a:t> у </a:t>
            </a:r>
            <a:r>
              <a:rPr lang="ru-RU" sz="2400" dirty="0" err="1"/>
              <a:t>встановленні</a:t>
            </a:r>
            <a:r>
              <a:rPr lang="ru-RU" sz="2400" dirty="0"/>
              <a:t> контакту </a:t>
            </a:r>
            <a:r>
              <a:rPr lang="ru-RU" sz="2400" dirty="0" err="1"/>
              <a:t>між</a:t>
            </a:r>
            <a:r>
              <a:rPr lang="ru-RU" sz="2400" dirty="0"/>
              <a:t> </a:t>
            </a:r>
            <a:r>
              <a:rPr lang="ru-RU" sz="2400" dirty="0" err="1"/>
              <a:t>продавцем</a:t>
            </a:r>
            <a:r>
              <a:rPr lang="ru-RU" sz="2400" dirty="0"/>
              <a:t> та </a:t>
            </a:r>
            <a:r>
              <a:rPr lang="ru-RU" sz="2400" dirty="0" err="1"/>
              <a:t>покупцем</a:t>
            </a:r>
            <a:r>
              <a:rPr lang="ru-RU" sz="2400" dirty="0"/>
              <a:t>.</a:t>
            </a:r>
          </a:p>
          <a:p>
            <a:r>
              <a:rPr lang="ru-RU" sz="2400" b="1" i="1" dirty="0" err="1"/>
              <a:t>Брокери</a:t>
            </a:r>
            <a:r>
              <a:rPr lang="ru-RU" sz="2400" b="1" i="1" dirty="0"/>
              <a:t> та </a:t>
            </a:r>
            <a:r>
              <a:rPr lang="ru-RU" sz="2400" b="1" i="1" dirty="0" err="1"/>
              <a:t>їхні</a:t>
            </a:r>
            <a:r>
              <a:rPr lang="ru-RU" sz="2400" b="1" i="1" dirty="0"/>
              <a:t> </a:t>
            </a:r>
            <a:r>
              <a:rPr lang="ru-RU" sz="2400" b="1" i="1" dirty="0" err="1"/>
              <a:t>об'єднання</a:t>
            </a:r>
            <a:r>
              <a:rPr lang="ru-RU" sz="2400" b="1" i="1" dirty="0"/>
              <a:t>, як правило, </a:t>
            </a:r>
            <a:r>
              <a:rPr lang="ru-RU" sz="2400" b="1" i="1" dirty="0" err="1"/>
              <a:t>діють</a:t>
            </a:r>
            <a:r>
              <a:rPr lang="ru-RU" sz="2400" b="1" i="1" dirty="0"/>
              <a:t> при </a:t>
            </a:r>
            <a:r>
              <a:rPr lang="ru-RU" sz="2400" b="1" i="1" dirty="0" err="1"/>
              <a:t>товарних</a:t>
            </a:r>
            <a:r>
              <a:rPr lang="ru-RU" sz="2400" b="1" i="1" dirty="0"/>
              <a:t> </a:t>
            </a:r>
            <a:r>
              <a:rPr lang="ru-RU" sz="2400" b="1" i="1" dirty="0" err="1"/>
              <a:t>біржах</a:t>
            </a:r>
            <a:r>
              <a:rPr lang="ru-RU" sz="2400" b="1" i="1" dirty="0"/>
              <a:t>, </a:t>
            </a:r>
            <a:r>
              <a:rPr lang="ru-RU" sz="2400" b="1" i="1" dirty="0" err="1"/>
              <a:t>працюють</a:t>
            </a:r>
            <a:r>
              <a:rPr lang="ru-RU" sz="2400" b="1" i="1" dirty="0"/>
              <a:t> за товарами </a:t>
            </a:r>
            <a:r>
              <a:rPr lang="ru-RU" sz="2400" b="1" i="1" dirty="0" err="1"/>
              <a:t>визначеної</a:t>
            </a:r>
            <a:r>
              <a:rPr lang="ru-RU" sz="2400" b="1" i="1" dirty="0"/>
              <a:t> </a:t>
            </a:r>
            <a:r>
              <a:rPr lang="ru-RU" sz="2400" b="1" i="1" dirty="0" err="1"/>
              <a:t>номенклатури</a:t>
            </a:r>
            <a:r>
              <a:rPr lang="ru-RU" sz="2400" b="1" i="1" dirty="0"/>
              <a:t> і </a:t>
            </a:r>
            <a:r>
              <a:rPr lang="ru-RU" sz="2400" b="1" i="1" dirty="0" err="1"/>
              <a:t>можуть</a:t>
            </a:r>
            <a:r>
              <a:rPr lang="ru-RU" sz="2400" b="1" i="1" dirty="0"/>
              <a:t> </a:t>
            </a:r>
            <a:r>
              <a:rPr lang="ru-RU" sz="2400" b="1" i="1" dirty="0" err="1"/>
              <a:t>мати</a:t>
            </a:r>
            <a:r>
              <a:rPr lang="ru-RU" sz="2400" b="1" i="1" dirty="0"/>
              <a:t> </a:t>
            </a:r>
            <a:r>
              <a:rPr lang="ru-RU" sz="2400" b="1" i="1" dirty="0" err="1"/>
              <a:t>відділення</a:t>
            </a:r>
            <a:r>
              <a:rPr lang="ru-RU" sz="2400" b="1" i="1" dirty="0"/>
              <a:t> як у </a:t>
            </a:r>
            <a:r>
              <a:rPr lang="ru-RU" sz="2400" b="1" i="1" dirty="0" err="1"/>
              <a:t>своїй</a:t>
            </a:r>
            <a:r>
              <a:rPr lang="ru-RU" sz="2400" b="1" i="1" dirty="0"/>
              <a:t> </a:t>
            </a:r>
            <a:r>
              <a:rPr lang="ru-RU" sz="2400" b="1" i="1" dirty="0" err="1"/>
              <a:t>країні</a:t>
            </a:r>
            <a:r>
              <a:rPr lang="ru-RU" sz="2400" dirty="0"/>
              <a:t>, так і за кордоном. </a:t>
            </a:r>
            <a:r>
              <a:rPr lang="ru-RU" sz="2400" dirty="0" err="1"/>
              <a:t>Незалежно</a:t>
            </a:r>
            <a:r>
              <a:rPr lang="ru-RU" sz="2400" dirty="0"/>
              <a:t> </a:t>
            </a:r>
            <a:r>
              <a:rPr lang="ru-RU" sz="2400" dirty="0" err="1"/>
              <a:t>від</a:t>
            </a:r>
            <a:r>
              <a:rPr lang="ru-RU" sz="2400" dirty="0"/>
              <a:t> того, </a:t>
            </a:r>
            <a:r>
              <a:rPr lang="ru-RU" sz="2400" dirty="0" err="1"/>
              <a:t>якою</a:t>
            </a:r>
            <a:r>
              <a:rPr lang="ru-RU" sz="2400" dirty="0"/>
              <a:t> конкретною </a:t>
            </a:r>
            <a:r>
              <a:rPr lang="ru-RU" sz="2400" dirty="0" err="1"/>
              <a:t>діяльністю</a:t>
            </a:r>
            <a:r>
              <a:rPr lang="ru-RU" sz="2400" dirty="0"/>
              <a:t> брокер </a:t>
            </a:r>
            <a:r>
              <a:rPr lang="ru-RU" sz="2400" dirty="0" err="1"/>
              <a:t>займається</a:t>
            </a:r>
            <a:r>
              <a:rPr lang="ru-RU" sz="2400" dirty="0"/>
              <a:t> і кого </a:t>
            </a:r>
            <a:r>
              <a:rPr lang="ru-RU" sz="2400" dirty="0" err="1"/>
              <a:t>представляє</a:t>
            </a:r>
            <a:r>
              <a:rPr lang="ru-RU" sz="2400" dirty="0"/>
              <a:t>, </a:t>
            </a:r>
            <a:r>
              <a:rPr lang="ru-RU" sz="2400" dirty="0" err="1"/>
              <a:t>він</a:t>
            </a:r>
            <a:r>
              <a:rPr lang="ru-RU" sz="2400" dirty="0"/>
              <a:t> </a:t>
            </a:r>
            <a:r>
              <a:rPr lang="ru-RU" sz="2400" dirty="0" err="1"/>
              <a:t>завжди</a:t>
            </a:r>
            <a:r>
              <a:rPr lang="ru-RU" sz="2400" dirty="0"/>
              <a:t> </a:t>
            </a:r>
            <a:r>
              <a:rPr lang="ru-RU" sz="2400" b="1" dirty="0"/>
              <a:t>є "чистим" </a:t>
            </a:r>
            <a:r>
              <a:rPr lang="ru-RU" sz="2400" b="1" dirty="0" err="1"/>
              <a:t>посередником</a:t>
            </a:r>
            <a:r>
              <a:rPr lang="ru-RU" sz="2400" b="1" dirty="0"/>
              <a:t>; </a:t>
            </a:r>
            <a:r>
              <a:rPr lang="ru-RU" sz="2400" b="1" dirty="0" err="1"/>
              <a:t>ніколи</a:t>
            </a:r>
            <a:r>
              <a:rPr lang="ru-RU" sz="2400" b="1" dirty="0"/>
              <a:t> не є стороною в </a:t>
            </a:r>
            <a:r>
              <a:rPr lang="ru-RU" sz="2400" b="1" dirty="0" err="1"/>
              <a:t>договорі</a:t>
            </a:r>
            <a:r>
              <a:rPr lang="ru-RU" sz="2400" b="1" dirty="0"/>
              <a:t>, а </a:t>
            </a:r>
            <a:r>
              <a:rPr lang="ru-RU" sz="2400" b="1" dirty="0" err="1"/>
              <a:t>виступає</a:t>
            </a:r>
            <a:r>
              <a:rPr lang="ru-RU" sz="2400" b="1" dirty="0"/>
              <a:t> </a:t>
            </a:r>
            <a:r>
              <a:rPr lang="ru-RU" sz="2400" b="1" dirty="0" err="1"/>
              <a:t>виключно</a:t>
            </a:r>
            <a:r>
              <a:rPr lang="ru-RU" sz="2400" b="1" dirty="0"/>
              <a:t> з </a:t>
            </a:r>
            <a:r>
              <a:rPr lang="ru-RU" sz="2400" b="1" dirty="0">
                <a:solidFill>
                  <a:srgbClr val="FF0000"/>
                </a:solidFill>
              </a:rPr>
              <a:t>метою </a:t>
            </a:r>
            <a:r>
              <a:rPr lang="ru-RU" sz="2400" b="1" dirty="0" err="1">
                <a:solidFill>
                  <a:srgbClr val="FF0000"/>
                </a:solidFill>
              </a:rPr>
              <a:t>зведення</a:t>
            </a:r>
            <a:r>
              <a:rPr lang="ru-RU" sz="2400" b="1" dirty="0">
                <a:solidFill>
                  <a:srgbClr val="FF0000"/>
                </a:solidFill>
              </a:rPr>
              <a:t> </a:t>
            </a:r>
            <a:r>
              <a:rPr lang="ru-RU" sz="2400" b="1" dirty="0" err="1">
                <a:solidFill>
                  <a:srgbClr val="FF0000"/>
                </a:solidFill>
              </a:rPr>
              <a:t>сторін</a:t>
            </a:r>
            <a:r>
              <a:rPr lang="ru-RU" sz="2400" b="1" dirty="0">
                <a:solidFill>
                  <a:srgbClr val="FF0000"/>
                </a:solidFill>
              </a:rPr>
              <a:t>, </a:t>
            </a:r>
            <a:r>
              <a:rPr lang="ru-RU" sz="2400" b="1" dirty="0" err="1">
                <a:solidFill>
                  <a:srgbClr val="FF0000"/>
                </a:solidFill>
              </a:rPr>
              <a:t>що</a:t>
            </a:r>
            <a:r>
              <a:rPr lang="ru-RU" sz="2400" b="1" dirty="0">
                <a:solidFill>
                  <a:srgbClr val="FF0000"/>
                </a:solidFill>
              </a:rPr>
              <a:t> </a:t>
            </a:r>
            <a:r>
              <a:rPr lang="ru-RU" sz="2400" b="1" dirty="0" err="1">
                <a:solidFill>
                  <a:srgbClr val="FF0000"/>
                </a:solidFill>
              </a:rPr>
              <a:t>беруть</a:t>
            </a:r>
            <a:r>
              <a:rPr lang="ru-RU" sz="2400" b="1" dirty="0">
                <a:solidFill>
                  <a:srgbClr val="FF0000"/>
                </a:solidFill>
              </a:rPr>
              <a:t> на себе </a:t>
            </a:r>
            <a:r>
              <a:rPr lang="ru-RU" sz="2400" b="1" dirty="0" err="1">
                <a:solidFill>
                  <a:srgbClr val="FF0000"/>
                </a:solidFill>
              </a:rPr>
              <a:t>зобов'язання</a:t>
            </a:r>
            <a:r>
              <a:rPr lang="ru-RU" sz="2400" b="1" dirty="0">
                <a:solidFill>
                  <a:srgbClr val="FF0000"/>
                </a:solidFill>
              </a:rPr>
              <a:t> з угоди </a:t>
            </a:r>
            <a:r>
              <a:rPr lang="ru-RU" sz="2400" b="1" dirty="0" err="1">
                <a:solidFill>
                  <a:srgbClr val="FF0000"/>
                </a:solidFill>
              </a:rPr>
              <a:t>купівлі</a:t>
            </a:r>
            <a:r>
              <a:rPr lang="ru-RU" sz="2400" b="1" dirty="0">
                <a:solidFill>
                  <a:srgbClr val="FF0000"/>
                </a:solidFill>
              </a:rPr>
              <a:t>-продажу, </a:t>
            </a:r>
            <a:r>
              <a:rPr lang="ru-RU" sz="2400" b="1" dirty="0" err="1">
                <a:solidFill>
                  <a:srgbClr val="FF0000"/>
                </a:solidFill>
              </a:rPr>
              <a:t>укладеної</a:t>
            </a:r>
            <a:r>
              <a:rPr lang="ru-RU" sz="2400" b="1" dirty="0">
                <a:solidFill>
                  <a:srgbClr val="FF0000"/>
                </a:solidFill>
              </a:rPr>
              <a:t> за </a:t>
            </a:r>
            <a:r>
              <a:rPr lang="ru-RU" sz="2400" b="1" dirty="0" err="1">
                <a:solidFill>
                  <a:srgbClr val="FF0000"/>
                </a:solidFill>
              </a:rPr>
              <a:t>особистою</a:t>
            </a:r>
            <a:r>
              <a:rPr lang="ru-RU" sz="2400" b="1" dirty="0">
                <a:solidFill>
                  <a:srgbClr val="FF0000"/>
                </a:solidFill>
              </a:rPr>
              <a:t> </a:t>
            </a:r>
            <a:r>
              <a:rPr lang="ru-RU" sz="2400" b="1" dirty="0" err="1">
                <a:solidFill>
                  <a:srgbClr val="FF0000"/>
                </a:solidFill>
              </a:rPr>
              <a:t>участю</a:t>
            </a:r>
            <a:r>
              <a:rPr lang="ru-RU" sz="2400" b="1" dirty="0">
                <a:solidFill>
                  <a:srgbClr val="FF0000"/>
                </a:solidFill>
              </a:rPr>
              <a:t> брокера</a:t>
            </a:r>
            <a:r>
              <a:rPr lang="ru-RU" sz="2400" dirty="0">
                <a:solidFill>
                  <a:srgbClr val="FF0000"/>
                </a:solidFill>
              </a:rPr>
              <a:t>. </a:t>
            </a:r>
            <a:r>
              <a:rPr lang="ru-RU" sz="2400" dirty="0"/>
              <a:t>На </a:t>
            </a:r>
            <a:r>
              <a:rPr lang="ru-RU" sz="2400" dirty="0" err="1"/>
              <a:t>відміну</a:t>
            </a:r>
            <a:r>
              <a:rPr lang="ru-RU" sz="2400" dirty="0"/>
              <a:t> </a:t>
            </a:r>
            <a:r>
              <a:rPr lang="ru-RU" sz="2400" dirty="0" err="1"/>
              <a:t>від</a:t>
            </a:r>
            <a:r>
              <a:rPr lang="ru-RU" sz="2400" dirty="0"/>
              <a:t> агента-</a:t>
            </a:r>
            <a:r>
              <a:rPr lang="ru-RU" sz="2400" dirty="0" err="1"/>
              <a:t>представника</a:t>
            </a:r>
            <a:r>
              <a:rPr lang="ru-RU" sz="2400" dirty="0"/>
              <a:t>, </a:t>
            </a:r>
            <a:r>
              <a:rPr lang="ru-RU" sz="2400" b="1" i="1" dirty="0" err="1"/>
              <a:t>він</a:t>
            </a:r>
            <a:r>
              <a:rPr lang="ru-RU" sz="2400" b="1" i="1" dirty="0"/>
              <a:t> </a:t>
            </a:r>
            <a:r>
              <a:rPr lang="ru-RU" sz="2400" b="1" i="1" dirty="0" err="1"/>
              <a:t>нікого</a:t>
            </a:r>
            <a:r>
              <a:rPr lang="ru-RU" sz="2400" b="1" i="1" dirty="0"/>
              <a:t> не </a:t>
            </a:r>
            <a:r>
              <a:rPr lang="ru-RU" sz="2400" b="1" i="1" dirty="0" err="1"/>
              <a:t>представляє</a:t>
            </a:r>
            <a:r>
              <a:rPr lang="ru-RU" sz="2400" b="1" i="1" dirty="0"/>
              <a:t> на ринку, не </a:t>
            </a:r>
            <a:r>
              <a:rPr lang="ru-RU" sz="2400" b="1" i="1" dirty="0" err="1"/>
              <a:t>має</a:t>
            </a:r>
            <a:r>
              <a:rPr lang="ru-RU" sz="2400" b="1" i="1" dirty="0"/>
              <a:t> </a:t>
            </a:r>
            <a:r>
              <a:rPr lang="ru-RU" sz="2400" b="1" i="1" dirty="0" err="1"/>
              <a:t>договірних</a:t>
            </a:r>
            <a:r>
              <a:rPr lang="ru-RU" sz="2400" b="1" i="1" dirty="0"/>
              <a:t> </a:t>
            </a:r>
            <a:r>
              <a:rPr lang="ru-RU" sz="2400" b="1" i="1" dirty="0" err="1"/>
              <a:t>відносин</a:t>
            </a:r>
            <a:r>
              <a:rPr lang="ru-RU" sz="2400" b="1" i="1" dirty="0"/>
              <a:t> з </a:t>
            </a:r>
            <a:r>
              <a:rPr lang="ru-RU" sz="2400" b="1" i="1" dirty="0" err="1"/>
              <a:t>жодною</a:t>
            </a:r>
            <a:r>
              <a:rPr lang="ru-RU" sz="2400" b="1" i="1" dirty="0"/>
              <a:t> </a:t>
            </a:r>
            <a:r>
              <a:rPr lang="ru-RU" sz="2400" b="1" i="1" dirty="0" err="1"/>
              <a:t>зі</a:t>
            </a:r>
            <a:r>
              <a:rPr lang="ru-RU" sz="2400" b="1" i="1" dirty="0"/>
              <a:t> </a:t>
            </a:r>
            <a:r>
              <a:rPr lang="ru-RU" sz="2400" b="1" i="1" dirty="0" err="1"/>
              <a:t>сторін</a:t>
            </a:r>
            <a:r>
              <a:rPr lang="ru-RU" sz="2400" b="1" i="1" dirty="0"/>
              <a:t> та </a:t>
            </a:r>
            <a:r>
              <a:rPr lang="ru-RU" sz="2400" b="1" i="1" dirty="0" err="1"/>
              <a:t>діє</a:t>
            </a:r>
            <a:r>
              <a:rPr lang="ru-RU" sz="2400" b="1" i="1" dirty="0"/>
              <a:t> на </a:t>
            </a:r>
            <a:r>
              <a:rPr lang="ru-RU" sz="2400" b="1" i="1" dirty="0" err="1"/>
              <a:t>основі</a:t>
            </a:r>
            <a:r>
              <a:rPr lang="ru-RU" sz="2400" b="1" i="1" dirty="0"/>
              <a:t> </a:t>
            </a:r>
            <a:r>
              <a:rPr lang="ru-RU" sz="2400" b="1" i="1" dirty="0" err="1"/>
              <a:t>окремих</a:t>
            </a:r>
            <a:r>
              <a:rPr lang="ru-RU" sz="2400" b="1" i="1" dirty="0"/>
              <a:t> </a:t>
            </a:r>
            <a:r>
              <a:rPr lang="ru-RU" sz="2400" b="1" i="1" dirty="0" err="1"/>
              <a:t>доручень</a:t>
            </a:r>
            <a:r>
              <a:rPr lang="ru-RU" sz="2400" b="1" i="1" dirty="0"/>
              <a:t>.</a:t>
            </a:r>
          </a:p>
        </p:txBody>
      </p:sp>
    </p:spTree>
    <p:extLst>
      <p:ext uri="{BB962C8B-B14F-4D97-AF65-F5344CB8AC3E}">
        <p14:creationId xmlns:p14="http://schemas.microsoft.com/office/powerpoint/2010/main" val="40092744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58269491"/>
              </p:ext>
            </p:extLst>
          </p:nvPr>
        </p:nvGraphicFramePr>
        <p:xfrm>
          <a:off x="228601" y="838200"/>
          <a:ext cx="8610599" cy="5377284"/>
        </p:xfrm>
        <a:graphic>
          <a:graphicData uri="http://schemas.openxmlformats.org/drawingml/2006/table">
            <a:tbl>
              <a:tblPr firstRow="1" firstCol="1" bandRow="1">
                <a:tableStyleId>{5C22544A-7EE6-4342-B048-85BDC9FD1C3A}</a:tableStyleId>
              </a:tblPr>
              <a:tblGrid>
                <a:gridCol w="2471561"/>
                <a:gridCol w="6139038"/>
              </a:tblGrid>
              <a:tr h="345508">
                <a:tc>
                  <a:txBody>
                    <a:bodyPr/>
                    <a:lstStyle/>
                    <a:p>
                      <a:pPr indent="450215" algn="ctr">
                        <a:lnSpc>
                          <a:spcPct val="120000"/>
                        </a:lnSpc>
                        <a:spcAft>
                          <a:spcPts val="0"/>
                        </a:spcAft>
                      </a:pPr>
                      <a:r>
                        <a:rPr lang="uk-UA" sz="1800" dirty="0">
                          <a:solidFill>
                            <a:schemeClr val="tx1"/>
                          </a:solidFill>
                          <a:effectLst/>
                        </a:rPr>
                        <a:t>Тип посередника</a:t>
                      </a:r>
                      <a:endParaRPr lang="ru-RU" sz="1800" dirty="0">
                        <a:solidFill>
                          <a:schemeClr val="tx1"/>
                        </a:solidFill>
                        <a:effectLst/>
                        <a:latin typeface="Times New Roman"/>
                        <a:ea typeface="Times New Roman"/>
                        <a:cs typeface="Times New Roman"/>
                      </a:endParaRPr>
                    </a:p>
                  </a:txBody>
                  <a:tcPr marL="68580" marR="68580" marT="0" marB="0">
                    <a:solidFill>
                      <a:schemeClr val="bg2">
                        <a:lumMod val="90000"/>
                      </a:schemeClr>
                    </a:solidFill>
                  </a:tcPr>
                </a:tc>
                <a:tc>
                  <a:txBody>
                    <a:bodyPr/>
                    <a:lstStyle/>
                    <a:p>
                      <a:pPr indent="450215" algn="ctr">
                        <a:lnSpc>
                          <a:spcPct val="120000"/>
                        </a:lnSpc>
                        <a:spcAft>
                          <a:spcPts val="0"/>
                        </a:spcAft>
                      </a:pPr>
                      <a:r>
                        <a:rPr lang="uk-UA" sz="1800">
                          <a:solidFill>
                            <a:schemeClr val="tx1"/>
                          </a:solidFill>
                          <a:effectLst/>
                        </a:rPr>
                        <a:t>Характеристика</a:t>
                      </a:r>
                      <a:endParaRPr lang="ru-RU" sz="1800">
                        <a:solidFill>
                          <a:schemeClr val="tx1"/>
                        </a:solidFill>
                        <a:effectLst/>
                        <a:latin typeface="Times New Roman"/>
                        <a:ea typeface="Times New Roman"/>
                        <a:cs typeface="Times New Roman"/>
                      </a:endParaRPr>
                    </a:p>
                  </a:txBody>
                  <a:tcPr marL="68580" marR="68580" marT="0" marB="0">
                    <a:solidFill>
                      <a:schemeClr val="bg2">
                        <a:lumMod val="90000"/>
                      </a:schemeClr>
                    </a:solidFill>
                  </a:tcPr>
                </a:tc>
              </a:tr>
              <a:tr h="933930">
                <a:tc>
                  <a:txBody>
                    <a:bodyPr/>
                    <a:lstStyle/>
                    <a:p>
                      <a:pPr indent="450215" algn="ctr">
                        <a:lnSpc>
                          <a:spcPct val="120000"/>
                        </a:lnSpc>
                        <a:spcAft>
                          <a:spcPts val="0"/>
                        </a:spcAft>
                      </a:pPr>
                      <a:r>
                        <a:rPr lang="uk-UA" sz="1800" dirty="0">
                          <a:solidFill>
                            <a:schemeClr val="tx1"/>
                          </a:solidFill>
                          <a:effectLst/>
                        </a:rPr>
                        <a:t>Комівояжер</a:t>
                      </a:r>
                      <a:endParaRPr lang="ru-RU" sz="1800" dirty="0">
                        <a:solidFill>
                          <a:schemeClr val="tx1"/>
                        </a:solidFill>
                        <a:effectLst/>
                        <a:latin typeface="Times New Roman"/>
                        <a:ea typeface="Times New Roman"/>
                        <a:cs typeface="Times New Roman"/>
                      </a:endParaRPr>
                    </a:p>
                  </a:txBody>
                  <a:tcPr marL="68580" marR="68580" marT="0" marB="0">
                    <a:solidFill>
                      <a:schemeClr val="bg2">
                        <a:lumMod val="90000"/>
                      </a:schemeClr>
                    </a:solidFill>
                  </a:tcPr>
                </a:tc>
                <a:tc>
                  <a:txBody>
                    <a:bodyPr/>
                    <a:lstStyle/>
                    <a:p>
                      <a:pPr algn="just">
                        <a:lnSpc>
                          <a:spcPct val="120000"/>
                        </a:lnSpc>
                        <a:spcAft>
                          <a:spcPts val="0"/>
                        </a:spcAft>
                      </a:pPr>
                      <a:r>
                        <a:rPr lang="ru-RU" sz="1800" dirty="0" err="1">
                          <a:solidFill>
                            <a:schemeClr val="tx1"/>
                          </a:solidFill>
                          <a:effectLst/>
                        </a:rPr>
                        <a:t>Працівник</a:t>
                      </a:r>
                      <a:r>
                        <a:rPr lang="ru-RU" sz="1800" dirty="0">
                          <a:solidFill>
                            <a:schemeClr val="tx1"/>
                          </a:solidFill>
                          <a:effectLst/>
                        </a:rPr>
                        <a:t> </a:t>
                      </a:r>
                      <a:r>
                        <a:rPr lang="ru-RU" sz="1800" dirty="0" err="1">
                          <a:solidFill>
                            <a:schemeClr val="tx1"/>
                          </a:solidFill>
                          <a:effectLst/>
                        </a:rPr>
                        <a:t>підприємства</a:t>
                      </a:r>
                      <a:r>
                        <a:rPr lang="ru-RU" sz="1800" dirty="0">
                          <a:solidFill>
                            <a:schemeClr val="tx1"/>
                          </a:solidFill>
                          <a:effectLst/>
                        </a:rPr>
                        <a:t>, </a:t>
                      </a:r>
                      <a:r>
                        <a:rPr lang="ru-RU" sz="1800" dirty="0" err="1">
                          <a:solidFill>
                            <a:schemeClr val="tx1"/>
                          </a:solidFill>
                          <a:effectLst/>
                        </a:rPr>
                        <a:t>що</a:t>
                      </a:r>
                      <a:r>
                        <a:rPr lang="ru-RU" sz="1800" dirty="0">
                          <a:solidFill>
                            <a:schemeClr val="tx1"/>
                          </a:solidFill>
                          <a:effectLst/>
                        </a:rPr>
                        <a:t> </a:t>
                      </a:r>
                      <a:r>
                        <a:rPr lang="ru-RU" sz="1800" dirty="0" err="1">
                          <a:solidFill>
                            <a:schemeClr val="tx1"/>
                          </a:solidFill>
                          <a:effectLst/>
                        </a:rPr>
                        <a:t>займається</a:t>
                      </a:r>
                      <a:r>
                        <a:rPr lang="ru-RU" sz="1800" dirty="0">
                          <a:solidFill>
                            <a:schemeClr val="tx1"/>
                          </a:solidFill>
                          <a:effectLst/>
                        </a:rPr>
                        <a:t> </a:t>
                      </a:r>
                      <a:r>
                        <a:rPr lang="ru-RU" sz="1800" dirty="0" err="1">
                          <a:solidFill>
                            <a:schemeClr val="tx1"/>
                          </a:solidFill>
                          <a:effectLst/>
                        </a:rPr>
                        <a:t>пошуком</a:t>
                      </a:r>
                      <a:r>
                        <a:rPr lang="ru-RU" sz="1800" dirty="0">
                          <a:solidFill>
                            <a:schemeClr val="tx1"/>
                          </a:solidFill>
                          <a:effectLst/>
                        </a:rPr>
                        <a:t> </a:t>
                      </a:r>
                      <a:r>
                        <a:rPr lang="ru-RU" sz="1800" dirty="0" err="1">
                          <a:solidFill>
                            <a:schemeClr val="tx1"/>
                          </a:solidFill>
                          <a:effectLst/>
                        </a:rPr>
                        <a:t>клієнтів</a:t>
                      </a:r>
                      <a:r>
                        <a:rPr lang="ru-RU" sz="1800" dirty="0">
                          <a:solidFill>
                            <a:schemeClr val="tx1"/>
                          </a:solidFill>
                          <a:effectLst/>
                        </a:rPr>
                        <a:t>. </a:t>
                      </a:r>
                      <a:r>
                        <a:rPr lang="ru-RU" sz="1800" dirty="0" err="1">
                          <a:solidFill>
                            <a:schemeClr val="tx1"/>
                          </a:solidFill>
                          <a:effectLst/>
                        </a:rPr>
                        <a:t>Обсяг</a:t>
                      </a:r>
                      <a:r>
                        <a:rPr lang="ru-RU" sz="1800" dirty="0">
                          <a:solidFill>
                            <a:schemeClr val="tx1"/>
                          </a:solidFill>
                          <a:effectLst/>
                        </a:rPr>
                        <a:t> </a:t>
                      </a:r>
                      <a:r>
                        <a:rPr lang="ru-RU" sz="1800" dirty="0" err="1">
                          <a:solidFill>
                            <a:schemeClr val="tx1"/>
                          </a:solidFill>
                          <a:effectLst/>
                        </a:rPr>
                        <a:t>його</a:t>
                      </a:r>
                      <a:r>
                        <a:rPr lang="ru-RU" sz="1800" dirty="0">
                          <a:solidFill>
                            <a:schemeClr val="tx1"/>
                          </a:solidFill>
                          <a:effectLst/>
                        </a:rPr>
                        <a:t> </a:t>
                      </a:r>
                      <a:r>
                        <a:rPr lang="ru-RU" sz="1800" dirty="0" err="1">
                          <a:solidFill>
                            <a:schemeClr val="tx1"/>
                          </a:solidFill>
                          <a:effectLst/>
                        </a:rPr>
                        <a:t>повноважень</a:t>
                      </a:r>
                      <a:r>
                        <a:rPr lang="ru-RU" sz="1800" dirty="0">
                          <a:solidFill>
                            <a:schemeClr val="tx1"/>
                          </a:solidFill>
                          <a:effectLst/>
                        </a:rPr>
                        <a:t> </a:t>
                      </a:r>
                      <a:r>
                        <a:rPr lang="ru-RU" sz="1800" dirty="0" err="1">
                          <a:solidFill>
                            <a:schemeClr val="tx1"/>
                          </a:solidFill>
                          <a:effectLst/>
                        </a:rPr>
                        <a:t>регулюється</a:t>
                      </a:r>
                      <a:r>
                        <a:rPr lang="ru-RU" sz="1800" dirty="0">
                          <a:solidFill>
                            <a:schemeClr val="tx1"/>
                          </a:solidFill>
                          <a:effectLst/>
                        </a:rPr>
                        <a:t> </a:t>
                      </a:r>
                      <a:r>
                        <a:rPr lang="ru-RU" sz="1800" dirty="0" err="1">
                          <a:solidFill>
                            <a:schemeClr val="tx1"/>
                          </a:solidFill>
                          <a:effectLst/>
                        </a:rPr>
                        <a:t>керівництвом</a:t>
                      </a:r>
                      <a:endParaRPr lang="ru-RU" sz="1800" dirty="0">
                        <a:solidFill>
                          <a:schemeClr val="tx1"/>
                        </a:solidFill>
                        <a:effectLst/>
                        <a:latin typeface="Times New Roman"/>
                        <a:ea typeface="Times New Roman"/>
                        <a:cs typeface="Times New Roman"/>
                      </a:endParaRPr>
                    </a:p>
                  </a:txBody>
                  <a:tcPr marL="68580" marR="68580" marT="0" marB="0">
                    <a:solidFill>
                      <a:schemeClr val="bg2">
                        <a:lumMod val="90000"/>
                      </a:schemeClr>
                    </a:solidFill>
                  </a:tcPr>
                </a:tc>
              </a:tr>
              <a:tr h="933930">
                <a:tc>
                  <a:txBody>
                    <a:bodyPr/>
                    <a:lstStyle/>
                    <a:p>
                      <a:pPr indent="450215" algn="ctr">
                        <a:lnSpc>
                          <a:spcPct val="120000"/>
                        </a:lnSpc>
                        <a:spcAft>
                          <a:spcPts val="0"/>
                        </a:spcAft>
                      </a:pPr>
                      <a:r>
                        <a:rPr lang="ru-RU" sz="1800" dirty="0" err="1">
                          <a:solidFill>
                            <a:schemeClr val="tx1"/>
                          </a:solidFill>
                          <a:effectLst/>
                        </a:rPr>
                        <a:t>Збутові</a:t>
                      </a:r>
                      <a:r>
                        <a:rPr lang="ru-RU" sz="1800" dirty="0">
                          <a:solidFill>
                            <a:schemeClr val="tx1"/>
                          </a:solidFill>
                          <a:effectLst/>
                        </a:rPr>
                        <a:t> </a:t>
                      </a:r>
                      <a:r>
                        <a:rPr lang="ru-RU" sz="1800" dirty="0" err="1">
                          <a:solidFill>
                            <a:schemeClr val="tx1"/>
                          </a:solidFill>
                          <a:effectLst/>
                        </a:rPr>
                        <a:t>філії</a:t>
                      </a:r>
                      <a:endParaRPr lang="ru-RU" sz="1800" dirty="0">
                        <a:solidFill>
                          <a:schemeClr val="tx1"/>
                        </a:solidFill>
                        <a:effectLst/>
                        <a:latin typeface="Times New Roman"/>
                        <a:ea typeface="Times New Roman"/>
                        <a:cs typeface="Times New Roman"/>
                      </a:endParaRPr>
                    </a:p>
                  </a:txBody>
                  <a:tcPr marL="68580" marR="68580" marT="0" marB="0">
                    <a:solidFill>
                      <a:schemeClr val="bg2">
                        <a:lumMod val="90000"/>
                      </a:schemeClr>
                    </a:solidFill>
                  </a:tcPr>
                </a:tc>
                <a:tc>
                  <a:txBody>
                    <a:bodyPr/>
                    <a:lstStyle/>
                    <a:p>
                      <a:pPr algn="just">
                        <a:lnSpc>
                          <a:spcPct val="120000"/>
                        </a:lnSpc>
                        <a:spcAft>
                          <a:spcPts val="0"/>
                        </a:spcAft>
                      </a:pPr>
                      <a:r>
                        <a:rPr lang="ru-RU" sz="1800" dirty="0" err="1">
                          <a:solidFill>
                            <a:schemeClr val="tx1"/>
                          </a:solidFill>
                          <a:effectLst/>
                        </a:rPr>
                        <a:t>Організовуються</a:t>
                      </a:r>
                      <a:r>
                        <a:rPr lang="ru-RU" sz="1800" dirty="0">
                          <a:solidFill>
                            <a:schemeClr val="tx1"/>
                          </a:solidFill>
                          <a:effectLst/>
                        </a:rPr>
                        <a:t> великими </a:t>
                      </a:r>
                      <a:r>
                        <a:rPr lang="ru-RU" sz="1800" dirty="0" err="1">
                          <a:solidFill>
                            <a:schemeClr val="tx1"/>
                          </a:solidFill>
                          <a:effectLst/>
                        </a:rPr>
                        <a:t>підприємствами</a:t>
                      </a:r>
                      <a:r>
                        <a:rPr lang="ru-RU" sz="1800" dirty="0">
                          <a:solidFill>
                            <a:schemeClr val="tx1"/>
                          </a:solidFill>
                          <a:effectLst/>
                        </a:rPr>
                        <a:t> для </a:t>
                      </a:r>
                      <a:r>
                        <a:rPr lang="ru-RU" sz="1800" dirty="0" err="1">
                          <a:solidFill>
                            <a:schemeClr val="tx1"/>
                          </a:solidFill>
                          <a:effectLst/>
                        </a:rPr>
                        <a:t>забезпечення</a:t>
                      </a:r>
                      <a:r>
                        <a:rPr lang="ru-RU" sz="1800" dirty="0">
                          <a:solidFill>
                            <a:schemeClr val="tx1"/>
                          </a:solidFill>
                          <a:effectLst/>
                        </a:rPr>
                        <a:t> </a:t>
                      </a:r>
                      <a:r>
                        <a:rPr lang="ru-RU" sz="1800" dirty="0" err="1">
                          <a:solidFill>
                            <a:schemeClr val="tx1"/>
                          </a:solidFill>
                          <a:effectLst/>
                        </a:rPr>
                        <a:t>швидкої</a:t>
                      </a:r>
                      <a:r>
                        <a:rPr lang="ru-RU" sz="1800" dirty="0">
                          <a:solidFill>
                            <a:schemeClr val="tx1"/>
                          </a:solidFill>
                          <a:effectLst/>
                        </a:rPr>
                        <a:t> доставки товару</a:t>
                      </a:r>
                      <a:endParaRPr lang="ru-RU" sz="1800" dirty="0">
                        <a:solidFill>
                          <a:schemeClr val="tx1"/>
                        </a:solidFill>
                        <a:effectLst/>
                        <a:latin typeface="Times New Roman"/>
                        <a:ea typeface="Times New Roman"/>
                        <a:cs typeface="Times New Roman"/>
                      </a:endParaRPr>
                    </a:p>
                  </a:txBody>
                  <a:tcPr marL="68580" marR="68580" marT="0" marB="0">
                    <a:solidFill>
                      <a:schemeClr val="bg2">
                        <a:lumMod val="90000"/>
                      </a:schemeClr>
                    </a:solidFill>
                  </a:tcPr>
                </a:tc>
              </a:tr>
              <a:tr h="1252774">
                <a:tc>
                  <a:txBody>
                    <a:bodyPr/>
                    <a:lstStyle/>
                    <a:p>
                      <a:pPr indent="450215" algn="ctr">
                        <a:lnSpc>
                          <a:spcPct val="120000"/>
                        </a:lnSpc>
                        <a:spcAft>
                          <a:spcPts val="0"/>
                        </a:spcAft>
                      </a:pPr>
                      <a:r>
                        <a:rPr lang="ru-RU" sz="1800" dirty="0" err="1">
                          <a:solidFill>
                            <a:schemeClr val="tx1"/>
                          </a:solidFill>
                          <a:effectLst/>
                        </a:rPr>
                        <a:t>Торгові</a:t>
                      </a:r>
                      <a:r>
                        <a:rPr lang="ru-RU" sz="1800" dirty="0">
                          <a:solidFill>
                            <a:schemeClr val="tx1"/>
                          </a:solidFill>
                          <a:effectLst/>
                        </a:rPr>
                        <a:t> </a:t>
                      </a:r>
                      <a:r>
                        <a:rPr lang="ru-RU" sz="1800" dirty="0" err="1">
                          <a:solidFill>
                            <a:schemeClr val="tx1"/>
                          </a:solidFill>
                          <a:effectLst/>
                        </a:rPr>
                        <a:t>представники</a:t>
                      </a:r>
                      <a:endParaRPr lang="ru-RU" sz="1800" dirty="0">
                        <a:solidFill>
                          <a:schemeClr val="tx1"/>
                        </a:solidFill>
                        <a:effectLst/>
                        <a:latin typeface="Times New Roman"/>
                        <a:ea typeface="Times New Roman"/>
                        <a:cs typeface="Times New Roman"/>
                      </a:endParaRPr>
                    </a:p>
                  </a:txBody>
                  <a:tcPr marL="68580" marR="68580" marT="0" marB="0">
                    <a:solidFill>
                      <a:schemeClr val="bg2">
                        <a:lumMod val="90000"/>
                      </a:schemeClr>
                    </a:solidFill>
                  </a:tcPr>
                </a:tc>
                <a:tc>
                  <a:txBody>
                    <a:bodyPr/>
                    <a:lstStyle/>
                    <a:p>
                      <a:pPr algn="just">
                        <a:lnSpc>
                          <a:spcPct val="120000"/>
                        </a:lnSpc>
                        <a:spcAft>
                          <a:spcPts val="0"/>
                        </a:spcAft>
                      </a:pPr>
                      <a:r>
                        <a:rPr lang="ru-RU" sz="1800">
                          <a:solidFill>
                            <a:schemeClr val="tx1"/>
                          </a:solidFill>
                          <a:effectLst/>
                        </a:rPr>
                        <a:t>Юридичні особи, які укладають угоди і ведуть справи декількох фірм. Діють самостійно. Винагорода залежить від обсягів збуту</a:t>
                      </a:r>
                      <a:endParaRPr lang="ru-RU" sz="1800">
                        <a:solidFill>
                          <a:schemeClr val="tx1"/>
                        </a:solidFill>
                        <a:effectLst/>
                        <a:latin typeface="Times New Roman"/>
                        <a:ea typeface="Times New Roman"/>
                        <a:cs typeface="Times New Roman"/>
                      </a:endParaRPr>
                    </a:p>
                  </a:txBody>
                  <a:tcPr marL="68580" marR="68580" marT="0" marB="0">
                    <a:solidFill>
                      <a:schemeClr val="bg2">
                        <a:lumMod val="90000"/>
                      </a:schemeClr>
                    </a:solidFill>
                  </a:tcPr>
                </a:tc>
              </a:tr>
              <a:tr h="615086">
                <a:tc>
                  <a:txBody>
                    <a:bodyPr/>
                    <a:lstStyle/>
                    <a:p>
                      <a:pPr indent="450215" algn="ctr">
                        <a:lnSpc>
                          <a:spcPct val="120000"/>
                        </a:lnSpc>
                        <a:spcAft>
                          <a:spcPts val="0"/>
                        </a:spcAft>
                      </a:pPr>
                      <a:r>
                        <a:rPr lang="ru-RU" sz="1800" dirty="0" err="1">
                          <a:solidFill>
                            <a:schemeClr val="tx1"/>
                          </a:solidFill>
                          <a:effectLst/>
                        </a:rPr>
                        <a:t>Торгові</a:t>
                      </a:r>
                      <a:r>
                        <a:rPr lang="ru-RU" sz="1800" dirty="0">
                          <a:solidFill>
                            <a:schemeClr val="tx1"/>
                          </a:solidFill>
                          <a:effectLst/>
                        </a:rPr>
                        <a:t> </a:t>
                      </a:r>
                      <a:r>
                        <a:rPr lang="ru-RU" sz="1800" dirty="0" err="1">
                          <a:solidFill>
                            <a:schemeClr val="tx1"/>
                          </a:solidFill>
                          <a:effectLst/>
                        </a:rPr>
                        <a:t>синдикати</a:t>
                      </a:r>
                      <a:endParaRPr lang="ru-RU" sz="1800" dirty="0">
                        <a:solidFill>
                          <a:schemeClr val="tx1"/>
                        </a:solidFill>
                        <a:effectLst/>
                        <a:latin typeface="Times New Roman"/>
                        <a:ea typeface="Times New Roman"/>
                        <a:cs typeface="Times New Roman"/>
                      </a:endParaRPr>
                    </a:p>
                  </a:txBody>
                  <a:tcPr marL="68580" marR="68580" marT="0" marB="0">
                    <a:solidFill>
                      <a:schemeClr val="bg2">
                        <a:lumMod val="90000"/>
                      </a:schemeClr>
                    </a:solidFill>
                  </a:tcPr>
                </a:tc>
                <a:tc>
                  <a:txBody>
                    <a:bodyPr/>
                    <a:lstStyle/>
                    <a:p>
                      <a:pPr algn="just">
                        <a:lnSpc>
                          <a:spcPct val="120000"/>
                        </a:lnSpc>
                        <a:spcAft>
                          <a:spcPts val="0"/>
                        </a:spcAft>
                      </a:pPr>
                      <a:r>
                        <a:rPr lang="ru-RU" sz="1800">
                          <a:solidFill>
                            <a:schemeClr val="tx1"/>
                          </a:solidFill>
                          <a:effectLst/>
                        </a:rPr>
                        <a:t>Організовуються шляхом виведення відділу збуту зі структури фірми</a:t>
                      </a:r>
                      <a:endParaRPr lang="ru-RU" sz="1800">
                        <a:solidFill>
                          <a:schemeClr val="tx1"/>
                        </a:solidFill>
                        <a:effectLst/>
                        <a:latin typeface="Times New Roman"/>
                        <a:ea typeface="Times New Roman"/>
                        <a:cs typeface="Times New Roman"/>
                      </a:endParaRPr>
                    </a:p>
                  </a:txBody>
                  <a:tcPr marL="68580" marR="68580" marT="0" marB="0">
                    <a:solidFill>
                      <a:schemeClr val="bg2">
                        <a:lumMod val="90000"/>
                      </a:schemeClr>
                    </a:solidFill>
                  </a:tcPr>
                </a:tc>
              </a:tr>
              <a:tr h="1252774">
                <a:tc>
                  <a:txBody>
                    <a:bodyPr/>
                    <a:lstStyle/>
                    <a:p>
                      <a:pPr indent="450215" algn="ctr">
                        <a:lnSpc>
                          <a:spcPct val="120000"/>
                        </a:lnSpc>
                        <a:spcAft>
                          <a:spcPts val="0"/>
                        </a:spcAft>
                      </a:pPr>
                      <a:r>
                        <a:rPr lang="ru-RU" sz="1800" dirty="0" err="1">
                          <a:solidFill>
                            <a:schemeClr val="tx1"/>
                          </a:solidFill>
                          <a:effectLst/>
                        </a:rPr>
                        <a:t>Торгові</a:t>
                      </a:r>
                      <a:r>
                        <a:rPr lang="ru-RU" sz="1800" dirty="0">
                          <a:solidFill>
                            <a:schemeClr val="tx1"/>
                          </a:solidFill>
                          <a:effectLst/>
                        </a:rPr>
                        <a:t> дома</a:t>
                      </a:r>
                      <a:endParaRPr lang="ru-RU" sz="1800" dirty="0">
                        <a:solidFill>
                          <a:schemeClr val="tx1"/>
                        </a:solidFill>
                        <a:effectLst/>
                        <a:latin typeface="Times New Roman"/>
                        <a:ea typeface="Times New Roman"/>
                        <a:cs typeface="Times New Roman"/>
                      </a:endParaRPr>
                    </a:p>
                  </a:txBody>
                  <a:tcPr marL="68580" marR="68580" marT="0" marB="0">
                    <a:solidFill>
                      <a:schemeClr val="bg2">
                        <a:lumMod val="90000"/>
                      </a:schemeClr>
                    </a:solidFill>
                  </a:tcPr>
                </a:tc>
                <a:tc>
                  <a:txBody>
                    <a:bodyPr/>
                    <a:lstStyle/>
                    <a:p>
                      <a:pPr algn="just">
                        <a:lnSpc>
                          <a:spcPct val="120000"/>
                        </a:lnSpc>
                        <a:spcAft>
                          <a:spcPts val="0"/>
                        </a:spcAft>
                      </a:pPr>
                      <a:r>
                        <a:rPr lang="uk-UA" sz="1800" dirty="0">
                          <a:solidFill>
                            <a:schemeClr val="tx1"/>
                          </a:solidFill>
                          <a:effectLst/>
                        </a:rPr>
                        <a:t>Великі оптово-роздрібні фірми які, крім торговельно-посередницької діяльності займаються ще й інвестуванням капіталу у виробництво</a:t>
                      </a:r>
                      <a:endParaRPr lang="ru-RU" sz="1800" dirty="0">
                        <a:solidFill>
                          <a:schemeClr val="tx1"/>
                        </a:solidFill>
                        <a:effectLst/>
                        <a:latin typeface="Times New Roman"/>
                        <a:ea typeface="Times New Roman"/>
                        <a:cs typeface="Times New Roman"/>
                      </a:endParaRPr>
                    </a:p>
                  </a:txBody>
                  <a:tcPr marL="68580" marR="68580" marT="0" marB="0">
                    <a:solidFill>
                      <a:schemeClr val="bg2">
                        <a:lumMod val="90000"/>
                      </a:schemeClr>
                    </a:solidFill>
                  </a:tcPr>
                </a:tc>
              </a:tr>
            </a:tbl>
          </a:graphicData>
        </a:graphic>
      </p:graphicFrame>
      <p:sp>
        <p:nvSpPr>
          <p:cNvPr id="3" name="Rectangle 1"/>
          <p:cNvSpPr>
            <a:spLocks noChangeArrowheads="1"/>
          </p:cNvSpPr>
          <p:nvPr/>
        </p:nvSpPr>
        <p:spPr bwMode="auto">
          <a:xfrm>
            <a:off x="228601" y="0"/>
            <a:ext cx="8915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Типи</a:t>
            </a: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логістичних</a:t>
            </a: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посередників</a:t>
            </a:r>
            <a:r>
              <a:rPr kumimoji="0" lang="uk-UA"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залежно</a:t>
            </a: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від</a:t>
            </a: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організаційних</a:t>
            </a: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форм </a:t>
            </a:r>
            <a:r>
              <a:rPr kumimoji="0" lang="ru-RU"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посередницької</a:t>
            </a: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діяльності</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31707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457200"/>
            <a:ext cx="8153400" cy="4832092"/>
          </a:xfrm>
          <a:prstGeom prst="rect">
            <a:avLst/>
          </a:prstGeom>
        </p:spPr>
        <p:txBody>
          <a:bodyPr wrap="square">
            <a:spAutoFit/>
          </a:bodyPr>
          <a:lstStyle/>
          <a:p>
            <a:pPr fontAlgn="base"/>
            <a:r>
              <a:rPr lang="ru-RU" sz="2800" dirty="0" err="1" smtClean="0"/>
              <a:t>Посередник</a:t>
            </a:r>
            <a:r>
              <a:rPr lang="ru-RU" sz="2800" dirty="0" smtClean="0"/>
              <a:t> </a:t>
            </a:r>
            <a:r>
              <a:rPr lang="ru-RU" sz="2800" dirty="0" err="1"/>
              <a:t>займається</a:t>
            </a:r>
            <a:r>
              <a:rPr lang="ru-RU" sz="2800" dirty="0"/>
              <a:t> </a:t>
            </a:r>
            <a:r>
              <a:rPr lang="ru-RU" sz="2800" dirty="0" err="1"/>
              <a:t>реалізацією</a:t>
            </a:r>
            <a:r>
              <a:rPr lang="ru-RU" sz="2800" dirty="0"/>
              <a:t> товару, </a:t>
            </a:r>
            <a:r>
              <a:rPr lang="ru-RU" sz="2800" dirty="0" err="1"/>
              <a:t>одержуючи</a:t>
            </a:r>
            <a:r>
              <a:rPr lang="ru-RU" sz="2800" dirty="0"/>
              <a:t> </a:t>
            </a:r>
            <a:r>
              <a:rPr lang="ru-RU" sz="2800" dirty="0" smtClean="0"/>
              <a:t>при</a:t>
            </a:r>
            <a:r>
              <a:rPr lang="en-US" sz="2800" dirty="0" smtClean="0"/>
              <a:t> </a:t>
            </a:r>
            <a:r>
              <a:rPr lang="ru-RU" sz="2800" dirty="0" err="1" smtClean="0"/>
              <a:t>цьому</a:t>
            </a:r>
            <a:r>
              <a:rPr lang="ru-RU" sz="2800" dirty="0" smtClean="0"/>
              <a:t> </a:t>
            </a:r>
            <a:r>
              <a:rPr lang="ru-RU" sz="2800" dirty="0" err="1"/>
              <a:t>винагороду</a:t>
            </a:r>
            <a:r>
              <a:rPr lang="ru-RU" sz="2800" dirty="0"/>
              <a:t> з </a:t>
            </a:r>
            <a:r>
              <a:rPr lang="ru-RU" sz="2800" dirty="0" err="1"/>
              <a:t>обох</a:t>
            </a:r>
            <a:r>
              <a:rPr lang="ru-RU" sz="2800" dirty="0"/>
              <a:t> </a:t>
            </a:r>
            <a:r>
              <a:rPr lang="ru-RU" sz="2800" dirty="0" err="1"/>
              <a:t>сторін</a:t>
            </a:r>
            <a:r>
              <a:rPr lang="ru-RU" sz="2800" dirty="0"/>
              <a:t>, при </a:t>
            </a:r>
            <a:r>
              <a:rPr lang="ru-RU" sz="2800" dirty="0" err="1"/>
              <a:t>чому</a:t>
            </a:r>
            <a:r>
              <a:rPr lang="ru-RU" sz="2800" dirty="0"/>
              <a:t> </a:t>
            </a:r>
            <a:r>
              <a:rPr lang="ru-RU" sz="2800" dirty="0" err="1"/>
              <a:t>він</a:t>
            </a:r>
            <a:r>
              <a:rPr lang="ru-RU" sz="2800" dirty="0"/>
              <a:t> не </a:t>
            </a:r>
            <a:r>
              <a:rPr lang="ru-RU" sz="2800" dirty="0" err="1"/>
              <a:t>надає</a:t>
            </a:r>
            <a:r>
              <a:rPr lang="ru-RU" sz="2800" dirty="0"/>
              <a:t> кредиту </a:t>
            </a:r>
            <a:r>
              <a:rPr lang="ru-RU" sz="2800" dirty="0" smtClean="0"/>
              <a:t>та</a:t>
            </a:r>
            <a:r>
              <a:rPr lang="en-US" sz="2800" dirty="0" smtClean="0"/>
              <a:t> </a:t>
            </a:r>
            <a:r>
              <a:rPr lang="ru-RU" sz="2800" dirty="0" smtClean="0"/>
              <a:t>не </a:t>
            </a:r>
            <a:r>
              <a:rPr lang="ru-RU" sz="2800" dirty="0" err="1"/>
              <a:t>має</a:t>
            </a:r>
            <a:r>
              <a:rPr lang="ru-RU" sz="2800" dirty="0"/>
              <a:t> права </a:t>
            </a:r>
            <a:r>
              <a:rPr lang="ru-RU" sz="2800" dirty="0" err="1"/>
              <a:t>власності</a:t>
            </a:r>
            <a:r>
              <a:rPr lang="ru-RU" sz="2800" dirty="0"/>
              <a:t> на товар і не </a:t>
            </a:r>
            <a:r>
              <a:rPr lang="ru-RU" sz="2800" dirty="0" err="1"/>
              <a:t>може</a:t>
            </a:r>
            <a:r>
              <a:rPr lang="ru-RU" sz="2800" dirty="0"/>
              <a:t> </a:t>
            </a:r>
            <a:r>
              <a:rPr lang="ru-RU" sz="2800" dirty="0" err="1"/>
              <a:t>закінчити</a:t>
            </a:r>
            <a:r>
              <a:rPr lang="ru-RU" sz="2800" dirty="0"/>
              <a:t> угоду без</a:t>
            </a:r>
          </a:p>
          <a:p>
            <a:pPr fontAlgn="base"/>
            <a:r>
              <a:rPr lang="ru-RU" sz="2800" dirty="0" err="1"/>
              <a:t>офіційного</a:t>
            </a:r>
            <a:r>
              <a:rPr lang="ru-RU" sz="2800" dirty="0"/>
              <a:t> </a:t>
            </a:r>
            <a:r>
              <a:rPr lang="ru-RU" sz="2800" dirty="0" err="1"/>
              <a:t>погодження</a:t>
            </a:r>
            <a:r>
              <a:rPr lang="ru-RU" sz="2800" dirty="0"/>
              <a:t>. Як </a:t>
            </a:r>
            <a:r>
              <a:rPr lang="ru-RU" sz="2800" dirty="0" err="1"/>
              <a:t>називають</a:t>
            </a:r>
            <a:r>
              <a:rPr lang="ru-RU" sz="2800" dirty="0"/>
              <a:t> такого </a:t>
            </a:r>
            <a:r>
              <a:rPr lang="ru-RU" sz="2800" dirty="0" err="1"/>
              <a:t>посередника</a:t>
            </a:r>
            <a:r>
              <a:rPr lang="ru-RU" sz="2800" dirty="0"/>
              <a:t>:</a:t>
            </a:r>
          </a:p>
          <a:p>
            <a:pPr fontAlgn="base"/>
            <a:r>
              <a:rPr lang="ru-RU" sz="2800" dirty="0"/>
              <a:t>а)         дилер;</a:t>
            </a:r>
          </a:p>
          <a:p>
            <a:pPr fontAlgn="base"/>
            <a:r>
              <a:rPr lang="ru-RU" sz="2800" dirty="0"/>
              <a:t>б)         брокер;</a:t>
            </a:r>
          </a:p>
          <a:p>
            <a:pPr fontAlgn="base"/>
            <a:r>
              <a:rPr lang="ru-RU" sz="2800" dirty="0"/>
              <a:t>в)         </a:t>
            </a:r>
            <a:r>
              <a:rPr lang="ru-RU" sz="2800" dirty="0" err="1"/>
              <a:t>комісіонер</a:t>
            </a:r>
            <a:r>
              <a:rPr lang="ru-RU" sz="2800" dirty="0"/>
              <a:t>;</a:t>
            </a:r>
          </a:p>
          <a:p>
            <a:pPr fontAlgn="base"/>
            <a:r>
              <a:rPr lang="ru-RU" sz="2800" dirty="0"/>
              <a:t>д)         </a:t>
            </a:r>
            <a:r>
              <a:rPr lang="ru-RU" sz="2800" dirty="0" err="1"/>
              <a:t>дистриб'ютор</a:t>
            </a:r>
            <a:r>
              <a:rPr lang="ru-RU" sz="2800" dirty="0"/>
              <a:t>;</a:t>
            </a:r>
          </a:p>
          <a:p>
            <a:pPr fontAlgn="base"/>
            <a:r>
              <a:rPr lang="ru-RU" sz="2800" dirty="0"/>
              <a:t>е)         </a:t>
            </a:r>
            <a:r>
              <a:rPr lang="ru-RU" sz="2800" dirty="0" err="1"/>
              <a:t>збутовий</a:t>
            </a:r>
            <a:r>
              <a:rPr lang="ru-RU" sz="2800" dirty="0"/>
              <a:t> агент?</a:t>
            </a:r>
          </a:p>
        </p:txBody>
      </p:sp>
    </p:spTree>
    <p:extLst>
      <p:ext uri="{BB962C8B-B14F-4D97-AF65-F5344CB8AC3E}">
        <p14:creationId xmlns:p14="http://schemas.microsoft.com/office/powerpoint/2010/main" val="2400669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762000"/>
            <a:ext cx="8077200" cy="4832092"/>
          </a:xfrm>
          <a:prstGeom prst="rect">
            <a:avLst/>
          </a:prstGeom>
        </p:spPr>
        <p:txBody>
          <a:bodyPr wrap="square">
            <a:spAutoFit/>
          </a:bodyPr>
          <a:lstStyle/>
          <a:p>
            <a:pPr fontAlgn="base"/>
            <a:r>
              <a:rPr lang="ru-RU" sz="2800" dirty="0" err="1" smtClean="0"/>
              <a:t>Підприємству</a:t>
            </a:r>
            <a:r>
              <a:rPr lang="ru-RU" sz="2800" dirty="0" smtClean="0"/>
              <a:t> </a:t>
            </a:r>
            <a:r>
              <a:rPr lang="ru-RU" sz="2800" dirty="0"/>
              <a:t>«Азот» </a:t>
            </a:r>
            <a:r>
              <a:rPr lang="ru-RU" sz="2800" dirty="0" err="1"/>
              <a:t>потрібен</a:t>
            </a:r>
            <a:r>
              <a:rPr lang="ru-RU" sz="2800" dirty="0"/>
              <a:t> </a:t>
            </a:r>
            <a:r>
              <a:rPr lang="ru-RU" sz="2800" dirty="0" err="1"/>
              <a:t>посередник</a:t>
            </a:r>
            <a:r>
              <a:rPr lang="ru-RU" sz="2800" dirty="0"/>
              <a:t>, </a:t>
            </a:r>
            <a:r>
              <a:rPr lang="ru-RU" sz="2800" dirty="0" err="1"/>
              <a:t>якому</a:t>
            </a:r>
            <a:r>
              <a:rPr lang="ru-RU" sz="2800" dirty="0"/>
              <a:t> </a:t>
            </a:r>
            <a:r>
              <a:rPr lang="ru-RU" sz="2800" dirty="0" err="1" smtClean="0"/>
              <a:t>потрібно</a:t>
            </a:r>
            <a:r>
              <a:rPr lang="en-US" sz="2800" dirty="0"/>
              <a:t> </a:t>
            </a:r>
            <a:r>
              <a:rPr lang="ru-RU" sz="2800" dirty="0" err="1" smtClean="0"/>
              <a:t>платити</a:t>
            </a:r>
            <a:r>
              <a:rPr lang="ru-RU" sz="2800" dirty="0" smtClean="0"/>
              <a:t> </a:t>
            </a:r>
            <a:r>
              <a:rPr lang="ru-RU" sz="2800" dirty="0" err="1"/>
              <a:t>фіксований</a:t>
            </a:r>
            <a:r>
              <a:rPr lang="ru-RU" sz="2800" dirty="0"/>
              <a:t> </a:t>
            </a:r>
            <a:r>
              <a:rPr lang="ru-RU" sz="2800" dirty="0" err="1"/>
              <a:t>відсоток</a:t>
            </a:r>
            <a:r>
              <a:rPr lang="ru-RU" sz="2800" dirty="0"/>
              <a:t> </a:t>
            </a:r>
            <a:r>
              <a:rPr lang="ru-RU" sz="2800" dirty="0" err="1"/>
              <a:t>від</a:t>
            </a:r>
            <a:r>
              <a:rPr lang="ru-RU" sz="2800" dirty="0"/>
              <a:t> угоди та </a:t>
            </a:r>
            <a:r>
              <a:rPr lang="ru-RU" sz="2800" dirty="0" err="1"/>
              <a:t>який</a:t>
            </a:r>
            <a:r>
              <a:rPr lang="ru-RU" sz="2800" dirty="0"/>
              <a:t> не </a:t>
            </a:r>
            <a:r>
              <a:rPr lang="ru-RU" sz="2800" dirty="0" err="1"/>
              <a:t>матиме</a:t>
            </a:r>
            <a:r>
              <a:rPr lang="ru-RU" sz="2800" dirty="0"/>
              <a:t> </a:t>
            </a:r>
            <a:r>
              <a:rPr lang="ru-RU" sz="2800" dirty="0" smtClean="0"/>
              <a:t>права</a:t>
            </a:r>
            <a:r>
              <a:rPr lang="en-US" sz="2800" dirty="0" smtClean="0"/>
              <a:t> </a:t>
            </a:r>
            <a:r>
              <a:rPr lang="ru-RU" sz="2800" dirty="0" err="1" smtClean="0"/>
              <a:t>брати</a:t>
            </a:r>
            <a:r>
              <a:rPr lang="ru-RU" sz="2800" dirty="0" smtClean="0"/>
              <a:t> </a:t>
            </a:r>
            <a:r>
              <a:rPr lang="ru-RU" sz="2800" dirty="0"/>
              <a:t>участь у доходах і </a:t>
            </a:r>
            <a:r>
              <a:rPr lang="ru-RU" sz="2800" dirty="0" err="1"/>
              <a:t>якому</a:t>
            </a:r>
            <a:r>
              <a:rPr lang="ru-RU" sz="2800" dirty="0"/>
              <a:t> заборонено </a:t>
            </a:r>
            <a:r>
              <a:rPr lang="ru-RU" sz="2800" dirty="0" err="1"/>
              <a:t>давати</a:t>
            </a:r>
            <a:r>
              <a:rPr lang="ru-RU" sz="2800" dirty="0"/>
              <a:t> </a:t>
            </a:r>
            <a:r>
              <a:rPr lang="ru-RU" sz="2800" dirty="0" err="1"/>
              <a:t>гарантії</a:t>
            </a:r>
            <a:r>
              <a:rPr lang="ru-RU" sz="2800" dirty="0"/>
              <a:t>. </a:t>
            </a:r>
            <a:r>
              <a:rPr lang="ru-RU" sz="2800" dirty="0" err="1"/>
              <a:t>Якого</a:t>
            </a:r>
            <a:endParaRPr lang="ru-RU" sz="2800" dirty="0"/>
          </a:p>
          <a:p>
            <a:pPr fontAlgn="base"/>
            <a:r>
              <a:rPr lang="ru-RU" sz="2800" dirty="0" err="1"/>
              <a:t>посередника</a:t>
            </a:r>
            <a:r>
              <a:rPr lang="ru-RU" sz="2800" dirty="0"/>
              <a:t> </a:t>
            </a:r>
            <a:r>
              <a:rPr lang="ru-RU" sz="2800" dirty="0" err="1"/>
              <a:t>шукає</a:t>
            </a:r>
            <a:r>
              <a:rPr lang="ru-RU" sz="2800" dirty="0"/>
              <a:t> </a:t>
            </a:r>
            <a:r>
              <a:rPr lang="ru-RU" sz="2800" dirty="0" err="1"/>
              <a:t>підприємство</a:t>
            </a:r>
            <a:r>
              <a:rPr lang="ru-RU" sz="2800" dirty="0"/>
              <a:t>:</a:t>
            </a:r>
          </a:p>
          <a:p>
            <a:pPr fontAlgn="base"/>
            <a:r>
              <a:rPr lang="ru-RU" sz="2800" dirty="0"/>
              <a:t>а)         </a:t>
            </a:r>
            <a:r>
              <a:rPr lang="ru-RU" sz="2800" dirty="0" err="1"/>
              <a:t>збутового</a:t>
            </a:r>
            <a:r>
              <a:rPr lang="ru-RU" sz="2800" dirty="0"/>
              <a:t> агента;</a:t>
            </a:r>
          </a:p>
          <a:p>
            <a:pPr fontAlgn="base"/>
            <a:r>
              <a:rPr lang="ru-RU" sz="2800" dirty="0"/>
              <a:t>б)         брокера;</a:t>
            </a:r>
          </a:p>
          <a:p>
            <a:pPr fontAlgn="base"/>
            <a:r>
              <a:rPr lang="ru-RU" sz="2800" dirty="0"/>
              <a:t>в)         дилера;</a:t>
            </a:r>
          </a:p>
          <a:p>
            <a:pPr fontAlgn="base"/>
            <a:r>
              <a:rPr lang="ru-RU" sz="2800" dirty="0"/>
              <a:t> </a:t>
            </a:r>
            <a:r>
              <a:rPr lang="ru-RU" sz="2800" dirty="0" smtClean="0"/>
              <a:t>д</a:t>
            </a:r>
            <a:r>
              <a:rPr lang="ru-RU" sz="2800" dirty="0"/>
              <a:t>)         </a:t>
            </a:r>
            <a:r>
              <a:rPr lang="ru-RU" sz="2800" dirty="0" err="1"/>
              <a:t>комісіонера</a:t>
            </a:r>
            <a:r>
              <a:rPr lang="ru-RU" sz="2800" dirty="0"/>
              <a:t>;</a:t>
            </a:r>
          </a:p>
          <a:p>
            <a:pPr fontAlgn="base"/>
            <a:r>
              <a:rPr lang="ru-RU" sz="2800" dirty="0"/>
              <a:t>е)         консультанта;</a:t>
            </a:r>
          </a:p>
          <a:p>
            <a:pPr fontAlgn="base"/>
            <a:r>
              <a:rPr lang="ru-RU" sz="2800" dirty="0"/>
              <a:t>ж)        </a:t>
            </a:r>
            <a:r>
              <a:rPr lang="ru-RU" sz="2800" dirty="0" err="1"/>
              <a:t>комівояжера</a:t>
            </a:r>
            <a:r>
              <a:rPr lang="ru-RU" sz="2800" dirty="0"/>
              <a:t>?</a:t>
            </a:r>
          </a:p>
        </p:txBody>
      </p:sp>
    </p:spTree>
    <p:extLst>
      <p:ext uri="{BB962C8B-B14F-4D97-AF65-F5344CB8AC3E}">
        <p14:creationId xmlns:p14="http://schemas.microsoft.com/office/powerpoint/2010/main" val="12239070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685800"/>
            <a:ext cx="7696200" cy="4524315"/>
          </a:xfrm>
          <a:prstGeom prst="rect">
            <a:avLst/>
          </a:prstGeom>
        </p:spPr>
        <p:txBody>
          <a:bodyPr wrap="square">
            <a:spAutoFit/>
          </a:bodyPr>
          <a:lstStyle/>
          <a:p>
            <a:pPr fontAlgn="base"/>
            <a:r>
              <a:rPr lang="ru-RU" sz="3600" dirty="0" err="1" smtClean="0"/>
              <a:t>Посередник</a:t>
            </a:r>
            <a:r>
              <a:rPr lang="ru-RU" sz="3600" dirty="0"/>
              <a:t>, </a:t>
            </a:r>
            <a:r>
              <a:rPr lang="ru-RU" sz="3600" dirty="0" err="1"/>
              <a:t>що</a:t>
            </a:r>
            <a:r>
              <a:rPr lang="ru-RU" sz="3600" dirty="0"/>
              <a:t> </a:t>
            </a:r>
            <a:r>
              <a:rPr lang="ru-RU" sz="3600" dirty="0" err="1"/>
              <a:t>займається</a:t>
            </a:r>
            <a:r>
              <a:rPr lang="ru-RU" sz="3600" dirty="0"/>
              <a:t> </a:t>
            </a:r>
            <a:r>
              <a:rPr lang="ru-RU" sz="3600" dirty="0" err="1"/>
              <a:t>купівлею-продажем</a:t>
            </a:r>
            <a:r>
              <a:rPr lang="ru-RU" sz="3600" dirty="0"/>
              <a:t> товару та </a:t>
            </a:r>
            <a:r>
              <a:rPr lang="ru-RU" sz="3600" dirty="0" err="1" smtClean="0"/>
              <a:t>діє</a:t>
            </a:r>
            <a:r>
              <a:rPr lang="en-US" sz="3600" dirty="0"/>
              <a:t> </a:t>
            </a:r>
            <a:r>
              <a:rPr lang="ru-RU" sz="3600" dirty="0" err="1" smtClean="0"/>
              <a:t>від</a:t>
            </a:r>
            <a:r>
              <a:rPr lang="ru-RU" sz="3600" dirty="0" smtClean="0"/>
              <a:t> </a:t>
            </a:r>
            <a:r>
              <a:rPr lang="ru-RU" sz="3600" dirty="0" err="1"/>
              <a:t>свого</a:t>
            </a:r>
            <a:r>
              <a:rPr lang="ru-RU" sz="3600" dirty="0"/>
              <a:t> </a:t>
            </a:r>
            <a:r>
              <a:rPr lang="ru-RU" sz="3600" dirty="0" err="1"/>
              <a:t>імені</a:t>
            </a:r>
            <a:r>
              <a:rPr lang="ru-RU" sz="3600" dirty="0"/>
              <a:t> і за </a:t>
            </a:r>
            <a:r>
              <a:rPr lang="ru-RU" sz="3600" dirty="0" err="1"/>
              <a:t>свій</a:t>
            </a:r>
            <a:r>
              <a:rPr lang="ru-RU" sz="3600" dirty="0"/>
              <a:t> </a:t>
            </a:r>
            <a:r>
              <a:rPr lang="ru-RU" sz="3600" dirty="0" err="1"/>
              <a:t>рахунок</a:t>
            </a:r>
            <a:r>
              <a:rPr lang="ru-RU" sz="3600" dirty="0"/>
              <a:t>, </a:t>
            </a:r>
            <a:r>
              <a:rPr lang="ru-RU" sz="3600" dirty="0" err="1"/>
              <a:t>називається</a:t>
            </a:r>
            <a:r>
              <a:rPr lang="ru-RU" sz="3600" dirty="0"/>
              <a:t>:</a:t>
            </a:r>
          </a:p>
          <a:p>
            <a:pPr fontAlgn="base"/>
            <a:r>
              <a:rPr lang="ru-RU" sz="3600" dirty="0"/>
              <a:t>а)         маркетолог;</a:t>
            </a:r>
          </a:p>
          <a:p>
            <a:pPr fontAlgn="base"/>
            <a:r>
              <a:rPr lang="ru-RU" sz="3600" dirty="0"/>
              <a:t>б)         консигнатор;</a:t>
            </a:r>
          </a:p>
          <a:p>
            <a:pPr fontAlgn="base"/>
            <a:r>
              <a:rPr lang="ru-RU" sz="3600" dirty="0"/>
              <a:t>в)         </a:t>
            </a:r>
            <a:r>
              <a:rPr lang="ru-RU" sz="3600" dirty="0" err="1"/>
              <a:t>комівояжер</a:t>
            </a:r>
            <a:r>
              <a:rPr lang="ru-RU" sz="3600" dirty="0"/>
              <a:t>;</a:t>
            </a:r>
          </a:p>
          <a:p>
            <a:pPr fontAlgn="base"/>
            <a:r>
              <a:rPr lang="ru-RU" sz="3600" dirty="0"/>
              <a:t>д)         брокер;</a:t>
            </a:r>
          </a:p>
          <a:p>
            <a:pPr fontAlgn="base"/>
            <a:r>
              <a:rPr lang="ru-RU" sz="3600" dirty="0"/>
              <a:t>е)         дилер?</a:t>
            </a:r>
          </a:p>
        </p:txBody>
      </p:sp>
    </p:spTree>
    <p:extLst>
      <p:ext uri="{BB962C8B-B14F-4D97-AF65-F5344CB8AC3E}">
        <p14:creationId xmlns:p14="http://schemas.microsoft.com/office/powerpoint/2010/main" val="33251550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533400"/>
            <a:ext cx="8153400" cy="4524315"/>
          </a:xfrm>
          <a:prstGeom prst="rect">
            <a:avLst/>
          </a:prstGeom>
        </p:spPr>
        <p:txBody>
          <a:bodyPr wrap="square">
            <a:spAutoFit/>
          </a:bodyPr>
          <a:lstStyle/>
          <a:p>
            <a:pPr fontAlgn="base"/>
            <a:r>
              <a:rPr lang="ru-RU" sz="3600" dirty="0" smtClean="0"/>
              <a:t>3 </a:t>
            </a:r>
            <a:r>
              <a:rPr lang="ru-RU" sz="3600" dirty="0" err="1"/>
              <a:t>якою</a:t>
            </a:r>
            <a:r>
              <a:rPr lang="ru-RU" sz="3600" dirty="0"/>
              <a:t> метою консигнант </a:t>
            </a:r>
            <a:r>
              <a:rPr lang="ru-RU" sz="3600" dirty="0" smtClean="0"/>
              <a:t>‒ </a:t>
            </a:r>
            <a:r>
              <a:rPr lang="ru-RU" sz="3600" dirty="0" err="1" smtClean="0"/>
              <a:t>фірма</a:t>
            </a:r>
            <a:r>
              <a:rPr lang="ru-RU" sz="3600" dirty="0" smtClean="0"/>
              <a:t> </a:t>
            </a:r>
            <a:r>
              <a:rPr lang="ru-RU" sz="3600" dirty="0"/>
              <a:t>«Селен» </a:t>
            </a:r>
            <a:r>
              <a:rPr lang="ru-RU" sz="3600" dirty="0" err="1"/>
              <a:t>поставляє</a:t>
            </a:r>
            <a:r>
              <a:rPr lang="ru-RU" sz="3600" dirty="0"/>
              <a:t> </a:t>
            </a:r>
            <a:r>
              <a:rPr lang="ru-RU" sz="3600" dirty="0" err="1"/>
              <a:t>свій</a:t>
            </a:r>
            <a:r>
              <a:rPr lang="ru-RU" sz="3600" dirty="0"/>
              <a:t> </a:t>
            </a:r>
            <a:r>
              <a:rPr lang="ru-RU" sz="3600" dirty="0" smtClean="0"/>
              <a:t>товар</a:t>
            </a:r>
            <a:r>
              <a:rPr lang="en-US" sz="3600" dirty="0" smtClean="0"/>
              <a:t> </a:t>
            </a:r>
            <a:r>
              <a:rPr lang="ru-RU" sz="3600" dirty="0" smtClean="0"/>
              <a:t>на </a:t>
            </a:r>
            <a:r>
              <a:rPr lang="ru-RU" sz="3600" dirty="0" err="1"/>
              <a:t>консигнаційний</a:t>
            </a:r>
            <a:r>
              <a:rPr lang="ru-RU" sz="3600" dirty="0"/>
              <a:t> склад консигнатора </a:t>
            </a:r>
            <a:r>
              <a:rPr lang="ru-RU" sz="3600" dirty="0" err="1"/>
              <a:t>фірми</a:t>
            </a:r>
            <a:r>
              <a:rPr lang="ru-RU" sz="3600" dirty="0"/>
              <a:t> «ЛТД»:</a:t>
            </a:r>
          </a:p>
          <a:p>
            <a:pPr fontAlgn="base"/>
            <a:r>
              <a:rPr lang="ru-RU" sz="3600" dirty="0"/>
              <a:t>а)         для </a:t>
            </a:r>
            <a:r>
              <a:rPr lang="ru-RU" sz="3600" dirty="0" err="1"/>
              <a:t>демонстрації</a:t>
            </a:r>
            <a:r>
              <a:rPr lang="ru-RU" sz="3600" dirty="0"/>
              <a:t> та продажу;</a:t>
            </a:r>
          </a:p>
          <a:p>
            <a:pPr fontAlgn="base"/>
            <a:r>
              <a:rPr lang="ru-RU" sz="3600" dirty="0"/>
              <a:t>б)         для </a:t>
            </a:r>
            <a:r>
              <a:rPr lang="ru-RU" sz="3600" dirty="0" err="1"/>
              <a:t>складування</a:t>
            </a:r>
            <a:r>
              <a:rPr lang="ru-RU" sz="3600" dirty="0"/>
              <a:t> та </a:t>
            </a:r>
            <a:r>
              <a:rPr lang="ru-RU" sz="3600" dirty="0" err="1"/>
              <a:t>демонстрації</a:t>
            </a:r>
            <a:r>
              <a:rPr lang="ru-RU" sz="3600" dirty="0"/>
              <a:t>;</a:t>
            </a:r>
          </a:p>
          <a:p>
            <a:pPr fontAlgn="base"/>
            <a:r>
              <a:rPr lang="ru-RU" sz="3600" dirty="0"/>
              <a:t>в)         для </a:t>
            </a:r>
            <a:r>
              <a:rPr lang="ru-RU" sz="3600" dirty="0" err="1"/>
              <a:t>тимчасового</a:t>
            </a:r>
            <a:r>
              <a:rPr lang="ru-RU" sz="3600" dirty="0"/>
              <a:t> </a:t>
            </a:r>
            <a:r>
              <a:rPr lang="ru-RU" sz="3600" dirty="0" err="1"/>
              <a:t>зберігання</a:t>
            </a:r>
            <a:r>
              <a:rPr lang="ru-RU" sz="3600" dirty="0"/>
              <a:t>;</a:t>
            </a:r>
          </a:p>
          <a:p>
            <a:pPr fontAlgn="base"/>
            <a:r>
              <a:rPr lang="ru-RU" sz="3600" dirty="0"/>
              <a:t>д) </a:t>
            </a:r>
            <a:r>
              <a:rPr lang="en-US" sz="3600" dirty="0" smtClean="0"/>
              <a:t>        </a:t>
            </a:r>
            <a:r>
              <a:rPr lang="ru-RU" sz="3600" dirty="0" smtClean="0"/>
              <a:t>для </a:t>
            </a:r>
            <a:r>
              <a:rPr lang="ru-RU" sz="3600" dirty="0"/>
              <a:t>бартеру?</a:t>
            </a:r>
          </a:p>
        </p:txBody>
      </p:sp>
    </p:spTree>
    <p:extLst>
      <p:ext uri="{BB962C8B-B14F-4D97-AF65-F5344CB8AC3E}">
        <p14:creationId xmlns:p14="http://schemas.microsoft.com/office/powerpoint/2010/main" val="17520753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533400"/>
            <a:ext cx="8305800" cy="5632311"/>
          </a:xfrm>
          <a:prstGeom prst="rect">
            <a:avLst/>
          </a:prstGeom>
        </p:spPr>
        <p:txBody>
          <a:bodyPr wrap="square">
            <a:spAutoFit/>
          </a:bodyPr>
          <a:lstStyle/>
          <a:p>
            <a:r>
              <a:rPr lang="ru-RU" sz="4000" dirty="0" err="1" smtClean="0"/>
              <a:t>Зазначте</a:t>
            </a:r>
            <a:r>
              <a:rPr lang="ru-RU" sz="4000" dirty="0" smtClean="0"/>
              <a:t> </a:t>
            </a:r>
            <a:r>
              <a:rPr lang="ru-RU" sz="4000" dirty="0" err="1"/>
              <a:t>варіанти</a:t>
            </a:r>
            <a:r>
              <a:rPr lang="ru-RU" sz="4000" dirty="0"/>
              <a:t> </a:t>
            </a:r>
            <a:r>
              <a:rPr lang="ru-RU" sz="4000" dirty="0" err="1"/>
              <a:t>системи</a:t>
            </a:r>
            <a:r>
              <a:rPr lang="ru-RU" sz="4000" dirty="0"/>
              <a:t> </a:t>
            </a:r>
            <a:r>
              <a:rPr lang="ru-RU" sz="4000" dirty="0" err="1"/>
              <a:t>розподілу</a:t>
            </a:r>
            <a:r>
              <a:rPr lang="ru-RU" sz="4000" dirty="0"/>
              <a:t>, </a:t>
            </a:r>
            <a:r>
              <a:rPr lang="ru-RU" sz="4000" dirty="0" err="1"/>
              <a:t>які</a:t>
            </a:r>
            <a:r>
              <a:rPr lang="ru-RU" sz="4000" dirty="0"/>
              <a:t> </a:t>
            </a:r>
            <a:r>
              <a:rPr lang="ru-RU" sz="4000" dirty="0" err="1"/>
              <a:t>може</a:t>
            </a:r>
            <a:r>
              <a:rPr lang="ru-RU" sz="4000" dirty="0"/>
              <a:t> обрати </a:t>
            </a:r>
            <a:r>
              <a:rPr lang="ru-RU" sz="4000" dirty="0" err="1" smtClean="0"/>
              <a:t>компанія</a:t>
            </a:r>
            <a:r>
              <a:rPr lang="ru-RU" sz="4000" dirty="0"/>
              <a:t>: </a:t>
            </a:r>
            <a:endParaRPr lang="en-US" sz="4000" dirty="0" smtClean="0"/>
          </a:p>
          <a:p>
            <a:r>
              <a:rPr lang="ru-RU" sz="4000" dirty="0" smtClean="0"/>
              <a:t>а</a:t>
            </a:r>
            <a:r>
              <a:rPr lang="ru-RU" sz="4000" dirty="0"/>
              <a:t>) </a:t>
            </a:r>
            <a:r>
              <a:rPr lang="ru-RU" sz="4000" dirty="0" err="1"/>
              <a:t>традиційна</a:t>
            </a:r>
            <a:r>
              <a:rPr lang="ru-RU" sz="4000" dirty="0"/>
              <a:t> система; </a:t>
            </a:r>
            <a:endParaRPr lang="en-US" sz="4000" dirty="0" smtClean="0"/>
          </a:p>
          <a:p>
            <a:r>
              <a:rPr lang="ru-RU" sz="4000" dirty="0" smtClean="0"/>
              <a:t>б</a:t>
            </a:r>
            <a:r>
              <a:rPr lang="ru-RU" sz="4000" dirty="0"/>
              <a:t>) вертикальна і горизонтальна </a:t>
            </a:r>
            <a:r>
              <a:rPr lang="ru-RU" sz="4000" dirty="0" err="1"/>
              <a:t>маркетингова</a:t>
            </a:r>
            <a:r>
              <a:rPr lang="ru-RU" sz="4000" dirty="0"/>
              <a:t> система</a:t>
            </a:r>
            <a:r>
              <a:rPr lang="ru-RU" sz="4000" dirty="0" smtClean="0"/>
              <a:t>;</a:t>
            </a:r>
            <a:endParaRPr lang="en-US" sz="4000" dirty="0" smtClean="0"/>
          </a:p>
          <a:p>
            <a:r>
              <a:rPr lang="ru-RU" sz="4000" dirty="0" smtClean="0"/>
              <a:t>в</a:t>
            </a:r>
            <a:r>
              <a:rPr lang="ru-RU" sz="4000" dirty="0"/>
              <a:t>) </a:t>
            </a:r>
            <a:r>
              <a:rPr lang="ru-RU" sz="4000" dirty="0" err="1"/>
              <a:t>багатоканальна</a:t>
            </a:r>
            <a:r>
              <a:rPr lang="ru-RU" sz="4000" dirty="0"/>
              <a:t> </a:t>
            </a:r>
            <a:r>
              <a:rPr lang="ru-RU" sz="4000" dirty="0" err="1"/>
              <a:t>маркетингова</a:t>
            </a:r>
            <a:r>
              <a:rPr lang="ru-RU" sz="4000" dirty="0"/>
              <a:t> система; </a:t>
            </a:r>
            <a:endParaRPr lang="en-US" sz="4000" dirty="0" smtClean="0"/>
          </a:p>
          <a:p>
            <a:r>
              <a:rPr lang="ru-RU" sz="4000" dirty="0" smtClean="0"/>
              <a:t>г</a:t>
            </a:r>
            <a:r>
              <a:rPr lang="ru-RU" sz="4000" dirty="0"/>
              <a:t>) усе </a:t>
            </a:r>
            <a:r>
              <a:rPr lang="ru-RU" sz="4000" dirty="0" err="1"/>
              <a:t>перелічене</a:t>
            </a:r>
            <a:r>
              <a:rPr lang="ru-RU" sz="4000" dirty="0"/>
              <a:t>. </a:t>
            </a:r>
            <a:endParaRPr lang="en-US" sz="4000" dirty="0" smtClean="0"/>
          </a:p>
        </p:txBody>
      </p:sp>
    </p:spTree>
    <p:extLst>
      <p:ext uri="{BB962C8B-B14F-4D97-AF65-F5344CB8AC3E}">
        <p14:creationId xmlns:p14="http://schemas.microsoft.com/office/powerpoint/2010/main" val="20746440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6473" y="838200"/>
            <a:ext cx="8229600" cy="4524315"/>
          </a:xfrm>
          <a:prstGeom prst="rect">
            <a:avLst/>
          </a:prstGeom>
        </p:spPr>
        <p:txBody>
          <a:bodyPr wrap="square">
            <a:spAutoFit/>
          </a:bodyPr>
          <a:lstStyle/>
          <a:p>
            <a:r>
              <a:rPr lang="ru-RU" sz="3600" dirty="0" err="1" smtClean="0"/>
              <a:t>Передбачають</a:t>
            </a:r>
            <a:r>
              <a:rPr lang="ru-RU" sz="3600" dirty="0" smtClean="0"/>
              <a:t> </a:t>
            </a:r>
            <a:r>
              <a:rPr lang="ru-RU" sz="3600" dirty="0" err="1"/>
              <a:t>повну</a:t>
            </a:r>
            <a:r>
              <a:rPr lang="ru-RU" sz="3600" dirty="0"/>
              <a:t> </a:t>
            </a:r>
            <a:r>
              <a:rPr lang="ru-RU" sz="3600" dirty="0" err="1"/>
              <a:t>або</a:t>
            </a:r>
            <a:r>
              <a:rPr lang="ru-RU" sz="3600" dirty="0"/>
              <a:t> </a:t>
            </a:r>
            <a:r>
              <a:rPr lang="ru-RU" sz="3600" dirty="0" err="1"/>
              <a:t>часткову</a:t>
            </a:r>
            <a:r>
              <a:rPr lang="ru-RU" sz="3600" dirty="0"/>
              <a:t> </a:t>
            </a:r>
            <a:r>
              <a:rPr lang="ru-RU" sz="3600" dirty="0" err="1"/>
              <a:t>координацію</a:t>
            </a:r>
            <a:r>
              <a:rPr lang="ru-RU" sz="3600" dirty="0"/>
              <a:t> </a:t>
            </a:r>
            <a:r>
              <a:rPr lang="ru-RU" sz="3600" dirty="0" err="1"/>
              <a:t>функцій</a:t>
            </a:r>
            <a:r>
              <a:rPr lang="ru-RU" sz="3600" dirty="0"/>
              <a:t> </a:t>
            </a:r>
            <a:r>
              <a:rPr lang="ru-RU" sz="3600" dirty="0" err="1"/>
              <a:t>учасників</a:t>
            </a:r>
            <a:r>
              <a:rPr lang="ru-RU" sz="3600" dirty="0"/>
              <a:t> каналу </a:t>
            </a:r>
            <a:r>
              <a:rPr lang="ru-RU" sz="3600" dirty="0" err="1"/>
              <a:t>розподілу</a:t>
            </a:r>
            <a:r>
              <a:rPr lang="ru-RU" sz="3600" dirty="0"/>
              <a:t> з метою </a:t>
            </a:r>
            <a:r>
              <a:rPr lang="ru-RU" sz="3600" dirty="0" err="1"/>
              <a:t>економії</a:t>
            </a:r>
            <a:r>
              <a:rPr lang="ru-RU" sz="3600" dirty="0"/>
              <a:t> на </a:t>
            </a:r>
            <a:r>
              <a:rPr lang="ru-RU" sz="3600" dirty="0" err="1"/>
              <a:t>операціях</a:t>
            </a:r>
            <a:r>
              <a:rPr lang="ru-RU" sz="3600" dirty="0"/>
              <a:t> і </a:t>
            </a:r>
            <a:r>
              <a:rPr lang="ru-RU" sz="3600" dirty="0" err="1" smtClean="0"/>
              <a:t>посилення</a:t>
            </a:r>
            <a:r>
              <a:rPr lang="ru-RU" sz="3600" dirty="0" smtClean="0"/>
              <a:t> </a:t>
            </a:r>
            <a:r>
              <a:rPr lang="ru-RU" sz="3600" dirty="0" err="1"/>
              <a:t>впливу</a:t>
            </a:r>
            <a:r>
              <a:rPr lang="ru-RU" sz="3600" dirty="0"/>
              <a:t> на </a:t>
            </a:r>
            <a:r>
              <a:rPr lang="ru-RU" sz="3600" dirty="0" err="1"/>
              <a:t>ринок</a:t>
            </a:r>
            <a:r>
              <a:rPr lang="ru-RU" sz="3600" dirty="0"/>
              <a:t>: </a:t>
            </a:r>
            <a:endParaRPr lang="en-US" sz="3600" dirty="0" smtClean="0"/>
          </a:p>
          <a:p>
            <a:r>
              <a:rPr lang="ru-RU" sz="3600" dirty="0" smtClean="0"/>
              <a:t>а</a:t>
            </a:r>
            <a:r>
              <a:rPr lang="ru-RU" sz="3600" dirty="0"/>
              <a:t>) </a:t>
            </a:r>
            <a:r>
              <a:rPr lang="ru-RU" sz="3600" dirty="0" err="1"/>
              <a:t>традиційні</a:t>
            </a:r>
            <a:r>
              <a:rPr lang="ru-RU" sz="3600" dirty="0"/>
              <a:t> </a:t>
            </a:r>
            <a:r>
              <a:rPr lang="ru-RU" sz="3600" dirty="0" err="1"/>
              <a:t>системи</a:t>
            </a:r>
            <a:r>
              <a:rPr lang="ru-RU" sz="3600" dirty="0"/>
              <a:t> </a:t>
            </a:r>
            <a:r>
              <a:rPr lang="ru-RU" sz="3600" dirty="0" err="1"/>
              <a:t>розподілу</a:t>
            </a:r>
            <a:r>
              <a:rPr lang="ru-RU" sz="3600" dirty="0"/>
              <a:t>; </a:t>
            </a:r>
            <a:endParaRPr lang="en-US" sz="3600" dirty="0" smtClean="0"/>
          </a:p>
          <a:p>
            <a:r>
              <a:rPr lang="ru-RU" sz="3600" dirty="0" smtClean="0"/>
              <a:t>б</a:t>
            </a:r>
            <a:r>
              <a:rPr lang="ru-RU" sz="3600" dirty="0"/>
              <a:t>) </a:t>
            </a:r>
            <a:r>
              <a:rPr lang="ru-RU" sz="3600" dirty="0" err="1"/>
              <a:t>вертикальні</a:t>
            </a:r>
            <a:r>
              <a:rPr lang="ru-RU" sz="3600" dirty="0"/>
              <a:t> </a:t>
            </a:r>
            <a:r>
              <a:rPr lang="ru-RU" sz="3600" dirty="0" err="1"/>
              <a:t>маркетингові</a:t>
            </a:r>
            <a:r>
              <a:rPr lang="ru-RU" sz="3600" dirty="0"/>
              <a:t> </a:t>
            </a:r>
            <a:r>
              <a:rPr lang="ru-RU" sz="3600" dirty="0" err="1"/>
              <a:t>системи</a:t>
            </a:r>
            <a:r>
              <a:rPr lang="ru-RU" sz="3600" dirty="0" smtClean="0"/>
              <a:t>;</a:t>
            </a:r>
            <a:endParaRPr lang="en-US" sz="3600" dirty="0" smtClean="0"/>
          </a:p>
          <a:p>
            <a:r>
              <a:rPr lang="ru-RU" sz="3600" dirty="0" smtClean="0"/>
              <a:t> </a:t>
            </a:r>
            <a:r>
              <a:rPr lang="ru-RU" sz="3600" dirty="0"/>
              <a:t>в) </a:t>
            </a:r>
            <a:r>
              <a:rPr lang="ru-RU" sz="3600" dirty="0" err="1"/>
              <a:t>горизонтальні</a:t>
            </a:r>
            <a:r>
              <a:rPr lang="ru-RU" sz="3600" dirty="0"/>
              <a:t> </a:t>
            </a:r>
            <a:r>
              <a:rPr lang="ru-RU" sz="3600" dirty="0" err="1"/>
              <a:t>маркетингові</a:t>
            </a:r>
            <a:r>
              <a:rPr lang="ru-RU" sz="3600" dirty="0"/>
              <a:t> </a:t>
            </a:r>
            <a:r>
              <a:rPr lang="ru-RU" sz="3600" dirty="0" err="1"/>
              <a:t>системи</a:t>
            </a:r>
            <a:r>
              <a:rPr lang="ru-RU" sz="3600" dirty="0"/>
              <a:t>; г) </a:t>
            </a:r>
            <a:r>
              <a:rPr lang="ru-RU" sz="3600" dirty="0" err="1"/>
              <a:t>багатоканальні</a:t>
            </a:r>
            <a:r>
              <a:rPr lang="ru-RU" sz="3600" dirty="0"/>
              <a:t> </a:t>
            </a:r>
            <a:r>
              <a:rPr lang="ru-RU" sz="3600" dirty="0" err="1"/>
              <a:t>маркетингові</a:t>
            </a:r>
            <a:r>
              <a:rPr lang="ru-RU" sz="3600" dirty="0"/>
              <a:t> </a:t>
            </a:r>
            <a:r>
              <a:rPr lang="ru-RU" sz="3600" dirty="0" err="1"/>
              <a:t>системи</a:t>
            </a:r>
            <a:r>
              <a:rPr lang="ru-RU" sz="3600" dirty="0"/>
              <a:t>. </a:t>
            </a:r>
            <a:endParaRPr lang="en-US" sz="3600" dirty="0"/>
          </a:p>
        </p:txBody>
      </p:sp>
    </p:spTree>
    <p:extLst>
      <p:ext uri="{BB962C8B-B14F-4D97-AF65-F5344CB8AC3E}">
        <p14:creationId xmlns:p14="http://schemas.microsoft.com/office/powerpoint/2010/main" val="1270637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685800"/>
            <a:ext cx="8458200" cy="5016758"/>
          </a:xfrm>
          <a:prstGeom prst="rect">
            <a:avLst/>
          </a:prstGeom>
        </p:spPr>
        <p:txBody>
          <a:bodyPr wrap="square">
            <a:spAutoFit/>
          </a:bodyPr>
          <a:lstStyle/>
          <a:p>
            <a:r>
              <a:rPr lang="ru-RU" sz="4000" dirty="0" err="1" smtClean="0"/>
              <a:t>Передбачають</a:t>
            </a:r>
            <a:r>
              <a:rPr lang="ru-RU" sz="4000" dirty="0" smtClean="0"/>
              <a:t> </a:t>
            </a:r>
            <a:r>
              <a:rPr lang="ru-RU" sz="4000" dirty="0" err="1"/>
              <a:t>об’єднання</a:t>
            </a:r>
            <a:r>
              <a:rPr lang="ru-RU" sz="4000" dirty="0"/>
              <a:t> </a:t>
            </a:r>
            <a:r>
              <a:rPr lang="ru-RU" sz="4000" dirty="0" err="1"/>
              <a:t>зусиль</a:t>
            </a:r>
            <a:r>
              <a:rPr lang="ru-RU" sz="4000" dirty="0"/>
              <a:t> </a:t>
            </a:r>
            <a:r>
              <a:rPr lang="ru-RU" sz="4000" dirty="0" err="1"/>
              <a:t>компаній</a:t>
            </a:r>
            <a:r>
              <a:rPr lang="ru-RU" sz="4000" dirty="0"/>
              <a:t> одного </a:t>
            </a:r>
            <a:r>
              <a:rPr lang="ru-RU" sz="4000" dirty="0" err="1"/>
              <a:t>рівня</a:t>
            </a:r>
            <a:r>
              <a:rPr lang="ru-RU" sz="4000" dirty="0" smtClean="0"/>
              <a:t>:</a:t>
            </a:r>
            <a:endParaRPr lang="en-US" sz="4000" dirty="0" smtClean="0"/>
          </a:p>
          <a:p>
            <a:r>
              <a:rPr lang="ru-RU" sz="4000" dirty="0" smtClean="0"/>
              <a:t> </a:t>
            </a:r>
            <a:r>
              <a:rPr lang="ru-RU" sz="4000" dirty="0"/>
              <a:t>а) </a:t>
            </a:r>
            <a:r>
              <a:rPr lang="ru-RU" sz="4000" dirty="0" err="1"/>
              <a:t>традиційні</a:t>
            </a:r>
            <a:r>
              <a:rPr lang="ru-RU" sz="4000" dirty="0"/>
              <a:t> </a:t>
            </a:r>
            <a:r>
              <a:rPr lang="ru-RU" sz="4000" dirty="0" err="1"/>
              <a:t>системи</a:t>
            </a:r>
            <a:r>
              <a:rPr lang="ru-RU" sz="4000" dirty="0"/>
              <a:t> </a:t>
            </a:r>
            <a:r>
              <a:rPr lang="ru-RU" sz="4000" dirty="0" err="1"/>
              <a:t>розподілу</a:t>
            </a:r>
            <a:r>
              <a:rPr lang="ru-RU" sz="4000" dirty="0" smtClean="0"/>
              <a:t>;</a:t>
            </a:r>
            <a:endParaRPr lang="en-US" sz="4000" dirty="0" smtClean="0"/>
          </a:p>
          <a:p>
            <a:r>
              <a:rPr lang="ru-RU" sz="4000" dirty="0" smtClean="0"/>
              <a:t> </a:t>
            </a:r>
            <a:r>
              <a:rPr lang="ru-RU" sz="4000" dirty="0"/>
              <a:t>б) </a:t>
            </a:r>
            <a:r>
              <a:rPr lang="ru-RU" sz="4000" dirty="0" err="1"/>
              <a:t>вертикальні</a:t>
            </a:r>
            <a:r>
              <a:rPr lang="ru-RU" sz="4000" dirty="0"/>
              <a:t> </a:t>
            </a:r>
            <a:r>
              <a:rPr lang="ru-RU" sz="4000" dirty="0" err="1"/>
              <a:t>маркетингові</a:t>
            </a:r>
            <a:r>
              <a:rPr lang="ru-RU" sz="4000" dirty="0"/>
              <a:t> </a:t>
            </a:r>
            <a:r>
              <a:rPr lang="ru-RU" sz="4000" dirty="0" err="1"/>
              <a:t>системи</a:t>
            </a:r>
            <a:r>
              <a:rPr lang="ru-RU" sz="4000" dirty="0" smtClean="0"/>
              <a:t>;</a:t>
            </a:r>
            <a:endParaRPr lang="en-US" sz="4000" dirty="0" smtClean="0"/>
          </a:p>
          <a:p>
            <a:r>
              <a:rPr lang="ru-RU" sz="4000" dirty="0" smtClean="0"/>
              <a:t> </a:t>
            </a:r>
            <a:r>
              <a:rPr lang="ru-RU" sz="4000" dirty="0"/>
              <a:t>в) </a:t>
            </a:r>
            <a:r>
              <a:rPr lang="ru-RU" sz="4000" dirty="0" err="1"/>
              <a:t>горизонтальні</a:t>
            </a:r>
            <a:r>
              <a:rPr lang="ru-RU" sz="4000" dirty="0"/>
              <a:t> </a:t>
            </a:r>
            <a:r>
              <a:rPr lang="ru-RU" sz="4000" dirty="0" err="1"/>
              <a:t>маркетингові</a:t>
            </a:r>
            <a:r>
              <a:rPr lang="ru-RU" sz="4000" dirty="0"/>
              <a:t> </a:t>
            </a:r>
            <a:r>
              <a:rPr lang="ru-RU" sz="4000" dirty="0" err="1"/>
              <a:t>системи</a:t>
            </a:r>
            <a:r>
              <a:rPr lang="ru-RU" sz="4000" dirty="0" smtClean="0"/>
              <a:t>;</a:t>
            </a:r>
            <a:endParaRPr lang="en-US" sz="4000" dirty="0" smtClean="0"/>
          </a:p>
          <a:p>
            <a:r>
              <a:rPr lang="ru-RU" sz="4000" dirty="0" smtClean="0"/>
              <a:t> </a:t>
            </a:r>
            <a:r>
              <a:rPr lang="ru-RU" sz="4000" dirty="0"/>
              <a:t>г) </a:t>
            </a:r>
            <a:r>
              <a:rPr lang="ru-RU" sz="4000" dirty="0" err="1"/>
              <a:t>багатоканальні</a:t>
            </a:r>
            <a:r>
              <a:rPr lang="ru-RU" sz="4000" dirty="0"/>
              <a:t> </a:t>
            </a:r>
            <a:r>
              <a:rPr lang="ru-RU" sz="4000" dirty="0" err="1"/>
              <a:t>маркетингові</a:t>
            </a:r>
            <a:r>
              <a:rPr lang="ru-RU" sz="4000" dirty="0"/>
              <a:t> </a:t>
            </a:r>
            <a:r>
              <a:rPr lang="ru-RU" sz="4000" dirty="0" err="1"/>
              <a:t>системи</a:t>
            </a:r>
            <a:r>
              <a:rPr lang="ru-RU" sz="4000" dirty="0"/>
              <a:t>.</a:t>
            </a:r>
          </a:p>
        </p:txBody>
      </p:sp>
    </p:spTree>
    <p:extLst>
      <p:ext uri="{BB962C8B-B14F-4D97-AF65-F5344CB8AC3E}">
        <p14:creationId xmlns:p14="http://schemas.microsoft.com/office/powerpoint/2010/main" val="24026780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533401"/>
            <a:ext cx="7772400" cy="4524315"/>
          </a:xfrm>
          <a:prstGeom prst="rect">
            <a:avLst/>
          </a:prstGeom>
        </p:spPr>
        <p:txBody>
          <a:bodyPr wrap="square">
            <a:spAutoFit/>
          </a:bodyPr>
          <a:lstStyle/>
          <a:p>
            <a:r>
              <a:rPr lang="ru-RU" sz="3600" dirty="0" smtClean="0"/>
              <a:t>Будь-</a:t>
            </a:r>
            <a:r>
              <a:rPr lang="ru-RU" sz="3600" dirty="0" err="1" smtClean="0"/>
              <a:t>який</a:t>
            </a:r>
            <a:r>
              <a:rPr lang="ru-RU" sz="3600" dirty="0" smtClean="0"/>
              <a:t> </a:t>
            </a:r>
            <a:r>
              <a:rPr lang="ru-RU" sz="3600" dirty="0" err="1"/>
              <a:t>посередник</a:t>
            </a:r>
            <a:r>
              <a:rPr lang="ru-RU" sz="3600" dirty="0"/>
              <a:t>, </a:t>
            </a:r>
            <a:r>
              <a:rPr lang="ru-RU" sz="3600" dirty="0" err="1"/>
              <a:t>який</a:t>
            </a:r>
            <a:r>
              <a:rPr lang="ru-RU" sz="3600" dirty="0"/>
              <a:t> </a:t>
            </a:r>
            <a:r>
              <a:rPr lang="ru-RU" sz="3600" dirty="0" err="1"/>
              <a:t>виконує</a:t>
            </a:r>
            <a:r>
              <a:rPr lang="ru-RU" sz="3600" dirty="0"/>
              <a:t> ту </a:t>
            </a:r>
            <a:r>
              <a:rPr lang="ru-RU" sz="3600" dirty="0" err="1"/>
              <a:t>чи</a:t>
            </a:r>
            <a:r>
              <a:rPr lang="ru-RU" sz="3600" dirty="0"/>
              <a:t> </a:t>
            </a:r>
            <a:r>
              <a:rPr lang="ru-RU" sz="3600" dirty="0" err="1"/>
              <a:t>іншу</a:t>
            </a:r>
            <a:r>
              <a:rPr lang="ru-RU" sz="3600" dirty="0"/>
              <a:t> роботу </a:t>
            </a:r>
            <a:r>
              <a:rPr lang="ru-RU" sz="3600" dirty="0" err="1"/>
              <a:t>щодо</a:t>
            </a:r>
            <a:r>
              <a:rPr lang="ru-RU" sz="3600" dirty="0"/>
              <a:t> </a:t>
            </a:r>
            <a:r>
              <a:rPr lang="ru-RU" sz="3600" dirty="0" err="1"/>
              <a:t>наближення</a:t>
            </a:r>
            <a:r>
              <a:rPr lang="ru-RU" sz="3600" dirty="0"/>
              <a:t> товару і права </a:t>
            </a:r>
            <a:r>
              <a:rPr lang="ru-RU" sz="3600" dirty="0" err="1"/>
              <a:t>власності</a:t>
            </a:r>
            <a:r>
              <a:rPr lang="ru-RU" sz="3600" dirty="0"/>
              <a:t> на </a:t>
            </a:r>
            <a:r>
              <a:rPr lang="ru-RU" sz="3600" dirty="0" err="1"/>
              <a:t>нього</a:t>
            </a:r>
            <a:r>
              <a:rPr lang="ru-RU" sz="3600" dirty="0"/>
              <a:t> до </a:t>
            </a:r>
            <a:r>
              <a:rPr lang="ru-RU" sz="3600" dirty="0" err="1"/>
              <a:t>кінцевого</a:t>
            </a:r>
            <a:r>
              <a:rPr lang="ru-RU" sz="3600" dirty="0"/>
              <a:t> </a:t>
            </a:r>
            <a:r>
              <a:rPr lang="ru-RU" sz="3600" dirty="0" err="1"/>
              <a:t>споживача</a:t>
            </a:r>
            <a:r>
              <a:rPr lang="ru-RU" sz="3600" dirty="0"/>
              <a:t>, — </a:t>
            </a:r>
            <a:r>
              <a:rPr lang="ru-RU" sz="3600" dirty="0" err="1"/>
              <a:t>це</a:t>
            </a:r>
            <a:r>
              <a:rPr lang="ru-RU" sz="3600" dirty="0" smtClean="0"/>
              <a:t>:</a:t>
            </a:r>
          </a:p>
          <a:p>
            <a:r>
              <a:rPr lang="ru-RU" sz="3600" dirty="0" smtClean="0"/>
              <a:t> </a:t>
            </a:r>
            <a:r>
              <a:rPr lang="ru-RU" sz="3600" dirty="0"/>
              <a:t>а) </a:t>
            </a:r>
            <a:r>
              <a:rPr lang="ru-RU" sz="3600" dirty="0" err="1"/>
              <a:t>рівень</a:t>
            </a:r>
            <a:r>
              <a:rPr lang="ru-RU" sz="3600" dirty="0"/>
              <a:t> каналу </a:t>
            </a:r>
            <a:r>
              <a:rPr lang="ru-RU" sz="3600" dirty="0" err="1"/>
              <a:t>розподілу</a:t>
            </a:r>
            <a:r>
              <a:rPr lang="ru-RU" sz="3600" dirty="0" smtClean="0"/>
              <a:t>;</a:t>
            </a:r>
          </a:p>
          <a:p>
            <a:r>
              <a:rPr lang="ru-RU" sz="3600" dirty="0" smtClean="0"/>
              <a:t> </a:t>
            </a:r>
            <a:r>
              <a:rPr lang="ru-RU" sz="3600" dirty="0"/>
              <a:t>б) </a:t>
            </a:r>
            <a:r>
              <a:rPr lang="ru-RU" sz="3600" dirty="0" err="1"/>
              <a:t>довжина</a:t>
            </a:r>
            <a:r>
              <a:rPr lang="ru-RU" sz="3600" dirty="0"/>
              <a:t> каналу</a:t>
            </a:r>
            <a:r>
              <a:rPr lang="ru-RU" sz="3600" dirty="0" smtClean="0"/>
              <a:t>;</a:t>
            </a:r>
          </a:p>
          <a:p>
            <a:r>
              <a:rPr lang="ru-RU" sz="3600" dirty="0" smtClean="0"/>
              <a:t> </a:t>
            </a:r>
            <a:r>
              <a:rPr lang="ru-RU" sz="3600" dirty="0"/>
              <a:t>в) ширина каналу</a:t>
            </a:r>
            <a:r>
              <a:rPr lang="ru-RU" sz="3600" dirty="0" smtClean="0"/>
              <a:t>;</a:t>
            </a:r>
          </a:p>
          <a:p>
            <a:r>
              <a:rPr lang="ru-RU" sz="3600" dirty="0" smtClean="0"/>
              <a:t> </a:t>
            </a:r>
            <a:r>
              <a:rPr lang="ru-RU" sz="3600" dirty="0"/>
              <a:t>г) </a:t>
            </a:r>
            <a:r>
              <a:rPr lang="ru-RU" sz="3600" dirty="0" err="1"/>
              <a:t>глибина</a:t>
            </a:r>
            <a:r>
              <a:rPr lang="ru-RU" sz="3600" dirty="0"/>
              <a:t> каналу. </a:t>
            </a:r>
          </a:p>
        </p:txBody>
      </p:sp>
    </p:spTree>
    <p:extLst>
      <p:ext uri="{BB962C8B-B14F-4D97-AF65-F5344CB8AC3E}">
        <p14:creationId xmlns:p14="http://schemas.microsoft.com/office/powerpoint/2010/main" val="84205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304800"/>
            <a:ext cx="8305800" cy="6186309"/>
          </a:xfrm>
          <a:prstGeom prst="rect">
            <a:avLst/>
          </a:prstGeom>
        </p:spPr>
        <p:txBody>
          <a:bodyPr wrap="square">
            <a:spAutoFit/>
          </a:bodyPr>
          <a:lstStyle/>
          <a:p>
            <a:r>
              <a:rPr lang="uk-UA" dirty="0"/>
              <a:t> </a:t>
            </a:r>
            <a:r>
              <a:rPr lang="uk-UA" sz="3600" dirty="0"/>
              <a:t>До </a:t>
            </a:r>
            <a:r>
              <a:rPr lang="uk-UA" sz="3600" b="1" i="1" dirty="0"/>
              <a:t>функцій обміну</a:t>
            </a:r>
            <a:r>
              <a:rPr lang="uk-UA" sz="3600" dirty="0"/>
              <a:t> відносять дії, що належать до </a:t>
            </a:r>
            <a:r>
              <a:rPr lang="uk-UA" sz="3600" dirty="0">
                <a:solidFill>
                  <a:srgbClr val="FF0000"/>
                </a:solidFill>
              </a:rPr>
              <a:t>купівлі-продажу</a:t>
            </a:r>
            <a:r>
              <a:rPr lang="uk-UA" sz="3600" dirty="0"/>
              <a:t> та необхідні для передачі власності.</a:t>
            </a:r>
            <a:endParaRPr lang="ru-RU" sz="3600" dirty="0"/>
          </a:p>
          <a:p>
            <a:r>
              <a:rPr lang="uk-UA" sz="3600" b="1" i="1" dirty="0"/>
              <a:t>Функції фізичного розподілу </a:t>
            </a:r>
            <a:r>
              <a:rPr lang="uk-UA" sz="3600" i="1" dirty="0"/>
              <a:t>– </a:t>
            </a:r>
            <a:r>
              <a:rPr lang="uk-UA" sz="3600" dirty="0"/>
              <a:t>це функції з </a:t>
            </a:r>
            <a:r>
              <a:rPr lang="uk-UA" sz="3600" dirty="0">
                <a:solidFill>
                  <a:srgbClr val="FF0000"/>
                </a:solidFill>
              </a:rPr>
              <a:t>доставки </a:t>
            </a:r>
            <a:r>
              <a:rPr lang="uk-UA" sz="3600" dirty="0"/>
              <a:t>необхідних продуктів у необхідне місце в необхідний час.</a:t>
            </a:r>
            <a:endParaRPr lang="ru-RU" sz="3600" dirty="0"/>
          </a:p>
          <a:p>
            <a:r>
              <a:rPr lang="uk-UA" sz="3600" dirty="0"/>
              <a:t>До </a:t>
            </a:r>
            <a:r>
              <a:rPr lang="uk-UA" sz="3600" b="1" i="1" dirty="0"/>
              <a:t>допоміжних функцій</a:t>
            </a:r>
            <a:r>
              <a:rPr lang="uk-UA" sz="3600" b="1" dirty="0"/>
              <a:t> </a:t>
            </a:r>
            <a:r>
              <a:rPr lang="uk-UA" sz="3600" dirty="0"/>
              <a:t>входять </a:t>
            </a:r>
            <a:r>
              <a:rPr lang="uk-UA" sz="3600" b="1" dirty="0">
                <a:solidFill>
                  <a:srgbClr val="FF0000"/>
                </a:solidFill>
              </a:rPr>
              <a:t>стандартизація, фінансування ринкових операцій, страхування від ризиків, а також інформаційне           й наукове забезпечення</a:t>
            </a:r>
            <a:r>
              <a:rPr lang="uk-UA" sz="3600" b="1" dirty="0"/>
              <a:t> </a:t>
            </a:r>
            <a:r>
              <a:rPr lang="uk-UA" sz="3600" dirty="0"/>
              <a:t>маркетингу.</a:t>
            </a:r>
            <a:endParaRPr lang="ru-RU" sz="3600" dirty="0"/>
          </a:p>
        </p:txBody>
      </p:sp>
    </p:spTree>
    <p:extLst>
      <p:ext uri="{BB962C8B-B14F-4D97-AF65-F5344CB8AC3E}">
        <p14:creationId xmlns:p14="http://schemas.microsoft.com/office/powerpoint/2010/main" val="31868602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5400" y="609601"/>
            <a:ext cx="7162800" cy="4832092"/>
          </a:xfrm>
          <a:prstGeom prst="rect">
            <a:avLst/>
          </a:prstGeom>
        </p:spPr>
        <p:txBody>
          <a:bodyPr wrap="square">
            <a:spAutoFit/>
          </a:bodyPr>
          <a:lstStyle/>
          <a:p>
            <a:r>
              <a:rPr lang="ru-RU" sz="4400" dirty="0" err="1" smtClean="0"/>
              <a:t>Кількість</a:t>
            </a:r>
            <a:r>
              <a:rPr lang="ru-RU" sz="4400" dirty="0" smtClean="0"/>
              <a:t> </a:t>
            </a:r>
            <a:r>
              <a:rPr lang="ru-RU" sz="4400" dirty="0" err="1"/>
              <a:t>посередників</a:t>
            </a:r>
            <a:r>
              <a:rPr lang="ru-RU" sz="4400" dirty="0"/>
              <a:t> на кожному </a:t>
            </a:r>
            <a:r>
              <a:rPr lang="ru-RU" sz="4400" dirty="0" err="1"/>
              <a:t>рівні</a:t>
            </a:r>
            <a:r>
              <a:rPr lang="ru-RU" sz="4400" dirty="0"/>
              <a:t> каналу </a:t>
            </a:r>
            <a:r>
              <a:rPr lang="ru-RU" sz="4400" dirty="0" err="1"/>
              <a:t>розподілу</a:t>
            </a:r>
            <a:r>
              <a:rPr lang="ru-RU" sz="4400" dirty="0" smtClean="0"/>
              <a:t>:</a:t>
            </a:r>
          </a:p>
          <a:p>
            <a:r>
              <a:rPr lang="ru-RU" sz="4400" dirty="0" smtClean="0"/>
              <a:t> </a:t>
            </a:r>
            <a:r>
              <a:rPr lang="ru-RU" sz="4400" dirty="0"/>
              <a:t>а) ширина каналу</a:t>
            </a:r>
            <a:r>
              <a:rPr lang="ru-RU" sz="4400" dirty="0" smtClean="0"/>
              <a:t>;</a:t>
            </a:r>
          </a:p>
          <a:p>
            <a:r>
              <a:rPr lang="ru-RU" sz="4400" dirty="0" smtClean="0"/>
              <a:t> </a:t>
            </a:r>
            <a:r>
              <a:rPr lang="ru-RU" sz="4400" dirty="0"/>
              <a:t>б) </a:t>
            </a:r>
            <a:r>
              <a:rPr lang="ru-RU" sz="4400" dirty="0" err="1"/>
              <a:t>довжина</a:t>
            </a:r>
            <a:r>
              <a:rPr lang="ru-RU" sz="4400" dirty="0"/>
              <a:t> каналу</a:t>
            </a:r>
            <a:r>
              <a:rPr lang="ru-RU" sz="4400" dirty="0" smtClean="0"/>
              <a:t>.</a:t>
            </a:r>
          </a:p>
          <a:p>
            <a:r>
              <a:rPr lang="ru-RU" sz="4400" dirty="0" smtClean="0"/>
              <a:t> </a:t>
            </a:r>
            <a:r>
              <a:rPr lang="ru-RU" sz="4400" dirty="0"/>
              <a:t>в) </a:t>
            </a:r>
            <a:r>
              <a:rPr lang="ru-RU" sz="4400" dirty="0" err="1"/>
              <a:t>глибина</a:t>
            </a:r>
            <a:r>
              <a:rPr lang="ru-RU" sz="4400" dirty="0"/>
              <a:t> каналу</a:t>
            </a:r>
            <a:r>
              <a:rPr lang="ru-RU" sz="4400" dirty="0" smtClean="0"/>
              <a:t>;</a:t>
            </a:r>
          </a:p>
          <a:p>
            <a:r>
              <a:rPr lang="ru-RU" sz="4400" dirty="0" smtClean="0"/>
              <a:t> </a:t>
            </a:r>
            <a:r>
              <a:rPr lang="ru-RU" sz="4400" dirty="0"/>
              <a:t>г) </a:t>
            </a:r>
            <a:r>
              <a:rPr lang="ru-RU" sz="4400" dirty="0" err="1"/>
              <a:t>рівень</a:t>
            </a:r>
            <a:r>
              <a:rPr lang="ru-RU" sz="4400" dirty="0"/>
              <a:t> каналу </a:t>
            </a:r>
            <a:r>
              <a:rPr lang="ru-RU" sz="4400" dirty="0" err="1"/>
              <a:t>розподілу</a:t>
            </a:r>
            <a:r>
              <a:rPr lang="ru-RU" sz="4400" dirty="0"/>
              <a:t>. </a:t>
            </a:r>
          </a:p>
        </p:txBody>
      </p:sp>
    </p:spTree>
    <p:extLst>
      <p:ext uri="{BB962C8B-B14F-4D97-AF65-F5344CB8AC3E}">
        <p14:creationId xmlns:p14="http://schemas.microsoft.com/office/powerpoint/2010/main" val="15242591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457200"/>
            <a:ext cx="8229600" cy="5016758"/>
          </a:xfrm>
          <a:prstGeom prst="rect">
            <a:avLst/>
          </a:prstGeom>
        </p:spPr>
        <p:txBody>
          <a:bodyPr wrap="square">
            <a:spAutoFit/>
          </a:bodyPr>
          <a:lstStyle/>
          <a:p>
            <a:r>
              <a:rPr lang="ru-RU" sz="4000" dirty="0" smtClean="0"/>
              <a:t>До </a:t>
            </a:r>
            <a:r>
              <a:rPr lang="ru-RU" sz="4000" dirty="0" err="1"/>
              <a:t>функцій</a:t>
            </a:r>
            <a:r>
              <a:rPr lang="ru-RU" sz="4000" dirty="0"/>
              <a:t> </a:t>
            </a:r>
            <a:r>
              <a:rPr lang="ru-RU" sz="4000" dirty="0" err="1"/>
              <a:t>каналів</a:t>
            </a:r>
            <a:r>
              <a:rPr lang="ru-RU" sz="4000" dirty="0"/>
              <a:t> </a:t>
            </a:r>
            <a:r>
              <a:rPr lang="ru-RU" sz="4000" dirty="0" err="1"/>
              <a:t>розподілу</a:t>
            </a:r>
            <a:r>
              <a:rPr lang="ru-RU" sz="4000" dirty="0"/>
              <a:t> належать: </a:t>
            </a:r>
            <a:endParaRPr lang="ru-RU" sz="4000" dirty="0" smtClean="0"/>
          </a:p>
          <a:p>
            <a:r>
              <a:rPr lang="ru-RU" sz="4000" dirty="0" smtClean="0"/>
              <a:t>а</a:t>
            </a:r>
            <a:r>
              <a:rPr lang="ru-RU" sz="4000" dirty="0"/>
              <a:t>) </a:t>
            </a:r>
            <a:r>
              <a:rPr lang="ru-RU" sz="4000" dirty="0" err="1"/>
              <a:t>логістичні</a:t>
            </a:r>
            <a:r>
              <a:rPr lang="ru-RU" sz="4000" dirty="0"/>
              <a:t> </a:t>
            </a:r>
            <a:r>
              <a:rPr lang="ru-RU" sz="4000" dirty="0" err="1"/>
              <a:t>функції</a:t>
            </a:r>
            <a:r>
              <a:rPr lang="ru-RU" sz="4000" dirty="0" smtClean="0"/>
              <a:t>;</a:t>
            </a:r>
          </a:p>
          <a:p>
            <a:r>
              <a:rPr lang="ru-RU" sz="4000" dirty="0" smtClean="0"/>
              <a:t>б</a:t>
            </a:r>
            <a:r>
              <a:rPr lang="ru-RU" sz="4000" dirty="0"/>
              <a:t>) </a:t>
            </a:r>
            <a:r>
              <a:rPr lang="ru-RU" sz="4000" dirty="0" err="1"/>
              <a:t>функції</a:t>
            </a:r>
            <a:r>
              <a:rPr lang="ru-RU" sz="4000" dirty="0"/>
              <a:t>, </a:t>
            </a:r>
            <a:r>
              <a:rPr lang="ru-RU" sz="4000" dirty="0" err="1"/>
              <a:t>пов’язані</a:t>
            </a:r>
            <a:r>
              <a:rPr lang="ru-RU" sz="4000" dirty="0"/>
              <a:t> з </a:t>
            </a:r>
            <a:r>
              <a:rPr lang="ru-RU" sz="4000" dirty="0" err="1"/>
              <a:t>прибутком</a:t>
            </a:r>
            <a:r>
              <a:rPr lang="ru-RU" sz="4000" dirty="0" smtClean="0"/>
              <a:t>;</a:t>
            </a:r>
          </a:p>
          <a:p>
            <a:r>
              <a:rPr lang="ru-RU" sz="4000" dirty="0" smtClean="0"/>
              <a:t>в</a:t>
            </a:r>
            <a:r>
              <a:rPr lang="ru-RU" sz="4000" dirty="0"/>
              <a:t>) </a:t>
            </a:r>
            <a:r>
              <a:rPr lang="ru-RU" sz="4000" dirty="0" err="1"/>
              <a:t>функції</a:t>
            </a:r>
            <a:r>
              <a:rPr lang="ru-RU" sz="4000" dirty="0"/>
              <a:t>, </a:t>
            </a:r>
            <a:r>
              <a:rPr lang="ru-RU" sz="4000" dirty="0" err="1"/>
              <a:t>пов’язані</a:t>
            </a:r>
            <a:r>
              <a:rPr lang="ru-RU" sz="4000" dirty="0"/>
              <a:t> з </a:t>
            </a:r>
            <a:r>
              <a:rPr lang="ru-RU" sz="4000" dirty="0" err="1"/>
              <a:t>угодами</a:t>
            </a:r>
            <a:r>
              <a:rPr lang="ru-RU" sz="4000" dirty="0"/>
              <a:t>, </a:t>
            </a:r>
            <a:r>
              <a:rPr lang="ru-RU" sz="4000" dirty="0" err="1"/>
              <a:t>логістичні</a:t>
            </a:r>
            <a:r>
              <a:rPr lang="ru-RU" sz="4000" dirty="0"/>
              <a:t> </a:t>
            </a:r>
            <a:r>
              <a:rPr lang="ru-RU" sz="4000" dirty="0" err="1"/>
              <a:t>функції</a:t>
            </a:r>
            <a:r>
              <a:rPr lang="ru-RU" sz="4000" dirty="0"/>
              <a:t>, </a:t>
            </a:r>
            <a:r>
              <a:rPr lang="ru-RU" sz="4000" dirty="0" err="1"/>
              <a:t>функції</a:t>
            </a:r>
            <a:r>
              <a:rPr lang="ru-RU" sz="4000" dirty="0"/>
              <a:t> </a:t>
            </a:r>
            <a:r>
              <a:rPr lang="ru-RU" sz="4000" dirty="0" err="1" smtClean="0"/>
              <a:t>обслуговування</a:t>
            </a:r>
            <a:r>
              <a:rPr lang="ru-RU" sz="4000" dirty="0" smtClean="0"/>
              <a:t>;</a:t>
            </a:r>
          </a:p>
          <a:p>
            <a:r>
              <a:rPr lang="ru-RU" sz="4000" dirty="0" smtClean="0"/>
              <a:t> </a:t>
            </a:r>
            <a:r>
              <a:rPr lang="ru-RU" sz="4000" dirty="0"/>
              <a:t>г) </a:t>
            </a:r>
            <a:r>
              <a:rPr lang="ru-RU" sz="4000" dirty="0" err="1"/>
              <a:t>функції</a:t>
            </a:r>
            <a:r>
              <a:rPr lang="ru-RU" sz="4000" dirty="0"/>
              <a:t> </a:t>
            </a:r>
            <a:r>
              <a:rPr lang="ru-RU" sz="4000" dirty="0" err="1"/>
              <a:t>обслуговування</a:t>
            </a:r>
            <a:r>
              <a:rPr lang="ru-RU" sz="4000" dirty="0"/>
              <a:t>. </a:t>
            </a:r>
          </a:p>
        </p:txBody>
      </p:sp>
    </p:spTree>
    <p:extLst>
      <p:ext uri="{BB962C8B-B14F-4D97-AF65-F5344CB8AC3E}">
        <p14:creationId xmlns:p14="http://schemas.microsoft.com/office/powerpoint/2010/main" val="31975662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0" y="2209800"/>
            <a:ext cx="7620000" cy="1077218"/>
          </a:xfrm>
          <a:prstGeom prst="rect">
            <a:avLst/>
          </a:prstGeom>
        </p:spPr>
        <p:txBody>
          <a:bodyPr wrap="square">
            <a:spAutoFit/>
          </a:bodyPr>
          <a:lstStyle/>
          <a:p>
            <a:r>
              <a:rPr lang="uk-UA" sz="3200" b="1" dirty="0"/>
              <a:t>4. Системи планування матеріальних ресурсів у каналах розподілу. </a:t>
            </a:r>
            <a:endParaRPr lang="ru-RU" sz="3200" b="1" dirty="0"/>
          </a:p>
        </p:txBody>
      </p:sp>
    </p:spTree>
    <p:extLst>
      <p:ext uri="{BB962C8B-B14F-4D97-AF65-F5344CB8AC3E}">
        <p14:creationId xmlns:p14="http://schemas.microsoft.com/office/powerpoint/2010/main" val="5000414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uk-UA" sz="3200" b="1"/>
              <a:t>ЛОГІСТИЧНІ КОНЦЕПЦІЇ І СИСТЕМИ В СФЕРІ РОЗПОДІЛУ ПРОДУКЦІЇ</a:t>
            </a:r>
            <a:endParaRPr lang="ru-RU" sz="3200" b="1"/>
          </a:p>
        </p:txBody>
      </p:sp>
      <p:sp>
        <p:nvSpPr>
          <p:cNvPr id="38915" name="Rectangle 3"/>
          <p:cNvSpPr>
            <a:spLocks noGrp="1" noChangeArrowheads="1"/>
          </p:cNvSpPr>
          <p:nvPr>
            <p:ph type="body" idx="1"/>
          </p:nvPr>
        </p:nvSpPr>
        <p:spPr>
          <a:xfrm>
            <a:off x="250825" y="1600200"/>
            <a:ext cx="8713788" cy="5068888"/>
          </a:xfrm>
        </p:spPr>
        <p:txBody>
          <a:bodyPr/>
          <a:lstStyle/>
          <a:p>
            <a:pPr>
              <a:lnSpc>
                <a:spcPct val="90000"/>
              </a:lnSpc>
            </a:pPr>
            <a:r>
              <a:rPr lang="uk-UA" sz="2800" b="1"/>
              <a:t>DRP</a:t>
            </a:r>
            <a:r>
              <a:rPr lang="uk-UA" sz="2800"/>
              <a:t> - планування розподілу продукції/ ресурсів”  </a:t>
            </a:r>
          </a:p>
          <a:p>
            <a:pPr>
              <a:lnSpc>
                <a:spcPct val="90000"/>
              </a:lnSpc>
            </a:pPr>
            <a:r>
              <a:rPr lang="uk-UA" sz="2800" b="1"/>
              <a:t>ROP</a:t>
            </a:r>
            <a:r>
              <a:rPr lang="uk-UA" sz="2800"/>
              <a:t>, re-order point - концепція “точки замовлення (перезамовлення)” </a:t>
            </a:r>
          </a:p>
          <a:p>
            <a:pPr>
              <a:lnSpc>
                <a:spcPct val="90000"/>
              </a:lnSpc>
            </a:pPr>
            <a:r>
              <a:rPr lang="uk-UA" sz="2800" b="1"/>
              <a:t>QR</a:t>
            </a:r>
            <a:r>
              <a:rPr lang="uk-UA" sz="2800"/>
              <a:t>, quick response - концепція “швидкого реагування” </a:t>
            </a:r>
          </a:p>
          <a:p>
            <a:pPr>
              <a:lnSpc>
                <a:spcPct val="90000"/>
              </a:lnSpc>
            </a:pPr>
            <a:r>
              <a:rPr lang="uk-UA" sz="2800" b="1"/>
              <a:t>CR</a:t>
            </a:r>
            <a:r>
              <a:rPr lang="uk-UA" sz="2800"/>
              <a:t>, continuous replenishment - стратегія “неперервного поповнення запасів”  </a:t>
            </a:r>
          </a:p>
          <a:p>
            <a:pPr>
              <a:lnSpc>
                <a:spcPct val="90000"/>
              </a:lnSpc>
            </a:pPr>
            <a:r>
              <a:rPr lang="ru-RU" sz="2800"/>
              <a:t> </a:t>
            </a:r>
            <a:r>
              <a:rPr lang="uk-UA" sz="2800" b="1"/>
              <a:t>AR</a:t>
            </a:r>
            <a:r>
              <a:rPr lang="uk-UA" sz="2800"/>
              <a:t>,</a:t>
            </a:r>
            <a:r>
              <a:rPr lang="ru-RU" sz="2800"/>
              <a:t> </a:t>
            </a:r>
            <a:r>
              <a:rPr lang="uk-UA" sz="2800"/>
              <a:t>automatic replenishment</a:t>
            </a:r>
            <a:r>
              <a:rPr lang="ru-RU" sz="2800"/>
              <a:t> - </a:t>
            </a:r>
            <a:r>
              <a:rPr lang="uk-UA" sz="2800"/>
              <a:t>концепція “автоматичного поповнення запасів”</a:t>
            </a:r>
          </a:p>
          <a:p>
            <a:pPr>
              <a:lnSpc>
                <a:spcPct val="90000"/>
              </a:lnSpc>
            </a:pPr>
            <a:r>
              <a:rPr lang="uk-UA" sz="2800"/>
              <a:t> </a:t>
            </a:r>
            <a:r>
              <a:rPr lang="ru-RU" sz="2800" b="1"/>
              <a:t>ECR</a:t>
            </a:r>
            <a:r>
              <a:rPr lang="ru-RU" sz="2800"/>
              <a:t>, еfficient Consumer Response – концепція ефективної реакції на запити споживачів</a:t>
            </a:r>
          </a:p>
        </p:txBody>
      </p:sp>
    </p:spTree>
    <p:extLst>
      <p:ext uri="{BB962C8B-B14F-4D97-AF65-F5344CB8AC3E}">
        <p14:creationId xmlns:p14="http://schemas.microsoft.com/office/powerpoint/2010/main" val="21286875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4636"/>
            <a:ext cx="9067800" cy="6494085"/>
          </a:xfrm>
          <a:prstGeom prst="rect">
            <a:avLst/>
          </a:prstGeom>
        </p:spPr>
        <p:txBody>
          <a:bodyPr wrap="square">
            <a:spAutoFit/>
          </a:bodyPr>
          <a:lstStyle/>
          <a:p>
            <a:r>
              <a:rPr lang="uk-UA" sz="3200" dirty="0"/>
              <a:t> В управлінні закупівлями застосовують системи типу </a:t>
            </a:r>
            <a:r>
              <a:rPr lang="uk-UA" sz="3200" i="1" dirty="0"/>
              <a:t>MRP</a:t>
            </a:r>
            <a:r>
              <a:rPr lang="uk-UA" sz="3200" dirty="0"/>
              <a:t>, а в більш широкому масштабі та більш високим рівнем комп'ютеризації в</a:t>
            </a:r>
            <a:r>
              <a:rPr lang="uk-UA" sz="3200" u="sng" dirty="0"/>
              <a:t> дистрибуції – системи типу </a:t>
            </a:r>
            <a:r>
              <a:rPr lang="uk-UA" sz="3200" i="1" u="sng" dirty="0"/>
              <a:t>DRP </a:t>
            </a:r>
            <a:r>
              <a:rPr lang="uk-UA" sz="3200" i="1" dirty="0"/>
              <a:t>(планування розподілу ресурсів)</a:t>
            </a:r>
            <a:r>
              <a:rPr lang="uk-UA" sz="3200" dirty="0"/>
              <a:t>.</a:t>
            </a:r>
            <a:endParaRPr lang="ru-RU" sz="3200" dirty="0"/>
          </a:p>
          <a:p>
            <a:r>
              <a:rPr lang="uk-UA" sz="3200" dirty="0"/>
              <a:t> Системи такого типу визначають: </a:t>
            </a:r>
            <a:endParaRPr lang="ru-RU" sz="3200" dirty="0"/>
          </a:p>
          <a:p>
            <a:r>
              <a:rPr lang="uk-UA" sz="3200" b="1" dirty="0" smtClean="0"/>
              <a:t>1)необхідний </a:t>
            </a:r>
            <a:r>
              <a:rPr lang="uk-UA" sz="3200" b="1" dirty="0"/>
              <a:t>загальний рівень запасів</a:t>
            </a:r>
            <a:r>
              <a:rPr lang="uk-UA" sz="3200" dirty="0"/>
              <a:t>, що дорівнює </a:t>
            </a:r>
            <a:r>
              <a:rPr lang="uk-UA" sz="3200" dirty="0" smtClean="0"/>
              <a:t>обсягу  </a:t>
            </a:r>
            <a:r>
              <a:rPr lang="uk-UA" sz="3200" dirty="0"/>
              <a:t>попиту або прогнозу продажів; </a:t>
            </a:r>
            <a:endParaRPr lang="ru-RU" sz="3200" dirty="0"/>
          </a:p>
          <a:p>
            <a:r>
              <a:rPr lang="uk-UA" sz="3200" b="1" dirty="0" smtClean="0"/>
              <a:t>2)мінімальний </a:t>
            </a:r>
            <a:r>
              <a:rPr lang="uk-UA" sz="3200" b="1" dirty="0"/>
              <a:t>рівень запасу</a:t>
            </a:r>
            <a:r>
              <a:rPr lang="uk-UA" sz="3200" dirty="0"/>
              <a:t>, необхідний для задоволення </a:t>
            </a:r>
            <a:r>
              <a:rPr lang="uk-UA" sz="3200" dirty="0" smtClean="0"/>
              <a:t>попиту відповідно до </a:t>
            </a:r>
            <a:r>
              <a:rPr lang="uk-UA" sz="3200" dirty="0"/>
              <a:t>сервісного рівня; </a:t>
            </a:r>
            <a:endParaRPr lang="ru-RU" sz="3200" dirty="0"/>
          </a:p>
          <a:p>
            <a:r>
              <a:rPr lang="uk-UA" sz="3200" dirty="0" smtClean="0"/>
              <a:t>3)точний </a:t>
            </a:r>
            <a:r>
              <a:rPr lang="uk-UA" sz="3200" b="1" dirty="0"/>
              <a:t>час</a:t>
            </a:r>
            <a:r>
              <a:rPr lang="uk-UA" sz="3200" dirty="0"/>
              <a:t> виконання чи тривалість виконання </a:t>
            </a:r>
            <a:r>
              <a:rPr lang="uk-UA" sz="3200" b="1" dirty="0"/>
              <a:t>замовлень</a:t>
            </a:r>
            <a:r>
              <a:rPr lang="uk-UA" sz="3200" dirty="0"/>
              <a:t>; </a:t>
            </a:r>
            <a:endParaRPr lang="ru-RU" sz="3200" dirty="0"/>
          </a:p>
          <a:p>
            <a:r>
              <a:rPr lang="uk-UA" sz="3200" b="1" dirty="0" smtClean="0"/>
              <a:t>4)структуру </a:t>
            </a:r>
            <a:r>
              <a:rPr lang="uk-UA" sz="3200" b="1" dirty="0"/>
              <a:t>та схему розподілу</a:t>
            </a:r>
            <a:r>
              <a:rPr lang="uk-UA" sz="3200" dirty="0"/>
              <a:t>.</a:t>
            </a:r>
            <a:endParaRPr lang="ru-RU" sz="3200" dirty="0"/>
          </a:p>
        </p:txBody>
      </p:sp>
    </p:spTree>
    <p:extLst>
      <p:ext uri="{BB962C8B-B14F-4D97-AF65-F5344CB8AC3E}">
        <p14:creationId xmlns:p14="http://schemas.microsoft.com/office/powerpoint/2010/main" val="10444437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533400"/>
            <a:ext cx="8458200" cy="6124754"/>
          </a:xfrm>
          <a:prstGeom prst="rect">
            <a:avLst/>
          </a:prstGeom>
        </p:spPr>
        <p:txBody>
          <a:bodyPr wrap="square">
            <a:spAutoFit/>
          </a:bodyPr>
          <a:lstStyle/>
          <a:p>
            <a:r>
              <a:rPr lang="uk-UA" sz="2800" b="1" dirty="0"/>
              <a:t>Наприкінці 1980-х рр. у США і Західній Європі з'явилася розширена версія системи </a:t>
            </a:r>
            <a:r>
              <a:rPr lang="uk-UA" sz="2800" b="1" i="1" dirty="0"/>
              <a:t>DRP </a:t>
            </a:r>
            <a:r>
              <a:rPr lang="uk-UA" sz="2800" b="1" dirty="0"/>
              <a:t>–  </a:t>
            </a:r>
            <a:r>
              <a:rPr lang="uk-UA" sz="2800" b="1" i="1" dirty="0" err="1"/>
              <a:t>сис</a:t>
            </a:r>
            <a:r>
              <a:rPr lang="uk-UA" sz="2800" b="1" i="1" dirty="0"/>
              <a:t>тема DRP ІІ. </a:t>
            </a:r>
            <a:endParaRPr lang="ru-RU" sz="2800" b="1" dirty="0"/>
          </a:p>
          <a:p>
            <a:pPr algn="just"/>
            <a:r>
              <a:rPr lang="uk-UA" sz="2800" dirty="0"/>
              <a:t>Система </a:t>
            </a:r>
            <a:r>
              <a:rPr lang="uk-UA" sz="2800" i="1" dirty="0"/>
              <a:t>DRP ІІ</a:t>
            </a:r>
            <a:r>
              <a:rPr lang="uk-UA" sz="2800" dirty="0"/>
              <a:t> використовує більш сучасні моделі та алгоритми програмування, більш ефективні моделі прогнозування попиту, забезпечує управління запасами для середньострокових </a:t>
            </a:r>
            <a:r>
              <a:rPr lang="uk-UA" sz="2800" dirty="0" smtClean="0"/>
              <a:t>і  </a:t>
            </a:r>
            <a:r>
              <a:rPr lang="uk-UA" sz="2800" dirty="0"/>
              <a:t>довгострокових</a:t>
            </a:r>
            <a:r>
              <a:rPr lang="uk-UA" sz="2800" dirty="0" smtClean="0"/>
              <a:t>                         прогнозів </a:t>
            </a:r>
            <a:r>
              <a:rPr lang="uk-UA" sz="2800" dirty="0"/>
              <a:t>попиту на готову продукцію. </a:t>
            </a:r>
            <a:endParaRPr lang="uk-UA" sz="2800" dirty="0" smtClean="0"/>
          </a:p>
          <a:p>
            <a:r>
              <a:rPr lang="uk-UA" sz="2800" dirty="0" smtClean="0"/>
              <a:t>У </a:t>
            </a:r>
            <a:r>
              <a:rPr lang="uk-UA" sz="2800" dirty="0"/>
              <a:t>даній системі </a:t>
            </a:r>
            <a:r>
              <a:rPr lang="uk-UA" sz="2800" b="1" dirty="0"/>
              <a:t>комплексно вирішуються питання </a:t>
            </a:r>
            <a:r>
              <a:rPr lang="uk-UA" sz="2800" b="1" dirty="0" smtClean="0"/>
              <a:t>1)</a:t>
            </a:r>
            <a:r>
              <a:rPr lang="uk-UA" sz="2800" dirty="0" smtClean="0"/>
              <a:t>управління </a:t>
            </a:r>
            <a:r>
              <a:rPr lang="uk-UA" sz="2800" dirty="0"/>
              <a:t>виробничою програмою, </a:t>
            </a:r>
            <a:r>
              <a:rPr lang="uk-UA" sz="2800" b="1" dirty="0" smtClean="0"/>
              <a:t>2)</a:t>
            </a:r>
            <a:r>
              <a:rPr lang="uk-UA" sz="2800" dirty="0" smtClean="0"/>
              <a:t>виробничими </a:t>
            </a:r>
            <a:r>
              <a:rPr lang="uk-UA" sz="2800" dirty="0"/>
              <a:t>потужностями, </a:t>
            </a:r>
            <a:endParaRPr lang="uk-UA" sz="2800" dirty="0" smtClean="0"/>
          </a:p>
          <a:p>
            <a:r>
              <a:rPr lang="uk-UA" sz="2800" b="1" dirty="0" smtClean="0"/>
              <a:t>3)</a:t>
            </a:r>
            <a:r>
              <a:rPr lang="uk-UA" sz="2800" dirty="0" smtClean="0"/>
              <a:t>персоналом</a:t>
            </a:r>
            <a:r>
              <a:rPr lang="uk-UA" sz="2800" dirty="0"/>
              <a:t>, </a:t>
            </a:r>
            <a:endParaRPr lang="uk-UA" sz="2800" dirty="0" smtClean="0"/>
          </a:p>
          <a:p>
            <a:r>
              <a:rPr lang="uk-UA" sz="2800" b="1" dirty="0" smtClean="0"/>
              <a:t>4)</a:t>
            </a:r>
            <a:r>
              <a:rPr lang="uk-UA" sz="2800" dirty="0" smtClean="0"/>
              <a:t>якістю </a:t>
            </a:r>
            <a:r>
              <a:rPr lang="uk-UA" sz="2800" dirty="0"/>
              <a:t>процесу перевезень        і логістичного </a:t>
            </a:r>
            <a:r>
              <a:rPr lang="uk-UA" sz="2800" dirty="0" smtClean="0"/>
              <a:t>сервісу.</a:t>
            </a:r>
            <a:endParaRPr lang="ru-RU" sz="2800" dirty="0"/>
          </a:p>
        </p:txBody>
      </p:sp>
    </p:spTree>
    <p:extLst>
      <p:ext uri="{BB962C8B-B14F-4D97-AF65-F5344CB8AC3E}">
        <p14:creationId xmlns:p14="http://schemas.microsoft.com/office/powerpoint/2010/main" val="3285831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sites.google.com/site/kackovskij/_/rsrc/1512224645926/podsistema-drp/%D0%9F%D0%BE%D0%B4%D1%81%D0%B8%D1%81%D1%82%D0%B5%D0%BC%D0%B0%20DRP.gif"/>
          <p:cNvPicPr>
            <a:picLocks noChangeAspect="1" noChangeArrowheads="1"/>
          </p:cNvPicPr>
          <p:nvPr/>
        </p:nvPicPr>
        <p:blipFill rotWithShape="1">
          <a:blip r:embed="rId2">
            <a:biLevel thresh="50000"/>
            <a:extLst>
              <a:ext uri="{28A0092B-C50C-407E-A947-70E740481C1C}">
                <a14:useLocalDpi xmlns:a14="http://schemas.microsoft.com/office/drawing/2010/main" val="0"/>
              </a:ext>
            </a:extLst>
          </a:blip>
          <a:srcRect r="2187" b="1666"/>
          <a:stretch/>
        </p:blipFill>
        <p:spPr bwMode="auto">
          <a:xfrm>
            <a:off x="61912" y="0"/>
            <a:ext cx="8943975" cy="6743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39000" y="152400"/>
            <a:ext cx="1676400" cy="646331"/>
          </a:xfrm>
          <a:prstGeom prst="rect">
            <a:avLst/>
          </a:prstGeom>
          <a:noFill/>
        </p:spPr>
        <p:txBody>
          <a:bodyPr wrap="square" rtlCol="0">
            <a:spAutoFit/>
          </a:bodyPr>
          <a:lstStyle/>
          <a:p>
            <a:r>
              <a:rPr lang="en-US" b="1" dirty="0" smtClean="0">
                <a:solidFill>
                  <a:schemeClr val="bg1"/>
                </a:solidFill>
              </a:rPr>
              <a:t>Stock Keeping Unit  = SKU</a:t>
            </a:r>
            <a:endParaRPr lang="ru-RU" b="1" dirty="0">
              <a:solidFill>
                <a:schemeClr val="bg1"/>
              </a:solidFill>
            </a:endParaRPr>
          </a:p>
        </p:txBody>
      </p:sp>
    </p:spTree>
    <p:extLst>
      <p:ext uri="{BB962C8B-B14F-4D97-AF65-F5344CB8AC3E}">
        <p14:creationId xmlns:p14="http://schemas.microsoft.com/office/powerpoint/2010/main" val="6218054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79430"/>
            <a:ext cx="8763000" cy="6001643"/>
          </a:xfrm>
          <a:prstGeom prst="rect">
            <a:avLst/>
          </a:prstGeom>
        </p:spPr>
        <p:txBody>
          <a:bodyPr wrap="square">
            <a:spAutoFit/>
          </a:bodyPr>
          <a:lstStyle/>
          <a:p>
            <a:pPr algn="ctr"/>
            <a:r>
              <a:rPr lang="uk-UA" sz="3200" b="1" i="1" dirty="0"/>
              <a:t>Т</a:t>
            </a:r>
            <a:r>
              <a:rPr lang="uk-UA" sz="3200" b="1" i="1" dirty="0" smtClean="0"/>
              <a:t>ехнології </a:t>
            </a:r>
          </a:p>
          <a:p>
            <a:pPr algn="ctr"/>
            <a:r>
              <a:rPr lang="uk-UA" sz="3200" b="1" i="1" dirty="0" smtClean="0"/>
              <a:t>DDT </a:t>
            </a:r>
            <a:r>
              <a:rPr lang="uk-UA" sz="3200" b="1" i="1" dirty="0"/>
              <a:t>(</a:t>
            </a:r>
            <a:r>
              <a:rPr lang="uk-UA" sz="3200" b="1" i="1" dirty="0" smtClean="0"/>
              <a:t>Demand-driven </a:t>
            </a:r>
            <a:r>
              <a:rPr lang="uk-UA" sz="3200" b="1" i="1" dirty="0" err="1" smtClean="0"/>
              <a:t>Techniques</a:t>
            </a:r>
            <a:r>
              <a:rPr lang="uk-UA" sz="3200" b="1" i="1" dirty="0" smtClean="0"/>
              <a:t>/</a:t>
            </a:r>
            <a:r>
              <a:rPr lang="uk-UA" sz="3200" b="1" i="1" dirty="0" err="1" smtClean="0"/>
              <a:t>Logistics</a:t>
            </a:r>
            <a:r>
              <a:rPr lang="uk-UA" sz="3200" b="1" i="1" dirty="0"/>
              <a:t>)</a:t>
            </a:r>
            <a:r>
              <a:rPr lang="uk-UA" sz="3200" b="1" dirty="0"/>
              <a:t>, </a:t>
            </a:r>
            <a:r>
              <a:rPr lang="uk-UA" sz="3200" dirty="0" smtClean="0"/>
              <a:t>орієнтованої </a:t>
            </a:r>
            <a:r>
              <a:rPr lang="uk-UA" sz="3200" dirty="0"/>
              <a:t>на попит</a:t>
            </a:r>
            <a:r>
              <a:rPr lang="uk-UA" sz="3200" dirty="0" smtClean="0"/>
              <a:t>.</a:t>
            </a:r>
          </a:p>
          <a:p>
            <a:r>
              <a:rPr lang="uk-UA" sz="3200" dirty="0" smtClean="0"/>
              <a:t> </a:t>
            </a:r>
            <a:r>
              <a:rPr lang="uk-UA" sz="3200" b="1" i="1" dirty="0"/>
              <a:t>DDT</a:t>
            </a:r>
            <a:r>
              <a:rPr lang="uk-UA" sz="3200" dirty="0" smtClean="0"/>
              <a:t> </a:t>
            </a:r>
            <a:r>
              <a:rPr lang="uk-UA" sz="3200" dirty="0"/>
              <a:t>була розроблена як модифікація концепції </a:t>
            </a:r>
            <a:r>
              <a:rPr lang="uk-UA" sz="3200" i="1" dirty="0"/>
              <a:t>RP</a:t>
            </a:r>
            <a:r>
              <a:rPr lang="uk-UA" sz="3200" dirty="0"/>
              <a:t> ("планування потреб") із метою поліпшення реакції системи дистрибуції фірми на зміну споживчого попиту. </a:t>
            </a:r>
            <a:endParaRPr lang="uk-UA" sz="3200" dirty="0" smtClean="0"/>
          </a:p>
          <a:p>
            <a:r>
              <a:rPr lang="uk-UA" sz="3200" b="1" dirty="0" smtClean="0"/>
              <a:t>Реалізація </a:t>
            </a:r>
            <a:r>
              <a:rPr lang="uk-UA" sz="3200" b="1" dirty="0"/>
              <a:t>концепції здійснюється шляхом моніторингу продажів у роздрібній торгівлі та передачі оперативної інформації про обсяги продажів, заданої номенклатури товарів оптовикам, а від них виробникам. </a:t>
            </a:r>
            <a:endParaRPr lang="ru-RU" sz="3200" b="1" dirty="0"/>
          </a:p>
        </p:txBody>
      </p:sp>
    </p:spTree>
    <p:extLst>
      <p:ext uri="{BB962C8B-B14F-4D97-AF65-F5344CB8AC3E}">
        <p14:creationId xmlns:p14="http://schemas.microsoft.com/office/powerpoint/2010/main" val="32517737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457200"/>
            <a:ext cx="8610600" cy="6247864"/>
          </a:xfrm>
          <a:prstGeom prst="rect">
            <a:avLst/>
          </a:prstGeom>
        </p:spPr>
        <p:txBody>
          <a:bodyPr wrap="square">
            <a:spAutoFit/>
          </a:bodyPr>
          <a:lstStyle/>
          <a:p>
            <a:pPr algn="ctr"/>
            <a:r>
              <a:rPr lang="ru-RU" sz="4000" b="1" u="sng" dirty="0" err="1"/>
              <a:t>Н</a:t>
            </a:r>
            <a:r>
              <a:rPr lang="ru-RU" sz="4000" b="1" u="sng" dirty="0" err="1" smtClean="0"/>
              <a:t>айбільш</a:t>
            </a:r>
            <a:r>
              <a:rPr lang="ru-RU" sz="4000" b="1" u="sng" dirty="0" smtClean="0"/>
              <a:t> </a:t>
            </a:r>
            <a:r>
              <a:rPr lang="ru-RU" sz="4000" b="1" u="sng" dirty="0" err="1"/>
              <a:t>відомі</a:t>
            </a:r>
            <a:r>
              <a:rPr lang="ru-RU" sz="4000" b="1" u="sng" dirty="0"/>
              <a:t> </a:t>
            </a:r>
            <a:r>
              <a:rPr lang="ru-RU" sz="4000" b="1" u="sng" dirty="0" err="1"/>
              <a:t>варіанти</a:t>
            </a:r>
            <a:r>
              <a:rPr lang="ru-RU" sz="4000" b="1" u="sng" dirty="0"/>
              <a:t> </a:t>
            </a:r>
            <a:r>
              <a:rPr lang="ru-RU" sz="4000" b="1" u="sng" dirty="0" err="1"/>
              <a:t>концепції</a:t>
            </a:r>
            <a:r>
              <a:rPr lang="ru-RU" sz="4000" b="1" u="sng" dirty="0"/>
              <a:t> </a:t>
            </a:r>
            <a:r>
              <a:rPr lang="ru-RU" sz="4000" b="1" i="1" u="sng" dirty="0"/>
              <a:t>DDT</a:t>
            </a:r>
            <a:r>
              <a:rPr lang="ru-RU" sz="4000" b="1" u="sng" dirty="0" smtClean="0"/>
              <a:t>:</a:t>
            </a:r>
          </a:p>
          <a:p>
            <a:endParaRPr lang="ru-RU" sz="4000" b="1" dirty="0" smtClean="0"/>
          </a:p>
          <a:p>
            <a:r>
              <a:rPr lang="ru-RU" sz="4000" b="1" dirty="0" smtClean="0"/>
              <a:t> </a:t>
            </a:r>
            <a:r>
              <a:rPr lang="ru-RU" sz="4000" b="1" i="1" dirty="0" err="1"/>
              <a:t>rules</a:t>
            </a:r>
            <a:r>
              <a:rPr lang="ru-RU" sz="4000" b="1" i="1" dirty="0"/>
              <a:t> </a:t>
            </a:r>
            <a:r>
              <a:rPr lang="ru-RU" sz="4000" b="1" i="1" dirty="0" err="1"/>
              <a:t>based</a:t>
            </a:r>
            <a:r>
              <a:rPr lang="ru-RU" sz="4000" b="1" i="1" dirty="0"/>
              <a:t> </a:t>
            </a:r>
            <a:r>
              <a:rPr lang="ru-RU" sz="4000" b="1" i="1" dirty="0" err="1"/>
              <a:t>reorder</a:t>
            </a:r>
            <a:r>
              <a:rPr lang="ru-RU" sz="4000" b="1" i="1" dirty="0"/>
              <a:t> (RBR</a:t>
            </a:r>
            <a:r>
              <a:rPr lang="ru-RU" sz="4000" b="1" i="1" dirty="0" smtClean="0"/>
              <a:t>),</a:t>
            </a:r>
          </a:p>
          <a:p>
            <a:endParaRPr lang="ru-RU" sz="4000" b="1" i="1" dirty="0" smtClean="0"/>
          </a:p>
          <a:p>
            <a:r>
              <a:rPr lang="ru-RU" sz="4000" b="1" i="1" dirty="0" smtClean="0"/>
              <a:t> </a:t>
            </a:r>
            <a:r>
              <a:rPr lang="ru-RU" sz="4000" b="1" i="1" dirty="0" err="1"/>
              <a:t>quick</a:t>
            </a:r>
            <a:r>
              <a:rPr lang="ru-RU" sz="4000" b="1" i="1" dirty="0"/>
              <a:t> </a:t>
            </a:r>
            <a:r>
              <a:rPr lang="ru-RU" sz="4000" b="1" i="1" dirty="0" err="1"/>
              <a:t>response</a:t>
            </a:r>
            <a:r>
              <a:rPr lang="ru-RU" sz="4000" b="1" i="1" dirty="0"/>
              <a:t> (QR</a:t>
            </a:r>
            <a:r>
              <a:rPr lang="ru-RU" sz="4000" b="1" i="1" dirty="0" smtClean="0"/>
              <a:t>),</a:t>
            </a:r>
          </a:p>
          <a:p>
            <a:endParaRPr lang="ru-RU" sz="4000" b="1" i="1" dirty="0" smtClean="0"/>
          </a:p>
          <a:p>
            <a:r>
              <a:rPr lang="ru-RU" sz="4000" b="1" i="1" dirty="0" smtClean="0"/>
              <a:t> </a:t>
            </a:r>
            <a:r>
              <a:rPr lang="ru-RU" sz="4000" b="1" i="1" dirty="0" err="1"/>
              <a:t>continuous</a:t>
            </a:r>
            <a:r>
              <a:rPr lang="ru-RU" sz="4000" b="1" i="1" dirty="0"/>
              <a:t> </a:t>
            </a:r>
            <a:r>
              <a:rPr lang="ru-RU" sz="4000" b="1" i="1" dirty="0" err="1"/>
              <a:t>replenishment</a:t>
            </a:r>
            <a:r>
              <a:rPr lang="ru-RU" sz="4000" b="1" i="1" dirty="0"/>
              <a:t> (CR</a:t>
            </a:r>
            <a:r>
              <a:rPr lang="ru-RU" sz="4000" b="1" i="1" dirty="0" smtClean="0"/>
              <a:t>),</a:t>
            </a:r>
          </a:p>
          <a:p>
            <a:endParaRPr lang="ru-RU" sz="4000" b="1" i="1" dirty="0" smtClean="0"/>
          </a:p>
          <a:p>
            <a:r>
              <a:rPr lang="ru-RU" sz="4000" b="1" i="1" dirty="0" smtClean="0"/>
              <a:t> </a:t>
            </a:r>
            <a:r>
              <a:rPr lang="ru-RU" sz="4000" b="1" i="1" dirty="0" err="1" smtClean="0"/>
              <a:t>automatic</a:t>
            </a:r>
            <a:r>
              <a:rPr lang="ru-RU" sz="4000" b="1" i="1" dirty="0" smtClean="0"/>
              <a:t> </a:t>
            </a:r>
            <a:r>
              <a:rPr lang="ru-RU" sz="4000" b="1" i="1" dirty="0" err="1"/>
              <a:t>replenishment</a:t>
            </a:r>
            <a:r>
              <a:rPr lang="ru-RU" sz="4000" b="1" i="1" dirty="0"/>
              <a:t> (AR).</a:t>
            </a:r>
            <a:endParaRPr lang="ru-RU" sz="4000" b="1" dirty="0"/>
          </a:p>
        </p:txBody>
      </p:sp>
    </p:spTree>
    <p:extLst>
      <p:ext uri="{BB962C8B-B14F-4D97-AF65-F5344CB8AC3E}">
        <p14:creationId xmlns:p14="http://schemas.microsoft.com/office/powerpoint/2010/main" val="29546049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55447385"/>
              </p:ext>
            </p:extLst>
          </p:nvPr>
        </p:nvGraphicFramePr>
        <p:xfrm>
          <a:off x="152400" y="76200"/>
          <a:ext cx="8915400" cy="6553200"/>
        </p:xfrm>
        <a:graphic>
          <a:graphicData uri="http://schemas.openxmlformats.org/drawingml/2006/table">
            <a:tbl>
              <a:tblPr firstRow="1" firstCol="1" bandRow="1">
                <a:tableStyleId>{5C22544A-7EE6-4342-B048-85BDC9FD1C3A}</a:tableStyleId>
              </a:tblPr>
              <a:tblGrid>
                <a:gridCol w="1143000"/>
                <a:gridCol w="7772400"/>
              </a:tblGrid>
              <a:tr h="6553200">
                <a:tc>
                  <a:txBody>
                    <a:bodyPr/>
                    <a:lstStyle/>
                    <a:p>
                      <a:pPr>
                        <a:lnSpc>
                          <a:spcPct val="120000"/>
                        </a:lnSpc>
                        <a:spcAft>
                          <a:spcPts val="0"/>
                        </a:spcAft>
                      </a:pPr>
                      <a:r>
                        <a:rPr lang="uk-UA" sz="1900" dirty="0" err="1" smtClean="0">
                          <a:solidFill>
                            <a:schemeClr val="tx1"/>
                          </a:solidFill>
                          <a:effectLst/>
                        </a:rPr>
                        <a:t>Логістич</a:t>
                      </a:r>
                      <a:endParaRPr lang="uk-UA" sz="1900" dirty="0" smtClean="0">
                        <a:solidFill>
                          <a:schemeClr val="tx1"/>
                        </a:solidFill>
                        <a:effectLst/>
                      </a:endParaRPr>
                    </a:p>
                    <a:p>
                      <a:pPr>
                        <a:lnSpc>
                          <a:spcPct val="120000"/>
                        </a:lnSpc>
                        <a:spcAft>
                          <a:spcPts val="0"/>
                        </a:spcAft>
                      </a:pPr>
                      <a:r>
                        <a:rPr lang="uk-UA" sz="1900" dirty="0" smtClean="0">
                          <a:solidFill>
                            <a:schemeClr val="tx1"/>
                          </a:solidFill>
                          <a:effectLst/>
                        </a:rPr>
                        <a:t>на </a:t>
                      </a:r>
                      <a:r>
                        <a:rPr lang="uk-UA" sz="1900" dirty="0" err="1" smtClean="0">
                          <a:solidFill>
                            <a:schemeClr val="tx1"/>
                          </a:solidFill>
                          <a:effectLst/>
                        </a:rPr>
                        <a:t>техно</a:t>
                      </a:r>
                      <a:endParaRPr lang="uk-UA" sz="1900" dirty="0" smtClean="0">
                        <a:solidFill>
                          <a:schemeClr val="tx1"/>
                        </a:solidFill>
                        <a:effectLst/>
                      </a:endParaRPr>
                    </a:p>
                    <a:p>
                      <a:pPr>
                        <a:lnSpc>
                          <a:spcPct val="120000"/>
                        </a:lnSpc>
                        <a:spcAft>
                          <a:spcPts val="0"/>
                        </a:spcAft>
                      </a:pPr>
                      <a:r>
                        <a:rPr lang="uk-UA" sz="1900" dirty="0" err="1" smtClean="0">
                          <a:solidFill>
                            <a:schemeClr val="tx1"/>
                          </a:solidFill>
                          <a:effectLst/>
                        </a:rPr>
                        <a:t>логія</a:t>
                      </a:r>
                      <a:r>
                        <a:rPr lang="uk-UA" sz="1900" dirty="0" smtClean="0">
                          <a:solidFill>
                            <a:schemeClr val="tx1"/>
                          </a:solidFill>
                          <a:effectLst/>
                        </a:rPr>
                        <a:t> </a:t>
                      </a:r>
                      <a:r>
                        <a:rPr lang="en-US" sz="1900" dirty="0">
                          <a:solidFill>
                            <a:schemeClr val="tx1"/>
                          </a:solidFill>
                          <a:effectLst/>
                        </a:rPr>
                        <a:t>RBR</a:t>
                      </a:r>
                      <a:r>
                        <a:rPr lang="uk-UA" sz="1900" dirty="0">
                          <a:solidFill>
                            <a:schemeClr val="tx1"/>
                          </a:solidFill>
                          <a:effectLst/>
                        </a:rPr>
                        <a:t> (</a:t>
                      </a:r>
                      <a:r>
                        <a:rPr lang="en-US" sz="1900" dirty="0">
                          <a:solidFill>
                            <a:schemeClr val="tx1"/>
                          </a:solidFill>
                          <a:effectLst/>
                        </a:rPr>
                        <a:t>R</a:t>
                      </a:r>
                      <a:r>
                        <a:rPr lang="uk-UA" sz="1900" dirty="0" err="1">
                          <a:solidFill>
                            <a:schemeClr val="tx1"/>
                          </a:solidFill>
                          <a:effectLst/>
                        </a:rPr>
                        <a:t>ules</a:t>
                      </a:r>
                      <a:r>
                        <a:rPr lang="uk-UA" sz="1900" dirty="0">
                          <a:solidFill>
                            <a:schemeClr val="tx1"/>
                          </a:solidFill>
                          <a:effectLst/>
                        </a:rPr>
                        <a:t> </a:t>
                      </a:r>
                      <a:r>
                        <a:rPr lang="en-US" sz="1900" dirty="0">
                          <a:solidFill>
                            <a:schemeClr val="tx1"/>
                          </a:solidFill>
                          <a:effectLst/>
                        </a:rPr>
                        <a:t>B</a:t>
                      </a:r>
                      <a:r>
                        <a:rPr lang="uk-UA" sz="1900" dirty="0" err="1">
                          <a:solidFill>
                            <a:schemeClr val="tx1"/>
                          </a:solidFill>
                          <a:effectLst/>
                        </a:rPr>
                        <a:t>ase</a:t>
                      </a:r>
                      <a:r>
                        <a:rPr lang="uk-UA" sz="1900" dirty="0">
                          <a:solidFill>
                            <a:schemeClr val="tx1"/>
                          </a:solidFill>
                          <a:effectLst/>
                        </a:rPr>
                        <a:t> </a:t>
                      </a:r>
                      <a:r>
                        <a:rPr lang="en-US" sz="1900" dirty="0">
                          <a:solidFill>
                            <a:schemeClr val="tx1"/>
                          </a:solidFill>
                          <a:effectLst/>
                        </a:rPr>
                        <a:t>R</a:t>
                      </a:r>
                      <a:r>
                        <a:rPr lang="uk-UA" sz="1900" dirty="0" err="1">
                          <a:solidFill>
                            <a:schemeClr val="tx1"/>
                          </a:solidFill>
                          <a:effectLst/>
                        </a:rPr>
                        <a:t>eorder</a:t>
                      </a:r>
                      <a:r>
                        <a:rPr lang="uk-UA" sz="1900" dirty="0">
                          <a:solidFill>
                            <a:schemeClr val="tx1"/>
                          </a:solidFill>
                          <a:effectLst/>
                        </a:rPr>
                        <a:t>)</a:t>
                      </a:r>
                      <a:endParaRPr lang="ru-RU" sz="1900" dirty="0">
                        <a:solidFill>
                          <a:schemeClr val="tx1"/>
                        </a:solidFill>
                        <a:effectLst/>
                        <a:latin typeface="Calibri"/>
                        <a:ea typeface="Times New Roman"/>
                        <a:cs typeface="Times New Roman"/>
                      </a:endParaRPr>
                    </a:p>
                    <a:p>
                      <a:pPr algn="ctr">
                        <a:lnSpc>
                          <a:spcPct val="120000"/>
                        </a:lnSpc>
                        <a:spcAft>
                          <a:spcPts val="0"/>
                        </a:spcAft>
                      </a:pPr>
                      <a:r>
                        <a:rPr lang="uk-UA" sz="1800" dirty="0">
                          <a:solidFill>
                            <a:schemeClr val="tx1"/>
                          </a:solidFill>
                          <a:effectLst/>
                        </a:rPr>
                        <a:t> </a:t>
                      </a:r>
                      <a:endParaRPr lang="ru-RU" sz="1800" dirty="0">
                        <a:solidFill>
                          <a:schemeClr val="tx1"/>
                        </a:solidFill>
                        <a:effectLst/>
                        <a:latin typeface="Calibri"/>
                        <a:ea typeface="Times New Roman"/>
                        <a:cs typeface="Times New Roman"/>
                      </a:endParaRPr>
                    </a:p>
                  </a:txBody>
                  <a:tcPr marL="32765" marR="32765" marT="0" marB="0">
                    <a:solidFill>
                      <a:schemeClr val="accent6">
                        <a:lumMod val="20000"/>
                        <a:lumOff val="80000"/>
                      </a:schemeClr>
                    </a:solidFill>
                  </a:tcPr>
                </a:tc>
                <a:tc>
                  <a:txBody>
                    <a:bodyPr/>
                    <a:lstStyle/>
                    <a:p>
                      <a:pPr algn="just">
                        <a:lnSpc>
                          <a:spcPct val="120000"/>
                        </a:lnSpc>
                        <a:spcAft>
                          <a:spcPts val="0"/>
                        </a:spcAft>
                      </a:pPr>
                      <a:r>
                        <a:rPr lang="uk-UA" sz="2400" dirty="0">
                          <a:solidFill>
                            <a:schemeClr val="tx1"/>
                          </a:solidFill>
                          <a:effectLst/>
                        </a:rPr>
                        <a:t>спирається на одну з найстаріших методик контролю за запасами та управління ними, яка була заснована на концепції точки відновлення замовлення – </a:t>
                      </a:r>
                      <a:r>
                        <a:rPr lang="uk-UA" sz="2400" dirty="0" err="1">
                          <a:solidFill>
                            <a:schemeClr val="tx1"/>
                          </a:solidFill>
                          <a:effectLst/>
                        </a:rPr>
                        <a:t>reorder</a:t>
                      </a:r>
                      <a:r>
                        <a:rPr lang="uk-UA" sz="2400" dirty="0">
                          <a:solidFill>
                            <a:schemeClr val="tx1"/>
                          </a:solidFill>
                          <a:effectLst/>
                        </a:rPr>
                        <a:t> </a:t>
                      </a:r>
                      <a:r>
                        <a:rPr lang="uk-UA" sz="2400" dirty="0" err="1">
                          <a:solidFill>
                            <a:schemeClr val="tx1"/>
                          </a:solidFill>
                          <a:effectLst/>
                        </a:rPr>
                        <a:t>point</a:t>
                      </a:r>
                      <a:r>
                        <a:rPr lang="uk-UA" sz="2400" dirty="0">
                          <a:solidFill>
                            <a:schemeClr val="tx1"/>
                          </a:solidFill>
                          <a:effectLst/>
                        </a:rPr>
                        <a:t> (ROP) і статистичних параметрах попиту продукції. </a:t>
                      </a:r>
                      <a:r>
                        <a:rPr lang="uk-UA" sz="2400" u="sng" dirty="0" smtClean="0">
                          <a:solidFill>
                            <a:schemeClr val="tx1"/>
                          </a:solidFill>
                          <a:effectLst/>
                        </a:rPr>
                        <a:t>Логістична технологія RBR базується на обчисленні очікуваного часу виконання замовлення. </a:t>
                      </a:r>
                      <a:r>
                        <a:rPr lang="uk-UA" sz="2400" dirty="0" smtClean="0">
                          <a:solidFill>
                            <a:schemeClr val="tx1"/>
                          </a:solidFill>
                          <a:effectLst/>
                        </a:rPr>
                        <a:t>Обсяг замовлення в цьому разі розраховується, як правило, за формулою економічного (оптимального) розміру замовлення EOQ</a:t>
                      </a:r>
                      <a:r>
                        <a:rPr lang="uk-UA" sz="1800" dirty="0" smtClean="0">
                          <a:solidFill>
                            <a:schemeClr val="tx1"/>
                          </a:solidFill>
                          <a:effectLst/>
                        </a:rPr>
                        <a:t>. </a:t>
                      </a:r>
                      <a:r>
                        <a:rPr lang="uk-UA" sz="2400" dirty="0" smtClean="0">
                          <a:solidFill>
                            <a:schemeClr val="tx1"/>
                          </a:solidFill>
                          <a:effectLst/>
                        </a:rPr>
                        <a:t>Є численні варіанти програмного забезпечення цих методів. Проте всі вони мають один суттєвий недолік – залежать від точності прогнозування попиту. Це часто відбувається тоді, коли попит на один продукт залежить від попиту на інший продукт, куди перший входить як складова частина другого продукту. </a:t>
                      </a:r>
                      <a:endParaRPr lang="ru-RU" sz="2400" dirty="0">
                        <a:solidFill>
                          <a:schemeClr val="tx1"/>
                        </a:solidFill>
                        <a:effectLst/>
                        <a:latin typeface="Calibri"/>
                        <a:ea typeface="Times New Roman"/>
                        <a:cs typeface="Times New Roman"/>
                      </a:endParaRPr>
                    </a:p>
                  </a:txBody>
                  <a:tcPr marL="32765" marR="32765" marT="0" marB="0">
                    <a:solidFill>
                      <a:schemeClr val="accent6">
                        <a:lumMod val="20000"/>
                        <a:lumOff val="80000"/>
                      </a:schemeClr>
                    </a:solidFill>
                  </a:tcPr>
                </a:tc>
              </a:tr>
            </a:tbl>
          </a:graphicData>
        </a:graphic>
      </p:graphicFrame>
      <p:cxnSp>
        <p:nvCxnSpPr>
          <p:cNvPr id="3" name="Прямая соединительная линия 2"/>
          <p:cNvCxnSpPr/>
          <p:nvPr/>
        </p:nvCxnSpPr>
        <p:spPr>
          <a:xfrm flipV="1">
            <a:off x="3743325" y="10310813"/>
            <a:ext cx="6238875" cy="952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9842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42782841"/>
              </p:ext>
            </p:extLst>
          </p:nvPr>
        </p:nvGraphicFramePr>
        <p:xfrm>
          <a:off x="346364" y="1127289"/>
          <a:ext cx="8382000" cy="5449824"/>
        </p:xfrm>
        <a:graphic>
          <a:graphicData uri="http://schemas.openxmlformats.org/drawingml/2006/table">
            <a:tbl>
              <a:tblPr firstRow="1" firstCol="1" bandRow="1">
                <a:tableStyleId>{5C22544A-7EE6-4342-B048-85BDC9FD1C3A}</a:tableStyleId>
              </a:tblPr>
              <a:tblGrid>
                <a:gridCol w="1905000"/>
                <a:gridCol w="6477000"/>
              </a:tblGrid>
              <a:tr h="295578">
                <a:tc>
                  <a:txBody>
                    <a:bodyPr/>
                    <a:lstStyle/>
                    <a:p>
                      <a:pPr algn="ctr">
                        <a:lnSpc>
                          <a:spcPct val="120000"/>
                        </a:lnSpc>
                        <a:spcAft>
                          <a:spcPts val="0"/>
                        </a:spcAft>
                      </a:pPr>
                      <a:r>
                        <a:rPr lang="uk-UA" sz="1800" dirty="0">
                          <a:solidFill>
                            <a:schemeClr val="tx1"/>
                          </a:solidFill>
                          <a:effectLst/>
                        </a:rPr>
                        <a:t>Поняття</a:t>
                      </a:r>
                      <a:endParaRPr lang="ru-RU" sz="1800" dirty="0">
                        <a:solidFill>
                          <a:schemeClr val="tx1"/>
                        </a:solidFill>
                        <a:effectLst/>
                        <a:latin typeface="Calibri"/>
                        <a:ea typeface="Times New Roman"/>
                        <a:cs typeface="Times New Roman"/>
                      </a:endParaRPr>
                    </a:p>
                  </a:txBody>
                  <a:tcPr marL="54574" marR="54574" marT="0" marB="0">
                    <a:solidFill>
                      <a:schemeClr val="accent6">
                        <a:lumMod val="40000"/>
                        <a:lumOff val="60000"/>
                      </a:schemeClr>
                    </a:solidFill>
                  </a:tcPr>
                </a:tc>
                <a:tc>
                  <a:txBody>
                    <a:bodyPr/>
                    <a:lstStyle/>
                    <a:p>
                      <a:pPr algn="ctr">
                        <a:lnSpc>
                          <a:spcPct val="120000"/>
                        </a:lnSpc>
                        <a:spcAft>
                          <a:spcPts val="0"/>
                        </a:spcAft>
                      </a:pPr>
                      <a:r>
                        <a:rPr lang="uk-UA" sz="1800" dirty="0">
                          <a:solidFill>
                            <a:schemeClr val="tx1"/>
                          </a:solidFill>
                          <a:effectLst/>
                        </a:rPr>
                        <a:t>Визначення</a:t>
                      </a:r>
                      <a:endParaRPr lang="ru-RU" sz="1800" dirty="0">
                        <a:solidFill>
                          <a:schemeClr val="tx1"/>
                        </a:solidFill>
                        <a:effectLst/>
                        <a:latin typeface="Calibri"/>
                        <a:ea typeface="Times New Roman"/>
                        <a:cs typeface="Times New Roman"/>
                      </a:endParaRPr>
                    </a:p>
                  </a:txBody>
                  <a:tcPr marL="54574" marR="54574" marT="0" marB="0">
                    <a:solidFill>
                      <a:schemeClr val="accent6">
                        <a:lumMod val="20000"/>
                        <a:lumOff val="80000"/>
                      </a:schemeClr>
                    </a:solidFill>
                  </a:tcPr>
                </a:tc>
              </a:tr>
              <a:tr h="4546368">
                <a:tc>
                  <a:txBody>
                    <a:bodyPr/>
                    <a:lstStyle/>
                    <a:p>
                      <a:pPr marL="342900" lvl="0" indent="-342900" algn="just">
                        <a:lnSpc>
                          <a:spcPct val="120000"/>
                        </a:lnSpc>
                        <a:spcAft>
                          <a:spcPts val="0"/>
                        </a:spcAft>
                        <a:buFont typeface="+mj-lt"/>
                        <a:buAutoNum type="arabicPeriod"/>
                      </a:pPr>
                      <a:r>
                        <a:rPr lang="uk-UA" sz="1800" dirty="0">
                          <a:solidFill>
                            <a:schemeClr val="tx1"/>
                          </a:solidFill>
                          <a:effectLst/>
                        </a:rPr>
                        <a:t>Спеціалізація</a:t>
                      </a:r>
                      <a:endParaRPr lang="ru-RU" sz="1800" dirty="0">
                        <a:solidFill>
                          <a:schemeClr val="tx1"/>
                        </a:solidFill>
                        <a:effectLst/>
                        <a:latin typeface="Calibri"/>
                        <a:ea typeface="Times New Roman"/>
                        <a:cs typeface="Times New Roman"/>
                      </a:endParaRPr>
                    </a:p>
                  </a:txBody>
                  <a:tcPr marL="54574" marR="54574" marT="0" marB="0">
                    <a:solidFill>
                      <a:schemeClr val="accent6">
                        <a:lumMod val="40000"/>
                        <a:lumOff val="60000"/>
                      </a:schemeClr>
                    </a:solidFill>
                  </a:tcPr>
                </a:tc>
                <a:tc>
                  <a:txBody>
                    <a:bodyPr/>
                    <a:lstStyle/>
                    <a:p>
                      <a:pPr algn="just">
                        <a:lnSpc>
                          <a:spcPct val="120000"/>
                        </a:lnSpc>
                        <a:spcAft>
                          <a:spcPts val="0"/>
                        </a:spcAft>
                      </a:pPr>
                      <a:r>
                        <a:rPr lang="uk-UA" sz="2000" dirty="0">
                          <a:effectLst/>
                        </a:rPr>
                        <a:t>це основний фактор ефективності розподілу. Деякі фірми уміють здійснювати важливі функції </a:t>
                      </a:r>
                      <a:r>
                        <a:rPr lang="uk-UA" sz="2000" dirty="0">
                          <a:solidFill>
                            <a:srgbClr val="FF0000"/>
                          </a:solidFill>
                          <a:effectLst/>
                        </a:rPr>
                        <a:t>краще за інших </a:t>
                      </a:r>
                      <a:r>
                        <a:rPr lang="uk-UA" sz="2000" dirty="0">
                          <a:effectLst/>
                        </a:rPr>
                        <a:t>і завдяки тому здатні привнести в логістичний процес ефект економії. </a:t>
                      </a:r>
                      <a:r>
                        <a:rPr lang="uk-UA" sz="2000" b="1" dirty="0">
                          <a:effectLst/>
                        </a:rPr>
                        <a:t>Перевага одних перед іншими в окремих видах діяльності і закладає економічну основу спеціалізації (поділу праці). </a:t>
                      </a:r>
                      <a:r>
                        <a:rPr lang="uk-UA" sz="2000" b="1" dirty="0" smtClean="0">
                          <a:solidFill>
                            <a:srgbClr val="FF0000"/>
                          </a:solidFill>
                          <a:effectLst/>
                        </a:rPr>
                        <a:t>Економічний </a:t>
                      </a:r>
                      <a:r>
                        <a:rPr lang="uk-UA" sz="2000" b="1" dirty="0">
                          <a:solidFill>
                            <a:srgbClr val="FF0000"/>
                          </a:solidFill>
                          <a:effectLst/>
                        </a:rPr>
                        <a:t>сенс існування цих фірм полягає у їхній здатності надавати споживачам </a:t>
                      </a:r>
                      <a:r>
                        <a:rPr lang="uk-UA" sz="2000" b="1" dirty="0" smtClean="0">
                          <a:solidFill>
                            <a:srgbClr val="FF0000"/>
                          </a:solidFill>
                          <a:effectLst/>
                        </a:rPr>
                        <a:t>комплекс бажаних </a:t>
                      </a:r>
                      <a:r>
                        <a:rPr lang="uk-UA" sz="2000" b="1" dirty="0">
                          <a:solidFill>
                            <a:srgbClr val="FF0000"/>
                          </a:solidFill>
                          <a:effectLst/>
                        </a:rPr>
                        <a:t>послуг із більшою ефективністю, ніж це могли б зробити їхні партнери – </a:t>
                      </a:r>
                      <a:r>
                        <a:rPr lang="uk-UA" sz="2000" dirty="0">
                          <a:effectLst/>
                        </a:rPr>
                        <a:t>основні учасники каналу розподілу.</a:t>
                      </a:r>
                      <a:endParaRPr lang="ru-RU" sz="2000" dirty="0">
                        <a:effectLst/>
                      </a:endParaRPr>
                    </a:p>
                    <a:p>
                      <a:pPr algn="just">
                        <a:lnSpc>
                          <a:spcPct val="120000"/>
                        </a:lnSpc>
                        <a:spcAft>
                          <a:spcPts val="0"/>
                        </a:spcAft>
                      </a:pPr>
                      <a:r>
                        <a:rPr lang="uk-UA" sz="2000" dirty="0" smtClean="0">
                          <a:effectLst/>
                        </a:rPr>
                        <a:t>Визначальним</a:t>
                      </a:r>
                      <a:r>
                        <a:rPr lang="uk-UA" sz="2000" baseline="0" dirty="0" smtClean="0">
                          <a:effectLst/>
                        </a:rPr>
                        <a:t> є </a:t>
                      </a:r>
                      <a:r>
                        <a:rPr lang="uk-UA" sz="2000" b="1" dirty="0" smtClean="0">
                          <a:effectLst/>
                        </a:rPr>
                        <a:t>фактор </a:t>
                      </a:r>
                      <a:r>
                        <a:rPr lang="uk-UA" sz="2000" b="1" dirty="0">
                          <a:effectLst/>
                        </a:rPr>
                        <a:t>економії за рахунок масштабів діяльності й накопичений досвід. </a:t>
                      </a:r>
                      <a:endParaRPr lang="uk-UA" sz="2000" b="1" dirty="0" smtClean="0">
                        <a:effectLst/>
                      </a:endParaRPr>
                    </a:p>
                    <a:p>
                      <a:pPr algn="just">
                        <a:lnSpc>
                          <a:spcPct val="120000"/>
                        </a:lnSpc>
                        <a:spcAft>
                          <a:spcPts val="0"/>
                        </a:spcAft>
                      </a:pPr>
                      <a:r>
                        <a:rPr lang="uk-UA" sz="2000" dirty="0" smtClean="0">
                          <a:effectLst/>
                        </a:rPr>
                        <a:t>Спеціалізація </a:t>
                      </a:r>
                      <a:r>
                        <a:rPr lang="uk-UA" sz="2000" dirty="0">
                          <a:effectLst/>
                        </a:rPr>
                        <a:t>є основою і найбільш ефективним механізмом </a:t>
                      </a:r>
                      <a:r>
                        <a:rPr lang="uk-UA" sz="2000" b="1" dirty="0">
                          <a:effectLst/>
                        </a:rPr>
                        <a:t>забезпечення асортименту</a:t>
                      </a:r>
                      <a:endParaRPr lang="ru-RU" sz="2000" b="1" dirty="0">
                        <a:effectLst/>
                        <a:latin typeface="Calibri"/>
                        <a:ea typeface="Times New Roman"/>
                        <a:cs typeface="Times New Roman"/>
                      </a:endParaRPr>
                    </a:p>
                  </a:txBody>
                  <a:tcPr marL="54574" marR="54574" marT="0" marB="0"/>
                </a:tc>
              </a:tr>
            </a:tbl>
          </a:graphicData>
        </a:graphic>
      </p:graphicFrame>
      <p:sp>
        <p:nvSpPr>
          <p:cNvPr id="3" name="Rectangle 1"/>
          <p:cNvSpPr>
            <a:spLocks noChangeArrowheads="1"/>
          </p:cNvSpPr>
          <p:nvPr/>
        </p:nvSpPr>
        <p:spPr bwMode="auto">
          <a:xfrm>
            <a:off x="346364" y="152400"/>
            <a:ext cx="8610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Поняття та їх визначення, що пов’язані з реалізацією функцій</a:t>
            </a:r>
            <a:endPar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22073897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80277659"/>
              </p:ext>
            </p:extLst>
          </p:nvPr>
        </p:nvGraphicFramePr>
        <p:xfrm>
          <a:off x="228600" y="228600"/>
          <a:ext cx="8763000" cy="6561709"/>
        </p:xfrm>
        <a:graphic>
          <a:graphicData uri="http://schemas.openxmlformats.org/drawingml/2006/table">
            <a:tbl>
              <a:tblPr firstRow="1" firstCol="1" bandRow="1">
                <a:tableStyleId>{5C22544A-7EE6-4342-B048-85BDC9FD1C3A}</a:tableStyleId>
              </a:tblPr>
              <a:tblGrid>
                <a:gridCol w="2491772"/>
                <a:gridCol w="6271228"/>
              </a:tblGrid>
              <a:tr h="6324600">
                <a:tc>
                  <a:txBody>
                    <a:bodyPr/>
                    <a:lstStyle/>
                    <a:p>
                      <a:pPr algn="ctr">
                        <a:lnSpc>
                          <a:spcPct val="120000"/>
                        </a:lnSpc>
                        <a:spcAft>
                          <a:spcPts val="0"/>
                        </a:spcAft>
                      </a:pPr>
                      <a:r>
                        <a:rPr lang="uk-UA" sz="1800" dirty="0">
                          <a:solidFill>
                            <a:schemeClr val="tx1"/>
                          </a:solidFill>
                          <a:effectLst/>
                        </a:rPr>
                        <a:t>Логістична технологія QR (</a:t>
                      </a:r>
                      <a:r>
                        <a:rPr lang="en-US" sz="1800" dirty="0">
                          <a:solidFill>
                            <a:schemeClr val="tx1"/>
                          </a:solidFill>
                          <a:effectLst/>
                        </a:rPr>
                        <a:t>Quick Response</a:t>
                      </a:r>
                      <a:r>
                        <a:rPr lang="uk-UA" sz="1800" dirty="0">
                          <a:solidFill>
                            <a:schemeClr val="tx1"/>
                          </a:solidFill>
                          <a:effectLst/>
                        </a:rPr>
                        <a:t>) - метод "швидкого реагування"</a:t>
                      </a:r>
                      <a:endParaRPr lang="ru-RU" sz="1800" dirty="0">
                        <a:solidFill>
                          <a:schemeClr val="tx1"/>
                        </a:solidFill>
                        <a:effectLst/>
                        <a:latin typeface="Calibri"/>
                        <a:ea typeface="Times New Roman"/>
                        <a:cs typeface="Times New Roman"/>
                      </a:endParaRPr>
                    </a:p>
                  </a:txBody>
                  <a:tcPr marL="68580" marR="68580" marT="0" marB="0">
                    <a:solidFill>
                      <a:schemeClr val="accent3">
                        <a:lumMod val="20000"/>
                        <a:lumOff val="80000"/>
                      </a:schemeClr>
                    </a:solidFill>
                  </a:tcPr>
                </a:tc>
                <a:tc>
                  <a:txBody>
                    <a:bodyPr/>
                    <a:lstStyle/>
                    <a:p>
                      <a:pPr algn="just">
                        <a:lnSpc>
                          <a:spcPct val="120000"/>
                        </a:lnSpc>
                        <a:spcAft>
                          <a:spcPts val="0"/>
                        </a:spcAft>
                      </a:pPr>
                      <a:r>
                        <a:rPr lang="uk-UA" sz="1800" dirty="0">
                          <a:solidFill>
                            <a:schemeClr val="tx1"/>
                          </a:solidFill>
                          <a:effectLst/>
                        </a:rPr>
                        <a:t>дозволяє встановлювати </a:t>
                      </a:r>
                      <a:r>
                        <a:rPr lang="uk-UA" sz="1800" b="1" i="1" u="sng" dirty="0">
                          <a:solidFill>
                            <a:schemeClr val="tx1"/>
                          </a:solidFill>
                          <a:effectLst/>
                        </a:rPr>
                        <a:t>логістичну координацію між роздрібними магазинами й оптовиками </a:t>
                      </a:r>
                      <a:r>
                        <a:rPr lang="uk-UA" sz="1800" dirty="0">
                          <a:solidFill>
                            <a:schemeClr val="tx1"/>
                          </a:solidFill>
                          <a:effectLst/>
                        </a:rPr>
                        <a:t>з метою поліпшення просування готової продукції в дистрибутивних мережах у відповідь на передбачувану зміну попиту. Реалізується технологія шляхом </a:t>
                      </a:r>
                      <a:r>
                        <a:rPr lang="uk-UA" sz="1800" i="1" u="sng" dirty="0">
                          <a:solidFill>
                            <a:schemeClr val="tx1"/>
                          </a:solidFill>
                          <a:effectLst/>
                        </a:rPr>
                        <a:t>моніторингу продажів у роздрібній торгівлі (наприклад, за допомогою сканування штрих-кодів) і передачі інформації про обсяги продажів за специфікованій номенклатурі та асортиментом оптовикам і від них – виробникам готової продукції. </a:t>
                      </a:r>
                      <a:r>
                        <a:rPr lang="uk-UA" sz="1800" dirty="0">
                          <a:solidFill>
                            <a:schemeClr val="tx1"/>
                          </a:solidFill>
                          <a:effectLst/>
                        </a:rPr>
                        <a:t>Інформаційна підтримка забезпечує поділ QR-процесу між роздрібними торговцями (</a:t>
                      </a:r>
                      <a:r>
                        <a:rPr lang="uk-UA" sz="1800" dirty="0" err="1">
                          <a:solidFill>
                            <a:schemeClr val="tx1"/>
                          </a:solidFill>
                          <a:effectLst/>
                        </a:rPr>
                        <a:t>ритейлерами</a:t>
                      </a:r>
                      <a:r>
                        <a:rPr lang="uk-UA" sz="1800" dirty="0">
                          <a:solidFill>
                            <a:schemeClr val="tx1"/>
                          </a:solidFill>
                          <a:effectLst/>
                        </a:rPr>
                        <a:t>), оптовиками і виробниками. Удосконалення інформаційних технологій сприяють зниженню невизначеності в термінах доставки готової продукції, виробництві та поповненні запасів, відкриваючи можливості для максимальної гнучкості взаємодії партнерів в інтегрованих логістичних мережах. </a:t>
                      </a:r>
                      <a:r>
                        <a:rPr lang="uk-UA" sz="1800" i="1" u="sng" dirty="0">
                          <a:solidFill>
                            <a:schemeClr val="tx1"/>
                          </a:solidFill>
                          <a:effectLst/>
                        </a:rPr>
                        <a:t>Технології QR дозволяють скорочувати запаси готової продукції до необхідного рівня, але не нижчого від величини, що дозволяє швидко задовольняти споживчий попит, і водночас значно прискорити оборотність запасів</a:t>
                      </a:r>
                      <a:endParaRPr lang="ru-RU" sz="1800" i="1" u="sng" dirty="0">
                        <a:solidFill>
                          <a:schemeClr val="tx1"/>
                        </a:solidFill>
                        <a:effectLst/>
                        <a:latin typeface="Calibri"/>
                        <a:ea typeface="Times New Roman"/>
                        <a:cs typeface="Times New Roman"/>
                      </a:endParaRPr>
                    </a:p>
                  </a:txBody>
                  <a:tcPr marL="68580" marR="68580" marT="0" marB="0">
                    <a:solidFill>
                      <a:schemeClr val="accent3">
                        <a:lumMod val="20000"/>
                        <a:lumOff val="80000"/>
                      </a:schemeClr>
                    </a:solidFill>
                  </a:tcPr>
                </a:tc>
              </a:tr>
            </a:tbl>
          </a:graphicData>
        </a:graphic>
      </p:graphicFrame>
      <p:cxnSp>
        <p:nvCxnSpPr>
          <p:cNvPr id="3" name="Прямая соединительная линия 2"/>
          <p:cNvCxnSpPr/>
          <p:nvPr/>
        </p:nvCxnSpPr>
        <p:spPr>
          <a:xfrm>
            <a:off x="2081213" y="11663363"/>
            <a:ext cx="62865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15091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05014"/>
            <a:ext cx="6324600" cy="4893647"/>
          </a:xfrm>
          <a:prstGeom prst="rect">
            <a:avLst/>
          </a:prstGeom>
        </p:spPr>
        <p:txBody>
          <a:bodyPr wrap="square">
            <a:spAutoFit/>
          </a:bodyPr>
          <a:lstStyle/>
          <a:p>
            <a:r>
              <a:rPr lang="ru-RU" sz="2400" b="1" dirty="0"/>
              <a:t>QR-код</a:t>
            </a:r>
            <a:r>
              <a:rPr lang="ru-RU" sz="2400" dirty="0"/>
              <a:t> (</a:t>
            </a:r>
            <a:r>
              <a:rPr lang="ru-RU" sz="2400" dirty="0">
                <a:hlinkClick r:id="rId2" tooltip="Английский язык"/>
              </a:rPr>
              <a:t>англ.</a:t>
            </a:r>
            <a:r>
              <a:rPr lang="ru-RU" sz="2400" dirty="0"/>
              <a:t> </a:t>
            </a:r>
            <a:r>
              <a:rPr lang="ru-RU" sz="2400" i="1" dirty="0" err="1"/>
              <a:t>Quick</a:t>
            </a:r>
            <a:r>
              <a:rPr lang="ru-RU" sz="2400" i="1" dirty="0"/>
              <a:t> </a:t>
            </a:r>
            <a:r>
              <a:rPr lang="ru-RU" sz="2400" i="1" dirty="0" err="1"/>
              <a:t>Response</a:t>
            </a:r>
            <a:r>
              <a:rPr lang="ru-RU" sz="2400" i="1" dirty="0"/>
              <a:t> </a:t>
            </a:r>
            <a:r>
              <a:rPr lang="ru-RU" sz="2400" i="1" dirty="0" err="1"/>
              <a:t>Code</a:t>
            </a:r>
            <a:r>
              <a:rPr lang="ru-RU" sz="2400" dirty="0"/>
              <a:t> — код быстрого реагирования; </a:t>
            </a:r>
            <a:r>
              <a:rPr lang="ru-RU" sz="2400" dirty="0">
                <a:hlinkClick r:id="rId3" tooltip="Аббревиатура"/>
              </a:rPr>
              <a:t>сокр.</a:t>
            </a:r>
            <a:r>
              <a:rPr lang="ru-RU" sz="2400" dirty="0"/>
              <a:t> </a:t>
            </a:r>
            <a:r>
              <a:rPr lang="ru-RU" sz="2400" i="1" dirty="0"/>
              <a:t>QR </a:t>
            </a:r>
            <a:r>
              <a:rPr lang="ru-RU" sz="2400" i="1" dirty="0" err="1"/>
              <a:t>code</a:t>
            </a:r>
            <a:r>
              <a:rPr lang="ru-RU" sz="2400" dirty="0"/>
              <a:t>) — товарный знак для типа </a:t>
            </a:r>
            <a:r>
              <a:rPr lang="ru-RU" sz="2400" dirty="0">
                <a:hlinkClick r:id="rId4" tooltip="Штриховой код"/>
              </a:rPr>
              <a:t>матричных </a:t>
            </a:r>
            <a:r>
              <a:rPr lang="ru-RU" sz="2400" dirty="0" err="1">
                <a:hlinkClick r:id="rId4" tooltip="Штриховой код"/>
              </a:rPr>
              <a:t>штрихкодов</a:t>
            </a:r>
            <a:r>
              <a:rPr lang="ru-RU" sz="2400" dirty="0"/>
              <a:t> (или двумерных </a:t>
            </a:r>
            <a:r>
              <a:rPr lang="ru-RU" sz="2400" dirty="0" err="1">
                <a:hlinkClick r:id="rId5" tooltip="Штриховой код"/>
              </a:rPr>
              <a:t>штрихкодов</a:t>
            </a:r>
            <a:r>
              <a:rPr lang="ru-RU" sz="2400" dirty="0"/>
              <a:t>), изначально разработанных для </a:t>
            </a:r>
            <a:r>
              <a:rPr lang="ru-RU" sz="2400" dirty="0">
                <a:hlinkClick r:id="rId6" tooltip="Автомобильная промышленность Японии"/>
              </a:rPr>
              <a:t>автомобильной промышленности</a:t>
            </a:r>
            <a:r>
              <a:rPr lang="ru-RU" sz="2400" dirty="0"/>
              <a:t> </a:t>
            </a:r>
            <a:r>
              <a:rPr lang="ru-RU" sz="2400" dirty="0">
                <a:hlinkClick r:id="rId7" tooltip="Япония"/>
              </a:rPr>
              <a:t>Японии</a:t>
            </a:r>
            <a:r>
              <a:rPr lang="ru-RU" sz="2400" dirty="0"/>
              <a:t>. </a:t>
            </a:r>
            <a:r>
              <a:rPr lang="ru-RU" sz="2400" dirty="0" err="1"/>
              <a:t>Штрихкод</a:t>
            </a:r>
            <a:r>
              <a:rPr lang="ru-RU" sz="2400" dirty="0"/>
              <a:t> — считываемая машиной оптическая метка, содержащая информацию об объекте, к которому она привязана. QR-код использует четыре стандартизированных режима кодирования (числовой, буквенно-цифровой, </a:t>
            </a:r>
            <a:r>
              <a:rPr lang="ru-RU" sz="2400" dirty="0">
                <a:hlinkClick r:id="rId8" tooltip="Двоичный код"/>
              </a:rPr>
              <a:t>двоичный</a:t>
            </a:r>
            <a:r>
              <a:rPr lang="ru-RU" sz="2400" dirty="0"/>
              <a:t> и </a:t>
            </a:r>
            <a:r>
              <a:rPr lang="ru-RU" sz="2400" dirty="0" err="1">
                <a:hlinkClick r:id="rId9" tooltip="Кандзи"/>
              </a:rPr>
              <a:t>кандзи</a:t>
            </a:r>
            <a:r>
              <a:rPr lang="ru-RU" sz="2400" dirty="0"/>
              <a:t>) для эффективного хранения </a:t>
            </a:r>
            <a:r>
              <a:rPr lang="ru-RU" sz="2400" dirty="0" smtClean="0"/>
              <a:t>данных.</a:t>
            </a:r>
            <a:endParaRPr lang="ru-RU" sz="2400" dirty="0"/>
          </a:p>
        </p:txBody>
      </p:sp>
      <p:pic>
        <p:nvPicPr>
          <p:cNvPr id="409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423" y="9906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533400" y="4986532"/>
            <a:ext cx="8077200" cy="1754326"/>
          </a:xfrm>
          <a:prstGeom prst="rect">
            <a:avLst/>
          </a:prstGeom>
        </p:spPr>
        <p:txBody>
          <a:bodyPr wrap="square">
            <a:spAutoFit/>
          </a:bodyPr>
          <a:lstStyle/>
          <a:p>
            <a:r>
              <a:rPr lang="ru-RU" dirty="0"/>
              <a:t>Цифровая: 10 битов на три цифры, до 7089 цифр.</a:t>
            </a:r>
          </a:p>
          <a:p>
            <a:r>
              <a:rPr lang="ru-RU" dirty="0"/>
              <a:t>Алфавитно-цифровая: поддерживаются 10 цифр, буквы от A до Z и несколько спецсимволов. 11 битов на два символа, до 4296 символов</a:t>
            </a:r>
          </a:p>
          <a:p>
            <a:r>
              <a:rPr lang="ru-RU" dirty="0"/>
              <a:t>Байтовая: данные в любой подходящей кодировке (по умолчанию </a:t>
            </a:r>
            <a:r>
              <a:rPr lang="ru-RU" dirty="0">
                <a:hlinkClick r:id="rId11" tooltip="ISO 8859-1"/>
              </a:rPr>
              <a:t>ISO 8859-1</a:t>
            </a:r>
            <a:r>
              <a:rPr lang="ru-RU" dirty="0"/>
              <a:t>), до 2953 байт.</a:t>
            </a:r>
          </a:p>
          <a:p>
            <a:r>
              <a:rPr lang="ru-RU" dirty="0" err="1">
                <a:hlinkClick r:id="rId9" tooltip="Кандзи"/>
              </a:rPr>
              <a:t>Кандзи</a:t>
            </a:r>
            <a:r>
              <a:rPr lang="ru-RU" dirty="0"/>
              <a:t>: 13 битов на иероглиф, до 1817 иероглифов.</a:t>
            </a:r>
          </a:p>
        </p:txBody>
      </p:sp>
    </p:spTree>
    <p:extLst>
      <p:ext uri="{BB962C8B-B14F-4D97-AF65-F5344CB8AC3E}">
        <p14:creationId xmlns:p14="http://schemas.microsoft.com/office/powerpoint/2010/main" val="16534799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58924931"/>
              </p:ext>
            </p:extLst>
          </p:nvPr>
        </p:nvGraphicFramePr>
        <p:xfrm>
          <a:off x="0" y="76200"/>
          <a:ext cx="9144000" cy="6699504"/>
        </p:xfrm>
        <a:graphic>
          <a:graphicData uri="http://schemas.openxmlformats.org/drawingml/2006/table">
            <a:tbl>
              <a:tblPr firstRow="1" firstCol="1" bandRow="1">
                <a:tableStyleId>{5C22544A-7EE6-4342-B048-85BDC9FD1C3A}</a:tableStyleId>
              </a:tblPr>
              <a:tblGrid>
                <a:gridCol w="2600111"/>
                <a:gridCol w="6543889"/>
              </a:tblGrid>
              <a:tr h="6699504">
                <a:tc>
                  <a:txBody>
                    <a:bodyPr/>
                    <a:lstStyle/>
                    <a:p>
                      <a:pPr>
                        <a:lnSpc>
                          <a:spcPct val="120000"/>
                        </a:lnSpc>
                        <a:spcAft>
                          <a:spcPts val="0"/>
                        </a:spcAft>
                      </a:pPr>
                      <a:r>
                        <a:rPr lang="uk-UA" sz="1600" dirty="0">
                          <a:solidFill>
                            <a:schemeClr val="tx1"/>
                          </a:solidFill>
                          <a:effectLst/>
                        </a:rPr>
                        <a:t>Логістична технологія CR</a:t>
                      </a:r>
                      <a:endParaRPr lang="ru-RU" sz="1600" dirty="0">
                        <a:solidFill>
                          <a:schemeClr val="tx1"/>
                        </a:solidFill>
                        <a:effectLst/>
                      </a:endParaRPr>
                    </a:p>
                    <a:p>
                      <a:pPr>
                        <a:lnSpc>
                          <a:spcPct val="120000"/>
                        </a:lnSpc>
                        <a:spcAft>
                          <a:spcPts val="0"/>
                        </a:spcAft>
                      </a:pPr>
                      <a:r>
                        <a:rPr lang="uk-UA" sz="1600" dirty="0">
                          <a:solidFill>
                            <a:schemeClr val="tx1"/>
                          </a:solidFill>
                          <a:effectLst/>
                        </a:rPr>
                        <a:t> (</a:t>
                      </a:r>
                      <a:r>
                        <a:rPr lang="en-US" sz="1600" dirty="0">
                          <a:solidFill>
                            <a:schemeClr val="tx1"/>
                          </a:solidFill>
                          <a:effectLst/>
                        </a:rPr>
                        <a:t>Continuous Replenishment</a:t>
                      </a:r>
                      <a:r>
                        <a:rPr lang="uk-UA" sz="1600" dirty="0">
                          <a:solidFill>
                            <a:schemeClr val="tx1"/>
                          </a:solidFill>
                          <a:effectLst/>
                        </a:rPr>
                        <a:t>) – метод "безперервного поповнення запасів"</a:t>
                      </a:r>
                      <a:endParaRPr lang="ru-RU" sz="1600" dirty="0">
                        <a:solidFill>
                          <a:schemeClr val="tx1"/>
                        </a:solidFill>
                        <a:effectLst/>
                        <a:latin typeface="Calibri"/>
                        <a:ea typeface="Times New Roman"/>
                        <a:cs typeface="Times New Roman"/>
                      </a:endParaRPr>
                    </a:p>
                  </a:txBody>
                  <a:tcPr marL="67084" marR="67084" marT="0" marB="0">
                    <a:solidFill>
                      <a:schemeClr val="accent2">
                        <a:lumMod val="20000"/>
                        <a:lumOff val="80000"/>
                      </a:schemeClr>
                    </a:solidFill>
                  </a:tcPr>
                </a:tc>
                <a:tc>
                  <a:txBody>
                    <a:bodyPr/>
                    <a:lstStyle/>
                    <a:p>
                      <a:pPr algn="just">
                        <a:lnSpc>
                          <a:spcPct val="120000"/>
                        </a:lnSpc>
                        <a:spcAft>
                          <a:spcPts val="0"/>
                        </a:spcAft>
                      </a:pPr>
                      <a:r>
                        <a:rPr lang="uk-UA" sz="1600" dirty="0">
                          <a:solidFill>
                            <a:schemeClr val="tx1"/>
                          </a:solidFill>
                          <a:effectLst/>
                        </a:rPr>
                        <a:t> це модифікація технології QR, призначена для </a:t>
                      </a:r>
                      <a:r>
                        <a:rPr lang="uk-UA" sz="1600" b="0" i="1" u="sng" dirty="0">
                          <a:solidFill>
                            <a:schemeClr val="tx1"/>
                          </a:solidFill>
                          <a:effectLst/>
                        </a:rPr>
                        <a:t>усунення потреби в замовленнях на поповнення запасів готової продукції. </a:t>
                      </a:r>
                      <a:endParaRPr lang="ru-RU" sz="1600" b="0" i="1" u="sng" dirty="0">
                        <a:solidFill>
                          <a:schemeClr val="tx1"/>
                        </a:solidFill>
                        <a:effectLst/>
                      </a:endParaRPr>
                    </a:p>
                    <a:p>
                      <a:pPr algn="just">
                        <a:lnSpc>
                          <a:spcPct val="120000"/>
                        </a:lnSpc>
                        <a:spcAft>
                          <a:spcPts val="0"/>
                        </a:spcAft>
                      </a:pPr>
                      <a:r>
                        <a:rPr lang="uk-UA" sz="1600" dirty="0">
                          <a:solidFill>
                            <a:schemeClr val="tx1"/>
                          </a:solidFill>
                          <a:effectLst/>
                        </a:rPr>
                        <a:t>Метою CR є створення ефективного логістичного плану, спрямованого на безперервне поповнення запасів готової продукції в </a:t>
                      </a:r>
                      <a:r>
                        <a:rPr lang="uk-UA" sz="1600" dirty="0" err="1">
                          <a:solidFill>
                            <a:schemeClr val="tx1"/>
                          </a:solidFill>
                          <a:effectLst/>
                        </a:rPr>
                        <a:t>ритейлерів</a:t>
                      </a:r>
                      <a:r>
                        <a:rPr lang="uk-UA" sz="1600" dirty="0">
                          <a:solidFill>
                            <a:schemeClr val="tx1"/>
                          </a:solidFill>
                          <a:effectLst/>
                        </a:rPr>
                        <a:t>. Щоденне опрацювання інформації про обсяги продажів у </a:t>
                      </a:r>
                      <a:r>
                        <a:rPr lang="uk-UA" sz="1600" dirty="0" err="1">
                          <a:solidFill>
                            <a:schemeClr val="tx1"/>
                          </a:solidFill>
                          <a:effectLst/>
                        </a:rPr>
                        <a:t>ритейлерів</a:t>
                      </a:r>
                      <a:r>
                        <a:rPr lang="uk-UA" sz="1600" dirty="0">
                          <a:solidFill>
                            <a:schemeClr val="tx1"/>
                          </a:solidFill>
                          <a:effectLst/>
                        </a:rPr>
                        <a:t> і відправок готової продукції в оптовиків дозволяє постачальникові продукції розраховувати сумарну потребу в кількості та асортименті. Потім між постачальником, оптовиками і </a:t>
                      </a:r>
                      <a:r>
                        <a:rPr lang="uk-UA" sz="1600" dirty="0" err="1">
                          <a:solidFill>
                            <a:schemeClr val="tx1"/>
                          </a:solidFill>
                          <a:effectLst/>
                        </a:rPr>
                        <a:t>ритейлерами</a:t>
                      </a:r>
                      <a:r>
                        <a:rPr lang="uk-UA" sz="1600" dirty="0">
                          <a:solidFill>
                            <a:schemeClr val="tx1"/>
                          </a:solidFill>
                          <a:effectLst/>
                        </a:rPr>
                        <a:t> досягається угода на поповнення їх запасів готової продукції, про що підписується зобов'язання про закупівлі. </a:t>
                      </a:r>
                      <a:r>
                        <a:rPr lang="uk-UA" sz="1600" b="1" u="sng" dirty="0">
                          <a:solidFill>
                            <a:srgbClr val="FF0000"/>
                          </a:solidFill>
                          <a:effectLst/>
                        </a:rPr>
                        <a:t>Постачальник на основі інформації про продажі та прогнози попиту безперервно (або достатньо часто) </a:t>
                      </a:r>
                      <a:r>
                        <a:rPr lang="uk-UA" sz="1800" b="1" u="sng" dirty="0">
                          <a:solidFill>
                            <a:srgbClr val="FF0000"/>
                          </a:solidFill>
                          <a:effectLst/>
                        </a:rPr>
                        <a:t>сам або через оптових посередників поповнює запаси в </a:t>
                      </a:r>
                      <a:r>
                        <a:rPr lang="uk-UA" sz="1800" b="1" u="sng" dirty="0" err="1">
                          <a:solidFill>
                            <a:srgbClr val="FF0000"/>
                          </a:solidFill>
                          <a:effectLst/>
                        </a:rPr>
                        <a:t>ритейлерів</a:t>
                      </a:r>
                      <a:r>
                        <a:rPr lang="uk-UA" sz="1800" b="1" u="sng" dirty="0">
                          <a:solidFill>
                            <a:srgbClr val="FF0000"/>
                          </a:solidFill>
                          <a:effectLst/>
                        </a:rPr>
                        <a:t> </a:t>
                      </a:r>
                      <a:endParaRPr lang="ru-RU" sz="1800" b="1" u="sng" dirty="0">
                        <a:solidFill>
                          <a:srgbClr val="FF0000"/>
                        </a:solidFill>
                        <a:effectLst/>
                      </a:endParaRPr>
                    </a:p>
                    <a:p>
                      <a:pPr algn="just">
                        <a:lnSpc>
                          <a:spcPct val="120000"/>
                        </a:lnSpc>
                        <a:spcAft>
                          <a:spcPts val="0"/>
                        </a:spcAft>
                      </a:pPr>
                      <a:r>
                        <a:rPr lang="uk-UA" sz="1600" dirty="0">
                          <a:solidFill>
                            <a:schemeClr val="tx1"/>
                          </a:solidFill>
                          <a:effectLst/>
                        </a:rPr>
                        <a:t>У деяких випадках для скорочення часу поповнення запасу застосовують метод </a:t>
                      </a:r>
                      <a:r>
                        <a:rPr lang="uk-UA" sz="1600" dirty="0">
                          <a:solidFill>
                            <a:srgbClr val="FF0000"/>
                          </a:solidFill>
                          <a:effectLst/>
                        </a:rPr>
                        <a:t>наскрізного фрахту або прямої доставки готової продукції </a:t>
                      </a:r>
                      <a:r>
                        <a:rPr lang="uk-UA" sz="1600" dirty="0" err="1">
                          <a:solidFill>
                            <a:srgbClr val="FF0000"/>
                          </a:solidFill>
                          <a:effectLst/>
                        </a:rPr>
                        <a:t>ритейлерам</a:t>
                      </a:r>
                      <a:r>
                        <a:rPr lang="uk-UA" sz="1600" dirty="0">
                          <a:solidFill>
                            <a:srgbClr val="FF0000"/>
                          </a:solidFill>
                          <a:effectLst/>
                        </a:rPr>
                        <a:t>, минаючи оптовиків. </a:t>
                      </a:r>
                      <a:r>
                        <a:rPr lang="uk-UA" sz="1600" dirty="0">
                          <a:solidFill>
                            <a:schemeClr val="tx1"/>
                          </a:solidFill>
                          <a:effectLst/>
                        </a:rPr>
                        <a:t>Для ефективної роботи CR-орієнтованих логістичних систем необхідно виконувати </a:t>
                      </a:r>
                      <a:r>
                        <a:rPr lang="uk-UA" sz="1600" dirty="0">
                          <a:solidFill>
                            <a:srgbClr val="FF0000"/>
                          </a:solidFill>
                          <a:effectLst/>
                        </a:rPr>
                        <a:t>дві основні умови: </a:t>
                      </a:r>
                      <a:endParaRPr lang="ru-RU" sz="1600" dirty="0">
                        <a:solidFill>
                          <a:srgbClr val="FF0000"/>
                        </a:solidFill>
                        <a:effectLst/>
                      </a:endParaRPr>
                    </a:p>
                    <a:p>
                      <a:pPr algn="just">
                        <a:lnSpc>
                          <a:spcPct val="120000"/>
                        </a:lnSpc>
                        <a:spcAft>
                          <a:spcPts val="0"/>
                        </a:spcAft>
                      </a:pPr>
                      <a:r>
                        <a:rPr lang="uk-UA" sz="1600" dirty="0">
                          <a:solidFill>
                            <a:schemeClr val="tx1"/>
                          </a:solidFill>
                          <a:effectLst/>
                        </a:rPr>
                        <a:t>по-перше, має бути забезпечена </a:t>
                      </a:r>
                      <a:r>
                        <a:rPr lang="uk-UA" sz="1600" dirty="0">
                          <a:solidFill>
                            <a:srgbClr val="FF0000"/>
                          </a:solidFill>
                          <a:effectLst/>
                        </a:rPr>
                        <a:t>достовірна інформація</a:t>
                      </a:r>
                      <a:r>
                        <a:rPr lang="uk-UA" sz="1600" dirty="0">
                          <a:solidFill>
                            <a:schemeClr val="tx1"/>
                          </a:solidFill>
                          <a:effectLst/>
                        </a:rPr>
                        <a:t> від </a:t>
                      </a:r>
                      <a:r>
                        <a:rPr lang="uk-UA" sz="1600" dirty="0" err="1">
                          <a:solidFill>
                            <a:schemeClr val="tx1"/>
                          </a:solidFill>
                          <a:effectLst/>
                        </a:rPr>
                        <a:t>ритейлерів</a:t>
                      </a:r>
                      <a:r>
                        <a:rPr lang="uk-UA" sz="1600" dirty="0">
                          <a:solidFill>
                            <a:schemeClr val="tx1"/>
                          </a:solidFill>
                          <a:effectLst/>
                        </a:rPr>
                        <a:t> і надійна доставка готової продукції; </a:t>
                      </a:r>
                      <a:endParaRPr lang="ru-RU" sz="1600" dirty="0">
                        <a:solidFill>
                          <a:schemeClr val="tx1"/>
                        </a:solidFill>
                        <a:effectLst/>
                      </a:endParaRPr>
                    </a:p>
                    <a:p>
                      <a:pPr algn="just">
                        <a:lnSpc>
                          <a:spcPct val="120000"/>
                        </a:lnSpc>
                        <a:spcAft>
                          <a:spcPts val="0"/>
                        </a:spcAft>
                      </a:pPr>
                      <a:r>
                        <a:rPr lang="uk-UA" sz="1600" dirty="0">
                          <a:solidFill>
                            <a:schemeClr val="tx1"/>
                          </a:solidFill>
                          <a:effectLst/>
                        </a:rPr>
                        <a:t>по-друге, розміри </a:t>
                      </a:r>
                      <a:r>
                        <a:rPr lang="uk-UA" sz="1600" dirty="0">
                          <a:solidFill>
                            <a:srgbClr val="FF0000"/>
                          </a:solidFill>
                          <a:effectLst/>
                        </a:rPr>
                        <a:t>вантажних відправлень мають максимально відповідати вантажомісткості транспортних засобів</a:t>
                      </a:r>
                      <a:endParaRPr lang="ru-RU" sz="1600" dirty="0">
                        <a:solidFill>
                          <a:srgbClr val="FF0000"/>
                        </a:solidFill>
                        <a:effectLst/>
                        <a:latin typeface="Calibri"/>
                        <a:ea typeface="Times New Roman"/>
                        <a:cs typeface="Times New Roman"/>
                      </a:endParaRPr>
                    </a:p>
                  </a:txBody>
                  <a:tcPr marL="67084" marR="67084" marT="0" marB="0">
                    <a:solidFill>
                      <a:schemeClr val="accent2">
                        <a:lumMod val="20000"/>
                        <a:lumOff val="80000"/>
                      </a:schemeClr>
                    </a:solidFill>
                  </a:tcPr>
                </a:tc>
              </a:tr>
            </a:tbl>
          </a:graphicData>
        </a:graphic>
      </p:graphicFrame>
    </p:spTree>
    <p:extLst>
      <p:ext uri="{BB962C8B-B14F-4D97-AF65-F5344CB8AC3E}">
        <p14:creationId xmlns:p14="http://schemas.microsoft.com/office/powerpoint/2010/main" val="28778103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682682543"/>
              </p:ext>
            </p:extLst>
          </p:nvPr>
        </p:nvGraphicFramePr>
        <p:xfrm>
          <a:off x="228600" y="228600"/>
          <a:ext cx="8610600" cy="6248400"/>
        </p:xfrm>
        <a:graphic>
          <a:graphicData uri="http://schemas.openxmlformats.org/drawingml/2006/table">
            <a:tbl>
              <a:tblPr firstRow="1" firstCol="1" bandRow="1">
                <a:tableStyleId>{5C22544A-7EE6-4342-B048-85BDC9FD1C3A}</a:tableStyleId>
              </a:tblPr>
              <a:tblGrid>
                <a:gridCol w="1981200"/>
                <a:gridCol w="6629400"/>
              </a:tblGrid>
              <a:tr h="4523108">
                <a:tc>
                  <a:txBody>
                    <a:bodyPr/>
                    <a:lstStyle/>
                    <a:p>
                      <a:pPr algn="ctr">
                        <a:lnSpc>
                          <a:spcPct val="120000"/>
                        </a:lnSpc>
                        <a:spcAft>
                          <a:spcPts val="0"/>
                        </a:spcAft>
                      </a:pPr>
                      <a:r>
                        <a:rPr lang="uk-UA" sz="1800" dirty="0">
                          <a:solidFill>
                            <a:schemeClr val="tx1"/>
                          </a:solidFill>
                          <a:effectLst/>
                        </a:rPr>
                        <a:t>Логістична технологія AR – (</a:t>
                      </a:r>
                      <a:r>
                        <a:rPr lang="en-US" sz="1800" dirty="0">
                          <a:solidFill>
                            <a:schemeClr val="tx1"/>
                          </a:solidFill>
                          <a:effectLst/>
                        </a:rPr>
                        <a:t>Automatic Replenishment</a:t>
                      </a:r>
                      <a:r>
                        <a:rPr lang="uk-UA" sz="1800" dirty="0">
                          <a:solidFill>
                            <a:schemeClr val="tx1"/>
                          </a:solidFill>
                          <a:effectLst/>
                        </a:rPr>
                        <a:t>) - метод "автоматичного поповнення запасів"</a:t>
                      </a:r>
                      <a:endParaRPr lang="ru-RU" sz="1800" dirty="0">
                        <a:solidFill>
                          <a:schemeClr val="tx1"/>
                        </a:solidFill>
                        <a:effectLst/>
                        <a:latin typeface="Calibri"/>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20000"/>
                        </a:lnSpc>
                        <a:spcAft>
                          <a:spcPts val="0"/>
                        </a:spcAft>
                      </a:pPr>
                      <a:r>
                        <a:rPr lang="uk-UA" sz="1800" dirty="0">
                          <a:solidFill>
                            <a:schemeClr val="tx1"/>
                          </a:solidFill>
                          <a:effectLst/>
                        </a:rPr>
                        <a:t>забезпечує постачальників (виробників) готової продукції набором необхідних правил для ухвалення рішень щодо товарних атрибутів і категорій. Категорія містить інформацію про розміри, кольори і супутні товари, зазвичай </a:t>
                      </a:r>
                      <a:r>
                        <a:rPr lang="uk-UA" sz="1800" dirty="0" smtClean="0">
                          <a:solidFill>
                            <a:schemeClr val="tx1"/>
                          </a:solidFill>
                          <a:effectLst/>
                        </a:rPr>
                        <a:t>представлених </a:t>
                      </a:r>
                      <a:r>
                        <a:rPr lang="uk-UA" sz="1800" dirty="0">
                          <a:solidFill>
                            <a:schemeClr val="tx1"/>
                          </a:solidFill>
                          <a:effectLst/>
                        </a:rPr>
                        <a:t>одночасно в певній торговельній точці роздрібної мережі.</a:t>
                      </a:r>
                      <a:endParaRPr lang="ru-RU" sz="1800" dirty="0">
                        <a:solidFill>
                          <a:schemeClr val="tx1"/>
                        </a:solidFill>
                        <a:effectLst/>
                      </a:endParaRPr>
                    </a:p>
                    <a:p>
                      <a:pPr algn="just">
                        <a:lnSpc>
                          <a:spcPct val="120000"/>
                        </a:lnSpc>
                        <a:spcAft>
                          <a:spcPts val="0"/>
                        </a:spcAft>
                      </a:pPr>
                      <a:r>
                        <a:rPr lang="uk-UA" sz="1800" dirty="0">
                          <a:solidFill>
                            <a:srgbClr val="FF0000"/>
                          </a:solidFill>
                          <a:effectLst/>
                        </a:rPr>
                        <a:t>Застосовуючи метод AR, постачальник може </a:t>
                      </a:r>
                      <a:r>
                        <a:rPr lang="uk-UA" sz="1800" dirty="0" err="1">
                          <a:solidFill>
                            <a:srgbClr val="FF0000"/>
                          </a:solidFill>
                          <a:effectLst/>
                        </a:rPr>
                        <a:t>задовільнити</a:t>
                      </a:r>
                      <a:r>
                        <a:rPr lang="uk-UA" sz="1800" dirty="0">
                          <a:solidFill>
                            <a:srgbClr val="FF0000"/>
                          </a:solidFill>
                          <a:effectLst/>
                        </a:rPr>
                        <a:t> потреби </a:t>
                      </a:r>
                      <a:r>
                        <a:rPr lang="uk-UA" sz="1800" dirty="0" err="1">
                          <a:solidFill>
                            <a:srgbClr val="FF0000"/>
                          </a:solidFill>
                          <a:effectLst/>
                        </a:rPr>
                        <a:t>ритейлера</a:t>
                      </a:r>
                      <a:r>
                        <a:rPr lang="uk-UA" sz="1800" dirty="0">
                          <a:solidFill>
                            <a:srgbClr val="FF0000"/>
                          </a:solidFill>
                          <a:effectLst/>
                        </a:rPr>
                        <a:t> в товарній категорії, усунувши необхідність стежити за одиничними продажами і рівнем запасів для швидко реалізованих товарів. </a:t>
                      </a:r>
                      <a:r>
                        <a:rPr lang="uk-UA" sz="1800" dirty="0">
                          <a:solidFill>
                            <a:schemeClr val="tx1"/>
                          </a:solidFill>
                          <a:effectLst/>
                        </a:rPr>
                        <a:t>Облік у товарній категорії дозволяє постачальникам підвищувати гнучкість і ефективно поповнювати запаси. Управління постачальниками запасів </a:t>
                      </a:r>
                      <a:r>
                        <a:rPr lang="uk-UA" sz="1800" dirty="0" err="1">
                          <a:solidFill>
                            <a:schemeClr val="tx1"/>
                          </a:solidFill>
                          <a:effectLst/>
                        </a:rPr>
                        <a:t>ритейлерів</a:t>
                      </a:r>
                      <a:r>
                        <a:rPr lang="uk-UA" sz="1800" dirty="0">
                          <a:solidFill>
                            <a:schemeClr val="tx1"/>
                          </a:solidFill>
                          <a:effectLst/>
                        </a:rPr>
                        <a:t> підвищує їх відповідальність за надійність поставок і підтримку рівня запасів, відповідно до попиту.</a:t>
                      </a:r>
                      <a:endParaRPr lang="ru-RU" sz="1800" dirty="0">
                        <a:solidFill>
                          <a:schemeClr val="tx1"/>
                        </a:solidFill>
                        <a:effectLst/>
                        <a:latin typeface="Calibri"/>
                        <a:ea typeface="Times New Roman"/>
                        <a:cs typeface="Times New Roman"/>
                      </a:endParaRPr>
                    </a:p>
                  </a:txBody>
                  <a:tcPr marL="68580" marR="68580" marT="0" marB="0">
                    <a:solidFill>
                      <a:schemeClr val="accent4">
                        <a:lumMod val="20000"/>
                        <a:lumOff val="80000"/>
                      </a:schemeClr>
                    </a:solidFill>
                  </a:tcPr>
                </a:tc>
              </a:tr>
              <a:tr h="1725292">
                <a:tc>
                  <a:txBody>
                    <a:bodyPr/>
                    <a:lstStyle/>
                    <a:p>
                      <a:pPr algn="ctr">
                        <a:lnSpc>
                          <a:spcPct val="120000"/>
                        </a:lnSpc>
                        <a:spcAft>
                          <a:spcPts val="0"/>
                        </a:spcAft>
                      </a:pPr>
                      <a:r>
                        <a:rPr lang="uk-UA" sz="1800" b="1" dirty="0">
                          <a:solidFill>
                            <a:srgbClr val="FF0000"/>
                          </a:solidFill>
                          <a:effectLst/>
                        </a:rPr>
                        <a:t> </a:t>
                      </a:r>
                      <a:endParaRPr lang="ru-RU" sz="1800" b="1" dirty="0">
                        <a:solidFill>
                          <a:srgbClr val="FF0000"/>
                        </a:solidFill>
                        <a:effectLst/>
                        <a:latin typeface="Calibri"/>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20000"/>
                        </a:lnSpc>
                        <a:spcAft>
                          <a:spcPts val="0"/>
                        </a:spcAft>
                      </a:pPr>
                      <a:r>
                        <a:rPr lang="uk-UA" sz="1800" b="1" dirty="0">
                          <a:solidFill>
                            <a:srgbClr val="FF0000"/>
                          </a:solidFill>
                          <a:effectLst/>
                        </a:rPr>
                        <a:t>Із позиції </a:t>
                      </a:r>
                      <a:r>
                        <a:rPr lang="uk-UA" sz="1800" b="1" dirty="0" err="1">
                          <a:solidFill>
                            <a:srgbClr val="FF0000"/>
                          </a:solidFill>
                          <a:effectLst/>
                        </a:rPr>
                        <a:t>ритейлерів</a:t>
                      </a:r>
                      <a:r>
                        <a:rPr lang="uk-UA" sz="1800" b="1" dirty="0">
                          <a:solidFill>
                            <a:srgbClr val="FF0000"/>
                          </a:solidFill>
                          <a:effectLst/>
                        </a:rPr>
                        <a:t> результатом упровадження технології AR є програма поповнення страхових запасів, що дозволяє максимізувати обсяг продажів у кожній товарній категорії. Ця стратегія дозволяє також знизити витрати </a:t>
                      </a:r>
                      <a:r>
                        <a:rPr lang="uk-UA" sz="1800" b="1" dirty="0" err="1">
                          <a:solidFill>
                            <a:srgbClr val="FF0000"/>
                          </a:solidFill>
                          <a:effectLst/>
                        </a:rPr>
                        <a:t>ритейлерів</a:t>
                      </a:r>
                      <a:r>
                        <a:rPr lang="uk-UA" sz="1800" b="1" dirty="0">
                          <a:solidFill>
                            <a:srgbClr val="FF0000"/>
                          </a:solidFill>
                          <a:effectLst/>
                        </a:rPr>
                        <a:t>, пов'язані з поділом запасів  і забезпеченням надійності їх </a:t>
                      </a:r>
                      <a:r>
                        <a:rPr lang="uk-UA" sz="1800" b="1" dirty="0" smtClean="0">
                          <a:solidFill>
                            <a:srgbClr val="FF0000"/>
                          </a:solidFill>
                          <a:effectLst/>
                        </a:rPr>
                        <a:t>поповнення. </a:t>
                      </a:r>
                      <a:endParaRPr lang="ru-RU" sz="1800" b="1" dirty="0">
                        <a:solidFill>
                          <a:srgbClr val="FF0000"/>
                        </a:solidFill>
                        <a:effectLst/>
                        <a:latin typeface="Calibri"/>
                        <a:ea typeface="Times New Roman"/>
                        <a:cs typeface="Times New Roman"/>
                      </a:endParaRPr>
                    </a:p>
                  </a:txBody>
                  <a:tcPr marL="68580" marR="68580" marT="0" marB="0">
                    <a:solidFill>
                      <a:schemeClr val="accent4">
                        <a:lumMod val="20000"/>
                        <a:lumOff val="80000"/>
                      </a:schemeClr>
                    </a:solidFill>
                  </a:tcPr>
                </a:tc>
              </a:tr>
            </a:tbl>
          </a:graphicData>
        </a:graphic>
      </p:graphicFrame>
      <p:cxnSp>
        <p:nvCxnSpPr>
          <p:cNvPr id="3" name="Прямая соединительная линия 2"/>
          <p:cNvCxnSpPr/>
          <p:nvPr/>
        </p:nvCxnSpPr>
        <p:spPr>
          <a:xfrm>
            <a:off x="2100263" y="11453813"/>
            <a:ext cx="623887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549563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117693"/>
            <a:ext cx="8915400" cy="6247864"/>
          </a:xfrm>
          <a:prstGeom prst="rect">
            <a:avLst/>
          </a:prstGeom>
        </p:spPr>
        <p:txBody>
          <a:bodyPr wrap="square">
            <a:spAutoFit/>
          </a:bodyPr>
          <a:lstStyle/>
          <a:p>
            <a:r>
              <a:rPr lang="uk-UA" sz="2500" b="1" dirty="0"/>
              <a:t>Логістична концепція </a:t>
            </a:r>
            <a:r>
              <a:rPr lang="uk-UA" sz="2500" b="1" i="1" dirty="0" err="1"/>
              <a:t>Effective</a:t>
            </a:r>
            <a:r>
              <a:rPr lang="uk-UA" sz="2500" b="1" i="1" dirty="0"/>
              <a:t> </a:t>
            </a:r>
            <a:r>
              <a:rPr lang="uk-UA" sz="2500" b="1" i="1" dirty="0" err="1"/>
              <a:t>Customer</a:t>
            </a:r>
            <a:r>
              <a:rPr lang="uk-UA" sz="2500" b="1" i="1" dirty="0"/>
              <a:t> </a:t>
            </a:r>
            <a:r>
              <a:rPr lang="uk-UA" sz="2500" b="1" i="1" dirty="0" err="1"/>
              <a:t>Response</a:t>
            </a:r>
            <a:r>
              <a:rPr lang="uk-UA" sz="2500" b="1" i="1" dirty="0"/>
              <a:t> (ECR)</a:t>
            </a:r>
            <a:r>
              <a:rPr lang="uk-UA" sz="2500" b="1" dirty="0"/>
              <a:t>  </a:t>
            </a:r>
            <a:r>
              <a:rPr lang="uk-UA" sz="2500" b="1" i="1" dirty="0"/>
              <a:t>–</a:t>
            </a:r>
            <a:r>
              <a:rPr lang="uk-UA" sz="2500" b="1" dirty="0"/>
              <a:t>"</a:t>
            </a:r>
            <a:r>
              <a:rPr lang="uk-UA" sz="2500" dirty="0"/>
              <a:t>ефективна реакція на запити споживачів", часто розглядається фахівцями з логістики як </a:t>
            </a:r>
            <a:r>
              <a:rPr lang="uk-UA" sz="2500" b="1" dirty="0">
                <a:solidFill>
                  <a:srgbClr val="FF0000"/>
                </a:solidFill>
              </a:rPr>
              <a:t>синонім концепції </a:t>
            </a:r>
            <a:r>
              <a:rPr lang="en-US" sz="2500" b="1" i="1" dirty="0">
                <a:solidFill>
                  <a:srgbClr val="FF0000"/>
                </a:solidFill>
              </a:rPr>
              <a:t>JI</a:t>
            </a:r>
            <a:r>
              <a:rPr lang="uk-UA" sz="2500" b="1" i="1" dirty="0">
                <a:solidFill>
                  <a:srgbClr val="FF0000"/>
                </a:solidFill>
              </a:rPr>
              <a:t>Т </a:t>
            </a:r>
            <a:r>
              <a:rPr lang="uk-UA" sz="2500" b="1" dirty="0">
                <a:solidFill>
                  <a:srgbClr val="FF0000"/>
                </a:solidFill>
              </a:rPr>
              <a:t>в дистрибуції </a:t>
            </a:r>
            <a:r>
              <a:rPr lang="uk-UA" sz="2500" dirty="0"/>
              <a:t>споживчих товарів. Ця концепція є розвитком методу "швидкого реагування" </a:t>
            </a:r>
            <a:r>
              <a:rPr lang="uk-UA" sz="2500" i="1" dirty="0"/>
              <a:t>(QR)</a:t>
            </a:r>
            <a:r>
              <a:rPr lang="uk-UA" sz="2500" dirty="0"/>
              <a:t>     і передбачає використання виробниками і роздрібними магазинами комп'ютеризованих систем для автоматичного оброблення замовлень під час виконання однотипних операцій, що дозволяє стежити за переміщенням товарів у дистрибутивній мережі. </a:t>
            </a:r>
            <a:r>
              <a:rPr lang="uk-UA" sz="2500" b="1" dirty="0">
                <a:solidFill>
                  <a:srgbClr val="FF0000"/>
                </a:solidFill>
              </a:rPr>
              <a:t>Ефективна реакція на запити споживачів містить у собі метод </a:t>
            </a:r>
            <a:r>
              <a:rPr lang="uk-UA" sz="2500" b="1" i="1" dirty="0">
                <a:solidFill>
                  <a:srgbClr val="FF0000"/>
                </a:solidFill>
              </a:rPr>
              <a:t>QR</a:t>
            </a:r>
            <a:r>
              <a:rPr lang="uk-UA" sz="2500" b="1" dirty="0">
                <a:solidFill>
                  <a:srgbClr val="FF0000"/>
                </a:solidFill>
              </a:rPr>
              <a:t> і фокусується на розподілі, просуванні та продажу </a:t>
            </a:r>
            <a:r>
              <a:rPr lang="uk-UA" sz="2500" b="1" dirty="0" smtClean="0">
                <a:solidFill>
                  <a:srgbClr val="FF0000"/>
                </a:solidFill>
              </a:rPr>
              <a:t>товарів.</a:t>
            </a:r>
            <a:endParaRPr lang="ru-RU" sz="2500" b="1" dirty="0">
              <a:solidFill>
                <a:srgbClr val="FF0000"/>
              </a:solidFill>
            </a:endParaRPr>
          </a:p>
          <a:p>
            <a:r>
              <a:rPr lang="uk-UA" sz="2500" dirty="0"/>
              <a:t>Галузеві дослідження з оцінювання ефективності використання концепції </a:t>
            </a:r>
            <a:r>
              <a:rPr lang="uk-UA" sz="2500" i="1" dirty="0"/>
              <a:t>ECR</a:t>
            </a:r>
            <a:r>
              <a:rPr lang="uk-UA" sz="2500" dirty="0"/>
              <a:t> у США показали, що вона дозволяє </a:t>
            </a:r>
            <a:r>
              <a:rPr lang="uk-UA" sz="2500" b="1" dirty="0">
                <a:solidFill>
                  <a:srgbClr val="00B050"/>
                </a:solidFill>
              </a:rPr>
              <a:t>заощадити до 10,8 % споживчої ціни. </a:t>
            </a:r>
            <a:r>
              <a:rPr lang="uk-UA" sz="2500" dirty="0"/>
              <a:t>Системи </a:t>
            </a:r>
            <a:r>
              <a:rPr lang="uk-UA" sz="2500" i="1" dirty="0"/>
              <a:t>ECR</a:t>
            </a:r>
            <a:r>
              <a:rPr lang="uk-UA" sz="2500" dirty="0"/>
              <a:t> широко застосовуються у США в бакалійній промисловості, а також в інших галузях, де виробляється продукція масового попиту. </a:t>
            </a:r>
            <a:endParaRPr lang="ru-RU" sz="2500" dirty="0"/>
          </a:p>
        </p:txBody>
      </p:sp>
    </p:spTree>
    <p:extLst>
      <p:ext uri="{BB962C8B-B14F-4D97-AF65-F5344CB8AC3E}">
        <p14:creationId xmlns:p14="http://schemas.microsoft.com/office/powerpoint/2010/main" val="12528324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 y="40749"/>
            <a:ext cx="8991600" cy="6817251"/>
          </a:xfrm>
          <a:prstGeom prst="rect">
            <a:avLst/>
          </a:prstGeom>
        </p:spPr>
        <p:txBody>
          <a:bodyPr wrap="square">
            <a:spAutoFit/>
          </a:bodyPr>
          <a:lstStyle/>
          <a:p>
            <a:r>
              <a:rPr lang="uk-UA" sz="2300" b="1" dirty="0" smtClean="0"/>
              <a:t>Система </a:t>
            </a:r>
            <a:r>
              <a:rPr lang="uk-UA" sz="2300" b="1" dirty="0"/>
              <a:t>планування безперервного поповнення запасів </a:t>
            </a:r>
            <a:r>
              <a:rPr lang="uk-UA" sz="2300" b="1" i="1" dirty="0"/>
              <a:t>(</a:t>
            </a:r>
            <a:r>
              <a:rPr lang="uk-UA" sz="2300" b="1" i="1" dirty="0" err="1"/>
              <a:t>Continuous</a:t>
            </a:r>
            <a:r>
              <a:rPr lang="uk-UA" sz="2300" b="1" i="1" dirty="0"/>
              <a:t> </a:t>
            </a:r>
            <a:r>
              <a:rPr lang="uk-UA" sz="2300" b="1" i="1" dirty="0" err="1"/>
              <a:t>Replenishment</a:t>
            </a:r>
            <a:r>
              <a:rPr lang="uk-UA" sz="2300" b="1" i="1" dirty="0"/>
              <a:t> </a:t>
            </a:r>
            <a:r>
              <a:rPr lang="uk-UA" sz="2300" b="1" i="1" dirty="0" err="1"/>
              <a:t>Planning</a:t>
            </a:r>
            <a:r>
              <a:rPr lang="uk-UA" sz="2300" b="1" i="1" dirty="0"/>
              <a:t> — CRP),</a:t>
            </a:r>
            <a:r>
              <a:rPr lang="uk-UA" sz="2300" b="1" dirty="0"/>
              <a:t> </a:t>
            </a:r>
            <a:r>
              <a:rPr lang="uk-UA" sz="2300" dirty="0"/>
              <a:t>використовуваної </a:t>
            </a:r>
            <a:r>
              <a:rPr lang="uk-UA" sz="2300" i="1" dirty="0" err="1"/>
              <a:t>Kendall</a:t>
            </a:r>
            <a:r>
              <a:rPr lang="uk-UA" sz="2300" i="1" dirty="0"/>
              <a:t> </a:t>
            </a:r>
            <a:r>
              <a:rPr lang="uk-UA" sz="2300" i="1" dirty="0" err="1"/>
              <a:t>Healthcare</a:t>
            </a:r>
            <a:r>
              <a:rPr lang="uk-UA" sz="2300" i="1" dirty="0"/>
              <a:t> </a:t>
            </a:r>
            <a:r>
              <a:rPr lang="uk-UA" sz="2300" i="1" dirty="0" err="1"/>
              <a:t>Products</a:t>
            </a:r>
            <a:r>
              <a:rPr lang="uk-UA" sz="2300" i="1" dirty="0"/>
              <a:t> </a:t>
            </a:r>
            <a:r>
              <a:rPr lang="uk-UA" sz="2300" i="1" dirty="0" err="1"/>
              <a:t>Company</a:t>
            </a:r>
            <a:r>
              <a:rPr lang="uk-UA" sz="2300" dirty="0"/>
              <a:t> для організації поставок продовольства до лікарень</a:t>
            </a:r>
            <a:r>
              <a:rPr lang="uk-UA" sz="2300" dirty="0" smtClean="0"/>
              <a:t>.</a:t>
            </a:r>
          </a:p>
          <a:p>
            <a:r>
              <a:rPr lang="uk-UA" sz="2300" dirty="0" smtClean="0"/>
              <a:t>  </a:t>
            </a:r>
            <a:r>
              <a:rPr lang="uk-UA" sz="2300" dirty="0"/>
              <a:t>Дані про складські запаси й поточні замовлення покупців передають у спеціальну інформаційну систему компанії окремо по кожному магазину та продукту. </a:t>
            </a:r>
            <a:r>
              <a:rPr lang="uk-UA" sz="2300" b="1" dirty="0"/>
              <a:t>Дані про продажі товарів за попередній день, що надходять із лікарні, використовують для прогнозування щоденного споживання продукції й передають до інформаційної системи</a:t>
            </a:r>
            <a:r>
              <a:rPr lang="uk-UA" sz="2300" dirty="0"/>
              <a:t>. Після формування </a:t>
            </a:r>
            <a:r>
              <a:rPr lang="uk-UA" sz="2300" b="1" dirty="0"/>
              <a:t>замовлення</a:t>
            </a:r>
            <a:r>
              <a:rPr lang="uk-UA" sz="2300" dirty="0"/>
              <a:t> за системою </a:t>
            </a:r>
            <a:r>
              <a:rPr lang="uk-UA" sz="2300" i="1" dirty="0"/>
              <a:t>CRP</a:t>
            </a:r>
            <a:r>
              <a:rPr lang="uk-UA" sz="2300" dirty="0"/>
              <a:t> і його відправлення в розподільний центр для оброблення та виконання, він </a:t>
            </a:r>
            <a:r>
              <a:rPr lang="uk-UA" sz="2300" b="1" dirty="0"/>
              <a:t>посилається в систему обробки отриманих замовлень, де формується маршрутний лист відправлення найближчим рейсом автомобіля</a:t>
            </a:r>
            <a:r>
              <a:rPr lang="uk-UA" sz="2300" dirty="0"/>
              <a:t>. На наступний день після того як замовлення доставляється з розподільного центру компанії  «</a:t>
            </a:r>
            <a:r>
              <a:rPr lang="uk-UA" sz="2300" i="1" dirty="0" err="1"/>
              <a:t>Kendall</a:t>
            </a:r>
            <a:r>
              <a:rPr lang="uk-UA" sz="2300" dirty="0"/>
              <a:t>» до лікарні, надходить спеціальне повідомлення про доставку (</a:t>
            </a:r>
            <a:r>
              <a:rPr lang="uk-UA" sz="2300" i="1" dirty="0" err="1"/>
              <a:t>Advance</a:t>
            </a:r>
            <a:r>
              <a:rPr lang="uk-UA" sz="2300" i="1" dirty="0"/>
              <a:t> </a:t>
            </a:r>
            <a:r>
              <a:rPr lang="uk-UA" sz="2300" i="1" dirty="0" err="1"/>
              <a:t>Shipment</a:t>
            </a:r>
            <a:r>
              <a:rPr lang="uk-UA" sz="2300" i="1" dirty="0"/>
              <a:t> </a:t>
            </a:r>
            <a:r>
              <a:rPr lang="uk-UA" sz="2300" i="1" dirty="0" err="1"/>
              <a:t>Notification</a:t>
            </a:r>
            <a:r>
              <a:rPr lang="uk-UA" sz="2300" i="1" dirty="0"/>
              <a:t>)</a:t>
            </a:r>
            <a:r>
              <a:rPr lang="uk-UA" sz="2300" dirty="0"/>
              <a:t>. Якщо замовлення отримано, надсилається спеціальний чек для підтвердження кількості та поповнення буферних запасів розподільного центру </a:t>
            </a:r>
            <a:endParaRPr lang="ru-RU" sz="2300" dirty="0"/>
          </a:p>
        </p:txBody>
      </p:sp>
    </p:spTree>
    <p:extLst>
      <p:ext uri="{BB962C8B-B14F-4D97-AF65-F5344CB8AC3E}">
        <p14:creationId xmlns:p14="http://schemas.microsoft.com/office/powerpoint/2010/main" val="34250632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7364" y="304800"/>
            <a:ext cx="7848600" cy="6247864"/>
          </a:xfrm>
          <a:prstGeom prst="rect">
            <a:avLst/>
          </a:prstGeom>
        </p:spPr>
        <p:txBody>
          <a:bodyPr wrap="square">
            <a:spAutoFit/>
          </a:bodyPr>
          <a:lstStyle/>
          <a:p>
            <a:r>
              <a:rPr lang="ru-RU" sz="4000" dirty="0"/>
              <a:t>ЯКИЙ З ВАРІАНТІВ ВІДНОСИТЬСЯ ДО КОНЦЕПЦІЇ DDT</a:t>
            </a:r>
            <a:r>
              <a:rPr lang="ru-RU" sz="4000" dirty="0" smtClean="0"/>
              <a:t>?</a:t>
            </a:r>
          </a:p>
          <a:p>
            <a:r>
              <a:rPr lang="ru-RU" sz="4000" dirty="0" smtClean="0"/>
              <a:t> </a:t>
            </a:r>
            <a:r>
              <a:rPr lang="ru-RU" sz="4000" dirty="0"/>
              <a:t>а) «точка </a:t>
            </a:r>
            <a:r>
              <a:rPr lang="ru-RU" sz="4000" dirty="0" err="1"/>
              <a:t>замовлення</a:t>
            </a:r>
            <a:r>
              <a:rPr lang="ru-RU" sz="4000" dirty="0" smtClean="0"/>
              <a:t>»</a:t>
            </a:r>
          </a:p>
          <a:p>
            <a:r>
              <a:rPr lang="ru-RU" sz="4000" dirty="0" smtClean="0"/>
              <a:t> </a:t>
            </a:r>
            <a:r>
              <a:rPr lang="ru-RU" sz="4000" dirty="0"/>
              <a:t>б) «точка </a:t>
            </a:r>
            <a:r>
              <a:rPr lang="ru-RU" sz="4000" dirty="0" err="1"/>
              <a:t>перезаказа</a:t>
            </a:r>
            <a:r>
              <a:rPr lang="ru-RU" sz="4000" dirty="0" smtClean="0"/>
              <a:t>»</a:t>
            </a:r>
          </a:p>
          <a:p>
            <a:r>
              <a:rPr lang="ru-RU" sz="4000" dirty="0" smtClean="0"/>
              <a:t> </a:t>
            </a:r>
            <a:r>
              <a:rPr lang="ru-RU" sz="4000" dirty="0"/>
              <a:t>в) «</a:t>
            </a:r>
            <a:r>
              <a:rPr lang="ru-RU" sz="4000" dirty="0" err="1"/>
              <a:t>швидке</a:t>
            </a:r>
            <a:r>
              <a:rPr lang="ru-RU" sz="4000" dirty="0"/>
              <a:t> </a:t>
            </a:r>
            <a:r>
              <a:rPr lang="ru-RU" sz="4000" dirty="0" err="1"/>
              <a:t>реагування</a:t>
            </a:r>
            <a:r>
              <a:rPr lang="ru-RU" sz="4000" dirty="0" smtClean="0"/>
              <a:t>»</a:t>
            </a:r>
          </a:p>
          <a:p>
            <a:r>
              <a:rPr lang="ru-RU" sz="4000" dirty="0" smtClean="0"/>
              <a:t> </a:t>
            </a:r>
            <a:r>
              <a:rPr lang="ru-RU" sz="4000" dirty="0"/>
              <a:t>г) «нуль </a:t>
            </a:r>
            <a:r>
              <a:rPr lang="ru-RU" sz="4000" dirty="0" err="1"/>
              <a:t>дефектів</a:t>
            </a:r>
            <a:r>
              <a:rPr lang="ru-RU" sz="4000" dirty="0"/>
              <a:t>» </a:t>
            </a:r>
            <a:endParaRPr lang="ru-RU" sz="4000" dirty="0" smtClean="0"/>
          </a:p>
          <a:p>
            <a:r>
              <a:rPr lang="ru-RU" sz="4000" dirty="0" smtClean="0"/>
              <a:t>д</a:t>
            </a:r>
            <a:r>
              <a:rPr lang="ru-RU" sz="4000" dirty="0"/>
              <a:t>) «</a:t>
            </a:r>
            <a:r>
              <a:rPr lang="ru-RU" sz="4000" dirty="0" err="1"/>
              <a:t>автоматичне</a:t>
            </a:r>
            <a:r>
              <a:rPr lang="ru-RU" sz="4000" dirty="0"/>
              <a:t> </a:t>
            </a:r>
            <a:r>
              <a:rPr lang="ru-RU" sz="4000" dirty="0" err="1"/>
              <a:t>поповнення</a:t>
            </a:r>
            <a:r>
              <a:rPr lang="ru-RU" sz="4000" dirty="0"/>
              <a:t> </a:t>
            </a:r>
            <a:r>
              <a:rPr lang="ru-RU" sz="4000" dirty="0" err="1"/>
              <a:t>запасів</a:t>
            </a:r>
            <a:r>
              <a:rPr lang="ru-RU" sz="4000" dirty="0" smtClean="0"/>
              <a:t>»</a:t>
            </a:r>
          </a:p>
          <a:p>
            <a:r>
              <a:rPr lang="ru-RU" sz="4000" dirty="0" smtClean="0"/>
              <a:t> </a:t>
            </a:r>
            <a:r>
              <a:rPr lang="ru-RU" sz="4000" dirty="0"/>
              <a:t>е) «</a:t>
            </a:r>
            <a:r>
              <a:rPr lang="ru-RU" sz="4000" dirty="0" err="1"/>
              <a:t>безперервне</a:t>
            </a:r>
            <a:r>
              <a:rPr lang="ru-RU" sz="4000" dirty="0"/>
              <a:t> </a:t>
            </a:r>
            <a:r>
              <a:rPr lang="ru-RU" sz="4000" dirty="0" err="1"/>
              <a:t>поповнення</a:t>
            </a:r>
            <a:r>
              <a:rPr lang="ru-RU" sz="4000" dirty="0"/>
              <a:t> </a:t>
            </a:r>
            <a:r>
              <a:rPr lang="ru-RU" sz="4000" dirty="0" err="1"/>
              <a:t>запасів</a:t>
            </a:r>
            <a:r>
              <a:rPr lang="ru-RU" sz="4000" dirty="0"/>
              <a:t>» </a:t>
            </a:r>
          </a:p>
        </p:txBody>
      </p:sp>
    </p:spTree>
    <p:extLst>
      <p:ext uri="{BB962C8B-B14F-4D97-AF65-F5344CB8AC3E}">
        <p14:creationId xmlns:p14="http://schemas.microsoft.com/office/powerpoint/2010/main" val="229325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683989930"/>
              </p:ext>
            </p:extLst>
          </p:nvPr>
        </p:nvGraphicFramePr>
        <p:xfrm>
          <a:off x="228600" y="381001"/>
          <a:ext cx="8686799" cy="6315456"/>
        </p:xfrm>
        <a:graphic>
          <a:graphicData uri="http://schemas.openxmlformats.org/drawingml/2006/table">
            <a:tbl>
              <a:tblPr firstRow="1" firstCol="1" bandRow="1">
                <a:tableStyleId>{5C22544A-7EE6-4342-B048-85BDC9FD1C3A}</a:tableStyleId>
              </a:tblPr>
              <a:tblGrid>
                <a:gridCol w="2594403"/>
                <a:gridCol w="6092396"/>
              </a:tblGrid>
              <a:tr h="6172200">
                <a:tc>
                  <a:txBody>
                    <a:bodyPr/>
                    <a:lstStyle/>
                    <a:p>
                      <a:pPr marL="0" lvl="0" indent="0" algn="ctr">
                        <a:lnSpc>
                          <a:spcPct val="120000"/>
                        </a:lnSpc>
                        <a:spcAft>
                          <a:spcPts val="0"/>
                        </a:spcAft>
                        <a:buFont typeface="+mj-lt"/>
                        <a:buNone/>
                      </a:pPr>
                      <a:r>
                        <a:rPr lang="en-US" sz="2400" dirty="0" smtClean="0">
                          <a:solidFill>
                            <a:schemeClr val="tx1"/>
                          </a:solidFill>
                          <a:effectLst/>
                        </a:rPr>
                        <a:t>2.</a:t>
                      </a:r>
                      <a:r>
                        <a:rPr lang="en-US" sz="2400" baseline="0" dirty="0" smtClean="0">
                          <a:solidFill>
                            <a:schemeClr val="tx1"/>
                          </a:solidFill>
                          <a:effectLst/>
                        </a:rPr>
                        <a:t> </a:t>
                      </a:r>
                      <a:r>
                        <a:rPr lang="uk-UA" sz="2400" dirty="0" smtClean="0">
                          <a:solidFill>
                            <a:schemeClr val="tx1"/>
                          </a:solidFill>
                          <a:effectLst/>
                        </a:rPr>
                        <a:t>Асортимент</a:t>
                      </a:r>
                      <a:endParaRPr lang="ru-RU" sz="24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20000"/>
                        </a:lnSpc>
                        <a:spcAft>
                          <a:spcPts val="0"/>
                        </a:spcAft>
                      </a:pPr>
                      <a:r>
                        <a:rPr lang="uk-UA" sz="2400" dirty="0">
                          <a:solidFill>
                            <a:srgbClr val="C00000"/>
                          </a:solidFill>
                          <a:effectLst/>
                        </a:rPr>
                        <a:t>це набір продуктів і послуг, створений і розміщений, відповідно до потреб споживача. </a:t>
                      </a:r>
                      <a:r>
                        <a:rPr lang="uk-UA" sz="2400" dirty="0">
                          <a:solidFill>
                            <a:schemeClr val="tx1"/>
                          </a:solidFill>
                          <a:effectLst/>
                        </a:rPr>
                        <a:t>Типовий канал розподілу складається з незалежних компаній, чиї спільні й погоджені дії спрямовані на поставки належного асортименту продуктів і матеріалів у потрібне місце й необхідний час.</a:t>
                      </a:r>
                      <a:endParaRPr lang="ru-RU" sz="2400" dirty="0">
                        <a:solidFill>
                          <a:schemeClr val="tx1"/>
                        </a:solidFill>
                        <a:effectLst/>
                      </a:endParaRPr>
                    </a:p>
                    <a:p>
                      <a:pPr algn="just">
                        <a:lnSpc>
                          <a:spcPct val="100000"/>
                        </a:lnSpc>
                        <a:spcAft>
                          <a:spcPts val="0"/>
                        </a:spcAft>
                      </a:pPr>
                      <a:r>
                        <a:rPr lang="uk-UA" sz="2400" dirty="0">
                          <a:solidFill>
                            <a:schemeClr val="tx1"/>
                          </a:solidFill>
                          <a:effectLst/>
                        </a:rPr>
                        <a:t>Процес створення і розміщення належного асортименту </a:t>
                      </a:r>
                      <a:r>
                        <a:rPr lang="uk-UA" sz="2400" dirty="0">
                          <a:solidFill>
                            <a:srgbClr val="FF0000"/>
                          </a:solidFill>
                          <a:effectLst/>
                        </a:rPr>
                        <a:t>складається із трьох основних етапів:</a:t>
                      </a:r>
                      <a:r>
                        <a:rPr lang="uk-UA" sz="2400" dirty="0">
                          <a:solidFill>
                            <a:srgbClr val="FFFF00"/>
                          </a:solidFill>
                          <a:effectLst/>
                        </a:rPr>
                        <a:t> </a:t>
                      </a:r>
                      <a:r>
                        <a:rPr lang="uk-UA" sz="2800" dirty="0">
                          <a:solidFill>
                            <a:srgbClr val="002060"/>
                          </a:solidFill>
                          <a:effectLst/>
                        </a:rPr>
                        <a:t>накопичення продуктів </a:t>
                      </a:r>
                      <a:r>
                        <a:rPr lang="uk-UA" sz="2400" dirty="0">
                          <a:solidFill>
                            <a:srgbClr val="002060"/>
                          </a:solidFill>
                          <a:effectLst/>
                        </a:rPr>
                        <a:t>(концентрації запасів), </a:t>
                      </a:r>
                      <a:r>
                        <a:rPr lang="uk-UA" sz="2800" dirty="0">
                          <a:solidFill>
                            <a:srgbClr val="00B050"/>
                          </a:solidFill>
                          <a:effectLst/>
                        </a:rPr>
                        <a:t>просування їх до споживача </a:t>
                      </a:r>
                      <a:r>
                        <a:rPr lang="uk-UA" sz="2400" dirty="0">
                          <a:solidFill>
                            <a:srgbClr val="00B050"/>
                          </a:solidFill>
                          <a:effectLst/>
                        </a:rPr>
                        <a:t>(додання продуктам споживчих властивостей) </a:t>
                      </a:r>
                      <a:r>
                        <a:rPr lang="uk-UA" sz="2400" dirty="0">
                          <a:solidFill>
                            <a:schemeClr val="tx1"/>
                          </a:solidFill>
                          <a:effectLst/>
                        </a:rPr>
                        <a:t>та </a:t>
                      </a:r>
                      <a:r>
                        <a:rPr lang="uk-UA" sz="2800" dirty="0">
                          <a:solidFill>
                            <a:schemeClr val="accent4">
                              <a:lumMod val="50000"/>
                            </a:schemeClr>
                          </a:solidFill>
                          <a:effectLst/>
                        </a:rPr>
                        <a:t>розповсюдження</a:t>
                      </a:r>
                      <a:endParaRPr lang="ru-RU" sz="2800" dirty="0">
                        <a:solidFill>
                          <a:schemeClr val="accent4">
                            <a:lumMod val="50000"/>
                          </a:schemeClr>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4274495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TotalTime>
  <Words>4604</Words>
  <Application>Microsoft Office PowerPoint</Application>
  <PresentationFormat>Экран (4:3)</PresentationFormat>
  <Paragraphs>356</Paragraphs>
  <Slides>86</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86</vt:i4>
      </vt:variant>
    </vt:vector>
  </HeadingPairs>
  <TitlesOfParts>
    <vt:vector size="87" baseType="lpstr">
      <vt:lpstr>Office Theme</vt:lpstr>
      <vt:lpstr>Презентация PowerPoint</vt:lpstr>
      <vt:lpstr>Презентация PowerPoint</vt:lpstr>
      <vt:lpstr>Задачі логістики розподілу</vt:lpstr>
      <vt:lpstr>Типові проблеми розподілу</vt:lpstr>
      <vt:lpstr>Оптимізаційні рішення логістики розподілення: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Взаємодія відділів при управлінні дистрибуцією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Основні учасники типового логістичного ланцюга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Типи торгових посередників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ЛОГІСТИЧНІ КОНЦЕПЦІЇ І СИСТЕМИ В СФЕРІ РОЗПОДІЛУ ПРОДУКЦІЇ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user</cp:lastModifiedBy>
  <cp:revision>140</cp:revision>
  <dcterms:created xsi:type="dcterms:W3CDTF">2006-08-16T00:00:00Z</dcterms:created>
  <dcterms:modified xsi:type="dcterms:W3CDTF">2019-05-29T08:21:21Z</dcterms:modified>
</cp:coreProperties>
</file>