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20"/>
  </p:notesMasterIdLst>
  <p:sldIdLst>
    <p:sldId id="257" r:id="rId2"/>
    <p:sldId id="258" r:id="rId3"/>
    <p:sldId id="259" r:id="rId4"/>
    <p:sldId id="260" r:id="rId5"/>
    <p:sldId id="261" r:id="rId6"/>
    <p:sldId id="262" r:id="rId7"/>
    <p:sldId id="272" r:id="rId8"/>
    <p:sldId id="273" r:id="rId9"/>
    <p:sldId id="274" r:id="rId10"/>
    <p:sldId id="263" r:id="rId11"/>
    <p:sldId id="264" r:id="rId12"/>
    <p:sldId id="265" r:id="rId13"/>
    <p:sldId id="275" r:id="rId14"/>
    <p:sldId id="266" r:id="rId15"/>
    <p:sldId id="267" r:id="rId16"/>
    <p:sldId id="268" r:id="rId17"/>
    <p:sldId id="269" r:id="rId18"/>
    <p:sldId id="270" r:id="rId19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>
        <p:scale>
          <a:sx n="72" d="100"/>
          <a:sy n="72" d="100"/>
        </p:scale>
        <p:origin x="-1242" y="-2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50A394CB-41E4-47AF-88F4-4AB81FC37E09}" type="slidenum">
              <a:rPr lang="ru-RU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478952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A56DA1C-47D3-48A5-8FAB-6D2EAF8A0A38}" type="slidenum">
              <a:rPr lang="ru-RU"/>
              <a:pPr/>
              <a:t>1</a:t>
            </a:fld>
            <a:endParaRPr lang="ru-RU"/>
          </a:p>
        </p:txBody>
      </p:sp>
      <p:sp>
        <p:nvSpPr>
          <p:cNvPr id="14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76A6B5F-F215-4B58-9DF4-7194429B5D73}" type="slidenum">
              <a:rPr lang="ru-RU"/>
              <a:pPr/>
              <a:t>14</a:t>
            </a:fld>
            <a:endParaRPr lang="ru-RU"/>
          </a:p>
        </p:txBody>
      </p:sp>
      <p:sp>
        <p:nvSpPr>
          <p:cNvPr id="327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7E944F3-F62F-42D0-B568-159EF5862AD7}" type="slidenum">
              <a:rPr lang="ru-RU"/>
              <a:pPr/>
              <a:t>15</a:t>
            </a:fld>
            <a:endParaRPr lang="ru-RU"/>
          </a:p>
        </p:txBody>
      </p:sp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55BA1A6-5BF0-4FE2-A9E5-F7161A99825A}" type="slidenum">
              <a:rPr lang="ru-RU"/>
              <a:pPr/>
              <a:t>16</a:t>
            </a:fld>
            <a:endParaRPr lang="ru-RU"/>
          </a:p>
        </p:txBody>
      </p:sp>
      <p:sp>
        <p:nvSpPr>
          <p:cNvPr id="368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03A6A0C-F4D3-4827-A8E1-069569E16538}" type="slidenum">
              <a:rPr lang="ru-RU"/>
              <a:pPr/>
              <a:t>17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C23F20E-90B9-41BA-9607-08F72E7FECB8}" type="slidenum">
              <a:rPr lang="ru-RU"/>
              <a:pPr/>
              <a:t>2</a:t>
            </a:fld>
            <a:endParaRPr lang="ru-RU"/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08229A-9857-4624-9424-5DCFFB49E107}" type="slidenum">
              <a:rPr lang="ru-RU"/>
              <a:pPr/>
              <a:t>3</a:t>
            </a:fld>
            <a:endParaRPr lang="ru-RU"/>
          </a:p>
        </p:txBody>
      </p:sp>
      <p:sp>
        <p:nvSpPr>
          <p:cNvPr id="184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6A2816A-90B8-44F9-9858-90A584F0AD50}" type="slidenum">
              <a:rPr lang="ru-RU"/>
              <a:pPr/>
              <a:t>4</a:t>
            </a:fld>
            <a:endParaRPr lang="ru-RU"/>
          </a:p>
        </p:txBody>
      </p:sp>
      <p:sp>
        <p:nvSpPr>
          <p:cNvPr id="20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6479C96-5454-43DA-ABE3-527F45A08123}" type="slidenum">
              <a:rPr lang="ru-RU"/>
              <a:pPr/>
              <a:t>5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9F51C67-C0D6-445F-B2D9-62B35B584039}" type="slidenum">
              <a:rPr lang="ru-RU"/>
              <a:pPr/>
              <a:t>6</a:t>
            </a:fld>
            <a:endParaRPr lang="ru-RU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4DD8A6-76F4-42E0-8362-9E294F4DE5FB}" type="slidenum">
              <a:rPr lang="ru-RU"/>
              <a:pPr/>
              <a:t>10</a:t>
            </a:fld>
            <a:endParaRPr lang="ru-RU"/>
          </a:p>
        </p:txBody>
      </p:sp>
      <p:sp>
        <p:nvSpPr>
          <p:cNvPr id="296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CA72C5-641D-405D-9406-5C8E36D3C6DA}" type="slidenum">
              <a:rPr lang="ru-RU"/>
              <a:pPr/>
              <a:t>11</a:t>
            </a:fld>
            <a:endParaRPr lang="ru-RU"/>
          </a:p>
        </p:txBody>
      </p:sp>
      <p:sp>
        <p:nvSpPr>
          <p:cNvPr id="307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5A93FB7-AA6C-4749-9E9F-D2F2B1388CD6}" type="slidenum">
              <a:rPr lang="ru-RU"/>
              <a:pPr/>
              <a:t>12</a:t>
            </a:fld>
            <a:endParaRPr lang="ru-RU"/>
          </a:p>
        </p:txBody>
      </p:sp>
      <p:sp>
        <p:nvSpPr>
          <p:cNvPr id="317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uk-UA"/>
              <a:t>* 23а. Мельтюхова Н.М. Технологія державного управління: Навч. посіб. / За заг. ред. Г.І. Мостового, О.Ф. Мельникова. – Х.: Вид-во ХарРІ НАДУ «Магістр», 2005. – 152 с.</a:t>
            </a:r>
            <a:endParaRPr lang="ru-RU"/>
          </a:p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837D9E-7691-4EAA-A7F9-AE8F39B7BE7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038932-8A33-43C4-BFF3-6FB514E16FD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9C31C3-C7AC-483C-9DB2-087EBA2A95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19220B-E176-43E2-9A08-F977747944D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F1A68B-FAFA-45FE-A08C-155B6B47021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D1FF6F-69E3-4605-8F2C-7A45FFD66CD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4A5B71-BB58-4E0C-A9C6-5EFC7D621A25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523EF-8E29-4045-A5FD-C5A60E53636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28E97B-91EB-4612-9BEA-2D72C6674A9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260A1-882C-4168-91D8-84493E1FD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442712-350D-4E5C-BB96-550DF9B1936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372FE-C3DA-49D5-8BF5-4A192181B7F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4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Тема 2. Методологічні</a:t>
            </a:r>
            <a:r>
              <a:rPr lang="uk-UA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40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основи технології управління</a:t>
            </a:r>
            <a:r>
              <a:rPr lang="uk-UA" sz="40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4000" dirty="0">
                <a:solidFill>
                  <a:schemeClr val="accent4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</a:t>
            </a:r>
            <a:endParaRPr lang="ru-RU" sz="4000" dirty="0">
              <a:solidFill>
                <a:schemeClr val="accent4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2.1. Принципи розробки технології управління. </a:t>
            </a:r>
          </a:p>
          <a:p>
            <a:pPr>
              <a:lnSpc>
                <a:spcPct val="90000"/>
              </a:lnSpc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2.2. Вимоги до технології управління.</a:t>
            </a:r>
            <a:r>
              <a:rPr lang="uk-UA" b="1" dirty="0">
                <a:latin typeface="Arial" pitchFamily="34" charset="0"/>
                <a:cs typeface="Arial" pitchFamily="34" charset="0"/>
              </a:rPr>
              <a:t>  </a:t>
            </a:r>
            <a:endParaRPr lang="uk-UA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2.3. Послідовність робіт щодо проектування технологічних процесів управління.</a:t>
            </a:r>
          </a:p>
          <a:p>
            <a:pPr>
              <a:lnSpc>
                <a:spcPct val="90000"/>
              </a:lnSpc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2.4. Основні технологічні документи. 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2.2. Вимоги до технології управління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*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828800"/>
            <a:ext cx="8534400" cy="4525963"/>
          </a:xfrm>
        </p:spPr>
        <p:txBody>
          <a:bodyPr/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Єдність технологічного процесу в установі (на підприємстві) – виключення перешкод під час виконання різних робіт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Безупинність процесу (залежно від процесів, які мають місце на об'єкті).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152400" y="1600200"/>
            <a:ext cx="8763000" cy="4525963"/>
          </a:xfrm>
        </p:spPr>
        <p:txBody>
          <a:bodyPr>
            <a:norm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3. Мінімальні вартість та трудомісткість виконання роботи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buFont typeface="Wingdings" pitchFamily="2" charset="2"/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4. Щонайменша складність процесу, яка впливає на якість, надійність та собівартість робіт.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04900"/>
            <a:ext cx="8534399" cy="5524500"/>
          </a:xfrm>
        </p:spPr>
        <p:txBody>
          <a:bodyPr>
            <a:noAutofit/>
          </a:bodyPr>
          <a:lstStyle/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5. Рівномірність навантаження на структурні підрозділи та окремих працівників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buFont typeface="Wingdings" pitchFamily="2" charset="2"/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6. Забезпечення цілісності системи та надійності її функціонування.</a:t>
            </a:r>
          </a:p>
          <a:p>
            <a:pPr marL="609600" indent="-609600">
              <a:buFont typeface="Wingdings" pitchFamily="2" charset="2"/>
              <a:buNone/>
            </a:pPr>
            <a:endParaRPr lang="uk-UA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Дотримання цих принципів та вимог забезпечить підвищення раціональності та впорядкованості роботи системи </a:t>
            </a:r>
          </a:p>
          <a:p>
            <a:pPr algn="ctr">
              <a:buNone/>
            </a:pPr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(суб'єкта й об'єкта управління).</a:t>
            </a:r>
            <a:endParaRPr lang="ru-RU" b="1" dirty="0" smtClean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381000"/>
            <a:ext cx="8610600" cy="5410200"/>
          </a:xfrm>
        </p:spPr>
        <p:txBody>
          <a:bodyPr>
            <a:noAutofit/>
          </a:bodyPr>
          <a:lstStyle/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>
                <a:latin typeface="Arial" pitchFamily="34" charset="0"/>
                <a:cs typeface="Arial" pitchFamily="34" charset="0"/>
              </a:rPr>
              <a:t>У практичній діяльності організацій управлінські процедури виконуються згідно з існуючими традиціями, відсутні технологічні документи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uk-UA" sz="280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>
                <a:latin typeface="Arial" pitchFamily="34" charset="0"/>
                <a:cs typeface="Arial" pitchFamily="34" charset="0"/>
              </a:rPr>
              <a:t>Це є причиною низької раціональності багатьох з них, а також частої втрати технологічних напрацювань окремих співробітників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endParaRPr lang="uk-UA" sz="2800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uk-UA" sz="2800" dirty="0">
                <a:latin typeface="Arial" pitchFamily="34" charset="0"/>
                <a:cs typeface="Arial" pitchFamily="34" charset="0"/>
              </a:rPr>
              <a:t>У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зв'язку 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з цим доцільно формувати в кожній організації </a:t>
            </a:r>
            <a:r>
              <a:rPr lang="uk-UA" sz="2800" dirty="0" err="1">
                <a:latin typeface="Arial" pitchFamily="34" charset="0"/>
                <a:cs typeface="Arial" pitchFamily="34" charset="0"/>
              </a:rPr>
              <a:t>“бібліотеку”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 технологічних процесів управління, розробку яких потрібно </a:t>
            </a:r>
            <a:r>
              <a:rPr lang="uk-UA" sz="2800" dirty="0" smtClean="0">
                <a:latin typeface="Arial" pitchFamily="34" charset="0"/>
                <a:cs typeface="Arial" pitchFamily="34" charset="0"/>
              </a:rPr>
              <a:t>робити за </a:t>
            </a:r>
            <a:r>
              <a:rPr lang="uk-UA" sz="2800" dirty="0">
                <a:latin typeface="Arial" pitchFamily="34" charset="0"/>
                <a:cs typeface="Arial" pitchFamily="34" charset="0"/>
              </a:rPr>
              <a:t>схемою, що наведена в п. 2.3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uk-UA" sz="28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2.3. Послідовність робіт щодо проектування технологічних процесів управління</a:t>
            </a:r>
            <a:r>
              <a:rPr lang="ru-RU" sz="3600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*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447800"/>
            <a:ext cx="8763000" cy="5410200"/>
          </a:xfrm>
        </p:spPr>
        <p:txBody>
          <a:bodyPr/>
          <a:lstStyle/>
          <a:p>
            <a:pPr marL="609600" indent="-609600"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33796" name="AutoShape 4"/>
          <p:cNvSpPr>
            <a:spLocks noChangeArrowheads="1"/>
          </p:cNvSpPr>
          <p:nvPr/>
        </p:nvSpPr>
        <p:spPr bwMode="auto">
          <a:xfrm rot="10800000">
            <a:off x="228600" y="1981200"/>
            <a:ext cx="8458200" cy="609600"/>
          </a:xfrm>
          <a:custGeom>
            <a:avLst/>
            <a:gdLst>
              <a:gd name="G0" fmla="+- 5400 0 0"/>
              <a:gd name="G1" fmla="+- 21600 0 5400"/>
              <a:gd name="G2" fmla="*/ 5400 1 2"/>
              <a:gd name="G3" fmla="+- 21600 0 G2"/>
              <a:gd name="G4" fmla="+/ 5400 21600 2"/>
              <a:gd name="G5" fmla="+/ G1 0 2"/>
              <a:gd name="G6" fmla="*/ 21600 21600 5400"/>
              <a:gd name="G7" fmla="*/ G6 1 2"/>
              <a:gd name="G8" fmla="+- 21600 0 G7"/>
              <a:gd name="G9" fmla="*/ 21600 1 2"/>
              <a:gd name="G10" fmla="+- 5400 0 G9"/>
              <a:gd name="G11" fmla="?: G10 G8 0"/>
              <a:gd name="G12" fmla="?: G10 G7 21600"/>
              <a:gd name="T0" fmla="*/ 18900 w 21600"/>
              <a:gd name="T1" fmla="*/ 10800 h 21600"/>
              <a:gd name="T2" fmla="*/ 10800 w 21600"/>
              <a:gd name="T3" fmla="*/ 21600 h 21600"/>
              <a:gd name="T4" fmla="*/ 2700 w 21600"/>
              <a:gd name="T5" fmla="*/ 10800 h 21600"/>
              <a:gd name="T6" fmla="*/ 10800 w 21600"/>
              <a:gd name="T7" fmla="*/ 0 h 21600"/>
              <a:gd name="T8" fmla="*/ 4500 w 21600"/>
              <a:gd name="T9" fmla="*/ 4500 h 21600"/>
              <a:gd name="T10" fmla="*/ 17100 w 21600"/>
              <a:gd name="T11" fmla="*/ 171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5400" y="21600"/>
                </a:lnTo>
                <a:lnTo>
                  <a:pt x="16200" y="21600"/>
                </a:lnTo>
                <a:lnTo>
                  <a:pt x="21600" y="0"/>
                </a:lnTo>
                <a:close/>
              </a:path>
            </a:pathLst>
          </a:cu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wrap="none" anchor="ctr"/>
          <a:lstStyle/>
          <a:p>
            <a:pPr algn="ctr"/>
            <a:endParaRPr lang="ru-RU" sz="1800"/>
          </a:p>
        </p:txBody>
      </p:sp>
      <p:sp>
        <p:nvSpPr>
          <p:cNvPr id="33798" name="Text Box 6"/>
          <p:cNvSpPr txBox="1">
            <a:spLocks noChangeArrowheads="1"/>
          </p:cNvSpPr>
          <p:nvPr/>
        </p:nvSpPr>
        <p:spPr bwMode="auto">
          <a:xfrm>
            <a:off x="2362200" y="1973263"/>
            <a:ext cx="4191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uk-UA" sz="2400" dirty="0"/>
              <a:t>Аналіз системи управління</a:t>
            </a:r>
            <a:endParaRPr lang="ru-RU" sz="2400" dirty="0"/>
          </a:p>
        </p:txBody>
      </p:sp>
      <p:sp>
        <p:nvSpPr>
          <p:cNvPr id="33800" name="Text Box 8"/>
          <p:cNvSpPr txBox="1">
            <a:spLocks noChangeArrowheads="1"/>
          </p:cNvSpPr>
          <p:nvPr/>
        </p:nvSpPr>
        <p:spPr bwMode="auto">
          <a:xfrm>
            <a:off x="304800" y="2590800"/>
            <a:ext cx="16002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Організаційно-правові основи</a:t>
            </a:r>
            <a:endParaRPr lang="ru-RU" sz="1600"/>
          </a:p>
        </p:txBody>
      </p:sp>
      <p:sp>
        <p:nvSpPr>
          <p:cNvPr id="33801" name="Text Box 9"/>
          <p:cNvSpPr txBox="1">
            <a:spLocks noChangeArrowheads="1"/>
          </p:cNvSpPr>
          <p:nvPr/>
        </p:nvSpPr>
        <p:spPr bwMode="auto">
          <a:xfrm>
            <a:off x="1905000" y="2590800"/>
            <a:ext cx="198120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dirty="0"/>
              <a:t>Економічні </a:t>
            </a:r>
            <a:r>
              <a:rPr lang="uk-UA" sz="1600" dirty="0" smtClean="0"/>
              <a:t>характеристики</a:t>
            </a:r>
            <a:endParaRPr lang="ru-RU" sz="1600" dirty="0"/>
          </a:p>
        </p:txBody>
      </p:sp>
      <p:sp>
        <p:nvSpPr>
          <p:cNvPr id="33802" name="Text Box 10"/>
          <p:cNvSpPr txBox="1">
            <a:spLocks noChangeArrowheads="1"/>
          </p:cNvSpPr>
          <p:nvPr/>
        </p:nvSpPr>
        <p:spPr bwMode="auto">
          <a:xfrm>
            <a:off x="3886200" y="2590800"/>
            <a:ext cx="16764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Інформаційні аспекти</a:t>
            </a:r>
            <a:endParaRPr lang="ru-RU" sz="1600"/>
          </a:p>
        </p:txBody>
      </p:sp>
      <p:sp>
        <p:nvSpPr>
          <p:cNvPr id="33803" name="Text Box 11"/>
          <p:cNvSpPr txBox="1">
            <a:spLocks noChangeArrowheads="1"/>
          </p:cNvSpPr>
          <p:nvPr/>
        </p:nvSpPr>
        <p:spPr bwMode="auto">
          <a:xfrm>
            <a:off x="5562600" y="2590800"/>
            <a:ext cx="16002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Соціально-психологічний клімат</a:t>
            </a:r>
            <a:endParaRPr lang="ru-RU" sz="1600"/>
          </a:p>
        </p:txBody>
      </p:sp>
      <p:sp>
        <p:nvSpPr>
          <p:cNvPr id="33804" name="Text Box 12"/>
          <p:cNvSpPr txBox="1">
            <a:spLocks noChangeArrowheads="1"/>
          </p:cNvSpPr>
          <p:nvPr/>
        </p:nvSpPr>
        <p:spPr bwMode="auto">
          <a:xfrm>
            <a:off x="7162800" y="2590800"/>
            <a:ext cx="16002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dirty="0"/>
              <a:t>Технічна </a:t>
            </a:r>
            <a:r>
              <a:rPr lang="uk-UA" sz="1600" dirty="0" err="1"/>
              <a:t>забезпече-ність</a:t>
            </a:r>
            <a:endParaRPr lang="ru-RU" sz="1600" dirty="0"/>
          </a:p>
        </p:txBody>
      </p:sp>
      <p:sp>
        <p:nvSpPr>
          <p:cNvPr id="33805" name="Text Box 13"/>
          <p:cNvSpPr txBox="1">
            <a:spLocks noChangeArrowheads="1"/>
          </p:cNvSpPr>
          <p:nvPr/>
        </p:nvSpPr>
        <p:spPr bwMode="auto">
          <a:xfrm>
            <a:off x="2133600" y="3886200"/>
            <a:ext cx="4648200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b="1" dirty="0"/>
              <a:t>Вивчення існуючої технології </a:t>
            </a:r>
            <a:r>
              <a:rPr lang="uk-UA" sz="1800" b="1" dirty="0"/>
              <a:t>управління</a:t>
            </a:r>
            <a:endParaRPr lang="ru-RU" sz="1800" b="1" dirty="0"/>
          </a:p>
        </p:txBody>
      </p:sp>
      <p:sp>
        <p:nvSpPr>
          <p:cNvPr id="33806" name="Text Box 14"/>
          <p:cNvSpPr txBox="1">
            <a:spLocks noChangeArrowheads="1"/>
          </p:cNvSpPr>
          <p:nvPr/>
        </p:nvSpPr>
        <p:spPr bwMode="auto">
          <a:xfrm>
            <a:off x="304800" y="4572000"/>
            <a:ext cx="13716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Розділення та кооперація труда</a:t>
            </a:r>
            <a:endParaRPr lang="ru-RU" sz="1600"/>
          </a:p>
        </p:txBody>
      </p:sp>
      <p:sp>
        <p:nvSpPr>
          <p:cNvPr id="33807" name="Text Box 15"/>
          <p:cNvSpPr txBox="1">
            <a:spLocks noChangeArrowheads="1"/>
          </p:cNvSpPr>
          <p:nvPr/>
        </p:nvSpPr>
        <p:spPr bwMode="auto">
          <a:xfrm>
            <a:off x="1676400" y="4572000"/>
            <a:ext cx="1371600" cy="13239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Обробка інформації та підготовка рішення</a:t>
            </a:r>
            <a:endParaRPr lang="ru-RU" sz="1600"/>
          </a:p>
        </p:txBody>
      </p:sp>
      <p:sp>
        <p:nvSpPr>
          <p:cNvPr id="33808" name="Text Box 16"/>
          <p:cNvSpPr txBox="1">
            <a:spLocks noChangeArrowheads="1"/>
          </p:cNvSpPr>
          <p:nvPr/>
        </p:nvSpPr>
        <p:spPr bwMode="auto">
          <a:xfrm>
            <a:off x="3048000" y="4572000"/>
            <a:ext cx="13716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Процедура прийняття рішення</a:t>
            </a:r>
            <a:endParaRPr lang="ru-RU" sz="1600"/>
          </a:p>
        </p:txBody>
      </p:sp>
      <p:sp>
        <p:nvSpPr>
          <p:cNvPr id="33809" name="Text Box 17"/>
          <p:cNvSpPr txBox="1">
            <a:spLocks noChangeArrowheads="1"/>
          </p:cNvSpPr>
          <p:nvPr/>
        </p:nvSpPr>
        <p:spPr bwMode="auto">
          <a:xfrm>
            <a:off x="4419600" y="4572000"/>
            <a:ext cx="1371600" cy="10795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Системи контролю та реалізації рішення</a:t>
            </a:r>
            <a:endParaRPr lang="ru-RU" sz="1600"/>
          </a:p>
        </p:txBody>
      </p:sp>
      <p:sp>
        <p:nvSpPr>
          <p:cNvPr id="33810" name="Text Box 18"/>
          <p:cNvSpPr txBox="1">
            <a:spLocks noChangeArrowheads="1"/>
          </p:cNvSpPr>
          <p:nvPr/>
        </p:nvSpPr>
        <p:spPr bwMode="auto">
          <a:xfrm>
            <a:off x="5867400" y="4572000"/>
            <a:ext cx="13716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Обробка документів</a:t>
            </a:r>
            <a:endParaRPr lang="ru-RU" sz="1600"/>
          </a:p>
        </p:txBody>
      </p:sp>
      <p:sp>
        <p:nvSpPr>
          <p:cNvPr id="33811" name="Text Box 19"/>
          <p:cNvSpPr txBox="1">
            <a:spLocks noChangeArrowheads="1"/>
          </p:cNvSpPr>
          <p:nvPr/>
        </p:nvSpPr>
        <p:spPr bwMode="auto">
          <a:xfrm>
            <a:off x="7239000" y="4572000"/>
            <a:ext cx="1524000" cy="83099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dirty="0"/>
              <a:t>Застосування технічних засобів</a:t>
            </a:r>
            <a:endParaRPr lang="ru-RU" sz="1600" dirty="0"/>
          </a:p>
        </p:txBody>
      </p:sp>
      <p:sp>
        <p:nvSpPr>
          <p:cNvPr id="33812" name="AutoShape 20"/>
          <p:cNvSpPr>
            <a:spLocks noChangeArrowheads="1"/>
          </p:cNvSpPr>
          <p:nvPr/>
        </p:nvSpPr>
        <p:spPr bwMode="auto">
          <a:xfrm>
            <a:off x="3505200" y="5791200"/>
            <a:ext cx="2286000" cy="457200"/>
          </a:xfrm>
          <a:prstGeom prst="downArrow">
            <a:avLst>
              <a:gd name="adj1" fmla="val 50000"/>
              <a:gd name="adj2" fmla="val 25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33813" name="Text Box 21"/>
          <p:cNvSpPr txBox="1">
            <a:spLocks noChangeArrowheads="1"/>
          </p:cNvSpPr>
          <p:nvPr/>
        </p:nvSpPr>
        <p:spPr bwMode="auto">
          <a:xfrm>
            <a:off x="1447800" y="6324600"/>
            <a:ext cx="5715000" cy="369332"/>
          </a:xfrm>
          <a:prstGeom prst="rect">
            <a:avLst/>
          </a:prstGeom>
          <a:solidFill>
            <a:schemeClr val="accent1"/>
          </a:solidFill>
          <a:ln w="2857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b="1" dirty="0"/>
              <a:t>Проектування технології </a:t>
            </a:r>
            <a:r>
              <a:rPr lang="uk-UA" sz="1800" b="1" dirty="0"/>
              <a:t>процесів</a:t>
            </a:r>
            <a:r>
              <a:rPr lang="uk-UA" sz="1600" b="1" dirty="0"/>
              <a:t> управління</a:t>
            </a:r>
            <a:endParaRPr lang="ru-RU" sz="1600" b="1" dirty="0"/>
          </a:p>
        </p:txBody>
      </p:sp>
      <p:sp>
        <p:nvSpPr>
          <p:cNvPr id="33814" name="Line 22"/>
          <p:cNvSpPr>
            <a:spLocks noChangeShapeType="1"/>
          </p:cNvSpPr>
          <p:nvPr/>
        </p:nvSpPr>
        <p:spPr bwMode="auto">
          <a:xfrm>
            <a:off x="1066800" y="3429000"/>
            <a:ext cx="32766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815" name="Line 23"/>
          <p:cNvSpPr>
            <a:spLocks noChangeShapeType="1"/>
          </p:cNvSpPr>
          <p:nvPr/>
        </p:nvSpPr>
        <p:spPr bwMode="auto">
          <a:xfrm>
            <a:off x="2819400" y="320040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816" name="Line 24"/>
          <p:cNvSpPr>
            <a:spLocks noChangeShapeType="1"/>
          </p:cNvSpPr>
          <p:nvPr/>
        </p:nvSpPr>
        <p:spPr bwMode="auto">
          <a:xfrm>
            <a:off x="4343400" y="3200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817" name="Line 25"/>
          <p:cNvSpPr>
            <a:spLocks noChangeShapeType="1"/>
          </p:cNvSpPr>
          <p:nvPr/>
        </p:nvSpPr>
        <p:spPr bwMode="auto">
          <a:xfrm flipH="1">
            <a:off x="4343400" y="3429000"/>
            <a:ext cx="16002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3818" name="Line 26"/>
          <p:cNvSpPr>
            <a:spLocks noChangeShapeType="1"/>
          </p:cNvSpPr>
          <p:nvPr/>
        </p:nvSpPr>
        <p:spPr bwMode="auto">
          <a:xfrm flipH="1">
            <a:off x="4343400" y="3429000"/>
            <a:ext cx="3200400" cy="457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85800"/>
            <a:ext cx="8458200" cy="5105400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ru-RU" dirty="0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1828800" y="1600200"/>
            <a:ext cx="5029200" cy="8382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uk-UA" sz="2000"/>
              <a:t>Проектування технології </a:t>
            </a:r>
          </a:p>
          <a:p>
            <a:pPr algn="ctr"/>
            <a:r>
              <a:rPr lang="uk-UA" sz="2000"/>
              <a:t>процесів управління</a:t>
            </a:r>
            <a:endParaRPr lang="ru-RU" sz="2000"/>
          </a:p>
        </p:txBody>
      </p:sp>
      <p:sp>
        <p:nvSpPr>
          <p:cNvPr id="35846" name="Text Box 6"/>
          <p:cNvSpPr txBox="1">
            <a:spLocks noChangeArrowheads="1"/>
          </p:cNvSpPr>
          <p:nvPr/>
        </p:nvSpPr>
        <p:spPr bwMode="auto">
          <a:xfrm>
            <a:off x="685800" y="2667000"/>
            <a:ext cx="22098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Побудови економіко-організаційних моделей</a:t>
            </a:r>
            <a:endParaRPr lang="ru-RU" sz="1600"/>
          </a:p>
        </p:txBody>
      </p:sp>
      <p:sp>
        <p:nvSpPr>
          <p:cNvPr id="35847" name="Text Box 7"/>
          <p:cNvSpPr txBox="1">
            <a:spLocks noChangeArrowheads="1"/>
          </p:cNvSpPr>
          <p:nvPr/>
        </p:nvSpPr>
        <p:spPr bwMode="auto">
          <a:xfrm>
            <a:off x="3352800" y="27432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dirty="0"/>
              <a:t>Процедури підготовки рішень</a:t>
            </a:r>
            <a:endParaRPr lang="ru-RU" sz="1600" dirty="0"/>
          </a:p>
        </p:txBody>
      </p:sp>
      <p:sp>
        <p:nvSpPr>
          <p:cNvPr id="35848" name="Text Box 8"/>
          <p:cNvSpPr txBox="1">
            <a:spLocks noChangeArrowheads="1"/>
          </p:cNvSpPr>
          <p:nvPr/>
        </p:nvSpPr>
        <p:spPr bwMode="auto">
          <a:xfrm>
            <a:off x="6019800" y="27432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Організації потоків інформації</a:t>
            </a:r>
            <a:endParaRPr lang="ru-RU" sz="1600"/>
          </a:p>
        </p:txBody>
      </p:sp>
      <p:sp>
        <p:nvSpPr>
          <p:cNvPr id="35849" name="Text Box 9"/>
          <p:cNvSpPr txBox="1">
            <a:spLocks noChangeArrowheads="1"/>
          </p:cNvSpPr>
          <p:nvPr/>
        </p:nvSpPr>
        <p:spPr bwMode="auto">
          <a:xfrm>
            <a:off x="685800" y="3581400"/>
            <a:ext cx="22098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Побудови “дерева цілей” та відбору критеріїв</a:t>
            </a:r>
            <a:endParaRPr lang="ru-RU" sz="1600"/>
          </a:p>
        </p:txBody>
      </p:sp>
      <p:sp>
        <p:nvSpPr>
          <p:cNvPr id="35850" name="Text Box 10"/>
          <p:cNvSpPr txBox="1">
            <a:spLocks noChangeArrowheads="1"/>
          </p:cNvSpPr>
          <p:nvPr/>
        </p:nvSpPr>
        <p:spPr bwMode="auto">
          <a:xfrm>
            <a:off x="3352800" y="35814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Процедури прийняття рішень</a:t>
            </a:r>
            <a:endParaRPr lang="ru-RU" sz="1600"/>
          </a:p>
        </p:txBody>
      </p:sp>
      <p:sp>
        <p:nvSpPr>
          <p:cNvPr id="35851" name="Text Box 11"/>
          <p:cNvSpPr txBox="1">
            <a:spLocks noChangeArrowheads="1"/>
          </p:cNvSpPr>
          <p:nvPr/>
        </p:nvSpPr>
        <p:spPr bwMode="auto">
          <a:xfrm>
            <a:off x="6019800" y="35052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Загальної технології обробки інформації</a:t>
            </a:r>
            <a:endParaRPr lang="ru-RU" sz="1600"/>
          </a:p>
        </p:txBody>
      </p:sp>
      <p:sp>
        <p:nvSpPr>
          <p:cNvPr id="35852" name="Text Box 12"/>
          <p:cNvSpPr txBox="1">
            <a:spLocks noChangeArrowheads="1"/>
          </p:cNvSpPr>
          <p:nvPr/>
        </p:nvSpPr>
        <p:spPr bwMode="auto">
          <a:xfrm>
            <a:off x="685800" y="4495800"/>
            <a:ext cx="22098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Визначення меж централізації та децентралізації</a:t>
            </a:r>
            <a:endParaRPr lang="ru-RU" sz="1600"/>
          </a:p>
        </p:txBody>
      </p:sp>
      <p:sp>
        <p:nvSpPr>
          <p:cNvPr id="35853" name="Text Box 13"/>
          <p:cNvSpPr txBox="1">
            <a:spLocks noChangeArrowheads="1"/>
          </p:cNvSpPr>
          <p:nvPr/>
        </p:nvSpPr>
        <p:spPr bwMode="auto">
          <a:xfrm>
            <a:off x="3352800" y="43434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Технології управлінських робіт</a:t>
            </a:r>
            <a:endParaRPr lang="ru-RU" sz="1600"/>
          </a:p>
        </p:txBody>
      </p:sp>
      <p:sp>
        <p:nvSpPr>
          <p:cNvPr id="35854" name="Text Box 14"/>
          <p:cNvSpPr txBox="1">
            <a:spLocks noChangeArrowheads="1"/>
          </p:cNvSpPr>
          <p:nvPr/>
        </p:nvSpPr>
        <p:spPr bwMode="auto">
          <a:xfrm>
            <a:off x="5943600" y="4343400"/>
            <a:ext cx="2590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Технології обробки інформації за функціями</a:t>
            </a:r>
            <a:endParaRPr lang="ru-RU" sz="1600"/>
          </a:p>
        </p:txBody>
      </p:sp>
      <p:sp>
        <p:nvSpPr>
          <p:cNvPr id="35855" name="Text Box 15"/>
          <p:cNvSpPr txBox="1">
            <a:spLocks noChangeArrowheads="1"/>
          </p:cNvSpPr>
          <p:nvPr/>
        </p:nvSpPr>
        <p:spPr bwMode="auto">
          <a:xfrm>
            <a:off x="685800" y="54102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Вибору структури управління</a:t>
            </a:r>
            <a:endParaRPr lang="ru-RU" sz="1600"/>
          </a:p>
        </p:txBody>
      </p:sp>
      <p:sp>
        <p:nvSpPr>
          <p:cNvPr id="35856" name="Text Box 16"/>
          <p:cNvSpPr txBox="1">
            <a:spLocks noChangeArrowheads="1"/>
          </p:cNvSpPr>
          <p:nvPr/>
        </p:nvSpPr>
        <p:spPr bwMode="auto">
          <a:xfrm>
            <a:off x="3352800" y="5105400"/>
            <a:ext cx="2209800" cy="5905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Організації впливів з реалізації рішень</a:t>
            </a:r>
            <a:endParaRPr lang="ru-RU" sz="1600"/>
          </a:p>
        </p:txBody>
      </p:sp>
      <p:sp>
        <p:nvSpPr>
          <p:cNvPr id="35857" name="Text Box 17"/>
          <p:cNvSpPr txBox="1">
            <a:spLocks noChangeArrowheads="1"/>
          </p:cNvSpPr>
          <p:nvPr/>
        </p:nvSpPr>
        <p:spPr bwMode="auto">
          <a:xfrm>
            <a:off x="5867400" y="5105400"/>
            <a:ext cx="2590800" cy="83502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/>
              <a:t>Технології обробки окремих видів інформації</a:t>
            </a:r>
            <a:endParaRPr lang="ru-RU" sz="1600"/>
          </a:p>
        </p:txBody>
      </p:sp>
      <p:sp>
        <p:nvSpPr>
          <p:cNvPr id="35858" name="Line 18"/>
          <p:cNvSpPr>
            <a:spLocks noChangeShapeType="1"/>
          </p:cNvSpPr>
          <p:nvPr/>
        </p:nvSpPr>
        <p:spPr bwMode="auto">
          <a:xfrm>
            <a:off x="1828800" y="6019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59" name="Line 19"/>
          <p:cNvSpPr>
            <a:spLocks noChangeShapeType="1"/>
          </p:cNvSpPr>
          <p:nvPr/>
        </p:nvSpPr>
        <p:spPr bwMode="auto">
          <a:xfrm>
            <a:off x="4419600" y="5715000"/>
            <a:ext cx="0" cy="381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0" name="Line 20"/>
          <p:cNvSpPr>
            <a:spLocks noChangeShapeType="1"/>
          </p:cNvSpPr>
          <p:nvPr/>
        </p:nvSpPr>
        <p:spPr bwMode="auto">
          <a:xfrm>
            <a:off x="7239000" y="59436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1" name="Line 21"/>
          <p:cNvSpPr>
            <a:spLocks noChangeShapeType="1"/>
          </p:cNvSpPr>
          <p:nvPr/>
        </p:nvSpPr>
        <p:spPr bwMode="auto">
          <a:xfrm flipV="1">
            <a:off x="1828800" y="6096000"/>
            <a:ext cx="5410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3" name="Text Box 23"/>
          <p:cNvSpPr txBox="1">
            <a:spLocks noChangeArrowheads="1"/>
          </p:cNvSpPr>
          <p:nvPr/>
        </p:nvSpPr>
        <p:spPr bwMode="auto">
          <a:xfrm>
            <a:off x="152400" y="6248400"/>
            <a:ext cx="5257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uk-UA" sz="1600" dirty="0"/>
              <a:t>Розробка і затвердження технологічної документації з управління</a:t>
            </a:r>
            <a:endParaRPr lang="ru-RU" sz="1600" dirty="0"/>
          </a:p>
        </p:txBody>
      </p:sp>
      <p:sp>
        <p:nvSpPr>
          <p:cNvPr id="35864" name="Text Box 24"/>
          <p:cNvSpPr txBox="1">
            <a:spLocks noChangeArrowheads="1"/>
          </p:cNvSpPr>
          <p:nvPr/>
        </p:nvSpPr>
        <p:spPr bwMode="auto">
          <a:xfrm>
            <a:off x="5638800" y="6248400"/>
            <a:ext cx="3200400" cy="5847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uk-UA" sz="1600" dirty="0"/>
              <a:t>Вибір технічних засобів управління</a:t>
            </a:r>
            <a:endParaRPr lang="ru-RU" sz="1600" dirty="0"/>
          </a:p>
        </p:txBody>
      </p:sp>
      <p:sp>
        <p:nvSpPr>
          <p:cNvPr id="35865" name="Line 25"/>
          <p:cNvSpPr>
            <a:spLocks noChangeShapeType="1"/>
          </p:cNvSpPr>
          <p:nvPr/>
        </p:nvSpPr>
        <p:spPr bwMode="auto">
          <a:xfrm flipH="1">
            <a:off x="1828800" y="2438400"/>
            <a:ext cx="251460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6" name="Line 26"/>
          <p:cNvSpPr>
            <a:spLocks noChangeShapeType="1"/>
          </p:cNvSpPr>
          <p:nvPr/>
        </p:nvSpPr>
        <p:spPr bwMode="auto">
          <a:xfrm>
            <a:off x="4343400" y="2438400"/>
            <a:ext cx="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7" name="Line 27"/>
          <p:cNvSpPr>
            <a:spLocks noChangeShapeType="1"/>
          </p:cNvSpPr>
          <p:nvPr/>
        </p:nvSpPr>
        <p:spPr bwMode="auto">
          <a:xfrm>
            <a:off x="4343400" y="2438400"/>
            <a:ext cx="28956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8" name="Line 28"/>
          <p:cNvSpPr>
            <a:spLocks noChangeShapeType="1"/>
          </p:cNvSpPr>
          <p:nvPr/>
        </p:nvSpPr>
        <p:spPr bwMode="auto">
          <a:xfrm>
            <a:off x="1828800" y="35052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69" name="Line 29"/>
          <p:cNvSpPr>
            <a:spLocks noChangeShapeType="1"/>
          </p:cNvSpPr>
          <p:nvPr/>
        </p:nvSpPr>
        <p:spPr bwMode="auto">
          <a:xfrm>
            <a:off x="1752600" y="44196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0" name="Line 30"/>
          <p:cNvSpPr>
            <a:spLocks noChangeShapeType="1"/>
          </p:cNvSpPr>
          <p:nvPr/>
        </p:nvSpPr>
        <p:spPr bwMode="auto">
          <a:xfrm>
            <a:off x="1828800" y="5334000"/>
            <a:ext cx="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1" name="Line 31"/>
          <p:cNvSpPr>
            <a:spLocks noChangeShapeType="1"/>
          </p:cNvSpPr>
          <p:nvPr/>
        </p:nvSpPr>
        <p:spPr bwMode="auto">
          <a:xfrm>
            <a:off x="4419600" y="3352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2" name="Line 32"/>
          <p:cNvSpPr>
            <a:spLocks noChangeShapeType="1"/>
          </p:cNvSpPr>
          <p:nvPr/>
        </p:nvSpPr>
        <p:spPr bwMode="auto">
          <a:xfrm>
            <a:off x="4495800" y="4191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4" name="Line 34"/>
          <p:cNvSpPr>
            <a:spLocks noChangeShapeType="1"/>
          </p:cNvSpPr>
          <p:nvPr/>
        </p:nvSpPr>
        <p:spPr bwMode="auto">
          <a:xfrm>
            <a:off x="4419600" y="49530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5" name="Line 35"/>
          <p:cNvSpPr>
            <a:spLocks noChangeShapeType="1"/>
          </p:cNvSpPr>
          <p:nvPr/>
        </p:nvSpPr>
        <p:spPr bwMode="auto">
          <a:xfrm>
            <a:off x="7086600" y="3352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6" name="Line 36"/>
          <p:cNvSpPr>
            <a:spLocks noChangeShapeType="1"/>
          </p:cNvSpPr>
          <p:nvPr/>
        </p:nvSpPr>
        <p:spPr bwMode="auto">
          <a:xfrm>
            <a:off x="7162800" y="41148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5877" name="Line 37"/>
          <p:cNvSpPr>
            <a:spLocks noChangeShapeType="1"/>
          </p:cNvSpPr>
          <p:nvPr/>
        </p:nvSpPr>
        <p:spPr bwMode="auto">
          <a:xfrm>
            <a:off x="7162800" y="4953000"/>
            <a:ext cx="0" cy="228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36" name="Заголовок 3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2.4. Основні технологічні документи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229600" cy="5105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функціональні</a:t>
            </a:r>
            <a:r>
              <a:rPr lang="uk-UA" sz="2600" dirty="0">
                <a:latin typeface="Arial" pitchFamily="34" charset="0"/>
                <a:cs typeface="Arial" pitchFamily="34" charset="0"/>
              </a:rPr>
              <a:t>, інформаційні та сітьові моделі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uk-UA" sz="2600" dirty="0">
                <a:latin typeface="Arial" pitchFamily="34" charset="0"/>
                <a:cs typeface="Arial" pitchFamily="34" charset="0"/>
              </a:rPr>
              <a:t>т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ехнологічна </a:t>
            </a:r>
            <a:r>
              <a:rPr lang="uk-UA" sz="2600" dirty="0">
                <a:latin typeface="Arial" pitchFamily="34" charset="0"/>
                <a:cs typeface="Arial" pitchFamily="34" charset="0"/>
              </a:rPr>
              <a:t>карта на документ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посадова </a:t>
            </a:r>
            <a:r>
              <a:rPr lang="uk-UA" sz="2600" dirty="0">
                <a:latin typeface="Arial" pitchFamily="34" charset="0"/>
                <a:cs typeface="Arial" pitchFamily="34" charset="0"/>
              </a:rPr>
              <a:t>операційна карта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технологічна </a:t>
            </a:r>
            <a:r>
              <a:rPr lang="uk-UA" sz="2600" dirty="0">
                <a:latin typeface="Arial" pitchFamily="34" charset="0"/>
                <a:cs typeface="Arial" pitchFamily="34" charset="0"/>
              </a:rPr>
              <a:t>карта на функцію управління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матриця </a:t>
            </a:r>
            <a:r>
              <a:rPr lang="uk-UA" sz="2600" dirty="0">
                <a:latin typeface="Arial" pitchFamily="34" charset="0"/>
                <a:cs typeface="Arial" pitchFamily="34" charset="0"/>
              </a:rPr>
              <a:t>розподілу обов'язків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;</a:t>
            </a:r>
          </a:p>
          <a:p>
            <a:pPr>
              <a:lnSpc>
                <a:spcPct val="90000"/>
              </a:lnSpc>
            </a:pPr>
            <a:endParaRPr lang="uk-UA" sz="26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uk-UA" sz="2600" dirty="0" smtClean="0">
                <a:latin typeface="Arial" pitchFamily="34" charset="0"/>
                <a:cs typeface="Arial" pitchFamily="34" charset="0"/>
              </a:rPr>
              <a:t>опис </a:t>
            </a:r>
            <a:r>
              <a:rPr lang="uk-UA" sz="2600" dirty="0">
                <a:latin typeface="Arial" pitchFamily="34" charset="0"/>
                <a:cs typeface="Arial" pitchFamily="34" charset="0"/>
              </a:rPr>
              <a:t>процедури та ін</a:t>
            </a:r>
            <a:r>
              <a:rPr lang="uk-UA" sz="26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</a:pP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931863" y="96838"/>
            <a:ext cx="7158037" cy="817562"/>
          </a:xfrm>
        </p:spPr>
        <p:txBody>
          <a:bodyPr/>
          <a:lstStyle/>
          <a:p>
            <a:r>
              <a:rPr lang="uk-UA" sz="3200" b="1" i="1" dirty="0">
                <a:solidFill>
                  <a:srgbClr val="FF3300"/>
                </a:solidFill>
                <a:latin typeface="Arial" pitchFamily="34" charset="0"/>
                <a:cs typeface="Arial" pitchFamily="34" charset="0"/>
              </a:rPr>
              <a:t>Завдання до теми 2</a:t>
            </a:r>
            <a:endParaRPr lang="ru-RU" sz="3200" b="1" i="1" dirty="0">
              <a:solidFill>
                <a:srgbClr val="FF33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143000"/>
            <a:ext cx="8305800" cy="4953000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Підготуватися до дискусії: </a:t>
            </a:r>
            <a:r>
              <a:rPr lang="uk-UA" sz="24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“Методологічні</a:t>
            </a:r>
            <a:r>
              <a:rPr lang="uk-UA" sz="2400" dirty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 засади </a:t>
            </a:r>
            <a:r>
              <a:rPr lang="uk-UA" sz="2400" dirty="0" err="1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управління</a:t>
            </a:r>
            <a:r>
              <a:rPr lang="uk-UA" sz="2400" dirty="0" err="1" smtClean="0">
                <a:solidFill>
                  <a:schemeClr val="accent1"/>
                </a:solidFill>
                <a:latin typeface="Arial" pitchFamily="34" charset="0"/>
                <a:cs typeface="Arial" pitchFamily="34" charset="0"/>
              </a:rPr>
              <a:t>”</a:t>
            </a:r>
            <a:endParaRPr lang="uk-UA" sz="2400" dirty="0" smtClean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uk-UA" sz="2400" dirty="0">
              <a:solidFill>
                <a:schemeClr val="accent1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r>
              <a:rPr lang="uk-UA" sz="2400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Питання для обговорення</a:t>
            </a:r>
            <a:r>
              <a:rPr lang="uk-UA" sz="24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:</a:t>
            </a:r>
          </a:p>
          <a:p>
            <a:pPr algn="ctr">
              <a:lnSpc>
                <a:spcPct val="90000"/>
              </a:lnSpc>
              <a:buFont typeface="Wingdings" pitchFamily="2" charset="2"/>
              <a:buNone/>
            </a:pPr>
            <a:endParaRPr lang="uk-UA" sz="24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Принципи наукового управління;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Централізація і децентралізація управління;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Цілісність системи;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Організаційно-правові основи діяльності системи;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Економічні характеристики функціонування організації;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Соціально-психологічний клімат установи;</a:t>
            </a:r>
          </a:p>
          <a:p>
            <a:pPr>
              <a:lnSpc>
                <a:spcPct val="90000"/>
              </a:lnSpc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Розділення і кооперація 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труда.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uk-UA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Мета теми: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усвідомити </a:t>
            </a:r>
            <a:r>
              <a:rPr lang="uk-UA" dirty="0">
                <a:latin typeface="Arial" pitchFamily="34" charset="0"/>
                <a:cs typeface="Arial" pitchFamily="34" charset="0"/>
              </a:rPr>
              <a:t>основні принципи та вимоги до розробки технології управління, порядок виконання цієї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роботи.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Завдання теми:</a:t>
            </a:r>
            <a:r>
              <a:rPr lang="uk-UA" sz="3600" dirty="0" smtClean="0">
                <a:solidFill>
                  <a:schemeClr val="hlink"/>
                </a:solidFill>
              </a:rPr>
              <a:t/>
            </a:r>
            <a:br>
              <a:rPr lang="uk-UA" sz="3600" dirty="0" smtClean="0">
                <a:solidFill>
                  <a:schemeClr val="hlink"/>
                </a:solidFill>
              </a:rPr>
            </a:br>
            <a:endParaRPr lang="ru-RU" sz="3600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З'ясувати </a:t>
            </a:r>
            <a:r>
              <a:rPr lang="uk-UA" sz="2400" dirty="0">
                <a:latin typeface="Arial" pitchFamily="34" charset="0"/>
                <a:cs typeface="Arial" pitchFamily="34" charset="0"/>
              </a:rPr>
              <a:t>сутність принципів формування технології управління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457200" indent="-457200">
              <a:lnSpc>
                <a:spcPct val="90000"/>
              </a:lnSpc>
              <a:buFont typeface="Wingdings" pitchFamily="2" charset="2"/>
              <a:buAutoNum type="arabicPeriod"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2. Засвоїти вимоги, яких необхідно дотримуватися під час розробки технології управління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3. Усвідомити послідовність робіт з аналізу системи управління, існуючої технології управління та вдосконалення процесів, що здійснюються в цій системі</a:t>
            </a:r>
            <a:r>
              <a:rPr lang="uk-UA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uk-UA" sz="24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uk-UA" sz="2400" dirty="0">
                <a:latin typeface="Arial" pitchFamily="34" charset="0"/>
                <a:cs typeface="Arial" pitchFamily="34" charset="0"/>
              </a:rPr>
              <a:t>4. Оволодіти навичками розробки технологічних документів.</a:t>
            </a:r>
            <a:endParaRPr lang="ru-RU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2.1. Принципи розробки технології управління</a:t>
            </a:r>
            <a:r>
              <a:rPr lang="ru-RU" b="1" dirty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latin typeface="Arial" pitchFamily="34" charset="0"/>
                <a:cs typeface="Arial" pitchFamily="34" charset="0"/>
              </a:rPr>
              <a:t>*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945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Autofit/>
          </a:bodyPr>
          <a:lstStyle/>
          <a:p>
            <a:pPr marL="609600" indent="-609600">
              <a:buFont typeface="Wingdings" pitchFamily="2" charset="2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Залежності технології здійснення процесів управління від особливостей технології, яка має місце на об'єкті управління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buFont typeface="Wingdings" pitchFamily="2" charset="2"/>
              <a:buAutoNum type="arabicPeriod"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AutoNum type="arabicPeriod"/>
            </a:pPr>
            <a:r>
              <a:rPr lang="uk-UA" dirty="0">
                <a:latin typeface="Arial" pitchFamily="34" charset="0"/>
                <a:cs typeface="Arial" pitchFamily="34" charset="0"/>
              </a:rPr>
              <a:t>Обґрунтування кількісних та якісних характеристик технології управління спрямованістю та масштабністю інформаційних потоків.</a:t>
            </a:r>
          </a:p>
          <a:p>
            <a:pPr marL="609600" indent="-609600">
              <a:buFont typeface="Wingdings" pitchFamily="2" charset="2"/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3. Забезпечення чіткої координації взаємозв'язаних рішень (узгодження дій різних установ; вивчення потоків інформації; прийняття рішень на нижчих ієрархічних рівнях; погодження їх із завданнями всієї системи).</a:t>
            </a:r>
          </a:p>
          <a:p>
            <a:pPr marL="609600" indent="-609600">
              <a:buFont typeface="Wingdings" pitchFamily="2" charset="2"/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4. Вирівнювання рівня централізації управління залежно від змісту, обсягу робіт на об'єкті та оперативності завдань, що вирішуються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marL="609600" indent="-609600">
              <a:buFont typeface="Wingdings" pitchFamily="2" charset="2"/>
              <a:buNone/>
            </a:pPr>
            <a:endParaRPr lang="uk-UA" dirty="0"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r>
              <a:rPr lang="uk-UA" dirty="0">
                <a:latin typeface="Arial" pitchFamily="34" charset="0"/>
                <a:cs typeface="Arial" pitchFamily="34" charset="0"/>
              </a:rPr>
              <a:t>5. Дотримання принципів наукового управління.</a:t>
            </a:r>
          </a:p>
          <a:p>
            <a:pPr marL="609600" indent="-609600">
              <a:buFont typeface="Wingdings" pitchFamily="2" charset="2"/>
              <a:buNone/>
            </a:pPr>
            <a:endParaRPr lang="uk-UA" dirty="0">
              <a:solidFill>
                <a:schemeClr val="hlink"/>
              </a:solidFill>
              <a:latin typeface="Arial" pitchFamily="34" charset="0"/>
              <a:cs typeface="Arial" pitchFamily="34" charset="0"/>
            </a:endParaRPr>
          </a:p>
          <a:p>
            <a:pPr marL="609600" indent="-609600">
              <a:buFont typeface="Wingdings" pitchFamily="2" charset="2"/>
              <a:buNone/>
            </a:pP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Принципи наукового управління Ф.</a:t>
            </a:r>
            <a:r>
              <a:rPr lang="uk-UA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Тейлора</a:t>
            </a:r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полягають в наступному: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524000"/>
            <a:ext cx="8839200" cy="42973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    — розробка оптимальних методів здійснення роботи на основі наукового вивчення витрат часу, рухів, зусиль тощо;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— абсолютне слідування розробленим стандартам;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— добір, навчання і розстановка робітників на ті робочі місця і завдання, де вони зможуть принести найбільшу користь;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Принципи наукового управління Ф.</a:t>
            </a:r>
            <a:r>
              <a:rPr lang="uk-UA" sz="32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Тейлора</a:t>
            </a:r>
            <a:r>
              <a:rPr lang="uk-UA" sz="32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полягають в наступному:</a:t>
            </a:r>
            <a:endParaRPr lang="ru-RU" sz="3200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295400"/>
            <a:ext cx="8839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— оплата за результатами праці (менші результати — менша оплата, більші результати — більша оплата);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— використання функціональних менеджерів, які здійснюють контроль за спеціалізованими напрямами;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— підтримання дружніх стосунків між робітниками і менеджерами з метою забезпечення можливостей здійснення наукового управління.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Принципи, запропоновані Г.Фордом:</a:t>
            </a:r>
            <a:endParaRPr lang="ru-RU" b="1" dirty="0">
              <a:solidFill>
                <a:srgbClr val="7030A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52400" y="1166018"/>
            <a:ext cx="8839200" cy="452596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uk-UA" sz="2400" dirty="0" smtClean="0">
                <a:latin typeface="Arial" pitchFamily="34" charset="0"/>
                <a:cs typeface="Arial" pitchFamily="34" charset="0"/>
              </a:rPr>
              <a:t>1. Побудована чітко по вертикалі організація управління кількома підприємствами, управління всіма частинами та етапами виробництва з єдиного центра.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2. Масове виробництво, що забезпечує мінімальну вартість і задовольняє потреби масового покупця і є максимально прибутковим.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3. Розвиток стандартизації, що дозволяє швидко і без зайвих витрат переходити на випуск нових видів продукції.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4. Конвеєр з глибоким поділом праці.</a:t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uk-UA" sz="2400" dirty="0" smtClean="0">
                <a:latin typeface="Arial" pitchFamily="34" charset="0"/>
                <a:cs typeface="Arial" pitchFamily="34" charset="0"/>
              </a:rPr>
            </a:br>
            <a:r>
              <a:rPr lang="uk-UA" sz="2400" dirty="0" smtClean="0">
                <a:latin typeface="Arial" pitchFamily="34" charset="0"/>
                <a:cs typeface="Arial" pitchFamily="34" charset="0"/>
              </a:rPr>
              <a:t>5. Постійне вдосконалення системи управління. </a:t>
            </a:r>
            <a:endParaRPr lang="uk-UA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169</TotalTime>
  <Words>1207</Words>
  <Application>Microsoft Office PowerPoint</Application>
  <PresentationFormat>Экран (4:3)</PresentationFormat>
  <Paragraphs>126</Paragraphs>
  <Slides>18</Slides>
  <Notes>13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Тема 2. Методологічні основи технології управління *</vt:lpstr>
      <vt:lpstr>Презентация PowerPoint</vt:lpstr>
      <vt:lpstr>Завдання теми: </vt:lpstr>
      <vt:lpstr>2.1. Принципи розробки технології управління *</vt:lpstr>
      <vt:lpstr>Презентация PowerPoint</vt:lpstr>
      <vt:lpstr>Презентация PowerPoint</vt:lpstr>
      <vt:lpstr>Принципи наукового управління Ф.Тейлора полягають в наступному:</vt:lpstr>
      <vt:lpstr>Принципи наукового управління Ф.Тейлора полягають в наступному:</vt:lpstr>
      <vt:lpstr>Принципи, запропоновані Г.Фордом:</vt:lpstr>
      <vt:lpstr>2.2. Вимоги до технології управління *</vt:lpstr>
      <vt:lpstr>Презентация PowerPoint</vt:lpstr>
      <vt:lpstr>Презентация PowerPoint</vt:lpstr>
      <vt:lpstr>Презентация PowerPoint</vt:lpstr>
      <vt:lpstr>Презентация PowerPoint</vt:lpstr>
      <vt:lpstr>2.3. Послідовність робіт щодо проектування технологічних процесів управління *</vt:lpstr>
      <vt:lpstr>Презентация PowerPoint</vt:lpstr>
      <vt:lpstr>2.4. Основні технологічні документи </vt:lpstr>
      <vt:lpstr>Завдання до теми 2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Ann Strokovych</dc:creator>
  <cp:lastModifiedBy>Vita</cp:lastModifiedBy>
  <cp:revision>16</cp:revision>
  <cp:lastPrinted>1601-01-01T00:00:00Z</cp:lastPrinted>
  <dcterms:created xsi:type="dcterms:W3CDTF">1601-01-01T00:00:00Z</dcterms:created>
  <dcterms:modified xsi:type="dcterms:W3CDTF">2020-09-29T21:17:28Z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Version">
    <vt:i4>1</vt:i4>
  </property>
</Properties>
</file>