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538" r:id="rId6"/>
    <p:sldId id="592" r:id="rId7"/>
    <p:sldId id="593" r:id="rId8"/>
    <p:sldId id="594" r:id="rId9"/>
    <p:sldId id="531" r:id="rId10"/>
    <p:sldId id="529" r:id="rId11"/>
    <p:sldId id="530" r:id="rId12"/>
    <p:sldId id="532" r:id="rId13"/>
    <p:sldId id="591" r:id="rId14"/>
    <p:sldId id="533" r:id="rId15"/>
    <p:sldId id="534" r:id="rId16"/>
    <p:sldId id="535" r:id="rId17"/>
    <p:sldId id="595" r:id="rId18"/>
    <p:sldId id="501" r:id="rId19"/>
    <p:sldId id="348" r:id="rId20"/>
    <p:sldId id="349" r:id="rId21"/>
    <p:sldId id="518" r:id="rId22"/>
    <p:sldId id="350" r:id="rId23"/>
    <p:sldId id="351" r:id="rId24"/>
    <p:sldId id="352" r:id="rId25"/>
    <p:sldId id="353" r:id="rId26"/>
    <p:sldId id="354" r:id="rId27"/>
    <p:sldId id="596" r:id="rId28"/>
    <p:sldId id="598" r:id="rId29"/>
    <p:sldId id="597" r:id="rId3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C"/>
    <a:srgbClr val="FFFFEF"/>
    <a:srgbClr val="E1F2CE"/>
    <a:srgbClr val="F4E6DA"/>
    <a:srgbClr val="CDFFFF"/>
    <a:srgbClr val="5DE9AA"/>
    <a:srgbClr val="F06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701" autoAdjust="0"/>
  </p:normalViewPr>
  <p:slideViewPr>
    <p:cSldViewPr snapToGrid="0" showGuides="1">
      <p:cViewPr varScale="1">
        <p:scale>
          <a:sx n="86" d="100"/>
          <a:sy n="86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20.10.2022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1FA8-9F98-496D-8B9A-ED12F00E23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2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Microsoft_Word_97_-_2003_Document.doc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9975" y="2506404"/>
            <a:ext cx="6382703" cy="2219691"/>
          </a:xfrm>
          <a:solidFill>
            <a:schemeClr val="bg2"/>
          </a:solidFill>
        </p:spPr>
        <p:txBody>
          <a:bodyPr rtlCol="0" anchor="ctr">
            <a:normAutofit/>
          </a:bodyPr>
          <a:lstStyle/>
          <a:p>
            <a:pPr algn="ctr"/>
            <a:r>
              <a:rPr lang="uk-UA" sz="4800" dirty="0"/>
              <a:t>Мультимедійні технології в медіа </a:t>
            </a:r>
            <a:br>
              <a:rPr lang="uk-UA" sz="4800" dirty="0"/>
            </a:br>
            <a:r>
              <a:rPr lang="uk-UA" sz="4800" dirty="0"/>
              <a:t>та рекламі</a:t>
            </a:r>
            <a:endParaRPr lang="ru-RU" sz="4800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8911936" cy="921327"/>
          </a:xfrm>
        </p:spPr>
        <p:txBody>
          <a:bodyPr>
            <a:normAutofit/>
          </a:bodyPr>
          <a:lstStyle/>
          <a:p>
            <a:r>
              <a:rPr lang="ru-RU" altLang="ru-RU" sz="3200" b="1" dirty="0" err="1"/>
              <a:t>Рекомендації</a:t>
            </a:r>
            <a:r>
              <a:rPr lang="ru-RU" altLang="ru-RU" sz="3200" b="1" dirty="0"/>
              <a:t> для </a:t>
            </a:r>
            <a:r>
              <a:rPr lang="ru-RU" altLang="ru-RU" sz="3200" b="1" dirty="0" err="1"/>
              <a:t>телебачення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768" y="1586345"/>
            <a:ext cx="9059141" cy="457200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buNone/>
            </a:pPr>
            <a:endParaRPr lang="ru-RU" altLang="ru-RU" b="1" dirty="0"/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altLang="ru-RU" sz="2800" dirty="0" err="1"/>
              <a:t>Використовуйте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аудіоконтент</a:t>
            </a:r>
            <a:r>
              <a:rPr lang="ru-RU" altLang="ru-RU" sz="2800" dirty="0"/>
              <a:t>, в </a:t>
            </a:r>
            <a:r>
              <a:rPr lang="ru-RU" altLang="ru-RU" sz="2800" dirty="0" err="1"/>
              <a:t>якому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немає</a:t>
            </a:r>
            <a:r>
              <a:rPr lang="ru-RU" altLang="ru-RU" sz="2800" dirty="0"/>
              <a:t> шуму та </a:t>
            </a:r>
            <a:r>
              <a:rPr lang="ru-RU" altLang="ru-RU" sz="2800" dirty="0" err="1"/>
              <a:t>спотворень</a:t>
            </a:r>
            <a:r>
              <a:rPr lang="ru-RU" altLang="ru-RU" sz="2800" dirty="0"/>
              <a:t>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endParaRPr lang="ru-RU" altLang="ru-RU" sz="2800" dirty="0"/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altLang="ru-RU" sz="2800" dirty="0"/>
              <a:t>Не </a:t>
            </a:r>
            <a:r>
              <a:rPr lang="ru-RU" altLang="ru-RU" sz="2800" dirty="0" err="1"/>
              <a:t>плануйте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накладання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більше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двох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шарів</a:t>
            </a:r>
            <a:r>
              <a:rPr lang="ru-RU" altLang="ru-RU" sz="2800" dirty="0"/>
              <a:t> звуку (мова, </a:t>
            </a:r>
            <a:r>
              <a:rPr lang="ru-RU" altLang="ru-RU" sz="2800" dirty="0" err="1"/>
              <a:t>музика</a:t>
            </a:r>
            <a:r>
              <a:rPr lang="ru-RU" altLang="ru-RU" sz="2800" dirty="0"/>
              <a:t>, фон </a:t>
            </a:r>
            <a:r>
              <a:rPr lang="ru-RU" altLang="ru-RU" sz="2800" dirty="0" err="1"/>
              <a:t>тощо</a:t>
            </a:r>
            <a:r>
              <a:rPr lang="ru-RU" altLang="ru-RU" sz="2800" dirty="0"/>
              <a:t>).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endParaRPr lang="ru-RU" altLang="ru-RU" sz="2800" dirty="0"/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altLang="ru-RU" sz="2800" dirty="0"/>
              <a:t>Не </a:t>
            </a:r>
            <a:r>
              <a:rPr lang="ru-RU" altLang="ru-RU" sz="2800" dirty="0" err="1"/>
              <a:t>вводіть</a:t>
            </a:r>
            <a:r>
              <a:rPr lang="ru-RU" altLang="ru-RU" sz="2800" dirty="0"/>
              <a:t> у ваш проект </a:t>
            </a:r>
            <a:r>
              <a:rPr lang="ru-RU" altLang="ru-RU" sz="2800" dirty="0" err="1"/>
              <a:t>точне</a:t>
            </a:r>
            <a:r>
              <a:rPr lang="ru-RU" altLang="ru-RU" sz="2800" dirty="0"/>
              <a:t> стерео.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2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36" y="308344"/>
            <a:ext cx="5769455" cy="59970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err="1"/>
              <a:t>Навчальні</a:t>
            </a:r>
            <a:r>
              <a:rPr lang="ru-RU" altLang="ru-RU" b="1" dirty="0"/>
              <a:t> </a:t>
            </a:r>
            <a:r>
              <a:rPr lang="ru-RU" altLang="ru-RU" b="1" dirty="0" err="1"/>
              <a:t>відеофільми</a:t>
            </a:r>
            <a:endParaRPr lang="ru-RU" altLang="ru-RU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592" y="1365253"/>
            <a:ext cx="8642350" cy="5616575"/>
          </a:xfrm>
        </p:spPr>
        <p:txBody>
          <a:bodyPr>
            <a:normAutofit/>
          </a:bodyPr>
          <a:lstStyle/>
          <a:p>
            <a:pPr marL="0" indent="361950" algn="just" eaLnBrk="1" hangingPunct="1">
              <a:lnSpc>
                <a:spcPct val="90000"/>
              </a:lnSpc>
              <a:buNone/>
            </a:pPr>
            <a:r>
              <a:rPr lang="ru-RU" altLang="ru-RU" sz="2400" dirty="0"/>
              <a:t>У </a:t>
            </a:r>
            <a:r>
              <a:rPr lang="ru-RU" altLang="ru-RU" sz="2400" dirty="0" err="1"/>
              <a:t>навчальних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класах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відеозаписи</a:t>
            </a:r>
            <a:r>
              <a:rPr lang="ru-RU" altLang="ru-RU" sz="2400" dirty="0"/>
              <a:t> звучать </a:t>
            </a:r>
            <a:r>
              <a:rPr lang="ru-RU" altLang="ru-RU" sz="2400" dirty="0" err="1"/>
              <a:t>навіть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гірше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ніж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житлових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приміщеннях</a:t>
            </a:r>
            <a:r>
              <a:rPr lang="ru-RU" altLang="ru-RU" sz="2400" dirty="0"/>
              <a:t>. Виною тому є </a:t>
            </a:r>
            <a:r>
              <a:rPr lang="ru-RU" altLang="ru-RU" sz="2400" dirty="0" err="1"/>
              <a:t>паралельні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поверхні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низькі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тверді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стелі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Отримане</a:t>
            </a:r>
            <a:r>
              <a:rPr lang="ru-RU" altLang="ru-RU" sz="2400" dirty="0"/>
              <a:t> в </a:t>
            </a:r>
            <a:r>
              <a:rPr lang="ru-RU" altLang="ru-RU" sz="2400" dirty="0" err="1"/>
              <a:t>результаті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цього</a:t>
            </a:r>
            <a:r>
              <a:rPr lang="ru-RU" altLang="ru-RU" sz="2400" dirty="0"/>
              <a:t> луна </a:t>
            </a:r>
            <a:r>
              <a:rPr lang="ru-RU" altLang="ru-RU" sz="2400" dirty="0" err="1"/>
              <a:t>знижує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розбірливість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мови</a:t>
            </a:r>
            <a:r>
              <a:rPr lang="ru-RU" altLang="ru-RU" sz="2400" dirty="0"/>
              <a:t>.</a:t>
            </a:r>
          </a:p>
          <a:p>
            <a:pPr marL="0" indent="361950" algn="just" eaLnBrk="1" hangingPunct="1">
              <a:lnSpc>
                <a:spcPct val="90000"/>
              </a:lnSpc>
              <a:buNone/>
            </a:pPr>
            <a:r>
              <a:rPr lang="ru-RU" altLang="ru-RU" sz="2400" b="1" dirty="0" err="1"/>
              <a:t>Навчальн</a:t>
            </a:r>
            <a:r>
              <a:rPr lang="uk-UA" altLang="ru-RU" sz="2400" b="1" dirty="0"/>
              <a:t>і фільми</a:t>
            </a:r>
            <a:r>
              <a:rPr lang="uk-UA" altLang="ru-RU" sz="2400" dirty="0"/>
              <a:t>, у загальному випадку</a:t>
            </a:r>
            <a:r>
              <a:rPr lang="ru-RU" altLang="ru-RU" sz="2400" dirty="0"/>
              <a:t>:</a:t>
            </a:r>
          </a:p>
          <a:p>
            <a:pPr algn="just"/>
            <a:r>
              <a:rPr lang="ru-RU" altLang="ru-RU" sz="2400" dirty="0" err="1"/>
              <a:t>повинні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містити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простіші</a:t>
            </a:r>
            <a:r>
              <a:rPr lang="ru-RU" altLang="ru-RU" sz="2400" dirty="0"/>
              <a:t> треки, </a:t>
            </a:r>
            <a:r>
              <a:rPr lang="ru-RU" altLang="ru-RU" sz="2400" dirty="0" err="1"/>
              <a:t>ніж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розважальні</a:t>
            </a:r>
            <a:r>
              <a:rPr lang="ru-RU" altLang="ru-RU" sz="2400" dirty="0"/>
              <a:t>.</a:t>
            </a:r>
          </a:p>
          <a:p>
            <a:pPr marL="0" indent="0" algn="just">
              <a:buNone/>
            </a:pPr>
            <a:r>
              <a:rPr lang="ru-RU" altLang="ru-RU" sz="2400" dirty="0" err="1"/>
              <a:t>Це</a:t>
            </a:r>
            <a:r>
              <a:rPr lang="ru-RU" altLang="ru-RU" sz="2400" dirty="0"/>
              <a:t> робить </a:t>
            </a:r>
            <a:r>
              <a:rPr lang="ru-RU" altLang="ru-RU" sz="2400" dirty="0" err="1"/>
              <a:t>зміст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більш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зрозумілим</a:t>
            </a:r>
            <a:r>
              <a:rPr lang="ru-RU" altLang="ru-RU" sz="2400" dirty="0"/>
              <a:t>, а проект </a:t>
            </a:r>
            <a:r>
              <a:rPr lang="ru-RU" altLang="ru-RU" sz="2400" dirty="0" err="1"/>
              <a:t>дешевшим</a:t>
            </a:r>
            <a:r>
              <a:rPr lang="ru-RU" altLang="ru-RU" sz="2400" dirty="0"/>
              <a:t>.</a:t>
            </a:r>
          </a:p>
          <a:p>
            <a:pPr algn="just"/>
            <a:r>
              <a:rPr lang="ru-RU" altLang="ru-RU" sz="2400" dirty="0" err="1"/>
              <a:t>можна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робити</a:t>
            </a:r>
            <a:r>
              <a:rPr lang="ru-RU" altLang="ru-RU" sz="2400" dirty="0"/>
              <a:t> трек </a:t>
            </a:r>
            <a:r>
              <a:rPr lang="ru-RU" altLang="ru-RU" sz="2400" dirty="0" err="1"/>
              <a:t>тільки</a:t>
            </a:r>
            <a:r>
              <a:rPr lang="ru-RU" altLang="ru-RU" sz="2400" dirty="0"/>
              <a:t> з </a:t>
            </a:r>
            <a:r>
              <a:rPr lang="ru-RU" altLang="ru-RU" sz="2400" dirty="0" err="1"/>
              <a:t>промовою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розповіддю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кілька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ключових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звукових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ефектів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трохи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музики</a:t>
            </a:r>
            <a:r>
              <a:rPr lang="ru-RU" altLang="ru-RU" sz="2400" dirty="0"/>
              <a:t>.</a:t>
            </a:r>
          </a:p>
          <a:p>
            <a:pPr marL="0" indent="0" algn="just">
              <a:buNone/>
            </a:pPr>
            <a:r>
              <a:rPr lang="ru-RU" altLang="ru-RU" sz="2400" dirty="0"/>
              <a:t> </a:t>
            </a:r>
            <a:r>
              <a:rPr lang="ru-RU" altLang="ru-RU" sz="2400" dirty="0" err="1"/>
              <a:t>Уповільнення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оповідання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допомогти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компенсувати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погану</a:t>
            </a:r>
            <a:r>
              <a:rPr lang="ru-RU" altLang="ru-RU" sz="2400" dirty="0"/>
              <a:t> акустику.</a:t>
            </a:r>
          </a:p>
        </p:txBody>
      </p:sp>
    </p:spTree>
    <p:extLst>
      <p:ext uri="{BB962C8B-B14F-4D97-AF65-F5344CB8AC3E}">
        <p14:creationId xmlns:p14="http://schemas.microsoft.com/office/powerpoint/2010/main" val="1914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763" y="130176"/>
            <a:ext cx="9144000" cy="8509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b="1" dirty="0" err="1"/>
              <a:t>Домашній</a:t>
            </a:r>
            <a:r>
              <a:rPr lang="ru-RU" altLang="ru-RU" b="1" dirty="0"/>
              <a:t> </a:t>
            </a:r>
            <a:r>
              <a:rPr lang="ru-RU" altLang="ru-RU" b="1" dirty="0" err="1"/>
              <a:t>кінотеатр</a:t>
            </a:r>
            <a:r>
              <a:rPr lang="ru-RU" altLang="ru-RU" b="1" dirty="0"/>
              <a:t> та </a:t>
            </a:r>
            <a:r>
              <a:rPr lang="ru-RU" altLang="ru-RU" b="1" dirty="0" err="1"/>
              <a:t>презентація</a:t>
            </a:r>
            <a:r>
              <a:rPr lang="ru-RU" altLang="ru-RU" b="1" dirty="0"/>
              <a:t> у </a:t>
            </a:r>
            <a:r>
              <a:rPr lang="ru-RU" altLang="ru-RU" b="1" dirty="0" err="1"/>
              <a:t>залі</a:t>
            </a:r>
            <a:endParaRPr lang="ru-RU" altLang="ru-RU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192" y="1063257"/>
            <a:ext cx="9566571" cy="591705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1800" dirty="0"/>
          </a:p>
          <a:p>
            <a:pPr marL="0" indent="265113" algn="just" eaLnBrk="1" hangingPunct="1">
              <a:spcBef>
                <a:spcPts val="600"/>
              </a:spcBef>
              <a:buNone/>
            </a:pPr>
            <a:r>
              <a:rPr lang="ru-RU" altLang="ru-RU" sz="2200" dirty="0" err="1"/>
              <a:t>Звукові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системи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можуть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створювати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дуже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деталізоване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звукове</a:t>
            </a:r>
            <a:r>
              <a:rPr lang="ru-RU" altLang="ru-RU" sz="2200" dirty="0"/>
              <a:t> поле. </a:t>
            </a:r>
            <a:r>
              <a:rPr lang="ru-RU" altLang="ru-RU" sz="2200" dirty="0" err="1"/>
              <a:t>Якість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динаміків</a:t>
            </a:r>
            <a:r>
              <a:rPr lang="ru-RU" altLang="ru-RU" sz="2200" dirty="0"/>
              <a:t> тут </a:t>
            </a:r>
            <a:r>
              <a:rPr lang="ru-RU" altLang="ru-RU" sz="2200" dirty="0" err="1"/>
              <a:t>значно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вища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ніж</a:t>
            </a:r>
            <a:r>
              <a:rPr lang="ru-RU" altLang="ru-RU" sz="2200" dirty="0"/>
              <a:t> у </a:t>
            </a:r>
            <a:r>
              <a:rPr lang="ru-RU" altLang="ru-RU" sz="2200" dirty="0" err="1"/>
              <a:t>побутових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телевізорів</a:t>
            </a:r>
            <a:r>
              <a:rPr lang="ru-RU" altLang="ru-RU" sz="2200" dirty="0"/>
              <a:t>.</a:t>
            </a:r>
          </a:p>
          <a:p>
            <a:pPr marL="0" indent="265113" algn="just" eaLnBrk="1" hangingPunct="1">
              <a:spcBef>
                <a:spcPts val="600"/>
              </a:spcBef>
              <a:buNone/>
            </a:pPr>
            <a:r>
              <a:rPr lang="ru-RU" altLang="ru-RU" sz="2200" dirty="0" err="1"/>
              <a:t>Хоча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системи</a:t>
            </a:r>
            <a:r>
              <a:rPr lang="ru-RU" altLang="ru-RU" sz="2200" dirty="0"/>
              <a:t> для </a:t>
            </a:r>
            <a:r>
              <a:rPr lang="ru-RU" altLang="ru-RU" sz="2200" dirty="0" err="1"/>
              <a:t>залів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призначені</a:t>
            </a:r>
            <a:r>
              <a:rPr lang="ru-RU" altLang="ru-RU" sz="2200" dirty="0"/>
              <a:t> для голосу, </a:t>
            </a:r>
            <a:r>
              <a:rPr lang="ru-RU" altLang="ru-RU" sz="2200" dirty="0" err="1"/>
              <a:t>деякі</a:t>
            </a:r>
            <a:r>
              <a:rPr lang="ru-RU" altLang="ru-RU" sz="2200" dirty="0"/>
              <a:t> не </a:t>
            </a:r>
            <a:r>
              <a:rPr lang="ru-RU" altLang="ru-RU" sz="2200" dirty="0" err="1"/>
              <a:t>набагато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перевищують</a:t>
            </a:r>
            <a:r>
              <a:rPr lang="ru-RU" altLang="ru-RU" sz="2200" dirty="0"/>
              <a:t> межу в 12 кГц.</a:t>
            </a:r>
          </a:p>
          <a:p>
            <a:pPr marL="0" indent="265113" algn="just" eaLnBrk="1" hangingPunct="1">
              <a:spcBef>
                <a:spcPts val="600"/>
              </a:spcBef>
              <a:buNone/>
            </a:pPr>
            <a:r>
              <a:rPr lang="ru-RU" altLang="ru-RU" sz="2200" dirty="0"/>
              <a:t>Акустика </a:t>
            </a:r>
            <a:r>
              <a:rPr lang="ru-RU" altLang="ru-RU" sz="2200" dirty="0" err="1"/>
              <a:t>також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може</a:t>
            </a:r>
            <a:r>
              <a:rPr lang="ru-RU" altLang="ru-RU" sz="2200" dirty="0"/>
              <a:t> бути </a:t>
            </a:r>
            <a:r>
              <a:rPr lang="ru-RU" altLang="ru-RU" sz="2200" dirty="0" err="1"/>
              <a:t>різною</a:t>
            </a:r>
            <a:r>
              <a:rPr lang="ru-RU" altLang="ru-RU" sz="2200" dirty="0"/>
              <a:t>. Установки для </a:t>
            </a:r>
            <a:r>
              <a:rPr lang="ru-RU" altLang="ru-RU" sz="2200" dirty="0" err="1"/>
              <a:t>домашніх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кінотеатрів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можуть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знаходитись</a:t>
            </a:r>
            <a:r>
              <a:rPr lang="ru-RU" altLang="ru-RU" sz="2200" dirty="0"/>
              <a:t> у </a:t>
            </a:r>
            <a:r>
              <a:rPr lang="ru-RU" altLang="ru-RU" sz="2200" dirty="0" err="1"/>
              <a:t>житлових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кімнатах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із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твердими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стінами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Кімнати</a:t>
            </a:r>
            <a:r>
              <a:rPr lang="ru-RU" altLang="ru-RU" sz="2200" dirty="0"/>
              <a:t> для </a:t>
            </a:r>
            <a:r>
              <a:rPr lang="ru-RU" altLang="ru-RU" sz="2200" dirty="0" err="1"/>
              <a:t>зборів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загального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призначення</a:t>
            </a:r>
            <a:r>
              <a:rPr lang="ru-RU" altLang="ru-RU" sz="2200" dirty="0"/>
              <a:t> та </a:t>
            </a:r>
            <a:r>
              <a:rPr lang="ru-RU" altLang="ru-RU" sz="2200" dirty="0" err="1"/>
              <a:t>готельні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танцювальні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зали</a:t>
            </a:r>
            <a:r>
              <a:rPr lang="ru-RU" altLang="ru-RU" sz="2200" dirty="0"/>
              <a:t> часто не </a:t>
            </a:r>
            <a:r>
              <a:rPr lang="ru-RU" altLang="ru-RU" sz="2200" dirty="0" err="1"/>
              <a:t>мають</a:t>
            </a:r>
            <a:r>
              <a:rPr lang="ru-RU" altLang="ru-RU" sz="2200" dirty="0"/>
              <a:t> будь-</a:t>
            </a:r>
            <a:r>
              <a:rPr lang="ru-RU" altLang="ru-RU" sz="2200" dirty="0" err="1"/>
              <a:t>якої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акустичної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обробки</a:t>
            </a:r>
            <a:r>
              <a:rPr lang="ru-RU" altLang="ru-RU" sz="2200" dirty="0"/>
              <a:t>.</a:t>
            </a:r>
          </a:p>
          <a:p>
            <a:pPr marL="0" indent="265113" algn="just" eaLnBrk="1" hangingPunct="1">
              <a:spcBef>
                <a:spcPts val="600"/>
              </a:spcBef>
              <a:buNone/>
            </a:pPr>
            <a:r>
              <a:rPr lang="ru-RU" altLang="ru-RU" sz="2200" dirty="0" err="1"/>
              <a:t>Глядачі</a:t>
            </a:r>
            <a:r>
              <a:rPr lang="ru-RU" altLang="ru-RU" sz="2200" dirty="0"/>
              <a:t> тут </a:t>
            </a:r>
            <a:r>
              <a:rPr lang="ru-RU" altLang="ru-RU" sz="2200" dirty="0" err="1"/>
              <a:t>зазвичай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схильні</a:t>
            </a:r>
            <a:r>
              <a:rPr lang="ru-RU" altLang="ru-RU" sz="2200" dirty="0"/>
              <a:t> до </a:t>
            </a:r>
            <a:r>
              <a:rPr lang="ru-RU" altLang="ru-RU" sz="2200" dirty="0" err="1"/>
              <a:t>підвищення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уваги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Це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знижує</a:t>
            </a:r>
            <a:r>
              <a:rPr lang="ru-RU" altLang="ru-RU" sz="2200" dirty="0"/>
              <a:t> шуми </a:t>
            </a:r>
            <a:r>
              <a:rPr lang="ru-RU" altLang="ru-RU" sz="2200" dirty="0" err="1"/>
              <a:t>від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глядачів</a:t>
            </a:r>
            <a:r>
              <a:rPr lang="ru-RU" altLang="ru-RU" sz="2200" dirty="0"/>
              <a:t> та </a:t>
            </a:r>
            <a:r>
              <a:rPr lang="ru-RU" altLang="ru-RU" sz="2200" dirty="0" err="1"/>
              <a:t>інші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відволікаючі</a:t>
            </a:r>
            <a:r>
              <a:rPr lang="ru-RU" altLang="ru-RU" sz="2200" dirty="0"/>
              <a:t> звуки</a:t>
            </a:r>
          </a:p>
          <a:p>
            <a:pPr marL="0" indent="265113" algn="just" eaLnBrk="1" hangingPunct="1">
              <a:spcBef>
                <a:spcPts val="600"/>
              </a:spcBef>
              <a:buNone/>
            </a:pPr>
            <a:r>
              <a:rPr lang="ru-RU" altLang="ru-RU" sz="2200" b="1" dirty="0"/>
              <a:t>Трек для </a:t>
            </a:r>
            <a:r>
              <a:rPr lang="ru-RU" altLang="ru-RU" sz="2200" b="1" dirty="0" err="1"/>
              <a:t>домашнього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кінотеатру</a:t>
            </a:r>
            <a:r>
              <a:rPr lang="ru-RU" altLang="ru-RU" sz="2200" b="1" dirty="0"/>
              <a:t> </a:t>
            </a:r>
            <a:r>
              <a:rPr lang="ru-RU" altLang="ru-RU" sz="2200" dirty="0" err="1"/>
              <a:t>або</a:t>
            </a:r>
            <a:r>
              <a:rPr lang="ru-RU" altLang="ru-RU" sz="2200" dirty="0"/>
              <a:t> залу для </a:t>
            </a:r>
            <a:r>
              <a:rPr lang="ru-RU" altLang="ru-RU" sz="2200" dirty="0" err="1"/>
              <a:t>глядачів</a:t>
            </a:r>
            <a:r>
              <a:rPr lang="ru-RU" altLang="ru-RU" sz="2200" b="1" dirty="0"/>
              <a:t>:</a:t>
            </a:r>
          </a:p>
          <a:p>
            <a:pPr marL="0" indent="265113" algn="just" eaLnBrk="1" hangingPunct="1">
              <a:spcBef>
                <a:spcPts val="600"/>
              </a:spcBef>
              <a:buNone/>
            </a:pPr>
            <a:r>
              <a:rPr lang="ru-RU" altLang="ru-RU" sz="2200" dirty="0" err="1"/>
              <a:t>може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мати</a:t>
            </a:r>
            <a:r>
              <a:rPr lang="ru-RU" altLang="ru-RU" sz="2200" dirty="0"/>
              <a:t> широкий </a:t>
            </a:r>
            <a:r>
              <a:rPr lang="ru-RU" altLang="ru-RU" sz="2200" dirty="0" err="1"/>
              <a:t>динамічний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діапазон</a:t>
            </a:r>
            <a:endParaRPr lang="ru-RU" altLang="ru-RU" sz="2200" dirty="0"/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200" dirty="0" err="1"/>
              <a:t>використовувати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переваги</a:t>
            </a:r>
            <a:r>
              <a:rPr lang="ru-RU" altLang="ru-RU" sz="2200" dirty="0"/>
              <a:t> стерео </a:t>
            </a:r>
            <a:r>
              <a:rPr lang="ru-RU" altLang="ru-RU" sz="2200" dirty="0" err="1"/>
              <a:t>чи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об'ємного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звучання</a:t>
            </a:r>
            <a:r>
              <a:rPr lang="ru-RU" altLang="ru-RU" sz="2200" dirty="0"/>
              <a:t>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200" dirty="0"/>
              <a:t>мова </a:t>
            </a:r>
            <a:r>
              <a:rPr lang="ru-RU" altLang="ru-RU" sz="2200" dirty="0" err="1"/>
              <a:t>може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змінюватись</a:t>
            </a:r>
            <a:r>
              <a:rPr lang="ru-RU" altLang="ru-RU" sz="2200" dirty="0"/>
              <a:t> за </a:t>
            </a:r>
            <a:r>
              <a:rPr lang="ru-RU" altLang="ru-RU" sz="2200" dirty="0" err="1"/>
              <a:t>гучністю</a:t>
            </a:r>
            <a:r>
              <a:rPr lang="ru-RU" altLang="ru-RU" sz="2200" dirty="0"/>
              <a:t> і становищем того, </a:t>
            </a:r>
            <a:r>
              <a:rPr lang="ru-RU" altLang="ru-RU" sz="2200" dirty="0" err="1"/>
              <a:t>хто</a:t>
            </a:r>
            <a:r>
              <a:rPr lang="ru-RU" altLang="ru-RU" sz="2200" dirty="0"/>
              <a:t> говорить.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200" dirty="0" err="1"/>
              <a:t>можна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накладати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безліч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шарів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ефектів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9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164419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/>
              <a:t>Звук для </a:t>
            </a:r>
            <a:r>
              <a:rPr lang="ru-RU" altLang="ru-RU" b="1" dirty="0" err="1"/>
              <a:t>Інтернету</a:t>
            </a:r>
            <a:endParaRPr lang="ru-RU" altLang="ru-RU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060" y="1384233"/>
            <a:ext cx="9236149" cy="5317244"/>
          </a:xfrm>
        </p:spPr>
        <p:txBody>
          <a:bodyPr>
            <a:normAutofit/>
          </a:bodyPr>
          <a:lstStyle/>
          <a:p>
            <a:pPr marL="82550" indent="365125" algn="just" eaLnBrk="1" hangingPunct="1">
              <a:lnSpc>
                <a:spcPct val="80000"/>
              </a:lnSpc>
              <a:buNone/>
            </a:pPr>
            <a:r>
              <a:rPr lang="ru-RU" altLang="ru-RU" sz="2400" dirty="0" err="1"/>
              <a:t>Єдиним</a:t>
            </a:r>
            <a:r>
              <a:rPr lang="ru-RU" altLang="ru-RU" sz="2400" dirty="0"/>
              <a:t> правилом є те, </a:t>
            </a:r>
            <a:r>
              <a:rPr lang="ru-RU" altLang="ru-RU" sz="2400" dirty="0" err="1"/>
              <a:t>що</a:t>
            </a:r>
            <a:r>
              <a:rPr lang="ru-RU" altLang="ru-RU" sz="2400" dirty="0"/>
              <a:t> правил </a:t>
            </a:r>
            <a:r>
              <a:rPr lang="ru-RU" altLang="ru-RU" sz="2400" dirty="0" err="1"/>
              <a:t>немає</a:t>
            </a:r>
            <a:r>
              <a:rPr lang="ru-RU" altLang="ru-RU" sz="2400" dirty="0"/>
              <a:t>.</a:t>
            </a:r>
          </a:p>
          <a:p>
            <a:pPr marL="82550" indent="365125" algn="just" eaLnBrk="1" hangingPunct="1">
              <a:lnSpc>
                <a:spcPct val="80000"/>
              </a:lnSpc>
              <a:buNone/>
            </a:pPr>
            <a:r>
              <a:rPr lang="ru-RU" altLang="ru-RU" sz="2400" dirty="0" err="1"/>
              <a:t>Якість</a:t>
            </a:r>
            <a:r>
              <a:rPr lang="ru-RU" altLang="ru-RU" sz="2400" dirty="0"/>
              <a:t> потокового </a:t>
            </a:r>
            <a:r>
              <a:rPr lang="ru-RU" altLang="ru-RU" sz="2400" dirty="0" err="1"/>
              <a:t>аудіо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варіюється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гіршого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ніж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телефоні</a:t>
            </a:r>
            <a:r>
              <a:rPr lang="ru-RU" altLang="ru-RU" sz="2400" dirty="0"/>
              <a:t> (через </a:t>
            </a:r>
            <a:r>
              <a:rPr lang="ru-RU" altLang="ru-RU" sz="2400" dirty="0" err="1"/>
              <a:t>свистячі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артефакти</a:t>
            </a:r>
            <a:r>
              <a:rPr lang="ru-RU" altLang="ru-RU" sz="2400" dirty="0"/>
              <a:t>), до </a:t>
            </a:r>
            <a:r>
              <a:rPr lang="ru-RU" altLang="ru-RU" sz="2400" dirty="0" err="1"/>
              <a:t>кращого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ніж</a:t>
            </a:r>
            <a:r>
              <a:rPr lang="ru-RU" altLang="ru-RU" sz="2400" dirty="0"/>
              <a:t> у </a:t>
            </a:r>
            <a:r>
              <a:rPr lang="en-US" altLang="ru-RU" sz="2400" dirty="0"/>
              <a:t>FM-</a:t>
            </a:r>
            <a:r>
              <a:rPr lang="ru-RU" altLang="ru-RU" sz="2400" dirty="0" err="1"/>
              <a:t>радіо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Якість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залежить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вибраного</a:t>
            </a:r>
            <a:r>
              <a:rPr lang="ru-RU" altLang="ru-RU" sz="2400" dirty="0"/>
              <a:t> методу </a:t>
            </a:r>
            <a:r>
              <a:rPr lang="ru-RU" altLang="ru-RU" sz="2400" dirty="0" err="1"/>
              <a:t>стиснення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даних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налаштувань</a:t>
            </a:r>
            <a:r>
              <a:rPr lang="ru-RU" altLang="ru-RU" sz="2400" dirty="0"/>
              <a:t>.</a:t>
            </a:r>
          </a:p>
          <a:p>
            <a:pPr marL="82550" indent="365125" algn="just" eaLnBrk="1" hangingPunct="1">
              <a:lnSpc>
                <a:spcPct val="80000"/>
              </a:lnSpc>
              <a:buNone/>
            </a:pPr>
            <a:r>
              <a:rPr lang="ru-RU" altLang="ru-RU" sz="2400" dirty="0" err="1"/>
              <a:t>Неможливо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контролювати</a:t>
            </a:r>
            <a:r>
              <a:rPr lang="ru-RU" altLang="ru-RU" sz="2400" dirty="0"/>
              <a:t>, як </a:t>
            </a:r>
            <a:r>
              <a:rPr lang="ru-RU" altLang="ru-RU" sz="2400" dirty="0" err="1"/>
              <a:t>відтворюватиметься</a:t>
            </a:r>
            <a:r>
              <a:rPr lang="ru-RU" altLang="ru-RU" sz="2400" dirty="0"/>
              <a:t> трек.</a:t>
            </a:r>
          </a:p>
          <a:p>
            <a:pPr marL="82550" indent="365125" algn="just" eaLnBrk="1" hangingPunct="1">
              <a:lnSpc>
                <a:spcPct val="80000"/>
              </a:lnSpc>
              <a:buNone/>
            </a:pPr>
            <a:r>
              <a:rPr lang="ru-RU" altLang="ru-RU" sz="2400" dirty="0"/>
              <a:t>Тому </a:t>
            </a:r>
            <a:r>
              <a:rPr lang="ru-RU" altLang="ru-RU" sz="2400" dirty="0" err="1"/>
              <a:t>рішенням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планувати</a:t>
            </a:r>
            <a:r>
              <a:rPr lang="ru-RU" altLang="ru-RU" sz="2400" dirty="0"/>
              <a:t> треки </a:t>
            </a:r>
            <a:r>
              <a:rPr lang="ru-RU" altLang="ru-RU" sz="2400" b="1" dirty="0"/>
              <a:t>для </a:t>
            </a:r>
            <a:r>
              <a:rPr lang="ru-RU" altLang="ru-RU" sz="2400" b="1" dirty="0" err="1"/>
              <a:t>Інтернету</a:t>
            </a:r>
            <a:r>
              <a:rPr lang="ru-RU" altLang="ru-RU" sz="2400" dirty="0"/>
              <a:t>:</a:t>
            </a:r>
          </a:p>
          <a:p>
            <a:pPr marL="425450" indent="-342900" algn="just">
              <a:lnSpc>
                <a:spcPct val="80000"/>
              </a:lnSpc>
            </a:pPr>
            <a:r>
              <a:rPr lang="ru-RU" altLang="ru-RU" sz="2400" dirty="0"/>
              <a:t>не </a:t>
            </a:r>
            <a:r>
              <a:rPr lang="ru-RU" altLang="ru-RU" sz="2400" dirty="0" err="1"/>
              <a:t>вміщуючи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нічого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важливого</a:t>
            </a:r>
            <a:r>
              <a:rPr lang="ru-RU" altLang="ru-RU" sz="2400" dirty="0"/>
              <a:t> за </a:t>
            </a:r>
            <a:r>
              <a:rPr lang="ru-RU" altLang="ru-RU" sz="2400" dirty="0" err="1"/>
              <a:t>межі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середньої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смуги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діапазону</a:t>
            </a:r>
            <a:endParaRPr lang="ru-RU" altLang="ru-RU" sz="2400" dirty="0"/>
          </a:p>
          <a:p>
            <a:pPr marL="425450" indent="-342900" algn="just">
              <a:lnSpc>
                <a:spcPct val="80000"/>
              </a:lnSpc>
            </a:pPr>
            <a:r>
              <a:rPr lang="ru-RU" altLang="ru-RU" sz="2400" dirty="0" err="1"/>
              <a:t>якщо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потрібна</a:t>
            </a:r>
            <a:r>
              <a:rPr lang="ru-RU" altLang="ru-RU" sz="2400" dirty="0"/>
              <a:t> складна структура контенту, </a:t>
            </a:r>
            <a:r>
              <a:rPr lang="ru-RU" altLang="ru-RU" sz="2400" dirty="0" err="1"/>
              <a:t>його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елементи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слід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розміщувати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послідовно</a:t>
            </a:r>
            <a:r>
              <a:rPr lang="ru-RU" altLang="ru-RU" sz="2400" dirty="0"/>
              <a:t>, а </a:t>
            </a:r>
            <a:r>
              <a:rPr lang="ru-RU" altLang="ru-RU" sz="2400" dirty="0" err="1"/>
              <a:t>чи</a:t>
            </a:r>
            <a:r>
              <a:rPr lang="ru-RU" altLang="ru-RU" sz="2400" dirty="0"/>
              <a:t> не </a:t>
            </a:r>
            <a:r>
              <a:rPr lang="ru-RU" altLang="ru-RU" sz="2400" dirty="0" err="1"/>
              <a:t>одночасно</a:t>
            </a:r>
            <a:r>
              <a:rPr lang="ru-RU" altLang="ru-RU" sz="2400" dirty="0"/>
              <a:t>.</a:t>
            </a:r>
          </a:p>
          <a:p>
            <a:pPr marL="425450" indent="-342900" algn="just">
              <a:lnSpc>
                <a:spcPct val="80000"/>
              </a:lnSpc>
            </a:pPr>
            <a:r>
              <a:rPr lang="ru-RU" altLang="ru-RU" sz="2400" dirty="0"/>
              <a:t>як і у </a:t>
            </a:r>
            <a:r>
              <a:rPr lang="ru-RU" altLang="ru-RU" sz="2400" dirty="0" err="1"/>
              <a:t>випадку</a:t>
            </a:r>
            <a:r>
              <a:rPr lang="ru-RU" altLang="ru-RU" sz="2400" dirty="0"/>
              <a:t> з </a:t>
            </a:r>
            <a:r>
              <a:rPr lang="ru-RU" altLang="ru-RU" sz="2400" dirty="0" err="1"/>
              <a:t>телебаченням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елементи</a:t>
            </a:r>
            <a:r>
              <a:rPr lang="ru-RU" altLang="ru-RU" sz="2400" dirty="0"/>
              <a:t> контенту в </a:t>
            </a:r>
            <a:r>
              <a:rPr lang="ru-RU" altLang="ru-RU" sz="2400" dirty="0" err="1"/>
              <a:t>Інтернеті</a:t>
            </a:r>
            <a:r>
              <a:rPr lang="ru-RU" altLang="ru-RU" sz="2400" dirty="0"/>
              <a:t> та на </a:t>
            </a:r>
            <a:r>
              <a:rPr lang="en-US" altLang="ru-RU" sz="2400" dirty="0"/>
              <a:t>CD-ROM </a:t>
            </a:r>
            <a:r>
              <a:rPr lang="ru-RU" altLang="ru-RU" sz="2400" dirty="0" err="1"/>
              <a:t>мають</a:t>
            </a:r>
            <a:r>
              <a:rPr lang="ru-RU" altLang="ru-RU" sz="2400" dirty="0"/>
              <a:t> бути </a:t>
            </a:r>
            <a:r>
              <a:rPr lang="ru-RU" altLang="ru-RU" sz="2400" dirty="0" err="1"/>
              <a:t>вільними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</a:t>
            </a:r>
            <a:r>
              <a:rPr lang="ru-RU" altLang="ru-RU" sz="2400" dirty="0"/>
              <a:t> шуму та </a:t>
            </a:r>
            <a:r>
              <a:rPr lang="ru-RU" altLang="ru-RU" sz="2400" dirty="0" err="1"/>
              <a:t>спотворень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3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00934232"/>
              </p:ext>
            </p:extLst>
          </p:nvPr>
        </p:nvGraphicFramePr>
        <p:xfrm>
          <a:off x="1172516" y="0"/>
          <a:ext cx="9007475" cy="93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77701" imgH="6422631" progId="Word.Document.8">
                  <p:embed/>
                </p:oleObj>
              </mc:Choice>
              <mc:Fallback>
                <p:oleObj name="Document" r:id="rId2" imgW="6177701" imgH="6422631" progId="Word.Document.8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516" y="0"/>
                        <a:ext cx="9007475" cy="936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8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166134"/>
            <a:ext cx="8229600" cy="7064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/>
              <a:t>3. </a:t>
            </a:r>
            <a:r>
              <a:rPr lang="ru-RU" altLang="ru-RU" sz="3200" b="1" dirty="0" err="1"/>
              <a:t>Створення</a:t>
            </a:r>
            <a:r>
              <a:rPr lang="ru-RU" altLang="ru-RU" sz="3200" b="1" dirty="0"/>
              <a:t> звукового контенту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578" y="1307436"/>
            <a:ext cx="8950113" cy="555056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600" b="1" dirty="0" err="1"/>
              <a:t>Завдання</a:t>
            </a:r>
            <a:r>
              <a:rPr lang="ru-RU" altLang="ru-RU" sz="2600" b="1" dirty="0"/>
              <a:t>, </a:t>
            </a:r>
            <a:r>
              <a:rPr lang="ru-RU" altLang="ru-RU" sz="2600" b="1" dirty="0" err="1"/>
              <a:t>що</a:t>
            </a:r>
            <a:r>
              <a:rPr lang="ru-RU" altLang="ru-RU" sz="2600" b="1" dirty="0"/>
              <a:t> </a:t>
            </a:r>
            <a:r>
              <a:rPr lang="ru-RU" altLang="ru-RU" sz="2600" b="1" dirty="0" err="1"/>
              <a:t>вирішуються</a:t>
            </a:r>
            <a:r>
              <a:rPr lang="ru-RU" altLang="ru-RU" sz="2600" b="1" dirty="0"/>
              <a:t>:</a:t>
            </a:r>
          </a:p>
          <a:p>
            <a:pPr algn="just">
              <a:spcBef>
                <a:spcPts val="1200"/>
              </a:spcBef>
            </a:pPr>
            <a:r>
              <a:rPr lang="ru-RU" altLang="ru-RU" sz="2600" i="1" dirty="0" err="1"/>
              <a:t>Запис</a:t>
            </a:r>
            <a:r>
              <a:rPr lang="ru-RU" altLang="ru-RU" sz="2600" i="1" dirty="0"/>
              <a:t> звуку </a:t>
            </a:r>
            <a:r>
              <a:rPr lang="ru-RU" altLang="ru-RU" sz="2600" dirty="0"/>
              <a:t>та </a:t>
            </a:r>
            <a:r>
              <a:rPr lang="ru-RU" altLang="ru-RU" sz="2600" dirty="0" err="1"/>
              <a:t>збереження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його</a:t>
            </a:r>
            <a:r>
              <a:rPr lang="ru-RU" altLang="ru-RU" sz="2600" dirty="0"/>
              <a:t> у файлах (</a:t>
            </a:r>
            <a:r>
              <a:rPr lang="ru-RU" altLang="ru-RU" sz="2600" dirty="0" err="1"/>
              <a:t>оцифрування</a:t>
            </a:r>
            <a:r>
              <a:rPr lang="ru-RU" altLang="ru-RU" sz="2600" dirty="0"/>
              <a:t> з </a:t>
            </a:r>
            <a:r>
              <a:rPr lang="ru-RU" altLang="ru-RU" sz="2600" dirty="0" err="1"/>
              <a:t>мікрофона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або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аналогових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пристроїв</a:t>
            </a:r>
            <a:r>
              <a:rPr lang="ru-RU" altLang="ru-RU" sz="2600" dirty="0"/>
              <a:t>);</a:t>
            </a:r>
          </a:p>
          <a:p>
            <a:pPr algn="just">
              <a:spcBef>
                <a:spcPts val="1200"/>
              </a:spcBef>
            </a:pPr>
            <a:r>
              <a:rPr lang="ru-RU" altLang="ru-RU" sz="2600" i="1" dirty="0" err="1"/>
              <a:t>Копіювання</a:t>
            </a:r>
            <a:r>
              <a:rPr lang="ru-RU" altLang="ru-RU" sz="2600" i="1" dirty="0"/>
              <a:t> звуку </a:t>
            </a:r>
            <a:r>
              <a:rPr lang="ru-RU" altLang="ru-RU" sz="2600" dirty="0"/>
              <a:t>з </a:t>
            </a:r>
            <a:r>
              <a:rPr lang="ru-RU" altLang="ru-RU" sz="2600" dirty="0" err="1"/>
              <a:t>носіїв</a:t>
            </a:r>
            <a:r>
              <a:rPr lang="ru-RU" altLang="ru-RU" sz="2600" dirty="0"/>
              <a:t>, на </a:t>
            </a:r>
            <a:r>
              <a:rPr lang="ru-RU" altLang="ru-RU" sz="2600" dirty="0" err="1"/>
              <a:t>яких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він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збережений</a:t>
            </a:r>
            <a:r>
              <a:rPr lang="ru-RU" altLang="ru-RU" sz="2600" dirty="0"/>
              <a:t> у </a:t>
            </a:r>
            <a:r>
              <a:rPr lang="ru-RU" altLang="ru-RU" sz="2600" dirty="0" err="1"/>
              <a:t>оцифрованому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вигляді</a:t>
            </a:r>
            <a:r>
              <a:rPr lang="ru-RU" altLang="ru-RU" sz="2600" dirty="0"/>
              <a:t> (</a:t>
            </a:r>
            <a:r>
              <a:rPr lang="ru-RU" altLang="ru-RU" sz="2600" dirty="0" err="1"/>
              <a:t>аудіо</a:t>
            </a:r>
            <a:r>
              <a:rPr lang="ru-RU" altLang="ru-RU" sz="2600" dirty="0"/>
              <a:t> </a:t>
            </a:r>
            <a:r>
              <a:rPr lang="en-US" altLang="ru-RU" sz="2600" dirty="0"/>
              <a:t>CD </a:t>
            </a:r>
            <a:r>
              <a:rPr lang="ru-RU" altLang="ru-RU" sz="2600" dirty="0"/>
              <a:t>та </a:t>
            </a:r>
            <a:r>
              <a:rPr lang="en-US" altLang="ru-RU" sz="2600" dirty="0"/>
              <a:t>DVD, </a:t>
            </a:r>
            <a:r>
              <a:rPr lang="ru-RU" altLang="ru-RU" sz="2600" dirty="0" err="1"/>
              <a:t>звукові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доріжки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відео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файлів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дисків</a:t>
            </a:r>
            <a:r>
              <a:rPr lang="ru-RU" altLang="ru-RU" sz="2600" dirty="0"/>
              <a:t>) на </a:t>
            </a:r>
            <a:r>
              <a:rPr lang="ru-RU" altLang="ru-RU" sz="2600" dirty="0" err="1"/>
              <a:t>комп'ютер</a:t>
            </a:r>
            <a:r>
              <a:rPr lang="ru-RU" altLang="ru-RU" sz="2600" dirty="0"/>
              <a:t>;</a:t>
            </a:r>
          </a:p>
          <a:p>
            <a:pPr algn="just">
              <a:spcBef>
                <a:spcPts val="1200"/>
              </a:spcBef>
            </a:pPr>
            <a:r>
              <a:rPr lang="ru-RU" altLang="ru-RU" sz="2600" i="1" dirty="0" err="1"/>
              <a:t>Редагування</a:t>
            </a:r>
            <a:r>
              <a:rPr lang="ru-RU" altLang="ru-RU" sz="2600" i="1" dirty="0"/>
              <a:t> звуку </a:t>
            </a:r>
            <a:r>
              <a:rPr lang="ru-RU" altLang="ru-RU" sz="2600" dirty="0"/>
              <a:t>(</a:t>
            </a:r>
            <a:r>
              <a:rPr lang="ru-RU" altLang="ru-RU" sz="2600" dirty="0" err="1"/>
              <a:t>режисерська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обробка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очищення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від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шумів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тощо</a:t>
            </a:r>
            <a:r>
              <a:rPr lang="ru-RU" altLang="ru-RU" sz="2600" dirty="0"/>
              <a:t>) у тому </a:t>
            </a:r>
            <a:r>
              <a:rPr lang="ru-RU" altLang="ru-RU" sz="2600" dirty="0" err="1"/>
              <a:t>числі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творчість</a:t>
            </a:r>
            <a:r>
              <a:rPr lang="ru-RU" altLang="ru-RU" sz="2600" dirty="0"/>
              <a:t>.</a:t>
            </a:r>
          </a:p>
          <a:p>
            <a:pPr algn="just">
              <a:spcBef>
                <a:spcPts val="1200"/>
              </a:spcBef>
            </a:pPr>
            <a:r>
              <a:rPr lang="ru-RU" altLang="ru-RU" sz="2600" i="1" dirty="0" err="1"/>
              <a:t>Відтворення</a:t>
            </a:r>
            <a:r>
              <a:rPr lang="ru-RU" altLang="ru-RU" sz="2600" i="1" dirty="0"/>
              <a:t> звуку, </a:t>
            </a:r>
            <a:r>
              <a:rPr lang="ru-RU" altLang="ru-RU" sz="2600" dirty="0" err="1"/>
              <a:t>збереженого</a:t>
            </a:r>
            <a:r>
              <a:rPr lang="ru-RU" altLang="ru-RU" sz="2600" dirty="0"/>
              <a:t> у </a:t>
            </a:r>
            <a:r>
              <a:rPr lang="ru-RU" altLang="ru-RU" sz="2600" dirty="0" err="1"/>
              <a:t>різних</a:t>
            </a:r>
            <a:r>
              <a:rPr lang="ru-RU" altLang="ru-RU" sz="2600" dirty="0"/>
              <a:t> форматах;</a:t>
            </a:r>
          </a:p>
          <a:p>
            <a:pPr algn="just">
              <a:spcBef>
                <a:spcPts val="1200"/>
              </a:spcBef>
            </a:pPr>
            <a:r>
              <a:rPr lang="ru-RU" altLang="ru-RU" sz="2600" i="1" dirty="0" err="1"/>
              <a:t>Перетворення</a:t>
            </a:r>
            <a:r>
              <a:rPr lang="ru-RU" altLang="ru-RU" sz="2600" i="1" dirty="0"/>
              <a:t> </a:t>
            </a:r>
            <a:r>
              <a:rPr lang="ru-RU" altLang="ru-RU" sz="2600" dirty="0" err="1"/>
              <a:t>аудіо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файлів</a:t>
            </a:r>
            <a:r>
              <a:rPr lang="ru-RU" altLang="ru-RU" sz="2600" dirty="0"/>
              <a:t> з одного формату на </a:t>
            </a:r>
            <a:r>
              <a:rPr lang="ru-RU" altLang="ru-RU" sz="2600" dirty="0" err="1"/>
              <a:t>інший</a:t>
            </a:r>
            <a:r>
              <a:rPr lang="ru-RU" altLang="ru-RU" sz="2600" dirty="0"/>
              <a:t>, у тому </a:t>
            </a:r>
            <a:r>
              <a:rPr lang="ru-RU" altLang="ru-RU" sz="2600" dirty="0" err="1"/>
              <a:t>числі</a:t>
            </a:r>
            <a:r>
              <a:rPr lang="ru-RU" altLang="ru-RU" sz="2600" dirty="0"/>
              <a:t> і для </a:t>
            </a:r>
            <a:r>
              <a:rPr lang="ru-RU" altLang="ru-RU" sz="2600" dirty="0" err="1"/>
              <a:t>запису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звукових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доріжок</a:t>
            </a:r>
            <a:r>
              <a:rPr lang="ru-RU" altLang="ru-RU" sz="2600" dirty="0"/>
              <a:t> до </a:t>
            </a:r>
            <a:r>
              <a:rPr lang="ru-RU" altLang="ru-RU" sz="2600" dirty="0" err="1"/>
              <a:t>фільмів</a:t>
            </a:r>
            <a:r>
              <a:rPr lang="ru-RU" altLang="ru-RU" sz="2600" dirty="0"/>
              <a:t>;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4596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2890" y="178386"/>
            <a:ext cx="7557656" cy="7778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/>
              <a:t>4. </a:t>
            </a:r>
            <a:r>
              <a:rPr lang="ru-RU" altLang="ru-RU" sz="3200" b="1" dirty="0" err="1"/>
              <a:t>Особливості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запису</a:t>
            </a:r>
            <a:r>
              <a:rPr lang="ru-RU" altLang="ru-RU" sz="3200" b="1" dirty="0"/>
              <a:t> з </a:t>
            </a:r>
            <a:r>
              <a:rPr lang="ru-RU" altLang="ru-RU" sz="3200" b="1" dirty="0" err="1"/>
              <a:t>мікрофону</a:t>
            </a:r>
            <a:endParaRPr lang="ru-RU" altLang="ru-RU" sz="32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4" y="1745934"/>
            <a:ext cx="8869508" cy="4883465"/>
          </a:xfrm>
        </p:spPr>
        <p:txBody>
          <a:bodyPr>
            <a:normAutofit/>
          </a:bodyPr>
          <a:lstStyle/>
          <a:p>
            <a:pPr marL="539750" indent="-539750" algn="just" eaLnBrk="1" hangingPunct="1"/>
            <a:r>
              <a:rPr lang="ru-RU" altLang="ru-RU" sz="2800" dirty="0"/>
              <a:t>Голос за кадром повинен </a:t>
            </a:r>
            <a:r>
              <a:rPr lang="ru-RU" altLang="ru-RU" sz="2800" dirty="0" err="1"/>
              <a:t>зазвичай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звучати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інакше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ніж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акторів</a:t>
            </a:r>
            <a:r>
              <a:rPr lang="ru-RU" altLang="ru-RU" sz="2800" dirty="0"/>
              <a:t>.</a:t>
            </a:r>
          </a:p>
          <a:p>
            <a:pPr marL="539750" indent="-539750" algn="just" eaLnBrk="1" hangingPunct="1"/>
            <a:r>
              <a:rPr lang="ru-RU" altLang="ru-RU" sz="2800" dirty="0" err="1"/>
              <a:t>Діаграма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спрямованості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мікрофона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залежить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частоти</a:t>
            </a:r>
            <a:r>
              <a:rPr lang="ru-RU" altLang="ru-RU" sz="2800" dirty="0"/>
              <a:t>. Чим </a:t>
            </a:r>
            <a:r>
              <a:rPr lang="ru-RU" altLang="ru-RU" sz="2800" dirty="0" err="1"/>
              <a:t>вже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діаграма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мікрофона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тим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дивніше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звучатимуть</a:t>
            </a:r>
            <a:r>
              <a:rPr lang="ru-RU" altLang="ru-RU" sz="2800" dirty="0"/>
              <a:t> звуки, </a:t>
            </a:r>
            <a:r>
              <a:rPr lang="ru-RU" altLang="ru-RU" sz="2800" dirty="0" err="1"/>
              <a:t>що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приходять</a:t>
            </a:r>
            <a:r>
              <a:rPr lang="ru-RU" altLang="ru-RU" sz="2800" dirty="0"/>
              <a:t> на </a:t>
            </a:r>
            <a:r>
              <a:rPr lang="ru-RU" altLang="ru-RU" sz="2800" dirty="0" err="1"/>
              <a:t>нього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збоку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осі</a:t>
            </a:r>
            <a:r>
              <a:rPr lang="ru-RU" altLang="ru-RU" sz="2800" dirty="0"/>
              <a:t>.</a:t>
            </a:r>
          </a:p>
          <a:p>
            <a:pPr marL="539750" indent="-539750" algn="just" eaLnBrk="1" hangingPunct="1"/>
            <a:r>
              <a:rPr lang="ru-RU" altLang="ru-RU" sz="2800" dirty="0"/>
              <a:t>Голос </a:t>
            </a:r>
            <a:r>
              <a:rPr lang="ru-RU" altLang="ru-RU" sz="2800" dirty="0" err="1"/>
              <a:t>актора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має</a:t>
            </a:r>
            <a:r>
              <a:rPr lang="ru-RU" altLang="ru-RU" sz="2800" dirty="0"/>
              <a:t> бути </a:t>
            </a:r>
            <a:r>
              <a:rPr lang="ru-RU" altLang="ru-RU" sz="2800" dirty="0" err="1"/>
              <a:t>вписаний</a:t>
            </a:r>
            <a:r>
              <a:rPr lang="ru-RU" altLang="ru-RU" sz="2800" dirty="0"/>
              <a:t> у </a:t>
            </a:r>
            <a:r>
              <a:rPr lang="ru-RU" altLang="ru-RU" sz="2800" dirty="0" err="1"/>
              <a:t>загальне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тло</a:t>
            </a:r>
            <a:r>
              <a:rPr lang="ru-RU" altLang="ru-RU" sz="2800" dirty="0"/>
              <a:t>, а у </a:t>
            </a:r>
            <a:r>
              <a:rPr lang="ru-RU" altLang="ru-RU" sz="2800" dirty="0" err="1"/>
              <a:t>фільмі</a:t>
            </a:r>
            <a:r>
              <a:rPr lang="ru-RU" altLang="ru-RU" sz="2800" dirty="0"/>
              <a:t> і </a:t>
            </a:r>
            <a:r>
              <a:rPr lang="ru-RU" altLang="ru-RU" sz="2800" dirty="0" err="1"/>
              <a:t>синхронізований</a:t>
            </a:r>
            <a:r>
              <a:rPr lang="ru-RU" altLang="ru-RU" sz="2800" dirty="0"/>
              <a:t> з рухом губ.</a:t>
            </a:r>
          </a:p>
          <a:p>
            <a:pPr marL="539750" indent="-539750" algn="just" eaLnBrk="1" hangingPunct="1"/>
            <a:r>
              <a:rPr lang="ru-RU" altLang="ru-RU" sz="2800" dirty="0"/>
              <a:t>Голос за кадром </a:t>
            </a:r>
            <a:r>
              <a:rPr lang="ru-RU" altLang="ru-RU" sz="2800" dirty="0" err="1"/>
              <a:t>має</a:t>
            </a:r>
            <a:r>
              <a:rPr lang="ru-RU" altLang="ru-RU" sz="2800" dirty="0"/>
              <a:t> бути чистим.</a:t>
            </a:r>
          </a:p>
        </p:txBody>
      </p:sp>
    </p:spTree>
    <p:extLst>
      <p:ext uri="{BB962C8B-B14F-4D97-AF65-F5344CB8AC3E}">
        <p14:creationId xmlns:p14="http://schemas.microsoft.com/office/powerpoint/2010/main" val="32787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4455695" cy="70643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err="1"/>
              <a:t>Мікрофони</a:t>
            </a:r>
            <a:r>
              <a:rPr lang="ru-RU" altLang="ru-RU" sz="3200" b="1" dirty="0"/>
              <a:t> - </a:t>
            </a:r>
            <a:r>
              <a:rPr lang="ru-RU" altLang="ru-RU" sz="3200" dirty="0"/>
              <a:t>Типи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28" y="1611524"/>
            <a:ext cx="9691983" cy="5010949"/>
          </a:xfrm>
        </p:spPr>
        <p:txBody>
          <a:bodyPr>
            <a:normAutofit/>
          </a:bodyPr>
          <a:lstStyle/>
          <a:p>
            <a:pPr algn="just"/>
            <a:r>
              <a:rPr lang="ru-RU" altLang="ru-RU" sz="2600" b="1" i="1" dirty="0" err="1"/>
              <a:t>Динамічні</a:t>
            </a:r>
            <a:r>
              <a:rPr lang="ru-RU" altLang="ru-RU" sz="2600" b="1" i="1" dirty="0"/>
              <a:t> </a:t>
            </a:r>
            <a:r>
              <a:rPr lang="ru-RU" altLang="ru-RU" sz="2600" b="1" i="1" dirty="0" err="1"/>
              <a:t>мікрофони</a:t>
            </a:r>
            <a:r>
              <a:rPr lang="ru-RU" altLang="ru-RU" sz="2600" b="1" i="1" dirty="0"/>
              <a:t> </a:t>
            </a:r>
            <a:r>
              <a:rPr lang="ru-RU" altLang="ru-RU" sz="2600" dirty="0"/>
              <a:t>(</a:t>
            </a:r>
            <a:r>
              <a:rPr lang="ru-RU" altLang="ru-RU" sz="2600" dirty="0" err="1"/>
              <a:t>провідник</a:t>
            </a:r>
            <a:r>
              <a:rPr lang="ru-RU" altLang="ru-RU" sz="2600" dirty="0"/>
              <a:t> з мембраною в сильному </a:t>
            </a:r>
            <a:r>
              <a:rPr lang="ru-RU" altLang="ru-RU" sz="2600" dirty="0" err="1"/>
              <a:t>магнітному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полі</a:t>
            </a:r>
            <a:r>
              <a:rPr lang="ru-RU" altLang="ru-RU" sz="2600" dirty="0"/>
              <a:t>) - </a:t>
            </a:r>
            <a:r>
              <a:rPr lang="ru-RU" altLang="ru-RU" sz="2600" dirty="0" err="1"/>
              <a:t>дешеві</a:t>
            </a:r>
            <a:r>
              <a:rPr lang="ru-RU" altLang="ru-RU" sz="2600" dirty="0"/>
              <a:t>, але </a:t>
            </a:r>
            <a:r>
              <a:rPr lang="ru-RU" altLang="ru-RU" sz="2600" dirty="0" err="1"/>
              <a:t>менш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чутливими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ніж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конденсаторні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Крім</a:t>
            </a:r>
            <a:r>
              <a:rPr lang="ru-RU" altLang="ru-RU" sz="2600" dirty="0"/>
              <a:t> того, вони </a:t>
            </a:r>
            <a:r>
              <a:rPr lang="ru-RU" altLang="ru-RU" sz="2600" dirty="0" err="1"/>
              <a:t>мають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дуже</a:t>
            </a:r>
            <a:r>
              <a:rPr lang="ru-RU" altLang="ru-RU" sz="2600" dirty="0"/>
              <a:t> мало </a:t>
            </a:r>
            <a:r>
              <a:rPr lang="ru-RU" altLang="ru-RU" sz="2600" dirty="0" err="1"/>
              <a:t>спотворень</a:t>
            </a:r>
            <a:r>
              <a:rPr lang="ru-RU" altLang="ru-RU" sz="2600" dirty="0"/>
              <a:t> і не </a:t>
            </a:r>
            <a:r>
              <a:rPr lang="ru-RU" altLang="ru-RU" sz="2600" dirty="0" err="1"/>
              <a:t>вносять</a:t>
            </a:r>
            <a:r>
              <a:rPr lang="ru-RU" altLang="ru-RU" sz="2600" dirty="0"/>
              <a:t> будь-</a:t>
            </a:r>
            <a:r>
              <a:rPr lang="ru-RU" altLang="ru-RU" sz="2600" dirty="0" err="1"/>
              <a:t>яких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електричних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шумів</a:t>
            </a:r>
            <a:r>
              <a:rPr lang="ru-RU" altLang="ru-RU" sz="2600" dirty="0"/>
              <a:t>.</a:t>
            </a:r>
          </a:p>
          <a:p>
            <a:pPr algn="just"/>
            <a:r>
              <a:rPr lang="ru-RU" altLang="ru-RU" sz="2600" b="1" i="1" dirty="0" err="1"/>
              <a:t>Конденсаторний</a:t>
            </a:r>
            <a:r>
              <a:rPr lang="ru-RU" altLang="ru-RU" sz="2600" b="1" i="1" dirty="0"/>
              <a:t> </a:t>
            </a:r>
            <a:r>
              <a:rPr lang="ru-RU" altLang="ru-RU" sz="2600" b="1" i="1" dirty="0" err="1"/>
              <a:t>мікрофон</a:t>
            </a:r>
            <a:r>
              <a:rPr lang="ru-RU" altLang="ru-RU" sz="2600" b="1" i="1" dirty="0"/>
              <a:t> </a:t>
            </a:r>
            <a:r>
              <a:rPr lang="ru-RU" altLang="ru-RU" sz="2600" dirty="0"/>
              <a:t>- </a:t>
            </a:r>
            <a:r>
              <a:rPr lang="ru-RU" altLang="ru-RU" sz="2600" dirty="0" err="1"/>
              <a:t>чутливіший</a:t>
            </a:r>
            <a:r>
              <a:rPr lang="ru-RU" altLang="ru-RU" sz="2600" dirty="0"/>
              <a:t> і легший, тому в </a:t>
            </a:r>
            <a:r>
              <a:rPr lang="ru-RU" altLang="ru-RU" sz="2600" dirty="0" err="1"/>
              <a:t>більшості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зйомок</a:t>
            </a:r>
            <a:r>
              <a:rPr lang="ru-RU" altLang="ru-RU" sz="2600" dirty="0"/>
              <a:t> на </a:t>
            </a:r>
            <a:r>
              <a:rPr lang="ru-RU" altLang="ru-RU" sz="2600" dirty="0" err="1"/>
              <a:t>майданчиках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використовуються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мікрофони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саме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цього</a:t>
            </a:r>
            <a:r>
              <a:rPr lang="ru-RU" altLang="ru-RU" sz="2600" dirty="0"/>
              <a:t> типу. </a:t>
            </a:r>
            <a:r>
              <a:rPr lang="ru-RU" altLang="ru-RU" sz="2600" dirty="0" err="1"/>
              <a:t>Всі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конденсаторні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мікрофони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потребують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живлення</a:t>
            </a:r>
            <a:r>
              <a:rPr lang="ru-RU" altLang="ru-RU" sz="2600" dirty="0"/>
              <a:t> для </a:t>
            </a:r>
            <a:r>
              <a:rPr lang="ru-RU" altLang="ru-RU" sz="2600" dirty="0" err="1"/>
              <a:t>підсилювача</a:t>
            </a:r>
            <a:r>
              <a:rPr lang="ru-RU" altLang="ru-RU" sz="2600" dirty="0"/>
              <a:t>.</a:t>
            </a:r>
          </a:p>
          <a:p>
            <a:pPr algn="just"/>
            <a:r>
              <a:rPr lang="ru-RU" altLang="ru-RU" sz="2600" b="1" i="1" dirty="0" err="1"/>
              <a:t>Стрічковий</a:t>
            </a:r>
            <a:r>
              <a:rPr lang="ru-RU" altLang="ru-RU" sz="2600" b="1" i="1" dirty="0"/>
              <a:t> </a:t>
            </a:r>
            <a:r>
              <a:rPr lang="ru-RU" altLang="ru-RU" sz="2600" b="1" i="1" dirty="0" err="1"/>
              <a:t>мікрофон</a:t>
            </a:r>
            <a:r>
              <a:rPr lang="ru-RU" altLang="ru-RU" sz="2600" b="1" i="1" dirty="0"/>
              <a:t> </a:t>
            </a:r>
            <a:r>
              <a:rPr lang="ru-RU" altLang="ru-RU" sz="2600" b="1" i="1" dirty="0" err="1"/>
              <a:t>надзвичайно</a:t>
            </a:r>
            <a:r>
              <a:rPr lang="ru-RU" altLang="ru-RU" sz="2600" b="1" i="1" dirty="0"/>
              <a:t> </a:t>
            </a:r>
            <a:r>
              <a:rPr lang="ru-RU" altLang="ru-RU" sz="2600" b="1" i="1" dirty="0" err="1"/>
              <a:t>точний</a:t>
            </a:r>
            <a:r>
              <a:rPr lang="ru-RU" altLang="ru-RU" sz="2600" b="1" i="1" dirty="0"/>
              <a:t> - </a:t>
            </a:r>
            <a:r>
              <a:rPr lang="ru-RU" altLang="ru-RU" sz="2600" dirty="0"/>
              <a:t>особливо при </a:t>
            </a:r>
            <a:r>
              <a:rPr lang="ru-RU" altLang="ru-RU" sz="2600" dirty="0" err="1"/>
              <a:t>порівняно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гучних</a:t>
            </a:r>
            <a:r>
              <a:rPr lang="ru-RU" altLang="ru-RU" sz="2600" dirty="0"/>
              <a:t> звуках, </a:t>
            </a:r>
            <a:r>
              <a:rPr lang="ru-RU" altLang="ru-RU" sz="2600" dirty="0" err="1"/>
              <a:t>яким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бракує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вкрай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високих</a:t>
            </a:r>
            <a:r>
              <a:rPr lang="ru-RU" altLang="ru-RU" sz="2600" dirty="0"/>
              <a:t> частот, таких як </a:t>
            </a:r>
            <a:r>
              <a:rPr lang="ru-RU" altLang="ru-RU" sz="2600" dirty="0" err="1"/>
              <a:t>людський</a:t>
            </a:r>
            <a:r>
              <a:rPr lang="ru-RU" altLang="ru-RU" sz="2600" dirty="0"/>
              <a:t> голос. Для </a:t>
            </a:r>
            <a:r>
              <a:rPr lang="ru-RU" altLang="ru-RU" sz="2600" dirty="0" err="1"/>
              <a:t>стрічкового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мікрофона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потрібний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чутливий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підсилювач</a:t>
            </a:r>
            <a:r>
              <a:rPr lang="ru-RU" alt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3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153" y="1438274"/>
            <a:ext cx="8579427" cy="4920961"/>
          </a:xfrm>
        </p:spPr>
        <p:txBody>
          <a:bodyPr>
            <a:normAutofit fontScale="92500" lnSpcReduction="20000"/>
          </a:bodyPr>
          <a:lstStyle/>
          <a:p>
            <a:pPr marL="0" indent="444500" algn="just">
              <a:lnSpc>
                <a:spcPct val="100000"/>
              </a:lnSpc>
              <a:buNone/>
            </a:pPr>
            <a:r>
              <a:rPr lang="ru-RU" altLang="ru-RU" sz="2800" dirty="0"/>
              <a:t>При </a:t>
            </a:r>
            <a:r>
              <a:rPr lang="ru-RU" altLang="ru-RU" sz="2800" dirty="0" err="1"/>
              <a:t>записі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необхідно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враховувати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спрямованість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мікрофона</a:t>
            </a:r>
            <a:r>
              <a:rPr lang="ru-RU" altLang="ru-RU" sz="2800" dirty="0"/>
              <a:t> та те, </a:t>
            </a:r>
            <a:r>
              <a:rPr lang="ru-RU" altLang="ru-RU" sz="2800" dirty="0" err="1"/>
              <a:t>що</a:t>
            </a:r>
            <a:r>
              <a:rPr lang="ru-RU" altLang="ru-RU" sz="2800" dirty="0"/>
              <a:t> вона </a:t>
            </a:r>
            <a:r>
              <a:rPr lang="ru-RU" altLang="ru-RU" sz="2800" dirty="0" err="1"/>
              <a:t>змінюється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залежно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частоти</a:t>
            </a:r>
            <a:r>
              <a:rPr lang="ru-RU" altLang="ru-RU" sz="2800" dirty="0"/>
              <a:t>.</a:t>
            </a:r>
          </a:p>
          <a:p>
            <a:pPr marL="0" indent="444500" algn="just">
              <a:lnSpc>
                <a:spcPct val="100000"/>
              </a:lnSpc>
              <a:buNone/>
            </a:pPr>
            <a:r>
              <a:rPr lang="ru-RU" sz="2800" i="1" dirty="0" err="1"/>
              <a:t>Спрямованість</a:t>
            </a:r>
            <a:r>
              <a:rPr lang="ru-RU" sz="2800" i="1" dirty="0"/>
              <a:t> </a:t>
            </a:r>
            <a:r>
              <a:rPr lang="ru-RU" sz="2800" i="1" dirty="0" err="1"/>
              <a:t>мікрофона</a:t>
            </a:r>
            <a:r>
              <a:rPr lang="ru-RU" sz="2800" i="1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чутливість</a:t>
            </a:r>
            <a:r>
              <a:rPr lang="ru-RU" sz="2800" dirty="0"/>
              <a:t> </a:t>
            </a:r>
            <a:r>
              <a:rPr lang="ru-RU" sz="2800" dirty="0" err="1"/>
              <a:t>мікрофона</a:t>
            </a:r>
            <a:r>
              <a:rPr lang="ru-RU" sz="2800" dirty="0"/>
              <a:t> до звуку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напрямку</a:t>
            </a:r>
            <a:r>
              <a:rPr lang="ru-RU" sz="2800" dirty="0"/>
              <a:t>, з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надходить</a:t>
            </a:r>
            <a:r>
              <a:rPr lang="ru-RU" sz="2800" dirty="0"/>
              <a:t> звук.</a:t>
            </a:r>
          </a:p>
          <a:p>
            <a:pPr marL="0" indent="444500" algn="just">
              <a:lnSpc>
                <a:spcPct val="100000"/>
              </a:lnSpc>
              <a:buNone/>
            </a:pPr>
            <a:r>
              <a:rPr lang="ru-RU" altLang="ru-RU" sz="2800" dirty="0" err="1"/>
              <a:t>Більшість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мікрофонів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немає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хорошої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спрямованості</a:t>
            </a:r>
            <a:r>
              <a:rPr lang="ru-RU" altLang="ru-RU" sz="2800" dirty="0"/>
              <a:t> на </a:t>
            </a:r>
            <a:r>
              <a:rPr lang="ru-RU" altLang="ru-RU" sz="2800" dirty="0" err="1"/>
              <a:t>нижніх</a:t>
            </a:r>
            <a:r>
              <a:rPr lang="ru-RU" altLang="ru-RU" sz="2800" dirty="0"/>
              <a:t> частотах.</a:t>
            </a:r>
          </a:p>
          <a:p>
            <a:pPr marL="0" indent="444500" algn="just">
              <a:lnSpc>
                <a:spcPct val="100000"/>
              </a:lnSpc>
              <a:buNone/>
            </a:pPr>
            <a:r>
              <a:rPr lang="ru-RU" altLang="ru-RU" sz="2400" b="1" dirty="0"/>
              <a:t>За </a:t>
            </a:r>
            <a:r>
              <a:rPr lang="ru-RU" altLang="ru-RU" sz="2400" b="1" dirty="0" err="1"/>
              <a:t>спрямованістю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розрізняють</a:t>
            </a:r>
            <a:r>
              <a:rPr lang="ru-RU" altLang="ru-RU" sz="2400" b="1" dirty="0"/>
              <a:t>:</a:t>
            </a:r>
          </a:p>
          <a:p>
            <a:pPr algn="just">
              <a:lnSpc>
                <a:spcPct val="100000"/>
              </a:lnSpc>
            </a:pPr>
            <a:r>
              <a:rPr lang="ru-RU" altLang="ru-RU" sz="2600" i="1" dirty="0" err="1"/>
              <a:t>кругові</a:t>
            </a:r>
            <a:r>
              <a:rPr lang="ru-RU" altLang="ru-RU" sz="2600" i="1" dirty="0"/>
              <a:t>,</a:t>
            </a:r>
          </a:p>
          <a:p>
            <a:pPr algn="just">
              <a:lnSpc>
                <a:spcPct val="100000"/>
              </a:lnSpc>
            </a:pPr>
            <a:r>
              <a:rPr lang="ru-RU" altLang="ru-RU" sz="2600" i="1" dirty="0" err="1"/>
              <a:t>кардіоїдні</a:t>
            </a:r>
            <a:r>
              <a:rPr lang="ru-RU" altLang="ru-RU" sz="2600" i="1" dirty="0"/>
              <a:t>,</a:t>
            </a:r>
          </a:p>
          <a:p>
            <a:pPr algn="just">
              <a:lnSpc>
                <a:spcPct val="100000"/>
              </a:lnSpc>
            </a:pPr>
            <a:r>
              <a:rPr lang="ru-RU" altLang="ru-RU" sz="2600" i="1" dirty="0" err="1"/>
              <a:t>гіперкардіоїдні</a:t>
            </a:r>
            <a:r>
              <a:rPr lang="ru-RU" altLang="ru-RU" sz="2600" i="1" dirty="0"/>
              <a:t>.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98450"/>
            <a:ext cx="8135352" cy="61118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 err="1"/>
              <a:t>Мікрофони</a:t>
            </a:r>
            <a:r>
              <a:rPr lang="ru-RU" altLang="ru-RU" b="1" dirty="0"/>
              <a:t> </a:t>
            </a:r>
            <a:r>
              <a:rPr lang="ru-RU" altLang="ru-RU" dirty="0"/>
              <a:t>- </a:t>
            </a:r>
            <a:r>
              <a:rPr lang="ru-RU" altLang="ru-RU" dirty="0" err="1"/>
              <a:t>Розміщення</a:t>
            </a:r>
            <a:r>
              <a:rPr lang="ru-RU" altLang="ru-RU" dirty="0"/>
              <a:t> у </a:t>
            </a:r>
            <a:r>
              <a:rPr lang="ru-RU" altLang="ru-RU" dirty="0" err="1"/>
              <a:t>просторі</a:t>
            </a:r>
            <a:endParaRPr lang="ru-RU" altLang="ru-RU" dirty="0"/>
          </a:p>
        </p:txBody>
      </p:sp>
      <p:pic>
        <p:nvPicPr>
          <p:cNvPr id="8194" name="Picture 2" descr="О направленности микрофона (Направленность микрофон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71" y="4087752"/>
            <a:ext cx="1121878" cy="12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О направленности микрофона (Направленность микрофон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21" y="5316476"/>
            <a:ext cx="1136651" cy="12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122" y="207819"/>
            <a:ext cx="5160678" cy="87283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/>
              <a:t>Хороша </a:t>
            </a:r>
            <a:r>
              <a:rPr lang="ru-RU" altLang="ru-RU" b="1" dirty="0" err="1"/>
              <a:t>позиція</a:t>
            </a:r>
            <a:r>
              <a:rPr lang="ru-RU" altLang="ru-RU" b="1" dirty="0"/>
              <a:t> для невеликого </a:t>
            </a:r>
            <a:r>
              <a:rPr lang="ru-RU" altLang="ru-RU" b="1" dirty="0" err="1"/>
              <a:t>мікрофону</a:t>
            </a:r>
            <a:endParaRPr lang="ru-RU" altLang="ru-RU" b="1" dirty="0"/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953" y="2433388"/>
            <a:ext cx="8235897" cy="3340266"/>
          </a:xfr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913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4327"/>
            <a:ext cx="11459496" cy="10969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Тема 3. </a:t>
            </a:r>
            <a:r>
              <a:rPr lang="ru-RU" sz="3600" b="1" dirty="0" err="1"/>
              <a:t>Формування</a:t>
            </a:r>
            <a:r>
              <a:rPr lang="ru-RU" sz="3600" b="1" dirty="0"/>
              <a:t> та </a:t>
            </a:r>
            <a:r>
              <a:rPr lang="ru-RU" sz="3600" b="1" dirty="0" err="1"/>
              <a:t>обробка</a:t>
            </a:r>
            <a:r>
              <a:rPr lang="ru-RU" sz="3600" b="1" dirty="0"/>
              <a:t> звукового компонента для </a:t>
            </a:r>
            <a:r>
              <a:rPr lang="ru-RU" sz="3600" b="1" dirty="0" err="1"/>
              <a:t>реклами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2048145"/>
            <a:ext cx="9692633" cy="3646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latin typeface="+mj-lt"/>
              </a:rPr>
              <a:t>Лекція</a:t>
            </a:r>
            <a:r>
              <a:rPr lang="ru-RU" sz="2800" b="1" dirty="0">
                <a:latin typeface="+mj-lt"/>
              </a:rPr>
              <a:t> 4. </a:t>
            </a:r>
            <a:r>
              <a:rPr lang="ru-RU" sz="2800" b="1" dirty="0" err="1">
                <a:latin typeface="+mj-lt"/>
              </a:rPr>
              <a:t>Запис</a:t>
            </a:r>
            <a:r>
              <a:rPr lang="ru-RU" sz="2800" b="1" dirty="0">
                <a:latin typeface="+mj-lt"/>
              </a:rPr>
              <a:t> звуку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>
                <a:latin typeface="+mj-lt"/>
              </a:rPr>
              <a:t>Підготовка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звукових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даних</a:t>
            </a:r>
            <a:endParaRPr lang="ru-RU" sz="2800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>
                <a:latin typeface="+mj-lt"/>
              </a:rPr>
              <a:t>Вимоги</a:t>
            </a:r>
            <a:r>
              <a:rPr lang="ru-RU" sz="2800" b="1" dirty="0">
                <a:latin typeface="+mj-lt"/>
              </a:rPr>
              <a:t> до </a:t>
            </a:r>
            <a:r>
              <a:rPr lang="ru-RU" sz="2800" b="1" dirty="0" err="1">
                <a:latin typeface="+mj-lt"/>
              </a:rPr>
              <a:t>якості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треків</a:t>
            </a:r>
            <a:endParaRPr lang="ru-RU" sz="2800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>
                <a:latin typeface="+mj-lt"/>
              </a:rPr>
              <a:t>Створення</a:t>
            </a:r>
            <a:r>
              <a:rPr lang="ru-RU" sz="2800" b="1" dirty="0">
                <a:latin typeface="+mj-lt"/>
              </a:rPr>
              <a:t> звукового контенту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>
                <a:latin typeface="+mj-lt"/>
              </a:rPr>
              <a:t>Особливості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запису</a:t>
            </a:r>
            <a:r>
              <a:rPr lang="ru-RU" sz="2800" b="1" dirty="0">
                <a:latin typeface="+mj-lt"/>
              </a:rPr>
              <a:t> з </a:t>
            </a:r>
            <a:r>
              <a:rPr lang="ru-RU" sz="2800" b="1" dirty="0" err="1">
                <a:latin typeface="+mj-lt"/>
              </a:rPr>
              <a:t>мікрофону</a:t>
            </a:r>
            <a:endParaRPr lang="ru-RU" sz="2800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>
                <a:latin typeface="+mj-lt"/>
              </a:rPr>
              <a:t>Студії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звукозапису</a:t>
            </a:r>
            <a:endParaRPr lang="ru-RU" altLang="ru-RU" sz="3600" dirty="0"/>
          </a:p>
          <a:p>
            <a:pPr marL="742950" indent="-742950">
              <a:buAutoNum type="arabicPeriod"/>
            </a:pPr>
            <a:endParaRPr lang="ru-RU" altLang="ru-RU" sz="3600" dirty="0"/>
          </a:p>
          <a:p>
            <a:pPr marL="0" indent="0">
              <a:buNone/>
            </a:pPr>
            <a:endParaRPr lang="ru-RU" altLang="ru-RU" sz="3600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33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03213"/>
            <a:ext cx="9144000" cy="61569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/>
              <a:t>Хороша </a:t>
            </a:r>
            <a:r>
              <a:rPr lang="ru-RU" altLang="ru-RU" b="1" dirty="0" err="1"/>
              <a:t>позиція</a:t>
            </a:r>
            <a:r>
              <a:rPr lang="ru-RU" altLang="ru-RU" b="1" dirty="0"/>
              <a:t> для великого </a:t>
            </a:r>
            <a:r>
              <a:rPr lang="ru-RU" altLang="ru-RU" b="1" dirty="0" err="1"/>
              <a:t>мікрофону</a:t>
            </a:r>
            <a:endParaRPr lang="ru-RU" altLang="ru-RU" b="1" dirty="0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11652"/>
            <a:ext cx="8459788" cy="3320811"/>
          </a:xfr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90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759" y="284163"/>
            <a:ext cx="7081406" cy="69992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err="1"/>
              <a:t>Невдалі</a:t>
            </a:r>
            <a:r>
              <a:rPr lang="ru-RU" altLang="ru-RU" b="1" dirty="0"/>
              <a:t> </a:t>
            </a:r>
            <a:r>
              <a:rPr lang="ru-RU" altLang="ru-RU" b="1" dirty="0" err="1"/>
              <a:t>позиції</a:t>
            </a:r>
            <a:r>
              <a:rPr lang="ru-RU" altLang="ru-RU" b="1" dirty="0"/>
              <a:t> для </a:t>
            </a:r>
            <a:r>
              <a:rPr lang="ru-RU" altLang="ru-RU" b="1" dirty="0" err="1"/>
              <a:t>мікрофону</a:t>
            </a:r>
            <a:endParaRPr lang="ru-RU" altLang="ru-RU" b="1" dirty="0"/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r="1293"/>
          <a:stretch/>
        </p:blipFill>
        <p:spPr>
          <a:xfrm>
            <a:off x="756986" y="2081213"/>
            <a:ext cx="8746959" cy="3750092"/>
          </a:xfr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802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5069" y="290945"/>
            <a:ext cx="5502929" cy="66647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err="1"/>
              <a:t>Підготовка</a:t>
            </a:r>
            <a:r>
              <a:rPr lang="ru-RU" altLang="ru-RU" b="1" dirty="0"/>
              <a:t> тексту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362074"/>
            <a:ext cx="8375073" cy="5218835"/>
          </a:xfrm>
        </p:spPr>
        <p:txBody>
          <a:bodyPr>
            <a:noAutofit/>
          </a:bodyPr>
          <a:lstStyle/>
          <a:p>
            <a:pPr marL="457200" indent="-4572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2400" dirty="0"/>
              <a:t>Текст </a:t>
            </a:r>
            <a:r>
              <a:rPr lang="ru-RU" altLang="ru-RU" sz="2400" dirty="0" err="1"/>
              <a:t>слід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готувати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заздалегідь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обов'язково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прочитати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вголос</a:t>
            </a:r>
            <a:r>
              <a:rPr lang="ru-RU" altLang="ru-RU" sz="2400" dirty="0"/>
              <a:t>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2400" dirty="0" err="1"/>
              <a:t>Формулювання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повинні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звучати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розмовно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речення</a:t>
            </a:r>
            <a:r>
              <a:rPr lang="ru-RU" altLang="ru-RU" sz="2400" dirty="0"/>
              <a:t> не </a:t>
            </a:r>
            <a:r>
              <a:rPr lang="ru-RU" altLang="ru-RU" sz="2400" dirty="0" err="1"/>
              <a:t>довгі</a:t>
            </a:r>
            <a:r>
              <a:rPr lang="ru-RU" altLang="ru-RU" sz="2400" dirty="0"/>
              <a:t>, не </a:t>
            </a:r>
            <a:r>
              <a:rPr lang="ru-RU" altLang="ru-RU" sz="2400" dirty="0" err="1"/>
              <a:t>містять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надто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багато</a:t>
            </a:r>
            <a:r>
              <a:rPr lang="ru-RU" altLang="ru-RU" sz="2400" dirty="0"/>
              <a:t> понять. З контексту </a:t>
            </a:r>
            <a:r>
              <a:rPr lang="ru-RU" altLang="ru-RU" sz="2400" dirty="0" err="1"/>
              <a:t>має</a:t>
            </a:r>
            <a:r>
              <a:rPr lang="ru-RU" altLang="ru-RU" sz="2400" dirty="0"/>
              <a:t> бути ясно, </a:t>
            </a:r>
            <a:r>
              <a:rPr lang="ru-RU" altLang="ru-RU" sz="2400" dirty="0" err="1"/>
              <a:t>які</a:t>
            </a:r>
            <a:r>
              <a:rPr lang="ru-RU" altLang="ru-RU" sz="2400" dirty="0"/>
              <a:t> слова є </a:t>
            </a:r>
            <a:r>
              <a:rPr lang="ru-RU" altLang="ru-RU" sz="2400" dirty="0" err="1"/>
              <a:t>ключовими</a:t>
            </a:r>
            <a:r>
              <a:rPr lang="ru-RU" altLang="ru-RU" sz="2400" dirty="0"/>
              <a:t> у кожному </a:t>
            </a:r>
            <a:r>
              <a:rPr lang="ru-RU" altLang="ru-RU" sz="2400" dirty="0" err="1"/>
              <a:t>реченні</a:t>
            </a:r>
            <a:r>
              <a:rPr lang="ru-RU" altLang="ru-RU" sz="2400" dirty="0"/>
              <a:t>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2400" dirty="0" err="1"/>
              <a:t>Якщо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пропозиція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занадто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довга</a:t>
            </a:r>
            <a:r>
              <a:rPr lang="ru-RU" altLang="ru-RU" sz="2400" dirty="0"/>
              <a:t> і неясна, де </a:t>
            </a:r>
            <a:r>
              <a:rPr lang="ru-RU" altLang="ru-RU" sz="2400" dirty="0" err="1"/>
              <a:t>має</a:t>
            </a:r>
            <a:r>
              <a:rPr lang="ru-RU" altLang="ru-RU" sz="2400" dirty="0"/>
              <a:t> бути пауза, </a:t>
            </a:r>
            <a:r>
              <a:rPr lang="ru-RU" altLang="ru-RU" sz="2400" dirty="0" err="1"/>
              <a:t>перервіть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її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Якщо</a:t>
            </a:r>
            <a:r>
              <a:rPr lang="ru-RU" altLang="ru-RU" sz="2400" dirty="0"/>
              <a:t> в </a:t>
            </a:r>
            <a:r>
              <a:rPr lang="ru-RU" altLang="ru-RU" sz="2400" dirty="0" err="1"/>
              <a:t>абзаці</a:t>
            </a:r>
            <a:r>
              <a:rPr lang="ru-RU" altLang="ru-RU" sz="2400" dirty="0"/>
              <a:t> робиться </a:t>
            </a:r>
            <a:r>
              <a:rPr lang="ru-RU" altLang="ru-RU" sz="2400" dirty="0" err="1"/>
              <a:t>спроба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висловити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багато</a:t>
            </a:r>
            <a:r>
              <a:rPr lang="ru-RU" altLang="ru-RU" sz="2400" dirty="0"/>
              <a:t> думок, </a:t>
            </a:r>
            <a:r>
              <a:rPr lang="ru-RU" altLang="ru-RU" sz="2400" dirty="0" err="1"/>
              <a:t>розбийте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його</a:t>
            </a:r>
            <a:r>
              <a:rPr lang="ru-RU" altLang="ru-RU" sz="2400" dirty="0"/>
              <a:t> на два. Або </a:t>
            </a:r>
            <a:r>
              <a:rPr lang="ru-RU" altLang="ru-RU" sz="2400" dirty="0" err="1"/>
              <a:t>перетворите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його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маркований</a:t>
            </a:r>
            <a:r>
              <a:rPr lang="ru-RU" altLang="ru-RU" sz="2400" dirty="0"/>
              <a:t> список.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2400" dirty="0" err="1"/>
              <a:t>Під</a:t>
            </a:r>
            <a:r>
              <a:rPr lang="ru-RU" altLang="ru-RU" sz="2400" dirty="0"/>
              <a:t> час </a:t>
            </a:r>
            <a:r>
              <a:rPr lang="ru-RU" altLang="ru-RU" sz="2400" dirty="0" err="1"/>
              <a:t>читання</a:t>
            </a:r>
            <a:r>
              <a:rPr lang="ru-RU" altLang="ru-RU" sz="2400" dirty="0"/>
              <a:t> тексту </a:t>
            </a:r>
            <a:r>
              <a:rPr lang="ru-RU" altLang="ru-RU" sz="2400" dirty="0" err="1"/>
              <a:t>позначте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його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розділи</a:t>
            </a:r>
            <a:r>
              <a:rPr lang="ru-RU" altLang="ru-RU" sz="2400" dirty="0"/>
              <a:t>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2400" dirty="0" err="1"/>
              <a:t>Позначте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кожне</a:t>
            </a:r>
            <a:r>
              <a:rPr lang="ru-RU" altLang="ru-RU" sz="2400" dirty="0"/>
              <a:t> слово, </a:t>
            </a:r>
            <a:r>
              <a:rPr lang="ru-RU" altLang="ru-RU" sz="2400" dirty="0" err="1"/>
              <a:t>що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вимовляється</a:t>
            </a:r>
            <a:r>
              <a:rPr lang="ru-RU" altLang="ru-RU" sz="2400" dirty="0"/>
              <a:t>, і </a:t>
            </a:r>
            <a:r>
              <a:rPr lang="ru-RU" altLang="ru-RU" sz="2400" dirty="0" err="1"/>
              <a:t>переконайтеся</a:t>
            </a:r>
            <a:r>
              <a:rPr lang="ru-RU" altLang="ru-RU" sz="2400" dirty="0"/>
              <a:t> в тому, </a:t>
            </a:r>
            <a:r>
              <a:rPr lang="ru-RU" altLang="ru-RU" sz="2400" dirty="0" err="1"/>
              <a:t>що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знаєте</a:t>
            </a:r>
            <a:r>
              <a:rPr lang="ru-RU" altLang="ru-RU" sz="2400" dirty="0"/>
              <a:t>, як </a:t>
            </a:r>
            <a:r>
              <a:rPr lang="ru-RU" altLang="ru-RU" sz="2400" dirty="0" err="1"/>
              <a:t>воно</a:t>
            </a:r>
            <a:r>
              <a:rPr lang="ru-RU" altLang="ru-RU" sz="2400" dirty="0"/>
              <a:t> правильно </a:t>
            </a:r>
            <a:r>
              <a:rPr lang="ru-RU" altLang="ru-RU" sz="2400" dirty="0" err="1"/>
              <a:t>вимовляється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3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780" y="332508"/>
            <a:ext cx="4547938" cy="65252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err="1"/>
              <a:t>Дикторські</a:t>
            </a:r>
            <a:r>
              <a:rPr lang="ru-RU" altLang="ru-RU" b="1" dirty="0"/>
              <a:t> </a:t>
            </a:r>
            <a:r>
              <a:rPr lang="ru-RU" altLang="ru-RU" b="1" dirty="0" err="1"/>
              <a:t>прийоми</a:t>
            </a:r>
            <a:endParaRPr lang="ru-RU" altLang="ru-RU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1" y="1600200"/>
            <a:ext cx="8153400" cy="4572000"/>
          </a:xfrm>
        </p:spPr>
        <p:txBody>
          <a:bodyPr>
            <a:noAutofit/>
          </a:bodyPr>
          <a:lstStyle/>
          <a:p>
            <a:pPr marL="539750" indent="-539750" algn="just" eaLnBrk="1" hangingPunct="1">
              <a:spcBef>
                <a:spcPts val="1200"/>
              </a:spcBef>
            </a:pPr>
            <a:r>
              <a:rPr lang="ru-RU" altLang="ru-RU" sz="2400" dirty="0" err="1"/>
              <a:t>Слід</a:t>
            </a:r>
            <a:r>
              <a:rPr lang="ru-RU" altLang="ru-RU" sz="2400" dirty="0"/>
              <a:t> правильно </a:t>
            </a:r>
            <a:r>
              <a:rPr lang="ru-RU" altLang="ru-RU" sz="2400" dirty="0" err="1"/>
              <a:t>дихати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щоб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набирати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більше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повітря</a:t>
            </a:r>
            <a:r>
              <a:rPr lang="ru-RU" altLang="ru-RU" sz="2400" dirty="0"/>
              <a:t> за один раз.</a:t>
            </a:r>
          </a:p>
          <a:p>
            <a:pPr marL="539750" indent="-539750" algn="just" eaLnBrk="1" hangingPunct="1">
              <a:spcBef>
                <a:spcPts val="1200"/>
              </a:spcBef>
            </a:pPr>
            <a:r>
              <a:rPr lang="ru-RU" altLang="ru-RU" sz="2400" dirty="0" err="1"/>
              <a:t>Слід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уникати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напруженості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вільно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читати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розслабившись</a:t>
            </a:r>
            <a:r>
              <a:rPr lang="ru-RU" altLang="ru-RU" sz="2400" dirty="0"/>
              <a:t>.</a:t>
            </a:r>
          </a:p>
          <a:p>
            <a:pPr marL="539750" indent="-539750" algn="just" eaLnBrk="1" hangingPunct="1">
              <a:spcBef>
                <a:spcPts val="1200"/>
              </a:spcBef>
            </a:pPr>
            <a:r>
              <a:rPr lang="ru-RU" altLang="ru-RU" sz="2400" dirty="0" err="1"/>
              <a:t>Додати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виразність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потрібні</a:t>
            </a:r>
            <a:r>
              <a:rPr lang="ru-RU" altLang="ru-RU" sz="2400" dirty="0"/>
              <a:t> слова. На жаль, </a:t>
            </a:r>
            <a:r>
              <a:rPr lang="ru-RU" altLang="ru-RU" sz="2400" dirty="0" err="1"/>
              <a:t>більшість</a:t>
            </a:r>
            <a:r>
              <a:rPr lang="ru-RU" altLang="ru-RU" sz="2400" dirty="0"/>
              <a:t> людей </a:t>
            </a:r>
            <a:r>
              <a:rPr lang="ru-RU" altLang="ru-RU" sz="2400" dirty="0" err="1"/>
              <a:t>наголошують</a:t>
            </a:r>
            <a:r>
              <a:rPr lang="ru-RU" altLang="ru-RU" sz="2400" dirty="0"/>
              <a:t> на словах, </a:t>
            </a:r>
            <a:r>
              <a:rPr lang="ru-RU" altLang="ru-RU" sz="2400" dirty="0" err="1"/>
              <a:t>роблячи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їх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голосніше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що</a:t>
            </a:r>
            <a:r>
              <a:rPr lang="ru-RU" altLang="ru-RU" sz="2400" dirty="0"/>
              <a:t> не </a:t>
            </a:r>
            <a:r>
              <a:rPr lang="ru-RU" altLang="ru-RU" sz="2400" dirty="0" err="1"/>
              <a:t>зовсім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підходить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оповідання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Слід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виділяти</a:t>
            </a:r>
            <a:r>
              <a:rPr lang="ru-RU" altLang="ru-RU" sz="2400" dirty="0"/>
              <a:t> слова, </a:t>
            </a:r>
            <a:r>
              <a:rPr lang="ru-RU" altLang="ru-RU" sz="2400" dirty="0" err="1"/>
              <a:t>уповільнюючи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їх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роблячи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невелику</a:t>
            </a:r>
            <a:r>
              <a:rPr lang="ru-RU" altLang="ru-RU" sz="2400" dirty="0"/>
              <a:t> паузу перед </a:t>
            </a:r>
            <a:r>
              <a:rPr lang="ru-RU" altLang="ru-RU" sz="2400" dirty="0" err="1"/>
              <a:t>важливим</a:t>
            </a:r>
            <a:r>
              <a:rPr lang="ru-RU" altLang="ru-RU" sz="2400" dirty="0"/>
              <a:t> словом </a:t>
            </a:r>
            <a:r>
              <a:rPr lang="ru-RU" altLang="ru-RU" sz="2400" dirty="0" err="1"/>
              <a:t>або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трохи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підвищуючи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висоту</a:t>
            </a:r>
            <a:r>
              <a:rPr lang="ru-RU" altLang="ru-RU" sz="2400" dirty="0"/>
              <a:t> голосу.</a:t>
            </a:r>
          </a:p>
          <a:p>
            <a:pPr marL="539750" indent="-539750" algn="just" eaLnBrk="1" hangingPunct="1">
              <a:spcBef>
                <a:spcPts val="1200"/>
              </a:spcBef>
            </a:pPr>
            <a:r>
              <a:rPr lang="ru-RU" altLang="ru-RU" sz="2400" dirty="0"/>
              <a:t>Практично </a:t>
            </a:r>
            <a:r>
              <a:rPr lang="ru-RU" altLang="ru-RU" sz="2400" dirty="0" err="1"/>
              <a:t>ніколи</a:t>
            </a:r>
            <a:r>
              <a:rPr lang="ru-RU" altLang="ru-RU" sz="2400" dirty="0"/>
              <a:t> не </a:t>
            </a:r>
            <a:r>
              <a:rPr lang="ru-RU" altLang="ru-RU" sz="2400" dirty="0" err="1"/>
              <a:t>слід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підкреслювати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прийменники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спілки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7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168" y="172453"/>
            <a:ext cx="6267360" cy="886326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5. </a:t>
            </a:r>
            <a:r>
              <a:rPr lang="ru-RU" altLang="ru-RU" sz="3200" b="1" dirty="0" err="1"/>
              <a:t>Студія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звукозапису</a:t>
            </a:r>
            <a:endParaRPr lang="ru-RU" altLang="ru-RU" sz="32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851" y="1620841"/>
            <a:ext cx="8552160" cy="4503275"/>
          </a:xfrm>
        </p:spPr>
        <p:txBody>
          <a:bodyPr>
            <a:normAutofit/>
          </a:bodyPr>
          <a:lstStyle/>
          <a:p>
            <a:pPr marL="0" indent="627063" algn="just">
              <a:lnSpc>
                <a:spcPct val="100000"/>
              </a:lnSpc>
              <a:buNone/>
            </a:pPr>
            <a:r>
              <a:rPr lang="ru-RU" altLang="ru-RU" sz="2600" b="1" dirty="0" err="1"/>
              <a:t>Студія</a:t>
            </a:r>
            <a:r>
              <a:rPr lang="ru-RU" altLang="ru-RU" sz="2600" dirty="0"/>
              <a:t> – комплекс </a:t>
            </a:r>
            <a:r>
              <a:rPr lang="ru-RU" altLang="ru-RU" sz="2600" dirty="0" err="1"/>
              <a:t>апаратури</a:t>
            </a:r>
            <a:r>
              <a:rPr lang="ru-RU" altLang="ru-RU" sz="2600" dirty="0"/>
              <a:t> для </a:t>
            </a:r>
            <a:r>
              <a:rPr lang="ru-RU" altLang="ru-RU" sz="2600" dirty="0" err="1"/>
              <a:t>запису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обробки</a:t>
            </a:r>
            <a:r>
              <a:rPr lang="ru-RU" altLang="ru-RU" sz="2600" dirty="0"/>
              <a:t> звуку, </a:t>
            </a:r>
            <a:r>
              <a:rPr lang="ru-RU" altLang="ru-RU" sz="2600" dirty="0" err="1"/>
              <a:t>включаючи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приміщення</a:t>
            </a:r>
            <a:r>
              <a:rPr lang="ru-RU" altLang="ru-RU" sz="2600" dirty="0"/>
              <a:t>, в </a:t>
            </a:r>
            <a:r>
              <a:rPr lang="ru-RU" altLang="ru-RU" sz="2600" dirty="0" err="1"/>
              <a:t>якому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йде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запис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прослуховування</a:t>
            </a:r>
            <a:endParaRPr lang="ru-RU" altLang="ru-RU" sz="2600" dirty="0"/>
          </a:p>
          <a:p>
            <a:pPr marL="0" indent="627063" algn="just">
              <a:lnSpc>
                <a:spcPct val="100000"/>
              </a:lnSpc>
              <a:buNone/>
            </a:pPr>
            <a:r>
              <a:rPr lang="ru-RU" altLang="ru-RU" sz="2600" b="1" dirty="0"/>
              <a:t>Акустика </a:t>
            </a:r>
            <a:r>
              <a:rPr lang="ru-RU" altLang="ru-RU" sz="2600" b="1" dirty="0" err="1"/>
              <a:t>приміщення</a:t>
            </a:r>
            <a:r>
              <a:rPr lang="ru-RU" altLang="ru-RU" sz="2600" b="1" dirty="0"/>
              <a:t> </a:t>
            </a:r>
            <a:r>
              <a:rPr lang="ru-RU" altLang="ru-RU" sz="2600" dirty="0"/>
              <a:t>– </a:t>
            </a:r>
            <a:r>
              <a:rPr lang="ru-RU" altLang="ru-RU" sz="2600" dirty="0" err="1"/>
              <a:t>це</a:t>
            </a:r>
            <a:r>
              <a:rPr lang="ru-RU" altLang="ru-RU" sz="2600" dirty="0"/>
              <a:t> комплекс умов, </a:t>
            </a:r>
            <a:r>
              <a:rPr lang="ru-RU" altLang="ru-RU" sz="2600" dirty="0" err="1"/>
              <a:t>що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визначає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створення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поширення</a:t>
            </a:r>
            <a:r>
              <a:rPr lang="ru-RU" altLang="ru-RU" sz="2600" dirty="0"/>
              <a:t> звуку, </a:t>
            </a:r>
            <a:r>
              <a:rPr lang="ru-RU" altLang="ru-RU" sz="2600" dirty="0" err="1"/>
              <a:t>забезпечуючи</a:t>
            </a:r>
            <a:r>
              <a:rPr lang="ru-RU" altLang="ru-RU" sz="2600" dirty="0"/>
              <a:t> в </a:t>
            </a:r>
            <a:r>
              <a:rPr lang="ru-RU" altLang="ru-RU" sz="2600" dirty="0" err="1"/>
              <a:t>кінцевому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результаті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його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сприйняття</a:t>
            </a:r>
            <a:r>
              <a:rPr lang="ru-RU" altLang="ru-RU" sz="2600" dirty="0"/>
              <a:t>.</a:t>
            </a:r>
          </a:p>
          <a:p>
            <a:pPr marL="0" indent="627063" algn="just">
              <a:lnSpc>
                <a:spcPct val="100000"/>
              </a:lnSpc>
              <a:buNone/>
            </a:pPr>
            <a:r>
              <a:rPr lang="ru-RU" altLang="ru-RU" sz="2600" dirty="0" err="1"/>
              <a:t>Визначальними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чинниками</a:t>
            </a:r>
            <a:r>
              <a:rPr lang="ru-RU" altLang="ru-RU" sz="2600" dirty="0"/>
              <a:t> є </a:t>
            </a:r>
            <a:r>
              <a:rPr lang="ru-RU" altLang="ru-RU" sz="2600" dirty="0" err="1"/>
              <a:t>приміщення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джерела</a:t>
            </a:r>
            <a:r>
              <a:rPr lang="ru-RU" altLang="ru-RU" sz="2600" dirty="0"/>
              <a:t> звуку.</a:t>
            </a:r>
          </a:p>
        </p:txBody>
      </p:sp>
    </p:spTree>
    <p:extLst>
      <p:ext uri="{BB962C8B-B14F-4D97-AF65-F5344CB8AC3E}">
        <p14:creationId xmlns:p14="http://schemas.microsoft.com/office/powerpoint/2010/main" val="19684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47" y="421105"/>
            <a:ext cx="7949354" cy="5877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05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889" y="457618"/>
            <a:ext cx="8310227" cy="6188746"/>
          </a:xfrm>
          <a:noFill/>
          <a:ln>
            <a:solidFill>
              <a:schemeClr val="accent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9413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/>
              <a:t>1. </a:t>
            </a:r>
            <a:r>
              <a:rPr lang="ru-RU" altLang="ru-RU" sz="3600" b="1" dirty="0" err="1"/>
              <a:t>Підготовка</a:t>
            </a:r>
            <a:r>
              <a:rPr lang="ru-RU" altLang="ru-RU" sz="3600" b="1" dirty="0"/>
              <a:t> </a:t>
            </a:r>
            <a:r>
              <a:rPr lang="ru-RU" altLang="ru-RU" sz="3600" b="1" dirty="0" err="1"/>
              <a:t>звукових</a:t>
            </a:r>
            <a:r>
              <a:rPr lang="ru-RU" altLang="ru-RU" sz="3600" b="1" dirty="0"/>
              <a:t> </a:t>
            </a:r>
            <a:r>
              <a:rPr lang="ru-RU" altLang="ru-RU" sz="3600" b="1" dirty="0" err="1"/>
              <a:t>даних</a:t>
            </a:r>
            <a:endParaRPr lang="ru-RU" altLang="ru-RU" sz="32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690" y="1489587"/>
            <a:ext cx="10058400" cy="5368413"/>
          </a:xfrm>
        </p:spPr>
        <p:txBody>
          <a:bodyPr>
            <a:normAutofit fontScale="92500" lnSpcReduction="10000"/>
          </a:bodyPr>
          <a:lstStyle/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err="1"/>
              <a:t>Послідовність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дій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щодо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створення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якісної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звукової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доріжки</a:t>
            </a:r>
            <a:r>
              <a:rPr lang="ru-RU" altLang="ru-RU" sz="2800" dirty="0"/>
              <a:t> (</a:t>
            </a:r>
            <a:r>
              <a:rPr lang="ru-RU" altLang="ru-RU" sz="2800" dirty="0" err="1"/>
              <a:t>міксу</a:t>
            </a:r>
            <a:r>
              <a:rPr lang="ru-RU" altLang="ru-RU" sz="2800" dirty="0"/>
              <a:t>*) для </a:t>
            </a:r>
            <a:r>
              <a:rPr lang="ru-RU" altLang="ru-RU" sz="2800" dirty="0" err="1"/>
              <a:t>розміщення</a:t>
            </a:r>
            <a:r>
              <a:rPr lang="ru-RU" altLang="ru-RU" sz="2800" dirty="0"/>
              <a:t> на диску, в </a:t>
            </a:r>
            <a:r>
              <a:rPr lang="ru-RU" altLang="ru-RU" sz="2800" dirty="0" err="1"/>
              <a:t>Інтернеті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або</a:t>
            </a:r>
            <a:r>
              <a:rPr lang="ru-RU" altLang="ru-RU" sz="2800" dirty="0"/>
              <a:t> для </a:t>
            </a:r>
            <a:r>
              <a:rPr lang="ru-RU" altLang="ru-RU" sz="2800" dirty="0" err="1"/>
              <a:t>озвучування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відеоряду</a:t>
            </a:r>
            <a:r>
              <a:rPr lang="ru-RU" altLang="ru-RU" sz="2800" dirty="0"/>
              <a:t>: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  </a:t>
            </a:r>
            <a:r>
              <a:rPr lang="ru-RU" altLang="ru-RU" sz="2800" dirty="0" err="1"/>
              <a:t>Етап</a:t>
            </a:r>
            <a:r>
              <a:rPr lang="ru-RU" altLang="ru-RU" sz="2800" dirty="0"/>
              <a:t> 1. </a:t>
            </a:r>
            <a:r>
              <a:rPr lang="ru-RU" altLang="ru-RU" sz="2800" dirty="0" err="1"/>
              <a:t>Підбір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матеріалу</a:t>
            </a:r>
            <a:r>
              <a:rPr lang="ru-RU" altLang="ru-RU" sz="2800" dirty="0"/>
              <a:t> для </a:t>
            </a:r>
            <a:r>
              <a:rPr lang="ru-RU" altLang="ru-RU" sz="2800" dirty="0" err="1"/>
              <a:t>треків</a:t>
            </a:r>
            <a:endParaRPr lang="ru-RU" altLang="ru-RU" sz="2800" dirty="0"/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  </a:t>
            </a:r>
            <a:r>
              <a:rPr lang="ru-RU" altLang="ru-RU" sz="2800" dirty="0" err="1"/>
              <a:t>Етап</a:t>
            </a:r>
            <a:r>
              <a:rPr lang="ru-RU" altLang="ru-RU" sz="2800" dirty="0"/>
              <a:t> 2. </a:t>
            </a:r>
            <a:r>
              <a:rPr lang="ru-RU" altLang="ru-RU" sz="2800" dirty="0" err="1"/>
              <a:t>Перенесення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матеріалів</a:t>
            </a:r>
            <a:r>
              <a:rPr lang="ru-RU" altLang="ru-RU" sz="2800" dirty="0"/>
              <a:t> на </a:t>
            </a:r>
            <a:r>
              <a:rPr lang="ru-RU" altLang="ru-RU" sz="2800" dirty="0" err="1"/>
              <a:t>комп'ютер</a:t>
            </a:r>
            <a:endParaRPr lang="ru-RU" altLang="ru-RU" sz="2800" dirty="0"/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  </a:t>
            </a:r>
            <a:r>
              <a:rPr lang="ru-RU" altLang="ru-RU" sz="2800" dirty="0" err="1"/>
              <a:t>Етап</a:t>
            </a:r>
            <a:r>
              <a:rPr lang="ru-RU" altLang="ru-RU" sz="2800" dirty="0"/>
              <a:t> 3. </a:t>
            </a:r>
            <a:r>
              <a:rPr lang="ru-RU" altLang="ru-RU" sz="2800" dirty="0" err="1"/>
              <a:t>Редагування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треків</a:t>
            </a:r>
            <a:endParaRPr lang="ru-RU" altLang="ru-RU" sz="2800" dirty="0"/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  </a:t>
            </a:r>
            <a:r>
              <a:rPr lang="ru-RU" altLang="ru-RU" sz="2800" dirty="0" err="1"/>
              <a:t>Етап</a:t>
            </a:r>
            <a:r>
              <a:rPr lang="ru-RU" altLang="ru-RU" sz="2800" dirty="0"/>
              <a:t> 4. </a:t>
            </a:r>
            <a:r>
              <a:rPr lang="ru-RU" altLang="ru-RU" sz="2800" dirty="0" err="1"/>
              <a:t>Обробка</a:t>
            </a:r>
            <a:r>
              <a:rPr lang="ru-RU" altLang="ru-RU" sz="2800" dirty="0"/>
              <a:t> звуку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  </a:t>
            </a:r>
            <a:r>
              <a:rPr lang="ru-RU" altLang="ru-RU" sz="2800" dirty="0" err="1"/>
              <a:t>Етап</a:t>
            </a:r>
            <a:r>
              <a:rPr lang="ru-RU" altLang="ru-RU" sz="2800" dirty="0"/>
              <a:t> 5. </a:t>
            </a:r>
            <a:r>
              <a:rPr lang="ru-RU" altLang="ru-RU" sz="2800" dirty="0" err="1"/>
              <a:t>Зведення</a:t>
            </a:r>
            <a:endParaRPr lang="ru-RU" altLang="ru-RU" sz="2800" dirty="0"/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  </a:t>
            </a:r>
            <a:r>
              <a:rPr lang="ru-RU" altLang="ru-RU" sz="2800" dirty="0" err="1"/>
              <a:t>Етап</a:t>
            </a:r>
            <a:r>
              <a:rPr lang="ru-RU" altLang="ru-RU" sz="2800" dirty="0"/>
              <a:t> 6. Мастеринг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err="1"/>
              <a:t>Мікс</a:t>
            </a:r>
            <a:r>
              <a:rPr lang="ru-RU" altLang="ru-RU" sz="2800" dirty="0"/>
              <a:t> (сленг) — </a:t>
            </a:r>
            <a:r>
              <a:rPr lang="ru-RU" altLang="ru-RU" sz="2800" dirty="0" err="1"/>
              <a:t>кілька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музичних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творів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збудованих</a:t>
            </a:r>
            <a:r>
              <a:rPr lang="ru-RU" altLang="ru-RU" sz="2800" dirty="0"/>
              <a:t> у </a:t>
            </a:r>
            <a:r>
              <a:rPr lang="ru-RU" altLang="ru-RU" sz="2800" dirty="0" err="1"/>
              <a:t>безперервну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послідовність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або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накладених</a:t>
            </a:r>
            <a:r>
              <a:rPr lang="ru-RU" altLang="ru-RU" sz="2800" dirty="0"/>
              <a:t> один на одного. </a:t>
            </a:r>
            <a:r>
              <a:rPr lang="ru-RU" altLang="ru-RU" sz="2800" dirty="0" err="1"/>
              <a:t>Мікс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створюється</a:t>
            </a:r>
            <a:r>
              <a:rPr lang="ru-RU" altLang="ru-RU" sz="2800" dirty="0"/>
              <a:t> з </a:t>
            </a:r>
            <a:r>
              <a:rPr lang="ru-RU" altLang="ru-RU" sz="2800" dirty="0" err="1"/>
              <a:t>окремих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записів</a:t>
            </a:r>
            <a:r>
              <a:rPr lang="ru-RU" altLang="ru-RU" sz="2800" dirty="0"/>
              <a:t> (</a:t>
            </a:r>
            <a:r>
              <a:rPr lang="ru-RU" altLang="ru-RU" sz="2800" dirty="0" err="1"/>
              <a:t>треків</a:t>
            </a:r>
            <a:r>
              <a:rPr lang="ru-RU" altLang="ru-RU" sz="2800" dirty="0"/>
              <a:t>) у </a:t>
            </a:r>
            <a:r>
              <a:rPr lang="ru-RU" altLang="ru-RU" sz="2800" dirty="0" err="1"/>
              <a:t>процесі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який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називають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зведенням</a:t>
            </a:r>
            <a:r>
              <a:rPr lang="ru-RU" altLang="ru-RU" sz="2800" dirty="0"/>
              <a:t>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4543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ru-RU" b="1" dirty="0" err="1"/>
              <a:t>Технічні</a:t>
            </a:r>
            <a:r>
              <a:rPr lang="ru-RU" altLang="ru-RU" b="1" dirty="0"/>
              <a:t> </a:t>
            </a:r>
            <a:r>
              <a:rPr lang="ru-RU" altLang="ru-RU" b="1" dirty="0" err="1"/>
              <a:t>рішення</a:t>
            </a:r>
            <a:r>
              <a:rPr lang="ru-RU" altLang="ru-RU" b="1" dirty="0"/>
              <a:t> </a:t>
            </a:r>
            <a:r>
              <a:rPr lang="ru-RU" altLang="ru-RU" b="1" dirty="0" err="1"/>
              <a:t>планування</a:t>
            </a:r>
            <a:r>
              <a:rPr lang="ru-RU" altLang="ru-RU" b="1" dirty="0"/>
              <a:t> </a:t>
            </a:r>
            <a:r>
              <a:rPr lang="ru-RU" altLang="ru-RU" b="1" dirty="0" err="1"/>
              <a:t>треків</a:t>
            </a:r>
            <a:endParaRPr lang="ru-RU" altLang="ru-RU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837" y="1431553"/>
            <a:ext cx="940947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marL="530225" indent="-530225" algn="just" eaLnBrk="1" hangingPunct="1">
              <a:lnSpc>
                <a:spcPct val="90000"/>
              </a:lnSpc>
            </a:pPr>
            <a:r>
              <a:rPr lang="ru-RU" altLang="ru-RU" sz="2800" dirty="0" err="1"/>
              <a:t>Скільки</a:t>
            </a:r>
            <a:r>
              <a:rPr lang="ru-RU" altLang="ru-RU" sz="2800" dirty="0"/>
              <a:t> та </a:t>
            </a:r>
            <a:r>
              <a:rPr lang="ru-RU" altLang="ru-RU" sz="2800" dirty="0" err="1"/>
              <a:t>які</a:t>
            </a:r>
            <a:r>
              <a:rPr lang="ru-RU" altLang="ru-RU" sz="2800" dirty="0"/>
              <a:t> треки для </a:t>
            </a:r>
            <a:r>
              <a:rPr lang="ru-RU" altLang="ru-RU" sz="2800" dirty="0" err="1"/>
              <a:t>мови</a:t>
            </a:r>
            <a:r>
              <a:rPr lang="ru-RU" altLang="ru-RU" sz="2800" dirty="0"/>
              <a:t> в </a:t>
            </a:r>
            <a:r>
              <a:rPr lang="ru-RU" altLang="ru-RU" sz="2800" dirty="0" err="1"/>
              <a:t>кадрі</a:t>
            </a:r>
            <a:r>
              <a:rPr lang="ru-RU" altLang="ru-RU" sz="2800" dirty="0"/>
              <a:t>, голоси за кадром, </a:t>
            </a:r>
            <a:r>
              <a:rPr lang="ru-RU" altLang="ru-RU" sz="2800" dirty="0" err="1"/>
              <a:t>звукові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ефекти</a:t>
            </a:r>
            <a:r>
              <a:rPr lang="ru-RU" altLang="ru-RU" sz="2800" dirty="0"/>
              <a:t> та </a:t>
            </a:r>
            <a:r>
              <a:rPr lang="ru-RU" altLang="ru-RU" sz="2800" dirty="0" err="1"/>
              <a:t>музика</a:t>
            </a:r>
            <a:r>
              <a:rPr lang="ru-RU" altLang="ru-RU" sz="2800" dirty="0"/>
              <a:t>.</a:t>
            </a:r>
          </a:p>
          <a:p>
            <a:pPr marL="530225" indent="-530225" algn="just" eaLnBrk="1" hangingPunct="1">
              <a:lnSpc>
                <a:spcPct val="90000"/>
              </a:lnSpc>
            </a:pPr>
            <a:r>
              <a:rPr lang="ru-RU" altLang="ru-RU" sz="2800" dirty="0"/>
              <a:t>Складна </a:t>
            </a:r>
            <a:r>
              <a:rPr lang="ru-RU" altLang="ru-RU" sz="2800" dirty="0" err="1"/>
              <a:t>музика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або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послідовність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звукових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ефектів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вимагають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кількох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треків</a:t>
            </a:r>
            <a:r>
              <a:rPr lang="ru-RU" altLang="ru-RU" sz="2800" dirty="0"/>
              <a:t>.</a:t>
            </a:r>
          </a:p>
          <a:p>
            <a:pPr marL="530225" indent="-530225" algn="just" eaLnBrk="1" hangingPunct="1">
              <a:lnSpc>
                <a:spcPct val="90000"/>
              </a:lnSpc>
            </a:pPr>
            <a:r>
              <a:rPr lang="ru-RU" altLang="ru-RU" sz="2800" dirty="0" err="1"/>
              <a:t>Який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матеріал</a:t>
            </a:r>
            <a:r>
              <a:rPr lang="ru-RU" altLang="ru-RU" sz="2800" dirty="0"/>
              <a:t> буде стерео, </a:t>
            </a:r>
            <a:r>
              <a:rPr lang="ru-RU" altLang="ru-RU" sz="2800" dirty="0" err="1"/>
              <a:t>який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монофонічний</a:t>
            </a:r>
            <a:r>
              <a:rPr lang="ru-RU" altLang="ru-RU" sz="2800" dirty="0"/>
              <a:t>.</a:t>
            </a:r>
          </a:p>
          <a:p>
            <a:pPr marL="530225" indent="-530225" algn="just" eaLnBrk="1" hangingPunct="1">
              <a:lnSpc>
                <a:spcPct val="90000"/>
              </a:lnSpc>
            </a:pPr>
            <a:r>
              <a:rPr lang="ru-RU" altLang="ru-RU" sz="2800" dirty="0"/>
              <a:t>З </a:t>
            </a:r>
            <a:r>
              <a:rPr lang="ru-RU" altLang="ru-RU" sz="2800" dirty="0" err="1"/>
              <a:t>якою</a:t>
            </a:r>
            <a:r>
              <a:rPr lang="ru-RU" altLang="ru-RU" sz="2800" dirty="0"/>
              <a:t> частотою </a:t>
            </a:r>
            <a:r>
              <a:rPr lang="ru-RU" altLang="ru-RU" sz="2800" dirty="0" err="1"/>
              <a:t>дискретизації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передбачається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працювати</a:t>
            </a:r>
            <a:r>
              <a:rPr lang="ru-RU" altLang="ru-RU" sz="2800" dirty="0"/>
              <a:t>.</a:t>
            </a:r>
          </a:p>
          <a:p>
            <a:pPr marL="530225" indent="-530225" algn="just" eaLnBrk="1" hangingPunct="1">
              <a:lnSpc>
                <a:spcPct val="90000"/>
              </a:lnSpc>
            </a:pPr>
            <a:r>
              <a:rPr lang="ru-RU" altLang="ru-RU" sz="2800" dirty="0"/>
              <a:t>В </a:t>
            </a:r>
            <a:r>
              <a:rPr lang="ru-RU" altLang="ru-RU" sz="2800" dirty="0" err="1"/>
              <a:t>якому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форматі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потрібний</a:t>
            </a:r>
            <a:r>
              <a:rPr lang="ru-RU" altLang="ru-RU" sz="2800" dirty="0"/>
              <a:t> результат.</a:t>
            </a:r>
            <a:endParaRPr lang="ru-RU" alt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384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4326" y="398206"/>
            <a:ext cx="8229600" cy="533298"/>
          </a:xfrm>
        </p:spPr>
        <p:txBody>
          <a:bodyPr/>
          <a:lstStyle/>
          <a:p>
            <a:pPr eaLnBrk="1" hangingPunct="1"/>
            <a:r>
              <a:rPr lang="ru-RU" altLang="ru-RU" b="1" dirty="0" err="1"/>
              <a:t>Творчі</a:t>
            </a:r>
            <a:r>
              <a:rPr lang="ru-RU" altLang="ru-RU" b="1" dirty="0"/>
              <a:t> </a:t>
            </a:r>
            <a:r>
              <a:rPr lang="ru-RU" altLang="ru-RU" b="1" dirty="0" err="1"/>
              <a:t>рішення</a:t>
            </a:r>
            <a:r>
              <a:rPr lang="ru-RU" altLang="ru-RU" b="1" dirty="0"/>
              <a:t> </a:t>
            </a:r>
            <a:r>
              <a:rPr lang="ru-RU" altLang="ru-RU" b="1" dirty="0" err="1"/>
              <a:t>щодо</a:t>
            </a:r>
            <a:r>
              <a:rPr lang="ru-RU" altLang="ru-RU" b="1" dirty="0"/>
              <a:t> </a:t>
            </a:r>
            <a:r>
              <a:rPr lang="ru-RU" altLang="ru-RU" b="1" dirty="0" err="1"/>
              <a:t>планування</a:t>
            </a:r>
            <a:r>
              <a:rPr lang="ru-RU" altLang="ru-RU" b="1" dirty="0"/>
              <a:t> </a:t>
            </a:r>
            <a:r>
              <a:rPr lang="ru-RU" altLang="ru-RU" b="1" dirty="0" err="1"/>
              <a:t>треків</a:t>
            </a:r>
            <a:endParaRPr lang="ru-RU" altLang="ru-RU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816" y="1585509"/>
            <a:ext cx="9542206" cy="4528420"/>
          </a:xfrm>
        </p:spPr>
        <p:txBody>
          <a:bodyPr/>
          <a:lstStyle/>
          <a:p>
            <a:pPr marL="442913" indent="-442913" algn="just" eaLnBrk="1" hangingPunct="1">
              <a:lnSpc>
                <a:spcPct val="80000"/>
              </a:lnSpc>
            </a:pPr>
            <a:r>
              <a:rPr lang="ru-RU" altLang="ru-RU" sz="2600" dirty="0" err="1"/>
              <a:t>Наскільки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деталізованим</a:t>
            </a:r>
            <a:r>
              <a:rPr lang="ru-RU" altLang="ru-RU" sz="2600" dirty="0"/>
              <a:t> буде трек? </a:t>
            </a:r>
            <a:r>
              <a:rPr lang="ru-RU" altLang="ru-RU" sz="2600" dirty="0" err="1"/>
              <a:t>Щоб</a:t>
            </a:r>
            <a:r>
              <a:rPr lang="ru-RU" altLang="ru-RU" sz="2600" dirty="0"/>
              <a:t> не </a:t>
            </a:r>
            <a:r>
              <a:rPr lang="ru-RU" altLang="ru-RU" sz="2600" dirty="0" err="1"/>
              <a:t>витрачати</a:t>
            </a:r>
            <a:r>
              <a:rPr lang="ru-RU" altLang="ru-RU" sz="2600" dirty="0"/>
              <a:t> час і треки на те, </a:t>
            </a:r>
            <a:r>
              <a:rPr lang="ru-RU" altLang="ru-RU" sz="2600" dirty="0" err="1"/>
              <a:t>що</a:t>
            </a:r>
            <a:r>
              <a:rPr lang="ru-RU" altLang="ru-RU" sz="2600" dirty="0"/>
              <a:t> не буде </a:t>
            </a:r>
            <a:r>
              <a:rPr lang="ru-RU" altLang="ru-RU" sz="2600" dirty="0" err="1"/>
              <a:t>чути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під</a:t>
            </a:r>
            <a:r>
              <a:rPr lang="ru-RU" altLang="ru-RU" sz="2600" dirty="0"/>
              <a:t> час </a:t>
            </a:r>
            <a:r>
              <a:rPr lang="ru-RU" altLang="ru-RU" sz="2600" dirty="0" err="1"/>
              <a:t>трансляції</a:t>
            </a:r>
            <a:r>
              <a:rPr lang="ru-RU" altLang="ru-RU" sz="2600" dirty="0"/>
              <a:t> по </a:t>
            </a:r>
            <a:r>
              <a:rPr lang="ru-RU" altLang="ru-RU" sz="2600" dirty="0" err="1"/>
              <a:t>телебаченню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або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передачі</a:t>
            </a:r>
            <a:r>
              <a:rPr lang="ru-RU" altLang="ru-RU" sz="2600" dirty="0"/>
              <a:t> по </a:t>
            </a:r>
            <a:r>
              <a:rPr lang="ru-RU" altLang="ru-RU" sz="2600" dirty="0" err="1"/>
              <a:t>Інтернету</a:t>
            </a:r>
            <a:r>
              <a:rPr lang="ru-RU" altLang="ru-RU" sz="2600" dirty="0"/>
              <a:t>.</a:t>
            </a:r>
          </a:p>
          <a:p>
            <a:pPr marL="442913" indent="-442913" algn="just" eaLnBrk="1" hangingPunct="1">
              <a:lnSpc>
                <a:spcPct val="80000"/>
              </a:lnSpc>
            </a:pPr>
            <a:r>
              <a:rPr lang="ru-RU" altLang="ru-RU" sz="2600" dirty="0" err="1"/>
              <a:t>Вибір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музики</a:t>
            </a:r>
            <a:r>
              <a:rPr lang="ru-RU" altLang="ru-RU" sz="2600" dirty="0"/>
              <a:t>. Де </a:t>
            </a:r>
            <a:r>
              <a:rPr lang="ru-RU" altLang="ru-RU" sz="2600" dirty="0" err="1"/>
              <a:t>будуть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під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неї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місця</a:t>
            </a:r>
            <a:r>
              <a:rPr lang="ru-RU" altLang="ru-RU" sz="2600" dirty="0"/>
              <a:t>. </a:t>
            </a:r>
            <a:r>
              <a:rPr lang="ru-RU" altLang="ru-RU" sz="2600" dirty="0" err="1"/>
              <a:t>Можливо</a:t>
            </a:r>
            <a:r>
              <a:rPr lang="ru-RU" altLang="ru-RU" sz="2600" dirty="0"/>
              <a:t>, монтаж </a:t>
            </a:r>
            <a:r>
              <a:rPr lang="ru-RU" altLang="ru-RU" sz="2600" dirty="0" err="1"/>
              <a:t>підкорятиметься</a:t>
            </a:r>
            <a:r>
              <a:rPr lang="ru-RU" altLang="ru-RU" sz="2600" dirty="0"/>
              <a:t> ритмам </a:t>
            </a:r>
            <a:r>
              <a:rPr lang="ru-RU" altLang="ru-RU" sz="2600" dirty="0" err="1"/>
              <a:t>музики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тоді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необхідно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підібрати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реальну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пісню</a:t>
            </a:r>
            <a:r>
              <a:rPr lang="ru-RU" altLang="ru-RU" sz="2600" dirty="0"/>
              <a:t> (</a:t>
            </a:r>
            <a:r>
              <a:rPr lang="ru-RU" altLang="ru-RU" sz="2600" dirty="0" err="1"/>
              <a:t>подумати</a:t>
            </a:r>
            <a:r>
              <a:rPr lang="ru-RU" altLang="ru-RU" sz="2600" dirty="0"/>
              <a:t> про </a:t>
            </a:r>
            <a:r>
              <a:rPr lang="ru-RU" altLang="ru-RU" sz="2600" dirty="0" err="1"/>
              <a:t>джерела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музики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дотримання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авторських</a:t>
            </a:r>
            <a:r>
              <a:rPr lang="ru-RU" altLang="ru-RU" sz="2600" dirty="0"/>
              <a:t> прав).</a:t>
            </a:r>
          </a:p>
          <a:p>
            <a:pPr marL="442913" indent="-442913" algn="just" eaLnBrk="1" hangingPunct="1">
              <a:lnSpc>
                <a:spcPct val="80000"/>
              </a:lnSpc>
            </a:pPr>
            <a:r>
              <a:rPr lang="ru-RU" altLang="ru-RU" sz="2600" dirty="0" err="1"/>
              <a:t>Після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цього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спланувати</a:t>
            </a:r>
            <a:r>
              <a:rPr lang="ru-RU" altLang="ru-RU" sz="2600" dirty="0"/>
              <a:t> роботу </a:t>
            </a:r>
            <a:r>
              <a:rPr lang="ru-RU" altLang="ru-RU" sz="2600" dirty="0" err="1"/>
              <a:t>зі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збирання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матеріалів</a:t>
            </a:r>
            <a:r>
              <a:rPr lang="ru-RU" altLang="ru-RU" sz="2600" dirty="0"/>
              <a:t> для </a:t>
            </a:r>
            <a:r>
              <a:rPr lang="ru-RU" altLang="ru-RU" sz="2600" dirty="0" err="1"/>
              <a:t>відомості</a:t>
            </a:r>
            <a:r>
              <a:rPr lang="ru-RU" altLang="ru-RU" sz="2600" dirty="0"/>
              <a:t>.</a:t>
            </a:r>
          </a:p>
          <a:p>
            <a:pPr marL="442913" indent="-442913" algn="just" eaLnBrk="1" hangingPunct="1">
              <a:lnSpc>
                <a:spcPct val="80000"/>
              </a:lnSpc>
            </a:pPr>
            <a:r>
              <a:rPr lang="ru-RU" altLang="ru-RU" sz="2600" dirty="0" err="1"/>
              <a:t>Підготувати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сценарію</a:t>
            </a:r>
            <a:r>
              <a:rPr lang="ru-RU" altLang="ru-RU" sz="2600" dirty="0"/>
              <a:t>. </a:t>
            </a:r>
            <a:r>
              <a:rPr lang="ru-RU" altLang="ru-RU" sz="2600" dirty="0" err="1"/>
              <a:t>Починати</a:t>
            </a:r>
            <a:r>
              <a:rPr lang="ru-RU" altLang="ru-RU" sz="2600" dirty="0"/>
              <a:t> з </a:t>
            </a:r>
            <a:r>
              <a:rPr lang="ru-RU" altLang="ru-RU" sz="2600" dirty="0" err="1"/>
              <a:t>промови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її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синхронізації</a:t>
            </a:r>
            <a:r>
              <a:rPr lang="ru-RU" altLang="ru-RU" sz="2600" dirty="0"/>
              <a:t> з кадрами.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8211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0910" y="209238"/>
            <a:ext cx="6810427" cy="69165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3600" b="1" dirty="0"/>
              <a:t>2. </a:t>
            </a:r>
            <a:r>
              <a:rPr lang="ru-RU" altLang="ru-RU" sz="3600" b="1" dirty="0" err="1"/>
              <a:t>Вимоги</a:t>
            </a:r>
            <a:r>
              <a:rPr lang="ru-RU" altLang="ru-RU" sz="3600" b="1" dirty="0"/>
              <a:t> до </a:t>
            </a:r>
            <a:r>
              <a:rPr lang="ru-RU" altLang="ru-RU" sz="3600" b="1" dirty="0" err="1"/>
              <a:t>якості</a:t>
            </a:r>
            <a:r>
              <a:rPr lang="ru-RU" altLang="ru-RU" sz="3600" b="1" dirty="0"/>
              <a:t> </a:t>
            </a:r>
            <a:r>
              <a:rPr lang="ru-RU" altLang="ru-RU" sz="3600" b="1" dirty="0" err="1"/>
              <a:t>треків</a:t>
            </a:r>
            <a:endParaRPr lang="ru-RU" altLang="ru-RU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917" y="1600201"/>
            <a:ext cx="9083842" cy="5125452"/>
          </a:xfrm>
        </p:spPr>
        <p:txBody>
          <a:bodyPr>
            <a:normAutofit/>
          </a:bodyPr>
          <a:lstStyle/>
          <a:p>
            <a:pPr marL="0" indent="541338" eaLnBrk="1" hangingPunct="1">
              <a:lnSpc>
                <a:spcPct val="90000"/>
              </a:lnSpc>
              <a:buFontTx/>
              <a:buNone/>
            </a:pPr>
            <a:r>
              <a:rPr lang="ru-RU" altLang="ru-RU" sz="2100" dirty="0"/>
              <a:t>«</a:t>
            </a:r>
            <a:r>
              <a:rPr lang="ru-RU" altLang="ru-RU" sz="2100" dirty="0" err="1"/>
              <a:t>Поки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ви</a:t>
            </a:r>
            <a:r>
              <a:rPr lang="ru-RU" altLang="ru-RU" sz="2100" dirty="0"/>
              <a:t> не </a:t>
            </a:r>
            <a:r>
              <a:rPr lang="ru-RU" altLang="ru-RU" sz="2100" dirty="0" err="1"/>
              <a:t>зрозумієте</a:t>
            </a:r>
            <a:r>
              <a:rPr lang="ru-RU" altLang="ru-RU" sz="2100" dirty="0"/>
              <a:t>, як </a:t>
            </a:r>
            <a:r>
              <a:rPr lang="ru-RU" altLang="ru-RU" sz="2100" dirty="0" err="1"/>
              <a:t>чує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глядач</a:t>
            </a:r>
            <a:r>
              <a:rPr lang="ru-RU" altLang="ru-RU" sz="2100" dirty="0"/>
              <a:t> ваш трек, </a:t>
            </a:r>
            <a:r>
              <a:rPr lang="ru-RU" altLang="ru-RU" sz="2100" dirty="0" err="1"/>
              <a:t>ви</a:t>
            </a:r>
            <a:r>
              <a:rPr lang="ru-RU" altLang="ru-RU" sz="2100" dirty="0"/>
              <a:t> не </a:t>
            </a:r>
            <a:r>
              <a:rPr lang="ru-RU" altLang="ru-RU" sz="2100" dirty="0" err="1"/>
              <a:t>знатимете</a:t>
            </a:r>
            <a:r>
              <a:rPr lang="ru-RU" altLang="ru-RU" sz="2100" dirty="0"/>
              <a:t>, </a:t>
            </a:r>
            <a:r>
              <a:rPr lang="ru-RU" altLang="ru-RU" sz="2100" dirty="0" err="1"/>
              <a:t>що</a:t>
            </a:r>
            <a:r>
              <a:rPr lang="ru-RU" altLang="ru-RU" sz="2100" dirty="0"/>
              <a:t> </a:t>
            </a:r>
            <a:r>
              <a:rPr lang="ru-RU" altLang="ru-RU" sz="2100" dirty="0" err="1"/>
              <a:t>слід</a:t>
            </a:r>
            <a:r>
              <a:rPr lang="ru-RU" altLang="ru-RU" sz="2100" dirty="0"/>
              <a:t> до </a:t>
            </a:r>
            <a:r>
              <a:rPr lang="ru-RU" altLang="ru-RU" sz="2100" dirty="0" err="1"/>
              <a:t>нього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включати</a:t>
            </a:r>
            <a:r>
              <a:rPr lang="ru-RU" altLang="ru-RU" sz="2100" dirty="0"/>
              <a:t>»</a:t>
            </a:r>
          </a:p>
          <a:p>
            <a:pPr marL="0" indent="541338" eaLnBrk="1" hangingPunct="1">
              <a:lnSpc>
                <a:spcPct val="90000"/>
              </a:lnSpc>
              <a:buFontTx/>
              <a:buNone/>
            </a:pPr>
            <a:r>
              <a:rPr lang="ru-RU" altLang="ru-RU" sz="2600" i="1" dirty="0" err="1"/>
              <a:t>Широкомовне</a:t>
            </a:r>
            <a:r>
              <a:rPr lang="ru-RU" altLang="ru-RU" sz="2600" i="1" dirty="0"/>
              <a:t> </a:t>
            </a:r>
            <a:r>
              <a:rPr lang="ru-RU" altLang="ru-RU" sz="2600" i="1" dirty="0" err="1"/>
              <a:t>телебачення</a:t>
            </a:r>
            <a:r>
              <a:rPr lang="ru-RU" altLang="ru-RU" sz="2600" i="1" dirty="0"/>
              <a:t>, DVD, </a:t>
            </a:r>
            <a:r>
              <a:rPr lang="ru-RU" altLang="ru-RU" sz="2600" i="1" dirty="0" err="1"/>
              <a:t>більшість</a:t>
            </a:r>
            <a:r>
              <a:rPr lang="ru-RU" altLang="ru-RU" sz="2600" i="1" dirty="0"/>
              <a:t> </a:t>
            </a:r>
            <a:r>
              <a:rPr lang="ru-RU" altLang="ru-RU" sz="2600" i="1" dirty="0" err="1"/>
              <a:t>форматів</a:t>
            </a:r>
            <a:r>
              <a:rPr lang="ru-RU" altLang="ru-RU" sz="2600" i="1" dirty="0"/>
              <a:t> </a:t>
            </a:r>
            <a:r>
              <a:rPr lang="ru-RU" altLang="ru-RU" sz="2600" i="1" dirty="0" err="1"/>
              <a:t>відеострічок</a:t>
            </a:r>
            <a:r>
              <a:rPr lang="ru-RU" altLang="ru-RU" sz="2600" i="1" dirty="0"/>
              <a:t>:</a:t>
            </a:r>
          </a:p>
          <a:p>
            <a:r>
              <a:rPr lang="ru-RU" altLang="ru-RU" sz="2600" dirty="0"/>
              <a:t>стереозвук 80-15 кГц,</a:t>
            </a:r>
          </a:p>
          <a:p>
            <a:r>
              <a:rPr lang="ru-RU" altLang="ru-RU" sz="2600" dirty="0"/>
              <a:t>шуми </a:t>
            </a:r>
            <a:r>
              <a:rPr lang="ru-RU" altLang="ru-RU" sz="2600" dirty="0" err="1"/>
              <a:t>невеликі</a:t>
            </a:r>
            <a:r>
              <a:rPr lang="ru-RU" altLang="ru-RU" sz="2600" dirty="0"/>
              <a:t>,</a:t>
            </a:r>
          </a:p>
          <a:p>
            <a:r>
              <a:rPr lang="ru-RU" altLang="ru-RU" sz="2600" dirty="0" err="1"/>
              <a:t>основні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відмінності</a:t>
            </a:r>
            <a:r>
              <a:rPr lang="ru-RU" altLang="ru-RU" sz="2600" dirty="0"/>
              <a:t> у </a:t>
            </a:r>
            <a:r>
              <a:rPr lang="ru-RU" altLang="ru-RU" sz="2600" dirty="0" err="1"/>
              <a:t>числі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каналів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спотвореннях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що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супроводжують</a:t>
            </a:r>
            <a:r>
              <a:rPr lang="ru-RU" altLang="ru-RU" sz="2600" dirty="0"/>
              <a:t> сигнал.</a:t>
            </a:r>
          </a:p>
          <a:p>
            <a:pPr marL="0" indent="541338" eaLnBrk="1" hangingPunct="1">
              <a:lnSpc>
                <a:spcPct val="90000"/>
              </a:lnSpc>
              <a:buFontTx/>
              <a:buNone/>
            </a:pPr>
            <a:r>
              <a:rPr lang="ru-RU" altLang="ru-RU" sz="2600" dirty="0" err="1"/>
              <a:t>Основні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обмеження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пов'язані</a:t>
            </a:r>
            <a:r>
              <a:rPr lang="ru-RU" altLang="ru-RU" sz="2600" dirty="0"/>
              <a:t> з </a:t>
            </a:r>
            <a:r>
              <a:rPr lang="ru-RU" altLang="ru-RU" sz="2600" dirty="0" err="1"/>
              <a:t>можливостями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відтворювального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обладнання</a:t>
            </a:r>
            <a:r>
              <a:rPr lang="ru-RU" altLang="ru-RU" sz="2600" dirty="0"/>
              <a:t>, акустикою </a:t>
            </a:r>
            <a:r>
              <a:rPr lang="ru-RU" altLang="ru-RU" sz="2600" dirty="0" err="1"/>
              <a:t>приміщення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психологією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слухачів</a:t>
            </a:r>
            <a:r>
              <a:rPr lang="ru-RU" alt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9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543" y="330320"/>
            <a:ext cx="5300412" cy="6646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err="1"/>
              <a:t>Якість</a:t>
            </a:r>
            <a:r>
              <a:rPr lang="ru-RU" altLang="ru-RU" b="1" dirty="0"/>
              <a:t> </a:t>
            </a:r>
            <a:r>
              <a:rPr lang="ru-RU" altLang="ru-RU" b="1" dirty="0" err="1"/>
              <a:t>звукозапису</a:t>
            </a:r>
            <a:endParaRPr lang="ru-RU" alt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1503948"/>
            <a:ext cx="8324850" cy="4950640"/>
          </a:xfrm>
        </p:spPr>
        <p:txBody>
          <a:bodyPr>
            <a:normAutofit fontScale="92500" lnSpcReduction="20000"/>
          </a:bodyPr>
          <a:lstStyle/>
          <a:p>
            <a:pPr marL="84138" indent="541338" algn="just" eaLnBrk="1" hangingPunct="1">
              <a:lnSpc>
                <a:spcPct val="100000"/>
              </a:lnSpc>
              <a:buFontTx/>
              <a:buNone/>
            </a:pPr>
            <a:r>
              <a:rPr lang="ru-RU" altLang="ru-RU" sz="2800" i="1" dirty="0" err="1"/>
              <a:t>Процес</a:t>
            </a:r>
            <a:r>
              <a:rPr lang="ru-RU" altLang="ru-RU" sz="2800" i="1" dirty="0"/>
              <a:t> </a:t>
            </a:r>
            <a:r>
              <a:rPr lang="ru-RU" altLang="ru-RU" sz="2800" i="1" dirty="0" err="1"/>
              <a:t>оцінки</a:t>
            </a:r>
            <a:r>
              <a:rPr lang="ru-RU" altLang="ru-RU" sz="2800" i="1" dirty="0"/>
              <a:t> </a:t>
            </a:r>
            <a:r>
              <a:rPr lang="ru-RU" altLang="ru-RU" sz="2800" i="1" dirty="0" err="1"/>
              <a:t>звукозапису</a:t>
            </a:r>
            <a:r>
              <a:rPr lang="ru-RU" altLang="ru-RU" sz="2800" i="1" dirty="0"/>
              <a:t> </a:t>
            </a:r>
            <a:r>
              <a:rPr lang="ru-RU" altLang="ru-RU" sz="2800" i="1" dirty="0" err="1"/>
              <a:t>включає</a:t>
            </a:r>
            <a:r>
              <a:rPr lang="ru-RU" altLang="ru-RU" sz="2800" i="1" dirty="0"/>
              <a:t> </a:t>
            </a:r>
            <a:r>
              <a:rPr lang="ru-RU" altLang="ru-RU" sz="2800" i="1" dirty="0" err="1"/>
              <a:t>об'єктивну</a:t>
            </a:r>
            <a:r>
              <a:rPr lang="ru-RU" altLang="ru-RU" sz="2800" i="1" dirty="0"/>
              <a:t> та </a:t>
            </a:r>
            <a:r>
              <a:rPr lang="ru-RU" altLang="ru-RU" sz="2800" i="1" dirty="0" err="1"/>
              <a:t>суб'єктивну</a:t>
            </a:r>
            <a:r>
              <a:rPr lang="ru-RU" altLang="ru-RU" sz="2800" i="1" dirty="0"/>
              <a:t> </a:t>
            </a:r>
            <a:r>
              <a:rPr lang="ru-RU" altLang="ru-RU" sz="2800" i="1" dirty="0" err="1"/>
              <a:t>складові</a:t>
            </a:r>
            <a:r>
              <a:rPr lang="ru-RU" altLang="ru-RU" sz="2800" i="1" dirty="0"/>
              <a:t>.</a:t>
            </a:r>
          </a:p>
          <a:p>
            <a:pPr marL="84138" indent="541338" algn="just" eaLnBrk="1" hangingPunct="1">
              <a:lnSpc>
                <a:spcPct val="100000"/>
              </a:lnSpc>
              <a:buFontTx/>
              <a:buNone/>
            </a:pPr>
            <a:r>
              <a:rPr lang="ru-RU" altLang="ru-RU" sz="2800" b="1" dirty="0" err="1"/>
              <a:t>Об'єктивні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параметри</a:t>
            </a:r>
            <a:r>
              <a:rPr lang="ru-RU" altLang="ru-RU" sz="2800" b="1" dirty="0"/>
              <a:t>: </a:t>
            </a:r>
            <a:r>
              <a:rPr lang="ru-RU" altLang="ru-RU" sz="2800" dirty="0"/>
              <a:t>частота </a:t>
            </a:r>
            <a:r>
              <a:rPr lang="ru-RU" altLang="ru-RU" sz="2800" dirty="0" err="1"/>
              <a:t>дискретизації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розрядність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динамічний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діапазон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рівень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різних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спотворень</a:t>
            </a:r>
            <a:r>
              <a:rPr lang="ru-RU" altLang="ru-RU" sz="2800" dirty="0"/>
              <a:t> та </a:t>
            </a:r>
            <a:r>
              <a:rPr lang="ru-RU" altLang="ru-RU" sz="2800" dirty="0" err="1"/>
              <a:t>інших</a:t>
            </a:r>
            <a:r>
              <a:rPr lang="ru-RU" altLang="ru-RU" sz="2800" dirty="0"/>
              <a:t>.</a:t>
            </a:r>
          </a:p>
          <a:p>
            <a:pPr marL="84138" indent="541338" algn="just" eaLnBrk="1" hangingPunct="1">
              <a:lnSpc>
                <a:spcPct val="100000"/>
              </a:lnSpc>
              <a:buFontTx/>
              <a:buNone/>
            </a:pPr>
            <a:r>
              <a:rPr lang="ru-RU" altLang="ru-RU" sz="2800" dirty="0" err="1"/>
              <a:t>Необхідно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мати</a:t>
            </a:r>
            <a:r>
              <a:rPr lang="ru-RU" altLang="ru-RU" sz="2800" dirty="0"/>
              <a:t> на </a:t>
            </a:r>
            <a:r>
              <a:rPr lang="ru-RU" altLang="ru-RU" sz="2800" dirty="0" err="1"/>
              <a:t>увазі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що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потенційно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високі</a:t>
            </a:r>
            <a:r>
              <a:rPr lang="ru-RU" altLang="ru-RU" sz="2800" dirty="0"/>
              <a:t> характеристики, </a:t>
            </a:r>
            <a:r>
              <a:rPr lang="ru-RU" altLang="ru-RU" sz="2800" dirty="0" err="1"/>
              <a:t>які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забезпечують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цифрові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технології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повинні</a:t>
            </a:r>
            <a:r>
              <a:rPr lang="ru-RU" altLang="ru-RU" sz="2800" dirty="0"/>
              <a:t> бути </a:t>
            </a:r>
            <a:r>
              <a:rPr lang="ru-RU" altLang="ru-RU" sz="2800" dirty="0" err="1"/>
              <a:t>узгоджені</a:t>
            </a:r>
            <a:r>
              <a:rPr lang="ru-RU" altLang="ru-RU" sz="2800" dirty="0"/>
              <a:t> з аналоговою </a:t>
            </a:r>
            <a:r>
              <a:rPr lang="ru-RU" altLang="ru-RU" sz="2800" dirty="0" err="1"/>
              <a:t>частиною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звукових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трактів</a:t>
            </a:r>
            <a:r>
              <a:rPr lang="ru-RU" altLang="ru-RU" sz="2800" dirty="0"/>
              <a:t> (</a:t>
            </a:r>
            <a:r>
              <a:rPr lang="ru-RU" altLang="ru-RU" sz="2800" dirty="0" err="1"/>
              <a:t>мікрофони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динаміки</a:t>
            </a:r>
            <a:r>
              <a:rPr lang="ru-RU" altLang="ru-RU" sz="2800" dirty="0"/>
              <a:t>)</a:t>
            </a:r>
          </a:p>
          <a:p>
            <a:pPr marL="84138" indent="541338" algn="just" eaLnBrk="1" hangingPunct="1">
              <a:lnSpc>
                <a:spcPct val="100000"/>
              </a:lnSpc>
              <a:buFontTx/>
              <a:buNone/>
            </a:pPr>
            <a:r>
              <a:rPr lang="ru-RU" altLang="ru-RU" sz="2800" b="1" dirty="0" err="1"/>
              <a:t>Суб'єктивна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оцінка</a:t>
            </a:r>
            <a:r>
              <a:rPr lang="ru-RU" altLang="ru-RU" sz="2800" b="1" dirty="0"/>
              <a:t> </a:t>
            </a:r>
            <a:r>
              <a:rPr lang="ru-RU" altLang="ru-RU" sz="2800" dirty="0" err="1"/>
              <a:t>якості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звукозапису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може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змінюватись</a:t>
            </a:r>
            <a:r>
              <a:rPr lang="ru-RU" altLang="ru-RU" sz="2800" dirty="0"/>
              <a:t> в </a:t>
            </a:r>
            <a:r>
              <a:rPr lang="ru-RU" altLang="ru-RU" sz="2800" dirty="0" err="1"/>
              <a:t>залежності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сфери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застосування</a:t>
            </a:r>
            <a:r>
              <a:rPr lang="ru-RU" altLang="ru-RU" sz="2800" dirty="0"/>
              <a:t>, для </a:t>
            </a:r>
            <a:r>
              <a:rPr lang="ru-RU" altLang="ru-RU" sz="2800" dirty="0" err="1"/>
              <a:t>кожної</a:t>
            </a:r>
            <a:r>
              <a:rPr lang="ru-RU" altLang="ru-RU" sz="2800" dirty="0"/>
              <a:t> з них є </a:t>
            </a:r>
            <a:r>
              <a:rPr lang="ru-RU" altLang="ru-RU" sz="2800" dirty="0" err="1"/>
              <a:t>свої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специфічні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особливості</a:t>
            </a:r>
            <a:r>
              <a:rPr lang="ru-RU" alt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6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05" y="1528010"/>
            <a:ext cx="9408694" cy="5329990"/>
          </a:xfrm>
        </p:spPr>
        <p:txBody>
          <a:bodyPr>
            <a:normAutofit fontScale="92500" lnSpcReduction="20000"/>
          </a:bodyPr>
          <a:lstStyle/>
          <a:p>
            <a:pPr indent="131763"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ru-RU" altLang="ru-RU" sz="2600" dirty="0" err="1"/>
              <a:t>Міжнародна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Організація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Радіо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Телебачення</a:t>
            </a:r>
            <a:r>
              <a:rPr lang="ru-RU" altLang="ru-RU" sz="2600" dirty="0"/>
              <a:t> (ОІРТ) </a:t>
            </a:r>
            <a:r>
              <a:rPr lang="ru-RU" altLang="ru-RU" sz="2600" dirty="0" err="1"/>
              <a:t>пропонує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оцінювати</a:t>
            </a:r>
            <a:r>
              <a:rPr lang="ru-RU" altLang="ru-RU" sz="2600" dirty="0"/>
              <a:t> за такими параметрами: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Прозорість</a:t>
            </a:r>
            <a:r>
              <a:rPr lang="ru-RU" altLang="ru-RU" sz="2200" dirty="0"/>
              <a:t> (</a:t>
            </a:r>
            <a:r>
              <a:rPr lang="ru-RU" altLang="ru-RU" sz="2200" dirty="0" err="1"/>
              <a:t>роздільна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сприйняття</a:t>
            </a:r>
            <a:r>
              <a:rPr lang="ru-RU" altLang="ru-RU" sz="2200" dirty="0"/>
              <a:t> кожного з </a:t>
            </a:r>
            <a:r>
              <a:rPr lang="ru-RU" altLang="ru-RU" sz="2200" dirty="0" err="1"/>
              <a:t>компонентів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звукової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палітри</a:t>
            </a:r>
            <a:r>
              <a:rPr lang="ru-RU" altLang="ru-RU" sz="2200" dirty="0"/>
              <a:t>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Просторове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враження</a:t>
            </a:r>
            <a:r>
              <a:rPr lang="ru-RU" altLang="ru-RU" sz="2200" dirty="0"/>
              <a:t> (</a:t>
            </a:r>
            <a:r>
              <a:rPr lang="ru-RU" altLang="ru-RU" sz="2200" dirty="0" err="1"/>
              <a:t>різноплановість</a:t>
            </a:r>
            <a:r>
              <a:rPr lang="ru-RU" altLang="ru-RU" sz="2200" dirty="0"/>
              <a:t> звуку)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музичний</a:t>
            </a:r>
            <a:r>
              <a:rPr lang="ru-RU" altLang="ru-RU" sz="2200" dirty="0"/>
              <a:t> баланс (</a:t>
            </a:r>
            <a:r>
              <a:rPr lang="ru-RU" altLang="ru-RU" sz="2200" dirty="0" err="1"/>
              <a:t>смислова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врівноваженість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гучності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звучання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окремих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груп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інструментів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солістів</a:t>
            </a:r>
            <a:r>
              <a:rPr lang="ru-RU" altLang="ru-RU" sz="2200" dirty="0"/>
              <a:t>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/>
              <a:t>Тембр (</a:t>
            </a:r>
            <a:r>
              <a:rPr lang="ru-RU" altLang="ru-RU" sz="2200" dirty="0" err="1"/>
              <a:t>специфічне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забарвлення</a:t>
            </a:r>
            <a:r>
              <a:rPr lang="ru-RU" altLang="ru-RU" sz="2200" dirty="0"/>
              <a:t> звуку)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Художня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якість</a:t>
            </a:r>
            <a:r>
              <a:rPr lang="ru-RU" altLang="ru-RU" sz="2200" dirty="0"/>
              <a:t> (</a:t>
            </a:r>
            <a:r>
              <a:rPr lang="ru-RU" altLang="ru-RU" sz="2200" dirty="0" err="1"/>
              <a:t>виконання</a:t>
            </a:r>
            <a:r>
              <a:rPr lang="ru-RU" altLang="ru-RU" sz="2200" dirty="0"/>
              <a:t>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Стереофонічний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ефект</a:t>
            </a:r>
            <a:r>
              <a:rPr lang="ru-RU" altLang="ru-RU" sz="2200" dirty="0"/>
              <a:t> (</a:t>
            </a:r>
            <a:r>
              <a:rPr lang="ru-RU" altLang="ru-RU" sz="2200" dirty="0" err="1"/>
              <a:t>відчуття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просторового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розподілу</a:t>
            </a:r>
            <a:r>
              <a:rPr lang="ru-RU" altLang="ru-RU" sz="2200" dirty="0"/>
              <a:t> та </a:t>
            </a:r>
            <a:r>
              <a:rPr lang="ru-RU" altLang="ru-RU" sz="2200" dirty="0" err="1"/>
              <a:t>роздільної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здатності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звучання</a:t>
            </a:r>
            <a:r>
              <a:rPr lang="ru-RU" altLang="ru-RU" sz="2200" dirty="0"/>
              <a:t>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Техніка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прийому</a:t>
            </a:r>
            <a:r>
              <a:rPr lang="ru-RU" altLang="ru-RU" sz="2200" dirty="0"/>
              <a:t> звуку (</a:t>
            </a:r>
            <a:r>
              <a:rPr lang="ru-RU" altLang="ru-RU" sz="2200" dirty="0" err="1"/>
              <a:t>сумарна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оцінка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технічної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якості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звучання</a:t>
            </a:r>
            <a:r>
              <a:rPr lang="ru-RU" altLang="ru-RU" sz="2200" dirty="0"/>
              <a:t>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Інструментування</a:t>
            </a:r>
            <a:r>
              <a:rPr lang="ru-RU" altLang="ru-RU" sz="2200" dirty="0"/>
              <a:t> (</a:t>
            </a:r>
            <a:r>
              <a:rPr lang="ru-RU" altLang="ru-RU" sz="2200" dirty="0" err="1"/>
              <a:t>аранжування</a:t>
            </a:r>
            <a:r>
              <a:rPr lang="ru-RU" altLang="ru-RU" sz="2200" dirty="0"/>
              <a:t>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Перешкоди</a:t>
            </a:r>
            <a:r>
              <a:rPr lang="ru-RU" altLang="ru-RU" sz="2200" dirty="0"/>
              <a:t> (</a:t>
            </a:r>
            <a:r>
              <a:rPr lang="ru-RU" altLang="ru-RU" sz="2200" dirty="0" err="1"/>
              <a:t>чинники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що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заважають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сприйняттю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музики</a:t>
            </a:r>
            <a:r>
              <a:rPr lang="ru-RU" altLang="ru-RU" sz="2200" dirty="0"/>
              <a:t>, тексту)</a:t>
            </a:r>
          </a:p>
          <a:p>
            <a:pPr marL="571500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altLang="ru-RU" sz="2200" dirty="0" err="1"/>
              <a:t>Динамічний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діапазон</a:t>
            </a:r>
            <a:r>
              <a:rPr lang="ru-RU" altLang="ru-RU" sz="2200" dirty="0"/>
              <a:t> (параметр </a:t>
            </a:r>
            <a:r>
              <a:rPr lang="ru-RU" altLang="ru-RU" sz="2200" dirty="0" err="1"/>
              <a:t>інтенсивності</a:t>
            </a:r>
            <a:r>
              <a:rPr lang="ru-RU" altLang="ru-RU" sz="2200" dirty="0"/>
              <a:t> та </a:t>
            </a:r>
            <a:r>
              <a:rPr lang="ru-RU" altLang="ru-RU" sz="2200" dirty="0" err="1"/>
              <a:t>насичення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звучання</a:t>
            </a:r>
            <a:r>
              <a:rPr lang="ru-RU" altLang="ru-RU" sz="2200" dirty="0"/>
              <a:t>).</a:t>
            </a:r>
            <a:endParaRPr lang="ru-RU" altLang="ru-RU" sz="24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4" y="288757"/>
            <a:ext cx="8753475" cy="664662"/>
          </a:xfrm>
        </p:spPr>
        <p:txBody>
          <a:bodyPr>
            <a:normAutofit/>
          </a:bodyPr>
          <a:lstStyle/>
          <a:p>
            <a:r>
              <a:rPr lang="ru-RU" altLang="ru-RU" b="1" dirty="0" err="1"/>
              <a:t>Якість</a:t>
            </a:r>
            <a:r>
              <a:rPr lang="ru-RU" altLang="ru-RU" b="1" dirty="0"/>
              <a:t> </a:t>
            </a:r>
            <a:r>
              <a:rPr lang="ru-RU" altLang="ru-RU" b="1" dirty="0" err="1"/>
              <a:t>звукозапису</a:t>
            </a:r>
            <a:r>
              <a:rPr lang="ru-RU" altLang="ru-RU" b="1" dirty="0"/>
              <a:t> для </a:t>
            </a:r>
            <a:r>
              <a:rPr lang="ru-RU" altLang="ru-RU" b="1" dirty="0" err="1"/>
              <a:t>радіо</a:t>
            </a:r>
            <a:r>
              <a:rPr lang="ru-RU" altLang="ru-RU" b="1" dirty="0"/>
              <a:t> та TV</a:t>
            </a:r>
          </a:p>
        </p:txBody>
      </p:sp>
    </p:spTree>
    <p:extLst>
      <p:ext uri="{BB962C8B-B14F-4D97-AF65-F5344CB8AC3E}">
        <p14:creationId xmlns:p14="http://schemas.microsoft.com/office/powerpoint/2010/main" val="534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9903" y="1051034"/>
            <a:ext cx="3195145" cy="44143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1160" y="564658"/>
            <a:ext cx="3336757" cy="35321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err="1"/>
              <a:t>Телебачення</a:t>
            </a:r>
            <a:endParaRPr lang="ru-RU" altLang="ru-RU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91" y="1051034"/>
            <a:ext cx="9017868" cy="5124616"/>
          </a:xfrm>
          <a:solidFill>
            <a:srgbClr val="FFFFEF"/>
          </a:solidFill>
        </p:spPr>
        <p:txBody>
          <a:bodyPr>
            <a:noAutofit/>
          </a:bodyPr>
          <a:lstStyle/>
          <a:p>
            <a:pPr marL="0" indent="265113" algn="just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altLang="ru-RU" sz="2600" dirty="0" err="1"/>
              <a:t>Більшість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телевізорів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мають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динаміки</a:t>
            </a:r>
            <a:r>
              <a:rPr lang="ru-RU" altLang="ru-RU" sz="2600" dirty="0"/>
              <a:t> з </a:t>
            </a:r>
            <a:r>
              <a:rPr lang="ru-RU" altLang="ru-RU" sz="2600" dirty="0" err="1"/>
              <a:t>обмеженим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діапазоном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значні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спотворення</a:t>
            </a:r>
            <a:r>
              <a:rPr lang="ru-RU" altLang="ru-RU" sz="2600" dirty="0"/>
              <a:t> на </a:t>
            </a:r>
            <a:r>
              <a:rPr lang="ru-RU" altLang="ru-RU" sz="2600" dirty="0" err="1"/>
              <a:t>типових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рівнях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прослуховування</a:t>
            </a:r>
            <a:r>
              <a:rPr lang="ru-RU" altLang="ru-RU" sz="2600" dirty="0"/>
              <a:t>.</a:t>
            </a:r>
          </a:p>
          <a:p>
            <a:pPr marL="0" indent="265113" algn="just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altLang="ru-RU" sz="2600" dirty="0"/>
              <a:t>Акустика </a:t>
            </a:r>
            <a:r>
              <a:rPr lang="ru-RU" altLang="ru-RU" sz="2600" dirty="0" err="1"/>
              <a:t>житлової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кімнати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або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офісу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знижує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розбірливість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мови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руйнує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музичний</a:t>
            </a:r>
            <a:r>
              <a:rPr lang="ru-RU" altLang="ru-RU" sz="2600" dirty="0"/>
              <a:t> баланс, на </a:t>
            </a:r>
            <a:r>
              <a:rPr lang="ru-RU" altLang="ru-RU" sz="2600" dirty="0" err="1"/>
              <a:t>додаток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великі</a:t>
            </a:r>
            <a:r>
              <a:rPr lang="ru-RU" altLang="ru-RU" sz="2600" dirty="0"/>
              <a:t> та </a:t>
            </a:r>
            <a:r>
              <a:rPr lang="ru-RU" altLang="ru-RU" sz="2600" dirty="0" err="1"/>
              <a:t>фонові</a:t>
            </a:r>
            <a:r>
              <a:rPr lang="ru-RU" altLang="ru-RU" sz="2600" dirty="0"/>
              <a:t> шуми.</a:t>
            </a:r>
          </a:p>
          <a:p>
            <a:pPr marL="0" indent="265113" algn="just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altLang="ru-RU" sz="2600" dirty="0" err="1"/>
              <a:t>Деякі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глядачі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почують</a:t>
            </a:r>
            <a:r>
              <a:rPr lang="ru-RU" altLang="ru-RU" sz="2600" dirty="0"/>
              <a:t> голос і </a:t>
            </a:r>
            <a:r>
              <a:rPr lang="ru-RU" altLang="ru-RU" sz="2600" dirty="0" err="1"/>
              <a:t>музику</a:t>
            </a:r>
            <a:r>
              <a:rPr lang="ru-RU" altLang="ru-RU" sz="2600" dirty="0"/>
              <a:t> в тому самому </a:t>
            </a:r>
            <a:r>
              <a:rPr lang="ru-RU" altLang="ru-RU" sz="2600" dirty="0" err="1"/>
              <a:t>співвідношенні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що</a:t>
            </a:r>
            <a:r>
              <a:rPr lang="ru-RU" altLang="ru-RU" sz="2600" dirty="0"/>
              <a:t> й </a:t>
            </a:r>
            <a:r>
              <a:rPr lang="ru-RU" altLang="ru-RU" sz="2600" dirty="0" err="1"/>
              <a:t>ви</a:t>
            </a:r>
            <a:r>
              <a:rPr lang="ru-RU" altLang="ru-RU" sz="2600" dirty="0"/>
              <a:t>. </a:t>
            </a:r>
            <a:r>
              <a:rPr lang="ru-RU" altLang="ru-RU" sz="2600" dirty="0" err="1"/>
              <a:t>Музика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здаватиметься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тихіше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крім</a:t>
            </a:r>
            <a:r>
              <a:rPr lang="ru-RU" altLang="ru-RU" sz="2600" dirty="0"/>
              <a:t> того, перегляд телепередач часто </a:t>
            </a:r>
            <a:r>
              <a:rPr lang="ru-RU" altLang="ru-RU" sz="2600" dirty="0" err="1"/>
              <a:t>супроводжується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розмовами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домашньою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роботою</a:t>
            </a:r>
            <a:r>
              <a:rPr lang="ru-RU" altLang="ru-RU" sz="2600" dirty="0"/>
              <a:t> і </a:t>
            </a:r>
            <a:r>
              <a:rPr lang="ru-RU" altLang="ru-RU" sz="2600" dirty="0" err="1"/>
              <a:t>фоновими</a:t>
            </a:r>
            <a:r>
              <a:rPr lang="ru-RU" altLang="ru-RU" sz="2600" dirty="0"/>
              <a:t> шумами — фоном </a:t>
            </a:r>
            <a:r>
              <a:rPr lang="ru-RU" altLang="ru-RU" sz="2600" dirty="0" err="1"/>
              <a:t>може</a:t>
            </a:r>
            <a:r>
              <a:rPr lang="ru-RU" altLang="ru-RU" sz="2600" dirty="0"/>
              <a:t> стати і сама телепередача.</a:t>
            </a:r>
          </a:p>
          <a:p>
            <a:pPr marL="0" indent="265113" algn="just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altLang="ru-RU" sz="2600" dirty="0" err="1"/>
              <a:t>Значна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частина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телеглядачів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слухає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мікс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обох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каналів</a:t>
            </a:r>
            <a:r>
              <a:rPr lang="ru-RU" altLang="ru-RU" sz="2600" dirty="0"/>
              <a:t> моноканалом, а при </a:t>
            </a:r>
            <a:r>
              <a:rPr lang="ru-RU" altLang="ru-RU" sz="2600" dirty="0" err="1"/>
              <a:t>зведенні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каналів</a:t>
            </a:r>
            <a:r>
              <a:rPr lang="ru-RU" altLang="ru-RU" sz="2600" dirty="0"/>
              <a:t> звуки </a:t>
            </a:r>
            <a:r>
              <a:rPr lang="ru-RU" altLang="ru-RU" sz="2600" dirty="0" err="1"/>
              <a:t>можуть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повністю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зникнути</a:t>
            </a:r>
            <a:r>
              <a:rPr lang="ru-RU" altLang="ru-RU" sz="2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04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1551</Words>
  <Application>Microsoft Office PowerPoint</Application>
  <PresentationFormat>Широкоэкранный</PresentationFormat>
  <Paragraphs>134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Euphemia</vt:lpstr>
      <vt:lpstr>Plantagenet Cherokee</vt:lpstr>
      <vt:lpstr>Wingdings</vt:lpstr>
      <vt:lpstr>Научная литература 16 х 9</vt:lpstr>
      <vt:lpstr>Документ Microsoft Word 97–2003</vt:lpstr>
      <vt:lpstr>Мультимедійні технології в медіа  та рекламі</vt:lpstr>
      <vt:lpstr>Тема 3. Формування та обробка звукового компонента для реклами</vt:lpstr>
      <vt:lpstr>1. Підготовка звукових даних</vt:lpstr>
      <vt:lpstr>Технічні рішення планування треків</vt:lpstr>
      <vt:lpstr>Творчі рішення щодо планування треків</vt:lpstr>
      <vt:lpstr>2. Вимоги до якості треків</vt:lpstr>
      <vt:lpstr>Якість звукозапису</vt:lpstr>
      <vt:lpstr>Якість звукозапису для радіо та TV</vt:lpstr>
      <vt:lpstr>Телебачення</vt:lpstr>
      <vt:lpstr>Рекомендації для телебачення</vt:lpstr>
      <vt:lpstr>Навчальні відеофільми</vt:lpstr>
      <vt:lpstr>Домашній кінотеатр та презентація у залі</vt:lpstr>
      <vt:lpstr>Звук для Інтернету</vt:lpstr>
      <vt:lpstr>Презентация PowerPoint</vt:lpstr>
      <vt:lpstr>3. Створення звукового контенту</vt:lpstr>
      <vt:lpstr>4. Особливості запису з мікрофону</vt:lpstr>
      <vt:lpstr>Мікрофони - Типи</vt:lpstr>
      <vt:lpstr>Мікрофони - Розміщення у просторі</vt:lpstr>
      <vt:lpstr>Хороша позиція для невеликого мікрофону</vt:lpstr>
      <vt:lpstr>Хороша позиція для великого мікрофону</vt:lpstr>
      <vt:lpstr>Невдалі позиції для мікрофону</vt:lpstr>
      <vt:lpstr>Підготовка тексту</vt:lpstr>
      <vt:lpstr>Дикторські прийоми</vt:lpstr>
      <vt:lpstr>5. Студія звукозапису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2017-01-31T15:44:57Z</dcterms:created>
  <dcterms:modified xsi:type="dcterms:W3CDTF">2022-10-20T17:50:44Z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