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91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7" r:id="rId20"/>
    <p:sldId id="279" r:id="rId21"/>
    <p:sldId id="280" r:id="rId22"/>
    <p:sldId id="278" r:id="rId23"/>
    <p:sldId id="282" r:id="rId24"/>
    <p:sldId id="281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6" d="100"/>
          <a:sy n="66" d="100"/>
        </p:scale>
        <p:origin x="128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7A1BB-E953-43A8-A6A1-8F8FF56DA0EC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C5691-C4A7-4771-8C9C-B53116250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7A1BB-E953-43A8-A6A1-8F8FF56DA0EC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C5691-C4A7-4771-8C9C-B53116250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7A1BB-E953-43A8-A6A1-8F8FF56DA0EC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C5691-C4A7-4771-8C9C-B53116250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7A1BB-E953-43A8-A6A1-8F8FF56DA0EC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C5691-C4A7-4771-8C9C-B53116250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7A1BB-E953-43A8-A6A1-8F8FF56DA0EC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C5691-C4A7-4771-8C9C-B53116250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7A1BB-E953-43A8-A6A1-8F8FF56DA0EC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C5691-C4A7-4771-8C9C-B53116250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7A1BB-E953-43A8-A6A1-8F8FF56DA0EC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C5691-C4A7-4771-8C9C-B53116250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7A1BB-E953-43A8-A6A1-8F8FF56DA0EC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C5691-C4A7-4771-8C9C-B53116250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7A1BB-E953-43A8-A6A1-8F8FF56DA0EC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C5691-C4A7-4771-8C9C-B53116250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7A1BB-E953-43A8-A6A1-8F8FF56DA0EC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C5691-C4A7-4771-8C9C-B53116250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7A1BB-E953-43A8-A6A1-8F8FF56DA0EC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C5691-C4A7-4771-8C9C-B53116250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7A1BB-E953-43A8-A6A1-8F8FF56DA0EC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C5691-C4A7-4771-8C9C-B53116250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12968" cy="204365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Тема 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Службове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діловодство</a:t>
            </a:r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публічних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установах</a:t>
            </a:r>
            <a:endParaRPr lang="ru-RU" b="1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204864"/>
            <a:ext cx="9144000" cy="4509120"/>
          </a:xfrm>
        </p:spPr>
        <p:txBody>
          <a:bodyPr>
            <a:noAutofit/>
          </a:bodyPr>
          <a:lstStyle/>
          <a:p>
            <a:pPr algn="l"/>
            <a:r>
              <a:rPr lang="uk-UA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5.1. Зміст понять «діловодство», «документ»,</a:t>
            </a:r>
          </a:p>
          <a:p>
            <a:pPr algn="l"/>
            <a:r>
              <a:rPr lang="uk-UA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«система документації».</a:t>
            </a:r>
          </a:p>
          <a:p>
            <a:pPr algn="l"/>
            <a:r>
              <a:rPr lang="uk-UA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5.2. Класифікація документів взагалі та документів</a:t>
            </a:r>
          </a:p>
          <a:p>
            <a:pPr algn="l"/>
            <a:r>
              <a:rPr lang="uk-UA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управлінської діяльності зокрема.</a:t>
            </a:r>
          </a:p>
          <a:p>
            <a:pPr algn="l"/>
            <a:r>
              <a:rPr lang="uk-UA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5.3. Перелік видів розпорядчих та </a:t>
            </a:r>
            <a:r>
              <a:rPr lang="uk-UA" sz="28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довідниково-</a:t>
            </a:r>
            <a:endParaRPr lang="uk-UA" sz="28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uk-UA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інформаційних документів, документації з кадрових</a:t>
            </a:r>
          </a:p>
          <a:p>
            <a:pPr algn="l"/>
            <a:r>
              <a:rPr lang="uk-UA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питань і особистих офіційних документів.</a:t>
            </a:r>
          </a:p>
          <a:p>
            <a:pPr algn="l"/>
            <a:r>
              <a:rPr lang="uk-UA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5.4. Послідовність операцій, які необхідно здійснити</a:t>
            </a:r>
          </a:p>
          <a:p>
            <a:pPr algn="l"/>
            <a:r>
              <a:rPr lang="uk-UA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для виконання документів.</a:t>
            </a:r>
          </a:p>
          <a:p>
            <a:pPr algn="l"/>
            <a:endParaRPr lang="uk-UA" sz="28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Відповідальність за додержання встановлених правил діловодства, стан діловодства в структурних підрозділах, а також за зберігання і використання документів, що знаходяться в структурних підрозділах на виконанні, до передачі їх на архівне зберігання, покладається на керівників структурних підрозділів.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Безпосереднє ведення діловодства у відповідних структурних підрозділах здійснюють діловоди:</a:t>
            </a:r>
          </a:p>
          <a:p>
            <a:pPr algn="ctr"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секретарі керівників,</a:t>
            </a:r>
          </a:p>
          <a:p>
            <a:pPr algn="ctr"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інспектори, </a:t>
            </a:r>
          </a:p>
          <a:p>
            <a:pPr algn="ctr">
              <a:buNone/>
            </a:pPr>
            <a:r>
              <a:rPr lang="uk-UA" dirty="0" err="1" smtClean="0">
                <a:latin typeface="Arial" pitchFamily="34" charset="0"/>
                <a:cs typeface="Arial" pitchFamily="34" charset="0"/>
              </a:rPr>
              <a:t>офiс-менеджери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• </a:t>
            </a:r>
            <a:r>
              <a:rPr lang="uk-UA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оперативність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(швидка та чітка робота з документами), сучасне технічне оснащення (використання ПЕОМ, факсів, ксероксів, засобів малої оргтехніки, що полегшують роботу з документами, нумератори,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степлери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algn="ctr"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• </a:t>
            </a:r>
            <a:r>
              <a:rPr lang="uk-UA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доцільність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усіх діловодних операцій (кожен вид роботи з документами повинен бути необхідним у діяльності підприємства);</a:t>
            </a:r>
          </a:p>
          <a:p>
            <a:pPr algn="ctr"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• </a:t>
            </a:r>
            <a:r>
              <a:rPr lang="uk-UA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вміле поєднання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документального забезпечення управління з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бездокументальним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32656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uk-UA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 організації діловодства необхідно керуватись такими принципами 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5172" y="166328"/>
            <a:ext cx="8733656" cy="65253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Документування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— це процес створення документів. </a:t>
            </a:r>
          </a:p>
          <a:p>
            <a:pPr algn="ctr">
              <a:buNone/>
            </a:pPr>
            <a:endParaRPr lang="uk-UA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Документування інформації є обов’язковою умовою віднесення інформації до інформаційних ресурсів.</a:t>
            </a:r>
          </a:p>
          <a:p>
            <a:pPr algn="ctr">
              <a:buNone/>
            </a:pPr>
            <a:endParaRPr lang="uk-UA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Документування інформації здійснюється в порядку, який визначається органами державної влади, відповідальними за організацію діловодства, стандартизацію документів.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Документування включає такі операції: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• підготовка документів;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• складання документів;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• узгодження документів;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• оформлення документів;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• виготовлення документів.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516" y="0"/>
            <a:ext cx="8712968" cy="108012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Критерії оцінки якості документування</a:t>
            </a:r>
            <a:br>
              <a:rPr lang="uk-UA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uk-UA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 системах управління</a:t>
            </a:r>
            <a:endParaRPr lang="uk-UA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124744"/>
          <a:ext cx="9144000" cy="6305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3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3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68152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Принцип документування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Процес-фіксація передавання, використання, зберігання  документів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err="1" smtClean="0">
                          <a:latin typeface="Arial" pitchFamily="34" charset="0"/>
                          <a:cs typeface="Arial" pitchFamily="34" charset="0"/>
                        </a:rPr>
                        <a:t>Система–комплекс</a:t>
                      </a:r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 взаємопов'язаних  </a:t>
                      </a:r>
                      <a:r>
                        <a:rPr lang="uk-UA" sz="2000" dirty="0" err="1" smtClean="0">
                          <a:latin typeface="Arial" pitchFamily="34" charset="0"/>
                          <a:cs typeface="Arial" pitchFamily="34" charset="0"/>
                        </a:rPr>
                        <a:t>документаційних</a:t>
                      </a:r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 систем і підсистем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091"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Доцільність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Відсутність</a:t>
                      </a:r>
                      <a:r>
                        <a:rPr lang="uk-UA" sz="2000" baseline="0" dirty="0" smtClean="0">
                          <a:latin typeface="Arial" pitchFamily="34" charset="0"/>
                          <a:cs typeface="Arial" pitchFamily="34" charset="0"/>
                        </a:rPr>
                        <a:t> можливості використання </a:t>
                      </a:r>
                      <a:r>
                        <a:rPr lang="uk-UA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бездокументарних</a:t>
                      </a:r>
                      <a:r>
                        <a:rPr lang="uk-UA" sz="2000" baseline="0" dirty="0" smtClean="0">
                          <a:latin typeface="Arial" pitchFamily="34" charset="0"/>
                          <a:cs typeface="Arial" pitchFamily="34" charset="0"/>
                        </a:rPr>
                        <a:t> каналів  </a:t>
                      </a:r>
                      <a:r>
                        <a:rPr lang="uk-UA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зв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’</a:t>
                      </a:r>
                      <a:r>
                        <a:rPr lang="uk-UA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язку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Відповідність процедури реалізації управління і відсутність надлишкової</a:t>
                      </a:r>
                      <a:r>
                        <a:rPr lang="uk-UA" sz="2000" baseline="0" dirty="0" smtClean="0">
                          <a:latin typeface="Arial" pitchFamily="34" charset="0"/>
                          <a:cs typeface="Arial" pitchFamily="34" charset="0"/>
                        </a:rPr>
                        <a:t> інформації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091"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Достовірність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Достовірність</a:t>
                      </a:r>
                      <a:r>
                        <a:rPr lang="uk-UA" sz="2000" baseline="0" dirty="0" smtClean="0">
                          <a:latin typeface="Arial" pitchFamily="34" charset="0"/>
                          <a:cs typeface="Arial" pitchFamily="34" charset="0"/>
                        </a:rPr>
                        <a:t> вихідної інформації та відсутність помилок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Об'єктивність відображення фактів, чітка термінологія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091"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Повнота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Достатність</a:t>
                      </a:r>
                      <a:r>
                        <a:rPr lang="uk-UA" sz="2000" baseline="0" dirty="0" smtClean="0">
                          <a:latin typeface="Arial" pitchFamily="34" charset="0"/>
                          <a:cs typeface="Arial" pitchFamily="34" charset="0"/>
                        </a:rPr>
                        <a:t>  інформації для прийняття рішень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Відповідність чинним уніфікованим системам, стандартам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091"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Правомірність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Відповідність чинному законодавству, правильність оформлення </a:t>
                      </a:r>
                      <a:endParaRPr lang="ru-RU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Те саме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516" y="0"/>
            <a:ext cx="8712968" cy="108012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Критерії оцінки якості документування</a:t>
            </a:r>
            <a:br>
              <a:rPr lang="uk-UA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uk-UA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 системах управління</a:t>
            </a:r>
            <a:endParaRPr lang="uk-UA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268760"/>
          <a:ext cx="9144000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9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99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68152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Принцип документування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Процес-фіксація передавання, використання, зберігання  документів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err="1" smtClean="0">
                          <a:latin typeface="Arial" pitchFamily="34" charset="0"/>
                          <a:cs typeface="Arial" pitchFamily="34" charset="0"/>
                        </a:rPr>
                        <a:t>Система–комплекс</a:t>
                      </a:r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 взаємопов'язаних  </a:t>
                      </a:r>
                      <a:r>
                        <a:rPr lang="uk-UA" sz="2000" dirty="0" err="1" smtClean="0">
                          <a:latin typeface="Arial" pitchFamily="34" charset="0"/>
                          <a:cs typeface="Arial" pitchFamily="34" charset="0"/>
                        </a:rPr>
                        <a:t>документаційних</a:t>
                      </a:r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 систем і підсистем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091"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Системність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Комплексність раціоналізації документообігу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Поєднання комплексних стандартних систем і підсистем у галузевому , функціональному та територіальному  розрізах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091"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Технологічність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Пристосованість форм документів для інформаційної обробки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Пристосованість уніфікованих систем до автоматичної обробки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091"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Оперативність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Мінімальний час невикористання документу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Arial" pitchFamily="34" charset="0"/>
                          <a:cs typeface="Arial" pitchFamily="34" charset="0"/>
                        </a:rPr>
                        <a:t>Адаптивність документів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Робота з документами підприємства складається з таких етапів: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• приймання;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• розподіл;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• контроль виконання;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• довідкова робота;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• формування справ;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•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передархівне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оброблення;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• використання;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• зберігання документів.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Ступінь досконалості технологічної схеми роботи з доку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ментами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визначається оперативністю пересування та виконання документів та ефективністю забезпечення керівництва підприємства документованою інформацією.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5.2. Класифікація документів взагалі та документів управлінської діяльності зокрема.</a:t>
            </a:r>
            <a:endParaRPr lang="uk-UA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0688">
                <a:tc>
                  <a:txBody>
                    <a:bodyPr/>
                    <a:lstStyle/>
                    <a:p>
                      <a:pPr algn="ctr"/>
                      <a:r>
                        <a:rPr lang="uk-UA" sz="2400" b="0" i="0" kern="1200" noProof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Ознаки</a:t>
                      </a:r>
                    </a:p>
                    <a:p>
                      <a:pPr algn="ctr"/>
                      <a:r>
                        <a:rPr lang="uk-UA" sz="2400" b="0" i="0" kern="1200" noProof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класифікації</a:t>
                      </a:r>
                    </a:p>
                    <a:p>
                      <a:pPr algn="ctr"/>
                      <a:endParaRPr lang="uk-UA" sz="24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i="0" kern="1200" noProof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Групи документів</a:t>
                      </a:r>
                      <a:endParaRPr lang="uk-UA" sz="2400" noProof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b="0" i="0" kern="1200" noProof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Термін виконання</a:t>
                      </a:r>
                      <a:endParaRPr lang="uk-UA" sz="2400" noProof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i="0" kern="1200" noProof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Звичайні безстрокові, термінові,</a:t>
                      </a:r>
                    </a:p>
                    <a:p>
                      <a:pPr algn="ctr"/>
                      <a:r>
                        <a:rPr lang="uk-UA" sz="2400" b="0" i="0" kern="1200" noProof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дуже термінові</a:t>
                      </a:r>
                    </a:p>
                    <a:p>
                      <a:pPr algn="ctr"/>
                      <a:endParaRPr lang="uk-UA" sz="24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b="0" i="0" kern="1200" noProof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Складність</a:t>
                      </a:r>
                      <a:endParaRPr lang="uk-UA" sz="2400" noProof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i="0" kern="1200" noProof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Прості (інформація з одного питання),</a:t>
                      </a:r>
                    </a:p>
                    <a:p>
                      <a:pPr algn="ctr"/>
                      <a:r>
                        <a:rPr lang="uk-UA" sz="2400" b="0" i="0" kern="1200" noProof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складні</a:t>
                      </a:r>
                      <a:endParaRPr lang="uk-UA" sz="24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b="0" i="0" kern="1200" noProof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Походження</a:t>
                      </a:r>
                      <a:endParaRPr lang="uk-UA" sz="2400" noProof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i="0" kern="1200" noProof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Службові та офіційно-особисті</a:t>
                      </a:r>
                      <a:endParaRPr lang="uk-UA" sz="2400" noProof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b="0" i="0" kern="1200" noProof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Стадії створення</a:t>
                      </a:r>
                      <a:endParaRPr lang="uk-UA" sz="2400" noProof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i="0" kern="1200" noProof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Оригінали і копії</a:t>
                      </a:r>
                      <a:endParaRPr lang="uk-UA" sz="24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5.1. Зміст понять «діловодство», «документ», «система документації».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Діловодство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— це діяльність, яка охоплює питання документування та роботи з документами при виконанні управлінських функцій і включає всі види робіт з оформлення, виготовлення документів, оброблення вхідних та вихідних документів, контролю за їх виконанням. 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332656"/>
          <a:ext cx="9144000" cy="6507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17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92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79114">
                <a:tc>
                  <a:txBody>
                    <a:bodyPr/>
                    <a:lstStyle/>
                    <a:p>
                      <a:pPr algn="ctr"/>
                      <a:r>
                        <a:rPr lang="uk-UA" sz="2400" b="0" i="0" kern="1200" noProof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Ознаки</a:t>
                      </a:r>
                    </a:p>
                    <a:p>
                      <a:pPr algn="ctr"/>
                      <a:r>
                        <a:rPr lang="uk-UA" sz="2400" b="0" i="0" kern="1200" noProof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класифікації</a:t>
                      </a:r>
                    </a:p>
                    <a:p>
                      <a:pPr algn="ctr"/>
                      <a:endParaRPr lang="uk-UA" sz="24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i="0" kern="1200" noProof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Групи документів</a:t>
                      </a:r>
                      <a:endParaRPr lang="uk-UA" sz="24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9114">
                <a:tc>
                  <a:txBody>
                    <a:bodyPr/>
                    <a:lstStyle/>
                    <a:p>
                      <a:pPr algn="ctr"/>
                      <a:r>
                        <a:rPr lang="uk-UA" sz="2400" b="0" i="0" kern="1200" noProof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Термін зберігання</a:t>
                      </a:r>
                      <a:endParaRPr lang="uk-UA" sz="2400" noProof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0" i="0" kern="1200" noProof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Постійного зберігання, тривалого (понад 10 років), тимчасового (до 10 років)</a:t>
                      </a:r>
                    </a:p>
                    <a:p>
                      <a:pPr algn="ctr"/>
                      <a:endParaRPr lang="uk-UA" sz="24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0828">
                <a:tc>
                  <a:txBody>
                    <a:bodyPr/>
                    <a:lstStyle/>
                    <a:p>
                      <a:pPr algn="ctr"/>
                      <a:r>
                        <a:rPr lang="uk-UA" sz="2400" b="0" i="0" kern="1200" noProof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Види оформлення</a:t>
                      </a:r>
                      <a:endParaRPr lang="uk-UA" sz="2400" noProof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0" i="0" kern="1200" noProof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Типові – розробляються вищими органами для підвідомчих організацій і мають обов'язковий характер.</a:t>
                      </a:r>
                    </a:p>
                    <a:p>
                      <a:endParaRPr lang="uk-UA" sz="2400" b="0" i="0" kern="1200" noProof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lang="uk-UA" sz="2400" b="0" i="0" kern="1200" noProof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Трансфертні – виготовляються друкарським</a:t>
                      </a:r>
                    </a:p>
                    <a:p>
                      <a:r>
                        <a:rPr lang="uk-UA" sz="2400" b="0" i="0" kern="1200" noProof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способом і містять </a:t>
                      </a:r>
                      <a:r>
                        <a:rPr lang="uk-UA" sz="2400" b="0" i="0" kern="1200" noProof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незмінувану</a:t>
                      </a:r>
                      <a:r>
                        <a:rPr lang="uk-UA" sz="2400" b="0" i="0" kern="1200" noProof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та змінну частини.</a:t>
                      </a:r>
                    </a:p>
                    <a:p>
                      <a:endParaRPr lang="uk-UA" sz="2400" b="0" i="0" kern="1200" noProof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lang="uk-UA" sz="2400" b="0" i="0" kern="1200" noProof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Індивідуальні – створюються кожного разу по-новому.</a:t>
                      </a:r>
                      <a:endParaRPr lang="uk-UA" sz="2400" b="0" i="0" kern="1200" noProof="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Документи управлінської діяльності: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Організаційні документи;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Розпорядчі документи;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Довідково-інформаційні документи;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Документація з кадрових питань;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Особисті офіційні документи.</a:t>
            </a:r>
          </a:p>
          <a:p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Документи управлінської діяльності: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uk-UA" sz="3400" b="1" i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Організаційні документи:</a:t>
            </a:r>
          </a:p>
          <a:p>
            <a:pPr>
              <a:buNone/>
            </a:pPr>
            <a:endParaRPr lang="uk-UA" b="1" i="1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1) Положення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 Типові;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Індивідуальні</a:t>
            </a:r>
          </a:p>
          <a:p>
            <a:pPr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2) Статути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 Типові;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Індивідуальні</a:t>
            </a:r>
          </a:p>
          <a:p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Документи управлінської діяльності: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25780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uk-UA" sz="3400" b="1" i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Організаційні документи:</a:t>
            </a:r>
          </a:p>
          <a:p>
            <a:pPr>
              <a:buNone/>
            </a:pPr>
            <a:endParaRPr lang="uk-UA" b="1" i="1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3) Інструкції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Посадові;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З техніки безпеки;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З експлуатації різного обладнання.</a:t>
            </a:r>
          </a:p>
          <a:p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4) Правила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Внутрішнього трудового розпорядку;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Підготовки документації для здавання до архіву;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Експлуатації тощо.</a:t>
            </a:r>
          </a:p>
          <a:p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44824"/>
          </a:xfrm>
        </p:spPr>
        <p:txBody>
          <a:bodyPr>
            <a:normAutofit fontScale="90000"/>
          </a:bodyPr>
          <a:lstStyle/>
          <a:p>
            <a:r>
              <a:rPr lang="uk-UA" sz="31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5.3. Перелік видів розпорядчих та </a:t>
            </a:r>
            <a:r>
              <a:rPr lang="uk-UA" sz="31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довідниково-</a:t>
            </a:r>
            <a:r>
              <a:rPr lang="uk-UA" sz="31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інформаційних документів, документації з кадрових питань і особистих офіційних документів.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95736" y="2060848"/>
            <a:ext cx="453650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smtClean="0">
                <a:latin typeface="Arial" pitchFamily="34" charset="0"/>
                <a:cs typeface="Arial" pitchFamily="34" charset="0"/>
              </a:rPr>
              <a:t>Розпорядчі документи</a:t>
            </a:r>
            <a:endParaRPr lang="uk-UA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3645024"/>
            <a:ext cx="230425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Постанова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5085184"/>
            <a:ext cx="1944216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Наказ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40152" y="3645024"/>
            <a:ext cx="165618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latin typeface="Arial" pitchFamily="34" charset="0"/>
                <a:cs typeface="Arial" pitchFamily="34" charset="0"/>
              </a:rPr>
              <a:t>Ухвала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80112" y="5085184"/>
            <a:ext cx="320384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smtClean="0">
                <a:latin typeface="Arial" pitchFamily="34" charset="0"/>
                <a:cs typeface="Arial" pitchFamily="34" charset="0"/>
              </a:rPr>
              <a:t>Розпорядження</a:t>
            </a:r>
            <a:endParaRPr lang="uk-UA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43808" y="5085184"/>
            <a:ext cx="216024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smtClean="0">
                <a:latin typeface="Arial" pitchFamily="34" charset="0"/>
                <a:cs typeface="Arial" pitchFamily="34" charset="0"/>
              </a:rPr>
              <a:t>Вказівка</a:t>
            </a:r>
            <a:endParaRPr lang="uk-UA" sz="280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907704" y="3429000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endCxn id="7" idx="0"/>
          </p:cNvCxnSpPr>
          <p:nvPr/>
        </p:nvCxnSpPr>
        <p:spPr>
          <a:xfrm>
            <a:off x="1835696" y="3429000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9" idx="0"/>
          </p:cNvCxnSpPr>
          <p:nvPr/>
        </p:nvCxnSpPr>
        <p:spPr>
          <a:xfrm flipV="1">
            <a:off x="6768244" y="3429000"/>
            <a:ext cx="36004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572000" y="3429000"/>
            <a:ext cx="0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187624" y="4941168"/>
            <a:ext cx="58326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endCxn id="8" idx="0"/>
          </p:cNvCxnSpPr>
          <p:nvPr/>
        </p:nvCxnSpPr>
        <p:spPr>
          <a:xfrm>
            <a:off x="1187624" y="4941168"/>
            <a:ext cx="3600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endCxn id="11" idx="0"/>
          </p:cNvCxnSpPr>
          <p:nvPr/>
        </p:nvCxnSpPr>
        <p:spPr>
          <a:xfrm>
            <a:off x="3923928" y="494116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7020272" y="494116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>
            <a:endCxn id="11" idx="0"/>
          </p:cNvCxnSpPr>
          <p:nvPr/>
        </p:nvCxnSpPr>
        <p:spPr>
          <a:xfrm>
            <a:off x="3923928" y="494116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Довідково-інформаційні документи: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Відгуки;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Доповіді;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Акти;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Довідки;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Звіти;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Записки.</a:t>
            </a:r>
          </a:p>
          <a:p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 Огляди;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 Оголошення;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 Протоколи;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 Витяги з протоколу;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 Плани робіт;</a:t>
            </a:r>
          </a:p>
          <a:p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Довідково-інформаційні документи: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Подання;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Клопотання;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Службові листи, телеграми;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Телефонограми;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Факси</a:t>
            </a:r>
          </a:p>
          <a:p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Довідково-інформаційні документи: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Автобіографії;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Заяви;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Контракти;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Особові листки;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Угоди;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Характеристики.</a:t>
            </a:r>
          </a:p>
          <a:p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Документація з кадрових питань: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Особисті офіційні документи: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Доручення;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Заповіти;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Заяви;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Посвідчення;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Розписки</a:t>
            </a:r>
          </a:p>
          <a:p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/>
              <a:t>Документ</a:t>
            </a:r>
            <a:r>
              <a:rPr lang="uk-UA" dirty="0" smtClean="0"/>
              <a:t> (ЗУ «Про інформацію») —матеріальний носій, що містить інформацію, основними функціями якого є її збереження та передавання у часі та просторі</a:t>
            </a:r>
            <a:endParaRPr lang="uk-UA" u="sng" dirty="0"/>
          </a:p>
        </p:txBody>
      </p:sp>
    </p:spTree>
    <p:extLst>
      <p:ext uri="{BB962C8B-B14F-4D97-AF65-F5344CB8AC3E}">
        <p14:creationId xmlns:p14="http://schemas.microsoft.com/office/powerpoint/2010/main" val="42755594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5.4. Послідовність операцій, які необхідно здійснити для виконання документів.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Порядок виконання документів</a:t>
            </a:r>
          </a:p>
          <a:p>
            <a:pPr algn="ctr">
              <a:buNone/>
            </a:pPr>
            <a:r>
              <a:rPr lang="uk-UA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передбачає здійснення таких операцій: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Отримання документа на виконання;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Складання плану дій щодо досягнення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визначеної мети та плану контролю із</a:t>
            </a:r>
          </a:p>
          <a:p>
            <a:pPr marL="0" indent="0"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зазначенням конкретних відповідальних осіб та термінів виконання;</a:t>
            </a:r>
          </a:p>
          <a:p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1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Порядок виконання документів передбачає</a:t>
            </a:r>
            <a:br>
              <a:rPr lang="uk-UA" sz="31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здійснення таких операцій: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Отримання проміжної інформації;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Організація вивчення стану виконання на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місці;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 Аналіз статистичних даних;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Аналіз звернень громадян із зазначеного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питання;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Підготовка підсумкової інформації;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Зняття з контрою.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uk-UA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Під час оформлення документів необхідно перевірити правильність: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>
            <a:normAutofit/>
          </a:bodyPr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 Даних щодо адресата і форми їх подання;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Датування;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Розміщення підписів;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Затвердження та погодження документа;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Розташування печатки;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Зазначення наявності додатків.</a:t>
            </a:r>
          </a:p>
          <a:p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До діловодства відносять документування процесу управління,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документаційне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забезпечення, роботу з готовими документами, які створені в даній установі або отримані ззовні.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Діловодство в організації встановлює загальні правила документування управлінської діяльності в структурних підрозділах і регламентує порядок роботи з документами з моменту їх створення або надходження до відправлення або передачі до архіву.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dirty="0" err="1" smtClean="0">
                <a:latin typeface="Arial" pitchFamily="34" charset="0"/>
                <a:cs typeface="Arial" pitchFamily="34" charset="0"/>
              </a:rPr>
              <a:t>Цi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правила визначають порядок ведення діловодства. Його положення поширюються на всю службову документацію, що створюється засобами обчислювальної техніки, при цьому інформаційні технології обробки документальної інформації повинні відповідати вимогам державних стандартів. 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Визначається порядок ведення діловодства щодо документів з обмеженим доступом, а також діловодства у разі розгляду заяв, скарг та пропозицій.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1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Правила й рекомендації щодо порядку здійснення ділових процесів розробляються згідно з вимогами основних положень Постанови Кабінету Міністрів України від </a:t>
            </a:r>
            <a:r>
              <a:rPr lang="uk-UA" dirty="0">
                <a:latin typeface="Arial" pitchFamily="34" charset="0"/>
                <a:cs typeface="Arial" pitchFamily="34" charset="0"/>
              </a:rPr>
              <a:t>17 січня 2018 р. №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55 «Деякі </a:t>
            </a:r>
            <a:r>
              <a:rPr lang="uk-UA" dirty="0">
                <a:latin typeface="Arial" pitchFamily="34" charset="0"/>
                <a:cs typeface="Arial" pitchFamily="34" charset="0"/>
              </a:rPr>
              <a:t>питання документування управлінської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діяльності», державних стандартів на організаційно-розпорядчу документацію та нормативних актів і методичних рекомендацій Державної архівної служби </a:t>
            </a:r>
            <a:r>
              <a:rPr lang="uk-UA" dirty="0">
                <a:latin typeface="Arial" pitchFamily="34" charset="0"/>
                <a:cs typeface="Arial" pitchFamily="34" charset="0"/>
              </a:rPr>
              <a:t>У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країни щодо організації документального забезпечення. 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Загальне керівництво роботою служби документального забезпечення здійснює керівник організації або один із його заступників згідно з розподілом службових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обов′язків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1070</Words>
  <Application>Microsoft Office PowerPoint</Application>
  <PresentationFormat>Экран (4:3)</PresentationFormat>
  <Paragraphs>199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5" baseType="lpstr">
      <vt:lpstr>Arial</vt:lpstr>
      <vt:lpstr>Calibri</vt:lpstr>
      <vt:lpstr>Тема Office</vt:lpstr>
      <vt:lpstr>Тема 5. Службове діловодство у публічних установах</vt:lpstr>
      <vt:lpstr>5.1. Зміст понять «діловодство», «документ», «система документації».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Документування включає такі операції:</vt:lpstr>
      <vt:lpstr>Критерії оцінки якості документування в системах управління</vt:lpstr>
      <vt:lpstr>Критерії оцінки якості документування в системах управління</vt:lpstr>
      <vt:lpstr>Робота з документами підприємства складається з таких етапів:</vt:lpstr>
      <vt:lpstr>Презентация PowerPoint</vt:lpstr>
      <vt:lpstr>5.2. Класифікація документів взагалі та документів управлінської діяльності зокрема.</vt:lpstr>
      <vt:lpstr>Презентация PowerPoint</vt:lpstr>
      <vt:lpstr>Документи управлінської діяльності:</vt:lpstr>
      <vt:lpstr>Документи управлінської діяльності:</vt:lpstr>
      <vt:lpstr>Документи управлінської діяльності:</vt:lpstr>
      <vt:lpstr>5.3. Перелік видів розпорядчих та довідниково- інформаційних документів, документації з кадрових питань і особистих офіційних документів.</vt:lpstr>
      <vt:lpstr>Довідково-інформаційні документи:</vt:lpstr>
      <vt:lpstr>Довідково-інформаційні документи:</vt:lpstr>
      <vt:lpstr>Довідково-інформаційні документи:</vt:lpstr>
      <vt:lpstr>Документація з кадрових питань:</vt:lpstr>
      <vt:lpstr>Особисті офіційні документи:</vt:lpstr>
      <vt:lpstr>5.4. Послідовність операцій, які необхідно здійснити для виконання документів.</vt:lpstr>
      <vt:lpstr>Порядок виконання документів передбачає здійснення таких операцій:</vt:lpstr>
      <vt:lpstr>Під час оформлення документів необхідно перевірити правильність: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5. Службове діловодство у публічних установах</dc:title>
  <dc:creator>Ann Strokovych</dc:creator>
  <cp:lastModifiedBy>Виктория</cp:lastModifiedBy>
  <cp:revision>15</cp:revision>
  <dcterms:created xsi:type="dcterms:W3CDTF">2017-09-16T17:47:53Z</dcterms:created>
  <dcterms:modified xsi:type="dcterms:W3CDTF">2023-10-24T09:02:40Z</dcterms:modified>
</cp:coreProperties>
</file>