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78" r:id="rId2"/>
    <p:sldId id="270" r:id="rId3"/>
    <p:sldId id="271" r:id="rId4"/>
    <p:sldId id="272" r:id="rId5"/>
    <p:sldId id="273" r:id="rId6"/>
    <p:sldId id="263" r:id="rId7"/>
    <p:sldId id="277" r:id="rId8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582" y="72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054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8;&#1072;&#1088;&#1072;&#1089;&#1086;&#1074;&#1082;&#1072;\Desktop\&#1052;&#1080;&#1090;&#1085;&#1072;%20&#1077;&#1082;&#1087;&#1077;&#1088;&#1090;&#1080;&#1079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58;&#1072;&#1088;&#1072;&#1089;&#1086;&#1074;&#1082;&#1072;\Desktop\&#1052;&#1080;&#1090;&#1085;&#1072;%20&#1077;&#1082;&#1087;&#1077;&#1088;&#1090;&#1080;&#1079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Лист1!$B$26</c:f>
              <c:strCache>
                <c:ptCount val="1"/>
                <c:pt idx="0">
                  <c:v>січень-листопад 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Лист1!$A$28:$A$31</c:f>
              <c:strCache>
                <c:ptCount val="4"/>
                <c:pt idx="0">
                  <c:v>     з метою встановлення характеристик, визначальних для ідентифікації товарів</c:v>
                </c:pt>
                <c:pt idx="1">
                  <c:v>     з метою виявлення речовин, переміщення яких через митний кордон України заборонено та/або обмежено</c:v>
                </c:pt>
                <c:pt idx="2">
                  <c:v>     у рамках товарознавчої експертизи</c:v>
                </c:pt>
                <c:pt idx="3">
                  <c:v>     у рамках інженерно-технічної та криміналістичної експертизи</c:v>
                </c:pt>
              </c:strCache>
            </c:strRef>
          </c:cat>
          <c:val>
            <c:numRef>
              <c:f>Лист1!$B$28:$B$31</c:f>
              <c:numCache>
                <c:formatCode>General</c:formatCode>
                <c:ptCount val="4"/>
                <c:pt idx="0">
                  <c:v>16185</c:v>
                </c:pt>
                <c:pt idx="1">
                  <c:v>2253</c:v>
                </c:pt>
                <c:pt idx="2">
                  <c:v>10081</c:v>
                </c:pt>
                <c:pt idx="3">
                  <c:v>2915</c:v>
                </c:pt>
              </c:numCache>
            </c:numRef>
          </c:val>
        </c:ser>
        <c:ser>
          <c:idx val="1"/>
          <c:order val="1"/>
          <c:tx>
            <c:strRef>
              <c:f>Лист1!$C$26</c:f>
              <c:strCache>
                <c:ptCount val="1"/>
                <c:pt idx="0">
                  <c:v>січень-лютий 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Лист1!$A$28:$A$31</c:f>
              <c:strCache>
                <c:ptCount val="4"/>
                <c:pt idx="0">
                  <c:v>     з метою встановлення характеристик, визначальних для ідентифікації товарів</c:v>
                </c:pt>
                <c:pt idx="1">
                  <c:v>     з метою виявлення речовин, переміщення яких через митний кордон України заборонено та/або обмежено</c:v>
                </c:pt>
                <c:pt idx="2">
                  <c:v>     у рамках товарознавчої експертизи</c:v>
                </c:pt>
                <c:pt idx="3">
                  <c:v>     у рамках інженерно-технічної та криміналістичної експертизи</c:v>
                </c:pt>
              </c:strCache>
            </c:strRef>
          </c:cat>
          <c:val>
            <c:numRef>
              <c:f>Лист1!$C$28:$C$31</c:f>
              <c:numCache>
                <c:formatCode>General</c:formatCode>
                <c:ptCount val="4"/>
                <c:pt idx="0">
                  <c:v>18312</c:v>
                </c:pt>
                <c:pt idx="1">
                  <c:v>1613</c:v>
                </c:pt>
                <c:pt idx="2">
                  <c:v>36660</c:v>
                </c:pt>
                <c:pt idx="3">
                  <c:v>2043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24665848"/>
        <c:axId val="324688192"/>
      </c:barChart>
      <c:catAx>
        <c:axId val="324665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4688192"/>
        <c:crosses val="autoZero"/>
        <c:auto val="1"/>
        <c:lblAlgn val="ctr"/>
        <c:lblOffset val="100"/>
        <c:noMultiLvlLbl val="0"/>
      </c:catAx>
      <c:valAx>
        <c:axId val="324688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466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525210961533032"/>
          <c:y val="3.5674470457079152E-2"/>
          <c:w val="0.45271921654954422"/>
          <c:h val="0.745492147929669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Лист1!$B$33:$B$34</c:f>
              <c:strCache>
                <c:ptCount val="2"/>
                <c:pt idx="0">
                  <c:v>січень-листопад 2018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Лист1!$A$35:$A$36</c:f>
              <c:strCache>
                <c:ptCount val="2"/>
                <c:pt idx="0">
                  <c:v>     з метою встановлення характеристик, визначальних для ідентифікації товарів</c:v>
                </c:pt>
                <c:pt idx="1">
                  <c:v>     з метою виявлення речовин, переміщення яких через митний кордон України заборонено та/або обмежено</c:v>
                </c:pt>
              </c:strCache>
            </c:strRef>
          </c:cat>
          <c:val>
            <c:numRef>
              <c:f>Лист1!$B$35:$B$36</c:f>
              <c:numCache>
                <c:formatCode>General</c:formatCode>
                <c:ptCount val="2"/>
                <c:pt idx="0">
                  <c:v>4242</c:v>
                </c:pt>
                <c:pt idx="1">
                  <c:v>970</c:v>
                </c:pt>
              </c:numCache>
            </c:numRef>
          </c:val>
        </c:ser>
        <c:ser>
          <c:idx val="1"/>
          <c:order val="1"/>
          <c:tx>
            <c:strRef>
              <c:f>Лист1!$C$33:$C$34</c:f>
              <c:strCache>
                <c:ptCount val="2"/>
                <c:pt idx="0">
                  <c:v>січень-лютий 2019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Лист1!$A$35:$A$36</c:f>
              <c:strCache>
                <c:ptCount val="2"/>
                <c:pt idx="0">
                  <c:v>     з метою встановлення характеристик, визначальних для ідентифікації товарів</c:v>
                </c:pt>
                <c:pt idx="1">
                  <c:v>     з метою виявлення речовин, переміщення яких через митний кордон України заборонено та/або обмежено</c:v>
                </c:pt>
              </c:strCache>
            </c:strRef>
          </c:cat>
          <c:val>
            <c:numRef>
              <c:f>Лист1!$C$35:$C$36</c:f>
              <c:numCache>
                <c:formatCode>General</c:formatCode>
                <c:ptCount val="2"/>
                <c:pt idx="0">
                  <c:v>5189</c:v>
                </c:pt>
                <c:pt idx="1">
                  <c:v>632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20027088"/>
        <c:axId val="320028264"/>
      </c:barChart>
      <c:catAx>
        <c:axId val="320027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0028264"/>
        <c:crosses val="autoZero"/>
        <c:auto val="1"/>
        <c:lblAlgn val="ctr"/>
        <c:lblOffset val="100"/>
        <c:noMultiLvlLbl val="0"/>
      </c:catAx>
      <c:valAx>
        <c:axId val="320028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002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3F85205-7E34-4778-ABE2-A22D8A04FDD5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198F8CD-B17C-4AF3-9358-8F83F41B51C4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2DF6859-042C-4B80-873A-544528B0AD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342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Вставьте карту своей страны.</a:t>
            </a:r>
          </a:p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524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Вставьте изображение какого-либо географического объекта вашей страны.</a:t>
            </a:r>
          </a:p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792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Вставьте изображение времени года в вашей стране.</a:t>
            </a:r>
          </a:p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894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Вставьте изображение животного или растения в вашей стране.</a:t>
            </a:r>
          </a:p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14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 rtlCol="0"/>
          <a:lstStyle/>
          <a:p>
            <a:pPr rtl="0"/>
            <a:fld id="{97A181B6-B371-4031-9CBE-ED0985B01CB6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89090" name="Прямоугольник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Прямоугольник 3"/>
          <p:cNvSpPr>
            <a:spLocks noGrp="1" noChangeArrowheads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Добавьте на временную шкалу важные моменты в истории вашей страны.</a:t>
            </a:r>
          </a:p>
        </p:txBody>
      </p:sp>
    </p:spTree>
    <p:extLst>
      <p:ext uri="{BB962C8B-B14F-4D97-AF65-F5344CB8AC3E}">
        <p14:creationId xmlns:p14="http://schemas.microsoft.com/office/powerpoint/2010/main" val="2229052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Вставьте изображение интересного для туристов места в вашей стране.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760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28AA04-41EC-4F85-905F-667C160D7FF6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3BCB13C-C763-418B-A695-5A6B336362B7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01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17DA4E-00AF-4A26-A323-3ED62BDC277A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7895CA-77B8-4F2A-A2DA-23B0440130FB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4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D73378-74C0-4D03-8BE4-B322A2CE425B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1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8E081F-A649-4E94-B0E2-2C6E9AFD47D3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0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C29CD3-F0EB-406F-8C34-68085E2C2794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97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03F970-1E89-4A89-85C7-BE63500F0BA6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19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8CCEB4-17EE-417C-AC95-85DE58BA6520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29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98E4C3-AD28-4616-8CF5-0FE7933A3213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74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724D15-8572-42F0-ACF2-90043F48B512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2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40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2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93AE256-EDBE-4252-8C26-AB55F062A09C}" type="datetime1">
              <a:rPr lang="ru-RU" smtClean="0"/>
              <a:t>10.11.2020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7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74520" indent="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 10" descr="Декоративный элемент">
            <a:extLst>
              <a:ext uri="{FF2B5EF4-FFF2-40B4-BE49-F238E27FC236}">
                <a16:creationId xmlns="" xmlns:a16="http://schemas.microsoft.com/office/drawing/2014/main" id="{1C9E9A52-DC4D-4073-B101-9B4108DAAD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289017" y="4665660"/>
            <a:ext cx="8899807" cy="18568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00"/>
          </a:p>
        </p:txBody>
      </p:sp>
      <p:sp>
        <p:nvSpPr>
          <p:cNvPr id="13" name="Прямоугольник 12" descr="Декоративный элемент">
            <a:extLst>
              <a:ext uri="{FF2B5EF4-FFF2-40B4-BE49-F238E27FC236}">
                <a16:creationId xmlns="" xmlns:a16="http://schemas.microsoft.com/office/drawing/2014/main" id="{902B5859-9D6F-46C0-ABF0-023C6B7412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3289017" y="762692"/>
            <a:ext cx="8899808" cy="38312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rtl="0"/>
            <a:endParaRPr lang="ru-RU" sz="1799"/>
          </a:p>
        </p:txBody>
      </p:sp>
      <p:sp>
        <p:nvSpPr>
          <p:cNvPr id="15" name="Прямоугольник 14" descr="Декоративный элемент">
            <a:extLst>
              <a:ext uri="{FF2B5EF4-FFF2-40B4-BE49-F238E27FC236}">
                <a16:creationId xmlns="" xmlns:a16="http://schemas.microsoft.com/office/drawing/2014/main" id="{6B9AC2C2-8572-458B-92E0-FCFC56DAF5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62693"/>
            <a:ext cx="3199567" cy="53326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121E24A-B45F-4E84-817F-A0D105887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6091" y="1326795"/>
            <a:ext cx="7185657" cy="2510400"/>
          </a:xfrm>
        </p:spPr>
        <p:txBody>
          <a:bodyPr rtlCol="0">
            <a:noAutofit/>
          </a:bodyPr>
          <a:lstStyle/>
          <a:p>
            <a:pPr algn="ctr"/>
            <a:r>
              <a:rPr lang="ru-RU" sz="5400" b="1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</a:t>
            </a:r>
            <a:r>
              <a:rPr lang="ru-RU" sz="5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5400" b="1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5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5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5400" b="1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5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cap="none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митного</a:t>
            </a:r>
            <a:r>
              <a:rPr lang="ru-RU" sz="5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cap="non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1DCF22D-34B9-4165-8498-9B48279F6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6620" y="4712635"/>
            <a:ext cx="3642037" cy="1809872"/>
          </a:xfrm>
        </p:spPr>
        <p:txBody>
          <a:bodyPr rtlCol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Виконала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1 курсу другого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магістерського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8.02.072.100.20.1</a:t>
            </a:r>
          </a:p>
          <a:p>
            <a:pPr>
              <a:lnSpc>
                <a:spcPct val="100000"/>
              </a:lnSpc>
            </a:pP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072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справа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>
              <a:lnSpc>
                <a:spcPct val="10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Черкашина В. Г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Митниц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73" y="2581995"/>
            <a:ext cx="3780702" cy="252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2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bg1"/>
            </a:gs>
            <a:gs pos="42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41884" y="30608"/>
            <a:ext cx="10657184" cy="738224"/>
          </a:xfrm>
        </p:spPr>
        <p:txBody>
          <a:bodyPr rtlCol="0">
            <a:normAutofit/>
          </a:bodyPr>
          <a:lstStyle/>
          <a:p>
            <a:pPr algn="ctr"/>
            <a:r>
              <a:rPr lang="uk-UA" b="1" u="sng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митних експертиз</a:t>
            </a:r>
            <a:endParaRPr lang="ru-RU" b="1" u="sng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341884" cy="6858000"/>
          </a:xfrm>
          <a:prstGeom prst="rect">
            <a:avLst/>
          </a:prstGeom>
        </p:spPr>
        <p:style>
          <a:lnRef idx="0">
            <a:schemeClr val="accent5"/>
          </a:lnRef>
          <a:fillRef idx="1002">
            <a:schemeClr val="dk2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772818"/>
              </p:ext>
            </p:extLst>
          </p:nvPr>
        </p:nvGraphicFramePr>
        <p:xfrm>
          <a:off x="2310471" y="822509"/>
          <a:ext cx="9145016" cy="587121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741387"/>
                <a:gridCol w="4255002"/>
                <a:gridCol w="4148627"/>
              </a:tblGrid>
              <a:tr h="172658">
                <a:tc rowSpan="30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Види митних експертиз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 vert="vert270" anchor="ctr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600" b="0" i="1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b="0" i="1" dirty="0" smtClean="0">
                          <a:effectLst/>
                        </a:rPr>
                        <a:t>у </a:t>
                      </a:r>
                      <a:r>
                        <a:rPr lang="uk-UA" sz="1600" b="0" i="1" dirty="0">
                          <a:effectLst/>
                        </a:rPr>
                        <a:t>практиці Торгово-промислової палати України</a:t>
                      </a:r>
                      <a:endParaRPr lang="ru-RU" sz="14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b="0" dirty="0">
                          <a:effectLst/>
                        </a:rPr>
                        <a:t>основна</a:t>
                      </a:r>
                      <a:endParaRPr lang="ru-RU" sz="11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додаткова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повторна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комплексна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контрольна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600" i="1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i="1" dirty="0" smtClean="0">
                          <a:effectLst/>
                        </a:rPr>
                        <a:t>за </a:t>
                      </a:r>
                      <a:r>
                        <a:rPr lang="uk-UA" sz="1600" i="1" dirty="0">
                          <a:effectLst/>
                        </a:rPr>
                        <a:t>спільністю задач, об'єкта та </a:t>
                      </a:r>
                      <a:r>
                        <a:rPr lang="uk-UA" sz="1600" i="1" dirty="0" err="1">
                          <a:effectLst/>
                        </a:rPr>
                        <a:t>методик</a:t>
                      </a:r>
                      <a:r>
                        <a:rPr lang="uk-UA" sz="1600" i="1" dirty="0">
                          <a:effectLst/>
                        </a:rPr>
                        <a:t> дослідження</a:t>
                      </a:r>
                      <a:endParaRPr lang="ru-R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юридична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судова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інженерно-технічна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економічна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біологічна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>
                          <a:effectLst/>
                        </a:rPr>
                        <a:t>патентознавча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товарознавча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600" i="1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uk-UA" sz="1600" i="1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i="1" dirty="0" smtClean="0">
                          <a:effectLst/>
                        </a:rPr>
                        <a:t>за </a:t>
                      </a:r>
                      <a:r>
                        <a:rPr lang="uk-UA" sz="1600" i="1" dirty="0">
                          <a:effectLst/>
                        </a:rPr>
                        <a:t>метою проведення</a:t>
                      </a:r>
                      <a:endParaRPr lang="ru-R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матеріалознавчі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ідентифікаційні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хімічні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вартісні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товарознавчі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техніко-криміналістичні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сертифікаційні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i="1" dirty="0">
                          <a:effectLst/>
                        </a:rPr>
                        <a:t>залежно від напряму діяльності митних органів</a:t>
                      </a:r>
                      <a:endParaRPr lang="ru-R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товарознавчі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судові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оцінні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i="1" dirty="0">
                          <a:effectLst/>
                        </a:rPr>
                        <a:t>за черговістю</a:t>
                      </a:r>
                      <a:endParaRPr lang="ru-R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первинні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   повторні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i="1" dirty="0">
                          <a:effectLst/>
                        </a:rPr>
                        <a:t>за масштабністю розв’язуваних завдань</a:t>
                      </a:r>
                      <a:endParaRPr lang="ru-R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  основні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   додаткові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i="1" dirty="0">
                          <a:effectLst/>
                        </a:rPr>
                        <a:t>за кількістю досліджуваних об’єктів</a:t>
                      </a:r>
                      <a:endParaRPr lang="ru-R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   </a:t>
                      </a:r>
                      <a:r>
                        <a:rPr lang="uk-UA" sz="1200" dirty="0" err="1" smtClean="0">
                          <a:effectLst/>
                        </a:rPr>
                        <a:t>малооб’єктні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  </a:t>
                      </a:r>
                      <a:r>
                        <a:rPr lang="uk-UA" sz="1200" dirty="0" err="1" smtClean="0">
                          <a:effectLst/>
                        </a:rPr>
                        <a:t>багатооб’єктні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600" i="1" dirty="0">
                          <a:effectLst/>
                        </a:rPr>
                        <a:t>за кількістю експертів</a:t>
                      </a:r>
                      <a:endParaRPr lang="ru-RU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  одноособові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  <a:tr h="170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effectLst/>
                        </a:rPr>
                        <a:t>           Комісійні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734" marR="50734" marT="0" marB="0"/>
                </a:tc>
              </a:tr>
            </a:tbl>
          </a:graphicData>
        </a:graphic>
      </p:graphicFrame>
      <p:pic>
        <p:nvPicPr>
          <p:cNvPr id="1028" name="Picture 4" descr="Для чего нужна таможенная экспертиза. Новости Уфы и Башкирии - 08 январ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" y="1722178"/>
            <a:ext cx="2111102" cy="135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Таможенная экспертиза полимеров | Центр химических экспертиз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" y="188640"/>
            <a:ext cx="2111102" cy="145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Відділ експертизи та сертифікації товарів | Вінницька торгово-промислова  палата | Вінницька ТПП | ВТПП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" y="3206430"/>
            <a:ext cx="2133972" cy="154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Таможенная экспертиза товаров: цели, виды, проведени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2" y="4906791"/>
            <a:ext cx="2078555" cy="149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9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150003"/>
            <a:ext cx="11771171" cy="86936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>
              <a:ln w="12700">
                <a:solidFill>
                  <a:schemeClr val="accent5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5819" y="-30313"/>
            <a:ext cx="11324797" cy="980890"/>
          </a:xfrm>
        </p:spPr>
        <p:txBody>
          <a:bodyPr rtlCol="0">
            <a:noAutofit/>
          </a:bodyPr>
          <a:lstStyle/>
          <a:p>
            <a:pPr algn="ctr"/>
            <a:r>
              <a:rPr lang="uk-UA" sz="3600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Етапи </a:t>
            </a:r>
            <a:r>
              <a:rPr lang="uk-UA" sz="36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товарознавчої </a:t>
            </a:r>
            <a:r>
              <a:rPr lang="uk-UA" sz="3600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експертизи товарів</a:t>
            </a:r>
            <a:endParaRPr lang="ru-RU" sz="3600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193394"/>
              </p:ext>
            </p:extLst>
          </p:nvPr>
        </p:nvGraphicFramePr>
        <p:xfrm>
          <a:off x="1989957" y="1124745"/>
          <a:ext cx="9793088" cy="559154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571280"/>
                <a:gridCol w="2162125"/>
                <a:gridCol w="2161106"/>
                <a:gridCol w="2881815"/>
                <a:gridCol w="2016762"/>
              </a:tblGrid>
              <a:tr h="466991"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Етап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Документи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Підстави для відмови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Характеристика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Експерт (завдання)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</a:tr>
              <a:tr h="1576089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Підготовчий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Заявка на проведення експертизи; наряд на проведення експертизи; нормативні </a:t>
                      </a:r>
                      <a:r>
                        <a:rPr lang="uk-UA" sz="1100" dirty="0" smtClean="0">
                          <a:effectLst/>
                        </a:rPr>
                        <a:t>документи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Немає письмової заявки чи письмового підтвердження на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проведення експертизи, </a:t>
                      </a:r>
                      <a:r>
                        <a:rPr lang="uk-UA" sz="1100" dirty="0" smtClean="0">
                          <a:effectLst/>
                        </a:rPr>
                        <a:t>в</a:t>
                      </a:r>
                      <a:r>
                        <a:rPr lang="uk-UA" sz="1100" baseline="0" dirty="0" smtClean="0">
                          <a:effectLst/>
                        </a:rPr>
                        <a:t> них </a:t>
                      </a:r>
                      <a:r>
                        <a:rPr lang="uk-UA" sz="1100" dirty="0" smtClean="0">
                          <a:effectLst/>
                        </a:rPr>
                        <a:t>наявні недостатні дані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Замовником оформлюється заявка на проведення експертизи та передається експертові;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наряд на проведення експертизи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оформлюється на спеціальному бланкові, підписується керівником експертної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організації та передається експертові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За необхідності пройти інструктаж; ознайомитися з нормативними документи згідно з</a:t>
                      </a:r>
                      <a:endParaRPr lang="ru-RU" sz="105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якими повинна здійснюватися експертиза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</a:tr>
              <a:tr h="1926332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Основний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Подаються замовником: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товаросупровідні документи, акти первинної </a:t>
                      </a:r>
                      <a:r>
                        <a:rPr lang="uk-UA" sz="1100" dirty="0" smtClean="0">
                          <a:effectLst/>
                        </a:rPr>
                        <a:t>експертизи, комерційні </a:t>
                      </a:r>
                      <a:r>
                        <a:rPr lang="uk-UA" sz="1100" dirty="0">
                          <a:effectLst/>
                        </a:rPr>
                        <a:t>акти, акти відбору проб, висновки чи протоколи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випробувань зразків товарів, договір купівлі-продажу чи постачання тощо.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Відсутність необхідних документів, недійсність </a:t>
                      </a:r>
                      <a:r>
                        <a:rPr lang="uk-UA" sz="1100" dirty="0" smtClean="0">
                          <a:effectLst/>
                        </a:rPr>
                        <a:t>інформації; порушення</a:t>
                      </a:r>
                      <a:r>
                        <a:rPr lang="uk-UA" sz="1100" baseline="0" dirty="0" smtClean="0">
                          <a:effectLst/>
                        </a:rPr>
                        <a:t> </a:t>
                      </a:r>
                      <a:r>
                        <a:rPr lang="uk-UA" sz="1100" dirty="0" smtClean="0">
                          <a:effectLst/>
                        </a:rPr>
                        <a:t>строків надходження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</a:rPr>
                        <a:t>Товару замовнику</a:t>
                      </a:r>
                      <a:r>
                        <a:rPr lang="uk-UA" sz="1100" dirty="0">
                          <a:effectLst/>
                        </a:rPr>
                        <a:t>;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відсутність належних умов для проведення експертизи;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відсутність забезпечення зберігання товарів;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недотримання техніки </a:t>
                      </a:r>
                      <a:r>
                        <a:rPr lang="uk-UA" sz="1100" dirty="0" smtClean="0">
                          <a:effectLst/>
                        </a:rPr>
                        <a:t>безпеки.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Замовник подає експертові технічні документи. Найважливіша складова частина цього етапу – експертна оцінка.</a:t>
                      </a:r>
                      <a:endParaRPr lang="ru-RU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Прибуває до замовника; вивчає усі подані документи та аналізує інформацію; </a:t>
                      </a:r>
                      <a:r>
                        <a:rPr lang="uk-UA" sz="1100" dirty="0" smtClean="0">
                          <a:effectLst/>
                        </a:rPr>
                        <a:t>проводить </a:t>
                      </a:r>
                      <a:r>
                        <a:rPr lang="uk-UA" sz="1100" dirty="0">
                          <a:effectLst/>
                        </a:rPr>
                        <a:t>експертизу та записує результати у зошит; передає замовнику акт відбору зразків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</a:tr>
              <a:tr h="1575203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Заключний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Акт експертизи або висновок експерта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</a:rPr>
                        <a:t>Аналіз </a:t>
                      </a:r>
                      <a:r>
                        <a:rPr lang="uk-UA" sz="1100" dirty="0">
                          <a:effectLst/>
                        </a:rPr>
                        <a:t>і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оцінка одержаних результатів, а також їхнє документальне оформлення. </a:t>
                      </a:r>
                      <a:endParaRPr lang="uk-UA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</a:rPr>
                        <a:t>Акт </a:t>
                      </a:r>
                      <a:r>
                        <a:rPr lang="uk-UA" sz="1100" dirty="0">
                          <a:effectLst/>
                        </a:rPr>
                        <a:t>експертизи прямує в експертну організацію для</a:t>
                      </a:r>
                      <a:endParaRPr lang="ru-RU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реєстрації не пізніше наступного дня після цього </a:t>
                      </a:r>
                      <a:r>
                        <a:rPr lang="uk-UA" sz="1100" dirty="0" smtClean="0">
                          <a:effectLst/>
                        </a:rPr>
                        <a:t>оформлення.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Проводить аналіз і оцінку одержаних результатів, оформлює акт чи висновок.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313" marR="27313" marT="0" marB="0" anchor="ctr"/>
                </a:tc>
              </a:tr>
            </a:tbl>
          </a:graphicData>
        </a:graphic>
      </p:graphicFrame>
      <p:pic>
        <p:nvPicPr>
          <p:cNvPr id="4" name="Picture 2" descr="Заказать таможенную экспертизу в ООО «СОЭКС-НЕВА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9" y="1700808"/>
            <a:ext cx="1898476" cy="132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" descr="Таможенная экспертиза по ЕАЭС: причины проведения, сроки, этап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69"/>
          <a:stretch/>
        </p:blipFill>
        <p:spPr bwMode="auto">
          <a:xfrm>
            <a:off x="45739" y="5157192"/>
            <a:ext cx="1898476" cy="151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Таможенная экспертиз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6" r="18040"/>
          <a:stretch/>
        </p:blipFill>
        <p:spPr bwMode="auto">
          <a:xfrm>
            <a:off x="45739" y="3374144"/>
            <a:ext cx="1898476" cy="15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26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53852" y="116632"/>
            <a:ext cx="10611443" cy="835496"/>
          </a:xfrm>
        </p:spPr>
        <p:txBody>
          <a:bodyPr rtlCol="0">
            <a:noAutofit/>
          </a:bodyPr>
          <a:lstStyle/>
          <a:p>
            <a:pPr algn="ctr"/>
            <a:r>
              <a:rPr lang="uk-UA" sz="3600" b="1" u="sng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Структуро-логічна схема</a:t>
            </a:r>
            <a:endParaRPr lang="ru-RU" sz="3600" b="1" u="sng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125860" cy="6858000"/>
          </a:xfrm>
          <a:prstGeom prst="rect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83" name="Рисунок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738" y="1438534"/>
            <a:ext cx="9471239" cy="5024531"/>
          </a:xfrm>
          <a:prstGeom prst="rect">
            <a:avLst/>
          </a:prstGeom>
        </p:spPr>
      </p:pic>
      <p:pic>
        <p:nvPicPr>
          <p:cNvPr id="4100" name="Picture 4" descr="Навчання за фахом &quot;Митна справа&quot;. Вузи в Москві: надходження, вартість  навчанн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60" y="3605565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AutoShape 6" descr="C:\Users\%D0%A2%D0%B0%D1%80%D0%B0%D1%81%D0%BE%D0%B2%D0%BA%D0%B0\Desktop\zaklyuchenie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 descr="Таможенная экспертиза товаров: цели, виды, проведени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26" y="4702395"/>
            <a:ext cx="3717981" cy="195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Таможенная экспертиза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00"/>
          <a:stretch/>
        </p:blipFill>
        <p:spPr bwMode="auto">
          <a:xfrm>
            <a:off x="10099873" y="160338"/>
            <a:ext cx="1872207" cy="191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Таможенной лаборатории – 25 лет | Новости | Государственный таможенный  комитет Республики Беларусь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2" t="13790" r="7728" b="11224"/>
          <a:stretch/>
        </p:blipFill>
        <p:spPr bwMode="auto">
          <a:xfrm>
            <a:off x="179602" y="229068"/>
            <a:ext cx="2880320" cy="178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0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1" y="268922"/>
            <a:ext cx="2133973" cy="6262955"/>
          </a:xfrm>
          <a:prstGeom prst="rect">
            <a:avLst/>
          </a:prstGeom>
        </p:spPr>
        <p:style>
          <a:lnRef idx="1">
            <a:schemeClr val="dk1"/>
          </a:lnRef>
          <a:fillRef idx="1003">
            <a:schemeClr val="dk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1268" y="661082"/>
            <a:ext cx="2133972" cy="1627584"/>
          </a:xfrm>
        </p:spPr>
        <p:txBody>
          <a:bodyPr rtlCol="0">
            <a:noAutofit/>
          </a:bodyPr>
          <a:lstStyle/>
          <a:p>
            <a:pPr algn="ctr"/>
            <a:r>
              <a:rPr lang="uk-UA" sz="28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проведення деяких видів експертизи</a:t>
            </a:r>
            <a:endParaRPr lang="ru-RU" sz="2800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360353"/>
              </p:ext>
            </p:extLst>
          </p:nvPr>
        </p:nvGraphicFramePr>
        <p:xfrm>
          <a:off x="2560856" y="340061"/>
          <a:ext cx="9222188" cy="4530598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296724"/>
                <a:gridCol w="6925464"/>
              </a:tblGrid>
              <a:tr h="2919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Вид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Мета проведення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/>
                </a:tc>
              </a:tr>
              <a:tr h="1351908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Ідентифікаційна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визначення приналежності товару до однорідної групи товарів або до контроль­ованого переліку товарів, встановлення індивідуальних ознак товару, відповідності товару зазначеним якісним характеристикам і технічному опису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/>
                </a:tc>
              </a:tr>
              <a:tr h="1041262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Хімічна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403350" algn="l"/>
                        </a:tabLst>
                      </a:pPr>
                      <a:r>
                        <a:rPr lang="uk-UA" sz="1400">
                          <a:effectLst/>
                        </a:rPr>
                        <a:t>визначення хімічного складу, кількісного співвідношення різних хімічних сполук спрямова­ного на дослідження об’єкта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/>
                </a:tc>
              </a:tr>
              <a:tr h="343159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Сертифікаційна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визначення якісних характеристик товару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/>
                </a:tc>
              </a:tr>
              <a:tr h="692211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</a:rPr>
                        <a:t>Матеріалознавча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визначенні належності товару до конкретного класу речовин, виробів або матеріалів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/>
                </a:tc>
              </a:tr>
              <a:tr h="808561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Товарознавча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виз­начення вартості товару на підставі його якісних показників, основ­них властивостей і факторів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122" marR="46122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074822"/>
              </p:ext>
            </p:extLst>
          </p:nvPr>
        </p:nvGraphicFramePr>
        <p:xfrm>
          <a:off x="2566020" y="4869160"/>
          <a:ext cx="9217024" cy="1726451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2295437"/>
                <a:gridCol w="6921587"/>
              </a:tblGrid>
              <a:tr h="57548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solidFill>
                            <a:schemeClr val="tx1"/>
                          </a:solidFill>
                          <a:effectLst/>
                        </a:rPr>
                        <a:t>Оціночна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b="0" dirty="0">
                          <a:solidFill>
                            <a:schemeClr val="tx1"/>
                          </a:solidFill>
                          <a:effectLst/>
                        </a:rPr>
                        <a:t>визначення спожив­чої вартості товарів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1150967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Криміналістична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визначен­ня автентичності митних та інших документів, що мають значення під час проведення митного контролю, цінних паперів, а також мит­них засобів ідентифікації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074" name="Picture 2" descr="Головна | Дніпропетровський НДІ судових експертиз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" y="2545842"/>
            <a:ext cx="2131437" cy="117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Отдельные вопросы применения п. 10.1 ПДД при ДТП -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" y="3717032"/>
            <a:ext cx="2133972" cy="130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47" y="5026262"/>
            <a:ext cx="2153902" cy="121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3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470676" y="1223040"/>
            <a:ext cx="3622954" cy="1224135"/>
          </a:xfrm>
        </p:spPr>
        <p:txBody>
          <a:bodyPr rtlCol="0">
            <a:noAutofit/>
          </a:bodyPr>
          <a:lstStyle/>
          <a:p>
            <a:pPr algn="ctr"/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 </a:t>
            </a:r>
            <a:r>
              <a:rPr lang="ru-RU" sz="2000" cap="none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досліджених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-листопада 2018-2019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типами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</a:t>
            </a:r>
            <a:endParaRPr lang="ru-RU" sz="20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242200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1002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0" name="Заголовок 6"/>
          <p:cNvSpPr txBox="1">
            <a:spLocks/>
          </p:cNvSpPr>
          <p:nvPr/>
        </p:nvSpPr>
        <p:spPr>
          <a:xfrm>
            <a:off x="3070076" y="4293096"/>
            <a:ext cx="7344816" cy="7837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557015842"/>
              </p:ext>
            </p:extLst>
          </p:nvPr>
        </p:nvGraphicFramePr>
        <p:xfrm>
          <a:off x="2372550" y="260648"/>
          <a:ext cx="619268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186520620"/>
              </p:ext>
            </p:extLst>
          </p:nvPr>
        </p:nvGraphicFramePr>
        <p:xfrm>
          <a:off x="5662364" y="3573016"/>
          <a:ext cx="6231632" cy="3063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Заголовок 6"/>
          <p:cNvSpPr txBox="1">
            <a:spLocks/>
          </p:cNvSpPr>
          <p:nvPr/>
        </p:nvSpPr>
        <p:spPr>
          <a:xfrm>
            <a:off x="2566020" y="4581128"/>
            <a:ext cx="3076138" cy="12241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cap="none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встановлених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невідповідностей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типами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</a:t>
            </a:r>
            <a:endParaRPr lang="ru-RU" sz="20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22870" y="554538"/>
            <a:ext cx="2376264" cy="27906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cap="none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8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проведених експертиз протягом січня-листопада 2018-2019 рр.</a:t>
            </a:r>
            <a:endParaRPr lang="ru-RU" sz="2800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Державна митна служба України офіційно зареєстрова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" y="3836968"/>
            <a:ext cx="2232248" cy="125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49996" y="2348880"/>
            <a:ext cx="7416824" cy="1325562"/>
          </a:xfrm>
        </p:spPr>
        <p:txBody>
          <a:bodyPr rtlCol="0">
            <a:noAutofit/>
          </a:bodyPr>
          <a:lstStyle/>
          <a:p>
            <a:pPr algn="ctr" rtl="0"/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5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35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стран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lnSpc>
            <a:spcPct val="90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6308902_TF03460629" id="{9270D63B-1205-472D-8042-44C9AAAE4D2E}" vid="{DE19A4B8-D9CD-477A-BA91-BD077180F13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страны</Template>
  <TotalTime>241</TotalTime>
  <Words>555</Words>
  <Application>Microsoft Office PowerPoint</Application>
  <PresentationFormat>Произвольный</PresentationFormat>
  <Paragraphs>120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Презентация страны</vt:lpstr>
      <vt:lpstr>Експертиза та її види в системі митного контролю</vt:lpstr>
      <vt:lpstr>Класифікація митних експертиз</vt:lpstr>
      <vt:lpstr>Етапи проведення товарознавчої експертизи товарів</vt:lpstr>
      <vt:lpstr>Структуро-логічна схема</vt:lpstr>
      <vt:lpstr>Мета проведення деяких видів експертизи</vt:lpstr>
      <vt:lpstr>Рис. 1. Кількість проб товарів, досліджених протягом січня-листопада 2018-2019 рр. за типами експертиз</vt:lpstr>
      <vt:lpstr>Дякую за увагу!!!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діяльності державних регуляторів ринку фінансових послуг, їхньої співпраці та координації діяльності</dc:title>
  <dc:creator>Тарасовка</dc:creator>
  <cp:lastModifiedBy>Тарасовка</cp:lastModifiedBy>
  <cp:revision>24</cp:revision>
  <dcterms:created xsi:type="dcterms:W3CDTF">2020-10-27T22:03:55Z</dcterms:created>
  <dcterms:modified xsi:type="dcterms:W3CDTF">2020-11-09T22:46:53Z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