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69" r:id="rId5"/>
    <p:sldId id="259" r:id="rId6"/>
    <p:sldId id="260" r:id="rId7"/>
    <p:sldId id="271" r:id="rId8"/>
    <p:sldId id="270" r:id="rId9"/>
    <p:sldId id="272" r:id="rId10"/>
    <p:sldId id="273" r:id="rId11"/>
    <p:sldId id="261" r:id="rId12"/>
    <p:sldId id="274" r:id="rId13"/>
    <p:sldId id="262" r:id="rId14"/>
    <p:sldId id="263" r:id="rId15"/>
    <p:sldId id="275" r:id="rId16"/>
    <p:sldId id="264" r:id="rId17"/>
    <p:sldId id="265" r:id="rId18"/>
    <p:sldId id="266" r:id="rId19"/>
    <p:sldId id="267" r:id="rId20"/>
    <p:sldId id="268" r:id="rId21"/>
  </p:sldIdLst>
  <p:sldSz cx="6959600" cy="3911600"/>
  <p:notesSz cx="6959600" cy="3911600"/>
  <p:embeddedFontLst>
    <p:embeddedFont>
      <p:font typeface="Book Antiqua" panose="02040602050305030304" pitchFamily="18" charset="0"/>
      <p:regular r:id="rId23"/>
      <p:bold r:id="rId24"/>
      <p:italic r:id="rId25"/>
      <p:boldItalic r:id="rId26"/>
    </p:embeddedFont>
    <p:embeddedFont>
      <p:font typeface="Calibri" panose="020F0502020204030204" pitchFamily="34" charset="0"/>
      <p:regular r:id="rId27"/>
      <p:bold r:id="rId28"/>
      <p:italic r:id="rId29"/>
      <p:boldItalic r:id="rId30"/>
    </p:embeddedFont>
    <p:embeddedFont>
      <p:font typeface="Century Gothic" panose="020B0502020202020204" pitchFamily="3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XXwTiB7ZKwUq1/3s2sS1S2FXYH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5386F9C-F8FC-4A3B-9E4D-429CB8621337}">
  <a:tblStyle styleId="{D5386F9C-F8FC-4A3B-9E4D-429CB862133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9"/>
    <p:restoredTop sz="94628"/>
  </p:normalViewPr>
  <p:slideViewPr>
    <p:cSldViewPr snapToGrid="0">
      <p:cViewPr varScale="1">
        <p:scale>
          <a:sx n="191" d="100"/>
          <a:sy n="191" d="100"/>
        </p:scale>
        <p:origin x="184" y="30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B51EF5-910D-5948-B237-ED13E3F1D2B9}" type="doc">
      <dgm:prSet loTypeId="urn:microsoft.com/office/officeart/2005/8/layout/radial4" loCatId="" qsTypeId="urn:microsoft.com/office/officeart/2005/8/quickstyle/simple3" qsCatId="simple" csTypeId="urn:microsoft.com/office/officeart/2005/8/colors/accent3_2" csCatId="accent3" phldr="1"/>
      <dgm:spPr/>
      <dgm:t>
        <a:bodyPr/>
        <a:lstStyle/>
        <a:p>
          <a:endParaRPr lang="ru-RU"/>
        </a:p>
      </dgm:t>
    </dgm:pt>
    <dgm:pt modelId="{8D563615-279D-4148-8845-FD7AC0009024}">
      <dgm:prSet phldrT="[Текст]"/>
      <dgm:spPr/>
      <dgm:t>
        <a:bodyPr/>
        <a:lstStyle/>
        <a:p>
          <a:r>
            <a:rPr lang="en-US" b="1" dirty="0">
              <a:latin typeface="Century Gothic" panose="020B0502020202020204" pitchFamily="34" charset="0"/>
            </a:rPr>
            <a:t>Customs risk</a:t>
          </a:r>
          <a:endParaRPr lang="ru-RU" b="1" dirty="0">
            <a:latin typeface="Century Gothic" panose="020B0502020202020204" pitchFamily="34" charset="0"/>
          </a:endParaRPr>
        </a:p>
      </dgm:t>
    </dgm:pt>
    <dgm:pt modelId="{D435CC74-0D30-1D4B-8708-146358E044E1}" type="parTrans" cxnId="{ED38F5B2-D9D7-B146-B1C8-4B4072C518C6}">
      <dgm:prSet/>
      <dgm:spPr/>
      <dgm:t>
        <a:bodyPr/>
        <a:lstStyle/>
        <a:p>
          <a:endParaRPr lang="ru-RU"/>
        </a:p>
      </dgm:t>
    </dgm:pt>
    <dgm:pt modelId="{FAC8C0CC-D5A7-F64C-8401-5C1002D46485}" type="sibTrans" cxnId="{ED38F5B2-D9D7-B146-B1C8-4B4072C518C6}">
      <dgm:prSet/>
      <dgm:spPr/>
      <dgm:t>
        <a:bodyPr/>
        <a:lstStyle/>
        <a:p>
          <a:endParaRPr lang="ru-RU"/>
        </a:p>
      </dgm:t>
    </dgm:pt>
    <dgm:pt modelId="{CFB3372D-E1CA-D349-9DE8-6EFF02922A22}">
      <dgm:prSet phldrT="[Текст]"/>
      <dgm:spPr/>
      <dgm:t>
        <a:bodyPr/>
        <a:lstStyle/>
        <a:p>
          <a:r>
            <a:rPr lang="en-GB" dirty="0">
              <a:latin typeface="Century Gothic" panose="020B0502020202020204" pitchFamily="34" charset="0"/>
            </a:rPr>
            <a:t>The probability/likelihood of violations of customs rules, implementation of customs threats, non-compliance with customs legislation</a:t>
          </a:r>
          <a:endParaRPr lang="ru-RU" dirty="0">
            <a:latin typeface="Century Gothic" panose="020B0502020202020204" pitchFamily="34" charset="0"/>
          </a:endParaRPr>
        </a:p>
      </dgm:t>
    </dgm:pt>
    <dgm:pt modelId="{45F744E1-4C97-054C-B984-8A788EA518A8}" type="parTrans" cxnId="{A6A989DD-9CA3-2846-AAE7-30B24513CBBE}">
      <dgm:prSet/>
      <dgm:spPr/>
      <dgm:t>
        <a:bodyPr/>
        <a:lstStyle/>
        <a:p>
          <a:endParaRPr lang="ru-RU"/>
        </a:p>
      </dgm:t>
    </dgm:pt>
    <dgm:pt modelId="{491E49B3-EE61-2946-ADDF-2EFB6DF2372E}" type="sibTrans" cxnId="{A6A989DD-9CA3-2846-AAE7-30B24513CBBE}">
      <dgm:prSet/>
      <dgm:spPr/>
      <dgm:t>
        <a:bodyPr/>
        <a:lstStyle/>
        <a:p>
          <a:endParaRPr lang="ru-RU"/>
        </a:p>
      </dgm:t>
    </dgm:pt>
    <dgm:pt modelId="{22C27BA3-EBAE-9B42-9702-6C44FC9740BB}">
      <dgm:prSet phldrT="[Текст]"/>
      <dgm:spPr/>
      <dgm:t>
        <a:bodyPr/>
        <a:lstStyle/>
        <a:p>
          <a:r>
            <a:rPr lang="en-GB" dirty="0">
              <a:latin typeface="Century Gothic" panose="020B0502020202020204" pitchFamily="34" charset="0"/>
            </a:rPr>
            <a:t>Loss/threat of loss</a:t>
          </a:r>
          <a:endParaRPr lang="ru-RU" dirty="0">
            <a:latin typeface="Century Gothic" panose="020B0502020202020204" pitchFamily="34" charset="0"/>
          </a:endParaRPr>
        </a:p>
      </dgm:t>
    </dgm:pt>
    <dgm:pt modelId="{689E29CF-2A5A-864E-9EA7-65467B732132}" type="parTrans" cxnId="{BA6F7547-1F63-CB44-8CDD-E2C4B585DE9D}">
      <dgm:prSet/>
      <dgm:spPr/>
      <dgm:t>
        <a:bodyPr/>
        <a:lstStyle/>
        <a:p>
          <a:endParaRPr lang="ru-RU"/>
        </a:p>
      </dgm:t>
    </dgm:pt>
    <dgm:pt modelId="{88EFEB17-E539-1240-8DA4-B2EB54A46992}" type="sibTrans" cxnId="{BA6F7547-1F63-CB44-8CDD-E2C4B585DE9D}">
      <dgm:prSet/>
      <dgm:spPr/>
      <dgm:t>
        <a:bodyPr/>
        <a:lstStyle/>
        <a:p>
          <a:endParaRPr lang="ru-RU"/>
        </a:p>
      </dgm:t>
    </dgm:pt>
    <dgm:pt modelId="{3ACDC28C-59A4-1740-A60E-7C03C2E32356}">
      <dgm:prSet phldrT="[Текст]"/>
      <dgm:spPr/>
      <dgm:t>
        <a:bodyPr/>
        <a:lstStyle/>
        <a:p>
          <a:r>
            <a:rPr lang="en-GB" dirty="0">
              <a:latin typeface="Century Gothic" panose="020B0502020202020204" pitchFamily="34" charset="0"/>
            </a:rPr>
            <a:t>A combination of the probability of violations and negative consequences</a:t>
          </a:r>
          <a:endParaRPr lang="ru-RU" dirty="0">
            <a:latin typeface="Century Gothic" panose="020B0502020202020204" pitchFamily="34" charset="0"/>
          </a:endParaRPr>
        </a:p>
      </dgm:t>
    </dgm:pt>
    <dgm:pt modelId="{4D91BBE4-01DA-4D4E-A4FA-5AD0AAA35014}" type="parTrans" cxnId="{BE7F5FE3-E371-9B44-8D6F-83D1D573CFA7}">
      <dgm:prSet/>
      <dgm:spPr/>
      <dgm:t>
        <a:bodyPr/>
        <a:lstStyle/>
        <a:p>
          <a:endParaRPr lang="ru-RU"/>
        </a:p>
      </dgm:t>
    </dgm:pt>
    <dgm:pt modelId="{6128BFA5-F4F3-A942-A933-41A7E2E438DB}" type="sibTrans" cxnId="{BE7F5FE3-E371-9B44-8D6F-83D1D573CFA7}">
      <dgm:prSet/>
      <dgm:spPr/>
      <dgm:t>
        <a:bodyPr/>
        <a:lstStyle/>
        <a:p>
          <a:endParaRPr lang="ru-RU"/>
        </a:p>
      </dgm:t>
    </dgm:pt>
    <dgm:pt modelId="{9601E231-0B0F-0E41-8F82-2413C5620989}" type="pres">
      <dgm:prSet presAssocID="{9EB51EF5-910D-5948-B237-ED13E3F1D2B9}" presName="cycle" presStyleCnt="0">
        <dgm:presLayoutVars>
          <dgm:chMax val="1"/>
          <dgm:dir/>
          <dgm:animLvl val="ctr"/>
          <dgm:resizeHandles val="exact"/>
        </dgm:presLayoutVars>
      </dgm:prSet>
      <dgm:spPr/>
    </dgm:pt>
    <dgm:pt modelId="{D76E3670-B285-4242-9FB9-BBEE10DE7ECA}" type="pres">
      <dgm:prSet presAssocID="{8D563615-279D-4148-8845-FD7AC0009024}" presName="centerShape" presStyleLbl="node0" presStyleIdx="0" presStyleCnt="1"/>
      <dgm:spPr/>
    </dgm:pt>
    <dgm:pt modelId="{FB6A8B27-7FCF-1841-B6EC-CB2CBCAD0A79}" type="pres">
      <dgm:prSet presAssocID="{45F744E1-4C97-054C-B984-8A788EA518A8}" presName="parTrans" presStyleLbl="bgSibTrans2D1" presStyleIdx="0" presStyleCnt="3"/>
      <dgm:spPr/>
    </dgm:pt>
    <dgm:pt modelId="{4F45464C-C5D9-1044-AD44-5A27BC87EF4F}" type="pres">
      <dgm:prSet presAssocID="{CFB3372D-E1CA-D349-9DE8-6EFF02922A22}" presName="node" presStyleLbl="node1" presStyleIdx="0" presStyleCnt="3" custScaleX="192358" custRadScaleRad="132840" custRadScaleInc="-14522">
        <dgm:presLayoutVars>
          <dgm:bulletEnabled val="1"/>
        </dgm:presLayoutVars>
      </dgm:prSet>
      <dgm:spPr/>
    </dgm:pt>
    <dgm:pt modelId="{A360BF39-5E7E-404D-AD0E-83B45295C56C}" type="pres">
      <dgm:prSet presAssocID="{689E29CF-2A5A-864E-9EA7-65467B732132}" presName="parTrans" presStyleLbl="bgSibTrans2D1" presStyleIdx="1" presStyleCnt="3"/>
      <dgm:spPr/>
    </dgm:pt>
    <dgm:pt modelId="{7FAFB6C8-21C4-2A4B-A3CD-BE4CCEDB7CB3}" type="pres">
      <dgm:prSet presAssocID="{22C27BA3-EBAE-9B42-9702-6C44FC9740BB}" presName="node" presStyleLbl="node1" presStyleIdx="1" presStyleCnt="3">
        <dgm:presLayoutVars>
          <dgm:bulletEnabled val="1"/>
        </dgm:presLayoutVars>
      </dgm:prSet>
      <dgm:spPr/>
    </dgm:pt>
    <dgm:pt modelId="{104FB1FE-8F29-7C4B-8F45-86AF051FA59C}" type="pres">
      <dgm:prSet presAssocID="{4D91BBE4-01DA-4D4E-A4FA-5AD0AAA35014}" presName="parTrans" presStyleLbl="bgSibTrans2D1" presStyleIdx="2" presStyleCnt="3"/>
      <dgm:spPr/>
    </dgm:pt>
    <dgm:pt modelId="{120F81FE-E125-124F-8025-59F281062A8A}" type="pres">
      <dgm:prSet presAssocID="{3ACDC28C-59A4-1740-A60E-7C03C2E32356}" presName="node" presStyleLbl="node1" presStyleIdx="2" presStyleCnt="3" custScaleX="151883" custRadScaleRad="123626" custRadScaleInc="12903">
        <dgm:presLayoutVars>
          <dgm:bulletEnabled val="1"/>
        </dgm:presLayoutVars>
      </dgm:prSet>
      <dgm:spPr/>
    </dgm:pt>
  </dgm:ptLst>
  <dgm:cxnLst>
    <dgm:cxn modelId="{7D99672B-2F04-7A40-A471-0259DDCD5B10}" type="presOf" srcId="{9EB51EF5-910D-5948-B237-ED13E3F1D2B9}" destId="{9601E231-0B0F-0E41-8F82-2413C5620989}" srcOrd="0" destOrd="0" presId="urn:microsoft.com/office/officeart/2005/8/layout/radial4"/>
    <dgm:cxn modelId="{78A7512C-1926-824B-BA86-68AAEF960B77}" type="presOf" srcId="{22C27BA3-EBAE-9B42-9702-6C44FC9740BB}" destId="{7FAFB6C8-21C4-2A4B-A3CD-BE4CCEDB7CB3}" srcOrd="0" destOrd="0" presId="urn:microsoft.com/office/officeart/2005/8/layout/radial4"/>
    <dgm:cxn modelId="{BA6F7547-1F63-CB44-8CDD-E2C4B585DE9D}" srcId="{8D563615-279D-4148-8845-FD7AC0009024}" destId="{22C27BA3-EBAE-9B42-9702-6C44FC9740BB}" srcOrd="1" destOrd="0" parTransId="{689E29CF-2A5A-864E-9EA7-65467B732132}" sibTransId="{88EFEB17-E539-1240-8DA4-B2EB54A46992}"/>
    <dgm:cxn modelId="{FC69D66B-FBD7-184F-AB63-77730E8F108F}" type="presOf" srcId="{689E29CF-2A5A-864E-9EA7-65467B732132}" destId="{A360BF39-5E7E-404D-AD0E-83B45295C56C}" srcOrd="0" destOrd="0" presId="urn:microsoft.com/office/officeart/2005/8/layout/radial4"/>
    <dgm:cxn modelId="{801D4588-B56E-024F-907A-69435C74C1CD}" type="presOf" srcId="{CFB3372D-E1CA-D349-9DE8-6EFF02922A22}" destId="{4F45464C-C5D9-1044-AD44-5A27BC87EF4F}" srcOrd="0" destOrd="0" presId="urn:microsoft.com/office/officeart/2005/8/layout/radial4"/>
    <dgm:cxn modelId="{7E8A6AAB-90BF-9D4E-BBA9-7DB843BB3C9A}" type="presOf" srcId="{3ACDC28C-59A4-1740-A60E-7C03C2E32356}" destId="{120F81FE-E125-124F-8025-59F281062A8A}" srcOrd="0" destOrd="0" presId="urn:microsoft.com/office/officeart/2005/8/layout/radial4"/>
    <dgm:cxn modelId="{ED38F5B2-D9D7-B146-B1C8-4B4072C518C6}" srcId="{9EB51EF5-910D-5948-B237-ED13E3F1D2B9}" destId="{8D563615-279D-4148-8845-FD7AC0009024}" srcOrd="0" destOrd="0" parTransId="{D435CC74-0D30-1D4B-8708-146358E044E1}" sibTransId="{FAC8C0CC-D5A7-F64C-8401-5C1002D46485}"/>
    <dgm:cxn modelId="{ADC9CFD6-7066-934F-A7C0-97645AE57BFE}" type="presOf" srcId="{4D91BBE4-01DA-4D4E-A4FA-5AD0AAA35014}" destId="{104FB1FE-8F29-7C4B-8F45-86AF051FA59C}" srcOrd="0" destOrd="0" presId="urn:microsoft.com/office/officeart/2005/8/layout/radial4"/>
    <dgm:cxn modelId="{51342DD8-7313-5C41-A5F3-ADEB4B2AC1C4}" type="presOf" srcId="{8D563615-279D-4148-8845-FD7AC0009024}" destId="{D76E3670-B285-4242-9FB9-BBEE10DE7ECA}" srcOrd="0" destOrd="0" presId="urn:microsoft.com/office/officeart/2005/8/layout/radial4"/>
    <dgm:cxn modelId="{A6A989DD-9CA3-2846-AAE7-30B24513CBBE}" srcId="{8D563615-279D-4148-8845-FD7AC0009024}" destId="{CFB3372D-E1CA-D349-9DE8-6EFF02922A22}" srcOrd="0" destOrd="0" parTransId="{45F744E1-4C97-054C-B984-8A788EA518A8}" sibTransId="{491E49B3-EE61-2946-ADDF-2EFB6DF2372E}"/>
    <dgm:cxn modelId="{BE7F5FE3-E371-9B44-8D6F-83D1D573CFA7}" srcId="{8D563615-279D-4148-8845-FD7AC0009024}" destId="{3ACDC28C-59A4-1740-A60E-7C03C2E32356}" srcOrd="2" destOrd="0" parTransId="{4D91BBE4-01DA-4D4E-A4FA-5AD0AAA35014}" sibTransId="{6128BFA5-F4F3-A942-A933-41A7E2E438DB}"/>
    <dgm:cxn modelId="{46CC99FF-C4F8-C74C-9239-9864D6C88073}" type="presOf" srcId="{45F744E1-4C97-054C-B984-8A788EA518A8}" destId="{FB6A8B27-7FCF-1841-B6EC-CB2CBCAD0A79}" srcOrd="0" destOrd="0" presId="urn:microsoft.com/office/officeart/2005/8/layout/radial4"/>
    <dgm:cxn modelId="{B62B326A-3A2B-7B49-B0B7-0E6992300653}" type="presParOf" srcId="{9601E231-0B0F-0E41-8F82-2413C5620989}" destId="{D76E3670-B285-4242-9FB9-BBEE10DE7ECA}" srcOrd="0" destOrd="0" presId="urn:microsoft.com/office/officeart/2005/8/layout/radial4"/>
    <dgm:cxn modelId="{9E993AB8-A9B9-DE44-8ACA-826C91E3D7E9}" type="presParOf" srcId="{9601E231-0B0F-0E41-8F82-2413C5620989}" destId="{FB6A8B27-7FCF-1841-B6EC-CB2CBCAD0A79}" srcOrd="1" destOrd="0" presId="urn:microsoft.com/office/officeart/2005/8/layout/radial4"/>
    <dgm:cxn modelId="{6EF4F996-677C-074A-882D-062FC681FBE6}" type="presParOf" srcId="{9601E231-0B0F-0E41-8F82-2413C5620989}" destId="{4F45464C-C5D9-1044-AD44-5A27BC87EF4F}" srcOrd="2" destOrd="0" presId="urn:microsoft.com/office/officeart/2005/8/layout/radial4"/>
    <dgm:cxn modelId="{BC89E4FC-181D-5A43-8F74-57A96C88157A}" type="presParOf" srcId="{9601E231-0B0F-0E41-8F82-2413C5620989}" destId="{A360BF39-5E7E-404D-AD0E-83B45295C56C}" srcOrd="3" destOrd="0" presId="urn:microsoft.com/office/officeart/2005/8/layout/radial4"/>
    <dgm:cxn modelId="{A486F2E3-BD9F-2E47-B29F-92A5485FEE0F}" type="presParOf" srcId="{9601E231-0B0F-0E41-8F82-2413C5620989}" destId="{7FAFB6C8-21C4-2A4B-A3CD-BE4CCEDB7CB3}" srcOrd="4" destOrd="0" presId="urn:microsoft.com/office/officeart/2005/8/layout/radial4"/>
    <dgm:cxn modelId="{8D53DEC0-C577-2848-AD86-112394DCF631}" type="presParOf" srcId="{9601E231-0B0F-0E41-8F82-2413C5620989}" destId="{104FB1FE-8F29-7C4B-8F45-86AF051FA59C}" srcOrd="5" destOrd="0" presId="urn:microsoft.com/office/officeart/2005/8/layout/radial4"/>
    <dgm:cxn modelId="{53F0E966-353E-C64C-8F6A-F4CA2B25882F}" type="presParOf" srcId="{9601E231-0B0F-0E41-8F82-2413C5620989}" destId="{120F81FE-E125-124F-8025-59F281062A8A}"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646677-FF98-A04B-BF28-F8CC53602E30}" type="doc">
      <dgm:prSet loTypeId="urn:microsoft.com/office/officeart/2005/8/layout/equation1" loCatId="" qsTypeId="urn:microsoft.com/office/officeart/2005/8/quickstyle/simple2" qsCatId="simple" csTypeId="urn:microsoft.com/office/officeart/2005/8/colors/colorful5" csCatId="colorful" phldr="1"/>
      <dgm:spPr/>
    </dgm:pt>
    <dgm:pt modelId="{4E972034-8A9E-0F42-96F5-E65257A93FC9}">
      <dgm:prSet phldrT="[Текст]"/>
      <dgm:spPr/>
      <dgm:t>
        <a:bodyPr/>
        <a:lstStyle/>
        <a:p>
          <a:r>
            <a:rPr lang="en-US" dirty="0">
              <a:latin typeface="Century Gothic" panose="020B0502020202020204" pitchFamily="34" charset="0"/>
            </a:rPr>
            <a:t>Customs threat</a:t>
          </a:r>
          <a:endParaRPr lang="ru-RU" dirty="0">
            <a:latin typeface="Century Gothic" panose="020B0502020202020204" pitchFamily="34" charset="0"/>
          </a:endParaRPr>
        </a:p>
      </dgm:t>
    </dgm:pt>
    <dgm:pt modelId="{8AF95D38-B5B2-5E45-989E-D66FE0211B1F}" type="parTrans" cxnId="{13F43169-8BA2-EB49-B82E-FF3C2FE7D819}">
      <dgm:prSet/>
      <dgm:spPr/>
      <dgm:t>
        <a:bodyPr/>
        <a:lstStyle/>
        <a:p>
          <a:endParaRPr lang="ru-RU"/>
        </a:p>
      </dgm:t>
    </dgm:pt>
    <dgm:pt modelId="{A22FD597-A8B5-1C4D-89EB-891DCB85C628}" type="sibTrans" cxnId="{13F43169-8BA2-EB49-B82E-FF3C2FE7D819}">
      <dgm:prSet/>
      <dgm:spPr/>
      <dgm:t>
        <a:bodyPr/>
        <a:lstStyle/>
        <a:p>
          <a:endParaRPr lang="ru-RU"/>
        </a:p>
      </dgm:t>
    </dgm:pt>
    <dgm:pt modelId="{18201225-2E5A-AF49-96AF-E30B9B822063}">
      <dgm:prSet phldrT="[Текст]"/>
      <dgm:spPr/>
      <dgm:t>
        <a:bodyPr/>
        <a:lstStyle/>
        <a:p>
          <a:r>
            <a:rPr lang="en-US" dirty="0">
              <a:latin typeface="Century Gothic" panose="020B0502020202020204" pitchFamily="34" charset="0"/>
            </a:rPr>
            <a:t>Customs challenge</a:t>
          </a:r>
          <a:endParaRPr lang="ru-RU" dirty="0">
            <a:latin typeface="Century Gothic" panose="020B0502020202020204" pitchFamily="34" charset="0"/>
          </a:endParaRPr>
        </a:p>
      </dgm:t>
    </dgm:pt>
    <dgm:pt modelId="{E1C65089-5FA2-754F-B03A-F3D309C78D86}" type="parTrans" cxnId="{F53DA7F0-F234-BD40-8822-59313293279E}">
      <dgm:prSet/>
      <dgm:spPr/>
      <dgm:t>
        <a:bodyPr/>
        <a:lstStyle/>
        <a:p>
          <a:endParaRPr lang="ru-RU"/>
        </a:p>
      </dgm:t>
    </dgm:pt>
    <dgm:pt modelId="{01665C1A-BC05-234F-ACBF-3E4D39267ADC}" type="sibTrans" cxnId="{F53DA7F0-F234-BD40-8822-59313293279E}">
      <dgm:prSet/>
      <dgm:spPr/>
      <dgm:t>
        <a:bodyPr/>
        <a:lstStyle/>
        <a:p>
          <a:endParaRPr lang="ru-RU"/>
        </a:p>
      </dgm:t>
    </dgm:pt>
    <dgm:pt modelId="{BAB4BD73-907F-5C41-B3B3-D46DBD30300E}">
      <dgm:prSet phldrT="[Текст]"/>
      <dgm:spPr/>
      <dgm:t>
        <a:bodyPr/>
        <a:lstStyle/>
        <a:p>
          <a:r>
            <a:rPr lang="en-US" dirty="0">
              <a:latin typeface="Century Gothic" panose="020B0502020202020204" pitchFamily="34" charset="0"/>
            </a:rPr>
            <a:t>Customs risk</a:t>
          </a:r>
          <a:endParaRPr lang="ru-RU" dirty="0">
            <a:latin typeface="Century Gothic" panose="020B0502020202020204" pitchFamily="34" charset="0"/>
          </a:endParaRPr>
        </a:p>
      </dgm:t>
    </dgm:pt>
    <dgm:pt modelId="{5FCB7335-E980-164C-946D-1C0C55F524B6}" type="parTrans" cxnId="{5784AC91-D8D5-AB4D-80B1-3DC906711372}">
      <dgm:prSet/>
      <dgm:spPr/>
      <dgm:t>
        <a:bodyPr/>
        <a:lstStyle/>
        <a:p>
          <a:endParaRPr lang="ru-RU"/>
        </a:p>
      </dgm:t>
    </dgm:pt>
    <dgm:pt modelId="{274A8247-D617-774E-907C-F8BF57D401BB}" type="sibTrans" cxnId="{5784AC91-D8D5-AB4D-80B1-3DC906711372}">
      <dgm:prSet/>
      <dgm:spPr/>
      <dgm:t>
        <a:bodyPr/>
        <a:lstStyle/>
        <a:p>
          <a:endParaRPr lang="ru-RU"/>
        </a:p>
      </dgm:t>
    </dgm:pt>
    <dgm:pt modelId="{235606B4-E22D-AB47-A255-DDD5A0A0F7C2}">
      <dgm:prSet/>
      <dgm:spPr/>
      <dgm:t>
        <a:bodyPr/>
        <a:lstStyle/>
        <a:p>
          <a:r>
            <a:rPr lang="en-US" dirty="0">
              <a:latin typeface="Century Gothic" panose="020B0502020202020204" pitchFamily="34" charset="0"/>
            </a:rPr>
            <a:t>Customs</a:t>
          </a:r>
          <a:r>
            <a:rPr lang="en-US" dirty="0"/>
            <a:t> damage</a:t>
          </a:r>
          <a:endParaRPr lang="ru-RU" dirty="0"/>
        </a:p>
      </dgm:t>
    </dgm:pt>
    <dgm:pt modelId="{E433B84B-7A27-6742-A461-85E6BDD2CD43}" type="parTrans" cxnId="{C3810412-B7E6-B941-B6EA-B04207E24715}">
      <dgm:prSet/>
      <dgm:spPr/>
      <dgm:t>
        <a:bodyPr/>
        <a:lstStyle/>
        <a:p>
          <a:endParaRPr lang="ru-RU"/>
        </a:p>
      </dgm:t>
    </dgm:pt>
    <dgm:pt modelId="{D87038AF-56FE-8746-BC7A-86FF778DD3AB}" type="sibTrans" cxnId="{C3810412-B7E6-B941-B6EA-B04207E24715}">
      <dgm:prSet/>
      <dgm:spPr/>
      <dgm:t>
        <a:bodyPr/>
        <a:lstStyle/>
        <a:p>
          <a:endParaRPr lang="ru-RU"/>
        </a:p>
      </dgm:t>
    </dgm:pt>
    <dgm:pt modelId="{77920606-593E-3E44-9D42-14A2C738D35B}" type="pres">
      <dgm:prSet presAssocID="{67646677-FF98-A04B-BF28-F8CC53602E30}" presName="linearFlow" presStyleCnt="0">
        <dgm:presLayoutVars>
          <dgm:dir/>
          <dgm:resizeHandles val="exact"/>
        </dgm:presLayoutVars>
      </dgm:prSet>
      <dgm:spPr/>
    </dgm:pt>
    <dgm:pt modelId="{B138097F-9A37-3246-8331-6597CCF16F67}" type="pres">
      <dgm:prSet presAssocID="{4E972034-8A9E-0F42-96F5-E65257A93FC9}" presName="node" presStyleLbl="node1" presStyleIdx="0" presStyleCnt="4">
        <dgm:presLayoutVars>
          <dgm:bulletEnabled val="1"/>
        </dgm:presLayoutVars>
      </dgm:prSet>
      <dgm:spPr/>
    </dgm:pt>
    <dgm:pt modelId="{AD589115-9540-CA4C-AB5D-88C21A6CED24}" type="pres">
      <dgm:prSet presAssocID="{A22FD597-A8B5-1C4D-89EB-891DCB85C628}" presName="spacerL" presStyleCnt="0"/>
      <dgm:spPr/>
    </dgm:pt>
    <dgm:pt modelId="{5781F4D4-921C-9943-AD80-60E4BAEE6CEE}" type="pres">
      <dgm:prSet presAssocID="{A22FD597-A8B5-1C4D-89EB-891DCB85C628}" presName="sibTrans" presStyleLbl="sibTrans2D1" presStyleIdx="0" presStyleCnt="3"/>
      <dgm:spPr/>
    </dgm:pt>
    <dgm:pt modelId="{A679B61D-0392-6F4C-94D3-9923ED65EFDA}" type="pres">
      <dgm:prSet presAssocID="{A22FD597-A8B5-1C4D-89EB-891DCB85C628}" presName="spacerR" presStyleCnt="0"/>
      <dgm:spPr/>
    </dgm:pt>
    <dgm:pt modelId="{6061E4DE-D011-6244-9B61-2875BAB4103F}" type="pres">
      <dgm:prSet presAssocID="{18201225-2E5A-AF49-96AF-E30B9B822063}" presName="node" presStyleLbl="node1" presStyleIdx="1" presStyleCnt="4">
        <dgm:presLayoutVars>
          <dgm:bulletEnabled val="1"/>
        </dgm:presLayoutVars>
      </dgm:prSet>
      <dgm:spPr/>
    </dgm:pt>
    <dgm:pt modelId="{C87A4C10-6F23-D443-B4BB-C89C10D001DB}" type="pres">
      <dgm:prSet presAssocID="{01665C1A-BC05-234F-ACBF-3E4D39267ADC}" presName="spacerL" presStyleCnt="0"/>
      <dgm:spPr/>
    </dgm:pt>
    <dgm:pt modelId="{9626E003-1318-EF4E-83F4-74718D57FFD7}" type="pres">
      <dgm:prSet presAssocID="{01665C1A-BC05-234F-ACBF-3E4D39267ADC}" presName="sibTrans" presStyleLbl="sibTrans2D1" presStyleIdx="1" presStyleCnt="3"/>
      <dgm:spPr/>
    </dgm:pt>
    <dgm:pt modelId="{76021499-82A1-C847-8834-CA12093469D4}" type="pres">
      <dgm:prSet presAssocID="{01665C1A-BC05-234F-ACBF-3E4D39267ADC}" presName="spacerR" presStyleCnt="0"/>
      <dgm:spPr/>
    </dgm:pt>
    <dgm:pt modelId="{F40C628A-6D71-4B47-9FD7-4BC8FC717BFE}" type="pres">
      <dgm:prSet presAssocID="{235606B4-E22D-AB47-A255-DDD5A0A0F7C2}" presName="node" presStyleLbl="node1" presStyleIdx="2" presStyleCnt="4">
        <dgm:presLayoutVars>
          <dgm:bulletEnabled val="1"/>
        </dgm:presLayoutVars>
      </dgm:prSet>
      <dgm:spPr/>
    </dgm:pt>
    <dgm:pt modelId="{BB0DB854-DCA1-0F45-801F-C03C50EF6E2A}" type="pres">
      <dgm:prSet presAssocID="{D87038AF-56FE-8746-BC7A-86FF778DD3AB}" presName="spacerL" presStyleCnt="0"/>
      <dgm:spPr/>
    </dgm:pt>
    <dgm:pt modelId="{0702C57A-9794-2C48-A46C-D1909F945D24}" type="pres">
      <dgm:prSet presAssocID="{D87038AF-56FE-8746-BC7A-86FF778DD3AB}" presName="sibTrans" presStyleLbl="sibTrans2D1" presStyleIdx="2" presStyleCnt="3"/>
      <dgm:spPr/>
    </dgm:pt>
    <dgm:pt modelId="{7E58E830-4335-B045-8B71-8523EE4BF54B}" type="pres">
      <dgm:prSet presAssocID="{D87038AF-56FE-8746-BC7A-86FF778DD3AB}" presName="spacerR" presStyleCnt="0"/>
      <dgm:spPr/>
    </dgm:pt>
    <dgm:pt modelId="{8C8695E7-342F-8647-B18F-D940C3465949}" type="pres">
      <dgm:prSet presAssocID="{BAB4BD73-907F-5C41-B3B3-D46DBD30300E}" presName="node" presStyleLbl="node1" presStyleIdx="3" presStyleCnt="4">
        <dgm:presLayoutVars>
          <dgm:bulletEnabled val="1"/>
        </dgm:presLayoutVars>
      </dgm:prSet>
      <dgm:spPr/>
    </dgm:pt>
  </dgm:ptLst>
  <dgm:cxnLst>
    <dgm:cxn modelId="{6420C80B-8AD4-8D40-8472-1B2E0DAF3D13}" type="presOf" srcId="{01665C1A-BC05-234F-ACBF-3E4D39267ADC}" destId="{9626E003-1318-EF4E-83F4-74718D57FFD7}" srcOrd="0" destOrd="0" presId="urn:microsoft.com/office/officeart/2005/8/layout/equation1"/>
    <dgm:cxn modelId="{C41DFF0D-EA43-0B43-9333-7E7DB97DB37F}" type="presOf" srcId="{A22FD597-A8B5-1C4D-89EB-891DCB85C628}" destId="{5781F4D4-921C-9943-AD80-60E4BAEE6CEE}" srcOrd="0" destOrd="0" presId="urn:microsoft.com/office/officeart/2005/8/layout/equation1"/>
    <dgm:cxn modelId="{C3810412-B7E6-B941-B6EA-B04207E24715}" srcId="{67646677-FF98-A04B-BF28-F8CC53602E30}" destId="{235606B4-E22D-AB47-A255-DDD5A0A0F7C2}" srcOrd="2" destOrd="0" parTransId="{E433B84B-7A27-6742-A461-85E6BDD2CD43}" sibTransId="{D87038AF-56FE-8746-BC7A-86FF778DD3AB}"/>
    <dgm:cxn modelId="{F576E719-7E02-4945-831C-30FE354B45C4}" type="presOf" srcId="{D87038AF-56FE-8746-BC7A-86FF778DD3AB}" destId="{0702C57A-9794-2C48-A46C-D1909F945D24}" srcOrd="0" destOrd="0" presId="urn:microsoft.com/office/officeart/2005/8/layout/equation1"/>
    <dgm:cxn modelId="{00175C24-9F86-0F45-AEEA-012A7CC513F3}" type="presOf" srcId="{18201225-2E5A-AF49-96AF-E30B9B822063}" destId="{6061E4DE-D011-6244-9B61-2875BAB4103F}" srcOrd="0" destOrd="0" presId="urn:microsoft.com/office/officeart/2005/8/layout/equation1"/>
    <dgm:cxn modelId="{35864D4B-59CC-354A-AC45-14D8A51D8AE1}" type="presOf" srcId="{235606B4-E22D-AB47-A255-DDD5A0A0F7C2}" destId="{F40C628A-6D71-4B47-9FD7-4BC8FC717BFE}" srcOrd="0" destOrd="0" presId="urn:microsoft.com/office/officeart/2005/8/layout/equation1"/>
    <dgm:cxn modelId="{21D3EE4D-C32A-2A47-9B9D-5129CCBA2462}" type="presOf" srcId="{67646677-FF98-A04B-BF28-F8CC53602E30}" destId="{77920606-593E-3E44-9D42-14A2C738D35B}" srcOrd="0" destOrd="0" presId="urn:microsoft.com/office/officeart/2005/8/layout/equation1"/>
    <dgm:cxn modelId="{13F43169-8BA2-EB49-B82E-FF3C2FE7D819}" srcId="{67646677-FF98-A04B-BF28-F8CC53602E30}" destId="{4E972034-8A9E-0F42-96F5-E65257A93FC9}" srcOrd="0" destOrd="0" parTransId="{8AF95D38-B5B2-5E45-989E-D66FE0211B1F}" sibTransId="{A22FD597-A8B5-1C4D-89EB-891DCB85C628}"/>
    <dgm:cxn modelId="{5784AC91-D8D5-AB4D-80B1-3DC906711372}" srcId="{67646677-FF98-A04B-BF28-F8CC53602E30}" destId="{BAB4BD73-907F-5C41-B3B3-D46DBD30300E}" srcOrd="3" destOrd="0" parTransId="{5FCB7335-E980-164C-946D-1C0C55F524B6}" sibTransId="{274A8247-D617-774E-907C-F8BF57D401BB}"/>
    <dgm:cxn modelId="{E1C17993-9550-1E40-BEE2-47054FFA46B6}" type="presOf" srcId="{BAB4BD73-907F-5C41-B3B3-D46DBD30300E}" destId="{8C8695E7-342F-8647-B18F-D940C3465949}" srcOrd="0" destOrd="0" presId="urn:microsoft.com/office/officeart/2005/8/layout/equation1"/>
    <dgm:cxn modelId="{43CEBFC0-AEE8-8D43-BF0D-2AC1E0BBFFBF}" type="presOf" srcId="{4E972034-8A9E-0F42-96F5-E65257A93FC9}" destId="{B138097F-9A37-3246-8331-6597CCF16F67}" srcOrd="0" destOrd="0" presId="urn:microsoft.com/office/officeart/2005/8/layout/equation1"/>
    <dgm:cxn modelId="{F53DA7F0-F234-BD40-8822-59313293279E}" srcId="{67646677-FF98-A04B-BF28-F8CC53602E30}" destId="{18201225-2E5A-AF49-96AF-E30B9B822063}" srcOrd="1" destOrd="0" parTransId="{E1C65089-5FA2-754F-B03A-F3D309C78D86}" sibTransId="{01665C1A-BC05-234F-ACBF-3E4D39267ADC}"/>
    <dgm:cxn modelId="{FDB54212-608A-8B43-BF30-C741E7A1504C}" type="presParOf" srcId="{77920606-593E-3E44-9D42-14A2C738D35B}" destId="{B138097F-9A37-3246-8331-6597CCF16F67}" srcOrd="0" destOrd="0" presId="urn:microsoft.com/office/officeart/2005/8/layout/equation1"/>
    <dgm:cxn modelId="{ADE6300B-2F12-F942-AB5B-30B19ADFE1E8}" type="presParOf" srcId="{77920606-593E-3E44-9D42-14A2C738D35B}" destId="{AD589115-9540-CA4C-AB5D-88C21A6CED24}" srcOrd="1" destOrd="0" presId="urn:microsoft.com/office/officeart/2005/8/layout/equation1"/>
    <dgm:cxn modelId="{55C8A1AB-46B8-1940-8DF3-575505A4FCAE}" type="presParOf" srcId="{77920606-593E-3E44-9D42-14A2C738D35B}" destId="{5781F4D4-921C-9943-AD80-60E4BAEE6CEE}" srcOrd="2" destOrd="0" presId="urn:microsoft.com/office/officeart/2005/8/layout/equation1"/>
    <dgm:cxn modelId="{3076A47F-26BC-F748-8B74-23E8526655F7}" type="presParOf" srcId="{77920606-593E-3E44-9D42-14A2C738D35B}" destId="{A679B61D-0392-6F4C-94D3-9923ED65EFDA}" srcOrd="3" destOrd="0" presId="urn:microsoft.com/office/officeart/2005/8/layout/equation1"/>
    <dgm:cxn modelId="{3DD68F09-1566-7C49-8F4D-FD6D85C65F65}" type="presParOf" srcId="{77920606-593E-3E44-9D42-14A2C738D35B}" destId="{6061E4DE-D011-6244-9B61-2875BAB4103F}" srcOrd="4" destOrd="0" presId="urn:microsoft.com/office/officeart/2005/8/layout/equation1"/>
    <dgm:cxn modelId="{AF9078DD-4F24-8C46-9D1C-11BC75C3CCE0}" type="presParOf" srcId="{77920606-593E-3E44-9D42-14A2C738D35B}" destId="{C87A4C10-6F23-D443-B4BB-C89C10D001DB}" srcOrd="5" destOrd="0" presId="urn:microsoft.com/office/officeart/2005/8/layout/equation1"/>
    <dgm:cxn modelId="{F0A16BB6-131C-BF4C-98FB-557AF8EA2C4A}" type="presParOf" srcId="{77920606-593E-3E44-9D42-14A2C738D35B}" destId="{9626E003-1318-EF4E-83F4-74718D57FFD7}" srcOrd="6" destOrd="0" presId="urn:microsoft.com/office/officeart/2005/8/layout/equation1"/>
    <dgm:cxn modelId="{334BD4DA-671A-EE49-83DB-36E3AE89D810}" type="presParOf" srcId="{77920606-593E-3E44-9D42-14A2C738D35B}" destId="{76021499-82A1-C847-8834-CA12093469D4}" srcOrd="7" destOrd="0" presId="urn:microsoft.com/office/officeart/2005/8/layout/equation1"/>
    <dgm:cxn modelId="{614D3D6A-2720-7048-9BC4-6C4FB4C97B94}" type="presParOf" srcId="{77920606-593E-3E44-9D42-14A2C738D35B}" destId="{F40C628A-6D71-4B47-9FD7-4BC8FC717BFE}" srcOrd="8" destOrd="0" presId="urn:microsoft.com/office/officeart/2005/8/layout/equation1"/>
    <dgm:cxn modelId="{A3A4747F-F1F7-634D-AEE7-74DBB7AFD0AC}" type="presParOf" srcId="{77920606-593E-3E44-9D42-14A2C738D35B}" destId="{BB0DB854-DCA1-0F45-801F-C03C50EF6E2A}" srcOrd="9" destOrd="0" presId="urn:microsoft.com/office/officeart/2005/8/layout/equation1"/>
    <dgm:cxn modelId="{D837D7D0-B301-2E42-B219-9D8A032ACFEB}" type="presParOf" srcId="{77920606-593E-3E44-9D42-14A2C738D35B}" destId="{0702C57A-9794-2C48-A46C-D1909F945D24}" srcOrd="10" destOrd="0" presId="urn:microsoft.com/office/officeart/2005/8/layout/equation1"/>
    <dgm:cxn modelId="{91645B3A-900F-7D46-A707-57598CF02185}" type="presParOf" srcId="{77920606-593E-3E44-9D42-14A2C738D35B}" destId="{7E58E830-4335-B045-8B71-8523EE4BF54B}" srcOrd="11" destOrd="0" presId="urn:microsoft.com/office/officeart/2005/8/layout/equation1"/>
    <dgm:cxn modelId="{78E9C490-87C8-0E42-B916-C50C419FE78F}" type="presParOf" srcId="{77920606-593E-3E44-9D42-14A2C738D35B}" destId="{8C8695E7-342F-8647-B18F-D940C3465949}"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19ED62-8092-6E49-902B-FB024B30389C}" type="doc">
      <dgm:prSet loTypeId="urn:microsoft.com/office/officeart/2005/8/layout/radial6" loCatId="" qsTypeId="urn:microsoft.com/office/officeart/2005/8/quickstyle/simple2" qsCatId="simple" csTypeId="urn:microsoft.com/office/officeart/2005/8/colors/accent3_1" csCatId="accent3" phldr="1"/>
      <dgm:spPr/>
      <dgm:t>
        <a:bodyPr/>
        <a:lstStyle/>
        <a:p>
          <a:endParaRPr lang="ru-RU"/>
        </a:p>
      </dgm:t>
    </dgm:pt>
    <dgm:pt modelId="{054AF2F5-BE2A-EA4E-8D22-AE73B854B6A0}">
      <dgm:prSet phldrT="[Текст]"/>
      <dgm:spPr/>
      <dgm:t>
        <a:bodyPr/>
        <a:lstStyle/>
        <a:p>
          <a:r>
            <a:rPr lang="en-US" b="1" dirty="0">
              <a:latin typeface="Century Gothic" panose="020B0502020202020204" pitchFamily="34" charset="0"/>
            </a:rPr>
            <a:t>Functions of customs risk</a:t>
          </a:r>
          <a:endParaRPr lang="ru-RU" b="1" dirty="0">
            <a:latin typeface="Century Gothic" panose="020B0502020202020204" pitchFamily="34" charset="0"/>
          </a:endParaRPr>
        </a:p>
      </dgm:t>
    </dgm:pt>
    <dgm:pt modelId="{66BD9BDB-0D17-2746-81C3-BA1A0EFBD4E2}" type="parTrans" cxnId="{5B18CB56-BC82-F847-BCBB-4CE7B9D40C21}">
      <dgm:prSet/>
      <dgm:spPr/>
      <dgm:t>
        <a:bodyPr/>
        <a:lstStyle/>
        <a:p>
          <a:endParaRPr lang="ru-RU"/>
        </a:p>
      </dgm:t>
    </dgm:pt>
    <dgm:pt modelId="{82377EB9-2E96-A64D-9F41-62DBAA41C790}" type="sibTrans" cxnId="{5B18CB56-BC82-F847-BCBB-4CE7B9D40C21}">
      <dgm:prSet/>
      <dgm:spPr/>
      <dgm:t>
        <a:bodyPr/>
        <a:lstStyle/>
        <a:p>
          <a:endParaRPr lang="ru-RU"/>
        </a:p>
      </dgm:t>
    </dgm:pt>
    <dgm:pt modelId="{C5B9CC94-FE70-0C42-8837-5EA73C0B1AF0}">
      <dgm:prSet phldrT="[Текст]" custT="1"/>
      <dgm:spPr/>
      <dgm:t>
        <a:bodyPr/>
        <a:lstStyle/>
        <a:p>
          <a:r>
            <a:rPr lang="en-US" sz="900" dirty="0">
              <a:latin typeface="Century Gothic" panose="020B0502020202020204" pitchFamily="34" charset="0"/>
            </a:rPr>
            <a:t>Protective</a:t>
          </a:r>
          <a:endParaRPr lang="ru-RU" sz="900" dirty="0">
            <a:latin typeface="Century Gothic" panose="020B0502020202020204" pitchFamily="34" charset="0"/>
          </a:endParaRPr>
        </a:p>
      </dgm:t>
    </dgm:pt>
    <dgm:pt modelId="{B6F5A1B9-6CC4-7744-BA4D-7AA5A85F1985}" type="parTrans" cxnId="{E94C42C3-A8B6-C04E-B0EF-F9C06FCDFCA9}">
      <dgm:prSet/>
      <dgm:spPr/>
      <dgm:t>
        <a:bodyPr/>
        <a:lstStyle/>
        <a:p>
          <a:endParaRPr lang="ru-RU"/>
        </a:p>
      </dgm:t>
    </dgm:pt>
    <dgm:pt modelId="{12D2E43E-C56C-214C-95C9-4B515DA107AE}" type="sibTrans" cxnId="{E94C42C3-A8B6-C04E-B0EF-F9C06FCDFCA9}">
      <dgm:prSet/>
      <dgm:spPr/>
      <dgm:t>
        <a:bodyPr/>
        <a:lstStyle/>
        <a:p>
          <a:endParaRPr lang="ru-RU"/>
        </a:p>
      </dgm:t>
    </dgm:pt>
    <dgm:pt modelId="{5457BE96-03B5-3C4A-9E7A-69830AAA3A4C}">
      <dgm:prSet phldrT="[Текст]"/>
      <dgm:spPr/>
      <dgm:t>
        <a:bodyPr/>
        <a:lstStyle/>
        <a:p>
          <a:r>
            <a:rPr lang="en-US" dirty="0">
              <a:latin typeface="Century Gothic" panose="020B0502020202020204" pitchFamily="34" charset="0"/>
            </a:rPr>
            <a:t>Innovative</a:t>
          </a:r>
          <a:endParaRPr lang="ru-RU" dirty="0">
            <a:latin typeface="Century Gothic" panose="020B0502020202020204" pitchFamily="34" charset="0"/>
          </a:endParaRPr>
        </a:p>
      </dgm:t>
    </dgm:pt>
    <dgm:pt modelId="{0D355730-07F5-F848-8AE6-7B7A5DC4D3EB}" type="parTrans" cxnId="{1BA19B13-C52B-1D4C-AF84-1A5DCD6E4C52}">
      <dgm:prSet/>
      <dgm:spPr/>
      <dgm:t>
        <a:bodyPr/>
        <a:lstStyle/>
        <a:p>
          <a:endParaRPr lang="ru-RU"/>
        </a:p>
      </dgm:t>
    </dgm:pt>
    <dgm:pt modelId="{B0C309AE-32EF-4346-AC11-F5D0C3E2FA03}" type="sibTrans" cxnId="{1BA19B13-C52B-1D4C-AF84-1A5DCD6E4C52}">
      <dgm:prSet/>
      <dgm:spPr/>
      <dgm:t>
        <a:bodyPr/>
        <a:lstStyle/>
        <a:p>
          <a:endParaRPr lang="ru-RU"/>
        </a:p>
      </dgm:t>
    </dgm:pt>
    <dgm:pt modelId="{90DDBAE5-5863-7E48-B4BC-342827C421BE}">
      <dgm:prSet phldrT="[Текст]"/>
      <dgm:spPr/>
      <dgm:t>
        <a:bodyPr/>
        <a:lstStyle/>
        <a:p>
          <a:r>
            <a:rPr lang="en-US" dirty="0">
              <a:latin typeface="Century Gothic" panose="020B0502020202020204" pitchFamily="34" charset="0"/>
            </a:rPr>
            <a:t>Indicative</a:t>
          </a:r>
          <a:endParaRPr lang="ru-RU" dirty="0">
            <a:latin typeface="Century Gothic" panose="020B0502020202020204" pitchFamily="34" charset="0"/>
          </a:endParaRPr>
        </a:p>
      </dgm:t>
    </dgm:pt>
    <dgm:pt modelId="{92360FE8-4BD5-D746-900D-2614B9644BB1}" type="parTrans" cxnId="{BEC18150-344A-014A-AF67-9CEF88D72044}">
      <dgm:prSet/>
      <dgm:spPr/>
      <dgm:t>
        <a:bodyPr/>
        <a:lstStyle/>
        <a:p>
          <a:endParaRPr lang="ru-RU"/>
        </a:p>
      </dgm:t>
    </dgm:pt>
    <dgm:pt modelId="{BDE45516-5CCC-5D47-899B-3414CB934B77}" type="sibTrans" cxnId="{BEC18150-344A-014A-AF67-9CEF88D72044}">
      <dgm:prSet/>
      <dgm:spPr/>
      <dgm:t>
        <a:bodyPr/>
        <a:lstStyle/>
        <a:p>
          <a:endParaRPr lang="ru-RU"/>
        </a:p>
      </dgm:t>
    </dgm:pt>
    <dgm:pt modelId="{DEB8564D-90BC-A34D-9A2E-F96853CC0984}">
      <dgm:prSet phldrT="[Текст]" custT="1"/>
      <dgm:spPr/>
      <dgm:t>
        <a:bodyPr/>
        <a:lstStyle/>
        <a:p>
          <a:r>
            <a:rPr lang="en-US" sz="900" dirty="0">
              <a:latin typeface="Century Gothic" panose="020B0502020202020204" pitchFamily="34" charset="0"/>
            </a:rPr>
            <a:t>Analytical</a:t>
          </a:r>
          <a:endParaRPr lang="ru-RU" sz="900" dirty="0">
            <a:latin typeface="Century Gothic" panose="020B0502020202020204" pitchFamily="34" charset="0"/>
          </a:endParaRPr>
        </a:p>
      </dgm:t>
    </dgm:pt>
    <dgm:pt modelId="{D6AD73C9-6C30-6E48-8EF6-50559DB96236}" type="parTrans" cxnId="{73BFE693-F7F9-9846-91B7-FEF602D7E7DF}">
      <dgm:prSet/>
      <dgm:spPr/>
      <dgm:t>
        <a:bodyPr/>
        <a:lstStyle/>
        <a:p>
          <a:endParaRPr lang="ru-RU"/>
        </a:p>
      </dgm:t>
    </dgm:pt>
    <dgm:pt modelId="{53162181-B8E0-2E4E-B200-755F50EB9B93}" type="sibTrans" cxnId="{73BFE693-F7F9-9846-91B7-FEF602D7E7DF}">
      <dgm:prSet/>
      <dgm:spPr/>
      <dgm:t>
        <a:bodyPr/>
        <a:lstStyle/>
        <a:p>
          <a:endParaRPr lang="ru-RU"/>
        </a:p>
      </dgm:t>
    </dgm:pt>
    <dgm:pt modelId="{ACF3D83B-195C-F143-9F45-1F04C01D7DDC}" type="pres">
      <dgm:prSet presAssocID="{1F19ED62-8092-6E49-902B-FB024B30389C}" presName="Name0" presStyleCnt="0">
        <dgm:presLayoutVars>
          <dgm:chMax val="1"/>
          <dgm:dir/>
          <dgm:animLvl val="ctr"/>
          <dgm:resizeHandles val="exact"/>
        </dgm:presLayoutVars>
      </dgm:prSet>
      <dgm:spPr/>
    </dgm:pt>
    <dgm:pt modelId="{B81788DF-3F7E-8349-9491-3F656C9C4C93}" type="pres">
      <dgm:prSet presAssocID="{054AF2F5-BE2A-EA4E-8D22-AE73B854B6A0}" presName="centerShape" presStyleLbl="node0" presStyleIdx="0" presStyleCnt="1" custScaleX="124042" custScaleY="103528"/>
      <dgm:spPr/>
    </dgm:pt>
    <dgm:pt modelId="{7613A4ED-A238-0F4A-9C02-3E7192E21FAF}" type="pres">
      <dgm:prSet presAssocID="{C5B9CC94-FE70-0C42-8837-5EA73C0B1AF0}" presName="node" presStyleLbl="node1" presStyleIdx="0" presStyleCnt="4" custScaleX="117978">
        <dgm:presLayoutVars>
          <dgm:bulletEnabled val="1"/>
        </dgm:presLayoutVars>
      </dgm:prSet>
      <dgm:spPr/>
    </dgm:pt>
    <dgm:pt modelId="{0BF9F282-9678-9F44-9CA8-82CA9DAF181D}" type="pres">
      <dgm:prSet presAssocID="{C5B9CC94-FE70-0C42-8837-5EA73C0B1AF0}" presName="dummy" presStyleCnt="0"/>
      <dgm:spPr/>
    </dgm:pt>
    <dgm:pt modelId="{57C98AAD-3536-BF44-A384-4DB5D2157584}" type="pres">
      <dgm:prSet presAssocID="{12D2E43E-C56C-214C-95C9-4B515DA107AE}" presName="sibTrans" presStyleLbl="sibTrans2D1" presStyleIdx="0" presStyleCnt="4"/>
      <dgm:spPr/>
    </dgm:pt>
    <dgm:pt modelId="{7062F5E1-2C6A-8440-A3B8-8F6D4D2E86D5}" type="pres">
      <dgm:prSet presAssocID="{5457BE96-03B5-3C4A-9E7A-69830AAA3A4C}" presName="node" presStyleLbl="node1" presStyleIdx="1" presStyleCnt="4" custScaleX="113202">
        <dgm:presLayoutVars>
          <dgm:bulletEnabled val="1"/>
        </dgm:presLayoutVars>
      </dgm:prSet>
      <dgm:spPr/>
    </dgm:pt>
    <dgm:pt modelId="{87CC67E2-1635-0343-85B6-FCEEAD54C6B8}" type="pres">
      <dgm:prSet presAssocID="{5457BE96-03B5-3C4A-9E7A-69830AAA3A4C}" presName="dummy" presStyleCnt="0"/>
      <dgm:spPr/>
    </dgm:pt>
    <dgm:pt modelId="{9C239231-7C8F-BE48-BC34-FE63115F5D0E}" type="pres">
      <dgm:prSet presAssocID="{B0C309AE-32EF-4346-AC11-F5D0C3E2FA03}" presName="sibTrans" presStyleLbl="sibTrans2D1" presStyleIdx="1" presStyleCnt="4"/>
      <dgm:spPr/>
    </dgm:pt>
    <dgm:pt modelId="{FB259619-94AA-CC48-818C-3595805046D4}" type="pres">
      <dgm:prSet presAssocID="{90DDBAE5-5863-7E48-B4BC-342827C421BE}" presName="node" presStyleLbl="node1" presStyleIdx="2" presStyleCnt="4">
        <dgm:presLayoutVars>
          <dgm:bulletEnabled val="1"/>
        </dgm:presLayoutVars>
      </dgm:prSet>
      <dgm:spPr/>
    </dgm:pt>
    <dgm:pt modelId="{FA8AABE8-746F-374A-9015-7E2BD27BEBC0}" type="pres">
      <dgm:prSet presAssocID="{90DDBAE5-5863-7E48-B4BC-342827C421BE}" presName="dummy" presStyleCnt="0"/>
      <dgm:spPr/>
    </dgm:pt>
    <dgm:pt modelId="{D6B77C24-EBEE-F742-9CB0-7033D5C152D2}" type="pres">
      <dgm:prSet presAssocID="{BDE45516-5CCC-5D47-899B-3414CB934B77}" presName="sibTrans" presStyleLbl="sibTrans2D1" presStyleIdx="2" presStyleCnt="4"/>
      <dgm:spPr/>
    </dgm:pt>
    <dgm:pt modelId="{1958783C-1FD5-BF49-8673-DE738CC39B1C}" type="pres">
      <dgm:prSet presAssocID="{DEB8564D-90BC-A34D-9A2E-F96853CC0984}" presName="node" presStyleLbl="node1" presStyleIdx="3" presStyleCnt="4" custScaleX="118111" custScaleY="94414">
        <dgm:presLayoutVars>
          <dgm:bulletEnabled val="1"/>
        </dgm:presLayoutVars>
      </dgm:prSet>
      <dgm:spPr/>
    </dgm:pt>
    <dgm:pt modelId="{C6486ABF-612B-724E-AA9E-BDEA43F419F2}" type="pres">
      <dgm:prSet presAssocID="{DEB8564D-90BC-A34D-9A2E-F96853CC0984}" presName="dummy" presStyleCnt="0"/>
      <dgm:spPr/>
    </dgm:pt>
    <dgm:pt modelId="{148C3BEA-BBDC-A441-8C76-D102C4E192CC}" type="pres">
      <dgm:prSet presAssocID="{53162181-B8E0-2E4E-B200-755F50EB9B93}" presName="sibTrans" presStyleLbl="sibTrans2D1" presStyleIdx="3" presStyleCnt="4"/>
      <dgm:spPr/>
    </dgm:pt>
  </dgm:ptLst>
  <dgm:cxnLst>
    <dgm:cxn modelId="{AB5C4713-5FA5-E14D-A21D-ED780915651F}" type="presOf" srcId="{53162181-B8E0-2E4E-B200-755F50EB9B93}" destId="{148C3BEA-BBDC-A441-8C76-D102C4E192CC}" srcOrd="0" destOrd="0" presId="urn:microsoft.com/office/officeart/2005/8/layout/radial6"/>
    <dgm:cxn modelId="{1BA19B13-C52B-1D4C-AF84-1A5DCD6E4C52}" srcId="{054AF2F5-BE2A-EA4E-8D22-AE73B854B6A0}" destId="{5457BE96-03B5-3C4A-9E7A-69830AAA3A4C}" srcOrd="1" destOrd="0" parTransId="{0D355730-07F5-F848-8AE6-7B7A5DC4D3EB}" sibTransId="{B0C309AE-32EF-4346-AC11-F5D0C3E2FA03}"/>
    <dgm:cxn modelId="{D0B6621B-4A1A-E444-9E44-987E8411FC8C}" type="presOf" srcId="{B0C309AE-32EF-4346-AC11-F5D0C3E2FA03}" destId="{9C239231-7C8F-BE48-BC34-FE63115F5D0E}" srcOrd="0" destOrd="0" presId="urn:microsoft.com/office/officeart/2005/8/layout/radial6"/>
    <dgm:cxn modelId="{F909951B-4337-8A43-AAC2-14AFC354068F}" type="presOf" srcId="{1F19ED62-8092-6E49-902B-FB024B30389C}" destId="{ACF3D83B-195C-F143-9F45-1F04C01D7DDC}" srcOrd="0" destOrd="0" presId="urn:microsoft.com/office/officeart/2005/8/layout/radial6"/>
    <dgm:cxn modelId="{BEC18150-344A-014A-AF67-9CEF88D72044}" srcId="{054AF2F5-BE2A-EA4E-8D22-AE73B854B6A0}" destId="{90DDBAE5-5863-7E48-B4BC-342827C421BE}" srcOrd="2" destOrd="0" parTransId="{92360FE8-4BD5-D746-900D-2614B9644BB1}" sibTransId="{BDE45516-5CCC-5D47-899B-3414CB934B77}"/>
    <dgm:cxn modelId="{B3A0A150-F829-D64A-973B-7A2E0400E3A8}" type="presOf" srcId="{5457BE96-03B5-3C4A-9E7A-69830AAA3A4C}" destId="{7062F5E1-2C6A-8440-A3B8-8F6D4D2E86D5}" srcOrd="0" destOrd="0" presId="urn:microsoft.com/office/officeart/2005/8/layout/radial6"/>
    <dgm:cxn modelId="{5B18CB56-BC82-F847-BCBB-4CE7B9D40C21}" srcId="{1F19ED62-8092-6E49-902B-FB024B30389C}" destId="{054AF2F5-BE2A-EA4E-8D22-AE73B854B6A0}" srcOrd="0" destOrd="0" parTransId="{66BD9BDB-0D17-2746-81C3-BA1A0EFBD4E2}" sibTransId="{82377EB9-2E96-A64D-9F41-62DBAA41C790}"/>
    <dgm:cxn modelId="{E72D2161-6A78-9448-AC83-5C329B4438C0}" type="presOf" srcId="{C5B9CC94-FE70-0C42-8837-5EA73C0B1AF0}" destId="{7613A4ED-A238-0F4A-9C02-3E7192E21FAF}" srcOrd="0" destOrd="0" presId="urn:microsoft.com/office/officeart/2005/8/layout/radial6"/>
    <dgm:cxn modelId="{CC207F64-7793-4141-8D79-3BCE95A9773E}" type="presOf" srcId="{DEB8564D-90BC-A34D-9A2E-F96853CC0984}" destId="{1958783C-1FD5-BF49-8673-DE738CC39B1C}" srcOrd="0" destOrd="0" presId="urn:microsoft.com/office/officeart/2005/8/layout/radial6"/>
    <dgm:cxn modelId="{014C418F-7A0B-9748-92A6-6669E7DA483D}" type="presOf" srcId="{BDE45516-5CCC-5D47-899B-3414CB934B77}" destId="{D6B77C24-EBEE-F742-9CB0-7033D5C152D2}" srcOrd="0" destOrd="0" presId="urn:microsoft.com/office/officeart/2005/8/layout/radial6"/>
    <dgm:cxn modelId="{73BFE693-F7F9-9846-91B7-FEF602D7E7DF}" srcId="{054AF2F5-BE2A-EA4E-8D22-AE73B854B6A0}" destId="{DEB8564D-90BC-A34D-9A2E-F96853CC0984}" srcOrd="3" destOrd="0" parTransId="{D6AD73C9-6C30-6E48-8EF6-50559DB96236}" sibTransId="{53162181-B8E0-2E4E-B200-755F50EB9B93}"/>
    <dgm:cxn modelId="{E94C42C3-A8B6-C04E-B0EF-F9C06FCDFCA9}" srcId="{054AF2F5-BE2A-EA4E-8D22-AE73B854B6A0}" destId="{C5B9CC94-FE70-0C42-8837-5EA73C0B1AF0}" srcOrd="0" destOrd="0" parTransId="{B6F5A1B9-6CC4-7744-BA4D-7AA5A85F1985}" sibTransId="{12D2E43E-C56C-214C-95C9-4B515DA107AE}"/>
    <dgm:cxn modelId="{55F9A1CC-7814-794E-AEDC-6B9DAAEB20D7}" type="presOf" srcId="{90DDBAE5-5863-7E48-B4BC-342827C421BE}" destId="{FB259619-94AA-CC48-818C-3595805046D4}" srcOrd="0" destOrd="0" presId="urn:microsoft.com/office/officeart/2005/8/layout/radial6"/>
    <dgm:cxn modelId="{593958D7-860C-804D-90A3-185C753D3C1F}" type="presOf" srcId="{12D2E43E-C56C-214C-95C9-4B515DA107AE}" destId="{57C98AAD-3536-BF44-A384-4DB5D2157584}" srcOrd="0" destOrd="0" presId="urn:microsoft.com/office/officeart/2005/8/layout/radial6"/>
    <dgm:cxn modelId="{01F6D1E7-B9B1-DC46-A36E-B02C02F51117}" type="presOf" srcId="{054AF2F5-BE2A-EA4E-8D22-AE73B854B6A0}" destId="{B81788DF-3F7E-8349-9491-3F656C9C4C93}" srcOrd="0" destOrd="0" presId="urn:microsoft.com/office/officeart/2005/8/layout/radial6"/>
    <dgm:cxn modelId="{9C592302-04E4-9242-A1D5-1FCF2812505F}" type="presParOf" srcId="{ACF3D83B-195C-F143-9F45-1F04C01D7DDC}" destId="{B81788DF-3F7E-8349-9491-3F656C9C4C93}" srcOrd="0" destOrd="0" presId="urn:microsoft.com/office/officeart/2005/8/layout/radial6"/>
    <dgm:cxn modelId="{8240BEE0-6295-3543-890A-B1E6222A388A}" type="presParOf" srcId="{ACF3D83B-195C-F143-9F45-1F04C01D7DDC}" destId="{7613A4ED-A238-0F4A-9C02-3E7192E21FAF}" srcOrd="1" destOrd="0" presId="urn:microsoft.com/office/officeart/2005/8/layout/radial6"/>
    <dgm:cxn modelId="{6B351C6B-5DA5-6E4C-8ADB-75BFB0DE3856}" type="presParOf" srcId="{ACF3D83B-195C-F143-9F45-1F04C01D7DDC}" destId="{0BF9F282-9678-9F44-9CA8-82CA9DAF181D}" srcOrd="2" destOrd="0" presId="urn:microsoft.com/office/officeart/2005/8/layout/radial6"/>
    <dgm:cxn modelId="{AC8F62DE-CEB0-0841-B9B2-40995EB6433E}" type="presParOf" srcId="{ACF3D83B-195C-F143-9F45-1F04C01D7DDC}" destId="{57C98AAD-3536-BF44-A384-4DB5D2157584}" srcOrd="3" destOrd="0" presId="urn:microsoft.com/office/officeart/2005/8/layout/radial6"/>
    <dgm:cxn modelId="{DB96906F-FB4D-E340-86DB-56055153711A}" type="presParOf" srcId="{ACF3D83B-195C-F143-9F45-1F04C01D7DDC}" destId="{7062F5E1-2C6A-8440-A3B8-8F6D4D2E86D5}" srcOrd="4" destOrd="0" presId="urn:microsoft.com/office/officeart/2005/8/layout/radial6"/>
    <dgm:cxn modelId="{7AD3D6FB-3CAA-8E4A-853D-753CECED0ADD}" type="presParOf" srcId="{ACF3D83B-195C-F143-9F45-1F04C01D7DDC}" destId="{87CC67E2-1635-0343-85B6-FCEEAD54C6B8}" srcOrd="5" destOrd="0" presId="urn:microsoft.com/office/officeart/2005/8/layout/radial6"/>
    <dgm:cxn modelId="{FEFD1D03-C552-754A-81BB-964247D08FBC}" type="presParOf" srcId="{ACF3D83B-195C-F143-9F45-1F04C01D7DDC}" destId="{9C239231-7C8F-BE48-BC34-FE63115F5D0E}" srcOrd="6" destOrd="0" presId="urn:microsoft.com/office/officeart/2005/8/layout/radial6"/>
    <dgm:cxn modelId="{44C2E1A7-F738-6546-BAE2-2CFD77159711}" type="presParOf" srcId="{ACF3D83B-195C-F143-9F45-1F04C01D7DDC}" destId="{FB259619-94AA-CC48-818C-3595805046D4}" srcOrd="7" destOrd="0" presId="urn:microsoft.com/office/officeart/2005/8/layout/radial6"/>
    <dgm:cxn modelId="{9DA14F55-D766-CF41-80B9-36C18983ED15}" type="presParOf" srcId="{ACF3D83B-195C-F143-9F45-1F04C01D7DDC}" destId="{FA8AABE8-746F-374A-9015-7E2BD27BEBC0}" srcOrd="8" destOrd="0" presId="urn:microsoft.com/office/officeart/2005/8/layout/radial6"/>
    <dgm:cxn modelId="{74DF0961-1B8E-1741-ACE6-452FDFB5C494}" type="presParOf" srcId="{ACF3D83B-195C-F143-9F45-1F04C01D7DDC}" destId="{D6B77C24-EBEE-F742-9CB0-7033D5C152D2}" srcOrd="9" destOrd="0" presId="urn:microsoft.com/office/officeart/2005/8/layout/radial6"/>
    <dgm:cxn modelId="{DBCE4E7A-1028-7148-9515-B181F641A386}" type="presParOf" srcId="{ACF3D83B-195C-F143-9F45-1F04C01D7DDC}" destId="{1958783C-1FD5-BF49-8673-DE738CC39B1C}" srcOrd="10" destOrd="0" presId="urn:microsoft.com/office/officeart/2005/8/layout/radial6"/>
    <dgm:cxn modelId="{D0D96700-DAA0-2A46-9842-DC85EE4C4E45}" type="presParOf" srcId="{ACF3D83B-195C-F143-9F45-1F04C01D7DDC}" destId="{C6486ABF-612B-724E-AA9E-BDEA43F419F2}" srcOrd="11" destOrd="0" presId="urn:microsoft.com/office/officeart/2005/8/layout/radial6"/>
    <dgm:cxn modelId="{B59B45A4-EAEC-B041-911B-D5C31525C478}" type="presParOf" srcId="{ACF3D83B-195C-F143-9F45-1F04C01D7DDC}" destId="{148C3BEA-BBDC-A441-8C76-D102C4E192CC}"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6E3670-B285-4242-9FB9-BBEE10DE7ECA}">
      <dsp:nvSpPr>
        <dsp:cNvPr id="0" name=""/>
        <dsp:cNvSpPr/>
      </dsp:nvSpPr>
      <dsp:spPr>
        <a:xfrm>
          <a:off x="2748568" y="1697155"/>
          <a:ext cx="1425165" cy="1425165"/>
        </a:xfrm>
        <a:prstGeom prst="ellips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entury Gothic" panose="020B0502020202020204" pitchFamily="34" charset="0"/>
            </a:rPr>
            <a:t>Customs risk</a:t>
          </a:r>
          <a:endParaRPr lang="ru-RU" sz="1800" b="1" kern="1200" dirty="0">
            <a:latin typeface="Century Gothic" panose="020B0502020202020204" pitchFamily="34" charset="0"/>
          </a:endParaRPr>
        </a:p>
      </dsp:txBody>
      <dsp:txXfrm>
        <a:off x="2957279" y="1905866"/>
        <a:ext cx="1007743" cy="1007743"/>
      </dsp:txXfrm>
    </dsp:sp>
    <dsp:sp modelId="{FB6A8B27-7FCF-1841-B6EC-CB2CBCAD0A79}">
      <dsp:nvSpPr>
        <dsp:cNvPr id="0" name=""/>
        <dsp:cNvSpPr/>
      </dsp:nvSpPr>
      <dsp:spPr>
        <a:xfrm rot="12418078">
          <a:off x="1214325" y="1474486"/>
          <a:ext cx="1615764" cy="406172"/>
        </a:xfrm>
        <a:prstGeom prst="leftArrow">
          <a:avLst>
            <a:gd name="adj1" fmla="val 60000"/>
            <a:gd name="adj2" fmla="val 50000"/>
          </a:avLst>
        </a:prstGeom>
        <a:gradFill rotWithShape="0">
          <a:gsLst>
            <a:gs pos="0">
              <a:schemeClr val="accent3">
                <a:tint val="60000"/>
                <a:hueOff val="0"/>
                <a:satOff val="0"/>
                <a:lumOff val="0"/>
                <a:alphaOff val="0"/>
                <a:tint val="50000"/>
                <a:satMod val="300000"/>
              </a:schemeClr>
            </a:gs>
            <a:gs pos="35000">
              <a:schemeClr val="accent3">
                <a:tint val="60000"/>
                <a:hueOff val="0"/>
                <a:satOff val="0"/>
                <a:lumOff val="0"/>
                <a:alphaOff val="0"/>
                <a:tint val="37000"/>
                <a:satMod val="300000"/>
              </a:schemeClr>
            </a:gs>
            <a:gs pos="100000">
              <a:schemeClr val="accent3">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4F45464C-C5D9-1044-AD44-5A27BC87EF4F}">
      <dsp:nvSpPr>
        <dsp:cNvPr id="0" name=""/>
        <dsp:cNvSpPr/>
      </dsp:nvSpPr>
      <dsp:spPr>
        <a:xfrm>
          <a:off x="0" y="769641"/>
          <a:ext cx="2604349" cy="108312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Century Gothic" panose="020B0502020202020204" pitchFamily="34" charset="0"/>
            </a:rPr>
            <a:t>The probability/likelihood of violations of customs rules, implementation of customs threats, non-compliance with customs legislation</a:t>
          </a:r>
          <a:endParaRPr lang="ru-RU" sz="1300" kern="1200" dirty="0">
            <a:latin typeface="Century Gothic" panose="020B0502020202020204" pitchFamily="34" charset="0"/>
          </a:endParaRPr>
        </a:p>
      </dsp:txBody>
      <dsp:txXfrm>
        <a:off x="31724" y="801365"/>
        <a:ext cx="2540901" cy="1019677"/>
      </dsp:txXfrm>
    </dsp:sp>
    <dsp:sp modelId="{A360BF39-5E7E-404D-AD0E-83B45295C56C}">
      <dsp:nvSpPr>
        <dsp:cNvPr id="0" name=""/>
        <dsp:cNvSpPr/>
      </dsp:nvSpPr>
      <dsp:spPr>
        <a:xfrm rot="16200000">
          <a:off x="2915548" y="884957"/>
          <a:ext cx="1091205" cy="406172"/>
        </a:xfrm>
        <a:prstGeom prst="leftArrow">
          <a:avLst>
            <a:gd name="adj1" fmla="val 60000"/>
            <a:gd name="adj2" fmla="val 50000"/>
          </a:avLst>
        </a:prstGeom>
        <a:gradFill rotWithShape="0">
          <a:gsLst>
            <a:gs pos="0">
              <a:schemeClr val="accent3">
                <a:tint val="60000"/>
                <a:hueOff val="0"/>
                <a:satOff val="0"/>
                <a:lumOff val="0"/>
                <a:alphaOff val="0"/>
                <a:tint val="50000"/>
                <a:satMod val="300000"/>
              </a:schemeClr>
            </a:gs>
            <a:gs pos="35000">
              <a:schemeClr val="accent3">
                <a:tint val="60000"/>
                <a:hueOff val="0"/>
                <a:satOff val="0"/>
                <a:lumOff val="0"/>
                <a:alphaOff val="0"/>
                <a:tint val="37000"/>
                <a:satMod val="300000"/>
              </a:schemeClr>
            </a:gs>
            <a:gs pos="100000">
              <a:schemeClr val="accent3">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7FAFB6C8-21C4-2A4B-A3CD-BE4CCEDB7CB3}">
      <dsp:nvSpPr>
        <dsp:cNvPr id="0" name=""/>
        <dsp:cNvSpPr/>
      </dsp:nvSpPr>
      <dsp:spPr>
        <a:xfrm>
          <a:off x="2784197" y="877"/>
          <a:ext cx="1353907" cy="108312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Century Gothic" panose="020B0502020202020204" pitchFamily="34" charset="0"/>
            </a:rPr>
            <a:t>Loss/threat of loss</a:t>
          </a:r>
          <a:endParaRPr lang="ru-RU" sz="1300" kern="1200" dirty="0">
            <a:latin typeface="Century Gothic" panose="020B0502020202020204" pitchFamily="34" charset="0"/>
          </a:endParaRPr>
        </a:p>
      </dsp:txBody>
      <dsp:txXfrm>
        <a:off x="2815921" y="32601"/>
        <a:ext cx="1290459" cy="1019677"/>
      </dsp:txXfrm>
    </dsp:sp>
    <dsp:sp modelId="{104FB1FE-8F29-7C4B-8F45-86AF051FA59C}">
      <dsp:nvSpPr>
        <dsp:cNvPr id="0" name=""/>
        <dsp:cNvSpPr/>
      </dsp:nvSpPr>
      <dsp:spPr>
        <a:xfrm rot="19964508">
          <a:off x="4088893" y="1494730"/>
          <a:ext cx="1508109" cy="406172"/>
        </a:xfrm>
        <a:prstGeom prst="leftArrow">
          <a:avLst>
            <a:gd name="adj1" fmla="val 60000"/>
            <a:gd name="adj2" fmla="val 50000"/>
          </a:avLst>
        </a:prstGeom>
        <a:gradFill rotWithShape="0">
          <a:gsLst>
            <a:gs pos="0">
              <a:schemeClr val="accent3">
                <a:tint val="60000"/>
                <a:hueOff val="0"/>
                <a:satOff val="0"/>
                <a:lumOff val="0"/>
                <a:alphaOff val="0"/>
                <a:tint val="50000"/>
                <a:satMod val="300000"/>
              </a:schemeClr>
            </a:gs>
            <a:gs pos="35000">
              <a:schemeClr val="accent3">
                <a:tint val="60000"/>
                <a:hueOff val="0"/>
                <a:satOff val="0"/>
                <a:lumOff val="0"/>
                <a:alphaOff val="0"/>
                <a:tint val="37000"/>
                <a:satMod val="300000"/>
              </a:schemeClr>
            </a:gs>
            <a:gs pos="100000">
              <a:schemeClr val="accent3">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120F81FE-E125-124F-8025-59F281062A8A}">
      <dsp:nvSpPr>
        <dsp:cNvPr id="0" name=""/>
        <dsp:cNvSpPr/>
      </dsp:nvSpPr>
      <dsp:spPr>
        <a:xfrm>
          <a:off x="4485088" y="810895"/>
          <a:ext cx="2056355" cy="1083125"/>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GB" sz="1300" kern="1200" dirty="0">
              <a:latin typeface="Century Gothic" panose="020B0502020202020204" pitchFamily="34" charset="0"/>
            </a:rPr>
            <a:t>A combination of the probability of violations and negative consequences</a:t>
          </a:r>
          <a:endParaRPr lang="ru-RU" sz="1300" kern="1200" dirty="0">
            <a:latin typeface="Century Gothic" panose="020B0502020202020204" pitchFamily="34" charset="0"/>
          </a:endParaRPr>
        </a:p>
      </dsp:txBody>
      <dsp:txXfrm>
        <a:off x="4516812" y="842619"/>
        <a:ext cx="1992907" cy="10196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38097F-9A37-3246-8331-6597CCF16F67}">
      <dsp:nvSpPr>
        <dsp:cNvPr id="0" name=""/>
        <dsp:cNvSpPr/>
      </dsp:nvSpPr>
      <dsp:spPr>
        <a:xfrm>
          <a:off x="3518" y="491280"/>
          <a:ext cx="977443" cy="977443"/>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Century Gothic" panose="020B0502020202020204" pitchFamily="34" charset="0"/>
            </a:rPr>
            <a:t>Customs threat</a:t>
          </a:r>
          <a:endParaRPr lang="ru-RU" sz="1000" kern="1200" dirty="0">
            <a:latin typeface="Century Gothic" panose="020B0502020202020204" pitchFamily="34" charset="0"/>
          </a:endParaRPr>
        </a:p>
      </dsp:txBody>
      <dsp:txXfrm>
        <a:off x="146661" y="634423"/>
        <a:ext cx="691157" cy="691157"/>
      </dsp:txXfrm>
    </dsp:sp>
    <dsp:sp modelId="{5781F4D4-921C-9943-AD80-60E4BAEE6CEE}">
      <dsp:nvSpPr>
        <dsp:cNvPr id="0" name=""/>
        <dsp:cNvSpPr/>
      </dsp:nvSpPr>
      <dsp:spPr>
        <a:xfrm>
          <a:off x="1060330" y="696543"/>
          <a:ext cx="566917" cy="566917"/>
        </a:xfrm>
        <a:prstGeom prst="mathPlus">
          <a:avLst/>
        </a:prstGeom>
        <a:solidFill>
          <a:schemeClr val="accent5">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1135475" y="913332"/>
        <a:ext cx="416627" cy="133339"/>
      </dsp:txXfrm>
    </dsp:sp>
    <dsp:sp modelId="{6061E4DE-D011-6244-9B61-2875BAB4103F}">
      <dsp:nvSpPr>
        <dsp:cNvPr id="0" name=""/>
        <dsp:cNvSpPr/>
      </dsp:nvSpPr>
      <dsp:spPr>
        <a:xfrm>
          <a:off x="1706616" y="491280"/>
          <a:ext cx="977443" cy="977443"/>
        </a:xfrm>
        <a:prstGeom prst="ellipse">
          <a:avLst/>
        </a:prstGeom>
        <a:solidFill>
          <a:schemeClr val="accent5">
            <a:hueOff val="-3311292"/>
            <a:satOff val="13270"/>
            <a:lumOff val="28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Century Gothic" panose="020B0502020202020204" pitchFamily="34" charset="0"/>
            </a:rPr>
            <a:t>Customs challenge</a:t>
          </a:r>
          <a:endParaRPr lang="ru-RU" sz="1000" kern="1200" dirty="0">
            <a:latin typeface="Century Gothic" panose="020B0502020202020204" pitchFamily="34" charset="0"/>
          </a:endParaRPr>
        </a:p>
      </dsp:txBody>
      <dsp:txXfrm>
        <a:off x="1849759" y="634423"/>
        <a:ext cx="691157" cy="691157"/>
      </dsp:txXfrm>
    </dsp:sp>
    <dsp:sp modelId="{9626E003-1318-EF4E-83F4-74718D57FFD7}">
      <dsp:nvSpPr>
        <dsp:cNvPr id="0" name=""/>
        <dsp:cNvSpPr/>
      </dsp:nvSpPr>
      <dsp:spPr>
        <a:xfrm>
          <a:off x="2763428" y="696543"/>
          <a:ext cx="566917" cy="566917"/>
        </a:xfrm>
        <a:prstGeom prst="mathPlus">
          <a:avLst/>
        </a:prstGeom>
        <a:solidFill>
          <a:schemeClr val="accent5">
            <a:hueOff val="-4966938"/>
            <a:satOff val="19906"/>
            <a:lumOff val="4314"/>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2838573" y="913332"/>
        <a:ext cx="416627" cy="133339"/>
      </dsp:txXfrm>
    </dsp:sp>
    <dsp:sp modelId="{F40C628A-6D71-4B47-9FD7-4BC8FC717BFE}">
      <dsp:nvSpPr>
        <dsp:cNvPr id="0" name=""/>
        <dsp:cNvSpPr/>
      </dsp:nvSpPr>
      <dsp:spPr>
        <a:xfrm>
          <a:off x="3409714" y="491280"/>
          <a:ext cx="977443" cy="977443"/>
        </a:xfrm>
        <a:prstGeom prst="ellipse">
          <a:avLst/>
        </a:prstGeom>
        <a:solidFill>
          <a:schemeClr val="accent5">
            <a:hueOff val="-6622584"/>
            <a:satOff val="26541"/>
            <a:lumOff val="575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Century Gothic" panose="020B0502020202020204" pitchFamily="34" charset="0"/>
            </a:rPr>
            <a:t>Customs</a:t>
          </a:r>
          <a:r>
            <a:rPr lang="en-US" sz="1000" kern="1200" dirty="0"/>
            <a:t> damage</a:t>
          </a:r>
          <a:endParaRPr lang="ru-RU" sz="1000" kern="1200" dirty="0"/>
        </a:p>
      </dsp:txBody>
      <dsp:txXfrm>
        <a:off x="3552857" y="634423"/>
        <a:ext cx="691157" cy="691157"/>
      </dsp:txXfrm>
    </dsp:sp>
    <dsp:sp modelId="{0702C57A-9794-2C48-A46C-D1909F945D24}">
      <dsp:nvSpPr>
        <dsp:cNvPr id="0" name=""/>
        <dsp:cNvSpPr/>
      </dsp:nvSpPr>
      <dsp:spPr>
        <a:xfrm>
          <a:off x="4466527" y="696543"/>
          <a:ext cx="566917" cy="566917"/>
        </a:xfrm>
        <a:prstGeom prst="mathEqual">
          <a:avLst/>
        </a:prstGeom>
        <a:solidFill>
          <a:schemeClr val="accent5">
            <a:hueOff val="-9933876"/>
            <a:satOff val="39811"/>
            <a:lumOff val="8628"/>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4541672" y="813328"/>
        <a:ext cx="416627" cy="333347"/>
      </dsp:txXfrm>
    </dsp:sp>
    <dsp:sp modelId="{8C8695E7-342F-8647-B18F-D940C3465949}">
      <dsp:nvSpPr>
        <dsp:cNvPr id="0" name=""/>
        <dsp:cNvSpPr/>
      </dsp:nvSpPr>
      <dsp:spPr>
        <a:xfrm>
          <a:off x="5112812" y="491280"/>
          <a:ext cx="977443" cy="977443"/>
        </a:xfrm>
        <a:prstGeom prst="ellipse">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latin typeface="Century Gothic" panose="020B0502020202020204" pitchFamily="34" charset="0"/>
            </a:rPr>
            <a:t>Customs risk</a:t>
          </a:r>
          <a:endParaRPr lang="ru-RU" sz="1000" kern="1200" dirty="0">
            <a:latin typeface="Century Gothic" panose="020B0502020202020204" pitchFamily="34" charset="0"/>
          </a:endParaRPr>
        </a:p>
      </dsp:txBody>
      <dsp:txXfrm>
        <a:off x="5255955" y="634423"/>
        <a:ext cx="691157" cy="691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C3BEA-BBDC-A441-8C76-D102C4E192CC}">
      <dsp:nvSpPr>
        <dsp:cNvPr id="0" name=""/>
        <dsp:cNvSpPr/>
      </dsp:nvSpPr>
      <dsp:spPr>
        <a:xfrm>
          <a:off x="1600087" y="382103"/>
          <a:ext cx="2546660" cy="2546660"/>
        </a:xfrm>
        <a:prstGeom prst="blockArc">
          <a:avLst>
            <a:gd name="adj1" fmla="val 10800000"/>
            <a:gd name="adj2" fmla="val 16200000"/>
            <a:gd name="adj3" fmla="val 4643"/>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6B77C24-EBEE-F742-9CB0-7033D5C152D2}">
      <dsp:nvSpPr>
        <dsp:cNvPr id="0" name=""/>
        <dsp:cNvSpPr/>
      </dsp:nvSpPr>
      <dsp:spPr>
        <a:xfrm>
          <a:off x="1600087" y="382103"/>
          <a:ext cx="2546660" cy="2546660"/>
        </a:xfrm>
        <a:prstGeom prst="blockArc">
          <a:avLst>
            <a:gd name="adj1" fmla="val 5400000"/>
            <a:gd name="adj2" fmla="val 10800000"/>
            <a:gd name="adj3" fmla="val 4643"/>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C239231-7C8F-BE48-BC34-FE63115F5D0E}">
      <dsp:nvSpPr>
        <dsp:cNvPr id="0" name=""/>
        <dsp:cNvSpPr/>
      </dsp:nvSpPr>
      <dsp:spPr>
        <a:xfrm>
          <a:off x="1600087" y="382103"/>
          <a:ext cx="2546660" cy="2546660"/>
        </a:xfrm>
        <a:prstGeom prst="blockArc">
          <a:avLst>
            <a:gd name="adj1" fmla="val 0"/>
            <a:gd name="adj2" fmla="val 5400000"/>
            <a:gd name="adj3" fmla="val 4643"/>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7C98AAD-3536-BF44-A384-4DB5D2157584}">
      <dsp:nvSpPr>
        <dsp:cNvPr id="0" name=""/>
        <dsp:cNvSpPr/>
      </dsp:nvSpPr>
      <dsp:spPr>
        <a:xfrm>
          <a:off x="1600087" y="382103"/>
          <a:ext cx="2546660" cy="2546660"/>
        </a:xfrm>
        <a:prstGeom prst="blockArc">
          <a:avLst>
            <a:gd name="adj1" fmla="val 16200000"/>
            <a:gd name="adj2" fmla="val 0"/>
            <a:gd name="adj3" fmla="val 4643"/>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B81788DF-3F7E-8349-9491-3F656C9C4C93}">
      <dsp:nvSpPr>
        <dsp:cNvPr id="0" name=""/>
        <dsp:cNvSpPr/>
      </dsp:nvSpPr>
      <dsp:spPr>
        <a:xfrm>
          <a:off x="2145899" y="1048232"/>
          <a:ext cx="1455035" cy="1214402"/>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Century Gothic" panose="020B0502020202020204" pitchFamily="34" charset="0"/>
            </a:rPr>
            <a:t>Functions of customs risk</a:t>
          </a:r>
          <a:endParaRPr lang="ru-RU" sz="1500" b="1" kern="1200" dirty="0">
            <a:latin typeface="Century Gothic" panose="020B0502020202020204" pitchFamily="34" charset="0"/>
          </a:endParaRPr>
        </a:p>
      </dsp:txBody>
      <dsp:txXfrm>
        <a:off x="2358984" y="1226077"/>
        <a:ext cx="1028865" cy="858712"/>
      </dsp:txXfrm>
    </dsp:sp>
    <dsp:sp modelId="{7613A4ED-A238-0F4A-9C02-3E7192E21FAF}">
      <dsp:nvSpPr>
        <dsp:cNvPr id="0" name=""/>
        <dsp:cNvSpPr/>
      </dsp:nvSpPr>
      <dsp:spPr>
        <a:xfrm>
          <a:off x="2389050" y="1106"/>
          <a:ext cx="968732" cy="821113"/>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Century Gothic" panose="020B0502020202020204" pitchFamily="34" charset="0"/>
            </a:rPr>
            <a:t>Protective</a:t>
          </a:r>
          <a:endParaRPr lang="ru-RU" sz="900" kern="1200" dirty="0">
            <a:latin typeface="Century Gothic" panose="020B0502020202020204" pitchFamily="34" charset="0"/>
          </a:endParaRPr>
        </a:p>
      </dsp:txBody>
      <dsp:txXfrm>
        <a:off x="2530918" y="121355"/>
        <a:ext cx="684996" cy="580615"/>
      </dsp:txXfrm>
    </dsp:sp>
    <dsp:sp modelId="{7062F5E1-2C6A-8440-A3B8-8F6D4D2E86D5}">
      <dsp:nvSpPr>
        <dsp:cNvPr id="0" name=""/>
        <dsp:cNvSpPr/>
      </dsp:nvSpPr>
      <dsp:spPr>
        <a:xfrm>
          <a:off x="3652428" y="1244876"/>
          <a:ext cx="929516" cy="821113"/>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Century Gothic" panose="020B0502020202020204" pitchFamily="34" charset="0"/>
            </a:rPr>
            <a:t>Innovative</a:t>
          </a:r>
          <a:endParaRPr lang="ru-RU" sz="900" kern="1200" dirty="0">
            <a:latin typeface="Century Gothic" panose="020B0502020202020204" pitchFamily="34" charset="0"/>
          </a:endParaRPr>
        </a:p>
      </dsp:txBody>
      <dsp:txXfrm>
        <a:off x="3788552" y="1365125"/>
        <a:ext cx="657268" cy="580615"/>
      </dsp:txXfrm>
    </dsp:sp>
    <dsp:sp modelId="{FB259619-94AA-CC48-818C-3595805046D4}">
      <dsp:nvSpPr>
        <dsp:cNvPr id="0" name=""/>
        <dsp:cNvSpPr/>
      </dsp:nvSpPr>
      <dsp:spPr>
        <a:xfrm>
          <a:off x="2462860" y="2488646"/>
          <a:ext cx="821113" cy="821113"/>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Century Gothic" panose="020B0502020202020204" pitchFamily="34" charset="0"/>
            </a:rPr>
            <a:t>Indicative</a:t>
          </a:r>
          <a:endParaRPr lang="ru-RU" sz="900" kern="1200" dirty="0">
            <a:latin typeface="Century Gothic" panose="020B0502020202020204" pitchFamily="34" charset="0"/>
          </a:endParaRPr>
        </a:p>
      </dsp:txBody>
      <dsp:txXfrm>
        <a:off x="2583109" y="2608895"/>
        <a:ext cx="580615" cy="580615"/>
      </dsp:txXfrm>
    </dsp:sp>
    <dsp:sp modelId="{1958783C-1FD5-BF49-8673-DE738CC39B1C}">
      <dsp:nvSpPr>
        <dsp:cNvPr id="0" name=""/>
        <dsp:cNvSpPr/>
      </dsp:nvSpPr>
      <dsp:spPr>
        <a:xfrm>
          <a:off x="1144734" y="1267810"/>
          <a:ext cx="969824" cy="775245"/>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Century Gothic" panose="020B0502020202020204" pitchFamily="34" charset="0"/>
            </a:rPr>
            <a:t>Analytical</a:t>
          </a:r>
          <a:endParaRPr lang="ru-RU" sz="900" kern="1200" dirty="0">
            <a:latin typeface="Century Gothic" panose="020B0502020202020204" pitchFamily="34" charset="0"/>
          </a:endParaRPr>
        </a:p>
      </dsp:txBody>
      <dsp:txXfrm>
        <a:off x="1286761" y="1381342"/>
        <a:ext cx="685770" cy="54818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0150" y="293350"/>
            <a:ext cx="4639950" cy="14668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95950" y="1858000"/>
            <a:ext cx="5567675" cy="17602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 name="Google Shape;47;p1: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2: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3: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3: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808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4: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4: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5: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5: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9109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5: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5149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5: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530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5: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175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6: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6: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0348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7: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7: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8: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8: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6746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9: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9: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0: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10: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1: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1: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3:notes"/>
          <p:cNvSpPr txBox="1">
            <a:spLocks noGrp="1"/>
          </p:cNvSpPr>
          <p:nvPr>
            <p:ph type="body" idx="1"/>
          </p:nvPr>
        </p:nvSpPr>
        <p:spPr>
          <a:xfrm>
            <a:off x="695950" y="1858000"/>
            <a:ext cx="5567675" cy="176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3:notes"/>
          <p:cNvSpPr>
            <a:spLocks noGrp="1" noRot="1" noChangeAspect="1"/>
          </p:cNvSpPr>
          <p:nvPr>
            <p:ph type="sldImg" idx="2"/>
          </p:nvPr>
        </p:nvSpPr>
        <p:spPr>
          <a:xfrm>
            <a:off x="2174875" y="293688"/>
            <a:ext cx="2611438" cy="1466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obj">
  <p:cSld name="OBJECT">
    <p:spTree>
      <p:nvGrpSpPr>
        <p:cNvPr id="1" name="Shape 12"/>
        <p:cNvGrpSpPr/>
        <p:nvPr/>
      </p:nvGrpSpPr>
      <p:grpSpPr>
        <a:xfrm>
          <a:off x="0" y="0"/>
          <a:ext cx="0" cy="0"/>
          <a:chOff x="0" y="0"/>
          <a:chExt cx="0" cy="0"/>
        </a:xfrm>
      </p:grpSpPr>
      <p:sp>
        <p:nvSpPr>
          <p:cNvPr id="13" name="Google Shape;13;p15"/>
          <p:cNvSpPr txBox="1">
            <a:spLocks noGrp="1"/>
          </p:cNvSpPr>
          <p:nvPr>
            <p:ph type="title"/>
          </p:nvPr>
        </p:nvSpPr>
        <p:spPr>
          <a:xfrm>
            <a:off x="595387" y="636477"/>
            <a:ext cx="5768825" cy="394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250" b="0" i="0">
                <a:solidFill>
                  <a:srgbClr val="332B2B"/>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5"/>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15"/>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
        <p:cNvGrpSpPr/>
        <p:nvPr/>
      </p:nvGrpSpPr>
      <p:grpSpPr>
        <a:xfrm>
          <a:off x="0" y="0"/>
          <a:ext cx="0" cy="0"/>
          <a:chOff x="0" y="0"/>
          <a:chExt cx="0" cy="0"/>
        </a:xfrm>
      </p:grpSpPr>
      <p:sp>
        <p:nvSpPr>
          <p:cNvPr id="18" name="Google Shape;18;p16"/>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6"/>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595387" y="636477"/>
            <a:ext cx="5768825" cy="394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250" b="0" i="0">
                <a:solidFill>
                  <a:srgbClr val="332B2B"/>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3186576" y="1320253"/>
            <a:ext cx="2872740" cy="1155064"/>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050" b="0" i="0">
                <a:solidFill>
                  <a:srgbClr val="332B2B"/>
                </a:solidFill>
                <a:latin typeface="Century Gothic"/>
                <a:ea typeface="Century Gothic"/>
                <a:cs typeface="Century Gothic"/>
                <a:sym typeface="Century Gothic"/>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4" name="Google Shape;24;p17"/>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7"/>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1"/>
        </a:solidFill>
        <a:effectLst/>
      </p:bgPr>
    </p:bg>
    <p:spTree>
      <p:nvGrpSpPr>
        <p:cNvPr id="1" name="Shape 27"/>
        <p:cNvGrpSpPr/>
        <p:nvPr/>
      </p:nvGrpSpPr>
      <p:grpSpPr>
        <a:xfrm>
          <a:off x="0" y="0"/>
          <a:ext cx="0" cy="0"/>
          <a:chOff x="0" y="0"/>
          <a:chExt cx="0" cy="0"/>
        </a:xfrm>
      </p:grpSpPr>
      <p:sp>
        <p:nvSpPr>
          <p:cNvPr id="28" name="Google Shape;28;p18"/>
          <p:cNvSpPr/>
          <p:nvPr/>
        </p:nvSpPr>
        <p:spPr>
          <a:xfrm>
            <a:off x="0" y="3565"/>
            <a:ext cx="6955155" cy="3904615"/>
          </a:xfrm>
          <a:custGeom>
            <a:avLst/>
            <a:gdLst/>
            <a:ahLst/>
            <a:cxnLst/>
            <a:rect l="l" t="t" r="r" b="b"/>
            <a:pathLst>
              <a:path w="6955155" h="3904615" extrusionOk="0">
                <a:moveTo>
                  <a:pt x="6954994" y="3904078"/>
                </a:moveTo>
                <a:lnTo>
                  <a:pt x="0" y="3904078"/>
                </a:lnTo>
                <a:lnTo>
                  <a:pt x="0" y="0"/>
                </a:lnTo>
                <a:lnTo>
                  <a:pt x="6954994" y="0"/>
                </a:lnTo>
                <a:lnTo>
                  <a:pt x="6954994" y="3904078"/>
                </a:lnTo>
                <a:close/>
              </a:path>
            </a:pathLst>
          </a:custGeom>
          <a:solidFill>
            <a:srgbClr val="F5F1E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9" name="Google Shape;29;p18"/>
          <p:cNvSpPr/>
          <p:nvPr/>
        </p:nvSpPr>
        <p:spPr>
          <a:xfrm>
            <a:off x="5838784" y="3013581"/>
            <a:ext cx="1116330" cy="894080"/>
          </a:xfrm>
          <a:custGeom>
            <a:avLst/>
            <a:gdLst/>
            <a:ahLst/>
            <a:cxnLst/>
            <a:rect l="l" t="t" r="r" b="b"/>
            <a:pathLst>
              <a:path w="1116329" h="894079" extrusionOk="0">
                <a:moveTo>
                  <a:pt x="1116208" y="0"/>
                </a:moveTo>
                <a:lnTo>
                  <a:pt x="1059559" y="14268"/>
                </a:lnTo>
                <a:lnTo>
                  <a:pt x="1012201" y="29577"/>
                </a:lnTo>
                <a:lnTo>
                  <a:pt x="966847" y="47200"/>
                </a:lnTo>
                <a:lnTo>
                  <a:pt x="923371" y="66993"/>
                </a:lnTo>
                <a:lnTo>
                  <a:pt x="881649" y="88811"/>
                </a:lnTo>
                <a:lnTo>
                  <a:pt x="841555" y="112510"/>
                </a:lnTo>
                <a:lnTo>
                  <a:pt x="802963" y="137944"/>
                </a:lnTo>
                <a:lnTo>
                  <a:pt x="765749" y="164969"/>
                </a:lnTo>
                <a:lnTo>
                  <a:pt x="729787" y="193442"/>
                </a:lnTo>
                <a:lnTo>
                  <a:pt x="694952" y="223215"/>
                </a:lnTo>
                <a:lnTo>
                  <a:pt x="661119" y="254147"/>
                </a:lnTo>
                <a:lnTo>
                  <a:pt x="628163" y="286090"/>
                </a:lnTo>
                <a:lnTo>
                  <a:pt x="595958" y="318902"/>
                </a:lnTo>
                <a:lnTo>
                  <a:pt x="564379" y="352437"/>
                </a:lnTo>
                <a:lnTo>
                  <a:pt x="533301" y="386550"/>
                </a:lnTo>
                <a:lnTo>
                  <a:pt x="502599" y="421097"/>
                </a:lnTo>
                <a:lnTo>
                  <a:pt x="472147" y="455934"/>
                </a:lnTo>
                <a:lnTo>
                  <a:pt x="441821" y="490915"/>
                </a:lnTo>
                <a:lnTo>
                  <a:pt x="411494" y="525897"/>
                </a:lnTo>
                <a:lnTo>
                  <a:pt x="381042" y="560733"/>
                </a:lnTo>
                <a:lnTo>
                  <a:pt x="350340" y="595281"/>
                </a:lnTo>
                <a:lnTo>
                  <a:pt x="319262" y="629394"/>
                </a:lnTo>
                <a:lnTo>
                  <a:pt x="287683" y="662929"/>
                </a:lnTo>
                <a:lnTo>
                  <a:pt x="255479" y="695741"/>
                </a:lnTo>
                <a:lnTo>
                  <a:pt x="222522" y="727684"/>
                </a:lnTo>
                <a:lnTo>
                  <a:pt x="188689" y="758615"/>
                </a:lnTo>
                <a:lnTo>
                  <a:pt x="153855" y="788389"/>
                </a:lnTo>
                <a:lnTo>
                  <a:pt x="117893" y="816861"/>
                </a:lnTo>
                <a:lnTo>
                  <a:pt x="80679" y="843887"/>
                </a:lnTo>
                <a:lnTo>
                  <a:pt x="42087" y="869321"/>
                </a:lnTo>
                <a:lnTo>
                  <a:pt x="1993" y="893020"/>
                </a:lnTo>
                <a:lnTo>
                  <a:pt x="0" y="894062"/>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 name="Google Shape;30;p18"/>
          <p:cNvSpPr/>
          <p:nvPr/>
        </p:nvSpPr>
        <p:spPr>
          <a:xfrm>
            <a:off x="0" y="3565"/>
            <a:ext cx="1038860" cy="878840"/>
          </a:xfrm>
          <a:custGeom>
            <a:avLst/>
            <a:gdLst/>
            <a:ahLst/>
            <a:cxnLst/>
            <a:rect l="l" t="t" r="r" b="b"/>
            <a:pathLst>
              <a:path w="1038860" h="878840" extrusionOk="0">
                <a:moveTo>
                  <a:pt x="1038490" y="0"/>
                </a:moveTo>
                <a:lnTo>
                  <a:pt x="969111" y="39012"/>
                </a:lnTo>
                <a:lnTo>
                  <a:pt x="930519" y="64447"/>
                </a:lnTo>
                <a:lnTo>
                  <a:pt x="893305" y="91472"/>
                </a:lnTo>
                <a:lnTo>
                  <a:pt x="857343" y="119944"/>
                </a:lnTo>
                <a:lnTo>
                  <a:pt x="822508" y="149718"/>
                </a:lnTo>
                <a:lnTo>
                  <a:pt x="788675" y="180649"/>
                </a:lnTo>
                <a:lnTo>
                  <a:pt x="755719" y="212593"/>
                </a:lnTo>
                <a:lnTo>
                  <a:pt x="723514" y="245404"/>
                </a:lnTo>
                <a:lnTo>
                  <a:pt x="691935" y="278939"/>
                </a:lnTo>
                <a:lnTo>
                  <a:pt x="660858" y="313053"/>
                </a:lnTo>
                <a:lnTo>
                  <a:pt x="630155" y="347600"/>
                </a:lnTo>
                <a:lnTo>
                  <a:pt x="599704" y="382437"/>
                </a:lnTo>
                <a:lnTo>
                  <a:pt x="569377" y="417418"/>
                </a:lnTo>
                <a:lnTo>
                  <a:pt x="539051" y="452399"/>
                </a:lnTo>
                <a:lnTo>
                  <a:pt x="508599" y="487236"/>
                </a:lnTo>
                <a:lnTo>
                  <a:pt x="477897" y="521783"/>
                </a:lnTo>
                <a:lnTo>
                  <a:pt x="446819" y="555897"/>
                </a:lnTo>
                <a:lnTo>
                  <a:pt x="415240" y="589432"/>
                </a:lnTo>
                <a:lnTo>
                  <a:pt x="383035" y="622243"/>
                </a:lnTo>
                <a:lnTo>
                  <a:pt x="350079" y="654187"/>
                </a:lnTo>
                <a:lnTo>
                  <a:pt x="316246" y="685118"/>
                </a:lnTo>
                <a:lnTo>
                  <a:pt x="281411" y="714892"/>
                </a:lnTo>
                <a:lnTo>
                  <a:pt x="245449" y="743364"/>
                </a:lnTo>
                <a:lnTo>
                  <a:pt x="208235" y="770390"/>
                </a:lnTo>
                <a:lnTo>
                  <a:pt x="169643" y="795824"/>
                </a:lnTo>
                <a:lnTo>
                  <a:pt x="129549" y="819522"/>
                </a:lnTo>
                <a:lnTo>
                  <a:pt x="87826" y="841341"/>
                </a:lnTo>
                <a:lnTo>
                  <a:pt x="44351" y="861134"/>
                </a:lnTo>
                <a:lnTo>
                  <a:pt x="0" y="878367"/>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1" name="Google Shape;31;p18"/>
          <p:cNvSpPr/>
          <p:nvPr/>
        </p:nvSpPr>
        <p:spPr>
          <a:xfrm>
            <a:off x="0" y="203821"/>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 name="Google Shape;32;p18"/>
          <p:cNvSpPr/>
          <p:nvPr/>
        </p:nvSpPr>
        <p:spPr>
          <a:xfrm>
            <a:off x="0" y="3707256"/>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3" name="Google Shape;33;p18"/>
          <p:cNvSpPr txBox="1">
            <a:spLocks noGrp="1"/>
          </p:cNvSpPr>
          <p:nvPr>
            <p:ph type="ctrTitle"/>
          </p:nvPr>
        </p:nvSpPr>
        <p:spPr>
          <a:xfrm>
            <a:off x="2659111" y="967243"/>
            <a:ext cx="1631950" cy="5842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250" b="0" i="0">
                <a:solidFill>
                  <a:srgbClr val="332B2B"/>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8"/>
          <p:cNvSpPr txBox="1">
            <a:spLocks noGrp="1"/>
          </p:cNvSpPr>
          <p:nvPr>
            <p:ph type="subTitle" idx="1"/>
          </p:nvPr>
        </p:nvSpPr>
        <p:spPr>
          <a:xfrm>
            <a:off x="1043940" y="2190496"/>
            <a:ext cx="4871720" cy="977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050" b="0" i="0">
                <a:solidFill>
                  <a:srgbClr val="332B2B"/>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8"/>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8"/>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8"/>
        <p:cNvGrpSpPr/>
        <p:nvPr/>
      </p:nvGrpSpPr>
      <p:grpSpPr>
        <a:xfrm>
          <a:off x="0" y="0"/>
          <a:ext cx="0" cy="0"/>
          <a:chOff x="0" y="0"/>
          <a:chExt cx="0" cy="0"/>
        </a:xfrm>
      </p:grpSpPr>
      <p:sp>
        <p:nvSpPr>
          <p:cNvPr id="39" name="Google Shape;39;p19"/>
          <p:cNvSpPr txBox="1">
            <a:spLocks noGrp="1"/>
          </p:cNvSpPr>
          <p:nvPr>
            <p:ph type="title"/>
          </p:nvPr>
        </p:nvSpPr>
        <p:spPr>
          <a:xfrm>
            <a:off x="595387" y="636477"/>
            <a:ext cx="5768825" cy="39420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250" b="0" i="0">
                <a:solidFill>
                  <a:srgbClr val="332B2B"/>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9"/>
          <p:cNvSpPr txBox="1">
            <a:spLocks noGrp="1"/>
          </p:cNvSpPr>
          <p:nvPr>
            <p:ph type="body" idx="1"/>
          </p:nvPr>
        </p:nvSpPr>
        <p:spPr>
          <a:xfrm>
            <a:off x="347980" y="899668"/>
            <a:ext cx="3027426" cy="2581656"/>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1" name="Google Shape;41;p19"/>
          <p:cNvSpPr txBox="1">
            <a:spLocks noGrp="1"/>
          </p:cNvSpPr>
          <p:nvPr>
            <p:ph type="body" idx="2"/>
          </p:nvPr>
        </p:nvSpPr>
        <p:spPr>
          <a:xfrm>
            <a:off x="3584194" y="899668"/>
            <a:ext cx="3027426" cy="2581656"/>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2" name="Google Shape;42;p19"/>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9"/>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9"/>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p:nvPr/>
        </p:nvSpPr>
        <p:spPr>
          <a:xfrm>
            <a:off x="0" y="3565"/>
            <a:ext cx="6955155" cy="3904615"/>
          </a:xfrm>
          <a:custGeom>
            <a:avLst/>
            <a:gdLst/>
            <a:ahLst/>
            <a:cxnLst/>
            <a:rect l="l" t="t" r="r" b="b"/>
            <a:pathLst>
              <a:path w="6955155" h="3904615" extrusionOk="0">
                <a:moveTo>
                  <a:pt x="6954994" y="3904078"/>
                </a:moveTo>
                <a:lnTo>
                  <a:pt x="0" y="3904078"/>
                </a:lnTo>
                <a:lnTo>
                  <a:pt x="0" y="0"/>
                </a:lnTo>
                <a:lnTo>
                  <a:pt x="6954994" y="0"/>
                </a:lnTo>
                <a:lnTo>
                  <a:pt x="6954994" y="3904078"/>
                </a:lnTo>
                <a:close/>
              </a:path>
            </a:pathLst>
          </a:custGeom>
          <a:solidFill>
            <a:srgbClr val="F5F1E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 name="Google Shape;7;p14"/>
          <p:cNvSpPr txBox="1">
            <a:spLocks noGrp="1"/>
          </p:cNvSpPr>
          <p:nvPr>
            <p:ph type="title"/>
          </p:nvPr>
        </p:nvSpPr>
        <p:spPr>
          <a:xfrm>
            <a:off x="595387" y="636477"/>
            <a:ext cx="5768825" cy="39420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250" b="0" i="0" u="none" strike="noStrike" cap="none">
                <a:solidFill>
                  <a:srgbClr val="332B2B"/>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4"/>
          <p:cNvSpPr txBox="1">
            <a:spLocks noGrp="1"/>
          </p:cNvSpPr>
          <p:nvPr>
            <p:ph type="body" idx="1"/>
          </p:nvPr>
        </p:nvSpPr>
        <p:spPr>
          <a:xfrm>
            <a:off x="3186576" y="1320253"/>
            <a:ext cx="2872740" cy="1155064"/>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050" b="0" i="0" u="none" strike="noStrike" cap="none">
                <a:solidFill>
                  <a:srgbClr val="332B2B"/>
                </a:solidFill>
                <a:latin typeface="Century Gothic"/>
                <a:ea typeface="Century Gothic"/>
                <a:cs typeface="Century Gothic"/>
                <a:sym typeface="Century Gothic"/>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2366264" y="3637788"/>
            <a:ext cx="2227072" cy="19558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 name="Google Shape;10;p14"/>
          <p:cNvSpPr txBox="1">
            <a:spLocks noGrp="1"/>
          </p:cNvSpPr>
          <p:nvPr>
            <p:ph type="dt" idx="10"/>
          </p:nvPr>
        </p:nvSpPr>
        <p:spPr>
          <a:xfrm>
            <a:off x="347980" y="3637788"/>
            <a:ext cx="1600708" cy="195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sldNum" idx="12"/>
          </p:nvPr>
        </p:nvSpPr>
        <p:spPr>
          <a:xfrm>
            <a:off x="5010912" y="3637788"/>
            <a:ext cx="1600708" cy="195580"/>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uk-U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7.png"/><Relationship Id="rId5" Type="http://schemas.openxmlformats.org/officeDocument/2006/relationships/diagramQuickStyle" Target="../diagrams/quickStyle3.xml"/><Relationship Id="rId10" Type="http://schemas.openxmlformats.org/officeDocument/2006/relationships/image" Target="../media/image6.png"/><Relationship Id="rId4" Type="http://schemas.openxmlformats.org/officeDocument/2006/relationships/diagramLayout" Target="../diagrams/layout3.xml"/><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
          <p:cNvSpPr txBox="1">
            <a:spLocks noGrp="1"/>
          </p:cNvSpPr>
          <p:nvPr>
            <p:ph type="title"/>
          </p:nvPr>
        </p:nvSpPr>
        <p:spPr>
          <a:xfrm>
            <a:off x="744219" y="964503"/>
            <a:ext cx="5466715" cy="1982594"/>
          </a:xfrm>
          <a:prstGeom prst="rect">
            <a:avLst/>
          </a:prstGeom>
          <a:noFill/>
          <a:ln>
            <a:noFill/>
          </a:ln>
        </p:spPr>
        <p:txBody>
          <a:bodyPr spcFirstLastPara="1" wrap="square" lIns="0" tIns="12700" rIns="0" bIns="0" anchor="t" anchorCtr="0">
            <a:spAutoFit/>
          </a:bodyPr>
          <a:lstStyle/>
          <a:p>
            <a:pPr marL="12065" marR="5080" lvl="0" indent="0" algn="ctr" rtl="0">
              <a:lnSpc>
                <a:spcPct val="100400"/>
              </a:lnSpc>
              <a:spcBef>
                <a:spcPts val="0"/>
              </a:spcBef>
              <a:spcAft>
                <a:spcPts val="0"/>
              </a:spcAft>
              <a:buNone/>
            </a:pPr>
            <a:r>
              <a:rPr lang="en-US" sz="3200" dirty="0">
                <a:solidFill>
                  <a:schemeClr val="tx1"/>
                </a:solidFill>
                <a:latin typeface="Century Gothic" panose="020B0502020202020204" pitchFamily="34" charset="0"/>
              </a:rPr>
              <a:t>The </a:t>
            </a:r>
            <a:r>
              <a:rPr lang="uk-UA" sz="3200" dirty="0" err="1">
                <a:solidFill>
                  <a:schemeClr val="tx1"/>
                </a:solidFill>
                <a:latin typeface="Century Gothic" panose="020B0502020202020204" pitchFamily="34" charset="0"/>
              </a:rPr>
              <a:t>Understanding</a:t>
            </a:r>
            <a:r>
              <a:rPr lang="uk-UA" sz="3200" dirty="0">
                <a:solidFill>
                  <a:schemeClr val="tx1"/>
                </a:solidFill>
                <a:latin typeface="Century Gothic" panose="020B0502020202020204" pitchFamily="34" charset="0"/>
              </a:rPr>
              <a:t> </a:t>
            </a:r>
            <a:r>
              <a:rPr lang="en-US" sz="3200" dirty="0">
                <a:solidFill>
                  <a:schemeClr val="tx1"/>
                </a:solidFill>
                <a:latin typeface="Century Gothic" panose="020B0502020202020204" pitchFamily="34" charset="0"/>
              </a:rPr>
              <a:t>of </a:t>
            </a:r>
            <a:r>
              <a:rPr lang="uk-UA" sz="3200" dirty="0" err="1">
                <a:solidFill>
                  <a:schemeClr val="tx1"/>
                </a:solidFill>
                <a:latin typeface="Century Gothic" panose="020B0502020202020204" pitchFamily="34" charset="0"/>
              </a:rPr>
              <a:t>Customs</a:t>
            </a:r>
            <a:r>
              <a:rPr lang="uk-UA" sz="3200" dirty="0">
                <a:solidFill>
                  <a:schemeClr val="tx1"/>
                </a:solidFill>
                <a:latin typeface="Century Gothic" panose="020B0502020202020204" pitchFamily="34" charset="0"/>
              </a:rPr>
              <a:t> </a:t>
            </a:r>
            <a:r>
              <a:rPr lang="uk-UA" sz="3200" dirty="0" err="1">
                <a:solidFill>
                  <a:schemeClr val="tx1"/>
                </a:solidFill>
                <a:latin typeface="Century Gothic" panose="020B0502020202020204" pitchFamily="34" charset="0"/>
              </a:rPr>
              <a:t>Risks</a:t>
            </a:r>
            <a:r>
              <a:rPr lang="uk-UA" sz="3200" dirty="0">
                <a:solidFill>
                  <a:schemeClr val="tx1"/>
                </a:solidFill>
                <a:latin typeface="Century Gothic" panose="020B0502020202020204" pitchFamily="34" charset="0"/>
              </a:rPr>
              <a:t>: </a:t>
            </a:r>
            <a:r>
              <a:rPr lang="uk-UA" sz="3200" dirty="0" err="1">
                <a:solidFill>
                  <a:schemeClr val="tx1"/>
                </a:solidFill>
                <a:latin typeface="Century Gothic" panose="020B0502020202020204" pitchFamily="34" charset="0"/>
              </a:rPr>
              <a:t>Essence</a:t>
            </a:r>
            <a:r>
              <a:rPr lang="uk-UA" sz="3200" dirty="0">
                <a:solidFill>
                  <a:schemeClr val="tx1"/>
                </a:solidFill>
                <a:latin typeface="Century Gothic" panose="020B0502020202020204" pitchFamily="34" charset="0"/>
              </a:rPr>
              <a:t>, </a:t>
            </a:r>
            <a:r>
              <a:rPr lang="uk-UA" sz="3200" dirty="0" err="1">
                <a:solidFill>
                  <a:schemeClr val="tx1"/>
                </a:solidFill>
                <a:latin typeface="Century Gothic" panose="020B0502020202020204" pitchFamily="34" charset="0"/>
              </a:rPr>
              <a:t>Classification</a:t>
            </a:r>
            <a:r>
              <a:rPr lang="uk-UA" sz="3200" dirty="0">
                <a:solidFill>
                  <a:schemeClr val="tx1"/>
                </a:solidFill>
                <a:latin typeface="Century Gothic" panose="020B0502020202020204" pitchFamily="34" charset="0"/>
              </a:rPr>
              <a:t> </a:t>
            </a:r>
            <a:r>
              <a:rPr lang="uk-UA" sz="3200" dirty="0" err="1">
                <a:solidFill>
                  <a:schemeClr val="tx1"/>
                </a:solidFill>
                <a:latin typeface="Century Gothic" panose="020B0502020202020204" pitchFamily="34" charset="0"/>
              </a:rPr>
              <a:t>and</a:t>
            </a:r>
            <a:r>
              <a:rPr lang="uk-UA" sz="3200" dirty="0">
                <a:solidFill>
                  <a:schemeClr val="tx1"/>
                </a:solidFill>
                <a:latin typeface="Century Gothic" panose="020B0502020202020204" pitchFamily="34" charset="0"/>
              </a:rPr>
              <a:t> </a:t>
            </a:r>
            <a:r>
              <a:rPr lang="uk-UA" sz="3200" dirty="0" err="1">
                <a:solidFill>
                  <a:schemeClr val="tx1"/>
                </a:solidFill>
                <a:latin typeface="Century Gothic" panose="020B0502020202020204" pitchFamily="34" charset="0"/>
              </a:rPr>
              <a:t>Sources</a:t>
            </a:r>
            <a:r>
              <a:rPr lang="en-US" sz="3200" dirty="0">
                <a:solidFill>
                  <a:schemeClr val="tx1"/>
                </a:solidFill>
                <a:latin typeface="Century Gothic" panose="020B0502020202020204" pitchFamily="34" charset="0"/>
              </a:rPr>
              <a:t> of Occurrence</a:t>
            </a:r>
            <a:endParaRPr sz="3200" dirty="0">
              <a:solidFill>
                <a:schemeClr val="tx1"/>
              </a:solidFill>
              <a:latin typeface="Century Gothic" panose="020B0502020202020204" pitchFamily="34" charset="0"/>
            </a:endParaRPr>
          </a:p>
        </p:txBody>
      </p:sp>
      <p:sp>
        <p:nvSpPr>
          <p:cNvPr id="50" name="Google Shape;50;p1"/>
          <p:cNvSpPr/>
          <p:nvPr/>
        </p:nvSpPr>
        <p:spPr>
          <a:xfrm>
            <a:off x="0" y="3568"/>
            <a:ext cx="6955155" cy="969644"/>
          </a:xfrm>
          <a:custGeom>
            <a:avLst/>
            <a:gdLst/>
            <a:ahLst/>
            <a:cxnLst/>
            <a:rect l="l" t="t" r="r" b="b"/>
            <a:pathLst>
              <a:path w="6955155" h="969644" extrusionOk="0">
                <a:moveTo>
                  <a:pt x="6954990" y="196659"/>
                </a:moveTo>
                <a:lnTo>
                  <a:pt x="1286713" y="196659"/>
                </a:lnTo>
                <a:lnTo>
                  <a:pt x="1318768" y="173075"/>
                </a:lnTo>
                <a:lnTo>
                  <a:pt x="1360335" y="145249"/>
                </a:lnTo>
                <a:lnTo>
                  <a:pt x="1403223" y="119697"/>
                </a:lnTo>
                <a:lnTo>
                  <a:pt x="1442618" y="98831"/>
                </a:lnTo>
                <a:lnTo>
                  <a:pt x="1483512" y="79527"/>
                </a:lnTo>
                <a:lnTo>
                  <a:pt x="1526006" y="61722"/>
                </a:lnTo>
                <a:lnTo>
                  <a:pt x="1570139" y="45427"/>
                </a:lnTo>
                <a:lnTo>
                  <a:pt x="1615986" y="30594"/>
                </a:lnTo>
                <a:lnTo>
                  <a:pt x="1663636" y="17208"/>
                </a:lnTo>
                <a:lnTo>
                  <a:pt x="1713153" y="5232"/>
                </a:lnTo>
                <a:lnTo>
                  <a:pt x="1738579" y="0"/>
                </a:lnTo>
                <a:lnTo>
                  <a:pt x="1645196" y="0"/>
                </a:lnTo>
                <a:lnTo>
                  <a:pt x="1562976" y="25107"/>
                </a:lnTo>
                <a:lnTo>
                  <a:pt x="1518056" y="41706"/>
                </a:lnTo>
                <a:lnTo>
                  <a:pt x="1474800" y="59842"/>
                </a:lnTo>
                <a:lnTo>
                  <a:pt x="1433144" y="79514"/>
                </a:lnTo>
                <a:lnTo>
                  <a:pt x="1392936" y="100799"/>
                </a:lnTo>
                <a:lnTo>
                  <a:pt x="1349298" y="126860"/>
                </a:lnTo>
                <a:lnTo>
                  <a:pt x="1307058" y="155143"/>
                </a:lnTo>
                <a:lnTo>
                  <a:pt x="1266088" y="185267"/>
                </a:lnTo>
                <a:lnTo>
                  <a:pt x="1251724" y="196659"/>
                </a:lnTo>
                <a:lnTo>
                  <a:pt x="0" y="196659"/>
                </a:lnTo>
                <a:lnTo>
                  <a:pt x="0" y="215811"/>
                </a:lnTo>
                <a:lnTo>
                  <a:pt x="1227594" y="215811"/>
                </a:lnTo>
                <a:lnTo>
                  <a:pt x="1226223" y="216903"/>
                </a:lnTo>
                <a:lnTo>
                  <a:pt x="1187284" y="249656"/>
                </a:lnTo>
                <a:lnTo>
                  <a:pt x="1149146" y="283210"/>
                </a:lnTo>
                <a:lnTo>
                  <a:pt x="1111631" y="317182"/>
                </a:lnTo>
                <a:lnTo>
                  <a:pt x="1041069" y="382054"/>
                </a:lnTo>
                <a:lnTo>
                  <a:pt x="1006995" y="413029"/>
                </a:lnTo>
                <a:lnTo>
                  <a:pt x="971918" y="444436"/>
                </a:lnTo>
                <a:lnTo>
                  <a:pt x="935850" y="476135"/>
                </a:lnTo>
                <a:lnTo>
                  <a:pt x="898791" y="507974"/>
                </a:lnTo>
                <a:lnTo>
                  <a:pt x="860767" y="539800"/>
                </a:lnTo>
                <a:lnTo>
                  <a:pt x="821766" y="571474"/>
                </a:lnTo>
                <a:lnTo>
                  <a:pt x="781812" y="602856"/>
                </a:lnTo>
                <a:lnTo>
                  <a:pt x="740892" y="633806"/>
                </a:lnTo>
                <a:lnTo>
                  <a:pt x="699033" y="664159"/>
                </a:lnTo>
                <a:lnTo>
                  <a:pt x="656247" y="693788"/>
                </a:lnTo>
                <a:lnTo>
                  <a:pt x="612521" y="722541"/>
                </a:lnTo>
                <a:lnTo>
                  <a:pt x="567880" y="750277"/>
                </a:lnTo>
                <a:lnTo>
                  <a:pt x="522325" y="776859"/>
                </a:lnTo>
                <a:lnTo>
                  <a:pt x="475856" y="802119"/>
                </a:lnTo>
                <a:lnTo>
                  <a:pt x="429552" y="825411"/>
                </a:lnTo>
                <a:lnTo>
                  <a:pt x="383159" y="846836"/>
                </a:lnTo>
                <a:lnTo>
                  <a:pt x="336727" y="866368"/>
                </a:lnTo>
                <a:lnTo>
                  <a:pt x="290271" y="884021"/>
                </a:lnTo>
                <a:lnTo>
                  <a:pt x="243814" y="899795"/>
                </a:lnTo>
                <a:lnTo>
                  <a:pt x="197421" y="913663"/>
                </a:lnTo>
                <a:lnTo>
                  <a:pt x="151104" y="925639"/>
                </a:lnTo>
                <a:lnTo>
                  <a:pt x="104889" y="935697"/>
                </a:lnTo>
                <a:lnTo>
                  <a:pt x="58826" y="943851"/>
                </a:lnTo>
                <a:lnTo>
                  <a:pt x="10655" y="947496"/>
                </a:lnTo>
                <a:lnTo>
                  <a:pt x="0" y="946658"/>
                </a:lnTo>
                <a:lnTo>
                  <a:pt x="0" y="968857"/>
                </a:lnTo>
                <a:lnTo>
                  <a:pt x="49314" y="966889"/>
                </a:lnTo>
                <a:lnTo>
                  <a:pt x="108737" y="956957"/>
                </a:lnTo>
                <a:lnTo>
                  <a:pt x="152361" y="947496"/>
                </a:lnTo>
                <a:lnTo>
                  <a:pt x="155727" y="946772"/>
                </a:lnTo>
                <a:lnTo>
                  <a:pt x="202806" y="934618"/>
                </a:lnTo>
                <a:lnTo>
                  <a:pt x="249948" y="920534"/>
                </a:lnTo>
                <a:lnTo>
                  <a:pt x="297141" y="904506"/>
                </a:lnTo>
                <a:lnTo>
                  <a:pt x="344322" y="886548"/>
                </a:lnTo>
                <a:lnTo>
                  <a:pt x="391490" y="866698"/>
                </a:lnTo>
                <a:lnTo>
                  <a:pt x="438581" y="844931"/>
                </a:lnTo>
                <a:lnTo>
                  <a:pt x="485597" y="821296"/>
                </a:lnTo>
                <a:lnTo>
                  <a:pt x="532511" y="795820"/>
                </a:lnTo>
                <a:lnTo>
                  <a:pt x="578497" y="769035"/>
                </a:lnTo>
                <a:lnTo>
                  <a:pt x="623544" y="741070"/>
                </a:lnTo>
                <a:lnTo>
                  <a:pt x="667651" y="712089"/>
                </a:lnTo>
                <a:lnTo>
                  <a:pt x="710806" y="682218"/>
                </a:lnTo>
                <a:lnTo>
                  <a:pt x="753008" y="651611"/>
                </a:lnTo>
                <a:lnTo>
                  <a:pt x="794245" y="620433"/>
                </a:lnTo>
                <a:lnTo>
                  <a:pt x="834517" y="588797"/>
                </a:lnTo>
                <a:lnTo>
                  <a:pt x="873798" y="556869"/>
                </a:lnTo>
                <a:lnTo>
                  <a:pt x="912101" y="524802"/>
                </a:lnTo>
                <a:lnTo>
                  <a:pt x="949413" y="492734"/>
                </a:lnTo>
                <a:lnTo>
                  <a:pt x="985723" y="460806"/>
                </a:lnTo>
                <a:lnTo>
                  <a:pt x="1021029" y="429171"/>
                </a:lnTo>
                <a:lnTo>
                  <a:pt x="1125601" y="333375"/>
                </a:lnTo>
                <a:lnTo>
                  <a:pt x="1162748" y="299720"/>
                </a:lnTo>
                <a:lnTo>
                  <a:pt x="1200505" y="266484"/>
                </a:lnTo>
                <a:lnTo>
                  <a:pt x="1238999" y="234061"/>
                </a:lnTo>
                <a:lnTo>
                  <a:pt x="1261986" y="215811"/>
                </a:lnTo>
                <a:lnTo>
                  <a:pt x="6954990" y="215811"/>
                </a:lnTo>
                <a:lnTo>
                  <a:pt x="6954990" y="196659"/>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1" name="Google Shape;51;p1"/>
          <p:cNvSpPr/>
          <p:nvPr/>
        </p:nvSpPr>
        <p:spPr>
          <a:xfrm>
            <a:off x="0" y="2995231"/>
            <a:ext cx="6955155" cy="912494"/>
          </a:xfrm>
          <a:custGeom>
            <a:avLst/>
            <a:gdLst/>
            <a:ahLst/>
            <a:cxnLst/>
            <a:rect l="l" t="t" r="r" b="b"/>
            <a:pathLst>
              <a:path w="6955155" h="912495" extrusionOk="0">
                <a:moveTo>
                  <a:pt x="6954990" y="0"/>
                </a:moveTo>
                <a:lnTo>
                  <a:pt x="6869138" y="13677"/>
                </a:lnTo>
                <a:lnTo>
                  <a:pt x="6820382" y="25565"/>
                </a:lnTo>
                <a:lnTo>
                  <a:pt x="6771564" y="39751"/>
                </a:lnTo>
                <a:lnTo>
                  <a:pt x="6722707" y="56197"/>
                </a:lnTo>
                <a:lnTo>
                  <a:pt x="6673888" y="74904"/>
                </a:lnTo>
                <a:lnTo>
                  <a:pt x="6625120" y="95859"/>
                </a:lnTo>
                <a:lnTo>
                  <a:pt x="6576441" y="119037"/>
                </a:lnTo>
                <a:lnTo>
                  <a:pt x="6527927" y="144424"/>
                </a:lnTo>
                <a:lnTo>
                  <a:pt x="6481648" y="170713"/>
                </a:lnTo>
                <a:lnTo>
                  <a:pt x="6436398" y="198374"/>
                </a:lnTo>
                <a:lnTo>
                  <a:pt x="6392164" y="227266"/>
                </a:lnTo>
                <a:lnTo>
                  <a:pt x="6348971" y="257200"/>
                </a:lnTo>
                <a:lnTo>
                  <a:pt x="6306820" y="288010"/>
                </a:lnTo>
                <a:lnTo>
                  <a:pt x="6265710" y="319532"/>
                </a:lnTo>
                <a:lnTo>
                  <a:pt x="6225641" y="351586"/>
                </a:lnTo>
                <a:lnTo>
                  <a:pt x="6186640" y="384009"/>
                </a:lnTo>
                <a:lnTo>
                  <a:pt x="6148692" y="416636"/>
                </a:lnTo>
                <a:lnTo>
                  <a:pt x="6111811" y="449287"/>
                </a:lnTo>
                <a:lnTo>
                  <a:pt x="6075985" y="481812"/>
                </a:lnTo>
                <a:lnTo>
                  <a:pt x="6041250" y="514019"/>
                </a:lnTo>
                <a:lnTo>
                  <a:pt x="5938812" y="611263"/>
                </a:lnTo>
                <a:lnTo>
                  <a:pt x="5900026" y="647509"/>
                </a:lnTo>
                <a:lnTo>
                  <a:pt x="5860453" y="683107"/>
                </a:lnTo>
                <a:lnTo>
                  <a:pt x="5826252" y="712165"/>
                </a:lnTo>
                <a:lnTo>
                  <a:pt x="0" y="712165"/>
                </a:lnTo>
                <a:lnTo>
                  <a:pt x="0" y="731316"/>
                </a:lnTo>
                <a:lnTo>
                  <a:pt x="5802401" y="731316"/>
                </a:lnTo>
                <a:lnTo>
                  <a:pt x="5778131" y="750404"/>
                </a:lnTo>
                <a:lnTo>
                  <a:pt x="5734964" y="781088"/>
                </a:lnTo>
                <a:lnTo>
                  <a:pt x="5690197" y="809117"/>
                </a:lnTo>
                <a:lnTo>
                  <a:pt x="5648782" y="831824"/>
                </a:lnTo>
                <a:lnTo>
                  <a:pt x="5605513" y="852703"/>
                </a:lnTo>
                <a:lnTo>
                  <a:pt x="5560288" y="871791"/>
                </a:lnTo>
                <a:lnTo>
                  <a:pt x="5512981" y="889114"/>
                </a:lnTo>
                <a:lnTo>
                  <a:pt x="5463527" y="904722"/>
                </a:lnTo>
                <a:lnTo>
                  <a:pt x="5434952" y="912418"/>
                </a:lnTo>
                <a:lnTo>
                  <a:pt x="5505386" y="912418"/>
                </a:lnTo>
                <a:lnTo>
                  <a:pt x="5567680" y="890295"/>
                </a:lnTo>
                <a:lnTo>
                  <a:pt x="5613717" y="870864"/>
                </a:lnTo>
                <a:lnTo>
                  <a:pt x="5657799" y="849579"/>
                </a:lnTo>
                <a:lnTo>
                  <a:pt x="5700026" y="826427"/>
                </a:lnTo>
                <a:lnTo>
                  <a:pt x="5745594" y="797852"/>
                </a:lnTo>
                <a:lnTo>
                  <a:pt x="5789434" y="766686"/>
                </a:lnTo>
                <a:lnTo>
                  <a:pt x="5831764" y="733437"/>
                </a:lnTo>
                <a:lnTo>
                  <a:pt x="5834253" y="731316"/>
                </a:lnTo>
                <a:lnTo>
                  <a:pt x="6954990" y="731316"/>
                </a:lnTo>
                <a:lnTo>
                  <a:pt x="6954990" y="712165"/>
                </a:lnTo>
                <a:lnTo>
                  <a:pt x="5856808" y="712165"/>
                </a:lnTo>
                <a:lnTo>
                  <a:pt x="5872810" y="698588"/>
                </a:lnTo>
                <a:lnTo>
                  <a:pt x="5912802" y="662635"/>
                </a:lnTo>
                <a:lnTo>
                  <a:pt x="5951969" y="626046"/>
                </a:lnTo>
                <a:lnTo>
                  <a:pt x="6021057" y="560235"/>
                </a:lnTo>
                <a:lnTo>
                  <a:pt x="6054509" y="528726"/>
                </a:lnTo>
                <a:lnTo>
                  <a:pt x="6089027" y="496747"/>
                </a:lnTo>
                <a:lnTo>
                  <a:pt x="6124600" y="464464"/>
                </a:lnTo>
                <a:lnTo>
                  <a:pt x="6161227" y="432054"/>
                </a:lnTo>
                <a:lnTo>
                  <a:pt x="6198908" y="399681"/>
                </a:lnTo>
                <a:lnTo>
                  <a:pt x="6237617" y="367499"/>
                </a:lnTo>
                <a:lnTo>
                  <a:pt x="6277368" y="335699"/>
                </a:lnTo>
                <a:lnTo>
                  <a:pt x="6318148" y="304431"/>
                </a:lnTo>
                <a:lnTo>
                  <a:pt x="6359957" y="273862"/>
                </a:lnTo>
                <a:lnTo>
                  <a:pt x="6402768" y="244170"/>
                </a:lnTo>
                <a:lnTo>
                  <a:pt x="6446596" y="215519"/>
                </a:lnTo>
                <a:lnTo>
                  <a:pt x="6491427" y="188061"/>
                </a:lnTo>
                <a:lnTo>
                  <a:pt x="6537261" y="161988"/>
                </a:lnTo>
                <a:lnTo>
                  <a:pt x="6585064" y="136982"/>
                </a:lnTo>
                <a:lnTo>
                  <a:pt x="6632994" y="114173"/>
                </a:lnTo>
                <a:lnTo>
                  <a:pt x="6681013" y="93560"/>
                </a:lnTo>
                <a:lnTo>
                  <a:pt x="6729082" y="75158"/>
                </a:lnTo>
                <a:lnTo>
                  <a:pt x="6777164" y="58966"/>
                </a:lnTo>
                <a:lnTo>
                  <a:pt x="6825196" y="45008"/>
                </a:lnTo>
                <a:lnTo>
                  <a:pt x="6873151" y="33274"/>
                </a:lnTo>
                <a:lnTo>
                  <a:pt x="6920992" y="23787"/>
                </a:lnTo>
                <a:lnTo>
                  <a:pt x="6954990" y="20916"/>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grpSp>
        <p:nvGrpSpPr>
          <p:cNvPr id="56" name="Google Shape;56;p2"/>
          <p:cNvGrpSpPr/>
          <p:nvPr/>
        </p:nvGrpSpPr>
        <p:grpSpPr>
          <a:xfrm>
            <a:off x="0" y="5047"/>
            <a:ext cx="6955155" cy="3902941"/>
            <a:chOff x="0" y="5047"/>
            <a:chExt cx="6955155" cy="3902941"/>
          </a:xfrm>
        </p:grpSpPr>
        <p:sp>
          <p:nvSpPr>
            <p:cNvPr id="57" name="Google Shape;57;p2"/>
            <p:cNvSpPr/>
            <p:nvPr/>
          </p:nvSpPr>
          <p:spPr>
            <a:xfrm>
              <a:off x="0" y="1839793"/>
              <a:ext cx="1962785" cy="2068195"/>
            </a:xfrm>
            <a:custGeom>
              <a:avLst/>
              <a:gdLst/>
              <a:ahLst/>
              <a:cxnLst/>
              <a:rect l="l" t="t" r="r" b="b"/>
              <a:pathLst>
                <a:path w="1962785" h="2068195" extrusionOk="0">
                  <a:moveTo>
                    <a:pt x="0" y="0"/>
                  </a:moveTo>
                  <a:lnTo>
                    <a:pt x="72802" y="15583"/>
                  </a:lnTo>
                  <a:lnTo>
                    <a:pt x="115506" y="28046"/>
                  </a:lnTo>
                  <a:lnTo>
                    <a:pt x="157058" y="42554"/>
                  </a:lnTo>
                  <a:lnTo>
                    <a:pt x="197498" y="59038"/>
                  </a:lnTo>
                  <a:lnTo>
                    <a:pt x="236864" y="77432"/>
                  </a:lnTo>
                  <a:lnTo>
                    <a:pt x="275194" y="97665"/>
                  </a:lnTo>
                  <a:lnTo>
                    <a:pt x="312526" y="119671"/>
                  </a:lnTo>
                  <a:lnTo>
                    <a:pt x="348900" y="143381"/>
                  </a:lnTo>
                  <a:lnTo>
                    <a:pt x="384353" y="168727"/>
                  </a:lnTo>
                  <a:lnTo>
                    <a:pt x="418923" y="195641"/>
                  </a:lnTo>
                  <a:lnTo>
                    <a:pt x="452650" y="224055"/>
                  </a:lnTo>
                  <a:lnTo>
                    <a:pt x="485571" y="253900"/>
                  </a:lnTo>
                  <a:lnTo>
                    <a:pt x="517724" y="285108"/>
                  </a:lnTo>
                  <a:lnTo>
                    <a:pt x="549149" y="317611"/>
                  </a:lnTo>
                  <a:lnTo>
                    <a:pt x="579883" y="351341"/>
                  </a:lnTo>
                  <a:lnTo>
                    <a:pt x="609966" y="386231"/>
                  </a:lnTo>
                  <a:lnTo>
                    <a:pt x="639434" y="422210"/>
                  </a:lnTo>
                  <a:lnTo>
                    <a:pt x="668327" y="459213"/>
                  </a:lnTo>
                  <a:lnTo>
                    <a:pt x="696683" y="497169"/>
                  </a:lnTo>
                  <a:lnTo>
                    <a:pt x="724540" y="536012"/>
                  </a:lnTo>
                  <a:lnTo>
                    <a:pt x="751937" y="575673"/>
                  </a:lnTo>
                  <a:lnTo>
                    <a:pt x="778912" y="616083"/>
                  </a:lnTo>
                  <a:lnTo>
                    <a:pt x="805503" y="657175"/>
                  </a:lnTo>
                  <a:lnTo>
                    <a:pt x="831749" y="698881"/>
                  </a:lnTo>
                  <a:lnTo>
                    <a:pt x="857688" y="741132"/>
                  </a:lnTo>
                  <a:lnTo>
                    <a:pt x="883358" y="783860"/>
                  </a:lnTo>
                  <a:lnTo>
                    <a:pt x="908799" y="826997"/>
                  </a:lnTo>
                  <a:lnTo>
                    <a:pt x="934047" y="870475"/>
                  </a:lnTo>
                  <a:lnTo>
                    <a:pt x="959142" y="914226"/>
                  </a:lnTo>
                  <a:lnTo>
                    <a:pt x="984123" y="958181"/>
                  </a:lnTo>
                  <a:lnTo>
                    <a:pt x="1009026" y="1002272"/>
                  </a:lnTo>
                  <a:lnTo>
                    <a:pt x="1033891" y="1046432"/>
                  </a:lnTo>
                  <a:lnTo>
                    <a:pt x="1058756" y="1090591"/>
                  </a:lnTo>
                  <a:lnTo>
                    <a:pt x="1083659" y="1134683"/>
                  </a:lnTo>
                  <a:lnTo>
                    <a:pt x="1108639" y="1178638"/>
                  </a:lnTo>
                  <a:lnTo>
                    <a:pt x="1133734" y="1222389"/>
                  </a:lnTo>
                  <a:lnTo>
                    <a:pt x="1158983" y="1265867"/>
                  </a:lnTo>
                  <a:lnTo>
                    <a:pt x="1184423" y="1309004"/>
                  </a:lnTo>
                  <a:lnTo>
                    <a:pt x="1210094" y="1351732"/>
                  </a:lnTo>
                  <a:lnTo>
                    <a:pt x="1236033" y="1393983"/>
                  </a:lnTo>
                  <a:lnTo>
                    <a:pt x="1262279" y="1435688"/>
                  </a:lnTo>
                  <a:lnTo>
                    <a:pt x="1288870" y="1476781"/>
                  </a:lnTo>
                  <a:lnTo>
                    <a:pt x="1315845" y="1517191"/>
                  </a:lnTo>
                  <a:lnTo>
                    <a:pt x="1343242" y="1556852"/>
                  </a:lnTo>
                  <a:lnTo>
                    <a:pt x="1371099" y="1595695"/>
                  </a:lnTo>
                  <a:lnTo>
                    <a:pt x="1399455" y="1633651"/>
                  </a:lnTo>
                  <a:lnTo>
                    <a:pt x="1428348" y="1670653"/>
                  </a:lnTo>
                  <a:lnTo>
                    <a:pt x="1457816" y="1706633"/>
                  </a:lnTo>
                  <a:lnTo>
                    <a:pt x="1487898" y="1741522"/>
                  </a:lnTo>
                  <a:lnTo>
                    <a:pt x="1518632" y="1775253"/>
                  </a:lnTo>
                  <a:lnTo>
                    <a:pt x="1550057" y="1807756"/>
                  </a:lnTo>
                  <a:lnTo>
                    <a:pt x="1582211" y="1838964"/>
                  </a:lnTo>
                  <a:lnTo>
                    <a:pt x="1615132" y="1868809"/>
                  </a:lnTo>
                  <a:lnTo>
                    <a:pt x="1648858" y="1897223"/>
                  </a:lnTo>
                  <a:lnTo>
                    <a:pt x="1683429" y="1924136"/>
                  </a:lnTo>
                  <a:lnTo>
                    <a:pt x="1718882" y="1949483"/>
                  </a:lnTo>
                  <a:lnTo>
                    <a:pt x="1755255" y="1973193"/>
                  </a:lnTo>
                  <a:lnTo>
                    <a:pt x="1792588" y="1995199"/>
                  </a:lnTo>
                  <a:lnTo>
                    <a:pt x="1830918" y="2015432"/>
                  </a:lnTo>
                  <a:lnTo>
                    <a:pt x="1870284" y="2033825"/>
                  </a:lnTo>
                  <a:lnTo>
                    <a:pt x="1910723" y="2050310"/>
                  </a:lnTo>
                  <a:lnTo>
                    <a:pt x="1952276" y="2064818"/>
                  </a:lnTo>
                  <a:lnTo>
                    <a:pt x="1962667" y="206785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8" name="Google Shape;58;p2"/>
            <p:cNvPicPr preferRelativeResize="0"/>
            <p:nvPr/>
          </p:nvPicPr>
          <p:blipFill rotWithShape="1">
            <a:blip r:embed="rId3">
              <a:alphaModFix/>
            </a:blip>
            <a:srcRect/>
            <a:stretch/>
          </p:blipFill>
          <p:spPr>
            <a:xfrm>
              <a:off x="0" y="5047"/>
              <a:ext cx="3036043" cy="3902596"/>
            </a:xfrm>
            <a:prstGeom prst="rect">
              <a:avLst/>
            </a:prstGeom>
            <a:noFill/>
            <a:ln>
              <a:noFill/>
            </a:ln>
          </p:spPr>
        </p:pic>
        <p:sp>
          <p:nvSpPr>
            <p:cNvPr id="59" name="Google Shape;59;p2"/>
            <p:cNvSpPr/>
            <p:nvPr/>
          </p:nvSpPr>
          <p:spPr>
            <a:xfrm>
              <a:off x="0" y="208584"/>
              <a:ext cx="6955155" cy="3517265"/>
            </a:xfrm>
            <a:custGeom>
              <a:avLst/>
              <a:gdLst/>
              <a:ahLst/>
              <a:cxnLst/>
              <a:rect l="l" t="t" r="r" b="b"/>
              <a:pathLst>
                <a:path w="6955155" h="3517265" extrusionOk="0">
                  <a:moveTo>
                    <a:pt x="6954990" y="3497973"/>
                  </a:moveTo>
                  <a:lnTo>
                    <a:pt x="0" y="3497973"/>
                  </a:lnTo>
                  <a:lnTo>
                    <a:pt x="0" y="3517125"/>
                  </a:lnTo>
                  <a:lnTo>
                    <a:pt x="6954990" y="3517125"/>
                  </a:lnTo>
                  <a:lnTo>
                    <a:pt x="6954990" y="3497973"/>
                  </a:lnTo>
                  <a:close/>
                </a:path>
                <a:path w="6955155" h="351726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60" name="Google Shape;60;p2"/>
          <p:cNvSpPr txBox="1">
            <a:spLocks noGrp="1"/>
          </p:cNvSpPr>
          <p:nvPr>
            <p:ph type="title"/>
          </p:nvPr>
        </p:nvSpPr>
        <p:spPr>
          <a:xfrm>
            <a:off x="3645319" y="663018"/>
            <a:ext cx="1710451" cy="367665"/>
          </a:xfrm>
          <a:prstGeom prst="rect">
            <a:avLst/>
          </a:prstGeom>
          <a:noFill/>
          <a:ln>
            <a:noFill/>
          </a:ln>
        </p:spPr>
        <p:txBody>
          <a:bodyPr spcFirstLastPara="1" wrap="square" lIns="0" tIns="12050" rIns="0" bIns="0" anchor="t" anchorCtr="0">
            <a:spAutoFit/>
          </a:bodyPr>
          <a:lstStyle/>
          <a:p>
            <a:pPr marL="12700" lvl="0" indent="0" algn="l" rtl="0">
              <a:lnSpc>
                <a:spcPct val="100000"/>
              </a:lnSpc>
              <a:spcBef>
                <a:spcPts val="0"/>
              </a:spcBef>
              <a:spcAft>
                <a:spcPts val="0"/>
              </a:spcAft>
              <a:buNone/>
            </a:pPr>
            <a:r>
              <a:rPr lang="uk-UA" dirty="0" err="1">
                <a:solidFill>
                  <a:schemeClr val="tx1"/>
                </a:solidFill>
                <a:latin typeface="Century Gothic" panose="020B0502020202020204" pitchFamily="34" charset="0"/>
              </a:rPr>
              <a:t>Introduction</a:t>
            </a:r>
            <a:endParaRPr dirty="0">
              <a:solidFill>
                <a:schemeClr val="tx1"/>
              </a:solidFill>
              <a:latin typeface="Century Gothic" panose="020B0502020202020204" pitchFamily="34" charset="0"/>
            </a:endParaRPr>
          </a:p>
        </p:txBody>
      </p:sp>
      <p:sp>
        <p:nvSpPr>
          <p:cNvPr id="61" name="Google Shape;61;p2"/>
          <p:cNvSpPr txBox="1"/>
          <p:nvPr/>
        </p:nvSpPr>
        <p:spPr>
          <a:xfrm>
            <a:off x="3645319" y="1234220"/>
            <a:ext cx="2879725" cy="2404741"/>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this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session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we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will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explore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essence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classiﬁcation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and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sources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of</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customs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risks</a:t>
            </a:r>
            <a:r>
              <a:rPr lang="uk-UA" dirty="0">
                <a:solidFill>
                  <a:schemeClr val="tx1"/>
                </a:solidFill>
                <a:latin typeface="Century Gothic"/>
                <a:ea typeface="Century Gothic"/>
                <a:cs typeface="Century Gothic"/>
                <a:sym typeface="Century Gothic"/>
              </a:rPr>
              <a:t>. </a:t>
            </a:r>
            <a:r>
              <a:rPr lang="uk-UA" i="1" dirty="0" err="1">
                <a:solidFill>
                  <a:schemeClr val="tx1"/>
                </a:solidFill>
                <a:latin typeface="Century Gothic"/>
                <a:ea typeface="Century Gothic"/>
                <a:cs typeface="Century Gothic"/>
                <a:sym typeface="Century Gothic"/>
              </a:rPr>
              <a:t>Customs</a:t>
            </a:r>
            <a:r>
              <a:rPr lang="uk-UA" i="1" dirty="0">
                <a:solidFill>
                  <a:schemeClr val="tx1"/>
                </a:solidFill>
                <a:latin typeface="Century Gothic"/>
                <a:ea typeface="Century Gothic"/>
                <a:cs typeface="Century Gothic"/>
                <a:sym typeface="Century Gothic"/>
              </a:rPr>
              <a:t> </a:t>
            </a:r>
            <a:r>
              <a:rPr lang="uk-UA" i="1" dirty="0" err="1">
                <a:solidFill>
                  <a:schemeClr val="tx1"/>
                </a:solidFill>
                <a:latin typeface="Century Gothic"/>
                <a:ea typeface="Century Gothic"/>
                <a:cs typeface="Century Gothic"/>
                <a:sym typeface="Century Gothic"/>
              </a:rPr>
              <a:t>risks</a:t>
            </a:r>
            <a:r>
              <a:rPr lang="uk-UA" i="1"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refer</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to</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potential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threats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and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challenges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faced</a:t>
            </a:r>
            <a:r>
              <a:rPr lang="uk-UA" dirty="0">
                <a:solidFill>
                  <a:schemeClr val="tx1"/>
                </a:solidFill>
                <a:latin typeface="Century Gothic"/>
                <a:ea typeface="Century Gothic"/>
                <a:cs typeface="Century Gothic"/>
                <a:sym typeface="Century Gothic"/>
              </a:rPr>
              <a:t> by </a:t>
            </a:r>
            <a:r>
              <a:rPr lang="uk-UA" dirty="0" err="1">
                <a:solidFill>
                  <a:schemeClr val="tx1"/>
                </a:solidFill>
                <a:latin typeface="Century Gothic"/>
                <a:ea typeface="Century Gothic"/>
                <a:cs typeface="Century Gothic"/>
                <a:sym typeface="Century Gothic"/>
              </a:rPr>
              <a:t>businesses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a:t>
            </a:r>
            <a:r>
              <a:rPr lang="uk-UA" dirty="0">
                <a:solidFill>
                  <a:schemeClr val="tx1"/>
                </a:solidFill>
                <a:latin typeface="Century Gothic"/>
                <a:ea typeface="Century Gothic"/>
                <a:cs typeface="Century Gothic"/>
                <a:sym typeface="Century Gothic"/>
              </a:rPr>
              <a:t> </a:t>
            </a:r>
            <a:r>
              <a:rPr lang="en-US" dirty="0">
                <a:solidFill>
                  <a:schemeClr val="tx1"/>
                </a:solidFill>
                <a:latin typeface="Century Gothic"/>
                <a:ea typeface="Century Gothic"/>
                <a:cs typeface="Century Gothic"/>
                <a:sym typeface="Century Gothic"/>
              </a:rPr>
              <a:t>the </a:t>
            </a:r>
            <a:r>
              <a:rPr lang="uk-UA" dirty="0" err="1">
                <a:solidFill>
                  <a:schemeClr val="tx1"/>
                </a:solidFill>
                <a:latin typeface="Century Gothic"/>
                <a:ea typeface="Century Gothic"/>
                <a:cs typeface="Century Gothic"/>
                <a:sym typeface="Century Gothic"/>
              </a:rPr>
              <a:t>international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trade</a:t>
            </a:r>
            <a:r>
              <a:rPr lang="uk-UA" dirty="0">
                <a:solidFill>
                  <a:schemeClr val="tx1"/>
                </a:solidFill>
                <a:latin typeface="Century Gothic"/>
                <a:ea typeface="Century Gothic"/>
                <a:cs typeface="Century Gothic"/>
                <a:sym typeface="Century Gothic"/>
              </a:rPr>
              <a:t>. By </a:t>
            </a:r>
            <a:r>
              <a:rPr lang="uk-UA" dirty="0" err="1">
                <a:solidFill>
                  <a:schemeClr val="tx1"/>
                </a:solidFill>
                <a:latin typeface="Century Gothic"/>
                <a:ea typeface="Century Gothic"/>
                <a:cs typeface="Century Gothic"/>
                <a:sym typeface="Century Gothic"/>
              </a:rPr>
              <a:t>understanding</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these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risks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organizations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can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develop</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effective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strategies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to</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mitigate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them</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and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ensure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smooth</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cross-border</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operations</a:t>
            </a:r>
            <a:r>
              <a:rPr lang="uk-UA" dirty="0">
                <a:solidFill>
                  <a:schemeClr val="tx1"/>
                </a:solidFill>
                <a:latin typeface="Century Gothic"/>
                <a:ea typeface="Century Gothic"/>
                <a:cs typeface="Century Gothic"/>
                <a:sym typeface="Century Gothic"/>
              </a:rPr>
              <a:t>.</a:t>
            </a:r>
            <a:endParaRPr dirty="0">
              <a:solidFill>
                <a:schemeClr val="tx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9" name="Google Shape;69;p3"/>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0" name="Google Shape;70;p3"/>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 name="TextBox 2">
            <a:extLst>
              <a:ext uri="{FF2B5EF4-FFF2-40B4-BE49-F238E27FC236}">
                <a16:creationId xmlns:a16="http://schemas.microsoft.com/office/drawing/2014/main" id="{8B274282-943A-DCB3-5A59-B2BA3B73A855}"/>
              </a:ext>
            </a:extLst>
          </p:cNvPr>
          <p:cNvSpPr txBox="1"/>
          <p:nvPr/>
        </p:nvSpPr>
        <p:spPr>
          <a:xfrm>
            <a:off x="1862050" y="2741702"/>
            <a:ext cx="3077008" cy="923330"/>
          </a:xfrm>
          <a:prstGeom prst="rect">
            <a:avLst/>
          </a:prstGeom>
          <a:noFill/>
        </p:spPr>
        <p:txBody>
          <a:bodyPr wrap="square">
            <a:spAutoFit/>
          </a:bodyPr>
          <a:lstStyle/>
          <a:p>
            <a:pPr algn="ctr"/>
            <a:r>
              <a:rPr lang="en-US" sz="1800" dirty="0">
                <a:solidFill>
                  <a:schemeClr val="tx1"/>
                </a:solidFill>
                <a:latin typeface="Century Gothic" panose="020B0502020202020204" pitchFamily="34" charset="0"/>
              </a:rPr>
              <a:t>What is the reason for the relevance of the topic under study?</a:t>
            </a:r>
          </a:p>
        </p:txBody>
      </p:sp>
      <p:pic>
        <p:nvPicPr>
          <p:cNvPr id="5" name="Рисунок 4">
            <a:extLst>
              <a:ext uri="{FF2B5EF4-FFF2-40B4-BE49-F238E27FC236}">
                <a16:creationId xmlns:a16="http://schemas.microsoft.com/office/drawing/2014/main" id="{18DFBEBB-2534-3074-D198-738EA53A3921}"/>
              </a:ext>
            </a:extLst>
          </p:cNvPr>
          <p:cNvPicPr>
            <a:picLocks noChangeAspect="1"/>
          </p:cNvPicPr>
          <p:nvPr/>
        </p:nvPicPr>
        <p:blipFill>
          <a:blip r:embed="rId3"/>
          <a:stretch>
            <a:fillRect/>
          </a:stretch>
        </p:blipFill>
        <p:spPr>
          <a:xfrm>
            <a:off x="4859382" y="2611338"/>
            <a:ext cx="1894488" cy="1184055"/>
          </a:xfrm>
          <a:prstGeom prst="rect">
            <a:avLst/>
          </a:prstGeom>
        </p:spPr>
      </p:pic>
      <p:sp>
        <p:nvSpPr>
          <p:cNvPr id="6" name="TextBox 5">
            <a:extLst>
              <a:ext uri="{FF2B5EF4-FFF2-40B4-BE49-F238E27FC236}">
                <a16:creationId xmlns:a16="http://schemas.microsoft.com/office/drawing/2014/main" id="{3B5372F1-0416-69D3-5ACA-3A75E4F81DBC}"/>
              </a:ext>
            </a:extLst>
          </p:cNvPr>
          <p:cNvSpPr txBox="1"/>
          <p:nvPr/>
        </p:nvSpPr>
        <p:spPr>
          <a:xfrm>
            <a:off x="0" y="609588"/>
            <a:ext cx="3207702" cy="1200329"/>
          </a:xfrm>
          <a:prstGeom prst="rect">
            <a:avLst/>
          </a:prstGeom>
          <a:noFill/>
        </p:spPr>
        <p:txBody>
          <a:bodyPr wrap="square">
            <a:spAutoFit/>
          </a:bodyPr>
          <a:lstStyle/>
          <a:p>
            <a:pPr algn="just"/>
            <a:r>
              <a:rPr lang="en-US" sz="1200" dirty="0">
                <a:solidFill>
                  <a:schemeClr val="tx1"/>
                </a:solidFill>
                <a:latin typeface="Century Gothic" panose="020B0502020202020204" pitchFamily="34" charset="0"/>
              </a:rPr>
              <a:t>   The increased development and volumes of the international trade and Ukraine’s integration into the global economy, in particular the European Economic Area, have led to an increase in the number of risks and their level. </a:t>
            </a:r>
          </a:p>
        </p:txBody>
      </p:sp>
      <p:sp>
        <p:nvSpPr>
          <p:cNvPr id="7" name="TextBox 6">
            <a:extLst>
              <a:ext uri="{FF2B5EF4-FFF2-40B4-BE49-F238E27FC236}">
                <a16:creationId xmlns:a16="http://schemas.microsoft.com/office/drawing/2014/main" id="{A3A4EFC8-07BC-EB45-BDF9-9205A27B0527}"/>
              </a:ext>
            </a:extLst>
          </p:cNvPr>
          <p:cNvSpPr txBox="1"/>
          <p:nvPr/>
        </p:nvSpPr>
        <p:spPr>
          <a:xfrm>
            <a:off x="3747453" y="424923"/>
            <a:ext cx="3207702" cy="1569660"/>
          </a:xfrm>
          <a:prstGeom prst="rect">
            <a:avLst/>
          </a:prstGeom>
          <a:noFill/>
        </p:spPr>
        <p:txBody>
          <a:bodyPr wrap="square">
            <a:spAutoFit/>
          </a:bodyPr>
          <a:lstStyle/>
          <a:p>
            <a:pPr algn="just"/>
            <a:r>
              <a:rPr lang="en-US" sz="1200" dirty="0">
                <a:solidFill>
                  <a:schemeClr val="tx1"/>
                </a:solidFill>
                <a:latin typeface="Century Gothic" panose="020B0502020202020204" pitchFamily="34" charset="0"/>
              </a:rPr>
              <a:t>   In fact, risk is associated with all spheres of human activity in the process of social interaction and achievement of relevant goals, but under the influence of </a:t>
            </a:r>
            <a:r>
              <a:rPr lang="en-US" sz="1200" dirty="0" err="1">
                <a:solidFill>
                  <a:schemeClr val="tx1"/>
                </a:solidFill>
                <a:latin typeface="Century Gothic" panose="020B0502020202020204" pitchFamily="34" charset="0"/>
              </a:rPr>
              <a:t>globalisation</a:t>
            </a:r>
            <a:r>
              <a:rPr lang="en-US" sz="1200" dirty="0">
                <a:solidFill>
                  <a:schemeClr val="tx1"/>
                </a:solidFill>
                <a:latin typeface="Century Gothic" panose="020B0502020202020204" pitchFamily="34" charset="0"/>
              </a:rPr>
              <a:t> and integration processes, it is particularly evident in customs.</a:t>
            </a:r>
          </a:p>
          <a:p>
            <a:pPr algn="just"/>
            <a:endParaRPr lang="en-US" sz="1200" dirty="0">
              <a:solidFill>
                <a:schemeClr val="tx1"/>
              </a:solidFill>
              <a:latin typeface="Century Gothic" panose="020B0502020202020204" pitchFamily="34" charset="0"/>
            </a:endParaRPr>
          </a:p>
        </p:txBody>
      </p:sp>
      <p:pic>
        <p:nvPicPr>
          <p:cNvPr id="8" name="Рисунок 7">
            <a:extLst>
              <a:ext uri="{FF2B5EF4-FFF2-40B4-BE49-F238E27FC236}">
                <a16:creationId xmlns:a16="http://schemas.microsoft.com/office/drawing/2014/main" id="{5F48459C-6E37-9A37-A42D-6F6AF6811F94}"/>
              </a:ext>
            </a:extLst>
          </p:cNvPr>
          <p:cNvPicPr>
            <a:picLocks noChangeAspect="1"/>
          </p:cNvPicPr>
          <p:nvPr/>
        </p:nvPicPr>
        <p:blipFill>
          <a:blip r:embed="rId3"/>
          <a:stretch>
            <a:fillRect/>
          </a:stretch>
        </p:blipFill>
        <p:spPr>
          <a:xfrm flipH="1">
            <a:off x="47238" y="2611339"/>
            <a:ext cx="1894488" cy="1184055"/>
          </a:xfrm>
          <a:prstGeom prst="rect">
            <a:avLst/>
          </a:prstGeom>
        </p:spPr>
      </p:pic>
      <p:sp>
        <p:nvSpPr>
          <p:cNvPr id="9" name="Выгнутая вниз стрелка 8">
            <a:extLst>
              <a:ext uri="{FF2B5EF4-FFF2-40B4-BE49-F238E27FC236}">
                <a16:creationId xmlns:a16="http://schemas.microsoft.com/office/drawing/2014/main" id="{E3CE6861-973F-DF90-8D11-6218A7FB415E}"/>
              </a:ext>
            </a:extLst>
          </p:cNvPr>
          <p:cNvSpPr/>
          <p:nvPr/>
        </p:nvSpPr>
        <p:spPr>
          <a:xfrm>
            <a:off x="2186247" y="1809917"/>
            <a:ext cx="2909455" cy="634025"/>
          </a:xfrm>
          <a:prstGeom prst="curved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uk-UA">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grpSp>
        <p:nvGrpSpPr>
          <p:cNvPr id="66" name="Google Shape;66;p3"/>
          <p:cNvGrpSpPr/>
          <p:nvPr/>
        </p:nvGrpSpPr>
        <p:grpSpPr>
          <a:xfrm>
            <a:off x="0" y="1509331"/>
            <a:ext cx="6955537" cy="2398579"/>
            <a:chOff x="0" y="1509331"/>
            <a:chExt cx="6955537" cy="2398579"/>
          </a:xfrm>
        </p:grpSpPr>
        <p:pic>
          <p:nvPicPr>
            <p:cNvPr id="67" name="Google Shape;67;p3"/>
            <p:cNvPicPr preferRelativeResize="0"/>
            <p:nvPr/>
          </p:nvPicPr>
          <p:blipFill rotWithShape="1">
            <a:blip r:embed="rId3">
              <a:alphaModFix/>
            </a:blip>
            <a:srcRect/>
            <a:stretch/>
          </p:blipFill>
          <p:spPr>
            <a:xfrm>
              <a:off x="0" y="1509331"/>
              <a:ext cx="6952666" cy="2398313"/>
            </a:xfrm>
            <a:prstGeom prst="rect">
              <a:avLst/>
            </a:prstGeom>
            <a:noFill/>
            <a:ln>
              <a:noFill/>
            </a:ln>
          </p:spPr>
        </p:pic>
        <p:sp>
          <p:nvSpPr>
            <p:cNvPr id="68" name="Google Shape;68;p3"/>
            <p:cNvSpPr/>
            <p:nvPr/>
          </p:nvSpPr>
          <p:spPr>
            <a:xfrm>
              <a:off x="5176267" y="2362320"/>
              <a:ext cx="1779270" cy="1545590"/>
            </a:xfrm>
            <a:custGeom>
              <a:avLst/>
              <a:gdLst/>
              <a:ahLst/>
              <a:cxnLst/>
              <a:rect l="l" t="t" r="r" b="b"/>
              <a:pathLst>
                <a:path w="1779270" h="1545589" extrusionOk="0">
                  <a:moveTo>
                    <a:pt x="0" y="1545323"/>
                  </a:moveTo>
                  <a:lnTo>
                    <a:pt x="51175" y="1515768"/>
                  </a:lnTo>
                  <a:lnTo>
                    <a:pt x="89222" y="1491116"/>
                  </a:lnTo>
                  <a:lnTo>
                    <a:pt x="126240" y="1465008"/>
                  </a:lnTo>
                  <a:lnTo>
                    <a:pt x="162283" y="1437522"/>
                  </a:lnTo>
                  <a:lnTo>
                    <a:pt x="197404" y="1408733"/>
                  </a:lnTo>
                  <a:lnTo>
                    <a:pt x="231658" y="1378719"/>
                  </a:lnTo>
                  <a:lnTo>
                    <a:pt x="265100" y="1347555"/>
                  </a:lnTo>
                  <a:lnTo>
                    <a:pt x="297783" y="1315320"/>
                  </a:lnTo>
                  <a:lnTo>
                    <a:pt x="329761" y="1282088"/>
                  </a:lnTo>
                  <a:lnTo>
                    <a:pt x="361089" y="1247937"/>
                  </a:lnTo>
                  <a:lnTo>
                    <a:pt x="391822" y="1212944"/>
                  </a:lnTo>
                  <a:lnTo>
                    <a:pt x="422012" y="1177185"/>
                  </a:lnTo>
                  <a:lnTo>
                    <a:pt x="451715" y="1140736"/>
                  </a:lnTo>
                  <a:lnTo>
                    <a:pt x="480984" y="1103675"/>
                  </a:lnTo>
                  <a:lnTo>
                    <a:pt x="509874" y="1066077"/>
                  </a:lnTo>
                  <a:lnTo>
                    <a:pt x="538439" y="1028020"/>
                  </a:lnTo>
                  <a:lnTo>
                    <a:pt x="566733" y="989579"/>
                  </a:lnTo>
                  <a:lnTo>
                    <a:pt x="594810" y="950833"/>
                  </a:lnTo>
                  <a:lnTo>
                    <a:pt x="622725" y="911856"/>
                  </a:lnTo>
                  <a:lnTo>
                    <a:pt x="650531" y="872726"/>
                  </a:lnTo>
                  <a:lnTo>
                    <a:pt x="678283" y="833520"/>
                  </a:lnTo>
                  <a:lnTo>
                    <a:pt x="706035" y="794314"/>
                  </a:lnTo>
                  <a:lnTo>
                    <a:pt x="733841" y="755184"/>
                  </a:lnTo>
                  <a:lnTo>
                    <a:pt x="761756" y="716208"/>
                  </a:lnTo>
                  <a:lnTo>
                    <a:pt x="789833" y="677461"/>
                  </a:lnTo>
                  <a:lnTo>
                    <a:pt x="818127" y="639021"/>
                  </a:lnTo>
                  <a:lnTo>
                    <a:pt x="846692" y="600963"/>
                  </a:lnTo>
                  <a:lnTo>
                    <a:pt x="875582" y="563366"/>
                  </a:lnTo>
                  <a:lnTo>
                    <a:pt x="904851" y="526304"/>
                  </a:lnTo>
                  <a:lnTo>
                    <a:pt x="934554" y="489855"/>
                  </a:lnTo>
                  <a:lnTo>
                    <a:pt x="964744" y="454096"/>
                  </a:lnTo>
                  <a:lnTo>
                    <a:pt x="995476" y="419103"/>
                  </a:lnTo>
                  <a:lnTo>
                    <a:pt x="1026805" y="384952"/>
                  </a:lnTo>
                  <a:lnTo>
                    <a:pt x="1058783" y="351721"/>
                  </a:lnTo>
                  <a:lnTo>
                    <a:pt x="1091466" y="319485"/>
                  </a:lnTo>
                  <a:lnTo>
                    <a:pt x="1124908" y="288322"/>
                  </a:lnTo>
                  <a:lnTo>
                    <a:pt x="1159162" y="258307"/>
                  </a:lnTo>
                  <a:lnTo>
                    <a:pt x="1194283" y="229519"/>
                  </a:lnTo>
                  <a:lnTo>
                    <a:pt x="1230326" y="202032"/>
                  </a:lnTo>
                  <a:lnTo>
                    <a:pt x="1267344" y="175924"/>
                  </a:lnTo>
                  <a:lnTo>
                    <a:pt x="1305391" y="151272"/>
                  </a:lnTo>
                  <a:lnTo>
                    <a:pt x="1344522" y="128152"/>
                  </a:lnTo>
                  <a:lnTo>
                    <a:pt x="1384791" y="106640"/>
                  </a:lnTo>
                  <a:lnTo>
                    <a:pt x="1426252" y="86813"/>
                  </a:lnTo>
                  <a:lnTo>
                    <a:pt x="1468959" y="68748"/>
                  </a:lnTo>
                  <a:lnTo>
                    <a:pt x="1512967" y="52522"/>
                  </a:lnTo>
                  <a:lnTo>
                    <a:pt x="1558329" y="38211"/>
                  </a:lnTo>
                  <a:lnTo>
                    <a:pt x="1605101" y="25891"/>
                  </a:lnTo>
                  <a:lnTo>
                    <a:pt x="1653335" y="15639"/>
                  </a:lnTo>
                  <a:lnTo>
                    <a:pt x="1703086" y="7532"/>
                  </a:lnTo>
                  <a:lnTo>
                    <a:pt x="1754409" y="1647"/>
                  </a:lnTo>
                  <a:lnTo>
                    <a:pt x="1778726" y="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69" name="Google Shape;69;p3"/>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0" name="Google Shape;70;p3"/>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1" name="Google Shape;71;p3"/>
          <p:cNvSpPr txBox="1"/>
          <p:nvPr/>
        </p:nvSpPr>
        <p:spPr>
          <a:xfrm>
            <a:off x="410553" y="328438"/>
            <a:ext cx="6131560" cy="1017256"/>
          </a:xfrm>
          <a:prstGeom prst="rect">
            <a:avLst/>
          </a:prstGeom>
          <a:noFill/>
          <a:ln>
            <a:noFill/>
          </a:ln>
        </p:spPr>
        <p:txBody>
          <a:bodyPr spcFirstLastPara="1" wrap="square" lIns="0" tIns="26025" rIns="0" bIns="0" anchor="t" anchorCtr="0">
            <a:spAutoFit/>
          </a:bodyPr>
          <a:lstStyle/>
          <a:p>
            <a:pPr marL="12700" marR="5080" lvl="0" indent="0" algn="just" rtl="0">
              <a:lnSpc>
                <a:spcPct val="92300"/>
              </a:lnSpc>
              <a:spcBef>
                <a:spcPts val="0"/>
              </a:spcBef>
              <a:spcAft>
                <a:spcPts val="0"/>
              </a:spcAft>
              <a:buNone/>
            </a:pPr>
            <a:r>
              <a:rPr lang="en-US"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Customs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risks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are</a:t>
            </a:r>
            <a:r>
              <a:rPr lang="uk-UA" dirty="0">
                <a:solidFill>
                  <a:schemeClr val="tx1"/>
                </a:solidFill>
                <a:latin typeface="Century Gothic"/>
                <a:ea typeface="Century Gothic"/>
                <a:cs typeface="Century Gothic"/>
                <a:sym typeface="Century Gothic"/>
              </a:rPr>
              <a:t> </a:t>
            </a:r>
            <a:r>
              <a:rPr lang="uk-UA" b="1" dirty="0" err="1">
                <a:solidFill>
                  <a:schemeClr val="tx1"/>
                </a:solidFill>
                <a:latin typeface="Century Gothic" panose="020B0502020202020204" pitchFamily="34" charset="0"/>
                <a:ea typeface="Calibri"/>
                <a:cs typeface="Calibri"/>
                <a:sym typeface="Calibri"/>
              </a:rPr>
              <a:t>potential</a:t>
            </a:r>
            <a:r>
              <a:rPr lang="uk-UA" b="1" dirty="0">
                <a:solidFill>
                  <a:schemeClr val="tx1"/>
                </a:solidFill>
                <a:latin typeface="Century Gothic" panose="020B0502020202020204" pitchFamily="34" charset="0"/>
                <a:ea typeface="Calibri"/>
                <a:cs typeface="Calibri"/>
                <a:sym typeface="Calibri"/>
              </a:rPr>
              <a:t> </a:t>
            </a:r>
            <a:r>
              <a:rPr lang="uk-UA" b="1" dirty="0" err="1">
                <a:solidFill>
                  <a:schemeClr val="tx1"/>
                </a:solidFill>
                <a:latin typeface="Century Gothic" panose="020B0502020202020204" pitchFamily="34" charset="0"/>
                <a:ea typeface="Calibri"/>
                <a:cs typeface="Calibri"/>
                <a:sym typeface="Calibri"/>
              </a:rPr>
              <a:t>threats</a:t>
            </a:r>
            <a:r>
              <a:rPr lang="uk-UA" b="1" dirty="0">
                <a:solidFill>
                  <a:schemeClr val="tx1"/>
                </a:solidFill>
                <a:latin typeface="Century Gothic" panose="020B0502020202020204" pitchFamily="34" charset="0"/>
                <a:ea typeface="Calibri"/>
                <a:cs typeface="Calibri"/>
                <a:sym typeface="Calibri"/>
              </a:rPr>
              <a:t> </a:t>
            </a:r>
            <a:r>
              <a:rPr lang="uk-UA" dirty="0" err="1">
                <a:solidFill>
                  <a:schemeClr val="tx1"/>
                </a:solidFill>
                <a:latin typeface="Century Gothic"/>
                <a:ea typeface="Century Gothic"/>
                <a:cs typeface="Century Gothic"/>
                <a:sym typeface="Century Gothic"/>
              </a:rPr>
              <a:t>that</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arise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during</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import</a:t>
            </a:r>
            <a:r>
              <a:rPr lang="uk-UA" dirty="0">
                <a:solidFill>
                  <a:schemeClr val="tx1"/>
                </a:solidFill>
                <a:latin typeface="Century Gothic"/>
                <a:ea typeface="Century Gothic"/>
                <a:cs typeface="Century Gothic"/>
                <a:sym typeface="Century Gothic"/>
              </a:rPr>
              <a:t>/</a:t>
            </a:r>
            <a:r>
              <a:rPr lang="uk-UA" dirty="0" err="1">
                <a:solidFill>
                  <a:schemeClr val="tx1"/>
                </a:solidFill>
                <a:latin typeface="Century Gothic"/>
                <a:ea typeface="Century Gothic"/>
                <a:cs typeface="Century Gothic"/>
                <a:sym typeface="Century Gothic"/>
              </a:rPr>
              <a:t>export</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process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These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risks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can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include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legal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ﬁnancial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operational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and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reputational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challenges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Understanding</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essence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of</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customs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risks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crucial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for</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organizations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engaged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international</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trade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to</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protect</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their</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interests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and</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ensure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compliance</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with</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customs</a:t>
            </a:r>
            <a:r>
              <a:rPr lang="uk-UA" dirty="0">
                <a:solidFill>
                  <a:schemeClr val="tx1"/>
                </a:solidFill>
                <a:latin typeface="Century Gothic"/>
                <a:ea typeface="Century Gothic"/>
                <a:cs typeface="Century Gothic"/>
                <a:sym typeface="Century Gothic"/>
              </a:rPr>
              <a:t> </a:t>
            </a:r>
            <a:r>
              <a:rPr lang="uk-UA" dirty="0" err="1">
                <a:solidFill>
                  <a:schemeClr val="tx1"/>
                </a:solidFill>
                <a:latin typeface="Century Gothic"/>
                <a:ea typeface="Century Gothic"/>
                <a:cs typeface="Century Gothic"/>
                <a:sym typeface="Century Gothic"/>
              </a:rPr>
              <a:t>regulations</a:t>
            </a:r>
            <a:r>
              <a:rPr lang="uk-UA" dirty="0">
                <a:solidFill>
                  <a:schemeClr val="tx1"/>
                </a:solidFill>
                <a:latin typeface="Century Gothic"/>
                <a:ea typeface="Century Gothic"/>
                <a:cs typeface="Century Gothic"/>
                <a:sym typeface="Century Gothic"/>
              </a:rPr>
              <a:t>.</a:t>
            </a:r>
            <a:endParaRPr dirty="0">
              <a:solidFill>
                <a:schemeClr val="tx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86354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7" name="Google Shape;77;p4"/>
          <p:cNvSpPr/>
          <p:nvPr/>
        </p:nvSpPr>
        <p:spPr>
          <a:xfrm>
            <a:off x="279400" y="48773"/>
            <a:ext cx="6400800" cy="671954"/>
          </a:xfrm>
          <a:prstGeom prst="rect">
            <a:avLst/>
          </a:prstGeom>
          <a:noFill/>
          <a:ln>
            <a:noFill/>
          </a:ln>
        </p:spPr>
        <p:txBody>
          <a:bodyPr spcFirstLastPara="1" wrap="square" lIns="1366400" tIns="11100" rIns="1187075" bIns="14275" anchor="ctr" anchorCtr="0">
            <a:spAutoFit/>
          </a:bodyPr>
          <a:lstStyle/>
          <a:p>
            <a:pPr marL="0" marR="0" lvl="0" indent="0" algn="ctr" rtl="0">
              <a:lnSpc>
                <a:spcPct val="100000"/>
              </a:lnSpc>
              <a:spcBef>
                <a:spcPts val="0"/>
              </a:spcBef>
              <a:spcAft>
                <a:spcPts val="0"/>
              </a:spcAft>
              <a:buClr>
                <a:srgbClr val="231F20"/>
              </a:buClr>
              <a:buSzPts val="1100"/>
              <a:buFont typeface="Arial"/>
              <a:buNone/>
            </a:pPr>
            <a:r>
              <a:rPr lang="uk-UA" b="1" i="0" u="none" strike="noStrike" cap="none" dirty="0" err="1">
                <a:solidFill>
                  <a:srgbClr val="231F20"/>
                </a:solidFill>
                <a:latin typeface="Century Gothic" panose="020B0502020202020204" pitchFamily="34" charset="0"/>
                <a:sym typeface="Arial"/>
              </a:rPr>
              <a:t>Definition</a:t>
            </a:r>
            <a:r>
              <a:rPr lang="en-US" b="1" i="0" u="none" strike="noStrike" cap="none" dirty="0">
                <a:solidFill>
                  <a:srgbClr val="231F20"/>
                </a:solidFill>
                <a:latin typeface="Century Gothic" panose="020B0502020202020204" pitchFamily="34" charset="0"/>
                <a:sym typeface="Arial"/>
              </a:rPr>
              <a:t>s</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of</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the</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concept</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of</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customs</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risk</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in</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scientific</a:t>
            </a:r>
            <a:r>
              <a:rPr lang="uk-UA" b="1" i="0" u="none" strike="noStrike" cap="none" dirty="0">
                <a:solidFill>
                  <a:srgbClr val="231F20"/>
                </a:solidFill>
                <a:latin typeface="Century Gothic" panose="020B0502020202020204" pitchFamily="34" charset="0"/>
                <a:sym typeface="Arial"/>
              </a:rPr>
              <a:t> </a:t>
            </a:r>
            <a:r>
              <a:rPr lang="uk-UA" b="1" i="0" u="none" strike="noStrike" cap="none" dirty="0" err="1">
                <a:solidFill>
                  <a:srgbClr val="231F20"/>
                </a:solidFill>
                <a:latin typeface="Century Gothic" panose="020B0502020202020204" pitchFamily="34" charset="0"/>
                <a:sym typeface="Arial"/>
              </a:rPr>
              <a:t>literature</a:t>
            </a:r>
            <a:endParaRPr b="1" i="0" u="none" strike="noStrike" cap="none" dirty="0">
              <a:solidFill>
                <a:schemeClr val="dk1"/>
              </a:solidFill>
              <a:latin typeface="Century Gothic" panose="020B0502020202020204" pitchFamily="34" charset="0"/>
              <a:sym typeface="Arial"/>
            </a:endParaRPr>
          </a:p>
          <a:p>
            <a:pPr marL="0" marR="0" lvl="0" indent="0" algn="ctr" rtl="0">
              <a:lnSpc>
                <a:spcPct val="100000"/>
              </a:lnSpc>
              <a:spcBef>
                <a:spcPts val="0"/>
              </a:spcBef>
              <a:spcAft>
                <a:spcPts val="0"/>
              </a:spcAft>
              <a:buSzPts val="1800"/>
              <a:buFont typeface="Arial"/>
              <a:buNone/>
            </a:pPr>
            <a:endParaRPr b="0" i="0" u="none" strike="noStrike" cap="none" dirty="0">
              <a:solidFill>
                <a:schemeClr val="dk1"/>
              </a:solidFill>
              <a:latin typeface="Century Gothic" panose="020B0502020202020204" pitchFamily="34" charset="0"/>
              <a:sym typeface="Arial"/>
            </a:endParaRPr>
          </a:p>
        </p:txBody>
      </p:sp>
      <p:graphicFrame>
        <p:nvGraphicFramePr>
          <p:cNvPr id="78" name="Google Shape;78;p4"/>
          <p:cNvGraphicFramePr/>
          <p:nvPr>
            <p:extLst>
              <p:ext uri="{D42A27DB-BD31-4B8C-83A1-F6EECF244321}">
                <p14:modId xmlns:p14="http://schemas.microsoft.com/office/powerpoint/2010/main" val="1874833333"/>
              </p:ext>
            </p:extLst>
          </p:nvPr>
        </p:nvGraphicFramePr>
        <p:xfrm>
          <a:off x="355600" y="499617"/>
          <a:ext cx="6324600" cy="3370342"/>
        </p:xfrm>
        <a:graphic>
          <a:graphicData uri="http://schemas.openxmlformats.org/drawingml/2006/table">
            <a:tbl>
              <a:tblPr>
                <a:noFill/>
                <a:tableStyleId>{D5386F9C-F8FC-4A3B-9E4D-429CB8621337}</a:tableStyleId>
              </a:tblPr>
              <a:tblGrid>
                <a:gridCol w="1637025">
                  <a:extLst>
                    <a:ext uri="{9D8B030D-6E8A-4147-A177-3AD203B41FA5}">
                      <a16:colId xmlns:a16="http://schemas.microsoft.com/office/drawing/2014/main" val="20000"/>
                    </a:ext>
                  </a:extLst>
                </a:gridCol>
                <a:gridCol w="4687575">
                  <a:extLst>
                    <a:ext uri="{9D8B030D-6E8A-4147-A177-3AD203B41FA5}">
                      <a16:colId xmlns:a16="http://schemas.microsoft.com/office/drawing/2014/main" val="20001"/>
                    </a:ext>
                  </a:extLst>
                </a:gridCol>
              </a:tblGrid>
              <a:tr h="157750">
                <a:tc>
                  <a:txBody>
                    <a:bodyPr/>
                    <a:lstStyle/>
                    <a:p>
                      <a:pPr marL="175260" marR="168910" lvl="0" indent="0" algn="ctr" rtl="0">
                        <a:spcBef>
                          <a:spcPts val="0"/>
                        </a:spcBef>
                        <a:spcAft>
                          <a:spcPts val="0"/>
                        </a:spcAft>
                        <a:buNone/>
                      </a:pPr>
                      <a:r>
                        <a:rPr lang="uk-UA" sz="1000" b="1" u="none" strike="noStrike" cap="none" dirty="0" err="1">
                          <a:solidFill>
                            <a:schemeClr val="tx1"/>
                          </a:solidFill>
                          <a:latin typeface="Century Gothic" panose="020B0502020202020204" pitchFamily="34" charset="0"/>
                          <a:ea typeface="Calibri"/>
                          <a:cs typeface="Calibri"/>
                          <a:sym typeface="Calibri"/>
                        </a:rPr>
                        <a:t>Author</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lgn="ctr">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175260" marR="168910" lvl="0" indent="0" algn="ctr" rtl="0">
                        <a:lnSpc>
                          <a:spcPct val="100000"/>
                        </a:lnSpc>
                        <a:spcBef>
                          <a:spcPts val="0"/>
                        </a:spcBef>
                        <a:spcAft>
                          <a:spcPts val="0"/>
                        </a:spcAft>
                        <a:buClr>
                          <a:srgbClr val="231F20"/>
                        </a:buClr>
                        <a:buSzPts val="1100"/>
                        <a:buFont typeface="Calibri"/>
                        <a:buNone/>
                      </a:pPr>
                      <a:r>
                        <a:rPr lang="uk-UA" sz="1000" b="1" i="0" u="none" strike="noStrike" cap="none" dirty="0" err="1">
                          <a:solidFill>
                            <a:schemeClr val="tx1"/>
                          </a:solidFill>
                          <a:latin typeface="Century Gothic" panose="020B0502020202020204" pitchFamily="34" charset="0"/>
                          <a:ea typeface="Calibri"/>
                          <a:cs typeface="Calibri"/>
                          <a:sym typeface="Calibri"/>
                        </a:rPr>
                        <a:t>Definition</a:t>
                      </a:r>
                      <a:endParaRPr sz="1000" b="0" i="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lgn="ctr">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458810049"/>
                  </a:ext>
                </a:extLst>
              </a:tr>
              <a:tr h="157750">
                <a:tc>
                  <a:txBody>
                    <a:bodyPr/>
                    <a:lstStyle/>
                    <a:p>
                      <a:pPr marL="0" marR="0" lvl="0" indent="0" algn="l" rtl="0">
                        <a:spcBef>
                          <a:spcPts val="0"/>
                        </a:spcBef>
                        <a:spcAft>
                          <a:spcPts val="0"/>
                        </a:spcAft>
                        <a:buNone/>
                      </a:pPr>
                      <a:r>
                        <a:rPr lang="uk-UA" sz="1000" b="1" u="none" strike="noStrike" cap="none" dirty="0">
                          <a:solidFill>
                            <a:schemeClr val="tx1"/>
                          </a:solidFill>
                          <a:latin typeface="Century Gothic" panose="020B0502020202020204" pitchFamily="34" charset="0"/>
                          <a:ea typeface="Calibri"/>
                          <a:cs typeface="Calibri"/>
                          <a:sym typeface="Calibri"/>
                        </a:rPr>
                        <a:t> </a:t>
                      </a:r>
                      <a:endParaRPr sz="1000" u="none" strike="noStrike" cap="none" dirty="0">
                        <a:solidFill>
                          <a:schemeClr val="tx1"/>
                        </a:solidFill>
                        <a:latin typeface="Century Gothic" panose="020B0502020202020204" pitchFamily="34" charset="0"/>
                        <a:ea typeface="Calibri"/>
                        <a:cs typeface="Calibri"/>
                        <a:sym typeface="Calibri"/>
                      </a:endParaRPr>
                    </a:p>
                    <a:p>
                      <a:pPr marL="175260" marR="168910" lvl="0" indent="0" algn="ctr" rtl="0">
                        <a:spcBef>
                          <a:spcPts val="5"/>
                        </a:spcBef>
                        <a:spcAft>
                          <a:spcPts val="0"/>
                        </a:spcAft>
                        <a:buNone/>
                      </a:pPr>
                      <a:r>
                        <a:rPr lang="en-US" sz="1000" u="none" strike="noStrike" cap="none" dirty="0" err="1">
                          <a:solidFill>
                            <a:schemeClr val="tx1"/>
                          </a:solidFill>
                          <a:latin typeface="Century Gothic" panose="020B0502020202020204" pitchFamily="34" charset="0"/>
                          <a:ea typeface="Calibri"/>
                          <a:cs typeface="Calibri"/>
                          <a:sym typeface="Calibri"/>
                        </a:rPr>
                        <a:t>Pisnoy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t>
                      </a:r>
                      <a:r>
                        <a:rPr lang="uk-UA"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lgn="ctr">
                      <a:solidFill>
                        <a:srgbClr val="231F20"/>
                      </a:solidFill>
                      <a:prstDash val="solid"/>
                      <a:round/>
                      <a:headEnd type="none" w="sm" len="sm"/>
                      <a:tailEnd type="none" w="sm" len="sm"/>
                    </a:lnR>
                    <a:lnT w="12700" cap="flat" cmpd="sng" algn="ctr">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5560" marR="26669" lvl="0" indent="0" algn="just" rtl="0">
                        <a:lnSpc>
                          <a:spcPct val="87272"/>
                        </a:lnSpc>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probability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realization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certain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threat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with</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predicted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not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predicted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possible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damage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well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its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possible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consequences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sector</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lgn="ctr">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lgn="ctr">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340848356"/>
                  </a:ext>
                </a:extLst>
              </a:tr>
              <a:tr h="257626">
                <a:tc>
                  <a:txBody>
                    <a:bodyPr/>
                    <a:lstStyle/>
                    <a:p>
                      <a:pPr marL="0" marR="0" lvl="0" indent="0" algn="l" rtl="0">
                        <a:spcBef>
                          <a:spcPts val="0"/>
                        </a:spcBef>
                        <a:spcAft>
                          <a:spcPts val="0"/>
                        </a:spcAft>
                        <a:buNone/>
                      </a:pPr>
                      <a:r>
                        <a:rPr lang="uk-UA" sz="1000" u="none" strike="noStrike" cap="none" dirty="0">
                          <a:solidFill>
                            <a:schemeClr val="tx1"/>
                          </a:solidFill>
                          <a:latin typeface="Century Gothic" panose="020B0502020202020204" pitchFamily="34" charset="0"/>
                          <a:ea typeface="Calibri"/>
                          <a:cs typeface="Calibri"/>
                          <a:sym typeface="Calibri"/>
                        </a:rPr>
                        <a:t> </a:t>
                      </a:r>
                      <a:endParaRPr sz="1000" u="none" strike="noStrike" cap="none" dirty="0">
                        <a:solidFill>
                          <a:schemeClr val="tx1"/>
                        </a:solidFill>
                        <a:latin typeface="Century Gothic" panose="020B0502020202020204" pitchFamily="34" charset="0"/>
                        <a:ea typeface="Calibri"/>
                        <a:cs typeface="Calibri"/>
                        <a:sym typeface="Calibri"/>
                      </a:endParaRPr>
                    </a:p>
                    <a:p>
                      <a:pPr marL="175260" marR="168910" lvl="0" indent="0" algn="ctr" rtl="0">
                        <a:spcBef>
                          <a:spcPts val="5"/>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Tereschenko</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S</a:t>
                      </a:r>
                      <a:r>
                        <a:rPr lang="uk-UA"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lgn="ctr">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5560" marR="27940" lvl="0" indent="0" algn="just" rtl="0">
                        <a:lnSpc>
                          <a:spcPct val="87272"/>
                        </a:lnSpc>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probability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presence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contraband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goods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violations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rules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during</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implementation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control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procedures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and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clearance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goods</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lgn="ctr">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0000"/>
                  </a:ext>
                </a:extLst>
              </a:tr>
              <a:tr h="363825">
                <a:tc>
                  <a:txBody>
                    <a:bodyPr/>
                    <a:lstStyle/>
                    <a:p>
                      <a:pPr marL="0" marR="0" lvl="0" indent="0" algn="l" rtl="0">
                        <a:spcBef>
                          <a:spcPts val="0"/>
                        </a:spcBef>
                        <a:spcAft>
                          <a:spcPts val="0"/>
                        </a:spcAft>
                        <a:buNone/>
                      </a:pPr>
                      <a:r>
                        <a:rPr lang="uk-UA" sz="1000" u="none" strike="noStrike" cap="none">
                          <a:solidFill>
                            <a:schemeClr val="tx1"/>
                          </a:solidFill>
                          <a:latin typeface="Century Gothic" panose="020B0502020202020204" pitchFamily="34" charset="0"/>
                          <a:ea typeface="Calibri"/>
                          <a:cs typeface="Calibri"/>
                          <a:sym typeface="Calibri"/>
                        </a:rPr>
                        <a:t> </a:t>
                      </a:r>
                      <a:endParaRPr sz="1000" u="none" strike="noStrike" cap="none">
                        <a:solidFill>
                          <a:schemeClr val="tx1"/>
                        </a:solidFill>
                        <a:latin typeface="Century Gothic" panose="020B0502020202020204" pitchFamily="34" charset="0"/>
                        <a:ea typeface="Calibri"/>
                        <a:cs typeface="Calibri"/>
                        <a:sym typeface="Calibri"/>
                      </a:endParaRPr>
                    </a:p>
                    <a:p>
                      <a:pPr marL="0" marR="0" lvl="0" indent="0" algn="l" rtl="0">
                        <a:spcBef>
                          <a:spcPts val="0"/>
                        </a:spcBef>
                        <a:spcAft>
                          <a:spcPts val="0"/>
                        </a:spcAft>
                        <a:buNone/>
                      </a:pPr>
                      <a:r>
                        <a:rPr lang="uk-UA" sz="1000" u="none" strike="noStrike" cap="none">
                          <a:solidFill>
                            <a:schemeClr val="tx1"/>
                          </a:solidFill>
                          <a:latin typeface="Century Gothic" panose="020B0502020202020204" pitchFamily="34" charset="0"/>
                          <a:ea typeface="Calibri"/>
                          <a:cs typeface="Calibri"/>
                          <a:sym typeface="Calibri"/>
                        </a:rPr>
                        <a:t> </a:t>
                      </a:r>
                      <a:endParaRPr sz="1000" u="none" strike="noStrike" cap="none">
                        <a:solidFill>
                          <a:schemeClr val="tx1"/>
                        </a:solidFill>
                        <a:latin typeface="Century Gothic" panose="020B0502020202020204" pitchFamily="34" charset="0"/>
                        <a:ea typeface="Calibri"/>
                        <a:cs typeface="Calibri"/>
                        <a:sym typeface="Calibri"/>
                      </a:endParaRPr>
                    </a:p>
                    <a:p>
                      <a:pPr marL="0" marR="0" lvl="0" indent="0" algn="l" rtl="0">
                        <a:spcBef>
                          <a:spcPts val="45"/>
                        </a:spcBef>
                        <a:spcAft>
                          <a:spcPts val="0"/>
                        </a:spcAft>
                        <a:buNone/>
                      </a:pPr>
                      <a:r>
                        <a:rPr lang="uk-UA" sz="1000" u="none" strike="noStrike" cap="none">
                          <a:solidFill>
                            <a:schemeClr val="tx1"/>
                          </a:solidFill>
                          <a:latin typeface="Century Gothic" panose="020B0502020202020204" pitchFamily="34" charset="0"/>
                          <a:ea typeface="Calibri"/>
                          <a:cs typeface="Calibri"/>
                          <a:sym typeface="Calibri"/>
                        </a:rPr>
                        <a:t> </a:t>
                      </a:r>
                      <a:endParaRPr sz="1000" u="none" strike="noStrike" cap="none">
                        <a:solidFill>
                          <a:schemeClr val="tx1"/>
                        </a:solidFill>
                        <a:latin typeface="Century Gothic" panose="020B0502020202020204" pitchFamily="34" charset="0"/>
                        <a:ea typeface="Calibri"/>
                        <a:cs typeface="Calibri"/>
                        <a:sym typeface="Calibri"/>
                      </a:endParaRPr>
                    </a:p>
                    <a:p>
                      <a:pPr marL="174625" marR="168910" lvl="0" indent="0" algn="ctr" rtl="0">
                        <a:spcBef>
                          <a:spcPts val="0"/>
                        </a:spcBef>
                        <a:spcAft>
                          <a:spcPts val="0"/>
                        </a:spcAft>
                        <a:buNone/>
                      </a:pPr>
                      <a:r>
                        <a:rPr lang="uk-UA" sz="1000" u="none" strike="noStrike" cap="none">
                          <a:solidFill>
                            <a:schemeClr val="tx1"/>
                          </a:solidFill>
                          <a:latin typeface="Century Gothic" panose="020B0502020202020204" pitchFamily="34" charset="0"/>
                          <a:ea typeface="Calibri"/>
                          <a:cs typeface="Calibri"/>
                          <a:sym typeface="Calibri"/>
                        </a:rPr>
                        <a:t>Savunova T.</a:t>
                      </a:r>
                      <a:endParaRPr sz="1000" u="none" strike="noStrike" cap="none">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5560" marR="27305" lvl="0" indent="0" algn="just" rtl="0">
                        <a:lnSpc>
                          <a:spcPct val="87272"/>
                        </a:lnSpc>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probability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threat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non-observance</a:t>
                      </a:r>
                      <a:r>
                        <a:rPr lang="uk-UA" sz="1000" u="none" strike="noStrike" cap="none" dirty="0">
                          <a:solidFill>
                            <a:schemeClr val="tx1"/>
                          </a:solidFill>
                          <a:latin typeface="Century Gothic" panose="020B0502020202020204" pitchFamily="34" charset="0"/>
                          <a:ea typeface="Calibri"/>
                          <a:cs typeface="Calibri"/>
                          <a:sym typeface="Calibri"/>
                        </a:rPr>
                        <a:t> by </a:t>
                      </a:r>
                      <a:r>
                        <a:rPr lang="en-US" sz="1000" u="none" strike="noStrike" cap="none" dirty="0">
                          <a:solidFill>
                            <a:schemeClr val="tx1"/>
                          </a:solidFill>
                          <a:latin typeface="Century Gothic" panose="020B0502020202020204" pitchFamily="34" charset="0"/>
                          <a:ea typeface="Calibri"/>
                          <a:cs typeface="Calibri"/>
                          <a:sym typeface="Calibri"/>
                        </a:rPr>
                        <a:t>external economic activity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participants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and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authorities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procedure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conducting</a:t>
                      </a:r>
                      <a:r>
                        <a:rPr lang="uk-UA" sz="1000" u="none" strike="noStrike" cap="none" dirty="0">
                          <a:solidFill>
                            <a:schemeClr val="tx1"/>
                          </a:solidFill>
                          <a:latin typeface="Century Gothic" panose="020B0502020202020204" pitchFamily="34" charset="0"/>
                          <a:ea typeface="Calibri"/>
                          <a:cs typeface="Calibri"/>
                          <a:sym typeface="Calibri"/>
                        </a:rPr>
                        <a:t> </a:t>
                      </a:r>
                      <a:r>
                        <a:rPr lang="en-US" sz="1000" u="none" strike="noStrike" cap="none" dirty="0">
                          <a:solidFill>
                            <a:schemeClr val="tx1"/>
                          </a:solidFill>
                          <a:latin typeface="Century Gothic" panose="020B0502020202020204" pitchFamily="34" charset="0"/>
                          <a:ea typeface="Calibri"/>
                          <a:cs typeface="Calibri"/>
                          <a:sym typeface="Calibri"/>
                        </a:rPr>
                        <a:t>external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economic</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activity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operations</a:t>
                      </a:r>
                      <a:r>
                        <a:rPr lang="uk-UA" sz="1000" u="none" strike="noStrike" cap="none" dirty="0">
                          <a:solidFill>
                            <a:schemeClr val="tx1"/>
                          </a:solidFill>
                          <a:latin typeface="Century Gothic" panose="020B0502020202020204" pitchFamily="34" charset="0"/>
                          <a:ea typeface="Calibri"/>
                          <a:cs typeface="Calibri"/>
                          <a:sym typeface="Calibri"/>
                        </a:rPr>
                        <a:t> </a:t>
                      </a:r>
                      <a:r>
                        <a:rPr lang="en-US" sz="1000" u="none" strike="noStrike" cap="none" dirty="0">
                          <a:solidFill>
                            <a:schemeClr val="tx1"/>
                          </a:solidFill>
                          <a:latin typeface="Century Gothic" panose="020B0502020202020204" pitchFamily="34" charset="0"/>
                          <a:ea typeface="Calibri"/>
                          <a:cs typeface="Calibri"/>
                          <a:sym typeface="Calibri"/>
                        </a:rPr>
                        <a:t>which is a</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subject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to</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regulation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result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which</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harm</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caused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to</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national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economy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form</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slowdown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process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foreign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trade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export-import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goods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flow</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underpayment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payments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to</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budget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loss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part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profit</a:t>
                      </a:r>
                      <a:r>
                        <a:rPr lang="uk-UA" sz="1000" u="none" strike="noStrike" cap="none" dirty="0">
                          <a:solidFill>
                            <a:schemeClr val="tx1"/>
                          </a:solidFill>
                          <a:latin typeface="Century Gothic" panose="020B0502020202020204" pitchFamily="34" charset="0"/>
                          <a:ea typeface="Calibri"/>
                          <a:cs typeface="Calibri"/>
                          <a:sym typeface="Calibri"/>
                        </a:rPr>
                        <a:t> by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participants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en-US" sz="1000" u="none" strike="noStrike" cap="none" dirty="0">
                          <a:solidFill>
                            <a:schemeClr val="tx1"/>
                          </a:solidFill>
                          <a:latin typeface="Century Gothic" panose="020B0502020202020204" pitchFamily="34" charset="0"/>
                          <a:ea typeface="Calibri"/>
                          <a:cs typeface="Calibri"/>
                          <a:sym typeface="Calibri"/>
                        </a:rPr>
                        <a:t>external economic activity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etc</a:t>
                      </a:r>
                      <a:r>
                        <a:rPr lang="uk-UA"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0001"/>
                  </a:ext>
                </a:extLst>
              </a:tr>
              <a:tr h="259875">
                <a:tc>
                  <a:txBody>
                    <a:bodyPr/>
                    <a:lstStyle/>
                    <a:p>
                      <a:pPr marL="0" marR="0" lvl="0" indent="0" algn="l" rtl="0">
                        <a:spcBef>
                          <a:spcPts val="0"/>
                        </a:spcBef>
                        <a:spcAft>
                          <a:spcPts val="0"/>
                        </a:spcAft>
                        <a:buNone/>
                      </a:pPr>
                      <a:r>
                        <a:rPr lang="uk-UA" sz="1000" u="none" strike="noStrike" cap="none" dirty="0">
                          <a:solidFill>
                            <a:schemeClr val="tx1"/>
                          </a:solidFill>
                          <a:latin typeface="Century Gothic" panose="020B0502020202020204" pitchFamily="34" charset="0"/>
                          <a:ea typeface="Calibri"/>
                          <a:cs typeface="Calibri"/>
                          <a:sym typeface="Calibri"/>
                        </a:rPr>
                        <a:t> </a:t>
                      </a:r>
                      <a:endParaRPr sz="1000" u="none" strike="noStrike" cap="none" dirty="0">
                        <a:solidFill>
                          <a:schemeClr val="tx1"/>
                        </a:solidFill>
                        <a:latin typeface="Century Gothic" panose="020B0502020202020204" pitchFamily="34" charset="0"/>
                        <a:ea typeface="Calibri"/>
                        <a:cs typeface="Calibri"/>
                        <a:sym typeface="Calibri"/>
                      </a:endParaRPr>
                    </a:p>
                    <a:p>
                      <a:pPr marL="0" marR="0" lvl="0" indent="0" algn="l" rtl="0">
                        <a:spcBef>
                          <a:spcPts val="0"/>
                        </a:spcBef>
                        <a:spcAft>
                          <a:spcPts val="0"/>
                        </a:spcAft>
                        <a:buNone/>
                      </a:pPr>
                      <a:r>
                        <a:rPr lang="uk-UA" sz="1000" u="none" strike="noStrike" cap="none" dirty="0">
                          <a:solidFill>
                            <a:schemeClr val="tx1"/>
                          </a:solidFill>
                          <a:latin typeface="Century Gothic" panose="020B0502020202020204" pitchFamily="34" charset="0"/>
                          <a:ea typeface="Calibri"/>
                          <a:cs typeface="Calibri"/>
                          <a:sym typeface="Calibri"/>
                        </a:rPr>
                        <a:t> </a:t>
                      </a:r>
                      <a:endParaRPr sz="1000" u="none" strike="noStrike" cap="none" dirty="0">
                        <a:solidFill>
                          <a:schemeClr val="tx1"/>
                        </a:solidFill>
                        <a:latin typeface="Century Gothic" panose="020B0502020202020204" pitchFamily="34" charset="0"/>
                        <a:ea typeface="Calibri"/>
                        <a:cs typeface="Calibri"/>
                        <a:sym typeface="Calibri"/>
                      </a:endParaRPr>
                    </a:p>
                    <a:p>
                      <a:pPr marL="175260" marR="168910" lvl="0" indent="0" algn="ctr" rtl="0">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Pashko</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a:t>
                      </a:r>
                      <a:r>
                        <a:rPr lang="en-US"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5560" marR="27305" lvl="0" indent="0" algn="just" rtl="0">
                        <a:lnSpc>
                          <a:spcPct val="87272"/>
                        </a:lnSpc>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quantitative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value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challenge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form</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determined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assessment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probability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realization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actual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potential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threat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a:t>
                      </a:r>
                      <a:r>
                        <a:rPr lang="uk-UA" sz="1000" u="none" strike="noStrike" cap="none" dirty="0">
                          <a:solidFill>
                            <a:schemeClr val="tx1"/>
                          </a:solidFill>
                          <a:latin typeface="Century Gothic" panose="020B0502020202020204" pitchFamily="34" charset="0"/>
                          <a:ea typeface="Calibri"/>
                          <a:cs typeface="Calibri"/>
                          <a:sym typeface="Calibri"/>
                        </a:rPr>
                        <a:t> </a:t>
                      </a:r>
                      <a:r>
                        <a:rPr lang="en-US" sz="1000" u="none" strike="noStrike" cap="none" dirty="0">
                          <a:solidFill>
                            <a:schemeClr val="tx1"/>
                          </a:solidFill>
                          <a:latin typeface="Century Gothic" panose="020B0502020202020204" pitchFamily="34" charset="0"/>
                          <a:ea typeface="Calibri"/>
                          <a:cs typeface="Calibri"/>
                          <a:sym typeface="Calibri"/>
                        </a:rPr>
                        <a:t>the external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economic</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activity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relations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and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industry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from</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point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view</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perceived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possibility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damage</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0002"/>
                  </a:ext>
                </a:extLst>
              </a:tr>
              <a:tr h="115125">
                <a:tc>
                  <a:txBody>
                    <a:bodyPr/>
                    <a:lstStyle/>
                    <a:p>
                      <a:pPr marL="175260" marR="168910" lvl="0" indent="0" algn="ctr" rtl="0">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Voitseschuk</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a:t>
                      </a:r>
                      <a:r>
                        <a:rPr lang="uk-UA"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nchor="ctr">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6195" marR="0" lvl="0" indent="-634" algn="l" rtl="0">
                        <a:lnSpc>
                          <a:spcPct val="97000"/>
                        </a:lnSpc>
                        <a:spcBef>
                          <a:spcPts val="0"/>
                        </a:spcBef>
                        <a:spcAft>
                          <a:spcPts val="0"/>
                        </a:spcAft>
                        <a:buNone/>
                      </a:pPr>
                      <a:r>
                        <a:rPr lang="uk-UA" sz="1000" u="none" strike="noStrike" cap="none">
                          <a:solidFill>
                            <a:schemeClr val="tx1"/>
                          </a:solidFill>
                          <a:latin typeface="Century Gothic" panose="020B0502020202020204" pitchFamily="34" charset="0"/>
                          <a:ea typeface="Calibri"/>
                          <a:cs typeface="Calibri"/>
                          <a:sym typeface="Calibri"/>
                        </a:rPr>
                        <a:t>the probability of non-compliance with the legislation of Ukraine on customs matters</a:t>
                      </a:r>
                      <a:endParaRPr sz="1000" u="none" strike="noStrike" cap="none">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0003"/>
                  </a:ext>
                </a:extLst>
              </a:tr>
              <a:tr h="257550">
                <a:tc>
                  <a:txBody>
                    <a:bodyPr/>
                    <a:lstStyle/>
                    <a:p>
                      <a:pPr marL="175260" marR="168910" lvl="0" indent="0" algn="ctr" rtl="0">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Komarov</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a:t>
                      </a:r>
                      <a:r>
                        <a:rPr lang="uk-UA" sz="1000" u="none" strike="noStrike" cap="none" dirty="0">
                          <a:solidFill>
                            <a:schemeClr val="tx1"/>
                          </a:solidFill>
                          <a:latin typeface="Century Gothic" panose="020B0502020202020204" pitchFamily="34" charset="0"/>
                          <a:ea typeface="Calibri"/>
                          <a:cs typeface="Calibri"/>
                          <a:sym typeface="Calibri"/>
                        </a:rPr>
                        <a:t>.</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nchor="ctr">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tc>
                  <a:txBody>
                    <a:bodyPr/>
                    <a:lstStyle/>
                    <a:p>
                      <a:pPr marL="36195" marR="27305" lvl="0" indent="-634" algn="just" rtl="0">
                        <a:lnSpc>
                          <a:spcPct val="87272"/>
                        </a:lnSpc>
                        <a:spcBef>
                          <a:spcPts val="0"/>
                        </a:spcBef>
                        <a:spcAft>
                          <a:spcPts val="0"/>
                        </a:spcAft>
                        <a:buNone/>
                      </a:pPr>
                      <a:r>
                        <a:rPr lang="uk-UA" sz="1000" u="none" strike="noStrike" cap="none" dirty="0" err="1">
                          <a:solidFill>
                            <a:schemeClr val="tx1"/>
                          </a:solidFill>
                          <a:latin typeface="Century Gothic" panose="020B0502020202020204" pitchFamily="34" charset="0"/>
                          <a:ea typeface="Calibri"/>
                          <a:cs typeface="Calibri"/>
                          <a:sym typeface="Calibri"/>
                        </a:rPr>
                        <a:t>the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potential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probability</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violation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norms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well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norms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relevant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branches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national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legislation</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regulating</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customs-related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legal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relations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First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all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are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talking</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about</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norms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of</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criminal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law</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well</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as</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labor</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and</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administrative</a:t>
                      </a:r>
                      <a:r>
                        <a:rPr lang="uk-UA" sz="1000" u="none" strike="noStrike" cap="none" dirty="0">
                          <a:solidFill>
                            <a:schemeClr val="tx1"/>
                          </a:solidFill>
                          <a:latin typeface="Century Gothic" panose="020B0502020202020204" pitchFamily="34" charset="0"/>
                          <a:ea typeface="Calibri"/>
                          <a:cs typeface="Calibri"/>
                          <a:sym typeface="Calibri"/>
                        </a:rPr>
                        <a:t> </a:t>
                      </a:r>
                      <a:r>
                        <a:rPr lang="uk-UA" sz="1000" u="none" strike="noStrike" cap="none" dirty="0" err="1">
                          <a:solidFill>
                            <a:schemeClr val="tx1"/>
                          </a:solidFill>
                          <a:latin typeface="Century Gothic" panose="020B0502020202020204" pitchFamily="34" charset="0"/>
                          <a:ea typeface="Calibri"/>
                          <a:cs typeface="Calibri"/>
                          <a:sym typeface="Calibri"/>
                        </a:rPr>
                        <a:t>law</a:t>
                      </a:r>
                      <a:endParaRPr sz="1000" u="none" strike="noStrike" cap="none" dirty="0">
                        <a:solidFill>
                          <a:schemeClr val="tx1"/>
                        </a:solidFill>
                        <a:latin typeface="Century Gothic" panose="020B0502020202020204" pitchFamily="34" charset="0"/>
                        <a:ea typeface="Calibri"/>
                        <a:cs typeface="Calibri"/>
                        <a:sym typeface="Calibri"/>
                      </a:endParaRPr>
                    </a:p>
                  </a:txBody>
                  <a:tcPr marL="0" marR="0" marT="0" marB="0">
                    <a:lnL w="12700" cap="flat" cmpd="sng">
                      <a:solidFill>
                        <a:srgbClr val="231F20"/>
                      </a:solidFill>
                      <a:prstDash val="solid"/>
                      <a:round/>
                      <a:headEnd type="none" w="sm" len="sm"/>
                      <a:tailEnd type="none" w="sm" len="sm"/>
                    </a:lnL>
                    <a:lnR w="12700" cap="flat" cmpd="sng">
                      <a:solidFill>
                        <a:srgbClr val="231F20"/>
                      </a:solidFill>
                      <a:prstDash val="solid"/>
                      <a:round/>
                      <a:headEnd type="none" w="sm" len="sm"/>
                      <a:tailEnd type="none" w="sm" len="sm"/>
                    </a:lnR>
                    <a:lnT w="12700" cap="flat" cmpd="sng">
                      <a:solidFill>
                        <a:srgbClr val="231F20"/>
                      </a:solidFill>
                      <a:prstDash val="solid"/>
                      <a:round/>
                      <a:headEnd type="none" w="sm" len="sm"/>
                      <a:tailEnd type="none" w="sm" len="sm"/>
                    </a:lnT>
                    <a:lnB w="12700" cap="flat" cmpd="sng">
                      <a:solidFill>
                        <a:srgbClr val="231F2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6" name="Google Shape;86;p5"/>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7" name="Google Shape;87;p5"/>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aphicFrame>
        <p:nvGraphicFramePr>
          <p:cNvPr id="2" name="Схема 1">
            <a:extLst>
              <a:ext uri="{FF2B5EF4-FFF2-40B4-BE49-F238E27FC236}">
                <a16:creationId xmlns:a16="http://schemas.microsoft.com/office/drawing/2014/main" id="{DEEEB833-6C10-E615-16F3-7080704BE845}"/>
              </a:ext>
            </a:extLst>
          </p:cNvPr>
          <p:cNvGraphicFramePr/>
          <p:nvPr>
            <p:extLst>
              <p:ext uri="{D42A27DB-BD31-4B8C-83A1-F6EECF244321}">
                <p14:modId xmlns:p14="http://schemas.microsoft.com/office/powerpoint/2010/main" val="597020489"/>
              </p:ext>
            </p:extLst>
          </p:nvPr>
        </p:nvGraphicFramePr>
        <p:xfrm>
          <a:off x="213132" y="390945"/>
          <a:ext cx="6648306" cy="3123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aphicFrame>
        <p:nvGraphicFramePr>
          <p:cNvPr id="3" name="Схема 2">
            <a:extLst>
              <a:ext uri="{FF2B5EF4-FFF2-40B4-BE49-F238E27FC236}">
                <a16:creationId xmlns:a16="http://schemas.microsoft.com/office/drawing/2014/main" id="{0EECBEBD-1004-A4D5-8B48-E5DD14BA33FC}"/>
              </a:ext>
            </a:extLst>
          </p:cNvPr>
          <p:cNvGraphicFramePr/>
          <p:nvPr>
            <p:extLst>
              <p:ext uri="{D42A27DB-BD31-4B8C-83A1-F6EECF244321}">
                <p14:modId xmlns:p14="http://schemas.microsoft.com/office/powerpoint/2010/main" val="3859599003"/>
              </p:ext>
            </p:extLst>
          </p:nvPr>
        </p:nvGraphicFramePr>
        <p:xfrm>
          <a:off x="430688" y="152110"/>
          <a:ext cx="6093775" cy="19600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9DA28261-1606-4A6E-5D9C-6C869871843F}"/>
              </a:ext>
            </a:extLst>
          </p:cNvPr>
          <p:cNvSpPr txBox="1"/>
          <p:nvPr/>
        </p:nvSpPr>
        <p:spPr>
          <a:xfrm>
            <a:off x="84671" y="71439"/>
            <a:ext cx="6785811" cy="523220"/>
          </a:xfrm>
          <a:prstGeom prst="rect">
            <a:avLst/>
          </a:prstGeom>
          <a:noFill/>
        </p:spPr>
        <p:txBody>
          <a:bodyPr wrap="square">
            <a:spAutoFit/>
          </a:bodyPr>
          <a:lstStyle/>
          <a:p>
            <a:pPr algn="ctr"/>
            <a:r>
              <a:rPr lang="uk-UA" dirty="0" err="1">
                <a:latin typeface="Century Gothic" panose="020B0502020202020204" pitchFamily="34" charset="0"/>
              </a:rPr>
              <a:t>Order</a:t>
            </a:r>
            <a:r>
              <a:rPr lang="uk-UA" dirty="0">
                <a:latin typeface="Century Gothic" panose="020B0502020202020204" pitchFamily="34" charset="0"/>
              </a:rPr>
              <a:t> </a:t>
            </a:r>
            <a:r>
              <a:rPr lang="uk-UA" dirty="0" err="1">
                <a:latin typeface="Century Gothic" panose="020B0502020202020204" pitchFamily="34" charset="0"/>
              </a:rPr>
              <a:t>of</a:t>
            </a:r>
            <a:r>
              <a:rPr lang="uk-UA" dirty="0">
                <a:latin typeface="Century Gothic" panose="020B0502020202020204" pitchFamily="34" charset="0"/>
              </a:rPr>
              <a:t> </a:t>
            </a:r>
            <a:r>
              <a:rPr lang="uk-UA" dirty="0" err="1">
                <a:latin typeface="Century Gothic" panose="020B0502020202020204" pitchFamily="34" charset="0"/>
              </a:rPr>
              <a:t>the</a:t>
            </a:r>
            <a:r>
              <a:rPr lang="uk-UA" dirty="0">
                <a:latin typeface="Century Gothic" panose="020B0502020202020204" pitchFamily="34" charset="0"/>
              </a:rPr>
              <a:t> </a:t>
            </a:r>
            <a:r>
              <a:rPr lang="uk-UA" dirty="0" err="1">
                <a:latin typeface="Century Gothic" panose="020B0502020202020204" pitchFamily="34" charset="0"/>
              </a:rPr>
              <a:t>State</a:t>
            </a:r>
            <a:r>
              <a:rPr lang="uk-UA" dirty="0">
                <a:latin typeface="Century Gothic" panose="020B0502020202020204" pitchFamily="34" charset="0"/>
              </a:rPr>
              <a:t> </a:t>
            </a:r>
            <a:r>
              <a:rPr lang="uk-UA" dirty="0" err="1">
                <a:latin typeface="Century Gothic" panose="020B0502020202020204" pitchFamily="34" charset="0"/>
              </a:rPr>
              <a:t>Customs</a:t>
            </a:r>
            <a:r>
              <a:rPr lang="uk-UA" dirty="0">
                <a:latin typeface="Century Gothic" panose="020B0502020202020204" pitchFamily="34" charset="0"/>
              </a:rPr>
              <a:t> </a:t>
            </a:r>
            <a:r>
              <a:rPr lang="uk-UA" dirty="0" err="1">
                <a:latin typeface="Century Gothic" panose="020B0502020202020204" pitchFamily="34" charset="0"/>
              </a:rPr>
              <a:t>Service</a:t>
            </a:r>
            <a:r>
              <a:rPr lang="uk-UA" dirty="0">
                <a:latin typeface="Century Gothic" panose="020B0502020202020204" pitchFamily="34" charset="0"/>
              </a:rPr>
              <a:t> </a:t>
            </a:r>
            <a:r>
              <a:rPr lang="uk-UA" dirty="0" err="1">
                <a:latin typeface="Century Gothic" panose="020B0502020202020204" pitchFamily="34" charset="0"/>
              </a:rPr>
              <a:t>of</a:t>
            </a:r>
            <a:r>
              <a:rPr lang="uk-UA" dirty="0">
                <a:latin typeface="Century Gothic" panose="020B0502020202020204" pitchFamily="34" charset="0"/>
              </a:rPr>
              <a:t> </a:t>
            </a:r>
            <a:r>
              <a:rPr lang="uk-UA" dirty="0" err="1">
                <a:latin typeface="Century Gothic" panose="020B0502020202020204" pitchFamily="34" charset="0"/>
              </a:rPr>
              <a:t>Ukraine</a:t>
            </a:r>
            <a:r>
              <a:rPr lang="uk-UA" dirty="0">
                <a:latin typeface="Century Gothic" panose="020B0502020202020204" pitchFamily="34" charset="0"/>
              </a:rPr>
              <a:t> </a:t>
            </a:r>
            <a:r>
              <a:rPr lang="en-US" dirty="0">
                <a:latin typeface="Century Gothic" panose="020B0502020202020204" pitchFamily="34" charset="0"/>
              </a:rPr>
              <a:t>“On the approval of the Procedure for developing risk profiles”</a:t>
            </a:r>
          </a:p>
        </p:txBody>
      </p:sp>
      <p:cxnSp>
        <p:nvCxnSpPr>
          <p:cNvPr id="7" name="Прямая со стрелкой 6">
            <a:extLst>
              <a:ext uri="{FF2B5EF4-FFF2-40B4-BE49-F238E27FC236}">
                <a16:creationId xmlns:a16="http://schemas.microsoft.com/office/drawing/2014/main" id="{AA998FEF-87E3-674A-EDF6-E78FFEBB4B0A}"/>
              </a:ext>
            </a:extLst>
          </p:cNvPr>
          <p:cNvCxnSpPr/>
          <p:nvPr/>
        </p:nvCxnSpPr>
        <p:spPr>
          <a:xfrm>
            <a:off x="887701" y="1715705"/>
            <a:ext cx="0" cy="5337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a:extLst>
              <a:ext uri="{FF2B5EF4-FFF2-40B4-BE49-F238E27FC236}">
                <a16:creationId xmlns:a16="http://schemas.microsoft.com/office/drawing/2014/main" id="{89542242-684B-ACBC-0023-249B123499B5}"/>
              </a:ext>
            </a:extLst>
          </p:cNvPr>
          <p:cNvCxnSpPr/>
          <p:nvPr/>
        </p:nvCxnSpPr>
        <p:spPr>
          <a:xfrm>
            <a:off x="2607486" y="1715705"/>
            <a:ext cx="0" cy="53377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id="{F87B3431-1C82-757F-F02F-6C7ECC87E28B}"/>
              </a:ext>
            </a:extLst>
          </p:cNvPr>
          <p:cNvCxnSpPr/>
          <p:nvPr/>
        </p:nvCxnSpPr>
        <p:spPr>
          <a:xfrm>
            <a:off x="4316146" y="1715704"/>
            <a:ext cx="0" cy="533771"/>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a:extLst>
              <a:ext uri="{FF2B5EF4-FFF2-40B4-BE49-F238E27FC236}">
                <a16:creationId xmlns:a16="http://schemas.microsoft.com/office/drawing/2014/main" id="{1D98473C-A91E-7C88-8CD6-2A7C18682511}"/>
              </a:ext>
            </a:extLst>
          </p:cNvPr>
          <p:cNvCxnSpPr/>
          <p:nvPr/>
        </p:nvCxnSpPr>
        <p:spPr>
          <a:xfrm>
            <a:off x="6013511" y="1688914"/>
            <a:ext cx="0" cy="53377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CB34B81-B46A-5BA4-5B53-76967D1CE930}"/>
              </a:ext>
            </a:extLst>
          </p:cNvPr>
          <p:cNvSpPr txBox="1"/>
          <p:nvPr/>
        </p:nvSpPr>
        <p:spPr>
          <a:xfrm>
            <a:off x="175824" y="2335118"/>
            <a:ext cx="1423753" cy="954107"/>
          </a:xfrm>
          <a:prstGeom prst="rect">
            <a:avLst/>
          </a:prstGeom>
          <a:noFill/>
        </p:spPr>
        <p:txBody>
          <a:bodyPr wrap="square">
            <a:spAutoFit/>
          </a:bodyPr>
          <a:lstStyle/>
          <a:p>
            <a:pPr algn="just"/>
            <a:r>
              <a:rPr lang="en-US" sz="800" dirty="0">
                <a:solidFill>
                  <a:schemeClr val="tx1"/>
                </a:solidFill>
                <a:latin typeface="Century Gothic" panose="020B0502020202020204" pitchFamily="34" charset="0"/>
              </a:rPr>
              <a:t>A</a:t>
            </a:r>
            <a:r>
              <a:rPr lang="en-US" sz="800" dirty="0">
                <a:solidFill>
                  <a:schemeClr val="tx1"/>
                </a:solidFill>
                <a:effectLst/>
                <a:latin typeface="Century Gothic" panose="020B0502020202020204" pitchFamily="34" charset="0"/>
              </a:rPr>
              <a:t> specific or immediate form of customs </a:t>
            </a:r>
            <a:r>
              <a:rPr lang="en-US" sz="800" dirty="0">
                <a:solidFill>
                  <a:schemeClr val="tx1"/>
                </a:solidFill>
                <a:latin typeface="Century Gothic" panose="020B0502020202020204" pitchFamily="34" charset="0"/>
              </a:rPr>
              <a:t> </a:t>
            </a:r>
            <a:r>
              <a:rPr lang="en-US" sz="800" dirty="0">
                <a:solidFill>
                  <a:schemeClr val="tx1"/>
                </a:solidFill>
                <a:effectLst/>
                <a:latin typeface="Century Gothic" panose="020B0502020202020204" pitchFamily="34" charset="0"/>
              </a:rPr>
              <a:t>danger at the stage of its transition from possibility to reality as a result of various types of contradictions.</a:t>
            </a:r>
            <a:endParaRPr lang="uk-UA" sz="800" dirty="0">
              <a:solidFill>
                <a:schemeClr val="tx1"/>
              </a:solidFill>
              <a:latin typeface="Century Gothic" panose="020B0502020202020204" pitchFamily="34" charset="0"/>
            </a:endParaRPr>
          </a:p>
        </p:txBody>
      </p:sp>
      <p:sp>
        <p:nvSpPr>
          <p:cNvPr id="13" name="TextBox 12">
            <a:extLst>
              <a:ext uri="{FF2B5EF4-FFF2-40B4-BE49-F238E27FC236}">
                <a16:creationId xmlns:a16="http://schemas.microsoft.com/office/drawing/2014/main" id="{B1049A4A-6719-FCCD-7971-DD186C3368BB}"/>
              </a:ext>
            </a:extLst>
          </p:cNvPr>
          <p:cNvSpPr txBox="1"/>
          <p:nvPr/>
        </p:nvSpPr>
        <p:spPr>
          <a:xfrm>
            <a:off x="1838254" y="2335118"/>
            <a:ext cx="1538464" cy="830997"/>
          </a:xfrm>
          <a:prstGeom prst="rect">
            <a:avLst/>
          </a:prstGeom>
          <a:noFill/>
        </p:spPr>
        <p:txBody>
          <a:bodyPr wrap="square">
            <a:spAutoFit/>
          </a:bodyPr>
          <a:lstStyle/>
          <a:p>
            <a:pPr algn="just"/>
            <a:r>
              <a:rPr lang="en-US" sz="800" dirty="0">
                <a:solidFill>
                  <a:schemeClr val="tx1"/>
                </a:solidFill>
                <a:latin typeface="Century Gothic" panose="020B0502020202020204" pitchFamily="34" charset="0"/>
              </a:rPr>
              <a:t>A </a:t>
            </a:r>
            <a:r>
              <a:rPr lang="en-US" sz="800" b="0" i="0" dirty="0">
                <a:solidFill>
                  <a:schemeClr val="tx1"/>
                </a:solidFill>
                <a:effectLst/>
                <a:latin typeface="Century Gothic" panose="020B0502020202020204" pitchFamily="34" charset="0"/>
              </a:rPr>
              <a:t>critical point of manifestation of a customs threat that requires an appropriate response in order to prevent or reduce possible customs damage.</a:t>
            </a:r>
            <a:endParaRPr lang="uk-UA" sz="800" dirty="0">
              <a:solidFill>
                <a:schemeClr val="tx1"/>
              </a:solidFill>
              <a:latin typeface="Century Gothic" panose="020B0502020202020204" pitchFamily="34" charset="0"/>
            </a:endParaRPr>
          </a:p>
        </p:txBody>
      </p:sp>
      <p:sp>
        <p:nvSpPr>
          <p:cNvPr id="14" name="TextBox 13">
            <a:extLst>
              <a:ext uri="{FF2B5EF4-FFF2-40B4-BE49-F238E27FC236}">
                <a16:creationId xmlns:a16="http://schemas.microsoft.com/office/drawing/2014/main" id="{AEEC3EAC-26CA-A9BF-74D8-80893C80344C}"/>
              </a:ext>
            </a:extLst>
          </p:cNvPr>
          <p:cNvSpPr txBox="1"/>
          <p:nvPr/>
        </p:nvSpPr>
        <p:spPr>
          <a:xfrm>
            <a:off x="3459175" y="2335118"/>
            <a:ext cx="1713942" cy="1200329"/>
          </a:xfrm>
          <a:prstGeom prst="rect">
            <a:avLst/>
          </a:prstGeom>
          <a:noFill/>
        </p:spPr>
        <p:txBody>
          <a:bodyPr wrap="square">
            <a:spAutoFit/>
          </a:bodyPr>
          <a:lstStyle/>
          <a:p>
            <a:pPr algn="just"/>
            <a:r>
              <a:rPr lang="en-US" sz="800" i="0" dirty="0">
                <a:solidFill>
                  <a:schemeClr val="tx1"/>
                </a:solidFill>
                <a:effectLst/>
                <a:latin typeface="Century Gothic" panose="020B0502020202020204" pitchFamily="34" charset="0"/>
              </a:rPr>
              <a:t>An estimated consequences of actual or possible unwanted negative economic and social losses arising as a result of customs challenges in the field of customs affairs and may have both a cost and a general situational expert </a:t>
            </a:r>
            <a:br>
              <a:rPr lang="en-US" sz="800" dirty="0">
                <a:solidFill>
                  <a:schemeClr val="tx1"/>
                </a:solidFill>
                <a:latin typeface="Century Gothic" panose="020B0502020202020204" pitchFamily="34" charset="0"/>
              </a:rPr>
            </a:br>
            <a:r>
              <a:rPr lang="en-US" sz="800" i="0" dirty="0">
                <a:solidFill>
                  <a:schemeClr val="tx1"/>
                </a:solidFill>
                <a:effectLst/>
                <a:latin typeface="Century Gothic" panose="020B0502020202020204" pitchFamily="34" charset="0"/>
              </a:rPr>
              <a:t>assessment.</a:t>
            </a:r>
            <a:endParaRPr lang="uk-UA" sz="800" dirty="0">
              <a:solidFill>
                <a:schemeClr val="tx1"/>
              </a:solidFill>
              <a:latin typeface="Century Gothic" panose="020B0502020202020204" pitchFamily="34" charset="0"/>
            </a:endParaRPr>
          </a:p>
        </p:txBody>
      </p:sp>
      <p:sp>
        <p:nvSpPr>
          <p:cNvPr id="15" name="TextBox 14">
            <a:extLst>
              <a:ext uri="{FF2B5EF4-FFF2-40B4-BE49-F238E27FC236}">
                <a16:creationId xmlns:a16="http://schemas.microsoft.com/office/drawing/2014/main" id="{993068C1-9667-6216-D4DC-F6A18DABE9BC}"/>
              </a:ext>
            </a:extLst>
          </p:cNvPr>
          <p:cNvSpPr txBox="1"/>
          <p:nvPr/>
        </p:nvSpPr>
        <p:spPr>
          <a:xfrm>
            <a:off x="5156540" y="2335118"/>
            <a:ext cx="1713942" cy="1569660"/>
          </a:xfrm>
          <a:prstGeom prst="rect">
            <a:avLst/>
          </a:prstGeom>
          <a:noFill/>
        </p:spPr>
        <p:txBody>
          <a:bodyPr wrap="square">
            <a:spAutoFit/>
          </a:bodyPr>
          <a:lstStyle/>
          <a:p>
            <a:pPr algn="just"/>
            <a:r>
              <a:rPr lang="en-US" sz="800" dirty="0">
                <a:latin typeface="Century Gothic" panose="020B0502020202020204" pitchFamily="34" charset="0"/>
              </a:rPr>
              <a:t>T</a:t>
            </a:r>
            <a:r>
              <a:rPr lang="en-US" sz="800" dirty="0">
                <a:effectLst/>
                <a:latin typeface="Century Gothic" panose="020B0502020202020204" pitchFamily="34" charset="0"/>
              </a:rPr>
              <a:t>he quantitative value of a customs challenge in </a:t>
            </a:r>
            <a:br>
              <a:rPr lang="en-US" sz="800" dirty="0">
                <a:effectLst/>
                <a:latin typeface="Century Gothic" panose="020B0502020202020204" pitchFamily="34" charset="0"/>
              </a:rPr>
            </a:br>
            <a:r>
              <a:rPr lang="en-US" sz="800" dirty="0">
                <a:effectLst/>
                <a:latin typeface="Century Gothic" panose="020B0502020202020204" pitchFamily="34" charset="0"/>
              </a:rPr>
              <a:t>the form of a determined assessment or probability of realization of an actual or </a:t>
            </a:r>
            <a:br>
              <a:rPr lang="en-US" sz="800" dirty="0">
                <a:effectLst/>
                <a:latin typeface="Century Gothic" panose="020B0502020202020204" pitchFamily="34" charset="0"/>
              </a:rPr>
            </a:br>
            <a:r>
              <a:rPr lang="en-US" sz="800" dirty="0">
                <a:effectLst/>
                <a:latin typeface="Century Gothic" panose="020B0502020202020204" pitchFamily="34" charset="0"/>
              </a:rPr>
              <a:t>potential customs threat in foreign economic activity, </a:t>
            </a:r>
            <a:br>
              <a:rPr lang="en-US" sz="800" dirty="0">
                <a:effectLst/>
                <a:latin typeface="Century Gothic" panose="020B0502020202020204" pitchFamily="34" charset="0"/>
              </a:rPr>
            </a:br>
            <a:r>
              <a:rPr lang="en-US" sz="800" dirty="0">
                <a:effectLst/>
                <a:latin typeface="Century Gothic" panose="020B0502020202020204" pitchFamily="34" charset="0"/>
              </a:rPr>
              <a:t>customs relations and in the field of customs affairs from the point of view of </a:t>
            </a:r>
            <a:br>
              <a:rPr lang="en-US" sz="800" dirty="0">
                <a:effectLst/>
                <a:latin typeface="Century Gothic" panose="020B0502020202020204" pitchFamily="34" charset="0"/>
              </a:rPr>
            </a:br>
            <a:r>
              <a:rPr lang="en-US" sz="800" dirty="0">
                <a:effectLst/>
                <a:latin typeface="Century Gothic" panose="020B0502020202020204" pitchFamily="34" charset="0"/>
              </a:rPr>
              <a:t>the perceived possibility of customs damage.</a:t>
            </a:r>
          </a:p>
        </p:txBody>
      </p:sp>
    </p:spTree>
    <p:extLst>
      <p:ext uri="{BB962C8B-B14F-4D97-AF65-F5344CB8AC3E}">
        <p14:creationId xmlns:p14="http://schemas.microsoft.com/office/powerpoint/2010/main" val="2974468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6" name="Google Shape;86;p5"/>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7" name="Google Shape;87;p5"/>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aphicFrame>
        <p:nvGraphicFramePr>
          <p:cNvPr id="2" name="Схема 1">
            <a:extLst>
              <a:ext uri="{FF2B5EF4-FFF2-40B4-BE49-F238E27FC236}">
                <a16:creationId xmlns:a16="http://schemas.microsoft.com/office/drawing/2014/main" id="{FF46B1FC-3FEC-16C7-90B3-14DEA2BD7F13}"/>
              </a:ext>
            </a:extLst>
          </p:cNvPr>
          <p:cNvGraphicFramePr/>
          <p:nvPr>
            <p:extLst>
              <p:ext uri="{D42A27DB-BD31-4B8C-83A1-F6EECF244321}">
                <p14:modId xmlns:p14="http://schemas.microsoft.com/office/powerpoint/2010/main" val="2235651961"/>
              </p:ext>
            </p:extLst>
          </p:nvPr>
        </p:nvGraphicFramePr>
        <p:xfrm>
          <a:off x="627399" y="320035"/>
          <a:ext cx="5726680" cy="3310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2" name="Picture 8" descr="Key performance indicator - Free marketing icons">
            <a:extLst>
              <a:ext uri="{FF2B5EF4-FFF2-40B4-BE49-F238E27FC236}">
                <a16:creationId xmlns:a16="http://schemas.microsoft.com/office/drawing/2014/main" id="{2D5CEEBF-E422-1719-E4B8-2A3D181B005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7193" y="2529815"/>
            <a:ext cx="1101623" cy="110162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C1553B04-3124-5397-440F-C68142E544CE}"/>
              </a:ext>
            </a:extLst>
          </p:cNvPr>
          <p:cNvPicPr>
            <a:picLocks noChangeAspect="1"/>
          </p:cNvPicPr>
          <p:nvPr/>
        </p:nvPicPr>
        <p:blipFill>
          <a:blip r:embed="rId9"/>
          <a:stretch>
            <a:fillRect/>
          </a:stretch>
        </p:blipFill>
        <p:spPr>
          <a:xfrm>
            <a:off x="22279" y="711200"/>
            <a:ext cx="1841500" cy="1244600"/>
          </a:xfrm>
          <a:prstGeom prst="rect">
            <a:avLst/>
          </a:prstGeom>
        </p:spPr>
      </p:pic>
      <p:pic>
        <p:nvPicPr>
          <p:cNvPr id="6" name="Рисунок 5">
            <a:extLst>
              <a:ext uri="{FF2B5EF4-FFF2-40B4-BE49-F238E27FC236}">
                <a16:creationId xmlns:a16="http://schemas.microsoft.com/office/drawing/2014/main" id="{C75DD563-6E5C-AFFC-357A-E5A3CE1F4588}"/>
              </a:ext>
            </a:extLst>
          </p:cNvPr>
          <p:cNvPicPr>
            <a:picLocks noChangeAspect="1"/>
          </p:cNvPicPr>
          <p:nvPr/>
        </p:nvPicPr>
        <p:blipFill>
          <a:blip r:embed="rId10"/>
          <a:stretch>
            <a:fillRect/>
          </a:stretch>
        </p:blipFill>
        <p:spPr>
          <a:xfrm>
            <a:off x="4335370" y="190962"/>
            <a:ext cx="2246016" cy="1261276"/>
          </a:xfrm>
          <a:prstGeom prst="rect">
            <a:avLst/>
          </a:prstGeom>
        </p:spPr>
      </p:pic>
      <p:pic>
        <p:nvPicPr>
          <p:cNvPr id="8" name="Рисунок 7">
            <a:extLst>
              <a:ext uri="{FF2B5EF4-FFF2-40B4-BE49-F238E27FC236}">
                <a16:creationId xmlns:a16="http://schemas.microsoft.com/office/drawing/2014/main" id="{2EB39158-A740-FEA6-C73A-3F5342D3B727}"/>
              </a:ext>
            </a:extLst>
          </p:cNvPr>
          <p:cNvPicPr>
            <a:picLocks noChangeAspect="1"/>
          </p:cNvPicPr>
          <p:nvPr/>
        </p:nvPicPr>
        <p:blipFill>
          <a:blip r:embed="rId11"/>
          <a:stretch>
            <a:fillRect/>
          </a:stretch>
        </p:blipFill>
        <p:spPr>
          <a:xfrm>
            <a:off x="4796776" y="1815081"/>
            <a:ext cx="1701360" cy="1141702"/>
          </a:xfrm>
          <a:prstGeom prst="rect">
            <a:avLst/>
          </a:prstGeom>
        </p:spPr>
      </p:pic>
    </p:spTree>
    <p:extLst>
      <p:ext uri="{BB962C8B-B14F-4D97-AF65-F5344CB8AC3E}">
        <p14:creationId xmlns:p14="http://schemas.microsoft.com/office/powerpoint/2010/main" val="142583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3" name="Google Shape;83;p5"/>
          <p:cNvGrpSpPr/>
          <p:nvPr/>
        </p:nvGrpSpPr>
        <p:grpSpPr>
          <a:xfrm>
            <a:off x="0" y="1830297"/>
            <a:ext cx="6955537" cy="2077613"/>
            <a:chOff x="0" y="1509331"/>
            <a:chExt cx="6955537" cy="2398579"/>
          </a:xfrm>
        </p:grpSpPr>
        <p:pic>
          <p:nvPicPr>
            <p:cNvPr id="84" name="Google Shape;84;p5"/>
            <p:cNvPicPr preferRelativeResize="0"/>
            <p:nvPr/>
          </p:nvPicPr>
          <p:blipFill rotWithShape="1">
            <a:blip r:embed="rId3">
              <a:alphaModFix/>
            </a:blip>
            <a:srcRect/>
            <a:stretch/>
          </p:blipFill>
          <p:spPr>
            <a:xfrm>
              <a:off x="0" y="1509331"/>
              <a:ext cx="6952666" cy="2398313"/>
            </a:xfrm>
            <a:prstGeom prst="rect">
              <a:avLst/>
            </a:prstGeom>
            <a:noFill/>
            <a:ln>
              <a:noFill/>
            </a:ln>
          </p:spPr>
        </p:pic>
        <p:sp>
          <p:nvSpPr>
            <p:cNvPr id="85" name="Google Shape;85;p5"/>
            <p:cNvSpPr/>
            <p:nvPr/>
          </p:nvSpPr>
          <p:spPr>
            <a:xfrm>
              <a:off x="5176267" y="2362320"/>
              <a:ext cx="1779270" cy="1545590"/>
            </a:xfrm>
            <a:custGeom>
              <a:avLst/>
              <a:gdLst/>
              <a:ahLst/>
              <a:cxnLst/>
              <a:rect l="l" t="t" r="r" b="b"/>
              <a:pathLst>
                <a:path w="1779270" h="1545589" extrusionOk="0">
                  <a:moveTo>
                    <a:pt x="0" y="1545323"/>
                  </a:moveTo>
                  <a:lnTo>
                    <a:pt x="51175" y="1515768"/>
                  </a:lnTo>
                  <a:lnTo>
                    <a:pt x="89222" y="1491116"/>
                  </a:lnTo>
                  <a:lnTo>
                    <a:pt x="126240" y="1465008"/>
                  </a:lnTo>
                  <a:lnTo>
                    <a:pt x="162283" y="1437522"/>
                  </a:lnTo>
                  <a:lnTo>
                    <a:pt x="197404" y="1408733"/>
                  </a:lnTo>
                  <a:lnTo>
                    <a:pt x="231658" y="1378719"/>
                  </a:lnTo>
                  <a:lnTo>
                    <a:pt x="265100" y="1347555"/>
                  </a:lnTo>
                  <a:lnTo>
                    <a:pt x="297783" y="1315320"/>
                  </a:lnTo>
                  <a:lnTo>
                    <a:pt x="329761" y="1282088"/>
                  </a:lnTo>
                  <a:lnTo>
                    <a:pt x="361089" y="1247937"/>
                  </a:lnTo>
                  <a:lnTo>
                    <a:pt x="391822" y="1212944"/>
                  </a:lnTo>
                  <a:lnTo>
                    <a:pt x="422012" y="1177185"/>
                  </a:lnTo>
                  <a:lnTo>
                    <a:pt x="451715" y="1140736"/>
                  </a:lnTo>
                  <a:lnTo>
                    <a:pt x="480984" y="1103675"/>
                  </a:lnTo>
                  <a:lnTo>
                    <a:pt x="509874" y="1066077"/>
                  </a:lnTo>
                  <a:lnTo>
                    <a:pt x="538439" y="1028020"/>
                  </a:lnTo>
                  <a:lnTo>
                    <a:pt x="566733" y="989579"/>
                  </a:lnTo>
                  <a:lnTo>
                    <a:pt x="594810" y="950833"/>
                  </a:lnTo>
                  <a:lnTo>
                    <a:pt x="622725" y="911856"/>
                  </a:lnTo>
                  <a:lnTo>
                    <a:pt x="650531" y="872726"/>
                  </a:lnTo>
                  <a:lnTo>
                    <a:pt x="678283" y="833520"/>
                  </a:lnTo>
                  <a:lnTo>
                    <a:pt x="706035" y="794314"/>
                  </a:lnTo>
                  <a:lnTo>
                    <a:pt x="733841" y="755184"/>
                  </a:lnTo>
                  <a:lnTo>
                    <a:pt x="761756" y="716208"/>
                  </a:lnTo>
                  <a:lnTo>
                    <a:pt x="789833" y="677461"/>
                  </a:lnTo>
                  <a:lnTo>
                    <a:pt x="818127" y="639021"/>
                  </a:lnTo>
                  <a:lnTo>
                    <a:pt x="846692" y="600963"/>
                  </a:lnTo>
                  <a:lnTo>
                    <a:pt x="875582" y="563366"/>
                  </a:lnTo>
                  <a:lnTo>
                    <a:pt x="904851" y="526304"/>
                  </a:lnTo>
                  <a:lnTo>
                    <a:pt x="934554" y="489855"/>
                  </a:lnTo>
                  <a:lnTo>
                    <a:pt x="964744" y="454096"/>
                  </a:lnTo>
                  <a:lnTo>
                    <a:pt x="995476" y="419103"/>
                  </a:lnTo>
                  <a:lnTo>
                    <a:pt x="1026805" y="384952"/>
                  </a:lnTo>
                  <a:lnTo>
                    <a:pt x="1058783" y="351721"/>
                  </a:lnTo>
                  <a:lnTo>
                    <a:pt x="1091466" y="319485"/>
                  </a:lnTo>
                  <a:lnTo>
                    <a:pt x="1124908" y="288322"/>
                  </a:lnTo>
                  <a:lnTo>
                    <a:pt x="1159162" y="258307"/>
                  </a:lnTo>
                  <a:lnTo>
                    <a:pt x="1194283" y="229519"/>
                  </a:lnTo>
                  <a:lnTo>
                    <a:pt x="1230326" y="202032"/>
                  </a:lnTo>
                  <a:lnTo>
                    <a:pt x="1267344" y="175924"/>
                  </a:lnTo>
                  <a:lnTo>
                    <a:pt x="1305391" y="151272"/>
                  </a:lnTo>
                  <a:lnTo>
                    <a:pt x="1344522" y="128152"/>
                  </a:lnTo>
                  <a:lnTo>
                    <a:pt x="1384791" y="106640"/>
                  </a:lnTo>
                  <a:lnTo>
                    <a:pt x="1426252" y="86813"/>
                  </a:lnTo>
                  <a:lnTo>
                    <a:pt x="1468959" y="68748"/>
                  </a:lnTo>
                  <a:lnTo>
                    <a:pt x="1512967" y="52522"/>
                  </a:lnTo>
                  <a:lnTo>
                    <a:pt x="1558329" y="38211"/>
                  </a:lnTo>
                  <a:lnTo>
                    <a:pt x="1605101" y="25891"/>
                  </a:lnTo>
                  <a:lnTo>
                    <a:pt x="1653335" y="15639"/>
                  </a:lnTo>
                  <a:lnTo>
                    <a:pt x="1703086" y="7532"/>
                  </a:lnTo>
                  <a:lnTo>
                    <a:pt x="1754409" y="1647"/>
                  </a:lnTo>
                  <a:lnTo>
                    <a:pt x="1778726" y="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86" name="Google Shape;86;p5"/>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7" name="Google Shape;87;p5"/>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8" name="Google Shape;88;p5"/>
          <p:cNvSpPr txBox="1"/>
          <p:nvPr/>
        </p:nvSpPr>
        <p:spPr>
          <a:xfrm>
            <a:off x="462623" y="340295"/>
            <a:ext cx="6027420" cy="1385626"/>
          </a:xfrm>
          <a:prstGeom prst="rect">
            <a:avLst/>
          </a:prstGeom>
          <a:noFill/>
          <a:ln>
            <a:noFill/>
          </a:ln>
        </p:spPr>
        <p:txBody>
          <a:bodyPr spcFirstLastPara="1" wrap="square" lIns="0" tIns="26025" rIns="0" bIns="0" anchor="t" anchorCtr="0">
            <a:spAutoFit/>
          </a:bodyPr>
          <a:lstStyle/>
          <a:p>
            <a:pPr marL="12700" marR="5080" algn="just">
              <a:lnSpc>
                <a:spcPct val="92300"/>
              </a:lnSpc>
            </a:pPr>
            <a:r>
              <a:rPr lang="en-US" sz="1200" dirty="0">
                <a:solidFill>
                  <a:schemeClr val="tx1"/>
                </a:solidFill>
                <a:latin typeface="Century Gothic" panose="020B0502020202020204" pitchFamily="34" charset="0"/>
                <a:ea typeface="Century Gothic"/>
                <a:cs typeface="Century Gothic"/>
                <a:sym typeface="Century Gothic"/>
              </a:rPr>
              <a:t>   The classification of customs risks makes it possible to identify the sources of their occurrence, the consequences of their manifestation and to apply the most effective methods of managing them.</a:t>
            </a:r>
          </a:p>
          <a:p>
            <a:pPr marL="12700" marR="5080" algn="just">
              <a:lnSpc>
                <a:spcPct val="92300"/>
              </a:lnSpc>
            </a:pPr>
            <a:r>
              <a:rPr lang="en-US"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Customs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can</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be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broadly</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classiﬁed</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into</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three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categories</a:t>
            </a:r>
            <a:r>
              <a:rPr lang="uk-UA" sz="1200" dirty="0">
                <a:solidFill>
                  <a:schemeClr val="tx1"/>
                </a:solidFill>
                <a:latin typeface="Century Gothic" panose="020B0502020202020204" pitchFamily="34" charset="0"/>
                <a:ea typeface="Century Gothic"/>
                <a:cs typeface="Century Gothic"/>
                <a:sym typeface="Century Gothic"/>
              </a:rPr>
              <a:t>: </a:t>
            </a:r>
            <a:r>
              <a:rPr lang="uk-UA" sz="1200" b="1" dirty="0" err="1">
                <a:solidFill>
                  <a:schemeClr val="tx1"/>
                </a:solidFill>
                <a:latin typeface="Century Gothic" panose="020B0502020202020204" pitchFamily="34" charset="0"/>
                <a:ea typeface="Calibri"/>
                <a:cs typeface="Calibri"/>
                <a:sym typeface="Calibri"/>
              </a:rPr>
              <a:t>regulatory</a:t>
            </a:r>
            <a:r>
              <a:rPr lang="uk-UA" sz="1200" b="1" dirty="0">
                <a:solidFill>
                  <a:schemeClr val="tx1"/>
                </a:solidFill>
                <a:latin typeface="Century Gothic" panose="020B0502020202020204" pitchFamily="34" charset="0"/>
                <a:ea typeface="Calibri"/>
                <a:cs typeface="Calibri"/>
                <a:sym typeface="Calibri"/>
              </a:rPr>
              <a:t> </a:t>
            </a:r>
            <a:r>
              <a:rPr lang="uk-UA" sz="1200" b="1" dirty="0" err="1">
                <a:solidFill>
                  <a:schemeClr val="tx1"/>
                </a:solidFill>
                <a:latin typeface="Century Gothic" panose="020B0502020202020204" pitchFamily="34" charset="0"/>
                <a:ea typeface="Calibri"/>
                <a:cs typeface="Calibri"/>
                <a:sym typeface="Calibri"/>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b="1" dirty="0" err="1">
                <a:solidFill>
                  <a:schemeClr val="tx1"/>
                </a:solidFill>
                <a:latin typeface="Century Gothic" panose="020B0502020202020204" pitchFamily="34" charset="0"/>
                <a:ea typeface="Calibri"/>
                <a:cs typeface="Calibri"/>
                <a:sym typeface="Calibri"/>
              </a:rPr>
              <a:t>operational</a:t>
            </a:r>
            <a:r>
              <a:rPr lang="uk-UA" sz="1200" b="1" dirty="0">
                <a:solidFill>
                  <a:schemeClr val="tx1"/>
                </a:solidFill>
                <a:latin typeface="Century Gothic" panose="020B0502020202020204" pitchFamily="34" charset="0"/>
                <a:ea typeface="Calibri"/>
                <a:cs typeface="Calibri"/>
                <a:sym typeface="Calibri"/>
              </a:rPr>
              <a:t> </a:t>
            </a:r>
            <a:r>
              <a:rPr lang="uk-UA" sz="1200" b="1" dirty="0" err="1">
                <a:solidFill>
                  <a:schemeClr val="tx1"/>
                </a:solidFill>
                <a:latin typeface="Century Gothic" panose="020B0502020202020204" pitchFamily="34" charset="0"/>
                <a:ea typeface="Calibri"/>
                <a:cs typeface="Calibri"/>
                <a:sym typeface="Calibri"/>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and</a:t>
            </a:r>
            <a:r>
              <a:rPr lang="uk-UA" sz="1200" dirty="0">
                <a:solidFill>
                  <a:schemeClr val="tx1"/>
                </a:solidFill>
                <a:latin typeface="Century Gothic" panose="020B0502020202020204" pitchFamily="34" charset="0"/>
                <a:ea typeface="Century Gothic"/>
                <a:cs typeface="Century Gothic"/>
                <a:sym typeface="Century Gothic"/>
              </a:rPr>
              <a:t> </a:t>
            </a:r>
            <a:r>
              <a:rPr lang="uk-UA" sz="1200" b="1" dirty="0" err="1">
                <a:solidFill>
                  <a:schemeClr val="tx1"/>
                </a:solidFill>
                <a:latin typeface="Century Gothic" panose="020B0502020202020204" pitchFamily="34" charset="0"/>
                <a:ea typeface="Calibri"/>
                <a:cs typeface="Calibri"/>
                <a:sym typeface="Calibri"/>
              </a:rPr>
              <a:t>strategic</a:t>
            </a:r>
            <a:r>
              <a:rPr lang="uk-UA" sz="1200" b="1" dirty="0">
                <a:solidFill>
                  <a:schemeClr val="tx1"/>
                </a:solidFill>
                <a:latin typeface="Century Gothic" panose="020B0502020202020204" pitchFamily="34" charset="0"/>
                <a:ea typeface="Calibri"/>
                <a:cs typeface="Calibri"/>
                <a:sym typeface="Calibri"/>
              </a:rPr>
              <a:t> </a:t>
            </a:r>
            <a:r>
              <a:rPr lang="uk-UA" sz="1200" b="1" dirty="0" err="1">
                <a:solidFill>
                  <a:schemeClr val="tx1"/>
                </a:solidFill>
                <a:latin typeface="Century Gothic" panose="020B0502020202020204" pitchFamily="34" charset="0"/>
                <a:ea typeface="Calibri"/>
                <a:cs typeface="Calibri"/>
                <a:sym typeface="Calibri"/>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Regulatory</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involve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non-compliance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with</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customs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regulations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operational</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relate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to</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challenges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in</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logistics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and</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documentation</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while</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strategic</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risks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pertain</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to</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broader</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economic</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and</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political</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factors</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that</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impact</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international</a:t>
            </a:r>
            <a:r>
              <a:rPr lang="uk-UA" sz="1200" dirty="0">
                <a:solidFill>
                  <a:schemeClr val="tx1"/>
                </a:solidFill>
                <a:latin typeface="Century Gothic" panose="020B0502020202020204" pitchFamily="34" charset="0"/>
                <a:ea typeface="Century Gothic"/>
                <a:cs typeface="Century Gothic"/>
                <a:sym typeface="Century Gothic"/>
              </a:rPr>
              <a:t> </a:t>
            </a:r>
            <a:r>
              <a:rPr lang="uk-UA" sz="1200" dirty="0" err="1">
                <a:solidFill>
                  <a:schemeClr val="tx1"/>
                </a:solidFill>
                <a:latin typeface="Century Gothic" panose="020B0502020202020204" pitchFamily="34" charset="0"/>
                <a:ea typeface="Century Gothic"/>
                <a:cs typeface="Century Gothic"/>
                <a:sym typeface="Century Gothic"/>
              </a:rPr>
              <a:t>trade</a:t>
            </a:r>
            <a:r>
              <a:rPr lang="uk-UA" sz="1200" dirty="0">
                <a:solidFill>
                  <a:schemeClr val="tx1"/>
                </a:solidFill>
                <a:latin typeface="Century Gothic" panose="020B0502020202020204" pitchFamily="34" charset="0"/>
                <a:ea typeface="Century Gothic"/>
                <a:cs typeface="Century Gothic"/>
                <a:sym typeface="Century Gothic"/>
              </a:rPr>
              <a:t>.</a:t>
            </a:r>
            <a:endParaRPr sz="1200" dirty="0">
              <a:solidFill>
                <a:schemeClr val="tx1"/>
              </a:solidFill>
              <a:latin typeface="Century Gothic" panose="020B0502020202020204" pitchFamily="34" charset="0"/>
              <a:ea typeface="Century Gothic"/>
              <a:cs typeface="Century Gothic"/>
              <a:sym typeface="Century Gothic"/>
            </a:endParaRPr>
          </a:p>
        </p:txBody>
      </p:sp>
    </p:spTree>
    <p:extLst>
      <p:ext uri="{BB962C8B-B14F-4D97-AF65-F5344CB8AC3E}">
        <p14:creationId xmlns:p14="http://schemas.microsoft.com/office/powerpoint/2010/main" val="3810999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10" name="Рисунок 9">
            <a:extLst>
              <a:ext uri="{FF2B5EF4-FFF2-40B4-BE49-F238E27FC236}">
                <a16:creationId xmlns:a16="http://schemas.microsoft.com/office/drawing/2014/main" id="{3399C1B6-896D-07B2-F3BC-C6F09253F4A0}"/>
              </a:ext>
            </a:extLst>
          </p:cNvPr>
          <p:cNvPicPr>
            <a:picLocks noChangeAspect="1"/>
          </p:cNvPicPr>
          <p:nvPr/>
        </p:nvPicPr>
        <p:blipFill>
          <a:blip r:embed="rId3"/>
          <a:stretch>
            <a:fillRect/>
          </a:stretch>
        </p:blipFill>
        <p:spPr>
          <a:xfrm>
            <a:off x="166402" y="0"/>
            <a:ext cx="6626795" cy="3911600"/>
          </a:xfrm>
          <a:prstGeom prst="rect">
            <a:avLst/>
          </a:prstGeom>
        </p:spPr>
      </p:pic>
    </p:spTree>
    <p:extLst>
      <p:ext uri="{BB962C8B-B14F-4D97-AF65-F5344CB8AC3E}">
        <p14:creationId xmlns:p14="http://schemas.microsoft.com/office/powerpoint/2010/main" val="3459647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pSp>
        <p:nvGrpSpPr>
          <p:cNvPr id="93" name="Google Shape;93;p6"/>
          <p:cNvGrpSpPr/>
          <p:nvPr/>
        </p:nvGrpSpPr>
        <p:grpSpPr>
          <a:xfrm>
            <a:off x="0" y="1509331"/>
            <a:ext cx="6955537" cy="2398579"/>
            <a:chOff x="0" y="1509331"/>
            <a:chExt cx="6955537" cy="2398579"/>
          </a:xfrm>
        </p:grpSpPr>
        <p:pic>
          <p:nvPicPr>
            <p:cNvPr id="94" name="Google Shape;94;p6"/>
            <p:cNvPicPr preferRelativeResize="0"/>
            <p:nvPr/>
          </p:nvPicPr>
          <p:blipFill rotWithShape="1">
            <a:blip r:embed="rId3">
              <a:alphaModFix/>
            </a:blip>
            <a:srcRect/>
            <a:stretch/>
          </p:blipFill>
          <p:spPr>
            <a:xfrm>
              <a:off x="0" y="1509331"/>
              <a:ext cx="6952666" cy="2398313"/>
            </a:xfrm>
            <a:prstGeom prst="rect">
              <a:avLst/>
            </a:prstGeom>
            <a:noFill/>
            <a:ln>
              <a:noFill/>
            </a:ln>
          </p:spPr>
        </p:pic>
        <p:sp>
          <p:nvSpPr>
            <p:cNvPr id="95" name="Google Shape;95;p6"/>
            <p:cNvSpPr/>
            <p:nvPr/>
          </p:nvSpPr>
          <p:spPr>
            <a:xfrm>
              <a:off x="5176267" y="2362320"/>
              <a:ext cx="1779270" cy="1545590"/>
            </a:xfrm>
            <a:custGeom>
              <a:avLst/>
              <a:gdLst/>
              <a:ahLst/>
              <a:cxnLst/>
              <a:rect l="l" t="t" r="r" b="b"/>
              <a:pathLst>
                <a:path w="1779270" h="1545589" extrusionOk="0">
                  <a:moveTo>
                    <a:pt x="0" y="1545323"/>
                  </a:moveTo>
                  <a:lnTo>
                    <a:pt x="51175" y="1515768"/>
                  </a:lnTo>
                  <a:lnTo>
                    <a:pt x="89222" y="1491116"/>
                  </a:lnTo>
                  <a:lnTo>
                    <a:pt x="126240" y="1465008"/>
                  </a:lnTo>
                  <a:lnTo>
                    <a:pt x="162283" y="1437522"/>
                  </a:lnTo>
                  <a:lnTo>
                    <a:pt x="197404" y="1408733"/>
                  </a:lnTo>
                  <a:lnTo>
                    <a:pt x="231658" y="1378719"/>
                  </a:lnTo>
                  <a:lnTo>
                    <a:pt x="265100" y="1347555"/>
                  </a:lnTo>
                  <a:lnTo>
                    <a:pt x="297783" y="1315320"/>
                  </a:lnTo>
                  <a:lnTo>
                    <a:pt x="329761" y="1282088"/>
                  </a:lnTo>
                  <a:lnTo>
                    <a:pt x="361089" y="1247937"/>
                  </a:lnTo>
                  <a:lnTo>
                    <a:pt x="391822" y="1212944"/>
                  </a:lnTo>
                  <a:lnTo>
                    <a:pt x="422012" y="1177185"/>
                  </a:lnTo>
                  <a:lnTo>
                    <a:pt x="451715" y="1140736"/>
                  </a:lnTo>
                  <a:lnTo>
                    <a:pt x="480984" y="1103675"/>
                  </a:lnTo>
                  <a:lnTo>
                    <a:pt x="509874" y="1066077"/>
                  </a:lnTo>
                  <a:lnTo>
                    <a:pt x="538439" y="1028020"/>
                  </a:lnTo>
                  <a:lnTo>
                    <a:pt x="566733" y="989579"/>
                  </a:lnTo>
                  <a:lnTo>
                    <a:pt x="594810" y="950833"/>
                  </a:lnTo>
                  <a:lnTo>
                    <a:pt x="622725" y="911856"/>
                  </a:lnTo>
                  <a:lnTo>
                    <a:pt x="650531" y="872726"/>
                  </a:lnTo>
                  <a:lnTo>
                    <a:pt x="678283" y="833520"/>
                  </a:lnTo>
                  <a:lnTo>
                    <a:pt x="706035" y="794314"/>
                  </a:lnTo>
                  <a:lnTo>
                    <a:pt x="733841" y="755184"/>
                  </a:lnTo>
                  <a:lnTo>
                    <a:pt x="761756" y="716208"/>
                  </a:lnTo>
                  <a:lnTo>
                    <a:pt x="789833" y="677461"/>
                  </a:lnTo>
                  <a:lnTo>
                    <a:pt x="818127" y="639021"/>
                  </a:lnTo>
                  <a:lnTo>
                    <a:pt x="846692" y="600963"/>
                  </a:lnTo>
                  <a:lnTo>
                    <a:pt x="875582" y="563366"/>
                  </a:lnTo>
                  <a:lnTo>
                    <a:pt x="904851" y="526304"/>
                  </a:lnTo>
                  <a:lnTo>
                    <a:pt x="934554" y="489855"/>
                  </a:lnTo>
                  <a:lnTo>
                    <a:pt x="964744" y="454096"/>
                  </a:lnTo>
                  <a:lnTo>
                    <a:pt x="995476" y="419103"/>
                  </a:lnTo>
                  <a:lnTo>
                    <a:pt x="1026805" y="384952"/>
                  </a:lnTo>
                  <a:lnTo>
                    <a:pt x="1058783" y="351721"/>
                  </a:lnTo>
                  <a:lnTo>
                    <a:pt x="1091466" y="319485"/>
                  </a:lnTo>
                  <a:lnTo>
                    <a:pt x="1124908" y="288322"/>
                  </a:lnTo>
                  <a:lnTo>
                    <a:pt x="1159162" y="258307"/>
                  </a:lnTo>
                  <a:lnTo>
                    <a:pt x="1194283" y="229519"/>
                  </a:lnTo>
                  <a:lnTo>
                    <a:pt x="1230326" y="202032"/>
                  </a:lnTo>
                  <a:lnTo>
                    <a:pt x="1267344" y="175924"/>
                  </a:lnTo>
                  <a:lnTo>
                    <a:pt x="1305391" y="151272"/>
                  </a:lnTo>
                  <a:lnTo>
                    <a:pt x="1344522" y="128152"/>
                  </a:lnTo>
                  <a:lnTo>
                    <a:pt x="1384791" y="106640"/>
                  </a:lnTo>
                  <a:lnTo>
                    <a:pt x="1426252" y="86813"/>
                  </a:lnTo>
                  <a:lnTo>
                    <a:pt x="1468959" y="68748"/>
                  </a:lnTo>
                  <a:lnTo>
                    <a:pt x="1512967" y="52522"/>
                  </a:lnTo>
                  <a:lnTo>
                    <a:pt x="1558329" y="38211"/>
                  </a:lnTo>
                  <a:lnTo>
                    <a:pt x="1605101" y="25891"/>
                  </a:lnTo>
                  <a:lnTo>
                    <a:pt x="1653335" y="15639"/>
                  </a:lnTo>
                  <a:lnTo>
                    <a:pt x="1703086" y="7532"/>
                  </a:lnTo>
                  <a:lnTo>
                    <a:pt x="1754409" y="1647"/>
                  </a:lnTo>
                  <a:lnTo>
                    <a:pt x="1778726" y="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96" name="Google Shape;96;p6"/>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7" name="Google Shape;97;p6"/>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8" name="Google Shape;98;p6"/>
          <p:cNvSpPr txBox="1"/>
          <p:nvPr/>
        </p:nvSpPr>
        <p:spPr>
          <a:xfrm>
            <a:off x="322318" y="440462"/>
            <a:ext cx="6256655" cy="877158"/>
          </a:xfrm>
          <a:prstGeom prst="rect">
            <a:avLst/>
          </a:prstGeom>
          <a:noFill/>
          <a:ln>
            <a:noFill/>
          </a:ln>
        </p:spPr>
        <p:txBody>
          <a:bodyPr spcFirstLastPara="1" wrap="square" lIns="0" tIns="27300" rIns="0" bIns="0" anchor="t" anchorCtr="0">
            <a:spAutoFit/>
          </a:bodyPr>
          <a:lstStyle/>
          <a:p>
            <a:pPr marL="12700" marR="5080" lvl="0" indent="0" algn="just" rtl="0">
              <a:lnSpc>
                <a:spcPct val="91500"/>
              </a:lnSpc>
              <a:spcBef>
                <a:spcPts val="0"/>
              </a:spcBef>
              <a:spcAft>
                <a:spcPts val="0"/>
              </a:spcAft>
              <a:buNone/>
            </a:pPr>
            <a:r>
              <a:rPr lang="en-US"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Customs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risks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can</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originate</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from</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various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sources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including</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inaccurate</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documentation</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misclassiﬁcation</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of</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goods</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non-compliance</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with</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trade</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agreements</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currency</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ﬂuctuations</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geopolitical</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conﬂicts</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tariff</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changes</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intellectual</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property</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infringements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and</a:t>
            </a:r>
            <a:r>
              <a:rPr lang="uk-UA" sz="1200" dirty="0">
                <a:solidFill>
                  <a:srgbClr val="332B2B"/>
                </a:solidFill>
                <a:latin typeface="Century Gothic" panose="020B0502020202020204" pitchFamily="34" charset="0"/>
                <a:ea typeface="Calibri"/>
                <a:cs typeface="Calibri"/>
                <a:sym typeface="Calibri"/>
              </a:rPr>
              <a:t> </a:t>
            </a:r>
            <a:r>
              <a:rPr lang="uk-UA" sz="1200" b="1" dirty="0" err="1">
                <a:solidFill>
                  <a:srgbClr val="332B2B"/>
                </a:solidFill>
                <a:latin typeface="Century Gothic" panose="020B0502020202020204" pitchFamily="34" charset="0"/>
                <a:ea typeface="Century Gothic"/>
                <a:cs typeface="Century Gothic"/>
                <a:sym typeface="Century Gothic"/>
              </a:rPr>
              <a:t>illegal</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trade</a:t>
            </a:r>
            <a:r>
              <a:rPr lang="uk-UA" sz="1200" b="1" dirty="0">
                <a:solidFill>
                  <a:srgbClr val="332B2B"/>
                </a:solidFill>
                <a:latin typeface="Century Gothic" panose="020B0502020202020204" pitchFamily="34" charset="0"/>
                <a:ea typeface="Century Gothic"/>
                <a:cs typeface="Century Gothic"/>
                <a:sym typeface="Century Gothic"/>
              </a:rPr>
              <a:t> </a:t>
            </a:r>
            <a:r>
              <a:rPr lang="uk-UA" sz="1200" b="1" dirty="0" err="1">
                <a:solidFill>
                  <a:srgbClr val="332B2B"/>
                </a:solidFill>
                <a:latin typeface="Century Gothic" panose="020B0502020202020204" pitchFamily="34" charset="0"/>
                <a:ea typeface="Century Gothic"/>
                <a:cs typeface="Century Gothic"/>
                <a:sym typeface="Century Gothic"/>
              </a:rPr>
              <a:t>activities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It</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is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essential</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for</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organizations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to</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identify</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these</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sources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to</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effectively</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manage</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and</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mitigate</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customs</a:t>
            </a:r>
            <a:r>
              <a:rPr lang="uk-UA" sz="1200" dirty="0">
                <a:solidFill>
                  <a:srgbClr val="332B2B"/>
                </a:solidFill>
                <a:latin typeface="Century Gothic" panose="020B0502020202020204" pitchFamily="34" charset="0"/>
                <a:ea typeface="Calibri"/>
                <a:cs typeface="Calibri"/>
                <a:sym typeface="Calibri"/>
              </a:rPr>
              <a:t> </a:t>
            </a:r>
            <a:r>
              <a:rPr lang="uk-UA" sz="1200" dirty="0" err="1">
                <a:solidFill>
                  <a:srgbClr val="332B2B"/>
                </a:solidFill>
                <a:latin typeface="Century Gothic" panose="020B0502020202020204" pitchFamily="34" charset="0"/>
                <a:ea typeface="Calibri"/>
                <a:cs typeface="Calibri"/>
                <a:sym typeface="Calibri"/>
              </a:rPr>
              <a:t>risks</a:t>
            </a:r>
            <a:r>
              <a:rPr lang="uk-UA" sz="1200" dirty="0">
                <a:solidFill>
                  <a:srgbClr val="332B2B"/>
                </a:solidFill>
                <a:latin typeface="Century Gothic" panose="020B0502020202020204" pitchFamily="34" charset="0"/>
                <a:ea typeface="Calibri"/>
                <a:cs typeface="Calibri"/>
                <a:sym typeface="Calibri"/>
              </a:rPr>
              <a:t>.</a:t>
            </a:r>
            <a:endParaRPr sz="1200" dirty="0">
              <a:latin typeface="Century Gothic" panose="020B0502020202020204" pitchFamily="34" charset="0"/>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6" name="Google Shape;96;p6"/>
          <p:cNvSpPr/>
          <p:nvPr/>
        </p:nvSpPr>
        <p:spPr>
          <a:xfrm>
            <a:off x="0" y="208597"/>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7" name="Google Shape;97;p6"/>
          <p:cNvSpPr/>
          <p:nvPr/>
        </p:nvSpPr>
        <p:spPr>
          <a:xfrm>
            <a:off x="0" y="3706850"/>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 name="TextBox 2">
            <a:extLst>
              <a:ext uri="{FF2B5EF4-FFF2-40B4-BE49-F238E27FC236}">
                <a16:creationId xmlns:a16="http://schemas.microsoft.com/office/drawing/2014/main" id="{B51DDBCF-0641-9417-499E-7EC8D5D7873B}"/>
              </a:ext>
            </a:extLst>
          </p:cNvPr>
          <p:cNvSpPr txBox="1"/>
          <p:nvPr/>
        </p:nvSpPr>
        <p:spPr>
          <a:xfrm>
            <a:off x="1737214" y="236688"/>
            <a:ext cx="3480726" cy="307777"/>
          </a:xfrm>
          <a:prstGeom prst="rect">
            <a:avLst/>
          </a:prstGeom>
          <a:noFill/>
        </p:spPr>
        <p:txBody>
          <a:bodyPr wrap="square">
            <a:spAutoFit/>
          </a:bodyPr>
          <a:lstStyle/>
          <a:p>
            <a:pPr algn="ctr"/>
            <a:r>
              <a:rPr lang="uk-UA" b="1" dirty="0" err="1">
                <a:latin typeface="Century Gothic" panose="020B0502020202020204" pitchFamily="34" charset="0"/>
              </a:rPr>
              <a:t>Factors</a:t>
            </a:r>
            <a:r>
              <a:rPr lang="uk-UA" b="1" dirty="0">
                <a:latin typeface="Century Gothic" panose="020B0502020202020204" pitchFamily="34" charset="0"/>
              </a:rPr>
              <a:t> </a:t>
            </a:r>
            <a:r>
              <a:rPr lang="uk-UA" b="1" dirty="0" err="1">
                <a:latin typeface="Century Gothic" panose="020B0502020202020204" pitchFamily="34" charset="0"/>
              </a:rPr>
              <a:t>and</a:t>
            </a:r>
            <a:r>
              <a:rPr lang="uk-UA" b="1" dirty="0">
                <a:latin typeface="Century Gothic" panose="020B0502020202020204" pitchFamily="34" charset="0"/>
              </a:rPr>
              <a:t> </a:t>
            </a:r>
            <a:r>
              <a:rPr lang="uk-UA" b="1" dirty="0" err="1">
                <a:latin typeface="Century Gothic" panose="020B0502020202020204" pitchFamily="34" charset="0"/>
              </a:rPr>
              <a:t>sources</a:t>
            </a:r>
            <a:r>
              <a:rPr lang="uk-UA" b="1" dirty="0">
                <a:latin typeface="Century Gothic" panose="020B0502020202020204" pitchFamily="34" charset="0"/>
              </a:rPr>
              <a:t> </a:t>
            </a:r>
            <a:r>
              <a:rPr lang="uk-UA" b="1" dirty="0" err="1">
                <a:latin typeface="Century Gothic" panose="020B0502020202020204" pitchFamily="34" charset="0"/>
              </a:rPr>
              <a:t>of</a:t>
            </a:r>
            <a:r>
              <a:rPr lang="uk-UA" b="1" dirty="0">
                <a:latin typeface="Century Gothic" panose="020B0502020202020204" pitchFamily="34" charset="0"/>
              </a:rPr>
              <a:t> </a:t>
            </a:r>
            <a:r>
              <a:rPr lang="uk-UA" b="1" dirty="0" err="1">
                <a:latin typeface="Century Gothic" panose="020B0502020202020204" pitchFamily="34" charset="0"/>
              </a:rPr>
              <a:t>customs</a:t>
            </a:r>
            <a:r>
              <a:rPr lang="uk-UA" b="1" dirty="0">
                <a:latin typeface="Century Gothic" panose="020B0502020202020204" pitchFamily="34" charset="0"/>
              </a:rPr>
              <a:t> </a:t>
            </a:r>
            <a:r>
              <a:rPr lang="uk-UA" b="1" dirty="0" err="1">
                <a:latin typeface="Century Gothic" panose="020B0502020202020204" pitchFamily="34" charset="0"/>
              </a:rPr>
              <a:t>risk</a:t>
            </a:r>
            <a:endParaRPr lang="uk-UA" b="1" dirty="0">
              <a:latin typeface="Century Gothic" panose="020B0502020202020204" pitchFamily="34" charset="0"/>
            </a:endParaRPr>
          </a:p>
        </p:txBody>
      </p:sp>
      <p:graphicFrame>
        <p:nvGraphicFramePr>
          <p:cNvPr id="4" name="Таблица 3">
            <a:extLst>
              <a:ext uri="{FF2B5EF4-FFF2-40B4-BE49-F238E27FC236}">
                <a16:creationId xmlns:a16="http://schemas.microsoft.com/office/drawing/2014/main" id="{D22924CD-8C47-D63B-3F35-DC730585795F}"/>
              </a:ext>
            </a:extLst>
          </p:cNvPr>
          <p:cNvGraphicFramePr>
            <a:graphicFrameLocks noGrp="1"/>
          </p:cNvGraphicFramePr>
          <p:nvPr>
            <p:extLst>
              <p:ext uri="{D42A27DB-BD31-4B8C-83A1-F6EECF244321}">
                <p14:modId xmlns:p14="http://schemas.microsoft.com/office/powerpoint/2010/main" val="1375762896"/>
              </p:ext>
            </p:extLst>
          </p:nvPr>
        </p:nvGraphicFramePr>
        <p:xfrm>
          <a:off x="250478" y="673011"/>
          <a:ext cx="6454197" cy="2781685"/>
        </p:xfrm>
        <a:graphic>
          <a:graphicData uri="http://schemas.openxmlformats.org/drawingml/2006/table">
            <a:tbl>
              <a:tblPr firstRow="1" firstCol="1" bandRow="1">
                <a:tableStyleId>{D5386F9C-F8FC-4A3B-9E4D-429CB8621337}</a:tableStyleId>
              </a:tblPr>
              <a:tblGrid>
                <a:gridCol w="348666">
                  <a:extLst>
                    <a:ext uri="{9D8B030D-6E8A-4147-A177-3AD203B41FA5}">
                      <a16:colId xmlns:a16="http://schemas.microsoft.com/office/drawing/2014/main" val="3473033631"/>
                    </a:ext>
                  </a:extLst>
                </a:gridCol>
                <a:gridCol w="1560227">
                  <a:extLst>
                    <a:ext uri="{9D8B030D-6E8A-4147-A177-3AD203B41FA5}">
                      <a16:colId xmlns:a16="http://schemas.microsoft.com/office/drawing/2014/main" val="3008987848"/>
                    </a:ext>
                  </a:extLst>
                </a:gridCol>
                <a:gridCol w="4545304">
                  <a:extLst>
                    <a:ext uri="{9D8B030D-6E8A-4147-A177-3AD203B41FA5}">
                      <a16:colId xmlns:a16="http://schemas.microsoft.com/office/drawing/2014/main" val="1127950537"/>
                    </a:ext>
                  </a:extLst>
                </a:gridCol>
              </a:tblGrid>
              <a:tr h="89881">
                <a:tc gridSpan="2">
                  <a:txBody>
                    <a:bodyPr/>
                    <a:lstStyle/>
                    <a:p>
                      <a:pPr algn="just"/>
                      <a:r>
                        <a:rPr lang="en-GB" sz="800" kern="100" dirty="0">
                          <a:effectLst/>
                          <a:latin typeface="Century Gothic" panose="020B0502020202020204" pitchFamily="34" charset="0"/>
                        </a:rPr>
                        <a:t>The main risk factors</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lnL w="12700" cap="flat" cmpd="sng" algn="ctr">
                      <a:solidFill>
                        <a:schemeClr val="tx1"/>
                      </a:solidFill>
                      <a:prstDash val="solid"/>
                      <a:round/>
                      <a:headEnd type="none" w="med" len="med"/>
                      <a:tailEnd type="none" w="med" len="med"/>
                    </a:lnL>
                    <a:lnR w="12700" cmpd="sng">
                      <a:noFill/>
                      <a:prstDash val="soli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hMerge="1">
                  <a:txBody>
                    <a:bodyPr/>
                    <a:lstStyle/>
                    <a:p>
                      <a:endParaRPr lang="uk-UA"/>
                    </a:p>
                  </a:txBody>
                  <a:tcPr/>
                </a:tc>
                <a:tc>
                  <a:txBody>
                    <a:bodyPr/>
                    <a:lstStyle/>
                    <a:p>
                      <a:pPr algn="just"/>
                      <a:r>
                        <a:rPr lang="en-GB" sz="800" kern="100" dirty="0">
                          <a:effectLst/>
                          <a:latin typeface="Century Gothic" panose="020B0502020202020204" pitchFamily="34" charset="0"/>
                        </a:rPr>
                        <a:t> </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lnL w="12700" cmpd="sng">
                      <a:noFill/>
                      <a:prstDash val="soli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613147249"/>
                  </a:ext>
                </a:extLst>
              </a:tr>
              <a:tr h="134383">
                <a:tc>
                  <a:txBody>
                    <a:bodyPr/>
                    <a:lstStyle/>
                    <a:p>
                      <a:pPr algn="just"/>
                      <a:r>
                        <a:rPr lang="en-GB" sz="800" kern="100" dirty="0">
                          <a:effectLst/>
                          <a:latin typeface="Century Gothic" panose="020B0502020202020204" pitchFamily="34" charset="0"/>
                        </a:rPr>
                        <a:t> </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lnL w="12700" cap="flat" cmpd="sng" algn="ctr">
                      <a:solidFill>
                        <a:schemeClr val="tx1"/>
                      </a:solidFill>
                      <a:prstDash val="solid"/>
                      <a:round/>
                      <a:headEnd type="none" w="med" len="med"/>
                      <a:tailEnd type="none" w="med" len="me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GB" sz="800" kern="100" dirty="0">
                          <a:effectLst/>
                          <a:latin typeface="Century Gothic" panose="020B0502020202020204" pitchFamily="34" charset="0"/>
                        </a:rPr>
                        <a:t> </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lnL w="12700" cmpd="sng">
                      <a:noFill/>
                      <a:prstDash val="solid"/>
                    </a:lnL>
                    <a:lnR w="12700" cmpd="sng">
                      <a:noFill/>
                      <a:prstDash val="soli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800" kern="100" dirty="0">
                          <a:effectLst/>
                          <a:latin typeface="Century Gothic" panose="020B0502020202020204" pitchFamily="34" charset="0"/>
                        </a:rPr>
                        <a:t>Sources of risk</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lnL w="12700" cmpd="sng">
                      <a:noFill/>
                      <a:prstDash val="solid"/>
                    </a:lnL>
                    <a:lnR w="12700" cap="flat" cmpd="sng" algn="ctr">
                      <a:solidFill>
                        <a:schemeClr val="tx1"/>
                      </a:solidFill>
                      <a:prstDash val="solid"/>
                      <a:round/>
                      <a:headEnd type="none" w="med" len="med"/>
                      <a:tailEnd type="none" w="med" len="med"/>
                    </a:lnR>
                    <a:lnT w="12700" cmpd="sng">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248881"/>
                  </a:ext>
                </a:extLst>
              </a:tr>
              <a:tr h="292111">
                <a:tc rowSpan="3">
                  <a:txBody>
                    <a:bodyPr/>
                    <a:lstStyle/>
                    <a:p>
                      <a:pPr marL="71755" marR="71755" algn="ctr">
                        <a:spcAft>
                          <a:spcPts val="0"/>
                        </a:spcAft>
                      </a:pPr>
                      <a:r>
                        <a:rPr lang="en-GB" sz="800" kern="100">
                          <a:effectLst/>
                          <a:latin typeface="Century Gothic" panose="020B0502020202020204" pitchFamily="34" charset="0"/>
                        </a:rPr>
                        <a:t>External factors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vert="vert270" anchor="ctr">
                    <a:lnT w="12700" cap="flat" cmpd="sng" algn="ctr">
                      <a:solidFill>
                        <a:schemeClr val="tx1"/>
                      </a:solidFill>
                      <a:prstDash val="solid"/>
                      <a:round/>
                      <a:headEnd type="none" w="med" len="med"/>
                      <a:tailEnd type="none" w="med" len="med"/>
                    </a:lnT>
                  </a:tcPr>
                </a:tc>
                <a:tc>
                  <a:txBody>
                    <a:bodyPr/>
                    <a:lstStyle/>
                    <a:p>
                      <a:r>
                        <a:rPr lang="en-GB" sz="800" kern="100" dirty="0">
                          <a:effectLst/>
                          <a:latin typeface="Century Gothic" panose="020B0502020202020204" pitchFamily="34" charset="0"/>
                        </a:rPr>
                        <a:t>Subjects of foreign economic activity</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lnT w="12700" cap="flat" cmpd="sng" algn="ctr">
                      <a:solidFill>
                        <a:schemeClr val="tx1"/>
                      </a:solidFill>
                      <a:prstDash val="solid"/>
                      <a:round/>
                      <a:headEnd type="none" w="med" len="med"/>
                      <a:tailEnd type="none" w="med" len="med"/>
                    </a:lnT>
                  </a:tcPr>
                </a:tc>
                <a:tc>
                  <a:txBody>
                    <a:bodyPr/>
                    <a:lstStyle/>
                    <a:p>
                      <a:pPr algn="just"/>
                      <a:r>
                        <a:rPr lang="en-GB" sz="800" kern="100" dirty="0">
                          <a:effectLst/>
                          <a:latin typeface="Century Gothic" panose="020B0502020202020204" pitchFamily="34" charset="0"/>
                        </a:rPr>
                        <a:t>completeness of payment of customs duties, accuracy of data during the declaration, time of existence on the market, compliance of carriers' vehicles with existing requirements, route of transportation according to transport documents</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88510393"/>
                  </a:ext>
                </a:extLst>
              </a:tr>
              <a:tr h="373770">
                <a:tc vMerge="1">
                  <a:txBody>
                    <a:bodyPr/>
                    <a:lstStyle/>
                    <a:p>
                      <a:endParaRPr lang="uk-UA"/>
                    </a:p>
                  </a:txBody>
                  <a:tcPr/>
                </a:tc>
                <a:tc>
                  <a:txBody>
                    <a:bodyPr/>
                    <a:lstStyle/>
                    <a:p>
                      <a:r>
                        <a:rPr lang="en-GB" sz="800" kern="100">
                          <a:effectLst/>
                          <a:latin typeface="Century Gothic" panose="020B0502020202020204" pitchFamily="34" charset="0"/>
                        </a:rPr>
                        <a:t>Goods (cargo)</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a:effectLst/>
                          <a:latin typeface="Century Gothic" panose="020B0502020202020204" pitchFamily="34" charset="0"/>
                        </a:rPr>
                        <a:t>price indicators of goods, quantitative and weight indicators, classification of goods in accordance with the Classification of Goods of Foreign Economic Activity, country of origin of goods, customs regime of goods, quality of goods, intellectual property, goods of the "risk group" and goods of the "cover group", irregularity of goods flow</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2295379455"/>
                  </a:ext>
                </a:extLst>
              </a:tr>
              <a:tr h="493234">
                <a:tc vMerge="1">
                  <a:txBody>
                    <a:bodyPr/>
                    <a:lstStyle/>
                    <a:p>
                      <a:endParaRPr lang="uk-UA"/>
                    </a:p>
                  </a:txBody>
                  <a:tcPr/>
                </a:tc>
                <a:tc>
                  <a:txBody>
                    <a:bodyPr/>
                    <a:lstStyle/>
                    <a:p>
                      <a:r>
                        <a:rPr lang="en-GB" sz="800" kern="100" dirty="0">
                          <a:effectLst/>
                          <a:latin typeface="Century Gothic" panose="020B0502020202020204" pitchFamily="34" charset="0"/>
                        </a:rPr>
                        <a:t>Customs legislation</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a:effectLst/>
                          <a:latin typeface="Century Gothic" panose="020B0502020202020204" pitchFamily="34" charset="0"/>
                        </a:rPr>
                        <a:t>contradictory statements in certain legislative acts, lack of a clear system of control/responsibility for certain violations of legislation, instability of customs legislation, inconsistency of domestic customs legislation with the customs legislation of other countries and international conventions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2313137828"/>
                  </a:ext>
                </a:extLst>
              </a:tr>
              <a:tr h="160187">
                <a:tc rowSpan="4">
                  <a:txBody>
                    <a:bodyPr/>
                    <a:lstStyle/>
                    <a:p>
                      <a:pPr marL="71755" marR="71755" algn="ctr">
                        <a:spcAft>
                          <a:spcPts val="0"/>
                        </a:spcAft>
                      </a:pPr>
                      <a:r>
                        <a:rPr lang="en-GB" sz="800" kern="100">
                          <a:effectLst/>
                          <a:latin typeface="Century Gothic" panose="020B0502020202020204" pitchFamily="34" charset="0"/>
                        </a:rPr>
                        <a:t>Internal factors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vert="vert270" anchor="ctr"/>
                </a:tc>
                <a:tc>
                  <a:txBody>
                    <a:bodyPr/>
                    <a:lstStyle/>
                    <a:p>
                      <a:r>
                        <a:rPr lang="en-GB" sz="800" kern="100">
                          <a:effectLst/>
                          <a:latin typeface="Century Gothic" panose="020B0502020202020204" pitchFamily="34" charset="0"/>
                        </a:rPr>
                        <a:t>Customs officers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a:effectLst/>
                          <a:latin typeface="Century Gothic" panose="020B0502020202020204" pitchFamily="34" charset="0"/>
                        </a:rPr>
                        <a:t>classification level, bad faith, professional errors, unlawful acts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153952630"/>
                  </a:ext>
                </a:extLst>
              </a:tr>
              <a:tr h="173536">
                <a:tc vMerge="1">
                  <a:txBody>
                    <a:bodyPr/>
                    <a:lstStyle/>
                    <a:p>
                      <a:endParaRPr lang="uk-UA"/>
                    </a:p>
                  </a:txBody>
                  <a:tcPr/>
                </a:tc>
                <a:tc>
                  <a:txBody>
                    <a:bodyPr/>
                    <a:lstStyle/>
                    <a:p>
                      <a:r>
                        <a:rPr lang="en-GB" sz="800" kern="100">
                          <a:effectLst/>
                          <a:latin typeface="Century Gothic" panose="020B0502020202020204" pitchFamily="34" charset="0"/>
                        </a:rPr>
                        <a:t>Information and technical support</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a:effectLst/>
                          <a:latin typeface="Century Gothic" panose="020B0502020202020204" pitchFamily="34" charset="0"/>
                        </a:rPr>
                        <a:t>level of provision of customs with diagnostic tools, reliability of functioning technical system, software errors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328475845"/>
                  </a:ext>
                </a:extLst>
              </a:tr>
              <a:tr h="287001">
                <a:tc vMerge="1">
                  <a:txBody>
                    <a:bodyPr/>
                    <a:lstStyle/>
                    <a:p>
                      <a:endParaRPr lang="uk-UA"/>
                    </a:p>
                  </a:txBody>
                  <a:tcPr/>
                </a:tc>
                <a:tc>
                  <a:txBody>
                    <a:bodyPr/>
                    <a:lstStyle/>
                    <a:p>
                      <a:r>
                        <a:rPr lang="en-GB" sz="800" kern="100">
                          <a:effectLst/>
                          <a:latin typeface="Century Gothic" panose="020B0502020202020204" pitchFamily="34" charset="0"/>
                        </a:rPr>
                        <a:t>Customs control technologies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a:effectLst/>
                          <a:latin typeface="Century Gothic" panose="020B0502020202020204" pitchFamily="34" charset="0"/>
                        </a:rPr>
                        <a:t>the procedure for performing customs formalities, risk management system, customs post-audit</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1942518406"/>
                  </a:ext>
                </a:extLst>
              </a:tr>
              <a:tr h="42718">
                <a:tc vMerge="1">
                  <a:txBody>
                    <a:bodyPr/>
                    <a:lstStyle/>
                    <a:p>
                      <a:endParaRPr lang="uk-UA"/>
                    </a:p>
                  </a:txBody>
                  <a:tcPr/>
                </a:tc>
                <a:tc>
                  <a:txBody>
                    <a:bodyPr/>
                    <a:lstStyle/>
                    <a:p>
                      <a:r>
                        <a:rPr lang="en-GB" sz="800" kern="100">
                          <a:effectLst/>
                          <a:latin typeface="Century Gothic" panose="020B0502020202020204" pitchFamily="34" charset="0"/>
                        </a:rPr>
                        <a:t>Interaction of customs authorities with law enforcement and regulatory authorities</a:t>
                      </a:r>
                      <a:endParaRPr lang="ru-UA" sz="800" kern="10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tc>
                  <a:txBody>
                    <a:bodyPr/>
                    <a:lstStyle/>
                    <a:p>
                      <a:pPr algn="just"/>
                      <a:r>
                        <a:rPr lang="en-GB" sz="800" kern="100" dirty="0">
                          <a:effectLst/>
                          <a:latin typeface="Century Gothic" panose="020B0502020202020204" pitchFamily="34" charset="0"/>
                        </a:rPr>
                        <a:t>importation of prohibited, low-quality and harmful goods</a:t>
                      </a:r>
                      <a:endParaRPr lang="ru-UA" sz="800" kern="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4426" marR="14426" marT="0" marB="0" anchor="ctr"/>
                </a:tc>
                <a:extLst>
                  <a:ext uri="{0D108BD9-81ED-4DB2-BD59-A6C34878D82A}">
                    <a16:rowId xmlns:a16="http://schemas.microsoft.com/office/drawing/2014/main" val="330037798"/>
                  </a:ext>
                </a:extLst>
              </a:tr>
            </a:tbl>
          </a:graphicData>
        </a:graphic>
      </p:graphicFrame>
      <p:pic>
        <p:nvPicPr>
          <p:cNvPr id="6" name="Рисунок 5">
            <a:extLst>
              <a:ext uri="{FF2B5EF4-FFF2-40B4-BE49-F238E27FC236}">
                <a16:creationId xmlns:a16="http://schemas.microsoft.com/office/drawing/2014/main" id="{45D5A5FA-D77E-4278-5DE3-2F5BB6690C46}"/>
              </a:ext>
            </a:extLst>
          </p:cNvPr>
          <p:cNvPicPr>
            <a:picLocks noChangeAspect="1"/>
          </p:cNvPicPr>
          <p:nvPr/>
        </p:nvPicPr>
        <p:blipFill>
          <a:blip r:embed="rId3"/>
          <a:stretch>
            <a:fillRect/>
          </a:stretch>
        </p:blipFill>
        <p:spPr>
          <a:xfrm>
            <a:off x="-66747" y="-160036"/>
            <a:ext cx="1331461" cy="887641"/>
          </a:xfrm>
          <a:prstGeom prst="rect">
            <a:avLst/>
          </a:prstGeom>
        </p:spPr>
      </p:pic>
    </p:spTree>
    <p:extLst>
      <p:ext uri="{BB962C8B-B14F-4D97-AF65-F5344CB8AC3E}">
        <p14:creationId xmlns:p14="http://schemas.microsoft.com/office/powerpoint/2010/main" val="298191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4" name="Google Shape;104;p7"/>
          <p:cNvSpPr/>
          <p:nvPr/>
        </p:nvSpPr>
        <p:spPr>
          <a:xfrm>
            <a:off x="4976285" y="2131915"/>
            <a:ext cx="1979295" cy="1776095"/>
          </a:xfrm>
          <a:custGeom>
            <a:avLst/>
            <a:gdLst/>
            <a:ahLst/>
            <a:cxnLst/>
            <a:rect l="l" t="t" r="r" b="b"/>
            <a:pathLst>
              <a:path w="1979295" h="1776095" extrusionOk="0">
                <a:moveTo>
                  <a:pt x="1978708" y="0"/>
                </a:moveTo>
                <a:lnTo>
                  <a:pt x="1936610" y="4564"/>
                </a:lnTo>
                <a:lnTo>
                  <a:pt x="1886825" y="12226"/>
                </a:lnTo>
                <a:lnTo>
                  <a:pt x="1838432" y="21930"/>
                </a:lnTo>
                <a:lnTo>
                  <a:pt x="1791387" y="33609"/>
                </a:lnTo>
                <a:lnTo>
                  <a:pt x="1745644" y="47198"/>
                </a:lnTo>
                <a:lnTo>
                  <a:pt x="1701158" y="62632"/>
                </a:lnTo>
                <a:lnTo>
                  <a:pt x="1657885" y="79843"/>
                </a:lnTo>
                <a:lnTo>
                  <a:pt x="1615779" y="98767"/>
                </a:lnTo>
                <a:lnTo>
                  <a:pt x="1574795" y="119338"/>
                </a:lnTo>
                <a:lnTo>
                  <a:pt x="1534890" y="141489"/>
                </a:lnTo>
                <a:lnTo>
                  <a:pt x="1496017" y="165155"/>
                </a:lnTo>
                <a:lnTo>
                  <a:pt x="1458132" y="190269"/>
                </a:lnTo>
                <a:lnTo>
                  <a:pt x="1421191" y="216767"/>
                </a:lnTo>
                <a:lnTo>
                  <a:pt x="1385147" y="244582"/>
                </a:lnTo>
                <a:lnTo>
                  <a:pt x="1349956" y="273649"/>
                </a:lnTo>
                <a:lnTo>
                  <a:pt x="1315574" y="303901"/>
                </a:lnTo>
                <a:lnTo>
                  <a:pt x="1281955" y="335272"/>
                </a:lnTo>
                <a:lnTo>
                  <a:pt x="1249055" y="367698"/>
                </a:lnTo>
                <a:lnTo>
                  <a:pt x="1216828" y="401111"/>
                </a:lnTo>
                <a:lnTo>
                  <a:pt x="1185230" y="435446"/>
                </a:lnTo>
                <a:lnTo>
                  <a:pt x="1154216" y="470638"/>
                </a:lnTo>
                <a:lnTo>
                  <a:pt x="1123740" y="506620"/>
                </a:lnTo>
                <a:lnTo>
                  <a:pt x="1093759" y="543326"/>
                </a:lnTo>
                <a:lnTo>
                  <a:pt x="1064226" y="580691"/>
                </a:lnTo>
                <a:lnTo>
                  <a:pt x="1035098" y="618648"/>
                </a:lnTo>
                <a:lnTo>
                  <a:pt x="1006329" y="657133"/>
                </a:lnTo>
                <a:lnTo>
                  <a:pt x="977874" y="696079"/>
                </a:lnTo>
                <a:lnTo>
                  <a:pt x="949689" y="735419"/>
                </a:lnTo>
                <a:lnTo>
                  <a:pt x="921728" y="775089"/>
                </a:lnTo>
                <a:lnTo>
                  <a:pt x="893947" y="815023"/>
                </a:lnTo>
                <a:lnTo>
                  <a:pt x="866300" y="855154"/>
                </a:lnTo>
                <a:lnTo>
                  <a:pt x="838744" y="895417"/>
                </a:lnTo>
                <a:lnTo>
                  <a:pt x="811232" y="935745"/>
                </a:lnTo>
                <a:lnTo>
                  <a:pt x="783720" y="976074"/>
                </a:lnTo>
                <a:lnTo>
                  <a:pt x="756164" y="1016337"/>
                </a:lnTo>
                <a:lnTo>
                  <a:pt x="728517" y="1056468"/>
                </a:lnTo>
                <a:lnTo>
                  <a:pt x="700736" y="1096401"/>
                </a:lnTo>
                <a:lnTo>
                  <a:pt x="672775" y="1136071"/>
                </a:lnTo>
                <a:lnTo>
                  <a:pt x="644590" y="1175412"/>
                </a:lnTo>
                <a:lnTo>
                  <a:pt x="616135" y="1214357"/>
                </a:lnTo>
                <a:lnTo>
                  <a:pt x="587366" y="1252842"/>
                </a:lnTo>
                <a:lnTo>
                  <a:pt x="558238" y="1290799"/>
                </a:lnTo>
                <a:lnTo>
                  <a:pt x="528705" y="1328164"/>
                </a:lnTo>
                <a:lnTo>
                  <a:pt x="498724" y="1364871"/>
                </a:lnTo>
                <a:lnTo>
                  <a:pt x="468248" y="1400852"/>
                </a:lnTo>
                <a:lnTo>
                  <a:pt x="437234" y="1436044"/>
                </a:lnTo>
                <a:lnTo>
                  <a:pt x="405636" y="1470379"/>
                </a:lnTo>
                <a:lnTo>
                  <a:pt x="373409" y="1503793"/>
                </a:lnTo>
                <a:lnTo>
                  <a:pt x="340509" y="1536218"/>
                </a:lnTo>
                <a:lnTo>
                  <a:pt x="306890" y="1567589"/>
                </a:lnTo>
                <a:lnTo>
                  <a:pt x="272508" y="1597841"/>
                </a:lnTo>
                <a:lnTo>
                  <a:pt x="237317" y="1626908"/>
                </a:lnTo>
                <a:lnTo>
                  <a:pt x="201273" y="1654723"/>
                </a:lnTo>
                <a:lnTo>
                  <a:pt x="164332" y="1681221"/>
                </a:lnTo>
                <a:lnTo>
                  <a:pt x="126447" y="1706336"/>
                </a:lnTo>
                <a:lnTo>
                  <a:pt x="87574" y="1730002"/>
                </a:lnTo>
                <a:lnTo>
                  <a:pt x="47669" y="1752153"/>
                </a:lnTo>
                <a:lnTo>
                  <a:pt x="6685" y="1772723"/>
                </a:lnTo>
                <a:lnTo>
                  <a:pt x="0" y="1775728"/>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5" name="Google Shape;105;p7"/>
          <p:cNvSpPr/>
          <p:nvPr/>
        </p:nvSpPr>
        <p:spPr>
          <a:xfrm>
            <a:off x="0" y="208355"/>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6" name="Google Shape;106;p7"/>
          <p:cNvSpPr/>
          <p:nvPr/>
        </p:nvSpPr>
        <p:spPr>
          <a:xfrm>
            <a:off x="0" y="3707396"/>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7" name="Google Shape;107;p7"/>
          <p:cNvSpPr txBox="1"/>
          <p:nvPr/>
        </p:nvSpPr>
        <p:spPr>
          <a:xfrm>
            <a:off x="290903" y="392504"/>
            <a:ext cx="2885440" cy="1478280"/>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The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impact</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of</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customs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risks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can</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be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signiﬁcant</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It</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can</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lead</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to</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ﬁnancial</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losses</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delays</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in</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supply</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chains</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seizure</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of</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goods</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penalties</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reputational</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damage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and</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even</a:t>
            </a:r>
            <a:r>
              <a:rPr lang="uk-UA" sz="1050"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legal</a:t>
            </a:r>
            <a:r>
              <a:rPr lang="uk-UA" sz="1050" b="1" dirty="0">
                <a:solidFill>
                  <a:schemeClr val="tx1"/>
                </a:solidFill>
                <a:latin typeface="Century Gothic" panose="020B0502020202020204" pitchFamily="34" charset="0"/>
                <a:ea typeface="Century Gothic"/>
                <a:cs typeface="Century Gothic"/>
                <a:sym typeface="Century Gothic"/>
              </a:rPr>
              <a:t> </a:t>
            </a:r>
            <a:r>
              <a:rPr lang="uk-UA" sz="1050" b="1" dirty="0" err="1">
                <a:solidFill>
                  <a:schemeClr val="tx1"/>
                </a:solidFill>
                <a:latin typeface="Century Gothic" panose="020B0502020202020204" pitchFamily="34" charset="0"/>
                <a:ea typeface="Century Gothic"/>
                <a:cs typeface="Century Gothic"/>
                <a:sym typeface="Century Gothic"/>
              </a:rPr>
              <a:t>consequences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Understanding</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the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potential</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consequences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of</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customs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risks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is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crucial</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for</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organizations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to</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prioritize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risk</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management</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and</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ensure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compliance</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with</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customs</a:t>
            </a:r>
            <a:r>
              <a:rPr lang="uk-UA" sz="1050" dirty="0">
                <a:solidFill>
                  <a:schemeClr val="tx1"/>
                </a:solidFill>
                <a:latin typeface="Century Gothic" panose="020B0502020202020204" pitchFamily="34" charset="0"/>
                <a:ea typeface="Century Gothic"/>
                <a:cs typeface="Century Gothic"/>
                <a:sym typeface="Century Gothic"/>
              </a:rPr>
              <a:t> </a:t>
            </a:r>
            <a:r>
              <a:rPr lang="uk-UA" sz="1050" dirty="0" err="1">
                <a:solidFill>
                  <a:schemeClr val="tx1"/>
                </a:solidFill>
                <a:latin typeface="Century Gothic" panose="020B0502020202020204" pitchFamily="34" charset="0"/>
                <a:ea typeface="Century Gothic"/>
                <a:cs typeface="Century Gothic"/>
                <a:sym typeface="Century Gothic"/>
              </a:rPr>
              <a:t>regulations</a:t>
            </a:r>
            <a:r>
              <a:rPr lang="uk-UA" sz="1050" dirty="0">
                <a:solidFill>
                  <a:schemeClr val="tx1"/>
                </a:solidFill>
                <a:latin typeface="Century Gothic" panose="020B0502020202020204" pitchFamily="34" charset="0"/>
                <a:ea typeface="Century Gothic"/>
                <a:cs typeface="Century Gothic"/>
                <a:sym typeface="Century Gothic"/>
              </a:rPr>
              <a:t>.</a:t>
            </a:r>
            <a:endParaRPr sz="1050" dirty="0">
              <a:solidFill>
                <a:schemeClr val="tx1"/>
              </a:solidFill>
              <a:latin typeface="Century Gothic" panose="020B0502020202020204" pitchFamily="34" charset="0"/>
              <a:ea typeface="Century Gothic"/>
              <a:cs typeface="Century Gothic"/>
              <a:sym typeface="Century Gothic"/>
            </a:endParaRPr>
          </a:p>
        </p:txBody>
      </p:sp>
      <p:sp>
        <p:nvSpPr>
          <p:cNvPr id="108" name="Google Shape;108;p7"/>
          <p:cNvSpPr txBox="1">
            <a:spLocks noGrp="1"/>
          </p:cNvSpPr>
          <p:nvPr>
            <p:ph type="title"/>
          </p:nvPr>
        </p:nvSpPr>
        <p:spPr>
          <a:xfrm>
            <a:off x="290903" y="3299961"/>
            <a:ext cx="4338393" cy="323150"/>
          </a:xfrm>
          <a:prstGeom prst="rect">
            <a:avLst/>
          </a:prstGeom>
          <a:noFill/>
          <a:ln>
            <a:noFill/>
          </a:ln>
        </p:spPr>
        <p:txBody>
          <a:bodyPr spcFirstLastPara="1" wrap="square" lIns="0" tIns="15225" rIns="0" bIns="0" anchor="t" anchorCtr="0">
            <a:spAutoFit/>
          </a:bodyPr>
          <a:lstStyle/>
          <a:p>
            <a:pPr marL="6350" lvl="0" algn="ctr" rtl="0">
              <a:lnSpc>
                <a:spcPct val="100000"/>
              </a:lnSpc>
              <a:spcBef>
                <a:spcPts val="0"/>
              </a:spcBef>
              <a:spcAft>
                <a:spcPts val="0"/>
              </a:spcAft>
              <a:buNone/>
            </a:pPr>
            <a:r>
              <a:rPr lang="uk-UA" sz="2000" dirty="0" err="1">
                <a:solidFill>
                  <a:schemeClr val="tx1"/>
                </a:solidFill>
                <a:latin typeface="Century Gothic" panose="020B0502020202020204" pitchFamily="34" charset="0"/>
              </a:rPr>
              <a:t>Impact</a:t>
            </a:r>
            <a:r>
              <a:rPr lang="uk-UA" sz="2000" dirty="0">
                <a:solidFill>
                  <a:schemeClr val="tx1"/>
                </a:solidFill>
                <a:latin typeface="Century Gothic" panose="020B0502020202020204" pitchFamily="34" charset="0"/>
              </a:rPr>
              <a:t> </a:t>
            </a:r>
            <a:r>
              <a:rPr lang="uk-UA" sz="2000" dirty="0" err="1">
                <a:solidFill>
                  <a:schemeClr val="tx1"/>
                </a:solidFill>
                <a:latin typeface="Century Gothic" panose="020B0502020202020204" pitchFamily="34" charset="0"/>
              </a:rPr>
              <a:t>of</a:t>
            </a:r>
            <a:r>
              <a:rPr lang="uk-UA" sz="2000" dirty="0">
                <a:solidFill>
                  <a:schemeClr val="tx1"/>
                </a:solidFill>
                <a:latin typeface="Century Gothic" panose="020B0502020202020204" pitchFamily="34" charset="0"/>
              </a:rPr>
              <a:t> </a:t>
            </a:r>
            <a:r>
              <a:rPr lang="uk-UA" sz="2000" dirty="0" err="1">
                <a:solidFill>
                  <a:schemeClr val="tx1"/>
                </a:solidFill>
                <a:latin typeface="Century Gothic" panose="020B0502020202020204" pitchFamily="34" charset="0"/>
              </a:rPr>
              <a:t>Customs</a:t>
            </a:r>
            <a:r>
              <a:rPr lang="uk-UA" sz="2000" dirty="0">
                <a:solidFill>
                  <a:schemeClr val="tx1"/>
                </a:solidFill>
                <a:latin typeface="Century Gothic" panose="020B0502020202020204" pitchFamily="34" charset="0"/>
              </a:rPr>
              <a:t> </a:t>
            </a:r>
            <a:r>
              <a:rPr lang="uk-UA" sz="2000" dirty="0" err="1">
                <a:solidFill>
                  <a:schemeClr val="tx1"/>
                </a:solidFill>
                <a:latin typeface="Century Gothic" panose="020B0502020202020204" pitchFamily="34" charset="0"/>
              </a:rPr>
              <a:t>Risks</a:t>
            </a:r>
            <a:endParaRPr sz="2000" dirty="0">
              <a:solidFill>
                <a:schemeClr val="tx1"/>
              </a:solidFill>
              <a:latin typeface="Century Gothic" panose="020B0502020202020204" pitchFamily="34" charset="0"/>
            </a:endParaRPr>
          </a:p>
        </p:txBody>
      </p:sp>
      <p:pic>
        <p:nvPicPr>
          <p:cNvPr id="4098" name="Picture 2" descr="7 Ways to Cope With a Financial Loss in 2022 - Financial Tips">
            <a:extLst>
              <a:ext uri="{FF2B5EF4-FFF2-40B4-BE49-F238E27FC236}">
                <a16:creationId xmlns:a16="http://schemas.microsoft.com/office/drawing/2014/main" id="{E4F9838B-3BB8-59F6-74C2-F77688C08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285" y="312325"/>
            <a:ext cx="1797921" cy="134857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ill Supply Chain Delays Impact Your Next Project?">
            <a:extLst>
              <a:ext uri="{FF2B5EF4-FFF2-40B4-BE49-F238E27FC236}">
                <a16:creationId xmlns:a16="http://schemas.microsoft.com/office/drawing/2014/main" id="{CCA9CB8A-26F9-E5D2-00A1-EF5893066C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8589" y="1299339"/>
            <a:ext cx="1715261" cy="114288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MRSC - Agency Size Can Influence PRA Penalties">
            <a:extLst>
              <a:ext uri="{FF2B5EF4-FFF2-40B4-BE49-F238E27FC236}">
                <a16:creationId xmlns:a16="http://schemas.microsoft.com/office/drawing/2014/main" id="{6B3951D9-835C-EFF5-5C99-5123A06135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2624" y="2035961"/>
            <a:ext cx="1946778" cy="11184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8"/>
          <p:cNvPicPr preferRelativeResize="0"/>
          <p:nvPr/>
        </p:nvPicPr>
        <p:blipFill rotWithShape="1">
          <a:blip r:embed="rId3">
            <a:alphaModFix/>
          </a:blip>
          <a:srcRect/>
          <a:stretch/>
        </p:blipFill>
        <p:spPr>
          <a:xfrm>
            <a:off x="281965" y="1126527"/>
            <a:ext cx="1987098" cy="1987098"/>
          </a:xfrm>
          <a:prstGeom prst="rect">
            <a:avLst/>
          </a:prstGeom>
          <a:noFill/>
          <a:ln>
            <a:noFill/>
          </a:ln>
        </p:spPr>
      </p:pic>
      <p:sp>
        <p:nvSpPr>
          <p:cNvPr id="114" name="Google Shape;114;p8"/>
          <p:cNvSpPr/>
          <p:nvPr/>
        </p:nvSpPr>
        <p:spPr>
          <a:xfrm>
            <a:off x="4976285" y="2131915"/>
            <a:ext cx="1979295" cy="1776095"/>
          </a:xfrm>
          <a:custGeom>
            <a:avLst/>
            <a:gdLst/>
            <a:ahLst/>
            <a:cxnLst/>
            <a:rect l="l" t="t" r="r" b="b"/>
            <a:pathLst>
              <a:path w="1979295" h="1776095" extrusionOk="0">
                <a:moveTo>
                  <a:pt x="1978708" y="0"/>
                </a:moveTo>
                <a:lnTo>
                  <a:pt x="1936610" y="4564"/>
                </a:lnTo>
                <a:lnTo>
                  <a:pt x="1886825" y="12226"/>
                </a:lnTo>
                <a:lnTo>
                  <a:pt x="1838432" y="21930"/>
                </a:lnTo>
                <a:lnTo>
                  <a:pt x="1791387" y="33609"/>
                </a:lnTo>
                <a:lnTo>
                  <a:pt x="1745644" y="47198"/>
                </a:lnTo>
                <a:lnTo>
                  <a:pt x="1701158" y="62632"/>
                </a:lnTo>
                <a:lnTo>
                  <a:pt x="1657885" y="79843"/>
                </a:lnTo>
                <a:lnTo>
                  <a:pt x="1615779" y="98767"/>
                </a:lnTo>
                <a:lnTo>
                  <a:pt x="1574795" y="119338"/>
                </a:lnTo>
                <a:lnTo>
                  <a:pt x="1534890" y="141489"/>
                </a:lnTo>
                <a:lnTo>
                  <a:pt x="1496017" y="165155"/>
                </a:lnTo>
                <a:lnTo>
                  <a:pt x="1458132" y="190269"/>
                </a:lnTo>
                <a:lnTo>
                  <a:pt x="1421191" y="216767"/>
                </a:lnTo>
                <a:lnTo>
                  <a:pt x="1385147" y="244582"/>
                </a:lnTo>
                <a:lnTo>
                  <a:pt x="1349956" y="273649"/>
                </a:lnTo>
                <a:lnTo>
                  <a:pt x="1315574" y="303901"/>
                </a:lnTo>
                <a:lnTo>
                  <a:pt x="1281955" y="335272"/>
                </a:lnTo>
                <a:lnTo>
                  <a:pt x="1249055" y="367698"/>
                </a:lnTo>
                <a:lnTo>
                  <a:pt x="1216828" y="401111"/>
                </a:lnTo>
                <a:lnTo>
                  <a:pt x="1185230" y="435446"/>
                </a:lnTo>
                <a:lnTo>
                  <a:pt x="1154216" y="470638"/>
                </a:lnTo>
                <a:lnTo>
                  <a:pt x="1123740" y="506620"/>
                </a:lnTo>
                <a:lnTo>
                  <a:pt x="1093759" y="543326"/>
                </a:lnTo>
                <a:lnTo>
                  <a:pt x="1064226" y="580691"/>
                </a:lnTo>
                <a:lnTo>
                  <a:pt x="1035098" y="618648"/>
                </a:lnTo>
                <a:lnTo>
                  <a:pt x="1006329" y="657133"/>
                </a:lnTo>
                <a:lnTo>
                  <a:pt x="977874" y="696079"/>
                </a:lnTo>
                <a:lnTo>
                  <a:pt x="949689" y="735419"/>
                </a:lnTo>
                <a:lnTo>
                  <a:pt x="921728" y="775089"/>
                </a:lnTo>
                <a:lnTo>
                  <a:pt x="893947" y="815023"/>
                </a:lnTo>
                <a:lnTo>
                  <a:pt x="866300" y="855154"/>
                </a:lnTo>
                <a:lnTo>
                  <a:pt x="838744" y="895417"/>
                </a:lnTo>
                <a:lnTo>
                  <a:pt x="811232" y="935745"/>
                </a:lnTo>
                <a:lnTo>
                  <a:pt x="783720" y="976074"/>
                </a:lnTo>
                <a:lnTo>
                  <a:pt x="756164" y="1016337"/>
                </a:lnTo>
                <a:lnTo>
                  <a:pt x="728517" y="1056468"/>
                </a:lnTo>
                <a:lnTo>
                  <a:pt x="700736" y="1096401"/>
                </a:lnTo>
                <a:lnTo>
                  <a:pt x="672775" y="1136071"/>
                </a:lnTo>
                <a:lnTo>
                  <a:pt x="644590" y="1175412"/>
                </a:lnTo>
                <a:lnTo>
                  <a:pt x="616135" y="1214357"/>
                </a:lnTo>
                <a:lnTo>
                  <a:pt x="587366" y="1252842"/>
                </a:lnTo>
                <a:lnTo>
                  <a:pt x="558238" y="1290799"/>
                </a:lnTo>
                <a:lnTo>
                  <a:pt x="528705" y="1328164"/>
                </a:lnTo>
                <a:lnTo>
                  <a:pt x="498724" y="1364871"/>
                </a:lnTo>
                <a:lnTo>
                  <a:pt x="468248" y="1400852"/>
                </a:lnTo>
                <a:lnTo>
                  <a:pt x="437234" y="1436044"/>
                </a:lnTo>
                <a:lnTo>
                  <a:pt x="405636" y="1470379"/>
                </a:lnTo>
                <a:lnTo>
                  <a:pt x="373409" y="1503793"/>
                </a:lnTo>
                <a:lnTo>
                  <a:pt x="340509" y="1536218"/>
                </a:lnTo>
                <a:lnTo>
                  <a:pt x="306890" y="1567589"/>
                </a:lnTo>
                <a:lnTo>
                  <a:pt x="272508" y="1597841"/>
                </a:lnTo>
                <a:lnTo>
                  <a:pt x="237317" y="1626908"/>
                </a:lnTo>
                <a:lnTo>
                  <a:pt x="201273" y="1654723"/>
                </a:lnTo>
                <a:lnTo>
                  <a:pt x="164332" y="1681221"/>
                </a:lnTo>
                <a:lnTo>
                  <a:pt x="126447" y="1706336"/>
                </a:lnTo>
                <a:lnTo>
                  <a:pt x="87574" y="1730002"/>
                </a:lnTo>
                <a:lnTo>
                  <a:pt x="47669" y="1752153"/>
                </a:lnTo>
                <a:lnTo>
                  <a:pt x="6685" y="1772723"/>
                </a:lnTo>
                <a:lnTo>
                  <a:pt x="0" y="1775728"/>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5" name="Google Shape;115;p8"/>
          <p:cNvSpPr/>
          <p:nvPr/>
        </p:nvSpPr>
        <p:spPr>
          <a:xfrm>
            <a:off x="0" y="208355"/>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6" name="Google Shape;116;p8"/>
          <p:cNvSpPr/>
          <p:nvPr/>
        </p:nvSpPr>
        <p:spPr>
          <a:xfrm>
            <a:off x="0" y="3707396"/>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7" name="Google Shape;117;p8"/>
          <p:cNvSpPr txBox="1"/>
          <p:nvPr/>
        </p:nvSpPr>
        <p:spPr>
          <a:xfrm>
            <a:off x="2930606" y="1150205"/>
            <a:ext cx="2852420" cy="1963420"/>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Organizations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can</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adopt</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several</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strategies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to</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mitigate</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customs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risks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These</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include</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conducting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thorough</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risk</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assessments</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implementing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robust</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compliance</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programs</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maintaining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accurate</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documentation</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engaging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with</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customs</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authorities</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monitoring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trade</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regulations</a:t>
            </a:r>
            <a:r>
              <a:rPr lang="en-US" sz="1050" b="1"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and</a:t>
            </a:r>
            <a:r>
              <a:rPr lang="uk-UA" sz="1050"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investing</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in</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technology</a:t>
            </a:r>
            <a:r>
              <a:rPr lang="uk-UA" sz="1050" b="1" dirty="0">
                <a:solidFill>
                  <a:schemeClr val="tx1"/>
                </a:solidFill>
                <a:latin typeface="Century Gothic"/>
                <a:ea typeface="Century Gothic"/>
                <a:cs typeface="Century Gothic"/>
                <a:sym typeface="Century Gothic"/>
              </a:rPr>
              <a:t> </a:t>
            </a:r>
            <a:r>
              <a:rPr lang="uk-UA" sz="1050" b="1" dirty="0" err="1">
                <a:solidFill>
                  <a:schemeClr val="tx1"/>
                </a:solidFill>
                <a:latin typeface="Century Gothic"/>
                <a:ea typeface="Century Gothic"/>
                <a:cs typeface="Century Gothic"/>
                <a:sym typeface="Century Gothic"/>
              </a:rPr>
              <a:t>solutions</a:t>
            </a:r>
            <a:r>
              <a:rPr lang="uk-UA" sz="1050" dirty="0">
                <a:solidFill>
                  <a:schemeClr val="tx1"/>
                </a:solidFill>
                <a:latin typeface="Century Gothic"/>
                <a:ea typeface="Century Gothic"/>
                <a:cs typeface="Century Gothic"/>
                <a:sym typeface="Century Gothic"/>
              </a:rPr>
              <a:t>. By </a:t>
            </a:r>
            <a:r>
              <a:rPr lang="uk-UA" sz="1050" dirty="0" err="1">
                <a:solidFill>
                  <a:schemeClr val="tx1"/>
                </a:solidFill>
                <a:latin typeface="Century Gothic"/>
                <a:ea typeface="Century Gothic"/>
                <a:cs typeface="Century Gothic"/>
                <a:sym typeface="Century Gothic"/>
              </a:rPr>
              <a:t>proactively</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addressing</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customs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risks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organizations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can</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minimize</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potential</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disruptions</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and</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enhance</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their</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overall</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trade</a:t>
            </a:r>
            <a:r>
              <a:rPr lang="uk-UA" sz="1050" dirty="0">
                <a:solidFill>
                  <a:schemeClr val="tx1"/>
                </a:solidFill>
                <a:latin typeface="Century Gothic"/>
                <a:ea typeface="Century Gothic"/>
                <a:cs typeface="Century Gothic"/>
                <a:sym typeface="Century Gothic"/>
              </a:rPr>
              <a:t> </a:t>
            </a:r>
            <a:r>
              <a:rPr lang="uk-UA" sz="1050" dirty="0" err="1">
                <a:solidFill>
                  <a:schemeClr val="tx1"/>
                </a:solidFill>
                <a:latin typeface="Century Gothic"/>
                <a:ea typeface="Century Gothic"/>
                <a:cs typeface="Century Gothic"/>
                <a:sym typeface="Century Gothic"/>
              </a:rPr>
              <a:t>operations</a:t>
            </a:r>
            <a:r>
              <a:rPr lang="uk-UA" sz="1050" dirty="0">
                <a:solidFill>
                  <a:schemeClr val="tx1"/>
                </a:solidFill>
                <a:latin typeface="Century Gothic"/>
                <a:ea typeface="Century Gothic"/>
                <a:cs typeface="Century Gothic"/>
                <a:sym typeface="Century Gothic"/>
              </a:rPr>
              <a:t>.</a:t>
            </a:r>
            <a:endParaRPr sz="1050" dirty="0">
              <a:solidFill>
                <a:schemeClr val="tx1"/>
              </a:solidFill>
              <a:latin typeface="Century Gothic"/>
              <a:ea typeface="Century Gothic"/>
              <a:cs typeface="Century Gothic"/>
              <a:sym typeface="Century Gothic"/>
            </a:endParaRPr>
          </a:p>
        </p:txBody>
      </p:sp>
      <p:sp>
        <p:nvSpPr>
          <p:cNvPr id="118" name="Google Shape;118;p8"/>
          <p:cNvSpPr txBox="1">
            <a:spLocks noGrp="1"/>
          </p:cNvSpPr>
          <p:nvPr>
            <p:ph type="title"/>
          </p:nvPr>
        </p:nvSpPr>
        <p:spPr>
          <a:xfrm>
            <a:off x="615688" y="370938"/>
            <a:ext cx="5768825" cy="323150"/>
          </a:xfrm>
          <a:prstGeom prst="rect">
            <a:avLst/>
          </a:prstGeom>
          <a:noFill/>
          <a:ln>
            <a:noFill/>
          </a:ln>
        </p:spPr>
        <p:txBody>
          <a:bodyPr spcFirstLastPara="1" wrap="square" lIns="0" tIns="15225" rIns="0" bIns="0" anchor="t" anchorCtr="0">
            <a:spAutoFit/>
          </a:bodyPr>
          <a:lstStyle/>
          <a:p>
            <a:pPr marL="6350" lvl="0" algn="ctr" rtl="0">
              <a:lnSpc>
                <a:spcPct val="100000"/>
              </a:lnSpc>
              <a:spcBef>
                <a:spcPts val="0"/>
              </a:spcBef>
              <a:spcAft>
                <a:spcPts val="0"/>
              </a:spcAft>
              <a:buNone/>
            </a:pPr>
            <a:r>
              <a:rPr lang="uk-UA" sz="2000" dirty="0" err="1">
                <a:solidFill>
                  <a:schemeClr val="tx1"/>
                </a:solidFill>
                <a:latin typeface="Century Gothic" panose="020B0502020202020204" pitchFamily="34" charset="0"/>
              </a:rPr>
              <a:t>Mitigating</a:t>
            </a:r>
            <a:r>
              <a:rPr lang="uk-UA" sz="2000" dirty="0">
                <a:solidFill>
                  <a:schemeClr val="tx1"/>
                </a:solidFill>
                <a:latin typeface="Century Gothic" panose="020B0502020202020204" pitchFamily="34" charset="0"/>
              </a:rPr>
              <a:t> </a:t>
            </a:r>
            <a:r>
              <a:rPr lang="uk-UA" sz="2000" dirty="0" err="1">
                <a:solidFill>
                  <a:schemeClr val="tx1"/>
                </a:solidFill>
                <a:latin typeface="Century Gothic" panose="020B0502020202020204" pitchFamily="34" charset="0"/>
              </a:rPr>
              <a:t>Customs</a:t>
            </a:r>
            <a:r>
              <a:rPr lang="uk-UA" sz="2000" dirty="0">
                <a:solidFill>
                  <a:schemeClr val="tx1"/>
                </a:solidFill>
                <a:latin typeface="Century Gothic" panose="020B0502020202020204" pitchFamily="34" charset="0"/>
              </a:rPr>
              <a:t> </a:t>
            </a:r>
            <a:r>
              <a:rPr lang="uk-UA" sz="2000" dirty="0" err="1">
                <a:solidFill>
                  <a:schemeClr val="tx1"/>
                </a:solidFill>
                <a:latin typeface="Century Gothic" panose="020B0502020202020204" pitchFamily="34" charset="0"/>
              </a:rPr>
              <a:t>Risks</a:t>
            </a:r>
            <a:endParaRPr sz="2000" dirty="0">
              <a:solidFill>
                <a:schemeClr val="tx1"/>
              </a:solidFill>
              <a:latin typeface="Century Gothic" panose="020B0502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5" name="Рисунок 4">
            <a:extLst>
              <a:ext uri="{FF2B5EF4-FFF2-40B4-BE49-F238E27FC236}">
                <a16:creationId xmlns:a16="http://schemas.microsoft.com/office/drawing/2014/main" id="{82E5C59F-1B44-053E-286B-7544CE5FD55C}"/>
              </a:ext>
            </a:extLst>
          </p:cNvPr>
          <p:cNvPicPr>
            <a:picLocks noChangeAspect="1"/>
          </p:cNvPicPr>
          <p:nvPr/>
        </p:nvPicPr>
        <p:blipFill>
          <a:blip r:embed="rId3"/>
          <a:stretch>
            <a:fillRect/>
          </a:stretch>
        </p:blipFill>
        <p:spPr>
          <a:xfrm>
            <a:off x="355349" y="287001"/>
            <a:ext cx="6248902" cy="3624599"/>
          </a:xfrm>
          <a:prstGeom prst="rect">
            <a:avLst/>
          </a:prstGeom>
        </p:spPr>
      </p:pic>
      <p:sp>
        <p:nvSpPr>
          <p:cNvPr id="6" name="TextBox 5">
            <a:extLst>
              <a:ext uri="{FF2B5EF4-FFF2-40B4-BE49-F238E27FC236}">
                <a16:creationId xmlns:a16="http://schemas.microsoft.com/office/drawing/2014/main" id="{F4D8BA70-D811-D47B-2105-97ADF513DA34}"/>
              </a:ext>
            </a:extLst>
          </p:cNvPr>
          <p:cNvSpPr txBox="1"/>
          <p:nvPr/>
        </p:nvSpPr>
        <p:spPr>
          <a:xfrm>
            <a:off x="1240521" y="0"/>
            <a:ext cx="4478558" cy="307777"/>
          </a:xfrm>
          <a:prstGeom prst="rect">
            <a:avLst/>
          </a:prstGeom>
          <a:noFill/>
        </p:spPr>
        <p:txBody>
          <a:bodyPr wrap="square" rtlCol="0">
            <a:spAutoFit/>
          </a:bodyPr>
          <a:lstStyle/>
          <a:p>
            <a:pPr algn="ctr"/>
            <a:r>
              <a:rPr lang="en-US" dirty="0">
                <a:latin typeface="Century Gothic" panose="020B0502020202020204" pitchFamily="34" charset="0"/>
              </a:rPr>
              <a:t>Risk Management System of Ukrainian Customs</a:t>
            </a:r>
            <a:endParaRPr lang="uk-UA" dirty="0">
              <a:latin typeface="Century Gothic" panose="020B0502020202020204" pitchFamily="34" charset="0"/>
            </a:endParaRPr>
          </a:p>
        </p:txBody>
      </p:sp>
    </p:spTree>
    <p:extLst>
      <p:ext uri="{BB962C8B-B14F-4D97-AF65-F5344CB8AC3E}">
        <p14:creationId xmlns:p14="http://schemas.microsoft.com/office/powerpoint/2010/main" val="4048709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9"/>
          <p:cNvPicPr preferRelativeResize="0"/>
          <p:nvPr/>
        </p:nvPicPr>
        <p:blipFill rotWithShape="1">
          <a:blip r:embed="rId3">
            <a:alphaModFix/>
          </a:blip>
          <a:srcRect/>
          <a:stretch/>
        </p:blipFill>
        <p:spPr>
          <a:xfrm>
            <a:off x="615688" y="1181582"/>
            <a:ext cx="1987098" cy="1987098"/>
          </a:xfrm>
          <a:prstGeom prst="rect">
            <a:avLst/>
          </a:prstGeom>
          <a:noFill/>
          <a:ln>
            <a:noFill/>
          </a:ln>
        </p:spPr>
      </p:pic>
      <p:sp>
        <p:nvSpPr>
          <p:cNvPr id="124" name="Google Shape;124;p9"/>
          <p:cNvSpPr/>
          <p:nvPr/>
        </p:nvSpPr>
        <p:spPr>
          <a:xfrm>
            <a:off x="4976285" y="2131915"/>
            <a:ext cx="1979295" cy="1776095"/>
          </a:xfrm>
          <a:custGeom>
            <a:avLst/>
            <a:gdLst/>
            <a:ahLst/>
            <a:cxnLst/>
            <a:rect l="l" t="t" r="r" b="b"/>
            <a:pathLst>
              <a:path w="1979295" h="1776095" extrusionOk="0">
                <a:moveTo>
                  <a:pt x="1978708" y="0"/>
                </a:moveTo>
                <a:lnTo>
                  <a:pt x="1936610" y="4564"/>
                </a:lnTo>
                <a:lnTo>
                  <a:pt x="1886825" y="12226"/>
                </a:lnTo>
                <a:lnTo>
                  <a:pt x="1838432" y="21930"/>
                </a:lnTo>
                <a:lnTo>
                  <a:pt x="1791387" y="33609"/>
                </a:lnTo>
                <a:lnTo>
                  <a:pt x="1745644" y="47198"/>
                </a:lnTo>
                <a:lnTo>
                  <a:pt x="1701158" y="62632"/>
                </a:lnTo>
                <a:lnTo>
                  <a:pt x="1657885" y="79843"/>
                </a:lnTo>
                <a:lnTo>
                  <a:pt x="1615779" y="98767"/>
                </a:lnTo>
                <a:lnTo>
                  <a:pt x="1574795" y="119338"/>
                </a:lnTo>
                <a:lnTo>
                  <a:pt x="1534890" y="141489"/>
                </a:lnTo>
                <a:lnTo>
                  <a:pt x="1496017" y="165155"/>
                </a:lnTo>
                <a:lnTo>
                  <a:pt x="1458132" y="190269"/>
                </a:lnTo>
                <a:lnTo>
                  <a:pt x="1421191" y="216767"/>
                </a:lnTo>
                <a:lnTo>
                  <a:pt x="1385147" y="244582"/>
                </a:lnTo>
                <a:lnTo>
                  <a:pt x="1349956" y="273649"/>
                </a:lnTo>
                <a:lnTo>
                  <a:pt x="1315574" y="303901"/>
                </a:lnTo>
                <a:lnTo>
                  <a:pt x="1281955" y="335272"/>
                </a:lnTo>
                <a:lnTo>
                  <a:pt x="1249055" y="367698"/>
                </a:lnTo>
                <a:lnTo>
                  <a:pt x="1216828" y="401111"/>
                </a:lnTo>
                <a:lnTo>
                  <a:pt x="1185230" y="435446"/>
                </a:lnTo>
                <a:lnTo>
                  <a:pt x="1154216" y="470638"/>
                </a:lnTo>
                <a:lnTo>
                  <a:pt x="1123740" y="506620"/>
                </a:lnTo>
                <a:lnTo>
                  <a:pt x="1093759" y="543326"/>
                </a:lnTo>
                <a:lnTo>
                  <a:pt x="1064226" y="580691"/>
                </a:lnTo>
                <a:lnTo>
                  <a:pt x="1035098" y="618648"/>
                </a:lnTo>
                <a:lnTo>
                  <a:pt x="1006329" y="657133"/>
                </a:lnTo>
                <a:lnTo>
                  <a:pt x="977874" y="696079"/>
                </a:lnTo>
                <a:lnTo>
                  <a:pt x="949689" y="735419"/>
                </a:lnTo>
                <a:lnTo>
                  <a:pt x="921728" y="775089"/>
                </a:lnTo>
                <a:lnTo>
                  <a:pt x="893947" y="815023"/>
                </a:lnTo>
                <a:lnTo>
                  <a:pt x="866300" y="855154"/>
                </a:lnTo>
                <a:lnTo>
                  <a:pt x="838744" y="895417"/>
                </a:lnTo>
                <a:lnTo>
                  <a:pt x="811232" y="935745"/>
                </a:lnTo>
                <a:lnTo>
                  <a:pt x="783720" y="976074"/>
                </a:lnTo>
                <a:lnTo>
                  <a:pt x="756164" y="1016337"/>
                </a:lnTo>
                <a:lnTo>
                  <a:pt x="728517" y="1056468"/>
                </a:lnTo>
                <a:lnTo>
                  <a:pt x="700736" y="1096401"/>
                </a:lnTo>
                <a:lnTo>
                  <a:pt x="672775" y="1136071"/>
                </a:lnTo>
                <a:lnTo>
                  <a:pt x="644590" y="1175412"/>
                </a:lnTo>
                <a:lnTo>
                  <a:pt x="616135" y="1214357"/>
                </a:lnTo>
                <a:lnTo>
                  <a:pt x="587366" y="1252842"/>
                </a:lnTo>
                <a:lnTo>
                  <a:pt x="558238" y="1290799"/>
                </a:lnTo>
                <a:lnTo>
                  <a:pt x="528705" y="1328164"/>
                </a:lnTo>
                <a:lnTo>
                  <a:pt x="498724" y="1364871"/>
                </a:lnTo>
                <a:lnTo>
                  <a:pt x="468248" y="1400852"/>
                </a:lnTo>
                <a:lnTo>
                  <a:pt x="437234" y="1436044"/>
                </a:lnTo>
                <a:lnTo>
                  <a:pt x="405636" y="1470379"/>
                </a:lnTo>
                <a:lnTo>
                  <a:pt x="373409" y="1503793"/>
                </a:lnTo>
                <a:lnTo>
                  <a:pt x="340509" y="1536218"/>
                </a:lnTo>
                <a:lnTo>
                  <a:pt x="306890" y="1567589"/>
                </a:lnTo>
                <a:lnTo>
                  <a:pt x="272508" y="1597841"/>
                </a:lnTo>
                <a:lnTo>
                  <a:pt x="237317" y="1626908"/>
                </a:lnTo>
                <a:lnTo>
                  <a:pt x="201273" y="1654723"/>
                </a:lnTo>
                <a:lnTo>
                  <a:pt x="164332" y="1681221"/>
                </a:lnTo>
                <a:lnTo>
                  <a:pt x="126447" y="1706336"/>
                </a:lnTo>
                <a:lnTo>
                  <a:pt x="87574" y="1730002"/>
                </a:lnTo>
                <a:lnTo>
                  <a:pt x="47669" y="1752153"/>
                </a:lnTo>
                <a:lnTo>
                  <a:pt x="6685" y="1772723"/>
                </a:lnTo>
                <a:lnTo>
                  <a:pt x="0" y="1775728"/>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5" name="Google Shape;125;p9"/>
          <p:cNvSpPr/>
          <p:nvPr/>
        </p:nvSpPr>
        <p:spPr>
          <a:xfrm>
            <a:off x="0" y="208355"/>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6" name="Google Shape;126;p9"/>
          <p:cNvSpPr/>
          <p:nvPr/>
        </p:nvSpPr>
        <p:spPr>
          <a:xfrm>
            <a:off x="0" y="3707396"/>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7" name="Google Shape;127;p9"/>
          <p:cNvSpPr txBox="1">
            <a:spLocks noGrp="1"/>
          </p:cNvSpPr>
          <p:nvPr>
            <p:ph type="body" idx="1"/>
          </p:nvPr>
        </p:nvSpPr>
        <p:spPr>
          <a:xfrm>
            <a:off x="2999692" y="1320253"/>
            <a:ext cx="2872740" cy="1503084"/>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sz="1200" dirty="0"/>
              <a:t>   </a:t>
            </a:r>
            <a:r>
              <a:rPr lang="uk-UA" sz="1200" dirty="0" err="1"/>
              <a:t>Examining</a:t>
            </a:r>
            <a:r>
              <a:rPr lang="uk-UA" sz="1200" dirty="0"/>
              <a:t> </a:t>
            </a:r>
            <a:r>
              <a:rPr lang="uk-UA" sz="1200" dirty="0" err="1"/>
              <a:t>real-life</a:t>
            </a:r>
            <a:r>
              <a:rPr lang="uk-UA" sz="1200" dirty="0"/>
              <a:t> </a:t>
            </a:r>
            <a:r>
              <a:rPr lang="uk-UA" sz="1200" dirty="0" err="1"/>
              <a:t>case</a:t>
            </a:r>
            <a:r>
              <a:rPr lang="uk-UA" sz="1200" dirty="0"/>
              <a:t> </a:t>
            </a:r>
            <a:r>
              <a:rPr lang="uk-UA" sz="1200" dirty="0" err="1"/>
              <a:t>studies</a:t>
            </a:r>
            <a:r>
              <a:rPr lang="uk-UA" sz="1200" dirty="0"/>
              <a:t> </a:t>
            </a:r>
            <a:r>
              <a:rPr lang="uk-UA" sz="1200" dirty="0" err="1"/>
              <a:t>can</a:t>
            </a:r>
            <a:r>
              <a:rPr lang="uk-UA" sz="1200" dirty="0"/>
              <a:t> </a:t>
            </a:r>
            <a:r>
              <a:rPr lang="uk-UA" sz="1200" dirty="0" err="1"/>
              <a:t>provide</a:t>
            </a:r>
            <a:r>
              <a:rPr lang="uk-UA" sz="1200" dirty="0"/>
              <a:t> </a:t>
            </a:r>
            <a:r>
              <a:rPr lang="uk-UA" sz="1200" dirty="0" err="1"/>
              <a:t>valuable</a:t>
            </a:r>
            <a:r>
              <a:rPr lang="uk-UA" sz="1200" dirty="0"/>
              <a:t> </a:t>
            </a:r>
            <a:r>
              <a:rPr lang="uk-UA" sz="1200" dirty="0" err="1"/>
              <a:t>insights</a:t>
            </a:r>
            <a:r>
              <a:rPr lang="uk-UA" sz="1200" dirty="0"/>
              <a:t> </a:t>
            </a:r>
            <a:r>
              <a:rPr lang="uk-UA" sz="1200" dirty="0" err="1"/>
              <a:t>into</a:t>
            </a:r>
            <a:r>
              <a:rPr lang="uk-UA" sz="1200" dirty="0"/>
              <a:t> </a:t>
            </a:r>
            <a:r>
              <a:rPr lang="uk-UA" sz="1200" dirty="0" err="1"/>
              <a:t>the</a:t>
            </a:r>
            <a:r>
              <a:rPr lang="uk-UA" sz="1200" dirty="0"/>
              <a:t> </a:t>
            </a:r>
            <a:r>
              <a:rPr lang="uk-UA" sz="1200" dirty="0" err="1"/>
              <a:t>impact</a:t>
            </a:r>
            <a:r>
              <a:rPr lang="uk-UA" sz="1200" dirty="0"/>
              <a:t> </a:t>
            </a:r>
            <a:r>
              <a:rPr lang="uk-UA" sz="1200" dirty="0" err="1"/>
              <a:t>of</a:t>
            </a:r>
            <a:r>
              <a:rPr lang="uk-UA" sz="1200" dirty="0"/>
              <a:t> </a:t>
            </a:r>
            <a:r>
              <a:rPr lang="uk-UA" sz="1200" dirty="0" err="1"/>
              <a:t>customs</a:t>
            </a:r>
            <a:r>
              <a:rPr lang="uk-UA" sz="1200" dirty="0"/>
              <a:t> </a:t>
            </a:r>
            <a:r>
              <a:rPr lang="uk-UA" sz="1200" dirty="0" err="1"/>
              <a:t>risks</a:t>
            </a:r>
            <a:r>
              <a:rPr lang="uk-UA" sz="1200" dirty="0"/>
              <a:t> </a:t>
            </a:r>
            <a:r>
              <a:rPr lang="uk-UA" sz="1200" dirty="0" err="1"/>
              <a:t>and</a:t>
            </a:r>
            <a:r>
              <a:rPr lang="uk-UA" sz="1200" dirty="0"/>
              <a:t> </a:t>
            </a:r>
            <a:r>
              <a:rPr lang="uk-UA" sz="1200" dirty="0" err="1"/>
              <a:t>the</a:t>
            </a:r>
            <a:r>
              <a:rPr lang="uk-UA" sz="1200" dirty="0"/>
              <a:t> </a:t>
            </a:r>
            <a:r>
              <a:rPr lang="uk-UA" sz="1200" dirty="0" err="1"/>
              <a:t>effectiveness</a:t>
            </a:r>
            <a:r>
              <a:rPr lang="uk-UA" sz="1200" dirty="0"/>
              <a:t> </a:t>
            </a:r>
            <a:r>
              <a:rPr lang="uk-UA" sz="1200" dirty="0" err="1"/>
              <a:t>of</a:t>
            </a:r>
            <a:r>
              <a:rPr lang="uk-UA" sz="1200" dirty="0"/>
              <a:t> </a:t>
            </a:r>
            <a:r>
              <a:rPr lang="uk-UA" sz="1200" dirty="0" err="1"/>
              <a:t>risk</a:t>
            </a:r>
            <a:r>
              <a:rPr lang="uk-UA" sz="1200" dirty="0"/>
              <a:t> </a:t>
            </a:r>
            <a:r>
              <a:rPr lang="uk-UA" sz="1200" dirty="0" err="1"/>
              <a:t>mitigation</a:t>
            </a:r>
            <a:r>
              <a:rPr lang="uk-UA" sz="1200" dirty="0"/>
              <a:t> </a:t>
            </a:r>
            <a:r>
              <a:rPr lang="uk-UA" sz="1200" dirty="0" err="1"/>
              <a:t>strategies</a:t>
            </a:r>
            <a:r>
              <a:rPr lang="uk-UA" sz="1200" dirty="0"/>
              <a:t>. </a:t>
            </a:r>
            <a:r>
              <a:rPr lang="uk-UA" sz="1200" dirty="0" err="1"/>
              <a:t>We</a:t>
            </a:r>
            <a:r>
              <a:rPr lang="uk-UA" sz="1200" dirty="0"/>
              <a:t> </a:t>
            </a:r>
            <a:r>
              <a:rPr lang="uk-UA" sz="1200" dirty="0" err="1"/>
              <a:t>will</a:t>
            </a:r>
            <a:r>
              <a:rPr lang="uk-UA" sz="1200" dirty="0"/>
              <a:t> </a:t>
            </a:r>
            <a:r>
              <a:rPr lang="uk-UA" sz="1200" dirty="0" err="1"/>
              <a:t>analyze</a:t>
            </a:r>
            <a:r>
              <a:rPr lang="uk-UA" sz="1200" dirty="0"/>
              <a:t> </a:t>
            </a:r>
            <a:r>
              <a:rPr lang="uk-UA" sz="1200" dirty="0" err="1"/>
              <a:t>a</a:t>
            </a:r>
            <a:r>
              <a:rPr lang="uk-UA" sz="1200" dirty="0"/>
              <a:t> </a:t>
            </a:r>
            <a:r>
              <a:rPr lang="uk-UA" sz="1200" dirty="0" err="1"/>
              <a:t>few</a:t>
            </a:r>
            <a:r>
              <a:rPr lang="uk-UA" sz="1200" dirty="0"/>
              <a:t> </a:t>
            </a:r>
            <a:r>
              <a:rPr lang="uk-UA" sz="1200" dirty="0" err="1"/>
              <a:t>notable</a:t>
            </a:r>
            <a:r>
              <a:rPr lang="uk-UA" sz="1200" dirty="0"/>
              <a:t> </a:t>
            </a:r>
            <a:r>
              <a:rPr lang="uk-UA" sz="1200" dirty="0" err="1"/>
              <a:t>examples</a:t>
            </a:r>
            <a:r>
              <a:rPr lang="uk-UA" sz="1200" dirty="0"/>
              <a:t> </a:t>
            </a:r>
            <a:r>
              <a:rPr lang="uk-UA" sz="1200" dirty="0" err="1"/>
              <a:t>to</a:t>
            </a:r>
            <a:r>
              <a:rPr lang="uk-UA" sz="1200" dirty="0"/>
              <a:t> </a:t>
            </a:r>
            <a:r>
              <a:rPr lang="uk-UA" sz="1200" dirty="0" err="1"/>
              <a:t>understand</a:t>
            </a:r>
            <a:r>
              <a:rPr lang="uk-UA" sz="1200" dirty="0"/>
              <a:t> </a:t>
            </a:r>
            <a:r>
              <a:rPr lang="uk-UA" sz="1200" dirty="0" err="1"/>
              <a:t>the</a:t>
            </a:r>
            <a:r>
              <a:rPr lang="uk-UA" sz="1200" dirty="0"/>
              <a:t> </a:t>
            </a:r>
            <a:r>
              <a:rPr lang="uk-UA" sz="1200" dirty="0" err="1"/>
              <a:t>practical</a:t>
            </a:r>
            <a:r>
              <a:rPr lang="uk-UA" sz="1200" dirty="0"/>
              <a:t> </a:t>
            </a:r>
            <a:r>
              <a:rPr lang="uk-UA" sz="1200" dirty="0" err="1"/>
              <a:t>implications</a:t>
            </a:r>
            <a:r>
              <a:rPr lang="uk-UA" sz="1200" dirty="0"/>
              <a:t> </a:t>
            </a:r>
            <a:r>
              <a:rPr lang="uk-UA" sz="1200" dirty="0" err="1"/>
              <a:t>and</a:t>
            </a:r>
            <a:r>
              <a:rPr lang="uk-UA" sz="1200" dirty="0"/>
              <a:t> </a:t>
            </a:r>
            <a:r>
              <a:rPr lang="uk-UA" sz="1200" dirty="0" err="1"/>
              <a:t>learn</a:t>
            </a:r>
            <a:r>
              <a:rPr lang="uk-UA" sz="1200" dirty="0"/>
              <a:t> </a:t>
            </a:r>
            <a:r>
              <a:rPr lang="uk-UA" sz="1200" dirty="0" err="1"/>
              <a:t>from</a:t>
            </a:r>
            <a:r>
              <a:rPr lang="uk-UA" sz="1200" dirty="0"/>
              <a:t> </a:t>
            </a:r>
            <a:r>
              <a:rPr lang="uk-UA" sz="1200" dirty="0" err="1"/>
              <a:t>successful</a:t>
            </a:r>
            <a:r>
              <a:rPr lang="uk-UA" sz="1200" dirty="0"/>
              <a:t> </a:t>
            </a:r>
            <a:r>
              <a:rPr lang="uk-UA" sz="1200" dirty="0" err="1"/>
              <a:t>risk</a:t>
            </a:r>
            <a:r>
              <a:rPr lang="uk-UA" sz="1200" dirty="0"/>
              <a:t> </a:t>
            </a:r>
            <a:r>
              <a:rPr lang="uk-UA" sz="1200" dirty="0" err="1"/>
              <a:t>management</a:t>
            </a:r>
            <a:r>
              <a:rPr lang="uk-UA" sz="1200" dirty="0"/>
              <a:t> </a:t>
            </a:r>
            <a:r>
              <a:rPr lang="uk-UA" sz="1200" dirty="0" err="1"/>
              <a:t>practices</a:t>
            </a:r>
            <a:r>
              <a:rPr lang="uk-UA" sz="1200" dirty="0"/>
              <a:t>.</a:t>
            </a:r>
            <a:endParaRPr sz="1200" dirty="0"/>
          </a:p>
        </p:txBody>
      </p:sp>
      <p:sp>
        <p:nvSpPr>
          <p:cNvPr id="128" name="Google Shape;128;p9"/>
          <p:cNvSpPr txBox="1">
            <a:spLocks noGrp="1"/>
          </p:cNvSpPr>
          <p:nvPr>
            <p:ph type="title"/>
          </p:nvPr>
        </p:nvSpPr>
        <p:spPr>
          <a:xfrm>
            <a:off x="593164" y="381064"/>
            <a:ext cx="5768825" cy="323150"/>
          </a:xfrm>
          <a:prstGeom prst="rect">
            <a:avLst/>
          </a:prstGeom>
          <a:noFill/>
          <a:ln>
            <a:noFill/>
          </a:ln>
        </p:spPr>
        <p:txBody>
          <a:bodyPr spcFirstLastPara="1" wrap="square" lIns="0" tIns="15225" rIns="0" bIns="0" anchor="t" anchorCtr="0">
            <a:spAutoFit/>
          </a:bodyPr>
          <a:lstStyle/>
          <a:p>
            <a:pPr marL="6350" lvl="0" algn="ctr" rtl="0">
              <a:lnSpc>
                <a:spcPct val="100000"/>
              </a:lnSpc>
              <a:spcBef>
                <a:spcPts val="0"/>
              </a:spcBef>
              <a:spcAft>
                <a:spcPts val="0"/>
              </a:spcAft>
              <a:buNone/>
            </a:pPr>
            <a:r>
              <a:rPr lang="uk-UA" sz="2000" dirty="0" err="1">
                <a:latin typeface="Century Gothic" panose="020B0502020202020204" pitchFamily="34" charset="0"/>
              </a:rPr>
              <a:t>Case</a:t>
            </a:r>
            <a:r>
              <a:rPr lang="uk-UA" sz="2000" dirty="0">
                <a:latin typeface="Century Gothic" panose="020B0502020202020204" pitchFamily="34" charset="0"/>
              </a:rPr>
              <a:t> </a:t>
            </a:r>
            <a:r>
              <a:rPr lang="uk-UA" sz="2000" dirty="0" err="1">
                <a:latin typeface="Century Gothic" panose="020B0502020202020204" pitchFamily="34" charset="0"/>
              </a:rPr>
              <a:t>Studies</a:t>
            </a:r>
            <a:endParaRPr sz="2000" dirty="0">
              <a:latin typeface="Century Gothic" panose="020B0502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grpSp>
        <p:nvGrpSpPr>
          <p:cNvPr id="133" name="Google Shape;133;p10"/>
          <p:cNvGrpSpPr/>
          <p:nvPr/>
        </p:nvGrpSpPr>
        <p:grpSpPr>
          <a:xfrm>
            <a:off x="4217199" y="1189988"/>
            <a:ext cx="2738381" cy="2718022"/>
            <a:chOff x="4217199" y="1189988"/>
            <a:chExt cx="2738381" cy="2718022"/>
          </a:xfrm>
        </p:grpSpPr>
        <p:sp>
          <p:nvSpPr>
            <p:cNvPr id="134" name="Google Shape;134;p10"/>
            <p:cNvSpPr/>
            <p:nvPr/>
          </p:nvSpPr>
          <p:spPr>
            <a:xfrm>
              <a:off x="4976285" y="2131915"/>
              <a:ext cx="1979295" cy="1776095"/>
            </a:xfrm>
            <a:custGeom>
              <a:avLst/>
              <a:gdLst/>
              <a:ahLst/>
              <a:cxnLst/>
              <a:rect l="l" t="t" r="r" b="b"/>
              <a:pathLst>
                <a:path w="1979295" h="1776095" extrusionOk="0">
                  <a:moveTo>
                    <a:pt x="1978708" y="0"/>
                  </a:moveTo>
                  <a:lnTo>
                    <a:pt x="1936610" y="4564"/>
                  </a:lnTo>
                  <a:lnTo>
                    <a:pt x="1886825" y="12226"/>
                  </a:lnTo>
                  <a:lnTo>
                    <a:pt x="1838432" y="21930"/>
                  </a:lnTo>
                  <a:lnTo>
                    <a:pt x="1791387" y="33609"/>
                  </a:lnTo>
                  <a:lnTo>
                    <a:pt x="1745644" y="47198"/>
                  </a:lnTo>
                  <a:lnTo>
                    <a:pt x="1701158" y="62632"/>
                  </a:lnTo>
                  <a:lnTo>
                    <a:pt x="1657885" y="79843"/>
                  </a:lnTo>
                  <a:lnTo>
                    <a:pt x="1615779" y="98767"/>
                  </a:lnTo>
                  <a:lnTo>
                    <a:pt x="1574795" y="119338"/>
                  </a:lnTo>
                  <a:lnTo>
                    <a:pt x="1534890" y="141489"/>
                  </a:lnTo>
                  <a:lnTo>
                    <a:pt x="1496017" y="165155"/>
                  </a:lnTo>
                  <a:lnTo>
                    <a:pt x="1458132" y="190269"/>
                  </a:lnTo>
                  <a:lnTo>
                    <a:pt x="1421191" y="216767"/>
                  </a:lnTo>
                  <a:lnTo>
                    <a:pt x="1385147" y="244582"/>
                  </a:lnTo>
                  <a:lnTo>
                    <a:pt x="1349956" y="273649"/>
                  </a:lnTo>
                  <a:lnTo>
                    <a:pt x="1315574" y="303901"/>
                  </a:lnTo>
                  <a:lnTo>
                    <a:pt x="1281955" y="335272"/>
                  </a:lnTo>
                  <a:lnTo>
                    <a:pt x="1249055" y="367698"/>
                  </a:lnTo>
                  <a:lnTo>
                    <a:pt x="1216828" y="401111"/>
                  </a:lnTo>
                  <a:lnTo>
                    <a:pt x="1185230" y="435446"/>
                  </a:lnTo>
                  <a:lnTo>
                    <a:pt x="1154216" y="470638"/>
                  </a:lnTo>
                  <a:lnTo>
                    <a:pt x="1123740" y="506620"/>
                  </a:lnTo>
                  <a:lnTo>
                    <a:pt x="1093759" y="543326"/>
                  </a:lnTo>
                  <a:lnTo>
                    <a:pt x="1064226" y="580691"/>
                  </a:lnTo>
                  <a:lnTo>
                    <a:pt x="1035098" y="618648"/>
                  </a:lnTo>
                  <a:lnTo>
                    <a:pt x="1006329" y="657133"/>
                  </a:lnTo>
                  <a:lnTo>
                    <a:pt x="977874" y="696079"/>
                  </a:lnTo>
                  <a:lnTo>
                    <a:pt x="949689" y="735419"/>
                  </a:lnTo>
                  <a:lnTo>
                    <a:pt x="921728" y="775089"/>
                  </a:lnTo>
                  <a:lnTo>
                    <a:pt x="893947" y="815023"/>
                  </a:lnTo>
                  <a:lnTo>
                    <a:pt x="866300" y="855154"/>
                  </a:lnTo>
                  <a:lnTo>
                    <a:pt x="838744" y="895417"/>
                  </a:lnTo>
                  <a:lnTo>
                    <a:pt x="811232" y="935745"/>
                  </a:lnTo>
                  <a:lnTo>
                    <a:pt x="783720" y="976074"/>
                  </a:lnTo>
                  <a:lnTo>
                    <a:pt x="756164" y="1016337"/>
                  </a:lnTo>
                  <a:lnTo>
                    <a:pt x="728517" y="1056468"/>
                  </a:lnTo>
                  <a:lnTo>
                    <a:pt x="700736" y="1096401"/>
                  </a:lnTo>
                  <a:lnTo>
                    <a:pt x="672775" y="1136071"/>
                  </a:lnTo>
                  <a:lnTo>
                    <a:pt x="644590" y="1175412"/>
                  </a:lnTo>
                  <a:lnTo>
                    <a:pt x="616135" y="1214357"/>
                  </a:lnTo>
                  <a:lnTo>
                    <a:pt x="587366" y="1252842"/>
                  </a:lnTo>
                  <a:lnTo>
                    <a:pt x="558238" y="1290799"/>
                  </a:lnTo>
                  <a:lnTo>
                    <a:pt x="528705" y="1328164"/>
                  </a:lnTo>
                  <a:lnTo>
                    <a:pt x="498724" y="1364871"/>
                  </a:lnTo>
                  <a:lnTo>
                    <a:pt x="468248" y="1400852"/>
                  </a:lnTo>
                  <a:lnTo>
                    <a:pt x="437234" y="1436044"/>
                  </a:lnTo>
                  <a:lnTo>
                    <a:pt x="405636" y="1470379"/>
                  </a:lnTo>
                  <a:lnTo>
                    <a:pt x="373409" y="1503793"/>
                  </a:lnTo>
                  <a:lnTo>
                    <a:pt x="340509" y="1536218"/>
                  </a:lnTo>
                  <a:lnTo>
                    <a:pt x="306890" y="1567589"/>
                  </a:lnTo>
                  <a:lnTo>
                    <a:pt x="272508" y="1597841"/>
                  </a:lnTo>
                  <a:lnTo>
                    <a:pt x="237317" y="1626908"/>
                  </a:lnTo>
                  <a:lnTo>
                    <a:pt x="201273" y="1654723"/>
                  </a:lnTo>
                  <a:lnTo>
                    <a:pt x="164332" y="1681221"/>
                  </a:lnTo>
                  <a:lnTo>
                    <a:pt x="126447" y="1706336"/>
                  </a:lnTo>
                  <a:lnTo>
                    <a:pt x="87574" y="1730002"/>
                  </a:lnTo>
                  <a:lnTo>
                    <a:pt x="47669" y="1752153"/>
                  </a:lnTo>
                  <a:lnTo>
                    <a:pt x="6685" y="1772723"/>
                  </a:lnTo>
                  <a:lnTo>
                    <a:pt x="0" y="1775728"/>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35" name="Google Shape;135;p10"/>
            <p:cNvPicPr preferRelativeResize="0"/>
            <p:nvPr/>
          </p:nvPicPr>
          <p:blipFill rotWithShape="1">
            <a:blip r:embed="rId3">
              <a:alphaModFix/>
            </a:blip>
            <a:srcRect/>
            <a:stretch/>
          </p:blipFill>
          <p:spPr>
            <a:xfrm>
              <a:off x="4217199" y="1189988"/>
              <a:ext cx="1987098" cy="1987098"/>
            </a:xfrm>
            <a:prstGeom prst="rect">
              <a:avLst/>
            </a:prstGeom>
            <a:noFill/>
            <a:ln>
              <a:noFill/>
            </a:ln>
          </p:spPr>
        </p:pic>
      </p:grpSp>
      <p:sp>
        <p:nvSpPr>
          <p:cNvPr id="136" name="Google Shape;136;p10"/>
          <p:cNvSpPr/>
          <p:nvPr/>
        </p:nvSpPr>
        <p:spPr>
          <a:xfrm>
            <a:off x="0" y="208355"/>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37" name="Google Shape;137;p10"/>
          <p:cNvSpPr/>
          <p:nvPr/>
        </p:nvSpPr>
        <p:spPr>
          <a:xfrm>
            <a:off x="0" y="3707396"/>
            <a:ext cx="6955155" cy="19685"/>
          </a:xfrm>
          <a:custGeom>
            <a:avLst/>
            <a:gdLst/>
            <a:ahLst/>
            <a:cxnLst/>
            <a:rect l="l" t="t" r="r" b="b"/>
            <a:pathLst>
              <a:path w="6955155" h="1968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38" name="Google Shape;138;p10"/>
          <p:cNvSpPr txBox="1"/>
          <p:nvPr/>
        </p:nvSpPr>
        <p:spPr>
          <a:xfrm>
            <a:off x="605058" y="1325948"/>
            <a:ext cx="2838450" cy="1801495"/>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To</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effectively</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manage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customs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organizations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should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follow</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some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best</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practices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such</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as</a:t>
            </a:r>
            <a:r>
              <a:rPr lang="uk-UA" sz="1050"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maintaining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strong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internal</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controls</a:t>
            </a:r>
            <a:r>
              <a:rPr lang="uk-UA" sz="1050"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regular</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training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and</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awareness</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programs</a:t>
            </a:r>
            <a:r>
              <a:rPr lang="uk-UA" sz="1050"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establishing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strong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relationships</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with</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customs</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brokers</a:t>
            </a:r>
            <a:r>
              <a:rPr lang="uk-UA" sz="1050"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monitoring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industry</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trends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and</a:t>
            </a:r>
            <a:r>
              <a:rPr lang="uk-UA" sz="1050"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engaging</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in</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continuous</a:t>
            </a:r>
            <a:r>
              <a:rPr lang="uk-UA" sz="1050" b="1" dirty="0">
                <a:solidFill>
                  <a:srgbClr val="332B2B"/>
                </a:solidFill>
                <a:latin typeface="Century Gothic"/>
                <a:ea typeface="Century Gothic"/>
                <a:cs typeface="Century Gothic"/>
                <a:sym typeface="Century Gothic"/>
              </a:rPr>
              <a:t> </a:t>
            </a:r>
            <a:r>
              <a:rPr lang="uk-UA" sz="1050" b="1" dirty="0" err="1">
                <a:solidFill>
                  <a:srgbClr val="332B2B"/>
                </a:solidFill>
                <a:latin typeface="Century Gothic"/>
                <a:ea typeface="Century Gothic"/>
                <a:cs typeface="Century Gothic"/>
                <a:sym typeface="Century Gothic"/>
              </a:rPr>
              <a:t>improvement</a:t>
            </a:r>
            <a:r>
              <a:rPr lang="uk-UA" sz="1050" dirty="0">
                <a:solidFill>
                  <a:srgbClr val="332B2B"/>
                </a:solidFill>
                <a:latin typeface="Century Gothic"/>
                <a:ea typeface="Century Gothic"/>
                <a:cs typeface="Century Gothic"/>
                <a:sym typeface="Century Gothic"/>
              </a:rPr>
              <a:t>.</a:t>
            </a:r>
            <a:endParaRPr sz="1050" dirty="0">
              <a:latin typeface="Century Gothic"/>
              <a:ea typeface="Century Gothic"/>
              <a:cs typeface="Century Gothic"/>
              <a:sym typeface="Century Gothic"/>
            </a:endParaRPr>
          </a:p>
          <a:p>
            <a:pPr marL="12700" marR="149225" lvl="0" indent="0" algn="just" rtl="0">
              <a:lnSpc>
                <a:spcPct val="101000"/>
              </a:lnSpc>
              <a:spcBef>
                <a:spcPts val="0"/>
              </a:spcBef>
              <a:spcAft>
                <a:spcPts val="0"/>
              </a:spcAft>
              <a:buNone/>
            </a:pPr>
            <a:r>
              <a:rPr lang="en-US"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These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practices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can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help</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organizations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stay</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updated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and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proactive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their</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approach</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to</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customs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management</a:t>
            </a:r>
            <a:r>
              <a:rPr lang="uk-UA" sz="1050" dirty="0">
                <a:solidFill>
                  <a:srgbClr val="332B2B"/>
                </a:solidFill>
                <a:latin typeface="Century Gothic"/>
                <a:ea typeface="Century Gothic"/>
                <a:cs typeface="Century Gothic"/>
                <a:sym typeface="Century Gothic"/>
              </a:rPr>
              <a:t>.</a:t>
            </a:r>
            <a:endParaRPr sz="1050" dirty="0">
              <a:latin typeface="Century Gothic"/>
              <a:ea typeface="Century Gothic"/>
              <a:cs typeface="Century Gothic"/>
              <a:sym typeface="Century Gothic"/>
            </a:endParaRPr>
          </a:p>
        </p:txBody>
      </p:sp>
      <p:sp>
        <p:nvSpPr>
          <p:cNvPr id="139" name="Google Shape;139;p10"/>
          <p:cNvSpPr txBox="1">
            <a:spLocks noGrp="1"/>
          </p:cNvSpPr>
          <p:nvPr>
            <p:ph type="title"/>
          </p:nvPr>
        </p:nvSpPr>
        <p:spPr>
          <a:xfrm>
            <a:off x="595387" y="636477"/>
            <a:ext cx="5768825" cy="323150"/>
          </a:xfrm>
          <a:prstGeom prst="rect">
            <a:avLst/>
          </a:prstGeom>
          <a:noFill/>
          <a:ln>
            <a:noFill/>
          </a:ln>
        </p:spPr>
        <p:txBody>
          <a:bodyPr spcFirstLastPara="1" wrap="square" lIns="0" tIns="15225" rIns="0" bIns="0" anchor="t" anchorCtr="0">
            <a:spAutoFit/>
          </a:bodyPr>
          <a:lstStyle/>
          <a:p>
            <a:pPr marL="12700" lvl="0" indent="0" algn="ctr" rtl="0">
              <a:lnSpc>
                <a:spcPct val="100000"/>
              </a:lnSpc>
              <a:spcBef>
                <a:spcPts val="0"/>
              </a:spcBef>
              <a:spcAft>
                <a:spcPts val="0"/>
              </a:spcAft>
              <a:buNone/>
            </a:pPr>
            <a:r>
              <a:rPr lang="uk-UA" sz="2000" dirty="0" err="1">
                <a:latin typeface="Century Gothic" panose="020B0502020202020204" pitchFamily="34" charset="0"/>
              </a:rPr>
              <a:t>Best</a:t>
            </a:r>
            <a:r>
              <a:rPr lang="uk-UA" sz="2000" dirty="0">
                <a:latin typeface="Century Gothic" panose="020B0502020202020204" pitchFamily="34" charset="0"/>
              </a:rPr>
              <a:t> </a:t>
            </a:r>
            <a:r>
              <a:rPr lang="uk-UA" sz="2000" dirty="0" err="1">
                <a:latin typeface="Century Gothic" panose="020B0502020202020204" pitchFamily="34" charset="0"/>
              </a:rPr>
              <a:t>Practices</a:t>
            </a:r>
            <a:endParaRPr sz="2000" dirty="0">
              <a:latin typeface="Century Gothic" panose="020B0502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grpSp>
        <p:nvGrpSpPr>
          <p:cNvPr id="144" name="Google Shape;144;p11"/>
          <p:cNvGrpSpPr/>
          <p:nvPr/>
        </p:nvGrpSpPr>
        <p:grpSpPr>
          <a:xfrm>
            <a:off x="0" y="5047"/>
            <a:ext cx="6955155" cy="3902941"/>
            <a:chOff x="0" y="5047"/>
            <a:chExt cx="6955155" cy="3902941"/>
          </a:xfrm>
        </p:grpSpPr>
        <p:sp>
          <p:nvSpPr>
            <p:cNvPr id="145" name="Google Shape;145;p11"/>
            <p:cNvSpPr/>
            <p:nvPr/>
          </p:nvSpPr>
          <p:spPr>
            <a:xfrm>
              <a:off x="0" y="1839793"/>
              <a:ext cx="1962785" cy="2068195"/>
            </a:xfrm>
            <a:custGeom>
              <a:avLst/>
              <a:gdLst/>
              <a:ahLst/>
              <a:cxnLst/>
              <a:rect l="l" t="t" r="r" b="b"/>
              <a:pathLst>
                <a:path w="1962785" h="2068195" extrusionOk="0">
                  <a:moveTo>
                    <a:pt x="0" y="0"/>
                  </a:moveTo>
                  <a:lnTo>
                    <a:pt x="72802" y="15583"/>
                  </a:lnTo>
                  <a:lnTo>
                    <a:pt x="115506" y="28046"/>
                  </a:lnTo>
                  <a:lnTo>
                    <a:pt x="157058" y="42554"/>
                  </a:lnTo>
                  <a:lnTo>
                    <a:pt x="197498" y="59038"/>
                  </a:lnTo>
                  <a:lnTo>
                    <a:pt x="236864" y="77432"/>
                  </a:lnTo>
                  <a:lnTo>
                    <a:pt x="275194" y="97665"/>
                  </a:lnTo>
                  <a:lnTo>
                    <a:pt x="312526" y="119671"/>
                  </a:lnTo>
                  <a:lnTo>
                    <a:pt x="348900" y="143381"/>
                  </a:lnTo>
                  <a:lnTo>
                    <a:pt x="384353" y="168727"/>
                  </a:lnTo>
                  <a:lnTo>
                    <a:pt x="418923" y="195641"/>
                  </a:lnTo>
                  <a:lnTo>
                    <a:pt x="452650" y="224055"/>
                  </a:lnTo>
                  <a:lnTo>
                    <a:pt x="485571" y="253900"/>
                  </a:lnTo>
                  <a:lnTo>
                    <a:pt x="517724" y="285108"/>
                  </a:lnTo>
                  <a:lnTo>
                    <a:pt x="549149" y="317611"/>
                  </a:lnTo>
                  <a:lnTo>
                    <a:pt x="579883" y="351341"/>
                  </a:lnTo>
                  <a:lnTo>
                    <a:pt x="609966" y="386231"/>
                  </a:lnTo>
                  <a:lnTo>
                    <a:pt x="639434" y="422210"/>
                  </a:lnTo>
                  <a:lnTo>
                    <a:pt x="668327" y="459213"/>
                  </a:lnTo>
                  <a:lnTo>
                    <a:pt x="696683" y="497169"/>
                  </a:lnTo>
                  <a:lnTo>
                    <a:pt x="724540" y="536012"/>
                  </a:lnTo>
                  <a:lnTo>
                    <a:pt x="751937" y="575673"/>
                  </a:lnTo>
                  <a:lnTo>
                    <a:pt x="778912" y="616083"/>
                  </a:lnTo>
                  <a:lnTo>
                    <a:pt x="805503" y="657175"/>
                  </a:lnTo>
                  <a:lnTo>
                    <a:pt x="831749" y="698881"/>
                  </a:lnTo>
                  <a:lnTo>
                    <a:pt x="857688" y="741132"/>
                  </a:lnTo>
                  <a:lnTo>
                    <a:pt x="883358" y="783860"/>
                  </a:lnTo>
                  <a:lnTo>
                    <a:pt x="908799" y="826997"/>
                  </a:lnTo>
                  <a:lnTo>
                    <a:pt x="934047" y="870475"/>
                  </a:lnTo>
                  <a:lnTo>
                    <a:pt x="959142" y="914226"/>
                  </a:lnTo>
                  <a:lnTo>
                    <a:pt x="984123" y="958181"/>
                  </a:lnTo>
                  <a:lnTo>
                    <a:pt x="1009026" y="1002272"/>
                  </a:lnTo>
                  <a:lnTo>
                    <a:pt x="1033891" y="1046432"/>
                  </a:lnTo>
                  <a:lnTo>
                    <a:pt x="1058756" y="1090591"/>
                  </a:lnTo>
                  <a:lnTo>
                    <a:pt x="1083659" y="1134683"/>
                  </a:lnTo>
                  <a:lnTo>
                    <a:pt x="1108639" y="1178638"/>
                  </a:lnTo>
                  <a:lnTo>
                    <a:pt x="1133734" y="1222389"/>
                  </a:lnTo>
                  <a:lnTo>
                    <a:pt x="1158983" y="1265867"/>
                  </a:lnTo>
                  <a:lnTo>
                    <a:pt x="1184423" y="1309004"/>
                  </a:lnTo>
                  <a:lnTo>
                    <a:pt x="1210094" y="1351732"/>
                  </a:lnTo>
                  <a:lnTo>
                    <a:pt x="1236033" y="1393983"/>
                  </a:lnTo>
                  <a:lnTo>
                    <a:pt x="1262279" y="1435688"/>
                  </a:lnTo>
                  <a:lnTo>
                    <a:pt x="1288870" y="1476781"/>
                  </a:lnTo>
                  <a:lnTo>
                    <a:pt x="1315845" y="1517191"/>
                  </a:lnTo>
                  <a:lnTo>
                    <a:pt x="1343242" y="1556852"/>
                  </a:lnTo>
                  <a:lnTo>
                    <a:pt x="1371099" y="1595695"/>
                  </a:lnTo>
                  <a:lnTo>
                    <a:pt x="1399455" y="1633651"/>
                  </a:lnTo>
                  <a:lnTo>
                    <a:pt x="1428348" y="1670653"/>
                  </a:lnTo>
                  <a:lnTo>
                    <a:pt x="1457816" y="1706633"/>
                  </a:lnTo>
                  <a:lnTo>
                    <a:pt x="1487898" y="1741522"/>
                  </a:lnTo>
                  <a:lnTo>
                    <a:pt x="1518632" y="1775253"/>
                  </a:lnTo>
                  <a:lnTo>
                    <a:pt x="1550057" y="1807756"/>
                  </a:lnTo>
                  <a:lnTo>
                    <a:pt x="1582211" y="1838964"/>
                  </a:lnTo>
                  <a:lnTo>
                    <a:pt x="1615132" y="1868809"/>
                  </a:lnTo>
                  <a:lnTo>
                    <a:pt x="1648858" y="1897223"/>
                  </a:lnTo>
                  <a:lnTo>
                    <a:pt x="1683429" y="1924136"/>
                  </a:lnTo>
                  <a:lnTo>
                    <a:pt x="1718882" y="1949483"/>
                  </a:lnTo>
                  <a:lnTo>
                    <a:pt x="1755255" y="1973193"/>
                  </a:lnTo>
                  <a:lnTo>
                    <a:pt x="1792588" y="1995199"/>
                  </a:lnTo>
                  <a:lnTo>
                    <a:pt x="1830918" y="2015432"/>
                  </a:lnTo>
                  <a:lnTo>
                    <a:pt x="1870284" y="2033825"/>
                  </a:lnTo>
                  <a:lnTo>
                    <a:pt x="1910723" y="2050310"/>
                  </a:lnTo>
                  <a:lnTo>
                    <a:pt x="1952276" y="2064818"/>
                  </a:lnTo>
                  <a:lnTo>
                    <a:pt x="1962667" y="206785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46" name="Google Shape;146;p11"/>
            <p:cNvPicPr preferRelativeResize="0"/>
            <p:nvPr/>
          </p:nvPicPr>
          <p:blipFill rotWithShape="1">
            <a:blip r:embed="rId3">
              <a:alphaModFix/>
            </a:blip>
            <a:srcRect/>
            <a:stretch/>
          </p:blipFill>
          <p:spPr>
            <a:xfrm>
              <a:off x="0" y="5047"/>
              <a:ext cx="3036043" cy="3902596"/>
            </a:xfrm>
            <a:prstGeom prst="rect">
              <a:avLst/>
            </a:prstGeom>
            <a:noFill/>
            <a:ln>
              <a:noFill/>
            </a:ln>
          </p:spPr>
        </p:pic>
        <p:sp>
          <p:nvSpPr>
            <p:cNvPr id="147" name="Google Shape;147;p11"/>
            <p:cNvSpPr/>
            <p:nvPr/>
          </p:nvSpPr>
          <p:spPr>
            <a:xfrm>
              <a:off x="0" y="208584"/>
              <a:ext cx="6955155" cy="3517265"/>
            </a:xfrm>
            <a:custGeom>
              <a:avLst/>
              <a:gdLst/>
              <a:ahLst/>
              <a:cxnLst/>
              <a:rect l="l" t="t" r="r" b="b"/>
              <a:pathLst>
                <a:path w="6955155" h="3517265" extrusionOk="0">
                  <a:moveTo>
                    <a:pt x="6954990" y="3497973"/>
                  </a:moveTo>
                  <a:lnTo>
                    <a:pt x="0" y="3497973"/>
                  </a:lnTo>
                  <a:lnTo>
                    <a:pt x="0" y="3517125"/>
                  </a:lnTo>
                  <a:lnTo>
                    <a:pt x="6954990" y="3517125"/>
                  </a:lnTo>
                  <a:lnTo>
                    <a:pt x="6954990" y="3497973"/>
                  </a:lnTo>
                  <a:close/>
                </a:path>
                <a:path w="6955155" h="351726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48" name="Google Shape;148;p11"/>
          <p:cNvSpPr txBox="1">
            <a:spLocks noGrp="1"/>
          </p:cNvSpPr>
          <p:nvPr>
            <p:ph type="title"/>
          </p:nvPr>
        </p:nvSpPr>
        <p:spPr>
          <a:xfrm>
            <a:off x="595387" y="636477"/>
            <a:ext cx="5768825" cy="358416"/>
          </a:xfrm>
          <a:prstGeom prst="rect">
            <a:avLst/>
          </a:prstGeom>
          <a:noFill/>
          <a:ln>
            <a:noFill/>
          </a:ln>
        </p:spPr>
        <p:txBody>
          <a:bodyPr spcFirstLastPara="1" wrap="square" lIns="0" tIns="12050" rIns="0" bIns="0" anchor="t" anchorCtr="0">
            <a:spAutoFit/>
          </a:bodyPr>
          <a:lstStyle/>
          <a:p>
            <a:pPr marL="3062605" lvl="0" indent="0" algn="l" rtl="0">
              <a:lnSpc>
                <a:spcPct val="100000"/>
              </a:lnSpc>
              <a:spcBef>
                <a:spcPts val="0"/>
              </a:spcBef>
              <a:spcAft>
                <a:spcPts val="0"/>
              </a:spcAft>
              <a:buNone/>
            </a:pPr>
            <a:r>
              <a:rPr lang="uk-UA" dirty="0" err="1">
                <a:latin typeface="Century Gothic" panose="020B0502020202020204" pitchFamily="34" charset="0"/>
              </a:rPr>
              <a:t>Key</a:t>
            </a:r>
            <a:r>
              <a:rPr lang="uk-UA" dirty="0">
                <a:latin typeface="Century Gothic" panose="020B0502020202020204" pitchFamily="34" charset="0"/>
              </a:rPr>
              <a:t> </a:t>
            </a:r>
            <a:r>
              <a:rPr lang="uk-UA" dirty="0" err="1">
                <a:latin typeface="Century Gothic" panose="020B0502020202020204" pitchFamily="34" charset="0"/>
              </a:rPr>
              <a:t>Takeaways</a:t>
            </a:r>
            <a:endParaRPr dirty="0">
              <a:latin typeface="Century Gothic" panose="020B0502020202020204" pitchFamily="34" charset="0"/>
            </a:endParaRPr>
          </a:p>
        </p:txBody>
      </p:sp>
      <p:sp>
        <p:nvSpPr>
          <p:cNvPr id="149" name="Google Shape;149;p11"/>
          <p:cNvSpPr txBox="1"/>
          <p:nvPr/>
        </p:nvSpPr>
        <p:spPr>
          <a:xfrm>
            <a:off x="3647222" y="1321375"/>
            <a:ext cx="2868930" cy="1801495"/>
          </a:xfrm>
          <a:prstGeom prst="rect">
            <a:avLst/>
          </a:prstGeom>
          <a:noFill/>
          <a:ln>
            <a:noFill/>
          </a:ln>
        </p:spPr>
        <p:txBody>
          <a:bodyPr spcFirstLastPara="1" wrap="square" lIns="0" tIns="10775" rIns="0" bIns="0" anchor="t" anchorCtr="0">
            <a:spAutoFit/>
          </a:bodyPr>
          <a:lstStyle/>
          <a:p>
            <a:pPr marL="12700" marR="5080" lvl="0" indent="0" algn="just" rtl="0">
              <a:lnSpc>
                <a:spcPct val="101000"/>
              </a:lnSpc>
              <a:spcBef>
                <a:spcPts val="0"/>
              </a:spcBef>
              <a:spcAft>
                <a:spcPts val="0"/>
              </a:spcAft>
              <a:buNone/>
            </a:pPr>
            <a:r>
              <a:rPr lang="en-US"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conclusion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understanding</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customs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essential</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for</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organizations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engaged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international</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trade</a:t>
            </a:r>
            <a:r>
              <a:rPr lang="uk-UA" sz="1050" dirty="0">
                <a:solidFill>
                  <a:srgbClr val="332B2B"/>
                </a:solidFill>
                <a:latin typeface="Century Gothic"/>
                <a:ea typeface="Century Gothic"/>
                <a:cs typeface="Century Gothic"/>
                <a:sym typeface="Century Gothic"/>
              </a:rPr>
              <a:t>. By </a:t>
            </a:r>
            <a:r>
              <a:rPr lang="uk-UA" sz="1050" dirty="0" err="1">
                <a:solidFill>
                  <a:srgbClr val="332B2B"/>
                </a:solidFill>
                <a:latin typeface="Century Gothic"/>
                <a:ea typeface="Century Gothic"/>
                <a:cs typeface="Century Gothic"/>
                <a:sym typeface="Century Gothic"/>
              </a:rPr>
              <a:t>recognizing</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the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essence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classiﬁcation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and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sources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of</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customs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businesses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can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develop</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effective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mitigation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strategies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and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ensure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compliance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with</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customs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regulations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Proactive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risk</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management</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can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help</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minimize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disruptions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protect</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ﬁnancial</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interests</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and</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maintain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a</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positive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reputation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in</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the</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global</a:t>
            </a:r>
            <a:r>
              <a:rPr lang="uk-UA" sz="1050" dirty="0">
                <a:solidFill>
                  <a:srgbClr val="332B2B"/>
                </a:solidFill>
                <a:latin typeface="Century Gothic"/>
                <a:ea typeface="Century Gothic"/>
                <a:cs typeface="Century Gothic"/>
                <a:sym typeface="Century Gothic"/>
              </a:rPr>
              <a:t> </a:t>
            </a:r>
            <a:r>
              <a:rPr lang="uk-UA" sz="1050" dirty="0" err="1">
                <a:solidFill>
                  <a:srgbClr val="332B2B"/>
                </a:solidFill>
                <a:latin typeface="Century Gothic"/>
                <a:ea typeface="Century Gothic"/>
                <a:cs typeface="Century Gothic"/>
                <a:sym typeface="Century Gothic"/>
              </a:rPr>
              <a:t>marketplace</a:t>
            </a:r>
            <a:r>
              <a:rPr lang="uk-UA" sz="1050" dirty="0">
                <a:solidFill>
                  <a:srgbClr val="332B2B"/>
                </a:solidFill>
                <a:latin typeface="Century Gothic"/>
                <a:ea typeface="Century Gothic"/>
                <a:cs typeface="Century Gothic"/>
                <a:sym typeface="Century Gothic"/>
              </a:rPr>
              <a:t>.</a:t>
            </a:r>
            <a:endParaRPr sz="1050" dirty="0">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p:nvPr/>
        </p:nvSpPr>
        <p:spPr>
          <a:xfrm>
            <a:off x="0" y="2315873"/>
            <a:ext cx="1110615" cy="1591945"/>
          </a:xfrm>
          <a:custGeom>
            <a:avLst/>
            <a:gdLst/>
            <a:ahLst/>
            <a:cxnLst/>
            <a:rect l="l" t="t" r="r" b="b"/>
            <a:pathLst>
              <a:path w="1110615" h="1591945" extrusionOk="0">
                <a:moveTo>
                  <a:pt x="0" y="0"/>
                </a:moveTo>
                <a:lnTo>
                  <a:pt x="60831" y="53358"/>
                </a:lnTo>
                <a:lnTo>
                  <a:pt x="92985" y="84567"/>
                </a:lnTo>
                <a:lnTo>
                  <a:pt x="124410" y="117070"/>
                </a:lnTo>
                <a:lnTo>
                  <a:pt x="155144" y="150800"/>
                </a:lnTo>
                <a:lnTo>
                  <a:pt x="185226" y="185690"/>
                </a:lnTo>
                <a:lnTo>
                  <a:pt x="214695" y="221669"/>
                </a:lnTo>
                <a:lnTo>
                  <a:pt x="243588" y="258672"/>
                </a:lnTo>
                <a:lnTo>
                  <a:pt x="271944" y="296628"/>
                </a:lnTo>
                <a:lnTo>
                  <a:pt x="299801" y="335471"/>
                </a:lnTo>
                <a:lnTo>
                  <a:pt x="327198" y="375132"/>
                </a:lnTo>
                <a:lnTo>
                  <a:pt x="354172" y="415542"/>
                </a:lnTo>
                <a:lnTo>
                  <a:pt x="380764" y="456634"/>
                </a:lnTo>
                <a:lnTo>
                  <a:pt x="407010" y="498340"/>
                </a:lnTo>
                <a:lnTo>
                  <a:pt x="432949" y="540591"/>
                </a:lnTo>
                <a:lnTo>
                  <a:pt x="458619" y="583319"/>
                </a:lnTo>
                <a:lnTo>
                  <a:pt x="484060" y="626456"/>
                </a:lnTo>
                <a:lnTo>
                  <a:pt x="509308" y="669934"/>
                </a:lnTo>
                <a:lnTo>
                  <a:pt x="534403" y="713685"/>
                </a:lnTo>
                <a:lnTo>
                  <a:pt x="559383" y="757640"/>
                </a:lnTo>
                <a:lnTo>
                  <a:pt x="584287" y="801731"/>
                </a:lnTo>
                <a:lnTo>
                  <a:pt x="609152" y="845891"/>
                </a:lnTo>
                <a:lnTo>
                  <a:pt x="634016" y="890050"/>
                </a:lnTo>
                <a:lnTo>
                  <a:pt x="658920" y="934142"/>
                </a:lnTo>
                <a:lnTo>
                  <a:pt x="683900" y="978097"/>
                </a:lnTo>
                <a:lnTo>
                  <a:pt x="708995" y="1021848"/>
                </a:lnTo>
                <a:lnTo>
                  <a:pt x="734243" y="1065325"/>
                </a:lnTo>
                <a:lnTo>
                  <a:pt x="759684" y="1108463"/>
                </a:lnTo>
                <a:lnTo>
                  <a:pt x="785354" y="1151191"/>
                </a:lnTo>
                <a:lnTo>
                  <a:pt x="811293" y="1193442"/>
                </a:lnTo>
                <a:lnTo>
                  <a:pt x="837539" y="1235147"/>
                </a:lnTo>
                <a:lnTo>
                  <a:pt x="864131" y="1276240"/>
                </a:lnTo>
                <a:lnTo>
                  <a:pt x="891105" y="1316650"/>
                </a:lnTo>
                <a:lnTo>
                  <a:pt x="918502" y="1356311"/>
                </a:lnTo>
                <a:lnTo>
                  <a:pt x="946359" y="1395153"/>
                </a:lnTo>
                <a:lnTo>
                  <a:pt x="974715" y="1433110"/>
                </a:lnTo>
                <a:lnTo>
                  <a:pt x="1003608" y="1470112"/>
                </a:lnTo>
                <a:lnTo>
                  <a:pt x="1033077" y="1506092"/>
                </a:lnTo>
                <a:lnTo>
                  <a:pt x="1063159" y="1540981"/>
                </a:lnTo>
                <a:lnTo>
                  <a:pt x="1093893" y="1574712"/>
                </a:lnTo>
                <a:lnTo>
                  <a:pt x="1110385" y="1591770"/>
                </a:lnTo>
              </a:path>
            </a:pathLst>
          </a:custGeom>
          <a:noFill/>
          <a:ln w="9525" cap="flat" cmpd="sng">
            <a:solidFill>
              <a:srgbClr val="332B2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nvGrpSpPr>
          <p:cNvPr id="155" name="Google Shape;155;p12"/>
          <p:cNvGrpSpPr/>
          <p:nvPr/>
        </p:nvGrpSpPr>
        <p:grpSpPr>
          <a:xfrm>
            <a:off x="0" y="7365"/>
            <a:ext cx="6955155" cy="3900278"/>
            <a:chOff x="0" y="7365"/>
            <a:chExt cx="6955155" cy="3900278"/>
          </a:xfrm>
        </p:grpSpPr>
        <p:pic>
          <p:nvPicPr>
            <p:cNvPr id="156" name="Google Shape;156;p12"/>
            <p:cNvPicPr preferRelativeResize="0"/>
            <p:nvPr/>
          </p:nvPicPr>
          <p:blipFill rotWithShape="1">
            <a:blip r:embed="rId3">
              <a:alphaModFix/>
            </a:blip>
            <a:srcRect/>
            <a:stretch/>
          </p:blipFill>
          <p:spPr>
            <a:xfrm>
              <a:off x="3902207" y="7365"/>
              <a:ext cx="3049875" cy="3900278"/>
            </a:xfrm>
            <a:prstGeom prst="rect">
              <a:avLst/>
            </a:prstGeom>
            <a:noFill/>
            <a:ln>
              <a:noFill/>
            </a:ln>
          </p:spPr>
        </p:pic>
        <p:sp>
          <p:nvSpPr>
            <p:cNvPr id="157" name="Google Shape;157;p12"/>
            <p:cNvSpPr/>
            <p:nvPr/>
          </p:nvSpPr>
          <p:spPr>
            <a:xfrm>
              <a:off x="0" y="208584"/>
              <a:ext cx="6955155" cy="3517265"/>
            </a:xfrm>
            <a:custGeom>
              <a:avLst/>
              <a:gdLst/>
              <a:ahLst/>
              <a:cxnLst/>
              <a:rect l="l" t="t" r="r" b="b"/>
              <a:pathLst>
                <a:path w="6955155" h="3517265" extrusionOk="0">
                  <a:moveTo>
                    <a:pt x="6954990" y="3497973"/>
                  </a:moveTo>
                  <a:lnTo>
                    <a:pt x="0" y="3497973"/>
                  </a:lnTo>
                  <a:lnTo>
                    <a:pt x="0" y="3517125"/>
                  </a:lnTo>
                  <a:lnTo>
                    <a:pt x="6954990" y="3517125"/>
                  </a:lnTo>
                  <a:lnTo>
                    <a:pt x="6954990" y="3497973"/>
                  </a:lnTo>
                  <a:close/>
                </a:path>
                <a:path w="6955155" h="3517265" extrusionOk="0">
                  <a:moveTo>
                    <a:pt x="6954990" y="0"/>
                  </a:moveTo>
                  <a:lnTo>
                    <a:pt x="0" y="0"/>
                  </a:lnTo>
                  <a:lnTo>
                    <a:pt x="0" y="19151"/>
                  </a:lnTo>
                  <a:lnTo>
                    <a:pt x="6954990" y="19151"/>
                  </a:lnTo>
                  <a:lnTo>
                    <a:pt x="6954990" y="0"/>
                  </a:lnTo>
                  <a:close/>
                </a:path>
              </a:pathLst>
            </a:custGeom>
            <a:solidFill>
              <a:srgbClr val="332B2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58" name="Google Shape;158;p12"/>
          <p:cNvSpPr txBox="1">
            <a:spLocks noGrp="1"/>
          </p:cNvSpPr>
          <p:nvPr>
            <p:ph type="title"/>
          </p:nvPr>
        </p:nvSpPr>
        <p:spPr>
          <a:xfrm>
            <a:off x="606008" y="1320291"/>
            <a:ext cx="2787650" cy="508634"/>
          </a:xfrm>
          <a:prstGeom prst="rect">
            <a:avLst/>
          </a:prstGeom>
          <a:noFill/>
          <a:ln>
            <a:noFill/>
          </a:ln>
        </p:spPr>
        <p:txBody>
          <a:bodyPr spcFirstLastPara="1" wrap="square" lIns="0" tIns="10775" rIns="0" bIns="0" anchor="t" anchorCtr="0">
            <a:spAutoFit/>
          </a:bodyPr>
          <a:lstStyle/>
          <a:p>
            <a:pPr marL="12700" marR="5080" lvl="0" indent="0" algn="l" rtl="0">
              <a:lnSpc>
                <a:spcPct val="101000"/>
              </a:lnSpc>
              <a:spcBef>
                <a:spcPts val="0"/>
              </a:spcBef>
              <a:spcAft>
                <a:spcPts val="0"/>
              </a:spcAft>
              <a:buNone/>
            </a:pPr>
            <a:r>
              <a:rPr lang="uk-UA" sz="1050" dirty="0" err="1">
                <a:latin typeface="Century Gothic"/>
                <a:ea typeface="Century Gothic"/>
                <a:cs typeface="Century Gothic"/>
                <a:sym typeface="Century Gothic"/>
              </a:rPr>
              <a:t>Thank</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you</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for</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your</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attention</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We</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will</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now</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open</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the</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ﬂoor</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for</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any</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questions</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you</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may</a:t>
            </a:r>
            <a:r>
              <a:rPr lang="uk-UA" sz="1050" dirty="0">
                <a:latin typeface="Century Gothic"/>
                <a:ea typeface="Century Gothic"/>
                <a:cs typeface="Century Gothic"/>
                <a:sym typeface="Century Gothic"/>
              </a:rPr>
              <a:t> </a:t>
            </a:r>
            <a:r>
              <a:rPr lang="uk-UA" sz="1050" dirty="0" err="1">
                <a:latin typeface="Century Gothic"/>
                <a:ea typeface="Century Gothic"/>
                <a:cs typeface="Century Gothic"/>
                <a:sym typeface="Century Gothic"/>
              </a:rPr>
              <a:t>have</a:t>
            </a:r>
            <a:r>
              <a:rPr lang="uk-UA" sz="1050" dirty="0">
                <a:latin typeface="Century Gothic"/>
                <a:ea typeface="Century Gothic"/>
                <a:cs typeface="Century Gothic"/>
                <a:sym typeface="Century Gothic"/>
              </a:rPr>
              <a:t>.</a:t>
            </a:r>
            <a:endParaRPr sz="1050" dirty="0">
              <a:latin typeface="Century Gothic"/>
              <a:ea typeface="Century Gothic"/>
              <a:cs typeface="Century Gothic"/>
              <a:sym typeface="Century Gothic"/>
            </a:endParaRPr>
          </a:p>
        </p:txBody>
      </p:sp>
      <p:sp>
        <p:nvSpPr>
          <p:cNvPr id="159" name="Google Shape;159;p12"/>
          <p:cNvSpPr txBox="1"/>
          <p:nvPr/>
        </p:nvSpPr>
        <p:spPr>
          <a:xfrm>
            <a:off x="596337" y="636514"/>
            <a:ext cx="718530" cy="323150"/>
          </a:xfrm>
          <a:prstGeom prst="rect">
            <a:avLst/>
          </a:prstGeom>
          <a:noFill/>
          <a:ln>
            <a:noFill/>
          </a:ln>
        </p:spPr>
        <p:txBody>
          <a:bodyPr spcFirstLastPara="1" wrap="square" lIns="0" tIns="15225" rIns="0" bIns="0" anchor="t" anchorCtr="0">
            <a:spAutoFit/>
          </a:bodyPr>
          <a:lstStyle/>
          <a:p>
            <a:pPr marL="12700" lvl="0" indent="0" algn="l" rtl="0">
              <a:lnSpc>
                <a:spcPct val="100000"/>
              </a:lnSpc>
              <a:spcBef>
                <a:spcPts val="0"/>
              </a:spcBef>
              <a:spcAft>
                <a:spcPts val="0"/>
              </a:spcAft>
              <a:buNone/>
            </a:pPr>
            <a:r>
              <a:rPr lang="uk-UA" sz="2000" dirty="0">
                <a:solidFill>
                  <a:srgbClr val="332B2B"/>
                </a:solidFill>
                <a:latin typeface="Century Gothic" panose="020B0502020202020204" pitchFamily="34" charset="0"/>
                <a:ea typeface="Calibri"/>
                <a:cs typeface="Calibri"/>
                <a:sym typeface="Calibri"/>
              </a:rPr>
              <a:t>Q&amp;A</a:t>
            </a:r>
            <a:endParaRPr sz="2000" dirty="0">
              <a:latin typeface="Century Gothic" panose="020B0502020202020204" pitchFamily="34" charset="0"/>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5122" name="Picture 2" descr="Customs Clearance - MASA LOGISTICS FZCO">
            <a:extLst>
              <a:ext uri="{FF2B5EF4-FFF2-40B4-BE49-F238E27FC236}">
                <a16:creationId xmlns:a16="http://schemas.microsoft.com/office/drawing/2014/main" id="{092F0F47-0B27-509D-07C8-0CC912F58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959600" cy="3911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50A5AC3-C9EE-B1A3-A751-8B97AB2C1CF9}"/>
              </a:ext>
            </a:extLst>
          </p:cNvPr>
          <p:cNvSpPr txBox="1"/>
          <p:nvPr/>
        </p:nvSpPr>
        <p:spPr>
          <a:xfrm>
            <a:off x="173536" y="160186"/>
            <a:ext cx="1455031" cy="430887"/>
          </a:xfrm>
          <a:prstGeom prst="rect">
            <a:avLst/>
          </a:prstGeom>
          <a:noFill/>
        </p:spPr>
        <p:txBody>
          <a:bodyPr wrap="square" rtlCol="0">
            <a:spAutoFit/>
          </a:bodyPr>
          <a:lstStyle/>
          <a:p>
            <a:pPr algn="ctr"/>
            <a:r>
              <a:rPr lang="en-US" sz="2200" dirty="0">
                <a:latin typeface="Century Gothic" panose="020B0502020202020204" pitchFamily="34" charset="0"/>
              </a:rPr>
              <a:t>THANKS!</a:t>
            </a:r>
            <a:endParaRPr lang="uk-UA" sz="2200" dirty="0">
              <a:latin typeface="Century Gothic" panose="020B0502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32B2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TotalTime>
  <Words>1428</Words>
  <Application>Microsoft Macintosh PowerPoint</Application>
  <PresentationFormat>Произвольный</PresentationFormat>
  <Paragraphs>87</Paragraphs>
  <Slides>20</Slides>
  <Notes>20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20</vt:i4>
      </vt:variant>
    </vt:vector>
  </HeadingPairs>
  <TitlesOfParts>
    <vt:vector size="25" baseType="lpstr">
      <vt:lpstr>Century Gothic</vt:lpstr>
      <vt:lpstr>Calibri</vt:lpstr>
      <vt:lpstr>Book Antiqua</vt:lpstr>
      <vt:lpstr>Arial</vt:lpstr>
      <vt:lpstr>Office Theme</vt:lpstr>
      <vt:lpstr>The Understanding of Customs Risks: Essence, Classification and Sources of Occurrence</vt:lpstr>
      <vt:lpstr>Introduction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Impact of Customs Risks</vt:lpstr>
      <vt:lpstr>Mitigating Customs Risks</vt:lpstr>
      <vt:lpstr>Презентация PowerPoint</vt:lpstr>
      <vt:lpstr>Case Studies</vt:lpstr>
      <vt:lpstr>Best Practices</vt:lpstr>
      <vt:lpstr>Key Takeaways</vt:lpstr>
      <vt:lpstr>Thank you for your attention! We will now open the ﬂoor for any questions you may have.</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Understanding of Customs Risks: Essence, Classification and Sources of Occurrence</dc:title>
  <cp:lastModifiedBy>Microsoft Office User</cp:lastModifiedBy>
  <cp:revision>4</cp:revision>
  <dcterms:created xsi:type="dcterms:W3CDTF">2023-09-03T18:23:14Z</dcterms:created>
  <dcterms:modified xsi:type="dcterms:W3CDTF">2023-09-04T22:09:32Z</dcterms:modified>
</cp:coreProperties>
</file>