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68" r:id="rId4"/>
    <p:sldId id="271" r:id="rId5"/>
    <p:sldId id="533" r:id="rId6"/>
    <p:sldId id="534" r:id="rId7"/>
    <p:sldId id="535" r:id="rId8"/>
    <p:sldId id="536" r:id="rId9"/>
    <p:sldId id="537" r:id="rId10"/>
    <p:sldId id="538" r:id="rId11"/>
    <p:sldId id="539" r:id="rId12"/>
    <p:sldId id="274" r:id="rId13"/>
    <p:sldId id="275" r:id="rId14"/>
    <p:sldId id="277" r:id="rId15"/>
    <p:sldId id="532" r:id="rId16"/>
    <p:sldId id="283" r:id="rId17"/>
    <p:sldId id="285" r:id="rId18"/>
    <p:sldId id="286" r:id="rId19"/>
    <p:sldId id="287" r:id="rId20"/>
    <p:sldId id="289" r:id="rId21"/>
    <p:sldId id="290" r:id="rId22"/>
    <p:sldId id="295" r:id="rId23"/>
    <p:sldId id="297" r:id="rId24"/>
    <p:sldId id="300" r:id="rId25"/>
    <p:sldId id="302" r:id="rId26"/>
    <p:sldId id="303" r:id="rId27"/>
    <p:sldId id="305" r:id="rId28"/>
    <p:sldId id="312" r:id="rId29"/>
    <p:sldId id="313" r:id="rId30"/>
    <p:sldId id="314" r:id="rId31"/>
    <p:sldId id="315" r:id="rId32"/>
    <p:sldId id="316" r:id="rId33"/>
    <p:sldId id="317" r:id="rId34"/>
    <p:sldId id="318" r:id="rId35"/>
    <p:sldId id="319" r:id="rId36"/>
    <p:sldId id="320" r:id="rId37"/>
    <p:sldId id="321" r:id="rId38"/>
    <p:sldId id="323" r:id="rId39"/>
    <p:sldId id="325" r:id="rId40"/>
    <p:sldId id="327" r:id="rId41"/>
    <p:sldId id="328" r:id="rId42"/>
    <p:sldId id="330" r:id="rId43"/>
    <p:sldId id="333" r:id="rId44"/>
    <p:sldId id="334" r:id="rId45"/>
    <p:sldId id="335" r:id="rId46"/>
    <p:sldId id="336" r:id="rId47"/>
    <p:sldId id="337" r:id="rId48"/>
    <p:sldId id="338" r:id="rId49"/>
    <p:sldId id="339" r:id="rId50"/>
    <p:sldId id="340" r:id="rId51"/>
    <p:sldId id="341" r:id="rId52"/>
    <p:sldId id="343" r:id="rId53"/>
    <p:sldId id="346" r:id="rId54"/>
    <p:sldId id="347" r:id="rId55"/>
    <p:sldId id="348" r:id="rId56"/>
    <p:sldId id="349" r:id="rId57"/>
    <p:sldId id="350" r:id="rId58"/>
    <p:sldId id="351" r:id="rId59"/>
    <p:sldId id="352" r:id="rId60"/>
    <p:sldId id="353" r:id="rId61"/>
    <p:sldId id="354" r:id="rId62"/>
    <p:sldId id="356" r:id="rId63"/>
    <p:sldId id="357" r:id="rId64"/>
    <p:sldId id="358" r:id="rId65"/>
    <p:sldId id="360" r:id="rId66"/>
    <p:sldId id="361" r:id="rId67"/>
    <p:sldId id="362" r:id="rId68"/>
    <p:sldId id="363" r:id="rId69"/>
    <p:sldId id="364" r:id="rId70"/>
    <p:sldId id="365" r:id="rId71"/>
    <p:sldId id="366" r:id="rId72"/>
    <p:sldId id="367" r:id="rId73"/>
    <p:sldId id="368" r:id="rId74"/>
    <p:sldId id="369" r:id="rId75"/>
    <p:sldId id="371" r:id="rId76"/>
    <p:sldId id="372" r:id="rId77"/>
    <p:sldId id="373" r:id="rId78"/>
    <p:sldId id="374" r:id="rId79"/>
    <p:sldId id="375" r:id="rId80"/>
    <p:sldId id="376" r:id="rId81"/>
    <p:sldId id="377" r:id="rId82"/>
    <p:sldId id="378" r:id="rId83"/>
    <p:sldId id="379" r:id="rId84"/>
    <p:sldId id="380" r:id="rId85"/>
    <p:sldId id="381" r:id="rId86"/>
    <p:sldId id="382" r:id="rId87"/>
    <p:sldId id="383" r:id="rId88"/>
    <p:sldId id="384" r:id="rId89"/>
    <p:sldId id="385" r:id="rId90"/>
    <p:sldId id="387" r:id="rId91"/>
    <p:sldId id="388" r:id="rId92"/>
    <p:sldId id="389" r:id="rId93"/>
    <p:sldId id="391" r:id="rId94"/>
    <p:sldId id="392" r:id="rId95"/>
    <p:sldId id="393" r:id="rId96"/>
    <p:sldId id="394" r:id="rId97"/>
    <p:sldId id="395" r:id="rId98"/>
    <p:sldId id="396" r:id="rId99"/>
    <p:sldId id="397" r:id="rId100"/>
    <p:sldId id="398" r:id="rId101"/>
    <p:sldId id="399" r:id="rId102"/>
    <p:sldId id="401" r:id="rId103"/>
    <p:sldId id="402" r:id="rId104"/>
    <p:sldId id="403" r:id="rId105"/>
    <p:sldId id="405" r:id="rId106"/>
    <p:sldId id="406" r:id="rId107"/>
    <p:sldId id="407" r:id="rId108"/>
    <p:sldId id="409" r:id="rId109"/>
    <p:sldId id="410" r:id="rId110"/>
    <p:sldId id="411" r:id="rId111"/>
    <p:sldId id="412" r:id="rId112"/>
    <p:sldId id="413" r:id="rId113"/>
    <p:sldId id="414" r:id="rId114"/>
    <p:sldId id="417" r:id="rId115"/>
    <p:sldId id="418" r:id="rId116"/>
    <p:sldId id="419" r:id="rId117"/>
    <p:sldId id="420" r:id="rId118"/>
    <p:sldId id="422" r:id="rId119"/>
    <p:sldId id="423" r:id="rId120"/>
    <p:sldId id="424" r:id="rId121"/>
    <p:sldId id="426" r:id="rId122"/>
    <p:sldId id="427" r:id="rId123"/>
    <p:sldId id="428" r:id="rId124"/>
    <p:sldId id="429" r:id="rId125"/>
    <p:sldId id="430" r:id="rId126"/>
    <p:sldId id="431" r:id="rId127"/>
    <p:sldId id="432" r:id="rId128"/>
    <p:sldId id="433" r:id="rId129"/>
    <p:sldId id="434" r:id="rId130"/>
    <p:sldId id="435" r:id="rId131"/>
    <p:sldId id="436" r:id="rId132"/>
    <p:sldId id="437" r:id="rId133"/>
    <p:sldId id="438" r:id="rId134"/>
    <p:sldId id="439" r:id="rId135"/>
    <p:sldId id="440" r:id="rId136"/>
    <p:sldId id="444" r:id="rId137"/>
    <p:sldId id="445" r:id="rId138"/>
    <p:sldId id="447" r:id="rId139"/>
    <p:sldId id="448" r:id="rId140"/>
    <p:sldId id="449" r:id="rId141"/>
    <p:sldId id="450" r:id="rId142"/>
    <p:sldId id="452" r:id="rId143"/>
    <p:sldId id="453" r:id="rId144"/>
    <p:sldId id="454" r:id="rId145"/>
    <p:sldId id="456" r:id="rId146"/>
    <p:sldId id="457" r:id="rId147"/>
    <p:sldId id="458" r:id="rId148"/>
    <p:sldId id="459" r:id="rId149"/>
    <p:sldId id="460" r:id="rId150"/>
    <p:sldId id="461" r:id="rId151"/>
    <p:sldId id="462" r:id="rId152"/>
    <p:sldId id="463" r:id="rId153"/>
    <p:sldId id="464" r:id="rId154"/>
    <p:sldId id="466" r:id="rId155"/>
    <p:sldId id="467" r:id="rId156"/>
    <p:sldId id="469" r:id="rId157"/>
    <p:sldId id="472" r:id="rId158"/>
    <p:sldId id="473" r:id="rId159"/>
    <p:sldId id="474" r:id="rId160"/>
    <p:sldId id="475" r:id="rId161"/>
    <p:sldId id="476" r:id="rId162"/>
    <p:sldId id="477" r:id="rId163"/>
    <p:sldId id="479" r:id="rId164"/>
    <p:sldId id="480" r:id="rId165"/>
    <p:sldId id="481" r:id="rId166"/>
    <p:sldId id="482" r:id="rId167"/>
    <p:sldId id="485" r:id="rId168"/>
    <p:sldId id="486" r:id="rId169"/>
    <p:sldId id="487" r:id="rId170"/>
    <p:sldId id="489" r:id="rId171"/>
    <p:sldId id="490" r:id="rId172"/>
    <p:sldId id="491" r:id="rId173"/>
    <p:sldId id="493" r:id="rId174"/>
    <p:sldId id="494" r:id="rId175"/>
    <p:sldId id="497" r:id="rId176"/>
    <p:sldId id="498" r:id="rId177"/>
    <p:sldId id="499" r:id="rId178"/>
    <p:sldId id="500" r:id="rId179"/>
    <p:sldId id="503" r:id="rId180"/>
    <p:sldId id="504" r:id="rId181"/>
    <p:sldId id="506" r:id="rId182"/>
    <p:sldId id="507" r:id="rId183"/>
    <p:sldId id="508" r:id="rId184"/>
    <p:sldId id="509" r:id="rId185"/>
    <p:sldId id="510" r:id="rId186"/>
    <p:sldId id="511" r:id="rId187"/>
    <p:sldId id="512" r:id="rId188"/>
    <p:sldId id="513" r:id="rId189"/>
    <p:sldId id="514" r:id="rId190"/>
    <p:sldId id="515" r:id="rId191"/>
    <p:sldId id="517" r:id="rId192"/>
    <p:sldId id="518" r:id="rId193"/>
    <p:sldId id="519" r:id="rId194"/>
    <p:sldId id="520" r:id="rId195"/>
    <p:sldId id="521" r:id="rId196"/>
    <p:sldId id="522" r:id="rId197"/>
    <p:sldId id="523" r:id="rId198"/>
    <p:sldId id="524" r:id="rId199"/>
    <p:sldId id="526" r:id="rId200"/>
    <p:sldId id="527" r:id="rId201"/>
    <p:sldId id="528" r:id="rId202"/>
    <p:sldId id="529" r:id="rId203"/>
    <p:sldId id="530" r:id="rId204"/>
    <p:sldId id="531" r:id="rId205"/>
    <p:sldId id="266" r:id="rId206"/>
    <p:sldId id="267" r:id="rId207"/>
  </p:sldIdLst>
  <p:sldSz cx="6972300" cy="3930650"/>
  <p:notesSz cx="6972300" cy="39306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72" autoAdjust="0"/>
    <p:restoredTop sz="94660"/>
  </p:normalViewPr>
  <p:slideViewPr>
    <p:cSldViewPr>
      <p:cViewPr varScale="1">
        <p:scale>
          <a:sx n="186" d="100"/>
          <a:sy n="186" d="100"/>
        </p:scale>
        <p:origin x="990" y="15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viewProps" Target="viewProps.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theme" Target="theme/theme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FB5D37-D768-5249-A354-3229D9D62E85}" type="doc">
      <dgm:prSet loTypeId="urn:microsoft.com/office/officeart/2008/layout/VerticalCurvedList" loCatId="" qsTypeId="urn:microsoft.com/office/officeart/2005/8/quickstyle/simple3" qsCatId="simple" csTypeId="urn:microsoft.com/office/officeart/2005/8/colors/accent1_2" csCatId="accent1" phldr="1"/>
      <dgm:spPr/>
      <dgm:t>
        <a:bodyPr/>
        <a:lstStyle/>
        <a:p>
          <a:endParaRPr lang="ru-RU"/>
        </a:p>
      </dgm:t>
    </dgm:pt>
    <dgm:pt modelId="{D7E27EA5-D1C7-894E-83E3-FF1F2DAB13B6}">
      <dgm:prSet phldrT="[Текст]" custT="1"/>
      <dgm:spPr/>
      <dgm:t>
        <a:bodyPr/>
        <a:lstStyle/>
        <a:p>
          <a:r>
            <a:rPr lang="en-US" sz="2000" b="0" i="0" u="none" strike="noStrike" baseline="0" dirty="0" smtClean="0">
              <a:latin typeface="Times New Roman" panose="02020603050405020304" pitchFamily="18" charset="0"/>
            </a:rPr>
            <a:t>Formation of a database and collection of information.</a:t>
          </a:r>
          <a:endParaRPr lang="ru-RU" sz="2000" dirty="0">
            <a:latin typeface="Times New Roman" panose="02020603050405020304" pitchFamily="18" charset="0"/>
            <a:cs typeface="Times New Roman" panose="02020603050405020304" pitchFamily="18" charset="0"/>
          </a:endParaRPr>
        </a:p>
      </dgm:t>
    </dgm:pt>
    <dgm:pt modelId="{451D6FB5-67B2-F249-9B62-B96C4F379E0E}" type="parTrans" cxnId="{A6A6BA50-FBEA-C04A-8006-236AE798ACAE}">
      <dgm:prSet/>
      <dgm:spPr/>
      <dgm:t>
        <a:bodyPr/>
        <a:lstStyle/>
        <a:p>
          <a:endParaRPr lang="ru-RU"/>
        </a:p>
      </dgm:t>
    </dgm:pt>
    <dgm:pt modelId="{5C528F38-12F6-8241-A003-648C7E5F5AB4}" type="sibTrans" cxnId="{A6A6BA50-FBEA-C04A-8006-236AE798ACAE}">
      <dgm:prSet/>
      <dgm:spPr/>
      <dgm:t>
        <a:bodyPr/>
        <a:lstStyle/>
        <a:p>
          <a:endParaRPr lang="ru-RU"/>
        </a:p>
      </dgm:t>
    </dgm:pt>
    <dgm:pt modelId="{2F0F0789-B289-4343-996F-E58976FE0B81}">
      <dgm:prSet phldrT="[Текст]" custT="1"/>
      <dgm:spPr/>
      <dgm:t>
        <a:bodyPr/>
        <a:lstStyle/>
        <a:p>
          <a:r>
            <a:rPr lang="en-US" sz="2000" b="0" i="0" u="none" strike="noStrike" baseline="0" dirty="0" smtClean="0">
              <a:latin typeface="Times New Roman" panose="02020603050405020304" pitchFamily="18" charset="0"/>
            </a:rPr>
            <a:t>Risk analysis and assessment.</a:t>
          </a:r>
          <a:endParaRPr lang="ru-RU" sz="2000" dirty="0">
            <a:latin typeface="Times New Roman" panose="02020603050405020304" pitchFamily="18" charset="0"/>
            <a:cs typeface="Times New Roman" panose="02020603050405020304" pitchFamily="18" charset="0"/>
          </a:endParaRPr>
        </a:p>
      </dgm:t>
    </dgm:pt>
    <dgm:pt modelId="{28D597F9-B26F-554F-937F-F51AF45A447B}" type="parTrans" cxnId="{7046652C-898B-8540-9E6D-E005497C15DF}">
      <dgm:prSet/>
      <dgm:spPr/>
      <dgm:t>
        <a:bodyPr/>
        <a:lstStyle/>
        <a:p>
          <a:endParaRPr lang="ru-RU"/>
        </a:p>
      </dgm:t>
    </dgm:pt>
    <dgm:pt modelId="{044FB8CB-4E6F-F446-83AF-5E8CAE6A64ED}" type="sibTrans" cxnId="{7046652C-898B-8540-9E6D-E005497C15DF}">
      <dgm:prSet/>
      <dgm:spPr/>
      <dgm:t>
        <a:bodyPr/>
        <a:lstStyle/>
        <a:p>
          <a:endParaRPr lang="ru-RU"/>
        </a:p>
      </dgm:t>
    </dgm:pt>
    <dgm:pt modelId="{D47AF3EF-D12C-EA4F-913A-F8969D589C74}">
      <dgm:prSet phldrT="[Текст]" custT="1"/>
      <dgm:spPr/>
      <dgm:t>
        <a:bodyPr/>
        <a:lstStyle/>
        <a:p>
          <a:r>
            <a:rPr lang="en-US" sz="2000" b="0" i="0" u="none" strike="noStrike" baseline="0" dirty="0" smtClean="0">
              <a:latin typeface="Times New Roman" panose="02020603050405020304" pitchFamily="18" charset="0"/>
            </a:rPr>
            <a:t>Control and reporting.</a:t>
          </a:r>
          <a:endParaRPr lang="ru-RU" sz="2000" dirty="0">
            <a:latin typeface="Times New Roman" panose="02020603050405020304" pitchFamily="18" charset="0"/>
            <a:cs typeface="Times New Roman" panose="02020603050405020304" pitchFamily="18" charset="0"/>
          </a:endParaRPr>
        </a:p>
      </dgm:t>
    </dgm:pt>
    <dgm:pt modelId="{E3D9B656-A35A-9C41-9C2D-E37EC3FCE94B}" type="parTrans" cxnId="{EA79C586-66AC-8C48-B908-A3536CF517AA}">
      <dgm:prSet/>
      <dgm:spPr/>
      <dgm:t>
        <a:bodyPr/>
        <a:lstStyle/>
        <a:p>
          <a:endParaRPr lang="ru-RU"/>
        </a:p>
      </dgm:t>
    </dgm:pt>
    <dgm:pt modelId="{E70BB0C6-69FC-EA4B-A5D7-E33D79B77F59}" type="sibTrans" cxnId="{EA79C586-66AC-8C48-B908-A3536CF517AA}">
      <dgm:prSet/>
      <dgm:spPr/>
      <dgm:t>
        <a:bodyPr/>
        <a:lstStyle/>
        <a:p>
          <a:endParaRPr lang="ru-RU"/>
        </a:p>
      </dgm:t>
    </dgm:pt>
    <dgm:pt modelId="{2E32B772-3D7D-5141-9591-2250BA6C9040}">
      <dgm:prSet custT="1"/>
      <dgm:spPr/>
      <dgm:t>
        <a:bodyPr/>
        <a:lstStyle/>
        <a:p>
          <a:r>
            <a:rPr lang="en-US" sz="2000" dirty="0" smtClean="0">
              <a:latin typeface="Times New Roman" panose="02020603050405020304" pitchFamily="18" charset="0"/>
              <a:cs typeface="Times New Roman" panose="02020603050405020304" pitchFamily="18" charset="0"/>
            </a:rPr>
            <a:t>guidelines for customs officials to </a:t>
          </a:r>
          <a:r>
            <a:rPr lang="en-US" sz="2000" dirty="0" err="1" smtClean="0">
              <a:latin typeface="Times New Roman" panose="02020603050405020304" pitchFamily="18" charset="0"/>
              <a:cs typeface="Times New Roman" panose="02020603050405020304" pitchFamily="18" charset="0"/>
            </a:rPr>
            <a:t>analyse</a:t>
          </a:r>
          <a:r>
            <a:rPr lang="en-US" sz="2000" dirty="0" smtClean="0">
              <a:latin typeface="Times New Roman" panose="02020603050405020304" pitchFamily="18" charset="0"/>
              <a:cs typeface="Times New Roman" panose="02020603050405020304" pitchFamily="18" charset="0"/>
            </a:rPr>
            <a:t>, identify and assess risks</a:t>
          </a:r>
          <a:endParaRPr lang="ru-RU" sz="2000" dirty="0"/>
        </a:p>
      </dgm:t>
    </dgm:pt>
    <dgm:pt modelId="{6B966C2E-3E80-0942-B4E3-8FE083179378}" type="parTrans" cxnId="{597C53CF-3B45-224C-820A-EC073F083F16}">
      <dgm:prSet/>
      <dgm:spPr/>
      <dgm:t>
        <a:bodyPr/>
        <a:lstStyle/>
        <a:p>
          <a:endParaRPr lang="ru-RU"/>
        </a:p>
      </dgm:t>
    </dgm:pt>
    <dgm:pt modelId="{22ED78A4-E3CD-7E47-94FC-9665DFA66758}" type="sibTrans" cxnId="{597C53CF-3B45-224C-820A-EC073F083F16}">
      <dgm:prSet/>
      <dgm:spPr/>
      <dgm:t>
        <a:bodyPr/>
        <a:lstStyle/>
        <a:p>
          <a:endParaRPr lang="ru-RU"/>
        </a:p>
      </dgm:t>
    </dgm:pt>
    <dgm:pt modelId="{929CF03C-033C-444B-8F19-70A1F215737B}" type="pres">
      <dgm:prSet presAssocID="{6AFB5D37-D768-5249-A354-3229D9D62E85}" presName="Name0" presStyleCnt="0">
        <dgm:presLayoutVars>
          <dgm:chMax val="7"/>
          <dgm:chPref val="7"/>
          <dgm:dir/>
        </dgm:presLayoutVars>
      </dgm:prSet>
      <dgm:spPr/>
      <dgm:t>
        <a:bodyPr/>
        <a:lstStyle/>
        <a:p>
          <a:endParaRPr lang="ru-RU"/>
        </a:p>
      </dgm:t>
    </dgm:pt>
    <dgm:pt modelId="{D00AA879-0770-B847-B85F-395ECA5381BB}" type="pres">
      <dgm:prSet presAssocID="{6AFB5D37-D768-5249-A354-3229D9D62E85}" presName="Name1" presStyleCnt="0"/>
      <dgm:spPr/>
    </dgm:pt>
    <dgm:pt modelId="{D64BC8C5-86F3-9A47-9E3F-ABEB1F792C9A}" type="pres">
      <dgm:prSet presAssocID="{6AFB5D37-D768-5249-A354-3229D9D62E85}" presName="cycle" presStyleCnt="0"/>
      <dgm:spPr/>
    </dgm:pt>
    <dgm:pt modelId="{C873EAB4-F3E1-B441-B47A-CD7E4F14A05E}" type="pres">
      <dgm:prSet presAssocID="{6AFB5D37-D768-5249-A354-3229D9D62E85}" presName="srcNode" presStyleLbl="node1" presStyleIdx="0" presStyleCnt="4"/>
      <dgm:spPr/>
    </dgm:pt>
    <dgm:pt modelId="{615534A3-2BB4-AE49-A875-6511304EBFBD}" type="pres">
      <dgm:prSet presAssocID="{6AFB5D37-D768-5249-A354-3229D9D62E85}" presName="conn" presStyleLbl="parChTrans1D2" presStyleIdx="0" presStyleCnt="1"/>
      <dgm:spPr/>
      <dgm:t>
        <a:bodyPr/>
        <a:lstStyle/>
        <a:p>
          <a:endParaRPr lang="ru-RU"/>
        </a:p>
      </dgm:t>
    </dgm:pt>
    <dgm:pt modelId="{67757ABA-78AF-3C46-A50C-B09061803DCA}" type="pres">
      <dgm:prSet presAssocID="{6AFB5D37-D768-5249-A354-3229D9D62E85}" presName="extraNode" presStyleLbl="node1" presStyleIdx="0" presStyleCnt="4"/>
      <dgm:spPr/>
    </dgm:pt>
    <dgm:pt modelId="{256A7544-0298-8A45-B9E8-6807DA19E7D9}" type="pres">
      <dgm:prSet presAssocID="{6AFB5D37-D768-5249-A354-3229D9D62E85}" presName="dstNode" presStyleLbl="node1" presStyleIdx="0" presStyleCnt="4"/>
      <dgm:spPr/>
    </dgm:pt>
    <dgm:pt modelId="{CF08F837-2152-D344-A525-E835D8B5A0E6}" type="pres">
      <dgm:prSet presAssocID="{D7E27EA5-D1C7-894E-83E3-FF1F2DAB13B6}" presName="text_1" presStyleLbl="node1" presStyleIdx="0" presStyleCnt="4">
        <dgm:presLayoutVars>
          <dgm:bulletEnabled val="1"/>
        </dgm:presLayoutVars>
      </dgm:prSet>
      <dgm:spPr/>
      <dgm:t>
        <a:bodyPr/>
        <a:lstStyle/>
        <a:p>
          <a:endParaRPr lang="ru-RU"/>
        </a:p>
      </dgm:t>
    </dgm:pt>
    <dgm:pt modelId="{942BB017-3D83-CF40-9EBF-C3E0EB1264FD}" type="pres">
      <dgm:prSet presAssocID="{D7E27EA5-D1C7-894E-83E3-FF1F2DAB13B6}" presName="accent_1" presStyleCnt="0"/>
      <dgm:spPr/>
    </dgm:pt>
    <dgm:pt modelId="{F115CC8D-FB78-C942-8C29-363B252B4C6A}" type="pres">
      <dgm:prSet presAssocID="{D7E27EA5-D1C7-894E-83E3-FF1F2DAB13B6}" presName="accentRepeatNode" presStyleLbl="solidFgAcc1" presStyleIdx="0" presStyleCnt="4"/>
      <dgm:spPr/>
    </dgm:pt>
    <dgm:pt modelId="{3EC724EC-CDCE-1C48-BB50-2326622BE6B9}" type="pres">
      <dgm:prSet presAssocID="{2F0F0789-B289-4343-996F-E58976FE0B81}" presName="text_2" presStyleLbl="node1" presStyleIdx="1" presStyleCnt="4">
        <dgm:presLayoutVars>
          <dgm:bulletEnabled val="1"/>
        </dgm:presLayoutVars>
      </dgm:prSet>
      <dgm:spPr/>
      <dgm:t>
        <a:bodyPr/>
        <a:lstStyle/>
        <a:p>
          <a:endParaRPr lang="ru-RU"/>
        </a:p>
      </dgm:t>
    </dgm:pt>
    <dgm:pt modelId="{7C72D35C-35FA-6C4E-8B75-D76E6D25205C}" type="pres">
      <dgm:prSet presAssocID="{2F0F0789-B289-4343-996F-E58976FE0B81}" presName="accent_2" presStyleCnt="0"/>
      <dgm:spPr/>
    </dgm:pt>
    <dgm:pt modelId="{04D89875-CF88-1443-B87D-F5BC0221D31E}" type="pres">
      <dgm:prSet presAssocID="{2F0F0789-B289-4343-996F-E58976FE0B81}" presName="accentRepeatNode" presStyleLbl="solidFgAcc1" presStyleIdx="1" presStyleCnt="4"/>
      <dgm:spPr/>
    </dgm:pt>
    <dgm:pt modelId="{5BFB963E-51B0-7C40-BA36-7FDC99062E48}" type="pres">
      <dgm:prSet presAssocID="{2E32B772-3D7D-5141-9591-2250BA6C9040}" presName="text_3" presStyleLbl="node1" presStyleIdx="2" presStyleCnt="4">
        <dgm:presLayoutVars>
          <dgm:bulletEnabled val="1"/>
        </dgm:presLayoutVars>
      </dgm:prSet>
      <dgm:spPr/>
      <dgm:t>
        <a:bodyPr/>
        <a:lstStyle/>
        <a:p>
          <a:endParaRPr lang="ru-RU"/>
        </a:p>
      </dgm:t>
    </dgm:pt>
    <dgm:pt modelId="{FF82A0AA-DF44-1641-8D7D-B453F1E4C5CD}" type="pres">
      <dgm:prSet presAssocID="{2E32B772-3D7D-5141-9591-2250BA6C9040}" presName="accent_3" presStyleCnt="0"/>
      <dgm:spPr/>
    </dgm:pt>
    <dgm:pt modelId="{3B86AF4E-9379-444B-AD92-17068037D36A}" type="pres">
      <dgm:prSet presAssocID="{2E32B772-3D7D-5141-9591-2250BA6C9040}" presName="accentRepeatNode" presStyleLbl="solidFgAcc1" presStyleIdx="2" presStyleCnt="4"/>
      <dgm:spPr/>
    </dgm:pt>
    <dgm:pt modelId="{3EB119E0-E692-3349-816E-C8247171276A}" type="pres">
      <dgm:prSet presAssocID="{D47AF3EF-D12C-EA4F-913A-F8969D589C74}" presName="text_4" presStyleLbl="node1" presStyleIdx="3" presStyleCnt="4">
        <dgm:presLayoutVars>
          <dgm:bulletEnabled val="1"/>
        </dgm:presLayoutVars>
      </dgm:prSet>
      <dgm:spPr/>
      <dgm:t>
        <a:bodyPr/>
        <a:lstStyle/>
        <a:p>
          <a:endParaRPr lang="ru-RU"/>
        </a:p>
      </dgm:t>
    </dgm:pt>
    <dgm:pt modelId="{72937986-217C-2241-BA4C-B4CCE150C788}" type="pres">
      <dgm:prSet presAssocID="{D47AF3EF-D12C-EA4F-913A-F8969D589C74}" presName="accent_4" presStyleCnt="0"/>
      <dgm:spPr/>
    </dgm:pt>
    <dgm:pt modelId="{2C3E874F-EB91-4949-B101-78B4F3F06AC6}" type="pres">
      <dgm:prSet presAssocID="{D47AF3EF-D12C-EA4F-913A-F8969D589C74}" presName="accentRepeatNode" presStyleLbl="solidFgAcc1" presStyleIdx="3" presStyleCnt="4"/>
      <dgm:spPr/>
    </dgm:pt>
  </dgm:ptLst>
  <dgm:cxnLst>
    <dgm:cxn modelId="{597C53CF-3B45-224C-820A-EC073F083F16}" srcId="{6AFB5D37-D768-5249-A354-3229D9D62E85}" destId="{2E32B772-3D7D-5141-9591-2250BA6C9040}" srcOrd="2" destOrd="0" parTransId="{6B966C2E-3E80-0942-B4E3-8FE083179378}" sibTransId="{22ED78A4-E3CD-7E47-94FC-9665DFA66758}"/>
    <dgm:cxn modelId="{B159F279-E0FC-2D4C-9631-B319A1DC0F6D}" type="presOf" srcId="{6AFB5D37-D768-5249-A354-3229D9D62E85}" destId="{929CF03C-033C-444B-8F19-70A1F215737B}" srcOrd="0" destOrd="0" presId="urn:microsoft.com/office/officeart/2008/layout/VerticalCurvedList"/>
    <dgm:cxn modelId="{6397F258-E1EB-C54B-9798-95FD1E894FFB}" type="presOf" srcId="{5C528F38-12F6-8241-A003-648C7E5F5AB4}" destId="{615534A3-2BB4-AE49-A875-6511304EBFBD}" srcOrd="0" destOrd="0" presId="urn:microsoft.com/office/officeart/2008/layout/VerticalCurvedList"/>
    <dgm:cxn modelId="{3742D130-D362-0E49-A2A5-EB213B350A74}" type="presOf" srcId="{2E32B772-3D7D-5141-9591-2250BA6C9040}" destId="{5BFB963E-51B0-7C40-BA36-7FDC99062E48}" srcOrd="0" destOrd="0" presId="urn:microsoft.com/office/officeart/2008/layout/VerticalCurvedList"/>
    <dgm:cxn modelId="{7046652C-898B-8540-9E6D-E005497C15DF}" srcId="{6AFB5D37-D768-5249-A354-3229D9D62E85}" destId="{2F0F0789-B289-4343-996F-E58976FE0B81}" srcOrd="1" destOrd="0" parTransId="{28D597F9-B26F-554F-937F-F51AF45A447B}" sibTransId="{044FB8CB-4E6F-F446-83AF-5E8CAE6A64ED}"/>
    <dgm:cxn modelId="{EA79C586-66AC-8C48-B908-A3536CF517AA}" srcId="{6AFB5D37-D768-5249-A354-3229D9D62E85}" destId="{D47AF3EF-D12C-EA4F-913A-F8969D589C74}" srcOrd="3" destOrd="0" parTransId="{E3D9B656-A35A-9C41-9C2D-E37EC3FCE94B}" sibTransId="{E70BB0C6-69FC-EA4B-A5D7-E33D79B77F59}"/>
    <dgm:cxn modelId="{A6A6BA50-FBEA-C04A-8006-236AE798ACAE}" srcId="{6AFB5D37-D768-5249-A354-3229D9D62E85}" destId="{D7E27EA5-D1C7-894E-83E3-FF1F2DAB13B6}" srcOrd="0" destOrd="0" parTransId="{451D6FB5-67B2-F249-9B62-B96C4F379E0E}" sibTransId="{5C528F38-12F6-8241-A003-648C7E5F5AB4}"/>
    <dgm:cxn modelId="{5CC23D54-C231-DA49-85CD-6C65E46280AC}" type="presOf" srcId="{2F0F0789-B289-4343-996F-E58976FE0B81}" destId="{3EC724EC-CDCE-1C48-BB50-2326622BE6B9}" srcOrd="0" destOrd="0" presId="urn:microsoft.com/office/officeart/2008/layout/VerticalCurvedList"/>
    <dgm:cxn modelId="{DC31A47D-58EC-FA42-BA83-EB69F8B21F69}" type="presOf" srcId="{D47AF3EF-D12C-EA4F-913A-F8969D589C74}" destId="{3EB119E0-E692-3349-816E-C8247171276A}" srcOrd="0" destOrd="0" presId="urn:microsoft.com/office/officeart/2008/layout/VerticalCurvedList"/>
    <dgm:cxn modelId="{89AFB23F-FA3B-5A45-B27C-C14103D6427A}" type="presOf" srcId="{D7E27EA5-D1C7-894E-83E3-FF1F2DAB13B6}" destId="{CF08F837-2152-D344-A525-E835D8B5A0E6}" srcOrd="0" destOrd="0" presId="urn:microsoft.com/office/officeart/2008/layout/VerticalCurvedList"/>
    <dgm:cxn modelId="{D090EA54-0C8A-8E42-8906-34B035A73B79}" type="presParOf" srcId="{929CF03C-033C-444B-8F19-70A1F215737B}" destId="{D00AA879-0770-B847-B85F-395ECA5381BB}" srcOrd="0" destOrd="0" presId="urn:microsoft.com/office/officeart/2008/layout/VerticalCurvedList"/>
    <dgm:cxn modelId="{7D96502B-885E-B94A-8FE0-E575B5CA681B}" type="presParOf" srcId="{D00AA879-0770-B847-B85F-395ECA5381BB}" destId="{D64BC8C5-86F3-9A47-9E3F-ABEB1F792C9A}" srcOrd="0" destOrd="0" presId="urn:microsoft.com/office/officeart/2008/layout/VerticalCurvedList"/>
    <dgm:cxn modelId="{6C3EB841-0B6D-3847-A789-E1E4EA5627BC}" type="presParOf" srcId="{D64BC8C5-86F3-9A47-9E3F-ABEB1F792C9A}" destId="{C873EAB4-F3E1-B441-B47A-CD7E4F14A05E}" srcOrd="0" destOrd="0" presId="urn:microsoft.com/office/officeart/2008/layout/VerticalCurvedList"/>
    <dgm:cxn modelId="{8B51DD12-5BAF-1D45-9CE7-ADDB63017939}" type="presParOf" srcId="{D64BC8C5-86F3-9A47-9E3F-ABEB1F792C9A}" destId="{615534A3-2BB4-AE49-A875-6511304EBFBD}" srcOrd="1" destOrd="0" presId="urn:microsoft.com/office/officeart/2008/layout/VerticalCurvedList"/>
    <dgm:cxn modelId="{7D4919DA-E6F8-D348-96C1-CDDED849CC3A}" type="presParOf" srcId="{D64BC8C5-86F3-9A47-9E3F-ABEB1F792C9A}" destId="{67757ABA-78AF-3C46-A50C-B09061803DCA}" srcOrd="2" destOrd="0" presId="urn:microsoft.com/office/officeart/2008/layout/VerticalCurvedList"/>
    <dgm:cxn modelId="{EF25FCB4-3D06-524E-BF2F-DDC036E15510}" type="presParOf" srcId="{D64BC8C5-86F3-9A47-9E3F-ABEB1F792C9A}" destId="{256A7544-0298-8A45-B9E8-6807DA19E7D9}" srcOrd="3" destOrd="0" presId="urn:microsoft.com/office/officeart/2008/layout/VerticalCurvedList"/>
    <dgm:cxn modelId="{4F4689B8-9826-F140-B40B-4EE20E95421E}" type="presParOf" srcId="{D00AA879-0770-B847-B85F-395ECA5381BB}" destId="{CF08F837-2152-D344-A525-E835D8B5A0E6}" srcOrd="1" destOrd="0" presId="urn:microsoft.com/office/officeart/2008/layout/VerticalCurvedList"/>
    <dgm:cxn modelId="{335C44FF-A456-364A-9CFB-7B1B5BA7DF6E}" type="presParOf" srcId="{D00AA879-0770-B847-B85F-395ECA5381BB}" destId="{942BB017-3D83-CF40-9EBF-C3E0EB1264FD}" srcOrd="2" destOrd="0" presId="urn:microsoft.com/office/officeart/2008/layout/VerticalCurvedList"/>
    <dgm:cxn modelId="{293B527E-19BB-8947-85DC-7DEB4874229D}" type="presParOf" srcId="{942BB017-3D83-CF40-9EBF-C3E0EB1264FD}" destId="{F115CC8D-FB78-C942-8C29-363B252B4C6A}" srcOrd="0" destOrd="0" presId="urn:microsoft.com/office/officeart/2008/layout/VerticalCurvedList"/>
    <dgm:cxn modelId="{AD572516-AAF0-BF40-8B39-F411F73AA1DE}" type="presParOf" srcId="{D00AA879-0770-B847-B85F-395ECA5381BB}" destId="{3EC724EC-CDCE-1C48-BB50-2326622BE6B9}" srcOrd="3" destOrd="0" presId="urn:microsoft.com/office/officeart/2008/layout/VerticalCurvedList"/>
    <dgm:cxn modelId="{668A4778-00A2-3F44-ADE5-7E2C646DCBF4}" type="presParOf" srcId="{D00AA879-0770-B847-B85F-395ECA5381BB}" destId="{7C72D35C-35FA-6C4E-8B75-D76E6D25205C}" srcOrd="4" destOrd="0" presId="urn:microsoft.com/office/officeart/2008/layout/VerticalCurvedList"/>
    <dgm:cxn modelId="{0BE37386-AD9E-964C-BE89-A1EBC897C4BD}" type="presParOf" srcId="{7C72D35C-35FA-6C4E-8B75-D76E6D25205C}" destId="{04D89875-CF88-1443-B87D-F5BC0221D31E}" srcOrd="0" destOrd="0" presId="urn:microsoft.com/office/officeart/2008/layout/VerticalCurvedList"/>
    <dgm:cxn modelId="{B9FFFD4A-9E73-0949-9A35-90761B5C33AF}" type="presParOf" srcId="{D00AA879-0770-B847-B85F-395ECA5381BB}" destId="{5BFB963E-51B0-7C40-BA36-7FDC99062E48}" srcOrd="5" destOrd="0" presId="urn:microsoft.com/office/officeart/2008/layout/VerticalCurvedList"/>
    <dgm:cxn modelId="{B725BA13-3AEB-6B41-8ADC-D6C6F0CFEE3D}" type="presParOf" srcId="{D00AA879-0770-B847-B85F-395ECA5381BB}" destId="{FF82A0AA-DF44-1641-8D7D-B453F1E4C5CD}" srcOrd="6" destOrd="0" presId="urn:microsoft.com/office/officeart/2008/layout/VerticalCurvedList"/>
    <dgm:cxn modelId="{88D1937B-B7E3-E346-B27A-3DA7D2F7DA66}" type="presParOf" srcId="{FF82A0AA-DF44-1641-8D7D-B453F1E4C5CD}" destId="{3B86AF4E-9379-444B-AD92-17068037D36A}" srcOrd="0" destOrd="0" presId="urn:microsoft.com/office/officeart/2008/layout/VerticalCurvedList"/>
    <dgm:cxn modelId="{885AB3E3-DFCA-9B4F-8AFB-2545EB95C38D}" type="presParOf" srcId="{D00AA879-0770-B847-B85F-395ECA5381BB}" destId="{3EB119E0-E692-3349-816E-C8247171276A}" srcOrd="7" destOrd="0" presId="urn:microsoft.com/office/officeart/2008/layout/VerticalCurvedList"/>
    <dgm:cxn modelId="{32852D7E-7900-5A4E-A1CD-668D31F9B6D5}" type="presParOf" srcId="{D00AA879-0770-B847-B85F-395ECA5381BB}" destId="{72937986-217C-2241-BA4C-B4CCE150C788}" srcOrd="8" destOrd="0" presId="urn:microsoft.com/office/officeart/2008/layout/VerticalCurvedList"/>
    <dgm:cxn modelId="{8D2BC7CA-BFC8-5B41-A47E-5EF63691AD67}" type="presParOf" srcId="{72937986-217C-2241-BA4C-B4CCE150C788}" destId="{2C3E874F-EB91-4949-B101-78B4F3F06AC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5534A3-2BB4-AE49-A875-6511304EBFBD}">
      <dsp:nvSpPr>
        <dsp:cNvPr id="0" name=""/>
        <dsp:cNvSpPr/>
      </dsp:nvSpPr>
      <dsp:spPr>
        <a:xfrm>
          <a:off x="-4356855" y="-668304"/>
          <a:ext cx="5190706" cy="5190706"/>
        </a:xfrm>
        <a:prstGeom prst="blockArc">
          <a:avLst>
            <a:gd name="adj1" fmla="val 18900000"/>
            <a:gd name="adj2" fmla="val 2700000"/>
            <a:gd name="adj3" fmla="val 416"/>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08F837-2152-D344-A525-E835D8B5A0E6}">
      <dsp:nvSpPr>
        <dsp:cNvPr id="0" name=""/>
        <dsp:cNvSpPr/>
      </dsp:nvSpPr>
      <dsp:spPr>
        <a:xfrm>
          <a:off x="436828" y="296302"/>
          <a:ext cx="5512050" cy="592914"/>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0626" tIns="50800" rIns="50800" bIns="50800" numCol="1" spcCol="1270" anchor="ctr" anchorCtr="0">
          <a:noAutofit/>
        </a:bodyPr>
        <a:lstStyle/>
        <a:p>
          <a:pPr lvl="0" algn="l" defTabSz="889000">
            <a:lnSpc>
              <a:spcPct val="90000"/>
            </a:lnSpc>
            <a:spcBef>
              <a:spcPct val="0"/>
            </a:spcBef>
            <a:spcAft>
              <a:spcPct val="35000"/>
            </a:spcAft>
          </a:pPr>
          <a:r>
            <a:rPr lang="en-US" sz="2000" b="0" i="0" u="none" strike="noStrike" kern="1200" baseline="0" dirty="0" smtClean="0">
              <a:latin typeface="Times New Roman" panose="02020603050405020304" pitchFamily="18" charset="0"/>
            </a:rPr>
            <a:t>Formation of a database and collection of information.</a:t>
          </a:r>
          <a:endParaRPr lang="ru-RU" sz="2000" kern="1200" dirty="0">
            <a:latin typeface="Times New Roman" panose="02020603050405020304" pitchFamily="18" charset="0"/>
            <a:cs typeface="Times New Roman" panose="02020603050405020304" pitchFamily="18" charset="0"/>
          </a:endParaRPr>
        </a:p>
      </dsp:txBody>
      <dsp:txXfrm>
        <a:off x="436828" y="296302"/>
        <a:ext cx="5512050" cy="592914"/>
      </dsp:txXfrm>
    </dsp:sp>
    <dsp:sp modelId="{F115CC8D-FB78-C942-8C29-363B252B4C6A}">
      <dsp:nvSpPr>
        <dsp:cNvPr id="0" name=""/>
        <dsp:cNvSpPr/>
      </dsp:nvSpPr>
      <dsp:spPr>
        <a:xfrm>
          <a:off x="66256" y="222188"/>
          <a:ext cx="741142" cy="74114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3EC724EC-CDCE-1C48-BB50-2326622BE6B9}">
      <dsp:nvSpPr>
        <dsp:cNvPr id="0" name=""/>
        <dsp:cNvSpPr/>
      </dsp:nvSpPr>
      <dsp:spPr>
        <a:xfrm>
          <a:off x="776759" y="1185828"/>
          <a:ext cx="5172119" cy="592914"/>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0626" tIns="50800" rIns="50800" bIns="50800" numCol="1" spcCol="1270" anchor="ctr" anchorCtr="0">
          <a:noAutofit/>
        </a:bodyPr>
        <a:lstStyle/>
        <a:p>
          <a:pPr lvl="0" algn="l" defTabSz="889000">
            <a:lnSpc>
              <a:spcPct val="90000"/>
            </a:lnSpc>
            <a:spcBef>
              <a:spcPct val="0"/>
            </a:spcBef>
            <a:spcAft>
              <a:spcPct val="35000"/>
            </a:spcAft>
          </a:pPr>
          <a:r>
            <a:rPr lang="en-US" sz="2000" b="0" i="0" u="none" strike="noStrike" kern="1200" baseline="0" dirty="0" smtClean="0">
              <a:latin typeface="Times New Roman" panose="02020603050405020304" pitchFamily="18" charset="0"/>
            </a:rPr>
            <a:t>Risk analysis and assessment.</a:t>
          </a:r>
          <a:endParaRPr lang="ru-RU" sz="2000" kern="1200" dirty="0">
            <a:latin typeface="Times New Roman" panose="02020603050405020304" pitchFamily="18" charset="0"/>
            <a:cs typeface="Times New Roman" panose="02020603050405020304" pitchFamily="18" charset="0"/>
          </a:endParaRPr>
        </a:p>
      </dsp:txBody>
      <dsp:txXfrm>
        <a:off x="776759" y="1185828"/>
        <a:ext cx="5172119" cy="592914"/>
      </dsp:txXfrm>
    </dsp:sp>
    <dsp:sp modelId="{04D89875-CF88-1443-B87D-F5BC0221D31E}">
      <dsp:nvSpPr>
        <dsp:cNvPr id="0" name=""/>
        <dsp:cNvSpPr/>
      </dsp:nvSpPr>
      <dsp:spPr>
        <a:xfrm>
          <a:off x="406188" y="1111714"/>
          <a:ext cx="741142" cy="74114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5BFB963E-51B0-7C40-BA36-7FDC99062E48}">
      <dsp:nvSpPr>
        <dsp:cNvPr id="0" name=""/>
        <dsp:cNvSpPr/>
      </dsp:nvSpPr>
      <dsp:spPr>
        <a:xfrm>
          <a:off x="776759" y="2075354"/>
          <a:ext cx="5172119" cy="592914"/>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0626" tIns="50800" rIns="50800" bIns="50800" numCol="1" spcCol="1270" anchor="ctr" anchorCtr="0">
          <a:noAutofit/>
        </a:bodyPr>
        <a:lstStyle/>
        <a:p>
          <a:pPr lvl="0" algn="l" defTabSz="889000">
            <a:lnSpc>
              <a:spcPct val="90000"/>
            </a:lnSpc>
            <a:spcBef>
              <a:spcPct val="0"/>
            </a:spcBef>
            <a:spcAft>
              <a:spcPct val="35000"/>
            </a:spcAft>
          </a:pPr>
          <a:r>
            <a:rPr lang="en-US" sz="2000" kern="1200" dirty="0" smtClean="0">
              <a:latin typeface="Times New Roman" panose="02020603050405020304" pitchFamily="18" charset="0"/>
              <a:cs typeface="Times New Roman" panose="02020603050405020304" pitchFamily="18" charset="0"/>
            </a:rPr>
            <a:t>guidelines for customs officials to </a:t>
          </a:r>
          <a:r>
            <a:rPr lang="en-US" sz="2000" kern="1200" dirty="0" err="1" smtClean="0">
              <a:latin typeface="Times New Roman" panose="02020603050405020304" pitchFamily="18" charset="0"/>
              <a:cs typeface="Times New Roman" panose="02020603050405020304" pitchFamily="18" charset="0"/>
            </a:rPr>
            <a:t>analyse</a:t>
          </a:r>
          <a:r>
            <a:rPr lang="en-US" sz="2000" kern="1200" dirty="0" smtClean="0">
              <a:latin typeface="Times New Roman" panose="02020603050405020304" pitchFamily="18" charset="0"/>
              <a:cs typeface="Times New Roman" panose="02020603050405020304" pitchFamily="18" charset="0"/>
            </a:rPr>
            <a:t>, identify and assess risks</a:t>
          </a:r>
          <a:endParaRPr lang="ru-RU" sz="2000" kern="1200" dirty="0"/>
        </a:p>
      </dsp:txBody>
      <dsp:txXfrm>
        <a:off x="776759" y="2075354"/>
        <a:ext cx="5172119" cy="592914"/>
      </dsp:txXfrm>
    </dsp:sp>
    <dsp:sp modelId="{3B86AF4E-9379-444B-AD92-17068037D36A}">
      <dsp:nvSpPr>
        <dsp:cNvPr id="0" name=""/>
        <dsp:cNvSpPr/>
      </dsp:nvSpPr>
      <dsp:spPr>
        <a:xfrm>
          <a:off x="406188" y="2001239"/>
          <a:ext cx="741142" cy="74114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3EB119E0-E692-3349-816E-C8247171276A}">
      <dsp:nvSpPr>
        <dsp:cNvPr id="0" name=""/>
        <dsp:cNvSpPr/>
      </dsp:nvSpPr>
      <dsp:spPr>
        <a:xfrm>
          <a:off x="436828" y="2964879"/>
          <a:ext cx="5512050" cy="592914"/>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70626" tIns="50800" rIns="50800" bIns="50800" numCol="1" spcCol="1270" anchor="ctr" anchorCtr="0">
          <a:noAutofit/>
        </a:bodyPr>
        <a:lstStyle/>
        <a:p>
          <a:pPr lvl="0" algn="l" defTabSz="889000">
            <a:lnSpc>
              <a:spcPct val="90000"/>
            </a:lnSpc>
            <a:spcBef>
              <a:spcPct val="0"/>
            </a:spcBef>
            <a:spcAft>
              <a:spcPct val="35000"/>
            </a:spcAft>
          </a:pPr>
          <a:r>
            <a:rPr lang="en-US" sz="2000" b="0" i="0" u="none" strike="noStrike" kern="1200" baseline="0" dirty="0" smtClean="0">
              <a:latin typeface="Times New Roman" panose="02020603050405020304" pitchFamily="18" charset="0"/>
            </a:rPr>
            <a:t>Control and reporting.</a:t>
          </a:r>
          <a:endParaRPr lang="ru-RU" sz="2000" kern="1200" dirty="0">
            <a:latin typeface="Times New Roman" panose="02020603050405020304" pitchFamily="18" charset="0"/>
            <a:cs typeface="Times New Roman" panose="02020603050405020304" pitchFamily="18" charset="0"/>
          </a:endParaRPr>
        </a:p>
      </dsp:txBody>
      <dsp:txXfrm>
        <a:off x="436828" y="2964879"/>
        <a:ext cx="5512050" cy="592914"/>
      </dsp:txXfrm>
    </dsp:sp>
    <dsp:sp modelId="{2C3E874F-EB91-4949-B101-78B4F3F06AC6}">
      <dsp:nvSpPr>
        <dsp:cNvPr id="0" name=""/>
        <dsp:cNvSpPr/>
      </dsp:nvSpPr>
      <dsp:spPr>
        <a:xfrm>
          <a:off x="66256" y="2890765"/>
          <a:ext cx="741142" cy="74114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3572"/>
            <a:ext cx="133350" cy="985519"/>
          </a:xfrm>
          <a:custGeom>
            <a:avLst/>
            <a:gdLst/>
            <a:ahLst/>
            <a:cxnLst/>
            <a:rect l="l" t="t" r="r" b="b"/>
            <a:pathLst>
              <a:path w="133350" h="985519">
                <a:moveTo>
                  <a:pt x="133350" y="985362"/>
                </a:moveTo>
                <a:lnTo>
                  <a:pt x="0" y="985362"/>
                </a:lnTo>
                <a:lnTo>
                  <a:pt x="0" y="0"/>
                </a:lnTo>
                <a:lnTo>
                  <a:pt x="133350" y="0"/>
                </a:lnTo>
                <a:lnTo>
                  <a:pt x="133350" y="985362"/>
                </a:lnTo>
                <a:close/>
              </a:path>
            </a:pathLst>
          </a:custGeom>
          <a:solidFill>
            <a:srgbClr val="DA7462"/>
          </a:solidFill>
        </p:spPr>
        <p:txBody>
          <a:bodyPr wrap="square" lIns="0" tIns="0" rIns="0" bIns="0" rtlCol="0"/>
          <a:lstStyle/>
          <a:p>
            <a:endParaRPr/>
          </a:p>
        </p:txBody>
      </p:sp>
      <p:sp>
        <p:nvSpPr>
          <p:cNvPr id="17" name="bg object 17"/>
          <p:cNvSpPr/>
          <p:nvPr/>
        </p:nvSpPr>
        <p:spPr>
          <a:xfrm>
            <a:off x="5414234" y="3782729"/>
            <a:ext cx="1548765" cy="134620"/>
          </a:xfrm>
          <a:custGeom>
            <a:avLst/>
            <a:gdLst/>
            <a:ahLst/>
            <a:cxnLst/>
            <a:rect l="l" t="t" r="r" b="b"/>
            <a:pathLst>
              <a:path w="1548765" h="134620">
                <a:moveTo>
                  <a:pt x="1548556" y="134094"/>
                </a:moveTo>
                <a:lnTo>
                  <a:pt x="0" y="134094"/>
                </a:lnTo>
                <a:lnTo>
                  <a:pt x="0" y="0"/>
                </a:lnTo>
                <a:lnTo>
                  <a:pt x="1548556" y="0"/>
                </a:lnTo>
                <a:lnTo>
                  <a:pt x="1548556" y="134094"/>
                </a:lnTo>
                <a:close/>
              </a:path>
            </a:pathLst>
          </a:custGeom>
          <a:solidFill>
            <a:srgbClr val="DA7462"/>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3613253" y="2674126"/>
            <a:ext cx="244524" cy="245566"/>
          </a:xfrm>
          <a:prstGeom prst="rect">
            <a:avLst/>
          </a:prstGeom>
        </p:spPr>
      </p:pic>
      <p:pic>
        <p:nvPicPr>
          <p:cNvPr id="19" name="bg object 19"/>
          <p:cNvPicPr/>
          <p:nvPr/>
        </p:nvPicPr>
        <p:blipFill>
          <a:blip r:embed="rId3" cstate="print"/>
          <a:stretch>
            <a:fillRect/>
          </a:stretch>
        </p:blipFill>
        <p:spPr>
          <a:xfrm>
            <a:off x="2589041" y="2674126"/>
            <a:ext cx="244484" cy="245566"/>
          </a:xfrm>
          <a:prstGeom prst="rect">
            <a:avLst/>
          </a:prstGeom>
        </p:spPr>
      </p:pic>
      <p:pic>
        <p:nvPicPr>
          <p:cNvPr id="20" name="bg object 20"/>
          <p:cNvPicPr/>
          <p:nvPr/>
        </p:nvPicPr>
        <p:blipFill>
          <a:blip r:embed="rId4" cstate="print"/>
          <a:stretch>
            <a:fillRect/>
          </a:stretch>
        </p:blipFill>
        <p:spPr>
          <a:xfrm>
            <a:off x="3101147" y="2674126"/>
            <a:ext cx="244524" cy="245566"/>
          </a:xfrm>
          <a:prstGeom prst="rect">
            <a:avLst/>
          </a:prstGeom>
        </p:spPr>
      </p:pic>
      <p:pic>
        <p:nvPicPr>
          <p:cNvPr id="21" name="bg object 21"/>
          <p:cNvPicPr/>
          <p:nvPr/>
        </p:nvPicPr>
        <p:blipFill>
          <a:blip r:embed="rId5" cstate="print"/>
          <a:stretch>
            <a:fillRect/>
          </a:stretch>
        </p:blipFill>
        <p:spPr>
          <a:xfrm>
            <a:off x="4125355" y="2696971"/>
            <a:ext cx="245445" cy="199833"/>
          </a:xfrm>
          <a:prstGeom prst="rect">
            <a:avLst/>
          </a:prstGeom>
        </p:spPr>
      </p:pic>
      <p:sp>
        <p:nvSpPr>
          <p:cNvPr id="2" name="Holder 2"/>
          <p:cNvSpPr>
            <a:spLocks noGrp="1"/>
          </p:cNvSpPr>
          <p:nvPr>
            <p:ph type="ctrTitle"/>
          </p:nvPr>
        </p:nvSpPr>
        <p:spPr>
          <a:xfrm>
            <a:off x="2938430" y="906208"/>
            <a:ext cx="1101788" cy="379730"/>
          </a:xfrm>
          <a:prstGeom prst="rect">
            <a:avLst/>
          </a:prstGeom>
        </p:spPr>
        <p:txBody>
          <a:bodyPr wrap="square" lIns="0" tIns="0" rIns="0" bIns="0">
            <a:spAutoFit/>
          </a:bodyPr>
          <a:lstStyle>
            <a:lvl1pPr>
              <a:defRPr sz="1350" b="1" i="0">
                <a:solidFill>
                  <a:srgbClr val="424242"/>
                </a:solidFill>
                <a:latin typeface="Arial Narrow"/>
                <a:cs typeface="Arial Narrow"/>
              </a:defRPr>
            </a:lvl1pPr>
          </a:lstStyle>
          <a:p>
            <a:endParaRPr/>
          </a:p>
        </p:txBody>
      </p:sp>
      <p:sp>
        <p:nvSpPr>
          <p:cNvPr id="3" name="Holder 3"/>
          <p:cNvSpPr>
            <a:spLocks noGrp="1"/>
          </p:cNvSpPr>
          <p:nvPr>
            <p:ph type="subTitle" idx="4"/>
          </p:nvPr>
        </p:nvSpPr>
        <p:spPr>
          <a:xfrm>
            <a:off x="1046797" y="2201164"/>
            <a:ext cx="4885055" cy="982662"/>
          </a:xfrm>
          <a:prstGeom prst="rect">
            <a:avLst/>
          </a:prstGeom>
        </p:spPr>
        <p:txBody>
          <a:bodyPr wrap="square" lIns="0" tIns="0" rIns="0" bIns="0">
            <a:spAutoFit/>
          </a:bodyPr>
          <a:lstStyle>
            <a:lvl1pPr>
              <a:defRPr sz="1200" b="0" i="0">
                <a:solidFill>
                  <a:srgbClr val="B6534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350" b="1" i="0">
                <a:solidFill>
                  <a:srgbClr val="424242"/>
                </a:solidFill>
                <a:latin typeface="Arial Narrow"/>
                <a:cs typeface="Arial Narrow"/>
              </a:defRPr>
            </a:lvl1pPr>
          </a:lstStyle>
          <a:p>
            <a:endParaRPr/>
          </a:p>
        </p:txBody>
      </p:sp>
      <p:sp>
        <p:nvSpPr>
          <p:cNvPr id="3" name="Holder 3"/>
          <p:cNvSpPr>
            <a:spLocks noGrp="1"/>
          </p:cNvSpPr>
          <p:nvPr>
            <p:ph type="body" idx="1"/>
          </p:nvPr>
        </p:nvSpPr>
        <p:spPr/>
        <p:txBody>
          <a:bodyPr lIns="0" tIns="0" rIns="0" bIns="0"/>
          <a:lstStyle>
            <a:lvl1pPr>
              <a:defRPr sz="1200" b="0" i="0">
                <a:solidFill>
                  <a:srgbClr val="B6534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350" b="1" i="0">
                <a:solidFill>
                  <a:srgbClr val="424242"/>
                </a:solidFill>
                <a:latin typeface="Arial Narrow"/>
                <a:cs typeface="Arial Narrow"/>
              </a:defRPr>
            </a:lvl1pPr>
          </a:lstStyle>
          <a:p>
            <a:endParaRPr/>
          </a:p>
        </p:txBody>
      </p:sp>
      <p:sp>
        <p:nvSpPr>
          <p:cNvPr id="3" name="Holder 3"/>
          <p:cNvSpPr>
            <a:spLocks noGrp="1"/>
          </p:cNvSpPr>
          <p:nvPr>
            <p:ph sz="half" idx="2"/>
          </p:nvPr>
        </p:nvSpPr>
        <p:spPr>
          <a:xfrm>
            <a:off x="348932" y="904049"/>
            <a:ext cx="3035712" cy="259422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594004" y="904049"/>
            <a:ext cx="3035712" cy="259422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350" b="1" i="0">
                <a:solidFill>
                  <a:srgbClr val="424242"/>
                </a:solidFill>
                <a:latin typeface="Arial Narrow"/>
                <a:cs typeface="Arial Narrow"/>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828713" y="2639534"/>
            <a:ext cx="134620" cy="1273810"/>
          </a:xfrm>
          <a:custGeom>
            <a:avLst/>
            <a:gdLst/>
            <a:ahLst/>
            <a:cxnLst/>
            <a:rect l="l" t="t" r="r" b="b"/>
            <a:pathLst>
              <a:path w="134620" h="1273810">
                <a:moveTo>
                  <a:pt x="134094" y="1273522"/>
                </a:moveTo>
                <a:lnTo>
                  <a:pt x="0" y="1273522"/>
                </a:lnTo>
                <a:lnTo>
                  <a:pt x="0" y="0"/>
                </a:lnTo>
                <a:lnTo>
                  <a:pt x="134094" y="0"/>
                </a:lnTo>
                <a:lnTo>
                  <a:pt x="134094" y="1273522"/>
                </a:lnTo>
                <a:close/>
              </a:path>
            </a:pathLst>
          </a:custGeom>
          <a:solidFill>
            <a:srgbClr val="DA7462"/>
          </a:solidFill>
        </p:spPr>
        <p:txBody>
          <a:bodyPr wrap="square" lIns="0" tIns="0" rIns="0" bIns="0" rtlCol="0"/>
          <a:lstStyle/>
          <a:p>
            <a:endParaRPr/>
          </a:p>
        </p:txBody>
      </p:sp>
      <p:sp>
        <p:nvSpPr>
          <p:cNvPr id="17" name="bg object 17"/>
          <p:cNvSpPr/>
          <p:nvPr/>
        </p:nvSpPr>
        <p:spPr>
          <a:xfrm>
            <a:off x="0" y="3571"/>
            <a:ext cx="5040630" cy="130175"/>
          </a:xfrm>
          <a:custGeom>
            <a:avLst/>
            <a:gdLst/>
            <a:ahLst/>
            <a:cxnLst/>
            <a:rect l="l" t="t" r="r" b="b"/>
            <a:pathLst>
              <a:path w="5040630" h="130175">
                <a:moveTo>
                  <a:pt x="0" y="0"/>
                </a:moveTo>
                <a:lnTo>
                  <a:pt x="5040008" y="0"/>
                </a:lnTo>
                <a:lnTo>
                  <a:pt x="5040008" y="129778"/>
                </a:lnTo>
                <a:lnTo>
                  <a:pt x="0" y="129778"/>
                </a:lnTo>
                <a:lnTo>
                  <a:pt x="0" y="0"/>
                </a:lnTo>
                <a:close/>
              </a:path>
            </a:pathLst>
          </a:custGeom>
          <a:solidFill>
            <a:srgbClr val="DA7462"/>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0" y="547717"/>
            <a:ext cx="3481536" cy="2825352"/>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Заголовок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8758" y="788113"/>
            <a:ext cx="6281408" cy="207749"/>
          </a:xfrm>
        </p:spPr>
        <p:txBody>
          <a:bodyPr/>
          <a:lstStyle/>
          <a:p>
            <a:r>
              <a:rPr lang="ru-RU" smtClean="0"/>
              <a:t>Образец заголовка</a:t>
            </a:r>
            <a:endParaRPr lang="en-US"/>
          </a:p>
        </p:txBody>
      </p:sp>
      <p:sp>
        <p:nvSpPr>
          <p:cNvPr id="3" name="Текст 2"/>
          <p:cNvSpPr>
            <a:spLocks noGrp="1"/>
          </p:cNvSpPr>
          <p:nvPr>
            <p:ph type="body" idx="1"/>
          </p:nvPr>
        </p:nvSpPr>
        <p:spPr>
          <a:xfrm>
            <a:off x="267475" y="930928"/>
            <a:ext cx="3465195" cy="12926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a:xfrm>
            <a:off x="348932" y="3655504"/>
            <a:ext cx="1605089" cy="276999"/>
          </a:xfrm>
        </p:spPr>
        <p:txBody>
          <a:bodyPr/>
          <a:lstStyle/>
          <a:p>
            <a:fld id="{A3101A50-3015-4FD0-8E35-FE9F9759321A}" type="datetimeFigureOut">
              <a:rPr lang="en-US" smtClean="0"/>
              <a:t>10/12/2023</a:t>
            </a:fld>
            <a:endParaRPr lang="en-US"/>
          </a:p>
        </p:txBody>
      </p:sp>
      <p:sp>
        <p:nvSpPr>
          <p:cNvPr id="5" name="Нижний колонтитул 4"/>
          <p:cNvSpPr>
            <a:spLocks noGrp="1"/>
          </p:cNvSpPr>
          <p:nvPr>
            <p:ph type="ftr" sz="quarter" idx="11"/>
          </p:nvPr>
        </p:nvSpPr>
        <p:spPr>
          <a:xfrm>
            <a:off x="2372741" y="3655504"/>
            <a:ext cx="2233168" cy="276999"/>
          </a:xfrm>
        </p:spPr>
        <p:txBody>
          <a:bodyPr/>
          <a:lstStyle/>
          <a:p>
            <a:endParaRPr lang="en-US"/>
          </a:p>
        </p:txBody>
      </p:sp>
      <p:sp>
        <p:nvSpPr>
          <p:cNvPr id="6" name="Номер слайда 5"/>
          <p:cNvSpPr>
            <a:spLocks noGrp="1"/>
          </p:cNvSpPr>
          <p:nvPr>
            <p:ph type="sldNum" sz="quarter" idx="12"/>
          </p:nvPr>
        </p:nvSpPr>
        <p:spPr>
          <a:xfrm>
            <a:off x="5024628" y="3655504"/>
            <a:ext cx="1605089" cy="276999"/>
          </a:xfrm>
        </p:spPr>
        <p:txBody>
          <a:bodyPr/>
          <a:lstStyle/>
          <a:p>
            <a:fld id="{8B92CD79-C3BF-494A-B72D-438950AA0EBF}" type="slidenum">
              <a:rPr lang="en-US" smtClean="0"/>
              <a:t>‹#›</a:t>
            </a:fld>
            <a:endParaRPr lang="en-US"/>
          </a:p>
        </p:txBody>
      </p:sp>
    </p:spTree>
    <p:extLst>
      <p:ext uri="{BB962C8B-B14F-4D97-AF65-F5344CB8AC3E}">
        <p14:creationId xmlns:p14="http://schemas.microsoft.com/office/powerpoint/2010/main" val="39086510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58758" y="788113"/>
            <a:ext cx="6281408" cy="278776"/>
          </a:xfrm>
          <a:prstGeom prst="rect">
            <a:avLst/>
          </a:prstGeom>
        </p:spPr>
        <p:txBody>
          <a:bodyPr wrap="square" lIns="0" tIns="0" rIns="0" bIns="0">
            <a:spAutoFit/>
          </a:bodyPr>
          <a:lstStyle>
            <a:lvl1pPr>
              <a:defRPr sz="1350" b="1" i="0">
                <a:solidFill>
                  <a:srgbClr val="424242"/>
                </a:solidFill>
                <a:latin typeface="Arial Narrow"/>
                <a:cs typeface="Arial Narrow"/>
              </a:defRPr>
            </a:lvl1pPr>
          </a:lstStyle>
          <a:p>
            <a:endParaRPr/>
          </a:p>
        </p:txBody>
      </p:sp>
      <p:sp>
        <p:nvSpPr>
          <p:cNvPr id="3" name="Holder 3"/>
          <p:cNvSpPr>
            <a:spLocks noGrp="1"/>
          </p:cNvSpPr>
          <p:nvPr>
            <p:ph type="body" idx="1"/>
          </p:nvPr>
        </p:nvSpPr>
        <p:spPr>
          <a:xfrm>
            <a:off x="267475" y="930928"/>
            <a:ext cx="3465195" cy="1941830"/>
          </a:xfrm>
          <a:prstGeom prst="rect">
            <a:avLst/>
          </a:prstGeom>
        </p:spPr>
        <p:txBody>
          <a:bodyPr wrap="square" lIns="0" tIns="0" rIns="0" bIns="0">
            <a:spAutoFit/>
          </a:bodyPr>
          <a:lstStyle>
            <a:lvl1pPr>
              <a:defRPr sz="1200" b="0" i="0">
                <a:solidFill>
                  <a:srgbClr val="B65341"/>
                </a:solidFill>
                <a:latin typeface="Calibri"/>
                <a:cs typeface="Calibri"/>
              </a:defRPr>
            </a:lvl1pPr>
          </a:lstStyle>
          <a:p>
            <a:endParaRPr/>
          </a:p>
        </p:txBody>
      </p:sp>
      <p:sp>
        <p:nvSpPr>
          <p:cNvPr id="4" name="Holder 4"/>
          <p:cNvSpPr>
            <a:spLocks noGrp="1"/>
          </p:cNvSpPr>
          <p:nvPr>
            <p:ph type="ftr" sz="quarter" idx="5"/>
          </p:nvPr>
        </p:nvSpPr>
        <p:spPr>
          <a:xfrm>
            <a:off x="2372741" y="3655504"/>
            <a:ext cx="2233168" cy="19653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48932" y="3655504"/>
            <a:ext cx="1605089" cy="19653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10/12/2023</a:t>
            </a:fld>
            <a:endParaRPr lang="en-US"/>
          </a:p>
        </p:txBody>
      </p:sp>
      <p:sp>
        <p:nvSpPr>
          <p:cNvPr id="6" name="Holder 6"/>
          <p:cNvSpPr>
            <a:spLocks noGrp="1"/>
          </p:cNvSpPr>
          <p:nvPr>
            <p:ph type="sldNum" sz="quarter" idx="7"/>
          </p:nvPr>
        </p:nvSpPr>
        <p:spPr>
          <a:xfrm>
            <a:off x="5024628" y="3655504"/>
            <a:ext cx="1605089" cy="19653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647635" y="753964"/>
            <a:ext cx="2992120" cy="1045799"/>
          </a:xfrm>
          <a:prstGeom prst="rect">
            <a:avLst/>
          </a:prstGeom>
        </p:spPr>
        <p:txBody>
          <a:bodyPr vert="horz" wrap="square" lIns="0" tIns="57785" rIns="0" bIns="0" rtlCol="0">
            <a:spAutoFit/>
          </a:bodyPr>
          <a:lstStyle/>
          <a:p>
            <a:pPr marL="12700" marR="5080" algn="ctr">
              <a:lnSpc>
                <a:spcPts val="1800"/>
              </a:lnSpc>
              <a:spcBef>
                <a:spcPts val="455"/>
              </a:spcBef>
            </a:pPr>
            <a:r>
              <a:rPr lang="en-US" sz="1800" b="1" spc="-20" dirty="0" smtClean="0">
                <a:solidFill>
                  <a:srgbClr val="424242"/>
                </a:solidFill>
                <a:latin typeface="Arial"/>
                <a:cs typeface="Arial"/>
              </a:rPr>
              <a:t>TOPIC 5</a:t>
            </a:r>
          </a:p>
          <a:p>
            <a:pPr marL="12700" marR="5080" algn="ctr">
              <a:lnSpc>
                <a:spcPts val="1800"/>
              </a:lnSpc>
              <a:spcBef>
                <a:spcPts val="455"/>
              </a:spcBef>
            </a:pPr>
            <a:r>
              <a:rPr lang="en-US" sz="1800" b="1" spc="-20" dirty="0" smtClean="0">
                <a:solidFill>
                  <a:srgbClr val="424242"/>
                </a:solidFill>
                <a:latin typeface="Arial"/>
                <a:cs typeface="Arial"/>
              </a:rPr>
              <a:t>International approaches and recommendations for customs risk management</a:t>
            </a:r>
            <a:endParaRPr sz="18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27761" y="1963707"/>
            <a:ext cx="134620" cy="1949450"/>
          </a:xfrm>
          <a:custGeom>
            <a:avLst/>
            <a:gdLst/>
            <a:ahLst/>
            <a:cxnLst/>
            <a:rect l="l" t="t" r="r" b="b"/>
            <a:pathLst>
              <a:path w="134620" h="1949450">
                <a:moveTo>
                  <a:pt x="134094" y="1949350"/>
                </a:moveTo>
                <a:lnTo>
                  <a:pt x="0" y="1949350"/>
                </a:lnTo>
                <a:lnTo>
                  <a:pt x="0" y="0"/>
                </a:lnTo>
                <a:lnTo>
                  <a:pt x="134094" y="0"/>
                </a:lnTo>
                <a:lnTo>
                  <a:pt x="134094" y="1949350"/>
                </a:lnTo>
                <a:close/>
              </a:path>
            </a:pathLst>
          </a:custGeom>
          <a:solidFill>
            <a:srgbClr val="DA7462"/>
          </a:solidFill>
        </p:spPr>
        <p:txBody>
          <a:bodyPr wrap="square" lIns="0" tIns="0" rIns="0" bIns="0" rtlCol="0"/>
          <a:lstStyle/>
          <a:p>
            <a:endParaRPr/>
          </a:p>
        </p:txBody>
      </p:sp>
      <p:sp>
        <p:nvSpPr>
          <p:cNvPr id="3" name="object 3"/>
          <p:cNvSpPr/>
          <p:nvPr/>
        </p:nvSpPr>
        <p:spPr>
          <a:xfrm>
            <a:off x="0" y="3571"/>
            <a:ext cx="133350" cy="1229360"/>
          </a:xfrm>
          <a:custGeom>
            <a:avLst/>
            <a:gdLst/>
            <a:ahLst/>
            <a:cxnLst/>
            <a:rect l="l" t="t" r="r" b="b"/>
            <a:pathLst>
              <a:path w="133350" h="1229360">
                <a:moveTo>
                  <a:pt x="133349" y="1229022"/>
                </a:moveTo>
                <a:lnTo>
                  <a:pt x="0" y="1229022"/>
                </a:lnTo>
                <a:lnTo>
                  <a:pt x="0" y="0"/>
                </a:lnTo>
                <a:lnTo>
                  <a:pt x="133349" y="0"/>
                </a:lnTo>
                <a:lnTo>
                  <a:pt x="133349" y="1229022"/>
                </a:lnTo>
                <a:close/>
              </a:path>
            </a:pathLst>
          </a:custGeom>
          <a:solidFill>
            <a:srgbClr val="DA7462"/>
          </a:solidFill>
        </p:spPr>
        <p:txBody>
          <a:bodyPr wrap="square" lIns="0" tIns="0" rIns="0" bIns="0" rtlCol="0"/>
          <a:lstStyle/>
          <a:p>
            <a:endParaRPr/>
          </a:p>
        </p:txBody>
      </p:sp>
      <p:pic>
        <p:nvPicPr>
          <p:cNvPr id="4" name="object 4"/>
          <p:cNvPicPr/>
          <p:nvPr/>
        </p:nvPicPr>
        <p:blipFill>
          <a:blip r:embed="rId2" cstate="print"/>
          <a:stretch>
            <a:fillRect/>
          </a:stretch>
        </p:blipFill>
        <p:spPr>
          <a:xfrm>
            <a:off x="3481461" y="1138513"/>
            <a:ext cx="2938462" cy="2234802"/>
          </a:xfrm>
          <a:prstGeom prst="rect">
            <a:avLst/>
          </a:prstGeom>
        </p:spPr>
      </p:pic>
      <p:sp>
        <p:nvSpPr>
          <p:cNvPr id="5" name="object 5"/>
          <p:cNvSpPr txBox="1">
            <a:spLocks noGrp="1"/>
          </p:cNvSpPr>
          <p:nvPr>
            <p:ph type="title"/>
          </p:nvPr>
        </p:nvSpPr>
        <p:spPr>
          <a:xfrm>
            <a:off x="138515" y="121573"/>
            <a:ext cx="6281408" cy="268033"/>
          </a:xfrm>
          <a:prstGeom prst="rect">
            <a:avLst/>
          </a:prstGeom>
        </p:spPr>
        <p:txBody>
          <a:bodyPr vert="horz" wrap="square" lIns="0" tIns="59701" rIns="0" bIns="0" rtlCol="0">
            <a:spAutoFit/>
          </a:bodyPr>
          <a:lstStyle/>
          <a:p>
            <a:pPr marL="721995">
              <a:lnSpc>
                <a:spcPct val="100000"/>
              </a:lnSpc>
              <a:spcBef>
                <a:spcPts val="95"/>
              </a:spcBef>
            </a:pPr>
            <a:r>
              <a:rPr lang="en-US" spc="185" dirty="0" smtClean="0"/>
              <a:t>PLAN</a:t>
            </a:r>
            <a:endParaRPr spc="185" dirty="0"/>
          </a:p>
        </p:txBody>
      </p:sp>
      <p:sp>
        <p:nvSpPr>
          <p:cNvPr id="11" name="Прямоугольник 10"/>
          <p:cNvSpPr/>
          <p:nvPr/>
        </p:nvSpPr>
        <p:spPr>
          <a:xfrm>
            <a:off x="0" y="669925"/>
            <a:ext cx="3486150" cy="2959272"/>
          </a:xfrm>
          <a:prstGeom prst="rect">
            <a:avLst/>
          </a:prstGeom>
        </p:spPr>
        <p:txBody>
          <a:bodyPr>
            <a:spAutoFit/>
          </a:bodyPr>
          <a:lstStyle/>
          <a:p>
            <a:pPr indent="450215" algn="just">
              <a:lnSpc>
                <a:spcPct val="115000"/>
              </a:lnSpc>
              <a:spcAft>
                <a:spcPts val="0"/>
              </a:spcAft>
            </a:pPr>
            <a:r>
              <a:rPr lang="en-US" sz="1800" dirty="0" smtClean="0">
                <a:solidFill>
                  <a:srgbClr val="000000"/>
                </a:solidFill>
                <a:effectLst/>
                <a:latin typeface="Times New Roman" panose="02020603050405020304" pitchFamily="18" charset="0"/>
                <a:ea typeface="Times New Roman" panose="02020603050405020304" pitchFamily="18" charset="0"/>
              </a:rPr>
              <a:t>5.1. </a:t>
            </a:r>
            <a:r>
              <a:rPr lang="en-US" sz="1800" dirty="0" smtClean="0">
                <a:effectLst/>
                <a:latin typeface="Times New Roman" panose="02020603050405020304" pitchFamily="18" charset="0"/>
                <a:ea typeface="Times New Roman" panose="02020603050405020304" pitchFamily="18" charset="0"/>
              </a:rPr>
              <a:t>Specifics of customs risk management in the United States of America</a:t>
            </a:r>
            <a:endParaRPr lang="en-US" sz="1400" dirty="0" smtClean="0">
              <a:effectLst/>
              <a:latin typeface="Calibri" panose="020F0502020204030204" pitchFamily="34" charset="0"/>
              <a:ea typeface="Calibri" panose="020F0502020204030204" pitchFamily="34" charset="0"/>
            </a:endParaRPr>
          </a:p>
          <a:p>
            <a:pPr indent="450215" algn="just">
              <a:lnSpc>
                <a:spcPct val="115000"/>
              </a:lnSpc>
              <a:spcAft>
                <a:spcPts val="0"/>
              </a:spcAft>
            </a:pPr>
            <a:r>
              <a:rPr lang="en-US" sz="1800" dirty="0" smtClean="0">
                <a:solidFill>
                  <a:srgbClr val="000000"/>
                </a:solidFill>
                <a:effectLst/>
                <a:latin typeface="Times New Roman" panose="02020603050405020304" pitchFamily="18" charset="0"/>
                <a:ea typeface="Times New Roman" panose="02020603050405020304" pitchFamily="18" charset="0"/>
              </a:rPr>
              <a:t>5.2. </a:t>
            </a:r>
            <a:r>
              <a:rPr lang="en-US" sz="1800" dirty="0" smtClean="0">
                <a:effectLst/>
                <a:latin typeface="Times New Roman" panose="02020603050405020304" pitchFamily="18" charset="0"/>
                <a:ea typeface="Times New Roman" panose="02020603050405020304" pitchFamily="18" charset="0"/>
              </a:rPr>
              <a:t>Using the risk management system during customs control in the EU countries</a:t>
            </a:r>
            <a:endParaRPr lang="en-US" sz="1400" dirty="0" smtClean="0">
              <a:effectLst/>
              <a:latin typeface="Calibri" panose="020F0502020204030204" pitchFamily="34" charset="0"/>
              <a:ea typeface="Calibri" panose="020F0502020204030204" pitchFamily="34" charset="0"/>
            </a:endParaRPr>
          </a:p>
          <a:p>
            <a:pPr indent="450215" algn="just">
              <a:lnSpc>
                <a:spcPct val="115000"/>
              </a:lnSpc>
              <a:spcAft>
                <a:spcPts val="0"/>
              </a:spcAft>
            </a:pPr>
            <a:r>
              <a:rPr lang="en-US" sz="1800" dirty="0" smtClean="0">
                <a:effectLst/>
                <a:latin typeface="Times New Roman" panose="02020603050405020304" pitchFamily="18" charset="0"/>
                <a:ea typeface="Times New Roman" panose="02020603050405020304" pitchFamily="18" charset="0"/>
              </a:rPr>
              <a:t>5.3. Experience in customs risk management in the Asia-Pacific region</a:t>
            </a:r>
            <a:endParaRPr lang="en-US" sz="1400" dirty="0">
              <a:effectLst/>
              <a:latin typeface="Calibri" panose="020F0502020204030204" pitchFamily="34" charset="0"/>
              <a:ea typeface="Calibri" panose="020F05020202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8150" y="212725"/>
            <a:ext cx="6248400" cy="1246495"/>
          </a:xfrm>
        </p:spPr>
        <p:txBody>
          <a:bodyPr/>
          <a:lstStyle/>
          <a:p>
            <a:pPr rtl="0"/>
            <a:r>
              <a:rPr lang="en-US" b="0" i="0" u="none" strike="noStrike" kern="100" baseline="0" dirty="0" smtClean="0">
                <a:latin typeface="Times New Roman" panose="02020603050405020304" pitchFamily="18" charset="0"/>
              </a:rPr>
              <a:t>Customs legislation around the world has national specifics, but the basic principles of customs implementation are based on the same approaches, which are unified with international norms and standards, in particular, the recommendations of the World Customs </a:t>
            </a:r>
            <a:r>
              <a:rPr lang="en-US" b="0" i="0" u="none" strike="noStrike" kern="100" baseline="0" dirty="0" err="1" smtClean="0">
                <a:latin typeface="Times New Roman" panose="02020603050405020304" pitchFamily="18" charset="0"/>
              </a:rPr>
              <a:t>Organisation</a:t>
            </a:r>
            <a:r>
              <a:rPr lang="en-US" b="0" i="0" u="none" strike="noStrike" kern="100" baseline="0" dirty="0" smtClean="0">
                <a:latin typeface="Times New Roman" panose="02020603050405020304" pitchFamily="18" charset="0"/>
              </a:rPr>
              <a:t> (hereinafter - WCO).</a:t>
            </a:r>
          </a:p>
        </p:txBody>
      </p:sp>
      <p:sp>
        <p:nvSpPr>
          <p:cNvPr id="4" name="Заголовок 1"/>
          <p:cNvSpPr txBox="1">
            <a:spLocks/>
          </p:cNvSpPr>
          <p:nvPr/>
        </p:nvSpPr>
        <p:spPr>
          <a:xfrm>
            <a:off x="421669" y="1445057"/>
            <a:ext cx="6176585" cy="1661993"/>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Foreign customs administrations use modern technologies in the customs control process that meet international standards in the field of risk management and WCO recommendations; the development of partnerships between customs and business significantly reduces customs barriers; the use of maximally simplified procedures for bona fide participants in foreign economic activity contributes to the rapid and timely receipt of customs payments to the state budget. It should be noted that improving the efficiency of Ukraine's customs is impossible without taking into account the experience of developed countries.</a:t>
            </a:r>
            <a:endParaRPr lang="en-US" b="0" kern="100" dirty="0" smtClean="0">
              <a:latin typeface="Times New Roman" panose="02020603050405020304" pitchFamily="18" charset="0"/>
            </a:endParaRPr>
          </a:p>
        </p:txBody>
      </p:sp>
    </p:spTree>
    <p:extLst>
      <p:ext uri="{BB962C8B-B14F-4D97-AF65-F5344CB8AC3E}">
        <p14:creationId xmlns:p14="http://schemas.microsoft.com/office/powerpoint/2010/main" val="1878198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6.1.	Specifics of customs risk management in the United States of America</a:t>
            </a:r>
          </a:p>
        </p:txBody>
      </p:sp>
      <p:pic>
        <p:nvPicPr>
          <p:cNvPr id="3" name="object 4"/>
          <p:cNvPicPr/>
          <p:nvPr/>
        </p:nvPicPr>
        <p:blipFill>
          <a:blip r:embed="rId2" cstate="print"/>
          <a:stretch>
            <a:fillRect/>
          </a:stretch>
        </p:blipFill>
        <p:spPr>
          <a:xfrm>
            <a:off x="1657350" y="1279525"/>
            <a:ext cx="2938462" cy="2234802"/>
          </a:xfrm>
          <a:prstGeom prst="rect">
            <a:avLst/>
          </a:prstGeom>
        </p:spPr>
      </p:pic>
    </p:spTree>
    <p:extLst>
      <p:ext uri="{BB962C8B-B14F-4D97-AF65-F5344CB8AC3E}">
        <p14:creationId xmlns:p14="http://schemas.microsoft.com/office/powerpoint/2010/main" val="3075825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223860" y="3778922"/>
            <a:ext cx="1739264" cy="134620"/>
          </a:xfrm>
          <a:custGeom>
            <a:avLst/>
            <a:gdLst/>
            <a:ahLst/>
            <a:cxnLst/>
            <a:rect l="l" t="t" r="r" b="b"/>
            <a:pathLst>
              <a:path w="1739265" h="134620">
                <a:moveTo>
                  <a:pt x="1739056" y="134094"/>
                </a:moveTo>
                <a:lnTo>
                  <a:pt x="0" y="134094"/>
                </a:lnTo>
                <a:lnTo>
                  <a:pt x="0" y="0"/>
                </a:lnTo>
                <a:lnTo>
                  <a:pt x="1739056" y="0"/>
                </a:lnTo>
                <a:lnTo>
                  <a:pt x="1739056" y="134094"/>
                </a:lnTo>
                <a:close/>
              </a:path>
            </a:pathLst>
          </a:custGeom>
          <a:solidFill>
            <a:srgbClr val="DA7462"/>
          </a:solidFill>
        </p:spPr>
        <p:txBody>
          <a:bodyPr wrap="square" lIns="0" tIns="0" rIns="0" bIns="0" rtlCol="0"/>
          <a:lstStyle/>
          <a:p>
            <a:endParaRPr/>
          </a:p>
        </p:txBody>
      </p:sp>
      <p:sp>
        <p:nvSpPr>
          <p:cNvPr id="3" name="object 3"/>
          <p:cNvSpPr/>
          <p:nvPr/>
        </p:nvSpPr>
        <p:spPr>
          <a:xfrm>
            <a:off x="5223860" y="3571"/>
            <a:ext cx="1739264" cy="130175"/>
          </a:xfrm>
          <a:custGeom>
            <a:avLst/>
            <a:gdLst/>
            <a:ahLst/>
            <a:cxnLst/>
            <a:rect l="l" t="t" r="r" b="b"/>
            <a:pathLst>
              <a:path w="1739265" h="130175">
                <a:moveTo>
                  <a:pt x="0" y="0"/>
                </a:moveTo>
                <a:lnTo>
                  <a:pt x="1739056" y="0"/>
                </a:lnTo>
                <a:lnTo>
                  <a:pt x="1739056" y="129778"/>
                </a:lnTo>
                <a:lnTo>
                  <a:pt x="0" y="129778"/>
                </a:lnTo>
                <a:lnTo>
                  <a:pt x="0" y="0"/>
                </a:lnTo>
                <a:close/>
              </a:path>
            </a:pathLst>
          </a:custGeom>
          <a:solidFill>
            <a:srgbClr val="DA7462"/>
          </a:solidFill>
        </p:spPr>
        <p:txBody>
          <a:bodyPr wrap="square" lIns="0" tIns="0" rIns="0" bIns="0" rtlCol="0"/>
          <a:lstStyle/>
          <a:p>
            <a:endParaRPr/>
          </a:p>
        </p:txBody>
      </p:sp>
      <p:pic>
        <p:nvPicPr>
          <p:cNvPr id="4" name="object 4"/>
          <p:cNvPicPr/>
          <p:nvPr/>
        </p:nvPicPr>
        <p:blipFill>
          <a:blip r:embed="rId2" cstate="print"/>
          <a:stretch>
            <a:fillRect/>
          </a:stretch>
        </p:blipFill>
        <p:spPr>
          <a:xfrm>
            <a:off x="1784" y="524720"/>
            <a:ext cx="3084016" cy="2815827"/>
          </a:xfrm>
          <a:prstGeom prst="rect">
            <a:avLst/>
          </a:prstGeom>
        </p:spPr>
      </p:pic>
      <p:sp>
        <p:nvSpPr>
          <p:cNvPr id="5" name="object 5"/>
          <p:cNvSpPr txBox="1">
            <a:spLocks noGrp="1"/>
          </p:cNvSpPr>
          <p:nvPr>
            <p:ph type="title"/>
          </p:nvPr>
        </p:nvSpPr>
        <p:spPr>
          <a:prstGeom prst="rect">
            <a:avLst/>
          </a:prstGeom>
        </p:spPr>
        <p:txBody>
          <a:bodyPr vert="horz" wrap="square" lIns="0" tIns="55239" rIns="0" bIns="0" rtlCol="0">
            <a:spAutoFit/>
          </a:bodyPr>
          <a:lstStyle/>
          <a:p>
            <a:pPr marL="3305175">
              <a:lnSpc>
                <a:spcPct val="100000"/>
              </a:lnSpc>
              <a:spcBef>
                <a:spcPts val="95"/>
              </a:spcBef>
            </a:pPr>
            <a:r>
              <a:rPr spc="145" dirty="0">
                <a:latin typeface="Calibri"/>
                <a:cs typeface="Calibri"/>
              </a:rPr>
              <a:t>CUSTOMS</a:t>
            </a:r>
            <a:r>
              <a:rPr spc="140" dirty="0">
                <a:latin typeface="Calibri"/>
                <a:cs typeface="Calibri"/>
              </a:rPr>
              <a:t> </a:t>
            </a:r>
            <a:r>
              <a:rPr spc="145" dirty="0">
                <a:latin typeface="Calibri"/>
                <a:cs typeface="Calibri"/>
              </a:rPr>
              <a:t>RISK</a:t>
            </a:r>
            <a:r>
              <a:rPr spc="140" dirty="0">
                <a:latin typeface="Calibri"/>
                <a:cs typeface="Calibri"/>
              </a:rPr>
              <a:t> </a:t>
            </a:r>
            <a:r>
              <a:rPr spc="150" dirty="0">
                <a:latin typeface="Calibri"/>
                <a:cs typeface="Calibri"/>
              </a:rPr>
              <a:t>MANAGEMENT</a:t>
            </a:r>
          </a:p>
        </p:txBody>
      </p:sp>
      <p:pic>
        <p:nvPicPr>
          <p:cNvPr id="6" name="object 6"/>
          <p:cNvPicPr/>
          <p:nvPr/>
        </p:nvPicPr>
        <p:blipFill>
          <a:blip r:embed="rId3" cstate="print"/>
          <a:stretch>
            <a:fillRect/>
          </a:stretch>
        </p:blipFill>
        <p:spPr>
          <a:xfrm>
            <a:off x="3865018" y="1428693"/>
            <a:ext cx="756886" cy="104430"/>
          </a:xfrm>
          <a:prstGeom prst="rect">
            <a:avLst/>
          </a:prstGeom>
        </p:spPr>
      </p:pic>
      <p:sp>
        <p:nvSpPr>
          <p:cNvPr id="7" name="object 7"/>
          <p:cNvSpPr txBox="1"/>
          <p:nvPr/>
        </p:nvSpPr>
        <p:spPr>
          <a:xfrm>
            <a:off x="3733458" y="1223097"/>
            <a:ext cx="2487295" cy="1309370"/>
          </a:xfrm>
          <a:prstGeom prst="rect">
            <a:avLst/>
          </a:prstGeom>
        </p:spPr>
        <p:txBody>
          <a:bodyPr vert="horz" wrap="square" lIns="0" tIns="12065" rIns="0" bIns="0" rtlCol="0">
            <a:spAutoFit/>
          </a:bodyPr>
          <a:lstStyle/>
          <a:p>
            <a:pPr marL="12065" marR="5080" indent="-635" algn="ctr">
              <a:lnSpc>
                <a:spcPct val="100299"/>
              </a:lnSpc>
              <a:spcBef>
                <a:spcPts val="95"/>
              </a:spcBef>
            </a:pPr>
            <a:r>
              <a:rPr sz="1050" dirty="0">
                <a:solidFill>
                  <a:srgbClr val="B65341"/>
                </a:solidFill>
                <a:latin typeface="Calibri"/>
                <a:cs typeface="Calibri"/>
              </a:rPr>
              <a:t>Understanding</a:t>
            </a:r>
            <a:r>
              <a:rPr sz="1050" spc="150" dirty="0">
                <a:solidFill>
                  <a:srgbClr val="B65341"/>
                </a:solidFill>
                <a:latin typeface="Calibri"/>
                <a:cs typeface="Calibri"/>
              </a:rPr>
              <a:t> </a:t>
            </a:r>
            <a:r>
              <a:rPr sz="1050" dirty="0">
                <a:solidFill>
                  <a:srgbClr val="B65341"/>
                </a:solidFill>
                <a:latin typeface="Calibri"/>
                <a:cs typeface="Calibri"/>
              </a:rPr>
              <a:t>and</a:t>
            </a:r>
            <a:r>
              <a:rPr sz="1050" spc="150" dirty="0">
                <a:solidFill>
                  <a:srgbClr val="B65341"/>
                </a:solidFill>
                <a:latin typeface="Calibri"/>
                <a:cs typeface="Calibri"/>
              </a:rPr>
              <a:t> </a:t>
            </a:r>
            <a:r>
              <a:rPr sz="1050" spc="-10" dirty="0">
                <a:solidFill>
                  <a:srgbClr val="B65341"/>
                </a:solidFill>
                <a:latin typeface="Calibri"/>
                <a:cs typeface="Calibri"/>
              </a:rPr>
              <a:t>effectively</a:t>
            </a:r>
            <a:r>
              <a:rPr sz="1050" spc="155" dirty="0">
                <a:solidFill>
                  <a:srgbClr val="B65341"/>
                </a:solidFill>
                <a:latin typeface="Calibri"/>
                <a:cs typeface="Calibri"/>
              </a:rPr>
              <a:t> </a:t>
            </a:r>
            <a:r>
              <a:rPr sz="1050" spc="-10" dirty="0">
                <a:solidFill>
                  <a:srgbClr val="B65341"/>
                </a:solidFill>
                <a:latin typeface="Calibri"/>
                <a:cs typeface="Calibri"/>
              </a:rPr>
              <a:t>managing </a:t>
            </a:r>
            <a:r>
              <a:rPr sz="1050" dirty="0">
                <a:latin typeface="Calibri"/>
                <a:cs typeface="Calibri"/>
              </a:rPr>
              <a:t>customs</a:t>
            </a:r>
            <a:r>
              <a:rPr sz="1050" spc="60" dirty="0">
                <a:latin typeface="Calibri"/>
                <a:cs typeface="Calibri"/>
              </a:rPr>
              <a:t> </a:t>
            </a:r>
            <a:r>
              <a:rPr sz="1050" dirty="0">
                <a:latin typeface="Calibri"/>
                <a:cs typeface="Calibri"/>
              </a:rPr>
              <a:t>risks</a:t>
            </a:r>
            <a:r>
              <a:rPr sz="1050" spc="65" dirty="0">
                <a:latin typeface="Calibri"/>
                <a:cs typeface="Calibri"/>
              </a:rPr>
              <a:t> </a:t>
            </a:r>
            <a:r>
              <a:rPr sz="1050" spc="50" dirty="0">
                <a:solidFill>
                  <a:srgbClr val="B65341"/>
                </a:solidFill>
                <a:latin typeface="Calibri"/>
                <a:cs typeface="Calibri"/>
              </a:rPr>
              <a:t>is</a:t>
            </a:r>
            <a:r>
              <a:rPr sz="1050" spc="65" dirty="0">
                <a:solidFill>
                  <a:srgbClr val="B65341"/>
                </a:solidFill>
                <a:latin typeface="Calibri"/>
                <a:cs typeface="Calibri"/>
              </a:rPr>
              <a:t> </a:t>
            </a:r>
            <a:r>
              <a:rPr sz="1050" dirty="0">
                <a:solidFill>
                  <a:srgbClr val="B65341"/>
                </a:solidFill>
                <a:latin typeface="Calibri"/>
                <a:cs typeface="Calibri"/>
              </a:rPr>
              <a:t>crucial</a:t>
            </a:r>
            <a:r>
              <a:rPr sz="1050" spc="60" dirty="0">
                <a:solidFill>
                  <a:srgbClr val="B65341"/>
                </a:solidFill>
                <a:latin typeface="Calibri"/>
                <a:cs typeface="Calibri"/>
              </a:rPr>
              <a:t> </a:t>
            </a:r>
            <a:r>
              <a:rPr sz="1050" dirty="0">
                <a:solidFill>
                  <a:srgbClr val="B65341"/>
                </a:solidFill>
                <a:latin typeface="Calibri"/>
                <a:cs typeface="Calibri"/>
              </a:rPr>
              <a:t>for</a:t>
            </a:r>
            <a:r>
              <a:rPr sz="1050" spc="65" dirty="0">
                <a:solidFill>
                  <a:srgbClr val="B65341"/>
                </a:solidFill>
                <a:latin typeface="Calibri"/>
                <a:cs typeface="Calibri"/>
              </a:rPr>
              <a:t> </a:t>
            </a:r>
            <a:r>
              <a:rPr sz="1050" spc="-10" dirty="0">
                <a:solidFill>
                  <a:srgbClr val="B65341"/>
                </a:solidFill>
                <a:latin typeface="Calibri"/>
                <a:cs typeface="Calibri"/>
              </a:rPr>
              <a:t>international </a:t>
            </a:r>
            <a:r>
              <a:rPr sz="1050" dirty="0">
                <a:solidFill>
                  <a:srgbClr val="B65341"/>
                </a:solidFill>
                <a:latin typeface="Calibri"/>
                <a:cs typeface="Calibri"/>
              </a:rPr>
              <a:t>trade.</a:t>
            </a:r>
            <a:r>
              <a:rPr sz="1050" spc="55" dirty="0">
                <a:solidFill>
                  <a:srgbClr val="B65341"/>
                </a:solidFill>
                <a:latin typeface="Calibri"/>
                <a:cs typeface="Calibri"/>
              </a:rPr>
              <a:t> </a:t>
            </a:r>
            <a:r>
              <a:rPr sz="1050" dirty="0">
                <a:solidFill>
                  <a:srgbClr val="B65341"/>
                </a:solidFill>
                <a:latin typeface="Calibri"/>
                <a:cs typeface="Calibri"/>
              </a:rPr>
              <a:t>This</a:t>
            </a:r>
            <a:r>
              <a:rPr sz="1050" spc="55" dirty="0">
                <a:solidFill>
                  <a:srgbClr val="B65341"/>
                </a:solidFill>
                <a:latin typeface="Calibri"/>
                <a:cs typeface="Calibri"/>
              </a:rPr>
              <a:t> </a:t>
            </a:r>
            <a:r>
              <a:rPr sz="1050" dirty="0">
                <a:solidFill>
                  <a:srgbClr val="B65341"/>
                </a:solidFill>
                <a:latin typeface="Calibri"/>
                <a:cs typeface="Calibri"/>
              </a:rPr>
              <a:t>slide</a:t>
            </a:r>
            <a:r>
              <a:rPr sz="1050" spc="60" dirty="0">
                <a:solidFill>
                  <a:srgbClr val="B65341"/>
                </a:solidFill>
                <a:latin typeface="Calibri"/>
                <a:cs typeface="Calibri"/>
              </a:rPr>
              <a:t> </a:t>
            </a:r>
            <a:r>
              <a:rPr sz="1050" dirty="0">
                <a:solidFill>
                  <a:srgbClr val="B65341"/>
                </a:solidFill>
                <a:latin typeface="Calibri"/>
                <a:cs typeface="Calibri"/>
              </a:rPr>
              <a:t>examines</a:t>
            </a:r>
            <a:r>
              <a:rPr sz="1050" spc="55" dirty="0">
                <a:solidFill>
                  <a:srgbClr val="B65341"/>
                </a:solidFill>
                <a:latin typeface="Calibri"/>
                <a:cs typeface="Calibri"/>
              </a:rPr>
              <a:t> </a:t>
            </a:r>
            <a:r>
              <a:rPr sz="1050" dirty="0">
                <a:solidFill>
                  <a:srgbClr val="B65341"/>
                </a:solidFill>
                <a:latin typeface="Calibri"/>
                <a:cs typeface="Calibri"/>
              </a:rPr>
              <a:t>the</a:t>
            </a:r>
            <a:r>
              <a:rPr sz="1050" spc="55" dirty="0">
                <a:solidFill>
                  <a:srgbClr val="B65341"/>
                </a:solidFill>
                <a:latin typeface="Calibri"/>
                <a:cs typeface="Calibri"/>
              </a:rPr>
              <a:t> </a:t>
            </a:r>
            <a:r>
              <a:rPr sz="1050" dirty="0">
                <a:solidFill>
                  <a:srgbClr val="B65341"/>
                </a:solidFill>
                <a:latin typeface="Calibri"/>
                <a:cs typeface="Calibri"/>
              </a:rPr>
              <a:t>key</a:t>
            </a:r>
            <a:r>
              <a:rPr sz="1050" spc="60" dirty="0">
                <a:solidFill>
                  <a:srgbClr val="B65341"/>
                </a:solidFill>
                <a:latin typeface="Calibri"/>
                <a:cs typeface="Calibri"/>
              </a:rPr>
              <a:t> </a:t>
            </a:r>
            <a:r>
              <a:rPr sz="1050" spc="-10" dirty="0">
                <a:solidFill>
                  <a:srgbClr val="B65341"/>
                </a:solidFill>
                <a:latin typeface="Calibri"/>
                <a:cs typeface="Calibri"/>
              </a:rPr>
              <a:t>factors </a:t>
            </a:r>
            <a:r>
              <a:rPr sz="1050" dirty="0">
                <a:solidFill>
                  <a:srgbClr val="B65341"/>
                </a:solidFill>
                <a:latin typeface="Calibri"/>
                <a:cs typeface="Calibri"/>
              </a:rPr>
              <a:t>contributing</a:t>
            </a:r>
            <a:r>
              <a:rPr sz="1050" spc="65" dirty="0">
                <a:solidFill>
                  <a:srgbClr val="B65341"/>
                </a:solidFill>
                <a:latin typeface="Calibri"/>
                <a:cs typeface="Calibri"/>
              </a:rPr>
              <a:t> </a:t>
            </a:r>
            <a:r>
              <a:rPr sz="1050" spc="-20" dirty="0">
                <a:solidFill>
                  <a:srgbClr val="B65341"/>
                </a:solidFill>
                <a:latin typeface="Calibri"/>
                <a:cs typeface="Calibri"/>
              </a:rPr>
              <a:t>to</a:t>
            </a:r>
            <a:r>
              <a:rPr sz="1050" spc="65" dirty="0">
                <a:solidFill>
                  <a:srgbClr val="B65341"/>
                </a:solidFill>
                <a:latin typeface="Calibri"/>
                <a:cs typeface="Calibri"/>
              </a:rPr>
              <a:t> </a:t>
            </a:r>
            <a:r>
              <a:rPr sz="1050" dirty="0">
                <a:solidFill>
                  <a:srgbClr val="B65341"/>
                </a:solidFill>
                <a:latin typeface="Calibri"/>
                <a:cs typeface="Calibri"/>
              </a:rPr>
              <a:t>customs</a:t>
            </a:r>
            <a:r>
              <a:rPr sz="1050" spc="70" dirty="0">
                <a:solidFill>
                  <a:srgbClr val="B65341"/>
                </a:solidFill>
                <a:latin typeface="Calibri"/>
                <a:cs typeface="Calibri"/>
              </a:rPr>
              <a:t> </a:t>
            </a:r>
            <a:r>
              <a:rPr sz="1050" dirty="0">
                <a:solidFill>
                  <a:srgbClr val="B65341"/>
                </a:solidFill>
                <a:latin typeface="Calibri"/>
                <a:cs typeface="Calibri"/>
              </a:rPr>
              <a:t>risks,</a:t>
            </a:r>
            <a:r>
              <a:rPr sz="1050" spc="65" dirty="0">
                <a:solidFill>
                  <a:srgbClr val="B65341"/>
                </a:solidFill>
                <a:latin typeface="Calibri"/>
                <a:cs typeface="Calibri"/>
              </a:rPr>
              <a:t> </a:t>
            </a:r>
            <a:r>
              <a:rPr sz="1050" dirty="0">
                <a:solidFill>
                  <a:srgbClr val="B65341"/>
                </a:solidFill>
                <a:latin typeface="Calibri"/>
                <a:cs typeface="Calibri"/>
              </a:rPr>
              <a:t>such</a:t>
            </a:r>
            <a:r>
              <a:rPr sz="1050" spc="70" dirty="0">
                <a:solidFill>
                  <a:srgbClr val="B65341"/>
                </a:solidFill>
                <a:latin typeface="Calibri"/>
                <a:cs typeface="Calibri"/>
              </a:rPr>
              <a:t> </a:t>
            </a:r>
            <a:r>
              <a:rPr sz="1050" spc="50" dirty="0">
                <a:solidFill>
                  <a:srgbClr val="B65341"/>
                </a:solidFill>
                <a:latin typeface="Calibri"/>
                <a:cs typeface="Calibri"/>
              </a:rPr>
              <a:t>as </a:t>
            </a:r>
            <a:r>
              <a:rPr sz="1050" dirty="0">
                <a:solidFill>
                  <a:srgbClr val="B65341"/>
                </a:solidFill>
                <a:latin typeface="Calibri"/>
                <a:cs typeface="Calibri"/>
              </a:rPr>
              <a:t>regulatory</a:t>
            </a:r>
            <a:r>
              <a:rPr sz="1050" spc="85" dirty="0">
                <a:solidFill>
                  <a:srgbClr val="B65341"/>
                </a:solidFill>
                <a:latin typeface="Calibri"/>
                <a:cs typeface="Calibri"/>
              </a:rPr>
              <a:t> </a:t>
            </a:r>
            <a:r>
              <a:rPr sz="1050" dirty="0">
                <a:solidFill>
                  <a:srgbClr val="B65341"/>
                </a:solidFill>
                <a:latin typeface="Calibri"/>
                <a:cs typeface="Calibri"/>
              </a:rPr>
              <a:t>compliance,</a:t>
            </a:r>
            <a:r>
              <a:rPr sz="1050" spc="85" dirty="0">
                <a:solidFill>
                  <a:srgbClr val="B65341"/>
                </a:solidFill>
                <a:latin typeface="Calibri"/>
                <a:cs typeface="Calibri"/>
              </a:rPr>
              <a:t> </a:t>
            </a:r>
            <a:r>
              <a:rPr sz="1050" spc="-10" dirty="0">
                <a:solidFill>
                  <a:srgbClr val="B65341"/>
                </a:solidFill>
                <a:latin typeface="Calibri"/>
                <a:cs typeface="Calibri"/>
              </a:rPr>
              <a:t>valuation, </a:t>
            </a:r>
            <a:r>
              <a:rPr sz="1050" dirty="0">
                <a:solidFill>
                  <a:srgbClr val="B65341"/>
                </a:solidFill>
                <a:latin typeface="Calibri"/>
                <a:cs typeface="Calibri"/>
              </a:rPr>
              <a:t>classiﬁcation,</a:t>
            </a:r>
            <a:r>
              <a:rPr sz="1050" spc="110" dirty="0">
                <a:solidFill>
                  <a:srgbClr val="B65341"/>
                </a:solidFill>
                <a:latin typeface="Calibri"/>
                <a:cs typeface="Calibri"/>
              </a:rPr>
              <a:t> </a:t>
            </a:r>
            <a:r>
              <a:rPr sz="1050" dirty="0">
                <a:solidFill>
                  <a:srgbClr val="B65341"/>
                </a:solidFill>
                <a:latin typeface="Calibri"/>
                <a:cs typeface="Calibri"/>
              </a:rPr>
              <a:t>and</a:t>
            </a:r>
            <a:r>
              <a:rPr sz="1050" spc="114" dirty="0">
                <a:solidFill>
                  <a:srgbClr val="B65341"/>
                </a:solidFill>
                <a:latin typeface="Calibri"/>
                <a:cs typeface="Calibri"/>
              </a:rPr>
              <a:t> </a:t>
            </a:r>
            <a:r>
              <a:rPr sz="1050" dirty="0">
                <a:solidFill>
                  <a:srgbClr val="B65341"/>
                </a:solidFill>
                <a:latin typeface="Calibri"/>
                <a:cs typeface="Calibri"/>
              </a:rPr>
              <a:t>supply</a:t>
            </a:r>
            <a:r>
              <a:rPr sz="1050" spc="110" dirty="0">
                <a:solidFill>
                  <a:srgbClr val="B65341"/>
                </a:solidFill>
                <a:latin typeface="Calibri"/>
                <a:cs typeface="Calibri"/>
              </a:rPr>
              <a:t> </a:t>
            </a:r>
            <a:r>
              <a:rPr sz="1050" dirty="0">
                <a:solidFill>
                  <a:srgbClr val="B65341"/>
                </a:solidFill>
                <a:latin typeface="Calibri"/>
                <a:cs typeface="Calibri"/>
              </a:rPr>
              <a:t>chain</a:t>
            </a:r>
            <a:r>
              <a:rPr sz="1050" spc="114" dirty="0">
                <a:solidFill>
                  <a:srgbClr val="B65341"/>
                </a:solidFill>
                <a:latin typeface="Calibri"/>
                <a:cs typeface="Calibri"/>
              </a:rPr>
              <a:t> </a:t>
            </a:r>
            <a:r>
              <a:rPr sz="1050" dirty="0">
                <a:solidFill>
                  <a:srgbClr val="B65341"/>
                </a:solidFill>
                <a:latin typeface="Calibri"/>
                <a:cs typeface="Calibri"/>
              </a:rPr>
              <a:t>security.</a:t>
            </a:r>
            <a:r>
              <a:rPr sz="1050" spc="425" dirty="0">
                <a:solidFill>
                  <a:srgbClr val="B65341"/>
                </a:solidFill>
                <a:latin typeface="Calibri"/>
                <a:cs typeface="Calibri"/>
              </a:rPr>
              <a:t> </a:t>
            </a:r>
            <a:r>
              <a:rPr sz="1050" spc="-25" dirty="0">
                <a:solidFill>
                  <a:srgbClr val="B65341"/>
                </a:solidFill>
                <a:latin typeface="Calibri"/>
                <a:cs typeface="Calibri"/>
              </a:rPr>
              <a:t>By </a:t>
            </a:r>
            <a:r>
              <a:rPr sz="1050" dirty="0">
                <a:solidFill>
                  <a:srgbClr val="B65341"/>
                </a:solidFill>
                <a:latin typeface="Calibri"/>
                <a:cs typeface="Calibri"/>
              </a:rPr>
              <a:t>addressing</a:t>
            </a:r>
            <a:r>
              <a:rPr sz="1050" spc="204" dirty="0">
                <a:solidFill>
                  <a:srgbClr val="B65341"/>
                </a:solidFill>
                <a:latin typeface="Calibri"/>
                <a:cs typeface="Calibri"/>
              </a:rPr>
              <a:t> </a:t>
            </a:r>
            <a:r>
              <a:rPr sz="1050" dirty="0">
                <a:solidFill>
                  <a:srgbClr val="B65341"/>
                </a:solidFill>
                <a:latin typeface="Calibri"/>
                <a:cs typeface="Calibri"/>
              </a:rPr>
              <a:t>these</a:t>
            </a:r>
            <a:r>
              <a:rPr sz="1050" spc="210" dirty="0">
                <a:solidFill>
                  <a:srgbClr val="B65341"/>
                </a:solidFill>
                <a:latin typeface="Calibri"/>
                <a:cs typeface="Calibri"/>
              </a:rPr>
              <a:t> </a:t>
            </a:r>
            <a:r>
              <a:rPr sz="1050" dirty="0">
                <a:solidFill>
                  <a:srgbClr val="B65341"/>
                </a:solidFill>
                <a:latin typeface="Calibri"/>
                <a:cs typeface="Calibri"/>
              </a:rPr>
              <a:t>risks,</a:t>
            </a:r>
            <a:r>
              <a:rPr sz="1050" spc="210" dirty="0">
                <a:solidFill>
                  <a:srgbClr val="B65341"/>
                </a:solidFill>
                <a:latin typeface="Calibri"/>
                <a:cs typeface="Calibri"/>
              </a:rPr>
              <a:t> </a:t>
            </a:r>
            <a:r>
              <a:rPr sz="1050" dirty="0">
                <a:solidFill>
                  <a:srgbClr val="B65341"/>
                </a:solidFill>
                <a:latin typeface="Calibri"/>
                <a:cs typeface="Calibri"/>
              </a:rPr>
              <a:t>organizations</a:t>
            </a:r>
            <a:r>
              <a:rPr sz="1050" spc="210" dirty="0">
                <a:solidFill>
                  <a:srgbClr val="B65341"/>
                </a:solidFill>
                <a:latin typeface="Calibri"/>
                <a:cs typeface="Calibri"/>
              </a:rPr>
              <a:t> </a:t>
            </a:r>
            <a:r>
              <a:rPr sz="1050" spc="-25" dirty="0">
                <a:solidFill>
                  <a:srgbClr val="B65341"/>
                </a:solidFill>
                <a:latin typeface="Calibri"/>
                <a:cs typeface="Calibri"/>
              </a:rPr>
              <a:t>can </a:t>
            </a:r>
            <a:r>
              <a:rPr sz="1050" dirty="0">
                <a:solidFill>
                  <a:srgbClr val="B65341"/>
                </a:solidFill>
                <a:latin typeface="Calibri"/>
                <a:cs typeface="Calibri"/>
              </a:rPr>
              <a:t>ensure</a:t>
            </a:r>
            <a:r>
              <a:rPr sz="1050" spc="85" dirty="0">
                <a:solidFill>
                  <a:srgbClr val="B65341"/>
                </a:solidFill>
                <a:latin typeface="Calibri"/>
                <a:cs typeface="Calibri"/>
              </a:rPr>
              <a:t> </a:t>
            </a:r>
            <a:r>
              <a:rPr sz="1050" dirty="0">
                <a:solidFill>
                  <a:srgbClr val="B65341"/>
                </a:solidFill>
                <a:latin typeface="Calibri"/>
                <a:cs typeface="Calibri"/>
              </a:rPr>
              <a:t>smooth</a:t>
            </a:r>
            <a:r>
              <a:rPr sz="1050" spc="90" dirty="0">
                <a:solidFill>
                  <a:srgbClr val="B65341"/>
                </a:solidFill>
                <a:latin typeface="Calibri"/>
                <a:cs typeface="Calibri"/>
              </a:rPr>
              <a:t> </a:t>
            </a:r>
            <a:r>
              <a:rPr sz="1050" dirty="0">
                <a:solidFill>
                  <a:srgbClr val="B65341"/>
                </a:solidFill>
                <a:latin typeface="Calibri"/>
                <a:cs typeface="Calibri"/>
              </a:rPr>
              <a:t>cross-border</a:t>
            </a:r>
            <a:r>
              <a:rPr sz="1050" spc="90" dirty="0">
                <a:solidFill>
                  <a:srgbClr val="B65341"/>
                </a:solidFill>
                <a:latin typeface="Calibri"/>
                <a:cs typeface="Calibri"/>
              </a:rPr>
              <a:t> </a:t>
            </a:r>
            <a:r>
              <a:rPr sz="1050" spc="-10" dirty="0">
                <a:solidFill>
                  <a:srgbClr val="B65341"/>
                </a:solidFill>
                <a:latin typeface="Calibri"/>
                <a:cs typeface="Calibri"/>
              </a:rPr>
              <a:t>operations.</a:t>
            </a:r>
            <a:endParaRPr sz="1050">
              <a:latin typeface="Calibri"/>
              <a:cs typeface="Calibri"/>
            </a:endParaRPr>
          </a:p>
        </p:txBody>
      </p:sp>
    </p:spTree>
    <p:extLst>
      <p:ext uri="{BB962C8B-B14F-4D97-AF65-F5344CB8AC3E}">
        <p14:creationId xmlns:p14="http://schemas.microsoft.com/office/powerpoint/2010/main" val="3521893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97016" y="1330673"/>
            <a:ext cx="592455" cy="104775"/>
          </a:xfrm>
          <a:custGeom>
            <a:avLst/>
            <a:gdLst/>
            <a:ahLst/>
            <a:cxnLst/>
            <a:rect l="l" t="t" r="r" b="b"/>
            <a:pathLst>
              <a:path w="592454" h="104775">
                <a:moveTo>
                  <a:pt x="33118" y="20202"/>
                </a:moveTo>
                <a:lnTo>
                  <a:pt x="0" y="20202"/>
                </a:lnTo>
                <a:lnTo>
                  <a:pt x="0" y="5888"/>
                </a:lnTo>
                <a:lnTo>
                  <a:pt x="33118" y="5888"/>
                </a:lnTo>
                <a:lnTo>
                  <a:pt x="33118" y="20202"/>
                </a:lnTo>
                <a:close/>
              </a:path>
              <a:path w="592454" h="104775">
                <a:moveTo>
                  <a:pt x="24334" y="87968"/>
                </a:moveTo>
                <a:lnTo>
                  <a:pt x="8816" y="87968"/>
                </a:lnTo>
                <a:lnTo>
                  <a:pt x="8816" y="20202"/>
                </a:lnTo>
                <a:lnTo>
                  <a:pt x="24334" y="20202"/>
                </a:lnTo>
                <a:lnTo>
                  <a:pt x="24334" y="87968"/>
                </a:lnTo>
                <a:close/>
              </a:path>
              <a:path w="592454" h="104775">
                <a:moveTo>
                  <a:pt x="33118" y="102283"/>
                </a:moveTo>
                <a:lnTo>
                  <a:pt x="0" y="102283"/>
                </a:lnTo>
                <a:lnTo>
                  <a:pt x="0" y="87968"/>
                </a:lnTo>
                <a:lnTo>
                  <a:pt x="33118" y="87968"/>
                </a:lnTo>
                <a:lnTo>
                  <a:pt x="33118" y="102283"/>
                </a:lnTo>
                <a:close/>
              </a:path>
              <a:path w="592454" h="104775">
                <a:moveTo>
                  <a:pt x="96892" y="40763"/>
                </a:moveTo>
                <a:lnTo>
                  <a:pt x="56832" y="40763"/>
                </a:lnTo>
                <a:lnTo>
                  <a:pt x="57057" y="39423"/>
                </a:lnTo>
                <a:lnTo>
                  <a:pt x="58209" y="38377"/>
                </a:lnTo>
                <a:lnTo>
                  <a:pt x="66082" y="33498"/>
                </a:lnTo>
                <a:lnTo>
                  <a:pt x="70626" y="32272"/>
                </a:lnTo>
                <a:lnTo>
                  <a:pt x="80537" y="32272"/>
                </a:lnTo>
                <a:lnTo>
                  <a:pt x="84984" y="33259"/>
                </a:lnTo>
                <a:lnTo>
                  <a:pt x="93225" y="37206"/>
                </a:lnTo>
                <a:lnTo>
                  <a:pt x="96511" y="40156"/>
                </a:lnTo>
                <a:lnTo>
                  <a:pt x="96892" y="40763"/>
                </a:lnTo>
                <a:close/>
              </a:path>
              <a:path w="592454" h="104775">
                <a:moveTo>
                  <a:pt x="57905" y="102283"/>
                </a:moveTo>
                <a:lnTo>
                  <a:pt x="43298" y="102283"/>
                </a:lnTo>
                <a:lnTo>
                  <a:pt x="43298" y="34387"/>
                </a:lnTo>
                <a:lnTo>
                  <a:pt x="57905" y="34387"/>
                </a:lnTo>
                <a:lnTo>
                  <a:pt x="57057" y="39423"/>
                </a:lnTo>
                <a:lnTo>
                  <a:pt x="56441" y="39982"/>
                </a:lnTo>
                <a:lnTo>
                  <a:pt x="56832" y="40763"/>
                </a:lnTo>
                <a:lnTo>
                  <a:pt x="96892" y="40763"/>
                </a:lnTo>
                <a:lnTo>
                  <a:pt x="100197" y="46034"/>
                </a:lnTo>
                <a:lnTo>
                  <a:pt x="68858" y="46034"/>
                </a:lnTo>
                <a:lnTo>
                  <a:pt x="64759" y="47986"/>
                </a:lnTo>
                <a:lnTo>
                  <a:pt x="59272" y="55793"/>
                </a:lnTo>
                <a:lnTo>
                  <a:pt x="57905" y="61281"/>
                </a:lnTo>
                <a:lnTo>
                  <a:pt x="57905" y="102283"/>
                </a:lnTo>
                <a:close/>
              </a:path>
              <a:path w="592454" h="104775">
                <a:moveTo>
                  <a:pt x="56832" y="40763"/>
                </a:moveTo>
                <a:lnTo>
                  <a:pt x="56441" y="39982"/>
                </a:lnTo>
                <a:lnTo>
                  <a:pt x="57057" y="39423"/>
                </a:lnTo>
                <a:lnTo>
                  <a:pt x="56832" y="40763"/>
                </a:lnTo>
                <a:close/>
              </a:path>
              <a:path w="592454" h="104775">
                <a:moveTo>
                  <a:pt x="102671" y="102283"/>
                </a:moveTo>
                <a:lnTo>
                  <a:pt x="88063" y="102283"/>
                </a:lnTo>
                <a:lnTo>
                  <a:pt x="88063" y="51293"/>
                </a:lnTo>
                <a:lnTo>
                  <a:pt x="83476" y="46034"/>
                </a:lnTo>
                <a:lnTo>
                  <a:pt x="100197" y="46034"/>
                </a:lnTo>
                <a:lnTo>
                  <a:pt x="101434" y="48007"/>
                </a:lnTo>
                <a:lnTo>
                  <a:pt x="102671" y="52583"/>
                </a:lnTo>
                <a:lnTo>
                  <a:pt x="102671" y="102283"/>
                </a:lnTo>
                <a:close/>
              </a:path>
              <a:path w="592454" h="104775">
                <a:moveTo>
                  <a:pt x="162457" y="34387"/>
                </a:moveTo>
                <a:lnTo>
                  <a:pt x="147850" y="34387"/>
                </a:lnTo>
                <a:lnTo>
                  <a:pt x="147850" y="13728"/>
                </a:lnTo>
                <a:lnTo>
                  <a:pt x="162457" y="13728"/>
                </a:lnTo>
                <a:lnTo>
                  <a:pt x="162457" y="34387"/>
                </a:lnTo>
                <a:close/>
              </a:path>
              <a:path w="592454" h="104775">
                <a:moveTo>
                  <a:pt x="176837" y="48181"/>
                </a:moveTo>
                <a:lnTo>
                  <a:pt x="137212" y="48181"/>
                </a:lnTo>
                <a:lnTo>
                  <a:pt x="137212" y="34387"/>
                </a:lnTo>
                <a:lnTo>
                  <a:pt x="176837" y="34387"/>
                </a:lnTo>
                <a:lnTo>
                  <a:pt x="176837" y="48181"/>
                </a:lnTo>
                <a:close/>
              </a:path>
              <a:path w="592454" h="104775">
                <a:moveTo>
                  <a:pt x="162457" y="102283"/>
                </a:moveTo>
                <a:lnTo>
                  <a:pt x="147850" y="102283"/>
                </a:lnTo>
                <a:lnTo>
                  <a:pt x="147850" y="48181"/>
                </a:lnTo>
                <a:lnTo>
                  <a:pt x="162457" y="48181"/>
                </a:lnTo>
                <a:lnTo>
                  <a:pt x="162457" y="102283"/>
                </a:lnTo>
                <a:close/>
              </a:path>
              <a:path w="592454" h="104775">
                <a:moveTo>
                  <a:pt x="195769" y="102283"/>
                </a:moveTo>
                <a:lnTo>
                  <a:pt x="181162" y="102283"/>
                </a:lnTo>
                <a:lnTo>
                  <a:pt x="181162" y="0"/>
                </a:lnTo>
                <a:lnTo>
                  <a:pt x="195769" y="0"/>
                </a:lnTo>
                <a:lnTo>
                  <a:pt x="194726" y="39600"/>
                </a:lnTo>
                <a:lnTo>
                  <a:pt x="194305" y="39982"/>
                </a:lnTo>
                <a:lnTo>
                  <a:pt x="194696" y="40763"/>
                </a:lnTo>
                <a:lnTo>
                  <a:pt x="234756" y="40763"/>
                </a:lnTo>
                <a:lnTo>
                  <a:pt x="238061" y="46034"/>
                </a:lnTo>
                <a:lnTo>
                  <a:pt x="206722" y="46034"/>
                </a:lnTo>
                <a:lnTo>
                  <a:pt x="202623" y="47986"/>
                </a:lnTo>
                <a:lnTo>
                  <a:pt x="197136" y="55793"/>
                </a:lnTo>
                <a:lnTo>
                  <a:pt x="195769" y="61281"/>
                </a:lnTo>
                <a:lnTo>
                  <a:pt x="195769" y="102283"/>
                </a:lnTo>
                <a:close/>
              </a:path>
              <a:path w="592454" h="104775">
                <a:moveTo>
                  <a:pt x="234756" y="40763"/>
                </a:moveTo>
                <a:lnTo>
                  <a:pt x="194696" y="40763"/>
                </a:lnTo>
                <a:lnTo>
                  <a:pt x="194726" y="39600"/>
                </a:lnTo>
                <a:lnTo>
                  <a:pt x="196073" y="38377"/>
                </a:lnTo>
                <a:lnTo>
                  <a:pt x="203946" y="33498"/>
                </a:lnTo>
                <a:lnTo>
                  <a:pt x="208490" y="32272"/>
                </a:lnTo>
                <a:lnTo>
                  <a:pt x="218401" y="32272"/>
                </a:lnTo>
                <a:lnTo>
                  <a:pt x="222847" y="33259"/>
                </a:lnTo>
                <a:lnTo>
                  <a:pt x="231089" y="37206"/>
                </a:lnTo>
                <a:lnTo>
                  <a:pt x="234375" y="40156"/>
                </a:lnTo>
                <a:lnTo>
                  <a:pt x="234756" y="40763"/>
                </a:lnTo>
                <a:close/>
              </a:path>
              <a:path w="592454" h="104775">
                <a:moveTo>
                  <a:pt x="194696" y="40763"/>
                </a:moveTo>
                <a:lnTo>
                  <a:pt x="194305" y="39982"/>
                </a:lnTo>
                <a:lnTo>
                  <a:pt x="194726" y="39600"/>
                </a:lnTo>
                <a:lnTo>
                  <a:pt x="194696" y="40763"/>
                </a:lnTo>
                <a:close/>
              </a:path>
              <a:path w="592454" h="104775">
                <a:moveTo>
                  <a:pt x="240534" y="102283"/>
                </a:moveTo>
                <a:lnTo>
                  <a:pt x="225927" y="102283"/>
                </a:lnTo>
                <a:lnTo>
                  <a:pt x="225927" y="51293"/>
                </a:lnTo>
                <a:lnTo>
                  <a:pt x="221340" y="46034"/>
                </a:lnTo>
                <a:lnTo>
                  <a:pt x="238061" y="46034"/>
                </a:lnTo>
                <a:lnTo>
                  <a:pt x="239298" y="48007"/>
                </a:lnTo>
                <a:lnTo>
                  <a:pt x="240534" y="52583"/>
                </a:lnTo>
                <a:lnTo>
                  <a:pt x="240534" y="102283"/>
                </a:lnTo>
                <a:close/>
              </a:path>
              <a:path w="592454" h="104775">
                <a:moveTo>
                  <a:pt x="289433" y="104430"/>
                </a:moveTo>
                <a:lnTo>
                  <a:pt x="275813" y="104430"/>
                </a:lnTo>
                <a:lnTo>
                  <a:pt x="269957" y="102869"/>
                </a:lnTo>
                <a:lnTo>
                  <a:pt x="259677" y="96622"/>
                </a:lnTo>
                <a:lnTo>
                  <a:pt x="255653" y="92317"/>
                </a:lnTo>
                <a:lnTo>
                  <a:pt x="249863" y="81343"/>
                </a:lnTo>
                <a:lnTo>
                  <a:pt x="248420" y="75183"/>
                </a:lnTo>
                <a:lnTo>
                  <a:pt x="248420" y="61498"/>
                </a:lnTo>
                <a:lnTo>
                  <a:pt x="275499" y="32272"/>
                </a:lnTo>
                <a:lnTo>
                  <a:pt x="288078" y="32272"/>
                </a:lnTo>
                <a:lnTo>
                  <a:pt x="293619" y="33779"/>
                </a:lnTo>
                <a:lnTo>
                  <a:pt x="303553" y="39787"/>
                </a:lnTo>
                <a:lnTo>
                  <a:pt x="307435" y="43876"/>
                </a:lnTo>
                <a:lnTo>
                  <a:pt x="308604" y="46034"/>
                </a:lnTo>
                <a:lnTo>
                  <a:pt x="276952" y="46034"/>
                </a:lnTo>
                <a:lnTo>
                  <a:pt x="272842" y="47639"/>
                </a:lnTo>
                <a:lnTo>
                  <a:pt x="266422" y="54058"/>
                </a:lnTo>
                <a:lnTo>
                  <a:pt x="264567" y="57106"/>
                </a:lnTo>
                <a:lnTo>
                  <a:pt x="264069" y="59990"/>
                </a:lnTo>
                <a:lnTo>
                  <a:pt x="314459" y="59990"/>
                </a:lnTo>
                <a:lnTo>
                  <a:pt x="314462" y="68113"/>
                </a:lnTo>
                <a:lnTo>
                  <a:pt x="314332" y="70325"/>
                </a:lnTo>
                <a:lnTo>
                  <a:pt x="314072" y="72971"/>
                </a:lnTo>
                <a:lnTo>
                  <a:pt x="263190" y="72971"/>
                </a:lnTo>
                <a:lnTo>
                  <a:pt x="263385" y="76810"/>
                </a:lnTo>
                <a:lnTo>
                  <a:pt x="265153" y="80714"/>
                </a:lnTo>
                <a:lnTo>
                  <a:pt x="271855" y="88652"/>
                </a:lnTo>
                <a:lnTo>
                  <a:pt x="276399" y="90636"/>
                </a:lnTo>
                <a:lnTo>
                  <a:pt x="311886" y="90636"/>
                </a:lnTo>
                <a:lnTo>
                  <a:pt x="310645" y="92599"/>
                </a:lnTo>
                <a:lnTo>
                  <a:pt x="305971" y="97305"/>
                </a:lnTo>
                <a:lnTo>
                  <a:pt x="295561" y="103009"/>
                </a:lnTo>
                <a:lnTo>
                  <a:pt x="289433" y="104430"/>
                </a:lnTo>
                <a:close/>
              </a:path>
              <a:path w="592454" h="104775">
                <a:moveTo>
                  <a:pt x="314459" y="59990"/>
                </a:moveTo>
                <a:lnTo>
                  <a:pt x="299464" y="59990"/>
                </a:lnTo>
                <a:lnTo>
                  <a:pt x="298944" y="56216"/>
                </a:lnTo>
                <a:lnTo>
                  <a:pt x="297198" y="52952"/>
                </a:lnTo>
                <a:lnTo>
                  <a:pt x="294227" y="50198"/>
                </a:lnTo>
                <a:lnTo>
                  <a:pt x="291277" y="47422"/>
                </a:lnTo>
                <a:lnTo>
                  <a:pt x="287189" y="46034"/>
                </a:lnTo>
                <a:lnTo>
                  <a:pt x="308604" y="46034"/>
                </a:lnTo>
                <a:lnTo>
                  <a:pt x="313052" y="54243"/>
                </a:lnTo>
                <a:lnTo>
                  <a:pt x="314459" y="59990"/>
                </a:lnTo>
                <a:close/>
              </a:path>
              <a:path w="592454" h="104775">
                <a:moveTo>
                  <a:pt x="311886" y="90636"/>
                </a:moveTo>
                <a:lnTo>
                  <a:pt x="286939" y="90636"/>
                </a:lnTo>
                <a:lnTo>
                  <a:pt x="290887" y="89758"/>
                </a:lnTo>
                <a:lnTo>
                  <a:pt x="297068" y="86223"/>
                </a:lnTo>
                <a:lnTo>
                  <a:pt x="300061" y="82937"/>
                </a:lnTo>
                <a:lnTo>
                  <a:pt x="302945" y="78144"/>
                </a:lnTo>
                <a:lnTo>
                  <a:pt x="314787" y="86049"/>
                </a:lnTo>
                <a:lnTo>
                  <a:pt x="311886" y="90636"/>
                </a:lnTo>
                <a:close/>
              </a:path>
              <a:path w="592454" h="104775">
                <a:moveTo>
                  <a:pt x="390543" y="104430"/>
                </a:moveTo>
                <a:lnTo>
                  <a:pt x="356498" y="82291"/>
                </a:lnTo>
                <a:lnTo>
                  <a:pt x="354204" y="65814"/>
                </a:lnTo>
                <a:lnTo>
                  <a:pt x="354204" y="5888"/>
                </a:lnTo>
                <a:lnTo>
                  <a:pt x="369722" y="5888"/>
                </a:lnTo>
                <a:lnTo>
                  <a:pt x="369722" y="65814"/>
                </a:lnTo>
                <a:lnTo>
                  <a:pt x="371023" y="76318"/>
                </a:lnTo>
                <a:lnTo>
                  <a:pt x="374927" y="83821"/>
                </a:lnTo>
                <a:lnTo>
                  <a:pt x="381434" y="88322"/>
                </a:lnTo>
                <a:lnTo>
                  <a:pt x="390543" y="89823"/>
                </a:lnTo>
                <a:lnTo>
                  <a:pt x="420211" y="89823"/>
                </a:lnTo>
                <a:lnTo>
                  <a:pt x="416830" y="94345"/>
                </a:lnTo>
                <a:lnTo>
                  <a:pt x="411625" y="98757"/>
                </a:lnTo>
                <a:lnTo>
                  <a:pt x="405508" y="101909"/>
                </a:lnTo>
                <a:lnTo>
                  <a:pt x="398481" y="103800"/>
                </a:lnTo>
                <a:lnTo>
                  <a:pt x="390543" y="104430"/>
                </a:lnTo>
                <a:close/>
              </a:path>
              <a:path w="592454" h="104775">
                <a:moveTo>
                  <a:pt x="420211" y="89823"/>
                </a:moveTo>
                <a:lnTo>
                  <a:pt x="396833" y="89823"/>
                </a:lnTo>
                <a:lnTo>
                  <a:pt x="401778" y="87806"/>
                </a:lnTo>
                <a:lnTo>
                  <a:pt x="409000" y="79716"/>
                </a:lnTo>
                <a:lnTo>
                  <a:pt x="410811" y="73730"/>
                </a:lnTo>
                <a:lnTo>
                  <a:pt x="410811" y="5888"/>
                </a:lnTo>
                <a:lnTo>
                  <a:pt x="426362" y="5888"/>
                </a:lnTo>
                <a:lnTo>
                  <a:pt x="426362" y="65814"/>
                </a:lnTo>
                <a:lnTo>
                  <a:pt x="425819" y="73730"/>
                </a:lnTo>
                <a:lnTo>
                  <a:pt x="425745" y="74593"/>
                </a:lnTo>
                <a:lnTo>
                  <a:pt x="423979" y="82153"/>
                </a:lnTo>
                <a:lnTo>
                  <a:pt x="421000" y="88768"/>
                </a:lnTo>
                <a:lnTo>
                  <a:pt x="420211" y="89823"/>
                </a:lnTo>
                <a:close/>
              </a:path>
              <a:path w="592454" h="104775">
                <a:moveTo>
                  <a:pt x="505570" y="89693"/>
                </a:moveTo>
                <a:lnTo>
                  <a:pt x="482078" y="89693"/>
                </a:lnTo>
                <a:lnTo>
                  <a:pt x="486243" y="88543"/>
                </a:lnTo>
                <a:lnTo>
                  <a:pt x="491643" y="83945"/>
                </a:lnTo>
                <a:lnTo>
                  <a:pt x="492999" y="80822"/>
                </a:lnTo>
                <a:lnTo>
                  <a:pt x="492999" y="72515"/>
                </a:lnTo>
                <a:lnTo>
                  <a:pt x="491491" y="69132"/>
                </a:lnTo>
                <a:lnTo>
                  <a:pt x="485462" y="64317"/>
                </a:lnTo>
                <a:lnTo>
                  <a:pt x="480333" y="62105"/>
                </a:lnTo>
                <a:lnTo>
                  <a:pt x="473088" y="60088"/>
                </a:lnTo>
                <a:lnTo>
                  <a:pt x="459595" y="55458"/>
                </a:lnTo>
                <a:lnTo>
                  <a:pt x="449958" y="49116"/>
                </a:lnTo>
                <a:lnTo>
                  <a:pt x="444175" y="41062"/>
                </a:lnTo>
                <a:lnTo>
                  <a:pt x="442247" y="31296"/>
                </a:lnTo>
                <a:lnTo>
                  <a:pt x="442247" y="22512"/>
                </a:lnTo>
                <a:lnTo>
                  <a:pt x="445110" y="15745"/>
                </a:lnTo>
                <a:lnTo>
                  <a:pt x="456583" y="6246"/>
                </a:lnTo>
                <a:lnTo>
                  <a:pt x="464370" y="3871"/>
                </a:lnTo>
                <a:lnTo>
                  <a:pt x="481265" y="3871"/>
                </a:lnTo>
                <a:lnTo>
                  <a:pt x="487631" y="5205"/>
                </a:lnTo>
                <a:lnTo>
                  <a:pt x="498952" y="10518"/>
                </a:lnTo>
                <a:lnTo>
                  <a:pt x="504569" y="15290"/>
                </a:lnTo>
                <a:lnTo>
                  <a:pt x="507146" y="18478"/>
                </a:lnTo>
                <a:lnTo>
                  <a:pt x="469206" y="18478"/>
                </a:lnTo>
                <a:lnTo>
                  <a:pt x="465237" y="19563"/>
                </a:lnTo>
                <a:lnTo>
                  <a:pt x="459360" y="23879"/>
                </a:lnTo>
                <a:lnTo>
                  <a:pt x="457896" y="26752"/>
                </a:lnTo>
                <a:lnTo>
                  <a:pt x="457896" y="34105"/>
                </a:lnTo>
                <a:lnTo>
                  <a:pt x="459284" y="37130"/>
                </a:lnTo>
                <a:lnTo>
                  <a:pt x="464858" y="41728"/>
                </a:lnTo>
                <a:lnTo>
                  <a:pt x="469976" y="43767"/>
                </a:lnTo>
                <a:lnTo>
                  <a:pt x="477415" y="45546"/>
                </a:lnTo>
                <a:lnTo>
                  <a:pt x="484286" y="47701"/>
                </a:lnTo>
                <a:lnTo>
                  <a:pt x="508679" y="68113"/>
                </a:lnTo>
                <a:lnTo>
                  <a:pt x="508560" y="82731"/>
                </a:lnTo>
                <a:lnTo>
                  <a:pt x="507281" y="87133"/>
                </a:lnTo>
                <a:lnTo>
                  <a:pt x="505570" y="89693"/>
                </a:lnTo>
                <a:close/>
              </a:path>
              <a:path w="592454" h="104775">
                <a:moveTo>
                  <a:pt x="525434" y="102283"/>
                </a:moveTo>
                <a:lnTo>
                  <a:pt x="509558" y="102283"/>
                </a:lnTo>
                <a:lnTo>
                  <a:pt x="543751" y="5888"/>
                </a:lnTo>
                <a:lnTo>
                  <a:pt x="556959" y="5888"/>
                </a:lnTo>
                <a:lnTo>
                  <a:pt x="565734" y="29897"/>
                </a:lnTo>
                <a:lnTo>
                  <a:pt x="550322" y="29897"/>
                </a:lnTo>
                <a:lnTo>
                  <a:pt x="538838" y="63048"/>
                </a:lnTo>
                <a:lnTo>
                  <a:pt x="577851" y="63048"/>
                </a:lnTo>
                <a:lnTo>
                  <a:pt x="582893" y="76842"/>
                </a:lnTo>
                <a:lnTo>
                  <a:pt x="533828" y="76842"/>
                </a:lnTo>
                <a:lnTo>
                  <a:pt x="525434" y="102283"/>
                </a:lnTo>
                <a:close/>
              </a:path>
              <a:path w="592454" h="104775">
                <a:moveTo>
                  <a:pt x="497944" y="32532"/>
                </a:moveTo>
                <a:lnTo>
                  <a:pt x="493844" y="26915"/>
                </a:lnTo>
                <a:lnTo>
                  <a:pt x="490071" y="23174"/>
                </a:lnTo>
                <a:lnTo>
                  <a:pt x="483195" y="19422"/>
                </a:lnTo>
                <a:lnTo>
                  <a:pt x="479053" y="18478"/>
                </a:lnTo>
                <a:lnTo>
                  <a:pt x="507146" y="18478"/>
                </a:lnTo>
                <a:lnTo>
                  <a:pt x="510143" y="22187"/>
                </a:lnTo>
                <a:lnTo>
                  <a:pt x="497944" y="32532"/>
                </a:lnTo>
                <a:close/>
              </a:path>
              <a:path w="592454" h="104775">
                <a:moveTo>
                  <a:pt x="577851" y="63048"/>
                </a:moveTo>
                <a:lnTo>
                  <a:pt x="562522" y="63048"/>
                </a:lnTo>
                <a:lnTo>
                  <a:pt x="550322" y="29897"/>
                </a:lnTo>
                <a:lnTo>
                  <a:pt x="565734" y="29897"/>
                </a:lnTo>
                <a:lnTo>
                  <a:pt x="577851" y="63048"/>
                </a:lnTo>
                <a:close/>
              </a:path>
              <a:path w="592454" h="104775">
                <a:moveTo>
                  <a:pt x="481721" y="104430"/>
                </a:moveTo>
                <a:lnTo>
                  <a:pt x="467992" y="104430"/>
                </a:lnTo>
                <a:lnTo>
                  <a:pt x="461084" y="102662"/>
                </a:lnTo>
                <a:lnTo>
                  <a:pt x="447702" y="95570"/>
                </a:lnTo>
                <a:lnTo>
                  <a:pt x="441640" y="90105"/>
                </a:lnTo>
                <a:lnTo>
                  <a:pt x="436196" y="82731"/>
                </a:lnTo>
                <a:lnTo>
                  <a:pt x="448689" y="71702"/>
                </a:lnTo>
                <a:lnTo>
                  <a:pt x="452788" y="78230"/>
                </a:lnTo>
                <a:lnTo>
                  <a:pt x="457126" y="82861"/>
                </a:lnTo>
                <a:lnTo>
                  <a:pt x="466278" y="88326"/>
                </a:lnTo>
                <a:lnTo>
                  <a:pt x="471191" y="89693"/>
                </a:lnTo>
                <a:lnTo>
                  <a:pt x="505570" y="89693"/>
                </a:lnTo>
                <a:lnTo>
                  <a:pt x="501685" y="95505"/>
                </a:lnTo>
                <a:lnTo>
                  <a:pt x="497738" y="98737"/>
                </a:lnTo>
                <a:lnTo>
                  <a:pt x="487566" y="103291"/>
                </a:lnTo>
                <a:lnTo>
                  <a:pt x="481721" y="104430"/>
                </a:lnTo>
                <a:close/>
              </a:path>
              <a:path w="592454" h="104775">
                <a:moveTo>
                  <a:pt x="592192" y="102283"/>
                </a:moveTo>
                <a:lnTo>
                  <a:pt x="576967" y="102283"/>
                </a:lnTo>
                <a:lnTo>
                  <a:pt x="567662" y="76842"/>
                </a:lnTo>
                <a:lnTo>
                  <a:pt x="582893" y="76842"/>
                </a:lnTo>
                <a:lnTo>
                  <a:pt x="592192" y="102283"/>
                </a:lnTo>
                <a:close/>
              </a:path>
            </a:pathLst>
          </a:custGeom>
          <a:solidFill>
            <a:srgbClr val="B65341"/>
          </a:solidFill>
        </p:spPr>
        <p:txBody>
          <a:bodyPr wrap="square" lIns="0" tIns="0" rIns="0" bIns="0" rtlCol="0"/>
          <a:lstStyle/>
          <a:p>
            <a:endParaRPr/>
          </a:p>
        </p:txBody>
      </p:sp>
      <p:sp>
        <p:nvSpPr>
          <p:cNvPr id="3" name="object 3"/>
          <p:cNvSpPr txBox="1"/>
          <p:nvPr/>
        </p:nvSpPr>
        <p:spPr>
          <a:xfrm>
            <a:off x="4145580" y="1287001"/>
            <a:ext cx="2544445" cy="1623695"/>
          </a:xfrm>
          <a:prstGeom prst="rect">
            <a:avLst/>
          </a:prstGeom>
        </p:spPr>
        <p:txBody>
          <a:bodyPr vert="horz" wrap="square" lIns="0" tIns="12700" rIns="0" bIns="0" rtlCol="0">
            <a:spAutoFit/>
          </a:bodyPr>
          <a:lstStyle/>
          <a:p>
            <a:pPr marL="12700" marR="5080" algn="ctr">
              <a:lnSpc>
                <a:spcPct val="99900"/>
              </a:lnSpc>
              <a:spcBef>
                <a:spcPts val="100"/>
              </a:spcBef>
            </a:pPr>
            <a:r>
              <a:rPr sz="1050" dirty="0">
                <a:latin typeface="Calibri"/>
                <a:cs typeface="Calibri"/>
              </a:rPr>
              <a:t>In</a:t>
            </a:r>
            <a:r>
              <a:rPr sz="1050" spc="65" dirty="0">
                <a:latin typeface="Calibri"/>
                <a:cs typeface="Calibri"/>
              </a:rPr>
              <a:t> </a:t>
            </a:r>
            <a:r>
              <a:rPr sz="1050" dirty="0">
                <a:latin typeface="Calibri"/>
                <a:cs typeface="Calibri"/>
              </a:rPr>
              <a:t>the</a:t>
            </a:r>
            <a:r>
              <a:rPr sz="1050" spc="65" dirty="0">
                <a:latin typeface="Calibri"/>
                <a:cs typeface="Calibri"/>
              </a:rPr>
              <a:t> </a:t>
            </a:r>
            <a:r>
              <a:rPr sz="1050" dirty="0">
                <a:latin typeface="Calibri"/>
                <a:cs typeface="Calibri"/>
              </a:rPr>
              <a:t>USA</a:t>
            </a:r>
            <a:r>
              <a:rPr sz="1050" dirty="0">
                <a:solidFill>
                  <a:srgbClr val="B65341"/>
                </a:solidFill>
                <a:latin typeface="Calibri"/>
                <a:cs typeface="Calibri"/>
              </a:rPr>
              <a:t>,</a:t>
            </a:r>
            <a:r>
              <a:rPr sz="1050" spc="65" dirty="0">
                <a:solidFill>
                  <a:srgbClr val="B65341"/>
                </a:solidFill>
                <a:latin typeface="Calibri"/>
                <a:cs typeface="Calibri"/>
              </a:rPr>
              <a:t> </a:t>
            </a:r>
            <a:r>
              <a:rPr sz="1050" dirty="0">
                <a:solidFill>
                  <a:srgbClr val="B65341"/>
                </a:solidFill>
                <a:latin typeface="Calibri"/>
                <a:cs typeface="Calibri"/>
              </a:rPr>
              <a:t>customs</a:t>
            </a:r>
            <a:r>
              <a:rPr sz="1050" spc="70" dirty="0">
                <a:solidFill>
                  <a:srgbClr val="B65341"/>
                </a:solidFill>
                <a:latin typeface="Calibri"/>
                <a:cs typeface="Calibri"/>
              </a:rPr>
              <a:t> </a:t>
            </a:r>
            <a:r>
              <a:rPr sz="1050" dirty="0">
                <a:solidFill>
                  <a:srgbClr val="B65341"/>
                </a:solidFill>
                <a:latin typeface="Calibri"/>
                <a:cs typeface="Calibri"/>
              </a:rPr>
              <a:t>risk</a:t>
            </a:r>
            <a:r>
              <a:rPr sz="1050" spc="65" dirty="0">
                <a:solidFill>
                  <a:srgbClr val="B65341"/>
                </a:solidFill>
                <a:latin typeface="Calibri"/>
                <a:cs typeface="Calibri"/>
              </a:rPr>
              <a:t> </a:t>
            </a:r>
            <a:r>
              <a:rPr sz="1050" dirty="0">
                <a:solidFill>
                  <a:srgbClr val="B65341"/>
                </a:solidFill>
                <a:latin typeface="Calibri"/>
                <a:cs typeface="Calibri"/>
              </a:rPr>
              <a:t>management</a:t>
            </a:r>
            <a:r>
              <a:rPr sz="1050" spc="65" dirty="0">
                <a:solidFill>
                  <a:srgbClr val="B65341"/>
                </a:solidFill>
                <a:latin typeface="Calibri"/>
                <a:cs typeface="Calibri"/>
              </a:rPr>
              <a:t> </a:t>
            </a:r>
            <a:r>
              <a:rPr sz="1050" spc="25" dirty="0">
                <a:solidFill>
                  <a:srgbClr val="B65341"/>
                </a:solidFill>
                <a:latin typeface="Calibri"/>
                <a:cs typeface="Calibri"/>
              </a:rPr>
              <a:t>is </a:t>
            </a:r>
            <a:r>
              <a:rPr sz="1050" dirty="0">
                <a:solidFill>
                  <a:srgbClr val="B65341"/>
                </a:solidFill>
                <a:latin typeface="Calibri"/>
                <a:cs typeface="Calibri"/>
              </a:rPr>
              <a:t>primarily</a:t>
            </a:r>
            <a:r>
              <a:rPr sz="1050" spc="50" dirty="0">
                <a:solidFill>
                  <a:srgbClr val="B65341"/>
                </a:solidFill>
                <a:latin typeface="Calibri"/>
                <a:cs typeface="Calibri"/>
              </a:rPr>
              <a:t> </a:t>
            </a:r>
            <a:r>
              <a:rPr sz="1050" dirty="0">
                <a:solidFill>
                  <a:srgbClr val="B65341"/>
                </a:solidFill>
                <a:latin typeface="Calibri"/>
                <a:cs typeface="Calibri"/>
              </a:rPr>
              <a:t>driven</a:t>
            </a:r>
            <a:r>
              <a:rPr sz="1050" spc="55" dirty="0">
                <a:solidFill>
                  <a:srgbClr val="B65341"/>
                </a:solidFill>
                <a:latin typeface="Calibri"/>
                <a:cs typeface="Calibri"/>
              </a:rPr>
              <a:t> </a:t>
            </a:r>
            <a:r>
              <a:rPr sz="1050" dirty="0">
                <a:solidFill>
                  <a:srgbClr val="B65341"/>
                </a:solidFill>
                <a:latin typeface="Calibri"/>
                <a:cs typeface="Calibri"/>
              </a:rPr>
              <a:t>by</a:t>
            </a:r>
            <a:r>
              <a:rPr sz="1050" spc="50" dirty="0">
                <a:solidFill>
                  <a:srgbClr val="B65341"/>
                </a:solidFill>
                <a:latin typeface="Calibri"/>
                <a:cs typeface="Calibri"/>
              </a:rPr>
              <a:t> </a:t>
            </a:r>
            <a:r>
              <a:rPr sz="1050" dirty="0">
                <a:solidFill>
                  <a:srgbClr val="B65341"/>
                </a:solidFill>
                <a:latin typeface="Calibri"/>
                <a:cs typeface="Calibri"/>
              </a:rPr>
              <a:t>the</a:t>
            </a:r>
            <a:r>
              <a:rPr sz="1050" spc="55" dirty="0">
                <a:solidFill>
                  <a:srgbClr val="B65341"/>
                </a:solidFill>
                <a:latin typeface="Calibri"/>
                <a:cs typeface="Calibri"/>
              </a:rPr>
              <a:t> </a:t>
            </a:r>
            <a:r>
              <a:rPr sz="1050" dirty="0">
                <a:solidFill>
                  <a:srgbClr val="B65341"/>
                </a:solidFill>
                <a:latin typeface="Calibri"/>
                <a:cs typeface="Calibri"/>
              </a:rPr>
              <a:t>Customs-</a:t>
            </a:r>
            <a:r>
              <a:rPr sz="1050" spc="-20" dirty="0">
                <a:solidFill>
                  <a:srgbClr val="B65341"/>
                </a:solidFill>
                <a:latin typeface="Calibri"/>
                <a:cs typeface="Calibri"/>
              </a:rPr>
              <a:t>Trade </a:t>
            </a:r>
            <a:r>
              <a:rPr sz="1050" dirty="0">
                <a:solidFill>
                  <a:srgbClr val="B65341"/>
                </a:solidFill>
                <a:latin typeface="Calibri"/>
                <a:cs typeface="Calibri"/>
              </a:rPr>
              <a:t>Partnership</a:t>
            </a:r>
            <a:r>
              <a:rPr sz="1050" spc="110" dirty="0">
                <a:solidFill>
                  <a:srgbClr val="B65341"/>
                </a:solidFill>
                <a:latin typeface="Calibri"/>
                <a:cs typeface="Calibri"/>
              </a:rPr>
              <a:t> </a:t>
            </a:r>
            <a:r>
              <a:rPr sz="1050" dirty="0">
                <a:solidFill>
                  <a:srgbClr val="B65341"/>
                </a:solidFill>
                <a:latin typeface="Calibri"/>
                <a:cs typeface="Calibri"/>
              </a:rPr>
              <a:t>Against</a:t>
            </a:r>
            <a:r>
              <a:rPr sz="1050" spc="114" dirty="0">
                <a:solidFill>
                  <a:srgbClr val="B65341"/>
                </a:solidFill>
                <a:latin typeface="Calibri"/>
                <a:cs typeface="Calibri"/>
              </a:rPr>
              <a:t> </a:t>
            </a:r>
            <a:r>
              <a:rPr sz="1050" dirty="0">
                <a:solidFill>
                  <a:srgbClr val="B65341"/>
                </a:solidFill>
                <a:latin typeface="Calibri"/>
                <a:cs typeface="Calibri"/>
              </a:rPr>
              <a:t>Terrorism</a:t>
            </a:r>
            <a:r>
              <a:rPr sz="1050" spc="114" dirty="0">
                <a:solidFill>
                  <a:srgbClr val="B65341"/>
                </a:solidFill>
                <a:latin typeface="Calibri"/>
                <a:cs typeface="Calibri"/>
              </a:rPr>
              <a:t> </a:t>
            </a:r>
            <a:r>
              <a:rPr sz="1050" dirty="0">
                <a:solidFill>
                  <a:srgbClr val="B65341"/>
                </a:solidFill>
                <a:latin typeface="Calibri"/>
                <a:cs typeface="Calibri"/>
              </a:rPr>
              <a:t>(C-</a:t>
            </a:r>
            <a:r>
              <a:rPr sz="1050" spc="-20" dirty="0">
                <a:solidFill>
                  <a:srgbClr val="B65341"/>
                </a:solidFill>
                <a:latin typeface="Calibri"/>
                <a:cs typeface="Calibri"/>
              </a:rPr>
              <a:t>TPAT) </a:t>
            </a:r>
            <a:r>
              <a:rPr sz="1050" dirty="0">
                <a:solidFill>
                  <a:srgbClr val="B65341"/>
                </a:solidFill>
                <a:latin typeface="Calibri"/>
                <a:cs typeface="Calibri"/>
              </a:rPr>
              <a:t>program.</a:t>
            </a:r>
            <a:r>
              <a:rPr sz="1050" spc="65" dirty="0">
                <a:solidFill>
                  <a:srgbClr val="B65341"/>
                </a:solidFill>
                <a:latin typeface="Calibri"/>
                <a:cs typeface="Calibri"/>
              </a:rPr>
              <a:t> </a:t>
            </a:r>
            <a:r>
              <a:rPr sz="1050" dirty="0">
                <a:solidFill>
                  <a:srgbClr val="B65341"/>
                </a:solidFill>
                <a:latin typeface="Calibri"/>
                <a:cs typeface="Calibri"/>
              </a:rPr>
              <a:t>This</a:t>
            </a:r>
            <a:r>
              <a:rPr sz="1050" spc="65" dirty="0">
                <a:solidFill>
                  <a:srgbClr val="B65341"/>
                </a:solidFill>
                <a:latin typeface="Calibri"/>
                <a:cs typeface="Calibri"/>
              </a:rPr>
              <a:t> </a:t>
            </a:r>
            <a:r>
              <a:rPr sz="1050" dirty="0">
                <a:solidFill>
                  <a:srgbClr val="B65341"/>
                </a:solidFill>
                <a:latin typeface="Calibri"/>
                <a:cs typeface="Calibri"/>
              </a:rPr>
              <a:t>slide</a:t>
            </a:r>
            <a:r>
              <a:rPr sz="1050" spc="70" dirty="0">
                <a:solidFill>
                  <a:srgbClr val="B65341"/>
                </a:solidFill>
                <a:latin typeface="Calibri"/>
                <a:cs typeface="Calibri"/>
              </a:rPr>
              <a:t> </a:t>
            </a:r>
            <a:r>
              <a:rPr sz="1050" dirty="0">
                <a:solidFill>
                  <a:srgbClr val="B65341"/>
                </a:solidFill>
                <a:latin typeface="Calibri"/>
                <a:cs typeface="Calibri"/>
              </a:rPr>
              <a:t>explores</a:t>
            </a:r>
            <a:r>
              <a:rPr sz="1050" spc="65" dirty="0">
                <a:solidFill>
                  <a:srgbClr val="B65341"/>
                </a:solidFill>
                <a:latin typeface="Calibri"/>
                <a:cs typeface="Calibri"/>
              </a:rPr>
              <a:t> </a:t>
            </a:r>
            <a:r>
              <a:rPr sz="1050" dirty="0">
                <a:solidFill>
                  <a:srgbClr val="B65341"/>
                </a:solidFill>
                <a:latin typeface="Calibri"/>
                <a:cs typeface="Calibri"/>
              </a:rPr>
              <a:t>the</a:t>
            </a:r>
            <a:r>
              <a:rPr sz="1050" spc="70" dirty="0">
                <a:solidFill>
                  <a:srgbClr val="B65341"/>
                </a:solidFill>
                <a:latin typeface="Calibri"/>
                <a:cs typeface="Calibri"/>
              </a:rPr>
              <a:t> </a:t>
            </a:r>
            <a:r>
              <a:rPr sz="1050" spc="-25" dirty="0">
                <a:solidFill>
                  <a:srgbClr val="B65341"/>
                </a:solidFill>
                <a:latin typeface="Calibri"/>
                <a:cs typeface="Calibri"/>
              </a:rPr>
              <a:t>key</a:t>
            </a:r>
            <a:r>
              <a:rPr sz="1050" spc="500" dirty="0">
                <a:solidFill>
                  <a:srgbClr val="B65341"/>
                </a:solidFill>
                <a:latin typeface="Calibri"/>
                <a:cs typeface="Calibri"/>
              </a:rPr>
              <a:t> </a:t>
            </a:r>
            <a:r>
              <a:rPr sz="1050" dirty="0">
                <a:solidFill>
                  <a:srgbClr val="B65341"/>
                </a:solidFill>
                <a:latin typeface="Calibri"/>
                <a:cs typeface="Calibri"/>
              </a:rPr>
              <a:t>elements</a:t>
            </a:r>
            <a:r>
              <a:rPr sz="1050" spc="60" dirty="0">
                <a:solidFill>
                  <a:srgbClr val="B65341"/>
                </a:solidFill>
                <a:latin typeface="Calibri"/>
                <a:cs typeface="Calibri"/>
              </a:rPr>
              <a:t> </a:t>
            </a:r>
            <a:r>
              <a:rPr sz="1050" dirty="0">
                <a:solidFill>
                  <a:srgbClr val="B65341"/>
                </a:solidFill>
                <a:latin typeface="Calibri"/>
                <a:cs typeface="Calibri"/>
              </a:rPr>
              <a:t>of</a:t>
            </a:r>
            <a:r>
              <a:rPr sz="1050" spc="60" dirty="0">
                <a:solidFill>
                  <a:srgbClr val="B65341"/>
                </a:solidFill>
                <a:latin typeface="Calibri"/>
                <a:cs typeface="Calibri"/>
              </a:rPr>
              <a:t> </a:t>
            </a:r>
            <a:r>
              <a:rPr sz="1050" dirty="0">
                <a:solidFill>
                  <a:srgbClr val="B65341"/>
                </a:solidFill>
                <a:latin typeface="Calibri"/>
                <a:cs typeface="Calibri"/>
              </a:rPr>
              <a:t>C-</a:t>
            </a:r>
            <a:r>
              <a:rPr sz="1050" spc="-25" dirty="0">
                <a:solidFill>
                  <a:srgbClr val="B65341"/>
                </a:solidFill>
                <a:latin typeface="Calibri"/>
                <a:cs typeface="Calibri"/>
              </a:rPr>
              <a:t>TPAT,</a:t>
            </a:r>
            <a:r>
              <a:rPr sz="1050" spc="60" dirty="0">
                <a:solidFill>
                  <a:srgbClr val="B65341"/>
                </a:solidFill>
                <a:latin typeface="Calibri"/>
                <a:cs typeface="Calibri"/>
              </a:rPr>
              <a:t> </a:t>
            </a:r>
            <a:r>
              <a:rPr sz="1050" dirty="0">
                <a:solidFill>
                  <a:srgbClr val="B65341"/>
                </a:solidFill>
                <a:latin typeface="Calibri"/>
                <a:cs typeface="Calibri"/>
              </a:rPr>
              <a:t>including</a:t>
            </a:r>
            <a:r>
              <a:rPr sz="1050" spc="60" dirty="0">
                <a:solidFill>
                  <a:srgbClr val="B65341"/>
                </a:solidFill>
                <a:latin typeface="Calibri"/>
                <a:cs typeface="Calibri"/>
              </a:rPr>
              <a:t> </a:t>
            </a:r>
            <a:r>
              <a:rPr sz="1050" spc="-20" dirty="0">
                <a:solidFill>
                  <a:srgbClr val="B65341"/>
                </a:solidFill>
                <a:latin typeface="Calibri"/>
                <a:cs typeface="Calibri"/>
              </a:rPr>
              <a:t>risk</a:t>
            </a:r>
            <a:r>
              <a:rPr sz="1050" spc="500" dirty="0">
                <a:solidFill>
                  <a:srgbClr val="B65341"/>
                </a:solidFill>
                <a:latin typeface="Calibri"/>
                <a:cs typeface="Calibri"/>
              </a:rPr>
              <a:t> </a:t>
            </a:r>
            <a:r>
              <a:rPr sz="1050" dirty="0">
                <a:solidFill>
                  <a:srgbClr val="B65341"/>
                </a:solidFill>
                <a:latin typeface="Calibri"/>
                <a:cs typeface="Calibri"/>
              </a:rPr>
              <a:t>assessment,</a:t>
            </a:r>
            <a:r>
              <a:rPr sz="1050" spc="145" dirty="0">
                <a:solidFill>
                  <a:srgbClr val="B65341"/>
                </a:solidFill>
                <a:latin typeface="Calibri"/>
                <a:cs typeface="Calibri"/>
              </a:rPr>
              <a:t> </a:t>
            </a:r>
            <a:r>
              <a:rPr sz="1050" dirty="0">
                <a:solidFill>
                  <a:srgbClr val="B65341"/>
                </a:solidFill>
                <a:latin typeface="Calibri"/>
                <a:cs typeface="Calibri"/>
              </a:rPr>
              <a:t>security</a:t>
            </a:r>
            <a:r>
              <a:rPr sz="1050" spc="145" dirty="0">
                <a:solidFill>
                  <a:srgbClr val="B65341"/>
                </a:solidFill>
                <a:latin typeface="Calibri"/>
                <a:cs typeface="Calibri"/>
              </a:rPr>
              <a:t> </a:t>
            </a:r>
            <a:r>
              <a:rPr sz="1050" dirty="0">
                <a:solidFill>
                  <a:srgbClr val="B65341"/>
                </a:solidFill>
                <a:latin typeface="Calibri"/>
                <a:cs typeface="Calibri"/>
              </a:rPr>
              <a:t>measures,</a:t>
            </a:r>
            <a:r>
              <a:rPr sz="1050" spc="150" dirty="0">
                <a:solidFill>
                  <a:srgbClr val="B65341"/>
                </a:solidFill>
                <a:latin typeface="Calibri"/>
                <a:cs typeface="Calibri"/>
              </a:rPr>
              <a:t> </a:t>
            </a:r>
            <a:r>
              <a:rPr sz="1050" dirty="0">
                <a:solidFill>
                  <a:srgbClr val="B65341"/>
                </a:solidFill>
                <a:latin typeface="Calibri"/>
                <a:cs typeface="Calibri"/>
              </a:rPr>
              <a:t>and</a:t>
            </a:r>
            <a:r>
              <a:rPr sz="1050" spc="145" dirty="0">
                <a:solidFill>
                  <a:srgbClr val="B65341"/>
                </a:solidFill>
                <a:latin typeface="Calibri"/>
                <a:cs typeface="Calibri"/>
              </a:rPr>
              <a:t> </a:t>
            </a:r>
            <a:r>
              <a:rPr sz="1050" spc="-10" dirty="0">
                <a:solidFill>
                  <a:srgbClr val="B65341"/>
                </a:solidFill>
                <a:latin typeface="Calibri"/>
                <a:cs typeface="Calibri"/>
              </a:rPr>
              <a:t>beneﬁts </a:t>
            </a:r>
            <a:r>
              <a:rPr sz="1050" dirty="0">
                <a:solidFill>
                  <a:srgbClr val="B65341"/>
                </a:solidFill>
                <a:latin typeface="Calibri"/>
                <a:cs typeface="Calibri"/>
              </a:rPr>
              <a:t>for</a:t>
            </a:r>
            <a:r>
              <a:rPr sz="1050" spc="85" dirty="0">
                <a:solidFill>
                  <a:srgbClr val="B65341"/>
                </a:solidFill>
                <a:latin typeface="Calibri"/>
                <a:cs typeface="Calibri"/>
              </a:rPr>
              <a:t> </a:t>
            </a:r>
            <a:r>
              <a:rPr sz="1050" dirty="0">
                <a:solidFill>
                  <a:srgbClr val="B65341"/>
                </a:solidFill>
                <a:latin typeface="Calibri"/>
                <a:cs typeface="Calibri"/>
              </a:rPr>
              <a:t>participating</a:t>
            </a:r>
            <a:r>
              <a:rPr sz="1050" spc="85" dirty="0">
                <a:solidFill>
                  <a:srgbClr val="B65341"/>
                </a:solidFill>
                <a:latin typeface="Calibri"/>
                <a:cs typeface="Calibri"/>
              </a:rPr>
              <a:t> </a:t>
            </a:r>
            <a:r>
              <a:rPr sz="1050" dirty="0">
                <a:solidFill>
                  <a:srgbClr val="B65341"/>
                </a:solidFill>
                <a:latin typeface="Calibri"/>
                <a:cs typeface="Calibri"/>
              </a:rPr>
              <a:t>companies.</a:t>
            </a:r>
            <a:r>
              <a:rPr sz="1050" spc="375" dirty="0">
                <a:solidFill>
                  <a:srgbClr val="B65341"/>
                </a:solidFill>
                <a:latin typeface="Calibri"/>
                <a:cs typeface="Calibri"/>
              </a:rPr>
              <a:t> </a:t>
            </a:r>
            <a:r>
              <a:rPr sz="1050" dirty="0">
                <a:solidFill>
                  <a:srgbClr val="B65341"/>
                </a:solidFill>
                <a:latin typeface="Calibri"/>
                <a:cs typeface="Calibri"/>
              </a:rPr>
              <a:t>It</a:t>
            </a:r>
            <a:r>
              <a:rPr sz="1050" spc="85" dirty="0">
                <a:solidFill>
                  <a:srgbClr val="B65341"/>
                </a:solidFill>
                <a:latin typeface="Calibri"/>
                <a:cs typeface="Calibri"/>
              </a:rPr>
              <a:t> </a:t>
            </a:r>
            <a:r>
              <a:rPr sz="1050" spc="-20" dirty="0">
                <a:solidFill>
                  <a:srgbClr val="B65341"/>
                </a:solidFill>
                <a:latin typeface="Calibri"/>
                <a:cs typeface="Calibri"/>
              </a:rPr>
              <a:t>also</a:t>
            </a:r>
            <a:r>
              <a:rPr sz="1050" spc="500" dirty="0">
                <a:solidFill>
                  <a:srgbClr val="B65341"/>
                </a:solidFill>
                <a:latin typeface="Calibri"/>
                <a:cs typeface="Calibri"/>
              </a:rPr>
              <a:t> </a:t>
            </a:r>
            <a:r>
              <a:rPr sz="1050" dirty="0">
                <a:solidFill>
                  <a:srgbClr val="B65341"/>
                </a:solidFill>
                <a:latin typeface="Calibri"/>
                <a:cs typeface="Calibri"/>
              </a:rPr>
              <a:t>highlights</a:t>
            </a:r>
            <a:r>
              <a:rPr sz="1050" spc="50" dirty="0">
                <a:solidFill>
                  <a:srgbClr val="B65341"/>
                </a:solidFill>
                <a:latin typeface="Calibri"/>
                <a:cs typeface="Calibri"/>
              </a:rPr>
              <a:t> </a:t>
            </a:r>
            <a:r>
              <a:rPr sz="1050" dirty="0">
                <a:solidFill>
                  <a:srgbClr val="B65341"/>
                </a:solidFill>
                <a:latin typeface="Calibri"/>
                <a:cs typeface="Calibri"/>
              </a:rPr>
              <a:t>the</a:t>
            </a:r>
            <a:r>
              <a:rPr sz="1050" spc="55" dirty="0">
                <a:solidFill>
                  <a:srgbClr val="B65341"/>
                </a:solidFill>
                <a:latin typeface="Calibri"/>
                <a:cs typeface="Calibri"/>
              </a:rPr>
              <a:t> </a:t>
            </a:r>
            <a:r>
              <a:rPr sz="1050" dirty="0">
                <a:solidFill>
                  <a:srgbClr val="B65341"/>
                </a:solidFill>
                <a:latin typeface="Calibri"/>
                <a:cs typeface="Calibri"/>
              </a:rPr>
              <a:t>importance</a:t>
            </a:r>
            <a:r>
              <a:rPr sz="1050" spc="55" dirty="0">
                <a:solidFill>
                  <a:srgbClr val="B65341"/>
                </a:solidFill>
                <a:latin typeface="Calibri"/>
                <a:cs typeface="Calibri"/>
              </a:rPr>
              <a:t> </a:t>
            </a:r>
            <a:r>
              <a:rPr sz="1050" dirty="0">
                <a:solidFill>
                  <a:srgbClr val="B65341"/>
                </a:solidFill>
                <a:latin typeface="Calibri"/>
                <a:cs typeface="Calibri"/>
              </a:rPr>
              <a:t>of</a:t>
            </a:r>
            <a:r>
              <a:rPr sz="1050" spc="50" dirty="0">
                <a:solidFill>
                  <a:srgbClr val="B65341"/>
                </a:solidFill>
                <a:latin typeface="Calibri"/>
                <a:cs typeface="Calibri"/>
              </a:rPr>
              <a:t> </a:t>
            </a:r>
            <a:r>
              <a:rPr sz="1050" spc="-10" dirty="0">
                <a:solidFill>
                  <a:srgbClr val="B65341"/>
                </a:solidFill>
                <a:latin typeface="Calibri"/>
                <a:cs typeface="Calibri"/>
              </a:rPr>
              <a:t>collaboration </a:t>
            </a:r>
            <a:r>
              <a:rPr sz="1050" dirty="0">
                <a:solidFill>
                  <a:srgbClr val="B65341"/>
                </a:solidFill>
                <a:latin typeface="Calibri"/>
                <a:cs typeface="Calibri"/>
              </a:rPr>
              <a:t>between</a:t>
            </a:r>
            <a:r>
              <a:rPr sz="1050" spc="55" dirty="0">
                <a:solidFill>
                  <a:srgbClr val="B65341"/>
                </a:solidFill>
                <a:latin typeface="Calibri"/>
                <a:cs typeface="Calibri"/>
              </a:rPr>
              <a:t> </a:t>
            </a:r>
            <a:r>
              <a:rPr sz="1050" dirty="0">
                <a:solidFill>
                  <a:srgbClr val="B65341"/>
                </a:solidFill>
                <a:latin typeface="Calibri"/>
                <a:cs typeface="Calibri"/>
              </a:rPr>
              <a:t>customs</a:t>
            </a:r>
            <a:r>
              <a:rPr sz="1050" spc="55" dirty="0">
                <a:solidFill>
                  <a:srgbClr val="B65341"/>
                </a:solidFill>
                <a:latin typeface="Calibri"/>
                <a:cs typeface="Calibri"/>
              </a:rPr>
              <a:t> </a:t>
            </a:r>
            <a:r>
              <a:rPr sz="1050" dirty="0">
                <a:solidFill>
                  <a:srgbClr val="B65341"/>
                </a:solidFill>
                <a:latin typeface="Calibri"/>
                <a:cs typeface="Calibri"/>
              </a:rPr>
              <a:t>authorities</a:t>
            </a:r>
            <a:r>
              <a:rPr sz="1050" spc="60" dirty="0">
                <a:solidFill>
                  <a:srgbClr val="B65341"/>
                </a:solidFill>
                <a:latin typeface="Calibri"/>
                <a:cs typeface="Calibri"/>
              </a:rPr>
              <a:t> </a:t>
            </a:r>
            <a:r>
              <a:rPr sz="1050" spc="-25" dirty="0">
                <a:solidFill>
                  <a:srgbClr val="B65341"/>
                </a:solidFill>
                <a:latin typeface="Calibri"/>
                <a:cs typeface="Calibri"/>
              </a:rPr>
              <a:t>and</a:t>
            </a:r>
            <a:r>
              <a:rPr sz="1050" spc="500" dirty="0">
                <a:solidFill>
                  <a:srgbClr val="B65341"/>
                </a:solidFill>
                <a:latin typeface="Calibri"/>
                <a:cs typeface="Calibri"/>
              </a:rPr>
              <a:t>  </a:t>
            </a:r>
            <a:r>
              <a:rPr sz="1050" spc="-10" dirty="0">
                <a:solidFill>
                  <a:srgbClr val="B65341"/>
                </a:solidFill>
                <a:latin typeface="Calibri"/>
                <a:cs typeface="Calibri"/>
              </a:rPr>
              <a:t>businesses.</a:t>
            </a:r>
            <a:endParaRPr sz="1050">
              <a:latin typeface="Calibri"/>
              <a:cs typeface="Calibri"/>
            </a:endParaRPr>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marL="3853815">
              <a:lnSpc>
                <a:spcPct val="100000"/>
              </a:lnSpc>
              <a:spcBef>
                <a:spcPts val="100"/>
              </a:spcBef>
            </a:pPr>
            <a:r>
              <a:rPr sz="1050" dirty="0">
                <a:latin typeface="Calibri"/>
                <a:cs typeface="Calibri"/>
              </a:rPr>
              <a:t>USA:</a:t>
            </a:r>
            <a:r>
              <a:rPr sz="1050" spc="170" dirty="0">
                <a:latin typeface="Calibri"/>
                <a:cs typeface="Calibri"/>
              </a:rPr>
              <a:t> </a:t>
            </a:r>
            <a:r>
              <a:rPr sz="1050" spc="110" dirty="0">
                <a:latin typeface="Calibri"/>
                <a:cs typeface="Calibri"/>
              </a:rPr>
              <a:t>CUSTOMS</a:t>
            </a:r>
            <a:r>
              <a:rPr sz="1050" spc="175" dirty="0">
                <a:latin typeface="Calibri"/>
                <a:cs typeface="Calibri"/>
              </a:rPr>
              <a:t> </a:t>
            </a:r>
            <a:r>
              <a:rPr sz="1050" spc="110" dirty="0">
                <a:latin typeface="Calibri"/>
                <a:cs typeface="Calibri"/>
              </a:rPr>
              <a:t>RISK</a:t>
            </a:r>
            <a:r>
              <a:rPr sz="1050" spc="175" dirty="0">
                <a:latin typeface="Calibri"/>
                <a:cs typeface="Calibri"/>
              </a:rPr>
              <a:t> </a:t>
            </a:r>
            <a:r>
              <a:rPr sz="1050" spc="110" dirty="0">
                <a:latin typeface="Calibri"/>
                <a:cs typeface="Calibri"/>
              </a:rPr>
              <a:t>MANAGEMENT</a:t>
            </a:r>
            <a:endParaRPr sz="1050">
              <a:latin typeface="Calibri"/>
              <a:cs typeface="Calibri"/>
            </a:endParaRPr>
          </a:p>
        </p:txBody>
      </p:sp>
      <p:sp>
        <p:nvSpPr>
          <p:cNvPr id="5" name="object 5"/>
          <p:cNvSpPr/>
          <p:nvPr/>
        </p:nvSpPr>
        <p:spPr>
          <a:xfrm>
            <a:off x="0" y="3571"/>
            <a:ext cx="131445" cy="1448435"/>
          </a:xfrm>
          <a:custGeom>
            <a:avLst/>
            <a:gdLst/>
            <a:ahLst/>
            <a:cxnLst/>
            <a:rect l="l" t="t" r="r" b="b"/>
            <a:pathLst>
              <a:path w="131445" h="1448435">
                <a:moveTo>
                  <a:pt x="0" y="0"/>
                </a:moveTo>
                <a:lnTo>
                  <a:pt x="131199" y="0"/>
                </a:lnTo>
                <a:lnTo>
                  <a:pt x="131199" y="1447838"/>
                </a:lnTo>
                <a:lnTo>
                  <a:pt x="0" y="1447838"/>
                </a:lnTo>
                <a:lnTo>
                  <a:pt x="0" y="0"/>
                </a:lnTo>
                <a:close/>
              </a:path>
            </a:pathLst>
          </a:custGeom>
          <a:solidFill>
            <a:srgbClr val="DA7462"/>
          </a:solidFill>
        </p:spPr>
        <p:txBody>
          <a:bodyPr wrap="square" lIns="0" tIns="0" rIns="0" bIns="0" rtlCol="0"/>
          <a:lstStyle/>
          <a:p>
            <a:endParaRPr/>
          </a:p>
        </p:txBody>
      </p:sp>
      <p:pic>
        <p:nvPicPr>
          <p:cNvPr id="6" name="object 6"/>
          <p:cNvPicPr/>
          <p:nvPr/>
        </p:nvPicPr>
        <p:blipFill>
          <a:blip r:embed="rId2" cstate="print"/>
          <a:stretch>
            <a:fillRect/>
          </a:stretch>
        </p:blipFill>
        <p:spPr>
          <a:xfrm>
            <a:off x="470019" y="987148"/>
            <a:ext cx="3367385" cy="2110978"/>
          </a:xfrm>
          <a:prstGeom prst="rect">
            <a:avLst/>
          </a:prstGeom>
        </p:spPr>
      </p:pic>
    </p:spTree>
    <p:extLst>
      <p:ext uri="{BB962C8B-B14F-4D97-AF65-F5344CB8AC3E}">
        <p14:creationId xmlns:p14="http://schemas.microsoft.com/office/powerpoint/2010/main" val="3950860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827761" y="1963707"/>
            <a:ext cx="134620" cy="1949450"/>
          </a:xfrm>
          <a:custGeom>
            <a:avLst/>
            <a:gdLst/>
            <a:ahLst/>
            <a:cxnLst/>
            <a:rect l="l" t="t" r="r" b="b"/>
            <a:pathLst>
              <a:path w="134620" h="1949450">
                <a:moveTo>
                  <a:pt x="134094" y="1949350"/>
                </a:moveTo>
                <a:lnTo>
                  <a:pt x="0" y="1949350"/>
                </a:lnTo>
                <a:lnTo>
                  <a:pt x="0" y="0"/>
                </a:lnTo>
                <a:lnTo>
                  <a:pt x="134094" y="0"/>
                </a:lnTo>
                <a:lnTo>
                  <a:pt x="134094" y="1949350"/>
                </a:lnTo>
                <a:close/>
              </a:path>
            </a:pathLst>
          </a:custGeom>
          <a:solidFill>
            <a:srgbClr val="DA7462"/>
          </a:solidFill>
        </p:spPr>
        <p:txBody>
          <a:bodyPr wrap="square" lIns="0" tIns="0" rIns="0" bIns="0" rtlCol="0"/>
          <a:lstStyle/>
          <a:p>
            <a:endParaRPr/>
          </a:p>
        </p:txBody>
      </p:sp>
      <p:sp>
        <p:nvSpPr>
          <p:cNvPr id="3" name="object 3"/>
          <p:cNvSpPr/>
          <p:nvPr/>
        </p:nvSpPr>
        <p:spPr>
          <a:xfrm>
            <a:off x="0" y="3571"/>
            <a:ext cx="133350" cy="1229360"/>
          </a:xfrm>
          <a:custGeom>
            <a:avLst/>
            <a:gdLst/>
            <a:ahLst/>
            <a:cxnLst/>
            <a:rect l="l" t="t" r="r" b="b"/>
            <a:pathLst>
              <a:path w="133350" h="1229360">
                <a:moveTo>
                  <a:pt x="133349" y="1229022"/>
                </a:moveTo>
                <a:lnTo>
                  <a:pt x="0" y="1229022"/>
                </a:lnTo>
                <a:lnTo>
                  <a:pt x="0" y="0"/>
                </a:lnTo>
                <a:lnTo>
                  <a:pt x="133349" y="0"/>
                </a:lnTo>
                <a:lnTo>
                  <a:pt x="133349" y="1229022"/>
                </a:lnTo>
                <a:close/>
              </a:path>
            </a:pathLst>
          </a:custGeom>
          <a:solidFill>
            <a:srgbClr val="DA7462"/>
          </a:solidFill>
        </p:spPr>
        <p:txBody>
          <a:bodyPr wrap="square" lIns="0" tIns="0" rIns="0" bIns="0" rtlCol="0"/>
          <a:lstStyle/>
          <a:p>
            <a:endParaRPr/>
          </a:p>
        </p:txBody>
      </p:sp>
      <p:pic>
        <p:nvPicPr>
          <p:cNvPr id="4" name="object 4"/>
          <p:cNvPicPr/>
          <p:nvPr/>
        </p:nvPicPr>
        <p:blipFill>
          <a:blip r:embed="rId2" cstate="print"/>
          <a:stretch>
            <a:fillRect/>
          </a:stretch>
        </p:blipFill>
        <p:spPr>
          <a:xfrm>
            <a:off x="3481461" y="1138513"/>
            <a:ext cx="2938462" cy="2234802"/>
          </a:xfrm>
          <a:prstGeom prst="rect">
            <a:avLst/>
          </a:prstGeom>
        </p:spPr>
      </p:pic>
      <p:sp>
        <p:nvSpPr>
          <p:cNvPr id="5" name="object 5"/>
          <p:cNvSpPr txBox="1">
            <a:spLocks noGrp="1"/>
          </p:cNvSpPr>
          <p:nvPr>
            <p:ph type="title"/>
          </p:nvPr>
        </p:nvSpPr>
        <p:spPr>
          <a:prstGeom prst="rect">
            <a:avLst/>
          </a:prstGeom>
        </p:spPr>
        <p:txBody>
          <a:bodyPr vert="horz" wrap="square" lIns="0" tIns="78744" rIns="0" bIns="0" rtlCol="0">
            <a:spAutoFit/>
          </a:bodyPr>
          <a:lstStyle/>
          <a:p>
            <a:pPr marL="86995">
              <a:lnSpc>
                <a:spcPct val="100000"/>
              </a:lnSpc>
              <a:spcBef>
                <a:spcPts val="95"/>
              </a:spcBef>
            </a:pPr>
            <a:r>
              <a:rPr sz="1200" spc="65" dirty="0">
                <a:latin typeface="Calibri"/>
                <a:cs typeface="Calibri"/>
              </a:rPr>
              <a:t>EU:</a:t>
            </a:r>
            <a:r>
              <a:rPr sz="1200" spc="125" dirty="0">
                <a:latin typeface="Calibri"/>
                <a:cs typeface="Calibri"/>
              </a:rPr>
              <a:t> CUSTOMS</a:t>
            </a:r>
            <a:r>
              <a:rPr sz="1200" spc="130" dirty="0">
                <a:latin typeface="Calibri"/>
                <a:cs typeface="Calibri"/>
              </a:rPr>
              <a:t> RISK</a:t>
            </a:r>
            <a:r>
              <a:rPr sz="1200" spc="125" dirty="0">
                <a:latin typeface="Calibri"/>
                <a:cs typeface="Calibri"/>
              </a:rPr>
              <a:t> </a:t>
            </a:r>
            <a:r>
              <a:rPr sz="1200" spc="130" dirty="0">
                <a:latin typeface="Calibri"/>
                <a:cs typeface="Calibri"/>
              </a:rPr>
              <a:t>MANAGEMENT</a:t>
            </a:r>
            <a:endParaRPr sz="1200">
              <a:latin typeface="Calibri"/>
              <a:cs typeface="Calibri"/>
            </a:endParaRPr>
          </a:p>
        </p:txBody>
      </p:sp>
      <p:pic>
        <p:nvPicPr>
          <p:cNvPr id="6" name="object 6"/>
          <p:cNvPicPr/>
          <p:nvPr/>
        </p:nvPicPr>
        <p:blipFill>
          <a:blip r:embed="rId3" cstate="print"/>
          <a:stretch>
            <a:fillRect/>
          </a:stretch>
        </p:blipFill>
        <p:spPr>
          <a:xfrm>
            <a:off x="1034322" y="1277116"/>
            <a:ext cx="139288" cy="98542"/>
          </a:xfrm>
          <a:prstGeom prst="rect">
            <a:avLst/>
          </a:prstGeom>
        </p:spPr>
      </p:pic>
      <p:sp>
        <p:nvSpPr>
          <p:cNvPr id="7" name="object 7"/>
          <p:cNvSpPr txBox="1"/>
          <p:nvPr/>
        </p:nvSpPr>
        <p:spPr>
          <a:xfrm>
            <a:off x="485421" y="1227556"/>
            <a:ext cx="2542540" cy="1471295"/>
          </a:xfrm>
          <a:prstGeom prst="rect">
            <a:avLst/>
          </a:prstGeom>
        </p:spPr>
        <p:txBody>
          <a:bodyPr vert="horz" wrap="square" lIns="0" tIns="12700" rIns="0" bIns="0" rtlCol="0">
            <a:spAutoFit/>
          </a:bodyPr>
          <a:lstStyle/>
          <a:p>
            <a:pPr marL="12700" marR="5080" indent="-635" algn="ctr">
              <a:lnSpc>
                <a:spcPct val="100000"/>
              </a:lnSpc>
              <a:spcBef>
                <a:spcPts val="100"/>
              </a:spcBef>
            </a:pPr>
            <a:r>
              <a:rPr sz="1050" dirty="0">
                <a:solidFill>
                  <a:srgbClr val="B65341"/>
                </a:solidFill>
                <a:latin typeface="Calibri"/>
                <a:cs typeface="Calibri"/>
              </a:rPr>
              <a:t>In</a:t>
            </a:r>
            <a:r>
              <a:rPr sz="1050" spc="45" dirty="0">
                <a:solidFill>
                  <a:srgbClr val="B65341"/>
                </a:solidFill>
                <a:latin typeface="Calibri"/>
                <a:cs typeface="Calibri"/>
              </a:rPr>
              <a:t> </a:t>
            </a:r>
            <a:r>
              <a:rPr sz="1050" dirty="0">
                <a:solidFill>
                  <a:srgbClr val="B65341"/>
                </a:solidFill>
                <a:latin typeface="Calibri"/>
                <a:cs typeface="Calibri"/>
              </a:rPr>
              <a:t>the</a:t>
            </a:r>
            <a:r>
              <a:rPr sz="1050" spc="45" dirty="0">
                <a:solidFill>
                  <a:srgbClr val="B65341"/>
                </a:solidFill>
                <a:latin typeface="Calibri"/>
                <a:cs typeface="Calibri"/>
              </a:rPr>
              <a:t> </a:t>
            </a:r>
            <a:r>
              <a:rPr sz="1050" dirty="0">
                <a:latin typeface="Calibri"/>
                <a:cs typeface="Calibri"/>
              </a:rPr>
              <a:t>EU</a:t>
            </a:r>
            <a:r>
              <a:rPr sz="1050" dirty="0">
                <a:solidFill>
                  <a:srgbClr val="B65341"/>
                </a:solidFill>
                <a:latin typeface="Calibri"/>
                <a:cs typeface="Calibri"/>
              </a:rPr>
              <a:t>,</a:t>
            </a:r>
            <a:r>
              <a:rPr sz="1050" spc="50" dirty="0">
                <a:solidFill>
                  <a:srgbClr val="B65341"/>
                </a:solidFill>
                <a:latin typeface="Calibri"/>
                <a:cs typeface="Calibri"/>
              </a:rPr>
              <a:t> </a:t>
            </a:r>
            <a:r>
              <a:rPr sz="1050" dirty="0">
                <a:solidFill>
                  <a:srgbClr val="B65341"/>
                </a:solidFill>
                <a:latin typeface="Calibri"/>
                <a:cs typeface="Calibri"/>
              </a:rPr>
              <a:t>customs</a:t>
            </a:r>
            <a:r>
              <a:rPr sz="1050" spc="45" dirty="0">
                <a:solidFill>
                  <a:srgbClr val="B65341"/>
                </a:solidFill>
                <a:latin typeface="Calibri"/>
                <a:cs typeface="Calibri"/>
              </a:rPr>
              <a:t> </a:t>
            </a:r>
            <a:r>
              <a:rPr sz="1050" dirty="0">
                <a:solidFill>
                  <a:srgbClr val="B65341"/>
                </a:solidFill>
                <a:latin typeface="Calibri"/>
                <a:cs typeface="Calibri"/>
              </a:rPr>
              <a:t>risk</a:t>
            </a:r>
            <a:r>
              <a:rPr sz="1050" spc="45" dirty="0">
                <a:solidFill>
                  <a:srgbClr val="B65341"/>
                </a:solidFill>
                <a:latin typeface="Calibri"/>
                <a:cs typeface="Calibri"/>
              </a:rPr>
              <a:t> </a:t>
            </a:r>
            <a:r>
              <a:rPr sz="1050" dirty="0">
                <a:solidFill>
                  <a:srgbClr val="B65341"/>
                </a:solidFill>
                <a:latin typeface="Calibri"/>
                <a:cs typeface="Calibri"/>
              </a:rPr>
              <a:t>management</a:t>
            </a:r>
            <a:r>
              <a:rPr sz="1050" spc="50" dirty="0">
                <a:solidFill>
                  <a:srgbClr val="B65341"/>
                </a:solidFill>
                <a:latin typeface="Calibri"/>
                <a:cs typeface="Calibri"/>
              </a:rPr>
              <a:t> </a:t>
            </a:r>
            <a:r>
              <a:rPr sz="1050" spc="25" dirty="0">
                <a:solidFill>
                  <a:srgbClr val="B65341"/>
                </a:solidFill>
                <a:latin typeface="Calibri"/>
                <a:cs typeface="Calibri"/>
              </a:rPr>
              <a:t>is</a:t>
            </a:r>
            <a:r>
              <a:rPr sz="1050" spc="500" dirty="0">
                <a:solidFill>
                  <a:srgbClr val="B65341"/>
                </a:solidFill>
                <a:latin typeface="Calibri"/>
                <a:cs typeface="Calibri"/>
              </a:rPr>
              <a:t> </a:t>
            </a:r>
            <a:r>
              <a:rPr sz="1050" dirty="0">
                <a:solidFill>
                  <a:srgbClr val="B65341"/>
                </a:solidFill>
                <a:latin typeface="Calibri"/>
                <a:cs typeface="Calibri"/>
              </a:rPr>
              <a:t>guided</a:t>
            </a:r>
            <a:r>
              <a:rPr sz="1050" spc="70" dirty="0">
                <a:solidFill>
                  <a:srgbClr val="B65341"/>
                </a:solidFill>
                <a:latin typeface="Calibri"/>
                <a:cs typeface="Calibri"/>
              </a:rPr>
              <a:t> </a:t>
            </a:r>
            <a:r>
              <a:rPr sz="1050" dirty="0">
                <a:solidFill>
                  <a:srgbClr val="B65341"/>
                </a:solidFill>
                <a:latin typeface="Calibri"/>
                <a:cs typeface="Calibri"/>
              </a:rPr>
              <a:t>by</a:t>
            </a:r>
            <a:r>
              <a:rPr sz="1050" spc="75" dirty="0">
                <a:solidFill>
                  <a:srgbClr val="B65341"/>
                </a:solidFill>
                <a:latin typeface="Calibri"/>
                <a:cs typeface="Calibri"/>
              </a:rPr>
              <a:t> </a:t>
            </a:r>
            <a:r>
              <a:rPr sz="1050" dirty="0">
                <a:solidFill>
                  <a:srgbClr val="B65341"/>
                </a:solidFill>
                <a:latin typeface="Calibri"/>
                <a:cs typeface="Calibri"/>
              </a:rPr>
              <a:t>the</a:t>
            </a:r>
            <a:r>
              <a:rPr sz="1050" spc="70" dirty="0">
                <a:solidFill>
                  <a:srgbClr val="B65341"/>
                </a:solidFill>
                <a:latin typeface="Calibri"/>
                <a:cs typeface="Calibri"/>
              </a:rPr>
              <a:t> </a:t>
            </a:r>
            <a:r>
              <a:rPr sz="1050" dirty="0">
                <a:solidFill>
                  <a:srgbClr val="B65341"/>
                </a:solidFill>
                <a:latin typeface="Calibri"/>
                <a:cs typeface="Calibri"/>
              </a:rPr>
              <a:t>Union</a:t>
            </a:r>
            <a:r>
              <a:rPr sz="1050" spc="75" dirty="0">
                <a:solidFill>
                  <a:srgbClr val="B65341"/>
                </a:solidFill>
                <a:latin typeface="Calibri"/>
                <a:cs typeface="Calibri"/>
              </a:rPr>
              <a:t> </a:t>
            </a:r>
            <a:r>
              <a:rPr sz="1050" dirty="0">
                <a:solidFill>
                  <a:srgbClr val="B65341"/>
                </a:solidFill>
                <a:latin typeface="Calibri"/>
                <a:cs typeface="Calibri"/>
              </a:rPr>
              <a:t>Customs</a:t>
            </a:r>
            <a:r>
              <a:rPr sz="1050" spc="75" dirty="0">
                <a:solidFill>
                  <a:srgbClr val="B65341"/>
                </a:solidFill>
                <a:latin typeface="Calibri"/>
                <a:cs typeface="Calibri"/>
              </a:rPr>
              <a:t> </a:t>
            </a:r>
            <a:r>
              <a:rPr sz="1050" dirty="0">
                <a:solidFill>
                  <a:srgbClr val="B65341"/>
                </a:solidFill>
                <a:latin typeface="Calibri"/>
                <a:cs typeface="Calibri"/>
              </a:rPr>
              <a:t>Code</a:t>
            </a:r>
            <a:r>
              <a:rPr sz="1050" spc="70" dirty="0">
                <a:solidFill>
                  <a:srgbClr val="B65341"/>
                </a:solidFill>
                <a:latin typeface="Calibri"/>
                <a:cs typeface="Calibri"/>
              </a:rPr>
              <a:t> </a:t>
            </a:r>
            <a:r>
              <a:rPr sz="1050" spc="-10" dirty="0">
                <a:solidFill>
                  <a:srgbClr val="B65341"/>
                </a:solidFill>
                <a:latin typeface="Calibri"/>
                <a:cs typeface="Calibri"/>
              </a:rPr>
              <a:t>(UCC). </a:t>
            </a:r>
            <a:r>
              <a:rPr sz="1050" dirty="0">
                <a:solidFill>
                  <a:srgbClr val="B65341"/>
                </a:solidFill>
                <a:latin typeface="Calibri"/>
                <a:cs typeface="Calibri"/>
              </a:rPr>
              <a:t>This</a:t>
            </a:r>
            <a:r>
              <a:rPr sz="1050" spc="114" dirty="0">
                <a:solidFill>
                  <a:srgbClr val="B65341"/>
                </a:solidFill>
                <a:latin typeface="Calibri"/>
                <a:cs typeface="Calibri"/>
              </a:rPr>
              <a:t> </a:t>
            </a:r>
            <a:r>
              <a:rPr sz="1050" dirty="0">
                <a:solidFill>
                  <a:srgbClr val="B65341"/>
                </a:solidFill>
                <a:latin typeface="Calibri"/>
                <a:cs typeface="Calibri"/>
              </a:rPr>
              <a:t>slide</a:t>
            </a:r>
            <a:r>
              <a:rPr sz="1050" spc="120" dirty="0">
                <a:solidFill>
                  <a:srgbClr val="B65341"/>
                </a:solidFill>
                <a:latin typeface="Calibri"/>
                <a:cs typeface="Calibri"/>
              </a:rPr>
              <a:t> </a:t>
            </a:r>
            <a:r>
              <a:rPr sz="1050" dirty="0">
                <a:solidFill>
                  <a:srgbClr val="B65341"/>
                </a:solidFill>
                <a:latin typeface="Calibri"/>
                <a:cs typeface="Calibri"/>
              </a:rPr>
              <a:t>discusses</a:t>
            </a:r>
            <a:r>
              <a:rPr sz="1050" spc="120" dirty="0">
                <a:solidFill>
                  <a:srgbClr val="B65341"/>
                </a:solidFill>
                <a:latin typeface="Calibri"/>
                <a:cs typeface="Calibri"/>
              </a:rPr>
              <a:t> </a:t>
            </a:r>
            <a:r>
              <a:rPr sz="1050" dirty="0">
                <a:solidFill>
                  <a:srgbClr val="B65341"/>
                </a:solidFill>
                <a:latin typeface="Calibri"/>
                <a:cs typeface="Calibri"/>
              </a:rPr>
              <a:t>the</a:t>
            </a:r>
            <a:r>
              <a:rPr sz="1050" spc="120" dirty="0">
                <a:solidFill>
                  <a:srgbClr val="B65341"/>
                </a:solidFill>
                <a:latin typeface="Calibri"/>
                <a:cs typeface="Calibri"/>
              </a:rPr>
              <a:t> </a:t>
            </a:r>
            <a:r>
              <a:rPr sz="1050" dirty="0">
                <a:solidFill>
                  <a:srgbClr val="B65341"/>
                </a:solidFill>
                <a:latin typeface="Calibri"/>
                <a:cs typeface="Calibri"/>
              </a:rPr>
              <a:t>UCC's</a:t>
            </a:r>
            <a:r>
              <a:rPr sz="1050" spc="120" dirty="0">
                <a:solidFill>
                  <a:srgbClr val="B65341"/>
                </a:solidFill>
                <a:latin typeface="Calibri"/>
                <a:cs typeface="Calibri"/>
              </a:rPr>
              <a:t> </a:t>
            </a:r>
            <a:r>
              <a:rPr sz="1050" dirty="0">
                <a:solidFill>
                  <a:srgbClr val="B65341"/>
                </a:solidFill>
                <a:latin typeface="Calibri"/>
                <a:cs typeface="Calibri"/>
              </a:rPr>
              <a:t>impact</a:t>
            </a:r>
            <a:r>
              <a:rPr sz="1050" spc="114" dirty="0">
                <a:solidFill>
                  <a:srgbClr val="B65341"/>
                </a:solidFill>
                <a:latin typeface="Calibri"/>
                <a:cs typeface="Calibri"/>
              </a:rPr>
              <a:t> </a:t>
            </a:r>
            <a:r>
              <a:rPr sz="1050" dirty="0">
                <a:solidFill>
                  <a:srgbClr val="B65341"/>
                </a:solidFill>
                <a:latin typeface="Calibri"/>
                <a:cs typeface="Calibri"/>
              </a:rPr>
              <a:t>on</a:t>
            </a:r>
            <a:r>
              <a:rPr sz="1050" spc="120" dirty="0">
                <a:solidFill>
                  <a:srgbClr val="B65341"/>
                </a:solidFill>
                <a:latin typeface="Calibri"/>
                <a:cs typeface="Calibri"/>
              </a:rPr>
              <a:t> </a:t>
            </a:r>
            <a:r>
              <a:rPr sz="1050" spc="-20" dirty="0">
                <a:solidFill>
                  <a:srgbClr val="B65341"/>
                </a:solidFill>
                <a:latin typeface="Calibri"/>
                <a:cs typeface="Calibri"/>
              </a:rPr>
              <a:t>risk </a:t>
            </a:r>
            <a:r>
              <a:rPr sz="1050" dirty="0">
                <a:solidFill>
                  <a:srgbClr val="B65341"/>
                </a:solidFill>
                <a:latin typeface="Calibri"/>
                <a:cs typeface="Calibri"/>
              </a:rPr>
              <a:t>management,</a:t>
            </a:r>
            <a:r>
              <a:rPr sz="1050" spc="160" dirty="0">
                <a:solidFill>
                  <a:srgbClr val="B65341"/>
                </a:solidFill>
                <a:latin typeface="Calibri"/>
                <a:cs typeface="Calibri"/>
              </a:rPr>
              <a:t> </a:t>
            </a:r>
            <a:r>
              <a:rPr sz="1050" dirty="0">
                <a:solidFill>
                  <a:srgbClr val="B65341"/>
                </a:solidFill>
                <a:latin typeface="Calibri"/>
                <a:cs typeface="Calibri"/>
              </a:rPr>
              <a:t>including</a:t>
            </a:r>
            <a:r>
              <a:rPr sz="1050" spc="160" dirty="0">
                <a:solidFill>
                  <a:srgbClr val="B65341"/>
                </a:solidFill>
                <a:latin typeface="Calibri"/>
                <a:cs typeface="Calibri"/>
              </a:rPr>
              <a:t> </a:t>
            </a:r>
            <a:r>
              <a:rPr sz="1050" spc="-10" dirty="0">
                <a:solidFill>
                  <a:srgbClr val="B65341"/>
                </a:solidFill>
                <a:latin typeface="Calibri"/>
                <a:cs typeface="Calibri"/>
              </a:rPr>
              <a:t>authorized</a:t>
            </a:r>
            <a:r>
              <a:rPr sz="1050" spc="500" dirty="0">
                <a:solidFill>
                  <a:srgbClr val="B65341"/>
                </a:solidFill>
                <a:latin typeface="Calibri"/>
                <a:cs typeface="Calibri"/>
              </a:rPr>
              <a:t>  </a:t>
            </a:r>
            <a:r>
              <a:rPr sz="1050" dirty="0">
                <a:solidFill>
                  <a:srgbClr val="B65341"/>
                </a:solidFill>
                <a:latin typeface="Calibri"/>
                <a:cs typeface="Calibri"/>
              </a:rPr>
              <a:t>economic</a:t>
            </a:r>
            <a:r>
              <a:rPr sz="1050" spc="35" dirty="0">
                <a:solidFill>
                  <a:srgbClr val="B65341"/>
                </a:solidFill>
                <a:latin typeface="Calibri"/>
                <a:cs typeface="Calibri"/>
              </a:rPr>
              <a:t> </a:t>
            </a:r>
            <a:r>
              <a:rPr sz="1050" dirty="0">
                <a:solidFill>
                  <a:srgbClr val="B65341"/>
                </a:solidFill>
                <a:latin typeface="Calibri"/>
                <a:cs typeface="Calibri"/>
              </a:rPr>
              <a:t>operator</a:t>
            </a:r>
            <a:r>
              <a:rPr sz="1050" spc="40" dirty="0">
                <a:solidFill>
                  <a:srgbClr val="B65341"/>
                </a:solidFill>
                <a:latin typeface="Calibri"/>
                <a:cs typeface="Calibri"/>
              </a:rPr>
              <a:t> </a:t>
            </a:r>
            <a:r>
              <a:rPr sz="1050" spc="-20" dirty="0">
                <a:solidFill>
                  <a:srgbClr val="B65341"/>
                </a:solidFill>
                <a:latin typeface="Calibri"/>
                <a:cs typeface="Calibri"/>
              </a:rPr>
              <a:t>(AEO)</a:t>
            </a:r>
            <a:r>
              <a:rPr sz="1050" spc="35" dirty="0">
                <a:solidFill>
                  <a:srgbClr val="B65341"/>
                </a:solidFill>
                <a:latin typeface="Calibri"/>
                <a:cs typeface="Calibri"/>
              </a:rPr>
              <a:t> </a:t>
            </a:r>
            <a:r>
              <a:rPr sz="1050" spc="-10" dirty="0">
                <a:solidFill>
                  <a:srgbClr val="B65341"/>
                </a:solidFill>
                <a:latin typeface="Calibri"/>
                <a:cs typeface="Calibri"/>
              </a:rPr>
              <a:t>certiﬁcation, </a:t>
            </a:r>
            <a:r>
              <a:rPr sz="1050" dirty="0">
                <a:solidFill>
                  <a:srgbClr val="B65341"/>
                </a:solidFill>
                <a:latin typeface="Calibri"/>
                <a:cs typeface="Calibri"/>
              </a:rPr>
              <a:t>customs</a:t>
            </a:r>
            <a:r>
              <a:rPr sz="1050" spc="80" dirty="0">
                <a:solidFill>
                  <a:srgbClr val="B65341"/>
                </a:solidFill>
                <a:latin typeface="Calibri"/>
                <a:cs typeface="Calibri"/>
              </a:rPr>
              <a:t> </a:t>
            </a:r>
            <a:r>
              <a:rPr sz="1050" spc="-10" dirty="0">
                <a:solidFill>
                  <a:srgbClr val="B65341"/>
                </a:solidFill>
                <a:latin typeface="Calibri"/>
                <a:cs typeface="Calibri"/>
              </a:rPr>
              <a:t>controls,</a:t>
            </a:r>
            <a:r>
              <a:rPr sz="1050" spc="80" dirty="0">
                <a:solidFill>
                  <a:srgbClr val="B65341"/>
                </a:solidFill>
                <a:latin typeface="Calibri"/>
                <a:cs typeface="Calibri"/>
              </a:rPr>
              <a:t> </a:t>
            </a:r>
            <a:r>
              <a:rPr sz="1050" dirty="0">
                <a:solidFill>
                  <a:srgbClr val="B65341"/>
                </a:solidFill>
                <a:latin typeface="Calibri"/>
                <a:cs typeface="Calibri"/>
              </a:rPr>
              <a:t>and</a:t>
            </a:r>
            <a:r>
              <a:rPr sz="1050" spc="80" dirty="0">
                <a:solidFill>
                  <a:srgbClr val="B65341"/>
                </a:solidFill>
                <a:latin typeface="Calibri"/>
                <a:cs typeface="Calibri"/>
              </a:rPr>
              <a:t> </a:t>
            </a:r>
            <a:r>
              <a:rPr sz="1050" dirty="0">
                <a:solidFill>
                  <a:srgbClr val="B65341"/>
                </a:solidFill>
                <a:latin typeface="Calibri"/>
                <a:cs typeface="Calibri"/>
              </a:rPr>
              <a:t>simpliﬁed</a:t>
            </a:r>
            <a:r>
              <a:rPr sz="1050" spc="80" dirty="0">
                <a:solidFill>
                  <a:srgbClr val="B65341"/>
                </a:solidFill>
                <a:latin typeface="Calibri"/>
                <a:cs typeface="Calibri"/>
              </a:rPr>
              <a:t> </a:t>
            </a:r>
            <a:r>
              <a:rPr sz="1050" spc="-10" dirty="0">
                <a:solidFill>
                  <a:srgbClr val="B65341"/>
                </a:solidFill>
                <a:latin typeface="Calibri"/>
                <a:cs typeface="Calibri"/>
              </a:rPr>
              <a:t>procedures.</a:t>
            </a:r>
            <a:endParaRPr sz="1050">
              <a:latin typeface="Calibri"/>
              <a:cs typeface="Calibri"/>
            </a:endParaRPr>
          </a:p>
          <a:p>
            <a:pPr marL="215265" marR="207645" algn="ctr">
              <a:lnSpc>
                <a:spcPct val="101200"/>
              </a:lnSpc>
            </a:pPr>
            <a:r>
              <a:rPr sz="1050" dirty="0">
                <a:solidFill>
                  <a:srgbClr val="B65341"/>
                </a:solidFill>
                <a:latin typeface="Calibri"/>
                <a:cs typeface="Calibri"/>
              </a:rPr>
              <a:t>It</a:t>
            </a:r>
            <a:r>
              <a:rPr sz="1050" spc="45" dirty="0">
                <a:solidFill>
                  <a:srgbClr val="B65341"/>
                </a:solidFill>
                <a:latin typeface="Calibri"/>
                <a:cs typeface="Calibri"/>
              </a:rPr>
              <a:t> </a:t>
            </a:r>
            <a:r>
              <a:rPr sz="1050" dirty="0">
                <a:solidFill>
                  <a:srgbClr val="B65341"/>
                </a:solidFill>
                <a:latin typeface="Calibri"/>
                <a:cs typeface="Calibri"/>
              </a:rPr>
              <a:t>emphasizes</a:t>
            </a:r>
            <a:r>
              <a:rPr sz="1050" spc="45" dirty="0">
                <a:solidFill>
                  <a:srgbClr val="B65341"/>
                </a:solidFill>
                <a:latin typeface="Calibri"/>
                <a:cs typeface="Calibri"/>
              </a:rPr>
              <a:t> </a:t>
            </a:r>
            <a:r>
              <a:rPr sz="1050" dirty="0">
                <a:solidFill>
                  <a:srgbClr val="B65341"/>
                </a:solidFill>
                <a:latin typeface="Calibri"/>
                <a:cs typeface="Calibri"/>
              </a:rPr>
              <a:t>the</a:t>
            </a:r>
            <a:r>
              <a:rPr sz="1050" spc="45" dirty="0">
                <a:solidFill>
                  <a:srgbClr val="B65341"/>
                </a:solidFill>
                <a:latin typeface="Calibri"/>
                <a:cs typeface="Calibri"/>
              </a:rPr>
              <a:t> </a:t>
            </a:r>
            <a:r>
              <a:rPr sz="1050" dirty="0">
                <a:solidFill>
                  <a:srgbClr val="B65341"/>
                </a:solidFill>
                <a:latin typeface="Calibri"/>
                <a:cs typeface="Calibri"/>
              </a:rPr>
              <a:t>need</a:t>
            </a:r>
            <a:r>
              <a:rPr sz="1050" spc="45" dirty="0">
                <a:solidFill>
                  <a:srgbClr val="B65341"/>
                </a:solidFill>
                <a:latin typeface="Calibri"/>
                <a:cs typeface="Calibri"/>
              </a:rPr>
              <a:t> </a:t>
            </a:r>
            <a:r>
              <a:rPr sz="1050" dirty="0">
                <a:solidFill>
                  <a:srgbClr val="B65341"/>
                </a:solidFill>
                <a:latin typeface="Calibri"/>
                <a:cs typeface="Calibri"/>
              </a:rPr>
              <a:t>for</a:t>
            </a:r>
            <a:r>
              <a:rPr sz="1050" spc="45" dirty="0">
                <a:solidFill>
                  <a:srgbClr val="B65341"/>
                </a:solidFill>
                <a:latin typeface="Calibri"/>
                <a:cs typeface="Calibri"/>
              </a:rPr>
              <a:t> </a:t>
            </a:r>
            <a:r>
              <a:rPr sz="1050" dirty="0">
                <a:solidFill>
                  <a:srgbClr val="B65341"/>
                </a:solidFill>
                <a:latin typeface="Calibri"/>
                <a:cs typeface="Calibri"/>
              </a:rPr>
              <a:t>robust</a:t>
            </a:r>
            <a:r>
              <a:rPr sz="1050" spc="45" dirty="0">
                <a:solidFill>
                  <a:srgbClr val="B65341"/>
                </a:solidFill>
                <a:latin typeface="Calibri"/>
                <a:cs typeface="Calibri"/>
              </a:rPr>
              <a:t> </a:t>
            </a:r>
            <a:r>
              <a:rPr sz="1050" spc="-20" dirty="0">
                <a:solidFill>
                  <a:srgbClr val="B65341"/>
                </a:solidFill>
                <a:latin typeface="Calibri"/>
                <a:cs typeface="Calibri"/>
              </a:rPr>
              <a:t>risk </a:t>
            </a:r>
            <a:r>
              <a:rPr sz="1050" dirty="0">
                <a:solidFill>
                  <a:srgbClr val="B65341"/>
                </a:solidFill>
                <a:latin typeface="Calibri"/>
                <a:cs typeface="Calibri"/>
              </a:rPr>
              <a:t>assessment</a:t>
            </a:r>
            <a:r>
              <a:rPr sz="1050" spc="110" dirty="0">
                <a:solidFill>
                  <a:srgbClr val="B65341"/>
                </a:solidFill>
                <a:latin typeface="Calibri"/>
                <a:cs typeface="Calibri"/>
              </a:rPr>
              <a:t> </a:t>
            </a:r>
            <a:r>
              <a:rPr sz="1050" dirty="0">
                <a:solidFill>
                  <a:srgbClr val="B65341"/>
                </a:solidFill>
                <a:latin typeface="Calibri"/>
                <a:cs typeface="Calibri"/>
              </a:rPr>
              <a:t>and</a:t>
            </a:r>
            <a:r>
              <a:rPr sz="1050" spc="114" dirty="0">
                <a:solidFill>
                  <a:srgbClr val="B65341"/>
                </a:solidFill>
                <a:latin typeface="Calibri"/>
                <a:cs typeface="Calibri"/>
              </a:rPr>
              <a:t> </a:t>
            </a:r>
            <a:r>
              <a:rPr sz="1050" dirty="0">
                <a:solidFill>
                  <a:srgbClr val="B65341"/>
                </a:solidFill>
                <a:latin typeface="Calibri"/>
                <a:cs typeface="Calibri"/>
              </a:rPr>
              <a:t>compliance</a:t>
            </a:r>
            <a:r>
              <a:rPr sz="1050" spc="114" dirty="0">
                <a:solidFill>
                  <a:srgbClr val="B65341"/>
                </a:solidFill>
                <a:latin typeface="Calibri"/>
                <a:cs typeface="Calibri"/>
              </a:rPr>
              <a:t> </a:t>
            </a:r>
            <a:r>
              <a:rPr sz="1050" dirty="0">
                <a:solidFill>
                  <a:srgbClr val="B65341"/>
                </a:solidFill>
                <a:latin typeface="Calibri"/>
                <a:cs typeface="Calibri"/>
              </a:rPr>
              <a:t>with</a:t>
            </a:r>
            <a:r>
              <a:rPr sz="1050" spc="425" dirty="0">
                <a:solidFill>
                  <a:srgbClr val="B65341"/>
                </a:solidFill>
                <a:latin typeface="Calibri"/>
                <a:cs typeface="Calibri"/>
              </a:rPr>
              <a:t> </a:t>
            </a:r>
            <a:r>
              <a:rPr sz="1050" spc="-25" dirty="0">
                <a:solidFill>
                  <a:srgbClr val="B65341"/>
                </a:solidFill>
                <a:latin typeface="Calibri"/>
                <a:cs typeface="Calibri"/>
              </a:rPr>
              <a:t>EU </a:t>
            </a:r>
            <a:r>
              <a:rPr sz="1050" dirty="0">
                <a:solidFill>
                  <a:srgbClr val="B65341"/>
                </a:solidFill>
                <a:latin typeface="Calibri"/>
                <a:cs typeface="Calibri"/>
              </a:rPr>
              <a:t>customs</a:t>
            </a:r>
            <a:r>
              <a:rPr sz="1050" spc="80" dirty="0">
                <a:solidFill>
                  <a:srgbClr val="B65341"/>
                </a:solidFill>
                <a:latin typeface="Calibri"/>
                <a:cs typeface="Calibri"/>
              </a:rPr>
              <a:t> </a:t>
            </a:r>
            <a:r>
              <a:rPr sz="1050" spc="-10" dirty="0">
                <a:solidFill>
                  <a:srgbClr val="B65341"/>
                </a:solidFill>
                <a:latin typeface="Calibri"/>
                <a:cs typeface="Calibri"/>
              </a:rPr>
              <a:t>regulations.</a:t>
            </a:r>
            <a:endParaRPr sz="1050">
              <a:latin typeface="Calibri"/>
              <a:cs typeface="Calibri"/>
            </a:endParaRPr>
          </a:p>
        </p:txBody>
      </p:sp>
    </p:spTree>
    <p:extLst>
      <p:ext uri="{BB962C8B-B14F-4D97-AF65-F5344CB8AC3E}">
        <p14:creationId xmlns:p14="http://schemas.microsoft.com/office/powerpoint/2010/main" val="4138991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571"/>
            <a:ext cx="6967855" cy="3911600"/>
            <a:chOff x="0" y="3571"/>
            <a:chExt cx="6967855" cy="3911600"/>
          </a:xfrm>
        </p:grpSpPr>
        <p:pic>
          <p:nvPicPr>
            <p:cNvPr id="3" name="object 3"/>
            <p:cNvPicPr/>
            <p:nvPr/>
          </p:nvPicPr>
          <p:blipFill>
            <a:blip r:embed="rId2" cstate="print"/>
            <a:stretch>
              <a:fillRect/>
            </a:stretch>
          </p:blipFill>
          <p:spPr>
            <a:xfrm>
              <a:off x="0" y="3571"/>
              <a:ext cx="6962774" cy="3911203"/>
            </a:xfrm>
            <a:prstGeom prst="rect">
              <a:avLst/>
            </a:prstGeom>
          </p:spPr>
        </p:pic>
        <p:sp>
          <p:nvSpPr>
            <p:cNvPr id="4" name="object 4"/>
            <p:cNvSpPr/>
            <p:nvPr/>
          </p:nvSpPr>
          <p:spPr>
            <a:xfrm>
              <a:off x="0" y="3581"/>
              <a:ext cx="6967855" cy="3911600"/>
            </a:xfrm>
            <a:custGeom>
              <a:avLst/>
              <a:gdLst/>
              <a:ahLst/>
              <a:cxnLst/>
              <a:rect l="l" t="t" r="r" b="b"/>
              <a:pathLst>
                <a:path w="6967855" h="3911600">
                  <a:moveTo>
                    <a:pt x="133350" y="0"/>
                  </a:moveTo>
                  <a:lnTo>
                    <a:pt x="0" y="0"/>
                  </a:lnTo>
                  <a:lnTo>
                    <a:pt x="0" y="1084364"/>
                  </a:lnTo>
                  <a:lnTo>
                    <a:pt x="133350" y="1084364"/>
                  </a:lnTo>
                  <a:lnTo>
                    <a:pt x="133350" y="0"/>
                  </a:lnTo>
                  <a:close/>
                </a:path>
                <a:path w="6967855" h="3911600">
                  <a:moveTo>
                    <a:pt x="6967677" y="3779151"/>
                  </a:moveTo>
                  <a:lnTo>
                    <a:pt x="0" y="3779151"/>
                  </a:lnTo>
                  <a:lnTo>
                    <a:pt x="0" y="3911193"/>
                  </a:lnTo>
                  <a:lnTo>
                    <a:pt x="6967677" y="3911193"/>
                  </a:lnTo>
                  <a:lnTo>
                    <a:pt x="6967677" y="3779151"/>
                  </a:lnTo>
                  <a:close/>
                </a:path>
                <a:path w="6967855" h="3911600">
                  <a:moveTo>
                    <a:pt x="6967677" y="0"/>
                  </a:moveTo>
                  <a:lnTo>
                    <a:pt x="6837273" y="0"/>
                  </a:lnTo>
                  <a:lnTo>
                    <a:pt x="6837273" y="538010"/>
                  </a:lnTo>
                  <a:lnTo>
                    <a:pt x="6967677" y="538010"/>
                  </a:lnTo>
                  <a:lnTo>
                    <a:pt x="6967677" y="0"/>
                  </a:lnTo>
                  <a:close/>
                </a:path>
              </a:pathLst>
            </a:custGeom>
            <a:solidFill>
              <a:srgbClr val="DA7462"/>
            </a:solidFill>
          </p:spPr>
          <p:txBody>
            <a:bodyPr wrap="square" lIns="0" tIns="0" rIns="0" bIns="0" rtlCol="0"/>
            <a:lstStyle/>
            <a:p>
              <a:endParaRPr/>
            </a:p>
          </p:txBody>
        </p:sp>
      </p:grpSp>
      <p:sp>
        <p:nvSpPr>
          <p:cNvPr id="5" name="object 5"/>
          <p:cNvSpPr txBox="1">
            <a:spLocks noGrp="1"/>
          </p:cNvSpPr>
          <p:nvPr>
            <p:ph type="title"/>
          </p:nvPr>
        </p:nvSpPr>
        <p:spPr>
          <a:xfrm>
            <a:off x="264879" y="264619"/>
            <a:ext cx="3465195" cy="561975"/>
          </a:xfrm>
          <a:prstGeom prst="rect">
            <a:avLst/>
          </a:prstGeom>
          <a:solidFill>
            <a:srgbClr val="FFFFFF"/>
          </a:solidFill>
        </p:spPr>
        <p:txBody>
          <a:bodyPr vert="horz" wrap="square" lIns="0" tIns="94615" rIns="0" bIns="0" rtlCol="0">
            <a:spAutoFit/>
          </a:bodyPr>
          <a:lstStyle/>
          <a:p>
            <a:pPr marL="220345">
              <a:lnSpc>
                <a:spcPct val="100000"/>
              </a:lnSpc>
              <a:spcBef>
                <a:spcPts val="745"/>
              </a:spcBef>
            </a:pPr>
            <a:r>
              <a:rPr sz="1050" spc="70" dirty="0"/>
              <a:t>ASIA-</a:t>
            </a:r>
            <a:r>
              <a:rPr sz="1050" spc="55" dirty="0"/>
              <a:t>PACIFIC:</a:t>
            </a:r>
            <a:r>
              <a:rPr sz="1050" spc="125" dirty="0"/>
              <a:t> </a:t>
            </a:r>
            <a:r>
              <a:rPr sz="1050" spc="120" dirty="0"/>
              <a:t>CUSTOMS</a:t>
            </a:r>
            <a:r>
              <a:rPr sz="1050" spc="130" dirty="0"/>
              <a:t> </a:t>
            </a:r>
            <a:r>
              <a:rPr sz="1050" spc="80" dirty="0"/>
              <a:t>RISK</a:t>
            </a:r>
            <a:r>
              <a:rPr sz="1050" spc="125" dirty="0"/>
              <a:t> </a:t>
            </a:r>
            <a:r>
              <a:rPr sz="1050" spc="155" dirty="0"/>
              <a:t>MANAGEMENT</a:t>
            </a:r>
            <a:endParaRPr sz="1050"/>
          </a:p>
        </p:txBody>
      </p:sp>
      <p:grpSp>
        <p:nvGrpSpPr>
          <p:cNvPr id="6" name="object 6"/>
          <p:cNvGrpSpPr/>
          <p:nvPr/>
        </p:nvGrpSpPr>
        <p:grpSpPr>
          <a:xfrm>
            <a:off x="267475" y="930928"/>
            <a:ext cx="3465195" cy="1941830"/>
            <a:chOff x="267475" y="930928"/>
            <a:chExt cx="3465195" cy="1941830"/>
          </a:xfrm>
        </p:grpSpPr>
        <p:sp>
          <p:nvSpPr>
            <p:cNvPr id="7" name="object 7"/>
            <p:cNvSpPr/>
            <p:nvPr/>
          </p:nvSpPr>
          <p:spPr>
            <a:xfrm>
              <a:off x="267475" y="930928"/>
              <a:ext cx="3465195" cy="1941830"/>
            </a:xfrm>
            <a:custGeom>
              <a:avLst/>
              <a:gdLst/>
              <a:ahLst/>
              <a:cxnLst/>
              <a:rect l="l" t="t" r="r" b="b"/>
              <a:pathLst>
                <a:path w="3465195" h="1941830">
                  <a:moveTo>
                    <a:pt x="3464718" y="1941760"/>
                  </a:moveTo>
                  <a:lnTo>
                    <a:pt x="0" y="1941760"/>
                  </a:lnTo>
                  <a:lnTo>
                    <a:pt x="0" y="0"/>
                  </a:lnTo>
                  <a:lnTo>
                    <a:pt x="3464718" y="0"/>
                  </a:lnTo>
                  <a:lnTo>
                    <a:pt x="3464718" y="1941760"/>
                  </a:lnTo>
                  <a:close/>
                </a:path>
              </a:pathLst>
            </a:custGeom>
            <a:solidFill>
              <a:srgbClr val="FFFFFF"/>
            </a:solidFill>
          </p:spPr>
          <p:txBody>
            <a:bodyPr wrap="square" lIns="0" tIns="0" rIns="0" bIns="0" rtlCol="0"/>
            <a:lstStyle/>
            <a:p>
              <a:endParaRPr/>
            </a:p>
          </p:txBody>
        </p:sp>
        <p:sp>
          <p:nvSpPr>
            <p:cNvPr id="8" name="object 8"/>
            <p:cNvSpPr/>
            <p:nvPr/>
          </p:nvSpPr>
          <p:spPr>
            <a:xfrm>
              <a:off x="773380" y="1090793"/>
              <a:ext cx="768985" cy="121920"/>
            </a:xfrm>
            <a:custGeom>
              <a:avLst/>
              <a:gdLst/>
              <a:ahLst/>
              <a:cxnLst/>
              <a:rect l="l" t="t" r="r" b="b"/>
              <a:pathLst>
                <a:path w="768985" h="121919">
                  <a:moveTo>
                    <a:pt x="18134" y="119396"/>
                  </a:moveTo>
                  <a:lnTo>
                    <a:pt x="0" y="119396"/>
                  </a:lnTo>
                  <a:lnTo>
                    <a:pt x="39055" y="9290"/>
                  </a:lnTo>
                  <a:lnTo>
                    <a:pt x="54142" y="9290"/>
                  </a:lnTo>
                  <a:lnTo>
                    <a:pt x="64166" y="36714"/>
                  </a:lnTo>
                  <a:lnTo>
                    <a:pt x="46562" y="36714"/>
                  </a:lnTo>
                  <a:lnTo>
                    <a:pt x="33444" y="74581"/>
                  </a:lnTo>
                  <a:lnTo>
                    <a:pt x="78007" y="74581"/>
                  </a:lnTo>
                  <a:lnTo>
                    <a:pt x="83766" y="90337"/>
                  </a:lnTo>
                  <a:lnTo>
                    <a:pt x="27721" y="90337"/>
                  </a:lnTo>
                  <a:lnTo>
                    <a:pt x="18134" y="119396"/>
                  </a:lnTo>
                  <a:close/>
                </a:path>
                <a:path w="768985" h="121919">
                  <a:moveTo>
                    <a:pt x="78007" y="74581"/>
                  </a:moveTo>
                  <a:lnTo>
                    <a:pt x="60497" y="74581"/>
                  </a:lnTo>
                  <a:lnTo>
                    <a:pt x="46562" y="36714"/>
                  </a:lnTo>
                  <a:lnTo>
                    <a:pt x="64166" y="36714"/>
                  </a:lnTo>
                  <a:lnTo>
                    <a:pt x="78007" y="74581"/>
                  </a:lnTo>
                  <a:close/>
                </a:path>
                <a:path w="768985" h="121919">
                  <a:moveTo>
                    <a:pt x="157846" y="106093"/>
                  </a:moveTo>
                  <a:lnTo>
                    <a:pt x="132284" y="106093"/>
                  </a:lnTo>
                  <a:lnTo>
                    <a:pt x="135975" y="105350"/>
                  </a:lnTo>
                  <a:lnTo>
                    <a:pt x="141302" y="102352"/>
                  </a:lnTo>
                  <a:lnTo>
                    <a:pt x="142525" y="100370"/>
                  </a:lnTo>
                  <a:lnTo>
                    <a:pt x="142639" y="94263"/>
                  </a:lnTo>
                  <a:lnTo>
                    <a:pt x="141574" y="91947"/>
                  </a:lnTo>
                  <a:lnTo>
                    <a:pt x="137338" y="88875"/>
                  </a:lnTo>
                  <a:lnTo>
                    <a:pt x="133077" y="87835"/>
                  </a:lnTo>
                  <a:lnTo>
                    <a:pt x="116256" y="86398"/>
                  </a:lnTo>
                  <a:lnTo>
                    <a:pt x="108625" y="83908"/>
                  </a:lnTo>
                  <a:lnTo>
                    <a:pt x="98939" y="75733"/>
                  </a:lnTo>
                  <a:lnTo>
                    <a:pt x="96633" y="70518"/>
                  </a:lnTo>
                  <a:lnTo>
                    <a:pt x="96523" y="55777"/>
                  </a:lnTo>
                  <a:lnTo>
                    <a:pt x="99248" y="49869"/>
                  </a:lnTo>
                  <a:lnTo>
                    <a:pt x="110174" y="41520"/>
                  </a:lnTo>
                  <a:lnTo>
                    <a:pt x="117432" y="39427"/>
                  </a:lnTo>
                  <a:lnTo>
                    <a:pt x="126475" y="39427"/>
                  </a:lnTo>
                  <a:lnTo>
                    <a:pt x="137228" y="40762"/>
                  </a:lnTo>
                  <a:lnTo>
                    <a:pt x="146300" y="44769"/>
                  </a:lnTo>
                  <a:lnTo>
                    <a:pt x="153690" y="51446"/>
                  </a:lnTo>
                  <a:lnTo>
                    <a:pt x="155949" y="55146"/>
                  </a:lnTo>
                  <a:lnTo>
                    <a:pt x="121099" y="55146"/>
                  </a:lnTo>
                  <a:lnTo>
                    <a:pt x="117742" y="55864"/>
                  </a:lnTo>
                  <a:lnTo>
                    <a:pt x="113605" y="58738"/>
                  </a:lnTo>
                  <a:lnTo>
                    <a:pt x="112577" y="60670"/>
                  </a:lnTo>
                  <a:lnTo>
                    <a:pt x="112577" y="65377"/>
                  </a:lnTo>
                  <a:lnTo>
                    <a:pt x="129633" y="72128"/>
                  </a:lnTo>
                  <a:lnTo>
                    <a:pt x="139320" y="73020"/>
                  </a:lnTo>
                  <a:lnTo>
                    <a:pt x="146690" y="75534"/>
                  </a:lnTo>
                  <a:lnTo>
                    <a:pt x="156798" y="83784"/>
                  </a:lnTo>
                  <a:lnTo>
                    <a:pt x="159325" y="89271"/>
                  </a:lnTo>
                  <a:lnTo>
                    <a:pt x="159308" y="101708"/>
                  </a:lnTo>
                  <a:lnTo>
                    <a:pt x="157846" y="106093"/>
                  </a:lnTo>
                  <a:close/>
                </a:path>
                <a:path w="768985" h="121919">
                  <a:moveTo>
                    <a:pt x="144349" y="68189"/>
                  </a:moveTo>
                  <a:lnTo>
                    <a:pt x="142045" y="62714"/>
                  </a:lnTo>
                  <a:lnTo>
                    <a:pt x="139506" y="59171"/>
                  </a:lnTo>
                  <a:lnTo>
                    <a:pt x="133981" y="55951"/>
                  </a:lnTo>
                  <a:lnTo>
                    <a:pt x="130315" y="55146"/>
                  </a:lnTo>
                  <a:lnTo>
                    <a:pt x="155949" y="55146"/>
                  </a:lnTo>
                  <a:lnTo>
                    <a:pt x="159399" y="60794"/>
                  </a:lnTo>
                  <a:lnTo>
                    <a:pt x="144349" y="68189"/>
                  </a:lnTo>
                  <a:close/>
                </a:path>
                <a:path w="768985" h="121919">
                  <a:moveTo>
                    <a:pt x="94387" y="119396"/>
                  </a:moveTo>
                  <a:lnTo>
                    <a:pt x="76996" y="119396"/>
                  </a:lnTo>
                  <a:lnTo>
                    <a:pt x="66368" y="90337"/>
                  </a:lnTo>
                  <a:lnTo>
                    <a:pt x="83766" y="90337"/>
                  </a:lnTo>
                  <a:lnTo>
                    <a:pt x="94387" y="119396"/>
                  </a:lnTo>
                  <a:close/>
                </a:path>
                <a:path w="768985" h="121919">
                  <a:moveTo>
                    <a:pt x="131999" y="121849"/>
                  </a:moveTo>
                  <a:lnTo>
                    <a:pt x="118869" y="121849"/>
                  </a:lnTo>
                  <a:lnTo>
                    <a:pt x="112267" y="120226"/>
                  </a:lnTo>
                  <a:lnTo>
                    <a:pt x="100772" y="113735"/>
                  </a:lnTo>
                  <a:lnTo>
                    <a:pt x="95904" y="108199"/>
                  </a:lnTo>
                  <a:lnTo>
                    <a:pt x="91915" y="100370"/>
                  </a:lnTo>
                  <a:lnTo>
                    <a:pt x="106965" y="92938"/>
                  </a:lnTo>
                  <a:lnTo>
                    <a:pt x="111053" y="101708"/>
                  </a:lnTo>
                  <a:lnTo>
                    <a:pt x="117915" y="106093"/>
                  </a:lnTo>
                  <a:lnTo>
                    <a:pt x="157846" y="106093"/>
                  </a:lnTo>
                  <a:lnTo>
                    <a:pt x="157751" y="106378"/>
                  </a:lnTo>
                  <a:lnTo>
                    <a:pt x="151459" y="114181"/>
                  </a:lnTo>
                  <a:lnTo>
                    <a:pt x="147371" y="117080"/>
                  </a:lnTo>
                  <a:lnTo>
                    <a:pt x="137338" y="120895"/>
                  </a:lnTo>
                  <a:lnTo>
                    <a:pt x="131999" y="121849"/>
                  </a:lnTo>
                  <a:close/>
                </a:path>
                <a:path w="768985" h="121919">
                  <a:moveTo>
                    <a:pt x="190919" y="119396"/>
                  </a:moveTo>
                  <a:lnTo>
                    <a:pt x="174271" y="119396"/>
                  </a:lnTo>
                  <a:lnTo>
                    <a:pt x="174271" y="41842"/>
                  </a:lnTo>
                  <a:lnTo>
                    <a:pt x="190919" y="41842"/>
                  </a:lnTo>
                  <a:lnTo>
                    <a:pt x="190919" y="119396"/>
                  </a:lnTo>
                  <a:close/>
                </a:path>
                <a:path w="768985" h="121919">
                  <a:moveTo>
                    <a:pt x="185692" y="34299"/>
                  </a:moveTo>
                  <a:lnTo>
                    <a:pt x="179374" y="34299"/>
                  </a:lnTo>
                  <a:lnTo>
                    <a:pt x="176674" y="33171"/>
                  </a:lnTo>
                  <a:lnTo>
                    <a:pt x="172314" y="28663"/>
                  </a:lnTo>
                  <a:lnTo>
                    <a:pt x="171254" y="26024"/>
                  </a:lnTo>
                  <a:lnTo>
                    <a:pt x="171224" y="19682"/>
                  </a:lnTo>
                  <a:lnTo>
                    <a:pt x="172314" y="17044"/>
                  </a:lnTo>
                  <a:lnTo>
                    <a:pt x="176729" y="12646"/>
                  </a:lnTo>
                  <a:lnTo>
                    <a:pt x="179399" y="11556"/>
                  </a:lnTo>
                  <a:lnTo>
                    <a:pt x="185667" y="11556"/>
                  </a:lnTo>
                  <a:lnTo>
                    <a:pt x="188343" y="12659"/>
                  </a:lnTo>
                  <a:lnTo>
                    <a:pt x="192839" y="17007"/>
                  </a:lnTo>
                  <a:lnTo>
                    <a:pt x="193956" y="19682"/>
                  </a:lnTo>
                  <a:lnTo>
                    <a:pt x="193966" y="26024"/>
                  </a:lnTo>
                  <a:lnTo>
                    <a:pt x="192839" y="28700"/>
                  </a:lnTo>
                  <a:lnTo>
                    <a:pt x="188355" y="33184"/>
                  </a:lnTo>
                  <a:lnTo>
                    <a:pt x="185692" y="34299"/>
                  </a:lnTo>
                  <a:close/>
                </a:path>
                <a:path w="768985" h="121919">
                  <a:moveTo>
                    <a:pt x="249185" y="121849"/>
                  </a:moveTo>
                  <a:lnTo>
                    <a:pt x="236204" y="121849"/>
                  </a:lnTo>
                  <a:lnTo>
                    <a:pt x="229564" y="120065"/>
                  </a:lnTo>
                  <a:lnTo>
                    <a:pt x="217822" y="112930"/>
                  </a:lnTo>
                  <a:lnTo>
                    <a:pt x="213226" y="108013"/>
                  </a:lnTo>
                  <a:lnTo>
                    <a:pt x="206611" y="95477"/>
                  </a:lnTo>
                  <a:lnTo>
                    <a:pt x="204964" y="88380"/>
                  </a:lnTo>
                  <a:lnTo>
                    <a:pt x="204964" y="72648"/>
                  </a:lnTo>
                  <a:lnTo>
                    <a:pt x="229292" y="41211"/>
                  </a:lnTo>
                  <a:lnTo>
                    <a:pt x="235894" y="39427"/>
                  </a:lnTo>
                  <a:lnTo>
                    <a:pt x="248974" y="39427"/>
                  </a:lnTo>
                  <a:lnTo>
                    <a:pt x="254202" y="40690"/>
                  </a:lnTo>
                  <a:lnTo>
                    <a:pt x="263740" y="45719"/>
                  </a:lnTo>
                  <a:lnTo>
                    <a:pt x="265848" y="47166"/>
                  </a:lnTo>
                  <a:lnTo>
                    <a:pt x="265944" y="48011"/>
                  </a:lnTo>
                  <a:lnTo>
                    <a:pt x="281923" y="48011"/>
                  </a:lnTo>
                  <a:lnTo>
                    <a:pt x="281923" y="55146"/>
                  </a:lnTo>
                  <a:lnTo>
                    <a:pt x="239139" y="55146"/>
                  </a:lnTo>
                  <a:lnTo>
                    <a:pt x="235448" y="56211"/>
                  </a:lnTo>
                  <a:lnTo>
                    <a:pt x="228957" y="60447"/>
                  </a:lnTo>
                  <a:lnTo>
                    <a:pt x="226369" y="63445"/>
                  </a:lnTo>
                  <a:lnTo>
                    <a:pt x="222590" y="71075"/>
                  </a:lnTo>
                  <a:lnTo>
                    <a:pt x="221649" y="75473"/>
                  </a:lnTo>
                  <a:lnTo>
                    <a:pt x="221662" y="85617"/>
                  </a:lnTo>
                  <a:lnTo>
                    <a:pt x="239139" y="106093"/>
                  </a:lnTo>
                  <a:lnTo>
                    <a:pt x="281923" y="106093"/>
                  </a:lnTo>
                  <a:lnTo>
                    <a:pt x="281923" y="113265"/>
                  </a:lnTo>
                  <a:lnTo>
                    <a:pt x="265944" y="113265"/>
                  </a:lnTo>
                  <a:lnTo>
                    <a:pt x="265852" y="114066"/>
                  </a:lnTo>
                  <a:lnTo>
                    <a:pt x="263740" y="115532"/>
                  </a:lnTo>
                  <a:lnTo>
                    <a:pt x="254326" y="120585"/>
                  </a:lnTo>
                  <a:lnTo>
                    <a:pt x="249185" y="121849"/>
                  </a:lnTo>
                  <a:close/>
                </a:path>
                <a:path w="768985" h="121919">
                  <a:moveTo>
                    <a:pt x="281923" y="48011"/>
                  </a:moveTo>
                  <a:lnTo>
                    <a:pt x="265944" y="48011"/>
                  </a:lnTo>
                  <a:lnTo>
                    <a:pt x="266068" y="47317"/>
                  </a:lnTo>
                  <a:lnTo>
                    <a:pt x="265848" y="47166"/>
                  </a:lnTo>
                  <a:lnTo>
                    <a:pt x="265238" y="41842"/>
                  </a:lnTo>
                  <a:lnTo>
                    <a:pt x="281923" y="41842"/>
                  </a:lnTo>
                  <a:lnTo>
                    <a:pt x="281923" y="48011"/>
                  </a:lnTo>
                  <a:close/>
                </a:path>
                <a:path w="768985" h="121919">
                  <a:moveTo>
                    <a:pt x="281923" y="106093"/>
                  </a:moveTo>
                  <a:lnTo>
                    <a:pt x="247538" y="106093"/>
                  </a:lnTo>
                  <a:lnTo>
                    <a:pt x="251316" y="105040"/>
                  </a:lnTo>
                  <a:lnTo>
                    <a:pt x="257905" y="100804"/>
                  </a:lnTo>
                  <a:lnTo>
                    <a:pt x="260494" y="97806"/>
                  </a:lnTo>
                  <a:lnTo>
                    <a:pt x="264285" y="90052"/>
                  </a:lnTo>
                  <a:lnTo>
                    <a:pt x="265238" y="85617"/>
                  </a:lnTo>
                  <a:lnTo>
                    <a:pt x="265204" y="75473"/>
                  </a:lnTo>
                  <a:lnTo>
                    <a:pt x="247538" y="55146"/>
                  </a:lnTo>
                  <a:lnTo>
                    <a:pt x="281923" y="55146"/>
                  </a:lnTo>
                  <a:lnTo>
                    <a:pt x="281923" y="106093"/>
                  </a:lnTo>
                  <a:close/>
                </a:path>
                <a:path w="768985" h="121919">
                  <a:moveTo>
                    <a:pt x="265852" y="114066"/>
                  </a:moveTo>
                  <a:lnTo>
                    <a:pt x="265944" y="113265"/>
                  </a:lnTo>
                  <a:lnTo>
                    <a:pt x="266043" y="113934"/>
                  </a:lnTo>
                  <a:lnTo>
                    <a:pt x="265852" y="114066"/>
                  </a:lnTo>
                  <a:close/>
                </a:path>
                <a:path w="768985" h="121919">
                  <a:moveTo>
                    <a:pt x="281923" y="119396"/>
                  </a:moveTo>
                  <a:lnTo>
                    <a:pt x="265238" y="119396"/>
                  </a:lnTo>
                  <a:lnTo>
                    <a:pt x="265944" y="113265"/>
                  </a:lnTo>
                  <a:lnTo>
                    <a:pt x="281923" y="113265"/>
                  </a:lnTo>
                  <a:lnTo>
                    <a:pt x="281923" y="119396"/>
                  </a:lnTo>
                  <a:close/>
                </a:path>
                <a:path w="768985" h="121919">
                  <a:moveTo>
                    <a:pt x="334663" y="86212"/>
                  </a:moveTo>
                  <a:lnTo>
                    <a:pt x="293787" y="86212"/>
                  </a:lnTo>
                  <a:lnTo>
                    <a:pt x="293787" y="71385"/>
                  </a:lnTo>
                  <a:lnTo>
                    <a:pt x="334663" y="71385"/>
                  </a:lnTo>
                  <a:lnTo>
                    <a:pt x="334663" y="86212"/>
                  </a:lnTo>
                  <a:close/>
                </a:path>
                <a:path w="768985" h="121919">
                  <a:moveTo>
                    <a:pt x="366758" y="119396"/>
                  </a:moveTo>
                  <a:lnTo>
                    <a:pt x="349032" y="119396"/>
                  </a:lnTo>
                  <a:lnTo>
                    <a:pt x="349032" y="9290"/>
                  </a:lnTo>
                  <a:lnTo>
                    <a:pt x="386899" y="9290"/>
                  </a:lnTo>
                  <a:lnTo>
                    <a:pt x="394177" y="9880"/>
                  </a:lnTo>
                  <a:lnTo>
                    <a:pt x="416106" y="25009"/>
                  </a:lnTo>
                  <a:lnTo>
                    <a:pt x="366758" y="25009"/>
                  </a:lnTo>
                  <a:lnTo>
                    <a:pt x="366758" y="63916"/>
                  </a:lnTo>
                  <a:lnTo>
                    <a:pt x="415926" y="63916"/>
                  </a:lnTo>
                  <a:lnTo>
                    <a:pt x="415333" y="65088"/>
                  </a:lnTo>
                  <a:lnTo>
                    <a:pt x="385672" y="79672"/>
                  </a:lnTo>
                  <a:lnTo>
                    <a:pt x="366758" y="79672"/>
                  </a:lnTo>
                  <a:lnTo>
                    <a:pt x="366758" y="119396"/>
                  </a:lnTo>
                  <a:close/>
                </a:path>
                <a:path w="768985" h="121919">
                  <a:moveTo>
                    <a:pt x="415926" y="63916"/>
                  </a:moveTo>
                  <a:lnTo>
                    <a:pt x="391246" y="63916"/>
                  </a:lnTo>
                  <a:lnTo>
                    <a:pt x="395656" y="62330"/>
                  </a:lnTo>
                  <a:lnTo>
                    <a:pt x="401577" y="55988"/>
                  </a:lnTo>
                  <a:lnTo>
                    <a:pt x="403063" y="51120"/>
                  </a:lnTo>
                  <a:lnTo>
                    <a:pt x="403063" y="37965"/>
                  </a:lnTo>
                  <a:lnTo>
                    <a:pt x="401577" y="33060"/>
                  </a:lnTo>
                  <a:lnTo>
                    <a:pt x="395656" y="26619"/>
                  </a:lnTo>
                  <a:lnTo>
                    <a:pt x="391246" y="25009"/>
                  </a:lnTo>
                  <a:lnTo>
                    <a:pt x="416106" y="25009"/>
                  </a:lnTo>
                  <a:lnTo>
                    <a:pt x="418466" y="29904"/>
                  </a:lnTo>
                  <a:lnTo>
                    <a:pt x="420208" y="36795"/>
                  </a:lnTo>
                  <a:lnTo>
                    <a:pt x="420789" y="44555"/>
                  </a:lnTo>
                  <a:lnTo>
                    <a:pt x="420183" y="52250"/>
                  </a:lnTo>
                  <a:lnTo>
                    <a:pt x="418364" y="59094"/>
                  </a:lnTo>
                  <a:lnTo>
                    <a:pt x="415926" y="63916"/>
                  </a:lnTo>
                  <a:close/>
                </a:path>
                <a:path w="768985" h="121919">
                  <a:moveTo>
                    <a:pt x="466083" y="121849"/>
                  </a:moveTo>
                  <a:lnTo>
                    <a:pt x="453101" y="121849"/>
                  </a:lnTo>
                  <a:lnTo>
                    <a:pt x="446462" y="120065"/>
                  </a:lnTo>
                  <a:lnTo>
                    <a:pt x="434719" y="112930"/>
                  </a:lnTo>
                  <a:lnTo>
                    <a:pt x="430124" y="108013"/>
                  </a:lnTo>
                  <a:lnTo>
                    <a:pt x="423509" y="95477"/>
                  </a:lnTo>
                  <a:lnTo>
                    <a:pt x="421862" y="88380"/>
                  </a:lnTo>
                  <a:lnTo>
                    <a:pt x="421862" y="72648"/>
                  </a:lnTo>
                  <a:lnTo>
                    <a:pt x="446189" y="41211"/>
                  </a:lnTo>
                  <a:lnTo>
                    <a:pt x="452791" y="39427"/>
                  </a:lnTo>
                  <a:lnTo>
                    <a:pt x="465872" y="39427"/>
                  </a:lnTo>
                  <a:lnTo>
                    <a:pt x="471099" y="40690"/>
                  </a:lnTo>
                  <a:lnTo>
                    <a:pt x="480637" y="45719"/>
                  </a:lnTo>
                  <a:lnTo>
                    <a:pt x="482745" y="47166"/>
                  </a:lnTo>
                  <a:lnTo>
                    <a:pt x="482842" y="48011"/>
                  </a:lnTo>
                  <a:lnTo>
                    <a:pt x="498821" y="48011"/>
                  </a:lnTo>
                  <a:lnTo>
                    <a:pt x="498821" y="55146"/>
                  </a:lnTo>
                  <a:lnTo>
                    <a:pt x="456037" y="55146"/>
                  </a:lnTo>
                  <a:lnTo>
                    <a:pt x="452346" y="56211"/>
                  </a:lnTo>
                  <a:lnTo>
                    <a:pt x="445855" y="60447"/>
                  </a:lnTo>
                  <a:lnTo>
                    <a:pt x="443266" y="63445"/>
                  </a:lnTo>
                  <a:lnTo>
                    <a:pt x="439488" y="71075"/>
                  </a:lnTo>
                  <a:lnTo>
                    <a:pt x="438547" y="75473"/>
                  </a:lnTo>
                  <a:lnTo>
                    <a:pt x="438560" y="85617"/>
                  </a:lnTo>
                  <a:lnTo>
                    <a:pt x="456037" y="106093"/>
                  </a:lnTo>
                  <a:lnTo>
                    <a:pt x="498821" y="106093"/>
                  </a:lnTo>
                  <a:lnTo>
                    <a:pt x="498821" y="113265"/>
                  </a:lnTo>
                  <a:lnTo>
                    <a:pt x="482842" y="113265"/>
                  </a:lnTo>
                  <a:lnTo>
                    <a:pt x="482750" y="114066"/>
                  </a:lnTo>
                  <a:lnTo>
                    <a:pt x="480637" y="115532"/>
                  </a:lnTo>
                  <a:lnTo>
                    <a:pt x="471223" y="120585"/>
                  </a:lnTo>
                  <a:lnTo>
                    <a:pt x="466083" y="121849"/>
                  </a:lnTo>
                  <a:close/>
                </a:path>
                <a:path w="768985" h="121919">
                  <a:moveTo>
                    <a:pt x="498821" y="48011"/>
                  </a:moveTo>
                  <a:lnTo>
                    <a:pt x="482842" y="48011"/>
                  </a:lnTo>
                  <a:lnTo>
                    <a:pt x="482966" y="47317"/>
                  </a:lnTo>
                  <a:lnTo>
                    <a:pt x="482745" y="47166"/>
                  </a:lnTo>
                  <a:lnTo>
                    <a:pt x="482136" y="41842"/>
                  </a:lnTo>
                  <a:lnTo>
                    <a:pt x="498821" y="41842"/>
                  </a:lnTo>
                  <a:lnTo>
                    <a:pt x="498821" y="48011"/>
                  </a:lnTo>
                  <a:close/>
                </a:path>
                <a:path w="768985" h="121919">
                  <a:moveTo>
                    <a:pt x="498821" y="106093"/>
                  </a:moveTo>
                  <a:lnTo>
                    <a:pt x="464435" y="106093"/>
                  </a:lnTo>
                  <a:lnTo>
                    <a:pt x="468213" y="105040"/>
                  </a:lnTo>
                  <a:lnTo>
                    <a:pt x="474803" y="100804"/>
                  </a:lnTo>
                  <a:lnTo>
                    <a:pt x="477392" y="97806"/>
                  </a:lnTo>
                  <a:lnTo>
                    <a:pt x="481182" y="90052"/>
                  </a:lnTo>
                  <a:lnTo>
                    <a:pt x="482136" y="85617"/>
                  </a:lnTo>
                  <a:lnTo>
                    <a:pt x="482101" y="75473"/>
                  </a:lnTo>
                  <a:lnTo>
                    <a:pt x="464435" y="55146"/>
                  </a:lnTo>
                  <a:lnTo>
                    <a:pt x="498821" y="55146"/>
                  </a:lnTo>
                  <a:lnTo>
                    <a:pt x="498821" y="106093"/>
                  </a:lnTo>
                  <a:close/>
                </a:path>
                <a:path w="768985" h="121919">
                  <a:moveTo>
                    <a:pt x="482750" y="114066"/>
                  </a:moveTo>
                  <a:lnTo>
                    <a:pt x="482842" y="113265"/>
                  </a:lnTo>
                  <a:lnTo>
                    <a:pt x="482941" y="113934"/>
                  </a:lnTo>
                  <a:lnTo>
                    <a:pt x="482750" y="114066"/>
                  </a:lnTo>
                  <a:close/>
                </a:path>
                <a:path w="768985" h="121919">
                  <a:moveTo>
                    <a:pt x="498821" y="119396"/>
                  </a:moveTo>
                  <a:lnTo>
                    <a:pt x="482136" y="119396"/>
                  </a:lnTo>
                  <a:lnTo>
                    <a:pt x="482842" y="113265"/>
                  </a:lnTo>
                  <a:lnTo>
                    <a:pt x="498821" y="113265"/>
                  </a:lnTo>
                  <a:lnTo>
                    <a:pt x="498821" y="119396"/>
                  </a:lnTo>
                  <a:close/>
                </a:path>
                <a:path w="768985" h="121919">
                  <a:moveTo>
                    <a:pt x="551858" y="121849"/>
                  </a:moveTo>
                  <a:lnTo>
                    <a:pt x="538183" y="121849"/>
                  </a:lnTo>
                  <a:lnTo>
                    <a:pt x="531494" y="120065"/>
                  </a:lnTo>
                  <a:lnTo>
                    <a:pt x="519751" y="112930"/>
                  </a:lnTo>
                  <a:lnTo>
                    <a:pt x="515156" y="108013"/>
                  </a:lnTo>
                  <a:lnTo>
                    <a:pt x="508541" y="95477"/>
                  </a:lnTo>
                  <a:lnTo>
                    <a:pt x="506894" y="88442"/>
                  </a:lnTo>
                  <a:lnTo>
                    <a:pt x="506894" y="72809"/>
                  </a:lnTo>
                  <a:lnTo>
                    <a:pt x="531346" y="41211"/>
                  </a:lnTo>
                  <a:lnTo>
                    <a:pt x="537972" y="39427"/>
                  </a:lnTo>
                  <a:lnTo>
                    <a:pt x="551722" y="39427"/>
                  </a:lnTo>
                  <a:lnTo>
                    <a:pt x="557271" y="40789"/>
                  </a:lnTo>
                  <a:lnTo>
                    <a:pt x="566735" y="46240"/>
                  </a:lnTo>
                  <a:lnTo>
                    <a:pt x="571640" y="50885"/>
                  </a:lnTo>
                  <a:lnTo>
                    <a:pt x="574936" y="55146"/>
                  </a:lnTo>
                  <a:lnTo>
                    <a:pt x="541218" y="55146"/>
                  </a:lnTo>
                  <a:lnTo>
                    <a:pt x="537502" y="56211"/>
                  </a:lnTo>
                  <a:lnTo>
                    <a:pt x="530912" y="60447"/>
                  </a:lnTo>
                  <a:lnTo>
                    <a:pt x="528311" y="63445"/>
                  </a:lnTo>
                  <a:lnTo>
                    <a:pt x="524520" y="71199"/>
                  </a:lnTo>
                  <a:lnTo>
                    <a:pt x="523579" y="75634"/>
                  </a:lnTo>
                  <a:lnTo>
                    <a:pt x="523579" y="85617"/>
                  </a:lnTo>
                  <a:lnTo>
                    <a:pt x="541218" y="106093"/>
                  </a:lnTo>
                  <a:lnTo>
                    <a:pt x="577114" y="106093"/>
                  </a:lnTo>
                  <a:lnTo>
                    <a:pt x="573510" y="110602"/>
                  </a:lnTo>
                  <a:lnTo>
                    <a:pt x="568320" y="115098"/>
                  </a:lnTo>
                  <a:lnTo>
                    <a:pt x="557618" y="120499"/>
                  </a:lnTo>
                  <a:lnTo>
                    <a:pt x="551858" y="121849"/>
                  </a:lnTo>
                  <a:close/>
                </a:path>
                <a:path w="768985" h="121919">
                  <a:moveTo>
                    <a:pt x="564010" y="67334"/>
                  </a:moveTo>
                  <a:lnTo>
                    <a:pt x="558386" y="59209"/>
                  </a:lnTo>
                  <a:lnTo>
                    <a:pt x="552168" y="55146"/>
                  </a:lnTo>
                  <a:lnTo>
                    <a:pt x="574936" y="55146"/>
                  </a:lnTo>
                  <a:lnTo>
                    <a:pt x="576719" y="57450"/>
                  </a:lnTo>
                  <a:lnTo>
                    <a:pt x="564010" y="67334"/>
                  </a:lnTo>
                  <a:close/>
                </a:path>
                <a:path w="768985" h="121919">
                  <a:moveTo>
                    <a:pt x="577114" y="106093"/>
                  </a:moveTo>
                  <a:lnTo>
                    <a:pt x="549715" y="106093"/>
                  </a:lnTo>
                  <a:lnTo>
                    <a:pt x="553245" y="105374"/>
                  </a:lnTo>
                  <a:lnTo>
                    <a:pt x="558671" y="102476"/>
                  </a:lnTo>
                  <a:lnTo>
                    <a:pt x="561780" y="99503"/>
                  </a:lnTo>
                  <a:lnTo>
                    <a:pt x="565273" y="95019"/>
                  </a:lnTo>
                  <a:lnTo>
                    <a:pt x="578539" y="104309"/>
                  </a:lnTo>
                  <a:lnTo>
                    <a:pt x="577114" y="106093"/>
                  </a:lnTo>
                  <a:close/>
                </a:path>
                <a:path w="768985" h="121919">
                  <a:moveTo>
                    <a:pt x="606463" y="119396"/>
                  </a:moveTo>
                  <a:lnTo>
                    <a:pt x="589815" y="119396"/>
                  </a:lnTo>
                  <a:lnTo>
                    <a:pt x="589815" y="41842"/>
                  </a:lnTo>
                  <a:lnTo>
                    <a:pt x="606463" y="41842"/>
                  </a:lnTo>
                  <a:lnTo>
                    <a:pt x="606463" y="119396"/>
                  </a:lnTo>
                  <a:close/>
                </a:path>
                <a:path w="768985" h="121919">
                  <a:moveTo>
                    <a:pt x="601235" y="34299"/>
                  </a:moveTo>
                  <a:lnTo>
                    <a:pt x="594918" y="34299"/>
                  </a:lnTo>
                  <a:lnTo>
                    <a:pt x="592218" y="33171"/>
                  </a:lnTo>
                  <a:lnTo>
                    <a:pt x="587858" y="28663"/>
                  </a:lnTo>
                  <a:lnTo>
                    <a:pt x="586797" y="26024"/>
                  </a:lnTo>
                  <a:lnTo>
                    <a:pt x="586768" y="19682"/>
                  </a:lnTo>
                  <a:lnTo>
                    <a:pt x="587858" y="17044"/>
                  </a:lnTo>
                  <a:lnTo>
                    <a:pt x="592273" y="12646"/>
                  </a:lnTo>
                  <a:lnTo>
                    <a:pt x="594943" y="11556"/>
                  </a:lnTo>
                  <a:lnTo>
                    <a:pt x="601211" y="11556"/>
                  </a:lnTo>
                  <a:lnTo>
                    <a:pt x="603887" y="12659"/>
                  </a:lnTo>
                  <a:lnTo>
                    <a:pt x="608383" y="17007"/>
                  </a:lnTo>
                  <a:lnTo>
                    <a:pt x="609499" y="19682"/>
                  </a:lnTo>
                  <a:lnTo>
                    <a:pt x="609510" y="26024"/>
                  </a:lnTo>
                  <a:lnTo>
                    <a:pt x="608383" y="28700"/>
                  </a:lnTo>
                  <a:lnTo>
                    <a:pt x="603899" y="33184"/>
                  </a:lnTo>
                  <a:lnTo>
                    <a:pt x="601235" y="34299"/>
                  </a:lnTo>
                  <a:close/>
                </a:path>
                <a:path w="768985" h="121919">
                  <a:moveTo>
                    <a:pt x="645405" y="41842"/>
                  </a:moveTo>
                  <a:lnTo>
                    <a:pt x="628720" y="41842"/>
                  </a:lnTo>
                  <a:lnTo>
                    <a:pt x="628720" y="18221"/>
                  </a:lnTo>
                  <a:lnTo>
                    <a:pt x="631136" y="12077"/>
                  </a:lnTo>
                  <a:lnTo>
                    <a:pt x="640797" y="2415"/>
                  </a:lnTo>
                  <a:lnTo>
                    <a:pt x="646954" y="0"/>
                  </a:lnTo>
                  <a:lnTo>
                    <a:pt x="661830" y="0"/>
                  </a:lnTo>
                  <a:lnTo>
                    <a:pt x="661830" y="15756"/>
                  </a:lnTo>
                  <a:lnTo>
                    <a:pt x="651784" y="15756"/>
                  </a:lnTo>
                  <a:lnTo>
                    <a:pt x="649617" y="16660"/>
                  </a:lnTo>
                  <a:lnTo>
                    <a:pt x="646248" y="20252"/>
                  </a:lnTo>
                  <a:lnTo>
                    <a:pt x="645405" y="22655"/>
                  </a:lnTo>
                  <a:lnTo>
                    <a:pt x="645405" y="41842"/>
                  </a:lnTo>
                  <a:close/>
                </a:path>
                <a:path w="768985" h="121919">
                  <a:moveTo>
                    <a:pt x="678230" y="34299"/>
                  </a:moveTo>
                  <a:lnTo>
                    <a:pt x="671913" y="34299"/>
                  </a:lnTo>
                  <a:lnTo>
                    <a:pt x="669213" y="33171"/>
                  </a:lnTo>
                  <a:lnTo>
                    <a:pt x="664853" y="28663"/>
                  </a:lnTo>
                  <a:lnTo>
                    <a:pt x="663792" y="26024"/>
                  </a:lnTo>
                  <a:lnTo>
                    <a:pt x="663763" y="19682"/>
                  </a:lnTo>
                  <a:lnTo>
                    <a:pt x="664853" y="17044"/>
                  </a:lnTo>
                  <a:lnTo>
                    <a:pt x="669268" y="12646"/>
                  </a:lnTo>
                  <a:lnTo>
                    <a:pt x="671938" y="11556"/>
                  </a:lnTo>
                  <a:lnTo>
                    <a:pt x="678206" y="11556"/>
                  </a:lnTo>
                  <a:lnTo>
                    <a:pt x="680882" y="12659"/>
                  </a:lnTo>
                  <a:lnTo>
                    <a:pt x="685378" y="17007"/>
                  </a:lnTo>
                  <a:lnTo>
                    <a:pt x="686494" y="19682"/>
                  </a:lnTo>
                  <a:lnTo>
                    <a:pt x="686505" y="26024"/>
                  </a:lnTo>
                  <a:lnTo>
                    <a:pt x="685378" y="28700"/>
                  </a:lnTo>
                  <a:lnTo>
                    <a:pt x="680894" y="33184"/>
                  </a:lnTo>
                  <a:lnTo>
                    <a:pt x="678230" y="34299"/>
                  </a:lnTo>
                  <a:close/>
                </a:path>
                <a:path w="768985" h="121919">
                  <a:moveTo>
                    <a:pt x="683458" y="119396"/>
                  </a:moveTo>
                  <a:lnTo>
                    <a:pt x="666773" y="119396"/>
                  </a:lnTo>
                  <a:lnTo>
                    <a:pt x="666773" y="57598"/>
                  </a:lnTo>
                  <a:lnTo>
                    <a:pt x="619616" y="57598"/>
                  </a:lnTo>
                  <a:lnTo>
                    <a:pt x="619616" y="41842"/>
                  </a:lnTo>
                  <a:lnTo>
                    <a:pt x="683458" y="41842"/>
                  </a:lnTo>
                  <a:lnTo>
                    <a:pt x="683458" y="119396"/>
                  </a:lnTo>
                  <a:close/>
                </a:path>
                <a:path w="768985" h="121919">
                  <a:moveTo>
                    <a:pt x="645405" y="119396"/>
                  </a:moveTo>
                  <a:lnTo>
                    <a:pt x="628720" y="119396"/>
                  </a:lnTo>
                  <a:lnTo>
                    <a:pt x="628720" y="57598"/>
                  </a:lnTo>
                  <a:lnTo>
                    <a:pt x="645405" y="57598"/>
                  </a:lnTo>
                  <a:lnTo>
                    <a:pt x="645405" y="119396"/>
                  </a:lnTo>
                  <a:close/>
                </a:path>
                <a:path w="768985" h="121919">
                  <a:moveTo>
                    <a:pt x="742139" y="121849"/>
                  </a:moveTo>
                  <a:lnTo>
                    <a:pt x="728464" y="121849"/>
                  </a:lnTo>
                  <a:lnTo>
                    <a:pt x="721775" y="120065"/>
                  </a:lnTo>
                  <a:lnTo>
                    <a:pt x="710032" y="112930"/>
                  </a:lnTo>
                  <a:lnTo>
                    <a:pt x="705436" y="108013"/>
                  </a:lnTo>
                  <a:lnTo>
                    <a:pt x="698822" y="95477"/>
                  </a:lnTo>
                  <a:lnTo>
                    <a:pt x="697174" y="88442"/>
                  </a:lnTo>
                  <a:lnTo>
                    <a:pt x="697174" y="72809"/>
                  </a:lnTo>
                  <a:lnTo>
                    <a:pt x="721626" y="41211"/>
                  </a:lnTo>
                  <a:lnTo>
                    <a:pt x="728253" y="39427"/>
                  </a:lnTo>
                  <a:lnTo>
                    <a:pt x="742002" y="39427"/>
                  </a:lnTo>
                  <a:lnTo>
                    <a:pt x="747552" y="40789"/>
                  </a:lnTo>
                  <a:lnTo>
                    <a:pt x="757015" y="46240"/>
                  </a:lnTo>
                  <a:lnTo>
                    <a:pt x="761920" y="50885"/>
                  </a:lnTo>
                  <a:lnTo>
                    <a:pt x="765217" y="55146"/>
                  </a:lnTo>
                  <a:lnTo>
                    <a:pt x="731498" y="55146"/>
                  </a:lnTo>
                  <a:lnTo>
                    <a:pt x="727782" y="56211"/>
                  </a:lnTo>
                  <a:lnTo>
                    <a:pt x="721193" y="60447"/>
                  </a:lnTo>
                  <a:lnTo>
                    <a:pt x="718591" y="63445"/>
                  </a:lnTo>
                  <a:lnTo>
                    <a:pt x="714801" y="71199"/>
                  </a:lnTo>
                  <a:lnTo>
                    <a:pt x="713860" y="75634"/>
                  </a:lnTo>
                  <a:lnTo>
                    <a:pt x="713860" y="85617"/>
                  </a:lnTo>
                  <a:lnTo>
                    <a:pt x="731498" y="106093"/>
                  </a:lnTo>
                  <a:lnTo>
                    <a:pt x="767394" y="106093"/>
                  </a:lnTo>
                  <a:lnTo>
                    <a:pt x="763791" y="110602"/>
                  </a:lnTo>
                  <a:lnTo>
                    <a:pt x="758601" y="115098"/>
                  </a:lnTo>
                  <a:lnTo>
                    <a:pt x="747899" y="120499"/>
                  </a:lnTo>
                  <a:lnTo>
                    <a:pt x="742139" y="121849"/>
                  </a:lnTo>
                  <a:close/>
                </a:path>
                <a:path w="768985" h="121919">
                  <a:moveTo>
                    <a:pt x="754290" y="67334"/>
                  </a:moveTo>
                  <a:lnTo>
                    <a:pt x="748667" y="59209"/>
                  </a:lnTo>
                  <a:lnTo>
                    <a:pt x="742448" y="55146"/>
                  </a:lnTo>
                  <a:lnTo>
                    <a:pt x="765217" y="55146"/>
                  </a:lnTo>
                  <a:lnTo>
                    <a:pt x="766999" y="57450"/>
                  </a:lnTo>
                  <a:lnTo>
                    <a:pt x="754290" y="67334"/>
                  </a:lnTo>
                  <a:close/>
                </a:path>
                <a:path w="768985" h="121919">
                  <a:moveTo>
                    <a:pt x="767394" y="106093"/>
                  </a:moveTo>
                  <a:lnTo>
                    <a:pt x="739996" y="106093"/>
                  </a:lnTo>
                  <a:lnTo>
                    <a:pt x="743526" y="105374"/>
                  </a:lnTo>
                  <a:lnTo>
                    <a:pt x="748951" y="102476"/>
                  </a:lnTo>
                  <a:lnTo>
                    <a:pt x="752061" y="99503"/>
                  </a:lnTo>
                  <a:lnTo>
                    <a:pt x="755554" y="95019"/>
                  </a:lnTo>
                  <a:lnTo>
                    <a:pt x="768820" y="104309"/>
                  </a:lnTo>
                  <a:lnTo>
                    <a:pt x="767394" y="106093"/>
                  </a:lnTo>
                  <a:close/>
                </a:path>
              </a:pathLst>
            </a:custGeom>
            <a:solidFill>
              <a:srgbClr val="B65341"/>
            </a:solidFill>
          </p:spPr>
          <p:txBody>
            <a:bodyPr wrap="square" lIns="0" tIns="0" rIns="0" bIns="0" rtlCol="0"/>
            <a:lstStyle/>
            <a:p>
              <a:endParaRPr/>
            </a:p>
          </p:txBody>
        </p:sp>
      </p:grpSp>
      <p:sp>
        <p:nvSpPr>
          <p:cNvPr id="9" name="object 9"/>
          <p:cNvSpPr txBox="1">
            <a:spLocks noGrp="1"/>
          </p:cNvSpPr>
          <p:nvPr>
            <p:ph type="body" idx="1"/>
          </p:nvPr>
        </p:nvSpPr>
        <p:spPr>
          <a:prstGeom prst="rect">
            <a:avLst/>
          </a:prstGeom>
        </p:spPr>
        <p:txBody>
          <a:bodyPr vert="horz" wrap="square" lIns="0" tIns="125730" rIns="0" bIns="0" rtlCol="0">
            <a:spAutoFit/>
          </a:bodyPr>
          <a:lstStyle/>
          <a:p>
            <a:pPr marL="170180" marR="236854" indent="-635" algn="ctr">
              <a:lnSpc>
                <a:spcPct val="100400"/>
              </a:lnSpc>
              <a:spcBef>
                <a:spcPts val="990"/>
              </a:spcBef>
            </a:pPr>
            <a:r>
              <a:rPr dirty="0"/>
              <a:t>The</a:t>
            </a:r>
            <a:r>
              <a:rPr spc="190" dirty="0"/>
              <a:t> </a:t>
            </a:r>
            <a:r>
              <a:rPr dirty="0">
                <a:solidFill>
                  <a:srgbClr val="000000"/>
                </a:solidFill>
              </a:rPr>
              <a:t>Asia-Paciﬁc</a:t>
            </a:r>
            <a:r>
              <a:rPr spc="195" dirty="0">
                <a:solidFill>
                  <a:srgbClr val="000000"/>
                </a:solidFill>
              </a:rPr>
              <a:t> </a:t>
            </a:r>
            <a:r>
              <a:rPr dirty="0"/>
              <a:t>region</a:t>
            </a:r>
            <a:r>
              <a:rPr spc="195" dirty="0"/>
              <a:t> </a:t>
            </a:r>
            <a:r>
              <a:rPr dirty="0"/>
              <a:t>faces</a:t>
            </a:r>
            <a:r>
              <a:rPr spc="195" dirty="0"/>
              <a:t> </a:t>
            </a:r>
            <a:r>
              <a:rPr dirty="0"/>
              <a:t>unique</a:t>
            </a:r>
            <a:r>
              <a:rPr spc="195" dirty="0"/>
              <a:t> </a:t>
            </a:r>
            <a:r>
              <a:rPr spc="-10" dirty="0"/>
              <a:t>customs </a:t>
            </a:r>
            <a:r>
              <a:rPr dirty="0"/>
              <a:t>risk</a:t>
            </a:r>
            <a:r>
              <a:rPr spc="95" dirty="0"/>
              <a:t> </a:t>
            </a:r>
            <a:r>
              <a:rPr dirty="0"/>
              <a:t>challenges</a:t>
            </a:r>
            <a:r>
              <a:rPr spc="100" dirty="0"/>
              <a:t> </a:t>
            </a:r>
            <a:r>
              <a:rPr dirty="0"/>
              <a:t>due</a:t>
            </a:r>
            <a:r>
              <a:rPr spc="100" dirty="0"/>
              <a:t> </a:t>
            </a:r>
            <a:r>
              <a:rPr spc="-20" dirty="0"/>
              <a:t>to</a:t>
            </a:r>
            <a:r>
              <a:rPr spc="95" dirty="0"/>
              <a:t> </a:t>
            </a:r>
            <a:r>
              <a:rPr dirty="0"/>
              <a:t>its</a:t>
            </a:r>
            <a:r>
              <a:rPr spc="100" dirty="0"/>
              <a:t> </a:t>
            </a:r>
            <a:r>
              <a:rPr dirty="0"/>
              <a:t>diverse</a:t>
            </a:r>
            <a:r>
              <a:rPr spc="100" dirty="0"/>
              <a:t> </a:t>
            </a:r>
            <a:r>
              <a:rPr spc="-20" dirty="0"/>
              <a:t>trade </a:t>
            </a:r>
            <a:r>
              <a:rPr dirty="0"/>
              <a:t>landscape.</a:t>
            </a:r>
            <a:r>
              <a:rPr spc="195" dirty="0"/>
              <a:t> </a:t>
            </a:r>
            <a:r>
              <a:rPr dirty="0"/>
              <a:t>This</a:t>
            </a:r>
            <a:r>
              <a:rPr spc="195" dirty="0"/>
              <a:t> </a:t>
            </a:r>
            <a:r>
              <a:rPr dirty="0"/>
              <a:t>slide</a:t>
            </a:r>
            <a:r>
              <a:rPr spc="195" dirty="0"/>
              <a:t> </a:t>
            </a:r>
            <a:r>
              <a:rPr dirty="0"/>
              <a:t>examines</a:t>
            </a:r>
            <a:r>
              <a:rPr spc="200" dirty="0"/>
              <a:t> </a:t>
            </a:r>
            <a:r>
              <a:rPr spc="-20" dirty="0"/>
              <a:t>risk </a:t>
            </a:r>
            <a:r>
              <a:rPr dirty="0"/>
              <a:t>management</a:t>
            </a:r>
            <a:r>
              <a:rPr spc="125" dirty="0"/>
              <a:t> </a:t>
            </a:r>
            <a:r>
              <a:rPr dirty="0"/>
              <a:t>practices</a:t>
            </a:r>
            <a:r>
              <a:rPr spc="125" dirty="0"/>
              <a:t> </a:t>
            </a:r>
            <a:r>
              <a:rPr dirty="0"/>
              <a:t>in</a:t>
            </a:r>
            <a:r>
              <a:rPr spc="125" dirty="0"/>
              <a:t> </a:t>
            </a:r>
            <a:r>
              <a:rPr dirty="0"/>
              <a:t>major</a:t>
            </a:r>
            <a:r>
              <a:rPr spc="130" dirty="0"/>
              <a:t> </a:t>
            </a:r>
            <a:r>
              <a:rPr dirty="0"/>
              <a:t>economies</a:t>
            </a:r>
            <a:r>
              <a:rPr spc="125" dirty="0"/>
              <a:t> </a:t>
            </a:r>
            <a:r>
              <a:rPr spc="-20" dirty="0"/>
              <a:t>like </a:t>
            </a:r>
            <a:r>
              <a:rPr dirty="0"/>
              <a:t>China,</a:t>
            </a:r>
            <a:r>
              <a:rPr spc="120" dirty="0"/>
              <a:t> </a:t>
            </a:r>
            <a:r>
              <a:rPr spc="60" dirty="0"/>
              <a:t>Japan,</a:t>
            </a:r>
            <a:r>
              <a:rPr spc="120" dirty="0"/>
              <a:t> </a:t>
            </a:r>
            <a:r>
              <a:rPr dirty="0"/>
              <a:t>and</a:t>
            </a:r>
            <a:r>
              <a:rPr spc="125" dirty="0"/>
              <a:t> </a:t>
            </a:r>
            <a:r>
              <a:rPr dirty="0"/>
              <a:t>Singapore.</a:t>
            </a:r>
            <a:r>
              <a:rPr spc="470" dirty="0"/>
              <a:t> </a:t>
            </a:r>
            <a:r>
              <a:rPr dirty="0"/>
              <a:t>It</a:t>
            </a:r>
            <a:r>
              <a:rPr spc="120" dirty="0"/>
              <a:t> </a:t>
            </a:r>
            <a:r>
              <a:rPr dirty="0"/>
              <a:t>highlights</a:t>
            </a:r>
            <a:r>
              <a:rPr spc="125" dirty="0"/>
              <a:t> </a:t>
            </a:r>
            <a:r>
              <a:rPr spc="-25" dirty="0"/>
              <a:t>the </a:t>
            </a:r>
            <a:r>
              <a:rPr dirty="0"/>
              <a:t>importance</a:t>
            </a:r>
            <a:r>
              <a:rPr spc="35" dirty="0"/>
              <a:t> </a:t>
            </a:r>
            <a:r>
              <a:rPr dirty="0"/>
              <a:t>of</a:t>
            </a:r>
            <a:r>
              <a:rPr spc="35" dirty="0"/>
              <a:t> </a:t>
            </a:r>
            <a:r>
              <a:rPr dirty="0"/>
              <a:t>technology</a:t>
            </a:r>
            <a:r>
              <a:rPr spc="40" dirty="0"/>
              <a:t> </a:t>
            </a:r>
            <a:r>
              <a:rPr dirty="0"/>
              <a:t>adoption,</a:t>
            </a:r>
            <a:r>
              <a:rPr spc="35" dirty="0"/>
              <a:t> </a:t>
            </a:r>
            <a:r>
              <a:rPr spc="-20" dirty="0"/>
              <a:t>trade </a:t>
            </a:r>
            <a:r>
              <a:rPr dirty="0"/>
              <a:t>facilitation</a:t>
            </a:r>
            <a:r>
              <a:rPr spc="105" dirty="0"/>
              <a:t> </a:t>
            </a:r>
            <a:r>
              <a:rPr dirty="0"/>
              <a:t>initiatives,</a:t>
            </a:r>
            <a:r>
              <a:rPr spc="105" dirty="0"/>
              <a:t> </a:t>
            </a:r>
            <a:r>
              <a:rPr dirty="0"/>
              <a:t>and</a:t>
            </a:r>
            <a:r>
              <a:rPr spc="110" dirty="0"/>
              <a:t> </a:t>
            </a:r>
            <a:r>
              <a:rPr dirty="0"/>
              <a:t>customs</a:t>
            </a:r>
            <a:r>
              <a:rPr spc="105" dirty="0"/>
              <a:t> </a:t>
            </a:r>
            <a:r>
              <a:rPr spc="-10" dirty="0"/>
              <a:t>cooperation </a:t>
            </a:r>
            <a:r>
              <a:rPr spc="-20" dirty="0"/>
              <a:t>to</a:t>
            </a:r>
            <a:r>
              <a:rPr spc="100" dirty="0"/>
              <a:t> </a:t>
            </a:r>
            <a:r>
              <a:rPr dirty="0"/>
              <a:t>mitigate</a:t>
            </a:r>
            <a:r>
              <a:rPr spc="105" dirty="0"/>
              <a:t> </a:t>
            </a:r>
            <a:r>
              <a:rPr dirty="0"/>
              <a:t>risks</a:t>
            </a:r>
            <a:r>
              <a:rPr spc="105" dirty="0"/>
              <a:t> </a:t>
            </a:r>
            <a:r>
              <a:rPr dirty="0"/>
              <a:t>and</a:t>
            </a:r>
            <a:r>
              <a:rPr spc="105" dirty="0"/>
              <a:t> </a:t>
            </a:r>
            <a:r>
              <a:rPr dirty="0"/>
              <a:t>enhance</a:t>
            </a:r>
            <a:r>
              <a:rPr spc="105" dirty="0"/>
              <a:t> </a:t>
            </a:r>
            <a:r>
              <a:rPr spc="-10" dirty="0"/>
              <a:t>efficiency.</a:t>
            </a:r>
          </a:p>
        </p:txBody>
      </p:sp>
    </p:spTree>
    <p:extLst>
      <p:ext uri="{BB962C8B-B14F-4D97-AF65-F5344CB8AC3E}">
        <p14:creationId xmlns:p14="http://schemas.microsoft.com/office/powerpoint/2010/main" val="22087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571"/>
            <a:ext cx="6967855" cy="3911600"/>
            <a:chOff x="0" y="3571"/>
            <a:chExt cx="6967855" cy="3911600"/>
          </a:xfrm>
        </p:grpSpPr>
        <p:pic>
          <p:nvPicPr>
            <p:cNvPr id="3" name="object 3"/>
            <p:cNvPicPr/>
            <p:nvPr/>
          </p:nvPicPr>
          <p:blipFill>
            <a:blip r:embed="rId2" cstate="print"/>
            <a:stretch>
              <a:fillRect/>
            </a:stretch>
          </p:blipFill>
          <p:spPr>
            <a:xfrm>
              <a:off x="0" y="3571"/>
              <a:ext cx="6962774" cy="3911141"/>
            </a:xfrm>
            <a:prstGeom prst="rect">
              <a:avLst/>
            </a:prstGeom>
          </p:spPr>
        </p:pic>
        <p:sp>
          <p:nvSpPr>
            <p:cNvPr id="4" name="object 4"/>
            <p:cNvSpPr/>
            <p:nvPr/>
          </p:nvSpPr>
          <p:spPr>
            <a:xfrm>
              <a:off x="0" y="3581"/>
              <a:ext cx="6967855" cy="3911600"/>
            </a:xfrm>
            <a:custGeom>
              <a:avLst/>
              <a:gdLst/>
              <a:ahLst/>
              <a:cxnLst/>
              <a:rect l="l" t="t" r="r" b="b"/>
              <a:pathLst>
                <a:path w="6967855" h="3911600">
                  <a:moveTo>
                    <a:pt x="133350" y="0"/>
                  </a:moveTo>
                  <a:lnTo>
                    <a:pt x="0" y="0"/>
                  </a:lnTo>
                  <a:lnTo>
                    <a:pt x="0" y="1084364"/>
                  </a:lnTo>
                  <a:lnTo>
                    <a:pt x="133350" y="1084364"/>
                  </a:lnTo>
                  <a:lnTo>
                    <a:pt x="133350" y="0"/>
                  </a:lnTo>
                  <a:close/>
                </a:path>
                <a:path w="6967855" h="3911600">
                  <a:moveTo>
                    <a:pt x="6967677" y="3779151"/>
                  </a:moveTo>
                  <a:lnTo>
                    <a:pt x="0" y="3779151"/>
                  </a:lnTo>
                  <a:lnTo>
                    <a:pt x="0" y="3911193"/>
                  </a:lnTo>
                  <a:lnTo>
                    <a:pt x="6967677" y="3911193"/>
                  </a:lnTo>
                  <a:lnTo>
                    <a:pt x="6967677" y="3779151"/>
                  </a:lnTo>
                  <a:close/>
                </a:path>
                <a:path w="6967855" h="3911600">
                  <a:moveTo>
                    <a:pt x="6967677" y="0"/>
                  </a:moveTo>
                  <a:lnTo>
                    <a:pt x="6837273" y="0"/>
                  </a:lnTo>
                  <a:lnTo>
                    <a:pt x="6837273" y="538010"/>
                  </a:lnTo>
                  <a:lnTo>
                    <a:pt x="6967677" y="538010"/>
                  </a:lnTo>
                  <a:lnTo>
                    <a:pt x="6967677" y="0"/>
                  </a:lnTo>
                  <a:close/>
                </a:path>
              </a:pathLst>
            </a:custGeom>
            <a:solidFill>
              <a:srgbClr val="DA7462"/>
            </a:solidFill>
          </p:spPr>
          <p:txBody>
            <a:bodyPr wrap="square" lIns="0" tIns="0" rIns="0" bIns="0" rtlCol="0"/>
            <a:lstStyle/>
            <a:p>
              <a:endParaRPr/>
            </a:p>
          </p:txBody>
        </p:sp>
      </p:grpSp>
      <p:sp>
        <p:nvSpPr>
          <p:cNvPr id="5" name="object 5"/>
          <p:cNvSpPr txBox="1">
            <a:spLocks noGrp="1"/>
          </p:cNvSpPr>
          <p:nvPr>
            <p:ph type="title"/>
          </p:nvPr>
        </p:nvSpPr>
        <p:spPr>
          <a:xfrm>
            <a:off x="264879" y="264619"/>
            <a:ext cx="3465195" cy="561975"/>
          </a:xfrm>
          <a:prstGeom prst="rect">
            <a:avLst/>
          </a:prstGeom>
          <a:solidFill>
            <a:srgbClr val="FFFFFF"/>
          </a:solidFill>
        </p:spPr>
        <p:txBody>
          <a:bodyPr vert="horz" wrap="square" lIns="0" tIns="97790" rIns="0" bIns="0" rtlCol="0">
            <a:spAutoFit/>
          </a:bodyPr>
          <a:lstStyle/>
          <a:p>
            <a:pPr marL="198120">
              <a:lnSpc>
                <a:spcPct val="100000"/>
              </a:lnSpc>
              <a:spcBef>
                <a:spcPts val="770"/>
              </a:spcBef>
            </a:pPr>
            <a:r>
              <a:rPr sz="1550" spc="180" dirty="0">
                <a:latin typeface="Calibri"/>
                <a:cs typeface="Calibri"/>
              </a:rPr>
              <a:t>RISK</a:t>
            </a:r>
            <a:r>
              <a:rPr sz="1550" spc="190" dirty="0">
                <a:latin typeface="Calibri"/>
                <a:cs typeface="Calibri"/>
              </a:rPr>
              <a:t> </a:t>
            </a:r>
            <a:r>
              <a:rPr sz="1550" spc="155" dirty="0">
                <a:latin typeface="Calibri"/>
                <a:cs typeface="Calibri"/>
              </a:rPr>
              <a:t>MITIGATION</a:t>
            </a:r>
            <a:r>
              <a:rPr sz="1550" spc="190" dirty="0">
                <a:latin typeface="Calibri"/>
                <a:cs typeface="Calibri"/>
              </a:rPr>
              <a:t> </a:t>
            </a:r>
            <a:r>
              <a:rPr sz="1550" spc="165" dirty="0">
                <a:latin typeface="Calibri"/>
                <a:cs typeface="Calibri"/>
              </a:rPr>
              <a:t>STRATEGIES</a:t>
            </a:r>
            <a:endParaRPr sz="1550">
              <a:latin typeface="Calibri"/>
              <a:cs typeface="Calibri"/>
            </a:endParaRPr>
          </a:p>
        </p:txBody>
      </p:sp>
      <p:grpSp>
        <p:nvGrpSpPr>
          <p:cNvPr id="6" name="object 6"/>
          <p:cNvGrpSpPr/>
          <p:nvPr/>
        </p:nvGrpSpPr>
        <p:grpSpPr>
          <a:xfrm>
            <a:off x="267475" y="930928"/>
            <a:ext cx="3465195" cy="1941830"/>
            <a:chOff x="267475" y="930928"/>
            <a:chExt cx="3465195" cy="1941830"/>
          </a:xfrm>
        </p:grpSpPr>
        <p:sp>
          <p:nvSpPr>
            <p:cNvPr id="7" name="object 7"/>
            <p:cNvSpPr/>
            <p:nvPr/>
          </p:nvSpPr>
          <p:spPr>
            <a:xfrm>
              <a:off x="267475" y="930928"/>
              <a:ext cx="3465195" cy="1941830"/>
            </a:xfrm>
            <a:custGeom>
              <a:avLst/>
              <a:gdLst/>
              <a:ahLst/>
              <a:cxnLst/>
              <a:rect l="l" t="t" r="r" b="b"/>
              <a:pathLst>
                <a:path w="3465195" h="1941830">
                  <a:moveTo>
                    <a:pt x="3464718" y="1941760"/>
                  </a:moveTo>
                  <a:lnTo>
                    <a:pt x="0" y="1941760"/>
                  </a:lnTo>
                  <a:lnTo>
                    <a:pt x="0" y="0"/>
                  </a:lnTo>
                  <a:lnTo>
                    <a:pt x="3464718" y="0"/>
                  </a:lnTo>
                  <a:lnTo>
                    <a:pt x="3464718" y="1941760"/>
                  </a:lnTo>
                  <a:close/>
                </a:path>
              </a:pathLst>
            </a:custGeom>
            <a:solidFill>
              <a:srgbClr val="FFFFFF"/>
            </a:solidFill>
          </p:spPr>
          <p:txBody>
            <a:bodyPr wrap="square" lIns="0" tIns="0" rIns="0" bIns="0" rtlCol="0"/>
            <a:lstStyle/>
            <a:p>
              <a:endParaRPr/>
            </a:p>
          </p:txBody>
        </p:sp>
        <p:pic>
          <p:nvPicPr>
            <p:cNvPr id="8" name="object 8"/>
            <p:cNvPicPr/>
            <p:nvPr/>
          </p:nvPicPr>
          <p:blipFill>
            <a:blip r:embed="rId3" cstate="print"/>
            <a:stretch>
              <a:fillRect/>
            </a:stretch>
          </p:blipFill>
          <p:spPr>
            <a:xfrm>
              <a:off x="2490398" y="1093357"/>
              <a:ext cx="905447" cy="147267"/>
            </a:xfrm>
            <a:prstGeom prst="rect">
              <a:avLst/>
            </a:prstGeom>
          </p:spPr>
        </p:pic>
        <p:pic>
          <p:nvPicPr>
            <p:cNvPr id="9" name="object 9"/>
            <p:cNvPicPr/>
            <p:nvPr/>
          </p:nvPicPr>
          <p:blipFill>
            <a:blip r:embed="rId4" cstate="print"/>
            <a:stretch>
              <a:fillRect/>
            </a:stretch>
          </p:blipFill>
          <p:spPr>
            <a:xfrm>
              <a:off x="454103" y="1292850"/>
              <a:ext cx="644409" cy="138274"/>
            </a:xfrm>
            <a:prstGeom prst="rect">
              <a:avLst/>
            </a:prstGeom>
          </p:spPr>
        </p:pic>
      </p:grpSp>
      <p:sp>
        <p:nvSpPr>
          <p:cNvPr id="10" name="object 10"/>
          <p:cNvSpPr txBox="1">
            <a:spLocks noGrp="1"/>
          </p:cNvSpPr>
          <p:nvPr>
            <p:ph type="body" idx="1"/>
          </p:nvPr>
        </p:nvSpPr>
        <p:spPr>
          <a:prstGeom prst="rect">
            <a:avLst/>
          </a:prstGeom>
        </p:spPr>
        <p:txBody>
          <a:bodyPr vert="horz" wrap="square" lIns="0" tIns="125730" rIns="0" bIns="0" rtlCol="0">
            <a:spAutoFit/>
          </a:bodyPr>
          <a:lstStyle/>
          <a:p>
            <a:pPr marL="147320" marR="213995" algn="ctr">
              <a:lnSpc>
                <a:spcPct val="100400"/>
              </a:lnSpc>
              <a:spcBef>
                <a:spcPts val="990"/>
              </a:spcBef>
            </a:pPr>
            <a:r>
              <a:rPr dirty="0"/>
              <a:t>This</a:t>
            </a:r>
            <a:r>
              <a:rPr spc="90" dirty="0"/>
              <a:t> </a:t>
            </a:r>
            <a:r>
              <a:rPr dirty="0"/>
              <a:t>slide</a:t>
            </a:r>
            <a:r>
              <a:rPr spc="90" dirty="0"/>
              <a:t> </a:t>
            </a:r>
            <a:r>
              <a:rPr dirty="0"/>
              <a:t>focuses</a:t>
            </a:r>
            <a:r>
              <a:rPr spc="95" dirty="0"/>
              <a:t> </a:t>
            </a:r>
            <a:r>
              <a:rPr dirty="0"/>
              <a:t>on</a:t>
            </a:r>
            <a:r>
              <a:rPr spc="90" dirty="0"/>
              <a:t> </a:t>
            </a:r>
            <a:r>
              <a:rPr dirty="0"/>
              <a:t>effective</a:t>
            </a:r>
            <a:r>
              <a:rPr spc="90" dirty="0"/>
              <a:t> </a:t>
            </a:r>
            <a:r>
              <a:rPr dirty="0">
                <a:solidFill>
                  <a:srgbClr val="000000"/>
                </a:solidFill>
              </a:rPr>
              <a:t>risk</a:t>
            </a:r>
            <a:r>
              <a:rPr spc="95" dirty="0">
                <a:solidFill>
                  <a:srgbClr val="000000"/>
                </a:solidFill>
              </a:rPr>
              <a:t> </a:t>
            </a:r>
            <a:r>
              <a:rPr spc="-10" dirty="0">
                <a:solidFill>
                  <a:srgbClr val="000000"/>
                </a:solidFill>
              </a:rPr>
              <a:t>mitigation </a:t>
            </a:r>
            <a:r>
              <a:rPr dirty="0">
                <a:solidFill>
                  <a:srgbClr val="000000"/>
                </a:solidFill>
              </a:rPr>
              <a:t>strategies</a:t>
            </a:r>
            <a:r>
              <a:rPr spc="80" dirty="0">
                <a:solidFill>
                  <a:srgbClr val="000000"/>
                </a:solidFill>
              </a:rPr>
              <a:t> </a:t>
            </a:r>
            <a:r>
              <a:rPr dirty="0"/>
              <a:t>in</a:t>
            </a:r>
            <a:r>
              <a:rPr spc="85" dirty="0"/>
              <a:t> </a:t>
            </a:r>
            <a:r>
              <a:rPr dirty="0"/>
              <a:t>customs</a:t>
            </a:r>
            <a:r>
              <a:rPr spc="80" dirty="0"/>
              <a:t> </a:t>
            </a:r>
            <a:r>
              <a:rPr dirty="0"/>
              <a:t>management.</a:t>
            </a:r>
            <a:r>
              <a:rPr spc="395" dirty="0"/>
              <a:t> </a:t>
            </a:r>
            <a:r>
              <a:rPr dirty="0"/>
              <a:t>It</a:t>
            </a:r>
            <a:r>
              <a:rPr spc="85" dirty="0"/>
              <a:t> </a:t>
            </a:r>
            <a:r>
              <a:rPr spc="-10" dirty="0"/>
              <a:t>explores </a:t>
            </a:r>
            <a:r>
              <a:rPr dirty="0"/>
              <a:t>the</a:t>
            </a:r>
            <a:r>
              <a:rPr spc="70" dirty="0"/>
              <a:t> </a:t>
            </a:r>
            <a:r>
              <a:rPr dirty="0"/>
              <a:t>use</a:t>
            </a:r>
            <a:r>
              <a:rPr spc="70" dirty="0"/>
              <a:t> </a:t>
            </a:r>
            <a:r>
              <a:rPr dirty="0"/>
              <a:t>of</a:t>
            </a:r>
            <a:r>
              <a:rPr spc="70" dirty="0"/>
              <a:t> </a:t>
            </a:r>
            <a:r>
              <a:rPr dirty="0"/>
              <a:t>advanced</a:t>
            </a:r>
            <a:r>
              <a:rPr spc="70" dirty="0"/>
              <a:t> </a:t>
            </a:r>
            <a:r>
              <a:rPr dirty="0"/>
              <a:t>technology,</a:t>
            </a:r>
            <a:r>
              <a:rPr spc="70" dirty="0"/>
              <a:t> </a:t>
            </a:r>
            <a:r>
              <a:rPr dirty="0"/>
              <a:t>data</a:t>
            </a:r>
            <a:r>
              <a:rPr spc="75" dirty="0"/>
              <a:t> </a:t>
            </a:r>
            <a:r>
              <a:rPr spc="-10" dirty="0"/>
              <a:t>analytics, </a:t>
            </a:r>
            <a:r>
              <a:rPr dirty="0"/>
              <a:t>and</a:t>
            </a:r>
            <a:r>
              <a:rPr spc="70" dirty="0"/>
              <a:t> </a:t>
            </a:r>
            <a:r>
              <a:rPr dirty="0"/>
              <a:t>automation</a:t>
            </a:r>
            <a:r>
              <a:rPr spc="75" dirty="0"/>
              <a:t> </a:t>
            </a:r>
            <a:r>
              <a:rPr spc="-20" dirty="0"/>
              <a:t>to</a:t>
            </a:r>
            <a:r>
              <a:rPr spc="75" dirty="0"/>
              <a:t> </a:t>
            </a:r>
            <a:r>
              <a:rPr dirty="0"/>
              <a:t>enhance</a:t>
            </a:r>
            <a:r>
              <a:rPr spc="75" dirty="0"/>
              <a:t> </a:t>
            </a:r>
            <a:r>
              <a:rPr dirty="0"/>
              <a:t>risk</a:t>
            </a:r>
            <a:r>
              <a:rPr spc="75" dirty="0"/>
              <a:t> </a:t>
            </a:r>
            <a:r>
              <a:rPr spc="-10" dirty="0"/>
              <a:t>identiﬁcation, </a:t>
            </a:r>
            <a:r>
              <a:rPr dirty="0"/>
              <a:t>monitoring,</a:t>
            </a:r>
            <a:r>
              <a:rPr spc="60" dirty="0"/>
              <a:t> </a:t>
            </a:r>
            <a:r>
              <a:rPr dirty="0"/>
              <a:t>and</a:t>
            </a:r>
            <a:r>
              <a:rPr spc="60" dirty="0"/>
              <a:t> </a:t>
            </a:r>
            <a:r>
              <a:rPr spc="-20" dirty="0"/>
              <a:t>control.</a:t>
            </a:r>
            <a:r>
              <a:rPr spc="60" dirty="0"/>
              <a:t> </a:t>
            </a:r>
            <a:r>
              <a:rPr dirty="0"/>
              <a:t>The</a:t>
            </a:r>
            <a:r>
              <a:rPr spc="60" dirty="0"/>
              <a:t> </a:t>
            </a:r>
            <a:r>
              <a:rPr dirty="0"/>
              <a:t>integration</a:t>
            </a:r>
            <a:r>
              <a:rPr spc="65" dirty="0"/>
              <a:t> </a:t>
            </a:r>
            <a:r>
              <a:rPr spc="-25" dirty="0"/>
              <a:t>of</a:t>
            </a:r>
            <a:r>
              <a:rPr spc="500" dirty="0"/>
              <a:t> </a:t>
            </a:r>
            <a:r>
              <a:rPr dirty="0"/>
              <a:t>supply</a:t>
            </a:r>
            <a:r>
              <a:rPr spc="150" dirty="0"/>
              <a:t> </a:t>
            </a:r>
            <a:r>
              <a:rPr dirty="0"/>
              <a:t>chain</a:t>
            </a:r>
            <a:r>
              <a:rPr spc="150" dirty="0"/>
              <a:t> </a:t>
            </a:r>
            <a:r>
              <a:rPr dirty="0"/>
              <a:t>security</a:t>
            </a:r>
            <a:r>
              <a:rPr spc="150" dirty="0"/>
              <a:t> </a:t>
            </a:r>
            <a:r>
              <a:rPr dirty="0"/>
              <a:t>measures</a:t>
            </a:r>
            <a:r>
              <a:rPr spc="150" dirty="0"/>
              <a:t> </a:t>
            </a:r>
            <a:r>
              <a:rPr dirty="0"/>
              <a:t>and</a:t>
            </a:r>
            <a:r>
              <a:rPr spc="150" dirty="0"/>
              <a:t> </a:t>
            </a:r>
            <a:r>
              <a:rPr spc="-10" dirty="0"/>
              <a:t>compliance </a:t>
            </a:r>
            <a:r>
              <a:rPr dirty="0"/>
              <a:t>programs</a:t>
            </a:r>
            <a:r>
              <a:rPr spc="140" dirty="0"/>
              <a:t> </a:t>
            </a:r>
            <a:r>
              <a:rPr spc="60" dirty="0"/>
              <a:t>is</a:t>
            </a:r>
            <a:r>
              <a:rPr spc="145" dirty="0"/>
              <a:t> </a:t>
            </a:r>
            <a:r>
              <a:rPr dirty="0"/>
              <a:t>also</a:t>
            </a:r>
            <a:r>
              <a:rPr spc="140" dirty="0"/>
              <a:t> </a:t>
            </a:r>
            <a:r>
              <a:rPr dirty="0"/>
              <a:t>discussed</a:t>
            </a:r>
            <a:r>
              <a:rPr spc="145" dirty="0"/>
              <a:t> </a:t>
            </a:r>
            <a:r>
              <a:rPr spc="-20" dirty="0"/>
              <a:t>to</a:t>
            </a:r>
            <a:r>
              <a:rPr spc="145" dirty="0"/>
              <a:t> </a:t>
            </a:r>
            <a:r>
              <a:rPr spc="-10" dirty="0"/>
              <a:t>minimize</a:t>
            </a:r>
            <a:r>
              <a:rPr spc="500" dirty="0"/>
              <a:t>  </a:t>
            </a:r>
            <a:r>
              <a:rPr dirty="0"/>
              <a:t>customs</a:t>
            </a:r>
            <a:r>
              <a:rPr spc="90" dirty="0"/>
              <a:t> </a:t>
            </a:r>
            <a:r>
              <a:rPr spc="-10" dirty="0"/>
              <a:t>risks.</a:t>
            </a:r>
          </a:p>
        </p:txBody>
      </p:sp>
    </p:spTree>
    <p:extLst>
      <p:ext uri="{BB962C8B-B14F-4D97-AF65-F5344CB8AC3E}">
        <p14:creationId xmlns:p14="http://schemas.microsoft.com/office/powerpoint/2010/main" val="3123410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571"/>
            <a:ext cx="6967855" cy="3911600"/>
            <a:chOff x="0" y="3571"/>
            <a:chExt cx="6967855" cy="3911600"/>
          </a:xfrm>
        </p:grpSpPr>
        <p:pic>
          <p:nvPicPr>
            <p:cNvPr id="3" name="object 3"/>
            <p:cNvPicPr/>
            <p:nvPr/>
          </p:nvPicPr>
          <p:blipFill>
            <a:blip r:embed="rId2" cstate="print"/>
            <a:stretch>
              <a:fillRect/>
            </a:stretch>
          </p:blipFill>
          <p:spPr>
            <a:xfrm>
              <a:off x="0" y="3571"/>
              <a:ext cx="6962774" cy="3911203"/>
            </a:xfrm>
            <a:prstGeom prst="rect">
              <a:avLst/>
            </a:prstGeom>
          </p:spPr>
        </p:pic>
        <p:sp>
          <p:nvSpPr>
            <p:cNvPr id="4" name="object 4"/>
            <p:cNvSpPr/>
            <p:nvPr/>
          </p:nvSpPr>
          <p:spPr>
            <a:xfrm>
              <a:off x="0" y="3581"/>
              <a:ext cx="6967855" cy="3911600"/>
            </a:xfrm>
            <a:custGeom>
              <a:avLst/>
              <a:gdLst/>
              <a:ahLst/>
              <a:cxnLst/>
              <a:rect l="l" t="t" r="r" b="b"/>
              <a:pathLst>
                <a:path w="6967855" h="3911600">
                  <a:moveTo>
                    <a:pt x="133350" y="0"/>
                  </a:moveTo>
                  <a:lnTo>
                    <a:pt x="0" y="0"/>
                  </a:lnTo>
                  <a:lnTo>
                    <a:pt x="0" y="1084364"/>
                  </a:lnTo>
                  <a:lnTo>
                    <a:pt x="133350" y="1084364"/>
                  </a:lnTo>
                  <a:lnTo>
                    <a:pt x="133350" y="0"/>
                  </a:lnTo>
                  <a:close/>
                </a:path>
                <a:path w="6967855" h="3911600">
                  <a:moveTo>
                    <a:pt x="6967677" y="3779151"/>
                  </a:moveTo>
                  <a:lnTo>
                    <a:pt x="0" y="3779151"/>
                  </a:lnTo>
                  <a:lnTo>
                    <a:pt x="0" y="3911193"/>
                  </a:lnTo>
                  <a:lnTo>
                    <a:pt x="6967677" y="3911193"/>
                  </a:lnTo>
                  <a:lnTo>
                    <a:pt x="6967677" y="3779151"/>
                  </a:lnTo>
                  <a:close/>
                </a:path>
                <a:path w="6967855" h="3911600">
                  <a:moveTo>
                    <a:pt x="6967677" y="0"/>
                  </a:moveTo>
                  <a:lnTo>
                    <a:pt x="6837273" y="0"/>
                  </a:lnTo>
                  <a:lnTo>
                    <a:pt x="6837273" y="538010"/>
                  </a:lnTo>
                  <a:lnTo>
                    <a:pt x="6967677" y="538010"/>
                  </a:lnTo>
                  <a:lnTo>
                    <a:pt x="6967677" y="0"/>
                  </a:lnTo>
                  <a:close/>
                </a:path>
              </a:pathLst>
            </a:custGeom>
            <a:solidFill>
              <a:srgbClr val="DA7462"/>
            </a:solidFill>
          </p:spPr>
          <p:txBody>
            <a:bodyPr wrap="square" lIns="0" tIns="0" rIns="0" bIns="0" rtlCol="0"/>
            <a:lstStyle/>
            <a:p>
              <a:endParaRPr/>
            </a:p>
          </p:txBody>
        </p:sp>
      </p:grpSp>
      <p:sp>
        <p:nvSpPr>
          <p:cNvPr id="5" name="object 5"/>
          <p:cNvSpPr txBox="1">
            <a:spLocks noGrp="1"/>
          </p:cNvSpPr>
          <p:nvPr>
            <p:ph type="title"/>
          </p:nvPr>
        </p:nvSpPr>
        <p:spPr>
          <a:xfrm>
            <a:off x="264879" y="264619"/>
            <a:ext cx="3465195" cy="561975"/>
          </a:xfrm>
          <a:prstGeom prst="rect">
            <a:avLst/>
          </a:prstGeom>
          <a:solidFill>
            <a:srgbClr val="FFFFFF"/>
          </a:solidFill>
        </p:spPr>
        <p:txBody>
          <a:bodyPr vert="horz" wrap="square" lIns="0" tIns="88265" rIns="0" bIns="0" rtlCol="0">
            <a:spAutoFit/>
          </a:bodyPr>
          <a:lstStyle/>
          <a:p>
            <a:pPr marL="811530">
              <a:lnSpc>
                <a:spcPct val="100000"/>
              </a:lnSpc>
              <a:spcBef>
                <a:spcPts val="695"/>
              </a:spcBef>
            </a:pPr>
            <a:r>
              <a:rPr sz="1700" spc="130" dirty="0"/>
              <a:t>BEST</a:t>
            </a:r>
            <a:r>
              <a:rPr sz="1700" spc="175" dirty="0"/>
              <a:t> </a:t>
            </a:r>
            <a:r>
              <a:rPr sz="1700" spc="145" dirty="0"/>
              <a:t>PRACTICES</a:t>
            </a:r>
            <a:endParaRPr sz="1700"/>
          </a:p>
        </p:txBody>
      </p:sp>
      <p:grpSp>
        <p:nvGrpSpPr>
          <p:cNvPr id="6" name="object 6"/>
          <p:cNvGrpSpPr/>
          <p:nvPr/>
        </p:nvGrpSpPr>
        <p:grpSpPr>
          <a:xfrm>
            <a:off x="267475" y="930928"/>
            <a:ext cx="3465195" cy="1941830"/>
            <a:chOff x="267475" y="930928"/>
            <a:chExt cx="3465195" cy="1941830"/>
          </a:xfrm>
        </p:grpSpPr>
        <p:sp>
          <p:nvSpPr>
            <p:cNvPr id="7" name="object 7"/>
            <p:cNvSpPr/>
            <p:nvPr/>
          </p:nvSpPr>
          <p:spPr>
            <a:xfrm>
              <a:off x="267475" y="930928"/>
              <a:ext cx="3465195" cy="1941830"/>
            </a:xfrm>
            <a:custGeom>
              <a:avLst/>
              <a:gdLst/>
              <a:ahLst/>
              <a:cxnLst/>
              <a:rect l="l" t="t" r="r" b="b"/>
              <a:pathLst>
                <a:path w="3465195" h="1941830">
                  <a:moveTo>
                    <a:pt x="3464718" y="1941760"/>
                  </a:moveTo>
                  <a:lnTo>
                    <a:pt x="0" y="1941760"/>
                  </a:lnTo>
                  <a:lnTo>
                    <a:pt x="0" y="0"/>
                  </a:lnTo>
                  <a:lnTo>
                    <a:pt x="3464718" y="0"/>
                  </a:lnTo>
                  <a:lnTo>
                    <a:pt x="3464718" y="1941760"/>
                  </a:lnTo>
                  <a:close/>
                </a:path>
              </a:pathLst>
            </a:custGeom>
            <a:solidFill>
              <a:srgbClr val="FFFFFF"/>
            </a:solidFill>
          </p:spPr>
          <p:txBody>
            <a:bodyPr wrap="square" lIns="0" tIns="0" rIns="0" bIns="0" rtlCol="0"/>
            <a:lstStyle/>
            <a:p>
              <a:endParaRPr/>
            </a:p>
          </p:txBody>
        </p:sp>
        <p:pic>
          <p:nvPicPr>
            <p:cNvPr id="8" name="object 8"/>
            <p:cNvPicPr/>
            <p:nvPr/>
          </p:nvPicPr>
          <p:blipFill>
            <a:blip r:embed="rId3" cstate="print"/>
            <a:stretch>
              <a:fillRect/>
            </a:stretch>
          </p:blipFill>
          <p:spPr>
            <a:xfrm>
              <a:off x="2261798" y="1093357"/>
              <a:ext cx="902484" cy="147267"/>
            </a:xfrm>
            <a:prstGeom prst="rect">
              <a:avLst/>
            </a:prstGeom>
          </p:spPr>
        </p:pic>
      </p:grpSp>
      <p:sp>
        <p:nvSpPr>
          <p:cNvPr id="9" name="object 9"/>
          <p:cNvSpPr txBox="1">
            <a:spLocks noGrp="1"/>
          </p:cNvSpPr>
          <p:nvPr>
            <p:ph type="body" idx="1"/>
          </p:nvPr>
        </p:nvSpPr>
        <p:spPr>
          <a:prstGeom prst="rect">
            <a:avLst/>
          </a:prstGeom>
        </p:spPr>
        <p:txBody>
          <a:bodyPr vert="horz" wrap="square" lIns="0" tIns="118745" rIns="0" bIns="0" rtlCol="0">
            <a:spAutoFit/>
          </a:bodyPr>
          <a:lstStyle/>
          <a:p>
            <a:pPr marL="144145" marR="210185" indent="-635" algn="ctr">
              <a:lnSpc>
                <a:spcPct val="104200"/>
              </a:lnSpc>
              <a:spcBef>
                <a:spcPts val="935"/>
              </a:spcBef>
            </a:pPr>
            <a:r>
              <a:rPr dirty="0"/>
              <a:t>Identifying</a:t>
            </a:r>
            <a:r>
              <a:rPr spc="170" dirty="0"/>
              <a:t> </a:t>
            </a:r>
            <a:r>
              <a:rPr dirty="0"/>
              <a:t>and</a:t>
            </a:r>
            <a:r>
              <a:rPr spc="170" dirty="0"/>
              <a:t> </a:t>
            </a:r>
            <a:r>
              <a:rPr dirty="0"/>
              <a:t>adopting</a:t>
            </a:r>
            <a:r>
              <a:rPr spc="175" dirty="0"/>
              <a:t> </a:t>
            </a:r>
            <a:r>
              <a:rPr dirty="0">
                <a:solidFill>
                  <a:srgbClr val="000000"/>
                </a:solidFill>
              </a:rPr>
              <a:t>best</a:t>
            </a:r>
            <a:r>
              <a:rPr spc="170" dirty="0">
                <a:solidFill>
                  <a:srgbClr val="000000"/>
                </a:solidFill>
              </a:rPr>
              <a:t> </a:t>
            </a:r>
            <a:r>
              <a:rPr dirty="0">
                <a:solidFill>
                  <a:srgbClr val="000000"/>
                </a:solidFill>
              </a:rPr>
              <a:t>practices</a:t>
            </a:r>
            <a:r>
              <a:rPr spc="175" dirty="0">
                <a:solidFill>
                  <a:srgbClr val="000000"/>
                </a:solidFill>
              </a:rPr>
              <a:t> </a:t>
            </a:r>
            <a:r>
              <a:rPr spc="35" dirty="0"/>
              <a:t>is</a:t>
            </a:r>
            <a:r>
              <a:rPr spc="500" dirty="0"/>
              <a:t> </a:t>
            </a:r>
            <a:r>
              <a:rPr dirty="0"/>
              <a:t>crucial</a:t>
            </a:r>
            <a:r>
              <a:rPr spc="120" dirty="0"/>
              <a:t> </a:t>
            </a:r>
            <a:r>
              <a:rPr spc="-10" dirty="0"/>
              <a:t>for</a:t>
            </a:r>
            <a:r>
              <a:rPr spc="125" dirty="0"/>
              <a:t> </a:t>
            </a:r>
            <a:r>
              <a:rPr dirty="0"/>
              <a:t>successful</a:t>
            </a:r>
            <a:r>
              <a:rPr spc="125" dirty="0"/>
              <a:t> </a:t>
            </a:r>
            <a:r>
              <a:rPr dirty="0"/>
              <a:t>customs</a:t>
            </a:r>
            <a:r>
              <a:rPr spc="125" dirty="0"/>
              <a:t> </a:t>
            </a:r>
            <a:r>
              <a:rPr dirty="0"/>
              <a:t>risk</a:t>
            </a:r>
            <a:r>
              <a:rPr spc="125" dirty="0"/>
              <a:t> </a:t>
            </a:r>
            <a:r>
              <a:rPr spc="-10" dirty="0"/>
              <a:t>management.</a:t>
            </a:r>
          </a:p>
          <a:p>
            <a:pPr marL="189865" marR="256540" algn="ctr">
              <a:lnSpc>
                <a:spcPts val="1430"/>
              </a:lnSpc>
              <a:spcBef>
                <a:spcPts val="45"/>
              </a:spcBef>
            </a:pPr>
            <a:r>
              <a:rPr dirty="0"/>
              <a:t>This</a:t>
            </a:r>
            <a:r>
              <a:rPr spc="145" dirty="0"/>
              <a:t> </a:t>
            </a:r>
            <a:r>
              <a:rPr dirty="0"/>
              <a:t>slide</a:t>
            </a:r>
            <a:r>
              <a:rPr spc="145" dirty="0"/>
              <a:t> </a:t>
            </a:r>
            <a:r>
              <a:rPr dirty="0"/>
              <a:t>showcases</a:t>
            </a:r>
            <a:r>
              <a:rPr spc="150" dirty="0"/>
              <a:t> </a:t>
            </a:r>
            <a:r>
              <a:rPr dirty="0"/>
              <a:t>examples</a:t>
            </a:r>
            <a:r>
              <a:rPr spc="145" dirty="0"/>
              <a:t> </a:t>
            </a:r>
            <a:r>
              <a:rPr dirty="0"/>
              <a:t>of</a:t>
            </a:r>
            <a:r>
              <a:rPr spc="150" dirty="0"/>
              <a:t> </a:t>
            </a:r>
            <a:r>
              <a:rPr spc="-20" dirty="0"/>
              <a:t>best</a:t>
            </a:r>
            <a:r>
              <a:rPr spc="500" dirty="0"/>
              <a:t> </a:t>
            </a:r>
            <a:r>
              <a:rPr dirty="0"/>
              <a:t>practices</a:t>
            </a:r>
            <a:r>
              <a:rPr spc="80" dirty="0"/>
              <a:t> </a:t>
            </a:r>
            <a:r>
              <a:rPr spc="-20" dirty="0"/>
              <a:t>from</a:t>
            </a:r>
            <a:r>
              <a:rPr spc="85" dirty="0"/>
              <a:t> </a:t>
            </a:r>
            <a:r>
              <a:rPr dirty="0"/>
              <a:t>the</a:t>
            </a:r>
            <a:r>
              <a:rPr spc="85" dirty="0"/>
              <a:t> </a:t>
            </a:r>
            <a:r>
              <a:rPr dirty="0"/>
              <a:t>USA,</a:t>
            </a:r>
            <a:r>
              <a:rPr spc="395" dirty="0"/>
              <a:t> </a:t>
            </a:r>
            <a:r>
              <a:rPr spc="-25" dirty="0"/>
              <a:t>EU,</a:t>
            </a:r>
            <a:r>
              <a:rPr spc="85" dirty="0"/>
              <a:t> </a:t>
            </a:r>
            <a:r>
              <a:rPr dirty="0"/>
              <a:t>and</a:t>
            </a:r>
            <a:r>
              <a:rPr spc="85" dirty="0"/>
              <a:t> </a:t>
            </a:r>
            <a:r>
              <a:rPr dirty="0"/>
              <a:t>Asia-</a:t>
            </a:r>
            <a:r>
              <a:rPr spc="-10" dirty="0"/>
              <a:t>Paciﬁc </a:t>
            </a:r>
            <a:r>
              <a:rPr dirty="0"/>
              <a:t>Region.</a:t>
            </a:r>
            <a:r>
              <a:rPr spc="400" dirty="0"/>
              <a:t> </a:t>
            </a:r>
            <a:r>
              <a:rPr dirty="0"/>
              <a:t>It</a:t>
            </a:r>
            <a:r>
              <a:rPr spc="90" dirty="0"/>
              <a:t> </a:t>
            </a:r>
            <a:r>
              <a:rPr dirty="0"/>
              <a:t>emphasizes</a:t>
            </a:r>
            <a:r>
              <a:rPr spc="85" dirty="0"/>
              <a:t> </a:t>
            </a:r>
            <a:r>
              <a:rPr dirty="0"/>
              <a:t>the</a:t>
            </a:r>
            <a:r>
              <a:rPr spc="90" dirty="0"/>
              <a:t> </a:t>
            </a:r>
            <a:r>
              <a:rPr dirty="0"/>
              <a:t>importance</a:t>
            </a:r>
            <a:r>
              <a:rPr spc="90" dirty="0"/>
              <a:t> </a:t>
            </a:r>
            <a:r>
              <a:rPr spc="-25" dirty="0"/>
              <a:t>of </a:t>
            </a:r>
            <a:r>
              <a:rPr dirty="0"/>
              <a:t>continuous</a:t>
            </a:r>
            <a:r>
              <a:rPr spc="75" dirty="0"/>
              <a:t> </a:t>
            </a:r>
            <a:r>
              <a:rPr spc="-20" dirty="0"/>
              <a:t>improvement,</a:t>
            </a:r>
            <a:r>
              <a:rPr spc="80" dirty="0"/>
              <a:t> </a:t>
            </a:r>
            <a:r>
              <a:rPr dirty="0"/>
              <a:t>collaboration,</a:t>
            </a:r>
            <a:r>
              <a:rPr spc="75" dirty="0"/>
              <a:t> </a:t>
            </a:r>
            <a:r>
              <a:rPr spc="-25" dirty="0"/>
              <a:t>and </a:t>
            </a:r>
            <a:r>
              <a:rPr dirty="0"/>
              <a:t>knowledge</a:t>
            </a:r>
            <a:r>
              <a:rPr spc="155" dirty="0"/>
              <a:t> </a:t>
            </a:r>
            <a:r>
              <a:rPr dirty="0"/>
              <a:t>sharing</a:t>
            </a:r>
            <a:r>
              <a:rPr spc="160" dirty="0"/>
              <a:t> </a:t>
            </a:r>
            <a:r>
              <a:rPr dirty="0"/>
              <a:t>among</a:t>
            </a:r>
            <a:r>
              <a:rPr spc="155" dirty="0"/>
              <a:t> </a:t>
            </a:r>
            <a:r>
              <a:rPr dirty="0"/>
              <a:t>customs</a:t>
            </a:r>
            <a:r>
              <a:rPr spc="160" dirty="0"/>
              <a:t> </a:t>
            </a:r>
            <a:r>
              <a:rPr spc="-10" dirty="0"/>
              <a:t>authorities</a:t>
            </a:r>
          </a:p>
          <a:p>
            <a:pPr marR="66040" algn="ctr">
              <a:lnSpc>
                <a:spcPts val="1435"/>
              </a:lnSpc>
            </a:pPr>
            <a:r>
              <a:rPr dirty="0"/>
              <a:t>and</a:t>
            </a:r>
            <a:r>
              <a:rPr spc="90" dirty="0"/>
              <a:t> </a:t>
            </a:r>
            <a:r>
              <a:rPr dirty="0"/>
              <a:t>industry</a:t>
            </a:r>
            <a:r>
              <a:rPr spc="90" dirty="0"/>
              <a:t> </a:t>
            </a:r>
            <a:r>
              <a:rPr spc="-10" dirty="0"/>
              <a:t>stakeholders.</a:t>
            </a:r>
          </a:p>
        </p:txBody>
      </p:sp>
    </p:spTree>
    <p:extLst>
      <p:ext uri="{BB962C8B-B14F-4D97-AF65-F5344CB8AC3E}">
        <p14:creationId xmlns:p14="http://schemas.microsoft.com/office/powerpoint/2010/main" val="3942722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51" y="3782615"/>
            <a:ext cx="3484879" cy="134620"/>
          </a:xfrm>
          <a:custGeom>
            <a:avLst/>
            <a:gdLst/>
            <a:ahLst/>
            <a:cxnLst/>
            <a:rect l="l" t="t" r="r" b="b"/>
            <a:pathLst>
              <a:path w="3484879" h="134620">
                <a:moveTo>
                  <a:pt x="3484661" y="134094"/>
                </a:moveTo>
                <a:lnTo>
                  <a:pt x="0" y="134094"/>
                </a:lnTo>
                <a:lnTo>
                  <a:pt x="0" y="0"/>
                </a:lnTo>
                <a:lnTo>
                  <a:pt x="3484661" y="0"/>
                </a:lnTo>
                <a:lnTo>
                  <a:pt x="3484661" y="134094"/>
                </a:lnTo>
                <a:close/>
              </a:path>
            </a:pathLst>
          </a:custGeom>
          <a:solidFill>
            <a:srgbClr val="DA7462"/>
          </a:solidFill>
        </p:spPr>
        <p:txBody>
          <a:bodyPr wrap="square" lIns="0" tIns="0" rIns="0" bIns="0" rtlCol="0"/>
          <a:lstStyle/>
          <a:p>
            <a:endParaRPr/>
          </a:p>
        </p:txBody>
      </p:sp>
      <p:sp>
        <p:nvSpPr>
          <p:cNvPr id="3" name="object 3"/>
          <p:cNvSpPr/>
          <p:nvPr/>
        </p:nvSpPr>
        <p:spPr>
          <a:xfrm>
            <a:off x="2379019" y="1284621"/>
            <a:ext cx="607695" cy="129539"/>
          </a:xfrm>
          <a:custGeom>
            <a:avLst/>
            <a:gdLst/>
            <a:ahLst/>
            <a:cxnLst/>
            <a:rect l="l" t="t" r="r" b="b"/>
            <a:pathLst>
              <a:path w="607694" h="129540">
                <a:moveTo>
                  <a:pt x="39364" y="104430"/>
                </a:moveTo>
                <a:lnTo>
                  <a:pt x="27392" y="104430"/>
                </a:lnTo>
                <a:lnTo>
                  <a:pt x="21536" y="102869"/>
                </a:lnTo>
                <a:lnTo>
                  <a:pt x="11256" y="96622"/>
                </a:lnTo>
                <a:lnTo>
                  <a:pt x="7233" y="92317"/>
                </a:lnTo>
                <a:lnTo>
                  <a:pt x="1442" y="81343"/>
                </a:lnTo>
                <a:lnTo>
                  <a:pt x="0" y="75183"/>
                </a:lnTo>
                <a:lnTo>
                  <a:pt x="0" y="61498"/>
                </a:lnTo>
                <a:lnTo>
                  <a:pt x="27208" y="32272"/>
                </a:lnTo>
                <a:lnTo>
                  <a:pt x="39245" y="32272"/>
                </a:lnTo>
                <a:lnTo>
                  <a:pt x="44103" y="33465"/>
                </a:lnTo>
                <a:lnTo>
                  <a:pt x="52388" y="38236"/>
                </a:lnTo>
                <a:lnTo>
                  <a:pt x="56683" y="42303"/>
                </a:lnTo>
                <a:lnTo>
                  <a:pt x="59568" y="46034"/>
                </a:lnTo>
                <a:lnTo>
                  <a:pt x="30049" y="46034"/>
                </a:lnTo>
                <a:lnTo>
                  <a:pt x="26796" y="46966"/>
                </a:lnTo>
                <a:lnTo>
                  <a:pt x="21027" y="50675"/>
                </a:lnTo>
                <a:lnTo>
                  <a:pt x="18749" y="53299"/>
                </a:lnTo>
                <a:lnTo>
                  <a:pt x="15431" y="60088"/>
                </a:lnTo>
                <a:lnTo>
                  <a:pt x="14607" y="63970"/>
                </a:lnTo>
                <a:lnTo>
                  <a:pt x="14607" y="72711"/>
                </a:lnTo>
                <a:lnTo>
                  <a:pt x="30049" y="90636"/>
                </a:lnTo>
                <a:lnTo>
                  <a:pt x="61475" y="90636"/>
                </a:lnTo>
                <a:lnTo>
                  <a:pt x="58320" y="94583"/>
                </a:lnTo>
                <a:lnTo>
                  <a:pt x="53776" y="98520"/>
                </a:lnTo>
                <a:lnTo>
                  <a:pt x="44407" y="103248"/>
                </a:lnTo>
                <a:lnTo>
                  <a:pt x="39364" y="104430"/>
                </a:lnTo>
                <a:close/>
              </a:path>
              <a:path w="607694" h="129540">
                <a:moveTo>
                  <a:pt x="50003" y="56704"/>
                </a:moveTo>
                <a:lnTo>
                  <a:pt x="45079" y="49590"/>
                </a:lnTo>
                <a:lnTo>
                  <a:pt x="39635" y="46034"/>
                </a:lnTo>
                <a:lnTo>
                  <a:pt x="59568" y="46034"/>
                </a:lnTo>
                <a:lnTo>
                  <a:pt x="61129" y="48051"/>
                </a:lnTo>
                <a:lnTo>
                  <a:pt x="50003" y="56704"/>
                </a:lnTo>
                <a:close/>
              </a:path>
              <a:path w="607694" h="129540">
                <a:moveTo>
                  <a:pt x="61475" y="90636"/>
                </a:moveTo>
                <a:lnTo>
                  <a:pt x="37488" y="90636"/>
                </a:lnTo>
                <a:lnTo>
                  <a:pt x="40579" y="90007"/>
                </a:lnTo>
                <a:lnTo>
                  <a:pt x="45329" y="87470"/>
                </a:lnTo>
                <a:lnTo>
                  <a:pt x="48051" y="84867"/>
                </a:lnTo>
                <a:lnTo>
                  <a:pt x="51109" y="80941"/>
                </a:lnTo>
                <a:lnTo>
                  <a:pt x="62723" y="89075"/>
                </a:lnTo>
                <a:lnTo>
                  <a:pt x="61475" y="90636"/>
                </a:lnTo>
                <a:close/>
              </a:path>
              <a:path w="607694" h="129540">
                <a:moveTo>
                  <a:pt x="82276" y="102283"/>
                </a:moveTo>
                <a:lnTo>
                  <a:pt x="67668" y="102283"/>
                </a:lnTo>
                <a:lnTo>
                  <a:pt x="67668" y="0"/>
                </a:lnTo>
                <a:lnTo>
                  <a:pt x="82276" y="0"/>
                </a:lnTo>
                <a:lnTo>
                  <a:pt x="81233" y="39600"/>
                </a:lnTo>
                <a:lnTo>
                  <a:pt x="80812" y="39982"/>
                </a:lnTo>
                <a:lnTo>
                  <a:pt x="81202" y="40763"/>
                </a:lnTo>
                <a:lnTo>
                  <a:pt x="121262" y="40763"/>
                </a:lnTo>
                <a:lnTo>
                  <a:pt x="124567" y="46034"/>
                </a:lnTo>
                <a:lnTo>
                  <a:pt x="93228" y="46034"/>
                </a:lnTo>
                <a:lnTo>
                  <a:pt x="89129" y="47986"/>
                </a:lnTo>
                <a:lnTo>
                  <a:pt x="83642" y="55793"/>
                </a:lnTo>
                <a:lnTo>
                  <a:pt x="82276" y="61281"/>
                </a:lnTo>
                <a:lnTo>
                  <a:pt x="82276" y="102283"/>
                </a:lnTo>
                <a:close/>
              </a:path>
              <a:path w="607694" h="129540">
                <a:moveTo>
                  <a:pt x="121262" y="40763"/>
                </a:moveTo>
                <a:lnTo>
                  <a:pt x="81202" y="40763"/>
                </a:lnTo>
                <a:lnTo>
                  <a:pt x="81233" y="39600"/>
                </a:lnTo>
                <a:lnTo>
                  <a:pt x="82579" y="38377"/>
                </a:lnTo>
                <a:lnTo>
                  <a:pt x="90452" y="33498"/>
                </a:lnTo>
                <a:lnTo>
                  <a:pt x="94996" y="32272"/>
                </a:lnTo>
                <a:lnTo>
                  <a:pt x="104908" y="32272"/>
                </a:lnTo>
                <a:lnTo>
                  <a:pt x="109354" y="33259"/>
                </a:lnTo>
                <a:lnTo>
                  <a:pt x="117596" y="37206"/>
                </a:lnTo>
                <a:lnTo>
                  <a:pt x="120881" y="40156"/>
                </a:lnTo>
                <a:lnTo>
                  <a:pt x="121262" y="40763"/>
                </a:lnTo>
                <a:close/>
              </a:path>
              <a:path w="607694" h="129540">
                <a:moveTo>
                  <a:pt x="81202" y="40763"/>
                </a:moveTo>
                <a:lnTo>
                  <a:pt x="80812" y="39982"/>
                </a:lnTo>
                <a:lnTo>
                  <a:pt x="81233" y="39600"/>
                </a:lnTo>
                <a:lnTo>
                  <a:pt x="81202" y="40763"/>
                </a:lnTo>
                <a:close/>
              </a:path>
              <a:path w="607694" h="129540">
                <a:moveTo>
                  <a:pt x="127041" y="102283"/>
                </a:moveTo>
                <a:lnTo>
                  <a:pt x="112434" y="102283"/>
                </a:lnTo>
                <a:lnTo>
                  <a:pt x="112434" y="51293"/>
                </a:lnTo>
                <a:lnTo>
                  <a:pt x="107847" y="46034"/>
                </a:lnTo>
                <a:lnTo>
                  <a:pt x="124567" y="46034"/>
                </a:lnTo>
                <a:lnTo>
                  <a:pt x="125805" y="48007"/>
                </a:lnTo>
                <a:lnTo>
                  <a:pt x="127041" y="52583"/>
                </a:lnTo>
                <a:lnTo>
                  <a:pt x="127041" y="102283"/>
                </a:lnTo>
                <a:close/>
              </a:path>
              <a:path w="607694" h="129540">
                <a:moveTo>
                  <a:pt x="173641" y="104430"/>
                </a:moveTo>
                <a:lnTo>
                  <a:pt x="162276" y="104430"/>
                </a:lnTo>
                <a:lnTo>
                  <a:pt x="156464" y="102869"/>
                </a:lnTo>
                <a:lnTo>
                  <a:pt x="146183" y="96622"/>
                </a:lnTo>
                <a:lnTo>
                  <a:pt x="142160" y="92317"/>
                </a:lnTo>
                <a:lnTo>
                  <a:pt x="136369" y="81343"/>
                </a:lnTo>
                <a:lnTo>
                  <a:pt x="134927" y="75129"/>
                </a:lnTo>
                <a:lnTo>
                  <a:pt x="134927" y="61357"/>
                </a:lnTo>
                <a:lnTo>
                  <a:pt x="162005" y="32272"/>
                </a:lnTo>
                <a:lnTo>
                  <a:pt x="173457" y="32272"/>
                </a:lnTo>
                <a:lnTo>
                  <a:pt x="178033" y="33378"/>
                </a:lnTo>
                <a:lnTo>
                  <a:pt x="186383" y="37781"/>
                </a:lnTo>
                <a:lnTo>
                  <a:pt x="188229" y="39047"/>
                </a:lnTo>
                <a:lnTo>
                  <a:pt x="188313" y="39787"/>
                </a:lnTo>
                <a:lnTo>
                  <a:pt x="202302" y="39787"/>
                </a:lnTo>
                <a:lnTo>
                  <a:pt x="202302" y="46034"/>
                </a:lnTo>
                <a:lnTo>
                  <a:pt x="164846" y="46034"/>
                </a:lnTo>
                <a:lnTo>
                  <a:pt x="161615" y="46966"/>
                </a:lnTo>
                <a:lnTo>
                  <a:pt x="155932" y="50675"/>
                </a:lnTo>
                <a:lnTo>
                  <a:pt x="153666" y="53299"/>
                </a:lnTo>
                <a:lnTo>
                  <a:pt x="150358" y="59979"/>
                </a:lnTo>
                <a:lnTo>
                  <a:pt x="149534" y="63829"/>
                </a:lnTo>
                <a:lnTo>
                  <a:pt x="149545" y="72711"/>
                </a:lnTo>
                <a:lnTo>
                  <a:pt x="164846" y="90636"/>
                </a:lnTo>
                <a:lnTo>
                  <a:pt x="202302" y="90636"/>
                </a:lnTo>
                <a:lnTo>
                  <a:pt x="202302" y="96915"/>
                </a:lnTo>
                <a:lnTo>
                  <a:pt x="188313" y="96915"/>
                </a:lnTo>
                <a:lnTo>
                  <a:pt x="188232" y="97617"/>
                </a:lnTo>
                <a:lnTo>
                  <a:pt x="186383" y="98899"/>
                </a:lnTo>
                <a:lnTo>
                  <a:pt x="178141" y="103324"/>
                </a:lnTo>
                <a:lnTo>
                  <a:pt x="173641" y="104430"/>
                </a:lnTo>
                <a:close/>
              </a:path>
              <a:path w="607694" h="129540">
                <a:moveTo>
                  <a:pt x="202302" y="39787"/>
                </a:moveTo>
                <a:lnTo>
                  <a:pt x="188313" y="39787"/>
                </a:lnTo>
                <a:lnTo>
                  <a:pt x="188422" y="39180"/>
                </a:lnTo>
                <a:lnTo>
                  <a:pt x="188229" y="39047"/>
                </a:lnTo>
                <a:lnTo>
                  <a:pt x="187695" y="34387"/>
                </a:lnTo>
                <a:lnTo>
                  <a:pt x="202302" y="34387"/>
                </a:lnTo>
                <a:lnTo>
                  <a:pt x="202302" y="39787"/>
                </a:lnTo>
                <a:close/>
              </a:path>
              <a:path w="607694" h="129540">
                <a:moveTo>
                  <a:pt x="202302" y="90636"/>
                </a:moveTo>
                <a:lnTo>
                  <a:pt x="172199" y="90636"/>
                </a:lnTo>
                <a:lnTo>
                  <a:pt x="175506" y="89714"/>
                </a:lnTo>
                <a:lnTo>
                  <a:pt x="181275" y="86006"/>
                </a:lnTo>
                <a:lnTo>
                  <a:pt x="183542" y="83381"/>
                </a:lnTo>
                <a:lnTo>
                  <a:pt x="186860" y="76593"/>
                </a:lnTo>
                <a:lnTo>
                  <a:pt x="187695" y="72711"/>
                </a:lnTo>
                <a:lnTo>
                  <a:pt x="187665" y="63829"/>
                </a:lnTo>
                <a:lnTo>
                  <a:pt x="172199" y="46034"/>
                </a:lnTo>
                <a:lnTo>
                  <a:pt x="202302" y="46034"/>
                </a:lnTo>
                <a:lnTo>
                  <a:pt x="202302" y="90636"/>
                </a:lnTo>
                <a:close/>
              </a:path>
              <a:path w="607694" h="129540">
                <a:moveTo>
                  <a:pt x="188232" y="97617"/>
                </a:moveTo>
                <a:lnTo>
                  <a:pt x="188313" y="96915"/>
                </a:lnTo>
                <a:lnTo>
                  <a:pt x="188400" y="97501"/>
                </a:lnTo>
                <a:lnTo>
                  <a:pt x="188232" y="97617"/>
                </a:lnTo>
                <a:close/>
              </a:path>
              <a:path w="607694" h="129540">
                <a:moveTo>
                  <a:pt x="202302" y="102283"/>
                </a:moveTo>
                <a:lnTo>
                  <a:pt x="187695" y="102283"/>
                </a:lnTo>
                <a:lnTo>
                  <a:pt x="188313" y="96915"/>
                </a:lnTo>
                <a:lnTo>
                  <a:pt x="202302" y="96915"/>
                </a:lnTo>
                <a:lnTo>
                  <a:pt x="202302" y="102283"/>
                </a:lnTo>
                <a:close/>
              </a:path>
              <a:path w="607694" h="129540">
                <a:moveTo>
                  <a:pt x="228782" y="102283"/>
                </a:moveTo>
                <a:lnTo>
                  <a:pt x="214208" y="102283"/>
                </a:lnTo>
                <a:lnTo>
                  <a:pt x="214208" y="0"/>
                </a:lnTo>
                <a:lnTo>
                  <a:pt x="228782" y="0"/>
                </a:lnTo>
                <a:lnTo>
                  <a:pt x="228782" y="102283"/>
                </a:lnTo>
                <a:close/>
              </a:path>
              <a:path w="607694" h="129540">
                <a:moveTo>
                  <a:pt x="255822" y="102283"/>
                </a:moveTo>
                <a:lnTo>
                  <a:pt x="241248" y="102283"/>
                </a:lnTo>
                <a:lnTo>
                  <a:pt x="241248" y="0"/>
                </a:lnTo>
                <a:lnTo>
                  <a:pt x="255822" y="0"/>
                </a:lnTo>
                <a:lnTo>
                  <a:pt x="255822" y="102283"/>
                </a:lnTo>
                <a:close/>
              </a:path>
              <a:path w="607694" h="129540">
                <a:moveTo>
                  <a:pt x="304746" y="104430"/>
                </a:moveTo>
                <a:lnTo>
                  <a:pt x="291126" y="104430"/>
                </a:lnTo>
                <a:lnTo>
                  <a:pt x="285270" y="102869"/>
                </a:lnTo>
                <a:lnTo>
                  <a:pt x="274989" y="96622"/>
                </a:lnTo>
                <a:lnTo>
                  <a:pt x="270966" y="92317"/>
                </a:lnTo>
                <a:lnTo>
                  <a:pt x="265175" y="81343"/>
                </a:lnTo>
                <a:lnTo>
                  <a:pt x="263733" y="75183"/>
                </a:lnTo>
                <a:lnTo>
                  <a:pt x="263733" y="61498"/>
                </a:lnTo>
                <a:lnTo>
                  <a:pt x="290811" y="32272"/>
                </a:lnTo>
                <a:lnTo>
                  <a:pt x="303391" y="32272"/>
                </a:lnTo>
                <a:lnTo>
                  <a:pt x="308932" y="33779"/>
                </a:lnTo>
                <a:lnTo>
                  <a:pt x="318865" y="39787"/>
                </a:lnTo>
                <a:lnTo>
                  <a:pt x="322748" y="43876"/>
                </a:lnTo>
                <a:lnTo>
                  <a:pt x="323917" y="46034"/>
                </a:lnTo>
                <a:lnTo>
                  <a:pt x="292264" y="46034"/>
                </a:lnTo>
                <a:lnTo>
                  <a:pt x="288154" y="47639"/>
                </a:lnTo>
                <a:lnTo>
                  <a:pt x="281734" y="54058"/>
                </a:lnTo>
                <a:lnTo>
                  <a:pt x="279880" y="57106"/>
                </a:lnTo>
                <a:lnTo>
                  <a:pt x="279381" y="59990"/>
                </a:lnTo>
                <a:lnTo>
                  <a:pt x="329772" y="59990"/>
                </a:lnTo>
                <a:lnTo>
                  <a:pt x="329775" y="68113"/>
                </a:lnTo>
                <a:lnTo>
                  <a:pt x="329645" y="70325"/>
                </a:lnTo>
                <a:lnTo>
                  <a:pt x="329384" y="72971"/>
                </a:lnTo>
                <a:lnTo>
                  <a:pt x="278503" y="72971"/>
                </a:lnTo>
                <a:lnTo>
                  <a:pt x="278698" y="76810"/>
                </a:lnTo>
                <a:lnTo>
                  <a:pt x="280466" y="80714"/>
                </a:lnTo>
                <a:lnTo>
                  <a:pt x="287167" y="88652"/>
                </a:lnTo>
                <a:lnTo>
                  <a:pt x="291711" y="90636"/>
                </a:lnTo>
                <a:lnTo>
                  <a:pt x="327199" y="90636"/>
                </a:lnTo>
                <a:lnTo>
                  <a:pt x="325958" y="92599"/>
                </a:lnTo>
                <a:lnTo>
                  <a:pt x="321284" y="97305"/>
                </a:lnTo>
                <a:lnTo>
                  <a:pt x="310873" y="103009"/>
                </a:lnTo>
                <a:lnTo>
                  <a:pt x="304746" y="104430"/>
                </a:lnTo>
                <a:close/>
              </a:path>
              <a:path w="607694" h="129540">
                <a:moveTo>
                  <a:pt x="329772" y="59990"/>
                </a:moveTo>
                <a:lnTo>
                  <a:pt x="314777" y="59990"/>
                </a:lnTo>
                <a:lnTo>
                  <a:pt x="314257" y="56216"/>
                </a:lnTo>
                <a:lnTo>
                  <a:pt x="312511" y="52952"/>
                </a:lnTo>
                <a:lnTo>
                  <a:pt x="309539" y="50198"/>
                </a:lnTo>
                <a:lnTo>
                  <a:pt x="306589" y="47422"/>
                </a:lnTo>
                <a:lnTo>
                  <a:pt x="302501" y="46034"/>
                </a:lnTo>
                <a:lnTo>
                  <a:pt x="323917" y="46034"/>
                </a:lnTo>
                <a:lnTo>
                  <a:pt x="328365" y="54243"/>
                </a:lnTo>
                <a:lnTo>
                  <a:pt x="329772" y="59990"/>
                </a:lnTo>
                <a:close/>
              </a:path>
              <a:path w="607694" h="129540">
                <a:moveTo>
                  <a:pt x="327199" y="90636"/>
                </a:moveTo>
                <a:lnTo>
                  <a:pt x="302252" y="90636"/>
                </a:lnTo>
                <a:lnTo>
                  <a:pt x="306199" y="89758"/>
                </a:lnTo>
                <a:lnTo>
                  <a:pt x="312380" y="86223"/>
                </a:lnTo>
                <a:lnTo>
                  <a:pt x="315374" y="82937"/>
                </a:lnTo>
                <a:lnTo>
                  <a:pt x="318258" y="78144"/>
                </a:lnTo>
                <a:lnTo>
                  <a:pt x="330100" y="86049"/>
                </a:lnTo>
                <a:lnTo>
                  <a:pt x="327199" y="90636"/>
                </a:lnTo>
                <a:close/>
              </a:path>
              <a:path w="607694" h="129540">
                <a:moveTo>
                  <a:pt x="391129" y="40763"/>
                </a:moveTo>
                <a:lnTo>
                  <a:pt x="351069" y="40763"/>
                </a:lnTo>
                <a:lnTo>
                  <a:pt x="351294" y="39423"/>
                </a:lnTo>
                <a:lnTo>
                  <a:pt x="352446" y="38377"/>
                </a:lnTo>
                <a:lnTo>
                  <a:pt x="360319" y="33498"/>
                </a:lnTo>
                <a:lnTo>
                  <a:pt x="364863" y="32272"/>
                </a:lnTo>
                <a:lnTo>
                  <a:pt x="374775" y="32272"/>
                </a:lnTo>
                <a:lnTo>
                  <a:pt x="379221" y="33259"/>
                </a:lnTo>
                <a:lnTo>
                  <a:pt x="387462" y="37206"/>
                </a:lnTo>
                <a:lnTo>
                  <a:pt x="390748" y="40156"/>
                </a:lnTo>
                <a:lnTo>
                  <a:pt x="391129" y="40763"/>
                </a:lnTo>
                <a:close/>
              </a:path>
              <a:path w="607694" h="129540">
                <a:moveTo>
                  <a:pt x="352143" y="102283"/>
                </a:moveTo>
                <a:lnTo>
                  <a:pt x="337535" y="102283"/>
                </a:lnTo>
                <a:lnTo>
                  <a:pt x="337535" y="34387"/>
                </a:lnTo>
                <a:lnTo>
                  <a:pt x="352143" y="34387"/>
                </a:lnTo>
                <a:lnTo>
                  <a:pt x="351294" y="39423"/>
                </a:lnTo>
                <a:lnTo>
                  <a:pt x="350679" y="39982"/>
                </a:lnTo>
                <a:lnTo>
                  <a:pt x="351069" y="40763"/>
                </a:lnTo>
                <a:lnTo>
                  <a:pt x="391129" y="40763"/>
                </a:lnTo>
                <a:lnTo>
                  <a:pt x="394434" y="46034"/>
                </a:lnTo>
                <a:lnTo>
                  <a:pt x="363095" y="46034"/>
                </a:lnTo>
                <a:lnTo>
                  <a:pt x="358996" y="47986"/>
                </a:lnTo>
                <a:lnTo>
                  <a:pt x="353509" y="55793"/>
                </a:lnTo>
                <a:lnTo>
                  <a:pt x="352143" y="61281"/>
                </a:lnTo>
                <a:lnTo>
                  <a:pt x="352143" y="102283"/>
                </a:lnTo>
                <a:close/>
              </a:path>
              <a:path w="607694" h="129540">
                <a:moveTo>
                  <a:pt x="351069" y="40763"/>
                </a:moveTo>
                <a:lnTo>
                  <a:pt x="350679" y="39982"/>
                </a:lnTo>
                <a:lnTo>
                  <a:pt x="351294" y="39423"/>
                </a:lnTo>
                <a:lnTo>
                  <a:pt x="351069" y="40763"/>
                </a:lnTo>
                <a:close/>
              </a:path>
              <a:path w="607694" h="129540">
                <a:moveTo>
                  <a:pt x="396908" y="102283"/>
                </a:moveTo>
                <a:lnTo>
                  <a:pt x="382301" y="102283"/>
                </a:lnTo>
                <a:lnTo>
                  <a:pt x="382301" y="51293"/>
                </a:lnTo>
                <a:lnTo>
                  <a:pt x="377713" y="46034"/>
                </a:lnTo>
                <a:lnTo>
                  <a:pt x="394434" y="46034"/>
                </a:lnTo>
                <a:lnTo>
                  <a:pt x="395672" y="48007"/>
                </a:lnTo>
                <a:lnTo>
                  <a:pt x="396908" y="52583"/>
                </a:lnTo>
                <a:lnTo>
                  <a:pt x="396908" y="102283"/>
                </a:lnTo>
                <a:close/>
              </a:path>
              <a:path w="607694" h="129540">
                <a:moveTo>
                  <a:pt x="443907" y="104430"/>
                </a:moveTo>
                <a:lnTo>
                  <a:pt x="432542" y="104430"/>
                </a:lnTo>
                <a:lnTo>
                  <a:pt x="426730" y="102869"/>
                </a:lnTo>
                <a:lnTo>
                  <a:pt x="416450" y="96622"/>
                </a:lnTo>
                <a:lnTo>
                  <a:pt x="412426" y="92317"/>
                </a:lnTo>
                <a:lnTo>
                  <a:pt x="406635" y="81343"/>
                </a:lnTo>
                <a:lnTo>
                  <a:pt x="405193" y="75129"/>
                </a:lnTo>
                <a:lnTo>
                  <a:pt x="405193" y="61357"/>
                </a:lnTo>
                <a:lnTo>
                  <a:pt x="432271" y="32272"/>
                </a:lnTo>
                <a:lnTo>
                  <a:pt x="443723" y="32272"/>
                </a:lnTo>
                <a:lnTo>
                  <a:pt x="448299" y="33378"/>
                </a:lnTo>
                <a:lnTo>
                  <a:pt x="456649" y="37781"/>
                </a:lnTo>
                <a:lnTo>
                  <a:pt x="458495" y="39047"/>
                </a:lnTo>
                <a:lnTo>
                  <a:pt x="458580" y="39787"/>
                </a:lnTo>
                <a:lnTo>
                  <a:pt x="472569" y="39787"/>
                </a:lnTo>
                <a:lnTo>
                  <a:pt x="472569" y="46034"/>
                </a:lnTo>
                <a:lnTo>
                  <a:pt x="435113" y="46034"/>
                </a:lnTo>
                <a:lnTo>
                  <a:pt x="431881" y="46966"/>
                </a:lnTo>
                <a:lnTo>
                  <a:pt x="426198" y="50675"/>
                </a:lnTo>
                <a:lnTo>
                  <a:pt x="423932" y="53299"/>
                </a:lnTo>
                <a:lnTo>
                  <a:pt x="420625" y="59979"/>
                </a:lnTo>
                <a:lnTo>
                  <a:pt x="419800" y="63829"/>
                </a:lnTo>
                <a:lnTo>
                  <a:pt x="419812" y="72711"/>
                </a:lnTo>
                <a:lnTo>
                  <a:pt x="435113" y="90636"/>
                </a:lnTo>
                <a:lnTo>
                  <a:pt x="472569" y="90636"/>
                </a:lnTo>
                <a:lnTo>
                  <a:pt x="472569" y="96915"/>
                </a:lnTo>
                <a:lnTo>
                  <a:pt x="458580" y="96915"/>
                </a:lnTo>
                <a:lnTo>
                  <a:pt x="457962" y="97110"/>
                </a:lnTo>
                <a:lnTo>
                  <a:pt x="457962" y="97989"/>
                </a:lnTo>
                <a:lnTo>
                  <a:pt x="456649" y="98899"/>
                </a:lnTo>
                <a:lnTo>
                  <a:pt x="448408" y="103324"/>
                </a:lnTo>
                <a:lnTo>
                  <a:pt x="443907" y="104430"/>
                </a:lnTo>
                <a:close/>
              </a:path>
              <a:path w="607694" h="129540">
                <a:moveTo>
                  <a:pt x="472569" y="39787"/>
                </a:moveTo>
                <a:lnTo>
                  <a:pt x="458580" y="39787"/>
                </a:lnTo>
                <a:lnTo>
                  <a:pt x="458688" y="39180"/>
                </a:lnTo>
                <a:lnTo>
                  <a:pt x="458495" y="39047"/>
                </a:lnTo>
                <a:lnTo>
                  <a:pt x="457962" y="34387"/>
                </a:lnTo>
                <a:lnTo>
                  <a:pt x="472569" y="34387"/>
                </a:lnTo>
                <a:lnTo>
                  <a:pt x="472569" y="39787"/>
                </a:lnTo>
                <a:close/>
              </a:path>
              <a:path w="607694" h="129540">
                <a:moveTo>
                  <a:pt x="472569" y="90636"/>
                </a:moveTo>
                <a:lnTo>
                  <a:pt x="442465" y="90636"/>
                </a:lnTo>
                <a:lnTo>
                  <a:pt x="445773" y="89714"/>
                </a:lnTo>
                <a:lnTo>
                  <a:pt x="451542" y="86006"/>
                </a:lnTo>
                <a:lnTo>
                  <a:pt x="453808" y="83381"/>
                </a:lnTo>
                <a:lnTo>
                  <a:pt x="457126" y="76593"/>
                </a:lnTo>
                <a:lnTo>
                  <a:pt x="457962" y="72711"/>
                </a:lnTo>
                <a:lnTo>
                  <a:pt x="457931" y="63829"/>
                </a:lnTo>
                <a:lnTo>
                  <a:pt x="442465" y="46034"/>
                </a:lnTo>
                <a:lnTo>
                  <a:pt x="472569" y="46034"/>
                </a:lnTo>
                <a:lnTo>
                  <a:pt x="472569" y="90636"/>
                </a:lnTo>
                <a:close/>
              </a:path>
              <a:path w="607694" h="129540">
                <a:moveTo>
                  <a:pt x="457962" y="97989"/>
                </a:moveTo>
                <a:lnTo>
                  <a:pt x="457962" y="97110"/>
                </a:lnTo>
                <a:lnTo>
                  <a:pt x="458580" y="96915"/>
                </a:lnTo>
                <a:lnTo>
                  <a:pt x="458666" y="97501"/>
                </a:lnTo>
                <a:lnTo>
                  <a:pt x="457962" y="97989"/>
                </a:lnTo>
                <a:close/>
              </a:path>
              <a:path w="607694" h="129540">
                <a:moveTo>
                  <a:pt x="448180" y="128927"/>
                </a:moveTo>
                <a:lnTo>
                  <a:pt x="413717" y="128927"/>
                </a:lnTo>
                <a:lnTo>
                  <a:pt x="413717" y="115133"/>
                </a:lnTo>
                <a:lnTo>
                  <a:pt x="446922" y="115133"/>
                </a:lnTo>
                <a:lnTo>
                  <a:pt x="450663" y="113463"/>
                </a:lnTo>
                <a:lnTo>
                  <a:pt x="453570" y="110123"/>
                </a:lnTo>
                <a:lnTo>
                  <a:pt x="456497" y="106805"/>
                </a:lnTo>
                <a:lnTo>
                  <a:pt x="457962" y="102467"/>
                </a:lnTo>
                <a:lnTo>
                  <a:pt x="457962" y="97989"/>
                </a:lnTo>
                <a:lnTo>
                  <a:pt x="458666" y="97501"/>
                </a:lnTo>
                <a:lnTo>
                  <a:pt x="458580" y="96915"/>
                </a:lnTo>
                <a:lnTo>
                  <a:pt x="472569" y="96915"/>
                </a:lnTo>
                <a:lnTo>
                  <a:pt x="472531" y="103324"/>
                </a:lnTo>
                <a:lnTo>
                  <a:pt x="471300" y="108605"/>
                </a:lnTo>
                <a:lnTo>
                  <a:pt x="466225" y="118278"/>
                </a:lnTo>
                <a:lnTo>
                  <a:pt x="462646" y="122063"/>
                </a:lnTo>
                <a:lnTo>
                  <a:pt x="453407" y="127550"/>
                </a:lnTo>
                <a:lnTo>
                  <a:pt x="448180" y="128927"/>
                </a:lnTo>
                <a:close/>
              </a:path>
              <a:path w="607694" h="129540">
                <a:moveTo>
                  <a:pt x="520933" y="104430"/>
                </a:moveTo>
                <a:lnTo>
                  <a:pt x="507312" y="104430"/>
                </a:lnTo>
                <a:lnTo>
                  <a:pt x="501456" y="102869"/>
                </a:lnTo>
                <a:lnTo>
                  <a:pt x="491176" y="96622"/>
                </a:lnTo>
                <a:lnTo>
                  <a:pt x="487153" y="92317"/>
                </a:lnTo>
                <a:lnTo>
                  <a:pt x="481362" y="81343"/>
                </a:lnTo>
                <a:lnTo>
                  <a:pt x="479919" y="75183"/>
                </a:lnTo>
                <a:lnTo>
                  <a:pt x="479919" y="61498"/>
                </a:lnTo>
                <a:lnTo>
                  <a:pt x="506998" y="32272"/>
                </a:lnTo>
                <a:lnTo>
                  <a:pt x="519577" y="32272"/>
                </a:lnTo>
                <a:lnTo>
                  <a:pt x="525118" y="33779"/>
                </a:lnTo>
                <a:lnTo>
                  <a:pt x="535052" y="39787"/>
                </a:lnTo>
                <a:lnTo>
                  <a:pt x="538934" y="43876"/>
                </a:lnTo>
                <a:lnTo>
                  <a:pt x="540103" y="46034"/>
                </a:lnTo>
                <a:lnTo>
                  <a:pt x="508451" y="46034"/>
                </a:lnTo>
                <a:lnTo>
                  <a:pt x="504341" y="47639"/>
                </a:lnTo>
                <a:lnTo>
                  <a:pt x="497921" y="54058"/>
                </a:lnTo>
                <a:lnTo>
                  <a:pt x="496067" y="57106"/>
                </a:lnTo>
                <a:lnTo>
                  <a:pt x="495568" y="59990"/>
                </a:lnTo>
                <a:lnTo>
                  <a:pt x="545959" y="59990"/>
                </a:lnTo>
                <a:lnTo>
                  <a:pt x="545961" y="68113"/>
                </a:lnTo>
                <a:lnTo>
                  <a:pt x="545831" y="70325"/>
                </a:lnTo>
                <a:lnTo>
                  <a:pt x="545571" y="72971"/>
                </a:lnTo>
                <a:lnTo>
                  <a:pt x="494689" y="72971"/>
                </a:lnTo>
                <a:lnTo>
                  <a:pt x="494885" y="76810"/>
                </a:lnTo>
                <a:lnTo>
                  <a:pt x="496652" y="80714"/>
                </a:lnTo>
                <a:lnTo>
                  <a:pt x="503354" y="88652"/>
                </a:lnTo>
                <a:lnTo>
                  <a:pt x="507898" y="90636"/>
                </a:lnTo>
                <a:lnTo>
                  <a:pt x="543385" y="90636"/>
                </a:lnTo>
                <a:lnTo>
                  <a:pt x="542144" y="92599"/>
                </a:lnTo>
                <a:lnTo>
                  <a:pt x="537470" y="97305"/>
                </a:lnTo>
                <a:lnTo>
                  <a:pt x="527060" y="103009"/>
                </a:lnTo>
                <a:lnTo>
                  <a:pt x="520933" y="104430"/>
                </a:lnTo>
                <a:close/>
              </a:path>
              <a:path w="607694" h="129540">
                <a:moveTo>
                  <a:pt x="545959" y="59990"/>
                </a:moveTo>
                <a:lnTo>
                  <a:pt x="530964" y="59990"/>
                </a:lnTo>
                <a:lnTo>
                  <a:pt x="530443" y="56216"/>
                </a:lnTo>
                <a:lnTo>
                  <a:pt x="528697" y="52952"/>
                </a:lnTo>
                <a:lnTo>
                  <a:pt x="525726" y="50198"/>
                </a:lnTo>
                <a:lnTo>
                  <a:pt x="522776" y="47422"/>
                </a:lnTo>
                <a:lnTo>
                  <a:pt x="518688" y="46034"/>
                </a:lnTo>
                <a:lnTo>
                  <a:pt x="540103" y="46034"/>
                </a:lnTo>
                <a:lnTo>
                  <a:pt x="544551" y="54243"/>
                </a:lnTo>
                <a:lnTo>
                  <a:pt x="545959" y="59990"/>
                </a:lnTo>
                <a:close/>
              </a:path>
              <a:path w="607694" h="129540">
                <a:moveTo>
                  <a:pt x="543385" y="90636"/>
                </a:moveTo>
                <a:lnTo>
                  <a:pt x="518438" y="90636"/>
                </a:lnTo>
                <a:lnTo>
                  <a:pt x="522386" y="89758"/>
                </a:lnTo>
                <a:lnTo>
                  <a:pt x="528567" y="86223"/>
                </a:lnTo>
                <a:lnTo>
                  <a:pt x="531560" y="82937"/>
                </a:lnTo>
                <a:lnTo>
                  <a:pt x="534445" y="78144"/>
                </a:lnTo>
                <a:lnTo>
                  <a:pt x="546286" y="86049"/>
                </a:lnTo>
                <a:lnTo>
                  <a:pt x="543385" y="90636"/>
                </a:lnTo>
                <a:close/>
              </a:path>
              <a:path w="607694" h="129540">
                <a:moveTo>
                  <a:pt x="606074" y="90636"/>
                </a:moveTo>
                <a:lnTo>
                  <a:pt x="583695" y="90636"/>
                </a:lnTo>
                <a:lnTo>
                  <a:pt x="586927" y="89985"/>
                </a:lnTo>
                <a:lnTo>
                  <a:pt x="591590" y="87361"/>
                </a:lnTo>
                <a:lnTo>
                  <a:pt x="592661" y="85626"/>
                </a:lnTo>
                <a:lnTo>
                  <a:pt x="592761" y="80280"/>
                </a:lnTo>
                <a:lnTo>
                  <a:pt x="591829" y="78252"/>
                </a:lnTo>
                <a:lnTo>
                  <a:pt x="588120" y="75563"/>
                </a:lnTo>
                <a:lnTo>
                  <a:pt x="584389" y="74652"/>
                </a:lnTo>
                <a:lnTo>
                  <a:pt x="569663" y="73394"/>
                </a:lnTo>
                <a:lnTo>
                  <a:pt x="562983" y="71214"/>
                </a:lnTo>
                <a:lnTo>
                  <a:pt x="554503" y="64057"/>
                </a:lnTo>
                <a:lnTo>
                  <a:pt x="552484" y="59491"/>
                </a:lnTo>
                <a:lnTo>
                  <a:pt x="552388" y="46587"/>
                </a:lnTo>
                <a:lnTo>
                  <a:pt x="554774" y="41414"/>
                </a:lnTo>
                <a:lnTo>
                  <a:pt x="564338" y="34105"/>
                </a:lnTo>
                <a:lnTo>
                  <a:pt x="570693" y="32272"/>
                </a:lnTo>
                <a:lnTo>
                  <a:pt x="578609" y="32272"/>
                </a:lnTo>
                <a:lnTo>
                  <a:pt x="588024" y="33441"/>
                </a:lnTo>
                <a:lnTo>
                  <a:pt x="595966" y="36949"/>
                </a:lnTo>
                <a:lnTo>
                  <a:pt x="602436" y="42794"/>
                </a:lnTo>
                <a:lnTo>
                  <a:pt x="604414" y="46034"/>
                </a:lnTo>
                <a:lnTo>
                  <a:pt x="573903" y="46034"/>
                </a:lnTo>
                <a:lnTo>
                  <a:pt x="570964" y="46663"/>
                </a:lnTo>
                <a:lnTo>
                  <a:pt x="567342" y="49178"/>
                </a:lnTo>
                <a:lnTo>
                  <a:pt x="566442" y="50870"/>
                </a:lnTo>
                <a:lnTo>
                  <a:pt x="566442" y="54991"/>
                </a:lnTo>
                <a:lnTo>
                  <a:pt x="581375" y="60901"/>
                </a:lnTo>
                <a:lnTo>
                  <a:pt x="589855" y="61682"/>
                </a:lnTo>
                <a:lnTo>
                  <a:pt x="596307" y="63883"/>
                </a:lnTo>
                <a:lnTo>
                  <a:pt x="605156" y="71106"/>
                </a:lnTo>
                <a:lnTo>
                  <a:pt x="607369" y="75910"/>
                </a:lnTo>
                <a:lnTo>
                  <a:pt x="607354" y="86797"/>
                </a:lnTo>
                <a:lnTo>
                  <a:pt x="606074" y="90636"/>
                </a:lnTo>
                <a:close/>
              </a:path>
              <a:path w="607694" h="129540">
                <a:moveTo>
                  <a:pt x="594258" y="57453"/>
                </a:moveTo>
                <a:lnTo>
                  <a:pt x="592241" y="52659"/>
                </a:lnTo>
                <a:lnTo>
                  <a:pt x="590018" y="49558"/>
                </a:lnTo>
                <a:lnTo>
                  <a:pt x="585181" y="46738"/>
                </a:lnTo>
                <a:lnTo>
                  <a:pt x="581971" y="46034"/>
                </a:lnTo>
                <a:lnTo>
                  <a:pt x="604414" y="46034"/>
                </a:lnTo>
                <a:lnTo>
                  <a:pt x="607434" y="50979"/>
                </a:lnTo>
                <a:lnTo>
                  <a:pt x="594258" y="57453"/>
                </a:lnTo>
                <a:close/>
              </a:path>
              <a:path w="607694" h="129540">
                <a:moveTo>
                  <a:pt x="583446" y="104430"/>
                </a:moveTo>
                <a:lnTo>
                  <a:pt x="571951" y="104430"/>
                </a:lnTo>
                <a:lnTo>
                  <a:pt x="566171" y="103009"/>
                </a:lnTo>
                <a:lnTo>
                  <a:pt x="556107" y="97327"/>
                </a:lnTo>
                <a:lnTo>
                  <a:pt x="551846" y="92480"/>
                </a:lnTo>
                <a:lnTo>
                  <a:pt x="548354" y="85626"/>
                </a:lnTo>
                <a:lnTo>
                  <a:pt x="561530" y="79120"/>
                </a:lnTo>
                <a:lnTo>
                  <a:pt x="565108" y="86797"/>
                </a:lnTo>
                <a:lnTo>
                  <a:pt x="571116" y="90636"/>
                </a:lnTo>
                <a:lnTo>
                  <a:pt x="606074" y="90636"/>
                </a:lnTo>
                <a:lnTo>
                  <a:pt x="605991" y="90886"/>
                </a:lnTo>
                <a:lnTo>
                  <a:pt x="600482" y="97717"/>
                </a:lnTo>
                <a:lnTo>
                  <a:pt x="596904" y="100255"/>
                </a:lnTo>
                <a:lnTo>
                  <a:pt x="588120" y="103595"/>
                </a:lnTo>
                <a:lnTo>
                  <a:pt x="583446" y="104430"/>
                </a:lnTo>
                <a:close/>
              </a:path>
            </a:pathLst>
          </a:custGeom>
          <a:solidFill>
            <a:srgbClr val="B65341"/>
          </a:solidFill>
        </p:spPr>
        <p:txBody>
          <a:bodyPr wrap="square" lIns="0" tIns="0" rIns="0" bIns="0" rtlCol="0"/>
          <a:lstStyle/>
          <a:p>
            <a:endParaRPr/>
          </a:p>
        </p:txBody>
      </p:sp>
      <p:sp>
        <p:nvSpPr>
          <p:cNvPr id="4" name="object 4"/>
          <p:cNvSpPr txBox="1"/>
          <p:nvPr/>
        </p:nvSpPr>
        <p:spPr>
          <a:xfrm>
            <a:off x="975872" y="1240949"/>
            <a:ext cx="2530475" cy="1471295"/>
          </a:xfrm>
          <a:prstGeom prst="rect">
            <a:avLst/>
          </a:prstGeom>
        </p:spPr>
        <p:txBody>
          <a:bodyPr vert="horz" wrap="square" lIns="0" tIns="12065" rIns="0" bIns="0" rtlCol="0">
            <a:spAutoFit/>
          </a:bodyPr>
          <a:lstStyle/>
          <a:p>
            <a:pPr marL="12700" marR="5080" algn="ctr">
              <a:lnSpc>
                <a:spcPct val="100400"/>
              </a:lnSpc>
              <a:spcBef>
                <a:spcPts val="95"/>
              </a:spcBef>
            </a:pPr>
            <a:r>
              <a:rPr sz="1050" dirty="0">
                <a:solidFill>
                  <a:srgbClr val="B65341"/>
                </a:solidFill>
                <a:latin typeface="Calibri"/>
                <a:cs typeface="Calibri"/>
              </a:rPr>
              <a:t>This</a:t>
            </a:r>
            <a:r>
              <a:rPr sz="1050" spc="135" dirty="0">
                <a:solidFill>
                  <a:srgbClr val="B65341"/>
                </a:solidFill>
                <a:latin typeface="Calibri"/>
                <a:cs typeface="Calibri"/>
              </a:rPr>
              <a:t> </a:t>
            </a:r>
            <a:r>
              <a:rPr sz="1050" dirty="0">
                <a:solidFill>
                  <a:srgbClr val="B65341"/>
                </a:solidFill>
                <a:latin typeface="Calibri"/>
                <a:cs typeface="Calibri"/>
              </a:rPr>
              <a:t>slide</a:t>
            </a:r>
            <a:r>
              <a:rPr sz="1050" spc="140" dirty="0">
                <a:solidFill>
                  <a:srgbClr val="B65341"/>
                </a:solidFill>
                <a:latin typeface="Calibri"/>
                <a:cs typeface="Calibri"/>
              </a:rPr>
              <a:t> </a:t>
            </a:r>
            <a:r>
              <a:rPr sz="1050" dirty="0">
                <a:solidFill>
                  <a:srgbClr val="B65341"/>
                </a:solidFill>
                <a:latin typeface="Calibri"/>
                <a:cs typeface="Calibri"/>
              </a:rPr>
              <a:t>highlights</a:t>
            </a:r>
            <a:r>
              <a:rPr sz="1050" spc="140" dirty="0">
                <a:solidFill>
                  <a:srgbClr val="B65341"/>
                </a:solidFill>
                <a:latin typeface="Calibri"/>
                <a:cs typeface="Calibri"/>
              </a:rPr>
              <a:t> </a:t>
            </a:r>
            <a:r>
              <a:rPr sz="1050" dirty="0">
                <a:solidFill>
                  <a:srgbClr val="B65341"/>
                </a:solidFill>
                <a:latin typeface="Calibri"/>
                <a:cs typeface="Calibri"/>
              </a:rPr>
              <a:t>the</a:t>
            </a:r>
            <a:r>
              <a:rPr sz="1050" spc="140" dirty="0">
                <a:solidFill>
                  <a:srgbClr val="B65341"/>
                </a:solidFill>
                <a:latin typeface="Calibri"/>
                <a:cs typeface="Calibri"/>
              </a:rPr>
              <a:t> </a:t>
            </a:r>
            <a:r>
              <a:rPr sz="1050" dirty="0">
                <a:latin typeface="Calibri"/>
                <a:cs typeface="Calibri"/>
              </a:rPr>
              <a:t>challenges</a:t>
            </a:r>
            <a:r>
              <a:rPr sz="1050" spc="140" dirty="0">
                <a:latin typeface="Calibri"/>
                <a:cs typeface="Calibri"/>
              </a:rPr>
              <a:t> </a:t>
            </a:r>
            <a:r>
              <a:rPr sz="1050" dirty="0">
                <a:solidFill>
                  <a:srgbClr val="B65341"/>
                </a:solidFill>
                <a:latin typeface="Calibri"/>
                <a:cs typeface="Calibri"/>
              </a:rPr>
              <a:t>faced</a:t>
            </a:r>
            <a:r>
              <a:rPr sz="1050" spc="140" dirty="0">
                <a:solidFill>
                  <a:srgbClr val="B65341"/>
                </a:solidFill>
                <a:latin typeface="Calibri"/>
                <a:cs typeface="Calibri"/>
              </a:rPr>
              <a:t> </a:t>
            </a:r>
            <a:r>
              <a:rPr sz="1050" spc="-25" dirty="0">
                <a:solidFill>
                  <a:srgbClr val="B65341"/>
                </a:solidFill>
                <a:latin typeface="Calibri"/>
                <a:cs typeface="Calibri"/>
              </a:rPr>
              <a:t>in </a:t>
            </a:r>
            <a:r>
              <a:rPr sz="1050" dirty="0">
                <a:solidFill>
                  <a:srgbClr val="B65341"/>
                </a:solidFill>
                <a:latin typeface="Calibri"/>
                <a:cs typeface="Calibri"/>
              </a:rPr>
              <a:t>customs</a:t>
            </a:r>
            <a:r>
              <a:rPr sz="1050" spc="80" dirty="0">
                <a:solidFill>
                  <a:srgbClr val="B65341"/>
                </a:solidFill>
                <a:latin typeface="Calibri"/>
                <a:cs typeface="Calibri"/>
              </a:rPr>
              <a:t> </a:t>
            </a:r>
            <a:r>
              <a:rPr sz="1050" dirty="0">
                <a:solidFill>
                  <a:srgbClr val="B65341"/>
                </a:solidFill>
                <a:latin typeface="Calibri"/>
                <a:cs typeface="Calibri"/>
              </a:rPr>
              <a:t>risk</a:t>
            </a:r>
            <a:r>
              <a:rPr sz="1050" spc="80" dirty="0">
                <a:solidFill>
                  <a:srgbClr val="B65341"/>
                </a:solidFill>
                <a:latin typeface="Calibri"/>
                <a:cs typeface="Calibri"/>
              </a:rPr>
              <a:t> </a:t>
            </a:r>
            <a:r>
              <a:rPr sz="1050" dirty="0">
                <a:solidFill>
                  <a:srgbClr val="B65341"/>
                </a:solidFill>
                <a:latin typeface="Calibri"/>
                <a:cs typeface="Calibri"/>
              </a:rPr>
              <a:t>management,</a:t>
            </a:r>
            <a:r>
              <a:rPr sz="1050" spc="80" dirty="0">
                <a:solidFill>
                  <a:srgbClr val="B65341"/>
                </a:solidFill>
                <a:latin typeface="Calibri"/>
                <a:cs typeface="Calibri"/>
              </a:rPr>
              <a:t> </a:t>
            </a:r>
            <a:r>
              <a:rPr sz="1050" spc="-10" dirty="0">
                <a:solidFill>
                  <a:srgbClr val="B65341"/>
                </a:solidFill>
                <a:latin typeface="Calibri"/>
                <a:cs typeface="Calibri"/>
              </a:rPr>
              <a:t>including</a:t>
            </a:r>
            <a:r>
              <a:rPr sz="1050" spc="500" dirty="0">
                <a:solidFill>
                  <a:srgbClr val="B65341"/>
                </a:solidFill>
                <a:latin typeface="Calibri"/>
                <a:cs typeface="Calibri"/>
              </a:rPr>
              <a:t> </a:t>
            </a:r>
            <a:r>
              <a:rPr sz="1050" dirty="0">
                <a:solidFill>
                  <a:srgbClr val="B65341"/>
                </a:solidFill>
                <a:latin typeface="Calibri"/>
                <a:cs typeface="Calibri"/>
              </a:rPr>
              <a:t>evolving</a:t>
            </a:r>
            <a:r>
              <a:rPr sz="1050" spc="65" dirty="0">
                <a:solidFill>
                  <a:srgbClr val="B65341"/>
                </a:solidFill>
                <a:latin typeface="Calibri"/>
                <a:cs typeface="Calibri"/>
              </a:rPr>
              <a:t> </a:t>
            </a:r>
            <a:r>
              <a:rPr sz="1050" dirty="0">
                <a:solidFill>
                  <a:srgbClr val="B65341"/>
                </a:solidFill>
                <a:latin typeface="Calibri"/>
                <a:cs typeface="Calibri"/>
              </a:rPr>
              <a:t>regulations,</a:t>
            </a:r>
            <a:r>
              <a:rPr sz="1050" spc="65" dirty="0">
                <a:solidFill>
                  <a:srgbClr val="B65341"/>
                </a:solidFill>
                <a:latin typeface="Calibri"/>
                <a:cs typeface="Calibri"/>
              </a:rPr>
              <a:t> </a:t>
            </a:r>
            <a:r>
              <a:rPr sz="1050" dirty="0">
                <a:solidFill>
                  <a:srgbClr val="B65341"/>
                </a:solidFill>
                <a:latin typeface="Calibri"/>
                <a:cs typeface="Calibri"/>
              </a:rPr>
              <a:t>trade</a:t>
            </a:r>
            <a:r>
              <a:rPr sz="1050" spc="70" dirty="0">
                <a:solidFill>
                  <a:srgbClr val="B65341"/>
                </a:solidFill>
                <a:latin typeface="Calibri"/>
                <a:cs typeface="Calibri"/>
              </a:rPr>
              <a:t> </a:t>
            </a:r>
            <a:r>
              <a:rPr sz="1050" dirty="0">
                <a:solidFill>
                  <a:srgbClr val="B65341"/>
                </a:solidFill>
                <a:latin typeface="Calibri"/>
                <a:cs typeface="Calibri"/>
              </a:rPr>
              <a:t>complexities,</a:t>
            </a:r>
            <a:r>
              <a:rPr sz="1050" spc="65" dirty="0">
                <a:solidFill>
                  <a:srgbClr val="B65341"/>
                </a:solidFill>
                <a:latin typeface="Calibri"/>
                <a:cs typeface="Calibri"/>
              </a:rPr>
              <a:t> </a:t>
            </a:r>
            <a:r>
              <a:rPr sz="1050" spc="-25" dirty="0">
                <a:solidFill>
                  <a:srgbClr val="B65341"/>
                </a:solidFill>
                <a:latin typeface="Calibri"/>
                <a:cs typeface="Calibri"/>
              </a:rPr>
              <a:t>and </a:t>
            </a:r>
            <a:r>
              <a:rPr sz="1050" dirty="0">
                <a:solidFill>
                  <a:srgbClr val="B65341"/>
                </a:solidFill>
                <a:latin typeface="Calibri"/>
                <a:cs typeface="Calibri"/>
              </a:rPr>
              <a:t>emerging</a:t>
            </a:r>
            <a:r>
              <a:rPr sz="1050" spc="65" dirty="0">
                <a:solidFill>
                  <a:srgbClr val="B65341"/>
                </a:solidFill>
                <a:latin typeface="Calibri"/>
                <a:cs typeface="Calibri"/>
              </a:rPr>
              <a:t> </a:t>
            </a:r>
            <a:r>
              <a:rPr sz="1050" dirty="0">
                <a:solidFill>
                  <a:srgbClr val="B65341"/>
                </a:solidFill>
                <a:latin typeface="Calibri"/>
                <a:cs typeface="Calibri"/>
              </a:rPr>
              <a:t>threats.</a:t>
            </a:r>
            <a:r>
              <a:rPr sz="1050" spc="340" dirty="0">
                <a:solidFill>
                  <a:srgbClr val="B65341"/>
                </a:solidFill>
                <a:latin typeface="Calibri"/>
                <a:cs typeface="Calibri"/>
              </a:rPr>
              <a:t> </a:t>
            </a:r>
            <a:r>
              <a:rPr sz="1050" dirty="0">
                <a:solidFill>
                  <a:srgbClr val="B65341"/>
                </a:solidFill>
                <a:latin typeface="Calibri"/>
                <a:cs typeface="Calibri"/>
              </a:rPr>
              <a:t>It</a:t>
            </a:r>
            <a:r>
              <a:rPr sz="1050" spc="65" dirty="0">
                <a:solidFill>
                  <a:srgbClr val="B65341"/>
                </a:solidFill>
                <a:latin typeface="Calibri"/>
                <a:cs typeface="Calibri"/>
              </a:rPr>
              <a:t> </a:t>
            </a:r>
            <a:r>
              <a:rPr sz="1050" dirty="0">
                <a:solidFill>
                  <a:srgbClr val="B65341"/>
                </a:solidFill>
                <a:latin typeface="Calibri"/>
                <a:cs typeface="Calibri"/>
              </a:rPr>
              <a:t>emphasizes</a:t>
            </a:r>
            <a:r>
              <a:rPr sz="1050" spc="70" dirty="0">
                <a:solidFill>
                  <a:srgbClr val="B65341"/>
                </a:solidFill>
                <a:latin typeface="Calibri"/>
                <a:cs typeface="Calibri"/>
              </a:rPr>
              <a:t> </a:t>
            </a:r>
            <a:r>
              <a:rPr sz="1050" dirty="0">
                <a:solidFill>
                  <a:srgbClr val="B65341"/>
                </a:solidFill>
                <a:latin typeface="Calibri"/>
                <a:cs typeface="Calibri"/>
              </a:rPr>
              <a:t>the</a:t>
            </a:r>
            <a:r>
              <a:rPr sz="1050" spc="70" dirty="0">
                <a:solidFill>
                  <a:srgbClr val="B65341"/>
                </a:solidFill>
                <a:latin typeface="Calibri"/>
                <a:cs typeface="Calibri"/>
              </a:rPr>
              <a:t> </a:t>
            </a:r>
            <a:r>
              <a:rPr sz="1050" spc="-20" dirty="0">
                <a:solidFill>
                  <a:srgbClr val="B65341"/>
                </a:solidFill>
                <a:latin typeface="Calibri"/>
                <a:cs typeface="Calibri"/>
              </a:rPr>
              <a:t>need</a:t>
            </a:r>
            <a:r>
              <a:rPr sz="1050" spc="500" dirty="0">
                <a:solidFill>
                  <a:srgbClr val="B65341"/>
                </a:solidFill>
                <a:latin typeface="Calibri"/>
                <a:cs typeface="Calibri"/>
              </a:rPr>
              <a:t> </a:t>
            </a:r>
            <a:r>
              <a:rPr sz="1050" dirty="0">
                <a:solidFill>
                  <a:srgbClr val="B65341"/>
                </a:solidFill>
                <a:latin typeface="Calibri"/>
                <a:cs typeface="Calibri"/>
              </a:rPr>
              <a:t>for</a:t>
            </a:r>
            <a:r>
              <a:rPr sz="1050" spc="80" dirty="0">
                <a:solidFill>
                  <a:srgbClr val="B65341"/>
                </a:solidFill>
                <a:latin typeface="Calibri"/>
                <a:cs typeface="Calibri"/>
              </a:rPr>
              <a:t> </a:t>
            </a:r>
            <a:r>
              <a:rPr sz="1050" dirty="0">
                <a:solidFill>
                  <a:srgbClr val="B65341"/>
                </a:solidFill>
                <a:latin typeface="Calibri"/>
                <a:cs typeface="Calibri"/>
              </a:rPr>
              <a:t>proactive</a:t>
            </a:r>
            <a:r>
              <a:rPr sz="1050" spc="80" dirty="0">
                <a:solidFill>
                  <a:srgbClr val="B65341"/>
                </a:solidFill>
                <a:latin typeface="Calibri"/>
                <a:cs typeface="Calibri"/>
              </a:rPr>
              <a:t> </a:t>
            </a:r>
            <a:r>
              <a:rPr sz="1050" dirty="0">
                <a:solidFill>
                  <a:srgbClr val="B65341"/>
                </a:solidFill>
                <a:latin typeface="Calibri"/>
                <a:cs typeface="Calibri"/>
              </a:rPr>
              <a:t>risk</a:t>
            </a:r>
            <a:r>
              <a:rPr sz="1050" spc="85" dirty="0">
                <a:solidFill>
                  <a:srgbClr val="B65341"/>
                </a:solidFill>
                <a:latin typeface="Calibri"/>
                <a:cs typeface="Calibri"/>
              </a:rPr>
              <a:t> </a:t>
            </a:r>
            <a:r>
              <a:rPr sz="1050" dirty="0">
                <a:solidFill>
                  <a:srgbClr val="B65341"/>
                </a:solidFill>
                <a:latin typeface="Calibri"/>
                <a:cs typeface="Calibri"/>
              </a:rPr>
              <a:t>assessment,</a:t>
            </a:r>
            <a:r>
              <a:rPr sz="1050" spc="80" dirty="0">
                <a:solidFill>
                  <a:srgbClr val="B65341"/>
                </a:solidFill>
                <a:latin typeface="Calibri"/>
                <a:cs typeface="Calibri"/>
              </a:rPr>
              <a:t> </a:t>
            </a:r>
            <a:r>
              <a:rPr sz="1050" spc="-10" dirty="0">
                <a:solidFill>
                  <a:srgbClr val="B65341"/>
                </a:solidFill>
                <a:latin typeface="Calibri"/>
                <a:cs typeface="Calibri"/>
              </a:rPr>
              <a:t>capacity </a:t>
            </a:r>
            <a:r>
              <a:rPr sz="1050" dirty="0">
                <a:solidFill>
                  <a:srgbClr val="B65341"/>
                </a:solidFill>
                <a:latin typeface="Calibri"/>
                <a:cs typeface="Calibri"/>
              </a:rPr>
              <a:t>building,</a:t>
            </a:r>
            <a:r>
              <a:rPr sz="1050" spc="75" dirty="0">
                <a:solidFill>
                  <a:srgbClr val="B65341"/>
                </a:solidFill>
                <a:latin typeface="Calibri"/>
                <a:cs typeface="Calibri"/>
              </a:rPr>
              <a:t> </a:t>
            </a:r>
            <a:r>
              <a:rPr sz="1050" dirty="0">
                <a:solidFill>
                  <a:srgbClr val="B65341"/>
                </a:solidFill>
                <a:latin typeface="Calibri"/>
                <a:cs typeface="Calibri"/>
              </a:rPr>
              <a:t>and</a:t>
            </a:r>
            <a:r>
              <a:rPr sz="1050" spc="80" dirty="0">
                <a:solidFill>
                  <a:srgbClr val="B65341"/>
                </a:solidFill>
                <a:latin typeface="Calibri"/>
                <a:cs typeface="Calibri"/>
              </a:rPr>
              <a:t> </a:t>
            </a:r>
            <a:r>
              <a:rPr sz="1050" dirty="0">
                <a:solidFill>
                  <a:srgbClr val="B65341"/>
                </a:solidFill>
                <a:latin typeface="Calibri"/>
                <a:cs typeface="Calibri"/>
              </a:rPr>
              <a:t>effective</a:t>
            </a:r>
            <a:r>
              <a:rPr sz="1050" spc="75" dirty="0">
                <a:solidFill>
                  <a:srgbClr val="B65341"/>
                </a:solidFill>
                <a:latin typeface="Calibri"/>
                <a:cs typeface="Calibri"/>
              </a:rPr>
              <a:t> </a:t>
            </a:r>
            <a:r>
              <a:rPr sz="1050" spc="-10" dirty="0">
                <a:solidFill>
                  <a:srgbClr val="B65341"/>
                </a:solidFill>
                <a:latin typeface="Calibri"/>
                <a:cs typeface="Calibri"/>
              </a:rPr>
              <a:t>communication </a:t>
            </a:r>
            <a:r>
              <a:rPr sz="1050" dirty="0">
                <a:solidFill>
                  <a:srgbClr val="B65341"/>
                </a:solidFill>
                <a:latin typeface="Calibri"/>
                <a:cs typeface="Calibri"/>
              </a:rPr>
              <a:t>between</a:t>
            </a:r>
            <a:r>
              <a:rPr sz="1050" spc="90" dirty="0">
                <a:solidFill>
                  <a:srgbClr val="B65341"/>
                </a:solidFill>
                <a:latin typeface="Calibri"/>
                <a:cs typeface="Calibri"/>
              </a:rPr>
              <a:t> </a:t>
            </a:r>
            <a:r>
              <a:rPr sz="1050" dirty="0">
                <a:solidFill>
                  <a:srgbClr val="B65341"/>
                </a:solidFill>
                <a:latin typeface="Calibri"/>
                <a:cs typeface="Calibri"/>
              </a:rPr>
              <a:t>stakeholders</a:t>
            </a:r>
            <a:r>
              <a:rPr sz="1050" spc="95" dirty="0">
                <a:solidFill>
                  <a:srgbClr val="B65341"/>
                </a:solidFill>
                <a:latin typeface="Calibri"/>
                <a:cs typeface="Calibri"/>
              </a:rPr>
              <a:t> </a:t>
            </a:r>
            <a:r>
              <a:rPr sz="1050" spc="-20" dirty="0">
                <a:solidFill>
                  <a:srgbClr val="B65341"/>
                </a:solidFill>
                <a:latin typeface="Calibri"/>
                <a:cs typeface="Calibri"/>
              </a:rPr>
              <a:t>to</a:t>
            </a:r>
            <a:r>
              <a:rPr sz="1050" spc="95" dirty="0">
                <a:solidFill>
                  <a:srgbClr val="B65341"/>
                </a:solidFill>
                <a:latin typeface="Calibri"/>
                <a:cs typeface="Calibri"/>
              </a:rPr>
              <a:t> </a:t>
            </a:r>
            <a:r>
              <a:rPr sz="1050" dirty="0">
                <a:solidFill>
                  <a:srgbClr val="B65341"/>
                </a:solidFill>
                <a:latin typeface="Calibri"/>
                <a:cs typeface="Calibri"/>
              </a:rPr>
              <a:t>address</a:t>
            </a:r>
            <a:r>
              <a:rPr sz="1050" spc="95" dirty="0">
                <a:solidFill>
                  <a:srgbClr val="B65341"/>
                </a:solidFill>
                <a:latin typeface="Calibri"/>
                <a:cs typeface="Calibri"/>
              </a:rPr>
              <a:t> </a:t>
            </a:r>
            <a:r>
              <a:rPr sz="1050" spc="-20" dirty="0">
                <a:solidFill>
                  <a:srgbClr val="B65341"/>
                </a:solidFill>
                <a:latin typeface="Calibri"/>
                <a:cs typeface="Calibri"/>
              </a:rPr>
              <a:t>these </a:t>
            </a:r>
            <a:r>
              <a:rPr sz="1050" dirty="0">
                <a:solidFill>
                  <a:srgbClr val="B65341"/>
                </a:solidFill>
                <a:latin typeface="Calibri"/>
                <a:cs typeface="Calibri"/>
              </a:rPr>
              <a:t>challenges</a:t>
            </a:r>
            <a:r>
              <a:rPr sz="1050" spc="114" dirty="0">
                <a:solidFill>
                  <a:srgbClr val="B65341"/>
                </a:solidFill>
                <a:latin typeface="Calibri"/>
                <a:cs typeface="Calibri"/>
              </a:rPr>
              <a:t> </a:t>
            </a:r>
            <a:r>
              <a:rPr sz="1050" dirty="0">
                <a:solidFill>
                  <a:srgbClr val="B65341"/>
                </a:solidFill>
                <a:latin typeface="Calibri"/>
                <a:cs typeface="Calibri"/>
              </a:rPr>
              <a:t>and</a:t>
            </a:r>
            <a:r>
              <a:rPr sz="1050" spc="114" dirty="0">
                <a:solidFill>
                  <a:srgbClr val="B65341"/>
                </a:solidFill>
                <a:latin typeface="Calibri"/>
                <a:cs typeface="Calibri"/>
              </a:rPr>
              <a:t> </a:t>
            </a:r>
            <a:r>
              <a:rPr sz="1050" dirty="0">
                <a:solidFill>
                  <a:srgbClr val="B65341"/>
                </a:solidFill>
                <a:latin typeface="Calibri"/>
                <a:cs typeface="Calibri"/>
              </a:rPr>
              <a:t>ensure</a:t>
            </a:r>
            <a:r>
              <a:rPr sz="1050" spc="114" dirty="0">
                <a:solidFill>
                  <a:srgbClr val="B65341"/>
                </a:solidFill>
                <a:latin typeface="Calibri"/>
                <a:cs typeface="Calibri"/>
              </a:rPr>
              <a:t> </a:t>
            </a:r>
            <a:r>
              <a:rPr sz="1050" dirty="0">
                <a:solidFill>
                  <a:srgbClr val="B65341"/>
                </a:solidFill>
                <a:latin typeface="Calibri"/>
                <a:cs typeface="Calibri"/>
              </a:rPr>
              <a:t>efficient</a:t>
            </a:r>
            <a:r>
              <a:rPr sz="1050" spc="120" dirty="0">
                <a:solidFill>
                  <a:srgbClr val="B65341"/>
                </a:solidFill>
                <a:latin typeface="Calibri"/>
                <a:cs typeface="Calibri"/>
              </a:rPr>
              <a:t> </a:t>
            </a:r>
            <a:r>
              <a:rPr sz="1050" spc="-10" dirty="0">
                <a:solidFill>
                  <a:srgbClr val="B65341"/>
                </a:solidFill>
                <a:latin typeface="Calibri"/>
                <a:cs typeface="Calibri"/>
              </a:rPr>
              <a:t>customs operations.</a:t>
            </a:r>
            <a:endParaRPr sz="1050">
              <a:latin typeface="Calibri"/>
              <a:cs typeface="Calibri"/>
            </a:endParaRPr>
          </a:p>
        </p:txBody>
      </p:sp>
      <p:sp>
        <p:nvSpPr>
          <p:cNvPr id="5" name="object 5"/>
          <p:cNvSpPr txBox="1">
            <a:spLocks noGrp="1"/>
          </p:cNvSpPr>
          <p:nvPr>
            <p:ph type="title"/>
          </p:nvPr>
        </p:nvSpPr>
        <p:spPr>
          <a:prstGeom prst="rect">
            <a:avLst/>
          </a:prstGeom>
        </p:spPr>
        <p:txBody>
          <a:bodyPr vert="horz" wrap="square" lIns="0" tIns="61330" rIns="0" bIns="0" rtlCol="0">
            <a:spAutoFit/>
          </a:bodyPr>
          <a:lstStyle/>
          <a:p>
            <a:pPr marL="12700">
              <a:lnSpc>
                <a:spcPct val="100000"/>
              </a:lnSpc>
              <a:spcBef>
                <a:spcPts val="125"/>
              </a:spcBef>
            </a:pPr>
            <a:r>
              <a:rPr sz="1100" spc="155" dirty="0"/>
              <a:t>CHALLENGES</a:t>
            </a:r>
            <a:r>
              <a:rPr sz="1100" spc="130" dirty="0"/>
              <a:t> </a:t>
            </a:r>
            <a:r>
              <a:rPr sz="1100" spc="210" dirty="0"/>
              <a:t>IN</a:t>
            </a:r>
            <a:r>
              <a:rPr sz="1100" spc="130" dirty="0"/>
              <a:t> </a:t>
            </a:r>
            <a:r>
              <a:rPr sz="1100" spc="145" dirty="0"/>
              <a:t>CUSTOMS</a:t>
            </a:r>
            <a:r>
              <a:rPr sz="1100" spc="130" dirty="0"/>
              <a:t> </a:t>
            </a:r>
            <a:r>
              <a:rPr sz="1100" spc="100" dirty="0"/>
              <a:t>RISK</a:t>
            </a:r>
            <a:r>
              <a:rPr sz="1100" spc="130" dirty="0"/>
              <a:t> </a:t>
            </a:r>
            <a:r>
              <a:rPr sz="1100" spc="185" dirty="0"/>
              <a:t>MANAGEMENT</a:t>
            </a:r>
            <a:endParaRPr sz="1100"/>
          </a:p>
        </p:txBody>
      </p:sp>
      <p:pic>
        <p:nvPicPr>
          <p:cNvPr id="6" name="object 6"/>
          <p:cNvPicPr/>
          <p:nvPr/>
        </p:nvPicPr>
        <p:blipFill>
          <a:blip r:embed="rId2" cstate="print"/>
          <a:stretch>
            <a:fillRect/>
          </a:stretch>
        </p:blipFill>
        <p:spPr>
          <a:xfrm>
            <a:off x="4443137" y="546892"/>
            <a:ext cx="2514599" cy="2825352"/>
          </a:xfrm>
          <a:prstGeom prst="rect">
            <a:avLst/>
          </a:prstGeom>
        </p:spPr>
      </p:pic>
    </p:spTree>
    <p:extLst>
      <p:ext uri="{BB962C8B-B14F-4D97-AF65-F5344CB8AC3E}">
        <p14:creationId xmlns:p14="http://schemas.microsoft.com/office/powerpoint/2010/main" val="813156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405185" cy="2285241"/>
          </a:xfrm>
        </p:spPr>
        <p:txBody>
          <a:bodyPr/>
          <a:lstStyle/>
          <a:p>
            <a:pPr rtl="0"/>
            <a:r>
              <a:rPr lang="en-US" b="0" i="0" u="none" strike="noStrike" kern="100" baseline="0" dirty="0" smtClean="0">
                <a:latin typeface="Times New Roman" panose="02020603050405020304" pitchFamily="18" charset="0"/>
              </a:rPr>
              <a:t>To implement the risk analysis and management system in the practical activities of the US Customs Service, a risk management working group was established to identify and manage risks related to the compliance processes. In particular, the National Target Centre (NTC) was established on 21 October 2001 immediately after the events of 11 September. Since then, it has become the leading counter-terrorism unit in the U.S. CBP. Currently, the NTC h a s    60 employees, 46 of whom are expert analysts.</a:t>
            </a:r>
          </a:p>
        </p:txBody>
      </p:sp>
      <p:sp>
        <p:nvSpPr>
          <p:cNvPr id="4" name="Заголовок 1"/>
          <p:cNvSpPr txBox="1">
            <a:spLocks/>
          </p:cNvSpPr>
          <p:nvPr/>
        </p:nvSpPr>
        <p:spPr>
          <a:xfrm>
            <a:off x="232348" y="1832780"/>
            <a:ext cx="6252786" cy="1815057"/>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The functions of ensuring border security and protecting the economic interests of the United States through the implementation of trade, customs and migration policy, in particular, through the use of risk management mechanisms, are vested in the Customs and Border Protection (U.U. S. Customs and Border Protection (hereinafter referred to as U. S. CBP), which is the largest integrated structure of the Department of Homeland Security (hereinafter referred to as U. S. DHS) and carries out its activities on the basis of the strategic plan Secure Borders, Safe Travel, Legal Trade 2009-2014.</a:t>
            </a:r>
            <a:endParaRPr lang="en-US" b="0" kern="100" dirty="0" smtClean="0">
              <a:latin typeface="Times New Roman" panose="02020603050405020304" pitchFamily="18" charset="0"/>
            </a:endParaRPr>
          </a:p>
        </p:txBody>
      </p:sp>
    </p:spTree>
    <p:extLst>
      <p:ext uri="{BB962C8B-B14F-4D97-AF65-F5344CB8AC3E}">
        <p14:creationId xmlns:p14="http://schemas.microsoft.com/office/powerpoint/2010/main" val="612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100385" cy="1246495"/>
          </a:xfrm>
        </p:spPr>
        <p:txBody>
          <a:bodyPr/>
          <a:lstStyle/>
          <a:p>
            <a:pPr rtl="0"/>
            <a:r>
              <a:rPr lang="en-US" b="0" i="0" u="none" strike="noStrike" kern="100" baseline="0" dirty="0" smtClean="0">
                <a:latin typeface="Times New Roman" panose="02020603050405020304" pitchFamily="18" charset="0"/>
              </a:rPr>
              <a:t>The entire process of customs clearance and customs control is based on the use of a risk management system. The process of its creation took approximately 20 years and involved over USD 3 billion in funding. These measures have resulted in the ability to clear more than 20 million consignments of goods annually. Such a volume would not have been possible without the use of an automated customs clearance and customs control system, as well as the risk analysis and management system created on its basis.</a:t>
            </a:r>
          </a:p>
        </p:txBody>
      </p:sp>
      <p:sp>
        <p:nvSpPr>
          <p:cNvPr id="4" name="Заголовок 1"/>
          <p:cNvSpPr txBox="1">
            <a:spLocks/>
          </p:cNvSpPr>
          <p:nvPr/>
        </p:nvSpPr>
        <p:spPr>
          <a:xfrm>
            <a:off x="361950" y="1965325"/>
            <a:ext cx="6405185" cy="1129257"/>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The modern US Customs Service can provide a complete list of data on imported goods in real time. The computer system is ready not only to make decisions on its own, but also to analyse the situation, predict and provide comprehensive information to other government agencies. Approximately 98% of foreign trade cargo is cleared automatically. Decision-making takes a few seconds.</a:t>
            </a:r>
            <a:endParaRPr lang="en-US" b="0" kern="100" dirty="0" smtClean="0">
              <a:latin typeface="Times New Roman" panose="02020603050405020304" pitchFamily="18" charset="0"/>
            </a:endParaRPr>
          </a:p>
        </p:txBody>
      </p:sp>
    </p:spTree>
    <p:extLst>
      <p:ext uri="{BB962C8B-B14F-4D97-AF65-F5344CB8AC3E}">
        <p14:creationId xmlns:p14="http://schemas.microsoft.com/office/powerpoint/2010/main" val="3054391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557585" cy="2700739"/>
          </a:xfrm>
        </p:spPr>
        <p:txBody>
          <a:bodyPr/>
          <a:lstStyle/>
          <a:p>
            <a:pPr rtl="0"/>
            <a:r>
              <a:rPr lang="en-US" b="0" i="0" u="none" strike="noStrike" kern="100" baseline="0" dirty="0" smtClean="0">
                <a:latin typeface="Times New Roman" panose="02020603050405020304" pitchFamily="18" charset="0"/>
              </a:rPr>
              <a:t>At the central level, strategic work is carried out to develop and control the use of risk models that involve the analysis of all elements of the supply chain: sender, carrier, forwarder, recipient, contract holder, goods, route, etc. to determine the methods of processing information on automatic risk identification and assessment based on a system of scoring and calculating risk indicators. The developed or adjusted risk model is entered into the system for further automatic information processing. For each delivery, the risk level is automatically calculated based on the risk model: minimum, possible and maximum.</a:t>
            </a:r>
          </a:p>
        </p:txBody>
      </p:sp>
      <p:sp>
        <p:nvSpPr>
          <p:cNvPr id="4" name="Заголовок 1"/>
          <p:cNvSpPr txBox="1">
            <a:spLocks/>
          </p:cNvSpPr>
          <p:nvPr/>
        </p:nvSpPr>
        <p:spPr>
          <a:xfrm>
            <a:off x="211798" y="2117061"/>
            <a:ext cx="6398551" cy="623248"/>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The automated risk analysis and management system, based on one of the world's largest databases, ensures that customs control and clearance is fully automated. It consists of four elements:</a:t>
            </a:r>
            <a:endParaRPr lang="en-US" b="0" kern="100" dirty="0" smtClean="0">
              <a:latin typeface="Times New Roman" panose="02020603050405020304" pitchFamily="18" charset="0"/>
            </a:endParaRPr>
          </a:p>
        </p:txBody>
      </p:sp>
    </p:spTree>
    <p:extLst>
      <p:ext uri="{BB962C8B-B14F-4D97-AF65-F5344CB8AC3E}">
        <p14:creationId xmlns:p14="http://schemas.microsoft.com/office/powerpoint/2010/main" val="1258578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a:extLst>
              <a:ext uri="{FF2B5EF4-FFF2-40B4-BE49-F238E27FC236}">
                <a16:creationId xmlns:a16="http://schemas.microsoft.com/office/drawing/2014/main" id="{E693A6FD-4525-5E85-A79C-1A57478CEAC4}"/>
              </a:ext>
            </a:extLst>
          </p:cNvPr>
          <p:cNvGraphicFramePr/>
          <p:nvPr>
            <p:extLst>
              <p:ext uri="{D42A27DB-BD31-4B8C-83A1-F6EECF244321}">
                <p14:modId xmlns:p14="http://schemas.microsoft.com/office/powerpoint/2010/main" val="3924240222"/>
              </p:ext>
            </p:extLst>
          </p:nvPr>
        </p:nvGraphicFramePr>
        <p:xfrm>
          <a:off x="1" y="41628"/>
          <a:ext cx="6000750" cy="38540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9183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557585" cy="2285241"/>
          </a:xfrm>
        </p:spPr>
        <p:txBody>
          <a:bodyPr/>
          <a:lstStyle/>
          <a:p>
            <a:pPr rtl="0"/>
            <a:r>
              <a:rPr lang="en-US" b="0" i="0" u="none" strike="noStrike" kern="100" baseline="0" dirty="0" smtClean="0">
                <a:latin typeface="Times New Roman" panose="02020603050405020304" pitchFamily="18" charset="0"/>
              </a:rPr>
              <a:t>After collecting the data, the next step is to </a:t>
            </a:r>
            <a:r>
              <a:rPr lang="en-US" b="0" i="0" u="none" strike="noStrike" kern="100" baseline="0" dirty="0" err="1" smtClean="0">
                <a:latin typeface="Times New Roman" panose="02020603050405020304" pitchFamily="18" charset="0"/>
              </a:rPr>
              <a:t>analyse</a:t>
            </a:r>
            <a:r>
              <a:rPr lang="en-US" b="0" i="0" u="none" strike="noStrike" kern="100" baseline="0" dirty="0" smtClean="0">
                <a:latin typeface="Times New Roman" panose="02020603050405020304" pitchFamily="18" charset="0"/>
              </a:rPr>
              <a:t> and identify possible legislative changes. A chronological analysis of information and trends, as well as a differentiated approach to a particular shipment, allows us to focus resources on potential risks. If the information indicates a problem, the following facts are taken into account: the significance of the problem; the number of customs authorities involved; the price and volume of deliveries; the number of companies involved; laws and regulations that may be violated; commercial losses; involvement of other customs authorities; isolated or typical violations; analysis of previous decisions</a:t>
            </a:r>
            <a:r>
              <a:rPr lang="en-US" b="0" kern="100" dirty="0">
                <a:latin typeface="Times New Roman" panose="02020603050405020304" pitchFamily="18" charset="0"/>
              </a:rPr>
              <a:t>.</a:t>
            </a:r>
            <a:br>
              <a:rPr lang="en-US" b="0" kern="100" dirty="0">
                <a:latin typeface="Times New Roman" panose="02020603050405020304" pitchFamily="18" charset="0"/>
              </a:rPr>
            </a:br>
            <a:r>
              <a:rPr lang="en-US" b="0" kern="100" dirty="0">
                <a:latin typeface="Times New Roman" panose="02020603050405020304" pitchFamily="18" charset="0"/>
              </a:rPr>
              <a:t>The analysis identifies the causes of the risk, develops appropriate measures, allocates sufficient resources to eliminate the risk situation, and takes into account such factors as the capabilities and level of training of employees, costs, implementation measures, etc.</a:t>
            </a:r>
            <a:endParaRPr lang="en-US" b="0" i="0" u="none" strike="noStrike" kern="100" baseline="0" dirty="0" smtClean="0">
              <a:latin typeface="Times New Roman" panose="02020603050405020304" pitchFamily="18" charset="0"/>
            </a:endParaRPr>
          </a:p>
        </p:txBody>
      </p:sp>
    </p:spTree>
    <p:extLst>
      <p:ext uri="{BB962C8B-B14F-4D97-AF65-F5344CB8AC3E}">
        <p14:creationId xmlns:p14="http://schemas.microsoft.com/office/powerpoint/2010/main" val="2109209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557585" cy="2077492"/>
          </a:xfrm>
        </p:spPr>
        <p:txBody>
          <a:bodyPr/>
          <a:lstStyle/>
          <a:p>
            <a:pPr rtl="0"/>
            <a:r>
              <a:rPr lang="en-US" b="0" i="0" u="none" strike="noStrike" kern="100" baseline="0" dirty="0" smtClean="0">
                <a:latin typeface="Times New Roman" panose="02020603050405020304" pitchFamily="18" charset="0"/>
              </a:rPr>
              <a:t>The risk assessment stage includes: the use of automated systems; determination of the significance of violations; identification of risk categories; use of enforcement measures; and actions of the customs inspection. The determination of the significance of the types of possible violations allows for a decision to be made on whether to let the goods through, conduct a documentary check, inspect or apply other forms of customs control.</a:t>
            </a:r>
          </a:p>
        </p:txBody>
      </p:sp>
    </p:spTree>
    <p:extLst>
      <p:ext uri="{BB962C8B-B14F-4D97-AF65-F5344CB8AC3E}">
        <p14:creationId xmlns:p14="http://schemas.microsoft.com/office/powerpoint/2010/main" val="2809730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709985" cy="1454244"/>
          </a:xfrm>
        </p:spPr>
        <p:txBody>
          <a:bodyPr/>
          <a:lstStyle/>
          <a:p>
            <a:pPr rtl="0"/>
            <a:r>
              <a:rPr lang="en-US" b="0" i="0" u="none" strike="noStrike" kern="100" baseline="0" dirty="0" smtClean="0">
                <a:latin typeface="Times New Roman" panose="02020603050405020304" pitchFamily="18" charset="0"/>
              </a:rPr>
              <a:t>After the results of the identified risks are processed, the information is entered into the risk management system database, which provides feedback and leads to continuous adjustment of the profiles. Post-operational control is carried out to determine the effectiveness and efficiency of the implemented measures.</a:t>
            </a:r>
          </a:p>
        </p:txBody>
      </p:sp>
    </p:spTree>
    <p:extLst>
      <p:ext uri="{BB962C8B-B14F-4D97-AF65-F5344CB8AC3E}">
        <p14:creationId xmlns:p14="http://schemas.microsoft.com/office/powerpoint/2010/main" val="391317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633785" cy="2700739"/>
          </a:xfrm>
        </p:spPr>
        <p:txBody>
          <a:bodyPr/>
          <a:lstStyle/>
          <a:p>
            <a:pPr rtl="0"/>
            <a:r>
              <a:rPr lang="en-US" b="0" i="0" u="none" strike="noStrike" kern="100" baseline="0" dirty="0" smtClean="0">
                <a:latin typeface="Times New Roman" panose="02020603050405020304" pitchFamily="18" charset="0"/>
              </a:rPr>
              <a:t>In doing so, U.S. SVR uses high-tech automated information systems based on the principles of risk management, In particular, the Automated Targeting System (ATS), which provides automatic analysis and assessment of supply and movement risks in the following areas: exports, imports, land borders, air/sea borders. The identification and analysis of risks in these areas based on information from law enforcement, intelligence and other sources is sufficient to ensure that decisions are made on the necessary and appropriate response measures. At the level of customs authorities, </a:t>
            </a:r>
            <a:r>
              <a:rPr lang="en-US" b="0" i="0" u="none" strike="noStrike" kern="100" baseline="0" dirty="0" err="1" smtClean="0">
                <a:latin typeface="Times New Roman" panose="02020603050405020304" pitchFamily="18" charset="0"/>
              </a:rPr>
              <a:t>authorised</a:t>
            </a:r>
            <a:r>
              <a:rPr lang="en-US" b="0" i="0" u="none" strike="noStrike" kern="100" baseline="0" dirty="0" smtClean="0">
                <a:latin typeface="Times New Roman" panose="02020603050405020304" pitchFamily="18" charset="0"/>
              </a:rPr>
              <a:t> persons or special groups simultaneously carry out an operational expert assessment of the supply of goods that are cleared by this customs authority. Customs inspection is carried out in the amount of 1-5% of the transported consignments of goods, depending on the </a:t>
            </a:r>
            <a:r>
              <a:rPr lang="en-US" b="0" kern="100" dirty="0">
                <a:latin typeface="Times New Roman" panose="02020603050405020304" pitchFamily="18" charset="0"/>
              </a:rPr>
              <a:t>customs authority. The effectiveness of the inspection The number of people who have been involved in the business is approximately 10</a:t>
            </a:r>
            <a:r>
              <a:rPr lang="en-US" b="0" kern="100" dirty="0" smtClean="0">
                <a:latin typeface="Times New Roman" panose="02020603050405020304" pitchFamily="18" charset="0"/>
              </a:rPr>
              <a:t>%.</a:t>
            </a:r>
            <a:br>
              <a:rPr lang="en-US" b="0" kern="100" dirty="0" smtClean="0">
                <a:latin typeface="Times New Roman" panose="02020603050405020304" pitchFamily="18" charset="0"/>
              </a:rPr>
            </a:br>
            <a:r>
              <a:rPr lang="en-US" b="0" kern="100" dirty="0">
                <a:latin typeface="Times New Roman" panose="02020603050405020304" pitchFamily="18" charset="0"/>
              </a:rPr>
              <a:t>In addition, U.S. SVR has developed and successfully implemented various </a:t>
            </a:r>
            <a:r>
              <a:rPr lang="en-US" b="0" kern="100" dirty="0" err="1">
                <a:latin typeface="Times New Roman" panose="02020603050405020304" pitchFamily="18" charset="0"/>
              </a:rPr>
              <a:t>programmes</a:t>
            </a:r>
            <a:r>
              <a:rPr lang="en-US" b="0" kern="100" dirty="0">
                <a:latin typeface="Times New Roman" panose="02020603050405020304" pitchFamily="18" charset="0"/>
              </a:rPr>
              <a:t> aimed at implementing risk management:</a:t>
            </a:r>
            <a:endParaRPr lang="en-US" b="0" i="0" u="none" strike="noStrike" kern="100" baseline="0" dirty="0" smtClean="0">
              <a:latin typeface="Times New Roman" panose="02020603050405020304" pitchFamily="18" charset="0"/>
            </a:endParaRPr>
          </a:p>
        </p:txBody>
      </p:sp>
    </p:spTree>
    <p:extLst>
      <p:ext uri="{BB962C8B-B14F-4D97-AF65-F5344CB8AC3E}">
        <p14:creationId xmlns:p14="http://schemas.microsoft.com/office/powerpoint/2010/main" val="52369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07749"/>
          </a:xfrm>
        </p:spPr>
        <p:txBody>
          <a:bodyPr/>
          <a:lstStyle/>
          <a:p>
            <a:pPr rtl="0"/>
            <a:endParaRPr lang="en-US" b="0" i="0" u="none" strike="noStrike" kern="100" baseline="0" dirty="0" smtClean="0">
              <a:latin typeface="Times New Roman" panose="02020603050405020304" pitchFamily="18" charset="0"/>
            </a:endParaRP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601963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5490785" cy="623248"/>
          </a:xfrm>
        </p:spPr>
        <p:txBody>
          <a:bodyPr/>
          <a:lstStyle/>
          <a:p>
            <a:pPr rtl="0"/>
            <a:r>
              <a:rPr lang="en-US" b="0" i="0" u="none" strike="noStrike" kern="100" baseline="0" dirty="0" smtClean="0">
                <a:latin typeface="Times New Roman" panose="02020603050405020304" pitchFamily="18" charset="0"/>
              </a:rPr>
              <a:t>1.	The Cooperation with Trade Representatives in the Fight against Terrorism (C-TPAT) </a:t>
            </a:r>
            <a:r>
              <a:rPr lang="en-US" b="0" i="0" u="none" strike="noStrike" kern="100" baseline="0" dirty="0" err="1" smtClean="0">
                <a:latin typeface="Times New Roman" panose="02020603050405020304" pitchFamily="18" charset="0"/>
              </a:rPr>
              <a:t>programme</a:t>
            </a:r>
            <a:r>
              <a:rPr lang="en-US" b="0" i="0" u="none" strike="noStrike" kern="100" baseline="0" dirty="0" smtClean="0">
                <a:latin typeface="Times New Roman" panose="02020603050405020304" pitchFamily="18" charset="0"/>
              </a:rPr>
              <a:t>.</a:t>
            </a:r>
          </a:p>
        </p:txBody>
      </p:sp>
      <p:sp>
        <p:nvSpPr>
          <p:cNvPr id="4" name="Заголовок 1"/>
          <p:cNvSpPr txBox="1">
            <a:spLocks/>
          </p:cNvSpPr>
          <p:nvPr/>
        </p:nvSpPr>
        <p:spPr>
          <a:xfrm>
            <a:off x="228067" y="1051311"/>
            <a:ext cx="6281408" cy="207749"/>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2.	Container transport safety programme.</a:t>
            </a:r>
            <a:endParaRPr lang="en-US" b="0" kern="100" dirty="0" smtClean="0">
              <a:latin typeface="Times New Roman" panose="02020603050405020304" pitchFamily="18" charset="0"/>
            </a:endParaRPr>
          </a:p>
        </p:txBody>
      </p:sp>
      <p:sp>
        <p:nvSpPr>
          <p:cNvPr id="5" name="Заголовок 1"/>
          <p:cNvSpPr txBox="1">
            <a:spLocks/>
          </p:cNvSpPr>
          <p:nvPr/>
        </p:nvSpPr>
        <p:spPr>
          <a:xfrm>
            <a:off x="223786" y="1466810"/>
            <a:ext cx="6281408" cy="207749"/>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3.	The 24-hour rule.</a:t>
            </a:r>
            <a:endParaRPr lang="en-US" b="0" kern="100" dirty="0" smtClean="0">
              <a:latin typeface="Times New Roman" panose="02020603050405020304" pitchFamily="18" charset="0"/>
            </a:endParaRPr>
          </a:p>
        </p:txBody>
      </p:sp>
      <p:sp>
        <p:nvSpPr>
          <p:cNvPr id="6" name="Заголовок 1"/>
          <p:cNvSpPr txBox="1">
            <a:spLocks/>
          </p:cNvSpPr>
          <p:nvPr/>
        </p:nvSpPr>
        <p:spPr>
          <a:xfrm>
            <a:off x="205164" y="1882309"/>
            <a:ext cx="6281408" cy="415498"/>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dirty="0" smtClean="0">
                <a:latin typeface="Times New Roman" panose="02020603050405020304" pitchFamily="18" charset="0"/>
              </a:rPr>
              <a:t>4.	SENTRI (the Secure Electronic Network for Travelers Rapid In- </a:t>
            </a:r>
            <a:r>
              <a:rPr lang="en-US" b="0" kern="100" dirty="0" err="1" smtClean="0">
                <a:latin typeface="Times New Roman" panose="02020603050405020304" pitchFamily="18" charset="0"/>
              </a:rPr>
              <a:t>spection</a:t>
            </a:r>
            <a:r>
              <a:rPr lang="en-US" b="0" kern="100" dirty="0" smtClean="0">
                <a:latin typeface="Times New Roman" panose="02020603050405020304" pitchFamily="18" charset="0"/>
              </a:rPr>
              <a:t>) </a:t>
            </a:r>
            <a:r>
              <a:rPr lang="en-US" b="0" kern="100" dirty="0" err="1">
                <a:latin typeface="Times New Roman" panose="02020603050405020304" pitchFamily="18" charset="0"/>
              </a:rPr>
              <a:t>programme</a:t>
            </a:r>
            <a:r>
              <a:rPr lang="en-US" b="0" kern="100" dirty="0">
                <a:latin typeface="Times New Roman" panose="02020603050405020304" pitchFamily="18" charset="0"/>
              </a:rPr>
              <a:t>.</a:t>
            </a:r>
            <a:endParaRPr lang="en-US" b="0" kern="100" dirty="0" smtClean="0">
              <a:latin typeface="Times New Roman" panose="02020603050405020304" pitchFamily="18" charset="0"/>
            </a:endParaRPr>
          </a:p>
        </p:txBody>
      </p:sp>
    </p:spTree>
    <p:extLst>
      <p:ext uri="{BB962C8B-B14F-4D97-AF65-F5344CB8AC3E}">
        <p14:creationId xmlns:p14="http://schemas.microsoft.com/office/powerpoint/2010/main" val="1830733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252785" cy="2077492"/>
          </a:xfrm>
        </p:spPr>
        <p:txBody>
          <a:bodyPr/>
          <a:lstStyle/>
          <a:p>
            <a:pPr rtl="0"/>
            <a:r>
              <a:rPr lang="en-US" b="0" i="0" u="none" strike="noStrike" kern="100" baseline="0" dirty="0" smtClean="0">
                <a:latin typeface="Times New Roman" panose="02020603050405020304" pitchFamily="18" charset="0"/>
              </a:rPr>
              <a:t>The C-TPAT </a:t>
            </a:r>
            <a:r>
              <a:rPr lang="en-US" b="0" i="0" u="none" strike="noStrike" kern="100" baseline="0" dirty="0" err="1" smtClean="0">
                <a:latin typeface="Times New Roman" panose="02020603050405020304" pitchFamily="18" charset="0"/>
              </a:rPr>
              <a:t>programme</a:t>
            </a:r>
            <a:r>
              <a:rPr lang="en-US" b="0" i="0" u="none" strike="noStrike" kern="100" baseline="0" dirty="0" smtClean="0">
                <a:latin typeface="Times New Roman" panose="02020603050405020304" pitchFamily="18" charset="0"/>
              </a:rPr>
              <a:t> is a voluntary initiative by all participants in foreign trade to help ensure the security of the supply of goods when they are imported into the United States. It involves a combination of all four elements involved in the movement of goods: the manufacturer, the carrier (freight forwarder), the importer and the seller of goods in the United States. The C-TPAT </a:t>
            </a:r>
            <a:r>
              <a:rPr lang="en-US" b="0" i="0" u="none" strike="noStrike" kern="100" baseline="0" dirty="0" err="1" smtClean="0">
                <a:latin typeface="Times New Roman" panose="02020603050405020304" pitchFamily="18" charset="0"/>
              </a:rPr>
              <a:t>programme</a:t>
            </a:r>
            <a:r>
              <a:rPr lang="en-US" b="0" i="0" u="none" strike="noStrike" kern="100" baseline="0" dirty="0" smtClean="0">
                <a:latin typeface="Times New Roman" panose="02020603050405020304" pitchFamily="18" charset="0"/>
              </a:rPr>
              <a:t> has 3 levels of security that must be observed and monitored by </a:t>
            </a:r>
            <a:r>
              <a:rPr lang="en-US" b="0" i="0" u="none" strike="noStrike" kern="100" baseline="0" dirty="0" err="1" smtClean="0">
                <a:latin typeface="Times New Roman" panose="02020603050405020304" pitchFamily="18" charset="0"/>
              </a:rPr>
              <a:t>specialised</a:t>
            </a:r>
            <a:r>
              <a:rPr lang="en-US" b="0" i="0" u="none" strike="noStrike" kern="100" baseline="0" dirty="0" smtClean="0">
                <a:latin typeface="Times New Roman" panose="02020603050405020304" pitchFamily="18" charset="0"/>
              </a:rPr>
              <a:t> staff.</a:t>
            </a:r>
          </a:p>
        </p:txBody>
      </p:sp>
      <p:sp>
        <p:nvSpPr>
          <p:cNvPr id="4" name="Заголовок 1"/>
          <p:cNvSpPr txBox="1">
            <a:spLocks/>
          </p:cNvSpPr>
          <p:nvPr/>
        </p:nvSpPr>
        <p:spPr>
          <a:xfrm>
            <a:off x="285750" y="1889125"/>
            <a:ext cx="6405185" cy="1434057"/>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Under the Container Security Programme, containers intended for shipment to the United States are pre-selected by USCIS officers at the ports of departure based on risk assessment criteria. The programme involves 32 major international ports from different countries (Belgium, France, Germany, Greece, Italy, the Netherlands, Spain, Sweden, and the United Kingdom), w h e r e U S T R o f f i c e r s a r e present to provide additional control over the cargo placed.</a:t>
            </a:r>
            <a:endParaRPr lang="en-US" b="0" kern="100" dirty="0" smtClean="0">
              <a:latin typeface="Times New Roman" panose="02020603050405020304" pitchFamily="18" charset="0"/>
            </a:endParaRPr>
          </a:p>
        </p:txBody>
      </p:sp>
    </p:spTree>
    <p:extLst>
      <p:ext uri="{BB962C8B-B14F-4D97-AF65-F5344CB8AC3E}">
        <p14:creationId xmlns:p14="http://schemas.microsoft.com/office/powerpoint/2010/main" val="1008586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405185" cy="1869743"/>
          </a:xfrm>
        </p:spPr>
        <p:txBody>
          <a:bodyPr/>
          <a:lstStyle/>
          <a:p>
            <a:pPr rtl="0"/>
            <a:r>
              <a:rPr lang="en-US" b="0" i="0" u="none" strike="noStrike" kern="100" baseline="0" dirty="0" smtClean="0">
                <a:latin typeface="Times New Roman" panose="02020603050405020304" pitchFamily="18" charset="0"/>
              </a:rPr>
              <a:t>The 24 hour rule requires the carrier to submit transport and accompanying documents electronically to the US CBP 24 hours before the container is loaded on board the vessel. Similar rules apply to the movement of goods by other types of vehicles: for motor vehicles, 1-2 hours before crossing the border, for air transport, 1 hour. Every day, the USCIS receives preliminary information on 310 thousand customs operations.</a:t>
            </a:r>
          </a:p>
        </p:txBody>
      </p:sp>
      <p:sp>
        <p:nvSpPr>
          <p:cNvPr id="4" name="Заголовок 1"/>
          <p:cNvSpPr txBox="1">
            <a:spLocks/>
          </p:cNvSpPr>
          <p:nvPr/>
        </p:nvSpPr>
        <p:spPr>
          <a:xfrm>
            <a:off x="128963" y="1736725"/>
            <a:ext cx="6557585" cy="1661993"/>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The SENTRI programme involves the preliminary submission of information about an individual and the verification of this information by the USCIS. The issued registration card is then used for expedited identification. In addition, a transmitter is installed on the windscreen of the vehicle for automatic registration of the vehicle and the individual by a customs officer.</a:t>
            </a:r>
            <a:endParaRPr lang="en-US" b="0" kern="100" dirty="0" smtClean="0">
              <a:latin typeface="Times New Roman" panose="02020603050405020304" pitchFamily="18" charset="0"/>
            </a:endParaRPr>
          </a:p>
        </p:txBody>
      </p:sp>
    </p:spTree>
    <p:extLst>
      <p:ext uri="{BB962C8B-B14F-4D97-AF65-F5344CB8AC3E}">
        <p14:creationId xmlns:p14="http://schemas.microsoft.com/office/powerpoint/2010/main" val="839527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6.2.	Using the risk management system during customs control in the EU</a:t>
            </a:r>
          </a:p>
        </p:txBody>
      </p:sp>
    </p:spTree>
    <p:extLst>
      <p:ext uri="{BB962C8B-B14F-4D97-AF65-F5344CB8AC3E}">
        <p14:creationId xmlns:p14="http://schemas.microsoft.com/office/powerpoint/2010/main" val="1329982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328985" cy="2492990"/>
          </a:xfrm>
        </p:spPr>
        <p:txBody>
          <a:bodyPr/>
          <a:lstStyle/>
          <a:p>
            <a:pPr rtl="0"/>
            <a:r>
              <a:rPr lang="en-US" b="0" i="0" u="none" strike="noStrike" kern="100" baseline="0" dirty="0" smtClean="0">
                <a:latin typeface="Times New Roman" panose="02020603050405020304" pitchFamily="18" charset="0"/>
              </a:rPr>
              <a:t>The Community Customs Code is the basic regulatory act that sets out the key provisions for risk management by customs administrations of the Member States and ensuring the security of the EU borders. As for the countries that are oriented towards joining the European Union, including Ukraine, based on the best European practices, the European Commission has developed practical recommendations for 22 key areas of customs regulation, including risk management, aimed at </a:t>
            </a:r>
            <a:r>
              <a:rPr lang="en-US" b="0" i="0" u="none" strike="noStrike" kern="100" baseline="0" dirty="0" err="1" smtClean="0">
                <a:latin typeface="Times New Roman" panose="02020603050405020304" pitchFamily="18" charset="0"/>
              </a:rPr>
              <a:t>modernising</a:t>
            </a:r>
            <a:r>
              <a:rPr lang="en-US" b="0" i="0" u="none" strike="noStrike" kern="100" baseline="0" dirty="0" smtClean="0">
                <a:latin typeface="Times New Roman" panose="02020603050405020304" pitchFamily="18" charset="0"/>
              </a:rPr>
              <a:t> customs services in line with EU requirements.</a:t>
            </a:r>
          </a:p>
        </p:txBody>
      </p:sp>
    </p:spTree>
    <p:extLst>
      <p:ext uri="{BB962C8B-B14F-4D97-AF65-F5344CB8AC3E}">
        <p14:creationId xmlns:p14="http://schemas.microsoft.com/office/powerpoint/2010/main" val="1551075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557585" cy="1661993"/>
          </a:xfrm>
        </p:spPr>
        <p:txBody>
          <a:bodyPr/>
          <a:lstStyle/>
          <a:p>
            <a:pPr rtl="0"/>
            <a:r>
              <a:rPr lang="en-US" b="0" i="0" u="none" strike="noStrike" kern="100" baseline="0" dirty="0" smtClean="0">
                <a:latin typeface="Times New Roman" panose="02020603050405020304" pitchFamily="18" charset="0"/>
              </a:rPr>
              <a:t>Risk management in EU countries is now focused on determining not only the commodity properties of cargo but also on assessing the activities of specific participants in foreign economic activity, since an adequate understanding of their activities is one of the basic principles of </a:t>
            </a:r>
            <a:r>
              <a:rPr lang="en-US" b="0" i="0" u="none" strike="noStrike" kern="100" baseline="0" dirty="0" err="1" smtClean="0">
                <a:latin typeface="Times New Roman" panose="02020603050405020304" pitchFamily="18" charset="0"/>
              </a:rPr>
              <a:t>organising</a:t>
            </a:r>
            <a:r>
              <a:rPr lang="en-US" b="0" i="0" u="none" strike="noStrike" kern="100" baseline="0" dirty="0" smtClean="0">
                <a:latin typeface="Times New Roman" panose="02020603050405020304" pitchFamily="18" charset="0"/>
              </a:rPr>
              <a:t> modern risk management systems, including those used in the EU.</a:t>
            </a:r>
          </a:p>
        </p:txBody>
      </p:sp>
      <p:sp>
        <p:nvSpPr>
          <p:cNvPr id="4" name="Заголовок 1"/>
          <p:cNvSpPr txBox="1">
            <a:spLocks/>
          </p:cNvSpPr>
          <p:nvPr/>
        </p:nvSpPr>
        <p:spPr>
          <a:xfrm>
            <a:off x="205163" y="1660525"/>
            <a:ext cx="6557585" cy="1434057"/>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The risk management process is regulated at the international, European and national levels, which emphasises the recommendatory nature of the applied European risk management system, which is why the EU considers the risk management structure t o be flexible, not replacing the national system, but forming a general approach to risk management. This indicates that the sequence of risk management development defined in the EU Risk Management Guidelines is of a recommendatory nature for the customs services of the EU countries.</a:t>
            </a:r>
            <a:endParaRPr lang="en-US" b="0" kern="100" dirty="0" smtClean="0">
              <a:latin typeface="Times New Roman" panose="02020603050405020304" pitchFamily="18" charset="0"/>
            </a:endParaRPr>
          </a:p>
        </p:txBody>
      </p:sp>
    </p:spTree>
    <p:extLst>
      <p:ext uri="{BB962C8B-B14F-4D97-AF65-F5344CB8AC3E}">
        <p14:creationId xmlns:p14="http://schemas.microsoft.com/office/powerpoint/2010/main" val="3836211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557585" cy="1053057"/>
          </a:xfrm>
        </p:spPr>
        <p:txBody>
          <a:bodyPr/>
          <a:lstStyle/>
          <a:p>
            <a:pPr rtl="0"/>
            <a:r>
              <a:rPr lang="en-US" b="0" i="0" u="none" strike="noStrike" kern="100" baseline="0" dirty="0" smtClean="0">
                <a:latin typeface="Times New Roman" panose="02020603050405020304" pitchFamily="18" charset="0"/>
              </a:rPr>
              <a:t>The EU pays considerable attention to external border security, which is the ability of the border to serve as a barrier or at least a filter that allows to screen out potential threats to Member States in the context of: ensuring effective control and monitoring, compliance with Union or national legislation, maintaining internal security, and respecting the principles of national security of Member States.</a:t>
            </a:r>
          </a:p>
        </p:txBody>
      </p:sp>
      <p:sp>
        <p:nvSpPr>
          <p:cNvPr id="4" name="Заголовок 1"/>
          <p:cNvSpPr txBox="1">
            <a:spLocks/>
          </p:cNvSpPr>
          <p:nvPr/>
        </p:nvSpPr>
        <p:spPr>
          <a:xfrm>
            <a:off x="128963" y="1812925"/>
            <a:ext cx="6709985" cy="990600"/>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The EU risk management model, which is centred on the strategy and organisational structure implemented at the strategic, tactical and operational levels, defines four key elements of the risk management process by EU customs administrations, each step of which should be considered in the context of achieving strategic goals, in particular:</a:t>
            </a:r>
            <a:endParaRPr lang="en-US" b="0" kern="100" dirty="0" smtClean="0">
              <a:latin typeface="Times New Roman" panose="02020603050405020304" pitchFamily="18" charset="0"/>
            </a:endParaRPr>
          </a:p>
        </p:txBody>
      </p:sp>
    </p:spTree>
    <p:extLst>
      <p:ext uri="{BB962C8B-B14F-4D97-AF65-F5344CB8AC3E}">
        <p14:creationId xmlns:p14="http://schemas.microsoft.com/office/powerpoint/2010/main" val="23669581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557585" cy="1357857"/>
          </a:xfrm>
        </p:spPr>
        <p:txBody>
          <a:bodyPr/>
          <a:lstStyle/>
          <a:p>
            <a:pPr rtl="0"/>
            <a:r>
              <a:rPr lang="en-US" b="0" i="0" u="none" strike="noStrike" kern="100" baseline="0" dirty="0" smtClean="0">
                <a:latin typeface="Times New Roman" panose="02020603050405020304" pitchFamily="18" charset="0"/>
              </a:rPr>
              <a:t>In order to provide customs authorities with the necessary information, the EU member states have developed a joint Catalogue of Risk Indicators, which is used to identify and assess risks for foreign trade operators. The use of risk data and its assessment should be applied taking into account the specifics of each individual case. If an offence is established, a relevant history is formed, indicating the cases and facts. Such lists can be </a:t>
            </a:r>
            <a:r>
              <a:rPr lang="en-US" b="0" i="0" u="none" strike="noStrike" kern="100" baseline="0" dirty="0" err="1" smtClean="0">
                <a:latin typeface="Times New Roman" panose="02020603050405020304" pitchFamily="18" charset="0"/>
              </a:rPr>
              <a:t>analysed</a:t>
            </a:r>
            <a:r>
              <a:rPr lang="en-US" b="0" i="0" u="none" strike="noStrike" kern="100" baseline="0" dirty="0" smtClean="0">
                <a:latin typeface="Times New Roman" panose="02020603050405020304" pitchFamily="18" charset="0"/>
              </a:rPr>
              <a:t> and superimposed on current data to identify the conditions for the occurrence of such a risk for a given period.</a:t>
            </a:r>
          </a:p>
        </p:txBody>
      </p:sp>
    </p:spTree>
    <p:extLst>
      <p:ext uri="{BB962C8B-B14F-4D97-AF65-F5344CB8AC3E}">
        <p14:creationId xmlns:p14="http://schemas.microsoft.com/office/powerpoint/2010/main" val="19533012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50" y="212725"/>
            <a:ext cx="6281408" cy="207749"/>
          </a:xfrm>
        </p:spPr>
        <p:txBody>
          <a:bodyPr/>
          <a:lstStyle/>
          <a:p>
            <a:pPr rtl="0"/>
            <a:r>
              <a:rPr lang="en-US" b="0" i="0" u="none" strike="noStrike" kern="100" baseline="0" dirty="0" smtClean="0">
                <a:latin typeface="Times New Roman" panose="02020603050405020304" pitchFamily="18" charset="0"/>
              </a:rPr>
              <a:t>The most common risk situations in EU countries are in the following cases:</a:t>
            </a:r>
          </a:p>
        </p:txBody>
      </p:sp>
    </p:spTree>
    <p:extLst>
      <p:ext uri="{BB962C8B-B14F-4D97-AF65-F5344CB8AC3E}">
        <p14:creationId xmlns:p14="http://schemas.microsoft.com/office/powerpoint/2010/main" val="1671293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	Movement of textile and garment products;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595231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	goods subject to anti-dumping or countervailing duties;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0341982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	movement of counterfeit and pirated goods;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5866250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	relocation of certain endangered species of flora and fauna;</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4152591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	export and re-export of dual-use goods;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108325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	import and transit of nuclear products;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1645569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	transportation of hazardous waste and other dangerous products.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7051731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557585" cy="830997"/>
          </a:xfrm>
        </p:spPr>
        <p:txBody>
          <a:bodyPr/>
          <a:lstStyle/>
          <a:p>
            <a:pPr rtl="0"/>
            <a:r>
              <a:rPr lang="en-US" b="0" i="0" u="none" strike="noStrike" kern="100" baseline="0" dirty="0" smtClean="0">
                <a:latin typeface="Times New Roman" panose="02020603050405020304" pitchFamily="18" charset="0"/>
              </a:rPr>
              <a:t>These risk situations can manifest themselves both at the stage of transit of goods and at the stage of declaration, as well as when using simplified customs procedures.</a:t>
            </a:r>
          </a:p>
        </p:txBody>
      </p:sp>
      <p:sp>
        <p:nvSpPr>
          <p:cNvPr id="4" name="Заголовок 1"/>
          <p:cNvSpPr txBox="1">
            <a:spLocks/>
          </p:cNvSpPr>
          <p:nvPr/>
        </p:nvSpPr>
        <p:spPr>
          <a:xfrm>
            <a:off x="205164" y="1050925"/>
            <a:ext cx="6557585" cy="900657"/>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In general, this methodological approach is the basis for effectively improving the quality of risk management in the customs sector, ensuring the rationalisation of the process of making strategic, managerial and operational decisions at all stages and levels of customs administration within the Community.</a:t>
            </a:r>
            <a:endParaRPr lang="en-US" b="0" kern="100" dirty="0" smtClean="0">
              <a:latin typeface="Times New Roman" panose="02020603050405020304" pitchFamily="18" charset="0"/>
            </a:endParaRPr>
          </a:p>
        </p:txBody>
      </p:sp>
    </p:spTree>
    <p:extLst>
      <p:ext uri="{BB962C8B-B14F-4D97-AF65-F5344CB8AC3E}">
        <p14:creationId xmlns:p14="http://schemas.microsoft.com/office/powerpoint/2010/main" val="2264905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557585" cy="1357857"/>
          </a:xfrm>
        </p:spPr>
        <p:txBody>
          <a:bodyPr/>
          <a:lstStyle/>
          <a:p>
            <a:pPr rtl="0"/>
            <a:r>
              <a:rPr lang="en-US" b="0" i="0" u="none" strike="noStrike" kern="100" baseline="0" dirty="0" smtClean="0">
                <a:latin typeface="Times New Roman" panose="02020603050405020304" pitchFamily="18" charset="0"/>
              </a:rPr>
              <a:t>The amendment to the EU Customs Code laid down the legal basis for the development of a supply chain risk management framework, which is operationally implemented through the EU's electronic risk management system (CRMS) based on the systematic exchange of risk information, and includes: identification and control of high-risk movements of goods based on the use of risk criteria and safety standards; the institution of </a:t>
            </a:r>
            <a:r>
              <a:rPr lang="en-US" b="0" i="0" u="none" strike="noStrike" kern="100" baseline="0" dirty="0" err="1" smtClean="0">
                <a:latin typeface="Times New Roman" panose="02020603050405020304" pitchFamily="18" charset="0"/>
              </a:rPr>
              <a:t>authorised</a:t>
            </a:r>
            <a:r>
              <a:rPr lang="en-US" b="0" i="0" u="none" strike="noStrike" kern="100" baseline="0" dirty="0" smtClean="0">
                <a:latin typeface="Times New Roman" panose="02020603050405020304" pitchFamily="18" charset="0"/>
              </a:rPr>
              <a:t> economic operators; and risk analysis based on preliminary electronic notification of movements.</a:t>
            </a:r>
          </a:p>
        </p:txBody>
      </p:sp>
      <p:sp>
        <p:nvSpPr>
          <p:cNvPr id="4" name="Заголовок 1"/>
          <p:cNvSpPr txBox="1">
            <a:spLocks/>
          </p:cNvSpPr>
          <p:nvPr/>
        </p:nvSpPr>
        <p:spPr>
          <a:xfrm>
            <a:off x="285750" y="1965325"/>
            <a:ext cx="6557585" cy="672057"/>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It is the strong information component, modern approaches used in analysing the information received, and appropriate software tools that contribute to building an effective risk management model in the EU.</a:t>
            </a:r>
            <a:endParaRPr lang="en-US" b="0" kern="100" dirty="0" smtClean="0">
              <a:latin typeface="Times New Roman" panose="02020603050405020304" pitchFamily="18" charset="0"/>
            </a:endParaRPr>
          </a:p>
        </p:txBody>
      </p:sp>
    </p:spTree>
    <p:extLst>
      <p:ext uri="{BB962C8B-B14F-4D97-AF65-F5344CB8AC3E}">
        <p14:creationId xmlns:p14="http://schemas.microsoft.com/office/powerpoint/2010/main" val="537681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7864" y="212725"/>
            <a:ext cx="6281408" cy="207749"/>
          </a:xfrm>
        </p:spPr>
        <p:txBody>
          <a:bodyPr/>
          <a:lstStyle/>
          <a:p>
            <a:pPr rtl="0"/>
            <a:r>
              <a:rPr lang="en-US" b="0" i="0" u="none" strike="noStrike" kern="100" baseline="0" smtClean="0">
                <a:latin typeface="Times New Roman" panose="02020603050405020304" pitchFamily="18" charset="0"/>
              </a:rPr>
              <a:t>In the EU, information exchange is carried out in three areas:</a:t>
            </a:r>
          </a:p>
        </p:txBody>
      </p:sp>
      <p:sp>
        <p:nvSpPr>
          <p:cNvPr id="4" name="Заголовок 1"/>
          <p:cNvSpPr txBox="1">
            <a:spLocks/>
          </p:cNvSpPr>
          <p:nvPr/>
        </p:nvSpPr>
        <p:spPr>
          <a:xfrm>
            <a:off x="247864" y="593725"/>
            <a:ext cx="6591086" cy="415498"/>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dirty="0" smtClean="0">
                <a:latin typeface="Times New Roman" panose="02020603050405020304" pitchFamily="18" charset="0"/>
              </a:rPr>
              <a:t>1.	"Customs-to-Customs. Information about the risk identified in one country is shared with other countries to allow for possible consideration of negative trends.</a:t>
            </a:r>
            <a:endParaRPr lang="en-US" b="0" kern="100" dirty="0" smtClean="0">
              <a:latin typeface="Times New Roman" panose="02020603050405020304" pitchFamily="18" charset="0"/>
            </a:endParaRPr>
          </a:p>
        </p:txBody>
      </p:sp>
      <p:sp>
        <p:nvSpPr>
          <p:cNvPr id="5" name="Заголовок 1"/>
          <p:cNvSpPr txBox="1">
            <a:spLocks/>
          </p:cNvSpPr>
          <p:nvPr/>
        </p:nvSpPr>
        <p:spPr>
          <a:xfrm>
            <a:off x="209550" y="1175161"/>
            <a:ext cx="6477000" cy="830997"/>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dirty="0" smtClean="0">
                <a:latin typeface="Times New Roman" panose="02020603050405020304" pitchFamily="18" charset="0"/>
              </a:rPr>
              <a:t>2.	"Customs-Business. Business communities are also quite valuable informants about the activities of other business structures. For example, in Sweden, up to 90 per cent of detected offences are the result of business communities providing operational information about their business partners.</a:t>
            </a:r>
            <a:endParaRPr lang="en-US" b="0" kern="100" dirty="0" smtClean="0">
              <a:latin typeface="Times New Roman" panose="02020603050405020304" pitchFamily="18" charset="0"/>
            </a:endParaRPr>
          </a:p>
        </p:txBody>
      </p:sp>
      <p:sp>
        <p:nvSpPr>
          <p:cNvPr id="6" name="Заголовок 1"/>
          <p:cNvSpPr txBox="1">
            <a:spLocks/>
          </p:cNvSpPr>
          <p:nvPr/>
        </p:nvSpPr>
        <p:spPr>
          <a:xfrm>
            <a:off x="285750" y="2006158"/>
            <a:ext cx="6629400" cy="830997"/>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3.	"Customs - Other agencies". Customs authorities are able to analyse electronic databases of other EU agencies. In Italy, for example, the automated integrated system for customs and excise goods (AIDA) includes a system for interacting with all external systems in Italy and other countries.</a:t>
            </a:r>
            <a:endParaRPr lang="en-US" b="0" kern="100" dirty="0" smtClean="0">
              <a:latin typeface="Times New Roman" panose="02020603050405020304" pitchFamily="18" charset="0"/>
            </a:endParaRPr>
          </a:p>
        </p:txBody>
      </p:sp>
    </p:spTree>
    <p:extLst>
      <p:ext uri="{BB962C8B-B14F-4D97-AF65-F5344CB8AC3E}">
        <p14:creationId xmlns:p14="http://schemas.microsoft.com/office/powerpoint/2010/main" val="1426545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For example, back in 1999, the customs authorities of Italy and Slovenia signed an agreement on the establishment of preferential channels for the exchange of information, the creation of a common interface with the information technology system, and the introduction of a warning system.</a:t>
            </a:r>
          </a:p>
        </p:txBody>
      </p:sp>
    </p:spTree>
    <p:extLst>
      <p:ext uri="{BB962C8B-B14F-4D97-AF65-F5344CB8AC3E}">
        <p14:creationId xmlns:p14="http://schemas.microsoft.com/office/powerpoint/2010/main" val="33119688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The most prominent example of such information support is the Customs Information System (CIS). This system is hosted at numerous locations across the EU, including all major ports and airports.</a:t>
            </a:r>
          </a:p>
        </p:txBody>
      </p:sp>
    </p:spTree>
    <p:extLst>
      <p:ext uri="{BB962C8B-B14F-4D97-AF65-F5344CB8AC3E}">
        <p14:creationId xmlns:p14="http://schemas.microsoft.com/office/powerpoint/2010/main" val="32307559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Ports, and is a database containing information on potential or detected violations that the relevant EU member state has decided to report in accordance with the rules.</a:t>
            </a:r>
          </a:p>
        </p:txBody>
      </p:sp>
    </p:spTree>
    <p:extLst>
      <p:ext uri="{BB962C8B-B14F-4D97-AF65-F5344CB8AC3E}">
        <p14:creationId xmlns:p14="http://schemas.microsoft.com/office/powerpoint/2010/main" val="19603920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285241"/>
          </a:xfrm>
        </p:spPr>
        <p:txBody>
          <a:bodyPr/>
          <a:lstStyle/>
          <a:p>
            <a:pPr rtl="0"/>
            <a:r>
              <a:rPr lang="en-US" b="0" i="0" u="none" strike="noStrike" kern="100" baseline="0" smtClean="0">
                <a:latin typeface="Times New Roman" panose="02020603050405020304" pitchFamily="18" charset="0"/>
              </a:rPr>
              <a:t>To ensure effective risk management, the Lithuanian Customs Service has established interagency cooperation with the tax inspectorate, the national payment agency, and the financial investigation service. On a regular basis, these agencies provide information on unreliable companies and individuals, in their opinion. In addition, databases of the state border guard services, social insurance, state registers, and the interagency database may be directly used in the course of risk analysis and assessment.</a:t>
            </a:r>
          </a:p>
        </p:txBody>
      </p:sp>
    </p:spTree>
    <p:extLst>
      <p:ext uri="{BB962C8B-B14F-4D97-AF65-F5344CB8AC3E}">
        <p14:creationId xmlns:p14="http://schemas.microsoft.com/office/powerpoint/2010/main" val="20040335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Another important aspect of the effectiveness of the risk management system is the continuous review of risk profiles to ensure their relevance. The process of updating risk profiles based on the assessment of their effectiveness is carried out on a regular basis using appropriate software products.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7429763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285241"/>
          </a:xfrm>
        </p:spPr>
        <p:txBody>
          <a:bodyPr/>
          <a:lstStyle/>
          <a:p>
            <a:pPr rtl="0"/>
            <a:r>
              <a:rPr lang="en-US" b="0" i="0" u="none" strike="noStrike" kern="100" baseline="0" smtClean="0">
                <a:latin typeface="Times New Roman" panose="02020603050405020304" pitchFamily="18" charset="0"/>
              </a:rPr>
              <a:t>The calculation of risk values is carried out for those columns of customs declarations that are the most informative and for which an analysis of risk situations has been carried out. Risk levels are calculated for these columns depending on the information contained in them. In EU countries, there are only four such columns that are analysed: the procedure under which the goods are moved; the country of origin of the goods; the product code (or product group); and the subject of foreign economic activity.</a:t>
            </a:r>
          </a:p>
        </p:txBody>
      </p:sp>
    </p:spTree>
    <p:extLst>
      <p:ext uri="{BB962C8B-B14F-4D97-AF65-F5344CB8AC3E}">
        <p14:creationId xmlns:p14="http://schemas.microsoft.com/office/powerpoint/2010/main" val="28201812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908489"/>
          </a:xfrm>
        </p:spPr>
        <p:txBody>
          <a:bodyPr/>
          <a:lstStyle/>
          <a:p>
            <a:pPr rtl="0"/>
            <a:r>
              <a:rPr lang="en-US" b="0" i="0" u="none" strike="noStrike" kern="100" baseline="0" dirty="0" smtClean="0">
                <a:latin typeface="Times New Roman" panose="02020603050405020304" pitchFamily="18" charset="0"/>
              </a:rPr>
              <a:t>It should be noted that within the framework of the first and second levels of customs risk assessment, there is a built-in mechanism for bypassing it ("</a:t>
            </a:r>
            <a:r>
              <a:rPr lang="en-US" b="0" i="0" u="none" strike="noStrike" kern="100" baseline="0" dirty="0" err="1" smtClean="0">
                <a:latin typeface="Times New Roman" panose="02020603050405020304" pitchFamily="18" charset="0"/>
              </a:rPr>
              <a:t>bu</a:t>
            </a:r>
            <a:r>
              <a:rPr lang="en-US" b="0" i="0" u="none" strike="noStrike" kern="100" baseline="0" dirty="0" smtClean="0">
                <a:latin typeface="Times New Roman" panose="02020603050405020304" pitchFamily="18" charset="0"/>
              </a:rPr>
              <a:t>-pass") for foreign economic operators that are classified as reliable. This means that if the "bypass" function is enabled for these entities, the calculation of points with a "high risk" result will be considered as a "low risk". An example of such an approach is the step-by-step concept of customs clearance developed by the Swedish Customs Service. This "ladder" is open to all importers, exporters and customs clearance agents, regardless of the size of the company or the scope of their activities.</a:t>
            </a:r>
          </a:p>
        </p:txBody>
      </p:sp>
      <p:sp>
        <p:nvSpPr>
          <p:cNvPr id="3" name="Текст 2"/>
          <p:cNvSpPr>
            <a:spLocks noGrp="1"/>
          </p:cNvSpPr>
          <p:nvPr>
            <p:ph type="body" idx="1"/>
          </p:nvPr>
        </p:nvSpPr>
        <p:spPr>
          <a:xfrm>
            <a:off x="267475" y="930928"/>
            <a:ext cx="3465195" cy="184666"/>
          </a:xfrm>
        </p:spPr>
        <p:txBody>
          <a:bodyPr/>
          <a:lstStyle/>
          <a:p>
            <a:endParaRPr lang="en-US" dirty="0"/>
          </a:p>
        </p:txBody>
      </p:sp>
    </p:spTree>
    <p:extLst>
      <p:ext uri="{BB962C8B-B14F-4D97-AF65-F5344CB8AC3E}">
        <p14:creationId xmlns:p14="http://schemas.microsoft.com/office/powerpoint/2010/main" val="26141319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700739"/>
          </a:xfrm>
        </p:spPr>
        <p:txBody>
          <a:bodyPr/>
          <a:lstStyle/>
          <a:p>
            <a:pPr rtl="0"/>
            <a:r>
              <a:rPr lang="en-US" b="0" i="0" u="none" strike="noStrike" kern="100" baseline="0" smtClean="0">
                <a:latin typeface="Times New Roman" panose="02020603050405020304" pitchFamily="18" charset="0"/>
              </a:rPr>
              <a:t>By issuing a guarantee of the quality of their routine operations, foreign trade entities can obtain simplified customs clearance procedures. The concept is based on preventive measures and partnerships between customs and foreign trade operators. As part of the graduated system, foreign economic operators can obtain a certificate of quality assurance of their operations from the customs service to take advantage of simpler and more efficient customs clearance procedures. Customs and foreign trade o p e r a t o r s cooperate, which in turn ensures faster and more seamless border crossing and customs clearance.</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7298083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50" y="136525"/>
            <a:ext cx="6281408" cy="207749"/>
          </a:xfrm>
        </p:spPr>
        <p:txBody>
          <a:bodyPr/>
          <a:lstStyle/>
          <a:p>
            <a:pPr rtl="0"/>
            <a:r>
              <a:rPr lang="en-US" b="0" i="0" u="none" strike="noStrike" kern="100" baseline="0" smtClean="0">
                <a:latin typeface="Times New Roman" panose="02020603050405020304" pitchFamily="18" charset="0"/>
              </a:rPr>
              <a:t>This concept includes five stages.</a:t>
            </a:r>
          </a:p>
        </p:txBody>
      </p:sp>
    </p:spTree>
    <p:extLst>
      <p:ext uri="{BB962C8B-B14F-4D97-AF65-F5344CB8AC3E}">
        <p14:creationId xmlns:p14="http://schemas.microsoft.com/office/powerpoint/2010/main" val="22185748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661993"/>
          </a:xfrm>
        </p:spPr>
        <p:txBody>
          <a:bodyPr/>
          <a:lstStyle/>
          <a:p>
            <a:pPr rtl="0"/>
            <a:r>
              <a:rPr lang="en-US" b="0" i="0" u="none" strike="noStrike" kern="100" baseline="0" smtClean="0">
                <a:latin typeface="Times New Roman" panose="02020603050405020304" pitchFamily="18" charset="0"/>
              </a:rPr>
              <a:t>Stage 1: The economic operators that do not have a quality assurance certificate and have not obtained any licences (e.g. for deferred payments, customs credit, release of goods on the basis of a total declaration) are in Stage 1. For such economic operators, customs clearance of goods will continue as before, and their relations with the customs service will remain unchanged.</a:t>
            </a:r>
          </a:p>
        </p:txBody>
      </p:sp>
    </p:spTree>
    <p:extLst>
      <p:ext uri="{BB962C8B-B14F-4D97-AF65-F5344CB8AC3E}">
        <p14:creationId xmlns:p14="http://schemas.microsoft.com/office/powerpoint/2010/main" val="3052751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Level 2. The foreign economic operators who do not have a quality assurance certificate but have one or more licences are in Stage 2. For such foreign economic operators, customs clearance of goods will continue as before, and their relations with the customs service will remain unchanged.</a:t>
            </a:r>
          </a:p>
        </p:txBody>
      </p:sp>
    </p:spTree>
    <p:extLst>
      <p:ext uri="{BB962C8B-B14F-4D97-AF65-F5344CB8AC3E}">
        <p14:creationId xmlns:p14="http://schemas.microsoft.com/office/powerpoint/2010/main" val="39712282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700739"/>
          </a:xfrm>
        </p:spPr>
        <p:txBody>
          <a:bodyPr/>
          <a:lstStyle/>
          <a:p>
            <a:pPr rtl="0"/>
            <a:r>
              <a:rPr lang="en-US" b="0" i="0" u="none" strike="noStrike" kern="100" baseline="0" dirty="0" smtClean="0">
                <a:latin typeface="Times New Roman" panose="02020603050405020304" pitchFamily="18" charset="0"/>
              </a:rPr>
              <a:t>Level 3: The economic operators that have a quality certificate for at least one customs procedure are in level 3. In order to reach this level, the economic operator must take the initiative by applying for promotion to a higher level of the step system. Upon receipt of the application, the customs office begins the process of checking the quality of the customs procedure. If the result of the inspection is satisfactory, the customs will not usually check the movement of goods for which a quality assurance certificate has been received; the customs may only stop </a:t>
            </a:r>
            <a:r>
              <a:rPr lang="en-US" b="0" kern="100" dirty="0">
                <a:latin typeface="Times New Roman" panose="02020603050405020304" pitchFamily="18" charset="0"/>
              </a:rPr>
              <a:t>the delivery of goods for which a quality assurance certificate has not been received.</a:t>
            </a:r>
            <a:endParaRPr lang="en-US" b="0" i="0" u="none" strike="noStrike" kern="100" baseline="0" dirty="0" smtClean="0">
              <a:latin typeface="Times New Roman" panose="02020603050405020304" pitchFamily="18" charset="0"/>
            </a:endParaRPr>
          </a:p>
        </p:txBody>
      </p:sp>
    </p:spTree>
    <p:extLst>
      <p:ext uri="{BB962C8B-B14F-4D97-AF65-F5344CB8AC3E}">
        <p14:creationId xmlns:p14="http://schemas.microsoft.com/office/powerpoint/2010/main" val="14026378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038746"/>
          </a:xfrm>
        </p:spPr>
        <p:txBody>
          <a:bodyPr/>
          <a:lstStyle/>
          <a:p>
            <a:pPr rtl="0"/>
            <a:r>
              <a:rPr lang="en-US" b="0" i="0" u="none" strike="noStrike" kern="100" baseline="0" smtClean="0">
                <a:latin typeface="Times New Roman" panose="02020603050405020304" pitchFamily="18" charset="0"/>
              </a:rPr>
              <a:t>Level 4. The foreign economic operators that have a quality assurance certificate for the majority of customs procedures performed by them are in the 4th stage. Customs cannot stop the movement of their goods.</a:t>
            </a:r>
          </a:p>
        </p:txBody>
      </p:sp>
      <p:sp>
        <p:nvSpPr>
          <p:cNvPr id="4" name="Заголовок 1"/>
          <p:cNvSpPr txBox="1">
            <a:spLocks/>
          </p:cNvSpPr>
          <p:nvPr/>
        </p:nvSpPr>
        <p:spPr>
          <a:xfrm>
            <a:off x="211800" y="1812925"/>
            <a:ext cx="3592180" cy="623248"/>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Level 5: traders who can trace goods at the level of a single item of trade in all customs regimes can achieve level 5.</a:t>
            </a:r>
            <a:endParaRPr lang="en-US" b="0" kern="100" smtClean="0">
              <a:latin typeface="Times New Roman" panose="02020603050405020304" pitchFamily="18" charset="0"/>
            </a:endParaRPr>
          </a:p>
        </p:txBody>
      </p:sp>
    </p:spTree>
    <p:extLst>
      <p:ext uri="{BB962C8B-B14F-4D97-AF65-F5344CB8AC3E}">
        <p14:creationId xmlns:p14="http://schemas.microsoft.com/office/powerpoint/2010/main" val="14380893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415498"/>
          </a:xfrm>
        </p:spPr>
        <p:txBody>
          <a:bodyPr/>
          <a:lstStyle/>
          <a:p>
            <a:pPr rtl="0"/>
            <a:r>
              <a:rPr lang="en-US" b="0" i="0" u="none" strike="noStrike" kern="100" baseline="0" smtClean="0">
                <a:latin typeface="Times New Roman" panose="02020603050405020304" pitchFamily="18" charset="0"/>
              </a:rPr>
              <a:t>Experience in risk management in the United Kingdom of Great Britain and Northern Ireland</a:t>
            </a:r>
          </a:p>
        </p:txBody>
      </p:sp>
    </p:spTree>
    <p:extLst>
      <p:ext uri="{BB962C8B-B14F-4D97-AF65-F5344CB8AC3E}">
        <p14:creationId xmlns:p14="http://schemas.microsoft.com/office/powerpoint/2010/main" val="28869309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The risk management system in the UK can be illustrated by the activities of one of the Centres for Preliminary Analysis and Automated Risk Assessment (hereinafter referred to as the Centre). The Centre's staff monitors imported goods in real time using an automated risk assessment system.</a:t>
            </a:r>
          </a:p>
        </p:txBody>
      </p:sp>
    </p:spTree>
    <p:extLst>
      <p:ext uri="{BB962C8B-B14F-4D97-AF65-F5344CB8AC3E}">
        <p14:creationId xmlns:p14="http://schemas.microsoft.com/office/powerpoint/2010/main" val="12380710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285241"/>
          </a:xfrm>
        </p:spPr>
        <p:txBody>
          <a:bodyPr/>
          <a:lstStyle/>
          <a:p>
            <a:pPr rtl="0"/>
            <a:r>
              <a:rPr lang="en-US" b="0" i="0" u="none" strike="noStrike" kern="100" baseline="0" smtClean="0">
                <a:latin typeface="Times New Roman" panose="02020603050405020304" pitchFamily="18" charset="0"/>
              </a:rPr>
              <a:t>The risk management system is based on a neural network and is configured to work with a limited, predefined list of classified indicators, and downloads their specific indicators from an input source, such as a customs cargo declaration. The indicators are then processed by the risk management system using a special mathematical algorithm. Based on the results of the processing, the final risk level coefficient is formed on a scale from 1 to 100. The scale is pre-divided into three sectors </a:t>
            </a:r>
            <a:endParaRPr lang="uk-UA" b="0" i="0" u="none" strike="noStrike" kern="100" baseline="0" smtClean="0">
              <a:latin typeface="Times New Roman" panose="02020603050405020304" pitchFamily="18" charset="0"/>
            </a:endParaRP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2928570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green, yellow and red. The calculated coefficient is compared with the critical limits of the scale for each sector, and then the risk level is determined: high, medium, low.</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2857768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661993"/>
          </a:xfrm>
        </p:spPr>
        <p:txBody>
          <a:bodyPr/>
          <a:lstStyle/>
          <a:p>
            <a:pPr rtl="0"/>
            <a:r>
              <a:rPr lang="en-US" b="0" i="0" u="none" strike="noStrike" kern="100" baseline="0" smtClean="0">
                <a:latin typeface="Times New Roman" panose="02020603050405020304" pitchFamily="18" charset="0"/>
              </a:rPr>
              <a:t>One of the features of a risk management system is its ability to learn and recover. If the effectiveness of measures applied to the same model is high, the risk level may increase. Another way to improve the risk management system is to apply so-called local rules. Customs officials can change the level of risk depending on the specifics of the customs office, but only in the direction of "tightening".</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7333481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077492"/>
          </a:xfrm>
        </p:spPr>
        <p:txBody>
          <a:bodyPr/>
          <a:lstStyle/>
          <a:p>
            <a:pPr rtl="0"/>
            <a:r>
              <a:rPr lang="en-US" b="0" i="0" u="none" strike="noStrike" kern="100" baseline="0" smtClean="0">
                <a:latin typeface="Times New Roman" panose="02020603050405020304" pitchFamily="18" charset="0"/>
              </a:rPr>
              <a:t>In Ireland, the electronic customs declaration system (AEP) was created in May 1996. After the official registration of foreign trade entities, the system assigns a unique identification code to them. The electronic declaration is submitted by the entity through a closed information channel of the customs and tax service through authorised representatives. The entity itself has its own code. The system calculates customs duties based on the product code in accordance with the customs tariff.</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9230233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869743"/>
          </a:xfrm>
        </p:spPr>
        <p:txBody>
          <a:bodyPr/>
          <a:lstStyle/>
          <a:p>
            <a:pPr rtl="0"/>
            <a:r>
              <a:rPr lang="en-US" b="0" i="0" u="none" strike="noStrike" kern="100" baseline="0" smtClean="0">
                <a:latin typeface="Times New Roman" panose="02020603050405020304" pitchFamily="18" charset="0"/>
              </a:rPr>
              <a:t>Customs payments are collected by the bank providing the customs and tax service with a guarantee of payment of the insufficient liability of the foreign economic operator. The amount is recognised in the system and reduced as transactions are performed and customs duties are accrued. At the end of each month, the amount of customs payments due is transferred by the bank to the customs account.</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42612285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661993"/>
          </a:xfrm>
        </p:spPr>
        <p:txBody>
          <a:bodyPr/>
          <a:lstStyle/>
          <a:p>
            <a:pPr rtl="0"/>
            <a:r>
              <a:rPr lang="en-US" b="0" i="0" u="none" strike="noStrike" kern="100" baseline="0" smtClean="0">
                <a:latin typeface="Times New Roman" panose="02020603050405020304" pitchFamily="18" charset="0"/>
              </a:rPr>
              <a:t>"The Integrated Customs Risk Analysis System (IRAC) facilitates the selection of foreign economic operators by a customs official for audit. This system displays the results of previous audits of foreign economic operators, the quantitative and cost volumes of foreign economic operations, the profiles of foreign economic operators and their risk rating.</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714802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661993"/>
          </a:xfrm>
        </p:spPr>
        <p:txBody>
          <a:bodyPr/>
          <a:lstStyle/>
          <a:p>
            <a:pPr rtl="0"/>
            <a:r>
              <a:rPr lang="en-US" b="0" i="0" u="none" strike="noStrike" kern="100" baseline="0" smtClean="0">
                <a:latin typeface="Times New Roman" panose="02020603050405020304" pitchFamily="18" charset="0"/>
              </a:rPr>
              <a:t>The electronic system "Risk Analysis Matrix" breaks down risks by customs tariffs in accordance with import and export operations for all commodity codes. The matrix includes the results of all audits. This system makes it possible to identify goods or entire industries that are prioritised for audit. Audits in Ireland are carried out both centrally and regionally.</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4189921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Experience of risk management in the Kingdom of the Netherlands (on the example of maritime and aviation checkpoints)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4526773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The volume of goods moving across the border of the Kingdom of the Netherlands makes it impossible to physically inspect all goods, so the Dutch customs office widely uses risk-based work.</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4368515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661993"/>
          </a:xfrm>
        </p:spPr>
        <p:txBody>
          <a:bodyPr/>
          <a:lstStyle/>
          <a:p>
            <a:pPr rtl="0"/>
            <a:r>
              <a:rPr lang="en-US" b="0" i="0" u="none" strike="noStrike" kern="100" baseline="0" smtClean="0">
                <a:latin typeface="Times New Roman" panose="02020603050405020304" pitchFamily="18" charset="0"/>
              </a:rPr>
              <a:t>Risk management in the Dutch Customs Administration is carried out in accordance with the annual Enforcement Plan. It is a strategic document and defines the general directions and scope of control to be carried out by the customs authorities in order to prevent violations of customs legislation. This plan is used to develop tactical and operational risk management plans.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40074994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The risk management process is carried out by the so-called Customs Control Centres (CCC). These are regional offices that determine the scope and form of customs control of goods moving across the border in accordance with the operational risk management plan.</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4098115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038746"/>
          </a:xfrm>
        </p:spPr>
        <p:txBody>
          <a:bodyPr/>
          <a:lstStyle/>
          <a:p>
            <a:pPr rtl="0"/>
            <a:r>
              <a:rPr lang="en-US" b="0" i="0" u="none" strike="noStrike" kern="100" baseline="0" smtClean="0">
                <a:latin typeface="Times New Roman" panose="02020603050405020304" pitchFamily="18" charset="0"/>
              </a:rPr>
              <a:t>At the same time, other divisions are responsible for implementing the control forms "physical control groups". It should also be noted that the "physical control groups" are mobile and equipped with the technical means necessary for customs procedures.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8175086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Among other things, they use mobile and stationary scanners, sniffer dogs, etc.</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9492839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285241"/>
          </a:xfrm>
        </p:spPr>
        <p:txBody>
          <a:bodyPr/>
          <a:lstStyle/>
          <a:p>
            <a:pPr rtl="0"/>
            <a:r>
              <a:rPr lang="en-US" b="0" i="0" u="none" strike="noStrike" kern="100" baseline="0" smtClean="0">
                <a:latin typeface="Times New Roman" panose="02020603050405020304" pitchFamily="18" charset="0"/>
              </a:rPr>
              <a:t>Risk analysis and assessment are based on a system of pre-notification (both for import and export). An entity that intends to import goods into the EU or export them from the EU through a border crossing point in the Netherlands must inform the relevant customs authority. At the same time, they are obliged to provide all the information necessary for the analysis and risk assessment of the transaction. The requirements for the scope and timing of preliminary information are determined by EU legislation.</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5837575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661993"/>
          </a:xfrm>
        </p:spPr>
        <p:txBody>
          <a:bodyPr/>
          <a:lstStyle/>
          <a:p>
            <a:pPr rtl="0"/>
            <a:r>
              <a:rPr lang="en-US" b="0" i="0" u="none" strike="noStrike" kern="100" baseline="0" smtClean="0">
                <a:latin typeface="Times New Roman" panose="02020603050405020304" pitchFamily="18" charset="0"/>
              </a:rPr>
              <a:t>This distribution of pre-clearance information for goods travelling by sea or air to the Netherlands is due to the fact that there is no land customs border, as the country is surrounded by EU member states on all sides. At the same time, one of the largest seaports in the world (Rotterdam) and one of the largest airports in Europe (Schiphol) are located in the Netherlands.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9113844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038746"/>
          </a:xfrm>
        </p:spPr>
        <p:txBody>
          <a:bodyPr/>
          <a:lstStyle/>
          <a:p>
            <a:pPr rtl="0"/>
            <a:r>
              <a:rPr lang="en-US" b="0" i="0" u="none" strike="noStrike" kern="100" baseline="0" smtClean="0">
                <a:latin typeface="Times New Roman" panose="02020603050405020304" pitchFamily="18" charset="0"/>
              </a:rPr>
              <a:t>Thanks to the pre-notification system, when the goods arrive at the checkpoint, the customs authority has already assessed the risk and determined what forms of control it will apply, to what extent and to what goods.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8043967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869743"/>
          </a:xfrm>
        </p:spPr>
        <p:txBody>
          <a:bodyPr/>
          <a:lstStyle/>
          <a:p>
            <a:pPr rtl="0"/>
            <a:r>
              <a:rPr lang="en-US" b="0" i="0" u="none" strike="noStrike" kern="100" baseline="0" smtClean="0">
                <a:latin typeface="Times New Roman" panose="02020603050405020304" pitchFamily="18" charset="0"/>
              </a:rPr>
              <a:t>Such a risk management system makes it possible to avoid unreasonable time and resource expenditures by both the entity conducting the foreign economic transaction and the customs authorities. For example, if the customs authority receives information about the intention to import goods that, according to the results of the customs authority's risk assessment, cannot be admitted into the EU, the sender is notified of this.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4490851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454244"/>
          </a:xfrm>
        </p:spPr>
        <p:txBody>
          <a:bodyPr/>
          <a:lstStyle/>
          <a:p>
            <a:pPr rtl="0"/>
            <a:r>
              <a:rPr lang="en-US" b="0" i="0" u="none" strike="noStrike" kern="100" baseline="0" smtClean="0">
                <a:latin typeface="Times New Roman" panose="02020603050405020304" pitchFamily="18" charset="0"/>
              </a:rPr>
              <a:t>In the case of containers transported by sea, the information, as already mentioned, must be provided 24 hours before loading at the port of departure. In this way, in the event of a situation where the goods cannot be imported, the shipper will not have to load the goods onto the vessel and incur unnecessary costs.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3776948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077492"/>
          </a:xfrm>
        </p:spPr>
        <p:txBody>
          <a:bodyPr/>
          <a:lstStyle/>
          <a:p>
            <a:pPr rtl="0"/>
            <a:r>
              <a:rPr lang="en-US" b="0" i="0" u="none" strike="noStrike" kern="100" baseline="0" smtClean="0">
                <a:latin typeface="Times New Roman" panose="02020603050405020304" pitchFamily="18" charset="0"/>
              </a:rPr>
              <a:t>Preliminary information on movements is available to all law enforcement agencies that carry out control at border crossing points. If, for example, several law enforcement agencies are interested in conducting control measures in relation to a particular container, they coordinate such measures. That is, they determine the time and place of joint control measures. In this case, customs acts as the coordinator (the so-called "one stop shop" principle).</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0762217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038746"/>
          </a:xfrm>
        </p:spPr>
        <p:txBody>
          <a:bodyPr/>
          <a:lstStyle/>
          <a:p>
            <a:pPr rtl="0"/>
            <a:r>
              <a:rPr lang="en-US" b="0" i="0" u="none" strike="noStrike" kern="100" baseline="0" smtClean="0">
                <a:latin typeface="Times New Roman" panose="02020603050405020304" pitchFamily="18" charset="0"/>
              </a:rPr>
              <a:t>A combined risk management system is used to identify, analyse and assess risks. The programme (PRIZMA) automatedly classifies declarations in the queue in accordance with the risk profiles entered into it.</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2999866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red, yellow or white list. Goods on the red list are subject to physical control. Goods on the white list are not subject to any control measures by the customs authorities. Goods on the yellow list are subject to customs experts from the Customs Control Centres.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8517875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Using the available information, their own acquired knowledge, skills and experience, they transfer such goods to either the red or white list.</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7488796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All information about the movement is received by the customs authorities in electronic form directly from the persons who are required to provide such information or from the administration of the border crossing point (e.g. Amsterdam Airport, Port of Rotterdam).</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8772578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038746"/>
          </a:xfrm>
        </p:spPr>
        <p:txBody>
          <a:bodyPr/>
          <a:lstStyle/>
          <a:p>
            <a:pPr rtl="0"/>
            <a:r>
              <a:rPr lang="en-US" b="0" i="0" u="none" strike="noStrike" kern="100" baseline="0" smtClean="0">
                <a:latin typeface="Times New Roman" panose="02020603050405020304" pitchFamily="18" charset="0"/>
              </a:rPr>
              <a:t>To create risk profiles, operational information on potential risks of violation of customs legislation is used. Such information can be entered by any customs officer into a special risk database (Risk Database).</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4019184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The risk profiles implemented in the PRISMA programme and intended for risk management in the Dutch Customs Service are divided into two groups - fiscal and non-fiscal. Non-fiscal risk profiles include those aimed at ensuring safety, health, and environmental protection.</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1549977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415498"/>
          </a:xfrm>
        </p:spPr>
        <p:txBody>
          <a:bodyPr/>
          <a:lstStyle/>
          <a:p>
            <a:pPr rtl="0"/>
            <a:r>
              <a:rPr lang="en-US" b="0" i="0" u="none" strike="noStrike" kern="100" baseline="0" smtClean="0">
                <a:latin typeface="Times New Roman" panose="02020603050405020304" pitchFamily="18" charset="0"/>
              </a:rPr>
              <a:t>Based on the results of the risk assessment process, the following recommendations can be made:</a:t>
            </a:r>
          </a:p>
        </p:txBody>
      </p:sp>
    </p:spTree>
    <p:extLst>
      <p:ext uri="{BB962C8B-B14F-4D97-AF65-F5344CB8AC3E}">
        <p14:creationId xmlns:p14="http://schemas.microsoft.com/office/powerpoint/2010/main" val="34090555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	"do not load" (this is only possible for containerised shipments if the final cargo declaration was submitted 24 hours before loading at the port of departure);</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1936408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	customs inspection of goods at the seaport or airport of arrival;</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1628375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	customs inspection of goods at the seaport or airport of loading. Customs authorities also inform companies with the status of authorised eco</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9052079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nomic operators prior to the arrival of the cargoes on the need for customs inspection.</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5580992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661993"/>
          </a:xfrm>
        </p:spPr>
        <p:txBody>
          <a:bodyPr/>
          <a:lstStyle/>
          <a:p>
            <a:pPr rtl="0"/>
            <a:r>
              <a:rPr lang="en-US" b="0" i="0" u="none" strike="noStrike" kern="100" baseline="0" smtClean="0">
                <a:latin typeface="Times New Roman" panose="02020603050405020304" pitchFamily="18" charset="0"/>
              </a:rPr>
              <a:t>Among other things, the Netherlands pays considerable attention to risk analysis of transit movements. Given that the largest port in Europe, Rotterdam, is located in this country and is an outpost on the way to the EU, the customs authorities are responsible for all goods moving through the port, with the destination being any EU country.</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2601414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454244"/>
          </a:xfrm>
        </p:spPr>
        <p:txBody>
          <a:bodyPr/>
          <a:lstStyle/>
          <a:p>
            <a:pPr rtl="0"/>
            <a:r>
              <a:rPr lang="en-US" b="0" i="0" u="none" strike="noStrike" kern="100" baseline="0" smtClean="0">
                <a:latin typeface="Times New Roman" panose="02020603050405020304" pitchFamily="18" charset="0"/>
              </a:rPr>
              <a:t>The analysis of goods in transit is carried out within the framework of a common risk analysis system (for import, export and transit movements). Starting from 2 May 2011, transit declarations are transmitted through the Transit-NCTS system to the customs authorities and automatically checked against risk profiles.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5598405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At the same time, there is a possibility that:</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0371801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	after submitting the transit declaration, the dispatch permit was not received;</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5867609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415498"/>
          </a:xfrm>
        </p:spPr>
        <p:txBody>
          <a:bodyPr/>
          <a:lstStyle/>
          <a:p>
            <a:pPr rtl="0"/>
            <a:r>
              <a:rPr lang="en-US" b="0" i="0" u="none" strike="noStrike" kern="100" baseline="0" smtClean="0">
                <a:latin typeface="Times New Roman" panose="02020603050405020304" pitchFamily="18" charset="0"/>
              </a:rPr>
              <a:t>–	after notification of the importation of goods, a loading permit has not been obtained.</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9147557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In such cases, the goods are subject to customs inspection.</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8163448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Thus, it can be concluded that the risk management system of the Dutch Customs Service is quite effective, but it is affected by the absence of a land border of the country.</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3027602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At the same time, the experience of the Dutch colleagues can be used at Ukrainian airports and seaports, provided that the customs authorities of Ukraine significantly improve customs control technologies, in particular, the provision of preliminary information on imports.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2822749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Risk management experience in the Kingdom of Denmark</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6221126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In Denmark, the work on risk analysis and management is concentrated in the Customs Control Office (8 customs centres), which functions as a kind of "intellectual unit".</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8613097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Preference is given to physical control or audit, the results and methods of which are documented in the specialised information system ESCORT.</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8474296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038746"/>
          </a:xfrm>
        </p:spPr>
        <p:txBody>
          <a:bodyPr/>
          <a:lstStyle/>
          <a:p>
            <a:pPr rtl="0"/>
            <a:r>
              <a:rPr lang="en-US" b="0" i="0" u="none" strike="noStrike" kern="100" baseline="0" smtClean="0">
                <a:latin typeface="Times New Roman" panose="02020603050405020304" pitchFamily="18" charset="0"/>
              </a:rPr>
              <a:t>The risk analysis in ESCRAT includes three phases: 1) prevention of identified high risks; 2) comprehensive risk analysis with classification of the objects of analysis; 3) statistical research to ensure the quality of risk control.</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82149019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869743"/>
          </a:xfrm>
        </p:spPr>
        <p:txBody>
          <a:bodyPr/>
          <a:lstStyle/>
          <a:p>
            <a:pPr rtl="0"/>
            <a:r>
              <a:rPr lang="en-US" b="0" i="0" u="none" strike="noStrike" kern="100" baseline="0" smtClean="0">
                <a:latin typeface="Times New Roman" panose="02020603050405020304" pitchFamily="18" charset="0"/>
              </a:rPr>
              <a:t>The essence of the first phase is that risks are inherently associated with many types of transport of goods, and therefore it is necessary to identify such types of transport in a timely manner. Risk profiles are developed on the basis of the combined experience of customs officials and information received from the international customs community. Any transport of goods that meets at least one risk criterion is suspended for inspection.</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55630892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Risk profiles are a set of rules, grouped from simple to complex, that are applied on a case-by-case basis. Most risk profiles are valid only for a short period of time - a few hours, days, weeks - which means that there is a constant need to update existing rules and create new ones.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9556917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454244"/>
          </a:xfrm>
        </p:spPr>
        <p:txBody>
          <a:bodyPr/>
          <a:lstStyle/>
          <a:p>
            <a:pPr rtl="0"/>
            <a:r>
              <a:rPr lang="en-US" b="0" i="0" u="none" strike="noStrike" kern="100" baseline="0" smtClean="0">
                <a:latin typeface="Times New Roman" panose="02020603050405020304" pitchFamily="18" charset="0"/>
              </a:rPr>
              <a:t>In the ESCRAT system, risk profiles are divided into types of declarations, and each of them is further divided into three groups: planned, current, and emergency. When a system user defines a risk profile, he or she can activate it immediately or postpone it for further use, including the use of this profile by another user.</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41305360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454244"/>
          </a:xfrm>
        </p:spPr>
        <p:txBody>
          <a:bodyPr/>
          <a:lstStyle/>
          <a:p>
            <a:pPr rtl="0"/>
            <a:r>
              <a:rPr lang="en-US" b="0" i="0" u="none" strike="noStrike" kern="100" baseline="0" smtClean="0">
                <a:latin typeface="Times New Roman" panose="02020603050405020304" pitchFamily="18" charset="0"/>
              </a:rPr>
              <a:t>The essence of the second phase is that when transporting goods that are difficult to classify into any profile, a more detailed analysis is required to determine the level and type of risk. To support this complex process, ESCRT uses a variety of systems, including databases, techniques in which the main elements of the system are defined as rules.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56473154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038746"/>
          </a:xfrm>
        </p:spPr>
        <p:txBody>
          <a:bodyPr/>
          <a:lstStyle/>
          <a:p>
            <a:pPr rtl="0"/>
            <a:r>
              <a:rPr lang="en-US" b="0" i="0" u="none" strike="noStrike" kern="100" baseline="0" smtClean="0">
                <a:latin typeface="Times New Roman" panose="02020603050405020304" pitchFamily="18" charset="0"/>
              </a:rPr>
              <a:t>ESCRT includes powerful computerised rules software necessary for analysing the main risk areas and identifying various risk objects identified by clearance documents. The system uses the following</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91118131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risk objects such as product code, country code, customs procedure code, etc. These configurations can be changed by adding new risk objects, rules and calculations.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6238520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The essence of the third phase is to control all transported goods by random sampling.</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13917024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dirty="0" smtClean="0">
                <a:latin typeface="Times New Roman" panose="02020603050405020304" pitchFamily="18" charset="0"/>
              </a:rPr>
              <a:t>According to the current system, all declarations are divided into three categories: - green - low risk (may be further </a:t>
            </a:r>
            <a:r>
              <a:rPr lang="en-US" b="0" kern="100" dirty="0">
                <a:latin typeface="Times New Roman" panose="02020603050405020304" pitchFamily="18" charset="0"/>
              </a:rPr>
              <a:t>processed without additional operations);</a:t>
            </a:r>
            <a:endParaRPr lang="en-US" b="0" i="0" u="none" strike="noStrike" kern="100" baseline="0" dirty="0" smtClean="0">
              <a:latin typeface="Times New Roman" panose="02020603050405020304" pitchFamily="18" charset="0"/>
            </a:endParaRPr>
          </a:p>
        </p:txBody>
      </p:sp>
    </p:spTree>
    <p:extLst>
      <p:ext uri="{BB962C8B-B14F-4D97-AF65-F5344CB8AC3E}">
        <p14:creationId xmlns:p14="http://schemas.microsoft.com/office/powerpoint/2010/main" val="118838389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	yellow - medium risk (more detailed verification is required);</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2195356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	red - high risk (control is required).</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8012415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Access to the ESCORT system is controlled by the Customs security system and is granted to officials at the local and central levels. Officials may be granted full or limited access to the system.</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25815493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Risk management experience in the Federal Republic of Germany</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05853329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454244"/>
          </a:xfrm>
        </p:spPr>
        <p:txBody>
          <a:bodyPr/>
          <a:lstStyle/>
          <a:p>
            <a:pPr rtl="0"/>
            <a:r>
              <a:rPr lang="en-US" b="0" i="0" u="none" strike="noStrike" kern="100" baseline="0" smtClean="0">
                <a:latin typeface="Times New Roman" panose="02020603050405020304" pitchFamily="18" charset="0"/>
              </a:rPr>
              <a:t>Germany is a member of the European Union, so the risk management system used in customs practice is based on the basic EU documents in this area. The risk management system of the German Customs Service is primarily aimed at automatic risk assessment using data to minimise tax risks of non-payment of payments to the state budget.</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58235267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454244"/>
          </a:xfrm>
        </p:spPr>
        <p:txBody>
          <a:bodyPr/>
          <a:lstStyle/>
          <a:p>
            <a:pPr rtl="0"/>
            <a:r>
              <a:rPr lang="en-US" b="0" i="0" u="none" strike="noStrike" kern="100" baseline="0" smtClean="0">
                <a:latin typeface="Times New Roman" panose="02020603050405020304" pitchFamily="18" charset="0"/>
              </a:rPr>
              <a:t>The risk management system allows for the distribution of risks by their nature, origin of goods, participants in foreign economic activity, as well as making decisions on the inspection of goods and vehicles before crossing the customs border, which undoubtedly contributes to the simplification of customs formalities.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9713674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869743"/>
          </a:xfrm>
        </p:spPr>
        <p:txBody>
          <a:bodyPr/>
          <a:lstStyle/>
          <a:p>
            <a:pPr rtl="0"/>
            <a:r>
              <a:rPr lang="en-US" b="0" i="0" u="none" strike="noStrike" kern="100" baseline="0" smtClean="0">
                <a:latin typeface="Times New Roman" panose="02020603050405020304" pitchFamily="18" charset="0"/>
              </a:rPr>
              <a:t>German customs actively cooperate with the business community, which, in turn, makes it possible to pay more attention to combating smuggling and fraud rather than the integrity of a foreign trade participant. This is primarily due to the fact that the highest federal authority in the structure of the German customs administration is the Federal Ministry of Finance, which is subordinated to the Federal Antimonopoly Office.</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4900880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The German customs authorities assess risk situations in the field of international movement of goods in trade with non-EU countries. The German Risk Analysis Centre (Riskoanalyse Zoll - ZORA) is a special unit that deals with risk management and develops risk profiles for customs control.</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6150815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077492"/>
          </a:xfrm>
        </p:spPr>
        <p:txBody>
          <a:bodyPr/>
          <a:lstStyle/>
          <a:p>
            <a:pPr rtl="0"/>
            <a:r>
              <a:rPr lang="en-US" b="0" i="0" u="none" strike="noStrike" kern="100" baseline="0" dirty="0" smtClean="0">
                <a:latin typeface="Times New Roman" panose="02020603050405020304" pitchFamily="18" charset="0"/>
              </a:rPr>
              <a:t>The structure of the risk management system has a three-tier system - central, regional and local levels. Risk management strategies are adopted at the first level and are related to tax operations. At the regional level, the risk management scheme is directly evaluated, refined and, if necessary, revised at the federal level. At the local level, risk management is used by tax </a:t>
            </a:r>
            <a:r>
              <a:rPr lang="en-US" b="0" kern="100" dirty="0">
                <a:latin typeface="Times New Roman" panose="02020603050405020304" pitchFamily="18" charset="0"/>
              </a:rPr>
              <a:t>authorities the authorities that may audit the case selected for external tax audit.</a:t>
            </a:r>
            <a:endParaRPr lang="en-US" b="0" i="0" u="none" strike="noStrike" kern="100" baseline="0" dirty="0" smtClean="0">
              <a:latin typeface="Times New Roman" panose="02020603050405020304" pitchFamily="18" charset="0"/>
            </a:endParaRP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8242111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077492"/>
          </a:xfrm>
        </p:spPr>
        <p:txBody>
          <a:bodyPr/>
          <a:lstStyle/>
          <a:p>
            <a:pPr rtl="0"/>
            <a:r>
              <a:rPr lang="en-US" b="0" i="0" u="none" strike="noStrike" kern="100" baseline="0" smtClean="0">
                <a:latin typeface="Times New Roman" panose="02020603050405020304" pitchFamily="18" charset="0"/>
              </a:rPr>
              <a:t>In addition to the centralised risk analysis, there is also a decentralised assessment of a foreign trade participant (Dezentrale Beteligtenbewertung - DEBBI). This assessment has a significant impact on the processing of information about a new trade participant. At the same time, it can additionally provide guidance for building a risk profile. The decentralised assessment of a foreign trade participant is carried out separately by special sectors: imports (E), exports (A), and other (S).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88401815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038746"/>
          </a:xfrm>
        </p:spPr>
        <p:txBody>
          <a:bodyPr/>
          <a:lstStyle/>
          <a:p>
            <a:pPr rtl="0"/>
            <a:r>
              <a:rPr lang="en-US" b="0" i="0" u="none" strike="noStrike" kern="100" baseline="0" smtClean="0">
                <a:latin typeface="Times New Roman" panose="02020603050405020304" pitchFamily="18" charset="0"/>
              </a:rPr>
              <a:t>The risk assessment has three digits, which are not used in Sector S: 1 - insignificant risk, 2 - medium risk, 3 - high risk. The subject of a decentralised assessment of a trader is goods subject to special control in terms of taxation.</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42724417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077492"/>
          </a:xfrm>
        </p:spPr>
        <p:txBody>
          <a:bodyPr/>
          <a:lstStyle/>
          <a:p>
            <a:pPr rtl="0"/>
            <a:r>
              <a:rPr lang="en-US" b="0" i="0" u="none" strike="noStrike" kern="100" baseline="0" smtClean="0">
                <a:latin typeface="Times New Roman" panose="02020603050405020304" pitchFamily="18" charset="0"/>
              </a:rPr>
              <a:t>The risk assessment is carried out in accordance with the unified assessment catalogue, which electronically defines the criteria for this procedure. A special case is sector S (other), which does not include numerical scores and therefore does not have a risk grading. If the risk assessment in DEBBI is not possible for certain reasons, but the control of the foreign economic operator is necessary, then ZORA is contacted to obtain permission for an inspection.</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39969873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700739"/>
          </a:xfrm>
        </p:spPr>
        <p:txBody>
          <a:bodyPr/>
          <a:lstStyle/>
          <a:p>
            <a:pPr rtl="0"/>
            <a:r>
              <a:rPr lang="en-US" b="0" i="0" u="none" strike="noStrike" kern="100" baseline="0" smtClean="0">
                <a:latin typeface="Times New Roman" panose="02020603050405020304" pitchFamily="18" charset="0"/>
              </a:rPr>
              <a:t>The risk management system in Germany is based on a four-pronged assessment of foreign trade participants. To implement this principle, two responsible persons are appointed at the decentralised level: a senior controller and a responsible executive. Their task is to express their own opinion on the assessment of a foreign economic operator and to send their conclusions to a higher level. In turn, at the centralised level, there is a sector manager and a responsible executive who make decisions on the assessment. It is worth noting that the centralised level (ZORA) appoints persons to assess risk at the decentralised level.</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54199332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Risk management experience in Italy</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09149189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700739"/>
          </a:xfrm>
        </p:spPr>
        <p:txBody>
          <a:bodyPr/>
          <a:lstStyle/>
          <a:p>
            <a:pPr rtl="0"/>
            <a:r>
              <a:rPr lang="en-US" b="0" i="0" u="none" strike="noStrike" kern="100" baseline="0" smtClean="0">
                <a:latin typeface="Times New Roman" panose="02020603050405020304" pitchFamily="18" charset="0"/>
              </a:rPr>
              <a:t>The Italian Customs Service is part of the Ministry of Finance. The main customs authority of the country is the agency of which it is a part: Steering Committee, Strategic Coordination Committee, Audit Commission, departments and divisions. Prior to the introduction of the automated risk management system in the regional customs authorities, inspectors used to carry out 100% documentary control and make decisions on the actual inspection of cargo in accordance with regulatory documents. Under such total control, 0.05% of declarations with violations were detected.</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79608417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869743"/>
          </a:xfrm>
        </p:spPr>
        <p:txBody>
          <a:bodyPr/>
          <a:lstStyle/>
          <a:p>
            <a:pPr rtl="0"/>
            <a:r>
              <a:rPr lang="en-US" b="0" i="0" u="none" strike="noStrike" kern="100" baseline="0" smtClean="0">
                <a:latin typeface="Times New Roman" panose="02020603050405020304" pitchFamily="18" charset="0"/>
              </a:rPr>
              <a:t>Work on improving the efficiency of customs control in Italy began in 1997. The work was based on the following principle: if 100% of all customs documents are checked, such control cannot be effective, so the transition to selective customs control took place. As a result of the research, an automated risk management system was built. The possibility of filing declarations electronically was introduced in 1996,</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418118663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However, electronic digital signatures were not used, so paper copies of documents remained the main source of information.</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04061580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3116238"/>
          </a:xfrm>
        </p:spPr>
        <p:txBody>
          <a:bodyPr/>
          <a:lstStyle/>
          <a:p>
            <a:pPr rtl="0"/>
            <a:r>
              <a:rPr lang="en-US" b="0" i="0" u="none" strike="noStrike" kern="100" baseline="0" smtClean="0">
                <a:latin typeface="Times New Roman" panose="02020603050405020304" pitchFamily="18" charset="0"/>
              </a:rPr>
              <a:t>The risk management system, which was launched in 1999, includes methodological, organisational and technical components. The objectives of the system and the organisation of its operation are generally in line with the Kyoto Convention. The functioning of the automated risk management information system is based on the prompt connection of the customs inspector to the central complex and the receipt of an automatic decision on which all his further actions are based. Risks are viewed as a category within the competence of the central management, but within the framework of the existing feedback system, regional customs authorities have the opportunity to apply for the creation of a new global or regional risk.</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51695283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The AIDA project (Automated Integrated System for Customs and Excise Goods) is currently being implemented in Italy to intensify risk analysis and management. The main activities of the project are:</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41348814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	introducing electronic documents and digital signatures into the customs clearance workflow;</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15219741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	expanding the scope of automatic verification of restrictions on prohibitions imposed by national and EU legislation;</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8561154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	Increasing the algorithmic capacity of the risk analysis system, including in terms of processing information from the customs services of other countries;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15277171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	Developing the customs duty payment system by interconnecting with banking systems and using banking capabilities;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19272533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	information interaction with foreign trade participants to implement automatic cargo tracking at airport and seaport warehouses (CARGO system).</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39321471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The AIDA system is focused on speeding up customs clearance and control processes, improving services to foreign trade participants, and introducing methods to speed up customs payments.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5256239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038746"/>
          </a:xfrm>
        </p:spPr>
        <p:txBody>
          <a:bodyPr/>
          <a:lstStyle/>
          <a:p>
            <a:pPr rtl="0"/>
            <a:r>
              <a:rPr lang="en-US" b="0" i="0" u="none" strike="noStrike" kern="100" baseline="0" smtClean="0">
                <a:latin typeface="Times New Roman" panose="02020603050405020304" pitchFamily="18" charset="0"/>
              </a:rPr>
              <a:t>The peculiarity of this project is that all automated customs clearance and control processes, including physical inspection processes, are placed in the system so that their results are available to the relevant customs specialists.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26446286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Methodologically, risk is implemented in the form of risk profiles, which may be:</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42629347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	mandatory (for certain types of goods);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416728625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	target (calculated based on actual data from the customs system);</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642893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	random (determined randomly and used to check the efficiency of the customs clearance and control system).</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95933233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8758" y="788113"/>
            <a:ext cx="6281408" cy="2492990"/>
          </a:xfrm>
        </p:spPr>
        <p:txBody>
          <a:bodyPr/>
          <a:lstStyle/>
          <a:p>
            <a:pPr rtl="0"/>
            <a:r>
              <a:rPr lang="en-US" b="0" i="0" u="none" strike="noStrike" kern="100" baseline="0" dirty="0" smtClean="0">
                <a:latin typeface="Times New Roman" panose="02020603050405020304" pitchFamily="18" charset="0"/>
              </a:rPr>
              <a:t>The system uses three types of "corridors": "green", "yellow</a:t>
            </a:r>
            <a:r>
              <a:rPr lang="en-US" b="0" kern="100" dirty="0">
                <a:latin typeface="Times New Roman" panose="02020603050405020304" pitchFamily="18" charset="0"/>
              </a:rPr>
              <a:t>", "red". If an automatic decision is made to send the submitted declaration to the "green" corridor, the goods are released into free circulation immediately after payment of customs duties. In this case, the acceleration and simplification of customs clearance procedures is achieved primarily due to the fact that goods are released into free circulation under the green corridor only on the basis of a declaration without supporting documents and without physical inspection. If </a:t>
            </a:r>
            <a:r>
              <a:rPr lang="en-US" b="0" kern="100" dirty="0" smtClean="0">
                <a:latin typeface="Times New Roman" panose="02020603050405020304" pitchFamily="18" charset="0"/>
              </a:rPr>
              <a:t>adopted </a:t>
            </a:r>
            <a:r>
              <a:rPr lang="en-US" b="0" kern="100" dirty="0">
                <a:latin typeface="Times New Roman" panose="02020603050405020304" pitchFamily="18" charset="0"/>
              </a:rPr>
              <a:t>the decision to send the declaration through the "yellow" corridor, the inspector carries out documentary control and, based on its results, a decision is made on the need for a physical inspection. For the purpose of documentary control, the inspector may request additional documents. Goods are released into free circulation after documentary control and payment of customs duties. If the decision is made to send the declaration through the "red" corridor, documentary control and physical inspection are carried out.</a:t>
            </a:r>
            <a:endParaRPr lang="en-US" b="0" i="0" u="none" strike="noStrike" kern="100" baseline="0" dirty="0" smtClean="0">
              <a:latin typeface="Times New Roman" panose="02020603050405020304" pitchFamily="18" charset="0"/>
            </a:endParaRP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72212243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When analysing the risk management system used in Italy, it is worth noting that the entire area of customs clearance and control is divided into 22 sectors (risk groups). Each sector includes risk profiles, and each profile is characterised by a set of indicators. An indicator is a value with a value.</a:t>
            </a:r>
          </a:p>
        </p:txBody>
      </p:sp>
    </p:spTree>
    <p:extLst>
      <p:ext uri="{BB962C8B-B14F-4D97-AF65-F5344CB8AC3E}">
        <p14:creationId xmlns:p14="http://schemas.microsoft.com/office/powerpoint/2010/main" val="87133457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285241"/>
          </a:xfrm>
        </p:spPr>
        <p:txBody>
          <a:bodyPr/>
          <a:lstStyle/>
          <a:p>
            <a:pPr rtl="0"/>
            <a:r>
              <a:rPr lang="en-US" b="0" i="0" u="none" strike="noStrike" kern="100" baseline="0" smtClean="0">
                <a:latin typeface="Times New Roman" panose="02020603050405020304" pitchFamily="18" charset="0"/>
              </a:rPr>
              <a:t>The created risk profile remains in the information system forever, but can be switched to passive mode. When a risk occurs, the system checks for a similar profile, either by activating it again or creating a new one. In total, the system contains approximately 3,000 profiles, of which 1,200-1,300 are active. The risk analysis and management system evaluates the effectiveness of the profiles on a monthly basis based on the data of the previous four months, and analyses the quality of the profiles and the results of the checks.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21107202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Risk management experience in the Republic of Poland</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5013267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661993"/>
          </a:xfrm>
        </p:spPr>
        <p:txBody>
          <a:bodyPr/>
          <a:lstStyle/>
          <a:p>
            <a:pPr rtl="0"/>
            <a:r>
              <a:rPr lang="en-US" b="0" i="0" u="none" strike="noStrike" kern="100" baseline="0" smtClean="0">
                <a:latin typeface="Times New Roman" panose="02020603050405020304" pitchFamily="18" charset="0"/>
              </a:rPr>
              <a:t>The approaches to building a risk management system in the Customs Administration of the Republic of Poland are very similar to those used in the Customs Service of Ukraine, as they are based on the same principles. As in most European countries, the Customs Administration of the Republic of Poland is subordinated to the Ministry of Finance.</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14146509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908489"/>
          </a:xfrm>
        </p:spPr>
        <p:txBody>
          <a:bodyPr/>
          <a:lstStyle/>
          <a:p>
            <a:pPr rtl="0"/>
            <a:r>
              <a:rPr lang="en-US" b="0" i="0" u="none" strike="noStrike" kern="100" baseline="0" smtClean="0">
                <a:latin typeface="Times New Roman" panose="02020603050405020304" pitchFamily="18" charset="0"/>
              </a:rPr>
              <a:t>The difference in approaches is that risk profiles in the customs authorities of Ukraine are developed and implemented in most cases at the central level, while in the customs administration of the Republic of Poland they are formed mainly at the regional level. At the central level, a central risk register is developed, on the basis of which work plans of the customs authorities aimed at minimising the identified risks are drawn up. Each customs chamber of the Republic of Poland, which has 16 units, has risk management departments with 10-14 employees. Risk profiles are developed by these departments and can be approved by their management or by the customs offices.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3198071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492990"/>
          </a:xfrm>
        </p:spPr>
        <p:txBody>
          <a:bodyPr/>
          <a:lstStyle/>
          <a:p>
            <a:pPr rtl="0"/>
            <a:r>
              <a:rPr lang="en-US" b="0" i="0" u="none" strike="noStrike" kern="100" baseline="0" smtClean="0">
                <a:latin typeface="Times New Roman" panose="02020603050405020304" pitchFamily="18" charset="0"/>
              </a:rPr>
              <a:t>The successful completion of the risk management system in the customs administration of the Republic of Poland is facilitated by access to specialised EU databases, as well as close cooperation both at the level of EU member states and at the level of structural units of the customs institutions of the Republic of Poland. The so-called Central Customs File is maintained, which stores data on any violations of customs legislation detected as a result of various measures and forms of customs control. This information is constantly processed in order to use it in risk profiles.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58626863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038746"/>
          </a:xfrm>
        </p:spPr>
        <p:txBody>
          <a:bodyPr/>
          <a:lstStyle/>
          <a:p>
            <a:pPr rtl="0"/>
            <a:r>
              <a:rPr lang="en-US" b="0" i="0" u="none" strike="noStrike" kern="100" baseline="0" smtClean="0">
                <a:latin typeface="Times New Roman" panose="02020603050405020304" pitchFamily="18" charset="0"/>
              </a:rPr>
              <a:t>The customs authorities of the Republic of Poland use several databases during customs control and customs clearance: separately for imports, exports and transit; and when passing goods and passengers across the customs border.</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41864123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454244"/>
          </a:xfrm>
        </p:spPr>
        <p:txBody>
          <a:bodyPr/>
          <a:lstStyle/>
          <a:p>
            <a:pPr rtl="0"/>
            <a:r>
              <a:rPr lang="en-US" b="0" i="0" u="none" strike="noStrike" kern="100" baseline="0" smtClean="0">
                <a:latin typeface="Times New Roman" panose="02020603050405020304" pitchFamily="18" charset="0"/>
              </a:rPr>
              <a:t>Risk management in the Customs Administration of the Republic of Poland is also carried out in a cyclical manner: risk identification and recognition, risk analysis, risk assessment and prioritisation, taking measures to apply adequate forms of customs control, risk minimisation, and evaluation of results.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6308462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285241"/>
          </a:xfrm>
        </p:spPr>
        <p:txBody>
          <a:bodyPr/>
          <a:lstStyle/>
          <a:p>
            <a:pPr rtl="0"/>
            <a:r>
              <a:rPr lang="en-US" b="0" i="0" u="none" strike="noStrike" kern="100" baseline="0" smtClean="0">
                <a:latin typeface="Times New Roman" panose="02020603050405020304" pitchFamily="18" charset="0"/>
              </a:rPr>
              <a:t>The experience of Polish colleagues in developing the national risk management system at the regional level may be useful. Significant advantages that contribute to the successful application of risk management methods in the customs administration of the Republic of Poland are also the regulatory and legal support for this issue in EU legislation, in particular the EU Customs Code, the developed infrastructure of the customs authorities, and the provision of the necessary technical means of customs control.</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66457123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Experience of risk management in the Republic of Lithuania (on the example of road border crossing points)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67642925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038746"/>
          </a:xfrm>
        </p:spPr>
        <p:txBody>
          <a:bodyPr/>
          <a:lstStyle/>
          <a:p>
            <a:pPr rtl="0"/>
            <a:r>
              <a:rPr lang="en-US" b="0" i="0" u="none" strike="noStrike" kern="100" baseline="0" smtClean="0">
                <a:latin typeface="Times New Roman" panose="02020603050405020304" pitchFamily="18" charset="0"/>
              </a:rPr>
              <a:t>Nowadays, it is impossible to imagine the process of identifying, analysing and assessing risks separately from information technology, which includes various software and information tools, number plate recognition systems, databases, etc.</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60816968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The following software and information systems shall be jointly used in the Customs Service of the Republic of Lithuania:</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49007576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	RIKS (Risk Assessment and Control System) is a risk assessment and management system;</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46556240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661993"/>
          </a:xfrm>
        </p:spPr>
        <p:txBody>
          <a:bodyPr/>
          <a:lstStyle/>
          <a:p>
            <a:pPr rtl="0"/>
            <a:r>
              <a:rPr lang="en-US" b="0" i="0" u="none" strike="noStrike" kern="100" baseline="0" smtClean="0">
                <a:latin typeface="Times New Roman" panose="02020603050405020304" pitchFamily="18" charset="0"/>
              </a:rPr>
              <a:t>–	NAS (Numberplates and Container Codes Recognition System) is a system for reading vehicle and container numbers at EU border crossings. This system displays a signal on the screen and generates an SMS message for the responsible person at the customs post about the number plates of vehicles that are on the "black list" (central or local);</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53025344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	NBVZS (National Case Management System) is a database of infringers and intellectual property;</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09304081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	CDW (Customs Data Warehouse) is a central data warehouse.</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18820048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454244"/>
          </a:xfrm>
        </p:spPr>
        <p:txBody>
          <a:bodyPr/>
          <a:lstStyle/>
          <a:p>
            <a:pPr rtl="0"/>
            <a:r>
              <a:rPr lang="en-US" b="0" i="0" u="none" strike="noStrike" kern="100" baseline="0" smtClean="0">
                <a:latin typeface="Times New Roman" panose="02020603050405020304" pitchFamily="18" charset="0"/>
              </a:rPr>
              <a:t>The Lithuanian risk management system has three levels of management: central level - management of databases, systems and risks at the national level; territorial level - work with the risk analysis and management system at the level of territorial customs offices; local level - operational, tactical risk search.</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72473051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Risk profiles are developed at both the central and regional levels. The automated risk management system at checkpoints sometimes uses so-called special risk profiles (informing authorised customs officials about the movement of certain vehicles in a particular country).</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82143937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across the customs border of the state, without issuing instructions to the inspector who directly exercises control at the checkpoint).</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19281960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077492"/>
          </a:xfrm>
        </p:spPr>
        <p:txBody>
          <a:bodyPr/>
          <a:lstStyle/>
          <a:p>
            <a:pPr rtl="0"/>
            <a:r>
              <a:rPr lang="en-US" b="0" i="0" u="none" strike="noStrike" kern="100" baseline="0" smtClean="0">
                <a:latin typeface="Times New Roman" panose="02020603050405020304" pitchFamily="18" charset="0"/>
              </a:rPr>
              <a:t>The approaches to organising the work of the customs authorities of the Republic of Lithuania on risk management and the distribution of tasks at different levels of management may be useful for the development of the Ukrainian risk management system. The experience of applying "special" risk profiles and the use of automatic number plate readers at checkpoints is also interesting (as the establishment of such systems is currently being actively pursued in Ukraine).</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419394373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8758" y="788113"/>
            <a:ext cx="6281408" cy="415498"/>
          </a:xfrm>
        </p:spPr>
        <p:txBody>
          <a:bodyPr/>
          <a:lstStyle/>
          <a:p>
            <a:pPr rtl="0"/>
            <a:r>
              <a:rPr lang="en-US" b="0" i="0" u="none" strike="noStrike" kern="100" baseline="0" dirty="0" smtClean="0">
                <a:latin typeface="Times New Roman" panose="02020603050405020304" pitchFamily="18" charset="0"/>
              </a:rPr>
              <a:t>6.3. Experience	management	customs	risks </a:t>
            </a:r>
            <a:r>
              <a:rPr lang="en-US" b="0" i="0" u="none" strike="noStrike" kern="100" baseline="0" dirty="0" smtClean="0">
                <a:latin typeface="Times New Roman" panose="02020603050405020304" pitchFamily="18" charset="0"/>
              </a:rPr>
              <a:t>in </a:t>
            </a:r>
            <a:r>
              <a:rPr lang="en-US" b="0" kern="100" dirty="0" smtClean="0">
                <a:latin typeface="Times New Roman" panose="02020603050405020304" pitchFamily="18" charset="0"/>
              </a:rPr>
              <a:t>countries </a:t>
            </a:r>
            <a:r>
              <a:rPr lang="en-US" b="0" kern="100" dirty="0">
                <a:latin typeface="Times New Roman" panose="02020603050405020304" pitchFamily="18" charset="0"/>
              </a:rPr>
              <a:t>of the	Asia-Pacific region</a:t>
            </a:r>
            <a:endParaRPr lang="ru-RU" b="0" i="0" u="none" strike="noStrike" kern="100" baseline="0" dirty="0" smtClean="0">
              <a:latin typeface="Times New Roman" panose="02020603050405020304" pitchFamily="18" charset="0"/>
            </a:endParaRP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91818049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Today, the international standard AS/NZS ISO 31000:2009, developed by the customs services of Australia and New Zealand, is the fundamental theoretical basis for the application of risk management by all the world's leading customs services.</a:t>
            </a:r>
          </a:p>
        </p:txBody>
      </p:sp>
    </p:spTree>
    <p:extLst>
      <p:ext uri="{BB962C8B-B14F-4D97-AF65-F5344CB8AC3E}">
        <p14:creationId xmlns:p14="http://schemas.microsoft.com/office/powerpoint/2010/main" val="29276227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454244"/>
          </a:xfrm>
        </p:spPr>
        <p:txBody>
          <a:bodyPr/>
          <a:lstStyle/>
          <a:p>
            <a:pPr rtl="0"/>
            <a:r>
              <a:rPr lang="en-US" b="0" i="0" u="none" strike="noStrike" kern="100" baseline="0" smtClean="0">
                <a:latin typeface="Times New Roman" panose="02020603050405020304" pitchFamily="18" charset="0"/>
              </a:rPr>
              <a:t>For example, almost all international standards in the field of risk management in the customs industry are based on the many years of experience of the Australian Customs and Border Protection Service (ACBPS) and the New Zealand Customs Service (NZCS), which makes them one of the best structures of such competence in the world.</a:t>
            </a:r>
          </a:p>
        </p:txBody>
      </p:sp>
    </p:spTree>
    <p:extLst>
      <p:ext uri="{BB962C8B-B14F-4D97-AF65-F5344CB8AC3E}">
        <p14:creationId xmlns:p14="http://schemas.microsoft.com/office/powerpoint/2010/main" val="85488058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869743"/>
          </a:xfrm>
        </p:spPr>
        <p:txBody>
          <a:bodyPr/>
          <a:lstStyle/>
          <a:p>
            <a:pPr rtl="0"/>
            <a:r>
              <a:rPr lang="en-US" b="0" i="0" u="none" strike="noStrike" kern="100" baseline="0" smtClean="0">
                <a:latin typeface="Times New Roman" panose="02020603050405020304" pitchFamily="18" charset="0"/>
              </a:rPr>
              <a:t>The need to introduce risk management principles into the practice of ACBPS (ACS - Australian Customs Service) and a detailed description of this process, based on the national Australian-New Zealand risk management standards AS/NZS 4360:1995 (4360:1999, 4360:2004), which was later included in the World Customs Organisation's Risk Management Guidelines and integrated into Chapter 6 of the Kyoto Convention.</a:t>
            </a:r>
          </a:p>
        </p:txBody>
      </p:sp>
    </p:spTree>
    <p:extLst>
      <p:ext uri="{BB962C8B-B14F-4D97-AF65-F5344CB8AC3E}">
        <p14:creationId xmlns:p14="http://schemas.microsoft.com/office/powerpoint/2010/main" val="157621367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908489"/>
          </a:xfrm>
        </p:spPr>
        <p:txBody>
          <a:bodyPr/>
          <a:lstStyle/>
          <a:p>
            <a:pPr rtl="0"/>
            <a:r>
              <a:rPr lang="en-US" b="0" i="0" u="none" strike="noStrike" kern="100" baseline="0" smtClean="0">
                <a:latin typeface="Times New Roman" panose="02020603050405020304" pitchFamily="18" charset="0"/>
              </a:rPr>
              <a:t>Recognising the need to move to a new philosophy of organisation and shift the focus from physical inspections and specific operations to risk management and the entity's overall performance, ACS, in accordance with the recommendations of the Industry Panel on Customs Reforms, restructured nine key areas of business for Australia's foreign trade, For in-depth analysis of each of them, National Business Centres (NBC) were established on the basis of ACS, as well as the Commercial Compliance Office (CCO), which was responsible for coordinating the development, review and analysis of performance indicators of national strategies and standards.</a:t>
            </a:r>
          </a:p>
        </p:txBody>
      </p:sp>
      <p:sp>
        <p:nvSpPr>
          <p:cNvPr id="3" name="Текст 2"/>
          <p:cNvSpPr>
            <a:spLocks noGrp="1"/>
          </p:cNvSpPr>
          <p:nvPr>
            <p:ph type="body" idx="1"/>
          </p:nvPr>
        </p:nvSpPr>
        <p:spPr>
          <a:xfrm>
            <a:off x="267475" y="930928"/>
            <a:ext cx="3465195" cy="184666"/>
          </a:xfrm>
        </p:spPr>
        <p:txBody>
          <a:bodyPr/>
          <a:lstStyle/>
          <a:p>
            <a:endParaRPr lang="en-US" dirty="0"/>
          </a:p>
        </p:txBody>
      </p:sp>
    </p:spTree>
    <p:extLst>
      <p:ext uri="{BB962C8B-B14F-4D97-AF65-F5344CB8AC3E}">
        <p14:creationId xmlns:p14="http://schemas.microsoft.com/office/powerpoint/2010/main" val="307117198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ACBPS has identified 11 priority risk monitoring areas across the entire risk spectrum.</a:t>
            </a:r>
          </a:p>
        </p:txBody>
      </p:sp>
    </p:spTree>
    <p:extLst>
      <p:ext uri="{BB962C8B-B14F-4D97-AF65-F5344CB8AC3E}">
        <p14:creationId xmlns:p14="http://schemas.microsoft.com/office/powerpoint/2010/main" val="329051940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dirty="0" smtClean="0">
                <a:latin typeface="Times New Roman" panose="02020603050405020304" pitchFamily="18" charset="0"/>
              </a:rPr>
              <a:t>The risk management process at ACBPS is based on the Standard, AS/NZS ISO 31000:2009. Risk management - Principles and guidelines, which provides general guidance on the implementation and </a:t>
            </a:r>
            <a:r>
              <a:rPr lang="en-US" b="0" i="0" u="none" strike="noStrike" kern="100" baseline="0" dirty="0" err="1" smtClean="0">
                <a:latin typeface="Times New Roman" panose="02020603050405020304" pitchFamily="18" charset="0"/>
              </a:rPr>
              <a:t>realisation</a:t>
            </a:r>
            <a:r>
              <a:rPr lang="en-US" b="0" i="0" u="none" strike="noStrike" kern="100" baseline="0" dirty="0" smtClean="0">
                <a:latin typeface="Times New Roman" panose="02020603050405020304" pitchFamily="18" charset="0"/>
              </a:rPr>
              <a:t> of risk management, expressed through a methodology of 7 cyclical steps that</a:t>
            </a:r>
          </a:p>
        </p:txBody>
      </p:sp>
    </p:spTree>
    <p:extLst>
      <p:ext uri="{BB962C8B-B14F-4D97-AF65-F5344CB8AC3E}">
        <p14:creationId xmlns:p14="http://schemas.microsoft.com/office/powerpoint/2010/main" val="385732133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ensure better decision-making by providing an understanding of risks and their impact: setting the context; identifying risk; analysing risk; assessing risk; implementing mitigation measures; engaging (communicating) and consulting; monitoring and evaluating results.</a:t>
            </a:r>
          </a:p>
        </p:txBody>
      </p:sp>
    </p:spTree>
    <p:extLst>
      <p:ext uri="{BB962C8B-B14F-4D97-AF65-F5344CB8AC3E}">
        <p14:creationId xmlns:p14="http://schemas.microsoft.com/office/powerpoint/2010/main" val="387793612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454244"/>
          </a:xfrm>
        </p:spPr>
        <p:txBody>
          <a:bodyPr/>
          <a:lstStyle/>
          <a:p>
            <a:pPr rtl="0"/>
            <a:r>
              <a:rPr lang="en-US" b="0" i="0" u="none" strike="noStrike" kern="100" baseline="0" smtClean="0">
                <a:latin typeface="Times New Roman" panose="02020603050405020304" pitchFamily="18" charset="0"/>
              </a:rPr>
              <a:t>Today, ACBPS is organised around five programmes to ensure the security and commercial interests of the border protection, supporting legitimate trade and travel: Passenger facilitation, Trade facilitation, Border protection and enforcement, Civil maritime surveillance and response, and Border-related revenue collection.</a:t>
            </a:r>
          </a:p>
        </p:txBody>
      </p:sp>
    </p:spTree>
    <p:extLst>
      <p:ext uri="{BB962C8B-B14F-4D97-AF65-F5344CB8AC3E}">
        <p14:creationId xmlns:p14="http://schemas.microsoft.com/office/powerpoint/2010/main" val="147179167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The New Zealand Customs Service, acting alongside ACBPS as a co-founder of the above-mentioned Risk Management Standards, is certainly indicative of the implementation and development of public risk management mechanisms in the customs industry.</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15537359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4" y="455068"/>
            <a:ext cx="6100385" cy="2908489"/>
          </a:xfrm>
        </p:spPr>
        <p:txBody>
          <a:bodyPr/>
          <a:lstStyle/>
          <a:p>
            <a:pPr rtl="0"/>
            <a:r>
              <a:rPr lang="en-US" b="0" i="0" u="none" strike="noStrike" kern="100" baseline="0" dirty="0" smtClean="0">
                <a:latin typeface="Times New Roman" panose="02020603050405020304" pitchFamily="18" charset="0"/>
              </a:rPr>
              <a:t>Prior to the introduction of the first computer system CASPER by NZCS in 1981, the customs clearance process took up to 10 days and involved the verification of approximately 60 documents. This trade process automation system, which became a platform for implementing the principles of random selection and identification of high-risk goods, operated for 16 years and was then decommissioned due to the high cost of its maintenance and the inability to adapt to the dynamism of market and economic conditions. Instead, in 1990, the Customs </a:t>
            </a:r>
            <a:r>
              <a:rPr lang="en-US" b="0" i="0" u="none" strike="noStrike" kern="100" baseline="0" dirty="0" err="1" smtClean="0">
                <a:latin typeface="Times New Roman" panose="02020603050405020304" pitchFamily="18" charset="0"/>
              </a:rPr>
              <a:t>Modernisation</a:t>
            </a:r>
            <a:r>
              <a:rPr lang="en-US" b="0" i="0" u="none" strike="noStrike" kern="100" baseline="0" dirty="0" smtClean="0">
                <a:latin typeface="Times New Roman" panose="02020603050405020304" pitchFamily="18" charset="0"/>
              </a:rPr>
              <a:t> </a:t>
            </a:r>
            <a:r>
              <a:rPr lang="en-US" b="0" i="0" u="none" strike="noStrike" kern="100" baseline="0" dirty="0" err="1" smtClean="0">
                <a:latin typeface="Times New Roman" panose="02020603050405020304" pitchFamily="18" charset="0"/>
              </a:rPr>
              <a:t>Programme</a:t>
            </a:r>
            <a:r>
              <a:rPr lang="en-US" b="0" i="0" u="none" strike="noStrike" kern="100" baseline="0" dirty="0" smtClean="0">
                <a:latin typeface="Times New Roman" panose="02020603050405020304" pitchFamily="18" charset="0"/>
              </a:rPr>
              <a:t> (</a:t>
            </a:r>
            <a:r>
              <a:rPr lang="en-US" b="0" i="0" u="none" strike="noStrike" kern="100" baseline="0" dirty="0" err="1" smtClean="0">
                <a:latin typeface="Times New Roman" panose="02020603050405020304" pitchFamily="18" charset="0"/>
              </a:rPr>
              <a:t>CusMod</a:t>
            </a:r>
            <a:r>
              <a:rPr lang="en-US" b="0" i="0" u="none" strike="noStrike" kern="100" baseline="0" dirty="0" smtClean="0">
                <a:latin typeface="Times New Roman" panose="02020603050405020304" pitchFamily="18" charset="0"/>
              </a:rPr>
              <a:t> </a:t>
            </a:r>
            <a:r>
              <a:rPr lang="en-US" b="0" i="0" u="none" strike="noStrike" kern="100" baseline="0" dirty="0" err="1" smtClean="0">
                <a:latin typeface="Times New Roman" panose="02020603050405020304" pitchFamily="18" charset="0"/>
              </a:rPr>
              <a:t>Programme</a:t>
            </a:r>
            <a:r>
              <a:rPr lang="en-US" b="0" i="0" u="none" strike="noStrike" kern="100" baseline="0" dirty="0" smtClean="0">
                <a:latin typeface="Times New Roman" panose="02020603050405020304" pitchFamily="18" charset="0"/>
              </a:rPr>
              <a:t>) was introduced, which not only led to the introduction of the latest information technologies, but also led to the establishment of risk management priorities at the national level based on government priorities for border protection and security. From the NZCS perspective, risk is defined as the probability of certain events occurring: no probability, low probability, probable risk, highly probable risk, practically certain, and the consequences of its possible </a:t>
            </a:r>
            <a:r>
              <a:rPr lang="en-US" b="0" i="0" u="none" strike="noStrike" kern="100" baseline="0" dirty="0" err="1" smtClean="0">
                <a:latin typeface="Times New Roman" panose="02020603050405020304" pitchFamily="18" charset="0"/>
              </a:rPr>
              <a:t>realisation</a:t>
            </a:r>
            <a:r>
              <a:rPr lang="en-US" b="0" i="0" u="none" strike="noStrike" kern="100" baseline="0" dirty="0" smtClean="0">
                <a:latin typeface="Times New Roman" panose="02020603050405020304" pitchFamily="18" charset="0"/>
              </a:rPr>
              <a:t>: minor, moderate, significant, severe, very severe. </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423323216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869743"/>
          </a:xfrm>
        </p:spPr>
        <p:txBody>
          <a:bodyPr/>
          <a:lstStyle/>
          <a:p>
            <a:pPr rtl="0"/>
            <a:r>
              <a:rPr lang="en-US" b="0" i="0" u="none" strike="noStrike" kern="100" baseline="0" smtClean="0">
                <a:latin typeface="Times New Roman" panose="02020603050405020304" pitchFamily="18" charset="0"/>
              </a:rPr>
              <a:t>Risk management in customs is considered by the NZCS as a certain culture, processes, systems and structures, the development of which is aimed at managing potential risks and their adverse effects, taking into account the priority areas of NZCS functioning established at the national level: trade, travel, protection (security) and fees, as well as the identification of objects of control: persons, goods and vehicles.</a:t>
            </a:r>
          </a:p>
        </p:txBody>
      </p:sp>
    </p:spTree>
    <p:extLst>
      <p:ext uri="{BB962C8B-B14F-4D97-AF65-F5344CB8AC3E}">
        <p14:creationId xmlns:p14="http://schemas.microsoft.com/office/powerpoint/2010/main" val="389833215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Within the NZCS, a special intelligence group is responsible for assessing, prioritising and developing recommendations to address risks. The group's functioning is based on the fundamental principle that those who assess risk should not manage it.</a:t>
            </a:r>
          </a:p>
        </p:txBody>
      </p:sp>
    </p:spTree>
    <p:extLst>
      <p:ext uri="{BB962C8B-B14F-4D97-AF65-F5344CB8AC3E}">
        <p14:creationId xmlns:p14="http://schemas.microsoft.com/office/powerpoint/2010/main" val="354142994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Threat assessment and identification of border-related risks is carried out by the Integrated Targeting and Operations Centre (ITOC), which was established in 2010- 2011 and is responsible for allocating resources to ensure the effectiveness of this process. All information</a:t>
            </a:r>
          </a:p>
        </p:txBody>
      </p:sp>
    </p:spTree>
    <p:extLst>
      <p:ext uri="{BB962C8B-B14F-4D97-AF65-F5344CB8AC3E}">
        <p14:creationId xmlns:p14="http://schemas.microsoft.com/office/powerpoint/2010/main" val="309408861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information on individuals, goods and vehicles at risk is accumulated in the ITOC in order to plan, initiate and coordinate appropriate response measures at the operational level.</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34525593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077492"/>
          </a:xfrm>
        </p:spPr>
        <p:txBody>
          <a:bodyPr/>
          <a:lstStyle/>
          <a:p>
            <a:pPr rtl="0"/>
            <a:r>
              <a:rPr lang="en-US" b="0" i="0" u="none" strike="noStrike" kern="100" baseline="0" smtClean="0">
                <a:latin typeface="Times New Roman" panose="02020603050405020304" pitchFamily="18" charset="0"/>
              </a:rPr>
              <a:t>One of the most important areas of NZCS development is the development of the Joint Border Management System (JBMS) to replace outdated and limited systems used by different agencies and to ensure a multi-agency approach to border risk assessment and management. The JBMS is a full integrated border management system that aims to provide NZCS and the Ministry of Industry with up-to-date risk assessment information using the latest information technology.</a:t>
            </a:r>
          </a:p>
        </p:txBody>
      </p:sp>
    </p:spTree>
    <p:extLst>
      <p:ext uri="{BB962C8B-B14F-4D97-AF65-F5344CB8AC3E}">
        <p14:creationId xmlns:p14="http://schemas.microsoft.com/office/powerpoint/2010/main" val="281317979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3116238"/>
          </a:xfrm>
        </p:spPr>
        <p:txBody>
          <a:bodyPr/>
          <a:lstStyle/>
          <a:p>
            <a:pPr rtl="0"/>
            <a:r>
              <a:rPr lang="en-US" b="0" i="0" u="none" strike="noStrike" kern="100" baseline="0" smtClean="0">
                <a:latin typeface="Times New Roman" panose="02020603050405020304" pitchFamily="18" charset="0"/>
              </a:rPr>
              <a:t>Thus, ACBPS and NZCS are in fact recognised leaders not only in the field of introducing risk management into the practice of customs control based on the latest information technologies, but also in the field of standardising risk management procedures. These standards, aimed at ensuring a balance between facilitating legitimate trade and ensuring the security of movement, acceleration and increase of trade turnover, require implementation in the practice of the customs authorities, in particular in terms of bringing the risk management process into line, developing software and information support for customs control automation and making effective, informed management decisions.</a:t>
            </a:r>
          </a:p>
        </p:txBody>
      </p:sp>
    </p:spTree>
    <p:extLst>
      <p:ext uri="{BB962C8B-B14F-4D97-AF65-F5344CB8AC3E}">
        <p14:creationId xmlns:p14="http://schemas.microsoft.com/office/powerpoint/2010/main" val="13054314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Risk management experience in the People's Republic of China (PRC)</a:t>
            </a:r>
          </a:p>
        </p:txBody>
      </p:sp>
    </p:spTree>
    <p:extLst>
      <p:ext uri="{BB962C8B-B14F-4D97-AF65-F5344CB8AC3E}">
        <p14:creationId xmlns:p14="http://schemas.microsoft.com/office/powerpoint/2010/main" val="403936491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3323987"/>
          </a:xfrm>
        </p:spPr>
        <p:txBody>
          <a:bodyPr/>
          <a:lstStyle/>
          <a:p>
            <a:pPr rtl="0"/>
            <a:r>
              <a:rPr lang="en-US" b="0" i="0" u="none" strike="noStrike" kern="100" baseline="0" dirty="0" smtClean="0">
                <a:latin typeface="Times New Roman" panose="02020603050405020304" pitchFamily="18" charset="0"/>
              </a:rPr>
              <a:t>The Chinese customs service, like the customs services of many countries around the world, f a c e s t h e task of carefully controlling the movement of goods across the customs border while facilitating and simplifying trade for foreign trade entities. Since the implementation of the reform on the Chinese mainland, especially in the last decade, there has been a rapid growth in foreign trade. I n 2004, China's customs cleared a total of 2.07 billion </a:t>
            </a:r>
            <a:r>
              <a:rPr lang="en-US" b="0" i="0" u="none" strike="noStrike" kern="100" baseline="0" dirty="0" err="1" smtClean="0">
                <a:latin typeface="Times New Roman" panose="02020603050405020304" pitchFamily="18" charset="0"/>
              </a:rPr>
              <a:t>tonnes</a:t>
            </a:r>
            <a:r>
              <a:rPr lang="en-US" b="0" i="0" u="none" strike="noStrike" kern="100" baseline="0" dirty="0" smtClean="0">
                <a:latin typeface="Times New Roman" panose="02020603050405020304" pitchFamily="18" charset="0"/>
              </a:rPr>
              <a:t> of imported and exported goods worth USD 1,155 billion. In 2004, China's customs processed 2.07 billion </a:t>
            </a:r>
            <a:r>
              <a:rPr lang="en-US" b="0" i="0" u="none" strike="noStrike" kern="100" baseline="0" dirty="0" err="1" smtClean="0">
                <a:latin typeface="Times New Roman" panose="02020603050405020304" pitchFamily="18" charset="0"/>
              </a:rPr>
              <a:t>tonnes</a:t>
            </a:r>
            <a:r>
              <a:rPr lang="en-US" b="0" i="0" u="none" strike="noStrike" kern="100" baseline="0" dirty="0" smtClean="0">
                <a:latin typeface="Times New Roman" panose="02020603050405020304" pitchFamily="18" charset="0"/>
              </a:rPr>
              <a:t> of imported and exported goods worth USD 1,155 billion, 34.64 million imports of cars and aircraft, and 232.59 million passengers, which is 9.9 times, 8.27 times, and </a:t>
            </a:r>
            <a:r>
              <a:rPr lang="en-US" b="0" kern="100" dirty="0">
                <a:latin typeface="Times New Roman" panose="02020603050405020304" pitchFamily="18" charset="0"/>
              </a:rPr>
              <a:t>8.27 times, respectively, </a:t>
            </a:r>
            <a:r>
              <a:rPr lang="en-US" b="0" kern="100" dirty="0" smtClean="0">
                <a:latin typeface="Times New Roman" panose="02020603050405020304" pitchFamily="18" charset="0"/>
              </a:rPr>
              <a:t>the </a:t>
            </a:r>
            <a:r>
              <a:rPr lang="en-US" b="0" kern="100" dirty="0">
                <a:latin typeface="Times New Roman" panose="02020603050405020304" pitchFamily="18" charset="0"/>
              </a:rPr>
              <a:t>and 10 times more than in 1990.</a:t>
            </a:r>
            <a:endParaRPr lang="en-US" b="0" i="0" u="none" strike="noStrike" kern="100" baseline="0" dirty="0" smtClean="0">
              <a:latin typeface="Times New Roman" panose="02020603050405020304" pitchFamily="18" charset="0"/>
            </a:endParaRP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11790653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454244"/>
          </a:xfrm>
        </p:spPr>
        <p:txBody>
          <a:bodyPr/>
          <a:lstStyle/>
          <a:p>
            <a:pPr rtl="0"/>
            <a:r>
              <a:rPr lang="en-US" b="0" i="0" u="none" strike="noStrike" kern="100" baseline="0" smtClean="0">
                <a:latin typeface="Times New Roman" panose="02020603050405020304" pitchFamily="18" charset="0"/>
              </a:rPr>
              <a:t>Risk management in Chinese customs activities has been introduced since 1994, and at the same time, customs post-audit was introduced as a form of external control. The development of risk management in the Chinese customs service has three stages, including implementation, practice and further development.</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90480974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Implementation period (1994-1997)</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04222297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661993"/>
          </a:xfrm>
        </p:spPr>
        <p:txBody>
          <a:bodyPr/>
          <a:lstStyle/>
          <a:p>
            <a:pPr rtl="0"/>
            <a:r>
              <a:rPr lang="en-US" b="0" i="0" u="none" strike="noStrike" kern="100" baseline="0" smtClean="0">
                <a:latin typeface="Times New Roman" panose="02020603050405020304" pitchFamily="18" charset="0"/>
              </a:rPr>
              <a:t>In the mid-1990s, with the beginning of theoretical research on the creation of a modern customs system, the Chinese customs service began to pay attention to the practice and experience of customs services in other countries, such as America, the Netherlands and Australia. Advanced management theories and techniques, including risk management, were studied.</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7280893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908489"/>
          </a:xfrm>
        </p:spPr>
        <p:txBody>
          <a:bodyPr/>
          <a:lstStyle/>
          <a:p>
            <a:pPr rtl="0"/>
            <a:r>
              <a:rPr lang="en-US" b="0" i="0" u="none" strike="noStrike" kern="100" baseline="0" dirty="0" smtClean="0">
                <a:latin typeface="Times New Roman" panose="02020603050405020304" pitchFamily="18" charset="0"/>
              </a:rPr>
              <a:t>The achievements of this period include: firstly, the introduction and basic </a:t>
            </a:r>
            <a:r>
              <a:rPr lang="en-US" b="0" i="0" u="none" strike="noStrike" kern="100" baseline="0" dirty="0" err="1" smtClean="0">
                <a:latin typeface="Times New Roman" panose="02020603050405020304" pitchFamily="18" charset="0"/>
              </a:rPr>
              <a:t>organisation</a:t>
            </a:r>
            <a:r>
              <a:rPr lang="en-US" b="0" i="0" u="none" strike="noStrike" kern="100" baseline="0" dirty="0" smtClean="0">
                <a:latin typeface="Times New Roman" panose="02020603050405020304" pitchFamily="18" charset="0"/>
              </a:rPr>
              <a:t> of the customs audit system, which strengthened the system of prevention and control of post-clearance risk; secondly, the development of customs clearance automation and, to date, the development of CTA, which is a system of </a:t>
            </a:r>
            <a:r>
              <a:rPr lang="en-US" b="0" kern="100" dirty="0">
                <a:latin typeface="Times New Roman" panose="02020603050405020304" pitchFamily="18" charset="0"/>
              </a:rPr>
              <a:t>requesting and analysis of common data based on the RDB, to support further risk analysis and control and to lay the groundwork for effective implementation and concrete application of risk management; third, the creation of dedicated data analysis departments at headquarters and regional offices, which helped to build a professional risk management team.</a:t>
            </a:r>
            <a:endParaRPr lang="en-US" b="0" i="0" u="none" strike="noStrike" kern="100" baseline="0" dirty="0" smtClean="0">
              <a:latin typeface="Times New Roman" panose="02020603050405020304" pitchFamily="18" charset="0"/>
            </a:endParaRP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17189489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Practical period (1998-2002)</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11062807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1950" y="492346"/>
            <a:ext cx="5867400" cy="623248"/>
          </a:xfrm>
        </p:spPr>
        <p:txBody>
          <a:bodyPr/>
          <a:lstStyle/>
          <a:p>
            <a:pPr rtl="0"/>
            <a:r>
              <a:rPr lang="en-US" b="0" i="0" u="none" strike="noStrike" kern="100" baseline="0" dirty="0" smtClean="0">
                <a:latin typeface="Times New Roman" panose="02020603050405020304" pitchFamily="18" charset="0"/>
              </a:rPr>
              <a:t>The key at this stage is the comprehensive application of risk management to create a risk management system.</a:t>
            </a:r>
          </a:p>
        </p:txBody>
      </p:sp>
      <p:sp>
        <p:nvSpPr>
          <p:cNvPr id="4" name="Заголовок 1"/>
          <p:cNvSpPr txBox="1">
            <a:spLocks/>
          </p:cNvSpPr>
          <p:nvPr/>
        </p:nvSpPr>
        <p:spPr>
          <a:xfrm>
            <a:off x="262957" y="1355725"/>
            <a:ext cx="6709985" cy="1586457"/>
          </a:xfrm>
          <a:prstGeom prst="rect">
            <a:avLst/>
          </a:prstGeom>
        </p:spPr>
        <p:txBody>
          <a:bodyPr wrap="square" lIns="0" tIns="0" rIns="0" bIns="0">
            <a:spAutoFit/>
          </a:bodyPr>
          <a:lstStyle>
            <a:lvl1pPr>
              <a:defRPr sz="1350" b="1" i="0">
                <a:solidFill>
                  <a:srgbClr val="424242"/>
                </a:solidFill>
                <a:latin typeface="Arial Narrow"/>
                <a:ea typeface="+mj-ea"/>
                <a:cs typeface="Arial Narrow"/>
              </a:defRPr>
            </a:lvl1pPr>
          </a:lstStyle>
          <a:p>
            <a:pPr rtl="0"/>
            <a:r>
              <a:rPr lang="en-US" b="0" kern="100" smtClean="0">
                <a:latin typeface="Times New Roman" panose="02020603050405020304" pitchFamily="18" charset="0"/>
              </a:rPr>
              <a:t>In 1998, the first phase of the modernisation strategy of the Chinese customs service began. As an advanced management ideology and technical method of risk management, it was used to reform customs control models and restructure the clearance process. During this period, the PRC Customs Service created a decision- making system for choosing a channel based on the initial determination of the risk of the operation. A risk profile and coverage system was developed to identify risk and categorise it during clearance, and a risk information management network was developed to collect, process and provide early warning of risk.</a:t>
            </a:r>
            <a:endParaRPr lang="en-US" b="0" kern="100" dirty="0" smtClean="0">
              <a:latin typeface="Times New Roman" panose="02020603050405020304" pitchFamily="18" charset="0"/>
            </a:endParaRPr>
          </a:p>
        </p:txBody>
      </p:sp>
    </p:spTree>
    <p:extLst>
      <p:ext uri="{BB962C8B-B14F-4D97-AF65-F5344CB8AC3E}">
        <p14:creationId xmlns:p14="http://schemas.microsoft.com/office/powerpoint/2010/main" val="53570923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Meanwhile, computerised management systems have been developed to improve the control of processing and overall management:</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20435591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a channel-based decision-making system;</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88612714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a system of risk profiling and coverage;</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51171796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a system for evaluating law enforcement actions;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66203662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a system for analysing and controlling tariffs.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02204088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661993"/>
          </a:xfrm>
        </p:spPr>
        <p:txBody>
          <a:bodyPr/>
          <a:lstStyle/>
          <a:p>
            <a:pPr rtl="0"/>
            <a:r>
              <a:rPr lang="en-US" b="0" i="0" u="none" strike="noStrike" kern="100" baseline="0" smtClean="0">
                <a:latin typeface="Times New Roman" panose="02020603050405020304" pitchFamily="18" charset="0"/>
              </a:rPr>
              <a:t>The channelised decision-making system was developed according to predefined indices for customs control, duty collection, trade restrictions, and risk index, and can distinguish, verify and reconcile declared electronic data. Based on the 3-channel standard, the data in the declaration can be automatically routed through various channels in customs clearance procedures: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24251653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623248"/>
          </a:xfrm>
        </p:spPr>
        <p:txBody>
          <a:bodyPr/>
          <a:lstStyle/>
          <a:p>
            <a:pPr rtl="0"/>
            <a:r>
              <a:rPr lang="en-US" b="0" i="0" u="none" strike="noStrike" kern="100" baseline="0" smtClean="0">
                <a:latin typeface="Times New Roman" panose="02020603050405020304" pitchFamily="18" charset="0"/>
              </a:rPr>
              <a:t>–	red channel (verification through actual physical inspection, goods are released after verification);</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02013898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038746"/>
          </a:xfrm>
        </p:spPr>
        <p:txBody>
          <a:bodyPr/>
          <a:lstStyle/>
          <a:p>
            <a:pPr rtl="0"/>
            <a:r>
              <a:rPr lang="en-US" b="0" i="0" u="none" strike="noStrike" kern="100" baseline="0" smtClean="0">
                <a:latin typeface="Times New Roman" panose="02020603050405020304" pitchFamily="18" charset="0"/>
              </a:rPr>
              <a:t>–	orange channel (document examination, global verification and reconciliation based on electronic data with the possibility of actual physical inspection. Goods are released after verification);</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07896901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246495"/>
          </a:xfrm>
        </p:spPr>
        <p:txBody>
          <a:bodyPr/>
          <a:lstStyle/>
          <a:p>
            <a:pPr rtl="0"/>
            <a:r>
              <a:rPr lang="en-US" b="0" i="0" u="none" strike="noStrike" kern="100" baseline="0" smtClean="0">
                <a:latin typeface="Times New Roman" panose="02020603050405020304" pitchFamily="18" charset="0"/>
              </a:rPr>
              <a:t>–	green channel (on-site checkpoint, through which classified management and stepwise control of declarations were implemented, or general checks with possible further checks based on documents and electronic data after the goods have been cleared).</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4607094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869743"/>
          </a:xfrm>
        </p:spPr>
        <p:txBody>
          <a:bodyPr/>
          <a:lstStyle/>
          <a:p>
            <a:pPr rtl="0"/>
            <a:r>
              <a:rPr lang="en-US" b="0" i="0" u="none" strike="noStrike" kern="100" baseline="0" smtClean="0">
                <a:latin typeface="Times New Roman" panose="02020603050405020304" pitchFamily="18" charset="0"/>
              </a:rPr>
              <a:t>The risk profiling and coverage system can identify risk objects, define the range of profiles, and issue risk instructions before the arrival of goods or directly during the paperwork. As a result, the computer application system can detect risk indicators in the declaration data during customs clearance, import control, transport, waybill, enterprise management, etc. Accordingly, a risk warning is sent to the relevant items or paragraphs.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13255672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869743"/>
          </a:xfrm>
        </p:spPr>
        <p:txBody>
          <a:bodyPr/>
          <a:lstStyle/>
          <a:p>
            <a:pPr rtl="0"/>
            <a:r>
              <a:rPr lang="en-US" b="0" i="0" u="none" strike="noStrike" kern="100" baseline="0" smtClean="0">
                <a:latin typeface="Times New Roman" panose="02020603050405020304" pitchFamily="18" charset="0"/>
              </a:rPr>
              <a:t>The Law Enforcement Assessment System was developed in early 1999. Using a professional statistical analysis system (SAS), an analyst can quantify and macro- analyse the scale of smuggling, the quality of collection, the level of control of imported/exported goods and trade across the country or individual control sectors in order to identify existing problems and errors in customs control and find clues to identify and analyse risks.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301812163"/>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492990"/>
          </a:xfrm>
        </p:spPr>
        <p:txBody>
          <a:bodyPr/>
          <a:lstStyle/>
          <a:p>
            <a:pPr rtl="0"/>
            <a:r>
              <a:rPr lang="en-US" b="0" i="0" u="none" strike="noStrike" kern="100" baseline="0" smtClean="0">
                <a:latin typeface="Times New Roman" panose="02020603050405020304" pitchFamily="18" charset="0"/>
              </a:rPr>
              <a:t>The tariff analysis and control system uses database and data retrieval techniques. The fee collection analyst can analyse the structure of imported goods, sources of tariffs and payment of fees throughout the country or in its regions and assess the level of implementation of legislation on the payment of customs fees and determination of customs value. In addition, through benchmarking, analysts can identify information on price fraud in relation to imported goods, which is the basis for researching and compiling price risk indices and auditing companies suspected of price fraud.</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89050405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908489"/>
          </a:xfrm>
        </p:spPr>
        <p:txBody>
          <a:bodyPr/>
          <a:lstStyle/>
          <a:p>
            <a:pPr rtl="0"/>
            <a:r>
              <a:rPr lang="en-US" b="0" i="0" u="none" strike="noStrike" kern="100" baseline="0" smtClean="0">
                <a:latin typeface="Times New Roman" panose="02020603050405020304" pitchFamily="18" charset="0"/>
              </a:rPr>
              <a:t>The practice of this stage shows that risk management techniques have been widely applied in all areas of customs administration and have thus significantly improved management efficiency. However, risk management has so far been limited to the application of information management and data analysis techniques, concentrated on the tactical level, covering only the import direction and risk analysis during customs clearance on the ground. Its strategic potential has not been fully exploited in terms of reorganising customs management resources, improving the overall effectiveness of risk prevention and control, and harmonising control and trade facilitation.</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80766173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rtl="0"/>
            <a:r>
              <a:rPr lang="en-US" b="0" i="0" u="none" strike="noStrike" kern="100" baseline="0" smtClean="0">
                <a:latin typeface="Times New Roman" panose="02020603050405020304" pitchFamily="18" charset="0"/>
              </a:rPr>
              <a:t>The period of further development (2003-2013)</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77182755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The basis of this stage is the full application of risk management as the basis for the second stage of the development strategy and the general spread of risk management.</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796806338"/>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3116238"/>
          </a:xfrm>
        </p:spPr>
        <p:txBody>
          <a:bodyPr/>
          <a:lstStyle/>
          <a:p>
            <a:pPr rtl="0"/>
            <a:r>
              <a:rPr lang="en-US" b="0" i="0" u="none" strike="noStrike" kern="100" baseline="0" smtClean="0">
                <a:latin typeface="Times New Roman" panose="02020603050405020304" pitchFamily="18" charset="0"/>
              </a:rPr>
              <a:t>With its accession to the World Trade Organisation, the Chinese Customs Service has drawn up a plan for the second phase of customs modernisation. Taking risk management as a basis, the second stage is aimed at reforming and innovating management systems, regimes and methods in all possible directions by reorganising management resources, including organisation, information, technology, personnel, etc. With the implementation of this plan, the Chinese Customs Service will increase the efficiency and effectiveness of management, and will be able to effectively prevent and control the risk of smuggling and violations of the law, taking into account economic globalisation and the rapid development of the Chinese economy.</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70592954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869743"/>
          </a:xfrm>
        </p:spPr>
        <p:txBody>
          <a:bodyPr/>
          <a:lstStyle/>
          <a:p>
            <a:pPr rtl="0"/>
            <a:r>
              <a:rPr lang="en-US" b="0" i="0" u="none" strike="noStrike" kern="100" baseline="0" smtClean="0">
                <a:latin typeface="Times New Roman" panose="02020603050405020304" pitchFamily="18" charset="0"/>
              </a:rPr>
              <a:t>Thus, based on the experience and practice of several years, the Chinese Customs Service has developed a comprehensive risk management strategy for the period from 2004 to 2013. The strategic objective is "One system: an importer/exporter conformity assessment system. One mechanism: a mechanism for coordinating risk management in the customs administration. One platform: The customs risk management platform".</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400136598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The aforementioned "one system, one mechanism, one platform" mutually complement each other, form and jointly determine the overall structure of the risk management system in China.</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52176743"/>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869743"/>
          </a:xfrm>
        </p:spPr>
        <p:txBody>
          <a:bodyPr/>
          <a:lstStyle/>
          <a:p>
            <a:pPr rtl="0"/>
            <a:r>
              <a:rPr lang="en-US" b="0" i="0" u="none" strike="noStrike" kern="100" baseline="0" smtClean="0">
                <a:latin typeface="Times New Roman" panose="02020603050405020304" pitchFamily="18" charset="0"/>
              </a:rPr>
              <a:t>Two-tier risk analysis and monitoring centres have been established in the customs administration and customs districts to strengthen the longitudinal and cross- cutting harmony and control of risk information, analysis, assessment, and management in order to ensure uniform and comprehensive control of the same risks throughout the customs territory and to improve the overall efficiency and effectiveness of risk control.</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283678592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415498"/>
          </a:xfrm>
        </p:spPr>
        <p:txBody>
          <a:bodyPr/>
          <a:lstStyle/>
          <a:p>
            <a:pPr rtl="0"/>
            <a:r>
              <a:rPr lang="en-US" b="0" i="0" u="none" strike="noStrike" kern="100" baseline="0" smtClean="0">
                <a:latin typeface="Times New Roman" panose="02020603050405020304" pitchFamily="18" charset="0"/>
              </a:rPr>
              <a:t>The risk management platform was completed at the end of 2002 and consists of two modules: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462489180"/>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1661993"/>
          </a:xfrm>
        </p:spPr>
        <p:txBody>
          <a:bodyPr/>
          <a:lstStyle/>
          <a:p>
            <a:pPr rtl="0"/>
            <a:r>
              <a:rPr lang="en-US" b="0" i="0" u="none" strike="noStrike" kern="100" baseline="0" smtClean="0">
                <a:latin typeface="Times New Roman" panose="02020603050405020304" pitchFamily="18" charset="0"/>
              </a:rPr>
              <a:t>–	the information management module provides for the publication of information, exchange of experience, risk management training, cooperation and coordination in risk analysis and management. This module includes risk information processing, risk analysis and control, risk management communication, security, system support, etc., in total 7 categories and 29 functions;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114713033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2077492"/>
          </a:xfrm>
        </p:spPr>
        <p:txBody>
          <a:bodyPr/>
          <a:lstStyle/>
          <a:p>
            <a:pPr rtl="0"/>
            <a:r>
              <a:rPr lang="en-US" b="0" i="0" u="none" strike="noStrike" kern="100" baseline="0" smtClean="0">
                <a:latin typeface="Times New Roman" panose="02020603050405020304" pitchFamily="18" charset="0"/>
              </a:rPr>
              <a:t>–	The information applications module serves as a tool for users to query data and perform real-time risk analysis. It includes data quality management, analysis of reports and graphs, querying and analysing trader information, monitoring customs operations and individual risk areas, real-time data analysis, risk profiling and targeting, performance evaluation, querying synthetic data, security, system management, etc., in total 9 categories and 339 functions.</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25247800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830997"/>
          </a:xfrm>
        </p:spPr>
        <p:txBody>
          <a:bodyPr/>
          <a:lstStyle/>
          <a:p>
            <a:pPr rtl="0"/>
            <a:r>
              <a:rPr lang="en-US" b="0" i="0" u="none" strike="noStrike" kern="100" baseline="0" smtClean="0">
                <a:latin typeface="Times New Roman" panose="02020603050405020304" pitchFamily="18" charset="0"/>
              </a:rPr>
              <a:t>The modern risk management platform plays an active role in strengthening post-clearance control, regularity of the organisation's operations, and combating smuggling.</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97841321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65" y="455068"/>
            <a:ext cx="3592180" cy="3323987"/>
          </a:xfrm>
        </p:spPr>
        <p:txBody>
          <a:bodyPr/>
          <a:lstStyle/>
          <a:p>
            <a:pPr rtl="0"/>
            <a:r>
              <a:rPr lang="en-US" b="0" i="0" u="none" strike="noStrike" kern="100" baseline="0" smtClean="0">
                <a:latin typeface="Times New Roman" panose="02020603050405020304" pitchFamily="18" charset="0"/>
              </a:rPr>
              <a:t>Practice has shown that risk management techniques have become widely used in all areas of customs administration, thereby increasing its effectiveness. With the help of information technologies such as Data Warehouse, OLAP, Web, Business Intelligence, and Data Mining, the customs authorities have developed a common database and application module for risk management, which became the basis for reorganising the existing dispersion analysis system and implementing a full exchange of information and management results. An intelligent risk identification and selection system was introduced to identify risks during customs clearance and a system for measuring the credibility of a foreign trade entity to manage them.</a:t>
            </a:r>
          </a:p>
        </p:txBody>
      </p:sp>
      <p:sp>
        <p:nvSpPr>
          <p:cNvPr id="3" name="Текст 2"/>
          <p:cNvSpPr>
            <a:spLocks noGrp="1"/>
          </p:cNvSpPr>
          <p:nvPr>
            <p:ph type="body" idx="1"/>
          </p:nvPr>
        </p:nvSpPr>
        <p:spPr>
          <a:xfrm>
            <a:off x="267475" y="930928"/>
            <a:ext cx="3465195" cy="184666"/>
          </a:xfrm>
        </p:spPr>
        <p:txBody>
          <a:bodyPr/>
          <a:lstStyle/>
          <a:p>
            <a:endParaRPr lang="en-US"/>
          </a:p>
        </p:txBody>
      </p:sp>
    </p:spTree>
    <p:extLst>
      <p:ext uri="{BB962C8B-B14F-4D97-AF65-F5344CB8AC3E}">
        <p14:creationId xmlns:p14="http://schemas.microsoft.com/office/powerpoint/2010/main" val="300394706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711" y="3571"/>
            <a:ext cx="6951980" cy="130175"/>
          </a:xfrm>
          <a:custGeom>
            <a:avLst/>
            <a:gdLst/>
            <a:ahLst/>
            <a:cxnLst/>
            <a:rect l="l" t="t" r="r" b="b"/>
            <a:pathLst>
              <a:path w="6951980" h="130175">
                <a:moveTo>
                  <a:pt x="0" y="0"/>
                </a:moveTo>
                <a:lnTo>
                  <a:pt x="6951463" y="0"/>
                </a:lnTo>
                <a:lnTo>
                  <a:pt x="6951463" y="129778"/>
                </a:lnTo>
                <a:lnTo>
                  <a:pt x="0" y="129778"/>
                </a:lnTo>
                <a:lnTo>
                  <a:pt x="0" y="0"/>
                </a:lnTo>
                <a:close/>
              </a:path>
            </a:pathLst>
          </a:custGeom>
          <a:solidFill>
            <a:srgbClr val="DA7462"/>
          </a:solidFill>
        </p:spPr>
        <p:txBody>
          <a:bodyPr wrap="square" lIns="0" tIns="0" rIns="0" bIns="0" rtlCol="0"/>
          <a:lstStyle/>
          <a:p>
            <a:endParaRPr/>
          </a:p>
        </p:txBody>
      </p:sp>
      <p:sp>
        <p:nvSpPr>
          <p:cNvPr id="3" name="object 3"/>
          <p:cNvSpPr/>
          <p:nvPr/>
        </p:nvSpPr>
        <p:spPr>
          <a:xfrm>
            <a:off x="0" y="3370571"/>
            <a:ext cx="134620" cy="546735"/>
          </a:xfrm>
          <a:custGeom>
            <a:avLst/>
            <a:gdLst/>
            <a:ahLst/>
            <a:cxnLst/>
            <a:rect l="l" t="t" r="r" b="b"/>
            <a:pathLst>
              <a:path w="134620" h="546735">
                <a:moveTo>
                  <a:pt x="134094" y="546348"/>
                </a:moveTo>
                <a:lnTo>
                  <a:pt x="0" y="546348"/>
                </a:lnTo>
                <a:lnTo>
                  <a:pt x="0" y="0"/>
                </a:lnTo>
                <a:lnTo>
                  <a:pt x="134094" y="0"/>
                </a:lnTo>
                <a:lnTo>
                  <a:pt x="134094" y="546348"/>
                </a:lnTo>
                <a:close/>
              </a:path>
            </a:pathLst>
          </a:custGeom>
          <a:solidFill>
            <a:srgbClr val="DA7462"/>
          </a:solidFill>
        </p:spPr>
        <p:txBody>
          <a:bodyPr wrap="square" lIns="0" tIns="0" rIns="0" bIns="0" rtlCol="0"/>
          <a:lstStyle/>
          <a:p>
            <a:endParaRPr/>
          </a:p>
        </p:txBody>
      </p:sp>
      <p:sp>
        <p:nvSpPr>
          <p:cNvPr id="4" name="object 4"/>
          <p:cNvSpPr/>
          <p:nvPr/>
        </p:nvSpPr>
        <p:spPr>
          <a:xfrm>
            <a:off x="6830617" y="3370571"/>
            <a:ext cx="134620" cy="546735"/>
          </a:xfrm>
          <a:custGeom>
            <a:avLst/>
            <a:gdLst/>
            <a:ahLst/>
            <a:cxnLst/>
            <a:rect l="l" t="t" r="r" b="b"/>
            <a:pathLst>
              <a:path w="134620" h="546735">
                <a:moveTo>
                  <a:pt x="134094" y="546348"/>
                </a:moveTo>
                <a:lnTo>
                  <a:pt x="0" y="546348"/>
                </a:lnTo>
                <a:lnTo>
                  <a:pt x="0" y="0"/>
                </a:lnTo>
                <a:lnTo>
                  <a:pt x="134094" y="0"/>
                </a:lnTo>
                <a:lnTo>
                  <a:pt x="134094" y="546348"/>
                </a:lnTo>
                <a:close/>
              </a:path>
            </a:pathLst>
          </a:custGeom>
          <a:solidFill>
            <a:srgbClr val="DA7462"/>
          </a:solidFill>
        </p:spPr>
        <p:txBody>
          <a:bodyPr wrap="square" lIns="0" tIns="0" rIns="0" bIns="0" rtlCol="0"/>
          <a:lstStyle/>
          <a:p>
            <a:endParaRPr/>
          </a:p>
        </p:txBody>
      </p:sp>
      <p:sp>
        <p:nvSpPr>
          <p:cNvPr id="5" name="object 5"/>
          <p:cNvSpPr txBox="1">
            <a:spLocks noGrp="1"/>
          </p:cNvSpPr>
          <p:nvPr>
            <p:ph type="title"/>
          </p:nvPr>
        </p:nvSpPr>
        <p:spPr>
          <a:xfrm>
            <a:off x="2756075" y="1041187"/>
            <a:ext cx="1447800" cy="265430"/>
          </a:xfrm>
          <a:prstGeom prst="rect">
            <a:avLst/>
          </a:prstGeom>
        </p:spPr>
        <p:txBody>
          <a:bodyPr vert="horz" wrap="square" lIns="0" tIns="15240" rIns="0" bIns="0" rtlCol="0">
            <a:spAutoFit/>
          </a:bodyPr>
          <a:lstStyle/>
          <a:p>
            <a:pPr marL="12700">
              <a:lnSpc>
                <a:spcPct val="100000"/>
              </a:lnSpc>
              <a:spcBef>
                <a:spcPts val="120"/>
              </a:spcBef>
            </a:pPr>
            <a:r>
              <a:rPr sz="1550" spc="245" dirty="0">
                <a:solidFill>
                  <a:srgbClr val="B65341"/>
                </a:solidFill>
              </a:rPr>
              <a:t>CONCLUSION</a:t>
            </a:r>
            <a:endParaRPr sz="1550"/>
          </a:p>
        </p:txBody>
      </p:sp>
      <p:sp>
        <p:nvSpPr>
          <p:cNvPr id="8" name="object 8"/>
          <p:cNvSpPr txBox="1"/>
          <p:nvPr/>
        </p:nvSpPr>
        <p:spPr>
          <a:xfrm>
            <a:off x="1415221" y="2034198"/>
            <a:ext cx="4180840" cy="833119"/>
          </a:xfrm>
          <a:prstGeom prst="rect">
            <a:avLst/>
          </a:prstGeom>
        </p:spPr>
        <p:txBody>
          <a:bodyPr vert="horz" wrap="square" lIns="0" tIns="10795" rIns="0" bIns="0" rtlCol="0">
            <a:spAutoFit/>
          </a:bodyPr>
          <a:lstStyle/>
          <a:p>
            <a:pPr marL="12065" marR="5080" algn="ctr">
              <a:lnSpc>
                <a:spcPct val="101200"/>
              </a:lnSpc>
              <a:spcBef>
                <a:spcPts val="85"/>
              </a:spcBef>
            </a:pPr>
            <a:r>
              <a:rPr sz="1050" dirty="0">
                <a:solidFill>
                  <a:srgbClr val="424242"/>
                </a:solidFill>
                <a:latin typeface="Calibri"/>
                <a:cs typeface="Calibri"/>
              </a:rPr>
              <a:t>In</a:t>
            </a:r>
            <a:r>
              <a:rPr sz="1050" spc="80" dirty="0">
                <a:solidFill>
                  <a:srgbClr val="424242"/>
                </a:solidFill>
                <a:latin typeface="Calibri"/>
                <a:cs typeface="Calibri"/>
              </a:rPr>
              <a:t> </a:t>
            </a:r>
            <a:r>
              <a:rPr sz="1050" dirty="0">
                <a:solidFill>
                  <a:srgbClr val="424242"/>
                </a:solidFill>
                <a:latin typeface="Calibri"/>
                <a:cs typeface="Calibri"/>
              </a:rPr>
              <a:t>conclusion,</a:t>
            </a:r>
            <a:r>
              <a:rPr sz="1050" spc="80" dirty="0">
                <a:solidFill>
                  <a:srgbClr val="424242"/>
                </a:solidFill>
                <a:latin typeface="Calibri"/>
                <a:cs typeface="Calibri"/>
              </a:rPr>
              <a:t> </a:t>
            </a:r>
            <a:r>
              <a:rPr sz="1050" dirty="0" smtClean="0">
                <a:solidFill>
                  <a:srgbClr val="424242"/>
                </a:solidFill>
                <a:latin typeface="Calibri"/>
                <a:cs typeface="Calibri"/>
              </a:rPr>
              <a:t>explored</a:t>
            </a:r>
            <a:r>
              <a:rPr sz="1050" spc="80" dirty="0" smtClean="0">
                <a:solidFill>
                  <a:srgbClr val="424242"/>
                </a:solidFill>
                <a:latin typeface="Calibri"/>
                <a:cs typeface="Calibri"/>
              </a:rPr>
              <a:t> </a:t>
            </a:r>
            <a:r>
              <a:rPr sz="1050" dirty="0">
                <a:solidFill>
                  <a:srgbClr val="424242"/>
                </a:solidFill>
                <a:latin typeface="Calibri"/>
                <a:cs typeface="Calibri"/>
              </a:rPr>
              <a:t>the</a:t>
            </a:r>
            <a:r>
              <a:rPr sz="1050" spc="80" dirty="0">
                <a:solidFill>
                  <a:srgbClr val="424242"/>
                </a:solidFill>
                <a:latin typeface="Calibri"/>
                <a:cs typeface="Calibri"/>
              </a:rPr>
              <a:t> </a:t>
            </a:r>
            <a:r>
              <a:rPr sz="1050" dirty="0">
                <a:latin typeface="Calibri"/>
                <a:cs typeface="Calibri"/>
              </a:rPr>
              <a:t>global</a:t>
            </a:r>
            <a:r>
              <a:rPr sz="1050" spc="85" dirty="0">
                <a:latin typeface="Calibri"/>
                <a:cs typeface="Calibri"/>
              </a:rPr>
              <a:t> </a:t>
            </a:r>
            <a:r>
              <a:rPr sz="1050" dirty="0">
                <a:latin typeface="Calibri"/>
                <a:cs typeface="Calibri"/>
              </a:rPr>
              <a:t>perspectives</a:t>
            </a:r>
            <a:r>
              <a:rPr sz="1050" spc="80" dirty="0">
                <a:latin typeface="Calibri"/>
                <a:cs typeface="Calibri"/>
              </a:rPr>
              <a:t> </a:t>
            </a:r>
            <a:r>
              <a:rPr sz="1050" spc="-25" dirty="0">
                <a:latin typeface="Calibri"/>
                <a:cs typeface="Calibri"/>
              </a:rPr>
              <a:t>on </a:t>
            </a:r>
            <a:r>
              <a:rPr sz="1050" dirty="0">
                <a:latin typeface="Calibri"/>
                <a:cs typeface="Calibri"/>
              </a:rPr>
              <a:t>customs</a:t>
            </a:r>
            <a:r>
              <a:rPr sz="1050" spc="70" dirty="0">
                <a:latin typeface="Calibri"/>
                <a:cs typeface="Calibri"/>
              </a:rPr>
              <a:t> </a:t>
            </a:r>
            <a:r>
              <a:rPr sz="1050" dirty="0">
                <a:latin typeface="Calibri"/>
                <a:cs typeface="Calibri"/>
              </a:rPr>
              <a:t>risk</a:t>
            </a:r>
            <a:r>
              <a:rPr sz="1050" spc="75" dirty="0">
                <a:latin typeface="Calibri"/>
                <a:cs typeface="Calibri"/>
              </a:rPr>
              <a:t> </a:t>
            </a:r>
            <a:r>
              <a:rPr sz="1050" dirty="0">
                <a:latin typeface="Calibri"/>
                <a:cs typeface="Calibri"/>
              </a:rPr>
              <a:t>management</a:t>
            </a:r>
            <a:r>
              <a:rPr sz="1050" spc="75" dirty="0">
                <a:latin typeface="Calibri"/>
                <a:cs typeface="Calibri"/>
              </a:rPr>
              <a:t> </a:t>
            </a:r>
            <a:r>
              <a:rPr sz="1050" spc="-20" dirty="0">
                <a:solidFill>
                  <a:srgbClr val="424242"/>
                </a:solidFill>
                <a:latin typeface="Calibri"/>
                <a:cs typeface="Calibri"/>
              </a:rPr>
              <a:t>from</a:t>
            </a:r>
            <a:r>
              <a:rPr sz="1050" spc="75" dirty="0">
                <a:solidFill>
                  <a:srgbClr val="424242"/>
                </a:solidFill>
                <a:latin typeface="Calibri"/>
                <a:cs typeface="Calibri"/>
              </a:rPr>
              <a:t> </a:t>
            </a:r>
            <a:r>
              <a:rPr sz="1050" dirty="0">
                <a:solidFill>
                  <a:srgbClr val="424242"/>
                </a:solidFill>
                <a:latin typeface="Calibri"/>
                <a:cs typeface="Calibri"/>
              </a:rPr>
              <a:t>the</a:t>
            </a:r>
            <a:r>
              <a:rPr sz="1050" spc="75" dirty="0">
                <a:solidFill>
                  <a:srgbClr val="424242"/>
                </a:solidFill>
                <a:latin typeface="Calibri"/>
                <a:cs typeface="Calibri"/>
              </a:rPr>
              <a:t> </a:t>
            </a:r>
            <a:r>
              <a:rPr sz="1050" dirty="0">
                <a:solidFill>
                  <a:srgbClr val="424242"/>
                </a:solidFill>
                <a:latin typeface="Calibri"/>
                <a:cs typeface="Calibri"/>
              </a:rPr>
              <a:t>USA,</a:t>
            </a:r>
            <a:r>
              <a:rPr sz="1050" spc="350" dirty="0">
                <a:solidFill>
                  <a:srgbClr val="424242"/>
                </a:solidFill>
                <a:latin typeface="Calibri"/>
                <a:cs typeface="Calibri"/>
              </a:rPr>
              <a:t> </a:t>
            </a:r>
            <a:r>
              <a:rPr sz="1050" spc="-20" dirty="0">
                <a:solidFill>
                  <a:srgbClr val="424242"/>
                </a:solidFill>
                <a:latin typeface="Calibri"/>
                <a:cs typeface="Calibri"/>
              </a:rPr>
              <a:t>EU,</a:t>
            </a:r>
            <a:r>
              <a:rPr sz="1050" spc="75" dirty="0">
                <a:solidFill>
                  <a:srgbClr val="424242"/>
                </a:solidFill>
                <a:latin typeface="Calibri"/>
                <a:cs typeface="Calibri"/>
              </a:rPr>
              <a:t> </a:t>
            </a:r>
            <a:r>
              <a:rPr sz="1050" dirty="0">
                <a:solidFill>
                  <a:srgbClr val="424242"/>
                </a:solidFill>
                <a:latin typeface="Calibri"/>
                <a:cs typeface="Calibri"/>
              </a:rPr>
              <a:t>and</a:t>
            </a:r>
            <a:r>
              <a:rPr sz="1050" spc="75" dirty="0">
                <a:solidFill>
                  <a:srgbClr val="424242"/>
                </a:solidFill>
                <a:latin typeface="Calibri"/>
                <a:cs typeface="Calibri"/>
              </a:rPr>
              <a:t> </a:t>
            </a:r>
            <a:r>
              <a:rPr sz="1050" dirty="0">
                <a:solidFill>
                  <a:srgbClr val="424242"/>
                </a:solidFill>
                <a:latin typeface="Calibri"/>
                <a:cs typeface="Calibri"/>
              </a:rPr>
              <a:t>Asia-Paciﬁc</a:t>
            </a:r>
            <a:r>
              <a:rPr sz="1050" spc="350" dirty="0">
                <a:solidFill>
                  <a:srgbClr val="424242"/>
                </a:solidFill>
                <a:latin typeface="Calibri"/>
                <a:cs typeface="Calibri"/>
              </a:rPr>
              <a:t> </a:t>
            </a:r>
            <a:r>
              <a:rPr sz="1050" dirty="0">
                <a:solidFill>
                  <a:srgbClr val="424242"/>
                </a:solidFill>
                <a:latin typeface="Calibri"/>
                <a:cs typeface="Calibri"/>
              </a:rPr>
              <a:t>Region.</a:t>
            </a:r>
            <a:r>
              <a:rPr sz="1050" spc="75" dirty="0">
                <a:solidFill>
                  <a:srgbClr val="424242"/>
                </a:solidFill>
                <a:latin typeface="Calibri"/>
                <a:cs typeface="Calibri"/>
              </a:rPr>
              <a:t> </a:t>
            </a:r>
            <a:r>
              <a:rPr lang="en-US" sz="1050" spc="-25" dirty="0" smtClean="0">
                <a:solidFill>
                  <a:srgbClr val="424242"/>
                </a:solidFill>
                <a:latin typeface="Calibri"/>
                <a:cs typeface="Calibri"/>
              </a:rPr>
              <a:t>D</a:t>
            </a:r>
            <a:r>
              <a:rPr sz="1050" dirty="0" smtClean="0">
                <a:solidFill>
                  <a:srgbClr val="424242"/>
                </a:solidFill>
                <a:latin typeface="Calibri"/>
                <a:cs typeface="Calibri"/>
              </a:rPr>
              <a:t>iscussed</a:t>
            </a:r>
            <a:r>
              <a:rPr sz="1050" spc="120" dirty="0" smtClean="0">
                <a:solidFill>
                  <a:srgbClr val="424242"/>
                </a:solidFill>
                <a:latin typeface="Calibri"/>
                <a:cs typeface="Calibri"/>
              </a:rPr>
              <a:t> </a:t>
            </a:r>
            <a:r>
              <a:rPr sz="1050" dirty="0">
                <a:solidFill>
                  <a:srgbClr val="424242"/>
                </a:solidFill>
                <a:latin typeface="Calibri"/>
                <a:cs typeface="Calibri"/>
              </a:rPr>
              <a:t>key</a:t>
            </a:r>
            <a:r>
              <a:rPr sz="1050" spc="120" dirty="0">
                <a:solidFill>
                  <a:srgbClr val="424242"/>
                </a:solidFill>
                <a:latin typeface="Calibri"/>
                <a:cs typeface="Calibri"/>
              </a:rPr>
              <a:t> </a:t>
            </a:r>
            <a:r>
              <a:rPr sz="1050" dirty="0">
                <a:solidFill>
                  <a:srgbClr val="424242"/>
                </a:solidFill>
                <a:latin typeface="Calibri"/>
                <a:cs typeface="Calibri"/>
              </a:rPr>
              <a:t>challenges,</a:t>
            </a:r>
            <a:r>
              <a:rPr sz="1050" spc="120" dirty="0">
                <a:solidFill>
                  <a:srgbClr val="424242"/>
                </a:solidFill>
                <a:latin typeface="Calibri"/>
                <a:cs typeface="Calibri"/>
              </a:rPr>
              <a:t> </a:t>
            </a:r>
            <a:r>
              <a:rPr sz="1050" dirty="0">
                <a:solidFill>
                  <a:srgbClr val="424242"/>
                </a:solidFill>
                <a:latin typeface="Calibri"/>
                <a:cs typeface="Calibri"/>
              </a:rPr>
              <a:t>strategies,</a:t>
            </a:r>
            <a:r>
              <a:rPr sz="1050" spc="120" dirty="0">
                <a:solidFill>
                  <a:srgbClr val="424242"/>
                </a:solidFill>
                <a:latin typeface="Calibri"/>
                <a:cs typeface="Calibri"/>
              </a:rPr>
              <a:t> </a:t>
            </a:r>
            <a:r>
              <a:rPr sz="1050" dirty="0">
                <a:solidFill>
                  <a:srgbClr val="424242"/>
                </a:solidFill>
                <a:latin typeface="Calibri"/>
                <a:cs typeface="Calibri"/>
              </a:rPr>
              <a:t>best</a:t>
            </a:r>
            <a:r>
              <a:rPr sz="1050" spc="120" dirty="0">
                <a:solidFill>
                  <a:srgbClr val="424242"/>
                </a:solidFill>
                <a:latin typeface="Calibri"/>
                <a:cs typeface="Calibri"/>
              </a:rPr>
              <a:t> </a:t>
            </a:r>
            <a:r>
              <a:rPr sz="1050" dirty="0">
                <a:solidFill>
                  <a:srgbClr val="424242"/>
                </a:solidFill>
                <a:latin typeface="Calibri"/>
                <a:cs typeface="Calibri"/>
              </a:rPr>
              <a:t>practices,</a:t>
            </a:r>
            <a:r>
              <a:rPr sz="1050" spc="120" dirty="0">
                <a:solidFill>
                  <a:srgbClr val="424242"/>
                </a:solidFill>
                <a:latin typeface="Calibri"/>
                <a:cs typeface="Calibri"/>
              </a:rPr>
              <a:t> </a:t>
            </a:r>
            <a:r>
              <a:rPr sz="1050" dirty="0">
                <a:solidFill>
                  <a:srgbClr val="424242"/>
                </a:solidFill>
                <a:latin typeface="Calibri"/>
                <a:cs typeface="Calibri"/>
              </a:rPr>
              <a:t>and</a:t>
            </a:r>
            <a:r>
              <a:rPr sz="1050" spc="120" dirty="0">
                <a:solidFill>
                  <a:srgbClr val="424242"/>
                </a:solidFill>
                <a:latin typeface="Calibri"/>
                <a:cs typeface="Calibri"/>
              </a:rPr>
              <a:t> </a:t>
            </a:r>
            <a:r>
              <a:rPr sz="1050" spc="55" dirty="0">
                <a:solidFill>
                  <a:srgbClr val="424242"/>
                </a:solidFill>
                <a:latin typeface="Calibri"/>
                <a:cs typeface="Calibri"/>
              </a:rPr>
              <a:t>case</a:t>
            </a:r>
            <a:r>
              <a:rPr sz="1050" spc="120" dirty="0">
                <a:solidFill>
                  <a:srgbClr val="424242"/>
                </a:solidFill>
                <a:latin typeface="Calibri"/>
                <a:cs typeface="Calibri"/>
              </a:rPr>
              <a:t> </a:t>
            </a:r>
            <a:r>
              <a:rPr sz="1050" dirty="0">
                <a:solidFill>
                  <a:srgbClr val="424242"/>
                </a:solidFill>
                <a:latin typeface="Calibri"/>
                <a:cs typeface="Calibri"/>
              </a:rPr>
              <a:t>studies.</a:t>
            </a:r>
            <a:r>
              <a:rPr sz="1050" spc="440" dirty="0">
                <a:solidFill>
                  <a:srgbClr val="424242"/>
                </a:solidFill>
                <a:latin typeface="Calibri"/>
                <a:cs typeface="Calibri"/>
              </a:rPr>
              <a:t> </a:t>
            </a:r>
            <a:r>
              <a:rPr sz="1050" spc="-25" dirty="0">
                <a:solidFill>
                  <a:srgbClr val="424242"/>
                </a:solidFill>
                <a:latin typeface="Calibri"/>
                <a:cs typeface="Calibri"/>
              </a:rPr>
              <a:t>By </a:t>
            </a:r>
            <a:r>
              <a:rPr sz="1050" dirty="0">
                <a:solidFill>
                  <a:srgbClr val="424242"/>
                </a:solidFill>
                <a:latin typeface="Calibri"/>
                <a:cs typeface="Calibri"/>
              </a:rPr>
              <a:t>understanding</a:t>
            </a:r>
            <a:r>
              <a:rPr sz="1050" spc="180" dirty="0">
                <a:solidFill>
                  <a:srgbClr val="424242"/>
                </a:solidFill>
                <a:latin typeface="Calibri"/>
                <a:cs typeface="Calibri"/>
              </a:rPr>
              <a:t> </a:t>
            </a:r>
            <a:r>
              <a:rPr sz="1050" dirty="0">
                <a:solidFill>
                  <a:srgbClr val="424242"/>
                </a:solidFill>
                <a:latin typeface="Calibri"/>
                <a:cs typeface="Calibri"/>
              </a:rPr>
              <a:t>and</a:t>
            </a:r>
            <a:r>
              <a:rPr sz="1050" spc="180" dirty="0">
                <a:solidFill>
                  <a:srgbClr val="424242"/>
                </a:solidFill>
                <a:latin typeface="Calibri"/>
                <a:cs typeface="Calibri"/>
              </a:rPr>
              <a:t> </a:t>
            </a:r>
            <a:r>
              <a:rPr sz="1050" spc="-10" dirty="0">
                <a:solidFill>
                  <a:srgbClr val="424242"/>
                </a:solidFill>
                <a:latin typeface="Calibri"/>
                <a:cs typeface="Calibri"/>
              </a:rPr>
              <a:t>effectively</a:t>
            </a:r>
            <a:r>
              <a:rPr sz="1050" spc="185" dirty="0">
                <a:solidFill>
                  <a:srgbClr val="424242"/>
                </a:solidFill>
                <a:latin typeface="Calibri"/>
                <a:cs typeface="Calibri"/>
              </a:rPr>
              <a:t> </a:t>
            </a:r>
            <a:r>
              <a:rPr sz="1050" dirty="0">
                <a:solidFill>
                  <a:srgbClr val="424242"/>
                </a:solidFill>
                <a:latin typeface="Calibri"/>
                <a:cs typeface="Calibri"/>
              </a:rPr>
              <a:t>managing</a:t>
            </a:r>
            <a:r>
              <a:rPr sz="1050" spc="180" dirty="0">
                <a:solidFill>
                  <a:srgbClr val="424242"/>
                </a:solidFill>
                <a:latin typeface="Calibri"/>
                <a:cs typeface="Calibri"/>
              </a:rPr>
              <a:t> </a:t>
            </a:r>
            <a:r>
              <a:rPr sz="1050" dirty="0">
                <a:solidFill>
                  <a:srgbClr val="424242"/>
                </a:solidFill>
                <a:latin typeface="Calibri"/>
                <a:cs typeface="Calibri"/>
              </a:rPr>
              <a:t>customs</a:t>
            </a:r>
            <a:r>
              <a:rPr sz="1050" spc="185" dirty="0">
                <a:solidFill>
                  <a:srgbClr val="424242"/>
                </a:solidFill>
                <a:latin typeface="Calibri"/>
                <a:cs typeface="Calibri"/>
              </a:rPr>
              <a:t> </a:t>
            </a:r>
            <a:r>
              <a:rPr sz="1050" dirty="0">
                <a:solidFill>
                  <a:srgbClr val="424242"/>
                </a:solidFill>
                <a:latin typeface="Calibri"/>
                <a:cs typeface="Calibri"/>
              </a:rPr>
              <a:t>risks,</a:t>
            </a:r>
            <a:r>
              <a:rPr sz="1050" spc="180" dirty="0">
                <a:solidFill>
                  <a:srgbClr val="424242"/>
                </a:solidFill>
                <a:latin typeface="Calibri"/>
                <a:cs typeface="Calibri"/>
              </a:rPr>
              <a:t> </a:t>
            </a:r>
            <a:r>
              <a:rPr sz="1050" dirty="0">
                <a:solidFill>
                  <a:srgbClr val="424242"/>
                </a:solidFill>
                <a:latin typeface="Calibri"/>
                <a:cs typeface="Calibri"/>
              </a:rPr>
              <a:t>organizations</a:t>
            </a:r>
            <a:r>
              <a:rPr sz="1050" spc="180" dirty="0">
                <a:solidFill>
                  <a:srgbClr val="424242"/>
                </a:solidFill>
                <a:latin typeface="Calibri"/>
                <a:cs typeface="Calibri"/>
              </a:rPr>
              <a:t> </a:t>
            </a:r>
            <a:r>
              <a:rPr sz="1050" spc="-25" dirty="0">
                <a:solidFill>
                  <a:srgbClr val="424242"/>
                </a:solidFill>
                <a:latin typeface="Calibri"/>
                <a:cs typeface="Calibri"/>
              </a:rPr>
              <a:t>can </a:t>
            </a:r>
            <a:r>
              <a:rPr sz="1050" dirty="0">
                <a:solidFill>
                  <a:srgbClr val="424242"/>
                </a:solidFill>
                <a:latin typeface="Calibri"/>
                <a:cs typeface="Calibri"/>
              </a:rPr>
              <a:t>enhance</a:t>
            </a:r>
            <a:r>
              <a:rPr sz="1050" spc="110" dirty="0">
                <a:solidFill>
                  <a:srgbClr val="424242"/>
                </a:solidFill>
                <a:latin typeface="Calibri"/>
                <a:cs typeface="Calibri"/>
              </a:rPr>
              <a:t> </a:t>
            </a:r>
            <a:r>
              <a:rPr sz="1050" dirty="0">
                <a:solidFill>
                  <a:srgbClr val="424242"/>
                </a:solidFill>
                <a:latin typeface="Calibri"/>
                <a:cs typeface="Calibri"/>
              </a:rPr>
              <a:t>trade</a:t>
            </a:r>
            <a:r>
              <a:rPr sz="1050" spc="110" dirty="0">
                <a:solidFill>
                  <a:srgbClr val="424242"/>
                </a:solidFill>
                <a:latin typeface="Calibri"/>
                <a:cs typeface="Calibri"/>
              </a:rPr>
              <a:t> </a:t>
            </a:r>
            <a:r>
              <a:rPr sz="1050" dirty="0">
                <a:solidFill>
                  <a:srgbClr val="424242"/>
                </a:solidFill>
                <a:latin typeface="Calibri"/>
                <a:cs typeface="Calibri"/>
              </a:rPr>
              <a:t>facilitation,</a:t>
            </a:r>
            <a:r>
              <a:rPr sz="1050" spc="114" dirty="0">
                <a:solidFill>
                  <a:srgbClr val="424242"/>
                </a:solidFill>
                <a:latin typeface="Calibri"/>
                <a:cs typeface="Calibri"/>
              </a:rPr>
              <a:t> </a:t>
            </a:r>
            <a:r>
              <a:rPr sz="1050" dirty="0" smtClean="0">
                <a:solidFill>
                  <a:srgbClr val="424242"/>
                </a:solidFill>
                <a:latin typeface="Calibri"/>
                <a:cs typeface="Calibri"/>
              </a:rPr>
              <a:t>compliance</a:t>
            </a:r>
            <a:r>
              <a:rPr lang="en-US" sz="1050" dirty="0">
                <a:solidFill>
                  <a:srgbClr val="424242"/>
                </a:solidFill>
                <a:latin typeface="Calibri"/>
                <a:cs typeface="Calibri"/>
              </a:rPr>
              <a:t>.</a:t>
            </a:r>
            <a:endParaRPr sz="1050" dirty="0">
              <a:latin typeface="Calibri"/>
              <a:cs typeface="Calibri"/>
            </a:endParaRP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5240" rIns="0" bIns="0" rtlCol="0">
            <a:spAutoFit/>
          </a:bodyPr>
          <a:lstStyle/>
          <a:p>
            <a:pPr marL="12700">
              <a:lnSpc>
                <a:spcPct val="100000"/>
              </a:lnSpc>
              <a:spcBef>
                <a:spcPts val="120"/>
              </a:spcBef>
            </a:pPr>
            <a:r>
              <a:rPr sz="2300" spc="130" dirty="0"/>
              <a:t>Thanks!</a:t>
            </a:r>
            <a:endParaRPr sz="23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6534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TotalTime>
  <Words>10326</Words>
  <Application>Microsoft Office PowerPoint</Application>
  <PresentationFormat>Произвольный</PresentationFormat>
  <Paragraphs>241</Paragraphs>
  <Slides>206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206</vt:i4>
      </vt:variant>
    </vt:vector>
  </HeadingPairs>
  <TitlesOfParts>
    <vt:vector size="211" baseType="lpstr">
      <vt:lpstr>Arial</vt:lpstr>
      <vt:lpstr>Arial Narrow</vt:lpstr>
      <vt:lpstr>Calibri</vt:lpstr>
      <vt:lpstr>Times New Roman</vt:lpstr>
      <vt:lpstr>Office Theme</vt:lpstr>
      <vt:lpstr>Презентация PowerPoint</vt:lpstr>
      <vt:lpstr>PLAN</vt:lpstr>
      <vt:lpstr>Customs legislation around the world has national specifics, but the basic principles of customs implementation are based on the same approaches, which are unified with international norms and standards, in particular, the recommendations of the World Customs Organisation (hereinafter - WCO).</vt:lpstr>
      <vt:lpstr>6.1. Specifics of customs risk management in the United States of America</vt:lpstr>
      <vt:lpstr>CUSTOMS RISK MANAGEMENT</vt:lpstr>
      <vt:lpstr>USA: CUSTOMS RISK MANAGEMENT</vt:lpstr>
      <vt:lpstr>EU: CUSTOMS RISK MANAGEMENT</vt:lpstr>
      <vt:lpstr>ASIA-PACIFIC: CUSTOMS RISK MANAGEMENT</vt:lpstr>
      <vt:lpstr>RISK MITIGATION STRATEGIES</vt:lpstr>
      <vt:lpstr>BEST PRACTICES</vt:lpstr>
      <vt:lpstr>CHALLENGES IN CUSTOMS RISK MANAGEMENT</vt:lpstr>
      <vt:lpstr>To implement the risk analysis and management system in the practical activities of the US Customs Service, a risk management working group was established to identify and manage risks related to the compliance processes. In particular, the National Target Centre (NTC) was established on 21 October 2001 immediately after the events of 11 September. Since then, it has become the leading counter-terrorism unit in the U.S. CBP. Currently, the NTC h a s    60 employees, 46 of whom are expert analysts.</vt:lpstr>
      <vt:lpstr>The entire process of customs clearance and customs control is based on the use of a risk management system. The process of its creation took approximately 20 years and involved over USD 3 billion in funding. These measures have resulted in the ability to clear more than 20 million consignments of goods annually. Such a volume would not have been possible without the use of an automated customs clearance and customs control system, as well as the risk analysis and management system created on its basis.</vt:lpstr>
      <vt:lpstr>At the central level, strategic work is carried out to develop and control the use of risk models that involve the analysis of all elements of the supply chain: sender, carrier, forwarder, recipient, contract holder, goods, route, etc. to determine the methods of processing information on automatic risk identification and assessment based on a system of scoring and calculating risk indicators. The developed or adjusted risk model is entered into the system for further automatic information processing. For each delivery, the risk level is automatically calculated based on the risk model: minimum, possible and maximum.</vt:lpstr>
      <vt:lpstr>Презентация PowerPoint</vt:lpstr>
      <vt:lpstr>After collecting the data, the next step is to analyse and identify possible legislative changes. A chronological analysis of information and trends, as well as a differentiated approach to a particular shipment, allows us to focus resources on potential risks. If the information indicates a problem, the following facts are taken into account: the significance of the problem; the number of customs authorities involved; the price and volume of deliveries; the number of companies involved; laws and regulations that may be violated; commercial losses; involvement of other customs authorities; isolated or typical violations; analysis of previous decisions. The analysis identifies the causes of the risk, develops appropriate measures, allocates sufficient resources to eliminate the risk situation, and takes into account such factors as the capabilities and level of training of employees, costs, implementation measures, etc.</vt:lpstr>
      <vt:lpstr>The risk assessment stage includes: the use of automated systems; determination of the significance of violations; identification of risk categories; use of enforcement measures; and actions of the customs inspection. The determination of the significance of the types of possible violations allows for a decision to be made on whether to let the goods through, conduct a documentary check, inspect or apply other forms of customs control.</vt:lpstr>
      <vt:lpstr>After the results of the identified risks are processed, the information is entered into the risk management system database, which provides feedback and leads to continuous adjustment of the profiles. Post-operational control is carried out to determine the effectiveness and efficiency of the implemented measures.</vt:lpstr>
      <vt:lpstr>In doing so, U.S. SVR uses high-tech automated information systems based on the principles of risk management, In particular, the Automated Targeting System (ATS), which provides automatic analysis and assessment of supply and movement risks in the following areas: exports, imports, land borders, air/sea borders. The identification and analysis of risks in these areas based on information from law enforcement, intelligence and other sources is sufficient to ensure that decisions are made on the necessary and appropriate response measures. At the level of customs authorities, authorised persons or special groups simultaneously carry out an operational expert assessment of the supply of goods that are cleared by this customs authority. Customs inspection is carried out in the amount of 1-5% of the transported consignments of goods, depending on the customs authority. The effectiveness of the inspection The number of people who have been involved in the business is approximately 10%. In addition, U.S. SVR has developed and successfully implemented various programmes aimed at implementing risk management:</vt:lpstr>
      <vt:lpstr>Презентация PowerPoint</vt:lpstr>
      <vt:lpstr>1. The Cooperation with Trade Representatives in the Fight against Terrorism (C-TPAT) programme.</vt:lpstr>
      <vt:lpstr>The C-TPAT programme is a voluntary initiative by all participants in foreign trade to help ensure the security of the supply of goods when they are imported into the United States. It involves a combination of all four elements involved in the movement of goods: the manufacturer, the carrier (freight forwarder), the importer and the seller of goods in the United States. The C-TPAT programme has 3 levels of security that must be observed and monitored by specialised staff.</vt:lpstr>
      <vt:lpstr>The 24 hour rule requires the carrier to submit transport and accompanying documents electronically to the US CBP 24 hours before the container is loaded on board the vessel. Similar rules apply to the movement of goods by other types of vehicles: for motor vehicles, 1-2 hours before crossing the border, for air transport, 1 hour. Every day, the USCIS receives preliminary information on 310 thousand customs operations.</vt:lpstr>
      <vt:lpstr>6.2. Using the risk management system during customs control in the EU</vt:lpstr>
      <vt:lpstr>The Community Customs Code is the basic regulatory act that sets out the key provisions for risk management by customs administrations of the Member States and ensuring the security of the EU borders. As for the countries that are oriented towards joining the European Union, including Ukraine, based on the best European practices, the European Commission has developed practical recommendations for 22 key areas of customs regulation, including risk management, aimed at modernising customs services in line with EU requirements.</vt:lpstr>
      <vt:lpstr>Risk management in EU countries is now focused on determining not only the commodity properties of cargo but also on assessing the activities of specific participants in foreign economic activity, since an adequate understanding of their activities is one of the basic principles of organising modern risk management systems, including those used in the EU.</vt:lpstr>
      <vt:lpstr>The EU pays considerable attention to external border security, which is the ability of the border to serve as a barrier or at least a filter that allows to screen out potential threats to Member States in the context of: ensuring effective control and monitoring, compliance with Union or national legislation, maintaining internal security, and respecting the principles of national security of Member States.</vt:lpstr>
      <vt:lpstr>In order to provide customs authorities with the necessary information, the EU member states have developed a joint Catalogue of Risk Indicators, which is used to identify and assess risks for foreign trade operators. The use of risk data and its assessment should be applied taking into account the specifics of each individual case. If an offence is established, a relevant history is formed, indicating the cases and facts. Such lists can be analysed and superimposed on current data to identify the conditions for the occurrence of such a risk for a given period.</vt:lpstr>
      <vt:lpstr>The most common risk situations in EU countries are in the following cases:</vt:lpstr>
      <vt:lpstr>– Movement of textile and garment products;</vt:lpstr>
      <vt:lpstr>– goods subject to anti-dumping or countervailing duties;</vt:lpstr>
      <vt:lpstr>– movement of counterfeit and pirated goods;</vt:lpstr>
      <vt:lpstr>– relocation of certain endangered species of flora and fauna;</vt:lpstr>
      <vt:lpstr>– export and re-export of dual-use goods;</vt:lpstr>
      <vt:lpstr>– import and transit of nuclear products;</vt:lpstr>
      <vt:lpstr>– transportation of hazardous waste and other dangerous products.</vt:lpstr>
      <vt:lpstr>These risk situations can manifest themselves both at the stage of transit of goods and at the stage of declaration, as well as when using simplified customs procedures.</vt:lpstr>
      <vt:lpstr>The amendment to the EU Customs Code laid down the legal basis for the development of a supply chain risk management framework, which is operationally implemented through the EU's electronic risk management system (CRMS) based on the systematic exchange of risk information, and includes: identification and control of high-risk movements of goods based on the use of risk criteria and safety standards; the institution of authorised economic operators; and risk analysis based on preliminary electronic notification of movements.</vt:lpstr>
      <vt:lpstr>In the EU, information exchange is carried out in three areas:</vt:lpstr>
      <vt:lpstr>For example, back in 1999, the customs authorities of Italy and Slovenia signed an agreement on the establishment of preferential channels for the exchange of information, the creation of a common interface with the information technology system, and the introduction of a warning system.</vt:lpstr>
      <vt:lpstr>The most prominent example of such information support is the Customs Information System (CIS). This system is hosted at numerous locations across the EU, including all major ports and airports.</vt:lpstr>
      <vt:lpstr>Ports, and is a database containing information on potential or detected violations that the relevant EU member state has decided to report in accordance with the rules.</vt:lpstr>
      <vt:lpstr>To ensure effective risk management, the Lithuanian Customs Service has established interagency cooperation with the tax inspectorate, the national payment agency, and the financial investigation service. On a regular basis, these agencies provide information on unreliable companies and individuals, in their opinion. In addition, databases of the state border guard services, social insurance, state registers, and the interagency database may be directly used in the course of risk analysis and assessment.</vt:lpstr>
      <vt:lpstr>Another important aspect of the effectiveness of the risk management system is the continuous review of risk profiles to ensure their relevance. The process of updating risk profiles based on the assessment of their effectiveness is carried out on a regular basis using appropriate software products.</vt:lpstr>
      <vt:lpstr>The calculation of risk values is carried out for those columns of customs declarations that are the most informative and for which an analysis of risk situations has been carried out. Risk levels are calculated for these columns depending on the information contained in them. In EU countries, there are only four such columns that are analysed: the procedure under which the goods are moved; the country of origin of the goods; the product code (or product group); and the subject of foreign economic activity.</vt:lpstr>
      <vt:lpstr>It should be noted that within the framework of the first and second levels of customs risk assessment, there is a built-in mechanism for bypassing it ("bu-pass") for foreign economic operators that are classified as reliable. This means that if the "bypass" function is enabled for these entities, the calculation of points with a "high risk" result will be considered as a "low risk". An example of such an approach is the step-by-step concept of customs clearance developed by the Swedish Customs Service. This "ladder" is open to all importers, exporters and customs clearance agents, regardless of the size of the company or the scope of their activities.</vt:lpstr>
      <vt:lpstr>By issuing a guarantee of the quality of their routine operations, foreign trade entities can obtain simplified customs clearance procedures. The concept is based on preventive measures and partnerships between customs and foreign trade operators. As part of the graduated system, foreign economic operators can obtain a certificate of quality assurance of their operations from the customs service to take advantage of simpler and more efficient customs clearance procedures. Customs and foreign trade o p e r a t o r s cooperate, which in turn ensures faster and more seamless border crossing and customs clearance.</vt:lpstr>
      <vt:lpstr>This concept includes five stages.</vt:lpstr>
      <vt:lpstr>Stage 1: The economic operators that do not have a quality assurance certificate and have not obtained any licences (e.g. for deferred payments, customs credit, release of goods on the basis of a total declaration) are in Stage 1. For such economic operators, customs clearance of goods will continue as before, and their relations with the customs service will remain unchanged.</vt:lpstr>
      <vt:lpstr>Level 2. The foreign economic operators who do not have a quality assurance certificate but have one or more licences are in Stage 2. For such foreign economic operators, customs clearance of goods will continue as before, and their relations with the customs service will remain unchanged.</vt:lpstr>
      <vt:lpstr>Level 3: The economic operators that have a quality certificate for at least one customs procedure are in level 3. In order to reach this level, the economic operator must take the initiative by applying for promotion to a higher level of the step system. Upon receipt of the application, the customs office begins the process of checking the quality of the customs procedure. If the result of the inspection is satisfactory, the customs will not usually check the movement of goods for which a quality assurance certificate has been received; the customs may only stop the delivery of goods for which a quality assurance certificate has not been received.</vt:lpstr>
      <vt:lpstr>Level 4. The foreign economic operators that have a quality assurance certificate for the majority of customs procedures performed by them are in the 4th stage. Customs cannot stop the movement of their goods.</vt:lpstr>
      <vt:lpstr>Experience in risk management in the United Kingdom of Great Britain and Northern Ireland</vt:lpstr>
      <vt:lpstr>The risk management system in the UK can be illustrated by the activities of one of the Centres for Preliminary Analysis and Automated Risk Assessment (hereinafter referred to as the Centre). The Centre's staff monitors imported goods in real time using an automated risk assessment system.</vt:lpstr>
      <vt:lpstr>The risk management system is based on a neural network and is configured to work with a limited, predefined list of classified indicators, and downloads their specific indicators from an input source, such as a customs cargo declaration. The indicators are then processed by the risk management system using a special mathematical algorithm. Based on the results of the processing, the final risk level coefficient is formed on a scale from 1 to 100. The scale is pre-divided into three sectors </vt:lpstr>
      <vt:lpstr>green, yellow and red. The calculated coefficient is compared with the critical limits of the scale for each sector, and then the risk level is determined: high, medium, low.</vt:lpstr>
      <vt:lpstr>One of the features of a risk management system is its ability to learn and recover. If the effectiveness of measures applied to the same model is high, the risk level may increase. Another way to improve the risk management system is to apply so-called local rules. Customs officials can change the level of risk depending on the specifics of the customs office, but only in the direction of "tightening".</vt:lpstr>
      <vt:lpstr>In Ireland, the electronic customs declaration system (AEP) was created in May 1996. After the official registration of foreign trade entities, the system assigns a unique identification code to them. The electronic declaration is submitted by the entity through a closed information channel of the customs and tax service through authorised representatives. The entity itself has its own code. The system calculates customs duties based on the product code in accordance with the customs tariff.</vt:lpstr>
      <vt:lpstr>Customs payments are collected by the bank providing the customs and tax service with a guarantee of payment of the insufficient liability of the foreign economic operator. The amount is recognised in the system and reduced as transactions are performed and customs duties are accrued. At the end of each month, the amount of customs payments due is transferred by the bank to the customs account.</vt:lpstr>
      <vt:lpstr>"The Integrated Customs Risk Analysis System (IRAC) facilitates the selection of foreign economic operators by a customs official for audit. This system displays the results of previous audits of foreign economic operators, the quantitative and cost volumes of foreign economic operations, the profiles of foreign economic operators and their risk rating.</vt:lpstr>
      <vt:lpstr>The electronic system "Risk Analysis Matrix" breaks down risks by customs tariffs in accordance with import and export operations for all commodity codes. The matrix includes the results of all audits. This system makes it possible to identify goods or entire industries that are prioritised for audit. Audits in Ireland are carried out both centrally and regionally.</vt:lpstr>
      <vt:lpstr>Experience of risk management in the Kingdom of the Netherlands (on the example of maritime and aviation checkpoints)</vt:lpstr>
      <vt:lpstr>The volume of goods moving across the border of the Kingdom of the Netherlands makes it impossible to physically inspect all goods, so the Dutch customs office widely uses risk-based work.</vt:lpstr>
      <vt:lpstr>Risk management in the Dutch Customs Administration is carried out in accordance with the annual Enforcement Plan. It is a strategic document and defines the general directions and scope of control to be carried out by the customs authorities in order to prevent violations of customs legislation. This plan is used to develop tactical and operational risk management plans.</vt:lpstr>
      <vt:lpstr>The risk management process is carried out by the so-called Customs Control Centres (CCC). These are regional offices that determine the scope and form of customs control of goods moving across the border in accordance with the operational risk management plan.</vt:lpstr>
      <vt:lpstr>At the same time, other divisions are responsible for implementing the control forms "physical control groups". It should also be noted that the "physical control groups" are mobile and equipped with the technical means necessary for customs procedures.</vt:lpstr>
      <vt:lpstr>Among other things, they use mobile and stationary scanners, sniffer dogs, etc.</vt:lpstr>
      <vt:lpstr>Risk analysis and assessment are based on a system of pre-notification (both for import and export). An entity that intends to import goods into the EU or export them from the EU through a border crossing point in the Netherlands must inform the relevant customs authority. At the same time, they are obliged to provide all the information necessary for the analysis and risk assessment of the transaction. The requirements for the scope and timing of preliminary information are determined by EU legislation.</vt:lpstr>
      <vt:lpstr>This distribution of pre-clearance information for goods travelling by sea or air to the Netherlands is due to the fact that there is no land customs border, as the country is surrounded by EU member states on all sides. At the same time, one of the largest seaports in the world (Rotterdam) and one of the largest airports in Europe (Schiphol) are located in the Netherlands.</vt:lpstr>
      <vt:lpstr>Thanks to the pre-notification system, when the goods arrive at the checkpoint, the customs authority has already assessed the risk and determined what forms of control it will apply, to what extent and to what goods.</vt:lpstr>
      <vt:lpstr>Such a risk management system makes it possible to avoid unreasonable time and resource expenditures by both the entity conducting the foreign economic transaction and the customs authorities. For example, if the customs authority receives information about the intention to import goods that, according to the results of the customs authority's risk assessment, cannot be admitted into the EU, the sender is notified of this.</vt:lpstr>
      <vt:lpstr>In the case of containers transported by sea, the information, as already mentioned, must be provided 24 hours before loading at the port of departure. In this way, in the event of a situation where the goods cannot be imported, the shipper will not have to load the goods onto the vessel and incur unnecessary costs.</vt:lpstr>
      <vt:lpstr>Preliminary information on movements is available to all law enforcement agencies that carry out control at border crossing points. If, for example, several law enforcement agencies are interested in conducting control measures in relation to a particular container, they coordinate such measures. That is, they determine the time and place of joint control measures. In this case, customs acts as the coordinator (the so-called "one stop shop" principle).</vt:lpstr>
      <vt:lpstr>A combined risk management system is used to identify, analyse and assess risks. The programme (PRIZMA) automatedly classifies declarations in the queue in accordance with the risk profiles entered into it.</vt:lpstr>
      <vt:lpstr>red, yellow or white list. Goods on the red list are subject to physical control. Goods on the white list are not subject to any control measures by the customs authorities. Goods on the yellow list are subject to customs experts from the Customs Control Centres.</vt:lpstr>
      <vt:lpstr>Using the available information, their own acquired knowledge, skills and experience, they transfer such goods to either the red or white list.</vt:lpstr>
      <vt:lpstr>All information about the movement is received by the customs authorities in electronic form directly from the persons who are required to provide such information or from the administration of the border crossing point (e.g. Amsterdam Airport, Port of Rotterdam).</vt:lpstr>
      <vt:lpstr>To create risk profiles, operational information on potential risks of violation of customs legislation is used. Such information can be entered by any customs officer into a special risk database (Risk Database).</vt:lpstr>
      <vt:lpstr>The risk profiles implemented in the PRISMA programme and intended for risk management in the Dutch Customs Service are divided into two groups - fiscal and non-fiscal. Non-fiscal risk profiles include those aimed at ensuring safety, health, and environmental protection.</vt:lpstr>
      <vt:lpstr>Based on the results of the risk assessment process, the following recommendations can be made:</vt:lpstr>
      <vt:lpstr>– "do not load" (this is only possible for containerised shipments if the final cargo declaration was submitted 24 hours before loading at the port of departure);</vt:lpstr>
      <vt:lpstr>– customs inspection of goods at the seaport or airport of arrival;</vt:lpstr>
      <vt:lpstr>– customs inspection of goods at the seaport or airport of loading. Customs authorities also inform companies with the status of authorised eco</vt:lpstr>
      <vt:lpstr>nomic operators prior to the arrival of the cargoes on the need for customs inspection.</vt:lpstr>
      <vt:lpstr>Among other things, the Netherlands pays considerable attention to risk analysis of transit movements. Given that the largest port in Europe, Rotterdam, is located in this country and is an outpost on the way to the EU, the customs authorities are responsible for all goods moving through the port, with the destination being any EU country.</vt:lpstr>
      <vt:lpstr>The analysis of goods in transit is carried out within the framework of a common risk analysis system (for import, export and transit movements). Starting from 2 May 2011, transit declarations are transmitted through the Transit-NCTS system to the customs authorities and automatically checked against risk profiles.</vt:lpstr>
      <vt:lpstr>At the same time, there is a possibility that:</vt:lpstr>
      <vt:lpstr>– after submitting the transit declaration, the dispatch permit was not received;</vt:lpstr>
      <vt:lpstr>– after notification of the importation of goods, a loading permit has not been obtained.</vt:lpstr>
      <vt:lpstr>In such cases, the goods are subject to customs inspection.</vt:lpstr>
      <vt:lpstr>Thus, it can be concluded that the risk management system of the Dutch Customs Service is quite effective, but it is affected by the absence of a land border of the country.</vt:lpstr>
      <vt:lpstr>At the same time, the experience of the Dutch colleagues can be used at Ukrainian airports and seaports, provided that the customs authorities of Ukraine significantly improve customs control technologies, in particular, the provision of preliminary information on imports.</vt:lpstr>
      <vt:lpstr>Risk management experience in the Kingdom of Denmark</vt:lpstr>
      <vt:lpstr>In Denmark, the work on risk analysis and management is concentrated in the Customs Control Office (8 customs centres), which functions as a kind of "intellectual unit".</vt:lpstr>
      <vt:lpstr>Preference is given to physical control or audit, the results and methods of which are documented in the specialised information system ESCORT.</vt:lpstr>
      <vt:lpstr>The risk analysis in ESCRAT includes three phases: 1) prevention of identified high risks; 2) comprehensive risk analysis with classification of the objects of analysis; 3) statistical research to ensure the quality of risk control.</vt:lpstr>
      <vt:lpstr>The essence of the first phase is that risks are inherently associated with many types of transport of goods, and therefore it is necessary to identify such types of transport in a timely manner. Risk profiles are developed on the basis of the combined experience of customs officials and information received from the international customs community. Any transport of goods that meets at least one risk criterion is suspended for inspection.</vt:lpstr>
      <vt:lpstr>Risk profiles are a set of rules, grouped from simple to complex, that are applied on a case-by-case basis. Most risk profiles are valid only for a short period of time - a few hours, days, weeks - which means that there is a constant need to update existing rules and create new ones.</vt:lpstr>
      <vt:lpstr>In the ESCRAT system, risk profiles are divided into types of declarations, and each of them is further divided into three groups: planned, current, and emergency. When a system user defines a risk profile, he or she can activate it immediately or postpone it for further use, including the use of this profile by another user.</vt:lpstr>
      <vt:lpstr>The essence of the second phase is that when transporting goods that are difficult to classify into any profile, a more detailed analysis is required to determine the level and type of risk. To support this complex process, ESCRT uses a variety of systems, including databases, techniques in which the main elements of the system are defined as rules.</vt:lpstr>
      <vt:lpstr>ESCRT includes powerful computerised rules software necessary for analysing the main risk areas and identifying various risk objects identified by clearance documents. The system uses the following</vt:lpstr>
      <vt:lpstr>risk objects such as product code, country code, customs procedure code, etc. These configurations can be changed by adding new risk objects, rules and calculations.</vt:lpstr>
      <vt:lpstr>The essence of the third phase is to control all transported goods by random sampling.</vt:lpstr>
      <vt:lpstr>According to the current system, all declarations are divided into three categories: - green - low risk (may be further processed without additional operations);</vt:lpstr>
      <vt:lpstr>– yellow - medium risk (more detailed verification is required);</vt:lpstr>
      <vt:lpstr>– red - high risk (control is required).</vt:lpstr>
      <vt:lpstr>Access to the ESCORT system is controlled by the Customs security system and is granted to officials at the local and central levels. Officials may be granted full or limited access to the system.</vt:lpstr>
      <vt:lpstr>Risk management experience in the Federal Republic of Germany</vt:lpstr>
      <vt:lpstr>Germany is a member of the European Union, so the risk management system used in customs practice is based on the basic EU documents in this area. The risk management system of the German Customs Service is primarily aimed at automatic risk assessment using data to minimise tax risks of non-payment of payments to the state budget.</vt:lpstr>
      <vt:lpstr>The risk management system allows for the distribution of risks by their nature, origin of goods, participants in foreign economic activity, as well as making decisions on the inspection of goods and vehicles before crossing the customs border, which undoubtedly contributes to the simplification of customs formalities.</vt:lpstr>
      <vt:lpstr>German customs actively cooperate with the business community, which, in turn, makes it possible to pay more attention to combating smuggling and fraud rather than the integrity of a foreign trade participant. This is primarily due to the fact that the highest federal authority in the structure of the German customs administration is the Federal Ministry of Finance, which is subordinated to the Federal Antimonopoly Office.</vt:lpstr>
      <vt:lpstr>The German customs authorities assess risk situations in the field of international movement of goods in trade with non-EU countries. The German Risk Analysis Centre (Riskoanalyse Zoll - ZORA) is a special unit that deals with risk management and develops risk profiles for customs control.</vt:lpstr>
      <vt:lpstr>The structure of the risk management system has a three-tier system - central, regional and local levels. Risk management strategies are adopted at the first level and are related to tax operations. At the regional level, the risk management scheme is directly evaluated, refined and, if necessary, revised at the federal level. At the local level, risk management is used by tax authorities the authorities that may audit the case selected for external tax audit.</vt:lpstr>
      <vt:lpstr>In addition to the centralised risk analysis, there is also a decentralised assessment of a foreign trade participant (Dezentrale Beteligtenbewertung - DEBBI). This assessment has a significant impact on the processing of information about a new trade participant. At the same time, it can additionally provide guidance for building a risk profile. The decentralised assessment of a foreign trade participant is carried out separately by special sectors: imports (E), exports (A), and other (S).</vt:lpstr>
      <vt:lpstr>The risk assessment has three digits, which are not used in Sector S: 1 - insignificant risk, 2 - medium risk, 3 - high risk. The subject of a decentralised assessment of a trader is goods subject to special control in terms of taxation.</vt:lpstr>
      <vt:lpstr>The risk assessment is carried out in accordance with the unified assessment catalogue, which electronically defines the criteria for this procedure. A special case is sector S (other), which does not include numerical scores and therefore does not have a risk grading. If the risk assessment in DEBBI is not possible for certain reasons, but the control of the foreign economic operator is necessary, then ZORA is contacted to obtain permission for an inspection.</vt:lpstr>
      <vt:lpstr>The risk management system in Germany is based on a four-pronged assessment of foreign trade participants. To implement this principle, two responsible persons are appointed at the decentralised level: a senior controller and a responsible executive. Their task is to express their own opinion on the assessment of a foreign economic operator and to send their conclusions to a higher level. In turn, at the centralised level, there is a sector manager and a responsible executive who make decisions on the assessment. It is worth noting that the centralised level (ZORA) appoints persons to assess risk at the decentralised level.</vt:lpstr>
      <vt:lpstr>Risk management experience in Italy</vt:lpstr>
      <vt:lpstr>The Italian Customs Service is part of the Ministry of Finance. The main customs authority of the country is the agency of which it is a part: Steering Committee, Strategic Coordination Committee, Audit Commission, departments and divisions. Prior to the introduction of the automated risk management system in the regional customs authorities, inspectors used to carry out 100% documentary control and make decisions on the actual inspection of cargo in accordance with regulatory documents. Under such total control, 0.05% of declarations with violations were detected.</vt:lpstr>
      <vt:lpstr>Work on improving the efficiency of customs control in Italy began in 1997. The work was based on the following principle: if 100% of all customs documents are checked, such control cannot be effective, so the transition to selective customs control took place. As a result of the research, an automated risk management system was built. The possibility of filing declarations electronically was introduced in 1996,</vt:lpstr>
      <vt:lpstr>However, electronic digital signatures were not used, so paper copies of documents remained the main source of information.</vt:lpstr>
      <vt:lpstr>The risk management system, which was launched in 1999, includes methodological, organisational and technical components. The objectives of the system and the organisation of its operation are generally in line with the Kyoto Convention. The functioning of the automated risk management information system is based on the prompt connection of the customs inspector to the central complex and the receipt of an automatic decision on which all his further actions are based. Risks are viewed as a category within the competence of the central management, but within the framework of the existing feedback system, regional customs authorities have the opportunity to apply for the creation of a new global or regional risk.</vt:lpstr>
      <vt:lpstr>The AIDA project (Automated Integrated System for Customs and Excise Goods) is currently being implemented in Italy to intensify risk analysis and management. The main activities of the project are:</vt:lpstr>
      <vt:lpstr>– introducing electronic documents and digital signatures into the customs clearance workflow;</vt:lpstr>
      <vt:lpstr>– expanding the scope of automatic verification of restrictions on prohibitions imposed by national and EU legislation;</vt:lpstr>
      <vt:lpstr>– Increasing the algorithmic capacity of the risk analysis system, including in terms of processing information from the customs services of other countries;</vt:lpstr>
      <vt:lpstr>– Developing the customs duty payment system by interconnecting with banking systems and using banking capabilities;</vt:lpstr>
      <vt:lpstr>– information interaction with foreign trade participants to implement automatic cargo tracking at airport and seaport warehouses (CARGO system).</vt:lpstr>
      <vt:lpstr>The AIDA system is focused on speeding up customs clearance and control processes, improving services to foreign trade participants, and introducing methods to speed up customs payments.</vt:lpstr>
      <vt:lpstr>The peculiarity of this project is that all automated customs clearance and control processes, including physical inspection processes, are placed in the system so that their results are available to the relevant customs specialists.</vt:lpstr>
      <vt:lpstr>Methodologically, risk is implemented in the form of risk profiles, which may be:</vt:lpstr>
      <vt:lpstr>– mandatory (for certain types of goods);</vt:lpstr>
      <vt:lpstr>– target (calculated based on actual data from the customs system);</vt:lpstr>
      <vt:lpstr>– random (determined randomly and used to check the efficiency of the customs clearance and control system).</vt:lpstr>
      <vt:lpstr>The system uses three types of "corridors": "green", "yellow", "red". If an automatic decision is made to send the submitted declaration to the "green" corridor, the goods are released into free circulation immediately after payment of customs duties. In this case, the acceleration and simplification of customs clearance procedures is achieved primarily due to the fact that goods are released into free circulation under the green corridor only on the basis of a declaration without supporting documents and without physical inspection. If adopted the decision to send the declaration through the "yellow" corridor, the inspector carries out documentary control and, based on its results, a decision is made on the need for a physical inspection. For the purpose of documentary control, the inspector may request additional documents. Goods are released into free circulation after documentary control and payment of customs duties. If the decision is made to send the declaration through the "red" corridor, documentary control and physical inspection are carried out.</vt:lpstr>
      <vt:lpstr>When analysing the risk management system used in Italy, it is worth noting that the entire area of customs clearance and control is divided into 22 sectors (risk groups). Each sector includes risk profiles, and each profile is characterised by a set of indicators. An indicator is a value with a value.</vt:lpstr>
      <vt:lpstr>The created risk profile remains in the information system forever, but can be switched to passive mode. When a risk occurs, the system checks for a similar profile, either by activating it again or creating a new one. In total, the system contains approximately 3,000 profiles, of which 1,200-1,300 are active. The risk analysis and management system evaluates the effectiveness of the profiles on a monthly basis based on the data of the previous four months, and analyses the quality of the profiles and the results of the checks.</vt:lpstr>
      <vt:lpstr>Risk management experience in the Republic of Poland</vt:lpstr>
      <vt:lpstr>The approaches to building a risk management system in the Customs Administration of the Republic of Poland are very similar to those used in the Customs Service of Ukraine, as they are based on the same principles. As in most European countries, the Customs Administration of the Republic of Poland is subordinated to the Ministry of Finance.</vt:lpstr>
      <vt:lpstr>The difference in approaches is that risk profiles in the customs authorities of Ukraine are developed and implemented in most cases at the central level, while in the customs administration of the Republic of Poland they are formed mainly at the regional level. At the central level, a central risk register is developed, on the basis of which work plans of the customs authorities aimed at minimising the identified risks are drawn up. Each customs chamber of the Republic of Poland, which has 16 units, has risk management departments with 10-14 employees. Risk profiles are developed by these departments and can be approved by their management or by the customs offices.</vt:lpstr>
      <vt:lpstr>The successful completion of the risk management system in the customs administration of the Republic of Poland is facilitated by access to specialised EU databases, as well as close cooperation both at the level of EU member states and at the level of structural units of the customs institutions of the Republic of Poland. The so-called Central Customs File is maintained, which stores data on any violations of customs legislation detected as a result of various measures and forms of customs control. This information is constantly processed in order to use it in risk profiles.</vt:lpstr>
      <vt:lpstr>The customs authorities of the Republic of Poland use several databases during customs control and customs clearance: separately for imports, exports and transit; and when passing goods and passengers across the customs border.</vt:lpstr>
      <vt:lpstr>Risk management in the Customs Administration of the Republic of Poland is also carried out in a cyclical manner: risk identification and recognition, risk analysis, risk assessment and prioritisation, taking measures to apply adequate forms of customs control, risk minimisation, and evaluation of results.</vt:lpstr>
      <vt:lpstr>The experience of Polish colleagues in developing the national risk management system at the regional level may be useful. Significant advantages that contribute to the successful application of risk management methods in the customs administration of the Republic of Poland are also the regulatory and legal support for this issue in EU legislation, in particular the EU Customs Code, the developed infrastructure of the customs authorities, and the provision of the necessary technical means of customs control.</vt:lpstr>
      <vt:lpstr>Experience of risk management in the Republic of Lithuania (on the example of road border crossing points)</vt:lpstr>
      <vt:lpstr>Nowadays, it is impossible to imagine the process of identifying, analysing and assessing risks separately from information technology, which includes various software and information tools, number plate recognition systems, databases, etc.</vt:lpstr>
      <vt:lpstr>The following software and information systems shall be jointly used in the Customs Service of the Republic of Lithuania:</vt:lpstr>
      <vt:lpstr>– RIKS (Risk Assessment and Control System) is a risk assessment and management system;</vt:lpstr>
      <vt:lpstr>– NAS (Numberplates and Container Codes Recognition System) is a system for reading vehicle and container numbers at EU border crossings. This system displays a signal on the screen and generates an SMS message for the responsible person at the customs post about the number plates of vehicles that are on the "black list" (central or local);</vt:lpstr>
      <vt:lpstr>– NBVZS (National Case Management System) is a database of infringers and intellectual property;</vt:lpstr>
      <vt:lpstr>– CDW (Customs Data Warehouse) is a central data warehouse.</vt:lpstr>
      <vt:lpstr>The Lithuanian risk management system has three levels of management: central level - management of databases, systems and risks at the national level; territorial level - work with the risk analysis and management system at the level of territorial customs offices; local level - operational, tactical risk search.</vt:lpstr>
      <vt:lpstr>Risk profiles are developed at both the central and regional levels. The automated risk management system at checkpoints sometimes uses so-called special risk profiles (informing authorised customs officials about the movement of certain vehicles in a particular country).</vt:lpstr>
      <vt:lpstr>across the customs border of the state, without issuing instructions to the inspector who directly exercises control at the checkpoint).</vt:lpstr>
      <vt:lpstr>The approaches to organising the work of the customs authorities of the Republic of Lithuania on risk management and the distribution of tasks at different levels of management may be useful for the development of the Ukrainian risk management system. The experience of applying "special" risk profiles and the use of automatic number plate readers at checkpoints is also interesting (as the establishment of such systems is currently being actively pursued in Ukraine).</vt:lpstr>
      <vt:lpstr>6.3. Experience management customs risks in countries of the Asia-Pacific region</vt:lpstr>
      <vt:lpstr>Today, the international standard AS/NZS ISO 31000:2009, developed by the customs services of Australia and New Zealand, is the fundamental theoretical basis for the application of risk management by all the world's leading customs services.</vt:lpstr>
      <vt:lpstr>For example, almost all international standards in the field of risk management in the customs industry are based on the many years of experience of the Australian Customs and Border Protection Service (ACBPS) and the New Zealand Customs Service (NZCS), which makes them one of the best structures of such competence in the world.</vt:lpstr>
      <vt:lpstr>The need to introduce risk management principles into the practice of ACBPS (ACS - Australian Customs Service) and a detailed description of this process, based on the national Australian-New Zealand risk management standards AS/NZS 4360:1995 (4360:1999, 4360:2004), which was later included in the World Customs Organisation's Risk Management Guidelines and integrated into Chapter 6 of the Kyoto Convention.</vt:lpstr>
      <vt:lpstr>Recognising the need to move to a new philosophy of organisation and shift the focus from physical inspections and specific operations to risk management and the entity's overall performance, ACS, in accordance with the recommendations of the Industry Panel on Customs Reforms, restructured nine key areas of business for Australia's foreign trade, For in-depth analysis of each of them, National Business Centres (NBC) were established on the basis of ACS, as well as the Commercial Compliance Office (CCO), which was responsible for coordinating the development, review and analysis of performance indicators of national strategies and standards.</vt:lpstr>
      <vt:lpstr>ACBPS has identified 11 priority risk monitoring areas across the entire risk spectrum.</vt:lpstr>
      <vt:lpstr>The risk management process at ACBPS is based on the Standard, AS/NZS ISO 31000:2009. Risk management - Principles and guidelines, which provides general guidance on the implementation and realisation of risk management, expressed through a methodology of 7 cyclical steps that</vt:lpstr>
      <vt:lpstr>ensure better decision-making by providing an understanding of risks and their impact: setting the context; identifying risk; analysing risk; assessing risk; implementing mitigation measures; engaging (communicating) and consulting; monitoring and evaluating results.</vt:lpstr>
      <vt:lpstr>Today, ACBPS is organised around five programmes to ensure the security and commercial interests of the border protection, supporting legitimate trade and travel: Passenger facilitation, Trade facilitation, Border protection and enforcement, Civil maritime surveillance and response, and Border-related revenue collection.</vt:lpstr>
      <vt:lpstr>The New Zealand Customs Service, acting alongside ACBPS as a co-founder of the above-mentioned Risk Management Standards, is certainly indicative of the implementation and development of public risk management mechanisms in the customs industry.</vt:lpstr>
      <vt:lpstr>Prior to the introduction of the first computer system CASPER by NZCS in 1981, the customs clearance process took up to 10 days and involved the verification of approximately 60 documents. This trade process automation system, which became a platform for implementing the principles of random selection and identification of high-risk goods, operated for 16 years and was then decommissioned due to the high cost of its maintenance and the inability to adapt to the dynamism of market and economic conditions. Instead, in 1990, the Customs Modernisation Programme (CusMod Programme) was introduced, which not only led to the introduction of the latest information technologies, but also led to the establishment of risk management priorities at the national level based on government priorities for border protection and security. From the NZCS perspective, risk is defined as the probability of certain events occurring: no probability, low probability, probable risk, highly probable risk, practically certain, and the consequences of its possible realisation: minor, moderate, significant, severe, very severe. </vt:lpstr>
      <vt:lpstr>Risk management in customs is considered by the NZCS as a certain culture, processes, systems and structures, the development of which is aimed at managing potential risks and their adverse effects, taking into account the priority areas of NZCS functioning established at the national level: trade, travel, protection (security) and fees, as well as the identification of objects of control: persons, goods and vehicles.</vt:lpstr>
      <vt:lpstr>Within the NZCS, a special intelligence group is responsible for assessing, prioritising and developing recommendations to address risks. The group's functioning is based on the fundamental principle that those who assess risk should not manage it.</vt:lpstr>
      <vt:lpstr>Threat assessment and identification of border-related risks is carried out by the Integrated Targeting and Operations Centre (ITOC), which was established in 2010- 2011 and is responsible for allocating resources to ensure the effectiveness of this process. All information</vt:lpstr>
      <vt:lpstr>information on individuals, goods and vehicles at risk is accumulated in the ITOC in order to plan, initiate and coordinate appropriate response measures at the operational level.</vt:lpstr>
      <vt:lpstr>One of the most important areas of NZCS development is the development of the Joint Border Management System (JBMS) to replace outdated and limited systems used by different agencies and to ensure a multi-agency approach to border risk assessment and management. The JBMS is a full integrated border management system that aims to provide NZCS and the Ministry of Industry with up-to-date risk assessment information using the latest information technology.</vt:lpstr>
      <vt:lpstr>Thus, ACBPS and NZCS are in fact recognised leaders not only in the field of introducing risk management into the practice of customs control based on the latest information technologies, but also in the field of standardising risk management procedures. These standards, aimed at ensuring a balance between facilitating legitimate trade and ensuring the security of movement, acceleration and increase of trade turnover, require implementation in the practice of the customs authorities, in particular in terms of bringing the risk management process into line, developing software and information support for customs control automation and making effective, informed management decisions.</vt:lpstr>
      <vt:lpstr>Risk management experience in the People's Republic of China (PRC)</vt:lpstr>
      <vt:lpstr>The Chinese customs service, like the customs services of many countries around the world, f a c e s t h e task of carefully controlling the movement of goods across the customs border while facilitating and simplifying trade for foreign trade entities. Since the implementation of the reform on the Chinese mainland, especially in the last decade, there has been a rapid growth in foreign trade. I n 2004, China's customs cleared a total of 2.07 billion tonnes of imported and exported goods worth USD 1,155 billion. In 2004, China's customs processed 2.07 billion tonnes of imported and exported goods worth USD 1,155 billion, 34.64 million imports of cars and aircraft, and 232.59 million passengers, which is 9.9 times, 8.27 times, and 8.27 times, respectively, the and 10 times more than in 1990.</vt:lpstr>
      <vt:lpstr>Risk management in Chinese customs activities has been introduced since 1994, and at the same time, customs post-audit was introduced as a form of external control. The development of risk management in the Chinese customs service has three stages, including implementation, practice and further development.</vt:lpstr>
      <vt:lpstr>Implementation period (1994-1997)</vt:lpstr>
      <vt:lpstr>In the mid-1990s, with the beginning of theoretical research on the creation of a modern customs system, the Chinese customs service began to pay attention to the practice and experience of customs services in other countries, such as America, the Netherlands and Australia. Advanced management theories and techniques, including risk management, were studied.</vt:lpstr>
      <vt:lpstr>The achievements of this period include: firstly, the introduction and basic organisation of the customs audit system, which strengthened the system of prevention and control of post-clearance risk; secondly, the development of customs clearance automation and, to date, the development of CTA, which is a system of requesting and analysis of common data based on the RDB, to support further risk analysis and control and to lay the groundwork for effective implementation and concrete application of risk management; third, the creation of dedicated data analysis departments at headquarters and regional offices, which helped to build a professional risk management team.</vt:lpstr>
      <vt:lpstr>Practical period (1998-2002)</vt:lpstr>
      <vt:lpstr>The key at this stage is the comprehensive application of risk management to create a risk management system.</vt:lpstr>
      <vt:lpstr>Meanwhile, computerised management systems have been developed to improve the control of processing and overall management:</vt:lpstr>
      <vt:lpstr>a channel-based decision-making system;</vt:lpstr>
      <vt:lpstr>a system of risk profiling and coverage;</vt:lpstr>
      <vt:lpstr>a system for evaluating law enforcement actions;</vt:lpstr>
      <vt:lpstr>a system for analysing and controlling tariffs.</vt:lpstr>
      <vt:lpstr>The channelised decision-making system was developed according to predefined indices for customs control, duty collection, trade restrictions, and risk index, and can distinguish, verify and reconcile declared electronic data. Based on the 3-channel standard, the data in the declaration can be automatically routed through various channels in customs clearance procedures:</vt:lpstr>
      <vt:lpstr>– red channel (verification through actual physical inspection, goods are released after verification);</vt:lpstr>
      <vt:lpstr>– orange channel (document examination, global verification and reconciliation based on electronic data with the possibility of actual physical inspection. Goods are released after verification);</vt:lpstr>
      <vt:lpstr>– green channel (on-site checkpoint, through which classified management and stepwise control of declarations were implemented, or general checks with possible further checks based on documents and electronic data after the goods have been cleared).</vt:lpstr>
      <vt:lpstr>The risk profiling and coverage system can identify risk objects, define the range of profiles, and issue risk instructions before the arrival of goods or directly during the paperwork. As a result, the computer application system can detect risk indicators in the declaration data during customs clearance, import control, transport, waybill, enterprise management, etc. Accordingly, a risk warning is sent to the relevant items or paragraphs.</vt:lpstr>
      <vt:lpstr>The Law Enforcement Assessment System was developed in early 1999. Using a professional statistical analysis system (SAS), an analyst can quantify and macro- analyse the scale of smuggling, the quality of collection, the level of control of imported/exported goods and trade across the country or individual control sectors in order to identify existing problems and errors in customs control and find clues to identify and analyse risks.</vt:lpstr>
      <vt:lpstr>The tariff analysis and control system uses database and data retrieval techniques. The fee collection analyst can analyse the structure of imported goods, sources of tariffs and payment of fees throughout the country or in its regions and assess the level of implementation of legislation on the payment of customs fees and determination of customs value. In addition, through benchmarking, analysts can identify information on price fraud in relation to imported goods, which is the basis for researching and compiling price risk indices and auditing companies suspected of price fraud.</vt:lpstr>
      <vt:lpstr>The practice of this stage shows that risk management techniques have been widely applied in all areas of customs administration and have thus significantly improved management efficiency. However, risk management has so far been limited to the application of information management and data analysis techniques, concentrated on the tactical level, covering only the import direction and risk analysis during customs clearance on the ground. Its strategic potential has not been fully exploited in terms of reorganising customs management resources, improving the overall effectiveness of risk prevention and control, and harmonising control and trade facilitation.</vt:lpstr>
      <vt:lpstr>The period of further development (2003-2013)</vt:lpstr>
      <vt:lpstr>The basis of this stage is the full application of risk management as the basis for the second stage of the development strategy and the general spread of risk management.</vt:lpstr>
      <vt:lpstr>With its accession to the World Trade Organisation, the Chinese Customs Service has drawn up a plan for the second phase of customs modernisation. Taking risk management as a basis, the second stage is aimed at reforming and innovating management systems, regimes and methods in all possible directions by reorganising management resources, including organisation, information, technology, personnel, etc. With the implementation of this plan, the Chinese Customs Service will increase the efficiency and effectiveness of management, and will be able to effectively prevent and control the risk of smuggling and violations of the law, taking into account economic globalisation and the rapid development of the Chinese economy.</vt:lpstr>
      <vt:lpstr>Thus, based on the experience and practice of several years, the Chinese Customs Service has developed a comprehensive risk management strategy for the period from 2004 to 2013. The strategic objective is "One system: an importer/exporter conformity assessment system. One mechanism: a mechanism for coordinating risk management in the customs administration. One platform: The customs risk management platform".</vt:lpstr>
      <vt:lpstr>The aforementioned "one system, one mechanism, one platform" mutually complement each other, form and jointly determine the overall structure of the risk management system in China.</vt:lpstr>
      <vt:lpstr>Two-tier risk analysis and monitoring centres have been established in the customs administration and customs districts to strengthen the longitudinal and cross- cutting harmony and control of risk information, analysis, assessment, and management in order to ensure uniform and comprehensive control of the same risks throughout the customs territory and to improve the overall efficiency and effectiveness of risk control.</vt:lpstr>
      <vt:lpstr>The risk management platform was completed at the end of 2002 and consists of two modules:</vt:lpstr>
      <vt:lpstr>– the information management module provides for the publication of information, exchange of experience, risk management training, cooperation and coordination in risk analysis and management. This module includes risk information processing, risk analysis and control, risk management communication, security, system support, etc., in total 7 categories and 29 functions;</vt:lpstr>
      <vt:lpstr>– The information applications module serves as a tool for users to query data and perform real-time risk analysis. It includes data quality management, analysis of reports and graphs, querying and analysing trader information, monitoring customs operations and individual risk areas, real-time data analysis, risk profiling and targeting, performance evaluation, querying synthetic data, security, system management, etc., in total 9 categories and 339 functions.</vt:lpstr>
      <vt:lpstr>The modern risk management platform plays an active role in strengthening post-clearance control, regularity of the organisation's operations, and combating smuggling.</vt:lpstr>
      <vt:lpstr>Practice has shown that risk management techniques have become widely used in all areas of customs administration, thereby increasing its effectiveness. With the help of information technologies such as Data Warehouse, OLAP, Web, Business Intelligence, and Data Mining, the customs authorities have developed a common database and application module for risk management, which became the basis for reorganising the existing dispersion analysis system and implementing a full exchange of information and management results. An intelligent risk identification and selection system was introduced to identify risks during customs clearance and a system for measuring the credibility of a foreign trade entity to manage them.</vt:lpstr>
      <vt:lpstr>CONCLUSION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Дмитрий Горлов</cp:lastModifiedBy>
  <cp:revision>7</cp:revision>
  <dcterms:created xsi:type="dcterms:W3CDTF">2023-10-11T20:08:36Z</dcterms:created>
  <dcterms:modified xsi:type="dcterms:W3CDTF">2023-10-12T09:39:31Z</dcterms:modified>
</cp:coreProperties>
</file>