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C0C0C0"/>
    <a:srgbClr val="CCCCFF"/>
    <a:srgbClr val="CCFFFF"/>
    <a:srgbClr val="CCECFF"/>
    <a:srgbClr val="FFCCCC"/>
    <a:srgbClr val="CCFFCC"/>
    <a:srgbClr val="FFCCFF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3EB60B-452C-42CB-997C-E3975222FDF6}" v="177" dt="2022-11-30T21:23:08.5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5344" y="2151530"/>
            <a:ext cx="5392044" cy="132677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uk-UA" sz="4400" b="1" dirty="0">
                <a:ea typeface="+mj-lt"/>
                <a:cs typeface="+mj-lt"/>
              </a:rPr>
              <a:t>Технології пошукового маркетингу: SEO і SEA</a:t>
            </a:r>
            <a:endParaRPr lang="uk-UA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068" y="3897144"/>
            <a:ext cx="3757385" cy="456067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uk-UA" sz="2000" dirty="0">
              <a:cs typeface="Calibri"/>
            </a:endParaRPr>
          </a:p>
        </p:txBody>
      </p:sp>
      <p:sp>
        <p:nvSpPr>
          <p:cNvPr id="21" name="Freeform: Shape 9">
            <a:extLst>
              <a:ext uri="{FF2B5EF4-FFF2-40B4-BE49-F238E27FC236}">
                <a16:creationId xmlns:a16="http://schemas.microsoft.com/office/drawing/2014/main" id="{F6EF57EF-D042-41D3-83E8-41A1FE6C1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200"/>
                    </a14:imgEffect>
                    <a14:imgEffect>
                      <a14:brightnessContrast contras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78" y="1290954"/>
            <a:ext cx="5854522" cy="4159150"/>
          </a:xfrm>
          <a:prstGeom prst="rect">
            <a:avLst/>
          </a:prstGeom>
        </p:spPr>
      </p:pic>
      <p:sp>
        <p:nvSpPr>
          <p:cNvPr id="22" name="Freeform: Shape 11">
            <a:extLst>
              <a:ext uri="{FF2B5EF4-FFF2-40B4-BE49-F238E27FC236}">
                <a16:creationId xmlns:a16="http://schemas.microsoft.com/office/drawing/2014/main" id="{D00A59BB-A268-4F3E-9D41-CA265AF1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63794DCE-9D34-40DF-AB3F-06DA8ACCD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15">
            <a:extLst>
              <a:ext uri="{FF2B5EF4-FFF2-40B4-BE49-F238E27FC236}">
                <a16:creationId xmlns:a16="http://schemas.microsoft.com/office/drawing/2014/main" id="{45006452-918C-4282-A72C-C9692B669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8">
            <a:extLst>
              <a:ext uri="{FF2B5EF4-FFF2-40B4-BE49-F238E27FC236}">
                <a16:creationId xmlns:a16="http://schemas.microsoft.com/office/drawing/2014/main" id="{1787C549-66DE-4718-9D45-816599251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06971" y="3233985"/>
            <a:ext cx="5985852" cy="3624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Rectangle 10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592824" cy="3233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A68C0-1DD6-02D5-06DE-C5D52A567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655591"/>
            <a:ext cx="4929352" cy="23156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6000" b="1" dirty="0">
                <a:cs typeface="Calibri Light"/>
              </a:rPr>
              <a:t>Висновки</a:t>
            </a:r>
            <a:endParaRPr lang="uk-UA" sz="6000" b="1" dirty="0"/>
          </a:p>
        </p:txBody>
      </p:sp>
      <p:sp>
        <p:nvSpPr>
          <p:cNvPr id="44" name="Rectangle 12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14">
            <a:extLst>
              <a:ext uri="{FF2B5EF4-FFF2-40B4-BE49-F238E27FC236}">
                <a16:creationId xmlns:a16="http://schemas.microsoft.com/office/drawing/2014/main" id="{BAB21C4D-C8DB-45E4-8B45-1A73A188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408C67FF-5706-4C08-9DF4-D3E2EF7F61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90AE6FAF-1DDD-40E6-8128-2B5DD1464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3E186F0A-23FB-4FB4-8C95-4C6A6F483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D183081B-2F31-48CC-A297-BA0C06A744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BC6A5254-D4C3-478C-B4E0-73D3642DB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41974FE2-7080-4C99-A4E6-3E15D4B28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7C843590-9C15-4DFA-9178-8A943EF62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3506696A-3D1F-450D-96A0-B59B7BBE3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6D2546D9-69E1-4D75-8E64-8862078132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865383D5-D060-4DBD-82E9-14902BD8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70242239-3409-460D-BA74-ADF2AFD4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4F02255D-DBCA-4E02-8376-8A374688D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343BABB3-0280-4F53-A4A9-54ED96AB29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2824031E-D05D-4B6C-A900-28D70C737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96B0A62E-B7B0-475C-B1FF-989CDB45E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D62DF221-DFF7-4614-8983-8B7C47034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4E544155-BC32-4013-9135-149E30150C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1DD4153E-E8EE-4D47-8FF6-926EBB23FE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6834F1B0-119E-4A62-A22F-79C5AEEE3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04C90783-5CC9-4855-A633-D3D3B900D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36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606971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DEA54E-BA8D-DEED-58F6-723788475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7963" y="1476764"/>
            <a:ext cx="5326602" cy="39044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b="1" dirty="0">
                <a:ea typeface="+mn-lt"/>
                <a:cs typeface="+mn-lt"/>
              </a:rPr>
              <a:t>Кожен варіант</a:t>
            </a:r>
            <a:r>
              <a:rPr lang="uk-UA" sz="1800" dirty="0">
                <a:ea typeface="+mn-lt"/>
                <a:cs typeface="+mn-lt"/>
              </a:rPr>
              <a:t> має свої особливості, переваги та недоліки. Вибір стратегії та способів просування в Інтернеті залежить від вашої сфери діяльності, цільової аудиторії, бюджету та від цілей, які ви ставите.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1800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>
                <a:ea typeface="+mn-lt"/>
                <a:cs typeface="+mn-lt"/>
              </a:rPr>
              <a:t>Тому слідкуйте за </a:t>
            </a:r>
            <a:r>
              <a:rPr lang="uk-UA" sz="1800" i="1" dirty="0">
                <a:ea typeface="+mn-lt"/>
                <a:cs typeface="+mn-lt"/>
              </a:rPr>
              <a:t>конкурентам</a:t>
            </a:r>
            <a:r>
              <a:rPr lang="uk-UA" sz="1800" dirty="0">
                <a:ea typeface="+mn-lt"/>
                <a:cs typeface="+mn-lt"/>
              </a:rPr>
              <a:t>и і не бійтеся експериментувати з новими для вас способами інтернет-маркетингу для досягнення кращого </a:t>
            </a:r>
            <a:r>
              <a:rPr lang="uk-UA" sz="1800" b="1" dirty="0">
                <a:ea typeface="+mn-lt"/>
                <a:cs typeface="+mn-lt"/>
              </a:rPr>
              <a:t>результату. 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9"/>
          <a:stretch/>
        </p:blipFill>
        <p:spPr bwMode="auto">
          <a:xfrm>
            <a:off x="1243088" y="3357282"/>
            <a:ext cx="4615570" cy="321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913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5">
            <a:extLst>
              <a:ext uri="{FF2B5EF4-FFF2-40B4-BE49-F238E27FC236}">
                <a16:creationId xmlns:a16="http://schemas.microsoft.com/office/drawing/2014/main" id="{B082622D-AAF3-4897-8629-FC918530D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17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11D4B-0EC1-D8B7-2F47-35BEFEA1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499" y="605437"/>
            <a:ext cx="2189513" cy="15358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8800" b="1" dirty="0">
                <a:ea typeface="+mj-lt"/>
                <a:cs typeface="+mj-lt"/>
              </a:rPr>
              <a:t>SEO</a:t>
            </a:r>
          </a:p>
        </p:txBody>
      </p:sp>
      <p:sp>
        <p:nvSpPr>
          <p:cNvPr id="32" name="Rectangle 19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6B5486-9073-DDD6-FFAF-E054FB7A0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684171"/>
            <a:ext cx="6540262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ea typeface="+mn-lt"/>
                <a:cs typeface="+mn-lt"/>
              </a:rPr>
              <a:t>SEO</a:t>
            </a:r>
            <a:r>
              <a:rPr lang="en-US" sz="1600" dirty="0">
                <a:ea typeface="+mn-lt"/>
                <a:cs typeface="+mn-lt"/>
              </a:rPr>
              <a:t> – </a:t>
            </a:r>
            <a:r>
              <a:rPr lang="uk-UA" sz="1600" dirty="0">
                <a:ea typeface="+mn-lt"/>
                <a:cs typeface="+mn-lt"/>
              </a:rPr>
              <a:t>це скорочення від </a:t>
            </a:r>
            <a:r>
              <a:rPr lang="uk-UA" sz="1600" i="1" dirty="0" err="1">
                <a:ea typeface="+mn-lt"/>
                <a:cs typeface="+mn-lt"/>
              </a:rPr>
              <a:t>search</a:t>
            </a:r>
            <a:r>
              <a:rPr lang="uk-UA" sz="1600" i="1" dirty="0">
                <a:ea typeface="+mn-lt"/>
                <a:cs typeface="+mn-lt"/>
              </a:rPr>
              <a:t> </a:t>
            </a:r>
            <a:r>
              <a:rPr lang="uk-UA" sz="1600" i="1" dirty="0" err="1">
                <a:ea typeface="+mn-lt"/>
                <a:cs typeface="+mn-lt"/>
              </a:rPr>
              <a:t>engine</a:t>
            </a:r>
            <a:r>
              <a:rPr lang="uk-UA" sz="1600" i="1" dirty="0">
                <a:ea typeface="+mn-lt"/>
                <a:cs typeface="+mn-lt"/>
              </a:rPr>
              <a:t> </a:t>
            </a:r>
            <a:r>
              <a:rPr lang="uk-UA" sz="1600" i="1" dirty="0" err="1">
                <a:ea typeface="+mn-lt"/>
                <a:cs typeface="+mn-lt"/>
              </a:rPr>
              <a:t>optimization</a:t>
            </a:r>
            <a:r>
              <a:rPr lang="uk-UA" sz="1600" dirty="0">
                <a:ea typeface="+mn-lt"/>
                <a:cs typeface="+mn-lt"/>
              </a:rPr>
              <a:t>, що перекладається як оптимізація під пошукові системи. Це комплекс дій, який спрямований на покращення позицій сайту за цільовими запитами в органічній видачі пошукових систем</a:t>
            </a:r>
            <a:endParaRPr lang="uk-UA" sz="16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92E6D4-8D6E-E071-D502-B368E48AA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602" y="2927156"/>
            <a:ext cx="9376796" cy="328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65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D50C1-9A1D-CDB6-0CA2-1AF5135D3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29715"/>
            <a:ext cx="1411494" cy="701336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4000" dirty="0">
                <a:cs typeface="Calibri Light"/>
              </a:rPr>
              <a:t>SEO</a:t>
            </a:r>
            <a:endParaRPr lang="uk-UA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5DFAAC-DB5E-5185-899B-8353AAD87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5" y="1331711"/>
            <a:ext cx="5683623" cy="422646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>
                <a:ea typeface="+mn-lt"/>
                <a:cs typeface="+mn-lt"/>
              </a:rPr>
              <a:t>Є багато факторів</a:t>
            </a:r>
            <a:r>
              <a:rPr lang="uk-UA" sz="2000" i="1" dirty="0">
                <a:ea typeface="+mn-lt"/>
                <a:cs typeface="+mn-lt"/>
              </a:rPr>
              <a:t>, </a:t>
            </a:r>
            <a:r>
              <a:rPr lang="uk-UA" sz="2000" dirty="0">
                <a:ea typeface="+mn-lt"/>
                <a:cs typeface="+mn-lt"/>
              </a:rPr>
              <a:t>які впливають на позиції сайту. Вони змінюються з часом, але серед актуальних зараз можна виділити: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000" b="1" dirty="0">
                <a:ea typeface="+mn-lt"/>
                <a:cs typeface="+mn-lt"/>
              </a:rPr>
              <a:t>коректне відображення сайту </a:t>
            </a:r>
            <a:r>
              <a:rPr lang="uk-UA" sz="2000" dirty="0">
                <a:ea typeface="+mn-lt"/>
                <a:cs typeface="+mn-lt"/>
              </a:rPr>
              <a:t>на різних пристроях та браузерах; </a:t>
            </a:r>
            <a:endParaRPr lang="uk-UA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ea typeface="+mn-lt"/>
                <a:cs typeface="+mn-lt"/>
              </a:rPr>
              <a:t>зручність у використанні </a:t>
            </a:r>
            <a:r>
              <a:rPr lang="uk-UA" sz="2000" b="1" dirty="0">
                <a:ea typeface="+mn-lt"/>
                <a:cs typeface="+mn-lt"/>
              </a:rPr>
              <a:t>(юзабіліті) </a:t>
            </a:r>
            <a:r>
              <a:rPr lang="uk-UA" sz="2000" dirty="0">
                <a:ea typeface="+mn-lt"/>
                <a:cs typeface="+mn-lt"/>
              </a:rPr>
              <a:t>та зрозумілість структури; </a:t>
            </a:r>
            <a:endParaRPr lang="uk-UA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000" b="1" dirty="0">
                <a:ea typeface="+mn-lt"/>
                <a:cs typeface="+mn-lt"/>
              </a:rPr>
              <a:t>оптимізація</a:t>
            </a:r>
            <a:r>
              <a:rPr lang="uk-UA" sz="2000" dirty="0">
                <a:ea typeface="+mn-lt"/>
                <a:cs typeface="+mn-lt"/>
              </a:rPr>
              <a:t> текстів та мета-даних під цільові запити; </a:t>
            </a:r>
            <a:endParaRPr lang="uk-UA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000" b="1" dirty="0">
                <a:ea typeface="+mn-lt"/>
                <a:cs typeface="+mn-lt"/>
              </a:rPr>
              <a:t>унікальність</a:t>
            </a:r>
            <a:r>
              <a:rPr lang="uk-UA" sz="2000" dirty="0">
                <a:ea typeface="+mn-lt"/>
                <a:cs typeface="+mn-lt"/>
              </a:rPr>
              <a:t> контенту та його корисність; </a:t>
            </a:r>
            <a:endParaRPr lang="uk-UA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000" b="1" dirty="0">
                <a:ea typeface="+mn-lt"/>
                <a:cs typeface="+mn-lt"/>
              </a:rPr>
              <a:t>нарощування</a:t>
            </a:r>
            <a:r>
              <a:rPr lang="uk-UA" sz="2000" dirty="0">
                <a:ea typeface="+mn-lt"/>
                <a:cs typeface="+mn-lt"/>
              </a:rPr>
              <a:t> посилальної маси (розміщення посилань на сторонніх ресурсах); </a:t>
            </a:r>
            <a:endParaRPr lang="uk-UA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ea typeface="+mn-lt"/>
                <a:cs typeface="+mn-lt"/>
              </a:rPr>
              <a:t>поведінка </a:t>
            </a:r>
            <a:r>
              <a:rPr lang="uk-UA" sz="2000" b="1" dirty="0">
                <a:ea typeface="+mn-lt"/>
                <a:cs typeface="+mn-lt"/>
              </a:rPr>
              <a:t>користувачів</a:t>
            </a:r>
            <a:r>
              <a:rPr lang="uk-UA" sz="2000" dirty="0">
                <a:ea typeface="+mn-lt"/>
                <a:cs typeface="+mn-lt"/>
              </a:rPr>
              <a:t> на сайті.</a:t>
            </a:r>
            <a:endParaRPr lang="uk-UA" sz="2000" dirty="0"/>
          </a:p>
          <a:p>
            <a:pPr marL="0" indent="0">
              <a:buNone/>
            </a:pPr>
            <a:endParaRPr lang="ru-RU" sz="1600" dirty="0">
              <a:cs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SEO продвижение сайтов: в чем польза? - we-it.n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7"/>
          <a:stretch/>
        </p:blipFill>
        <p:spPr bwMode="auto">
          <a:xfrm>
            <a:off x="6989431" y="1431210"/>
            <a:ext cx="5226423" cy="399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866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23BE4-A1CD-B2C8-CE4C-1E8528417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934" y="1138518"/>
            <a:ext cx="6586491" cy="767946"/>
          </a:xfrm>
        </p:spPr>
        <p:txBody>
          <a:bodyPr anchor="b">
            <a:normAutofit/>
          </a:bodyPr>
          <a:lstStyle/>
          <a:p>
            <a:r>
              <a:rPr lang="uk-UA" b="1" dirty="0"/>
              <a:t>Плюси </a:t>
            </a:r>
            <a:r>
              <a:rPr lang="fr-BE" b="1" dirty="0"/>
              <a:t>SEO </a:t>
            </a:r>
            <a:r>
              <a:rPr lang="uk-UA" b="1" dirty="0"/>
              <a:t>просування: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469864-6F00-35CA-8DD7-E630F83E7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5741" y="2438401"/>
            <a:ext cx="6104965" cy="357178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/>
              <a:buChar char="•"/>
            </a:pPr>
            <a:r>
              <a:rPr lang="uk-UA" sz="2000" dirty="0">
                <a:ea typeface="+mn-lt"/>
                <a:cs typeface="+mn-lt"/>
              </a:rPr>
              <a:t>Довгостроковий ефект – на відміну від реклами, його не можна просто вимкнути; </a:t>
            </a:r>
            <a:endParaRPr lang="uk-UA" sz="2000" dirty="0"/>
          </a:p>
          <a:p>
            <a:pPr>
              <a:buFont typeface="Arial"/>
              <a:buChar char="•"/>
            </a:pPr>
            <a:r>
              <a:rPr lang="uk-UA" sz="2000" dirty="0">
                <a:ea typeface="+mn-lt"/>
                <a:cs typeface="+mn-lt"/>
              </a:rPr>
              <a:t>На сайт приходить цільовий трафік, який зацікавлений у ваших товарах/послугах; </a:t>
            </a:r>
            <a:endParaRPr lang="uk-UA" sz="2000" dirty="0"/>
          </a:p>
          <a:p>
            <a:pPr>
              <a:buFont typeface="Arial"/>
              <a:buChar char="•"/>
            </a:pPr>
            <a:r>
              <a:rPr lang="uk-UA" sz="2000" dirty="0">
                <a:ea typeface="+mn-lt"/>
                <a:cs typeface="+mn-lt"/>
              </a:rPr>
              <a:t>Кількість відвідувачів безпосередньо залежить від вкладеного бюджету; </a:t>
            </a:r>
            <a:endParaRPr lang="uk-UA" sz="2000" dirty="0"/>
          </a:p>
          <a:p>
            <a:pPr>
              <a:buFont typeface="Arial"/>
              <a:buChar char="•"/>
            </a:pPr>
            <a:r>
              <a:rPr lang="uk-UA" sz="2000" dirty="0">
                <a:ea typeface="+mn-lt"/>
                <a:cs typeface="+mn-lt"/>
              </a:rPr>
              <a:t>Кількість запитів, які можуть бути у </a:t>
            </a:r>
            <a:r>
              <a:rPr lang="uk-UA" sz="2000" dirty="0" err="1">
                <a:ea typeface="+mn-lt"/>
                <a:cs typeface="+mn-lt"/>
              </a:rPr>
              <a:t>ТОПі</a:t>
            </a:r>
            <a:r>
              <a:rPr lang="uk-UA" sz="2000" dirty="0">
                <a:ea typeface="+mn-lt"/>
                <a:cs typeface="+mn-lt"/>
              </a:rPr>
              <a:t>, не обмежена; </a:t>
            </a:r>
            <a:endParaRPr lang="uk-UA" sz="2000" dirty="0"/>
          </a:p>
          <a:p>
            <a:pPr>
              <a:buFont typeface="Arial"/>
              <a:buChar char="•"/>
            </a:pPr>
            <a:r>
              <a:rPr lang="uk-UA" sz="2000" dirty="0">
                <a:ea typeface="+mn-lt"/>
                <a:cs typeface="+mn-lt"/>
              </a:rPr>
              <a:t>Більша довіра серед користувачів.</a:t>
            </a:r>
            <a:endParaRPr lang="uk-UA" sz="2000" dirty="0"/>
          </a:p>
          <a:p>
            <a:pPr marL="0" indent="0">
              <a:buNone/>
            </a:pPr>
            <a:endParaRPr lang="ru-RU" sz="2000" dirty="0">
              <a:cs typeface="Calibri" panose="020F0502020204030204"/>
            </a:endParaRPr>
          </a:p>
        </p:txBody>
      </p:sp>
      <p:pic>
        <p:nvPicPr>
          <p:cNvPr id="4" name="Рисунок 4" descr="Изображение выглядит как текст, знак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4253BA3-3DD4-7A68-98CD-F6BE0FB7F4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35" r="28046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2D8B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537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C1AD04-A80A-8291-195A-E0F8D4270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85" y="962501"/>
            <a:ext cx="4560584" cy="112806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b="1" dirty="0">
                <a:cs typeface="Calibri"/>
              </a:rPr>
              <a:t>Мінуси SEO:</a:t>
            </a:r>
            <a:endParaRPr lang="uk-UA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A2AD94-971A-010E-ED23-DD7036B11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67" y="2104285"/>
            <a:ext cx="4579268" cy="36376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ea typeface="+mn-lt"/>
                <a:cs typeface="+mn-lt"/>
              </a:rPr>
              <a:t>На просування буде потрібно час - ефект не миттєвий; </a:t>
            </a:r>
            <a:endParaRPr lang="uk-UA" sz="20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ea typeface="+mn-lt"/>
                <a:cs typeface="+mn-lt"/>
              </a:rPr>
              <a:t>Необхідний бюджет на покращення якісних показників сайту та наповнення його контентом, але це згодом окупається; </a:t>
            </a:r>
            <a:endParaRPr lang="uk-UA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ea typeface="+mn-lt"/>
                <a:cs typeface="+mn-lt"/>
              </a:rPr>
              <a:t>Алгоритми ранжування сайтів можуть змінитися, але важливо стежити за тенденціями та слідувати їм.</a:t>
            </a:r>
          </a:p>
          <a:p>
            <a:pPr>
              <a:buNone/>
            </a:pPr>
            <a:endParaRPr lang="ru-RU" sz="2000" dirty="0">
              <a:cs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1561560-FCB7-1D54-166E-2BDCFAA7D9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59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45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90220-4746-0C1C-60FA-8F90CA77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60252" cy="1645920"/>
          </a:xfrm>
        </p:spPr>
        <p:txBody>
          <a:bodyPr>
            <a:normAutofit/>
          </a:bodyPr>
          <a:lstStyle/>
          <a:p>
            <a:r>
              <a:rPr lang="ru-RU" sz="8800" b="1" dirty="0">
                <a:cs typeface="Calibri"/>
              </a:rPr>
              <a:t>SEA</a:t>
            </a:r>
            <a:endParaRPr lang="ru-RU" sz="88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7418632-7138-5A88-0A62-1BDE7ACAE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6772" y="678262"/>
            <a:ext cx="6635091" cy="187318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5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SEA</a:t>
            </a:r>
            <a:r>
              <a:rPr lang="uk-UA" sz="1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- абревіатура походить від </a:t>
            </a:r>
            <a:r>
              <a:rPr lang="uk-UA" sz="15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search</a:t>
            </a:r>
            <a:r>
              <a:rPr lang="uk-UA" sz="15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5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engine</a:t>
            </a:r>
            <a:r>
              <a:rPr lang="uk-UA" sz="15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15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advertising</a:t>
            </a:r>
            <a:r>
              <a:rPr lang="uk-UA" sz="1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що означає - реклама в пошукових системах. Це спосіб просування компанії за допомогою налаштування контекстних оголошень.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5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Реклама</a:t>
            </a:r>
            <a:r>
              <a:rPr lang="uk-UA" sz="15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в пошукових системах залежить від того, який запит ввів користувач, а також під які ключові слова та регіон рекламодавець налаштував своє оголошення. </a:t>
            </a:r>
            <a:endParaRPr lang="uk-UA" sz="15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300" dirty="0">
              <a:cs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AA696D-6911-6218-FF38-AD26E5A0B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553" y="2980859"/>
            <a:ext cx="9091172" cy="315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88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22">
            <a:extLst>
              <a:ext uri="{FF2B5EF4-FFF2-40B4-BE49-F238E27FC236}">
                <a16:creationId xmlns:a16="http://schemas.microsoft.com/office/drawing/2014/main" id="{209FE012-FF59-42B8-9E24-2ADF0BB05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24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59876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37B7F17-6743-434B-B741-1EB675A75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05A3412B-D8E9-4E4B-9551-5463657894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5AC3E708-71BD-43DC-BC99-52C7A0292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00DC58E1-87CF-4AB8-9BB6-B38894E54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5251B7BE-4EA7-4E17-9AA6-45CCA21B8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3FD399D7-39CA-4DF8-8D70-AC5DCD1DA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35B5AE2-3B48-4498-9FE8-068123183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693EA389-4567-4185-BF36-5FE82A8C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34867904-BE35-4AE1-B2E9-F65EBB486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5981E278-B931-40D2-AB06-3E3202E85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911B15C5-8707-477D-84D8-EF15CE7AF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5A2801AD-29DB-4B2E-807A-129C49615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E629D16-4E4D-481A-B152-7E23E9A42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EECF4363-A52C-49E0-BFAF-9FF88EC57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2C7F0D09-1F15-4162-98A1-517313E5E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096CD3B1-B224-4F9F-AFBF-C0E1E35983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5C66E228-224C-4DC5-A49E-2148C371D5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4">
              <a:extLst>
                <a:ext uri="{FF2B5EF4-FFF2-40B4-BE49-F238E27FC236}">
                  <a16:creationId xmlns:a16="http://schemas.microsoft.com/office/drawing/2014/main" id="{790BF835-4045-4976-92E7-992B63932A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6">
              <a:extLst>
                <a:ext uri="{FF2B5EF4-FFF2-40B4-BE49-F238E27FC236}">
                  <a16:creationId xmlns:a16="http://schemas.microsoft.com/office/drawing/2014/main" id="{5937B942-101B-478C-BD40-F482A01F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4">
              <a:extLst>
                <a:ext uri="{FF2B5EF4-FFF2-40B4-BE49-F238E27FC236}">
                  <a16:creationId xmlns:a16="http://schemas.microsoft.com/office/drawing/2014/main" id="{34272CF3-29A3-4132-883E-E4B4A62DA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50100215-A65C-491F-A54C-C65AD0B50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0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ED584D-7C7E-4050-0CC2-2E19C2781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068" y="3429000"/>
            <a:ext cx="10757907" cy="3026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900" dirty="0">
                <a:ea typeface="+mn-lt"/>
                <a:cs typeface="+mn-lt"/>
              </a:rPr>
              <a:t>Найпопулярніша система оплати при просуванні за допомогою </a:t>
            </a:r>
            <a:r>
              <a:rPr lang="uk-UA" sz="1900" b="1" dirty="0">
                <a:ea typeface="+mn-lt"/>
                <a:cs typeface="+mn-lt"/>
              </a:rPr>
              <a:t>SEA</a:t>
            </a:r>
            <a:r>
              <a:rPr lang="uk-UA" sz="1900" dirty="0">
                <a:ea typeface="+mn-lt"/>
                <a:cs typeface="+mn-lt"/>
              </a:rPr>
              <a:t> формується за принципом "</a:t>
            </a:r>
            <a:r>
              <a:rPr lang="uk-UA" sz="1900" i="1" dirty="0" err="1">
                <a:ea typeface="+mn-lt"/>
                <a:cs typeface="+mn-lt"/>
              </a:rPr>
              <a:t>pay</a:t>
            </a:r>
            <a:r>
              <a:rPr lang="uk-UA" sz="1900" i="1" dirty="0">
                <a:ea typeface="+mn-lt"/>
                <a:cs typeface="+mn-lt"/>
              </a:rPr>
              <a:t> </a:t>
            </a:r>
            <a:r>
              <a:rPr lang="uk-UA" sz="1900" i="1" dirty="0" err="1">
                <a:ea typeface="+mn-lt"/>
                <a:cs typeface="+mn-lt"/>
              </a:rPr>
              <a:t>per</a:t>
            </a:r>
            <a:r>
              <a:rPr lang="uk-UA" sz="1900" i="1" dirty="0">
                <a:ea typeface="+mn-lt"/>
                <a:cs typeface="+mn-lt"/>
              </a:rPr>
              <a:t> </a:t>
            </a:r>
            <a:r>
              <a:rPr lang="uk-UA" sz="1900" i="1" dirty="0" err="1">
                <a:ea typeface="+mn-lt"/>
                <a:cs typeface="+mn-lt"/>
              </a:rPr>
              <a:t>click</a:t>
            </a:r>
            <a:r>
              <a:rPr lang="uk-UA" sz="1900" dirty="0">
                <a:ea typeface="+mn-lt"/>
                <a:cs typeface="+mn-lt"/>
              </a:rPr>
              <a:t>" (скорочено </a:t>
            </a:r>
            <a:r>
              <a:rPr lang="uk-UA" sz="1900" b="1" dirty="0">
                <a:ea typeface="+mn-lt"/>
                <a:cs typeface="+mn-lt"/>
              </a:rPr>
              <a:t>PPC</a:t>
            </a:r>
            <a:r>
              <a:rPr lang="uk-UA" sz="1900" dirty="0">
                <a:ea typeface="+mn-lt"/>
                <a:cs typeface="+mn-lt"/>
              </a:rPr>
              <a:t>). Тобто, плата відбувається за клік, який здійснив користувач, щоб перейти на ваш сайт. Вартість кліка </a:t>
            </a:r>
            <a:r>
              <a:rPr lang="uk-UA" sz="1900" b="1" dirty="0">
                <a:ea typeface="+mn-lt"/>
                <a:cs typeface="+mn-lt"/>
              </a:rPr>
              <a:t>PPC</a:t>
            </a:r>
            <a:r>
              <a:rPr lang="uk-UA" sz="1900" dirty="0">
                <a:ea typeface="+mn-lt"/>
                <a:cs typeface="+mn-lt"/>
              </a:rPr>
              <a:t>-оголошень також має своє скорочення – </a:t>
            </a:r>
            <a:r>
              <a:rPr lang="uk-UA" sz="1900" b="1" dirty="0">
                <a:ea typeface="+mn-lt"/>
                <a:cs typeface="+mn-lt"/>
              </a:rPr>
              <a:t>CPC</a:t>
            </a:r>
            <a:r>
              <a:rPr lang="uk-UA" sz="1900" dirty="0">
                <a:ea typeface="+mn-lt"/>
                <a:cs typeface="+mn-lt"/>
              </a:rPr>
              <a:t> (</a:t>
            </a:r>
            <a:r>
              <a:rPr lang="uk-UA" sz="1900" i="1" dirty="0" err="1">
                <a:ea typeface="+mn-lt"/>
                <a:cs typeface="+mn-lt"/>
              </a:rPr>
              <a:t>cost</a:t>
            </a:r>
            <a:r>
              <a:rPr lang="uk-UA" sz="1900" i="1" dirty="0">
                <a:ea typeface="+mn-lt"/>
                <a:cs typeface="+mn-lt"/>
              </a:rPr>
              <a:t> </a:t>
            </a:r>
            <a:r>
              <a:rPr lang="uk-UA" sz="1900" i="1" dirty="0" err="1">
                <a:ea typeface="+mn-lt"/>
                <a:cs typeface="+mn-lt"/>
              </a:rPr>
              <a:t>per</a:t>
            </a:r>
            <a:r>
              <a:rPr lang="uk-UA" sz="1900" i="1" dirty="0">
                <a:ea typeface="+mn-lt"/>
                <a:cs typeface="+mn-lt"/>
              </a:rPr>
              <a:t> </a:t>
            </a:r>
            <a:r>
              <a:rPr lang="uk-UA" sz="1900" i="1" dirty="0" err="1">
                <a:ea typeface="+mn-lt"/>
                <a:cs typeface="+mn-lt"/>
              </a:rPr>
              <a:t>click</a:t>
            </a:r>
            <a:r>
              <a:rPr lang="uk-UA" sz="1900" dirty="0">
                <a:ea typeface="+mn-lt"/>
                <a:cs typeface="+mn-lt"/>
              </a:rPr>
              <a:t>). Показник </a:t>
            </a:r>
            <a:r>
              <a:rPr lang="uk-UA" sz="1900" b="1" dirty="0">
                <a:ea typeface="+mn-lt"/>
                <a:cs typeface="+mn-lt"/>
              </a:rPr>
              <a:t>CPC</a:t>
            </a:r>
            <a:r>
              <a:rPr lang="uk-UA" sz="1900" dirty="0">
                <a:ea typeface="+mn-lt"/>
                <a:cs typeface="+mn-lt"/>
              </a:rPr>
              <a:t> може змінюватись в залежності від різних факторів: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19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900" dirty="0">
                <a:ea typeface="+mn-lt"/>
                <a:cs typeface="+mn-lt"/>
              </a:rPr>
              <a:t>конкуренція ніші (чим вона вища, тим і вища вартість оплати </a:t>
            </a:r>
            <a:r>
              <a:rPr lang="uk-UA" sz="1900" b="1" dirty="0">
                <a:ea typeface="+mn-lt"/>
                <a:cs typeface="+mn-lt"/>
              </a:rPr>
              <a:t>SEA</a:t>
            </a:r>
            <a:r>
              <a:rPr lang="uk-UA" sz="1900" dirty="0">
                <a:ea typeface="+mn-lt"/>
                <a:cs typeface="+mn-lt"/>
              </a:rPr>
              <a:t>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900" dirty="0">
                <a:ea typeface="+mn-lt"/>
                <a:cs typeface="+mn-lt"/>
              </a:rPr>
              <a:t>регіон;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900" dirty="0">
                <a:ea typeface="+mn-lt"/>
                <a:cs typeface="+mn-lt"/>
              </a:rPr>
              <a:t>сезон;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900" dirty="0">
                <a:ea typeface="+mn-lt"/>
                <a:cs typeface="+mn-lt"/>
              </a:rPr>
              <a:t>час доби та інші.</a:t>
            </a:r>
          </a:p>
          <a:p>
            <a:pPr marL="0" indent="0">
              <a:buNone/>
            </a:pPr>
            <a:endParaRPr lang="ru-RU" sz="1900" dirty="0">
              <a:cs typeface="Calibri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8B6772-8DB5-C9A9-CBAA-98A5C2DE9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795" y="457458"/>
            <a:ext cx="5203454" cy="2319070"/>
          </a:xfrm>
          <a:prstGeom prst="rect">
            <a:avLst/>
          </a:prstGeom>
        </p:spPr>
      </p:pic>
      <p:sp>
        <p:nvSpPr>
          <p:cNvPr id="48" name="Заголовок 1">
            <a:extLst>
              <a:ext uri="{FF2B5EF4-FFF2-40B4-BE49-F238E27FC236}">
                <a16:creationId xmlns:a16="http://schemas.microsoft.com/office/drawing/2014/main" id="{F4363A1F-DE86-96AA-5EF1-65E6834F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1027579"/>
            <a:ext cx="3212950" cy="1034304"/>
          </a:xfrm>
        </p:spPr>
        <p:txBody>
          <a:bodyPr anchor="ctr">
            <a:noAutofit/>
          </a:bodyPr>
          <a:lstStyle/>
          <a:p>
            <a:r>
              <a:rPr lang="ru-RU" sz="13800" dirty="0">
                <a:latin typeface="Calibri"/>
                <a:cs typeface="Calibri"/>
              </a:rPr>
              <a:t>SEA</a:t>
            </a:r>
            <a:endParaRPr lang="ru-RU" sz="13800" dirty="0"/>
          </a:p>
        </p:txBody>
      </p:sp>
    </p:spTree>
    <p:extLst>
      <p:ext uri="{BB962C8B-B14F-4D97-AF65-F5344CB8AC3E}">
        <p14:creationId xmlns:p14="http://schemas.microsoft.com/office/powerpoint/2010/main" val="1808291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8">
            <a:extLst>
              <a:ext uri="{FF2B5EF4-FFF2-40B4-BE49-F238E27FC236}">
                <a16:creationId xmlns:a16="http://schemas.microsoft.com/office/drawing/2014/main" id="{209FE012-FF59-42B8-9E24-2ADF0BB05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59876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14">
            <a:extLst>
              <a:ext uri="{FF2B5EF4-FFF2-40B4-BE49-F238E27FC236}">
                <a16:creationId xmlns:a16="http://schemas.microsoft.com/office/drawing/2014/main" id="{537B7F17-6743-434B-B741-1EB675A75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05A3412B-D8E9-4E4B-9551-5463657894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5AC3E708-71BD-43DC-BC99-52C7A0292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00DC58E1-87CF-4AB8-9BB6-B38894E54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5251B7BE-4EA7-4E17-9AA6-45CCA21B8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3FD399D7-39CA-4DF8-8D70-AC5DCD1DA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435B5AE2-3B48-4498-9FE8-068123183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693EA389-4567-4185-BF36-5FE82A8C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34867904-BE35-4AE1-B2E9-F65EBB486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5981E278-B931-40D2-AB06-3E3202E85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911B15C5-8707-477D-84D8-EF15CE7AF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5A2801AD-29DB-4B2E-807A-129C49615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9E629D16-4E4D-481A-B152-7E23E9A42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EECF4363-A52C-49E0-BFAF-9FF88EC57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2C7F0D09-1F15-4162-98A1-517313E5E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096CD3B1-B224-4F9F-AFBF-C0E1E35983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5C66E228-224C-4DC5-A49E-2148C371D5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790BF835-4045-4976-92E7-992B63932A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5937B942-101B-478C-BD40-F482A01F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34272CF3-29A3-4132-883E-E4B4A62DA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50100215-A65C-491F-A54C-C65AD0B50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D2B6AB7-892A-B8D2-1147-CCB359E42C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3"/>
          <a:stretch/>
        </p:blipFill>
        <p:spPr>
          <a:xfrm>
            <a:off x="6786283" y="3429000"/>
            <a:ext cx="5082630" cy="297230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6D140C-6D13-77FD-4E4D-4E0304263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249" y="3429000"/>
            <a:ext cx="5661513" cy="2448017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400" dirty="0">
                <a:ea typeface="+mn-lt"/>
                <a:cs typeface="+mn-lt"/>
              </a:rPr>
              <a:t>Миттєвий результат, на відміну від SEO;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uk-UA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400" dirty="0">
                <a:ea typeface="+mn-lt"/>
                <a:cs typeface="+mn-lt"/>
              </a:rPr>
              <a:t>Позиція рекламного оголошення фіксована;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uk-UA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400" dirty="0">
                <a:ea typeface="+mn-lt"/>
                <a:cs typeface="+mn-lt"/>
              </a:rPr>
              <a:t>Гнучка система налаштування та можливість вносити зміни до кампанії.</a:t>
            </a:r>
            <a:endParaRPr lang="uk-UA" sz="2400" dirty="0"/>
          </a:p>
          <a:p>
            <a:pPr marL="0" indent="0">
              <a:buNone/>
            </a:pPr>
            <a:endParaRPr lang="ru-RU" sz="2100" dirty="0">
              <a:cs typeface="Calibri" panose="020F0502020204030204"/>
            </a:endParaRPr>
          </a:p>
        </p:txBody>
      </p: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id="{F4363A1F-DE86-96AA-5EF1-65E6834F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211" y="1252242"/>
            <a:ext cx="4638338" cy="1034304"/>
          </a:xfrm>
        </p:spPr>
        <p:txBody>
          <a:bodyPr anchor="ctr">
            <a:noAutofit/>
          </a:bodyPr>
          <a:lstStyle/>
          <a:p>
            <a:r>
              <a:rPr lang="uk-UA" sz="6000" dirty="0">
                <a:latin typeface="+mn-lt"/>
              </a:rPr>
              <a:t>Плюси просування</a:t>
            </a:r>
            <a:endParaRPr lang="ru-RU" sz="6000" dirty="0">
              <a:latin typeface="+mn-lt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4D0381F-BC2B-0B6F-E62B-2437347867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33" r="10220"/>
          <a:stretch/>
        </p:blipFill>
        <p:spPr>
          <a:xfrm>
            <a:off x="6786283" y="276502"/>
            <a:ext cx="5082629" cy="295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04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03E6CAF-3182-FB59-F407-F2061C6FE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946" y="3639851"/>
            <a:ext cx="7963270" cy="28432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dirty="0">
                <a:ea typeface="+mn-lt"/>
                <a:cs typeface="+mn-lt"/>
              </a:rPr>
              <a:t>Мінуси</a:t>
            </a:r>
            <a:r>
              <a:rPr lang="uk-UA" sz="2000" b="1" dirty="0">
                <a:ea typeface="+mn-lt"/>
                <a:cs typeface="+mn-lt"/>
              </a:rPr>
              <a:t> :</a:t>
            </a:r>
            <a:r>
              <a:rPr lang="uk-UA" sz="1800" b="1" dirty="0">
                <a:ea typeface="+mn-lt"/>
                <a:cs typeface="+mn-lt"/>
              </a:rPr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uk-UA" sz="18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600" dirty="0">
                <a:ea typeface="+mn-lt"/>
                <a:cs typeface="+mn-lt"/>
              </a:rPr>
              <a:t>Короткостроковий ефект - допоки платитимете за рекламу, допоки вона і приноситиме результат. У цьому полягає основна різниця SEA із SEO; </a:t>
            </a:r>
            <a:endParaRPr lang="uk-UA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600" dirty="0">
                <a:ea typeface="+mn-lt"/>
                <a:cs typeface="+mn-lt"/>
              </a:rPr>
              <a:t>Необхідний бюджет на </a:t>
            </a:r>
            <a:r>
              <a:rPr lang="uk-UA" sz="1600" dirty="0" err="1">
                <a:ea typeface="+mn-lt"/>
                <a:cs typeface="+mn-lt"/>
              </a:rPr>
              <a:t>проплату</a:t>
            </a:r>
            <a:r>
              <a:rPr lang="uk-UA" sz="1600" dirty="0">
                <a:ea typeface="+mn-lt"/>
                <a:cs typeface="+mn-lt"/>
              </a:rPr>
              <a:t> контексту і він може бути в рази більшим, ніж потрібно для SEO просування; </a:t>
            </a:r>
            <a:endParaRPr lang="uk-UA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600" dirty="0">
                <a:ea typeface="+mn-lt"/>
                <a:cs typeface="+mn-lt"/>
              </a:rPr>
              <a:t>Якщо ви хочете збільшити кількість запитів, за якими відображатиметься сайт, доведеться доплачувати; </a:t>
            </a:r>
            <a:endParaRPr lang="uk-UA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600" dirty="0">
                <a:ea typeface="+mn-lt"/>
                <a:cs typeface="+mn-lt"/>
              </a:rPr>
              <a:t>До SEA у користувачів менше довіри.</a:t>
            </a:r>
            <a:endParaRPr lang="uk-UA" sz="1600" dirty="0"/>
          </a:p>
          <a:p>
            <a:pPr marL="0" indent="0">
              <a:buNone/>
            </a:pPr>
            <a:endParaRPr lang="ru-RU" sz="1500" dirty="0">
              <a:cs typeface="Calibri" panose="020F0502020204030204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12" y="9145"/>
            <a:ext cx="12290612" cy="3630706"/>
          </a:xfrm>
          <a:prstGeom prst="rect">
            <a:avLst/>
          </a:prstGeom>
        </p:spPr>
      </p:pic>
      <p:sp>
        <p:nvSpPr>
          <p:cNvPr id="16" name="Полилиния 15"/>
          <p:cNvSpPr/>
          <p:nvPr/>
        </p:nvSpPr>
        <p:spPr>
          <a:xfrm>
            <a:off x="-98612" y="3310128"/>
            <a:ext cx="12598460" cy="310896"/>
          </a:xfrm>
          <a:custGeom>
            <a:avLst/>
            <a:gdLst>
              <a:gd name="connsiteX0" fmla="*/ 0 w 12508992"/>
              <a:gd name="connsiteY0" fmla="*/ 310896 h 310896"/>
              <a:gd name="connsiteX1" fmla="*/ 420624 w 12508992"/>
              <a:gd name="connsiteY1" fmla="*/ 246888 h 310896"/>
              <a:gd name="connsiteX2" fmla="*/ 850392 w 12508992"/>
              <a:gd name="connsiteY2" fmla="*/ 182880 h 310896"/>
              <a:gd name="connsiteX3" fmla="*/ 1225296 w 12508992"/>
              <a:gd name="connsiteY3" fmla="*/ 146304 h 310896"/>
              <a:gd name="connsiteX4" fmla="*/ 1536192 w 12508992"/>
              <a:gd name="connsiteY4" fmla="*/ 109728 h 310896"/>
              <a:gd name="connsiteX5" fmla="*/ 1801368 w 12508992"/>
              <a:gd name="connsiteY5" fmla="*/ 82296 h 310896"/>
              <a:gd name="connsiteX6" fmla="*/ 2350008 w 12508992"/>
              <a:gd name="connsiteY6" fmla="*/ 64008 h 310896"/>
              <a:gd name="connsiteX7" fmla="*/ 2724912 w 12508992"/>
              <a:gd name="connsiteY7" fmla="*/ 54864 h 310896"/>
              <a:gd name="connsiteX8" fmla="*/ 2980944 w 12508992"/>
              <a:gd name="connsiteY8" fmla="*/ 54864 h 310896"/>
              <a:gd name="connsiteX9" fmla="*/ 3474720 w 12508992"/>
              <a:gd name="connsiteY9" fmla="*/ 36576 h 310896"/>
              <a:gd name="connsiteX10" fmla="*/ 3858768 w 12508992"/>
              <a:gd name="connsiteY10" fmla="*/ 36576 h 310896"/>
              <a:gd name="connsiteX11" fmla="*/ 4343400 w 12508992"/>
              <a:gd name="connsiteY11" fmla="*/ 36576 h 310896"/>
              <a:gd name="connsiteX12" fmla="*/ 4873752 w 12508992"/>
              <a:gd name="connsiteY12" fmla="*/ 45720 h 310896"/>
              <a:gd name="connsiteX13" fmla="*/ 5440680 w 12508992"/>
              <a:gd name="connsiteY13" fmla="*/ 73152 h 310896"/>
              <a:gd name="connsiteX14" fmla="*/ 5925312 w 12508992"/>
              <a:gd name="connsiteY14" fmla="*/ 100584 h 310896"/>
              <a:gd name="connsiteX15" fmla="*/ 6318504 w 12508992"/>
              <a:gd name="connsiteY15" fmla="*/ 109728 h 310896"/>
              <a:gd name="connsiteX16" fmla="*/ 6766560 w 12508992"/>
              <a:gd name="connsiteY16" fmla="*/ 109728 h 310896"/>
              <a:gd name="connsiteX17" fmla="*/ 7287768 w 12508992"/>
              <a:gd name="connsiteY17" fmla="*/ 146304 h 310896"/>
              <a:gd name="connsiteX18" fmla="*/ 8046720 w 12508992"/>
              <a:gd name="connsiteY18" fmla="*/ 164592 h 310896"/>
              <a:gd name="connsiteX19" fmla="*/ 8531352 w 12508992"/>
              <a:gd name="connsiteY19" fmla="*/ 182880 h 310896"/>
              <a:gd name="connsiteX20" fmla="*/ 9052560 w 12508992"/>
              <a:gd name="connsiteY20" fmla="*/ 192024 h 310896"/>
              <a:gd name="connsiteX21" fmla="*/ 9400032 w 12508992"/>
              <a:gd name="connsiteY21" fmla="*/ 192024 h 310896"/>
              <a:gd name="connsiteX22" fmla="*/ 9765792 w 12508992"/>
              <a:gd name="connsiteY22" fmla="*/ 210312 h 310896"/>
              <a:gd name="connsiteX23" fmla="*/ 10287000 w 12508992"/>
              <a:gd name="connsiteY23" fmla="*/ 201168 h 310896"/>
              <a:gd name="connsiteX24" fmla="*/ 10616184 w 12508992"/>
              <a:gd name="connsiteY24" fmla="*/ 210312 h 310896"/>
              <a:gd name="connsiteX25" fmla="*/ 11009376 w 12508992"/>
              <a:gd name="connsiteY25" fmla="*/ 192024 h 310896"/>
              <a:gd name="connsiteX26" fmla="*/ 11375136 w 12508992"/>
              <a:gd name="connsiteY26" fmla="*/ 192024 h 310896"/>
              <a:gd name="connsiteX27" fmla="*/ 11713464 w 12508992"/>
              <a:gd name="connsiteY27" fmla="*/ 164592 h 310896"/>
              <a:gd name="connsiteX28" fmla="*/ 12033504 w 12508992"/>
              <a:gd name="connsiteY28" fmla="*/ 137160 h 310896"/>
              <a:gd name="connsiteX29" fmla="*/ 12262104 w 12508992"/>
              <a:gd name="connsiteY29" fmla="*/ 109728 h 310896"/>
              <a:gd name="connsiteX30" fmla="*/ 12390120 w 12508992"/>
              <a:gd name="connsiteY30" fmla="*/ 64008 h 310896"/>
              <a:gd name="connsiteX31" fmla="*/ 12508992 w 12508992"/>
              <a:gd name="connsiteY31" fmla="*/ 0 h 310896"/>
              <a:gd name="connsiteX0" fmla="*/ 0 w 12508992"/>
              <a:gd name="connsiteY0" fmla="*/ 310896 h 310896"/>
              <a:gd name="connsiteX1" fmla="*/ 420624 w 12508992"/>
              <a:gd name="connsiteY1" fmla="*/ 246888 h 310896"/>
              <a:gd name="connsiteX2" fmla="*/ 850392 w 12508992"/>
              <a:gd name="connsiteY2" fmla="*/ 182880 h 310896"/>
              <a:gd name="connsiteX3" fmla="*/ 1225296 w 12508992"/>
              <a:gd name="connsiteY3" fmla="*/ 146304 h 310896"/>
              <a:gd name="connsiteX4" fmla="*/ 1536192 w 12508992"/>
              <a:gd name="connsiteY4" fmla="*/ 109728 h 310896"/>
              <a:gd name="connsiteX5" fmla="*/ 1801368 w 12508992"/>
              <a:gd name="connsiteY5" fmla="*/ 82296 h 310896"/>
              <a:gd name="connsiteX6" fmla="*/ 2350008 w 12508992"/>
              <a:gd name="connsiteY6" fmla="*/ 64008 h 310896"/>
              <a:gd name="connsiteX7" fmla="*/ 2724912 w 12508992"/>
              <a:gd name="connsiteY7" fmla="*/ 54864 h 310896"/>
              <a:gd name="connsiteX8" fmla="*/ 2980944 w 12508992"/>
              <a:gd name="connsiteY8" fmla="*/ 54864 h 310896"/>
              <a:gd name="connsiteX9" fmla="*/ 3474720 w 12508992"/>
              <a:gd name="connsiteY9" fmla="*/ 36576 h 310896"/>
              <a:gd name="connsiteX10" fmla="*/ 3858768 w 12508992"/>
              <a:gd name="connsiteY10" fmla="*/ 36576 h 310896"/>
              <a:gd name="connsiteX11" fmla="*/ 4343400 w 12508992"/>
              <a:gd name="connsiteY11" fmla="*/ 36576 h 310896"/>
              <a:gd name="connsiteX12" fmla="*/ 4873752 w 12508992"/>
              <a:gd name="connsiteY12" fmla="*/ 45720 h 310896"/>
              <a:gd name="connsiteX13" fmla="*/ 5440680 w 12508992"/>
              <a:gd name="connsiteY13" fmla="*/ 73152 h 310896"/>
              <a:gd name="connsiteX14" fmla="*/ 5925312 w 12508992"/>
              <a:gd name="connsiteY14" fmla="*/ 100584 h 310896"/>
              <a:gd name="connsiteX15" fmla="*/ 6318504 w 12508992"/>
              <a:gd name="connsiteY15" fmla="*/ 109728 h 310896"/>
              <a:gd name="connsiteX16" fmla="*/ 6766560 w 12508992"/>
              <a:gd name="connsiteY16" fmla="*/ 109728 h 310896"/>
              <a:gd name="connsiteX17" fmla="*/ 7287768 w 12508992"/>
              <a:gd name="connsiteY17" fmla="*/ 146304 h 310896"/>
              <a:gd name="connsiteX18" fmla="*/ 8046720 w 12508992"/>
              <a:gd name="connsiteY18" fmla="*/ 164592 h 310896"/>
              <a:gd name="connsiteX19" fmla="*/ 8531352 w 12508992"/>
              <a:gd name="connsiteY19" fmla="*/ 182880 h 310896"/>
              <a:gd name="connsiteX20" fmla="*/ 9052560 w 12508992"/>
              <a:gd name="connsiteY20" fmla="*/ 192024 h 310896"/>
              <a:gd name="connsiteX21" fmla="*/ 9400032 w 12508992"/>
              <a:gd name="connsiteY21" fmla="*/ 192024 h 310896"/>
              <a:gd name="connsiteX22" fmla="*/ 9811187 w 12508992"/>
              <a:gd name="connsiteY22" fmla="*/ 155448 h 310896"/>
              <a:gd name="connsiteX23" fmla="*/ 10287000 w 12508992"/>
              <a:gd name="connsiteY23" fmla="*/ 201168 h 310896"/>
              <a:gd name="connsiteX24" fmla="*/ 10616184 w 12508992"/>
              <a:gd name="connsiteY24" fmla="*/ 210312 h 310896"/>
              <a:gd name="connsiteX25" fmla="*/ 11009376 w 12508992"/>
              <a:gd name="connsiteY25" fmla="*/ 192024 h 310896"/>
              <a:gd name="connsiteX26" fmla="*/ 11375136 w 12508992"/>
              <a:gd name="connsiteY26" fmla="*/ 192024 h 310896"/>
              <a:gd name="connsiteX27" fmla="*/ 11713464 w 12508992"/>
              <a:gd name="connsiteY27" fmla="*/ 164592 h 310896"/>
              <a:gd name="connsiteX28" fmla="*/ 12033504 w 12508992"/>
              <a:gd name="connsiteY28" fmla="*/ 137160 h 310896"/>
              <a:gd name="connsiteX29" fmla="*/ 12262104 w 12508992"/>
              <a:gd name="connsiteY29" fmla="*/ 109728 h 310896"/>
              <a:gd name="connsiteX30" fmla="*/ 12390120 w 12508992"/>
              <a:gd name="connsiteY30" fmla="*/ 64008 h 310896"/>
              <a:gd name="connsiteX31" fmla="*/ 12508992 w 12508992"/>
              <a:gd name="connsiteY31" fmla="*/ 0 h 310896"/>
              <a:gd name="connsiteX0" fmla="*/ 0 w 12508992"/>
              <a:gd name="connsiteY0" fmla="*/ 310896 h 310896"/>
              <a:gd name="connsiteX1" fmla="*/ 420624 w 12508992"/>
              <a:gd name="connsiteY1" fmla="*/ 246888 h 310896"/>
              <a:gd name="connsiteX2" fmla="*/ 850392 w 12508992"/>
              <a:gd name="connsiteY2" fmla="*/ 182880 h 310896"/>
              <a:gd name="connsiteX3" fmla="*/ 1225296 w 12508992"/>
              <a:gd name="connsiteY3" fmla="*/ 146304 h 310896"/>
              <a:gd name="connsiteX4" fmla="*/ 1536192 w 12508992"/>
              <a:gd name="connsiteY4" fmla="*/ 109728 h 310896"/>
              <a:gd name="connsiteX5" fmla="*/ 1801368 w 12508992"/>
              <a:gd name="connsiteY5" fmla="*/ 82296 h 310896"/>
              <a:gd name="connsiteX6" fmla="*/ 2350008 w 12508992"/>
              <a:gd name="connsiteY6" fmla="*/ 64008 h 310896"/>
              <a:gd name="connsiteX7" fmla="*/ 2724912 w 12508992"/>
              <a:gd name="connsiteY7" fmla="*/ 54864 h 310896"/>
              <a:gd name="connsiteX8" fmla="*/ 2980944 w 12508992"/>
              <a:gd name="connsiteY8" fmla="*/ 54864 h 310896"/>
              <a:gd name="connsiteX9" fmla="*/ 3474720 w 12508992"/>
              <a:gd name="connsiteY9" fmla="*/ 36576 h 310896"/>
              <a:gd name="connsiteX10" fmla="*/ 3858768 w 12508992"/>
              <a:gd name="connsiteY10" fmla="*/ 36576 h 310896"/>
              <a:gd name="connsiteX11" fmla="*/ 4343400 w 12508992"/>
              <a:gd name="connsiteY11" fmla="*/ 36576 h 310896"/>
              <a:gd name="connsiteX12" fmla="*/ 4873752 w 12508992"/>
              <a:gd name="connsiteY12" fmla="*/ 45720 h 310896"/>
              <a:gd name="connsiteX13" fmla="*/ 5440680 w 12508992"/>
              <a:gd name="connsiteY13" fmla="*/ 73152 h 310896"/>
              <a:gd name="connsiteX14" fmla="*/ 5925312 w 12508992"/>
              <a:gd name="connsiteY14" fmla="*/ 100584 h 310896"/>
              <a:gd name="connsiteX15" fmla="*/ 6318504 w 12508992"/>
              <a:gd name="connsiteY15" fmla="*/ 109728 h 310896"/>
              <a:gd name="connsiteX16" fmla="*/ 6766560 w 12508992"/>
              <a:gd name="connsiteY16" fmla="*/ 109728 h 310896"/>
              <a:gd name="connsiteX17" fmla="*/ 7287768 w 12508992"/>
              <a:gd name="connsiteY17" fmla="*/ 146304 h 310896"/>
              <a:gd name="connsiteX18" fmla="*/ 8046720 w 12508992"/>
              <a:gd name="connsiteY18" fmla="*/ 164592 h 310896"/>
              <a:gd name="connsiteX19" fmla="*/ 8531352 w 12508992"/>
              <a:gd name="connsiteY19" fmla="*/ 182880 h 310896"/>
              <a:gd name="connsiteX20" fmla="*/ 9052560 w 12508992"/>
              <a:gd name="connsiteY20" fmla="*/ 192024 h 310896"/>
              <a:gd name="connsiteX21" fmla="*/ 9400032 w 12508992"/>
              <a:gd name="connsiteY21" fmla="*/ 192024 h 310896"/>
              <a:gd name="connsiteX22" fmla="*/ 9811187 w 12508992"/>
              <a:gd name="connsiteY22" fmla="*/ 155448 h 310896"/>
              <a:gd name="connsiteX23" fmla="*/ 10423186 w 12508992"/>
              <a:gd name="connsiteY23" fmla="*/ 201168 h 310896"/>
              <a:gd name="connsiteX24" fmla="*/ 10616184 w 12508992"/>
              <a:gd name="connsiteY24" fmla="*/ 210312 h 310896"/>
              <a:gd name="connsiteX25" fmla="*/ 11009376 w 12508992"/>
              <a:gd name="connsiteY25" fmla="*/ 192024 h 310896"/>
              <a:gd name="connsiteX26" fmla="*/ 11375136 w 12508992"/>
              <a:gd name="connsiteY26" fmla="*/ 192024 h 310896"/>
              <a:gd name="connsiteX27" fmla="*/ 11713464 w 12508992"/>
              <a:gd name="connsiteY27" fmla="*/ 164592 h 310896"/>
              <a:gd name="connsiteX28" fmla="*/ 12033504 w 12508992"/>
              <a:gd name="connsiteY28" fmla="*/ 137160 h 310896"/>
              <a:gd name="connsiteX29" fmla="*/ 12262104 w 12508992"/>
              <a:gd name="connsiteY29" fmla="*/ 109728 h 310896"/>
              <a:gd name="connsiteX30" fmla="*/ 12390120 w 12508992"/>
              <a:gd name="connsiteY30" fmla="*/ 64008 h 310896"/>
              <a:gd name="connsiteX31" fmla="*/ 12508992 w 12508992"/>
              <a:gd name="connsiteY31" fmla="*/ 0 h 310896"/>
              <a:gd name="connsiteX0" fmla="*/ 0 w 12508992"/>
              <a:gd name="connsiteY0" fmla="*/ 310896 h 310896"/>
              <a:gd name="connsiteX1" fmla="*/ 420624 w 12508992"/>
              <a:gd name="connsiteY1" fmla="*/ 246888 h 310896"/>
              <a:gd name="connsiteX2" fmla="*/ 850392 w 12508992"/>
              <a:gd name="connsiteY2" fmla="*/ 182880 h 310896"/>
              <a:gd name="connsiteX3" fmla="*/ 1225296 w 12508992"/>
              <a:gd name="connsiteY3" fmla="*/ 146304 h 310896"/>
              <a:gd name="connsiteX4" fmla="*/ 1536192 w 12508992"/>
              <a:gd name="connsiteY4" fmla="*/ 109728 h 310896"/>
              <a:gd name="connsiteX5" fmla="*/ 1801368 w 12508992"/>
              <a:gd name="connsiteY5" fmla="*/ 82296 h 310896"/>
              <a:gd name="connsiteX6" fmla="*/ 2350008 w 12508992"/>
              <a:gd name="connsiteY6" fmla="*/ 64008 h 310896"/>
              <a:gd name="connsiteX7" fmla="*/ 2724912 w 12508992"/>
              <a:gd name="connsiteY7" fmla="*/ 54864 h 310896"/>
              <a:gd name="connsiteX8" fmla="*/ 2980944 w 12508992"/>
              <a:gd name="connsiteY8" fmla="*/ 54864 h 310896"/>
              <a:gd name="connsiteX9" fmla="*/ 3474720 w 12508992"/>
              <a:gd name="connsiteY9" fmla="*/ 36576 h 310896"/>
              <a:gd name="connsiteX10" fmla="*/ 3858768 w 12508992"/>
              <a:gd name="connsiteY10" fmla="*/ 36576 h 310896"/>
              <a:gd name="connsiteX11" fmla="*/ 4343400 w 12508992"/>
              <a:gd name="connsiteY11" fmla="*/ 36576 h 310896"/>
              <a:gd name="connsiteX12" fmla="*/ 4873752 w 12508992"/>
              <a:gd name="connsiteY12" fmla="*/ 45720 h 310896"/>
              <a:gd name="connsiteX13" fmla="*/ 5440680 w 12508992"/>
              <a:gd name="connsiteY13" fmla="*/ 73152 h 310896"/>
              <a:gd name="connsiteX14" fmla="*/ 5925312 w 12508992"/>
              <a:gd name="connsiteY14" fmla="*/ 100584 h 310896"/>
              <a:gd name="connsiteX15" fmla="*/ 6318504 w 12508992"/>
              <a:gd name="connsiteY15" fmla="*/ 109728 h 310896"/>
              <a:gd name="connsiteX16" fmla="*/ 6766560 w 12508992"/>
              <a:gd name="connsiteY16" fmla="*/ 109728 h 310896"/>
              <a:gd name="connsiteX17" fmla="*/ 7287768 w 12508992"/>
              <a:gd name="connsiteY17" fmla="*/ 146304 h 310896"/>
              <a:gd name="connsiteX18" fmla="*/ 8046720 w 12508992"/>
              <a:gd name="connsiteY18" fmla="*/ 164592 h 310896"/>
              <a:gd name="connsiteX19" fmla="*/ 8531352 w 12508992"/>
              <a:gd name="connsiteY19" fmla="*/ 182880 h 310896"/>
              <a:gd name="connsiteX20" fmla="*/ 9052560 w 12508992"/>
              <a:gd name="connsiteY20" fmla="*/ 192024 h 310896"/>
              <a:gd name="connsiteX21" fmla="*/ 9400032 w 12508992"/>
              <a:gd name="connsiteY21" fmla="*/ 192024 h 310896"/>
              <a:gd name="connsiteX22" fmla="*/ 9811187 w 12508992"/>
              <a:gd name="connsiteY22" fmla="*/ 155448 h 310896"/>
              <a:gd name="connsiteX23" fmla="*/ 10423186 w 12508992"/>
              <a:gd name="connsiteY23" fmla="*/ 201168 h 310896"/>
              <a:gd name="connsiteX24" fmla="*/ 10788686 w 12508992"/>
              <a:gd name="connsiteY24" fmla="*/ 173736 h 310896"/>
              <a:gd name="connsiteX25" fmla="*/ 11009376 w 12508992"/>
              <a:gd name="connsiteY25" fmla="*/ 192024 h 310896"/>
              <a:gd name="connsiteX26" fmla="*/ 11375136 w 12508992"/>
              <a:gd name="connsiteY26" fmla="*/ 192024 h 310896"/>
              <a:gd name="connsiteX27" fmla="*/ 11713464 w 12508992"/>
              <a:gd name="connsiteY27" fmla="*/ 164592 h 310896"/>
              <a:gd name="connsiteX28" fmla="*/ 12033504 w 12508992"/>
              <a:gd name="connsiteY28" fmla="*/ 137160 h 310896"/>
              <a:gd name="connsiteX29" fmla="*/ 12262104 w 12508992"/>
              <a:gd name="connsiteY29" fmla="*/ 109728 h 310896"/>
              <a:gd name="connsiteX30" fmla="*/ 12390120 w 12508992"/>
              <a:gd name="connsiteY30" fmla="*/ 64008 h 310896"/>
              <a:gd name="connsiteX31" fmla="*/ 12508992 w 12508992"/>
              <a:gd name="connsiteY31" fmla="*/ 0 h 310896"/>
              <a:gd name="connsiteX0" fmla="*/ 0 w 12508992"/>
              <a:gd name="connsiteY0" fmla="*/ 310896 h 310896"/>
              <a:gd name="connsiteX1" fmla="*/ 420624 w 12508992"/>
              <a:gd name="connsiteY1" fmla="*/ 246888 h 310896"/>
              <a:gd name="connsiteX2" fmla="*/ 850392 w 12508992"/>
              <a:gd name="connsiteY2" fmla="*/ 182880 h 310896"/>
              <a:gd name="connsiteX3" fmla="*/ 1225296 w 12508992"/>
              <a:gd name="connsiteY3" fmla="*/ 146304 h 310896"/>
              <a:gd name="connsiteX4" fmla="*/ 1536192 w 12508992"/>
              <a:gd name="connsiteY4" fmla="*/ 109728 h 310896"/>
              <a:gd name="connsiteX5" fmla="*/ 1801368 w 12508992"/>
              <a:gd name="connsiteY5" fmla="*/ 82296 h 310896"/>
              <a:gd name="connsiteX6" fmla="*/ 2350008 w 12508992"/>
              <a:gd name="connsiteY6" fmla="*/ 64008 h 310896"/>
              <a:gd name="connsiteX7" fmla="*/ 2724912 w 12508992"/>
              <a:gd name="connsiteY7" fmla="*/ 54864 h 310896"/>
              <a:gd name="connsiteX8" fmla="*/ 2980944 w 12508992"/>
              <a:gd name="connsiteY8" fmla="*/ 54864 h 310896"/>
              <a:gd name="connsiteX9" fmla="*/ 3474720 w 12508992"/>
              <a:gd name="connsiteY9" fmla="*/ 36576 h 310896"/>
              <a:gd name="connsiteX10" fmla="*/ 3858768 w 12508992"/>
              <a:gd name="connsiteY10" fmla="*/ 36576 h 310896"/>
              <a:gd name="connsiteX11" fmla="*/ 4343400 w 12508992"/>
              <a:gd name="connsiteY11" fmla="*/ 36576 h 310896"/>
              <a:gd name="connsiteX12" fmla="*/ 4873752 w 12508992"/>
              <a:gd name="connsiteY12" fmla="*/ 45720 h 310896"/>
              <a:gd name="connsiteX13" fmla="*/ 5440680 w 12508992"/>
              <a:gd name="connsiteY13" fmla="*/ 73152 h 310896"/>
              <a:gd name="connsiteX14" fmla="*/ 5925312 w 12508992"/>
              <a:gd name="connsiteY14" fmla="*/ 100584 h 310896"/>
              <a:gd name="connsiteX15" fmla="*/ 6318504 w 12508992"/>
              <a:gd name="connsiteY15" fmla="*/ 109728 h 310896"/>
              <a:gd name="connsiteX16" fmla="*/ 6766560 w 12508992"/>
              <a:gd name="connsiteY16" fmla="*/ 109728 h 310896"/>
              <a:gd name="connsiteX17" fmla="*/ 7287768 w 12508992"/>
              <a:gd name="connsiteY17" fmla="*/ 146304 h 310896"/>
              <a:gd name="connsiteX18" fmla="*/ 8046720 w 12508992"/>
              <a:gd name="connsiteY18" fmla="*/ 164592 h 310896"/>
              <a:gd name="connsiteX19" fmla="*/ 8531352 w 12508992"/>
              <a:gd name="connsiteY19" fmla="*/ 182880 h 310896"/>
              <a:gd name="connsiteX20" fmla="*/ 9052560 w 12508992"/>
              <a:gd name="connsiteY20" fmla="*/ 192024 h 310896"/>
              <a:gd name="connsiteX21" fmla="*/ 9400032 w 12508992"/>
              <a:gd name="connsiteY21" fmla="*/ 192024 h 310896"/>
              <a:gd name="connsiteX22" fmla="*/ 9811187 w 12508992"/>
              <a:gd name="connsiteY22" fmla="*/ 155448 h 310896"/>
              <a:gd name="connsiteX23" fmla="*/ 10423186 w 12508992"/>
              <a:gd name="connsiteY23" fmla="*/ 201168 h 310896"/>
              <a:gd name="connsiteX24" fmla="*/ 11009376 w 12508992"/>
              <a:gd name="connsiteY24" fmla="*/ 192024 h 310896"/>
              <a:gd name="connsiteX25" fmla="*/ 11375136 w 12508992"/>
              <a:gd name="connsiteY25" fmla="*/ 192024 h 310896"/>
              <a:gd name="connsiteX26" fmla="*/ 11713464 w 12508992"/>
              <a:gd name="connsiteY26" fmla="*/ 164592 h 310896"/>
              <a:gd name="connsiteX27" fmla="*/ 12033504 w 12508992"/>
              <a:gd name="connsiteY27" fmla="*/ 137160 h 310896"/>
              <a:gd name="connsiteX28" fmla="*/ 12262104 w 12508992"/>
              <a:gd name="connsiteY28" fmla="*/ 109728 h 310896"/>
              <a:gd name="connsiteX29" fmla="*/ 12390120 w 12508992"/>
              <a:gd name="connsiteY29" fmla="*/ 64008 h 310896"/>
              <a:gd name="connsiteX30" fmla="*/ 12508992 w 12508992"/>
              <a:gd name="connsiteY30" fmla="*/ 0 h 310896"/>
              <a:gd name="connsiteX0" fmla="*/ 0 w 12508992"/>
              <a:gd name="connsiteY0" fmla="*/ 310896 h 310896"/>
              <a:gd name="connsiteX1" fmla="*/ 420624 w 12508992"/>
              <a:gd name="connsiteY1" fmla="*/ 246888 h 310896"/>
              <a:gd name="connsiteX2" fmla="*/ 850392 w 12508992"/>
              <a:gd name="connsiteY2" fmla="*/ 182880 h 310896"/>
              <a:gd name="connsiteX3" fmla="*/ 1225296 w 12508992"/>
              <a:gd name="connsiteY3" fmla="*/ 146304 h 310896"/>
              <a:gd name="connsiteX4" fmla="*/ 1536192 w 12508992"/>
              <a:gd name="connsiteY4" fmla="*/ 109728 h 310896"/>
              <a:gd name="connsiteX5" fmla="*/ 1801368 w 12508992"/>
              <a:gd name="connsiteY5" fmla="*/ 82296 h 310896"/>
              <a:gd name="connsiteX6" fmla="*/ 2350008 w 12508992"/>
              <a:gd name="connsiteY6" fmla="*/ 64008 h 310896"/>
              <a:gd name="connsiteX7" fmla="*/ 2724912 w 12508992"/>
              <a:gd name="connsiteY7" fmla="*/ 54864 h 310896"/>
              <a:gd name="connsiteX8" fmla="*/ 2980944 w 12508992"/>
              <a:gd name="connsiteY8" fmla="*/ 54864 h 310896"/>
              <a:gd name="connsiteX9" fmla="*/ 3474720 w 12508992"/>
              <a:gd name="connsiteY9" fmla="*/ 36576 h 310896"/>
              <a:gd name="connsiteX10" fmla="*/ 3858768 w 12508992"/>
              <a:gd name="connsiteY10" fmla="*/ 36576 h 310896"/>
              <a:gd name="connsiteX11" fmla="*/ 4343400 w 12508992"/>
              <a:gd name="connsiteY11" fmla="*/ 36576 h 310896"/>
              <a:gd name="connsiteX12" fmla="*/ 4873752 w 12508992"/>
              <a:gd name="connsiteY12" fmla="*/ 45720 h 310896"/>
              <a:gd name="connsiteX13" fmla="*/ 5440680 w 12508992"/>
              <a:gd name="connsiteY13" fmla="*/ 73152 h 310896"/>
              <a:gd name="connsiteX14" fmla="*/ 5925312 w 12508992"/>
              <a:gd name="connsiteY14" fmla="*/ 100584 h 310896"/>
              <a:gd name="connsiteX15" fmla="*/ 6318504 w 12508992"/>
              <a:gd name="connsiteY15" fmla="*/ 109728 h 310896"/>
              <a:gd name="connsiteX16" fmla="*/ 6766560 w 12508992"/>
              <a:gd name="connsiteY16" fmla="*/ 109728 h 310896"/>
              <a:gd name="connsiteX17" fmla="*/ 7287768 w 12508992"/>
              <a:gd name="connsiteY17" fmla="*/ 146304 h 310896"/>
              <a:gd name="connsiteX18" fmla="*/ 8046720 w 12508992"/>
              <a:gd name="connsiteY18" fmla="*/ 164592 h 310896"/>
              <a:gd name="connsiteX19" fmla="*/ 8531352 w 12508992"/>
              <a:gd name="connsiteY19" fmla="*/ 182880 h 310896"/>
              <a:gd name="connsiteX20" fmla="*/ 9052560 w 12508992"/>
              <a:gd name="connsiteY20" fmla="*/ 192024 h 310896"/>
              <a:gd name="connsiteX21" fmla="*/ 9400032 w 12508992"/>
              <a:gd name="connsiteY21" fmla="*/ 192024 h 310896"/>
              <a:gd name="connsiteX22" fmla="*/ 10423186 w 12508992"/>
              <a:gd name="connsiteY22" fmla="*/ 201168 h 310896"/>
              <a:gd name="connsiteX23" fmla="*/ 11009376 w 12508992"/>
              <a:gd name="connsiteY23" fmla="*/ 192024 h 310896"/>
              <a:gd name="connsiteX24" fmla="*/ 11375136 w 12508992"/>
              <a:gd name="connsiteY24" fmla="*/ 192024 h 310896"/>
              <a:gd name="connsiteX25" fmla="*/ 11713464 w 12508992"/>
              <a:gd name="connsiteY25" fmla="*/ 164592 h 310896"/>
              <a:gd name="connsiteX26" fmla="*/ 12033504 w 12508992"/>
              <a:gd name="connsiteY26" fmla="*/ 137160 h 310896"/>
              <a:gd name="connsiteX27" fmla="*/ 12262104 w 12508992"/>
              <a:gd name="connsiteY27" fmla="*/ 109728 h 310896"/>
              <a:gd name="connsiteX28" fmla="*/ 12390120 w 12508992"/>
              <a:gd name="connsiteY28" fmla="*/ 64008 h 310896"/>
              <a:gd name="connsiteX29" fmla="*/ 12508992 w 12508992"/>
              <a:gd name="connsiteY29" fmla="*/ 0 h 310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508992" h="310896">
                <a:moveTo>
                  <a:pt x="0" y="310896"/>
                </a:moveTo>
                <a:lnTo>
                  <a:pt x="420624" y="246888"/>
                </a:lnTo>
                <a:cubicBezTo>
                  <a:pt x="562356" y="225552"/>
                  <a:pt x="716280" y="199644"/>
                  <a:pt x="850392" y="182880"/>
                </a:cubicBezTo>
                <a:cubicBezTo>
                  <a:pt x="984504" y="166116"/>
                  <a:pt x="1110996" y="158496"/>
                  <a:pt x="1225296" y="146304"/>
                </a:cubicBezTo>
                <a:cubicBezTo>
                  <a:pt x="1339596" y="134112"/>
                  <a:pt x="1536192" y="109728"/>
                  <a:pt x="1536192" y="109728"/>
                </a:cubicBezTo>
                <a:cubicBezTo>
                  <a:pt x="1632204" y="99060"/>
                  <a:pt x="1665732" y="89916"/>
                  <a:pt x="1801368" y="82296"/>
                </a:cubicBezTo>
                <a:cubicBezTo>
                  <a:pt x="1937004" y="74676"/>
                  <a:pt x="2350008" y="64008"/>
                  <a:pt x="2350008" y="64008"/>
                </a:cubicBezTo>
                <a:lnTo>
                  <a:pt x="2724912" y="54864"/>
                </a:lnTo>
                <a:cubicBezTo>
                  <a:pt x="2830068" y="53340"/>
                  <a:pt x="2855976" y="57912"/>
                  <a:pt x="2980944" y="54864"/>
                </a:cubicBezTo>
                <a:cubicBezTo>
                  <a:pt x="3105912" y="51816"/>
                  <a:pt x="3328416" y="39624"/>
                  <a:pt x="3474720" y="36576"/>
                </a:cubicBezTo>
                <a:cubicBezTo>
                  <a:pt x="3621024" y="33528"/>
                  <a:pt x="3858768" y="36576"/>
                  <a:pt x="3858768" y="36576"/>
                </a:cubicBezTo>
                <a:lnTo>
                  <a:pt x="4343400" y="36576"/>
                </a:lnTo>
                <a:lnTo>
                  <a:pt x="4873752" y="45720"/>
                </a:lnTo>
                <a:cubicBezTo>
                  <a:pt x="5056632" y="51816"/>
                  <a:pt x="5440680" y="73152"/>
                  <a:pt x="5440680" y="73152"/>
                </a:cubicBezTo>
                <a:lnTo>
                  <a:pt x="5925312" y="100584"/>
                </a:lnTo>
                <a:cubicBezTo>
                  <a:pt x="6071616" y="106680"/>
                  <a:pt x="6178296" y="108204"/>
                  <a:pt x="6318504" y="109728"/>
                </a:cubicBezTo>
                <a:cubicBezTo>
                  <a:pt x="6458712" y="111252"/>
                  <a:pt x="6605016" y="103632"/>
                  <a:pt x="6766560" y="109728"/>
                </a:cubicBezTo>
                <a:cubicBezTo>
                  <a:pt x="6928104" y="115824"/>
                  <a:pt x="7074408" y="137160"/>
                  <a:pt x="7287768" y="146304"/>
                </a:cubicBezTo>
                <a:cubicBezTo>
                  <a:pt x="7501128" y="155448"/>
                  <a:pt x="8046720" y="164592"/>
                  <a:pt x="8046720" y="164592"/>
                </a:cubicBezTo>
                <a:lnTo>
                  <a:pt x="8531352" y="182880"/>
                </a:lnTo>
                <a:lnTo>
                  <a:pt x="9052560" y="192024"/>
                </a:lnTo>
                <a:cubicBezTo>
                  <a:pt x="9197340" y="193548"/>
                  <a:pt x="9171594" y="190500"/>
                  <a:pt x="9400032" y="192024"/>
                </a:cubicBezTo>
                <a:lnTo>
                  <a:pt x="10423186" y="201168"/>
                </a:lnTo>
                <a:cubicBezTo>
                  <a:pt x="10691410" y="201168"/>
                  <a:pt x="10850718" y="193548"/>
                  <a:pt x="11009376" y="192024"/>
                </a:cubicBezTo>
                <a:cubicBezTo>
                  <a:pt x="11168034" y="190500"/>
                  <a:pt x="11257788" y="196596"/>
                  <a:pt x="11375136" y="192024"/>
                </a:cubicBezTo>
                <a:cubicBezTo>
                  <a:pt x="11492484" y="187452"/>
                  <a:pt x="11713464" y="164592"/>
                  <a:pt x="11713464" y="164592"/>
                </a:cubicBezTo>
                <a:lnTo>
                  <a:pt x="12033504" y="137160"/>
                </a:lnTo>
                <a:cubicBezTo>
                  <a:pt x="12124944" y="128016"/>
                  <a:pt x="12202668" y="121920"/>
                  <a:pt x="12262104" y="109728"/>
                </a:cubicBezTo>
                <a:cubicBezTo>
                  <a:pt x="12321540" y="97536"/>
                  <a:pt x="12348972" y="82296"/>
                  <a:pt x="12390120" y="64008"/>
                </a:cubicBezTo>
                <a:cubicBezTo>
                  <a:pt x="12431268" y="45720"/>
                  <a:pt x="12470130" y="22860"/>
                  <a:pt x="12508992" y="0"/>
                </a:cubicBezTo>
              </a:path>
            </a:pathLst>
          </a:custGeom>
          <a:noFill/>
          <a:ln w="76200"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63A1F-DE86-96AA-5EF1-65E6834F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50" y="4550708"/>
            <a:ext cx="3212950" cy="1034304"/>
          </a:xfrm>
        </p:spPr>
        <p:txBody>
          <a:bodyPr anchor="ctr">
            <a:noAutofit/>
          </a:bodyPr>
          <a:lstStyle/>
          <a:p>
            <a:r>
              <a:rPr lang="ru-RU" sz="13800" dirty="0">
                <a:latin typeface="Calibri"/>
                <a:cs typeface="Calibri"/>
              </a:rPr>
              <a:t>SEA</a:t>
            </a:r>
            <a:endParaRPr lang="ru-RU" sz="138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810000" y="4294094"/>
            <a:ext cx="0" cy="1694330"/>
          </a:xfrm>
          <a:prstGeom prst="line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1306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502</Words>
  <Application>Microsoft Office PowerPoint</Application>
  <PresentationFormat>Широкоэкранный</PresentationFormat>
  <Paragraphs>50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Технології пошукового маркетингу: SEO і SEA</vt:lpstr>
      <vt:lpstr>SEO</vt:lpstr>
      <vt:lpstr>SEO</vt:lpstr>
      <vt:lpstr>Плюси SEO просування: </vt:lpstr>
      <vt:lpstr>Мінуси SEO:</vt:lpstr>
      <vt:lpstr>SEA</vt:lpstr>
      <vt:lpstr>SEA</vt:lpstr>
      <vt:lpstr>Плюси просування</vt:lpstr>
      <vt:lpstr>SEA</vt:lpstr>
      <vt:lpstr>Висновки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Артем</dc:creator>
  <cp:lastModifiedBy>Fujitsu</cp:lastModifiedBy>
  <cp:revision>103</cp:revision>
  <dcterms:created xsi:type="dcterms:W3CDTF">2022-11-30T19:13:58Z</dcterms:created>
  <dcterms:modified xsi:type="dcterms:W3CDTF">2022-12-03T17:23:27Z</dcterms:modified>
</cp:coreProperties>
</file>