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44" y="-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14.03.2024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14.03.2024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14.03.2024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14.03.2024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14.03.2024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14.03.2024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14.03.2024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14.03.2024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14.03.2024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14.03.2024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A66AE-81F5-474A-B74B-EE41E9320F19}" type="datetimeFigureOut">
              <a:rPr lang="uk-UA" smtClean="0"/>
              <a:t>14.03.2024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A66AE-81F5-474A-B74B-EE41E9320F19}" type="datetimeFigureOut">
              <a:rPr lang="uk-UA" smtClean="0"/>
              <a:t>14.03.2024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3F-0D5B-4CF0-BEE2-6583C73E7271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24" y="692696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ТЕХНІЧНІ ЗАСОБИ МИТНОГО КОНТРОЛЮ </a:t>
            </a:r>
            <a:endParaRPr lang="uk-UA" b="1" dirty="0"/>
          </a:p>
        </p:txBody>
      </p:sp>
      <p:sp>
        <p:nvSpPr>
          <p:cNvPr id="6" name="Прямокутник 5"/>
          <p:cNvSpPr/>
          <p:nvPr/>
        </p:nvSpPr>
        <p:spPr>
          <a:xfrm>
            <a:off x="323528" y="1556792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 smtClean="0"/>
              <a:t>Основним нормативно-правовим актом, який регламентує питання застосування технічних засобів митного контролю є наказ Державної фіскальної служби України від 28.07.2015 року № 541. </a:t>
            </a:r>
          </a:p>
          <a:p>
            <a:pPr indent="457200" algn="just"/>
            <a:endParaRPr lang="uk-UA" dirty="0" smtClean="0"/>
          </a:p>
          <a:p>
            <a:pPr indent="457200" algn="just"/>
            <a:r>
              <a:rPr lang="uk-UA" dirty="0" smtClean="0"/>
              <a:t>Відповідно до п. 1.2 цього наказу технічні засоби митного контролю – «це комплекс спеціальних категорій пристроїв та інструментів, що застосовуються митними органами безпосередньо в процесі митного контролю всіх видів, що переміщуються через державний кордон об'єктів з метою виявлення серед них предметів, матеріалів і речовин, заборонених до ввезення, вивезення, або таких, що не відповідають відомостям, зазначеним у деклараціях або інших </a:t>
            </a:r>
            <a:r>
              <a:rPr lang="uk-UA" dirty="0" err="1" smtClean="0"/>
              <a:t>товаросупровідних</a:t>
            </a:r>
            <a:r>
              <a:rPr lang="uk-UA" dirty="0" smtClean="0"/>
              <a:t> документах».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8191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049" y="1700808"/>
            <a:ext cx="5857875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628800"/>
            <a:ext cx="5972175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tudent\Downloads\Технічні засоби митного контролю-11_page-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8640"/>
            <a:ext cx="4536504" cy="641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467544" y="332656"/>
            <a:ext cx="84249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/>
              <a:t>Рентгенівські апарати перетворюють електричну енергію в рентгенівське випромінювання. </a:t>
            </a:r>
            <a:r>
              <a:rPr lang="uk-UA" dirty="0" smtClean="0"/>
              <a:t>Під </a:t>
            </a:r>
            <a:r>
              <a:rPr lang="uk-UA" dirty="0"/>
              <a:t>час переведення рентгенівського випромінювання, яке пройшло крізь підконтрольний предмет, у діапазон видимого світла на екрані отримують тіньове зображення внутрішньої будови предмета. </a:t>
            </a:r>
            <a:r>
              <a:rPr lang="uk-UA" dirty="0" err="1"/>
              <a:t>Рентгенапарати</a:t>
            </a:r>
            <a:r>
              <a:rPr lang="uk-UA" dirty="0"/>
              <a:t> надають оперативну інформацію про приховані вкладення. </a:t>
            </a:r>
            <a:endParaRPr lang="uk-UA" dirty="0" smtClean="0"/>
          </a:p>
          <a:p>
            <a:pPr indent="457200" algn="just"/>
            <a:endParaRPr lang="uk-UA" dirty="0"/>
          </a:p>
          <a:p>
            <a:pPr indent="457200" algn="just"/>
            <a:r>
              <a:rPr lang="uk-UA" dirty="0" smtClean="0"/>
              <a:t>Металошукачі </a:t>
            </a:r>
            <a:r>
              <a:rPr lang="uk-UA" dirty="0"/>
              <a:t>призначені для виявлення металевих предметів у неметалевому середовищі. Електронні детектори матеріалів класифікуються на такі групи</a:t>
            </a:r>
            <a:r>
              <a:rPr lang="uk-UA" dirty="0" smtClean="0"/>
              <a:t>:</a:t>
            </a:r>
          </a:p>
          <a:p>
            <a:pPr indent="457200" algn="just"/>
            <a:r>
              <a:rPr lang="uk-UA" dirty="0" smtClean="0"/>
              <a:t>детектори </a:t>
            </a:r>
            <a:r>
              <a:rPr lang="uk-UA" dirty="0"/>
              <a:t>дорогоцінних металів; </a:t>
            </a:r>
          </a:p>
          <a:p>
            <a:pPr indent="457200" algn="just"/>
            <a:r>
              <a:rPr lang="uk-UA" dirty="0" smtClean="0"/>
              <a:t>детектори </a:t>
            </a:r>
            <a:r>
              <a:rPr lang="uk-UA" dirty="0"/>
              <a:t>дорогоцінного каміння; </a:t>
            </a:r>
            <a:endParaRPr lang="uk-UA" dirty="0" smtClean="0"/>
          </a:p>
          <a:p>
            <a:pPr indent="457200" algn="just"/>
            <a:r>
              <a:rPr lang="uk-UA" dirty="0" smtClean="0"/>
              <a:t>детектори </a:t>
            </a:r>
            <a:r>
              <a:rPr lang="uk-UA" dirty="0"/>
              <a:t>наркотиків; </a:t>
            </a:r>
          </a:p>
          <a:p>
            <a:pPr indent="457200" algn="just"/>
            <a:r>
              <a:rPr lang="uk-UA" dirty="0" smtClean="0"/>
              <a:t>детектори </a:t>
            </a:r>
            <a:r>
              <a:rPr lang="uk-UA" dirty="0"/>
              <a:t>валюти. </a:t>
            </a:r>
          </a:p>
        </p:txBody>
      </p:sp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395536" y="197346"/>
            <a:ext cx="84969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/>
              <a:t>Технічні засоби локації тайників і прихованих вкладень призначені для огляду природних технологічних або конструкційних порожнин, отворів в об’єктах, що підлягають митному контролю, а також для індивідуального огляду громадян, що перетинають державний контроль. </a:t>
            </a:r>
            <a:endParaRPr lang="uk-UA" dirty="0" smtClean="0"/>
          </a:p>
          <a:p>
            <a:pPr indent="457200" algn="just"/>
            <a:endParaRPr lang="uk-UA" dirty="0"/>
          </a:p>
          <a:p>
            <a:pPr indent="457200" algn="just"/>
            <a:r>
              <a:rPr lang="uk-UA" dirty="0" smtClean="0"/>
              <a:t>Пошукові </a:t>
            </a:r>
            <a:r>
              <a:rPr lang="uk-UA" dirty="0"/>
              <a:t>засоби поєднують прилади ендоскопії, оглядові дзеркала, галогенні ліхтарі. Вони призначені для візуального </a:t>
            </a:r>
            <a:r>
              <a:rPr lang="uk-UA" dirty="0" err="1"/>
              <a:t>неруйнуючого</a:t>
            </a:r>
            <a:r>
              <a:rPr lang="uk-UA" dirty="0"/>
              <a:t> контролю важкодоступних неосвітлених місць окремих предметів багажу, вантажів, конструкційних вузлів, транспортних засобів. </a:t>
            </a:r>
            <a:endParaRPr lang="uk-UA" dirty="0" smtClean="0"/>
          </a:p>
          <a:p>
            <a:pPr indent="457200" algn="just"/>
            <a:endParaRPr lang="uk-UA" dirty="0"/>
          </a:p>
          <a:p>
            <a:pPr indent="457200" algn="just"/>
            <a:r>
              <a:rPr lang="uk-UA" dirty="0" smtClean="0"/>
              <a:t>Спеціальні </a:t>
            </a:r>
            <a:r>
              <a:rPr lang="uk-UA" dirty="0"/>
              <a:t>засоби класифікують на ультрафіолетові ліхтарі; флуоресцентні фломастери; лупи та </a:t>
            </a:r>
            <a:r>
              <a:rPr lang="uk-UA" dirty="0" err="1"/>
              <a:t>мініскопи</a:t>
            </a:r>
            <a:r>
              <a:rPr lang="uk-UA" dirty="0"/>
              <a:t>; слідчі валізи; прилади контролю документів. Вони призначені для виявлення слідів підробок, виправлення, приписок на митних деклараціях, банківських білетах та інших документах із метою ідентифікації їх справжності.</a:t>
            </a:r>
          </a:p>
        </p:txBody>
      </p:sp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кутник 1"/>
          <p:cNvSpPr/>
          <p:nvPr/>
        </p:nvSpPr>
        <p:spPr>
          <a:xfrm>
            <a:off x="251520" y="188640"/>
            <a:ext cx="878497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uk-UA" dirty="0"/>
              <a:t>Хімічні експрес-аналізатори призначені для швидкого попереднього виявлення та розпізнавання наркотичних, вибухових речовин, визначення проби дорогоцінних металів, дослідження справжності документів. </a:t>
            </a:r>
            <a:endParaRPr lang="uk-UA" dirty="0" smtClean="0"/>
          </a:p>
          <a:p>
            <a:pPr indent="457200" algn="just"/>
            <a:endParaRPr lang="uk-UA" dirty="0"/>
          </a:p>
          <a:p>
            <a:pPr indent="457200" algn="just"/>
            <a:r>
              <a:rPr lang="uk-UA" dirty="0" smtClean="0"/>
              <a:t>До </a:t>
            </a:r>
            <a:r>
              <a:rPr lang="uk-UA" dirty="0"/>
              <a:t>засобів технічного забезпечення належать акумулятори, зарядні пристрої, реле часу, ваги, засоби радіозв’язку та ін. </a:t>
            </a:r>
            <a:endParaRPr lang="uk-UA" dirty="0" smtClean="0"/>
          </a:p>
          <a:p>
            <a:pPr indent="457200" algn="just"/>
            <a:endParaRPr lang="uk-UA" dirty="0"/>
          </a:p>
          <a:p>
            <a:pPr indent="457200" algn="just"/>
            <a:r>
              <a:rPr lang="uk-UA" dirty="0" smtClean="0"/>
              <a:t>Засоби </a:t>
            </a:r>
            <a:r>
              <a:rPr lang="uk-UA" dirty="0"/>
              <a:t>аудіовізуального контролю поєднують магнітофони, відеокамери, відеомагнітофони, програвачі компакт-дисків, засоби стирання магнітних записів, засоби передачі та захисту інформації, обладнання відеоспостережень. Вони призначені для митного огляду аудіовізуальних матеріалів, </a:t>
            </a:r>
            <a:r>
              <a:rPr lang="uk-UA" dirty="0" err="1" smtClean="0"/>
              <a:t>фотокінодокументів</a:t>
            </a:r>
            <a:r>
              <a:rPr lang="uk-UA" dirty="0" smtClean="0"/>
              <a:t>, а також для розмагнічування магнітних носіїв інформації, які не підлягають пропуску через державний кордон.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5" y="188640"/>
            <a:ext cx="4824536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76672"/>
            <a:ext cx="6501819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6632"/>
            <a:ext cx="5976664" cy="651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82" y="404664"/>
            <a:ext cx="8099842" cy="5619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Users\Student\Downloads\Навчальний посібник Технічні засоби митного контролю-42_page-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88640"/>
            <a:ext cx="5616624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tudent\Downloads\Навчальний посібник Технічні засоби митного контролю-43_page-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0688"/>
            <a:ext cx="8920584" cy="504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Student\Downloads\Навчальний посібник Технічні засоби митного контролю-47_page-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32656"/>
            <a:ext cx="6480720" cy="5995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Student\Downloads\Навчальний посібник Технічні засоби митного контролю-60_page-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7200800" cy="641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Student\Downloads\Навчальний посібник Технічні засоби митного контролю-61_page-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4624"/>
            <a:ext cx="4680520" cy="661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Student\Downloads\Навчальний посібник Технічні засоби митного контролю-74_page-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32656"/>
            <a:ext cx="5184211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Student\Downloads\Навчальний посібник Технічні засоби митного контролю-77_page-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589119" cy="644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Student\Downloads\Навчальний посібник Технічні засоби митного контролю-84_page-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8640"/>
            <a:ext cx="4896544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Student\Downloads\Навчальний посібник Технічні засоби митного контролю-104_page-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764704"/>
            <a:ext cx="8360826" cy="464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712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Student\Downloads\Навчальний посібник Технічні засоби митного контролю-106_page-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8208912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474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Student\Downloads\Навчальний посібник Технічні засоби митного контролю-107_page-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6632"/>
            <a:ext cx="6336704" cy="647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474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Student\Downloads\Навчальний посібник Технічні засоби митного контролю-122_page-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0877"/>
            <a:ext cx="7743135" cy="6495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474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Student\Downloads\Навчальний посібник Технічні засоби митного контролю-136_page-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8640"/>
            <a:ext cx="5832648" cy="6548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4749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Student\Downloads\Навчальний посібник Технічні засоби митного контролю-139_page-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0648"/>
            <a:ext cx="5397563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4749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Student\Downloads\Навчальний посібник Технічні засоби митного контролю-153_page-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60648"/>
            <a:ext cx="5465731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4749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C:\Users\Student\Downloads\Навчальний посібник Технічні засоби митного контролю-164_page-0001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004" y="116632"/>
            <a:ext cx="4536504" cy="641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474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32656"/>
            <a:ext cx="5688632" cy="251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3" y="3068960"/>
            <a:ext cx="5940720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84749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386</Words>
  <Application>Microsoft Office PowerPoint</Application>
  <PresentationFormat>Екран (4:3)</PresentationFormat>
  <Paragraphs>21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28</vt:i4>
      </vt:variant>
    </vt:vector>
  </HeadingPairs>
  <TitlesOfParts>
    <vt:vector size="29" baseType="lpstr"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Sara Yasmeen (Wipro Technologies)</dc:creator>
  <cp:lastModifiedBy>Student</cp:lastModifiedBy>
  <cp:revision>29</cp:revision>
  <dcterms:created xsi:type="dcterms:W3CDTF">2010-02-23T11:30:32Z</dcterms:created>
  <dcterms:modified xsi:type="dcterms:W3CDTF">2024-03-14T09:01:24Z</dcterms:modified>
</cp:coreProperties>
</file>