
<file path=[Content_Types].xml><?xml version="1.0" encoding="utf-8"?>
<Types xmlns="http://schemas.openxmlformats.org/package/2006/content-types">
  <Default Extension="gif" ContentType="image/gif"/>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70" r:id="rId3"/>
    <p:sldId id="257" r:id="rId4"/>
    <p:sldId id="258" r:id="rId5"/>
    <p:sldId id="259" r:id="rId6"/>
    <p:sldId id="261" r:id="rId7"/>
    <p:sldId id="262" r:id="rId8"/>
    <p:sldId id="263" r:id="rId9"/>
    <p:sldId id="264" r:id="rId10"/>
    <p:sldId id="265" r:id="rId11"/>
    <p:sldId id="268" r:id="rId12"/>
    <p:sldId id="269" r:id="rId13"/>
    <p:sldId id="266" r:id="rId14"/>
    <p:sldId id="271" r:id="rId15"/>
    <p:sldId id="267" r:id="rId16"/>
  </p:sldIdLst>
  <p:sldSz cx="6959600" cy="3911600"/>
  <p:notesSz cx="6959600" cy="39116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7353"/>
    <p:restoredTop sz="94628"/>
  </p:normalViewPr>
  <p:slideViewPr>
    <p:cSldViewPr>
      <p:cViewPr varScale="1">
        <p:scale>
          <a:sx n="176" d="100"/>
          <a:sy n="176" d="100"/>
        </p:scale>
        <p:origin x="184" y="496"/>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EEF9091-B65D-7E4F-92BF-83EE46BC3E0C}" type="doc">
      <dgm:prSet loTypeId="urn:microsoft.com/office/officeart/2005/8/layout/radial5" loCatId="" qsTypeId="urn:microsoft.com/office/officeart/2005/8/quickstyle/simple2" qsCatId="simple" csTypeId="urn:microsoft.com/office/officeart/2005/8/colors/accent2_1" csCatId="accent2" phldr="1"/>
      <dgm:spPr/>
      <dgm:t>
        <a:bodyPr/>
        <a:lstStyle/>
        <a:p>
          <a:endParaRPr lang="ru-RU"/>
        </a:p>
      </dgm:t>
    </dgm:pt>
    <dgm:pt modelId="{8ACDB909-821F-8749-9823-6C3D482A9B45}">
      <dgm:prSet phldrT="[Текст]" custT="1"/>
      <dgm:spPr/>
      <dgm:t>
        <a:bodyPr/>
        <a:lstStyle/>
        <a:p>
          <a:r>
            <a:rPr lang="en-US" sz="1200" b="1" dirty="0">
              <a:latin typeface="Century Gothic" panose="020B0502020202020204" pitchFamily="34" charset="0"/>
            </a:rPr>
            <a:t>Customs security</a:t>
          </a:r>
          <a:endParaRPr lang="ru-RU" sz="1200" b="1" dirty="0">
            <a:latin typeface="Century Gothic" panose="020B0502020202020204" pitchFamily="34" charset="0"/>
          </a:endParaRPr>
        </a:p>
      </dgm:t>
    </dgm:pt>
    <dgm:pt modelId="{A5689E1D-F8B4-1E41-B6DD-858730BA8CF9}" type="parTrans" cxnId="{F9A2C7CD-2413-AF41-A383-22213220A174}">
      <dgm:prSet/>
      <dgm:spPr/>
      <dgm:t>
        <a:bodyPr/>
        <a:lstStyle/>
        <a:p>
          <a:endParaRPr lang="ru-RU"/>
        </a:p>
      </dgm:t>
    </dgm:pt>
    <dgm:pt modelId="{E74738C8-CC8C-AF4C-907D-5C4D77779475}" type="sibTrans" cxnId="{F9A2C7CD-2413-AF41-A383-22213220A174}">
      <dgm:prSet/>
      <dgm:spPr/>
      <dgm:t>
        <a:bodyPr/>
        <a:lstStyle/>
        <a:p>
          <a:endParaRPr lang="ru-RU"/>
        </a:p>
      </dgm:t>
    </dgm:pt>
    <dgm:pt modelId="{FEEF0A09-02B8-BA41-A69D-51C6A96628FD}">
      <dgm:prSet phldrT="[Текст]" custT="1"/>
      <dgm:spPr/>
      <dgm:t>
        <a:bodyPr/>
        <a:lstStyle/>
        <a:p>
          <a:r>
            <a:rPr lang="en-US" sz="1200" dirty="0">
              <a:latin typeface="Century Gothic" panose="020B0502020202020204" pitchFamily="34" charset="0"/>
            </a:rPr>
            <a:t>Economic security</a:t>
          </a:r>
          <a:endParaRPr lang="ru-RU" sz="1200" dirty="0">
            <a:latin typeface="Century Gothic" panose="020B0502020202020204" pitchFamily="34" charset="0"/>
          </a:endParaRPr>
        </a:p>
      </dgm:t>
    </dgm:pt>
    <dgm:pt modelId="{1F85B775-7D07-5A4A-826B-C997761F79C9}" type="parTrans" cxnId="{904D3ADB-B274-5246-B89F-47F23741439C}">
      <dgm:prSet/>
      <dgm:spPr/>
      <dgm:t>
        <a:bodyPr/>
        <a:lstStyle/>
        <a:p>
          <a:endParaRPr lang="ru-RU"/>
        </a:p>
      </dgm:t>
    </dgm:pt>
    <dgm:pt modelId="{312C2DEC-A510-CA4D-9D4E-5DE76DC8082D}" type="sibTrans" cxnId="{904D3ADB-B274-5246-B89F-47F23741439C}">
      <dgm:prSet/>
      <dgm:spPr/>
      <dgm:t>
        <a:bodyPr/>
        <a:lstStyle/>
        <a:p>
          <a:endParaRPr lang="ru-RU"/>
        </a:p>
      </dgm:t>
    </dgm:pt>
    <dgm:pt modelId="{5BC73227-95F7-F641-B927-9C2CD4CD0B91}">
      <dgm:prSet phldrT="[Текст]" custT="1"/>
      <dgm:spPr/>
      <dgm:t>
        <a:bodyPr/>
        <a:lstStyle/>
        <a:p>
          <a:pPr>
            <a:buFont typeface="Arial" panose="020B0604020202020204" pitchFamily="34" charset="0"/>
            <a:buChar char="•"/>
          </a:pPr>
          <a:r>
            <a:rPr lang="en-US" sz="1200" b="0" i="0" dirty="0">
              <a:latin typeface="Century Gothic" panose="020B0502020202020204" pitchFamily="34" charset="0"/>
            </a:rPr>
            <a:t>Export-import dependence of the state</a:t>
          </a:r>
          <a:endParaRPr lang="ru-RU" sz="1200" dirty="0">
            <a:latin typeface="Century Gothic" panose="020B0502020202020204" pitchFamily="34" charset="0"/>
          </a:endParaRPr>
        </a:p>
      </dgm:t>
    </dgm:pt>
    <dgm:pt modelId="{31130105-B2F6-EA4E-9766-EEAC68DD45F1}" type="parTrans" cxnId="{F25C2E55-AED8-F341-8DA1-5632701F9ACF}">
      <dgm:prSet/>
      <dgm:spPr/>
      <dgm:t>
        <a:bodyPr/>
        <a:lstStyle/>
        <a:p>
          <a:endParaRPr lang="ru-RU"/>
        </a:p>
      </dgm:t>
    </dgm:pt>
    <dgm:pt modelId="{CE9F0EFF-B552-614F-9CA7-8A5992A302B8}" type="sibTrans" cxnId="{F25C2E55-AED8-F341-8DA1-5632701F9ACF}">
      <dgm:prSet/>
      <dgm:spPr/>
      <dgm:t>
        <a:bodyPr/>
        <a:lstStyle/>
        <a:p>
          <a:endParaRPr lang="ru-RU"/>
        </a:p>
      </dgm:t>
    </dgm:pt>
    <dgm:pt modelId="{413C3527-05E6-FB4A-A775-C933E5D33713}">
      <dgm:prSet phldrT="[Текст]" custT="1"/>
      <dgm:spPr/>
      <dgm:t>
        <a:bodyPr/>
        <a:lstStyle/>
        <a:p>
          <a:r>
            <a:rPr lang="en-US" sz="1200" dirty="0">
              <a:latin typeface="Century Gothic" panose="020B0502020202020204" pitchFamily="34" charset="0"/>
            </a:rPr>
            <a:t>Financial (tax) security</a:t>
          </a:r>
          <a:endParaRPr lang="ru-RU" sz="1200" dirty="0">
            <a:latin typeface="Century Gothic" panose="020B0502020202020204" pitchFamily="34" charset="0"/>
          </a:endParaRPr>
        </a:p>
      </dgm:t>
    </dgm:pt>
    <dgm:pt modelId="{7CBBDFCB-C354-2047-81C1-AB03FD59E434}" type="parTrans" cxnId="{27AA67AD-CCCB-A340-A104-226BAF6C7B75}">
      <dgm:prSet/>
      <dgm:spPr/>
      <dgm:t>
        <a:bodyPr/>
        <a:lstStyle/>
        <a:p>
          <a:endParaRPr lang="ru-RU"/>
        </a:p>
      </dgm:t>
    </dgm:pt>
    <dgm:pt modelId="{4F3B3022-CAE8-F045-BBE6-5D7F5EA8ECBA}" type="sibTrans" cxnId="{27AA67AD-CCCB-A340-A104-226BAF6C7B75}">
      <dgm:prSet/>
      <dgm:spPr/>
      <dgm:t>
        <a:bodyPr/>
        <a:lstStyle/>
        <a:p>
          <a:endParaRPr lang="ru-RU"/>
        </a:p>
      </dgm:t>
    </dgm:pt>
    <dgm:pt modelId="{A6F8CDF4-097E-EB4F-B6F9-95875C76354E}">
      <dgm:prSet custT="1"/>
      <dgm:spPr/>
      <dgm:t>
        <a:bodyPr/>
        <a:lstStyle/>
        <a:p>
          <a:r>
            <a:rPr lang="en-US" sz="1200" dirty="0">
              <a:latin typeface="Century Gothic" panose="020B0502020202020204" pitchFamily="34" charset="0"/>
            </a:rPr>
            <a:t>Financial policy</a:t>
          </a:r>
          <a:endParaRPr lang="ru-RU" sz="1200" dirty="0">
            <a:latin typeface="Century Gothic" panose="020B0502020202020204" pitchFamily="34" charset="0"/>
          </a:endParaRPr>
        </a:p>
      </dgm:t>
    </dgm:pt>
    <dgm:pt modelId="{9902C1A3-98DE-EC42-947E-206ACC81F22A}" type="parTrans" cxnId="{1E335575-FB53-8847-A337-E86CDC36906D}">
      <dgm:prSet/>
      <dgm:spPr/>
      <dgm:t>
        <a:bodyPr/>
        <a:lstStyle/>
        <a:p>
          <a:endParaRPr lang="ru-RU"/>
        </a:p>
      </dgm:t>
    </dgm:pt>
    <dgm:pt modelId="{86B1BB66-9B90-0C44-9FC3-70B3318449C1}" type="sibTrans" cxnId="{1E335575-FB53-8847-A337-E86CDC36906D}">
      <dgm:prSet/>
      <dgm:spPr/>
      <dgm:t>
        <a:bodyPr/>
        <a:lstStyle/>
        <a:p>
          <a:endParaRPr lang="ru-RU"/>
        </a:p>
      </dgm:t>
    </dgm:pt>
    <dgm:pt modelId="{6E1F97D5-9F2F-6F4C-9E72-BDCD4037663C}">
      <dgm:prSet custT="1"/>
      <dgm:spPr/>
      <dgm:t>
        <a:bodyPr/>
        <a:lstStyle/>
        <a:p>
          <a:r>
            <a:rPr lang="en-GB" sz="1200" dirty="0">
              <a:latin typeface="Century Gothic" panose="020B0502020202020204" pitchFamily="34" charset="0"/>
            </a:rPr>
            <a:t>Customs taxation (customs value)</a:t>
          </a:r>
          <a:endParaRPr lang="uk-UA" sz="1200" dirty="0">
            <a:latin typeface="Century Gothic" panose="020B0502020202020204" pitchFamily="34" charset="0"/>
          </a:endParaRPr>
        </a:p>
      </dgm:t>
    </dgm:pt>
    <dgm:pt modelId="{17BF9B04-7ABD-A04E-9AD8-C12F2E6D4B10}" type="parTrans" cxnId="{536688DD-FB53-214B-A2A6-3EBE46121FB8}">
      <dgm:prSet/>
      <dgm:spPr/>
      <dgm:t>
        <a:bodyPr/>
        <a:lstStyle/>
        <a:p>
          <a:endParaRPr lang="ru-RU"/>
        </a:p>
      </dgm:t>
    </dgm:pt>
    <dgm:pt modelId="{7BCBEC17-AC02-464D-BD77-B7D741FD7CA1}" type="sibTrans" cxnId="{536688DD-FB53-214B-A2A6-3EBE46121FB8}">
      <dgm:prSet/>
      <dgm:spPr/>
      <dgm:t>
        <a:bodyPr/>
        <a:lstStyle/>
        <a:p>
          <a:endParaRPr lang="ru-RU"/>
        </a:p>
      </dgm:t>
    </dgm:pt>
    <dgm:pt modelId="{6BF9BB6F-025A-1041-A5F9-267721EC69E2}">
      <dgm:prSet custT="1"/>
      <dgm:spPr/>
      <dgm:t>
        <a:bodyPr/>
        <a:lstStyle/>
        <a:p>
          <a:r>
            <a:rPr lang="en-US" sz="1200" dirty="0">
              <a:latin typeface="Century Gothic" panose="020B0502020202020204" pitchFamily="34" charset="0"/>
            </a:rPr>
            <a:t>Customs control</a:t>
          </a:r>
          <a:endParaRPr lang="ru-RU" sz="1200" dirty="0">
            <a:latin typeface="Century Gothic" panose="020B0502020202020204" pitchFamily="34" charset="0"/>
          </a:endParaRPr>
        </a:p>
      </dgm:t>
    </dgm:pt>
    <dgm:pt modelId="{1FF1D26A-77A9-CB4D-8951-A56E3717B5BA}" type="parTrans" cxnId="{AECE29E9-8241-5A45-A7CB-3AC78D76CC01}">
      <dgm:prSet/>
      <dgm:spPr/>
      <dgm:t>
        <a:bodyPr/>
        <a:lstStyle/>
        <a:p>
          <a:endParaRPr lang="ru-RU"/>
        </a:p>
      </dgm:t>
    </dgm:pt>
    <dgm:pt modelId="{81BA4FAF-5AC3-6C48-94AB-D3FD6DF6E2EF}" type="sibTrans" cxnId="{AECE29E9-8241-5A45-A7CB-3AC78D76CC01}">
      <dgm:prSet/>
      <dgm:spPr/>
      <dgm:t>
        <a:bodyPr/>
        <a:lstStyle/>
        <a:p>
          <a:endParaRPr lang="ru-RU"/>
        </a:p>
      </dgm:t>
    </dgm:pt>
    <dgm:pt modelId="{8975AA58-D63A-B745-B7D9-D99E4EF923AC}">
      <dgm:prSet custT="1"/>
      <dgm:spPr/>
      <dgm:t>
        <a:bodyPr/>
        <a:lstStyle/>
        <a:p>
          <a:r>
            <a:rPr lang="en-US" sz="1200" dirty="0">
              <a:latin typeface="Century Gothic" panose="020B0502020202020204" pitchFamily="34" charset="0"/>
            </a:rPr>
            <a:t>Foreign economic policy</a:t>
          </a:r>
          <a:endParaRPr lang="ru-RU" sz="1200" dirty="0">
            <a:latin typeface="Century Gothic" panose="020B0502020202020204" pitchFamily="34" charset="0"/>
          </a:endParaRPr>
        </a:p>
      </dgm:t>
    </dgm:pt>
    <dgm:pt modelId="{AAC9EF7B-B66F-C44C-9D8A-8C71247C51B6}" type="parTrans" cxnId="{F4D3EDA2-CDB7-9B42-A1F5-D80463B075C1}">
      <dgm:prSet/>
      <dgm:spPr/>
      <dgm:t>
        <a:bodyPr/>
        <a:lstStyle/>
        <a:p>
          <a:endParaRPr lang="ru-RU"/>
        </a:p>
      </dgm:t>
    </dgm:pt>
    <dgm:pt modelId="{1A6C4CD0-E54A-B443-B6C0-0B267AFA4D3C}" type="sibTrans" cxnId="{F4D3EDA2-CDB7-9B42-A1F5-D80463B075C1}">
      <dgm:prSet/>
      <dgm:spPr/>
      <dgm:t>
        <a:bodyPr/>
        <a:lstStyle/>
        <a:p>
          <a:endParaRPr lang="ru-RU"/>
        </a:p>
      </dgm:t>
    </dgm:pt>
    <dgm:pt modelId="{41952E47-76DB-C449-80AA-F34B4B9189CA}">
      <dgm:prSet custT="1"/>
      <dgm:spPr/>
      <dgm:t>
        <a:bodyPr/>
        <a:lstStyle/>
        <a:p>
          <a:r>
            <a:rPr lang="en-US" sz="1200" dirty="0">
              <a:latin typeface="Century Gothic" panose="020B0502020202020204" pitchFamily="34" charset="0"/>
            </a:rPr>
            <a:t>Foreign economic security</a:t>
          </a:r>
          <a:endParaRPr lang="ru-RU" sz="1200" dirty="0">
            <a:latin typeface="Century Gothic" panose="020B0502020202020204" pitchFamily="34" charset="0"/>
          </a:endParaRPr>
        </a:p>
      </dgm:t>
    </dgm:pt>
    <dgm:pt modelId="{9A3B37E3-B649-4A4F-B097-CCC4D8900228}" type="parTrans" cxnId="{62FBE5BD-B060-B349-81BE-22EEA7CC63F1}">
      <dgm:prSet/>
      <dgm:spPr/>
      <dgm:t>
        <a:bodyPr/>
        <a:lstStyle/>
        <a:p>
          <a:endParaRPr lang="ru-RU"/>
        </a:p>
      </dgm:t>
    </dgm:pt>
    <dgm:pt modelId="{E9CB9373-7517-3241-B9B4-FAA7FB6193A3}" type="sibTrans" cxnId="{62FBE5BD-B060-B349-81BE-22EEA7CC63F1}">
      <dgm:prSet/>
      <dgm:spPr/>
      <dgm:t>
        <a:bodyPr/>
        <a:lstStyle/>
        <a:p>
          <a:endParaRPr lang="ru-RU"/>
        </a:p>
      </dgm:t>
    </dgm:pt>
    <dgm:pt modelId="{D01263D1-0086-6E40-BA4B-BC70AF51FB5D}" type="pres">
      <dgm:prSet presAssocID="{9EEF9091-B65D-7E4F-92BF-83EE46BC3E0C}" presName="Name0" presStyleCnt="0">
        <dgm:presLayoutVars>
          <dgm:chMax val="1"/>
          <dgm:dir/>
          <dgm:animLvl val="ctr"/>
          <dgm:resizeHandles val="exact"/>
        </dgm:presLayoutVars>
      </dgm:prSet>
      <dgm:spPr/>
    </dgm:pt>
    <dgm:pt modelId="{2A591BFC-F906-F749-B3F1-1410888AAF01}" type="pres">
      <dgm:prSet presAssocID="{8ACDB909-821F-8749-9823-6C3D482A9B45}" presName="centerShape" presStyleLbl="node0" presStyleIdx="0" presStyleCnt="1" custScaleX="159113" custScaleY="118768"/>
      <dgm:spPr/>
    </dgm:pt>
    <dgm:pt modelId="{128B9CD5-2503-BC40-BB5C-29C72BEDDDE0}" type="pres">
      <dgm:prSet presAssocID="{1F85B775-7D07-5A4A-826B-C997761F79C9}" presName="parTrans" presStyleLbl="sibTrans2D1" presStyleIdx="0" presStyleCnt="8"/>
      <dgm:spPr/>
    </dgm:pt>
    <dgm:pt modelId="{A879788E-4486-7A4E-A606-67AEF4152C21}" type="pres">
      <dgm:prSet presAssocID="{1F85B775-7D07-5A4A-826B-C997761F79C9}" presName="connectorText" presStyleLbl="sibTrans2D1" presStyleIdx="0" presStyleCnt="8"/>
      <dgm:spPr/>
    </dgm:pt>
    <dgm:pt modelId="{C8BA6E3C-2015-814B-BB10-3E836CE590F1}" type="pres">
      <dgm:prSet presAssocID="{FEEF0A09-02B8-BA41-A69D-51C6A96628FD}" presName="node" presStyleLbl="node1" presStyleIdx="0" presStyleCnt="8" custScaleX="180397" custScaleY="95121">
        <dgm:presLayoutVars>
          <dgm:bulletEnabled val="1"/>
        </dgm:presLayoutVars>
      </dgm:prSet>
      <dgm:spPr/>
    </dgm:pt>
    <dgm:pt modelId="{DBA3C371-9385-BC42-83E8-76E429B35D01}" type="pres">
      <dgm:prSet presAssocID="{9A3B37E3-B649-4A4F-B097-CCC4D8900228}" presName="parTrans" presStyleLbl="sibTrans2D1" presStyleIdx="1" presStyleCnt="8"/>
      <dgm:spPr/>
    </dgm:pt>
    <dgm:pt modelId="{FAD40621-F1B0-3940-80B9-D498815A5A47}" type="pres">
      <dgm:prSet presAssocID="{9A3B37E3-B649-4A4F-B097-CCC4D8900228}" presName="connectorText" presStyleLbl="sibTrans2D1" presStyleIdx="1" presStyleCnt="8"/>
      <dgm:spPr/>
    </dgm:pt>
    <dgm:pt modelId="{15D5A5C0-E812-1747-972B-58A6D630369F}" type="pres">
      <dgm:prSet presAssocID="{41952E47-76DB-C449-80AA-F34B4B9189CA}" presName="node" presStyleLbl="node1" presStyleIdx="1" presStyleCnt="8" custScaleX="200547" custRadScaleRad="163233" custRadScaleInc="85692">
        <dgm:presLayoutVars>
          <dgm:bulletEnabled val="1"/>
        </dgm:presLayoutVars>
      </dgm:prSet>
      <dgm:spPr/>
    </dgm:pt>
    <dgm:pt modelId="{B265407B-BB48-D94D-A5F5-7F1B841A4572}" type="pres">
      <dgm:prSet presAssocID="{AAC9EF7B-B66F-C44C-9D8A-8C71247C51B6}" presName="parTrans" presStyleLbl="sibTrans2D1" presStyleIdx="2" presStyleCnt="8"/>
      <dgm:spPr/>
    </dgm:pt>
    <dgm:pt modelId="{76A1636A-D0BB-A840-96AB-B8D56C66C048}" type="pres">
      <dgm:prSet presAssocID="{AAC9EF7B-B66F-C44C-9D8A-8C71247C51B6}" presName="connectorText" presStyleLbl="sibTrans2D1" presStyleIdx="2" presStyleCnt="8"/>
      <dgm:spPr/>
    </dgm:pt>
    <dgm:pt modelId="{C26B0996-51E8-A745-A59C-0457E9A80B82}" type="pres">
      <dgm:prSet presAssocID="{8975AA58-D63A-B745-B7D9-D99E4EF923AC}" presName="node" presStyleLbl="node1" presStyleIdx="2" presStyleCnt="8" custScaleX="180297" custRadScaleRad="176616" custRadScaleInc="-273">
        <dgm:presLayoutVars>
          <dgm:bulletEnabled val="1"/>
        </dgm:presLayoutVars>
      </dgm:prSet>
      <dgm:spPr/>
    </dgm:pt>
    <dgm:pt modelId="{607530C8-51FE-C146-8918-BD9A2AE3ADB7}" type="pres">
      <dgm:prSet presAssocID="{1FF1D26A-77A9-CB4D-8951-A56E3717B5BA}" presName="parTrans" presStyleLbl="sibTrans2D1" presStyleIdx="3" presStyleCnt="8"/>
      <dgm:spPr/>
    </dgm:pt>
    <dgm:pt modelId="{9A838223-08AE-A249-88D1-8AFBE0221CC8}" type="pres">
      <dgm:prSet presAssocID="{1FF1D26A-77A9-CB4D-8951-A56E3717B5BA}" presName="connectorText" presStyleLbl="sibTrans2D1" presStyleIdx="3" presStyleCnt="8"/>
      <dgm:spPr/>
    </dgm:pt>
    <dgm:pt modelId="{341A7176-78A4-0A4B-B36C-C6D0EBAF92F9}" type="pres">
      <dgm:prSet presAssocID="{6BF9BB6F-025A-1041-A5F9-267721EC69E2}" presName="node" presStyleLbl="node1" presStyleIdx="3" presStyleCnt="8" custScaleX="140137" custRadScaleRad="158463" custRadScaleInc="-61061">
        <dgm:presLayoutVars>
          <dgm:bulletEnabled val="1"/>
        </dgm:presLayoutVars>
      </dgm:prSet>
      <dgm:spPr/>
    </dgm:pt>
    <dgm:pt modelId="{45F38353-C72E-D849-B53E-9A3E7E5A8D77}" type="pres">
      <dgm:prSet presAssocID="{31130105-B2F6-EA4E-9766-EEAC68DD45F1}" presName="parTrans" presStyleLbl="sibTrans2D1" presStyleIdx="4" presStyleCnt="8"/>
      <dgm:spPr/>
    </dgm:pt>
    <dgm:pt modelId="{FC2D3270-F08B-914A-BEB2-6E717B0ED144}" type="pres">
      <dgm:prSet presAssocID="{31130105-B2F6-EA4E-9766-EEAC68DD45F1}" presName="connectorText" presStyleLbl="sibTrans2D1" presStyleIdx="4" presStyleCnt="8"/>
      <dgm:spPr/>
    </dgm:pt>
    <dgm:pt modelId="{E374E021-6918-1142-B8CD-1153B0C61BDC}" type="pres">
      <dgm:prSet presAssocID="{5BC73227-95F7-F641-B927-9C2CD4CD0B91}" presName="node" presStyleLbl="node1" presStyleIdx="4" presStyleCnt="8" custScaleX="240467">
        <dgm:presLayoutVars>
          <dgm:bulletEnabled val="1"/>
        </dgm:presLayoutVars>
      </dgm:prSet>
      <dgm:spPr/>
    </dgm:pt>
    <dgm:pt modelId="{2C34F683-0200-4F4F-B105-B3DB169712AC}" type="pres">
      <dgm:prSet presAssocID="{9902C1A3-98DE-EC42-947E-206ACC81F22A}" presName="parTrans" presStyleLbl="sibTrans2D1" presStyleIdx="5" presStyleCnt="8"/>
      <dgm:spPr/>
    </dgm:pt>
    <dgm:pt modelId="{88D886D8-CD05-AB4C-9A48-B2FF23D1BD20}" type="pres">
      <dgm:prSet presAssocID="{9902C1A3-98DE-EC42-947E-206ACC81F22A}" presName="connectorText" presStyleLbl="sibTrans2D1" presStyleIdx="5" presStyleCnt="8"/>
      <dgm:spPr/>
    </dgm:pt>
    <dgm:pt modelId="{E9B4E040-D7CE-534C-B19B-608639B53E93}" type="pres">
      <dgm:prSet presAssocID="{A6F8CDF4-097E-EB4F-B6F9-95875C76354E}" presName="node" presStyleLbl="node1" presStyleIdx="5" presStyleCnt="8" custScaleX="139763" custRadScaleRad="157679" custRadScaleInc="60292">
        <dgm:presLayoutVars>
          <dgm:bulletEnabled val="1"/>
        </dgm:presLayoutVars>
      </dgm:prSet>
      <dgm:spPr/>
    </dgm:pt>
    <dgm:pt modelId="{890C1714-A530-8E49-9504-68237BB66079}" type="pres">
      <dgm:prSet presAssocID="{17BF9B04-7ABD-A04E-9AD8-C12F2E6D4B10}" presName="parTrans" presStyleLbl="sibTrans2D1" presStyleIdx="6" presStyleCnt="8"/>
      <dgm:spPr/>
    </dgm:pt>
    <dgm:pt modelId="{8B775194-2A1B-D04A-9B3B-2C9CBD1AA133}" type="pres">
      <dgm:prSet presAssocID="{17BF9B04-7ABD-A04E-9AD8-C12F2E6D4B10}" presName="connectorText" presStyleLbl="sibTrans2D1" presStyleIdx="6" presStyleCnt="8"/>
      <dgm:spPr/>
    </dgm:pt>
    <dgm:pt modelId="{244EFF3A-017C-ED47-B275-6524F33F1668}" type="pres">
      <dgm:prSet presAssocID="{6E1F97D5-9F2F-6F4C-9E72-BDCD4037663C}" presName="node" presStyleLbl="node1" presStyleIdx="6" presStyleCnt="8" custScaleX="159900" custScaleY="120023" custRadScaleRad="188369" custRadScaleInc="256">
        <dgm:presLayoutVars>
          <dgm:bulletEnabled val="1"/>
        </dgm:presLayoutVars>
      </dgm:prSet>
      <dgm:spPr/>
    </dgm:pt>
    <dgm:pt modelId="{F5BEB35C-2849-7043-86B8-9C2167979CA4}" type="pres">
      <dgm:prSet presAssocID="{7CBBDFCB-C354-2047-81C1-AB03FD59E434}" presName="parTrans" presStyleLbl="sibTrans2D1" presStyleIdx="7" presStyleCnt="8"/>
      <dgm:spPr/>
    </dgm:pt>
    <dgm:pt modelId="{17076E25-B899-034E-A202-006AF7CE204A}" type="pres">
      <dgm:prSet presAssocID="{7CBBDFCB-C354-2047-81C1-AB03FD59E434}" presName="connectorText" presStyleLbl="sibTrans2D1" presStyleIdx="7" presStyleCnt="8"/>
      <dgm:spPr/>
    </dgm:pt>
    <dgm:pt modelId="{B21E3509-5BD8-A340-B348-8E6D9FCC04BC}" type="pres">
      <dgm:prSet presAssocID="{413C3527-05E6-FB4A-A775-C933E5D33713}" presName="node" presStyleLbl="node1" presStyleIdx="7" presStyleCnt="8" custScaleX="179658" custRadScaleRad="158256" custRadScaleInc="-81820">
        <dgm:presLayoutVars>
          <dgm:bulletEnabled val="1"/>
        </dgm:presLayoutVars>
      </dgm:prSet>
      <dgm:spPr/>
    </dgm:pt>
  </dgm:ptLst>
  <dgm:cxnLst>
    <dgm:cxn modelId="{76379400-A47F-4E45-BE28-C70FDD24E1C6}" type="presOf" srcId="{7CBBDFCB-C354-2047-81C1-AB03FD59E434}" destId="{17076E25-B899-034E-A202-006AF7CE204A}" srcOrd="1" destOrd="0" presId="urn:microsoft.com/office/officeart/2005/8/layout/radial5"/>
    <dgm:cxn modelId="{54EE9C1E-686A-154F-9BFC-4C57A5F15343}" type="presOf" srcId="{8975AA58-D63A-B745-B7D9-D99E4EF923AC}" destId="{C26B0996-51E8-A745-A59C-0457E9A80B82}" srcOrd="0" destOrd="0" presId="urn:microsoft.com/office/officeart/2005/8/layout/radial5"/>
    <dgm:cxn modelId="{7A16B732-95DE-4746-BCE2-A0D8C02528D8}" type="presOf" srcId="{5BC73227-95F7-F641-B927-9C2CD4CD0B91}" destId="{E374E021-6918-1142-B8CD-1153B0C61BDC}" srcOrd="0" destOrd="0" presId="urn:microsoft.com/office/officeart/2005/8/layout/radial5"/>
    <dgm:cxn modelId="{E0348B34-18D0-C242-B4D3-82B456894A13}" type="presOf" srcId="{AAC9EF7B-B66F-C44C-9D8A-8C71247C51B6}" destId="{76A1636A-D0BB-A840-96AB-B8D56C66C048}" srcOrd="1" destOrd="0" presId="urn:microsoft.com/office/officeart/2005/8/layout/radial5"/>
    <dgm:cxn modelId="{CF5F4336-C841-EA44-8935-E61C5AD40699}" type="presOf" srcId="{413C3527-05E6-FB4A-A775-C933E5D33713}" destId="{B21E3509-5BD8-A340-B348-8E6D9FCC04BC}" srcOrd="0" destOrd="0" presId="urn:microsoft.com/office/officeart/2005/8/layout/radial5"/>
    <dgm:cxn modelId="{1CD68D36-AE70-0A49-B27A-C83A2D18A6AE}" type="presOf" srcId="{9902C1A3-98DE-EC42-947E-206ACC81F22A}" destId="{2C34F683-0200-4F4F-B105-B3DB169712AC}" srcOrd="0" destOrd="0" presId="urn:microsoft.com/office/officeart/2005/8/layout/radial5"/>
    <dgm:cxn modelId="{7A41A63F-AA46-524E-8B00-0E44A6E261D6}" type="presOf" srcId="{9A3B37E3-B649-4A4F-B097-CCC4D8900228}" destId="{DBA3C371-9385-BC42-83E8-76E429B35D01}" srcOrd="0" destOrd="0" presId="urn:microsoft.com/office/officeart/2005/8/layout/radial5"/>
    <dgm:cxn modelId="{6EC59C46-67D3-794E-85FF-FFCF382D69FB}" type="presOf" srcId="{7CBBDFCB-C354-2047-81C1-AB03FD59E434}" destId="{F5BEB35C-2849-7043-86B8-9C2167979CA4}" srcOrd="0" destOrd="0" presId="urn:microsoft.com/office/officeart/2005/8/layout/radial5"/>
    <dgm:cxn modelId="{C23FF447-8A72-074F-B590-0994ACDCA7C1}" type="presOf" srcId="{AAC9EF7B-B66F-C44C-9D8A-8C71247C51B6}" destId="{B265407B-BB48-D94D-A5F5-7F1B841A4572}" srcOrd="0" destOrd="0" presId="urn:microsoft.com/office/officeart/2005/8/layout/radial5"/>
    <dgm:cxn modelId="{CEE1EC4B-55C1-3543-A158-17DE1A231EC3}" type="presOf" srcId="{41952E47-76DB-C449-80AA-F34B4B9189CA}" destId="{15D5A5C0-E812-1747-972B-58A6D630369F}" srcOrd="0" destOrd="0" presId="urn:microsoft.com/office/officeart/2005/8/layout/radial5"/>
    <dgm:cxn modelId="{F25C2E55-AED8-F341-8DA1-5632701F9ACF}" srcId="{8ACDB909-821F-8749-9823-6C3D482A9B45}" destId="{5BC73227-95F7-F641-B927-9C2CD4CD0B91}" srcOrd="4" destOrd="0" parTransId="{31130105-B2F6-EA4E-9766-EEAC68DD45F1}" sibTransId="{CE9F0EFF-B552-614F-9CA7-8A5992A302B8}"/>
    <dgm:cxn modelId="{FCEB1A64-45F0-6040-94DB-80F823EE3A58}" type="presOf" srcId="{A6F8CDF4-097E-EB4F-B6F9-95875C76354E}" destId="{E9B4E040-D7CE-534C-B19B-608639B53E93}" srcOrd="0" destOrd="0" presId="urn:microsoft.com/office/officeart/2005/8/layout/radial5"/>
    <dgm:cxn modelId="{1E335575-FB53-8847-A337-E86CDC36906D}" srcId="{8ACDB909-821F-8749-9823-6C3D482A9B45}" destId="{A6F8CDF4-097E-EB4F-B6F9-95875C76354E}" srcOrd="5" destOrd="0" parTransId="{9902C1A3-98DE-EC42-947E-206ACC81F22A}" sibTransId="{86B1BB66-9B90-0C44-9FC3-70B3318449C1}"/>
    <dgm:cxn modelId="{655DF780-396D-294C-A014-181381091E4B}" type="presOf" srcId="{9A3B37E3-B649-4A4F-B097-CCC4D8900228}" destId="{FAD40621-F1B0-3940-80B9-D498815A5A47}" srcOrd="1" destOrd="0" presId="urn:microsoft.com/office/officeart/2005/8/layout/radial5"/>
    <dgm:cxn modelId="{D5338E85-75DB-B147-8238-4D3C40CA3B09}" type="presOf" srcId="{9902C1A3-98DE-EC42-947E-206ACC81F22A}" destId="{88D886D8-CD05-AB4C-9A48-B2FF23D1BD20}" srcOrd="1" destOrd="0" presId="urn:microsoft.com/office/officeart/2005/8/layout/radial5"/>
    <dgm:cxn modelId="{AC2AB488-F6C4-394F-8AD1-7B34322C1A02}" type="presOf" srcId="{1FF1D26A-77A9-CB4D-8951-A56E3717B5BA}" destId="{607530C8-51FE-C146-8918-BD9A2AE3ADB7}" srcOrd="0" destOrd="0" presId="urn:microsoft.com/office/officeart/2005/8/layout/radial5"/>
    <dgm:cxn modelId="{CCD2FB8A-1E96-7048-B186-BC26663851E2}" type="presOf" srcId="{FEEF0A09-02B8-BA41-A69D-51C6A96628FD}" destId="{C8BA6E3C-2015-814B-BB10-3E836CE590F1}" srcOrd="0" destOrd="0" presId="urn:microsoft.com/office/officeart/2005/8/layout/radial5"/>
    <dgm:cxn modelId="{DE101A8E-A026-3746-AC46-D3A4EB880F71}" type="presOf" srcId="{1F85B775-7D07-5A4A-826B-C997761F79C9}" destId="{128B9CD5-2503-BC40-BB5C-29C72BEDDDE0}" srcOrd="0" destOrd="0" presId="urn:microsoft.com/office/officeart/2005/8/layout/radial5"/>
    <dgm:cxn modelId="{F4D3EDA2-CDB7-9B42-A1F5-D80463B075C1}" srcId="{8ACDB909-821F-8749-9823-6C3D482A9B45}" destId="{8975AA58-D63A-B745-B7D9-D99E4EF923AC}" srcOrd="2" destOrd="0" parTransId="{AAC9EF7B-B66F-C44C-9D8A-8C71247C51B6}" sibTransId="{1A6C4CD0-E54A-B443-B6C0-0B267AFA4D3C}"/>
    <dgm:cxn modelId="{6F9025A5-BE4D-7645-B5FD-A1FFE77E6C4E}" type="presOf" srcId="{31130105-B2F6-EA4E-9766-EEAC68DD45F1}" destId="{FC2D3270-F08B-914A-BEB2-6E717B0ED144}" srcOrd="1" destOrd="0" presId="urn:microsoft.com/office/officeart/2005/8/layout/radial5"/>
    <dgm:cxn modelId="{EFF302A7-668C-6E41-B3FC-B3797B9FF578}" type="presOf" srcId="{17BF9B04-7ABD-A04E-9AD8-C12F2E6D4B10}" destId="{8B775194-2A1B-D04A-9B3B-2C9CBD1AA133}" srcOrd="1" destOrd="0" presId="urn:microsoft.com/office/officeart/2005/8/layout/radial5"/>
    <dgm:cxn modelId="{27AA67AD-CCCB-A340-A104-226BAF6C7B75}" srcId="{8ACDB909-821F-8749-9823-6C3D482A9B45}" destId="{413C3527-05E6-FB4A-A775-C933E5D33713}" srcOrd="7" destOrd="0" parTransId="{7CBBDFCB-C354-2047-81C1-AB03FD59E434}" sibTransId="{4F3B3022-CAE8-F045-BBE6-5D7F5EA8ECBA}"/>
    <dgm:cxn modelId="{97443AB6-4D8B-254E-A0DC-35593FF326A9}" type="presOf" srcId="{1F85B775-7D07-5A4A-826B-C997761F79C9}" destId="{A879788E-4486-7A4E-A606-67AEF4152C21}" srcOrd="1" destOrd="0" presId="urn:microsoft.com/office/officeart/2005/8/layout/radial5"/>
    <dgm:cxn modelId="{62FBE5BD-B060-B349-81BE-22EEA7CC63F1}" srcId="{8ACDB909-821F-8749-9823-6C3D482A9B45}" destId="{41952E47-76DB-C449-80AA-F34B4B9189CA}" srcOrd="1" destOrd="0" parTransId="{9A3B37E3-B649-4A4F-B097-CCC4D8900228}" sibTransId="{E9CB9373-7517-3241-B9B4-FAA7FB6193A3}"/>
    <dgm:cxn modelId="{C5344AC2-D6B9-7C4D-B931-C297146818EF}" type="presOf" srcId="{1FF1D26A-77A9-CB4D-8951-A56E3717B5BA}" destId="{9A838223-08AE-A249-88D1-8AFBE0221CC8}" srcOrd="1" destOrd="0" presId="urn:microsoft.com/office/officeart/2005/8/layout/radial5"/>
    <dgm:cxn modelId="{855BB8C7-1C81-1C42-836A-E5A899D2CF47}" type="presOf" srcId="{31130105-B2F6-EA4E-9766-EEAC68DD45F1}" destId="{45F38353-C72E-D849-B53E-9A3E7E5A8D77}" srcOrd="0" destOrd="0" presId="urn:microsoft.com/office/officeart/2005/8/layout/radial5"/>
    <dgm:cxn modelId="{F9A2C7CD-2413-AF41-A383-22213220A174}" srcId="{9EEF9091-B65D-7E4F-92BF-83EE46BC3E0C}" destId="{8ACDB909-821F-8749-9823-6C3D482A9B45}" srcOrd="0" destOrd="0" parTransId="{A5689E1D-F8B4-1E41-B6DD-858730BA8CF9}" sibTransId="{E74738C8-CC8C-AF4C-907D-5C4D77779475}"/>
    <dgm:cxn modelId="{9CD5A4D3-829D-3948-9469-5E30B6264DE1}" type="presOf" srcId="{6E1F97D5-9F2F-6F4C-9E72-BDCD4037663C}" destId="{244EFF3A-017C-ED47-B275-6524F33F1668}" srcOrd="0" destOrd="0" presId="urn:microsoft.com/office/officeart/2005/8/layout/radial5"/>
    <dgm:cxn modelId="{904D3ADB-B274-5246-B89F-47F23741439C}" srcId="{8ACDB909-821F-8749-9823-6C3D482A9B45}" destId="{FEEF0A09-02B8-BA41-A69D-51C6A96628FD}" srcOrd="0" destOrd="0" parTransId="{1F85B775-7D07-5A4A-826B-C997761F79C9}" sibTransId="{312C2DEC-A510-CA4D-9D4E-5DE76DC8082D}"/>
    <dgm:cxn modelId="{F75D79DC-DDC4-E44A-8836-6F447920E5AB}" type="presOf" srcId="{9EEF9091-B65D-7E4F-92BF-83EE46BC3E0C}" destId="{D01263D1-0086-6E40-BA4B-BC70AF51FB5D}" srcOrd="0" destOrd="0" presId="urn:microsoft.com/office/officeart/2005/8/layout/radial5"/>
    <dgm:cxn modelId="{536688DD-FB53-214B-A2A6-3EBE46121FB8}" srcId="{8ACDB909-821F-8749-9823-6C3D482A9B45}" destId="{6E1F97D5-9F2F-6F4C-9E72-BDCD4037663C}" srcOrd="6" destOrd="0" parTransId="{17BF9B04-7ABD-A04E-9AD8-C12F2E6D4B10}" sibTransId="{7BCBEC17-AC02-464D-BD77-B7D741FD7CA1}"/>
    <dgm:cxn modelId="{55EDC0DD-40AA-AB43-8822-8090DDFDE055}" type="presOf" srcId="{17BF9B04-7ABD-A04E-9AD8-C12F2E6D4B10}" destId="{890C1714-A530-8E49-9504-68237BB66079}" srcOrd="0" destOrd="0" presId="urn:microsoft.com/office/officeart/2005/8/layout/radial5"/>
    <dgm:cxn modelId="{FF457FE3-3464-4D47-8D45-CCA3282978D1}" type="presOf" srcId="{6BF9BB6F-025A-1041-A5F9-267721EC69E2}" destId="{341A7176-78A4-0A4B-B36C-C6D0EBAF92F9}" srcOrd="0" destOrd="0" presId="urn:microsoft.com/office/officeart/2005/8/layout/radial5"/>
    <dgm:cxn modelId="{AECE29E9-8241-5A45-A7CB-3AC78D76CC01}" srcId="{8ACDB909-821F-8749-9823-6C3D482A9B45}" destId="{6BF9BB6F-025A-1041-A5F9-267721EC69E2}" srcOrd="3" destOrd="0" parTransId="{1FF1D26A-77A9-CB4D-8951-A56E3717B5BA}" sibTransId="{81BA4FAF-5AC3-6C48-94AB-D3FD6DF6E2EF}"/>
    <dgm:cxn modelId="{B84730F3-F648-D846-BEDD-AA039EFC9692}" type="presOf" srcId="{8ACDB909-821F-8749-9823-6C3D482A9B45}" destId="{2A591BFC-F906-F749-B3F1-1410888AAF01}" srcOrd="0" destOrd="0" presId="urn:microsoft.com/office/officeart/2005/8/layout/radial5"/>
    <dgm:cxn modelId="{C4C22815-45A0-4340-A2CB-A8B0A27A56AD}" type="presParOf" srcId="{D01263D1-0086-6E40-BA4B-BC70AF51FB5D}" destId="{2A591BFC-F906-F749-B3F1-1410888AAF01}" srcOrd="0" destOrd="0" presId="urn:microsoft.com/office/officeart/2005/8/layout/radial5"/>
    <dgm:cxn modelId="{FF1A56DF-2A80-6547-9E68-D05BC7B4FB08}" type="presParOf" srcId="{D01263D1-0086-6E40-BA4B-BC70AF51FB5D}" destId="{128B9CD5-2503-BC40-BB5C-29C72BEDDDE0}" srcOrd="1" destOrd="0" presId="urn:microsoft.com/office/officeart/2005/8/layout/radial5"/>
    <dgm:cxn modelId="{482C1985-8A64-3640-AC8B-70518D556D74}" type="presParOf" srcId="{128B9CD5-2503-BC40-BB5C-29C72BEDDDE0}" destId="{A879788E-4486-7A4E-A606-67AEF4152C21}" srcOrd="0" destOrd="0" presId="urn:microsoft.com/office/officeart/2005/8/layout/radial5"/>
    <dgm:cxn modelId="{34084D41-40D0-9947-AA99-ECB6598B9748}" type="presParOf" srcId="{D01263D1-0086-6E40-BA4B-BC70AF51FB5D}" destId="{C8BA6E3C-2015-814B-BB10-3E836CE590F1}" srcOrd="2" destOrd="0" presId="urn:microsoft.com/office/officeart/2005/8/layout/radial5"/>
    <dgm:cxn modelId="{B168ACB8-CB70-A440-BD9F-3D97EB086406}" type="presParOf" srcId="{D01263D1-0086-6E40-BA4B-BC70AF51FB5D}" destId="{DBA3C371-9385-BC42-83E8-76E429B35D01}" srcOrd="3" destOrd="0" presId="urn:microsoft.com/office/officeart/2005/8/layout/radial5"/>
    <dgm:cxn modelId="{AD45A7C5-CC48-7243-ABC1-3DBA539539E1}" type="presParOf" srcId="{DBA3C371-9385-BC42-83E8-76E429B35D01}" destId="{FAD40621-F1B0-3940-80B9-D498815A5A47}" srcOrd="0" destOrd="0" presId="urn:microsoft.com/office/officeart/2005/8/layout/radial5"/>
    <dgm:cxn modelId="{833F834D-D1CA-D643-BA9F-B55BFB7DDC76}" type="presParOf" srcId="{D01263D1-0086-6E40-BA4B-BC70AF51FB5D}" destId="{15D5A5C0-E812-1747-972B-58A6D630369F}" srcOrd="4" destOrd="0" presId="urn:microsoft.com/office/officeart/2005/8/layout/radial5"/>
    <dgm:cxn modelId="{9B8B4AE6-C435-D145-B317-5AB4BC668AD2}" type="presParOf" srcId="{D01263D1-0086-6E40-BA4B-BC70AF51FB5D}" destId="{B265407B-BB48-D94D-A5F5-7F1B841A4572}" srcOrd="5" destOrd="0" presId="urn:microsoft.com/office/officeart/2005/8/layout/radial5"/>
    <dgm:cxn modelId="{B46FDA7A-C2D4-404D-A27B-800F4BBEADB4}" type="presParOf" srcId="{B265407B-BB48-D94D-A5F5-7F1B841A4572}" destId="{76A1636A-D0BB-A840-96AB-B8D56C66C048}" srcOrd="0" destOrd="0" presId="urn:microsoft.com/office/officeart/2005/8/layout/radial5"/>
    <dgm:cxn modelId="{39329A41-7761-3344-866E-9D01130F4E52}" type="presParOf" srcId="{D01263D1-0086-6E40-BA4B-BC70AF51FB5D}" destId="{C26B0996-51E8-A745-A59C-0457E9A80B82}" srcOrd="6" destOrd="0" presId="urn:microsoft.com/office/officeart/2005/8/layout/radial5"/>
    <dgm:cxn modelId="{2CD6FFC2-CDFF-0A4C-AFD5-BCE04E903C59}" type="presParOf" srcId="{D01263D1-0086-6E40-BA4B-BC70AF51FB5D}" destId="{607530C8-51FE-C146-8918-BD9A2AE3ADB7}" srcOrd="7" destOrd="0" presId="urn:microsoft.com/office/officeart/2005/8/layout/radial5"/>
    <dgm:cxn modelId="{CF7292FB-D034-784C-9FA5-9E91DD46B5C0}" type="presParOf" srcId="{607530C8-51FE-C146-8918-BD9A2AE3ADB7}" destId="{9A838223-08AE-A249-88D1-8AFBE0221CC8}" srcOrd="0" destOrd="0" presId="urn:microsoft.com/office/officeart/2005/8/layout/radial5"/>
    <dgm:cxn modelId="{4CBBAD40-503E-B340-80D4-1B3FBA0FD6C3}" type="presParOf" srcId="{D01263D1-0086-6E40-BA4B-BC70AF51FB5D}" destId="{341A7176-78A4-0A4B-B36C-C6D0EBAF92F9}" srcOrd="8" destOrd="0" presId="urn:microsoft.com/office/officeart/2005/8/layout/radial5"/>
    <dgm:cxn modelId="{6991F2A7-E972-F444-B490-7B1ED240214E}" type="presParOf" srcId="{D01263D1-0086-6E40-BA4B-BC70AF51FB5D}" destId="{45F38353-C72E-D849-B53E-9A3E7E5A8D77}" srcOrd="9" destOrd="0" presId="urn:microsoft.com/office/officeart/2005/8/layout/radial5"/>
    <dgm:cxn modelId="{FD284642-95CE-5948-AB14-A862D70DC9AF}" type="presParOf" srcId="{45F38353-C72E-D849-B53E-9A3E7E5A8D77}" destId="{FC2D3270-F08B-914A-BEB2-6E717B0ED144}" srcOrd="0" destOrd="0" presId="urn:microsoft.com/office/officeart/2005/8/layout/radial5"/>
    <dgm:cxn modelId="{4257DA8C-936C-DD47-B5FB-8955B67AB10A}" type="presParOf" srcId="{D01263D1-0086-6E40-BA4B-BC70AF51FB5D}" destId="{E374E021-6918-1142-B8CD-1153B0C61BDC}" srcOrd="10" destOrd="0" presId="urn:microsoft.com/office/officeart/2005/8/layout/radial5"/>
    <dgm:cxn modelId="{BEAB6DFF-4CAE-7948-B602-FB1C9773F690}" type="presParOf" srcId="{D01263D1-0086-6E40-BA4B-BC70AF51FB5D}" destId="{2C34F683-0200-4F4F-B105-B3DB169712AC}" srcOrd="11" destOrd="0" presId="urn:microsoft.com/office/officeart/2005/8/layout/radial5"/>
    <dgm:cxn modelId="{098A81E7-F621-564C-8E72-8E2D8E8DF2AA}" type="presParOf" srcId="{2C34F683-0200-4F4F-B105-B3DB169712AC}" destId="{88D886D8-CD05-AB4C-9A48-B2FF23D1BD20}" srcOrd="0" destOrd="0" presId="urn:microsoft.com/office/officeart/2005/8/layout/radial5"/>
    <dgm:cxn modelId="{1FAE05F4-15F7-6446-92D9-82B6FC2A56AB}" type="presParOf" srcId="{D01263D1-0086-6E40-BA4B-BC70AF51FB5D}" destId="{E9B4E040-D7CE-534C-B19B-608639B53E93}" srcOrd="12" destOrd="0" presId="urn:microsoft.com/office/officeart/2005/8/layout/radial5"/>
    <dgm:cxn modelId="{D586709C-E5CF-D64B-9F91-FCC181417224}" type="presParOf" srcId="{D01263D1-0086-6E40-BA4B-BC70AF51FB5D}" destId="{890C1714-A530-8E49-9504-68237BB66079}" srcOrd="13" destOrd="0" presId="urn:microsoft.com/office/officeart/2005/8/layout/radial5"/>
    <dgm:cxn modelId="{4B48907B-4EBE-BE45-8A43-8A5B16359648}" type="presParOf" srcId="{890C1714-A530-8E49-9504-68237BB66079}" destId="{8B775194-2A1B-D04A-9B3B-2C9CBD1AA133}" srcOrd="0" destOrd="0" presId="urn:microsoft.com/office/officeart/2005/8/layout/radial5"/>
    <dgm:cxn modelId="{EA0A241D-98C2-EB40-A7B8-E2248CB98548}" type="presParOf" srcId="{D01263D1-0086-6E40-BA4B-BC70AF51FB5D}" destId="{244EFF3A-017C-ED47-B275-6524F33F1668}" srcOrd="14" destOrd="0" presId="urn:microsoft.com/office/officeart/2005/8/layout/radial5"/>
    <dgm:cxn modelId="{B7491A70-785A-674A-9094-0C94BC184ABD}" type="presParOf" srcId="{D01263D1-0086-6E40-BA4B-BC70AF51FB5D}" destId="{F5BEB35C-2849-7043-86B8-9C2167979CA4}" srcOrd="15" destOrd="0" presId="urn:microsoft.com/office/officeart/2005/8/layout/radial5"/>
    <dgm:cxn modelId="{48495792-BD59-FA4E-8A46-73486EE49CC2}" type="presParOf" srcId="{F5BEB35C-2849-7043-86B8-9C2167979CA4}" destId="{17076E25-B899-034E-A202-006AF7CE204A}" srcOrd="0" destOrd="0" presId="urn:microsoft.com/office/officeart/2005/8/layout/radial5"/>
    <dgm:cxn modelId="{52DEBE25-E629-C547-8BBA-9C39A1355414}" type="presParOf" srcId="{D01263D1-0086-6E40-BA4B-BC70AF51FB5D}" destId="{B21E3509-5BD8-A340-B348-8E6D9FCC04BC}" srcOrd="16"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20D3B59-005C-2A45-AE88-680EB3BBD9B2}" type="doc">
      <dgm:prSet loTypeId="urn:microsoft.com/office/officeart/2005/8/layout/venn3" loCatId="" qsTypeId="urn:microsoft.com/office/officeart/2005/8/quickstyle/simple3" qsCatId="simple" csTypeId="urn:microsoft.com/office/officeart/2005/8/colors/accent2_2" csCatId="accent2" phldr="1"/>
      <dgm:spPr/>
      <dgm:t>
        <a:bodyPr/>
        <a:lstStyle/>
        <a:p>
          <a:endParaRPr lang="ru-RU"/>
        </a:p>
      </dgm:t>
    </dgm:pt>
    <dgm:pt modelId="{2003B807-15F7-D949-9E13-7748CC16F968}">
      <dgm:prSet phldrT="[Текст]" custT="1"/>
      <dgm:spPr/>
      <dgm:t>
        <a:bodyPr/>
        <a:lstStyle/>
        <a:p>
          <a:r>
            <a:rPr lang="en-GB" sz="1400" dirty="0">
              <a:latin typeface="Century Gothic" panose="020B0502020202020204" pitchFamily="34" charset="0"/>
            </a:rPr>
            <a:t>Data Security and Privacy</a:t>
          </a:r>
          <a:endParaRPr lang="ru-RU" sz="1400" dirty="0">
            <a:latin typeface="Century Gothic" panose="020B0502020202020204" pitchFamily="34" charset="0"/>
          </a:endParaRPr>
        </a:p>
      </dgm:t>
    </dgm:pt>
    <dgm:pt modelId="{0096B854-F094-0245-AFCF-37FAF1649C1C}" type="parTrans" cxnId="{B09B36E5-64DC-AF49-AF07-A0E547BAEF7C}">
      <dgm:prSet/>
      <dgm:spPr/>
      <dgm:t>
        <a:bodyPr/>
        <a:lstStyle/>
        <a:p>
          <a:endParaRPr lang="ru-RU" sz="1400">
            <a:latin typeface="Century Gothic" panose="020B0502020202020204" pitchFamily="34" charset="0"/>
          </a:endParaRPr>
        </a:p>
      </dgm:t>
    </dgm:pt>
    <dgm:pt modelId="{A3C03B03-8570-2748-A330-D3B067427860}" type="sibTrans" cxnId="{B09B36E5-64DC-AF49-AF07-A0E547BAEF7C}">
      <dgm:prSet/>
      <dgm:spPr/>
      <dgm:t>
        <a:bodyPr/>
        <a:lstStyle/>
        <a:p>
          <a:endParaRPr lang="ru-RU" sz="1400">
            <a:latin typeface="Century Gothic" panose="020B0502020202020204" pitchFamily="34" charset="0"/>
          </a:endParaRPr>
        </a:p>
      </dgm:t>
    </dgm:pt>
    <dgm:pt modelId="{D2F25812-7377-074C-817B-D9CD8EA76D6A}">
      <dgm:prSet phldrT="[Текст]" custT="1"/>
      <dgm:spPr/>
      <dgm:t>
        <a:bodyPr/>
        <a:lstStyle/>
        <a:p>
          <a:r>
            <a:rPr lang="en-GB" sz="1400" dirty="0">
              <a:latin typeface="Century Gothic" panose="020B0502020202020204" pitchFamily="34" charset="0"/>
            </a:rPr>
            <a:t>Collaboration and Information Sharing</a:t>
          </a:r>
          <a:endParaRPr lang="ru-RU" sz="1400" dirty="0">
            <a:latin typeface="Century Gothic" panose="020B0502020202020204" pitchFamily="34" charset="0"/>
          </a:endParaRPr>
        </a:p>
      </dgm:t>
    </dgm:pt>
    <dgm:pt modelId="{B3701D21-140E-A547-9B47-893AAC99AA1D}" type="parTrans" cxnId="{9D189C59-2227-2644-B2D0-1CD8BF500E0C}">
      <dgm:prSet/>
      <dgm:spPr/>
      <dgm:t>
        <a:bodyPr/>
        <a:lstStyle/>
        <a:p>
          <a:endParaRPr lang="ru-RU" sz="1400">
            <a:latin typeface="Century Gothic" panose="020B0502020202020204" pitchFamily="34" charset="0"/>
          </a:endParaRPr>
        </a:p>
      </dgm:t>
    </dgm:pt>
    <dgm:pt modelId="{DEB43295-3213-6D4A-B02E-F8546E1C250A}" type="sibTrans" cxnId="{9D189C59-2227-2644-B2D0-1CD8BF500E0C}">
      <dgm:prSet/>
      <dgm:spPr/>
      <dgm:t>
        <a:bodyPr/>
        <a:lstStyle/>
        <a:p>
          <a:endParaRPr lang="ru-RU" sz="1400">
            <a:latin typeface="Century Gothic" panose="020B0502020202020204" pitchFamily="34" charset="0"/>
          </a:endParaRPr>
        </a:p>
      </dgm:t>
    </dgm:pt>
    <dgm:pt modelId="{FE1676F4-E8CF-BF48-A2DA-853181F0D610}">
      <dgm:prSet phldrT="[Текст]" custT="1"/>
      <dgm:spPr/>
      <dgm:t>
        <a:bodyPr/>
        <a:lstStyle/>
        <a:p>
          <a:r>
            <a:rPr lang="en-GB" sz="1400" dirty="0">
              <a:latin typeface="Century Gothic" panose="020B0502020202020204" pitchFamily="34" charset="0"/>
            </a:rPr>
            <a:t>Trade Facilitation vs. Security</a:t>
          </a:r>
          <a:endParaRPr lang="ru-RU" sz="1400" dirty="0">
            <a:latin typeface="Century Gothic" panose="020B0502020202020204" pitchFamily="34" charset="0"/>
          </a:endParaRPr>
        </a:p>
      </dgm:t>
    </dgm:pt>
    <dgm:pt modelId="{C5AE5947-716B-B444-8131-142082A1CA6A}" type="parTrans" cxnId="{7BA80807-3EF5-0C42-853A-5B340AF911B4}">
      <dgm:prSet/>
      <dgm:spPr/>
      <dgm:t>
        <a:bodyPr/>
        <a:lstStyle/>
        <a:p>
          <a:endParaRPr lang="ru-RU" sz="1400">
            <a:latin typeface="Century Gothic" panose="020B0502020202020204" pitchFamily="34" charset="0"/>
          </a:endParaRPr>
        </a:p>
      </dgm:t>
    </dgm:pt>
    <dgm:pt modelId="{E77CE829-918D-9D43-9E6A-10A0622CFD90}" type="sibTrans" cxnId="{7BA80807-3EF5-0C42-853A-5B340AF911B4}">
      <dgm:prSet/>
      <dgm:spPr/>
      <dgm:t>
        <a:bodyPr/>
        <a:lstStyle/>
        <a:p>
          <a:endParaRPr lang="ru-RU" sz="1400">
            <a:latin typeface="Century Gothic" panose="020B0502020202020204" pitchFamily="34" charset="0"/>
          </a:endParaRPr>
        </a:p>
      </dgm:t>
    </dgm:pt>
    <dgm:pt modelId="{084EBA2A-1B39-8F47-8BEC-0906B0498E91}">
      <dgm:prSet phldrT="[Текст]" custT="1"/>
      <dgm:spPr/>
      <dgm:t>
        <a:bodyPr/>
        <a:lstStyle/>
        <a:p>
          <a:r>
            <a:rPr lang="en-GB" sz="1400" dirty="0">
              <a:latin typeface="Century Gothic" panose="020B0502020202020204" pitchFamily="34" charset="0"/>
            </a:rPr>
            <a:t>Public Awareness and Engagement</a:t>
          </a:r>
          <a:endParaRPr lang="ru-RU" sz="1400" dirty="0">
            <a:latin typeface="Century Gothic" panose="020B0502020202020204" pitchFamily="34" charset="0"/>
          </a:endParaRPr>
        </a:p>
      </dgm:t>
    </dgm:pt>
    <dgm:pt modelId="{07988989-86A9-5F4D-BB41-A149BB07BE2D}" type="parTrans" cxnId="{3BAB0D4D-A5CB-7F48-B857-51E92846069E}">
      <dgm:prSet/>
      <dgm:spPr/>
      <dgm:t>
        <a:bodyPr/>
        <a:lstStyle/>
        <a:p>
          <a:endParaRPr lang="ru-RU" sz="1400">
            <a:latin typeface="Century Gothic" panose="020B0502020202020204" pitchFamily="34" charset="0"/>
          </a:endParaRPr>
        </a:p>
      </dgm:t>
    </dgm:pt>
    <dgm:pt modelId="{C4093FA2-6CFE-0D4A-A65E-106BFBCD43D7}" type="sibTrans" cxnId="{3BAB0D4D-A5CB-7F48-B857-51E92846069E}">
      <dgm:prSet/>
      <dgm:spPr/>
      <dgm:t>
        <a:bodyPr/>
        <a:lstStyle/>
        <a:p>
          <a:endParaRPr lang="ru-RU" sz="1400">
            <a:latin typeface="Century Gothic" panose="020B0502020202020204" pitchFamily="34" charset="0"/>
          </a:endParaRPr>
        </a:p>
      </dgm:t>
    </dgm:pt>
    <dgm:pt modelId="{C642B80A-C0A6-F94B-8A70-7D942F6A5BC7}" type="pres">
      <dgm:prSet presAssocID="{920D3B59-005C-2A45-AE88-680EB3BBD9B2}" presName="Name0" presStyleCnt="0">
        <dgm:presLayoutVars>
          <dgm:dir/>
          <dgm:resizeHandles val="exact"/>
        </dgm:presLayoutVars>
      </dgm:prSet>
      <dgm:spPr/>
    </dgm:pt>
    <dgm:pt modelId="{92AB79DE-052E-6C4E-A205-A2578DF57D7B}" type="pres">
      <dgm:prSet presAssocID="{2003B807-15F7-D949-9E13-7748CC16F968}" presName="Name5" presStyleLbl="vennNode1" presStyleIdx="0" presStyleCnt="4">
        <dgm:presLayoutVars>
          <dgm:bulletEnabled val="1"/>
        </dgm:presLayoutVars>
      </dgm:prSet>
      <dgm:spPr/>
    </dgm:pt>
    <dgm:pt modelId="{4146DB1F-D307-2C43-85B9-41AEA51359B8}" type="pres">
      <dgm:prSet presAssocID="{A3C03B03-8570-2748-A330-D3B067427860}" presName="space" presStyleCnt="0"/>
      <dgm:spPr/>
    </dgm:pt>
    <dgm:pt modelId="{05ADCB9B-2436-BA4A-8081-CA6F27F395D1}" type="pres">
      <dgm:prSet presAssocID="{D2F25812-7377-074C-817B-D9CD8EA76D6A}" presName="Name5" presStyleLbl="vennNode1" presStyleIdx="1" presStyleCnt="4" custScaleX="108262">
        <dgm:presLayoutVars>
          <dgm:bulletEnabled val="1"/>
        </dgm:presLayoutVars>
      </dgm:prSet>
      <dgm:spPr/>
    </dgm:pt>
    <dgm:pt modelId="{9CF256E4-6D47-FF43-BAFF-8B0662B9ABA7}" type="pres">
      <dgm:prSet presAssocID="{DEB43295-3213-6D4A-B02E-F8546E1C250A}" presName="space" presStyleCnt="0"/>
      <dgm:spPr/>
    </dgm:pt>
    <dgm:pt modelId="{9B7F37E0-5C3F-4049-A22C-3FD6205B2894}" type="pres">
      <dgm:prSet presAssocID="{FE1676F4-E8CF-BF48-A2DA-853181F0D610}" presName="Name5" presStyleLbl="vennNode1" presStyleIdx="2" presStyleCnt="4">
        <dgm:presLayoutVars>
          <dgm:bulletEnabled val="1"/>
        </dgm:presLayoutVars>
      </dgm:prSet>
      <dgm:spPr/>
    </dgm:pt>
    <dgm:pt modelId="{1D4BFA38-33FF-A349-838E-076E20E88E9C}" type="pres">
      <dgm:prSet presAssocID="{E77CE829-918D-9D43-9E6A-10A0622CFD90}" presName="space" presStyleCnt="0"/>
      <dgm:spPr/>
    </dgm:pt>
    <dgm:pt modelId="{D9E2D76A-D5C2-E243-9E27-FAA17CABF3A7}" type="pres">
      <dgm:prSet presAssocID="{084EBA2A-1B39-8F47-8BEC-0906B0498E91}" presName="Name5" presStyleLbl="vennNode1" presStyleIdx="3" presStyleCnt="4">
        <dgm:presLayoutVars>
          <dgm:bulletEnabled val="1"/>
        </dgm:presLayoutVars>
      </dgm:prSet>
      <dgm:spPr/>
    </dgm:pt>
  </dgm:ptLst>
  <dgm:cxnLst>
    <dgm:cxn modelId="{7BA80807-3EF5-0C42-853A-5B340AF911B4}" srcId="{920D3B59-005C-2A45-AE88-680EB3BBD9B2}" destId="{FE1676F4-E8CF-BF48-A2DA-853181F0D610}" srcOrd="2" destOrd="0" parTransId="{C5AE5947-716B-B444-8131-142082A1CA6A}" sibTransId="{E77CE829-918D-9D43-9E6A-10A0622CFD90}"/>
    <dgm:cxn modelId="{3BAB0D4D-A5CB-7F48-B857-51E92846069E}" srcId="{920D3B59-005C-2A45-AE88-680EB3BBD9B2}" destId="{084EBA2A-1B39-8F47-8BEC-0906B0498E91}" srcOrd="3" destOrd="0" parTransId="{07988989-86A9-5F4D-BB41-A149BB07BE2D}" sibTransId="{C4093FA2-6CFE-0D4A-A65E-106BFBCD43D7}"/>
    <dgm:cxn modelId="{9D189C59-2227-2644-B2D0-1CD8BF500E0C}" srcId="{920D3B59-005C-2A45-AE88-680EB3BBD9B2}" destId="{D2F25812-7377-074C-817B-D9CD8EA76D6A}" srcOrd="1" destOrd="0" parTransId="{B3701D21-140E-A547-9B47-893AAC99AA1D}" sibTransId="{DEB43295-3213-6D4A-B02E-F8546E1C250A}"/>
    <dgm:cxn modelId="{027E7E8C-7A9D-9F47-B576-DED353241031}" type="presOf" srcId="{FE1676F4-E8CF-BF48-A2DA-853181F0D610}" destId="{9B7F37E0-5C3F-4049-A22C-3FD6205B2894}" srcOrd="0" destOrd="0" presId="urn:microsoft.com/office/officeart/2005/8/layout/venn3"/>
    <dgm:cxn modelId="{6FA950C9-78F6-3B47-8E3C-10600E60B711}" type="presOf" srcId="{920D3B59-005C-2A45-AE88-680EB3BBD9B2}" destId="{C642B80A-C0A6-F94B-8A70-7D942F6A5BC7}" srcOrd="0" destOrd="0" presId="urn:microsoft.com/office/officeart/2005/8/layout/venn3"/>
    <dgm:cxn modelId="{6B4749DA-0A1E-F444-AB03-DEF1829AA2D6}" type="presOf" srcId="{084EBA2A-1B39-8F47-8BEC-0906B0498E91}" destId="{D9E2D76A-D5C2-E243-9E27-FAA17CABF3A7}" srcOrd="0" destOrd="0" presId="urn:microsoft.com/office/officeart/2005/8/layout/venn3"/>
    <dgm:cxn modelId="{9AEA21DB-50A3-5540-A74D-C5FEAB959DDE}" type="presOf" srcId="{D2F25812-7377-074C-817B-D9CD8EA76D6A}" destId="{05ADCB9B-2436-BA4A-8081-CA6F27F395D1}" srcOrd="0" destOrd="0" presId="urn:microsoft.com/office/officeart/2005/8/layout/venn3"/>
    <dgm:cxn modelId="{B56C40E1-38F9-B447-8152-222B217E5F4C}" type="presOf" srcId="{2003B807-15F7-D949-9E13-7748CC16F968}" destId="{92AB79DE-052E-6C4E-A205-A2578DF57D7B}" srcOrd="0" destOrd="0" presId="urn:microsoft.com/office/officeart/2005/8/layout/venn3"/>
    <dgm:cxn modelId="{B09B36E5-64DC-AF49-AF07-A0E547BAEF7C}" srcId="{920D3B59-005C-2A45-AE88-680EB3BBD9B2}" destId="{2003B807-15F7-D949-9E13-7748CC16F968}" srcOrd="0" destOrd="0" parTransId="{0096B854-F094-0245-AFCF-37FAF1649C1C}" sibTransId="{A3C03B03-8570-2748-A330-D3B067427860}"/>
    <dgm:cxn modelId="{BED1B0F3-0F36-C045-83DE-D0A3E2F31CF8}" type="presParOf" srcId="{C642B80A-C0A6-F94B-8A70-7D942F6A5BC7}" destId="{92AB79DE-052E-6C4E-A205-A2578DF57D7B}" srcOrd="0" destOrd="0" presId="urn:microsoft.com/office/officeart/2005/8/layout/venn3"/>
    <dgm:cxn modelId="{01E01494-A9F6-D84B-9793-95A6C0550089}" type="presParOf" srcId="{C642B80A-C0A6-F94B-8A70-7D942F6A5BC7}" destId="{4146DB1F-D307-2C43-85B9-41AEA51359B8}" srcOrd="1" destOrd="0" presId="urn:microsoft.com/office/officeart/2005/8/layout/venn3"/>
    <dgm:cxn modelId="{39489513-69E4-2448-9A23-AC27FE03312E}" type="presParOf" srcId="{C642B80A-C0A6-F94B-8A70-7D942F6A5BC7}" destId="{05ADCB9B-2436-BA4A-8081-CA6F27F395D1}" srcOrd="2" destOrd="0" presId="urn:microsoft.com/office/officeart/2005/8/layout/venn3"/>
    <dgm:cxn modelId="{D3530757-5410-044C-A485-32F0729720E3}" type="presParOf" srcId="{C642B80A-C0A6-F94B-8A70-7D942F6A5BC7}" destId="{9CF256E4-6D47-FF43-BAFF-8B0662B9ABA7}" srcOrd="3" destOrd="0" presId="urn:microsoft.com/office/officeart/2005/8/layout/venn3"/>
    <dgm:cxn modelId="{B684EB06-69FB-E940-B543-5C11D290D900}" type="presParOf" srcId="{C642B80A-C0A6-F94B-8A70-7D942F6A5BC7}" destId="{9B7F37E0-5C3F-4049-A22C-3FD6205B2894}" srcOrd="4" destOrd="0" presId="urn:microsoft.com/office/officeart/2005/8/layout/venn3"/>
    <dgm:cxn modelId="{FD615DDF-20AE-5E41-8734-D86886FBA984}" type="presParOf" srcId="{C642B80A-C0A6-F94B-8A70-7D942F6A5BC7}" destId="{1D4BFA38-33FF-A349-838E-076E20E88E9C}" srcOrd="5" destOrd="0" presId="urn:microsoft.com/office/officeart/2005/8/layout/venn3"/>
    <dgm:cxn modelId="{CF276767-9037-FA4D-8526-BDB5A8BDACAB}" type="presParOf" srcId="{C642B80A-C0A6-F94B-8A70-7D942F6A5BC7}" destId="{D9E2D76A-D5C2-E243-9E27-FAA17CABF3A7}" srcOrd="6" destOrd="0" presId="urn:microsoft.com/office/officeart/2005/8/layout/ven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DE98147-3B0E-9340-9133-9E11823B2CFD}" type="doc">
      <dgm:prSet loTypeId="urn:microsoft.com/office/officeart/2009/layout/CircleArrowProcess" loCatId="" qsTypeId="urn:microsoft.com/office/officeart/2005/8/quickstyle/3d6" qsCatId="3D" csTypeId="urn:microsoft.com/office/officeart/2005/8/colors/accent2_2" csCatId="accent2" phldr="1"/>
      <dgm:spPr/>
      <dgm:t>
        <a:bodyPr/>
        <a:lstStyle/>
        <a:p>
          <a:endParaRPr lang="ru-RU"/>
        </a:p>
      </dgm:t>
    </dgm:pt>
    <dgm:pt modelId="{50BFE97F-15BE-3748-9787-EC314A9E48DE}">
      <dgm:prSet phldrT="[Текст]" custT="1"/>
      <dgm:spPr/>
      <dgm:t>
        <a:bodyPr/>
        <a:lstStyle/>
        <a:p>
          <a:r>
            <a:rPr lang="en-GB" sz="1000" dirty="0">
              <a:latin typeface="Century Gothic" panose="020B0502020202020204" pitchFamily="34" charset="0"/>
            </a:rPr>
            <a:t>identification of conditions and factors that influence the occurrence of risks</a:t>
          </a:r>
          <a:endParaRPr lang="ru-RU" sz="1000" dirty="0">
            <a:latin typeface="Century Gothic" panose="020B0502020202020204" pitchFamily="34" charset="0"/>
          </a:endParaRPr>
        </a:p>
      </dgm:t>
    </dgm:pt>
    <dgm:pt modelId="{1205C471-BCF1-6A49-942D-0161BA113F78}" type="parTrans" cxnId="{4B3CC746-2776-4B4E-96F8-8B40092B72E7}">
      <dgm:prSet/>
      <dgm:spPr/>
      <dgm:t>
        <a:bodyPr/>
        <a:lstStyle/>
        <a:p>
          <a:endParaRPr lang="ru-RU"/>
        </a:p>
      </dgm:t>
    </dgm:pt>
    <dgm:pt modelId="{55FAA892-DCF8-624D-B484-F7320015CBE7}" type="sibTrans" cxnId="{4B3CC746-2776-4B4E-96F8-8B40092B72E7}">
      <dgm:prSet/>
      <dgm:spPr/>
      <dgm:t>
        <a:bodyPr/>
        <a:lstStyle/>
        <a:p>
          <a:endParaRPr lang="ru-RU"/>
        </a:p>
      </dgm:t>
    </dgm:pt>
    <dgm:pt modelId="{FE6F8233-5857-2D47-89EA-85B7059B7A7E}">
      <dgm:prSet phldrT="[Текст]" custT="1"/>
      <dgm:spPr/>
      <dgm:t>
        <a:bodyPr/>
        <a:lstStyle/>
        <a:p>
          <a:r>
            <a:rPr lang="en-GB" sz="1000" dirty="0">
              <a:latin typeface="Century Gothic" panose="020B0502020202020204" pitchFamily="34" charset="0"/>
            </a:rPr>
            <a:t>identification of risk areas</a:t>
          </a:r>
          <a:endParaRPr lang="ru-RU" sz="1000" dirty="0">
            <a:latin typeface="Century Gothic" panose="020B0502020202020204" pitchFamily="34" charset="0"/>
          </a:endParaRPr>
        </a:p>
      </dgm:t>
    </dgm:pt>
    <dgm:pt modelId="{941588F8-FDC3-D849-AAC7-52A4E9E6F3F0}" type="parTrans" cxnId="{DE90B84B-5D19-CB40-AFB1-A47F3E5446E6}">
      <dgm:prSet/>
      <dgm:spPr/>
      <dgm:t>
        <a:bodyPr/>
        <a:lstStyle/>
        <a:p>
          <a:endParaRPr lang="ru-RU"/>
        </a:p>
      </dgm:t>
    </dgm:pt>
    <dgm:pt modelId="{77C42472-391E-1744-ADA0-FC8C8738D002}" type="sibTrans" cxnId="{DE90B84B-5D19-CB40-AFB1-A47F3E5446E6}">
      <dgm:prSet/>
      <dgm:spPr/>
      <dgm:t>
        <a:bodyPr/>
        <a:lstStyle/>
        <a:p>
          <a:endParaRPr lang="ru-RU"/>
        </a:p>
      </dgm:t>
    </dgm:pt>
    <dgm:pt modelId="{24680BD7-98F2-A54E-9F93-143B1A7A5ED9}">
      <dgm:prSet phldrT="[Текст]" custT="1"/>
      <dgm:spPr/>
      <dgm:t>
        <a:bodyPr/>
        <a:lstStyle/>
        <a:p>
          <a:r>
            <a:rPr lang="en-GB" sz="1000" dirty="0">
              <a:latin typeface="Century Gothic" panose="020B0502020202020204" pitchFamily="34" charset="0"/>
            </a:rPr>
            <a:t>assessing the likelihood of risks and possible damage in case of their occurrence</a:t>
          </a:r>
          <a:endParaRPr lang="ru-RU" sz="1000" dirty="0">
            <a:latin typeface="Century Gothic" panose="020B0502020202020204" pitchFamily="34" charset="0"/>
          </a:endParaRPr>
        </a:p>
      </dgm:t>
    </dgm:pt>
    <dgm:pt modelId="{6BAD2F14-F063-A141-9E45-EB9CCA80CFEA}" type="parTrans" cxnId="{9D0C04E6-3875-FF43-896F-8BD96048EA97}">
      <dgm:prSet/>
      <dgm:spPr/>
      <dgm:t>
        <a:bodyPr/>
        <a:lstStyle/>
        <a:p>
          <a:endParaRPr lang="ru-RU"/>
        </a:p>
      </dgm:t>
    </dgm:pt>
    <dgm:pt modelId="{F572EAC2-B28F-1643-BD9F-8D19EC5D42D0}" type="sibTrans" cxnId="{9D0C04E6-3875-FF43-896F-8BD96048EA97}">
      <dgm:prSet/>
      <dgm:spPr/>
      <dgm:t>
        <a:bodyPr/>
        <a:lstStyle/>
        <a:p>
          <a:endParaRPr lang="ru-RU"/>
        </a:p>
      </dgm:t>
    </dgm:pt>
    <dgm:pt modelId="{E646AF35-4A18-084A-B494-C3A4BDDB63E6}">
      <dgm:prSet custT="1"/>
      <dgm:spPr/>
      <dgm:t>
        <a:bodyPr/>
        <a:lstStyle/>
        <a:p>
          <a:r>
            <a:rPr lang="en-GB" sz="1000" dirty="0">
              <a:latin typeface="Century Gothic" panose="020B0502020202020204" pitchFamily="34" charset="0"/>
            </a:rPr>
            <a:t>determination of risk indicators</a:t>
          </a:r>
          <a:endParaRPr lang="ru-RU" sz="1000" dirty="0">
            <a:latin typeface="Century Gothic" panose="020B0502020202020204" pitchFamily="34" charset="0"/>
          </a:endParaRPr>
        </a:p>
      </dgm:t>
    </dgm:pt>
    <dgm:pt modelId="{9789DB74-74EB-D24E-B8CC-B582B14B51F0}" type="parTrans" cxnId="{958118B8-6456-2149-B070-3E31E4D2884A}">
      <dgm:prSet/>
      <dgm:spPr/>
      <dgm:t>
        <a:bodyPr/>
        <a:lstStyle/>
        <a:p>
          <a:endParaRPr lang="ru-RU"/>
        </a:p>
      </dgm:t>
    </dgm:pt>
    <dgm:pt modelId="{146AD04F-6964-C24B-82CB-7CC05DDE6FD7}" type="sibTrans" cxnId="{958118B8-6456-2149-B070-3E31E4D2884A}">
      <dgm:prSet/>
      <dgm:spPr/>
      <dgm:t>
        <a:bodyPr/>
        <a:lstStyle/>
        <a:p>
          <a:endParaRPr lang="ru-RU"/>
        </a:p>
      </dgm:t>
    </dgm:pt>
    <dgm:pt modelId="{2E5F3D66-A35E-B449-9766-56CDFE1C0FBE}" type="pres">
      <dgm:prSet presAssocID="{0DE98147-3B0E-9340-9133-9E11823B2CFD}" presName="Name0" presStyleCnt="0">
        <dgm:presLayoutVars>
          <dgm:chMax val="7"/>
          <dgm:chPref val="7"/>
          <dgm:dir/>
          <dgm:animLvl val="lvl"/>
        </dgm:presLayoutVars>
      </dgm:prSet>
      <dgm:spPr/>
    </dgm:pt>
    <dgm:pt modelId="{9F12FEE9-532D-B540-9229-8122DECAD914}" type="pres">
      <dgm:prSet presAssocID="{50BFE97F-15BE-3748-9787-EC314A9E48DE}" presName="Accent1" presStyleCnt="0"/>
      <dgm:spPr/>
    </dgm:pt>
    <dgm:pt modelId="{DE17045A-A39F-3E4C-AC9E-9A307494616F}" type="pres">
      <dgm:prSet presAssocID="{50BFE97F-15BE-3748-9787-EC314A9E48DE}" presName="Accent" presStyleLbl="node1" presStyleIdx="0" presStyleCnt="4" custScaleX="240816" custScaleY="109048"/>
      <dgm:spPr/>
    </dgm:pt>
    <dgm:pt modelId="{DA9112BC-53FD-184E-8D6E-869D836961BC}" type="pres">
      <dgm:prSet presAssocID="{50BFE97F-15BE-3748-9787-EC314A9E48DE}" presName="Parent1" presStyleLbl="revTx" presStyleIdx="0" presStyleCnt="4" custScaleX="270640" custLinFactNeighborX="1368" custLinFactNeighborY="-19116">
        <dgm:presLayoutVars>
          <dgm:chMax val="1"/>
          <dgm:chPref val="1"/>
          <dgm:bulletEnabled val="1"/>
        </dgm:presLayoutVars>
      </dgm:prSet>
      <dgm:spPr/>
    </dgm:pt>
    <dgm:pt modelId="{EFD244AB-79D2-6745-A0C1-FD6FC0773CA2}" type="pres">
      <dgm:prSet presAssocID="{FE6F8233-5857-2D47-89EA-85B7059B7A7E}" presName="Accent2" presStyleCnt="0"/>
      <dgm:spPr/>
    </dgm:pt>
    <dgm:pt modelId="{82CCBE19-BCCE-B744-8C4B-35DA942E59FD}" type="pres">
      <dgm:prSet presAssocID="{FE6F8233-5857-2D47-89EA-85B7059B7A7E}" presName="Accent" presStyleLbl="node1" presStyleIdx="1" presStyleCnt="4" custScaleX="146248"/>
      <dgm:spPr/>
    </dgm:pt>
    <dgm:pt modelId="{4550B837-8A94-AF4D-9F27-BFCA602CD2F5}" type="pres">
      <dgm:prSet presAssocID="{FE6F8233-5857-2D47-89EA-85B7059B7A7E}" presName="Parent2" presStyleLbl="revTx" presStyleIdx="1" presStyleCnt="4" custScaleX="144522" custLinFactNeighborX="-11707" custLinFactNeighborY="7030">
        <dgm:presLayoutVars>
          <dgm:chMax val="1"/>
          <dgm:chPref val="1"/>
          <dgm:bulletEnabled val="1"/>
        </dgm:presLayoutVars>
      </dgm:prSet>
      <dgm:spPr/>
    </dgm:pt>
    <dgm:pt modelId="{A846CC57-2179-E947-A862-5545B8740FF6}" type="pres">
      <dgm:prSet presAssocID="{E646AF35-4A18-084A-B494-C3A4BDDB63E6}" presName="Accent3" presStyleCnt="0"/>
      <dgm:spPr/>
    </dgm:pt>
    <dgm:pt modelId="{BFD9C97A-E9E6-3841-846F-4E183E565ED1}" type="pres">
      <dgm:prSet presAssocID="{E646AF35-4A18-084A-B494-C3A4BDDB63E6}" presName="Accent" presStyleLbl="node1" presStyleIdx="2" presStyleCnt="4" custScaleX="203262"/>
      <dgm:spPr/>
    </dgm:pt>
    <dgm:pt modelId="{E46E54ED-F6D1-DF43-A0BA-AA95F45DBBF0}" type="pres">
      <dgm:prSet presAssocID="{E646AF35-4A18-084A-B494-C3A4BDDB63E6}" presName="Parent3" presStyleLbl="revTx" presStyleIdx="2" presStyleCnt="4" custScaleX="176980" custLinFactNeighborX="36491" custLinFactNeighborY="-12000">
        <dgm:presLayoutVars>
          <dgm:chMax val="1"/>
          <dgm:chPref val="1"/>
          <dgm:bulletEnabled val="1"/>
        </dgm:presLayoutVars>
      </dgm:prSet>
      <dgm:spPr/>
    </dgm:pt>
    <dgm:pt modelId="{ED6F8513-E998-034E-A416-1C22D6E01454}" type="pres">
      <dgm:prSet presAssocID="{24680BD7-98F2-A54E-9F93-143B1A7A5ED9}" presName="Accent4" presStyleCnt="0"/>
      <dgm:spPr/>
    </dgm:pt>
    <dgm:pt modelId="{261C481C-0DA3-A94D-BB83-33EDA02CF6C1}" type="pres">
      <dgm:prSet presAssocID="{24680BD7-98F2-A54E-9F93-143B1A7A5ED9}" presName="Accent" presStyleLbl="node1" presStyleIdx="3" presStyleCnt="4" custScaleX="216941"/>
      <dgm:spPr/>
    </dgm:pt>
    <dgm:pt modelId="{D573A649-4729-7241-9897-2120047106D8}" type="pres">
      <dgm:prSet presAssocID="{24680BD7-98F2-A54E-9F93-143B1A7A5ED9}" presName="Parent4" presStyleLbl="revTx" presStyleIdx="3" presStyleCnt="4" custScaleX="252675" custLinFactNeighborX="5461" custLinFactNeighborY="12229">
        <dgm:presLayoutVars>
          <dgm:chMax val="1"/>
          <dgm:chPref val="1"/>
          <dgm:bulletEnabled val="1"/>
        </dgm:presLayoutVars>
      </dgm:prSet>
      <dgm:spPr/>
    </dgm:pt>
  </dgm:ptLst>
  <dgm:cxnLst>
    <dgm:cxn modelId="{DD925F13-102E-DE4D-9569-E8661C418563}" type="presOf" srcId="{FE6F8233-5857-2D47-89EA-85B7059B7A7E}" destId="{4550B837-8A94-AF4D-9F27-BFCA602CD2F5}" srcOrd="0" destOrd="0" presId="urn:microsoft.com/office/officeart/2009/layout/CircleArrowProcess"/>
    <dgm:cxn modelId="{4B3CC746-2776-4B4E-96F8-8B40092B72E7}" srcId="{0DE98147-3B0E-9340-9133-9E11823B2CFD}" destId="{50BFE97F-15BE-3748-9787-EC314A9E48DE}" srcOrd="0" destOrd="0" parTransId="{1205C471-BCF1-6A49-942D-0161BA113F78}" sibTransId="{55FAA892-DCF8-624D-B484-F7320015CBE7}"/>
    <dgm:cxn modelId="{DE90B84B-5D19-CB40-AFB1-A47F3E5446E6}" srcId="{0DE98147-3B0E-9340-9133-9E11823B2CFD}" destId="{FE6F8233-5857-2D47-89EA-85B7059B7A7E}" srcOrd="1" destOrd="0" parTransId="{941588F8-FDC3-D849-AAC7-52A4E9E6F3F0}" sibTransId="{77C42472-391E-1744-ADA0-FC8C8738D002}"/>
    <dgm:cxn modelId="{4707797C-A9DB-F240-A363-906D859D7F5E}" type="presOf" srcId="{E646AF35-4A18-084A-B494-C3A4BDDB63E6}" destId="{E46E54ED-F6D1-DF43-A0BA-AA95F45DBBF0}" srcOrd="0" destOrd="0" presId="urn:microsoft.com/office/officeart/2009/layout/CircleArrowProcess"/>
    <dgm:cxn modelId="{33FFC483-D049-574A-BA56-03462C3C546D}" type="presOf" srcId="{24680BD7-98F2-A54E-9F93-143B1A7A5ED9}" destId="{D573A649-4729-7241-9897-2120047106D8}" srcOrd="0" destOrd="0" presId="urn:microsoft.com/office/officeart/2009/layout/CircleArrowProcess"/>
    <dgm:cxn modelId="{8476FE89-83C3-6344-A45B-82654F23FE9C}" type="presOf" srcId="{0DE98147-3B0E-9340-9133-9E11823B2CFD}" destId="{2E5F3D66-A35E-B449-9766-56CDFE1C0FBE}" srcOrd="0" destOrd="0" presId="urn:microsoft.com/office/officeart/2009/layout/CircleArrowProcess"/>
    <dgm:cxn modelId="{958118B8-6456-2149-B070-3E31E4D2884A}" srcId="{0DE98147-3B0E-9340-9133-9E11823B2CFD}" destId="{E646AF35-4A18-084A-B494-C3A4BDDB63E6}" srcOrd="2" destOrd="0" parTransId="{9789DB74-74EB-D24E-B8CC-B582B14B51F0}" sibTransId="{146AD04F-6964-C24B-82CB-7CC05DDE6FD7}"/>
    <dgm:cxn modelId="{F0CF0CE1-40A6-B34B-B18D-1F9EBC34F5B8}" type="presOf" srcId="{50BFE97F-15BE-3748-9787-EC314A9E48DE}" destId="{DA9112BC-53FD-184E-8D6E-869D836961BC}" srcOrd="0" destOrd="0" presId="urn:microsoft.com/office/officeart/2009/layout/CircleArrowProcess"/>
    <dgm:cxn modelId="{9D0C04E6-3875-FF43-896F-8BD96048EA97}" srcId="{0DE98147-3B0E-9340-9133-9E11823B2CFD}" destId="{24680BD7-98F2-A54E-9F93-143B1A7A5ED9}" srcOrd="3" destOrd="0" parTransId="{6BAD2F14-F063-A141-9E45-EB9CCA80CFEA}" sibTransId="{F572EAC2-B28F-1643-BD9F-8D19EC5D42D0}"/>
    <dgm:cxn modelId="{6024D311-AA7B-DD42-858D-18A810226BB5}" type="presParOf" srcId="{2E5F3D66-A35E-B449-9766-56CDFE1C0FBE}" destId="{9F12FEE9-532D-B540-9229-8122DECAD914}" srcOrd="0" destOrd="0" presId="urn:microsoft.com/office/officeart/2009/layout/CircleArrowProcess"/>
    <dgm:cxn modelId="{51C612AA-A396-A644-A79D-B29B005DC1B0}" type="presParOf" srcId="{9F12FEE9-532D-B540-9229-8122DECAD914}" destId="{DE17045A-A39F-3E4C-AC9E-9A307494616F}" srcOrd="0" destOrd="0" presId="urn:microsoft.com/office/officeart/2009/layout/CircleArrowProcess"/>
    <dgm:cxn modelId="{838715ED-7882-4D47-8B43-0041FD18CAF5}" type="presParOf" srcId="{2E5F3D66-A35E-B449-9766-56CDFE1C0FBE}" destId="{DA9112BC-53FD-184E-8D6E-869D836961BC}" srcOrd="1" destOrd="0" presId="urn:microsoft.com/office/officeart/2009/layout/CircleArrowProcess"/>
    <dgm:cxn modelId="{00392A1D-99D7-F446-B197-E13CE72B6340}" type="presParOf" srcId="{2E5F3D66-A35E-B449-9766-56CDFE1C0FBE}" destId="{EFD244AB-79D2-6745-A0C1-FD6FC0773CA2}" srcOrd="2" destOrd="0" presId="urn:microsoft.com/office/officeart/2009/layout/CircleArrowProcess"/>
    <dgm:cxn modelId="{8CC731EF-89CA-604C-A96C-7998E50CC123}" type="presParOf" srcId="{EFD244AB-79D2-6745-A0C1-FD6FC0773CA2}" destId="{82CCBE19-BCCE-B744-8C4B-35DA942E59FD}" srcOrd="0" destOrd="0" presId="urn:microsoft.com/office/officeart/2009/layout/CircleArrowProcess"/>
    <dgm:cxn modelId="{F8A970A4-7F83-A348-BE9C-BFCC44C7A5C4}" type="presParOf" srcId="{2E5F3D66-A35E-B449-9766-56CDFE1C0FBE}" destId="{4550B837-8A94-AF4D-9F27-BFCA602CD2F5}" srcOrd="3" destOrd="0" presId="urn:microsoft.com/office/officeart/2009/layout/CircleArrowProcess"/>
    <dgm:cxn modelId="{E884D06E-8177-AE4E-A6AD-6DCE950BD610}" type="presParOf" srcId="{2E5F3D66-A35E-B449-9766-56CDFE1C0FBE}" destId="{A846CC57-2179-E947-A862-5545B8740FF6}" srcOrd="4" destOrd="0" presId="urn:microsoft.com/office/officeart/2009/layout/CircleArrowProcess"/>
    <dgm:cxn modelId="{16F380B1-19E4-974E-A4BF-0CE7109A5DE0}" type="presParOf" srcId="{A846CC57-2179-E947-A862-5545B8740FF6}" destId="{BFD9C97A-E9E6-3841-846F-4E183E565ED1}" srcOrd="0" destOrd="0" presId="urn:microsoft.com/office/officeart/2009/layout/CircleArrowProcess"/>
    <dgm:cxn modelId="{7C5DE777-0F4B-BD44-BADD-C072DFF56D21}" type="presParOf" srcId="{2E5F3D66-A35E-B449-9766-56CDFE1C0FBE}" destId="{E46E54ED-F6D1-DF43-A0BA-AA95F45DBBF0}" srcOrd="5" destOrd="0" presId="urn:microsoft.com/office/officeart/2009/layout/CircleArrowProcess"/>
    <dgm:cxn modelId="{B7ED8E9E-BE35-D343-96DC-8E167DE19CFE}" type="presParOf" srcId="{2E5F3D66-A35E-B449-9766-56CDFE1C0FBE}" destId="{ED6F8513-E998-034E-A416-1C22D6E01454}" srcOrd="6" destOrd="0" presId="urn:microsoft.com/office/officeart/2009/layout/CircleArrowProcess"/>
    <dgm:cxn modelId="{F086BB03-260E-7B4F-9170-BC811D2B0090}" type="presParOf" srcId="{ED6F8513-E998-034E-A416-1C22D6E01454}" destId="{261C481C-0DA3-A94D-BB83-33EDA02CF6C1}" srcOrd="0" destOrd="0" presId="urn:microsoft.com/office/officeart/2009/layout/CircleArrowProcess"/>
    <dgm:cxn modelId="{428B1564-2D4A-824F-8CD9-E54D7D39054A}" type="presParOf" srcId="{2E5F3D66-A35E-B449-9766-56CDFE1C0FBE}" destId="{D573A649-4729-7241-9897-2120047106D8}" srcOrd="7" destOrd="0" presId="urn:microsoft.com/office/officeart/2009/layout/CircleArrow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591BFC-F906-F749-B3F1-1410888AAF01}">
      <dsp:nvSpPr>
        <dsp:cNvPr id="0" name=""/>
        <dsp:cNvSpPr/>
      </dsp:nvSpPr>
      <dsp:spPr>
        <a:xfrm>
          <a:off x="2503064" y="1215296"/>
          <a:ext cx="1240849" cy="926217"/>
        </a:xfrm>
        <a:prstGeom prst="ellipse">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b="1" kern="1200" dirty="0">
              <a:latin typeface="Century Gothic" panose="020B0502020202020204" pitchFamily="34" charset="0"/>
            </a:rPr>
            <a:t>Customs security</a:t>
          </a:r>
          <a:endParaRPr lang="ru-RU" sz="1200" b="1" kern="1200" dirty="0">
            <a:latin typeface="Century Gothic" panose="020B0502020202020204" pitchFamily="34" charset="0"/>
          </a:endParaRPr>
        </a:p>
      </dsp:txBody>
      <dsp:txXfrm>
        <a:off x="2684782" y="1350937"/>
        <a:ext cx="877413" cy="654935"/>
      </dsp:txXfrm>
    </dsp:sp>
    <dsp:sp modelId="{128B9CD5-2503-BC40-BB5C-29C72BEDDDE0}">
      <dsp:nvSpPr>
        <dsp:cNvPr id="0" name=""/>
        <dsp:cNvSpPr/>
      </dsp:nvSpPr>
      <dsp:spPr>
        <a:xfrm rot="16200000">
          <a:off x="2999148" y="843964"/>
          <a:ext cx="248681" cy="287531"/>
        </a:xfrm>
        <a:prstGeom prst="rightArrow">
          <a:avLst>
            <a:gd name="adj1" fmla="val 60000"/>
            <a:gd name="adj2" fmla="val 50000"/>
          </a:avLst>
        </a:prstGeom>
        <a:solidFill>
          <a:schemeClr val="accent2">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ru-RU" sz="1200" kern="1200"/>
        </a:p>
      </dsp:txBody>
      <dsp:txXfrm>
        <a:off x="3036450" y="938772"/>
        <a:ext cx="174077" cy="172519"/>
      </dsp:txXfrm>
    </dsp:sp>
    <dsp:sp modelId="{C8BA6E3C-2015-814B-BB10-3E836CE590F1}">
      <dsp:nvSpPr>
        <dsp:cNvPr id="0" name=""/>
        <dsp:cNvSpPr/>
      </dsp:nvSpPr>
      <dsp:spPr>
        <a:xfrm>
          <a:off x="2436977" y="22109"/>
          <a:ext cx="1373022" cy="723977"/>
        </a:xfrm>
        <a:prstGeom prst="ellipse">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Century Gothic" panose="020B0502020202020204" pitchFamily="34" charset="0"/>
            </a:rPr>
            <a:t>Economic security</a:t>
          </a:r>
          <a:endParaRPr lang="ru-RU" sz="1200" kern="1200" dirty="0">
            <a:latin typeface="Century Gothic" panose="020B0502020202020204" pitchFamily="34" charset="0"/>
          </a:endParaRPr>
        </a:p>
      </dsp:txBody>
      <dsp:txXfrm>
        <a:off x="2638051" y="128133"/>
        <a:ext cx="970874" cy="511929"/>
      </dsp:txXfrm>
    </dsp:sp>
    <dsp:sp modelId="{DBA3C371-9385-BC42-83E8-76E429B35D01}">
      <dsp:nvSpPr>
        <dsp:cNvPr id="0" name=""/>
        <dsp:cNvSpPr/>
      </dsp:nvSpPr>
      <dsp:spPr>
        <a:xfrm rot="20056842">
          <a:off x="3803821" y="1088883"/>
          <a:ext cx="490163" cy="287531"/>
        </a:xfrm>
        <a:prstGeom prst="rightArrow">
          <a:avLst>
            <a:gd name="adj1" fmla="val 60000"/>
            <a:gd name="adj2" fmla="val 50000"/>
          </a:avLst>
        </a:prstGeom>
        <a:solidFill>
          <a:schemeClr val="accent2">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ru-RU" sz="1200" kern="1200"/>
        </a:p>
      </dsp:txBody>
      <dsp:txXfrm>
        <a:off x="3808094" y="1165106"/>
        <a:ext cx="403904" cy="172519"/>
      </dsp:txXfrm>
    </dsp:sp>
    <dsp:sp modelId="{15D5A5C0-E812-1747-972B-58A6D630369F}">
      <dsp:nvSpPr>
        <dsp:cNvPr id="0" name=""/>
        <dsp:cNvSpPr/>
      </dsp:nvSpPr>
      <dsp:spPr>
        <a:xfrm>
          <a:off x="4263724" y="381000"/>
          <a:ext cx="1526386" cy="761111"/>
        </a:xfrm>
        <a:prstGeom prst="ellipse">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Century Gothic" panose="020B0502020202020204" pitchFamily="34" charset="0"/>
            </a:rPr>
            <a:t>Foreign economic security</a:t>
          </a:r>
          <a:endParaRPr lang="ru-RU" sz="1200" kern="1200" dirty="0">
            <a:latin typeface="Century Gothic" panose="020B0502020202020204" pitchFamily="34" charset="0"/>
          </a:endParaRPr>
        </a:p>
      </dsp:txBody>
      <dsp:txXfrm>
        <a:off x="4487258" y="492462"/>
        <a:ext cx="1079318" cy="538187"/>
      </dsp:txXfrm>
    </dsp:sp>
    <dsp:sp modelId="{B265407B-BB48-D94D-A5F5-7F1B841A4572}">
      <dsp:nvSpPr>
        <dsp:cNvPr id="0" name=""/>
        <dsp:cNvSpPr/>
      </dsp:nvSpPr>
      <dsp:spPr>
        <a:xfrm rot="21596314">
          <a:off x="3959380" y="1533465"/>
          <a:ext cx="519081" cy="287531"/>
        </a:xfrm>
        <a:prstGeom prst="rightArrow">
          <a:avLst>
            <a:gd name="adj1" fmla="val 60000"/>
            <a:gd name="adj2" fmla="val 50000"/>
          </a:avLst>
        </a:prstGeom>
        <a:solidFill>
          <a:schemeClr val="accent2">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ru-RU" sz="1200" kern="1200"/>
        </a:p>
      </dsp:txBody>
      <dsp:txXfrm>
        <a:off x="3959380" y="1591017"/>
        <a:ext cx="432822" cy="172519"/>
      </dsp:txXfrm>
    </dsp:sp>
    <dsp:sp modelId="{C26B0996-51E8-A745-A59C-0457E9A80B82}">
      <dsp:nvSpPr>
        <dsp:cNvPr id="0" name=""/>
        <dsp:cNvSpPr/>
      </dsp:nvSpPr>
      <dsp:spPr>
        <a:xfrm>
          <a:off x="4723310" y="1295398"/>
          <a:ext cx="1372261" cy="761111"/>
        </a:xfrm>
        <a:prstGeom prst="ellipse">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Century Gothic" panose="020B0502020202020204" pitchFamily="34" charset="0"/>
            </a:rPr>
            <a:t>Foreign economic policy</a:t>
          </a:r>
          <a:endParaRPr lang="ru-RU" sz="1200" kern="1200" dirty="0">
            <a:latin typeface="Century Gothic" panose="020B0502020202020204" pitchFamily="34" charset="0"/>
          </a:endParaRPr>
        </a:p>
      </dsp:txBody>
      <dsp:txXfrm>
        <a:off x="4924273" y="1406860"/>
        <a:ext cx="970335" cy="538187"/>
      </dsp:txXfrm>
    </dsp:sp>
    <dsp:sp modelId="{607530C8-51FE-C146-8918-BD9A2AE3ADB7}">
      <dsp:nvSpPr>
        <dsp:cNvPr id="0" name=""/>
        <dsp:cNvSpPr/>
      </dsp:nvSpPr>
      <dsp:spPr>
        <a:xfrm rot="1875676">
          <a:off x="3756305" y="2081738"/>
          <a:ext cx="536746" cy="287531"/>
        </a:xfrm>
        <a:prstGeom prst="rightArrow">
          <a:avLst>
            <a:gd name="adj1" fmla="val 60000"/>
            <a:gd name="adj2" fmla="val 50000"/>
          </a:avLst>
        </a:prstGeom>
        <a:solidFill>
          <a:schemeClr val="accent2">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ru-RU" sz="1200" kern="1200"/>
        </a:p>
      </dsp:txBody>
      <dsp:txXfrm>
        <a:off x="3762567" y="2116862"/>
        <a:ext cx="450487" cy="172519"/>
      </dsp:txXfrm>
    </dsp:sp>
    <dsp:sp modelId="{341A7176-78A4-0A4B-B36C-C6D0EBAF92F9}">
      <dsp:nvSpPr>
        <dsp:cNvPr id="0" name=""/>
        <dsp:cNvSpPr/>
      </dsp:nvSpPr>
      <dsp:spPr>
        <a:xfrm>
          <a:off x="4343402" y="2362197"/>
          <a:ext cx="1066599" cy="761111"/>
        </a:xfrm>
        <a:prstGeom prst="ellipse">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Century Gothic" panose="020B0502020202020204" pitchFamily="34" charset="0"/>
            </a:rPr>
            <a:t>Customs control</a:t>
          </a:r>
          <a:endParaRPr lang="ru-RU" sz="1200" kern="1200" dirty="0">
            <a:latin typeface="Century Gothic" panose="020B0502020202020204" pitchFamily="34" charset="0"/>
          </a:endParaRPr>
        </a:p>
      </dsp:txBody>
      <dsp:txXfrm>
        <a:off x="4499602" y="2473659"/>
        <a:ext cx="754199" cy="538187"/>
      </dsp:txXfrm>
    </dsp:sp>
    <dsp:sp modelId="{45F38353-C72E-D849-B53E-9A3E7E5A8D77}">
      <dsp:nvSpPr>
        <dsp:cNvPr id="0" name=""/>
        <dsp:cNvSpPr/>
      </dsp:nvSpPr>
      <dsp:spPr>
        <a:xfrm rot="5400000">
          <a:off x="3004068" y="2216309"/>
          <a:ext cx="238840" cy="287531"/>
        </a:xfrm>
        <a:prstGeom prst="rightArrow">
          <a:avLst>
            <a:gd name="adj1" fmla="val 60000"/>
            <a:gd name="adj2" fmla="val 50000"/>
          </a:avLst>
        </a:prstGeom>
        <a:solidFill>
          <a:schemeClr val="accent2">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ru-RU" sz="1200" kern="1200"/>
        </a:p>
      </dsp:txBody>
      <dsp:txXfrm>
        <a:off x="3039894" y="2237989"/>
        <a:ext cx="167188" cy="172519"/>
      </dsp:txXfrm>
    </dsp:sp>
    <dsp:sp modelId="{E374E021-6918-1142-B8CD-1153B0C61BDC}">
      <dsp:nvSpPr>
        <dsp:cNvPr id="0" name=""/>
        <dsp:cNvSpPr/>
      </dsp:nvSpPr>
      <dsp:spPr>
        <a:xfrm>
          <a:off x="2208377" y="2592156"/>
          <a:ext cx="1830222" cy="761111"/>
        </a:xfrm>
        <a:prstGeom prst="ellipse">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Font typeface="Arial" panose="020B0604020202020204" pitchFamily="34" charset="0"/>
            <a:buNone/>
          </a:pPr>
          <a:r>
            <a:rPr lang="en-US" sz="1200" b="0" i="0" kern="1200" dirty="0">
              <a:latin typeface="Century Gothic" panose="020B0502020202020204" pitchFamily="34" charset="0"/>
            </a:rPr>
            <a:t>Export-import dependence of the state</a:t>
          </a:r>
          <a:endParaRPr lang="ru-RU" sz="1200" kern="1200" dirty="0">
            <a:latin typeface="Century Gothic" panose="020B0502020202020204" pitchFamily="34" charset="0"/>
          </a:endParaRPr>
        </a:p>
      </dsp:txBody>
      <dsp:txXfrm>
        <a:off x="2476407" y="2703618"/>
        <a:ext cx="1294162" cy="538187"/>
      </dsp:txXfrm>
    </dsp:sp>
    <dsp:sp modelId="{2C34F683-0200-4F4F-B105-B3DB169712AC}">
      <dsp:nvSpPr>
        <dsp:cNvPr id="0" name=""/>
        <dsp:cNvSpPr/>
      </dsp:nvSpPr>
      <dsp:spPr>
        <a:xfrm rot="8913942">
          <a:off x="1961728" y="2082066"/>
          <a:ext cx="532276" cy="287531"/>
        </a:xfrm>
        <a:prstGeom prst="rightArrow">
          <a:avLst>
            <a:gd name="adj1" fmla="val 60000"/>
            <a:gd name="adj2" fmla="val 50000"/>
          </a:avLst>
        </a:prstGeom>
        <a:solidFill>
          <a:schemeClr val="accent2">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ru-RU" sz="1200" kern="1200"/>
        </a:p>
      </dsp:txBody>
      <dsp:txXfrm rot="10800000">
        <a:off x="2041657" y="2117079"/>
        <a:ext cx="446017" cy="172519"/>
      </dsp:txXfrm>
    </dsp:sp>
    <dsp:sp modelId="{E9B4E040-D7CE-534C-B19B-608639B53E93}">
      <dsp:nvSpPr>
        <dsp:cNvPr id="0" name=""/>
        <dsp:cNvSpPr/>
      </dsp:nvSpPr>
      <dsp:spPr>
        <a:xfrm>
          <a:off x="850280" y="2362194"/>
          <a:ext cx="1063752" cy="761111"/>
        </a:xfrm>
        <a:prstGeom prst="ellipse">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Century Gothic" panose="020B0502020202020204" pitchFamily="34" charset="0"/>
            </a:rPr>
            <a:t>Financial policy</a:t>
          </a:r>
          <a:endParaRPr lang="ru-RU" sz="1200" kern="1200" dirty="0">
            <a:latin typeface="Century Gothic" panose="020B0502020202020204" pitchFamily="34" charset="0"/>
          </a:endParaRPr>
        </a:p>
      </dsp:txBody>
      <dsp:txXfrm>
        <a:off x="1006063" y="2473656"/>
        <a:ext cx="752186" cy="538187"/>
      </dsp:txXfrm>
    </dsp:sp>
    <dsp:sp modelId="{890C1714-A530-8E49-9504-68237BB66079}">
      <dsp:nvSpPr>
        <dsp:cNvPr id="0" name=""/>
        <dsp:cNvSpPr/>
      </dsp:nvSpPr>
      <dsp:spPr>
        <a:xfrm rot="10803456">
          <a:off x="1596210" y="1533426"/>
          <a:ext cx="640844" cy="287531"/>
        </a:xfrm>
        <a:prstGeom prst="rightArrow">
          <a:avLst>
            <a:gd name="adj1" fmla="val 60000"/>
            <a:gd name="adj2" fmla="val 50000"/>
          </a:avLst>
        </a:prstGeom>
        <a:solidFill>
          <a:schemeClr val="accent2">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ru-RU" sz="1200" kern="1200"/>
        </a:p>
      </dsp:txBody>
      <dsp:txXfrm rot="10800000">
        <a:off x="1682469" y="1590975"/>
        <a:ext cx="554585" cy="172519"/>
      </dsp:txXfrm>
    </dsp:sp>
    <dsp:sp modelId="{244EFF3A-017C-ED47-B275-6524F33F1668}">
      <dsp:nvSpPr>
        <dsp:cNvPr id="0" name=""/>
        <dsp:cNvSpPr/>
      </dsp:nvSpPr>
      <dsp:spPr>
        <a:xfrm>
          <a:off x="76908" y="1219199"/>
          <a:ext cx="1217017" cy="913509"/>
        </a:xfrm>
        <a:prstGeom prst="ellipse">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kern="1200" dirty="0">
              <a:latin typeface="Century Gothic" panose="020B0502020202020204" pitchFamily="34" charset="0"/>
            </a:rPr>
            <a:t>Customs taxation (customs value)</a:t>
          </a:r>
          <a:endParaRPr lang="uk-UA" sz="1200" kern="1200" dirty="0">
            <a:latin typeface="Century Gothic" panose="020B0502020202020204" pitchFamily="34" charset="0"/>
          </a:endParaRPr>
        </a:p>
      </dsp:txBody>
      <dsp:txXfrm>
        <a:off x="255136" y="1352979"/>
        <a:ext cx="860561" cy="645949"/>
      </dsp:txXfrm>
    </dsp:sp>
    <dsp:sp modelId="{F5BEB35C-2849-7043-86B8-9C2167979CA4}">
      <dsp:nvSpPr>
        <dsp:cNvPr id="0" name=""/>
        <dsp:cNvSpPr/>
      </dsp:nvSpPr>
      <dsp:spPr>
        <a:xfrm rot="12395430">
          <a:off x="1976868" y="1080549"/>
          <a:ext cx="478896" cy="287531"/>
        </a:xfrm>
        <a:prstGeom prst="rightArrow">
          <a:avLst>
            <a:gd name="adj1" fmla="val 60000"/>
            <a:gd name="adj2" fmla="val 50000"/>
          </a:avLst>
        </a:prstGeom>
        <a:solidFill>
          <a:schemeClr val="accent2">
            <a:tint val="60000"/>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ru-RU" sz="1200" kern="1200"/>
        </a:p>
      </dsp:txBody>
      <dsp:txXfrm rot="10800000">
        <a:off x="2058565" y="1157360"/>
        <a:ext cx="392637" cy="172519"/>
      </dsp:txXfrm>
    </dsp:sp>
    <dsp:sp modelId="{B21E3509-5BD8-A340-B348-8E6D9FCC04BC}">
      <dsp:nvSpPr>
        <dsp:cNvPr id="0" name=""/>
        <dsp:cNvSpPr/>
      </dsp:nvSpPr>
      <dsp:spPr>
        <a:xfrm>
          <a:off x="608125" y="380999"/>
          <a:ext cx="1367398" cy="761111"/>
        </a:xfrm>
        <a:prstGeom prst="ellipse">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Century Gothic" panose="020B0502020202020204" pitchFamily="34" charset="0"/>
            </a:rPr>
            <a:t>Financial (tax) security</a:t>
          </a:r>
          <a:endParaRPr lang="ru-RU" sz="1200" kern="1200" dirty="0">
            <a:latin typeface="Century Gothic" panose="020B0502020202020204" pitchFamily="34" charset="0"/>
          </a:endParaRPr>
        </a:p>
      </dsp:txBody>
      <dsp:txXfrm>
        <a:off x="808376" y="492461"/>
        <a:ext cx="966896" cy="53818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AB79DE-052E-6C4E-A205-A2578DF57D7B}">
      <dsp:nvSpPr>
        <dsp:cNvPr id="0" name=""/>
        <dsp:cNvSpPr/>
      </dsp:nvSpPr>
      <dsp:spPr>
        <a:xfrm>
          <a:off x="359" y="583957"/>
          <a:ext cx="1925240" cy="1925240"/>
        </a:xfrm>
        <a:prstGeom prst="ellipse">
          <a:avLst/>
        </a:prstGeom>
        <a:gradFill rotWithShape="0">
          <a:gsLst>
            <a:gs pos="0">
              <a:schemeClr val="accent2">
                <a:alpha val="50000"/>
                <a:hueOff val="0"/>
                <a:satOff val="0"/>
                <a:lumOff val="0"/>
                <a:alphaOff val="0"/>
                <a:tint val="50000"/>
                <a:satMod val="300000"/>
              </a:schemeClr>
            </a:gs>
            <a:gs pos="35000">
              <a:schemeClr val="accent2">
                <a:alpha val="50000"/>
                <a:hueOff val="0"/>
                <a:satOff val="0"/>
                <a:lumOff val="0"/>
                <a:alphaOff val="0"/>
                <a:tint val="37000"/>
                <a:satMod val="300000"/>
              </a:schemeClr>
            </a:gs>
            <a:gs pos="100000">
              <a:schemeClr val="accent2">
                <a:alpha val="50000"/>
                <a:hueOff val="0"/>
                <a:satOff val="0"/>
                <a:lumOff val="0"/>
                <a:alphaOff val="0"/>
                <a:tint val="15000"/>
                <a:satMod val="350000"/>
              </a:schemeClr>
            </a:gs>
          </a:gsLst>
          <a:lin ang="16200000" scaled="1"/>
        </a:gradFill>
        <a:ln>
          <a:noFill/>
        </a:ln>
        <a:effectLst/>
        <a:scene3d>
          <a:camera prst="orthographicFront"/>
          <a:lightRig rig="flat" dir="t"/>
        </a:scene3d>
        <a:sp3d prstMaterial="dkEdge">
          <a:bevelT w="8200" h="38100"/>
        </a:sp3d>
      </dsp:spPr>
      <dsp:style>
        <a:lnRef idx="0">
          <a:scrgbClr r="0" g="0" b="0"/>
        </a:lnRef>
        <a:fillRef idx="2">
          <a:scrgbClr r="0" g="0" b="0"/>
        </a:fillRef>
        <a:effectRef idx="0">
          <a:scrgbClr r="0" g="0" b="0"/>
        </a:effectRef>
        <a:fontRef idx="minor">
          <a:schemeClr val="tx1"/>
        </a:fontRef>
      </dsp:style>
      <dsp:txBody>
        <a:bodyPr spcFirstLastPara="0" vert="horz" wrap="square" lIns="105952" tIns="17780" rIns="105952" bIns="17780" numCol="1" spcCol="1270" anchor="ctr" anchorCtr="0">
          <a:noAutofit/>
        </a:bodyPr>
        <a:lstStyle/>
        <a:p>
          <a:pPr marL="0" lvl="0" indent="0" algn="ctr" defTabSz="622300">
            <a:lnSpc>
              <a:spcPct val="90000"/>
            </a:lnSpc>
            <a:spcBef>
              <a:spcPct val="0"/>
            </a:spcBef>
            <a:spcAft>
              <a:spcPct val="35000"/>
            </a:spcAft>
            <a:buNone/>
          </a:pPr>
          <a:r>
            <a:rPr lang="en-GB" sz="1400" kern="1200" dirty="0">
              <a:latin typeface="Century Gothic" panose="020B0502020202020204" pitchFamily="34" charset="0"/>
            </a:rPr>
            <a:t>Data Security and Privacy</a:t>
          </a:r>
          <a:endParaRPr lang="ru-RU" sz="1400" kern="1200" dirty="0">
            <a:latin typeface="Century Gothic" panose="020B0502020202020204" pitchFamily="34" charset="0"/>
          </a:endParaRPr>
        </a:p>
      </dsp:txBody>
      <dsp:txXfrm>
        <a:off x="282304" y="865902"/>
        <a:ext cx="1361350" cy="1361350"/>
      </dsp:txXfrm>
    </dsp:sp>
    <dsp:sp modelId="{05ADCB9B-2436-BA4A-8081-CA6F27F395D1}">
      <dsp:nvSpPr>
        <dsp:cNvPr id="0" name=""/>
        <dsp:cNvSpPr/>
      </dsp:nvSpPr>
      <dsp:spPr>
        <a:xfrm>
          <a:off x="1540551" y="583957"/>
          <a:ext cx="2084304" cy="1925240"/>
        </a:xfrm>
        <a:prstGeom prst="ellipse">
          <a:avLst/>
        </a:prstGeom>
        <a:gradFill rotWithShape="0">
          <a:gsLst>
            <a:gs pos="0">
              <a:schemeClr val="accent2">
                <a:alpha val="50000"/>
                <a:hueOff val="0"/>
                <a:satOff val="0"/>
                <a:lumOff val="0"/>
                <a:alphaOff val="0"/>
                <a:tint val="50000"/>
                <a:satMod val="300000"/>
              </a:schemeClr>
            </a:gs>
            <a:gs pos="35000">
              <a:schemeClr val="accent2">
                <a:alpha val="50000"/>
                <a:hueOff val="0"/>
                <a:satOff val="0"/>
                <a:lumOff val="0"/>
                <a:alphaOff val="0"/>
                <a:tint val="37000"/>
                <a:satMod val="300000"/>
              </a:schemeClr>
            </a:gs>
            <a:gs pos="100000">
              <a:schemeClr val="accent2">
                <a:alpha val="50000"/>
                <a:hueOff val="0"/>
                <a:satOff val="0"/>
                <a:lumOff val="0"/>
                <a:alphaOff val="0"/>
                <a:tint val="15000"/>
                <a:satMod val="350000"/>
              </a:schemeClr>
            </a:gs>
          </a:gsLst>
          <a:lin ang="16200000" scaled="1"/>
        </a:gradFill>
        <a:ln>
          <a:noFill/>
        </a:ln>
        <a:effectLst/>
        <a:scene3d>
          <a:camera prst="orthographicFront"/>
          <a:lightRig rig="flat" dir="t"/>
        </a:scene3d>
        <a:sp3d prstMaterial="dkEdge">
          <a:bevelT w="8200" h="38100"/>
        </a:sp3d>
      </dsp:spPr>
      <dsp:style>
        <a:lnRef idx="0">
          <a:scrgbClr r="0" g="0" b="0"/>
        </a:lnRef>
        <a:fillRef idx="2">
          <a:scrgbClr r="0" g="0" b="0"/>
        </a:fillRef>
        <a:effectRef idx="0">
          <a:scrgbClr r="0" g="0" b="0"/>
        </a:effectRef>
        <a:fontRef idx="minor">
          <a:schemeClr val="tx1"/>
        </a:fontRef>
      </dsp:style>
      <dsp:txBody>
        <a:bodyPr spcFirstLastPara="0" vert="horz" wrap="square" lIns="105952" tIns="17780" rIns="105952" bIns="17780" numCol="1" spcCol="1270" anchor="ctr" anchorCtr="0">
          <a:noAutofit/>
        </a:bodyPr>
        <a:lstStyle/>
        <a:p>
          <a:pPr marL="0" lvl="0" indent="0" algn="ctr" defTabSz="622300">
            <a:lnSpc>
              <a:spcPct val="90000"/>
            </a:lnSpc>
            <a:spcBef>
              <a:spcPct val="0"/>
            </a:spcBef>
            <a:spcAft>
              <a:spcPct val="35000"/>
            </a:spcAft>
            <a:buNone/>
          </a:pPr>
          <a:r>
            <a:rPr lang="en-GB" sz="1400" kern="1200" dirty="0">
              <a:latin typeface="Century Gothic" panose="020B0502020202020204" pitchFamily="34" charset="0"/>
            </a:rPr>
            <a:t>Collaboration and Information Sharing</a:t>
          </a:r>
          <a:endParaRPr lang="ru-RU" sz="1400" kern="1200" dirty="0">
            <a:latin typeface="Century Gothic" panose="020B0502020202020204" pitchFamily="34" charset="0"/>
          </a:endParaRPr>
        </a:p>
      </dsp:txBody>
      <dsp:txXfrm>
        <a:off x="1845790" y="865902"/>
        <a:ext cx="1473826" cy="1361350"/>
      </dsp:txXfrm>
    </dsp:sp>
    <dsp:sp modelId="{9B7F37E0-5C3F-4049-A22C-3FD6205B2894}">
      <dsp:nvSpPr>
        <dsp:cNvPr id="0" name=""/>
        <dsp:cNvSpPr/>
      </dsp:nvSpPr>
      <dsp:spPr>
        <a:xfrm>
          <a:off x="3239807" y="583957"/>
          <a:ext cx="1925240" cy="1925240"/>
        </a:xfrm>
        <a:prstGeom prst="ellipse">
          <a:avLst/>
        </a:prstGeom>
        <a:gradFill rotWithShape="0">
          <a:gsLst>
            <a:gs pos="0">
              <a:schemeClr val="accent2">
                <a:alpha val="50000"/>
                <a:hueOff val="0"/>
                <a:satOff val="0"/>
                <a:lumOff val="0"/>
                <a:alphaOff val="0"/>
                <a:tint val="50000"/>
                <a:satMod val="300000"/>
              </a:schemeClr>
            </a:gs>
            <a:gs pos="35000">
              <a:schemeClr val="accent2">
                <a:alpha val="50000"/>
                <a:hueOff val="0"/>
                <a:satOff val="0"/>
                <a:lumOff val="0"/>
                <a:alphaOff val="0"/>
                <a:tint val="37000"/>
                <a:satMod val="300000"/>
              </a:schemeClr>
            </a:gs>
            <a:gs pos="100000">
              <a:schemeClr val="accent2">
                <a:alpha val="50000"/>
                <a:hueOff val="0"/>
                <a:satOff val="0"/>
                <a:lumOff val="0"/>
                <a:alphaOff val="0"/>
                <a:tint val="15000"/>
                <a:satMod val="350000"/>
              </a:schemeClr>
            </a:gs>
          </a:gsLst>
          <a:lin ang="16200000" scaled="1"/>
        </a:gradFill>
        <a:ln>
          <a:noFill/>
        </a:ln>
        <a:effectLst/>
        <a:scene3d>
          <a:camera prst="orthographicFront"/>
          <a:lightRig rig="flat" dir="t"/>
        </a:scene3d>
        <a:sp3d prstMaterial="dkEdge">
          <a:bevelT w="8200" h="38100"/>
        </a:sp3d>
      </dsp:spPr>
      <dsp:style>
        <a:lnRef idx="0">
          <a:scrgbClr r="0" g="0" b="0"/>
        </a:lnRef>
        <a:fillRef idx="2">
          <a:scrgbClr r="0" g="0" b="0"/>
        </a:fillRef>
        <a:effectRef idx="0">
          <a:scrgbClr r="0" g="0" b="0"/>
        </a:effectRef>
        <a:fontRef idx="minor">
          <a:schemeClr val="tx1"/>
        </a:fontRef>
      </dsp:style>
      <dsp:txBody>
        <a:bodyPr spcFirstLastPara="0" vert="horz" wrap="square" lIns="105952" tIns="17780" rIns="105952" bIns="17780" numCol="1" spcCol="1270" anchor="ctr" anchorCtr="0">
          <a:noAutofit/>
        </a:bodyPr>
        <a:lstStyle/>
        <a:p>
          <a:pPr marL="0" lvl="0" indent="0" algn="ctr" defTabSz="622300">
            <a:lnSpc>
              <a:spcPct val="90000"/>
            </a:lnSpc>
            <a:spcBef>
              <a:spcPct val="0"/>
            </a:spcBef>
            <a:spcAft>
              <a:spcPct val="35000"/>
            </a:spcAft>
            <a:buNone/>
          </a:pPr>
          <a:r>
            <a:rPr lang="en-GB" sz="1400" kern="1200" dirty="0">
              <a:latin typeface="Century Gothic" panose="020B0502020202020204" pitchFamily="34" charset="0"/>
            </a:rPr>
            <a:t>Trade Facilitation vs. Security</a:t>
          </a:r>
          <a:endParaRPr lang="ru-RU" sz="1400" kern="1200" dirty="0">
            <a:latin typeface="Century Gothic" panose="020B0502020202020204" pitchFamily="34" charset="0"/>
          </a:endParaRPr>
        </a:p>
      </dsp:txBody>
      <dsp:txXfrm>
        <a:off x="3521752" y="865902"/>
        <a:ext cx="1361350" cy="1361350"/>
      </dsp:txXfrm>
    </dsp:sp>
    <dsp:sp modelId="{D9E2D76A-D5C2-E243-9E27-FAA17CABF3A7}">
      <dsp:nvSpPr>
        <dsp:cNvPr id="0" name=""/>
        <dsp:cNvSpPr/>
      </dsp:nvSpPr>
      <dsp:spPr>
        <a:xfrm>
          <a:off x="4780000" y="583957"/>
          <a:ext cx="1925240" cy="1925240"/>
        </a:xfrm>
        <a:prstGeom prst="ellipse">
          <a:avLst/>
        </a:prstGeom>
        <a:gradFill rotWithShape="0">
          <a:gsLst>
            <a:gs pos="0">
              <a:schemeClr val="accent2">
                <a:alpha val="50000"/>
                <a:hueOff val="0"/>
                <a:satOff val="0"/>
                <a:lumOff val="0"/>
                <a:alphaOff val="0"/>
                <a:tint val="50000"/>
                <a:satMod val="300000"/>
              </a:schemeClr>
            </a:gs>
            <a:gs pos="35000">
              <a:schemeClr val="accent2">
                <a:alpha val="50000"/>
                <a:hueOff val="0"/>
                <a:satOff val="0"/>
                <a:lumOff val="0"/>
                <a:alphaOff val="0"/>
                <a:tint val="37000"/>
                <a:satMod val="300000"/>
              </a:schemeClr>
            </a:gs>
            <a:gs pos="100000">
              <a:schemeClr val="accent2">
                <a:alpha val="50000"/>
                <a:hueOff val="0"/>
                <a:satOff val="0"/>
                <a:lumOff val="0"/>
                <a:alphaOff val="0"/>
                <a:tint val="15000"/>
                <a:satMod val="350000"/>
              </a:schemeClr>
            </a:gs>
          </a:gsLst>
          <a:lin ang="16200000" scaled="1"/>
        </a:gradFill>
        <a:ln>
          <a:noFill/>
        </a:ln>
        <a:effectLst/>
        <a:scene3d>
          <a:camera prst="orthographicFront"/>
          <a:lightRig rig="flat" dir="t"/>
        </a:scene3d>
        <a:sp3d prstMaterial="dkEdge">
          <a:bevelT w="8200" h="38100"/>
        </a:sp3d>
      </dsp:spPr>
      <dsp:style>
        <a:lnRef idx="0">
          <a:scrgbClr r="0" g="0" b="0"/>
        </a:lnRef>
        <a:fillRef idx="2">
          <a:scrgbClr r="0" g="0" b="0"/>
        </a:fillRef>
        <a:effectRef idx="0">
          <a:scrgbClr r="0" g="0" b="0"/>
        </a:effectRef>
        <a:fontRef idx="minor">
          <a:schemeClr val="tx1"/>
        </a:fontRef>
      </dsp:style>
      <dsp:txBody>
        <a:bodyPr spcFirstLastPara="0" vert="horz" wrap="square" lIns="105952" tIns="17780" rIns="105952" bIns="17780" numCol="1" spcCol="1270" anchor="ctr" anchorCtr="0">
          <a:noAutofit/>
        </a:bodyPr>
        <a:lstStyle/>
        <a:p>
          <a:pPr marL="0" lvl="0" indent="0" algn="ctr" defTabSz="622300">
            <a:lnSpc>
              <a:spcPct val="90000"/>
            </a:lnSpc>
            <a:spcBef>
              <a:spcPct val="0"/>
            </a:spcBef>
            <a:spcAft>
              <a:spcPct val="35000"/>
            </a:spcAft>
            <a:buNone/>
          </a:pPr>
          <a:r>
            <a:rPr lang="en-GB" sz="1400" kern="1200" dirty="0">
              <a:latin typeface="Century Gothic" panose="020B0502020202020204" pitchFamily="34" charset="0"/>
            </a:rPr>
            <a:t>Public Awareness and Engagement</a:t>
          </a:r>
          <a:endParaRPr lang="ru-RU" sz="1400" kern="1200" dirty="0">
            <a:latin typeface="Century Gothic" panose="020B0502020202020204" pitchFamily="34" charset="0"/>
          </a:endParaRPr>
        </a:p>
      </dsp:txBody>
      <dsp:txXfrm>
        <a:off x="5061945" y="865902"/>
        <a:ext cx="1361350" cy="136135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17045A-A39F-3E4C-AC9E-9A307494616F}">
      <dsp:nvSpPr>
        <dsp:cNvPr id="0" name=""/>
        <dsp:cNvSpPr/>
      </dsp:nvSpPr>
      <dsp:spPr>
        <a:xfrm>
          <a:off x="659656" y="-29899"/>
          <a:ext cx="3182808" cy="1441408"/>
        </a:xfrm>
        <a:prstGeom prst="circularArrow">
          <a:avLst>
            <a:gd name="adj1" fmla="val 10980"/>
            <a:gd name="adj2" fmla="val 1142322"/>
            <a:gd name="adj3" fmla="val 4500000"/>
            <a:gd name="adj4" fmla="val 10800000"/>
            <a:gd name="adj5" fmla="val 12500"/>
          </a:avLst>
        </a:prstGeom>
        <a:solidFill>
          <a:schemeClr val="accent2">
            <a:hueOff val="0"/>
            <a:satOff val="0"/>
            <a:lumOff val="0"/>
            <a:alphaOff val="0"/>
          </a:schemeClr>
        </a:solidFill>
        <a:ln>
          <a:no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sp>
    <dsp:sp modelId="{DA9112BC-53FD-184E-8D6E-869D836961BC}">
      <dsp:nvSpPr>
        <dsp:cNvPr id="0" name=""/>
        <dsp:cNvSpPr/>
      </dsp:nvSpPr>
      <dsp:spPr>
        <a:xfrm>
          <a:off x="1262822" y="437869"/>
          <a:ext cx="1996160" cy="368747"/>
        </a:xfrm>
        <a:prstGeom prst="rect">
          <a:avLst/>
        </a:prstGeom>
        <a:solidFill>
          <a:schemeClr val="lt1">
            <a:alpha val="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GB" sz="1000" kern="1200" dirty="0">
              <a:latin typeface="Century Gothic" panose="020B0502020202020204" pitchFamily="34" charset="0"/>
            </a:rPr>
            <a:t>identification of conditions and factors that influence the occurrence of risks</a:t>
          </a:r>
          <a:endParaRPr lang="ru-RU" sz="1000" kern="1200" dirty="0">
            <a:latin typeface="Century Gothic" panose="020B0502020202020204" pitchFamily="34" charset="0"/>
          </a:endParaRPr>
        </a:p>
      </dsp:txBody>
      <dsp:txXfrm>
        <a:off x="1262822" y="437869"/>
        <a:ext cx="1996160" cy="368747"/>
      </dsp:txXfrm>
    </dsp:sp>
    <dsp:sp modelId="{82CCBE19-BCCE-B744-8C4B-35DA942E59FD}">
      <dsp:nvSpPr>
        <dsp:cNvPr id="0" name=""/>
        <dsp:cNvSpPr/>
      </dsp:nvSpPr>
      <dsp:spPr>
        <a:xfrm>
          <a:off x="917424" y="789476"/>
          <a:ext cx="1932925" cy="1321810"/>
        </a:xfrm>
        <a:prstGeom prst="leftCircularArrow">
          <a:avLst>
            <a:gd name="adj1" fmla="val 10980"/>
            <a:gd name="adj2" fmla="val 1142322"/>
            <a:gd name="adj3" fmla="val 6300000"/>
            <a:gd name="adj4" fmla="val 18900000"/>
            <a:gd name="adj5" fmla="val 12500"/>
          </a:avLst>
        </a:prstGeom>
        <a:solidFill>
          <a:schemeClr val="accent2">
            <a:hueOff val="0"/>
            <a:satOff val="0"/>
            <a:lumOff val="0"/>
            <a:alphaOff val="0"/>
          </a:schemeClr>
        </a:solidFill>
        <a:ln>
          <a:no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sp>
    <dsp:sp modelId="{4550B837-8A94-AF4D-9F27-BFCA602CD2F5}">
      <dsp:nvSpPr>
        <dsp:cNvPr id="0" name=""/>
        <dsp:cNvSpPr/>
      </dsp:nvSpPr>
      <dsp:spPr>
        <a:xfrm>
          <a:off x="1262828" y="1295260"/>
          <a:ext cx="1065951" cy="368747"/>
        </a:xfrm>
        <a:prstGeom prst="rect">
          <a:avLst/>
        </a:prstGeom>
        <a:solidFill>
          <a:schemeClr val="lt1">
            <a:alpha val="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GB" sz="1000" kern="1200" dirty="0">
              <a:latin typeface="Century Gothic" panose="020B0502020202020204" pitchFamily="34" charset="0"/>
            </a:rPr>
            <a:t>identification of risk areas</a:t>
          </a:r>
          <a:endParaRPr lang="ru-RU" sz="1000" kern="1200" dirty="0">
            <a:latin typeface="Century Gothic" panose="020B0502020202020204" pitchFamily="34" charset="0"/>
          </a:endParaRPr>
        </a:p>
      </dsp:txBody>
      <dsp:txXfrm>
        <a:off x="1262828" y="1295260"/>
        <a:ext cx="1065951" cy="368747"/>
      </dsp:txXfrm>
    </dsp:sp>
    <dsp:sp modelId="{BFD9C97A-E9E6-3841-846F-4E183E565ED1}">
      <dsp:nvSpPr>
        <dsp:cNvPr id="0" name=""/>
        <dsp:cNvSpPr/>
      </dsp:nvSpPr>
      <dsp:spPr>
        <a:xfrm>
          <a:off x="907827" y="1551857"/>
          <a:ext cx="2686465" cy="1321810"/>
        </a:xfrm>
        <a:prstGeom prst="circularArrow">
          <a:avLst>
            <a:gd name="adj1" fmla="val 10980"/>
            <a:gd name="adj2" fmla="val 1142322"/>
            <a:gd name="adj3" fmla="val 4500000"/>
            <a:gd name="adj4" fmla="val 13500000"/>
            <a:gd name="adj5" fmla="val 12500"/>
          </a:avLst>
        </a:prstGeom>
        <a:solidFill>
          <a:schemeClr val="accent2">
            <a:hueOff val="0"/>
            <a:satOff val="0"/>
            <a:lumOff val="0"/>
            <a:alphaOff val="0"/>
          </a:schemeClr>
        </a:solidFill>
        <a:ln>
          <a:no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sp>
    <dsp:sp modelId="{E46E54ED-F6D1-DF43-A0BA-AA95F45DBBF0}">
      <dsp:nvSpPr>
        <dsp:cNvPr id="0" name=""/>
        <dsp:cNvSpPr/>
      </dsp:nvSpPr>
      <dsp:spPr>
        <a:xfrm>
          <a:off x="1867283" y="1986067"/>
          <a:ext cx="1305351" cy="368747"/>
        </a:xfrm>
        <a:prstGeom prst="rect">
          <a:avLst/>
        </a:prstGeom>
        <a:solidFill>
          <a:schemeClr val="lt1">
            <a:alpha val="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GB" sz="1000" kern="1200" dirty="0">
              <a:latin typeface="Century Gothic" panose="020B0502020202020204" pitchFamily="34" charset="0"/>
            </a:rPr>
            <a:t>determination of risk indicators</a:t>
          </a:r>
          <a:endParaRPr lang="ru-RU" sz="1000" kern="1200" dirty="0">
            <a:latin typeface="Century Gothic" panose="020B0502020202020204" pitchFamily="34" charset="0"/>
          </a:endParaRPr>
        </a:p>
      </dsp:txBody>
      <dsp:txXfrm>
        <a:off x="1867283" y="1986067"/>
        <a:ext cx="1305351" cy="368747"/>
      </dsp:txXfrm>
    </dsp:sp>
    <dsp:sp modelId="{261C481C-0DA3-A94D-BB83-33EDA02CF6C1}">
      <dsp:nvSpPr>
        <dsp:cNvPr id="0" name=""/>
        <dsp:cNvSpPr/>
      </dsp:nvSpPr>
      <dsp:spPr>
        <a:xfrm>
          <a:off x="653335" y="2399064"/>
          <a:ext cx="2463335" cy="1136035"/>
        </a:xfrm>
        <a:prstGeom prst="blockArc">
          <a:avLst>
            <a:gd name="adj1" fmla="val 0"/>
            <a:gd name="adj2" fmla="val 18900000"/>
            <a:gd name="adj3" fmla="val 12740"/>
          </a:avLst>
        </a:prstGeom>
        <a:solidFill>
          <a:schemeClr val="accent2">
            <a:hueOff val="0"/>
            <a:satOff val="0"/>
            <a:lumOff val="0"/>
            <a:alphaOff val="0"/>
          </a:schemeClr>
        </a:solidFill>
        <a:ln>
          <a:no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sp>
    <dsp:sp modelId="{D573A649-4729-7241-9897-2120047106D8}">
      <dsp:nvSpPr>
        <dsp:cNvPr id="0" name=""/>
        <dsp:cNvSpPr/>
      </dsp:nvSpPr>
      <dsp:spPr>
        <a:xfrm>
          <a:off x="990602" y="2836389"/>
          <a:ext cx="1863655" cy="368747"/>
        </a:xfrm>
        <a:prstGeom prst="rect">
          <a:avLst/>
        </a:prstGeom>
        <a:solidFill>
          <a:schemeClr val="lt1">
            <a:alpha val="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GB" sz="1000" kern="1200" dirty="0">
              <a:latin typeface="Century Gothic" panose="020B0502020202020204" pitchFamily="34" charset="0"/>
            </a:rPr>
            <a:t>assessing the likelihood of risks and possible damage in case of their occurrence</a:t>
          </a:r>
          <a:endParaRPr lang="ru-RU" sz="1000" kern="1200" dirty="0">
            <a:latin typeface="Century Gothic" panose="020B0502020202020204" pitchFamily="34" charset="0"/>
          </a:endParaRPr>
        </a:p>
      </dsp:txBody>
      <dsp:txXfrm>
        <a:off x="990602" y="2836389"/>
        <a:ext cx="1863655" cy="368747"/>
      </dsp:txXfrm>
    </dsp:sp>
  </dsp:spTree>
</dsp:drawing>
</file>

<file path=ppt/diagrams/layout1.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reserve="1">
  <p:cSld name="Title Slide">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3566"/>
            <a:ext cx="133350" cy="992505"/>
          </a:xfrm>
          <a:custGeom>
            <a:avLst/>
            <a:gdLst/>
            <a:ahLst/>
            <a:cxnLst/>
            <a:rect l="l" t="t" r="r" b="b"/>
            <a:pathLst>
              <a:path w="133350" h="992505">
                <a:moveTo>
                  <a:pt x="0" y="991884"/>
                </a:moveTo>
                <a:lnTo>
                  <a:pt x="133107" y="991884"/>
                </a:lnTo>
                <a:lnTo>
                  <a:pt x="133107" y="0"/>
                </a:lnTo>
                <a:lnTo>
                  <a:pt x="0" y="0"/>
                </a:lnTo>
                <a:lnTo>
                  <a:pt x="0" y="991884"/>
                </a:lnTo>
                <a:close/>
              </a:path>
            </a:pathLst>
          </a:custGeom>
          <a:solidFill>
            <a:srgbClr val="DB7462"/>
          </a:solidFill>
        </p:spPr>
        <p:txBody>
          <a:bodyPr wrap="square" lIns="0" tIns="0" rIns="0" bIns="0" rtlCol="0"/>
          <a:lstStyle/>
          <a:p>
            <a:endParaRPr/>
          </a:p>
        </p:txBody>
      </p:sp>
      <p:sp>
        <p:nvSpPr>
          <p:cNvPr id="17" name="bg object 17"/>
          <p:cNvSpPr/>
          <p:nvPr/>
        </p:nvSpPr>
        <p:spPr>
          <a:xfrm>
            <a:off x="5404370" y="3775839"/>
            <a:ext cx="1550035" cy="133350"/>
          </a:xfrm>
          <a:custGeom>
            <a:avLst/>
            <a:gdLst/>
            <a:ahLst/>
            <a:cxnLst/>
            <a:rect l="l" t="t" r="r" b="b"/>
            <a:pathLst>
              <a:path w="1550034" h="133350">
                <a:moveTo>
                  <a:pt x="1549742" y="0"/>
                </a:moveTo>
                <a:lnTo>
                  <a:pt x="0" y="0"/>
                </a:lnTo>
                <a:lnTo>
                  <a:pt x="0" y="133107"/>
                </a:lnTo>
                <a:lnTo>
                  <a:pt x="1549742" y="133107"/>
                </a:lnTo>
                <a:lnTo>
                  <a:pt x="1549742" y="0"/>
                </a:lnTo>
                <a:close/>
              </a:path>
            </a:pathLst>
          </a:custGeom>
          <a:solidFill>
            <a:srgbClr val="DB7462"/>
          </a:solidFill>
        </p:spPr>
        <p:txBody>
          <a:bodyPr wrap="square" lIns="0" tIns="0" rIns="0" bIns="0" rtlCol="0"/>
          <a:lstStyle/>
          <a:p>
            <a:endParaRPr/>
          </a:p>
        </p:txBody>
      </p:sp>
      <p:pic>
        <p:nvPicPr>
          <p:cNvPr id="18" name="bg object 18"/>
          <p:cNvPicPr/>
          <p:nvPr/>
        </p:nvPicPr>
        <p:blipFill>
          <a:blip r:embed="rId2" cstate="print"/>
          <a:stretch>
            <a:fillRect/>
          </a:stretch>
        </p:blipFill>
        <p:spPr>
          <a:xfrm>
            <a:off x="3606673" y="2669258"/>
            <a:ext cx="247192" cy="247199"/>
          </a:xfrm>
          <a:prstGeom prst="rect">
            <a:avLst/>
          </a:prstGeom>
        </p:spPr>
      </p:pic>
      <p:pic>
        <p:nvPicPr>
          <p:cNvPr id="19" name="bg object 19"/>
          <p:cNvPicPr/>
          <p:nvPr/>
        </p:nvPicPr>
        <p:blipFill>
          <a:blip r:embed="rId3" cstate="print"/>
          <a:stretch>
            <a:fillRect/>
          </a:stretch>
        </p:blipFill>
        <p:spPr>
          <a:xfrm>
            <a:off x="2584323" y="2669258"/>
            <a:ext cx="247167" cy="247199"/>
          </a:xfrm>
          <a:prstGeom prst="rect">
            <a:avLst/>
          </a:prstGeom>
        </p:spPr>
      </p:pic>
      <p:pic>
        <p:nvPicPr>
          <p:cNvPr id="20" name="bg object 20"/>
          <p:cNvPicPr/>
          <p:nvPr/>
        </p:nvPicPr>
        <p:blipFill>
          <a:blip r:embed="rId4" cstate="print"/>
          <a:stretch>
            <a:fillRect/>
          </a:stretch>
        </p:blipFill>
        <p:spPr>
          <a:xfrm>
            <a:off x="3095498" y="2669258"/>
            <a:ext cx="247205" cy="247199"/>
          </a:xfrm>
          <a:prstGeom prst="rect">
            <a:avLst/>
          </a:prstGeom>
        </p:spPr>
      </p:pic>
      <p:pic>
        <p:nvPicPr>
          <p:cNvPr id="21" name="bg object 21"/>
          <p:cNvPicPr/>
          <p:nvPr/>
        </p:nvPicPr>
        <p:blipFill>
          <a:blip r:embed="rId5" cstate="print"/>
          <a:stretch>
            <a:fillRect/>
          </a:stretch>
        </p:blipFill>
        <p:spPr>
          <a:xfrm>
            <a:off x="4117835" y="2692058"/>
            <a:ext cx="248285" cy="199618"/>
          </a:xfrm>
          <a:prstGeom prst="rect">
            <a:avLst/>
          </a:prstGeom>
        </p:spPr>
      </p:pic>
      <p:sp>
        <p:nvSpPr>
          <p:cNvPr id="2" name="Holder 2"/>
          <p:cNvSpPr>
            <a:spLocks noGrp="1"/>
          </p:cNvSpPr>
          <p:nvPr>
            <p:ph type="ctrTitle"/>
          </p:nvPr>
        </p:nvSpPr>
        <p:spPr>
          <a:xfrm>
            <a:off x="2762808" y="875963"/>
            <a:ext cx="1433982" cy="493394"/>
          </a:xfrm>
          <a:prstGeom prst="rect">
            <a:avLst/>
          </a:prstGeom>
        </p:spPr>
        <p:txBody>
          <a:bodyPr wrap="square" lIns="0" tIns="0" rIns="0" bIns="0">
            <a:spAutoFit/>
          </a:bodyPr>
          <a:lstStyle>
            <a:lvl1pPr>
              <a:defRPr sz="1800" b="1" i="0">
                <a:solidFill>
                  <a:srgbClr val="424242"/>
                </a:solidFill>
                <a:latin typeface="Arial Narrow"/>
                <a:cs typeface="Arial Narrow"/>
              </a:defRPr>
            </a:lvl1pPr>
          </a:lstStyle>
          <a:p>
            <a:endParaRPr/>
          </a:p>
        </p:txBody>
      </p:sp>
      <p:sp>
        <p:nvSpPr>
          <p:cNvPr id="3" name="Holder 3"/>
          <p:cNvSpPr>
            <a:spLocks noGrp="1"/>
          </p:cNvSpPr>
          <p:nvPr>
            <p:ph type="subTitle" idx="4"/>
          </p:nvPr>
        </p:nvSpPr>
        <p:spPr>
          <a:xfrm>
            <a:off x="1043940" y="2190496"/>
            <a:ext cx="4871720" cy="977900"/>
          </a:xfrm>
          <a:prstGeom prst="rect">
            <a:avLst/>
          </a:prstGeom>
        </p:spPr>
        <p:txBody>
          <a:bodyPr wrap="square" lIns="0" tIns="0" rIns="0" bIns="0">
            <a:spAutoFit/>
          </a:bodyPr>
          <a:lstStyle>
            <a:lvl1pPr>
              <a:defRPr sz="1200" b="0" i="0">
                <a:solidFill>
                  <a:srgbClr val="B65341"/>
                </a:solidFill>
                <a:latin typeface="Trebuchet MS"/>
                <a:cs typeface="Trebuchet MS"/>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9/13/23</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424242"/>
                </a:solidFill>
                <a:latin typeface="Arial Narrow"/>
                <a:cs typeface="Arial Narrow"/>
              </a:defRPr>
            </a:lvl1pPr>
          </a:lstStyle>
          <a:p>
            <a:endParaRPr/>
          </a:p>
        </p:txBody>
      </p:sp>
      <p:sp>
        <p:nvSpPr>
          <p:cNvPr id="3" name="Holder 3"/>
          <p:cNvSpPr>
            <a:spLocks noGrp="1"/>
          </p:cNvSpPr>
          <p:nvPr>
            <p:ph type="body" idx="1"/>
          </p:nvPr>
        </p:nvSpPr>
        <p:spPr/>
        <p:txBody>
          <a:bodyPr lIns="0" tIns="0" rIns="0" bIns="0"/>
          <a:lstStyle>
            <a:lvl1pPr>
              <a:defRPr sz="1200" b="0" i="0">
                <a:solidFill>
                  <a:srgbClr val="B65341"/>
                </a:solidFill>
                <a:latin typeface="Trebuchet MS"/>
                <a:cs typeface="Trebuchet MS"/>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9/13/23</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424242"/>
                </a:solidFill>
                <a:latin typeface="Arial Narrow"/>
                <a:cs typeface="Arial Narrow"/>
              </a:defRPr>
            </a:lvl1pPr>
          </a:lstStyle>
          <a:p>
            <a:endParaRPr/>
          </a:p>
        </p:txBody>
      </p:sp>
      <p:sp>
        <p:nvSpPr>
          <p:cNvPr id="3" name="Holder 3"/>
          <p:cNvSpPr>
            <a:spLocks noGrp="1"/>
          </p:cNvSpPr>
          <p:nvPr>
            <p:ph sz="half" idx="2"/>
          </p:nvPr>
        </p:nvSpPr>
        <p:spPr>
          <a:xfrm>
            <a:off x="347980" y="899668"/>
            <a:ext cx="3027426" cy="2581656"/>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3584194" y="899668"/>
            <a:ext cx="3027426" cy="2581656"/>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9/13/23</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rgbClr val="424242"/>
                </a:solidFill>
                <a:latin typeface="Arial Narrow"/>
                <a:cs typeface="Arial Narrow"/>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9/13/23</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6815328" y="1960131"/>
            <a:ext cx="133350" cy="1949450"/>
          </a:xfrm>
          <a:custGeom>
            <a:avLst/>
            <a:gdLst/>
            <a:ahLst/>
            <a:cxnLst/>
            <a:rect l="l" t="t" r="r" b="b"/>
            <a:pathLst>
              <a:path w="133350" h="1949450">
                <a:moveTo>
                  <a:pt x="133107" y="0"/>
                </a:moveTo>
                <a:lnTo>
                  <a:pt x="0" y="0"/>
                </a:lnTo>
                <a:lnTo>
                  <a:pt x="0" y="1949069"/>
                </a:lnTo>
                <a:lnTo>
                  <a:pt x="133107" y="1949069"/>
                </a:lnTo>
                <a:lnTo>
                  <a:pt x="133107" y="0"/>
                </a:lnTo>
                <a:close/>
              </a:path>
            </a:pathLst>
          </a:custGeom>
          <a:solidFill>
            <a:srgbClr val="DB7462"/>
          </a:solidFill>
        </p:spPr>
        <p:txBody>
          <a:bodyPr wrap="square" lIns="0" tIns="0" rIns="0" bIns="0" rtlCol="0"/>
          <a:lstStyle/>
          <a:p>
            <a:endParaRPr/>
          </a:p>
        </p:txBody>
      </p:sp>
      <p:sp>
        <p:nvSpPr>
          <p:cNvPr id="17" name="bg object 17"/>
          <p:cNvSpPr/>
          <p:nvPr/>
        </p:nvSpPr>
        <p:spPr>
          <a:xfrm>
            <a:off x="0" y="3563"/>
            <a:ext cx="133350" cy="1232535"/>
          </a:xfrm>
          <a:custGeom>
            <a:avLst/>
            <a:gdLst/>
            <a:ahLst/>
            <a:cxnLst/>
            <a:rect l="l" t="t" r="r" b="b"/>
            <a:pathLst>
              <a:path w="133350" h="1232535">
                <a:moveTo>
                  <a:pt x="0" y="1232425"/>
                </a:moveTo>
                <a:lnTo>
                  <a:pt x="133107" y="1232425"/>
                </a:lnTo>
                <a:lnTo>
                  <a:pt x="133107" y="0"/>
                </a:lnTo>
                <a:lnTo>
                  <a:pt x="0" y="0"/>
                </a:lnTo>
                <a:lnTo>
                  <a:pt x="0" y="1232425"/>
                </a:lnTo>
                <a:close/>
              </a:path>
            </a:pathLst>
          </a:custGeom>
          <a:solidFill>
            <a:srgbClr val="DB7462"/>
          </a:solidFill>
        </p:spPr>
        <p:txBody>
          <a:bodyPr wrap="square" lIns="0" tIns="0" rIns="0" bIns="0" rtlCol="0"/>
          <a:lstStyle/>
          <a:p>
            <a:endParaRPr/>
          </a:p>
        </p:txBody>
      </p:sp>
      <p:pic>
        <p:nvPicPr>
          <p:cNvPr id="18" name="bg object 18"/>
          <p:cNvPicPr/>
          <p:nvPr/>
        </p:nvPicPr>
        <p:blipFill>
          <a:blip r:embed="rId2" cstate="print"/>
          <a:stretch>
            <a:fillRect/>
          </a:stretch>
        </p:blipFill>
        <p:spPr>
          <a:xfrm>
            <a:off x="3475126" y="1136443"/>
            <a:ext cx="2933115" cy="2230729"/>
          </a:xfrm>
          <a:prstGeom prst="rect">
            <a:avLst/>
          </a:prstGeom>
        </p:spPr>
      </p:pic>
      <p:pic>
        <p:nvPicPr>
          <p:cNvPr id="19" name="bg object 19"/>
          <p:cNvPicPr/>
          <p:nvPr/>
        </p:nvPicPr>
        <p:blipFill>
          <a:blip r:embed="rId3" cstate="print"/>
          <a:stretch>
            <a:fillRect/>
          </a:stretch>
        </p:blipFill>
        <p:spPr>
          <a:xfrm>
            <a:off x="826030" y="1278394"/>
            <a:ext cx="1165875" cy="128689"/>
          </a:xfrm>
          <a:prstGeom prst="rect">
            <a:avLst/>
          </a:prstGeom>
        </p:spPr>
      </p:pic>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9/13/23</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370860" y="813084"/>
            <a:ext cx="6217879" cy="287655"/>
          </a:xfrm>
          <a:prstGeom prst="rect">
            <a:avLst/>
          </a:prstGeom>
        </p:spPr>
        <p:txBody>
          <a:bodyPr wrap="square" lIns="0" tIns="0" rIns="0" bIns="0">
            <a:spAutoFit/>
          </a:bodyPr>
          <a:lstStyle>
            <a:lvl1pPr>
              <a:defRPr sz="1800" b="1" i="0">
                <a:solidFill>
                  <a:srgbClr val="424242"/>
                </a:solidFill>
                <a:latin typeface="Arial Narrow"/>
                <a:cs typeface="Arial Narrow"/>
              </a:defRPr>
            </a:lvl1pPr>
          </a:lstStyle>
          <a:p>
            <a:endParaRPr/>
          </a:p>
        </p:txBody>
      </p:sp>
      <p:sp>
        <p:nvSpPr>
          <p:cNvPr id="3" name="Holder 3"/>
          <p:cNvSpPr>
            <a:spLocks noGrp="1"/>
          </p:cNvSpPr>
          <p:nvPr>
            <p:ph type="body" idx="1"/>
          </p:nvPr>
        </p:nvSpPr>
        <p:spPr>
          <a:xfrm>
            <a:off x="266988" y="929233"/>
            <a:ext cx="3461385" cy="1939925"/>
          </a:xfrm>
          <a:prstGeom prst="rect">
            <a:avLst/>
          </a:prstGeom>
        </p:spPr>
        <p:txBody>
          <a:bodyPr wrap="square" lIns="0" tIns="0" rIns="0" bIns="0">
            <a:spAutoFit/>
          </a:bodyPr>
          <a:lstStyle>
            <a:lvl1pPr>
              <a:defRPr sz="1200" b="0" i="0">
                <a:solidFill>
                  <a:srgbClr val="B65341"/>
                </a:solidFill>
                <a:latin typeface="Trebuchet MS"/>
                <a:cs typeface="Trebuchet MS"/>
              </a:defRPr>
            </a:lvl1pPr>
          </a:lstStyle>
          <a:p>
            <a:endParaRPr/>
          </a:p>
        </p:txBody>
      </p:sp>
      <p:sp>
        <p:nvSpPr>
          <p:cNvPr id="4" name="Holder 4"/>
          <p:cNvSpPr>
            <a:spLocks noGrp="1"/>
          </p:cNvSpPr>
          <p:nvPr>
            <p:ph type="ftr" sz="quarter" idx="5"/>
          </p:nvPr>
        </p:nvSpPr>
        <p:spPr>
          <a:xfrm>
            <a:off x="2366264" y="3637788"/>
            <a:ext cx="2227072" cy="19558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347980" y="3637788"/>
            <a:ext cx="1600708" cy="19558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9/13/23</a:t>
            </a:fld>
            <a:endParaRPr lang="en-US"/>
          </a:p>
        </p:txBody>
      </p:sp>
      <p:sp>
        <p:nvSpPr>
          <p:cNvPr id="6" name="Holder 6"/>
          <p:cNvSpPr>
            <a:spLocks noGrp="1"/>
          </p:cNvSpPr>
          <p:nvPr>
            <p:ph type="sldNum" sz="quarter" idx="7"/>
          </p:nvPr>
        </p:nvSpPr>
        <p:spPr>
          <a:xfrm>
            <a:off x="5010912" y="3637788"/>
            <a:ext cx="1600708" cy="19558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diagramLayout" Target="../diagrams/layout2.xml"/><Relationship Id="rId7" Type="http://schemas.openxmlformats.org/officeDocument/2006/relationships/image" Target="../media/image14.jpe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10" Type="http://schemas.openxmlformats.org/officeDocument/2006/relationships/image" Target="../media/image17.jpeg"/><Relationship Id="rId4" Type="http://schemas.openxmlformats.org/officeDocument/2006/relationships/diagramQuickStyle" Target="../diagrams/quickStyle2.xml"/><Relationship Id="rId9" Type="http://schemas.openxmlformats.org/officeDocument/2006/relationships/image" Target="../media/image16.png"/></Relationships>
</file>

<file path=ppt/slides/_rels/slide8.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g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2.xml"/><Relationship Id="rId5" Type="http://schemas.openxmlformats.org/officeDocument/2006/relationships/image" Target="../media/image25.jpeg"/><Relationship Id="rId4" Type="http://schemas.openxmlformats.org/officeDocument/2006/relationships/image" Target="../media/image24.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hyperlink" Target="https://zakon.rada.gov.ua/rada/show/v1514342-10#Text" TargetMode="External"/><Relationship Id="rId2" Type="http://schemas.openxmlformats.org/officeDocument/2006/relationships/hyperlink" Target="https://zakon.rada.gov.ua/laws/show/z1021-15#Text" TargetMode="External"/><Relationship Id="rId1" Type="http://schemas.openxmlformats.org/officeDocument/2006/relationships/slideLayout" Target="../slideLayouts/slideLayout4.xml"/><Relationship Id="rId4" Type="http://schemas.openxmlformats.org/officeDocument/2006/relationships/hyperlink" Target="https://economyandsociety.in.ua/index.php/journal/article/view/2000/1928"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6816267" y="2634727"/>
            <a:ext cx="133350" cy="1274445"/>
          </a:xfrm>
          <a:custGeom>
            <a:avLst/>
            <a:gdLst/>
            <a:ahLst/>
            <a:cxnLst/>
            <a:rect l="l" t="t" r="r" b="b"/>
            <a:pathLst>
              <a:path w="133350" h="1274445">
                <a:moveTo>
                  <a:pt x="133107" y="0"/>
                </a:moveTo>
                <a:lnTo>
                  <a:pt x="0" y="0"/>
                </a:lnTo>
                <a:lnTo>
                  <a:pt x="0" y="1274025"/>
                </a:lnTo>
                <a:lnTo>
                  <a:pt x="133107" y="1274025"/>
                </a:lnTo>
                <a:lnTo>
                  <a:pt x="133107" y="0"/>
                </a:lnTo>
                <a:close/>
              </a:path>
            </a:pathLst>
          </a:custGeom>
          <a:solidFill>
            <a:srgbClr val="DB7462"/>
          </a:solidFill>
        </p:spPr>
        <p:txBody>
          <a:bodyPr wrap="square" lIns="0" tIns="0" rIns="0" bIns="0" rtlCol="0"/>
          <a:lstStyle/>
          <a:p>
            <a:endParaRPr/>
          </a:p>
        </p:txBody>
      </p:sp>
      <p:sp>
        <p:nvSpPr>
          <p:cNvPr id="3" name="object 3"/>
          <p:cNvSpPr/>
          <p:nvPr/>
        </p:nvSpPr>
        <p:spPr>
          <a:xfrm>
            <a:off x="0" y="3569"/>
            <a:ext cx="5033645" cy="129539"/>
          </a:xfrm>
          <a:custGeom>
            <a:avLst/>
            <a:gdLst/>
            <a:ahLst/>
            <a:cxnLst/>
            <a:rect l="l" t="t" r="r" b="b"/>
            <a:pathLst>
              <a:path w="5033645" h="129539">
                <a:moveTo>
                  <a:pt x="0" y="129539"/>
                </a:moveTo>
                <a:lnTo>
                  <a:pt x="5033352" y="129539"/>
                </a:lnTo>
                <a:lnTo>
                  <a:pt x="5033352" y="0"/>
                </a:lnTo>
                <a:lnTo>
                  <a:pt x="0" y="0"/>
                </a:lnTo>
                <a:lnTo>
                  <a:pt x="0" y="129539"/>
                </a:lnTo>
                <a:close/>
              </a:path>
            </a:pathLst>
          </a:custGeom>
          <a:solidFill>
            <a:srgbClr val="DB7462"/>
          </a:solidFill>
        </p:spPr>
        <p:txBody>
          <a:bodyPr wrap="square" lIns="0" tIns="0" rIns="0" bIns="0" rtlCol="0"/>
          <a:lstStyle/>
          <a:p>
            <a:endParaRPr/>
          </a:p>
        </p:txBody>
      </p:sp>
      <p:pic>
        <p:nvPicPr>
          <p:cNvPr id="4" name="object 4"/>
          <p:cNvPicPr/>
          <p:nvPr/>
        </p:nvPicPr>
        <p:blipFill>
          <a:blip r:embed="rId2" cstate="print"/>
          <a:stretch>
            <a:fillRect/>
          </a:stretch>
        </p:blipFill>
        <p:spPr>
          <a:xfrm>
            <a:off x="0" y="546724"/>
            <a:ext cx="3475202" cy="2820200"/>
          </a:xfrm>
          <a:prstGeom prst="rect">
            <a:avLst/>
          </a:prstGeom>
        </p:spPr>
      </p:pic>
      <p:sp>
        <p:nvSpPr>
          <p:cNvPr id="5" name="object 5"/>
          <p:cNvSpPr txBox="1">
            <a:spLocks noGrp="1"/>
          </p:cNvSpPr>
          <p:nvPr>
            <p:ph type="title"/>
          </p:nvPr>
        </p:nvSpPr>
        <p:spPr>
          <a:xfrm>
            <a:off x="3658247" y="1276768"/>
            <a:ext cx="2974975" cy="1358064"/>
          </a:xfrm>
          <a:prstGeom prst="rect">
            <a:avLst/>
          </a:prstGeom>
        </p:spPr>
        <p:txBody>
          <a:bodyPr vert="horz" wrap="square" lIns="0" tIns="74930" rIns="0" bIns="0" rtlCol="0">
            <a:spAutoFit/>
          </a:bodyPr>
          <a:lstStyle/>
          <a:p>
            <a:pPr marL="12700" marR="5080" algn="ctr">
              <a:lnSpc>
                <a:spcPts val="2470"/>
              </a:lnSpc>
              <a:spcBef>
                <a:spcPts val="590"/>
              </a:spcBef>
            </a:pPr>
            <a:r>
              <a:rPr lang="uk-UA" sz="3000" dirty="0" err="1">
                <a:solidFill>
                  <a:srgbClr val="000000"/>
                </a:solidFill>
                <a:effectLst/>
                <a:latin typeface="Century Gothic" panose="020B0502020202020204" pitchFamily="34" charset="0"/>
                <a:ea typeface="Times New Roman" panose="02020603050405020304" pitchFamily="18" charset="0"/>
              </a:rPr>
              <a:t>Customs</a:t>
            </a:r>
            <a:r>
              <a:rPr lang="uk-UA" sz="3000" dirty="0">
                <a:solidFill>
                  <a:srgbClr val="000000"/>
                </a:solidFill>
                <a:effectLst/>
                <a:latin typeface="Century Gothic" panose="020B0502020202020204" pitchFamily="34" charset="0"/>
                <a:ea typeface="Times New Roman" panose="02020603050405020304" pitchFamily="18" charset="0"/>
              </a:rPr>
              <a:t> </a:t>
            </a:r>
            <a:r>
              <a:rPr lang="uk-UA" sz="3000" dirty="0" err="1">
                <a:solidFill>
                  <a:srgbClr val="000000"/>
                </a:solidFill>
                <a:effectLst/>
                <a:latin typeface="Century Gothic" panose="020B0502020202020204" pitchFamily="34" charset="0"/>
                <a:ea typeface="Times New Roman" panose="02020603050405020304" pitchFamily="18" charset="0"/>
              </a:rPr>
              <a:t>risks</a:t>
            </a:r>
            <a:r>
              <a:rPr lang="uk-UA" sz="3000" dirty="0">
                <a:solidFill>
                  <a:srgbClr val="000000"/>
                </a:solidFill>
                <a:effectLst/>
                <a:latin typeface="Century Gothic" panose="020B0502020202020204" pitchFamily="34" charset="0"/>
                <a:ea typeface="Times New Roman" panose="02020603050405020304" pitchFamily="18" charset="0"/>
              </a:rPr>
              <a:t> </a:t>
            </a:r>
            <a:r>
              <a:rPr lang="uk-UA" sz="3000" dirty="0" err="1">
                <a:solidFill>
                  <a:srgbClr val="000000"/>
                </a:solidFill>
                <a:effectLst/>
                <a:latin typeface="Century Gothic" panose="020B0502020202020204" pitchFamily="34" charset="0"/>
                <a:ea typeface="Times New Roman" panose="02020603050405020304" pitchFamily="18" charset="0"/>
              </a:rPr>
              <a:t>in</a:t>
            </a:r>
            <a:r>
              <a:rPr lang="uk-UA" sz="3000" dirty="0">
                <a:solidFill>
                  <a:srgbClr val="000000"/>
                </a:solidFill>
                <a:effectLst/>
                <a:latin typeface="Century Gothic" panose="020B0502020202020204" pitchFamily="34" charset="0"/>
                <a:ea typeface="Times New Roman" panose="02020603050405020304" pitchFamily="18" charset="0"/>
              </a:rPr>
              <a:t> </a:t>
            </a:r>
            <a:r>
              <a:rPr lang="uk-UA" sz="3000" dirty="0" err="1">
                <a:solidFill>
                  <a:srgbClr val="000000"/>
                </a:solidFill>
                <a:effectLst/>
                <a:latin typeface="Century Gothic" panose="020B0502020202020204" pitchFamily="34" charset="0"/>
                <a:ea typeface="Times New Roman" panose="02020603050405020304" pitchFamily="18" charset="0"/>
              </a:rPr>
              <a:t>ensuring</a:t>
            </a:r>
            <a:r>
              <a:rPr lang="uk-UA" sz="3000" dirty="0">
                <a:solidFill>
                  <a:srgbClr val="000000"/>
                </a:solidFill>
                <a:effectLst/>
                <a:latin typeface="Century Gothic" panose="020B0502020202020204" pitchFamily="34" charset="0"/>
                <a:ea typeface="Times New Roman" panose="02020603050405020304" pitchFamily="18" charset="0"/>
              </a:rPr>
              <a:t> </a:t>
            </a:r>
            <a:r>
              <a:rPr lang="uk-UA" sz="3000" dirty="0" err="1">
                <a:solidFill>
                  <a:srgbClr val="000000"/>
                </a:solidFill>
                <a:effectLst/>
                <a:latin typeface="Century Gothic" panose="020B0502020202020204" pitchFamily="34" charset="0"/>
                <a:ea typeface="Times New Roman" panose="02020603050405020304" pitchFamily="18" charset="0"/>
              </a:rPr>
              <a:t>the</a:t>
            </a:r>
            <a:r>
              <a:rPr lang="uk-UA" sz="3000" dirty="0">
                <a:solidFill>
                  <a:srgbClr val="000000"/>
                </a:solidFill>
                <a:effectLst/>
                <a:latin typeface="Century Gothic" panose="020B0502020202020204" pitchFamily="34" charset="0"/>
                <a:ea typeface="Times New Roman" panose="02020603050405020304" pitchFamily="18" charset="0"/>
              </a:rPr>
              <a:t> </a:t>
            </a:r>
            <a:r>
              <a:rPr lang="uk-UA" sz="3000" dirty="0" err="1">
                <a:solidFill>
                  <a:srgbClr val="000000"/>
                </a:solidFill>
                <a:effectLst/>
                <a:latin typeface="Century Gothic" panose="020B0502020202020204" pitchFamily="34" charset="0"/>
                <a:ea typeface="Times New Roman" panose="02020603050405020304" pitchFamily="18" charset="0"/>
              </a:rPr>
              <a:t>customs</a:t>
            </a:r>
            <a:r>
              <a:rPr lang="uk-UA" sz="3000" dirty="0">
                <a:solidFill>
                  <a:srgbClr val="000000"/>
                </a:solidFill>
                <a:effectLst/>
                <a:latin typeface="Century Gothic" panose="020B0502020202020204" pitchFamily="34" charset="0"/>
                <a:ea typeface="Times New Roman" panose="02020603050405020304" pitchFamily="18" charset="0"/>
              </a:rPr>
              <a:t> </a:t>
            </a:r>
            <a:r>
              <a:rPr lang="uk-UA" sz="3000" dirty="0" err="1">
                <a:solidFill>
                  <a:srgbClr val="000000"/>
                </a:solidFill>
                <a:effectLst/>
                <a:latin typeface="Century Gothic" panose="020B0502020202020204" pitchFamily="34" charset="0"/>
                <a:ea typeface="Times New Roman" panose="02020603050405020304" pitchFamily="18" charset="0"/>
              </a:rPr>
              <a:t>security</a:t>
            </a:r>
            <a:r>
              <a:rPr lang="uk-UA" sz="3000" dirty="0">
                <a:solidFill>
                  <a:srgbClr val="000000"/>
                </a:solidFill>
                <a:effectLst/>
                <a:latin typeface="Century Gothic" panose="020B0502020202020204" pitchFamily="34" charset="0"/>
                <a:ea typeface="Times New Roman" panose="02020603050405020304" pitchFamily="18" charset="0"/>
              </a:rPr>
              <a:t> </a:t>
            </a:r>
            <a:r>
              <a:rPr lang="uk-UA" sz="3000" dirty="0" err="1">
                <a:solidFill>
                  <a:srgbClr val="000000"/>
                </a:solidFill>
                <a:effectLst/>
                <a:latin typeface="Century Gothic" panose="020B0502020202020204" pitchFamily="34" charset="0"/>
                <a:ea typeface="Times New Roman" panose="02020603050405020304" pitchFamily="18" charset="0"/>
              </a:rPr>
              <a:t>system</a:t>
            </a:r>
            <a:r>
              <a:rPr lang="ru-UA" sz="3000" dirty="0">
                <a:effectLst/>
                <a:latin typeface="Century Gothic" panose="020B0502020202020204" pitchFamily="34" charset="0"/>
              </a:rPr>
              <a:t> </a:t>
            </a:r>
            <a:endParaRPr sz="3000" dirty="0">
              <a:latin typeface="Century Gothic" panose="020B0502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a:extLst>
              <a:ext uri="{FF2B5EF4-FFF2-40B4-BE49-F238E27FC236}">
                <a16:creationId xmlns:a16="http://schemas.microsoft.com/office/drawing/2014/main" id="{E87F7D1D-4F8E-8F8A-10FB-5256E5760512}"/>
              </a:ext>
            </a:extLst>
          </p:cNvPr>
          <p:cNvSpPr/>
          <p:nvPr/>
        </p:nvSpPr>
        <p:spPr>
          <a:xfrm>
            <a:off x="0" y="3569"/>
            <a:ext cx="5033645" cy="129539"/>
          </a:xfrm>
          <a:custGeom>
            <a:avLst/>
            <a:gdLst/>
            <a:ahLst/>
            <a:cxnLst/>
            <a:rect l="l" t="t" r="r" b="b"/>
            <a:pathLst>
              <a:path w="5033645" h="129539">
                <a:moveTo>
                  <a:pt x="0" y="129539"/>
                </a:moveTo>
                <a:lnTo>
                  <a:pt x="5033352" y="129539"/>
                </a:lnTo>
                <a:lnTo>
                  <a:pt x="5033352" y="0"/>
                </a:lnTo>
                <a:lnTo>
                  <a:pt x="0" y="0"/>
                </a:lnTo>
                <a:lnTo>
                  <a:pt x="0" y="129539"/>
                </a:lnTo>
                <a:close/>
              </a:path>
            </a:pathLst>
          </a:custGeom>
          <a:solidFill>
            <a:srgbClr val="DB7462"/>
          </a:solidFill>
        </p:spPr>
        <p:txBody>
          <a:bodyPr wrap="square" lIns="0" tIns="0" rIns="0" bIns="0" rtlCol="0"/>
          <a:lstStyle/>
          <a:p>
            <a:endParaRPr/>
          </a:p>
        </p:txBody>
      </p:sp>
      <p:sp>
        <p:nvSpPr>
          <p:cNvPr id="4" name="object 3">
            <a:extLst>
              <a:ext uri="{FF2B5EF4-FFF2-40B4-BE49-F238E27FC236}">
                <a16:creationId xmlns:a16="http://schemas.microsoft.com/office/drawing/2014/main" id="{585D3180-6B8A-B2D5-A687-060056FBAA3E}"/>
              </a:ext>
            </a:extLst>
          </p:cNvPr>
          <p:cNvSpPr/>
          <p:nvPr/>
        </p:nvSpPr>
        <p:spPr>
          <a:xfrm>
            <a:off x="1925955" y="3778492"/>
            <a:ext cx="5033645" cy="129539"/>
          </a:xfrm>
          <a:custGeom>
            <a:avLst/>
            <a:gdLst/>
            <a:ahLst/>
            <a:cxnLst/>
            <a:rect l="l" t="t" r="r" b="b"/>
            <a:pathLst>
              <a:path w="5033645" h="129539">
                <a:moveTo>
                  <a:pt x="0" y="129539"/>
                </a:moveTo>
                <a:lnTo>
                  <a:pt x="5033352" y="129539"/>
                </a:lnTo>
                <a:lnTo>
                  <a:pt x="5033352" y="0"/>
                </a:lnTo>
                <a:lnTo>
                  <a:pt x="0" y="0"/>
                </a:lnTo>
                <a:lnTo>
                  <a:pt x="0" y="129539"/>
                </a:lnTo>
                <a:close/>
              </a:path>
            </a:pathLst>
          </a:custGeom>
          <a:solidFill>
            <a:srgbClr val="DB7462"/>
          </a:solidFill>
        </p:spPr>
        <p:txBody>
          <a:bodyPr wrap="square" lIns="0" tIns="0" rIns="0" bIns="0" rtlCol="0"/>
          <a:lstStyle/>
          <a:p>
            <a:endParaRPr/>
          </a:p>
        </p:txBody>
      </p:sp>
      <p:pic>
        <p:nvPicPr>
          <p:cNvPr id="1026" name="Picture 2" descr="Planning for Disability - The Good, The Bad and The Necessary - Gibbons |  Neuman">
            <a:extLst>
              <a:ext uri="{FF2B5EF4-FFF2-40B4-BE49-F238E27FC236}">
                <a16:creationId xmlns:a16="http://schemas.microsoft.com/office/drawing/2014/main" id="{6A43A8B4-6EFE-08C7-DAAC-AF7606D1FCA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509" y="1047925"/>
            <a:ext cx="3003624" cy="181575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3CAE6904-88DB-1C41-DC84-EDE3F5FD0E32}"/>
              </a:ext>
            </a:extLst>
          </p:cNvPr>
          <p:cNvSpPr txBox="1"/>
          <p:nvPr/>
        </p:nvSpPr>
        <p:spPr>
          <a:xfrm>
            <a:off x="3293132" y="792122"/>
            <a:ext cx="3481026" cy="2330766"/>
          </a:xfrm>
          <a:prstGeom prst="rect">
            <a:avLst/>
          </a:prstGeom>
          <a:noFill/>
        </p:spPr>
        <p:txBody>
          <a:bodyPr wrap="square">
            <a:spAutoFit/>
          </a:bodyPr>
          <a:lstStyle/>
          <a:p>
            <a:pPr indent="4763" algn="just">
              <a:lnSpc>
                <a:spcPct val="92000"/>
              </a:lnSpc>
              <a:spcAft>
                <a:spcPts val="1000"/>
              </a:spcAft>
            </a:pPr>
            <a:r>
              <a:rPr lang="en-US" sz="1400" dirty="0">
                <a:solidFill>
                  <a:srgbClr val="000000"/>
                </a:solidFill>
                <a:effectLst/>
                <a:latin typeface="Century Gothic" panose="020B0502020202020204" pitchFamily="34" charset="0"/>
                <a:ea typeface="Times New Roman" panose="02020603050405020304" pitchFamily="18" charset="0"/>
              </a:rPr>
              <a:t>   </a:t>
            </a:r>
            <a:r>
              <a:rPr lang="uk-UA" sz="1400" b="1" dirty="0">
                <a:solidFill>
                  <a:srgbClr val="000000"/>
                </a:solidFill>
                <a:effectLst/>
                <a:latin typeface="Century Gothic" panose="020B0502020202020204" pitchFamily="34" charset="0"/>
                <a:ea typeface="Times New Roman" panose="02020603050405020304" pitchFamily="18" charset="0"/>
              </a:rPr>
              <a:t>2.1.</a:t>
            </a:r>
            <a:r>
              <a:rPr lang="uk-UA" sz="1400" dirty="0">
                <a:solidFill>
                  <a:srgbClr val="000000"/>
                </a:solidFill>
                <a:effectLst/>
                <a:latin typeface="Century Gothic" panose="020B0502020202020204" pitchFamily="34" charset="0"/>
                <a:ea typeface="Times New Roman" panose="02020603050405020304" pitchFamily="18" charset="0"/>
              </a:rPr>
              <a:t> </a:t>
            </a:r>
            <a:r>
              <a:rPr lang="uk-UA" sz="1400" dirty="0" err="1">
                <a:solidFill>
                  <a:srgbClr val="000000"/>
                </a:solidFill>
                <a:effectLst/>
                <a:latin typeface="Century Gothic" panose="020B0502020202020204" pitchFamily="34" charset="0"/>
                <a:ea typeface="Times New Roman" panose="02020603050405020304" pitchFamily="18" charset="0"/>
              </a:rPr>
              <a:t>Defining</a:t>
            </a:r>
            <a:r>
              <a:rPr lang="uk-UA" sz="1400" dirty="0">
                <a:solidFill>
                  <a:srgbClr val="000000"/>
                </a:solidFill>
                <a:effectLst/>
                <a:latin typeface="Century Gothic" panose="020B0502020202020204" pitchFamily="34" charset="0"/>
                <a:ea typeface="Times New Roman" panose="02020603050405020304" pitchFamily="18" charset="0"/>
              </a:rPr>
              <a:t> </a:t>
            </a:r>
            <a:r>
              <a:rPr lang="uk-UA" sz="1400" dirty="0" err="1">
                <a:solidFill>
                  <a:srgbClr val="000000"/>
                </a:solidFill>
                <a:effectLst/>
                <a:latin typeface="Century Gothic" panose="020B0502020202020204" pitchFamily="34" charset="0"/>
                <a:ea typeface="Times New Roman" panose="02020603050405020304" pitchFamily="18" charset="0"/>
              </a:rPr>
              <a:t>the</a:t>
            </a:r>
            <a:r>
              <a:rPr lang="uk-UA" sz="1400" dirty="0">
                <a:solidFill>
                  <a:srgbClr val="000000"/>
                </a:solidFill>
                <a:effectLst/>
                <a:latin typeface="Century Gothic" panose="020B0502020202020204" pitchFamily="34" charset="0"/>
                <a:ea typeface="Times New Roman" panose="02020603050405020304" pitchFamily="18" charset="0"/>
              </a:rPr>
              <a:t> </a:t>
            </a:r>
            <a:r>
              <a:rPr lang="uk-UA" sz="1400" dirty="0" err="1">
                <a:solidFill>
                  <a:srgbClr val="000000"/>
                </a:solidFill>
                <a:effectLst/>
                <a:latin typeface="Century Gothic" panose="020B0502020202020204" pitchFamily="34" charset="0"/>
                <a:ea typeface="Times New Roman" panose="02020603050405020304" pitchFamily="18" charset="0"/>
              </a:rPr>
              <a:t>place</a:t>
            </a:r>
            <a:r>
              <a:rPr lang="uk-UA" sz="1400" dirty="0">
                <a:solidFill>
                  <a:srgbClr val="000000"/>
                </a:solidFill>
                <a:effectLst/>
                <a:latin typeface="Century Gothic" panose="020B0502020202020204" pitchFamily="34" charset="0"/>
                <a:ea typeface="Times New Roman" panose="02020603050405020304" pitchFamily="18" charset="0"/>
              </a:rPr>
              <a:t> </a:t>
            </a:r>
            <a:r>
              <a:rPr lang="uk-UA" sz="1400" dirty="0" err="1">
                <a:solidFill>
                  <a:srgbClr val="000000"/>
                </a:solidFill>
                <a:effectLst/>
                <a:latin typeface="Century Gothic" panose="020B0502020202020204" pitchFamily="34" charset="0"/>
                <a:ea typeface="Times New Roman" panose="02020603050405020304" pitchFamily="18" charset="0"/>
              </a:rPr>
              <a:t>and</a:t>
            </a:r>
            <a:r>
              <a:rPr lang="uk-UA" sz="1400" dirty="0">
                <a:solidFill>
                  <a:srgbClr val="000000"/>
                </a:solidFill>
                <a:effectLst/>
                <a:latin typeface="Century Gothic" panose="020B0502020202020204" pitchFamily="34" charset="0"/>
                <a:ea typeface="Times New Roman" panose="02020603050405020304" pitchFamily="18" charset="0"/>
              </a:rPr>
              <a:t> </a:t>
            </a:r>
            <a:r>
              <a:rPr lang="uk-UA" sz="1400" dirty="0" err="1">
                <a:solidFill>
                  <a:srgbClr val="000000"/>
                </a:solidFill>
                <a:effectLst/>
                <a:latin typeface="Century Gothic" panose="020B0502020202020204" pitchFamily="34" charset="0"/>
                <a:ea typeface="Times New Roman" panose="02020603050405020304" pitchFamily="18" charset="0"/>
              </a:rPr>
              <a:t>role</a:t>
            </a:r>
            <a:r>
              <a:rPr lang="uk-UA" sz="1400" dirty="0">
                <a:solidFill>
                  <a:srgbClr val="000000"/>
                </a:solidFill>
                <a:effectLst/>
                <a:latin typeface="Century Gothic" panose="020B0502020202020204" pitchFamily="34" charset="0"/>
                <a:ea typeface="Times New Roman" panose="02020603050405020304" pitchFamily="18" charset="0"/>
              </a:rPr>
              <a:t> </a:t>
            </a:r>
            <a:r>
              <a:rPr lang="uk-UA" sz="1400" dirty="0" err="1">
                <a:solidFill>
                  <a:srgbClr val="000000"/>
                </a:solidFill>
                <a:effectLst/>
                <a:latin typeface="Century Gothic" panose="020B0502020202020204" pitchFamily="34" charset="0"/>
                <a:ea typeface="Times New Roman" panose="02020603050405020304" pitchFamily="18" charset="0"/>
              </a:rPr>
              <a:t>of</a:t>
            </a:r>
            <a:r>
              <a:rPr lang="uk-UA" sz="1400" dirty="0">
                <a:solidFill>
                  <a:srgbClr val="000000"/>
                </a:solidFill>
                <a:effectLst/>
                <a:latin typeface="Century Gothic" panose="020B0502020202020204" pitchFamily="34" charset="0"/>
                <a:ea typeface="Times New Roman" panose="02020603050405020304" pitchFamily="18" charset="0"/>
              </a:rPr>
              <a:t> </a:t>
            </a:r>
            <a:r>
              <a:rPr lang="uk-UA" sz="1400" dirty="0" err="1">
                <a:solidFill>
                  <a:srgbClr val="000000"/>
                </a:solidFill>
                <a:effectLst/>
                <a:latin typeface="Century Gothic" panose="020B0502020202020204" pitchFamily="34" charset="0"/>
                <a:ea typeface="Times New Roman" panose="02020603050405020304" pitchFamily="18" charset="0"/>
              </a:rPr>
              <a:t>customs</a:t>
            </a:r>
            <a:r>
              <a:rPr lang="uk-UA" sz="1400" dirty="0">
                <a:solidFill>
                  <a:srgbClr val="000000"/>
                </a:solidFill>
                <a:effectLst/>
                <a:latin typeface="Century Gothic" panose="020B0502020202020204" pitchFamily="34" charset="0"/>
                <a:ea typeface="Times New Roman" panose="02020603050405020304" pitchFamily="18" charset="0"/>
              </a:rPr>
              <a:t> </a:t>
            </a:r>
            <a:r>
              <a:rPr lang="uk-UA" sz="1400" dirty="0" err="1">
                <a:solidFill>
                  <a:srgbClr val="000000"/>
                </a:solidFill>
                <a:effectLst/>
                <a:latin typeface="Century Gothic" panose="020B0502020202020204" pitchFamily="34" charset="0"/>
                <a:ea typeface="Times New Roman" panose="02020603050405020304" pitchFamily="18" charset="0"/>
              </a:rPr>
              <a:t>security</a:t>
            </a:r>
            <a:r>
              <a:rPr lang="uk-UA" sz="1400" dirty="0">
                <a:solidFill>
                  <a:srgbClr val="000000"/>
                </a:solidFill>
                <a:effectLst/>
                <a:latin typeface="Century Gothic" panose="020B0502020202020204" pitchFamily="34" charset="0"/>
                <a:ea typeface="Times New Roman" panose="02020603050405020304" pitchFamily="18" charset="0"/>
              </a:rPr>
              <a:t> </a:t>
            </a:r>
            <a:r>
              <a:rPr lang="uk-UA" sz="1400" dirty="0" err="1">
                <a:solidFill>
                  <a:srgbClr val="000000"/>
                </a:solidFill>
                <a:effectLst/>
                <a:latin typeface="Century Gothic" panose="020B0502020202020204" pitchFamily="34" charset="0"/>
                <a:ea typeface="Times New Roman" panose="02020603050405020304" pitchFamily="18" charset="0"/>
              </a:rPr>
              <a:t>in</a:t>
            </a:r>
            <a:r>
              <a:rPr lang="uk-UA" sz="1400" dirty="0">
                <a:solidFill>
                  <a:srgbClr val="000000"/>
                </a:solidFill>
                <a:effectLst/>
                <a:latin typeface="Century Gothic" panose="020B0502020202020204" pitchFamily="34" charset="0"/>
                <a:ea typeface="Times New Roman" panose="02020603050405020304" pitchFamily="18" charset="0"/>
              </a:rPr>
              <a:t> </a:t>
            </a:r>
            <a:r>
              <a:rPr lang="uk-UA" sz="1400" dirty="0" err="1">
                <a:solidFill>
                  <a:srgbClr val="000000"/>
                </a:solidFill>
                <a:effectLst/>
                <a:latin typeface="Century Gothic" panose="020B0502020202020204" pitchFamily="34" charset="0"/>
                <a:ea typeface="Times New Roman" panose="02020603050405020304" pitchFamily="18" charset="0"/>
              </a:rPr>
              <a:t>the</a:t>
            </a:r>
            <a:r>
              <a:rPr lang="uk-UA" sz="1400" dirty="0">
                <a:solidFill>
                  <a:srgbClr val="000000"/>
                </a:solidFill>
                <a:effectLst/>
                <a:latin typeface="Century Gothic" panose="020B0502020202020204" pitchFamily="34" charset="0"/>
                <a:ea typeface="Times New Roman" panose="02020603050405020304" pitchFamily="18" charset="0"/>
              </a:rPr>
              <a:t> </a:t>
            </a:r>
            <a:r>
              <a:rPr lang="uk-UA" sz="1400" dirty="0" err="1">
                <a:solidFill>
                  <a:srgbClr val="000000"/>
                </a:solidFill>
                <a:effectLst/>
                <a:latin typeface="Century Gothic" panose="020B0502020202020204" pitchFamily="34" charset="0"/>
                <a:ea typeface="Times New Roman" panose="02020603050405020304" pitchFamily="18" charset="0"/>
              </a:rPr>
              <a:t>economic</a:t>
            </a:r>
            <a:r>
              <a:rPr lang="uk-UA" sz="1400" dirty="0">
                <a:solidFill>
                  <a:srgbClr val="000000"/>
                </a:solidFill>
                <a:effectLst/>
                <a:latin typeface="Century Gothic" panose="020B0502020202020204" pitchFamily="34" charset="0"/>
                <a:ea typeface="Times New Roman" panose="02020603050405020304" pitchFamily="18" charset="0"/>
              </a:rPr>
              <a:t> </a:t>
            </a:r>
            <a:r>
              <a:rPr lang="uk-UA" sz="1400" dirty="0" err="1">
                <a:solidFill>
                  <a:srgbClr val="000000"/>
                </a:solidFill>
                <a:effectLst/>
                <a:latin typeface="Century Gothic" panose="020B0502020202020204" pitchFamily="34" charset="0"/>
                <a:ea typeface="Times New Roman" panose="02020603050405020304" pitchFamily="18" charset="0"/>
              </a:rPr>
              <a:t>security</a:t>
            </a:r>
            <a:r>
              <a:rPr lang="uk-UA" sz="1400" dirty="0">
                <a:solidFill>
                  <a:srgbClr val="000000"/>
                </a:solidFill>
                <a:effectLst/>
                <a:latin typeface="Century Gothic" panose="020B0502020202020204" pitchFamily="34" charset="0"/>
                <a:ea typeface="Times New Roman" panose="02020603050405020304" pitchFamily="18" charset="0"/>
              </a:rPr>
              <a:t> </a:t>
            </a:r>
            <a:r>
              <a:rPr lang="uk-UA" sz="1400" dirty="0" err="1">
                <a:solidFill>
                  <a:srgbClr val="000000"/>
                </a:solidFill>
                <a:effectLst/>
                <a:latin typeface="Century Gothic" panose="020B0502020202020204" pitchFamily="34" charset="0"/>
                <a:ea typeface="Times New Roman" panose="02020603050405020304" pitchFamily="18" charset="0"/>
              </a:rPr>
              <a:t>system</a:t>
            </a:r>
            <a:r>
              <a:rPr lang="uk-UA" sz="1400" dirty="0">
                <a:solidFill>
                  <a:srgbClr val="000000"/>
                </a:solidFill>
                <a:effectLst/>
                <a:latin typeface="Century Gothic" panose="020B0502020202020204" pitchFamily="34" charset="0"/>
                <a:ea typeface="Times New Roman" panose="02020603050405020304" pitchFamily="18" charset="0"/>
              </a:rPr>
              <a:t> </a:t>
            </a:r>
            <a:r>
              <a:rPr lang="uk-UA" sz="1400" dirty="0" err="1">
                <a:solidFill>
                  <a:srgbClr val="000000"/>
                </a:solidFill>
                <a:effectLst/>
                <a:latin typeface="Century Gothic" panose="020B0502020202020204" pitchFamily="34" charset="0"/>
                <a:ea typeface="Times New Roman" panose="02020603050405020304" pitchFamily="18" charset="0"/>
              </a:rPr>
              <a:t>of</a:t>
            </a:r>
            <a:r>
              <a:rPr lang="uk-UA" sz="1400" dirty="0">
                <a:solidFill>
                  <a:srgbClr val="000000"/>
                </a:solidFill>
                <a:effectLst/>
                <a:latin typeface="Century Gothic" panose="020B0502020202020204" pitchFamily="34" charset="0"/>
                <a:ea typeface="Times New Roman" panose="02020603050405020304" pitchFamily="18" charset="0"/>
              </a:rPr>
              <a:t> </a:t>
            </a:r>
            <a:r>
              <a:rPr lang="uk-UA" sz="1400" dirty="0" err="1">
                <a:solidFill>
                  <a:srgbClr val="000000"/>
                </a:solidFill>
                <a:effectLst/>
                <a:latin typeface="Century Gothic" panose="020B0502020202020204" pitchFamily="34" charset="0"/>
                <a:ea typeface="Times New Roman" panose="02020603050405020304" pitchFamily="18" charset="0"/>
              </a:rPr>
              <a:t>Ukraine</a:t>
            </a:r>
            <a:endParaRPr lang="ru-UA" sz="1400" dirty="0">
              <a:effectLst/>
              <a:latin typeface="Century Gothic" panose="020B0502020202020204" pitchFamily="34" charset="0"/>
              <a:ea typeface="Calibri" panose="020F0502020204030204" pitchFamily="34" charset="0"/>
            </a:endParaRPr>
          </a:p>
          <a:p>
            <a:pPr indent="4763" algn="just">
              <a:lnSpc>
                <a:spcPct val="92000"/>
              </a:lnSpc>
              <a:spcAft>
                <a:spcPts val="1000"/>
              </a:spcAft>
            </a:pPr>
            <a:r>
              <a:rPr lang="en-US" sz="1400" dirty="0">
                <a:solidFill>
                  <a:srgbClr val="000000"/>
                </a:solidFill>
                <a:effectLst/>
                <a:latin typeface="Century Gothic" panose="020B0502020202020204" pitchFamily="34" charset="0"/>
                <a:ea typeface="Times New Roman" panose="02020603050405020304" pitchFamily="18" charset="0"/>
              </a:rPr>
              <a:t>   </a:t>
            </a:r>
            <a:r>
              <a:rPr lang="uk-UA" sz="1400" b="1" dirty="0">
                <a:solidFill>
                  <a:srgbClr val="000000"/>
                </a:solidFill>
                <a:effectLst/>
                <a:latin typeface="Century Gothic" panose="020B0502020202020204" pitchFamily="34" charset="0"/>
                <a:ea typeface="Times New Roman" panose="02020603050405020304" pitchFamily="18" charset="0"/>
              </a:rPr>
              <a:t>2.2.</a:t>
            </a:r>
            <a:r>
              <a:rPr lang="uk-UA" sz="1400" dirty="0">
                <a:solidFill>
                  <a:srgbClr val="000000"/>
                </a:solidFill>
                <a:effectLst/>
                <a:latin typeface="Century Gothic" panose="020B0502020202020204" pitchFamily="34" charset="0"/>
                <a:ea typeface="Times New Roman" panose="02020603050405020304" pitchFamily="18" charset="0"/>
              </a:rPr>
              <a:t> </a:t>
            </a:r>
            <a:r>
              <a:rPr lang="uk-UA" sz="1400" dirty="0" err="1">
                <a:solidFill>
                  <a:srgbClr val="000000"/>
                </a:solidFill>
                <a:effectLst/>
                <a:latin typeface="Century Gothic" panose="020B0502020202020204" pitchFamily="34" charset="0"/>
                <a:ea typeface="Times New Roman" panose="02020603050405020304" pitchFamily="18" charset="0"/>
              </a:rPr>
              <a:t>Peculiarities</a:t>
            </a:r>
            <a:r>
              <a:rPr lang="uk-UA" sz="1400" dirty="0">
                <a:solidFill>
                  <a:srgbClr val="000000"/>
                </a:solidFill>
                <a:effectLst/>
                <a:latin typeface="Century Gothic" panose="020B0502020202020204" pitchFamily="34" charset="0"/>
                <a:ea typeface="Times New Roman" panose="02020603050405020304" pitchFamily="18" charset="0"/>
              </a:rPr>
              <a:t> </a:t>
            </a:r>
            <a:r>
              <a:rPr lang="uk-UA" sz="1400" dirty="0" err="1">
                <a:solidFill>
                  <a:srgbClr val="000000"/>
                </a:solidFill>
                <a:effectLst/>
                <a:latin typeface="Century Gothic" panose="020B0502020202020204" pitchFamily="34" charset="0"/>
                <a:ea typeface="Times New Roman" panose="02020603050405020304" pitchFamily="18" charset="0"/>
              </a:rPr>
              <a:t>of</a:t>
            </a:r>
            <a:r>
              <a:rPr lang="uk-UA" sz="1400" dirty="0">
                <a:solidFill>
                  <a:srgbClr val="000000"/>
                </a:solidFill>
                <a:effectLst/>
                <a:latin typeface="Century Gothic" panose="020B0502020202020204" pitchFamily="34" charset="0"/>
                <a:ea typeface="Times New Roman" panose="02020603050405020304" pitchFamily="18" charset="0"/>
              </a:rPr>
              <a:t> </a:t>
            </a:r>
            <a:r>
              <a:rPr lang="uk-UA" sz="1400" dirty="0" err="1">
                <a:solidFill>
                  <a:srgbClr val="000000"/>
                </a:solidFill>
                <a:effectLst/>
                <a:latin typeface="Century Gothic" panose="020B0502020202020204" pitchFamily="34" charset="0"/>
                <a:ea typeface="Times New Roman" panose="02020603050405020304" pitchFamily="18" charset="0"/>
              </a:rPr>
              <a:t>using</a:t>
            </a:r>
            <a:r>
              <a:rPr lang="uk-UA" sz="1400" dirty="0">
                <a:solidFill>
                  <a:srgbClr val="000000"/>
                </a:solidFill>
                <a:effectLst/>
                <a:latin typeface="Century Gothic" panose="020B0502020202020204" pitchFamily="34" charset="0"/>
                <a:ea typeface="Times New Roman" panose="02020603050405020304" pitchFamily="18" charset="0"/>
              </a:rPr>
              <a:t> </a:t>
            </a:r>
            <a:r>
              <a:rPr lang="uk-UA" sz="1400" dirty="0" err="1">
                <a:solidFill>
                  <a:srgbClr val="000000"/>
                </a:solidFill>
                <a:effectLst/>
                <a:latin typeface="Century Gothic" panose="020B0502020202020204" pitchFamily="34" charset="0"/>
                <a:ea typeface="Times New Roman" panose="02020603050405020304" pitchFamily="18" charset="0"/>
              </a:rPr>
              <a:t>the</a:t>
            </a:r>
            <a:r>
              <a:rPr lang="uk-UA" sz="1400" dirty="0">
                <a:solidFill>
                  <a:srgbClr val="000000"/>
                </a:solidFill>
                <a:effectLst/>
                <a:latin typeface="Century Gothic" panose="020B0502020202020204" pitchFamily="34" charset="0"/>
                <a:ea typeface="Times New Roman" panose="02020603050405020304" pitchFamily="18" charset="0"/>
              </a:rPr>
              <a:t> </a:t>
            </a:r>
            <a:r>
              <a:rPr lang="uk-UA" sz="1400" dirty="0" err="1">
                <a:solidFill>
                  <a:srgbClr val="000000"/>
                </a:solidFill>
                <a:effectLst/>
                <a:latin typeface="Century Gothic" panose="020B0502020202020204" pitchFamily="34" charset="0"/>
                <a:ea typeface="Times New Roman" panose="02020603050405020304" pitchFamily="18" charset="0"/>
              </a:rPr>
              <a:t>method</a:t>
            </a:r>
            <a:r>
              <a:rPr lang="uk-UA" sz="1400" dirty="0">
                <a:solidFill>
                  <a:srgbClr val="000000"/>
                </a:solidFill>
                <a:effectLst/>
                <a:latin typeface="Century Gothic" panose="020B0502020202020204" pitchFamily="34" charset="0"/>
                <a:ea typeface="Times New Roman" panose="02020603050405020304" pitchFamily="18" charset="0"/>
              </a:rPr>
              <a:t> </a:t>
            </a:r>
            <a:r>
              <a:rPr lang="uk-UA" sz="1400" dirty="0" err="1">
                <a:solidFill>
                  <a:srgbClr val="000000"/>
                </a:solidFill>
                <a:effectLst/>
                <a:latin typeface="Century Gothic" panose="020B0502020202020204" pitchFamily="34" charset="0"/>
                <a:ea typeface="Times New Roman" panose="02020603050405020304" pitchFamily="18" charset="0"/>
              </a:rPr>
              <a:t>of</a:t>
            </a:r>
            <a:r>
              <a:rPr lang="uk-UA" sz="1400" dirty="0">
                <a:solidFill>
                  <a:srgbClr val="000000"/>
                </a:solidFill>
                <a:effectLst/>
                <a:latin typeface="Century Gothic" panose="020B0502020202020204" pitchFamily="34" charset="0"/>
                <a:ea typeface="Times New Roman" panose="02020603050405020304" pitchFamily="18" charset="0"/>
              </a:rPr>
              <a:t> </a:t>
            </a:r>
            <a:r>
              <a:rPr lang="uk-UA" sz="1400" dirty="0" err="1">
                <a:solidFill>
                  <a:srgbClr val="000000"/>
                </a:solidFill>
                <a:effectLst/>
                <a:latin typeface="Century Gothic" panose="020B0502020202020204" pitchFamily="34" charset="0"/>
                <a:ea typeface="Times New Roman" panose="02020603050405020304" pitchFamily="18" charset="0"/>
              </a:rPr>
              <a:t>customs</a:t>
            </a:r>
            <a:r>
              <a:rPr lang="uk-UA" sz="1400" dirty="0">
                <a:solidFill>
                  <a:srgbClr val="000000"/>
                </a:solidFill>
                <a:effectLst/>
                <a:latin typeface="Century Gothic" panose="020B0502020202020204" pitchFamily="34" charset="0"/>
                <a:ea typeface="Times New Roman" panose="02020603050405020304" pitchFamily="18" charset="0"/>
              </a:rPr>
              <a:t> </a:t>
            </a:r>
            <a:r>
              <a:rPr lang="uk-UA" sz="1400" dirty="0" err="1">
                <a:solidFill>
                  <a:srgbClr val="000000"/>
                </a:solidFill>
                <a:effectLst/>
                <a:latin typeface="Century Gothic" panose="020B0502020202020204" pitchFamily="34" charset="0"/>
                <a:ea typeface="Times New Roman" panose="02020603050405020304" pitchFamily="18" charset="0"/>
              </a:rPr>
              <a:t>risk</a:t>
            </a:r>
            <a:r>
              <a:rPr lang="uk-UA" sz="1400" dirty="0">
                <a:solidFill>
                  <a:srgbClr val="000000"/>
                </a:solidFill>
                <a:effectLst/>
                <a:latin typeface="Century Gothic" panose="020B0502020202020204" pitchFamily="34" charset="0"/>
                <a:ea typeface="Times New Roman" panose="02020603050405020304" pitchFamily="18" charset="0"/>
              </a:rPr>
              <a:t> </a:t>
            </a:r>
            <a:r>
              <a:rPr lang="uk-UA" sz="1400" dirty="0" err="1">
                <a:solidFill>
                  <a:srgbClr val="000000"/>
                </a:solidFill>
                <a:effectLst/>
                <a:latin typeface="Century Gothic" panose="020B0502020202020204" pitchFamily="34" charset="0"/>
                <a:ea typeface="Times New Roman" panose="02020603050405020304" pitchFamily="18" charset="0"/>
              </a:rPr>
              <a:t>analysis</a:t>
            </a:r>
            <a:r>
              <a:rPr lang="uk-UA" sz="1400" dirty="0">
                <a:solidFill>
                  <a:srgbClr val="000000"/>
                </a:solidFill>
                <a:effectLst/>
                <a:latin typeface="Century Gothic" panose="020B0502020202020204" pitchFamily="34" charset="0"/>
                <a:ea typeface="Times New Roman" panose="02020603050405020304" pitchFamily="18" charset="0"/>
              </a:rPr>
              <a:t> </a:t>
            </a:r>
            <a:r>
              <a:rPr lang="uk-UA" sz="1400" dirty="0" err="1">
                <a:solidFill>
                  <a:srgbClr val="000000"/>
                </a:solidFill>
                <a:effectLst/>
                <a:latin typeface="Century Gothic" panose="020B0502020202020204" pitchFamily="34" charset="0"/>
                <a:ea typeface="Times New Roman" panose="02020603050405020304" pitchFamily="18" charset="0"/>
              </a:rPr>
              <a:t>and</a:t>
            </a:r>
            <a:r>
              <a:rPr lang="uk-UA" sz="1400" dirty="0">
                <a:solidFill>
                  <a:srgbClr val="000000"/>
                </a:solidFill>
                <a:effectLst/>
                <a:latin typeface="Century Gothic" panose="020B0502020202020204" pitchFamily="34" charset="0"/>
                <a:ea typeface="Times New Roman" panose="02020603050405020304" pitchFamily="18" charset="0"/>
              </a:rPr>
              <a:t> </a:t>
            </a:r>
            <a:r>
              <a:rPr lang="uk-UA" sz="1400" dirty="0" err="1">
                <a:solidFill>
                  <a:srgbClr val="000000"/>
                </a:solidFill>
                <a:effectLst/>
                <a:latin typeface="Century Gothic" panose="020B0502020202020204" pitchFamily="34" charset="0"/>
                <a:ea typeface="Times New Roman" panose="02020603050405020304" pitchFamily="18" charset="0"/>
              </a:rPr>
              <a:t>management</a:t>
            </a:r>
            <a:r>
              <a:rPr lang="uk-UA" sz="1400" dirty="0">
                <a:solidFill>
                  <a:srgbClr val="000000"/>
                </a:solidFill>
                <a:effectLst/>
                <a:latin typeface="Century Gothic" panose="020B0502020202020204" pitchFamily="34" charset="0"/>
                <a:ea typeface="Times New Roman" panose="02020603050405020304" pitchFamily="18" charset="0"/>
              </a:rPr>
              <a:t> </a:t>
            </a:r>
            <a:r>
              <a:rPr lang="uk-UA" sz="1400" dirty="0" err="1">
                <a:solidFill>
                  <a:srgbClr val="000000"/>
                </a:solidFill>
                <a:effectLst/>
                <a:latin typeface="Century Gothic" panose="020B0502020202020204" pitchFamily="34" charset="0"/>
                <a:ea typeface="Times New Roman" panose="02020603050405020304" pitchFamily="18" charset="0"/>
              </a:rPr>
              <a:t>to</a:t>
            </a:r>
            <a:r>
              <a:rPr lang="uk-UA" sz="1400" dirty="0">
                <a:solidFill>
                  <a:srgbClr val="000000"/>
                </a:solidFill>
                <a:effectLst/>
                <a:latin typeface="Century Gothic" panose="020B0502020202020204" pitchFamily="34" charset="0"/>
                <a:ea typeface="Times New Roman" panose="02020603050405020304" pitchFamily="18" charset="0"/>
              </a:rPr>
              <a:t> </a:t>
            </a:r>
            <a:r>
              <a:rPr lang="uk-UA" sz="1400" dirty="0" err="1">
                <a:solidFill>
                  <a:srgbClr val="000000"/>
                </a:solidFill>
                <a:effectLst/>
                <a:latin typeface="Century Gothic" panose="020B0502020202020204" pitchFamily="34" charset="0"/>
                <a:ea typeface="Times New Roman" panose="02020603050405020304" pitchFamily="18" charset="0"/>
              </a:rPr>
              <a:t>ensure</a:t>
            </a:r>
            <a:r>
              <a:rPr lang="uk-UA" sz="1400" dirty="0">
                <a:solidFill>
                  <a:srgbClr val="000000"/>
                </a:solidFill>
                <a:effectLst/>
                <a:latin typeface="Century Gothic" panose="020B0502020202020204" pitchFamily="34" charset="0"/>
                <a:ea typeface="Times New Roman" panose="02020603050405020304" pitchFamily="18" charset="0"/>
              </a:rPr>
              <a:t> </a:t>
            </a:r>
            <a:r>
              <a:rPr lang="uk-UA" sz="1400" dirty="0" err="1">
                <a:solidFill>
                  <a:srgbClr val="000000"/>
                </a:solidFill>
                <a:effectLst/>
                <a:latin typeface="Century Gothic" panose="020B0502020202020204" pitchFamily="34" charset="0"/>
                <a:ea typeface="Times New Roman" panose="02020603050405020304" pitchFamily="18" charset="0"/>
              </a:rPr>
              <a:t>customs</a:t>
            </a:r>
            <a:r>
              <a:rPr lang="uk-UA" sz="1400" dirty="0">
                <a:solidFill>
                  <a:srgbClr val="000000"/>
                </a:solidFill>
                <a:effectLst/>
                <a:latin typeface="Century Gothic" panose="020B0502020202020204" pitchFamily="34" charset="0"/>
                <a:ea typeface="Times New Roman" panose="02020603050405020304" pitchFamily="18" charset="0"/>
              </a:rPr>
              <a:t> </a:t>
            </a:r>
            <a:r>
              <a:rPr lang="uk-UA" sz="1400" dirty="0" err="1">
                <a:solidFill>
                  <a:srgbClr val="000000"/>
                </a:solidFill>
                <a:effectLst/>
                <a:latin typeface="Century Gothic" panose="020B0502020202020204" pitchFamily="34" charset="0"/>
                <a:ea typeface="Times New Roman" panose="02020603050405020304" pitchFamily="18" charset="0"/>
              </a:rPr>
              <a:t>security</a:t>
            </a:r>
            <a:endParaRPr lang="ru-UA" sz="1400" dirty="0">
              <a:effectLst/>
              <a:latin typeface="Century Gothic" panose="020B0502020202020204" pitchFamily="34" charset="0"/>
              <a:ea typeface="Calibri" panose="020F0502020204030204" pitchFamily="34" charset="0"/>
            </a:endParaRPr>
          </a:p>
          <a:p>
            <a:pPr indent="4763" algn="just">
              <a:lnSpc>
                <a:spcPct val="92000"/>
              </a:lnSpc>
              <a:spcAft>
                <a:spcPts val="1000"/>
              </a:spcAft>
            </a:pPr>
            <a:r>
              <a:rPr lang="en-US" sz="1400" dirty="0">
                <a:solidFill>
                  <a:srgbClr val="000000"/>
                </a:solidFill>
                <a:effectLst/>
                <a:latin typeface="Century Gothic" panose="020B0502020202020204" pitchFamily="34" charset="0"/>
                <a:ea typeface="Times New Roman" panose="02020603050405020304" pitchFamily="18" charset="0"/>
              </a:rPr>
              <a:t>   </a:t>
            </a:r>
            <a:r>
              <a:rPr lang="uk-UA" sz="1400" b="1" dirty="0">
                <a:solidFill>
                  <a:srgbClr val="000000"/>
                </a:solidFill>
                <a:effectLst/>
                <a:latin typeface="Century Gothic" panose="020B0502020202020204" pitchFamily="34" charset="0"/>
                <a:ea typeface="Times New Roman" panose="02020603050405020304" pitchFamily="18" charset="0"/>
              </a:rPr>
              <a:t>2.3.</a:t>
            </a:r>
            <a:r>
              <a:rPr lang="uk-UA" sz="1400" dirty="0">
                <a:solidFill>
                  <a:srgbClr val="000000"/>
                </a:solidFill>
                <a:effectLst/>
                <a:latin typeface="Century Gothic" panose="020B0502020202020204" pitchFamily="34" charset="0"/>
                <a:ea typeface="Times New Roman" panose="02020603050405020304" pitchFamily="18" charset="0"/>
              </a:rPr>
              <a:t> </a:t>
            </a:r>
            <a:r>
              <a:rPr lang="uk-UA" sz="1400" dirty="0" err="1">
                <a:solidFill>
                  <a:srgbClr val="000000"/>
                </a:solidFill>
                <a:effectLst/>
                <a:latin typeface="Century Gothic" panose="020B0502020202020204" pitchFamily="34" charset="0"/>
                <a:ea typeface="Times New Roman" panose="02020603050405020304" pitchFamily="18" charset="0"/>
              </a:rPr>
              <a:t>Application</a:t>
            </a:r>
            <a:r>
              <a:rPr lang="uk-UA" sz="1400" dirty="0">
                <a:solidFill>
                  <a:srgbClr val="000000"/>
                </a:solidFill>
                <a:effectLst/>
                <a:latin typeface="Century Gothic" panose="020B0502020202020204" pitchFamily="34" charset="0"/>
                <a:ea typeface="Times New Roman" panose="02020603050405020304" pitchFamily="18" charset="0"/>
              </a:rPr>
              <a:t> </a:t>
            </a:r>
            <a:r>
              <a:rPr lang="uk-UA" sz="1400" dirty="0" err="1">
                <a:solidFill>
                  <a:srgbClr val="000000"/>
                </a:solidFill>
                <a:effectLst/>
                <a:latin typeface="Century Gothic" panose="020B0502020202020204" pitchFamily="34" charset="0"/>
                <a:ea typeface="Times New Roman" panose="02020603050405020304" pitchFamily="18" charset="0"/>
              </a:rPr>
              <a:t>of</a:t>
            </a:r>
            <a:r>
              <a:rPr lang="uk-UA" sz="1400" dirty="0">
                <a:solidFill>
                  <a:srgbClr val="000000"/>
                </a:solidFill>
                <a:effectLst/>
                <a:latin typeface="Century Gothic" panose="020B0502020202020204" pitchFamily="34" charset="0"/>
                <a:ea typeface="Times New Roman" panose="02020603050405020304" pitchFamily="18" charset="0"/>
              </a:rPr>
              <a:t> </a:t>
            </a:r>
            <a:r>
              <a:rPr lang="uk-UA" sz="1400" dirty="0" err="1">
                <a:solidFill>
                  <a:srgbClr val="000000"/>
                </a:solidFill>
                <a:effectLst/>
                <a:latin typeface="Century Gothic" panose="020B0502020202020204" pitchFamily="34" charset="0"/>
                <a:ea typeface="Times New Roman" panose="02020603050405020304" pitchFamily="18" charset="0"/>
              </a:rPr>
              <a:t>the</a:t>
            </a:r>
            <a:r>
              <a:rPr lang="uk-UA" sz="1400" dirty="0">
                <a:solidFill>
                  <a:srgbClr val="000000"/>
                </a:solidFill>
                <a:effectLst/>
                <a:latin typeface="Century Gothic" panose="020B0502020202020204" pitchFamily="34" charset="0"/>
                <a:ea typeface="Times New Roman" panose="02020603050405020304" pitchFamily="18" charset="0"/>
              </a:rPr>
              <a:t> </a:t>
            </a:r>
            <a:r>
              <a:rPr lang="uk-UA" sz="1400" dirty="0" err="1">
                <a:solidFill>
                  <a:srgbClr val="000000"/>
                </a:solidFill>
                <a:effectLst/>
                <a:latin typeface="Century Gothic" panose="020B0502020202020204" pitchFamily="34" charset="0"/>
                <a:ea typeface="Times New Roman" panose="02020603050405020304" pitchFamily="18" charset="0"/>
              </a:rPr>
              <a:t>customs</a:t>
            </a:r>
            <a:r>
              <a:rPr lang="uk-UA" sz="1400" dirty="0">
                <a:solidFill>
                  <a:srgbClr val="000000"/>
                </a:solidFill>
                <a:effectLst/>
                <a:latin typeface="Century Gothic" panose="020B0502020202020204" pitchFamily="34" charset="0"/>
                <a:ea typeface="Times New Roman" panose="02020603050405020304" pitchFamily="18" charset="0"/>
              </a:rPr>
              <a:t> </a:t>
            </a:r>
            <a:r>
              <a:rPr lang="uk-UA" sz="1400" dirty="0" err="1">
                <a:solidFill>
                  <a:srgbClr val="000000"/>
                </a:solidFill>
                <a:effectLst/>
                <a:latin typeface="Century Gothic" panose="020B0502020202020204" pitchFamily="34" charset="0"/>
                <a:ea typeface="Times New Roman" panose="02020603050405020304" pitchFamily="18" charset="0"/>
              </a:rPr>
              <a:t>post-audit</a:t>
            </a:r>
            <a:r>
              <a:rPr lang="uk-UA" sz="1400" dirty="0">
                <a:solidFill>
                  <a:srgbClr val="000000"/>
                </a:solidFill>
                <a:effectLst/>
                <a:latin typeface="Century Gothic" panose="020B0502020202020204" pitchFamily="34" charset="0"/>
                <a:ea typeface="Times New Roman" panose="02020603050405020304" pitchFamily="18" charset="0"/>
              </a:rPr>
              <a:t> </a:t>
            </a:r>
            <a:r>
              <a:rPr lang="uk-UA" sz="1400" dirty="0" err="1">
                <a:solidFill>
                  <a:srgbClr val="000000"/>
                </a:solidFill>
                <a:effectLst/>
                <a:latin typeface="Century Gothic" panose="020B0502020202020204" pitchFamily="34" charset="0"/>
                <a:ea typeface="Times New Roman" panose="02020603050405020304" pitchFamily="18" charset="0"/>
              </a:rPr>
              <a:t>method</a:t>
            </a:r>
            <a:r>
              <a:rPr lang="uk-UA" sz="1400" dirty="0">
                <a:solidFill>
                  <a:srgbClr val="000000"/>
                </a:solidFill>
                <a:effectLst/>
                <a:latin typeface="Century Gothic" panose="020B0502020202020204" pitchFamily="34" charset="0"/>
                <a:ea typeface="Times New Roman" panose="02020603050405020304" pitchFamily="18" charset="0"/>
              </a:rPr>
              <a:t> </a:t>
            </a:r>
            <a:r>
              <a:rPr lang="uk-UA" sz="1400" dirty="0" err="1">
                <a:solidFill>
                  <a:srgbClr val="000000"/>
                </a:solidFill>
                <a:effectLst/>
                <a:latin typeface="Century Gothic" panose="020B0502020202020204" pitchFamily="34" charset="0"/>
                <a:ea typeface="Times New Roman" panose="02020603050405020304" pitchFamily="18" charset="0"/>
              </a:rPr>
              <a:t>as</a:t>
            </a:r>
            <a:r>
              <a:rPr lang="uk-UA" sz="1400" dirty="0">
                <a:solidFill>
                  <a:srgbClr val="000000"/>
                </a:solidFill>
                <a:effectLst/>
                <a:latin typeface="Century Gothic" panose="020B0502020202020204" pitchFamily="34" charset="0"/>
                <a:ea typeface="Times New Roman" panose="02020603050405020304" pitchFamily="18" charset="0"/>
              </a:rPr>
              <a:t> </a:t>
            </a:r>
            <a:r>
              <a:rPr lang="uk-UA" sz="1400" dirty="0" err="1">
                <a:solidFill>
                  <a:srgbClr val="000000"/>
                </a:solidFill>
                <a:effectLst/>
                <a:latin typeface="Century Gothic" panose="020B0502020202020204" pitchFamily="34" charset="0"/>
                <a:ea typeface="Times New Roman" panose="02020603050405020304" pitchFamily="18" charset="0"/>
              </a:rPr>
              <a:t>an</a:t>
            </a:r>
            <a:r>
              <a:rPr lang="uk-UA" sz="1400" dirty="0">
                <a:solidFill>
                  <a:srgbClr val="000000"/>
                </a:solidFill>
                <a:effectLst/>
                <a:latin typeface="Century Gothic" panose="020B0502020202020204" pitchFamily="34" charset="0"/>
                <a:ea typeface="Times New Roman" panose="02020603050405020304" pitchFamily="18" charset="0"/>
              </a:rPr>
              <a:t> </a:t>
            </a:r>
            <a:r>
              <a:rPr lang="uk-UA" sz="1400" dirty="0" err="1">
                <a:solidFill>
                  <a:srgbClr val="000000"/>
                </a:solidFill>
                <a:effectLst/>
                <a:latin typeface="Century Gothic" panose="020B0502020202020204" pitchFamily="34" charset="0"/>
                <a:ea typeface="Times New Roman" panose="02020603050405020304" pitchFamily="18" charset="0"/>
              </a:rPr>
              <a:t>implementation</a:t>
            </a:r>
            <a:r>
              <a:rPr lang="uk-UA" sz="1400" dirty="0">
                <a:solidFill>
                  <a:srgbClr val="000000"/>
                </a:solidFill>
                <a:effectLst/>
                <a:latin typeface="Century Gothic" panose="020B0502020202020204" pitchFamily="34" charset="0"/>
                <a:ea typeface="Times New Roman" panose="02020603050405020304" pitchFamily="18" charset="0"/>
              </a:rPr>
              <a:t> </a:t>
            </a:r>
            <a:r>
              <a:rPr lang="uk-UA" sz="1400" dirty="0" err="1">
                <a:solidFill>
                  <a:srgbClr val="000000"/>
                </a:solidFill>
                <a:effectLst/>
                <a:latin typeface="Century Gothic" panose="020B0502020202020204" pitchFamily="34" charset="0"/>
                <a:ea typeface="Times New Roman" panose="02020603050405020304" pitchFamily="18" charset="0"/>
              </a:rPr>
              <a:t>of</a:t>
            </a:r>
            <a:r>
              <a:rPr lang="uk-UA" sz="1400" dirty="0">
                <a:solidFill>
                  <a:srgbClr val="000000"/>
                </a:solidFill>
                <a:effectLst/>
                <a:latin typeface="Century Gothic" panose="020B0502020202020204" pitchFamily="34" charset="0"/>
                <a:ea typeface="Times New Roman" panose="02020603050405020304" pitchFamily="18" charset="0"/>
              </a:rPr>
              <a:t> </a:t>
            </a:r>
            <a:r>
              <a:rPr lang="uk-UA" sz="1400" dirty="0" err="1">
                <a:solidFill>
                  <a:srgbClr val="000000"/>
                </a:solidFill>
                <a:effectLst/>
                <a:latin typeface="Century Gothic" panose="020B0502020202020204" pitchFamily="34" charset="0"/>
                <a:ea typeface="Times New Roman" panose="02020603050405020304" pitchFamily="18" charset="0"/>
              </a:rPr>
              <a:t>international</a:t>
            </a:r>
            <a:r>
              <a:rPr lang="uk-UA" sz="1400" dirty="0">
                <a:solidFill>
                  <a:srgbClr val="000000"/>
                </a:solidFill>
                <a:effectLst/>
                <a:latin typeface="Century Gothic" panose="020B0502020202020204" pitchFamily="34" charset="0"/>
                <a:ea typeface="Times New Roman" panose="02020603050405020304" pitchFamily="18" charset="0"/>
              </a:rPr>
              <a:t> </a:t>
            </a:r>
            <a:r>
              <a:rPr lang="uk-UA" sz="1400" dirty="0" err="1">
                <a:solidFill>
                  <a:srgbClr val="000000"/>
                </a:solidFill>
                <a:effectLst/>
                <a:latin typeface="Century Gothic" panose="020B0502020202020204" pitchFamily="34" charset="0"/>
                <a:ea typeface="Times New Roman" panose="02020603050405020304" pitchFamily="18" charset="0"/>
              </a:rPr>
              <a:t>experience</a:t>
            </a:r>
            <a:endParaRPr lang="ru-UA" sz="1400" dirty="0">
              <a:effectLst/>
              <a:latin typeface="Century Gothic" panose="020B0502020202020204" pitchFamily="34" charset="0"/>
              <a:ea typeface="Calibri" panose="020F0502020204030204" pitchFamily="34" charset="0"/>
            </a:endParaRPr>
          </a:p>
        </p:txBody>
      </p:sp>
    </p:spTree>
    <p:extLst>
      <p:ext uri="{BB962C8B-B14F-4D97-AF65-F5344CB8AC3E}">
        <p14:creationId xmlns:p14="http://schemas.microsoft.com/office/powerpoint/2010/main" val="14098206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6815328" y="1960131"/>
            <a:ext cx="133350" cy="1949450"/>
          </a:xfrm>
          <a:custGeom>
            <a:avLst/>
            <a:gdLst/>
            <a:ahLst/>
            <a:cxnLst/>
            <a:rect l="l" t="t" r="r" b="b"/>
            <a:pathLst>
              <a:path w="133350" h="1949450">
                <a:moveTo>
                  <a:pt x="133107" y="0"/>
                </a:moveTo>
                <a:lnTo>
                  <a:pt x="0" y="0"/>
                </a:lnTo>
                <a:lnTo>
                  <a:pt x="0" y="1949069"/>
                </a:lnTo>
                <a:lnTo>
                  <a:pt x="133107" y="1949069"/>
                </a:lnTo>
                <a:lnTo>
                  <a:pt x="133107" y="0"/>
                </a:lnTo>
                <a:close/>
              </a:path>
            </a:pathLst>
          </a:custGeom>
          <a:solidFill>
            <a:srgbClr val="DB7462"/>
          </a:solidFill>
        </p:spPr>
        <p:txBody>
          <a:bodyPr wrap="square" lIns="0" tIns="0" rIns="0" bIns="0" rtlCol="0"/>
          <a:lstStyle/>
          <a:p>
            <a:endParaRPr/>
          </a:p>
        </p:txBody>
      </p:sp>
      <p:sp>
        <p:nvSpPr>
          <p:cNvPr id="3" name="object 3"/>
          <p:cNvSpPr/>
          <p:nvPr/>
        </p:nvSpPr>
        <p:spPr>
          <a:xfrm>
            <a:off x="0" y="3563"/>
            <a:ext cx="133350" cy="1232535"/>
          </a:xfrm>
          <a:custGeom>
            <a:avLst/>
            <a:gdLst/>
            <a:ahLst/>
            <a:cxnLst/>
            <a:rect l="l" t="t" r="r" b="b"/>
            <a:pathLst>
              <a:path w="133350" h="1232535">
                <a:moveTo>
                  <a:pt x="0" y="1232425"/>
                </a:moveTo>
                <a:lnTo>
                  <a:pt x="133107" y="1232425"/>
                </a:lnTo>
                <a:lnTo>
                  <a:pt x="133107" y="0"/>
                </a:lnTo>
                <a:lnTo>
                  <a:pt x="0" y="0"/>
                </a:lnTo>
                <a:lnTo>
                  <a:pt x="0" y="1232425"/>
                </a:lnTo>
                <a:close/>
              </a:path>
            </a:pathLst>
          </a:custGeom>
          <a:solidFill>
            <a:srgbClr val="DB7462"/>
          </a:solidFill>
        </p:spPr>
        <p:txBody>
          <a:bodyPr wrap="square" lIns="0" tIns="0" rIns="0" bIns="0" rtlCol="0"/>
          <a:lstStyle/>
          <a:p>
            <a:endParaRPr/>
          </a:p>
        </p:txBody>
      </p:sp>
      <p:sp>
        <p:nvSpPr>
          <p:cNvPr id="5" name="object 5"/>
          <p:cNvSpPr txBox="1">
            <a:spLocks noGrp="1"/>
          </p:cNvSpPr>
          <p:nvPr>
            <p:ph type="title"/>
          </p:nvPr>
        </p:nvSpPr>
        <p:spPr>
          <a:xfrm>
            <a:off x="366186" y="619830"/>
            <a:ext cx="6217879" cy="319959"/>
          </a:xfrm>
          <a:prstGeom prst="rect">
            <a:avLst/>
          </a:prstGeom>
        </p:spPr>
        <p:txBody>
          <a:bodyPr vert="horz" wrap="square" lIns="0" tIns="12065" rIns="0" bIns="0" rtlCol="0">
            <a:spAutoFit/>
          </a:bodyPr>
          <a:lstStyle/>
          <a:p>
            <a:pPr marL="475615">
              <a:lnSpc>
                <a:spcPct val="100000"/>
              </a:lnSpc>
              <a:spcBef>
                <a:spcPts val="95"/>
              </a:spcBef>
            </a:pPr>
            <a:r>
              <a:rPr sz="2000" spc="250" dirty="0">
                <a:solidFill>
                  <a:schemeClr val="tx1"/>
                </a:solidFill>
                <a:latin typeface="Century Gothic" panose="020B0502020202020204" pitchFamily="34" charset="0"/>
              </a:rPr>
              <a:t>INTRODUCTION</a:t>
            </a:r>
          </a:p>
        </p:txBody>
      </p:sp>
      <p:sp>
        <p:nvSpPr>
          <p:cNvPr id="6" name="object 6"/>
          <p:cNvSpPr txBox="1"/>
          <p:nvPr/>
        </p:nvSpPr>
        <p:spPr>
          <a:xfrm>
            <a:off x="545033" y="1273975"/>
            <a:ext cx="2518410" cy="1740220"/>
          </a:xfrm>
          <a:prstGeom prst="rect">
            <a:avLst/>
          </a:prstGeom>
        </p:spPr>
        <p:txBody>
          <a:bodyPr vert="horz" wrap="square" lIns="0" tIns="16510" rIns="0" bIns="0" rtlCol="0">
            <a:spAutoFit/>
          </a:bodyPr>
          <a:lstStyle/>
          <a:p>
            <a:pPr marL="12065" marR="5080" algn="ctr">
              <a:lnSpc>
                <a:spcPct val="99800"/>
              </a:lnSpc>
              <a:spcBef>
                <a:spcPts val="130"/>
              </a:spcBef>
            </a:pPr>
            <a:r>
              <a:rPr sz="1400" spc="-145" dirty="0">
                <a:solidFill>
                  <a:srgbClr val="B65341"/>
                </a:solidFill>
                <a:latin typeface="Century Gothic"/>
                <a:cs typeface="Century Gothic"/>
              </a:rPr>
              <a:t>Welcome</a:t>
            </a:r>
            <a:r>
              <a:rPr sz="1400" spc="-30" dirty="0">
                <a:solidFill>
                  <a:srgbClr val="B65341"/>
                </a:solidFill>
                <a:latin typeface="Century Gothic"/>
                <a:cs typeface="Century Gothic"/>
              </a:rPr>
              <a:t> </a:t>
            </a:r>
            <a:r>
              <a:rPr sz="1400" spc="-110" dirty="0">
                <a:solidFill>
                  <a:srgbClr val="B65341"/>
                </a:solidFill>
                <a:latin typeface="Century Gothic"/>
                <a:cs typeface="Century Gothic"/>
              </a:rPr>
              <a:t>to</a:t>
            </a:r>
            <a:r>
              <a:rPr sz="1400" spc="-25" dirty="0">
                <a:solidFill>
                  <a:srgbClr val="B65341"/>
                </a:solidFill>
                <a:latin typeface="Century Gothic"/>
                <a:cs typeface="Century Gothic"/>
              </a:rPr>
              <a:t> </a:t>
            </a:r>
            <a:r>
              <a:rPr sz="1400" spc="-105" dirty="0">
                <a:solidFill>
                  <a:srgbClr val="B65341"/>
                </a:solidFill>
                <a:latin typeface="Century Gothic"/>
                <a:cs typeface="Century Gothic"/>
              </a:rPr>
              <a:t>the</a:t>
            </a:r>
            <a:r>
              <a:rPr sz="1400" spc="-30" dirty="0">
                <a:solidFill>
                  <a:srgbClr val="B65341"/>
                </a:solidFill>
                <a:latin typeface="Century Gothic"/>
                <a:cs typeface="Century Gothic"/>
              </a:rPr>
              <a:t> </a:t>
            </a:r>
            <a:r>
              <a:rPr sz="1400" spc="-80" dirty="0">
                <a:solidFill>
                  <a:srgbClr val="B65341"/>
                </a:solidFill>
                <a:latin typeface="Century Gothic"/>
                <a:cs typeface="Century Gothic"/>
              </a:rPr>
              <a:t>presentation</a:t>
            </a:r>
            <a:r>
              <a:rPr sz="1400" spc="-25" dirty="0">
                <a:solidFill>
                  <a:srgbClr val="B65341"/>
                </a:solidFill>
                <a:latin typeface="Century Gothic"/>
                <a:cs typeface="Century Gothic"/>
              </a:rPr>
              <a:t> </a:t>
            </a:r>
            <a:r>
              <a:rPr sz="1400" spc="-114" dirty="0">
                <a:solidFill>
                  <a:srgbClr val="B65341"/>
                </a:solidFill>
                <a:latin typeface="Century Gothic"/>
                <a:cs typeface="Century Gothic"/>
              </a:rPr>
              <a:t>on</a:t>
            </a:r>
            <a:r>
              <a:rPr sz="1400" spc="-25" dirty="0">
                <a:solidFill>
                  <a:srgbClr val="B65341"/>
                </a:solidFill>
                <a:latin typeface="Century Gothic"/>
                <a:cs typeface="Century Gothic"/>
              </a:rPr>
              <a:t> </a:t>
            </a:r>
            <a:r>
              <a:rPr lang="en-US" sz="1400" i="1" spc="-10" dirty="0">
                <a:solidFill>
                  <a:srgbClr val="B65341"/>
                </a:solidFill>
                <a:latin typeface="Century Gothic"/>
                <a:cs typeface="Century Gothic"/>
              </a:rPr>
              <a:t>Customs risks in ensuring the customs security system </a:t>
            </a:r>
            <a:r>
              <a:rPr sz="1400" spc="-45" dirty="0">
                <a:solidFill>
                  <a:srgbClr val="B65341"/>
                </a:solidFill>
                <a:latin typeface="Century Gothic"/>
                <a:cs typeface="Century Gothic"/>
              </a:rPr>
              <a:t>.</a:t>
            </a:r>
            <a:r>
              <a:rPr sz="1400" spc="130" dirty="0">
                <a:solidFill>
                  <a:srgbClr val="B65341"/>
                </a:solidFill>
                <a:latin typeface="Century Gothic"/>
                <a:cs typeface="Century Gothic"/>
              </a:rPr>
              <a:t> </a:t>
            </a:r>
            <a:r>
              <a:rPr sz="1400" dirty="0">
                <a:solidFill>
                  <a:srgbClr val="B65341"/>
                </a:solidFill>
                <a:latin typeface="Century Gothic"/>
                <a:cs typeface="Century Gothic"/>
              </a:rPr>
              <a:t>In</a:t>
            </a:r>
            <a:r>
              <a:rPr sz="1400" spc="-65" dirty="0">
                <a:solidFill>
                  <a:srgbClr val="B65341"/>
                </a:solidFill>
                <a:latin typeface="Century Gothic"/>
                <a:cs typeface="Century Gothic"/>
              </a:rPr>
              <a:t> </a:t>
            </a:r>
            <a:r>
              <a:rPr sz="1400" spc="-10" dirty="0">
                <a:solidFill>
                  <a:srgbClr val="B65341"/>
                </a:solidFill>
                <a:latin typeface="Century Gothic"/>
                <a:cs typeface="Century Gothic"/>
              </a:rPr>
              <a:t>this</a:t>
            </a:r>
            <a:r>
              <a:rPr sz="1400" spc="-65" dirty="0">
                <a:solidFill>
                  <a:srgbClr val="B65341"/>
                </a:solidFill>
                <a:latin typeface="Century Gothic"/>
                <a:cs typeface="Century Gothic"/>
              </a:rPr>
              <a:t> </a:t>
            </a:r>
            <a:r>
              <a:rPr sz="1400" spc="-25" dirty="0">
                <a:solidFill>
                  <a:srgbClr val="B65341"/>
                </a:solidFill>
                <a:latin typeface="Century Gothic"/>
                <a:cs typeface="Century Gothic"/>
              </a:rPr>
              <a:t>session,</a:t>
            </a:r>
            <a:r>
              <a:rPr sz="1400" spc="-60" dirty="0">
                <a:solidFill>
                  <a:srgbClr val="B65341"/>
                </a:solidFill>
                <a:latin typeface="Century Gothic"/>
                <a:cs typeface="Century Gothic"/>
              </a:rPr>
              <a:t> </a:t>
            </a:r>
            <a:r>
              <a:rPr sz="1400" spc="-145" dirty="0">
                <a:solidFill>
                  <a:srgbClr val="B65341"/>
                </a:solidFill>
                <a:latin typeface="Century Gothic"/>
                <a:cs typeface="Century Gothic"/>
              </a:rPr>
              <a:t>we</a:t>
            </a:r>
            <a:r>
              <a:rPr sz="1400" spc="-60" dirty="0">
                <a:solidFill>
                  <a:srgbClr val="B65341"/>
                </a:solidFill>
                <a:latin typeface="Century Gothic"/>
                <a:cs typeface="Century Gothic"/>
              </a:rPr>
              <a:t> </a:t>
            </a:r>
            <a:r>
              <a:rPr sz="1400" spc="-20" dirty="0">
                <a:solidFill>
                  <a:srgbClr val="B65341"/>
                </a:solidFill>
                <a:latin typeface="Century Gothic"/>
                <a:cs typeface="Century Gothic"/>
              </a:rPr>
              <a:t>will </a:t>
            </a:r>
            <a:r>
              <a:rPr sz="1400" spc="-90" dirty="0">
                <a:solidFill>
                  <a:srgbClr val="B65341"/>
                </a:solidFill>
                <a:latin typeface="Century Gothic"/>
                <a:cs typeface="Century Gothic"/>
              </a:rPr>
              <a:t>explore</a:t>
            </a:r>
            <a:r>
              <a:rPr sz="1400" spc="-30" dirty="0">
                <a:solidFill>
                  <a:srgbClr val="B65341"/>
                </a:solidFill>
                <a:latin typeface="Century Gothic"/>
                <a:cs typeface="Century Gothic"/>
              </a:rPr>
              <a:t> </a:t>
            </a:r>
            <a:r>
              <a:rPr sz="1400" spc="-105" dirty="0">
                <a:solidFill>
                  <a:srgbClr val="B65341"/>
                </a:solidFill>
                <a:latin typeface="Century Gothic"/>
                <a:cs typeface="Century Gothic"/>
              </a:rPr>
              <a:t>the</a:t>
            </a:r>
            <a:r>
              <a:rPr sz="1400" spc="-30" dirty="0">
                <a:solidFill>
                  <a:srgbClr val="B65341"/>
                </a:solidFill>
                <a:latin typeface="Century Gothic"/>
                <a:cs typeface="Century Gothic"/>
              </a:rPr>
              <a:t> </a:t>
            </a:r>
            <a:r>
              <a:rPr sz="1400" spc="-50" dirty="0">
                <a:solidFill>
                  <a:srgbClr val="B65341"/>
                </a:solidFill>
                <a:latin typeface="Century Gothic"/>
                <a:cs typeface="Century Gothic"/>
              </a:rPr>
              <a:t>various</a:t>
            </a:r>
            <a:r>
              <a:rPr sz="1400" spc="-30" dirty="0">
                <a:solidFill>
                  <a:srgbClr val="B65341"/>
                </a:solidFill>
                <a:latin typeface="Century Gothic"/>
                <a:cs typeface="Century Gothic"/>
              </a:rPr>
              <a:t> </a:t>
            </a:r>
            <a:r>
              <a:rPr sz="1400" spc="-90" dirty="0">
                <a:solidFill>
                  <a:srgbClr val="B65341"/>
                </a:solidFill>
                <a:latin typeface="Century Gothic"/>
                <a:cs typeface="Century Gothic"/>
              </a:rPr>
              <a:t>challenges</a:t>
            </a:r>
            <a:r>
              <a:rPr sz="1400" spc="-30" dirty="0">
                <a:solidFill>
                  <a:srgbClr val="B65341"/>
                </a:solidFill>
                <a:latin typeface="Century Gothic"/>
                <a:cs typeface="Century Gothic"/>
              </a:rPr>
              <a:t> </a:t>
            </a:r>
            <a:r>
              <a:rPr sz="1400" spc="-135" dirty="0">
                <a:solidFill>
                  <a:srgbClr val="B65341"/>
                </a:solidFill>
                <a:latin typeface="Century Gothic"/>
                <a:cs typeface="Century Gothic"/>
              </a:rPr>
              <a:t>faced</a:t>
            </a:r>
            <a:r>
              <a:rPr sz="1400" spc="-25" dirty="0">
                <a:solidFill>
                  <a:srgbClr val="B65341"/>
                </a:solidFill>
                <a:latin typeface="Century Gothic"/>
                <a:cs typeface="Century Gothic"/>
              </a:rPr>
              <a:t> in </a:t>
            </a:r>
            <a:r>
              <a:rPr sz="1400" spc="-80" dirty="0">
                <a:solidFill>
                  <a:srgbClr val="B65341"/>
                </a:solidFill>
                <a:latin typeface="Century Gothic"/>
                <a:cs typeface="Century Gothic"/>
              </a:rPr>
              <a:t>customs</a:t>
            </a:r>
            <a:r>
              <a:rPr sz="1400" spc="-25" dirty="0">
                <a:solidFill>
                  <a:srgbClr val="B65341"/>
                </a:solidFill>
                <a:latin typeface="Century Gothic"/>
                <a:cs typeface="Century Gothic"/>
              </a:rPr>
              <a:t> </a:t>
            </a:r>
            <a:r>
              <a:rPr sz="1400" spc="-60" dirty="0">
                <a:solidFill>
                  <a:srgbClr val="B65341"/>
                </a:solidFill>
                <a:latin typeface="Century Gothic"/>
                <a:cs typeface="Century Gothic"/>
              </a:rPr>
              <a:t>security</a:t>
            </a:r>
            <a:r>
              <a:rPr sz="1400" spc="-20" dirty="0">
                <a:solidFill>
                  <a:srgbClr val="B65341"/>
                </a:solidFill>
                <a:latin typeface="Century Gothic"/>
                <a:cs typeface="Century Gothic"/>
              </a:rPr>
              <a:t> </a:t>
            </a:r>
            <a:r>
              <a:rPr sz="1400" spc="-125" dirty="0">
                <a:solidFill>
                  <a:srgbClr val="B65341"/>
                </a:solidFill>
                <a:latin typeface="Century Gothic"/>
                <a:cs typeface="Century Gothic"/>
              </a:rPr>
              <a:t>and</a:t>
            </a:r>
            <a:r>
              <a:rPr sz="1400" spc="-20" dirty="0">
                <a:solidFill>
                  <a:srgbClr val="B65341"/>
                </a:solidFill>
                <a:latin typeface="Century Gothic"/>
                <a:cs typeface="Century Gothic"/>
              </a:rPr>
              <a:t> </a:t>
            </a:r>
            <a:r>
              <a:rPr sz="1400" spc="-25" dirty="0">
                <a:solidFill>
                  <a:srgbClr val="B65341"/>
                </a:solidFill>
                <a:latin typeface="Century Gothic"/>
                <a:cs typeface="Century Gothic"/>
              </a:rPr>
              <a:t>discuss </a:t>
            </a:r>
            <a:r>
              <a:rPr sz="1400" spc="-10" dirty="0">
                <a:solidFill>
                  <a:srgbClr val="B65341"/>
                </a:solidFill>
                <a:latin typeface="Century Gothic"/>
                <a:cs typeface="Century Gothic"/>
              </a:rPr>
              <a:t>effective </a:t>
            </a:r>
            <a:r>
              <a:rPr sz="1400" spc="-50" dirty="0">
                <a:solidFill>
                  <a:srgbClr val="B65341"/>
                </a:solidFill>
                <a:latin typeface="Century Gothic"/>
                <a:cs typeface="Century Gothic"/>
              </a:rPr>
              <a:t>strategies</a:t>
            </a:r>
            <a:r>
              <a:rPr sz="1400" spc="-30" dirty="0">
                <a:solidFill>
                  <a:srgbClr val="B65341"/>
                </a:solidFill>
                <a:latin typeface="Century Gothic"/>
                <a:cs typeface="Century Gothic"/>
              </a:rPr>
              <a:t> </a:t>
            </a:r>
            <a:r>
              <a:rPr sz="1400" spc="-110" dirty="0">
                <a:solidFill>
                  <a:srgbClr val="B65341"/>
                </a:solidFill>
                <a:latin typeface="Century Gothic"/>
                <a:cs typeface="Century Gothic"/>
              </a:rPr>
              <a:t>to</a:t>
            </a:r>
            <a:r>
              <a:rPr sz="1400" spc="-25" dirty="0">
                <a:solidFill>
                  <a:srgbClr val="B65341"/>
                </a:solidFill>
                <a:latin typeface="Century Gothic"/>
                <a:cs typeface="Century Gothic"/>
              </a:rPr>
              <a:t> </a:t>
            </a:r>
            <a:r>
              <a:rPr sz="1400" spc="-85" dirty="0">
                <a:solidFill>
                  <a:srgbClr val="B65341"/>
                </a:solidFill>
                <a:latin typeface="Century Gothic"/>
                <a:cs typeface="Century Gothic"/>
              </a:rPr>
              <a:t>mitigate</a:t>
            </a:r>
            <a:r>
              <a:rPr sz="1400" spc="-30" dirty="0">
                <a:solidFill>
                  <a:srgbClr val="B65341"/>
                </a:solidFill>
                <a:latin typeface="Century Gothic"/>
                <a:cs typeface="Century Gothic"/>
              </a:rPr>
              <a:t> </a:t>
            </a:r>
            <a:r>
              <a:rPr sz="1400" dirty="0">
                <a:solidFill>
                  <a:srgbClr val="B65341"/>
                </a:solidFill>
                <a:latin typeface="Century Gothic"/>
                <a:cs typeface="Century Gothic"/>
              </a:rPr>
              <a:t>risks.</a:t>
            </a:r>
            <a:r>
              <a:rPr sz="1400" spc="215" dirty="0">
                <a:solidFill>
                  <a:srgbClr val="B65341"/>
                </a:solidFill>
                <a:latin typeface="Century Gothic"/>
                <a:cs typeface="Century Gothic"/>
              </a:rPr>
              <a:t> </a:t>
            </a:r>
            <a:r>
              <a:rPr sz="1400" spc="-45" dirty="0">
                <a:solidFill>
                  <a:srgbClr val="B65341"/>
                </a:solidFill>
                <a:latin typeface="Century Gothic"/>
                <a:cs typeface="Century Gothic"/>
              </a:rPr>
              <a:t>Let's</a:t>
            </a:r>
            <a:r>
              <a:rPr sz="1400" spc="-30" dirty="0">
                <a:solidFill>
                  <a:srgbClr val="B65341"/>
                </a:solidFill>
                <a:latin typeface="Century Gothic"/>
                <a:cs typeface="Century Gothic"/>
              </a:rPr>
              <a:t> </a:t>
            </a:r>
            <a:r>
              <a:rPr sz="1400" spc="-114" dirty="0">
                <a:solidFill>
                  <a:srgbClr val="B65341"/>
                </a:solidFill>
                <a:latin typeface="Century Gothic"/>
                <a:cs typeface="Century Gothic"/>
              </a:rPr>
              <a:t>get</a:t>
            </a:r>
            <a:r>
              <a:rPr sz="1400" spc="-25" dirty="0">
                <a:solidFill>
                  <a:srgbClr val="B65341"/>
                </a:solidFill>
                <a:latin typeface="Century Gothic"/>
                <a:cs typeface="Century Gothic"/>
              </a:rPr>
              <a:t> </a:t>
            </a:r>
            <a:r>
              <a:rPr sz="1400" spc="-40" dirty="0">
                <a:solidFill>
                  <a:srgbClr val="B65341"/>
                </a:solidFill>
                <a:latin typeface="Century Gothic"/>
                <a:cs typeface="Century Gothic"/>
              </a:rPr>
              <a:t>started!</a:t>
            </a:r>
            <a:endParaRPr sz="1400" dirty="0">
              <a:latin typeface="Century Gothic"/>
              <a:cs typeface="Century Gothic"/>
            </a:endParaRPr>
          </a:p>
        </p:txBody>
      </p:sp>
      <p:pic>
        <p:nvPicPr>
          <p:cNvPr id="2052" name="Picture 4" descr="Speedy Airport Security: Should You Apply? - The New York Times">
            <a:extLst>
              <a:ext uri="{FF2B5EF4-FFF2-40B4-BE49-F238E27FC236}">
                <a16:creationId xmlns:a16="http://schemas.microsoft.com/office/drawing/2014/main" id="{1DCCE8A6-B823-2AD4-AF85-7FA848CBD6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44149" y="1089985"/>
            <a:ext cx="3033960" cy="21082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5214353" y="3772039"/>
            <a:ext cx="1739900" cy="133350"/>
          </a:xfrm>
          <a:custGeom>
            <a:avLst/>
            <a:gdLst/>
            <a:ahLst/>
            <a:cxnLst/>
            <a:rect l="l" t="t" r="r" b="b"/>
            <a:pathLst>
              <a:path w="1739900" h="133350">
                <a:moveTo>
                  <a:pt x="1739900" y="0"/>
                </a:moveTo>
                <a:lnTo>
                  <a:pt x="0" y="0"/>
                </a:lnTo>
                <a:lnTo>
                  <a:pt x="0" y="133107"/>
                </a:lnTo>
                <a:lnTo>
                  <a:pt x="1739900" y="133107"/>
                </a:lnTo>
                <a:lnTo>
                  <a:pt x="1739900" y="0"/>
                </a:lnTo>
                <a:close/>
              </a:path>
            </a:pathLst>
          </a:custGeom>
          <a:solidFill>
            <a:srgbClr val="DB7462"/>
          </a:solidFill>
        </p:spPr>
        <p:txBody>
          <a:bodyPr wrap="square" lIns="0" tIns="0" rIns="0" bIns="0" rtlCol="0"/>
          <a:lstStyle/>
          <a:p>
            <a:endParaRPr/>
          </a:p>
        </p:txBody>
      </p:sp>
      <p:sp>
        <p:nvSpPr>
          <p:cNvPr id="3" name="object 3"/>
          <p:cNvSpPr/>
          <p:nvPr/>
        </p:nvSpPr>
        <p:spPr>
          <a:xfrm>
            <a:off x="5214353" y="3569"/>
            <a:ext cx="1739900" cy="129539"/>
          </a:xfrm>
          <a:custGeom>
            <a:avLst/>
            <a:gdLst/>
            <a:ahLst/>
            <a:cxnLst/>
            <a:rect l="l" t="t" r="r" b="b"/>
            <a:pathLst>
              <a:path w="1739900" h="129539">
                <a:moveTo>
                  <a:pt x="0" y="129539"/>
                </a:moveTo>
                <a:lnTo>
                  <a:pt x="1739899" y="129539"/>
                </a:lnTo>
                <a:lnTo>
                  <a:pt x="1739899" y="0"/>
                </a:lnTo>
                <a:lnTo>
                  <a:pt x="0" y="0"/>
                </a:lnTo>
                <a:lnTo>
                  <a:pt x="0" y="129539"/>
                </a:lnTo>
                <a:close/>
              </a:path>
            </a:pathLst>
          </a:custGeom>
          <a:solidFill>
            <a:srgbClr val="DB7462"/>
          </a:solidFill>
        </p:spPr>
        <p:txBody>
          <a:bodyPr wrap="square" lIns="0" tIns="0" rIns="0" bIns="0" rtlCol="0"/>
          <a:lstStyle/>
          <a:p>
            <a:endParaRPr/>
          </a:p>
        </p:txBody>
      </p:sp>
      <p:sp>
        <p:nvSpPr>
          <p:cNvPr id="8" name="object 8"/>
          <p:cNvSpPr txBox="1"/>
          <p:nvPr/>
        </p:nvSpPr>
        <p:spPr>
          <a:xfrm>
            <a:off x="4241800" y="508000"/>
            <a:ext cx="2532566" cy="2380780"/>
          </a:xfrm>
          <a:prstGeom prst="rect">
            <a:avLst/>
          </a:prstGeom>
        </p:spPr>
        <p:txBody>
          <a:bodyPr vert="horz" wrap="square" lIns="0" tIns="10795" rIns="0" bIns="0" rtlCol="0">
            <a:spAutoFit/>
          </a:bodyPr>
          <a:lstStyle/>
          <a:p>
            <a:pPr indent="6350" algn="just"/>
            <a:r>
              <a:rPr lang="en-GB" sz="1400" kern="100" dirty="0">
                <a:effectLst/>
                <a:latin typeface="Century Gothic" panose="020B0502020202020204" pitchFamily="34" charset="0"/>
                <a:ea typeface="Calibri" panose="020F0502020204030204" pitchFamily="34" charset="0"/>
                <a:cs typeface="Times New Roman" panose="02020603050405020304" pitchFamily="18" charset="0"/>
              </a:rPr>
              <a:t>   In the current transformation period and in the context of exogenous and endogenous threats that require Ukraine to respond immediately to improve its national security, the problem of ensuring economic security comes to the fore.</a:t>
            </a:r>
          </a:p>
          <a:p>
            <a:pPr indent="6350" algn="just"/>
            <a:r>
              <a:rPr lang="en-GB" sz="1400" kern="100" dirty="0">
                <a:latin typeface="Century Gothic" panose="020B0502020202020204" pitchFamily="34" charset="0"/>
                <a:ea typeface="Calibri" panose="020F0502020204030204" pitchFamily="34" charset="0"/>
                <a:cs typeface="Times New Roman" panose="02020603050405020304" pitchFamily="18" charset="0"/>
              </a:rPr>
              <a:t> </a:t>
            </a:r>
            <a:endParaRPr lang="ru-UA" sz="1400" kern="100" dirty="0">
              <a:effectLst/>
              <a:latin typeface="Century Gothic" panose="020B0502020202020204" pitchFamily="34" charset="0"/>
              <a:ea typeface="Calibri" panose="020F0502020204030204" pitchFamily="34" charset="0"/>
              <a:cs typeface="Times New Roman" panose="02020603050405020304" pitchFamily="18" charset="0"/>
            </a:endParaRPr>
          </a:p>
        </p:txBody>
      </p:sp>
      <p:pic>
        <p:nvPicPr>
          <p:cNvPr id="1026" name="Picture 2" descr="Економічна безпека - УкрГазВидобування">
            <a:extLst>
              <a:ext uri="{FF2B5EF4-FFF2-40B4-BE49-F238E27FC236}">
                <a16:creationId xmlns:a16="http://schemas.microsoft.com/office/drawing/2014/main" id="{C2155CC6-7EF1-6D83-8537-401B8FC65D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90" y="-27259"/>
            <a:ext cx="4083204" cy="1973262"/>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1497ACCD-1529-69B3-16D4-78BF5AADAEE1}"/>
              </a:ext>
            </a:extLst>
          </p:cNvPr>
          <p:cNvSpPr txBox="1"/>
          <p:nvPr/>
        </p:nvSpPr>
        <p:spPr>
          <a:xfrm>
            <a:off x="285905" y="2260600"/>
            <a:ext cx="3486614" cy="1200329"/>
          </a:xfrm>
          <a:prstGeom prst="rect">
            <a:avLst/>
          </a:prstGeom>
          <a:noFill/>
        </p:spPr>
        <p:txBody>
          <a:bodyPr wrap="square">
            <a:spAutoFit/>
          </a:bodyPr>
          <a:lstStyle/>
          <a:p>
            <a:pPr algn="just"/>
            <a:r>
              <a:rPr lang="uk-UA" sz="1800" kern="100" dirty="0">
                <a:latin typeface="Century Gothic" panose="020B0502020202020204" pitchFamily="34" charset="0"/>
                <a:ea typeface="Calibri" panose="020F0502020204030204" pitchFamily="34" charset="0"/>
                <a:cs typeface="Times New Roman" panose="02020603050405020304" pitchFamily="18" charset="0"/>
              </a:rPr>
              <a:t>   </a:t>
            </a:r>
            <a:r>
              <a:rPr lang="en-GB" sz="1800" kern="100" dirty="0">
                <a:latin typeface="Century Gothic" panose="020B0502020202020204" pitchFamily="34" charset="0"/>
                <a:ea typeface="Calibri" panose="020F0502020204030204" pitchFamily="34" charset="0"/>
                <a:cs typeface="Times New Roman" panose="02020603050405020304" pitchFamily="18" charset="0"/>
              </a:rPr>
              <a:t>One of the most pressing issues in this area is the issue of customs security which is of paramount importance.</a:t>
            </a:r>
            <a:endParaRPr lang="uk-UA" dirty="0"/>
          </a:p>
        </p:txBody>
      </p:sp>
      <p:pic>
        <p:nvPicPr>
          <p:cNvPr id="1028" name="Picture 4" descr="Безпека онлайн-платежів: поради фахівців - NovaPay">
            <a:extLst>
              <a:ext uri="{FF2B5EF4-FFF2-40B4-BE49-F238E27FC236}">
                <a16:creationId xmlns:a16="http://schemas.microsoft.com/office/drawing/2014/main" id="{975DB59C-7442-0A4E-BB08-A1F7A1E0B4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38404" y="2680862"/>
            <a:ext cx="1091797" cy="109179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p:nvPr/>
        </p:nvSpPr>
        <p:spPr>
          <a:xfrm>
            <a:off x="0" y="3568"/>
            <a:ext cx="6955155" cy="3904615"/>
          </a:xfrm>
          <a:custGeom>
            <a:avLst/>
            <a:gdLst/>
            <a:ahLst/>
            <a:cxnLst/>
            <a:rect l="l" t="t" r="r" b="b"/>
            <a:pathLst>
              <a:path w="6955155" h="3904615">
                <a:moveTo>
                  <a:pt x="133096" y="0"/>
                </a:moveTo>
                <a:lnTo>
                  <a:pt x="0" y="0"/>
                </a:lnTo>
                <a:lnTo>
                  <a:pt x="0" y="1089812"/>
                </a:lnTo>
                <a:lnTo>
                  <a:pt x="133096" y="1089812"/>
                </a:lnTo>
                <a:lnTo>
                  <a:pt x="133096" y="0"/>
                </a:lnTo>
                <a:close/>
              </a:path>
              <a:path w="6955155" h="3904615">
                <a:moveTo>
                  <a:pt x="6954990" y="3772281"/>
                </a:moveTo>
                <a:lnTo>
                  <a:pt x="0" y="3772281"/>
                </a:lnTo>
                <a:lnTo>
                  <a:pt x="0" y="3904081"/>
                </a:lnTo>
                <a:lnTo>
                  <a:pt x="6954990" y="3904081"/>
                </a:lnTo>
                <a:lnTo>
                  <a:pt x="6954990" y="3772281"/>
                </a:lnTo>
                <a:close/>
              </a:path>
              <a:path w="6955155" h="3904615">
                <a:moveTo>
                  <a:pt x="6954990" y="0"/>
                </a:moveTo>
                <a:lnTo>
                  <a:pt x="6824827" y="0"/>
                </a:lnTo>
                <a:lnTo>
                  <a:pt x="6824827" y="538365"/>
                </a:lnTo>
                <a:lnTo>
                  <a:pt x="6954990" y="538365"/>
                </a:lnTo>
                <a:lnTo>
                  <a:pt x="6954990" y="0"/>
                </a:lnTo>
                <a:close/>
              </a:path>
            </a:pathLst>
          </a:custGeom>
          <a:solidFill>
            <a:srgbClr val="DB7462"/>
          </a:solidFill>
        </p:spPr>
        <p:txBody>
          <a:bodyPr wrap="square" lIns="0" tIns="0" rIns="0" bIns="0" rtlCol="0"/>
          <a:lstStyle/>
          <a:p>
            <a:endParaRPr/>
          </a:p>
        </p:txBody>
      </p:sp>
      <p:sp>
        <p:nvSpPr>
          <p:cNvPr id="5" name="object 5"/>
          <p:cNvSpPr txBox="1">
            <a:spLocks noGrp="1"/>
          </p:cNvSpPr>
          <p:nvPr>
            <p:ph type="title"/>
          </p:nvPr>
        </p:nvSpPr>
        <p:spPr>
          <a:xfrm>
            <a:off x="2119309" y="127000"/>
            <a:ext cx="2716535" cy="405880"/>
          </a:xfrm>
          <a:prstGeom prst="rect">
            <a:avLst/>
          </a:prstGeom>
          <a:solidFill>
            <a:srgbClr val="FFFFFF"/>
          </a:solidFill>
        </p:spPr>
        <p:txBody>
          <a:bodyPr vert="horz" wrap="square" lIns="0" tIns="97155" rIns="0" bIns="0" rtlCol="0" anchor="ctr">
            <a:spAutoFit/>
          </a:bodyPr>
          <a:lstStyle/>
          <a:p>
            <a:pPr marL="212090" algn="ctr">
              <a:lnSpc>
                <a:spcPct val="100000"/>
              </a:lnSpc>
              <a:spcBef>
                <a:spcPts val="765"/>
              </a:spcBef>
            </a:pPr>
            <a:r>
              <a:rPr lang="en-GB" sz="2000" dirty="0">
                <a:solidFill>
                  <a:schemeClr val="tx1"/>
                </a:solidFill>
                <a:effectLst/>
                <a:latin typeface="Century Gothic" panose="020B0502020202020204" pitchFamily="34" charset="0"/>
                <a:ea typeface="Calibri" panose="020F0502020204030204" pitchFamily="34" charset="0"/>
              </a:rPr>
              <a:t>CUSTOMS SECURITY</a:t>
            </a:r>
            <a:endParaRPr lang="en-GB" sz="1600" dirty="0">
              <a:solidFill>
                <a:schemeClr val="tx1"/>
              </a:solidFill>
              <a:latin typeface="Century Gothic" panose="020B0502020202020204" pitchFamily="34" charset="0"/>
            </a:endParaRPr>
          </a:p>
        </p:txBody>
      </p:sp>
      <p:pic>
        <p:nvPicPr>
          <p:cNvPr id="11" name="Рисунок 10">
            <a:extLst>
              <a:ext uri="{FF2B5EF4-FFF2-40B4-BE49-F238E27FC236}">
                <a16:creationId xmlns:a16="http://schemas.microsoft.com/office/drawing/2014/main" id="{5E94E803-3044-1825-5383-E3CC16B65D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11339" y="602129"/>
            <a:ext cx="732474" cy="565216"/>
          </a:xfrm>
          <a:prstGeom prst="rect">
            <a:avLst/>
          </a:prstGeom>
        </p:spPr>
      </p:pic>
      <p:sp>
        <p:nvSpPr>
          <p:cNvPr id="12" name="object 5">
            <a:extLst>
              <a:ext uri="{FF2B5EF4-FFF2-40B4-BE49-F238E27FC236}">
                <a16:creationId xmlns:a16="http://schemas.microsoft.com/office/drawing/2014/main" id="{CC1EBA07-3572-2157-0636-83C836A9AA35}"/>
              </a:ext>
            </a:extLst>
          </p:cNvPr>
          <p:cNvSpPr txBox="1">
            <a:spLocks/>
          </p:cNvSpPr>
          <p:nvPr/>
        </p:nvSpPr>
        <p:spPr>
          <a:xfrm>
            <a:off x="1498600" y="1236595"/>
            <a:ext cx="4038600" cy="682879"/>
          </a:xfrm>
          <a:prstGeom prst="rect">
            <a:avLst/>
          </a:prstGeom>
          <a:solidFill>
            <a:srgbClr val="FFFFFF"/>
          </a:solidFill>
          <a:ln>
            <a:noFill/>
          </a:ln>
        </p:spPr>
        <p:txBody>
          <a:bodyPr vert="horz" wrap="square" lIns="0" tIns="97155" rIns="0" bIns="0" rtlCol="0" anchor="ctr">
            <a:spAutoFit/>
          </a:bodyPr>
          <a:lstStyle>
            <a:lvl1pPr>
              <a:defRPr sz="1800" b="1" i="0">
                <a:solidFill>
                  <a:srgbClr val="424242"/>
                </a:solidFill>
                <a:latin typeface="Arial Narrow"/>
                <a:ea typeface="+mj-ea"/>
                <a:cs typeface="Arial Narrow"/>
              </a:defRPr>
            </a:lvl1pPr>
          </a:lstStyle>
          <a:p>
            <a:pPr marL="212090" algn="ctr">
              <a:spcBef>
                <a:spcPts val="765"/>
              </a:spcBef>
            </a:pPr>
            <a:r>
              <a:rPr lang="en-GB" sz="1800" b="0" dirty="0">
                <a:solidFill>
                  <a:schemeClr val="tx1"/>
                </a:solidFill>
                <a:effectLst/>
                <a:latin typeface="Century Gothic" panose="020B0502020202020204" pitchFamily="34" charset="0"/>
                <a:ea typeface="Calibri" panose="020F0502020204030204" pitchFamily="34" charset="0"/>
              </a:rPr>
              <a:t>a state of protection of the </a:t>
            </a:r>
            <a:r>
              <a:rPr lang="en-GB" sz="1800" dirty="0">
                <a:solidFill>
                  <a:schemeClr val="accent6">
                    <a:lumMod val="75000"/>
                  </a:schemeClr>
                </a:solidFill>
                <a:effectLst/>
                <a:latin typeface="Century Gothic" panose="020B0502020202020204" pitchFamily="34" charset="0"/>
                <a:ea typeface="Calibri" panose="020F0502020204030204" pitchFamily="34" charset="0"/>
              </a:rPr>
              <a:t>customs interests of Ukraine</a:t>
            </a:r>
            <a:r>
              <a:rPr lang="ru-UA" sz="2000" dirty="0">
                <a:solidFill>
                  <a:schemeClr val="accent6">
                    <a:lumMod val="75000"/>
                  </a:schemeClr>
                </a:solidFill>
                <a:effectLst/>
                <a:latin typeface="Century Gothic" panose="020B0502020202020204" pitchFamily="34" charset="0"/>
              </a:rPr>
              <a:t> </a:t>
            </a:r>
            <a:endParaRPr lang="en-GB" sz="1600" dirty="0">
              <a:solidFill>
                <a:schemeClr val="accent6">
                  <a:lumMod val="75000"/>
                </a:schemeClr>
              </a:solidFill>
              <a:latin typeface="Century Gothic" panose="020B0502020202020204" pitchFamily="34" charset="0"/>
            </a:endParaRPr>
          </a:p>
        </p:txBody>
      </p:sp>
      <p:sp>
        <p:nvSpPr>
          <p:cNvPr id="13" name="Стрелка вниз 12">
            <a:extLst>
              <a:ext uri="{FF2B5EF4-FFF2-40B4-BE49-F238E27FC236}">
                <a16:creationId xmlns:a16="http://schemas.microsoft.com/office/drawing/2014/main" id="{63CC237E-08EC-6031-4AE5-63DE635449AA}"/>
              </a:ext>
            </a:extLst>
          </p:cNvPr>
          <p:cNvSpPr/>
          <p:nvPr/>
        </p:nvSpPr>
        <p:spPr>
          <a:xfrm rot="4276547">
            <a:off x="2354019" y="1645643"/>
            <a:ext cx="185270" cy="973768"/>
          </a:xfrm>
          <a:prstGeom prst="down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uk-UA"/>
          </a:p>
        </p:txBody>
      </p:sp>
      <p:sp>
        <p:nvSpPr>
          <p:cNvPr id="14" name="object 5">
            <a:extLst>
              <a:ext uri="{FF2B5EF4-FFF2-40B4-BE49-F238E27FC236}">
                <a16:creationId xmlns:a16="http://schemas.microsoft.com/office/drawing/2014/main" id="{5B84D973-8CDC-2A3C-DD6F-9FC907591281}"/>
              </a:ext>
            </a:extLst>
          </p:cNvPr>
          <p:cNvSpPr txBox="1">
            <a:spLocks/>
          </p:cNvSpPr>
          <p:nvPr/>
        </p:nvSpPr>
        <p:spPr>
          <a:xfrm>
            <a:off x="203200" y="2343513"/>
            <a:ext cx="2403968" cy="1175322"/>
          </a:xfrm>
          <a:prstGeom prst="rect">
            <a:avLst/>
          </a:prstGeom>
          <a:solidFill>
            <a:srgbClr val="FFFFFF"/>
          </a:solidFill>
          <a:ln>
            <a:noFill/>
          </a:ln>
        </p:spPr>
        <p:txBody>
          <a:bodyPr vert="horz" wrap="square" lIns="0" tIns="97155" rIns="0" bIns="0" rtlCol="0" anchor="ctr">
            <a:spAutoFit/>
          </a:bodyPr>
          <a:lstStyle>
            <a:lvl1pPr>
              <a:defRPr sz="1800" b="1" i="0">
                <a:solidFill>
                  <a:srgbClr val="424242"/>
                </a:solidFill>
                <a:latin typeface="Arial Narrow"/>
                <a:ea typeface="+mj-ea"/>
                <a:cs typeface="Arial Narrow"/>
              </a:defRPr>
            </a:lvl1pPr>
          </a:lstStyle>
          <a:p>
            <a:pPr marL="212090" algn="just">
              <a:spcBef>
                <a:spcPts val="765"/>
              </a:spcBef>
            </a:pPr>
            <a:r>
              <a:rPr lang="en-GB" sz="1400" b="0" dirty="0">
                <a:solidFill>
                  <a:schemeClr val="tx1"/>
                </a:solidFill>
                <a:effectLst/>
                <a:latin typeface="Century Gothic" panose="020B0502020202020204" pitchFamily="34" charset="0"/>
                <a:ea typeface="Calibri" panose="020F0502020204030204" pitchFamily="34" charset="0"/>
              </a:rPr>
              <a:t>the national interests of Ukraine, the securing and realisation of which is achieved through the </a:t>
            </a:r>
            <a:r>
              <a:rPr lang="en-GB" sz="1400" dirty="0">
                <a:solidFill>
                  <a:schemeClr val="accent4">
                    <a:lumMod val="75000"/>
                  </a:schemeClr>
                </a:solidFill>
                <a:effectLst/>
                <a:latin typeface="Century Gothic" panose="020B0502020202020204" pitchFamily="34" charset="0"/>
                <a:ea typeface="Calibri" panose="020F0502020204030204" pitchFamily="34" charset="0"/>
              </a:rPr>
              <a:t>customs affairs </a:t>
            </a:r>
            <a:endParaRPr lang="en-GB" sz="1400" dirty="0">
              <a:solidFill>
                <a:schemeClr val="accent4">
                  <a:lumMod val="75000"/>
                </a:schemeClr>
              </a:solidFill>
              <a:latin typeface="Century Gothic" panose="020B0502020202020204" pitchFamily="34" charset="0"/>
            </a:endParaRPr>
          </a:p>
        </p:txBody>
      </p:sp>
      <p:sp>
        <p:nvSpPr>
          <p:cNvPr id="15" name="Стрелка вниз 14">
            <a:extLst>
              <a:ext uri="{FF2B5EF4-FFF2-40B4-BE49-F238E27FC236}">
                <a16:creationId xmlns:a16="http://schemas.microsoft.com/office/drawing/2014/main" id="{7B52C7C1-B76B-9175-0F63-442CE31C9E16}"/>
              </a:ext>
            </a:extLst>
          </p:cNvPr>
          <p:cNvSpPr/>
          <p:nvPr/>
        </p:nvSpPr>
        <p:spPr>
          <a:xfrm rot="16200000">
            <a:off x="2911793" y="3050633"/>
            <a:ext cx="185270" cy="702945"/>
          </a:xfrm>
          <a:prstGeom prst="downArrow">
            <a:avLst/>
          </a:prstGeom>
          <a:noFill/>
          <a:ln>
            <a:solidFill>
              <a:schemeClr val="accent4">
                <a:lumMod val="75000"/>
              </a:schemeClr>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uk-UA"/>
          </a:p>
        </p:txBody>
      </p:sp>
      <p:sp>
        <p:nvSpPr>
          <p:cNvPr id="17" name="TextBox 16">
            <a:extLst>
              <a:ext uri="{FF2B5EF4-FFF2-40B4-BE49-F238E27FC236}">
                <a16:creationId xmlns:a16="http://schemas.microsoft.com/office/drawing/2014/main" id="{F6475F4F-3C70-1C0E-0F46-D6964BFB52D9}"/>
              </a:ext>
            </a:extLst>
          </p:cNvPr>
          <p:cNvSpPr txBox="1"/>
          <p:nvPr/>
        </p:nvSpPr>
        <p:spPr>
          <a:xfrm>
            <a:off x="3401688" y="2182548"/>
            <a:ext cx="3479180" cy="1384995"/>
          </a:xfrm>
          <a:prstGeom prst="rect">
            <a:avLst/>
          </a:prstGeom>
          <a:noFill/>
        </p:spPr>
        <p:txBody>
          <a:bodyPr wrap="square">
            <a:spAutoFit/>
          </a:bodyPr>
          <a:lstStyle/>
          <a:p>
            <a:pPr algn="just"/>
            <a:r>
              <a:rPr lang="en-GB" sz="1200" dirty="0">
                <a:solidFill>
                  <a:schemeClr val="tx1"/>
                </a:solidFill>
                <a:effectLst/>
                <a:latin typeface="Century Gothic" panose="020B0502020202020204" pitchFamily="34" charset="0"/>
                <a:ea typeface="Calibri" panose="020F0502020204030204" pitchFamily="34" charset="0"/>
              </a:rPr>
              <a:t>the established procedure and conditions for the movement of goods across the customs border of Ukraine, their customs control and customs clearance, application of tariff and non-tariff regulation of foreign economic activity, collection of customs duties, etc.</a:t>
            </a:r>
            <a:r>
              <a:rPr lang="ru-UA" sz="1200" dirty="0">
                <a:solidFill>
                  <a:schemeClr val="tx1"/>
                </a:solidFill>
                <a:effectLst/>
                <a:latin typeface="Century Gothic" panose="020B0502020202020204" pitchFamily="34" charset="0"/>
              </a:rPr>
              <a:t> </a:t>
            </a:r>
            <a:endParaRPr lang="uk-UA" sz="1200" dirty="0">
              <a:solidFill>
                <a:schemeClr val="tx1"/>
              </a:solidFill>
              <a:latin typeface="Century Gothic" panose="020B0502020202020204" pitchFamily="34" charset="0"/>
            </a:endParaRPr>
          </a:p>
        </p:txBody>
      </p:sp>
      <p:pic>
        <p:nvPicPr>
          <p:cNvPr id="3078" name="Picture 6" descr="Interrogation PNG Clipart, Transparent Png Image - PngNice">
            <a:extLst>
              <a:ext uri="{FF2B5EF4-FFF2-40B4-BE49-F238E27FC236}">
                <a16:creationId xmlns:a16="http://schemas.microsoft.com/office/drawing/2014/main" id="{479BACF1-5D6B-7BE7-6FC9-3EA2B646C9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8455" y="68313"/>
            <a:ext cx="1422400" cy="14224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2148" y="3775725"/>
            <a:ext cx="3479800" cy="133350"/>
          </a:xfrm>
          <a:custGeom>
            <a:avLst/>
            <a:gdLst/>
            <a:ahLst/>
            <a:cxnLst/>
            <a:rect l="l" t="t" r="r" b="b"/>
            <a:pathLst>
              <a:path w="3479800" h="133350">
                <a:moveTo>
                  <a:pt x="3479800" y="0"/>
                </a:moveTo>
                <a:lnTo>
                  <a:pt x="0" y="0"/>
                </a:lnTo>
                <a:lnTo>
                  <a:pt x="0" y="133107"/>
                </a:lnTo>
                <a:lnTo>
                  <a:pt x="3479800" y="133107"/>
                </a:lnTo>
                <a:lnTo>
                  <a:pt x="3479800" y="0"/>
                </a:lnTo>
                <a:close/>
              </a:path>
            </a:pathLst>
          </a:custGeom>
          <a:solidFill>
            <a:srgbClr val="DB7462"/>
          </a:solidFill>
        </p:spPr>
        <p:txBody>
          <a:bodyPr wrap="square" lIns="0" tIns="0" rIns="0" bIns="0" rtlCol="0"/>
          <a:lstStyle/>
          <a:p>
            <a:endParaRPr/>
          </a:p>
        </p:txBody>
      </p:sp>
      <p:graphicFrame>
        <p:nvGraphicFramePr>
          <p:cNvPr id="9" name="Схема 8">
            <a:extLst>
              <a:ext uri="{FF2B5EF4-FFF2-40B4-BE49-F238E27FC236}">
                <a16:creationId xmlns:a16="http://schemas.microsoft.com/office/drawing/2014/main" id="{238AA5B6-BF24-F642-8126-723254252C13}"/>
              </a:ext>
            </a:extLst>
          </p:cNvPr>
          <p:cNvGraphicFramePr/>
          <p:nvPr>
            <p:extLst>
              <p:ext uri="{D42A27DB-BD31-4B8C-83A1-F6EECF244321}">
                <p14:modId xmlns:p14="http://schemas.microsoft.com/office/powerpoint/2010/main" val="874078829"/>
              </p:ext>
            </p:extLst>
          </p:nvPr>
        </p:nvGraphicFramePr>
        <p:xfrm>
          <a:off x="355600" y="127000"/>
          <a:ext cx="6324600" cy="33753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Стрелка вниз 9">
            <a:extLst>
              <a:ext uri="{FF2B5EF4-FFF2-40B4-BE49-F238E27FC236}">
                <a16:creationId xmlns:a16="http://schemas.microsoft.com/office/drawing/2014/main" id="{44E3A560-C62F-A7B2-7CFD-BEF2091D86A8}"/>
              </a:ext>
            </a:extLst>
          </p:cNvPr>
          <p:cNvSpPr/>
          <p:nvPr/>
        </p:nvSpPr>
        <p:spPr>
          <a:xfrm rot="3903670">
            <a:off x="2285343" y="437790"/>
            <a:ext cx="364291" cy="286927"/>
          </a:xfrm>
          <a:prstGeom prst="downArrow">
            <a:avLst/>
          </a:prstGeom>
          <a:solidFill>
            <a:schemeClr val="accent6">
              <a:lumMod val="20000"/>
              <a:lumOff val="80000"/>
            </a:schemeClr>
          </a:solidFill>
          <a:ln>
            <a:solidFill>
              <a:srgbClr val="C0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uk-UA"/>
          </a:p>
        </p:txBody>
      </p:sp>
      <p:sp>
        <p:nvSpPr>
          <p:cNvPr id="11" name="Стрелка вниз 10">
            <a:extLst>
              <a:ext uri="{FF2B5EF4-FFF2-40B4-BE49-F238E27FC236}">
                <a16:creationId xmlns:a16="http://schemas.microsoft.com/office/drawing/2014/main" id="{101F931A-FE4E-ADEA-9F9E-0697079BA474}"/>
              </a:ext>
            </a:extLst>
          </p:cNvPr>
          <p:cNvSpPr/>
          <p:nvPr/>
        </p:nvSpPr>
        <p:spPr>
          <a:xfrm rot="18081706">
            <a:off x="4288253" y="419738"/>
            <a:ext cx="364291" cy="286927"/>
          </a:xfrm>
          <a:prstGeom prst="downArrow">
            <a:avLst/>
          </a:prstGeom>
          <a:solidFill>
            <a:schemeClr val="accent6">
              <a:lumMod val="20000"/>
              <a:lumOff val="80000"/>
            </a:schemeClr>
          </a:solidFill>
          <a:ln>
            <a:solidFill>
              <a:srgbClr val="C0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uk-UA"/>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2148" y="3775725"/>
            <a:ext cx="3479800" cy="133350"/>
          </a:xfrm>
          <a:custGeom>
            <a:avLst/>
            <a:gdLst/>
            <a:ahLst/>
            <a:cxnLst/>
            <a:rect l="l" t="t" r="r" b="b"/>
            <a:pathLst>
              <a:path w="3479800" h="133350">
                <a:moveTo>
                  <a:pt x="3479800" y="0"/>
                </a:moveTo>
                <a:lnTo>
                  <a:pt x="0" y="0"/>
                </a:lnTo>
                <a:lnTo>
                  <a:pt x="0" y="133107"/>
                </a:lnTo>
                <a:lnTo>
                  <a:pt x="3479800" y="133107"/>
                </a:lnTo>
                <a:lnTo>
                  <a:pt x="3479800" y="0"/>
                </a:lnTo>
                <a:close/>
              </a:path>
            </a:pathLst>
          </a:custGeom>
          <a:solidFill>
            <a:srgbClr val="DB7462"/>
          </a:solidFill>
        </p:spPr>
        <p:txBody>
          <a:bodyPr wrap="square" lIns="0" tIns="0" rIns="0" bIns="0" rtlCol="0"/>
          <a:lstStyle/>
          <a:p>
            <a:endParaRPr/>
          </a:p>
        </p:txBody>
      </p:sp>
      <p:graphicFrame>
        <p:nvGraphicFramePr>
          <p:cNvPr id="10" name="Схема 9">
            <a:extLst>
              <a:ext uri="{FF2B5EF4-FFF2-40B4-BE49-F238E27FC236}">
                <a16:creationId xmlns:a16="http://schemas.microsoft.com/office/drawing/2014/main" id="{C1B607E6-4628-DD51-12A9-EB55F6E9A9D3}"/>
              </a:ext>
            </a:extLst>
          </p:cNvPr>
          <p:cNvGraphicFramePr/>
          <p:nvPr>
            <p:extLst>
              <p:ext uri="{D42A27DB-BD31-4B8C-83A1-F6EECF244321}">
                <p14:modId xmlns:p14="http://schemas.microsoft.com/office/powerpoint/2010/main" val="676469491"/>
              </p:ext>
            </p:extLst>
          </p:nvPr>
        </p:nvGraphicFramePr>
        <p:xfrm>
          <a:off x="127000" y="409222"/>
          <a:ext cx="6705600" cy="30931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 name="TextBox 11">
            <a:extLst>
              <a:ext uri="{FF2B5EF4-FFF2-40B4-BE49-F238E27FC236}">
                <a16:creationId xmlns:a16="http://schemas.microsoft.com/office/drawing/2014/main" id="{F83E79F2-C479-63D9-D970-CD856A18DFA4}"/>
              </a:ext>
            </a:extLst>
          </p:cNvPr>
          <p:cNvSpPr txBox="1"/>
          <p:nvPr/>
        </p:nvSpPr>
        <p:spPr>
          <a:xfrm>
            <a:off x="1737752" y="389398"/>
            <a:ext cx="3482896" cy="461665"/>
          </a:xfrm>
          <a:prstGeom prst="rect">
            <a:avLst/>
          </a:prstGeom>
          <a:noFill/>
          <a:ln>
            <a:noFill/>
          </a:ln>
        </p:spPr>
        <p:txBody>
          <a:bodyPr wrap="square">
            <a:prstTxWarp prst="textArchUp">
              <a:avLst/>
            </a:prstTxWarp>
            <a:spAutoFit/>
          </a:bodyPr>
          <a:lstStyle/>
          <a:p>
            <a:pPr algn="ctr"/>
            <a:r>
              <a:rPr lang="en-GB" sz="3000" dirty="0">
                <a:ln w="0">
                  <a:solidFill>
                    <a:schemeClr val="accent2"/>
                  </a:solidFill>
                </a:ln>
                <a:solidFill>
                  <a:schemeClr val="accent2"/>
                </a:solidFill>
                <a:effectLst>
                  <a:reflection blurRad="6350" stA="53000" endA="300" endPos="35500" dir="5400000" sy="-90000" algn="bl" rotWithShape="0"/>
                </a:effectLst>
                <a:latin typeface="Century Gothic" panose="020B0502020202020204" pitchFamily="34" charset="0"/>
                <a:ea typeface="Calibri" panose="020F0502020204030204" pitchFamily="34" charset="0"/>
              </a:rPr>
              <a:t>CUSTOMS RISKS</a:t>
            </a:r>
            <a:r>
              <a:rPr lang="ru-UA" sz="3000" dirty="0">
                <a:ln w="0">
                  <a:solidFill>
                    <a:schemeClr val="accent2"/>
                  </a:solidFill>
                </a:ln>
                <a:solidFill>
                  <a:schemeClr val="accent2"/>
                </a:solidFill>
                <a:effectLst>
                  <a:reflection blurRad="6350" stA="53000" endA="300" endPos="35500" dir="5400000" sy="-90000" algn="bl" rotWithShape="0"/>
                </a:effectLst>
                <a:latin typeface="Century Gothic" panose="020B0502020202020204" pitchFamily="34" charset="0"/>
              </a:rPr>
              <a:t> </a:t>
            </a:r>
            <a:endParaRPr lang="uk-UA" sz="3000" dirty="0">
              <a:ln w="0">
                <a:solidFill>
                  <a:schemeClr val="accent2"/>
                </a:solidFill>
              </a:ln>
              <a:solidFill>
                <a:schemeClr val="accent2"/>
              </a:solidFill>
              <a:effectLst>
                <a:reflection blurRad="6350" stA="53000" endA="300" endPos="35500" dir="5400000" sy="-90000" algn="bl" rotWithShape="0"/>
              </a:effectLst>
              <a:latin typeface="Century Gothic" panose="020B0502020202020204" pitchFamily="34" charset="0"/>
            </a:endParaRPr>
          </a:p>
        </p:txBody>
      </p:sp>
      <p:pic>
        <p:nvPicPr>
          <p:cNvPr id="4098" name="Picture 2" descr="Data Privacy vs Data Security: Which Should You Prioritize? -  Businesstechweekly.com">
            <a:extLst>
              <a:ext uri="{FF2B5EF4-FFF2-40B4-BE49-F238E27FC236}">
                <a16:creationId xmlns:a16="http://schemas.microsoft.com/office/drawing/2014/main" id="{4586781E-6639-124D-18EC-D4910977CD2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5600" y="2838788"/>
            <a:ext cx="1429064" cy="800263"/>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When information gets lost in digital collaboration — Xavier Huysmans">
            <a:extLst>
              <a:ext uri="{FF2B5EF4-FFF2-40B4-BE49-F238E27FC236}">
                <a16:creationId xmlns:a16="http://schemas.microsoft.com/office/drawing/2014/main" id="{BE285A44-6DE1-A5CF-BDD6-964A85080A1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987864" y="2838787"/>
            <a:ext cx="1422400" cy="800263"/>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Chain.io | Four Key Updates from the CBP Trade Facilitation and Cargo  Security Summit 2023">
            <a:extLst>
              <a:ext uri="{FF2B5EF4-FFF2-40B4-BE49-F238E27FC236}">
                <a16:creationId xmlns:a16="http://schemas.microsoft.com/office/drawing/2014/main" id="{43C2F4A8-00FE-560D-C45D-FDC1EAE4AC6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613464" y="2838787"/>
            <a:ext cx="1422400" cy="800264"/>
          </a:xfrm>
          <a:prstGeom prst="rect">
            <a:avLst/>
          </a:prstGeom>
          <a:noFill/>
          <a:extLst>
            <a:ext uri="{909E8E84-426E-40DD-AFC4-6F175D3DCCD1}">
              <a14:hiddenFill xmlns:a14="http://schemas.microsoft.com/office/drawing/2010/main">
                <a:solidFill>
                  <a:srgbClr val="FFFFFF"/>
                </a:solidFill>
              </a14:hiddenFill>
            </a:ext>
          </a:extLst>
        </p:spPr>
      </p:pic>
      <p:pic>
        <p:nvPicPr>
          <p:cNvPr id="4106" name="Picture 10" descr="Stop Raising Awareness Already">
            <a:extLst>
              <a:ext uri="{FF2B5EF4-FFF2-40B4-BE49-F238E27FC236}">
                <a16:creationId xmlns:a16="http://schemas.microsoft.com/office/drawing/2014/main" id="{E085CE32-47F7-B4D3-A02E-4D7832D09924}"/>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239064" y="2863566"/>
            <a:ext cx="1332872" cy="80026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3563"/>
            <a:ext cx="6955155" cy="3904615"/>
            <a:chOff x="0" y="3563"/>
            <a:chExt cx="6955155" cy="3904615"/>
          </a:xfrm>
        </p:grpSpPr>
        <p:pic>
          <p:nvPicPr>
            <p:cNvPr id="3" name="object 3"/>
            <p:cNvPicPr/>
            <p:nvPr/>
          </p:nvPicPr>
          <p:blipFill>
            <a:blip r:embed="rId2" cstate="print"/>
            <a:stretch>
              <a:fillRect/>
            </a:stretch>
          </p:blipFill>
          <p:spPr>
            <a:xfrm>
              <a:off x="0" y="3573"/>
              <a:ext cx="6950087" cy="3904068"/>
            </a:xfrm>
            <a:prstGeom prst="rect">
              <a:avLst/>
            </a:prstGeom>
          </p:spPr>
        </p:pic>
        <p:sp>
          <p:nvSpPr>
            <p:cNvPr id="4" name="object 4"/>
            <p:cNvSpPr/>
            <p:nvPr/>
          </p:nvSpPr>
          <p:spPr>
            <a:xfrm>
              <a:off x="0" y="3568"/>
              <a:ext cx="6955155" cy="3904615"/>
            </a:xfrm>
            <a:custGeom>
              <a:avLst/>
              <a:gdLst/>
              <a:ahLst/>
              <a:cxnLst/>
              <a:rect l="l" t="t" r="r" b="b"/>
              <a:pathLst>
                <a:path w="6955155" h="3904615">
                  <a:moveTo>
                    <a:pt x="133096" y="0"/>
                  </a:moveTo>
                  <a:lnTo>
                    <a:pt x="0" y="0"/>
                  </a:lnTo>
                  <a:lnTo>
                    <a:pt x="0" y="1089812"/>
                  </a:lnTo>
                  <a:lnTo>
                    <a:pt x="133096" y="1089812"/>
                  </a:lnTo>
                  <a:lnTo>
                    <a:pt x="133096" y="0"/>
                  </a:lnTo>
                  <a:close/>
                </a:path>
                <a:path w="6955155" h="3904615">
                  <a:moveTo>
                    <a:pt x="6954990" y="3772281"/>
                  </a:moveTo>
                  <a:lnTo>
                    <a:pt x="0" y="3772281"/>
                  </a:lnTo>
                  <a:lnTo>
                    <a:pt x="0" y="3904081"/>
                  </a:lnTo>
                  <a:lnTo>
                    <a:pt x="6954990" y="3904081"/>
                  </a:lnTo>
                  <a:lnTo>
                    <a:pt x="6954990" y="3772281"/>
                  </a:lnTo>
                  <a:close/>
                </a:path>
                <a:path w="6955155" h="3904615">
                  <a:moveTo>
                    <a:pt x="6954990" y="0"/>
                  </a:moveTo>
                  <a:lnTo>
                    <a:pt x="6824827" y="0"/>
                  </a:lnTo>
                  <a:lnTo>
                    <a:pt x="6824827" y="538365"/>
                  </a:lnTo>
                  <a:lnTo>
                    <a:pt x="6954990" y="538365"/>
                  </a:lnTo>
                  <a:lnTo>
                    <a:pt x="6954990" y="0"/>
                  </a:lnTo>
                  <a:close/>
                </a:path>
              </a:pathLst>
            </a:custGeom>
            <a:solidFill>
              <a:srgbClr val="DB7462"/>
            </a:solidFill>
          </p:spPr>
          <p:txBody>
            <a:bodyPr wrap="square" lIns="0" tIns="0" rIns="0" bIns="0" rtlCol="0"/>
            <a:lstStyle/>
            <a:p>
              <a:endParaRPr/>
            </a:p>
          </p:txBody>
        </p:sp>
      </p:grpSp>
      <p:sp>
        <p:nvSpPr>
          <p:cNvPr id="7" name="object 7"/>
          <p:cNvSpPr/>
          <p:nvPr/>
        </p:nvSpPr>
        <p:spPr>
          <a:xfrm>
            <a:off x="266987" y="168171"/>
            <a:ext cx="3461385" cy="2473429"/>
          </a:xfrm>
          <a:custGeom>
            <a:avLst/>
            <a:gdLst/>
            <a:ahLst/>
            <a:cxnLst/>
            <a:rect l="l" t="t" r="r" b="b"/>
            <a:pathLst>
              <a:path w="3461385" h="1939925">
                <a:moveTo>
                  <a:pt x="3460779" y="0"/>
                </a:moveTo>
                <a:lnTo>
                  <a:pt x="0" y="0"/>
                </a:lnTo>
                <a:lnTo>
                  <a:pt x="0" y="1939557"/>
                </a:lnTo>
                <a:lnTo>
                  <a:pt x="3460779" y="1939557"/>
                </a:lnTo>
                <a:lnTo>
                  <a:pt x="3460779" y="0"/>
                </a:lnTo>
                <a:close/>
              </a:path>
            </a:pathLst>
          </a:custGeom>
          <a:solidFill>
            <a:srgbClr val="FFFFFF"/>
          </a:solidFill>
        </p:spPr>
        <p:txBody>
          <a:bodyPr wrap="square" lIns="0" tIns="0" rIns="0" bIns="0" rtlCol="0"/>
          <a:lstStyle/>
          <a:p>
            <a:endParaRPr/>
          </a:p>
        </p:txBody>
      </p:sp>
      <p:sp>
        <p:nvSpPr>
          <p:cNvPr id="9" name="object 9"/>
          <p:cNvSpPr txBox="1"/>
          <p:nvPr/>
        </p:nvSpPr>
        <p:spPr>
          <a:xfrm>
            <a:off x="409846" y="279400"/>
            <a:ext cx="3175666" cy="2228815"/>
          </a:xfrm>
          <a:prstGeom prst="rect">
            <a:avLst/>
          </a:prstGeom>
        </p:spPr>
        <p:txBody>
          <a:bodyPr vert="horz" wrap="square" lIns="0" tIns="12700" rIns="0" bIns="0" rtlCol="0">
            <a:spAutoFit/>
          </a:bodyPr>
          <a:lstStyle/>
          <a:p>
            <a:pPr indent="6350" algn="just"/>
            <a:r>
              <a:rPr lang="ru-RU" sz="1600" kern="10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rPr>
              <a:t>   </a:t>
            </a:r>
            <a:r>
              <a:rPr lang="en-GB" sz="1600" kern="10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rPr>
              <a:t>The International Convention on the Harmonisation and Simplification of Customs Procedures, signed in Kyoto in 1973, provides for two means of neutralising such customs risks:</a:t>
            </a:r>
            <a:endParaRPr lang="ru-UA" sz="1600" kern="10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p>
            <a:pPr indent="450215" algn="just"/>
            <a:r>
              <a:rPr lang="en-GB" sz="1600" kern="10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rPr>
              <a:t>1) risk analysis and management;</a:t>
            </a:r>
            <a:endParaRPr lang="ru-UA" sz="1600" kern="10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a:p>
            <a:pPr indent="450215" algn="just"/>
            <a:r>
              <a:rPr lang="en-GB" sz="1600" kern="10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rPr>
              <a:t>2) post-audit method.</a:t>
            </a:r>
            <a:endParaRPr lang="ru-UA" sz="1600" kern="10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167377" y="842995"/>
            <a:ext cx="3429000" cy="2225609"/>
          </a:xfrm>
          <a:prstGeom prst="rect">
            <a:avLst/>
          </a:prstGeom>
        </p:spPr>
        <p:txBody>
          <a:bodyPr vert="horz" wrap="square" lIns="0" tIns="12065" rIns="0" bIns="0" rtlCol="0">
            <a:spAutoFit/>
          </a:bodyPr>
          <a:lstStyle/>
          <a:p>
            <a:pPr marL="78740" algn="just">
              <a:spcBef>
                <a:spcPts val="95"/>
              </a:spcBef>
            </a:pPr>
            <a:r>
              <a:rPr lang="uk-UA" sz="1300" kern="100" dirty="0">
                <a:effectLst/>
                <a:latin typeface="Century Gothic" panose="020B0502020202020204" pitchFamily="34" charset="0"/>
                <a:ea typeface="Calibri" panose="020F0502020204030204" pitchFamily="34" charset="0"/>
                <a:cs typeface="Times New Roman" panose="02020603050405020304" pitchFamily="18" charset="0"/>
              </a:rPr>
              <a:t>   </a:t>
            </a:r>
            <a:r>
              <a:rPr lang="en-GB" sz="1300" kern="100" dirty="0">
                <a:effectLst/>
                <a:latin typeface="Century Gothic" panose="020B0502020202020204" pitchFamily="34" charset="0"/>
                <a:ea typeface="Calibri" panose="020F0502020204030204" pitchFamily="34" charset="0"/>
                <a:cs typeface="Times New Roman" panose="02020603050405020304" pitchFamily="18" charset="0"/>
              </a:rPr>
              <a:t>To improve the efficiency of the work of controlling authorities during customs control and customs clearance according to the order of the Ministry of Finance of Ukraine dated 31.07.2015 No. 684 approved the analysis and assessment of risks, development and implementation of risk management measures to determine the forms and scope of customs control.</a:t>
            </a:r>
            <a:endParaRPr lang="ru-UA" sz="1300" kern="100" dirty="0">
              <a:effectLst/>
              <a:latin typeface="Century Gothic" panose="020B0502020202020204" pitchFamily="34" charset="0"/>
              <a:ea typeface="Calibri" panose="020F0502020204030204" pitchFamily="34" charset="0"/>
              <a:cs typeface="Times New Roman" panose="02020603050405020304" pitchFamily="18" charset="0"/>
            </a:endParaRPr>
          </a:p>
          <a:p>
            <a:pPr marL="78740">
              <a:lnSpc>
                <a:spcPct val="100000"/>
              </a:lnSpc>
              <a:spcBef>
                <a:spcPts val="95"/>
              </a:spcBef>
            </a:pPr>
            <a:endParaRPr sz="1300" dirty="0">
              <a:latin typeface="Century Gothic" panose="020B0502020202020204" pitchFamily="34" charset="0"/>
              <a:cs typeface="Century Gothic"/>
            </a:endParaRPr>
          </a:p>
        </p:txBody>
      </p:sp>
      <p:sp>
        <p:nvSpPr>
          <p:cNvPr id="5" name="object 5"/>
          <p:cNvSpPr/>
          <p:nvPr/>
        </p:nvSpPr>
        <p:spPr>
          <a:xfrm>
            <a:off x="0" y="3556"/>
            <a:ext cx="131445" cy="1451610"/>
          </a:xfrm>
          <a:custGeom>
            <a:avLst/>
            <a:gdLst/>
            <a:ahLst/>
            <a:cxnLst/>
            <a:rect l="l" t="t" r="r" b="b"/>
            <a:pathLst>
              <a:path w="131445" h="1451610">
                <a:moveTo>
                  <a:pt x="0" y="1451000"/>
                </a:moveTo>
                <a:lnTo>
                  <a:pt x="130958" y="1451000"/>
                </a:lnTo>
                <a:lnTo>
                  <a:pt x="130958" y="0"/>
                </a:lnTo>
                <a:lnTo>
                  <a:pt x="0" y="0"/>
                </a:lnTo>
                <a:lnTo>
                  <a:pt x="0" y="1451000"/>
                </a:lnTo>
                <a:close/>
              </a:path>
            </a:pathLst>
          </a:custGeom>
          <a:solidFill>
            <a:srgbClr val="DB7462"/>
          </a:solidFill>
        </p:spPr>
        <p:txBody>
          <a:bodyPr wrap="square" lIns="0" tIns="0" rIns="0" bIns="0" rtlCol="0"/>
          <a:lstStyle/>
          <a:p>
            <a:endParaRPr/>
          </a:p>
        </p:txBody>
      </p:sp>
      <p:graphicFrame>
        <p:nvGraphicFramePr>
          <p:cNvPr id="9" name="Схема 8">
            <a:extLst>
              <a:ext uri="{FF2B5EF4-FFF2-40B4-BE49-F238E27FC236}">
                <a16:creationId xmlns:a16="http://schemas.microsoft.com/office/drawing/2014/main" id="{5E7E527D-AB58-D40E-306F-E91DA5C0EF35}"/>
              </a:ext>
            </a:extLst>
          </p:cNvPr>
          <p:cNvGraphicFramePr/>
          <p:nvPr>
            <p:extLst>
              <p:ext uri="{D42A27DB-BD31-4B8C-83A1-F6EECF244321}">
                <p14:modId xmlns:p14="http://schemas.microsoft.com/office/powerpoint/2010/main" val="2268108575"/>
              </p:ext>
            </p:extLst>
          </p:nvPr>
        </p:nvGraphicFramePr>
        <p:xfrm>
          <a:off x="3098800" y="127000"/>
          <a:ext cx="4495800" cy="3505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6815328" y="1960131"/>
            <a:ext cx="133350" cy="1949450"/>
          </a:xfrm>
          <a:custGeom>
            <a:avLst/>
            <a:gdLst/>
            <a:ahLst/>
            <a:cxnLst/>
            <a:rect l="l" t="t" r="r" b="b"/>
            <a:pathLst>
              <a:path w="133350" h="1949450">
                <a:moveTo>
                  <a:pt x="133107" y="0"/>
                </a:moveTo>
                <a:lnTo>
                  <a:pt x="0" y="0"/>
                </a:lnTo>
                <a:lnTo>
                  <a:pt x="0" y="1949069"/>
                </a:lnTo>
                <a:lnTo>
                  <a:pt x="133107" y="1949069"/>
                </a:lnTo>
                <a:lnTo>
                  <a:pt x="133107" y="0"/>
                </a:lnTo>
                <a:close/>
              </a:path>
            </a:pathLst>
          </a:custGeom>
          <a:solidFill>
            <a:srgbClr val="DB7462"/>
          </a:solidFill>
        </p:spPr>
        <p:txBody>
          <a:bodyPr wrap="square" lIns="0" tIns="0" rIns="0" bIns="0" rtlCol="0"/>
          <a:lstStyle/>
          <a:p>
            <a:endParaRPr/>
          </a:p>
        </p:txBody>
      </p:sp>
      <p:sp>
        <p:nvSpPr>
          <p:cNvPr id="3" name="object 3"/>
          <p:cNvSpPr/>
          <p:nvPr/>
        </p:nvSpPr>
        <p:spPr>
          <a:xfrm>
            <a:off x="0" y="3563"/>
            <a:ext cx="133350" cy="1232535"/>
          </a:xfrm>
          <a:custGeom>
            <a:avLst/>
            <a:gdLst/>
            <a:ahLst/>
            <a:cxnLst/>
            <a:rect l="l" t="t" r="r" b="b"/>
            <a:pathLst>
              <a:path w="133350" h="1232535">
                <a:moveTo>
                  <a:pt x="0" y="1232425"/>
                </a:moveTo>
                <a:lnTo>
                  <a:pt x="133107" y="1232425"/>
                </a:lnTo>
                <a:lnTo>
                  <a:pt x="133107" y="0"/>
                </a:lnTo>
                <a:lnTo>
                  <a:pt x="0" y="0"/>
                </a:lnTo>
                <a:lnTo>
                  <a:pt x="0" y="1232425"/>
                </a:lnTo>
                <a:close/>
              </a:path>
            </a:pathLst>
          </a:custGeom>
          <a:solidFill>
            <a:srgbClr val="DB7462"/>
          </a:solidFill>
        </p:spPr>
        <p:txBody>
          <a:bodyPr wrap="square" lIns="0" tIns="0" rIns="0" bIns="0" rtlCol="0"/>
          <a:lstStyle/>
          <a:p>
            <a:endParaRPr/>
          </a:p>
        </p:txBody>
      </p:sp>
      <p:sp>
        <p:nvSpPr>
          <p:cNvPr id="7" name="object 7"/>
          <p:cNvSpPr txBox="1">
            <a:spLocks noGrp="1"/>
          </p:cNvSpPr>
          <p:nvPr>
            <p:ph type="title"/>
          </p:nvPr>
        </p:nvSpPr>
        <p:spPr>
          <a:xfrm>
            <a:off x="3022600" y="182197"/>
            <a:ext cx="3792728" cy="1026563"/>
          </a:xfrm>
          <a:prstGeom prst="rect">
            <a:avLst/>
          </a:prstGeom>
        </p:spPr>
        <p:txBody>
          <a:bodyPr vert="horz" wrap="square" lIns="0" tIns="10795" rIns="0" bIns="0" rtlCol="0">
            <a:spAutoFit/>
          </a:bodyPr>
          <a:lstStyle/>
          <a:p>
            <a:pPr marL="6350" marR="133350" algn="just">
              <a:spcBef>
                <a:spcPts val="85"/>
              </a:spcBef>
            </a:pPr>
            <a:r>
              <a:rPr lang="en-GB" sz="1100" b="0" dirty="0">
                <a:solidFill>
                  <a:schemeClr val="tx1"/>
                </a:solidFill>
                <a:latin typeface="Century Gothic" panose="020B0502020202020204" pitchFamily="34" charset="0"/>
                <a:ea typeface="Calibri" panose="020F0502020204030204" pitchFamily="34" charset="0"/>
              </a:rPr>
              <a:t>   T</a:t>
            </a:r>
            <a:r>
              <a:rPr lang="en-GB" sz="1100" b="0" dirty="0">
                <a:solidFill>
                  <a:schemeClr val="tx1"/>
                </a:solidFill>
                <a:effectLst/>
                <a:latin typeface="Century Gothic" panose="020B0502020202020204" pitchFamily="34" charset="0"/>
                <a:ea typeface="Calibri" panose="020F0502020204030204" pitchFamily="34" charset="0"/>
              </a:rPr>
              <a:t>he main tool used for the systematic analysis of foreign trade operations is the automated customs processing system </a:t>
            </a:r>
            <a:r>
              <a:rPr lang="en-US" sz="1100" b="0" dirty="0">
                <a:solidFill>
                  <a:schemeClr val="tx1"/>
                </a:solidFill>
                <a:effectLst/>
                <a:latin typeface="Century Gothic" panose="020B0502020202020204" pitchFamily="34" charset="0"/>
                <a:ea typeface="Calibri" panose="020F0502020204030204" pitchFamily="34" charset="0"/>
              </a:rPr>
              <a:t>“</a:t>
            </a:r>
            <a:r>
              <a:rPr lang="en-GB" sz="1100" b="0" dirty="0">
                <a:solidFill>
                  <a:schemeClr val="tx1"/>
                </a:solidFill>
                <a:effectLst/>
                <a:latin typeface="Century Gothic" panose="020B0502020202020204" pitchFamily="34" charset="0"/>
                <a:ea typeface="Calibri" panose="020F0502020204030204" pitchFamily="34" charset="0"/>
              </a:rPr>
              <a:t>Inspector”, which will ensure control over the delivery of goods to destination customs offices, customs value and classification of goods, etc. </a:t>
            </a:r>
            <a:endParaRPr sz="1100" b="0" dirty="0">
              <a:solidFill>
                <a:schemeClr val="tx1"/>
              </a:solidFill>
              <a:latin typeface="Century Gothic" panose="020B0502020202020204" pitchFamily="34" charset="0"/>
              <a:cs typeface="Century Gothic"/>
            </a:endParaRPr>
          </a:p>
        </p:txBody>
      </p:sp>
      <p:pic>
        <p:nvPicPr>
          <p:cNvPr id="5122" name="Picture 2" descr="Автоматизована система митного оформлення “Інспектор 2006”">
            <a:extLst>
              <a:ext uri="{FF2B5EF4-FFF2-40B4-BE49-F238E27FC236}">
                <a16:creationId xmlns:a16="http://schemas.microsoft.com/office/drawing/2014/main" id="{C5092480-F530-8C1B-28EC-65CBA487519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23807" y="1102775"/>
            <a:ext cx="2667000" cy="266700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E1034A0A-B89D-95DA-143E-8662ADEFA410}"/>
              </a:ext>
            </a:extLst>
          </p:cNvPr>
          <p:cNvSpPr txBox="1"/>
          <p:nvPr/>
        </p:nvSpPr>
        <p:spPr>
          <a:xfrm>
            <a:off x="133350" y="2702841"/>
            <a:ext cx="3479180" cy="954107"/>
          </a:xfrm>
          <a:prstGeom prst="rect">
            <a:avLst/>
          </a:prstGeom>
          <a:noFill/>
        </p:spPr>
        <p:txBody>
          <a:bodyPr wrap="square">
            <a:spAutoFit/>
          </a:bodyPr>
          <a:lstStyle/>
          <a:p>
            <a:pPr algn="just"/>
            <a:r>
              <a:rPr lang="uk-UA" sz="1400" dirty="0">
                <a:effectLst/>
                <a:latin typeface="Century Gothic" panose="020B0502020202020204" pitchFamily="34" charset="0"/>
                <a:ea typeface="Calibri" panose="020F0502020204030204" pitchFamily="34" charset="0"/>
              </a:rPr>
              <a:t>   </a:t>
            </a:r>
            <a:r>
              <a:rPr lang="en-GB" sz="1400" dirty="0">
                <a:effectLst/>
                <a:latin typeface="Century Gothic" panose="020B0502020202020204" pitchFamily="34" charset="0"/>
                <a:ea typeface="Calibri" panose="020F0502020204030204" pitchFamily="34" charset="0"/>
              </a:rPr>
              <a:t>Currently, the automated customs processing system 2.0 and automated risk management system 2.0 are in trial operation. </a:t>
            </a:r>
            <a:endParaRPr lang="uk-UA" sz="1400" dirty="0">
              <a:latin typeface="Century Gothic" panose="020B0502020202020204" pitchFamily="34" charset="0"/>
            </a:endParaRPr>
          </a:p>
        </p:txBody>
      </p:sp>
      <p:pic>
        <p:nvPicPr>
          <p:cNvPr id="5124" name="Picture 4" descr="ІТ-аудит митниці - LexInform: Правові та юридичні новини, юридична  практика, коментарі">
            <a:extLst>
              <a:ext uri="{FF2B5EF4-FFF2-40B4-BE49-F238E27FC236}">
                <a16:creationId xmlns:a16="http://schemas.microsoft.com/office/drawing/2014/main" id="{950D1800-9709-750E-8FF6-755F82F0ED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279" y="798174"/>
            <a:ext cx="2463800" cy="163810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170" name="Picture 2" descr="BOC post-clearance audit group collects P534M in Q1 - PortCalls Asia">
            <a:extLst>
              <a:ext uri="{FF2B5EF4-FFF2-40B4-BE49-F238E27FC236}">
                <a16:creationId xmlns:a16="http://schemas.microsoft.com/office/drawing/2014/main" id="{CFE2082D-FB19-97A5-FF67-476AC9FFB3B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75" y="0"/>
            <a:ext cx="6953250" cy="3911600"/>
          </a:xfrm>
          <a:prstGeom prst="rect">
            <a:avLst/>
          </a:prstGeom>
          <a:noFill/>
          <a:extLst>
            <a:ext uri="{909E8E84-426E-40DD-AFC4-6F175D3DCCD1}">
              <a14:hiddenFill xmlns:a14="http://schemas.microsoft.com/office/drawing/2010/main">
                <a:solidFill>
                  <a:srgbClr val="FFFFFF"/>
                </a:solidFill>
              </a14:hiddenFill>
            </a:ext>
          </a:extLst>
        </p:spPr>
      </p:pic>
      <p:sp>
        <p:nvSpPr>
          <p:cNvPr id="2" name="object 2"/>
          <p:cNvSpPr/>
          <p:nvPr/>
        </p:nvSpPr>
        <p:spPr>
          <a:xfrm>
            <a:off x="6815328" y="1960131"/>
            <a:ext cx="133350" cy="1949450"/>
          </a:xfrm>
          <a:custGeom>
            <a:avLst/>
            <a:gdLst/>
            <a:ahLst/>
            <a:cxnLst/>
            <a:rect l="l" t="t" r="r" b="b"/>
            <a:pathLst>
              <a:path w="133350" h="1949450">
                <a:moveTo>
                  <a:pt x="133107" y="0"/>
                </a:moveTo>
                <a:lnTo>
                  <a:pt x="0" y="0"/>
                </a:lnTo>
                <a:lnTo>
                  <a:pt x="0" y="1949069"/>
                </a:lnTo>
                <a:lnTo>
                  <a:pt x="133107" y="1949069"/>
                </a:lnTo>
                <a:lnTo>
                  <a:pt x="133107" y="0"/>
                </a:lnTo>
                <a:close/>
              </a:path>
            </a:pathLst>
          </a:custGeom>
          <a:solidFill>
            <a:srgbClr val="DB7462"/>
          </a:solidFill>
        </p:spPr>
        <p:txBody>
          <a:bodyPr wrap="square" lIns="0" tIns="0" rIns="0" bIns="0" rtlCol="0"/>
          <a:lstStyle/>
          <a:p>
            <a:endParaRPr/>
          </a:p>
        </p:txBody>
      </p:sp>
      <p:sp>
        <p:nvSpPr>
          <p:cNvPr id="10" name="TextBox 9">
            <a:extLst>
              <a:ext uri="{FF2B5EF4-FFF2-40B4-BE49-F238E27FC236}">
                <a16:creationId xmlns:a16="http://schemas.microsoft.com/office/drawing/2014/main" id="{E1034A0A-B89D-95DA-143E-8662ADEFA410}"/>
              </a:ext>
            </a:extLst>
          </p:cNvPr>
          <p:cNvSpPr txBox="1"/>
          <p:nvPr/>
        </p:nvSpPr>
        <p:spPr>
          <a:xfrm>
            <a:off x="3175000" y="688087"/>
            <a:ext cx="3479180" cy="2246769"/>
          </a:xfrm>
          <a:prstGeom prst="rect">
            <a:avLst/>
          </a:prstGeom>
          <a:solidFill>
            <a:schemeClr val="bg1"/>
          </a:solidFill>
        </p:spPr>
        <p:txBody>
          <a:bodyPr wrap="square">
            <a:spAutoFit/>
          </a:bodyPr>
          <a:lstStyle/>
          <a:p>
            <a:pPr algn="just"/>
            <a:r>
              <a:rPr lang="uk-UA" sz="1400" dirty="0">
                <a:effectLst/>
                <a:latin typeface="Century Gothic" panose="020B0502020202020204" pitchFamily="34" charset="0"/>
                <a:ea typeface="Calibri" panose="020F0502020204030204" pitchFamily="34" charset="0"/>
              </a:rPr>
              <a:t>   </a:t>
            </a:r>
            <a:r>
              <a:rPr lang="en-GB" sz="1400" kern="100" dirty="0">
                <a:effectLst/>
                <a:latin typeface="Century Gothic" panose="020B0502020202020204" pitchFamily="34" charset="0"/>
                <a:ea typeface="Calibri" panose="020F0502020204030204" pitchFamily="34" charset="0"/>
                <a:cs typeface="Times New Roman" panose="02020603050405020304" pitchFamily="18" charset="0"/>
              </a:rPr>
              <a:t>In accordance with the Kyoto Convention, customs post-audit is a form of customs control carried out by customs authorities to verify the correctness and reliability of the data specified in customs declarations by examining accounting documents, accounts, and business management systems after customs clearance.</a:t>
            </a:r>
            <a:endParaRPr lang="ru-UA" sz="1400" kern="100" dirty="0">
              <a:effectLst/>
              <a:latin typeface="Century Gothic" panose="020B0502020202020204" pitchFamily="34" charset="0"/>
              <a:ea typeface="Calibri" panose="020F0502020204030204" pitchFamily="34" charset="0"/>
              <a:cs typeface="Times New Roman" panose="02020603050405020304" pitchFamily="18" charset="0"/>
            </a:endParaRPr>
          </a:p>
          <a:p>
            <a:pPr algn="just"/>
            <a:endParaRPr lang="uk-UA" sz="1400" dirty="0">
              <a:latin typeface="Century Gothic" panose="020B0502020202020204" pitchFamily="34" charset="0"/>
            </a:endParaRPr>
          </a:p>
        </p:txBody>
      </p:sp>
    </p:spTree>
    <p:extLst>
      <p:ext uri="{BB962C8B-B14F-4D97-AF65-F5344CB8AC3E}">
        <p14:creationId xmlns:p14="http://schemas.microsoft.com/office/powerpoint/2010/main" val="37222074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Post Clearance Audit and Prior Disclosure Program - MPCamaso &amp; Associates">
            <a:extLst>
              <a:ext uri="{FF2B5EF4-FFF2-40B4-BE49-F238E27FC236}">
                <a16:creationId xmlns:a16="http://schemas.microsoft.com/office/drawing/2014/main" id="{8B35418F-4BA7-65EB-025D-10C49EDE85F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52373" y="2588283"/>
            <a:ext cx="2707227" cy="1335088"/>
          </a:xfrm>
          <a:prstGeom prst="rect">
            <a:avLst/>
          </a:prstGeom>
          <a:noFill/>
          <a:extLst>
            <a:ext uri="{909E8E84-426E-40DD-AFC4-6F175D3DCCD1}">
              <a14:hiddenFill xmlns:a14="http://schemas.microsoft.com/office/drawing/2010/main">
                <a:solidFill>
                  <a:srgbClr val="FFFFFF"/>
                </a:solidFill>
              </a14:hiddenFill>
            </a:ext>
          </a:extLst>
        </p:spPr>
      </p:pic>
      <p:sp>
        <p:nvSpPr>
          <p:cNvPr id="2" name="object 2"/>
          <p:cNvSpPr/>
          <p:nvPr/>
        </p:nvSpPr>
        <p:spPr>
          <a:xfrm>
            <a:off x="-2148" y="3775725"/>
            <a:ext cx="3479800" cy="133350"/>
          </a:xfrm>
          <a:custGeom>
            <a:avLst/>
            <a:gdLst/>
            <a:ahLst/>
            <a:cxnLst/>
            <a:rect l="l" t="t" r="r" b="b"/>
            <a:pathLst>
              <a:path w="3479800" h="133350">
                <a:moveTo>
                  <a:pt x="3479800" y="0"/>
                </a:moveTo>
                <a:lnTo>
                  <a:pt x="0" y="0"/>
                </a:lnTo>
                <a:lnTo>
                  <a:pt x="0" y="133107"/>
                </a:lnTo>
                <a:lnTo>
                  <a:pt x="3479800" y="133107"/>
                </a:lnTo>
                <a:lnTo>
                  <a:pt x="3479800" y="0"/>
                </a:lnTo>
                <a:close/>
              </a:path>
            </a:pathLst>
          </a:custGeom>
          <a:solidFill>
            <a:srgbClr val="DB7462"/>
          </a:solidFill>
        </p:spPr>
        <p:txBody>
          <a:bodyPr wrap="square" lIns="0" tIns="0" rIns="0" bIns="0" rtlCol="0"/>
          <a:lstStyle/>
          <a:p>
            <a:endParaRPr/>
          </a:p>
        </p:txBody>
      </p:sp>
      <p:pic>
        <p:nvPicPr>
          <p:cNvPr id="4" name="Рисунок 3">
            <a:extLst>
              <a:ext uri="{FF2B5EF4-FFF2-40B4-BE49-F238E27FC236}">
                <a16:creationId xmlns:a16="http://schemas.microsoft.com/office/drawing/2014/main" id="{6053E81C-22D1-D421-17A7-6D2E50171E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351" y="0"/>
            <a:ext cx="4162046" cy="3175000"/>
          </a:xfrm>
          <a:prstGeom prst="rect">
            <a:avLst/>
          </a:prstGeom>
        </p:spPr>
      </p:pic>
      <p:pic>
        <p:nvPicPr>
          <p:cNvPr id="8196" name="Picture 4" descr="In the end, the truth always comes out - KPMG Philippines">
            <a:extLst>
              <a:ext uri="{FF2B5EF4-FFF2-40B4-BE49-F238E27FC236}">
                <a16:creationId xmlns:a16="http://schemas.microsoft.com/office/drawing/2014/main" id="{4D03BD57-6286-E196-F058-9BA69B89C6D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52372" y="-8738"/>
            <a:ext cx="2707228" cy="1435127"/>
          </a:xfrm>
          <a:prstGeom prst="rect">
            <a:avLst/>
          </a:prstGeom>
          <a:noFill/>
          <a:extLst>
            <a:ext uri="{909E8E84-426E-40DD-AFC4-6F175D3DCCD1}">
              <a14:hiddenFill xmlns:a14="http://schemas.microsoft.com/office/drawing/2010/main">
                <a:solidFill>
                  <a:srgbClr val="FFFFFF"/>
                </a:solidFill>
              </a14:hiddenFill>
            </a:ext>
          </a:extLst>
        </p:spPr>
      </p:pic>
      <p:pic>
        <p:nvPicPr>
          <p:cNvPr id="8198" name="Picture 6" descr="Proposed Customs Administrative Order - PH Customs Post-Clearance Audit">
            <a:extLst>
              <a:ext uri="{FF2B5EF4-FFF2-40B4-BE49-F238E27FC236}">
                <a16:creationId xmlns:a16="http://schemas.microsoft.com/office/drawing/2014/main" id="{F1AF6A55-4DDF-E620-9957-B5FC9576DC0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21397" y="1268998"/>
            <a:ext cx="2738203" cy="14709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27875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5700" y="3569"/>
            <a:ext cx="6941184" cy="129539"/>
          </a:xfrm>
          <a:custGeom>
            <a:avLst/>
            <a:gdLst/>
            <a:ahLst/>
            <a:cxnLst/>
            <a:rect l="l" t="t" r="r" b="b"/>
            <a:pathLst>
              <a:path w="6941184" h="129539">
                <a:moveTo>
                  <a:pt x="0" y="129539"/>
                </a:moveTo>
                <a:lnTo>
                  <a:pt x="6940587" y="129539"/>
                </a:lnTo>
                <a:lnTo>
                  <a:pt x="6940587" y="0"/>
                </a:lnTo>
                <a:lnTo>
                  <a:pt x="0" y="0"/>
                </a:lnTo>
                <a:lnTo>
                  <a:pt x="0" y="129539"/>
                </a:lnTo>
                <a:close/>
              </a:path>
            </a:pathLst>
          </a:custGeom>
          <a:solidFill>
            <a:srgbClr val="DB7462"/>
          </a:solidFill>
        </p:spPr>
        <p:txBody>
          <a:bodyPr wrap="square" lIns="0" tIns="0" rIns="0" bIns="0" rtlCol="0"/>
          <a:lstStyle/>
          <a:p>
            <a:endParaRPr/>
          </a:p>
        </p:txBody>
      </p:sp>
      <p:sp>
        <p:nvSpPr>
          <p:cNvPr id="3" name="object 3"/>
          <p:cNvSpPr/>
          <p:nvPr/>
        </p:nvSpPr>
        <p:spPr>
          <a:xfrm>
            <a:off x="0" y="3364429"/>
            <a:ext cx="133350" cy="543560"/>
          </a:xfrm>
          <a:custGeom>
            <a:avLst/>
            <a:gdLst/>
            <a:ahLst/>
            <a:cxnLst/>
            <a:rect l="l" t="t" r="r" b="b"/>
            <a:pathLst>
              <a:path w="133350" h="543560">
                <a:moveTo>
                  <a:pt x="133107" y="0"/>
                </a:moveTo>
                <a:lnTo>
                  <a:pt x="0" y="0"/>
                </a:lnTo>
                <a:lnTo>
                  <a:pt x="0" y="543212"/>
                </a:lnTo>
                <a:lnTo>
                  <a:pt x="133107" y="543212"/>
                </a:lnTo>
                <a:lnTo>
                  <a:pt x="133107" y="0"/>
                </a:lnTo>
                <a:close/>
              </a:path>
            </a:pathLst>
          </a:custGeom>
          <a:solidFill>
            <a:srgbClr val="DB7462"/>
          </a:solidFill>
        </p:spPr>
        <p:txBody>
          <a:bodyPr wrap="square" lIns="0" tIns="0" rIns="0" bIns="0" rtlCol="0"/>
          <a:lstStyle/>
          <a:p>
            <a:endParaRPr/>
          </a:p>
        </p:txBody>
      </p:sp>
      <p:sp>
        <p:nvSpPr>
          <p:cNvPr id="4" name="object 4"/>
          <p:cNvSpPr/>
          <p:nvPr/>
        </p:nvSpPr>
        <p:spPr>
          <a:xfrm>
            <a:off x="6818172" y="3364429"/>
            <a:ext cx="133350" cy="543560"/>
          </a:xfrm>
          <a:custGeom>
            <a:avLst/>
            <a:gdLst/>
            <a:ahLst/>
            <a:cxnLst/>
            <a:rect l="l" t="t" r="r" b="b"/>
            <a:pathLst>
              <a:path w="133350" h="543560">
                <a:moveTo>
                  <a:pt x="133106" y="0"/>
                </a:moveTo>
                <a:lnTo>
                  <a:pt x="0" y="0"/>
                </a:lnTo>
                <a:lnTo>
                  <a:pt x="0" y="543212"/>
                </a:lnTo>
                <a:lnTo>
                  <a:pt x="133106" y="543212"/>
                </a:lnTo>
                <a:lnTo>
                  <a:pt x="133106" y="0"/>
                </a:lnTo>
                <a:close/>
              </a:path>
            </a:pathLst>
          </a:custGeom>
          <a:solidFill>
            <a:srgbClr val="DB7462"/>
          </a:solidFill>
        </p:spPr>
        <p:txBody>
          <a:bodyPr wrap="square" lIns="0" tIns="0" rIns="0" bIns="0" rtlCol="0"/>
          <a:lstStyle/>
          <a:p>
            <a:endParaRPr/>
          </a:p>
        </p:txBody>
      </p:sp>
      <p:sp>
        <p:nvSpPr>
          <p:cNvPr id="5" name="object 5"/>
          <p:cNvSpPr txBox="1">
            <a:spLocks noGrp="1"/>
          </p:cNvSpPr>
          <p:nvPr>
            <p:ph type="title"/>
          </p:nvPr>
        </p:nvSpPr>
        <p:spPr>
          <a:xfrm>
            <a:off x="2361633" y="431800"/>
            <a:ext cx="2227238" cy="323165"/>
          </a:xfrm>
          <a:prstGeom prst="rect">
            <a:avLst/>
          </a:prstGeom>
        </p:spPr>
        <p:txBody>
          <a:bodyPr vert="horz" wrap="square" lIns="0" tIns="15240" rIns="0" bIns="0" rtlCol="0">
            <a:spAutoFit/>
          </a:bodyPr>
          <a:lstStyle/>
          <a:p>
            <a:pPr marL="12700">
              <a:lnSpc>
                <a:spcPct val="100000"/>
              </a:lnSpc>
              <a:spcBef>
                <a:spcPts val="120"/>
              </a:spcBef>
            </a:pPr>
            <a:r>
              <a:rPr sz="2000" spc="310" dirty="0">
                <a:solidFill>
                  <a:schemeClr val="tx1"/>
                </a:solidFill>
                <a:latin typeface="Century Gothic" panose="020B0502020202020204" pitchFamily="34" charset="0"/>
              </a:rPr>
              <a:t>CONCLUSION</a:t>
            </a:r>
            <a:endParaRPr sz="2000" dirty="0">
              <a:solidFill>
                <a:schemeClr val="tx1"/>
              </a:solidFill>
              <a:latin typeface="Century Gothic" panose="020B0502020202020204" pitchFamily="34" charset="0"/>
            </a:endParaRPr>
          </a:p>
        </p:txBody>
      </p:sp>
      <p:sp>
        <p:nvSpPr>
          <p:cNvPr id="6" name="object 6"/>
          <p:cNvSpPr txBox="1"/>
          <p:nvPr/>
        </p:nvSpPr>
        <p:spPr>
          <a:xfrm>
            <a:off x="732052" y="1193800"/>
            <a:ext cx="5486400" cy="1674817"/>
          </a:xfrm>
          <a:prstGeom prst="rect">
            <a:avLst/>
          </a:prstGeom>
        </p:spPr>
        <p:txBody>
          <a:bodyPr vert="horz" wrap="square" lIns="0" tIns="12700" rIns="0" bIns="0" rtlCol="0">
            <a:spAutoFit/>
          </a:bodyPr>
          <a:lstStyle/>
          <a:p>
            <a:pPr indent="450215" algn="just"/>
            <a:r>
              <a:rPr lang="en-GB" sz="1200" kern="10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rPr>
              <a:t>Thus, depending on the risks and threats to Ukraine’s customs security, a system for ensuring it is being developed. The model of this system should be based on the international experience of the world’s leading countries. At the same time, the reform of Ukraine’s law enforcement and customs authorities should be based on national interests. The next factor that should be taken into account is organisational, given the need to predict the most effective and efficient organisational structure of the security entities, including the interrelationships between them.</a:t>
            </a:r>
            <a:endParaRPr lang="ru-UA" sz="1200" kern="100" dirty="0">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p:nvPr/>
        </p:nvSpPr>
        <p:spPr>
          <a:xfrm>
            <a:off x="0" y="3364429"/>
            <a:ext cx="133350" cy="543560"/>
          </a:xfrm>
          <a:custGeom>
            <a:avLst/>
            <a:gdLst/>
            <a:ahLst/>
            <a:cxnLst/>
            <a:rect l="l" t="t" r="r" b="b"/>
            <a:pathLst>
              <a:path w="133350" h="543560">
                <a:moveTo>
                  <a:pt x="133107" y="0"/>
                </a:moveTo>
                <a:lnTo>
                  <a:pt x="0" y="0"/>
                </a:lnTo>
                <a:lnTo>
                  <a:pt x="0" y="543212"/>
                </a:lnTo>
                <a:lnTo>
                  <a:pt x="133107" y="543212"/>
                </a:lnTo>
                <a:lnTo>
                  <a:pt x="133107" y="0"/>
                </a:lnTo>
                <a:close/>
              </a:path>
            </a:pathLst>
          </a:custGeom>
          <a:solidFill>
            <a:srgbClr val="DB7462"/>
          </a:solidFill>
        </p:spPr>
        <p:txBody>
          <a:bodyPr wrap="square" lIns="0" tIns="0" rIns="0" bIns="0" rtlCol="0"/>
          <a:lstStyle/>
          <a:p>
            <a:endParaRPr/>
          </a:p>
        </p:txBody>
      </p:sp>
      <p:sp>
        <p:nvSpPr>
          <p:cNvPr id="4" name="object 4"/>
          <p:cNvSpPr/>
          <p:nvPr/>
        </p:nvSpPr>
        <p:spPr>
          <a:xfrm>
            <a:off x="6826250" y="0"/>
            <a:ext cx="133350" cy="543560"/>
          </a:xfrm>
          <a:custGeom>
            <a:avLst/>
            <a:gdLst/>
            <a:ahLst/>
            <a:cxnLst/>
            <a:rect l="l" t="t" r="r" b="b"/>
            <a:pathLst>
              <a:path w="133350" h="543560">
                <a:moveTo>
                  <a:pt x="133106" y="0"/>
                </a:moveTo>
                <a:lnTo>
                  <a:pt x="0" y="0"/>
                </a:lnTo>
                <a:lnTo>
                  <a:pt x="0" y="543212"/>
                </a:lnTo>
                <a:lnTo>
                  <a:pt x="133106" y="543212"/>
                </a:lnTo>
                <a:lnTo>
                  <a:pt x="133106" y="0"/>
                </a:lnTo>
                <a:close/>
              </a:path>
            </a:pathLst>
          </a:custGeom>
          <a:solidFill>
            <a:srgbClr val="DB7462"/>
          </a:solidFill>
        </p:spPr>
        <p:txBody>
          <a:bodyPr wrap="square" lIns="0" tIns="0" rIns="0" bIns="0" rtlCol="0"/>
          <a:lstStyle/>
          <a:p>
            <a:endParaRPr/>
          </a:p>
        </p:txBody>
      </p:sp>
      <p:sp>
        <p:nvSpPr>
          <p:cNvPr id="7" name="Прямоугольник 6">
            <a:extLst>
              <a:ext uri="{FF2B5EF4-FFF2-40B4-BE49-F238E27FC236}">
                <a16:creationId xmlns:a16="http://schemas.microsoft.com/office/drawing/2014/main" id="{14F06BAA-6FF6-8427-4A51-CBF3A3908F5C}"/>
              </a:ext>
            </a:extLst>
          </p:cNvPr>
          <p:cNvSpPr/>
          <p:nvPr/>
        </p:nvSpPr>
        <p:spPr>
          <a:xfrm>
            <a:off x="1041400" y="18143"/>
            <a:ext cx="4876800" cy="553998"/>
          </a:xfrm>
          <a:prstGeom prst="rect">
            <a:avLst/>
          </a:prstGeom>
          <a:noFill/>
        </p:spPr>
        <p:txBody>
          <a:bodyPr wrap="square" lIns="91440" tIns="45720" rIns="91440" bIns="45720">
            <a:spAutoFit/>
          </a:bodyPr>
          <a:lstStyle/>
          <a:p>
            <a:pPr algn="ctr"/>
            <a:r>
              <a:rPr lang="en-US" sz="3000" b="1" dirty="0">
                <a:ln w="22225">
                  <a:solidFill>
                    <a:schemeClr val="accent2"/>
                  </a:solidFill>
                  <a:prstDash val="solid"/>
                </a:ln>
                <a:solidFill>
                  <a:schemeClr val="accent2">
                    <a:lumMod val="40000"/>
                    <a:lumOff val="60000"/>
                  </a:schemeClr>
                </a:solidFill>
              </a:rPr>
              <a:t>LITERATURE</a:t>
            </a:r>
            <a:endParaRPr lang="ru-RU" sz="3000" b="1" dirty="0">
              <a:ln w="22225">
                <a:solidFill>
                  <a:schemeClr val="accent2"/>
                </a:solidFill>
                <a:prstDash val="solid"/>
              </a:ln>
              <a:solidFill>
                <a:schemeClr val="accent2">
                  <a:lumMod val="40000"/>
                  <a:lumOff val="60000"/>
                </a:schemeClr>
              </a:solidFill>
            </a:endParaRPr>
          </a:p>
        </p:txBody>
      </p:sp>
      <p:sp>
        <p:nvSpPr>
          <p:cNvPr id="2" name="TextBox 1">
            <a:extLst>
              <a:ext uri="{FF2B5EF4-FFF2-40B4-BE49-F238E27FC236}">
                <a16:creationId xmlns:a16="http://schemas.microsoft.com/office/drawing/2014/main" id="{A56229A3-567F-B4BD-FF4D-936D2B8D6E8B}"/>
              </a:ext>
            </a:extLst>
          </p:cNvPr>
          <p:cNvSpPr txBox="1"/>
          <p:nvPr/>
        </p:nvSpPr>
        <p:spPr>
          <a:xfrm>
            <a:off x="396875" y="736600"/>
            <a:ext cx="6165850" cy="2708434"/>
          </a:xfrm>
          <a:prstGeom prst="rect">
            <a:avLst/>
          </a:prstGeom>
          <a:noFill/>
        </p:spPr>
        <p:txBody>
          <a:bodyPr wrap="square" rtlCol="0">
            <a:spAutoFit/>
          </a:bodyPr>
          <a:lstStyle/>
          <a:p>
            <a:pPr marL="342900" lvl="0" indent="-342900" algn="just">
              <a:buFont typeface="+mj-lt"/>
              <a:buAutoNum type="arabicPeriod"/>
            </a:pPr>
            <a:r>
              <a:rPr lang="uk-UA" sz="1000" dirty="0">
                <a:effectLst/>
                <a:latin typeface="Century Gothic" panose="020B0502020202020204" pitchFamily="34" charset="0"/>
                <a:ea typeface="Times New Roman" panose="02020603050405020304" pitchFamily="18" charset="0"/>
                <a:cs typeface="Times New Roman" panose="02020603050405020304" pitchFamily="18" charset="0"/>
              </a:rPr>
              <a:t>Про затвердження Порядку здійснення аналізу та оцінки ризиків, розроблення і реалізації заходів з управління ризиками для визначення форм та обсягів митного контролю: Наказ Міністерства фінансів України від 31.07.2015 р. № 684 [</a:t>
            </a:r>
            <a:r>
              <a:rPr lang="uk-UA" sz="1000" dirty="0" err="1">
                <a:effectLst/>
                <a:latin typeface="Century Gothic" panose="020B0502020202020204" pitchFamily="34" charset="0"/>
                <a:ea typeface="Times New Roman" panose="02020603050405020304" pitchFamily="18" charset="0"/>
                <a:cs typeface="Times New Roman" panose="02020603050405020304" pitchFamily="18" charset="0"/>
              </a:rPr>
              <a:t>Електроннии</a:t>
            </a:r>
            <a:r>
              <a:rPr lang="uk-UA" sz="1000" dirty="0">
                <a:effectLst/>
                <a:latin typeface="Century Gothic" panose="020B0502020202020204" pitchFamily="34" charset="0"/>
                <a:ea typeface="Times New Roman" panose="02020603050405020304" pitchFamily="18" charset="0"/>
                <a:cs typeface="Times New Roman" panose="02020603050405020304" pitchFamily="18" charset="0"/>
              </a:rPr>
              <a:t>̆ ресурс]. – Режим доступу: </a:t>
            </a:r>
            <a:r>
              <a:rPr lang="en-US" sz="1000" dirty="0">
                <a:effectLst/>
                <a:latin typeface="Century Gothic" panose="020B0502020202020204" pitchFamily="34" charset="0"/>
                <a:ea typeface="Times New Roman" panose="02020603050405020304" pitchFamily="18" charset="0"/>
                <a:cs typeface="Times New Roman" panose="02020603050405020304" pitchFamily="18" charset="0"/>
                <a:hlinkClick r:id="rId2"/>
              </a:rPr>
              <a:t>https</a:t>
            </a:r>
            <a:r>
              <a:rPr lang="uk-UA" sz="1000" dirty="0">
                <a:effectLst/>
                <a:latin typeface="Century Gothic" panose="020B0502020202020204" pitchFamily="34" charset="0"/>
                <a:ea typeface="Times New Roman" panose="02020603050405020304" pitchFamily="18" charset="0"/>
                <a:cs typeface="Times New Roman" panose="02020603050405020304" pitchFamily="18" charset="0"/>
                <a:hlinkClick r:id="rId2"/>
              </a:rPr>
              <a:t>://</a:t>
            </a:r>
            <a:r>
              <a:rPr lang="en-US" sz="1000" dirty="0" err="1">
                <a:effectLst/>
                <a:latin typeface="Century Gothic" panose="020B0502020202020204" pitchFamily="34" charset="0"/>
                <a:ea typeface="Times New Roman" panose="02020603050405020304" pitchFamily="18" charset="0"/>
                <a:cs typeface="Times New Roman" panose="02020603050405020304" pitchFamily="18" charset="0"/>
                <a:hlinkClick r:id="rId2"/>
              </a:rPr>
              <a:t>zakon</a:t>
            </a:r>
            <a:r>
              <a:rPr lang="uk-UA" sz="1000" dirty="0">
                <a:effectLst/>
                <a:latin typeface="Century Gothic" panose="020B0502020202020204" pitchFamily="34" charset="0"/>
                <a:ea typeface="Times New Roman" panose="02020603050405020304" pitchFamily="18" charset="0"/>
                <a:cs typeface="Times New Roman" panose="02020603050405020304" pitchFamily="18" charset="0"/>
                <a:hlinkClick r:id="rId2"/>
              </a:rPr>
              <a:t>.</a:t>
            </a:r>
            <a:r>
              <a:rPr lang="en-US" sz="1000" dirty="0" err="1">
                <a:effectLst/>
                <a:latin typeface="Century Gothic" panose="020B0502020202020204" pitchFamily="34" charset="0"/>
                <a:ea typeface="Times New Roman" panose="02020603050405020304" pitchFamily="18" charset="0"/>
                <a:cs typeface="Times New Roman" panose="02020603050405020304" pitchFamily="18" charset="0"/>
                <a:hlinkClick r:id="rId2"/>
              </a:rPr>
              <a:t>rada</a:t>
            </a:r>
            <a:r>
              <a:rPr lang="uk-UA" sz="1000" dirty="0">
                <a:effectLst/>
                <a:latin typeface="Century Gothic" panose="020B0502020202020204" pitchFamily="34" charset="0"/>
                <a:ea typeface="Times New Roman" panose="02020603050405020304" pitchFamily="18" charset="0"/>
                <a:cs typeface="Times New Roman" panose="02020603050405020304" pitchFamily="18" charset="0"/>
                <a:hlinkClick r:id="rId2"/>
              </a:rPr>
              <a:t>.</a:t>
            </a:r>
            <a:r>
              <a:rPr lang="en-US" sz="1000" dirty="0">
                <a:effectLst/>
                <a:latin typeface="Century Gothic" panose="020B0502020202020204" pitchFamily="34" charset="0"/>
                <a:ea typeface="Times New Roman" panose="02020603050405020304" pitchFamily="18" charset="0"/>
                <a:cs typeface="Times New Roman" panose="02020603050405020304" pitchFamily="18" charset="0"/>
                <a:hlinkClick r:id="rId2"/>
              </a:rPr>
              <a:t>gov</a:t>
            </a:r>
            <a:r>
              <a:rPr lang="uk-UA" sz="1000" dirty="0">
                <a:effectLst/>
                <a:latin typeface="Century Gothic" panose="020B0502020202020204" pitchFamily="34" charset="0"/>
                <a:ea typeface="Times New Roman" panose="02020603050405020304" pitchFamily="18" charset="0"/>
                <a:cs typeface="Times New Roman" panose="02020603050405020304" pitchFamily="18" charset="0"/>
                <a:hlinkClick r:id="rId2"/>
              </a:rPr>
              <a:t>.</a:t>
            </a:r>
            <a:r>
              <a:rPr lang="en-US" sz="1000" dirty="0" err="1">
                <a:effectLst/>
                <a:latin typeface="Century Gothic" panose="020B0502020202020204" pitchFamily="34" charset="0"/>
                <a:ea typeface="Times New Roman" panose="02020603050405020304" pitchFamily="18" charset="0"/>
                <a:cs typeface="Times New Roman" panose="02020603050405020304" pitchFamily="18" charset="0"/>
                <a:hlinkClick r:id="rId2"/>
              </a:rPr>
              <a:t>ua</a:t>
            </a:r>
            <a:r>
              <a:rPr lang="uk-UA" sz="1000" dirty="0">
                <a:effectLst/>
                <a:latin typeface="Century Gothic" panose="020B0502020202020204" pitchFamily="34" charset="0"/>
                <a:ea typeface="Times New Roman" panose="02020603050405020304" pitchFamily="18" charset="0"/>
                <a:cs typeface="Times New Roman" panose="02020603050405020304" pitchFamily="18" charset="0"/>
                <a:hlinkClick r:id="rId2"/>
              </a:rPr>
              <a:t>/</a:t>
            </a:r>
            <a:r>
              <a:rPr lang="en-US" sz="1000" dirty="0">
                <a:effectLst/>
                <a:latin typeface="Century Gothic" panose="020B0502020202020204" pitchFamily="34" charset="0"/>
                <a:ea typeface="Times New Roman" panose="02020603050405020304" pitchFamily="18" charset="0"/>
                <a:cs typeface="Times New Roman" panose="02020603050405020304" pitchFamily="18" charset="0"/>
                <a:hlinkClick r:id="rId2"/>
              </a:rPr>
              <a:t>laws</a:t>
            </a:r>
            <a:r>
              <a:rPr lang="uk-UA" sz="1000" dirty="0">
                <a:effectLst/>
                <a:latin typeface="Century Gothic" panose="020B0502020202020204" pitchFamily="34" charset="0"/>
                <a:ea typeface="Times New Roman" panose="02020603050405020304" pitchFamily="18" charset="0"/>
                <a:cs typeface="Times New Roman" panose="02020603050405020304" pitchFamily="18" charset="0"/>
                <a:hlinkClick r:id="rId2"/>
              </a:rPr>
              <a:t>/</a:t>
            </a:r>
            <a:r>
              <a:rPr lang="en-US" sz="1000" dirty="0">
                <a:effectLst/>
                <a:latin typeface="Century Gothic" panose="020B0502020202020204" pitchFamily="34" charset="0"/>
                <a:ea typeface="Times New Roman" panose="02020603050405020304" pitchFamily="18" charset="0"/>
                <a:cs typeface="Times New Roman" panose="02020603050405020304" pitchFamily="18" charset="0"/>
                <a:hlinkClick r:id="rId2"/>
              </a:rPr>
              <a:t>show</a:t>
            </a:r>
            <a:r>
              <a:rPr lang="uk-UA" sz="1000" dirty="0">
                <a:effectLst/>
                <a:latin typeface="Century Gothic" panose="020B0502020202020204" pitchFamily="34" charset="0"/>
                <a:ea typeface="Times New Roman" panose="02020603050405020304" pitchFamily="18" charset="0"/>
                <a:cs typeface="Times New Roman" panose="02020603050405020304" pitchFamily="18" charset="0"/>
                <a:hlinkClick r:id="rId2"/>
              </a:rPr>
              <a:t>/</a:t>
            </a:r>
            <a:r>
              <a:rPr lang="en-US" sz="1000" dirty="0">
                <a:effectLst/>
                <a:latin typeface="Century Gothic" panose="020B0502020202020204" pitchFamily="34" charset="0"/>
                <a:ea typeface="Times New Roman" panose="02020603050405020304" pitchFamily="18" charset="0"/>
                <a:cs typeface="Times New Roman" panose="02020603050405020304" pitchFamily="18" charset="0"/>
                <a:hlinkClick r:id="rId2"/>
              </a:rPr>
              <a:t>z</a:t>
            </a:r>
            <a:r>
              <a:rPr lang="uk-UA" sz="1000" dirty="0">
                <a:effectLst/>
                <a:latin typeface="Century Gothic" panose="020B0502020202020204" pitchFamily="34" charset="0"/>
                <a:ea typeface="Times New Roman" panose="02020603050405020304" pitchFamily="18" charset="0"/>
                <a:cs typeface="Times New Roman" panose="02020603050405020304" pitchFamily="18" charset="0"/>
                <a:hlinkClick r:id="rId2"/>
              </a:rPr>
              <a:t>1021-15#</a:t>
            </a:r>
            <a:r>
              <a:rPr lang="en-US" sz="1000" dirty="0">
                <a:effectLst/>
                <a:latin typeface="Century Gothic" panose="020B0502020202020204" pitchFamily="34" charset="0"/>
                <a:ea typeface="Times New Roman" panose="02020603050405020304" pitchFamily="18" charset="0"/>
                <a:cs typeface="Times New Roman" panose="02020603050405020304" pitchFamily="18" charset="0"/>
                <a:hlinkClick r:id="rId2"/>
              </a:rPr>
              <a:t>Text</a:t>
            </a:r>
            <a:r>
              <a:rPr lang="uk-UA" sz="1000" dirty="0">
                <a:effectLst/>
                <a:latin typeface="Century Gothic" panose="020B0502020202020204" pitchFamily="34" charset="0"/>
                <a:ea typeface="Times New Roman" panose="02020603050405020304" pitchFamily="18" charset="0"/>
                <a:cs typeface="Times New Roman" panose="02020603050405020304" pitchFamily="18" charset="0"/>
              </a:rPr>
              <a:t>.</a:t>
            </a:r>
            <a:endParaRPr lang="ru-UA" sz="1000" dirty="0">
              <a:effectLst/>
              <a:latin typeface="Century Gothic" panose="020B0502020202020204" pitchFamily="34" charset="0"/>
              <a:ea typeface="Times New Roman" panose="02020603050405020304" pitchFamily="18" charset="0"/>
              <a:cs typeface="Calibri" panose="020F0502020204030204" pitchFamily="34" charset="0"/>
            </a:endParaRPr>
          </a:p>
          <a:p>
            <a:pPr marL="342900" lvl="0" indent="-342900" algn="just">
              <a:buFont typeface="+mj-lt"/>
              <a:buAutoNum type="arabicPeriod"/>
            </a:pPr>
            <a:r>
              <a:rPr lang="ru-RU" sz="1000" dirty="0">
                <a:effectLst/>
                <a:latin typeface="Century Gothic" panose="020B0502020202020204" pitchFamily="34" charset="0"/>
                <a:ea typeface="Times New Roman" panose="02020603050405020304" pitchFamily="18" charset="0"/>
                <a:cs typeface="Times New Roman" panose="02020603050405020304" pitchFamily="18" charset="0"/>
              </a:rPr>
              <a:t>Про </a:t>
            </a:r>
            <a:r>
              <a:rPr lang="ru-RU" sz="1000" dirty="0" err="1">
                <a:effectLst/>
                <a:latin typeface="Century Gothic" panose="020B0502020202020204" pitchFamily="34" charset="0"/>
                <a:ea typeface="Times New Roman" panose="02020603050405020304" pitchFamily="18" charset="0"/>
                <a:cs typeface="Times New Roman" panose="02020603050405020304" pitchFamily="18" charset="0"/>
              </a:rPr>
              <a:t>затвердження</a:t>
            </a:r>
            <a:r>
              <a:rPr lang="ru-RU" sz="1000" dirty="0">
                <a:effectLst/>
                <a:latin typeface="Century Gothic" panose="020B0502020202020204" pitchFamily="34" charset="0"/>
                <a:ea typeface="Times New Roman" panose="02020603050405020304" pitchFamily="18" charset="0"/>
                <a:cs typeface="Times New Roman" panose="02020603050405020304" pitchFamily="18" charset="0"/>
              </a:rPr>
              <a:t> Порядку </a:t>
            </a:r>
            <a:r>
              <a:rPr lang="ru-RU" sz="1000" dirty="0" err="1">
                <a:effectLst/>
                <a:latin typeface="Century Gothic" panose="020B0502020202020204" pitchFamily="34" charset="0"/>
                <a:ea typeface="Times New Roman" panose="02020603050405020304" pitchFamily="18" charset="0"/>
                <a:cs typeface="Times New Roman" panose="02020603050405020304" pitchFamily="18" charset="0"/>
              </a:rPr>
              <a:t>розроблення</a:t>
            </a:r>
            <a:r>
              <a:rPr lang="ru-RU" sz="1000" dirty="0">
                <a:effectLst/>
                <a:latin typeface="Century Gothic" panose="020B0502020202020204" pitchFamily="34" charset="0"/>
                <a:ea typeface="Times New Roman" panose="02020603050405020304" pitchFamily="18" charset="0"/>
                <a:cs typeface="Times New Roman" panose="02020603050405020304" pitchFamily="18" charset="0"/>
              </a:rPr>
              <a:t> </a:t>
            </a:r>
            <a:r>
              <a:rPr lang="ru-RU" sz="1000" dirty="0" err="1">
                <a:effectLst/>
                <a:latin typeface="Century Gothic" panose="020B0502020202020204" pitchFamily="34" charset="0"/>
                <a:ea typeface="Times New Roman" panose="02020603050405020304" pitchFamily="18" charset="0"/>
                <a:cs typeface="Times New Roman" panose="02020603050405020304" pitchFamily="18" charset="0"/>
              </a:rPr>
              <a:t>профілів</a:t>
            </a:r>
            <a:r>
              <a:rPr lang="ru-RU" sz="1000" dirty="0">
                <a:effectLst/>
                <a:latin typeface="Century Gothic" panose="020B0502020202020204" pitchFamily="34" charset="0"/>
                <a:ea typeface="Times New Roman" panose="02020603050405020304" pitchFamily="18" charset="0"/>
                <a:cs typeface="Times New Roman" panose="02020603050405020304" pitchFamily="18" charset="0"/>
              </a:rPr>
              <a:t> </a:t>
            </a:r>
            <a:r>
              <a:rPr lang="ru-RU" sz="1000" dirty="0" err="1">
                <a:effectLst/>
                <a:latin typeface="Century Gothic" panose="020B0502020202020204" pitchFamily="34" charset="0"/>
                <a:ea typeface="Times New Roman" panose="02020603050405020304" pitchFamily="18" charset="0"/>
                <a:cs typeface="Times New Roman" panose="02020603050405020304" pitchFamily="18" charset="0"/>
              </a:rPr>
              <a:t>ризику</a:t>
            </a:r>
            <a:r>
              <a:rPr lang="ru-RU" sz="1000" dirty="0">
                <a:effectLst/>
                <a:latin typeface="Century Gothic" panose="020B0502020202020204" pitchFamily="34" charset="0"/>
                <a:ea typeface="Times New Roman" panose="02020603050405020304" pitchFamily="18" charset="0"/>
                <a:cs typeface="Times New Roman" panose="02020603050405020304" pitchFamily="18" charset="0"/>
              </a:rPr>
              <a:t>: Наказ </a:t>
            </a:r>
            <a:r>
              <a:rPr lang="ru-RU" sz="1000" dirty="0" err="1">
                <a:effectLst/>
                <a:latin typeface="Century Gothic" panose="020B0502020202020204" pitchFamily="34" charset="0"/>
                <a:ea typeface="Times New Roman" panose="02020603050405020304" pitchFamily="18" charset="0"/>
                <a:cs typeface="Times New Roman" panose="02020603050405020304" pitchFamily="18" charset="0"/>
              </a:rPr>
              <a:t>Державної</a:t>
            </a:r>
            <a:r>
              <a:rPr lang="ru-RU" sz="1000" dirty="0">
                <a:effectLst/>
                <a:latin typeface="Century Gothic" panose="020B0502020202020204" pitchFamily="34" charset="0"/>
                <a:ea typeface="Times New Roman" panose="02020603050405020304" pitchFamily="18" charset="0"/>
                <a:cs typeface="Times New Roman" panose="02020603050405020304" pitchFamily="18" charset="0"/>
              </a:rPr>
              <a:t> </a:t>
            </a:r>
            <a:r>
              <a:rPr lang="ru-RU" sz="1000" dirty="0" err="1">
                <a:effectLst/>
                <a:latin typeface="Century Gothic" panose="020B0502020202020204" pitchFamily="34" charset="0"/>
                <a:ea typeface="Times New Roman" panose="02020603050405020304" pitchFamily="18" charset="0"/>
                <a:cs typeface="Times New Roman" panose="02020603050405020304" pitchFamily="18" charset="0"/>
              </a:rPr>
              <a:t>митної</a:t>
            </a:r>
            <a:r>
              <a:rPr lang="ru-RU" sz="1000" dirty="0">
                <a:effectLst/>
                <a:latin typeface="Century Gothic" panose="020B0502020202020204" pitchFamily="34" charset="0"/>
                <a:ea typeface="Times New Roman" panose="02020603050405020304" pitchFamily="18" charset="0"/>
                <a:cs typeface="Times New Roman" panose="02020603050405020304" pitchFamily="18" charset="0"/>
              </a:rPr>
              <a:t> </a:t>
            </a:r>
            <a:r>
              <a:rPr lang="ru-RU" sz="1000" dirty="0" err="1">
                <a:effectLst/>
                <a:latin typeface="Century Gothic" panose="020B0502020202020204" pitchFamily="34" charset="0"/>
                <a:ea typeface="Times New Roman" panose="02020603050405020304" pitchFamily="18" charset="0"/>
                <a:cs typeface="Times New Roman" panose="02020603050405020304" pitchFamily="18" charset="0"/>
              </a:rPr>
              <a:t>служби</a:t>
            </a:r>
            <a:r>
              <a:rPr lang="ru-RU" sz="1000" dirty="0">
                <a:effectLst/>
                <a:latin typeface="Century Gothic" panose="020B0502020202020204" pitchFamily="34" charset="0"/>
                <a:ea typeface="Times New Roman" panose="02020603050405020304" pitchFamily="18" charset="0"/>
                <a:cs typeface="Times New Roman" panose="02020603050405020304" pitchFamily="18" charset="0"/>
              </a:rPr>
              <a:t> </a:t>
            </a:r>
            <a:r>
              <a:rPr lang="ru-RU" sz="1000" dirty="0" err="1">
                <a:effectLst/>
                <a:latin typeface="Century Gothic" panose="020B0502020202020204" pitchFamily="34" charset="0"/>
                <a:ea typeface="Times New Roman" panose="02020603050405020304" pitchFamily="18" charset="0"/>
                <a:cs typeface="Times New Roman" panose="02020603050405020304" pitchFamily="18" charset="0"/>
              </a:rPr>
              <a:t>України</a:t>
            </a:r>
            <a:r>
              <a:rPr lang="ru-RU" sz="1000" dirty="0">
                <a:effectLst/>
                <a:latin typeface="Century Gothic" panose="020B0502020202020204" pitchFamily="34" charset="0"/>
                <a:ea typeface="Times New Roman" panose="02020603050405020304" pitchFamily="18" charset="0"/>
                <a:cs typeface="Times New Roman" panose="02020603050405020304" pitchFamily="18" charset="0"/>
              </a:rPr>
              <a:t> </a:t>
            </a:r>
            <a:r>
              <a:rPr lang="ru-RU" sz="1000" dirty="0" err="1">
                <a:effectLst/>
                <a:latin typeface="Century Gothic" panose="020B0502020202020204" pitchFamily="34" charset="0"/>
                <a:ea typeface="Times New Roman" panose="02020603050405020304" pitchFamily="18" charset="0"/>
                <a:cs typeface="Times New Roman" panose="02020603050405020304" pitchFamily="18" charset="0"/>
              </a:rPr>
              <a:t>від</a:t>
            </a:r>
            <a:r>
              <a:rPr lang="ru-RU" sz="1000" dirty="0">
                <a:effectLst/>
                <a:latin typeface="Century Gothic" panose="020B0502020202020204" pitchFamily="34" charset="0"/>
                <a:ea typeface="Times New Roman" panose="02020603050405020304" pitchFamily="18" charset="0"/>
                <a:cs typeface="Times New Roman" panose="02020603050405020304" pitchFamily="18" charset="0"/>
              </a:rPr>
              <a:t> 22.12.2010 р. № 1514 [</a:t>
            </a:r>
            <a:r>
              <a:rPr lang="ru-RU" sz="1000" dirty="0" err="1">
                <a:effectLst/>
                <a:latin typeface="Century Gothic" panose="020B0502020202020204" pitchFamily="34" charset="0"/>
                <a:ea typeface="Times New Roman" panose="02020603050405020304" pitchFamily="18" charset="0"/>
                <a:cs typeface="Times New Roman" panose="02020603050405020304" pitchFamily="18" charset="0"/>
              </a:rPr>
              <a:t>Електроннии</a:t>
            </a:r>
            <a:r>
              <a:rPr lang="ru-RU" sz="1000" dirty="0">
                <a:effectLst/>
                <a:latin typeface="Century Gothic" panose="020B0502020202020204" pitchFamily="34" charset="0"/>
                <a:ea typeface="Times New Roman" panose="02020603050405020304" pitchFamily="18" charset="0"/>
                <a:cs typeface="Times New Roman" panose="02020603050405020304" pitchFamily="18" charset="0"/>
              </a:rPr>
              <a:t>̆ ресурс]. – Режим доступу: </a:t>
            </a:r>
            <a:r>
              <a:rPr lang="en-US" sz="1000" dirty="0">
                <a:effectLst/>
                <a:latin typeface="Century Gothic" panose="020B0502020202020204" pitchFamily="34" charset="0"/>
                <a:ea typeface="Times New Roman" panose="02020603050405020304" pitchFamily="18" charset="0"/>
                <a:cs typeface="Times New Roman" panose="02020603050405020304" pitchFamily="18" charset="0"/>
                <a:hlinkClick r:id="rId3"/>
              </a:rPr>
              <a:t>https</a:t>
            </a:r>
            <a:r>
              <a:rPr lang="ru-RU" sz="1000" dirty="0">
                <a:effectLst/>
                <a:latin typeface="Century Gothic" panose="020B0502020202020204" pitchFamily="34" charset="0"/>
                <a:ea typeface="Times New Roman" panose="02020603050405020304" pitchFamily="18" charset="0"/>
                <a:cs typeface="Times New Roman" panose="02020603050405020304" pitchFamily="18" charset="0"/>
                <a:hlinkClick r:id="rId3"/>
              </a:rPr>
              <a:t>://</a:t>
            </a:r>
            <a:r>
              <a:rPr lang="en-US" sz="1000" dirty="0" err="1">
                <a:effectLst/>
                <a:latin typeface="Century Gothic" panose="020B0502020202020204" pitchFamily="34" charset="0"/>
                <a:ea typeface="Times New Roman" panose="02020603050405020304" pitchFamily="18" charset="0"/>
                <a:cs typeface="Times New Roman" panose="02020603050405020304" pitchFamily="18" charset="0"/>
                <a:hlinkClick r:id="rId3"/>
              </a:rPr>
              <a:t>zakon</a:t>
            </a:r>
            <a:r>
              <a:rPr lang="ru-RU" sz="1000" dirty="0">
                <a:effectLst/>
                <a:latin typeface="Century Gothic" panose="020B0502020202020204" pitchFamily="34" charset="0"/>
                <a:ea typeface="Times New Roman" panose="02020603050405020304" pitchFamily="18" charset="0"/>
                <a:cs typeface="Times New Roman" panose="02020603050405020304" pitchFamily="18" charset="0"/>
                <a:hlinkClick r:id="rId3"/>
              </a:rPr>
              <a:t>.</a:t>
            </a:r>
            <a:r>
              <a:rPr lang="en-US" sz="1000" dirty="0" err="1">
                <a:effectLst/>
                <a:latin typeface="Century Gothic" panose="020B0502020202020204" pitchFamily="34" charset="0"/>
                <a:ea typeface="Times New Roman" panose="02020603050405020304" pitchFamily="18" charset="0"/>
                <a:cs typeface="Times New Roman" panose="02020603050405020304" pitchFamily="18" charset="0"/>
                <a:hlinkClick r:id="rId3"/>
              </a:rPr>
              <a:t>rada</a:t>
            </a:r>
            <a:r>
              <a:rPr lang="ru-RU" sz="1000" dirty="0">
                <a:effectLst/>
                <a:latin typeface="Century Gothic" panose="020B0502020202020204" pitchFamily="34" charset="0"/>
                <a:ea typeface="Times New Roman" panose="02020603050405020304" pitchFamily="18" charset="0"/>
                <a:cs typeface="Times New Roman" panose="02020603050405020304" pitchFamily="18" charset="0"/>
                <a:hlinkClick r:id="rId3"/>
              </a:rPr>
              <a:t>.</a:t>
            </a:r>
            <a:r>
              <a:rPr lang="en-US" sz="1000" dirty="0">
                <a:effectLst/>
                <a:latin typeface="Century Gothic" panose="020B0502020202020204" pitchFamily="34" charset="0"/>
                <a:ea typeface="Times New Roman" panose="02020603050405020304" pitchFamily="18" charset="0"/>
                <a:cs typeface="Times New Roman" panose="02020603050405020304" pitchFamily="18" charset="0"/>
                <a:hlinkClick r:id="rId3"/>
              </a:rPr>
              <a:t>gov</a:t>
            </a:r>
            <a:r>
              <a:rPr lang="ru-RU" sz="1000" dirty="0">
                <a:effectLst/>
                <a:latin typeface="Century Gothic" panose="020B0502020202020204" pitchFamily="34" charset="0"/>
                <a:ea typeface="Times New Roman" panose="02020603050405020304" pitchFamily="18" charset="0"/>
                <a:cs typeface="Times New Roman" panose="02020603050405020304" pitchFamily="18" charset="0"/>
                <a:hlinkClick r:id="rId3"/>
              </a:rPr>
              <a:t>.</a:t>
            </a:r>
            <a:r>
              <a:rPr lang="en-US" sz="1000" dirty="0" err="1">
                <a:effectLst/>
                <a:latin typeface="Century Gothic" panose="020B0502020202020204" pitchFamily="34" charset="0"/>
                <a:ea typeface="Times New Roman" panose="02020603050405020304" pitchFamily="18" charset="0"/>
                <a:cs typeface="Times New Roman" panose="02020603050405020304" pitchFamily="18" charset="0"/>
                <a:hlinkClick r:id="rId3"/>
              </a:rPr>
              <a:t>ua</a:t>
            </a:r>
            <a:r>
              <a:rPr lang="ru-RU" sz="1000" dirty="0">
                <a:effectLst/>
                <a:latin typeface="Century Gothic" panose="020B0502020202020204" pitchFamily="34" charset="0"/>
                <a:ea typeface="Times New Roman" panose="02020603050405020304" pitchFamily="18" charset="0"/>
                <a:cs typeface="Times New Roman" panose="02020603050405020304" pitchFamily="18" charset="0"/>
                <a:hlinkClick r:id="rId3"/>
              </a:rPr>
              <a:t>/</a:t>
            </a:r>
            <a:r>
              <a:rPr lang="en-US" sz="1000" dirty="0" err="1">
                <a:effectLst/>
                <a:latin typeface="Century Gothic" panose="020B0502020202020204" pitchFamily="34" charset="0"/>
                <a:ea typeface="Times New Roman" panose="02020603050405020304" pitchFamily="18" charset="0"/>
                <a:cs typeface="Times New Roman" panose="02020603050405020304" pitchFamily="18" charset="0"/>
                <a:hlinkClick r:id="rId3"/>
              </a:rPr>
              <a:t>rada</a:t>
            </a:r>
            <a:r>
              <a:rPr lang="ru-RU" sz="1000" dirty="0">
                <a:effectLst/>
                <a:latin typeface="Century Gothic" panose="020B0502020202020204" pitchFamily="34" charset="0"/>
                <a:ea typeface="Times New Roman" panose="02020603050405020304" pitchFamily="18" charset="0"/>
                <a:cs typeface="Times New Roman" panose="02020603050405020304" pitchFamily="18" charset="0"/>
                <a:hlinkClick r:id="rId3"/>
              </a:rPr>
              <a:t>/</a:t>
            </a:r>
            <a:r>
              <a:rPr lang="en-US" sz="1000" dirty="0">
                <a:effectLst/>
                <a:latin typeface="Century Gothic" panose="020B0502020202020204" pitchFamily="34" charset="0"/>
                <a:ea typeface="Times New Roman" panose="02020603050405020304" pitchFamily="18" charset="0"/>
                <a:cs typeface="Times New Roman" panose="02020603050405020304" pitchFamily="18" charset="0"/>
                <a:hlinkClick r:id="rId3"/>
              </a:rPr>
              <a:t>show</a:t>
            </a:r>
            <a:r>
              <a:rPr lang="ru-RU" sz="1000" dirty="0">
                <a:effectLst/>
                <a:latin typeface="Century Gothic" panose="020B0502020202020204" pitchFamily="34" charset="0"/>
                <a:ea typeface="Times New Roman" panose="02020603050405020304" pitchFamily="18" charset="0"/>
                <a:cs typeface="Times New Roman" panose="02020603050405020304" pitchFamily="18" charset="0"/>
                <a:hlinkClick r:id="rId3"/>
              </a:rPr>
              <a:t>/</a:t>
            </a:r>
            <a:r>
              <a:rPr lang="en-US" sz="1000" dirty="0">
                <a:effectLst/>
                <a:latin typeface="Century Gothic" panose="020B0502020202020204" pitchFamily="34" charset="0"/>
                <a:ea typeface="Times New Roman" panose="02020603050405020304" pitchFamily="18" charset="0"/>
                <a:cs typeface="Times New Roman" panose="02020603050405020304" pitchFamily="18" charset="0"/>
                <a:hlinkClick r:id="rId3"/>
              </a:rPr>
              <a:t>v</a:t>
            </a:r>
            <a:r>
              <a:rPr lang="ru-RU" sz="1000" dirty="0">
                <a:effectLst/>
                <a:latin typeface="Century Gothic" panose="020B0502020202020204" pitchFamily="34" charset="0"/>
                <a:ea typeface="Times New Roman" panose="02020603050405020304" pitchFamily="18" charset="0"/>
                <a:cs typeface="Times New Roman" panose="02020603050405020304" pitchFamily="18" charset="0"/>
                <a:hlinkClick r:id="rId3"/>
              </a:rPr>
              <a:t>1514342-10#</a:t>
            </a:r>
            <a:r>
              <a:rPr lang="en-US" sz="1000" dirty="0">
                <a:effectLst/>
                <a:latin typeface="Century Gothic" panose="020B0502020202020204" pitchFamily="34" charset="0"/>
                <a:ea typeface="Times New Roman" panose="02020603050405020304" pitchFamily="18" charset="0"/>
                <a:cs typeface="Times New Roman" panose="02020603050405020304" pitchFamily="18" charset="0"/>
                <a:hlinkClick r:id="rId3"/>
              </a:rPr>
              <a:t>Text</a:t>
            </a:r>
            <a:r>
              <a:rPr lang="uk-UA" sz="1000" dirty="0">
                <a:effectLst/>
                <a:latin typeface="Century Gothic" panose="020B0502020202020204" pitchFamily="34" charset="0"/>
                <a:ea typeface="Times New Roman" panose="02020603050405020304" pitchFamily="18" charset="0"/>
                <a:cs typeface="Times New Roman" panose="02020603050405020304" pitchFamily="18" charset="0"/>
              </a:rPr>
              <a:t>.</a:t>
            </a:r>
            <a:endParaRPr lang="ru-UA" sz="1000" dirty="0">
              <a:effectLst/>
              <a:latin typeface="Century Gothic" panose="020B0502020202020204" pitchFamily="34" charset="0"/>
              <a:ea typeface="Times New Roman" panose="02020603050405020304" pitchFamily="18" charset="0"/>
              <a:cs typeface="Calibri" panose="020F0502020204030204" pitchFamily="34" charset="0"/>
            </a:endParaRPr>
          </a:p>
          <a:p>
            <a:pPr marL="342900" lvl="0" indent="-342900" algn="just">
              <a:buFont typeface="+mj-lt"/>
              <a:buAutoNum type="arabicPeriod"/>
            </a:pPr>
            <a:r>
              <a:rPr lang="ru-RU" sz="1000" dirty="0" err="1">
                <a:effectLst/>
                <a:latin typeface="Century Gothic" panose="020B0502020202020204" pitchFamily="34" charset="0"/>
                <a:ea typeface="Times New Roman" panose="02020603050405020304" pitchFamily="18" charset="0"/>
                <a:cs typeface="Times New Roman" panose="02020603050405020304" pitchFamily="18" charset="0"/>
              </a:rPr>
              <a:t>Митний</a:t>
            </a:r>
            <a:r>
              <a:rPr lang="ru-RU" sz="1000" dirty="0">
                <a:effectLst/>
                <a:latin typeface="Century Gothic" panose="020B0502020202020204" pitchFamily="34" charset="0"/>
                <a:ea typeface="Times New Roman" panose="02020603050405020304" pitchFamily="18" charset="0"/>
                <a:cs typeface="Times New Roman" panose="02020603050405020304" pitchFamily="18" charset="0"/>
              </a:rPr>
              <a:t> кодекс </a:t>
            </a:r>
            <a:r>
              <a:rPr lang="ru-RU" sz="1000" dirty="0" err="1">
                <a:effectLst/>
                <a:latin typeface="Century Gothic" panose="020B0502020202020204" pitchFamily="34" charset="0"/>
                <a:ea typeface="Times New Roman" panose="02020603050405020304" pitchFamily="18" charset="0"/>
                <a:cs typeface="Times New Roman" panose="02020603050405020304" pitchFamily="18" charset="0"/>
              </a:rPr>
              <a:t>України</a:t>
            </a:r>
            <a:r>
              <a:rPr lang="ru-RU" sz="1000" dirty="0">
                <a:effectLst/>
                <a:latin typeface="Century Gothic" panose="020B0502020202020204" pitchFamily="34" charset="0"/>
                <a:ea typeface="Times New Roman" panose="02020603050405020304" pitchFamily="18" charset="0"/>
                <a:cs typeface="Times New Roman" panose="02020603050405020304" pitchFamily="18" charset="0"/>
              </a:rPr>
              <a:t>: Закон </a:t>
            </a:r>
            <a:r>
              <a:rPr lang="ru-RU" sz="1000" dirty="0" err="1">
                <a:effectLst/>
                <a:latin typeface="Century Gothic" panose="020B0502020202020204" pitchFamily="34" charset="0"/>
                <a:ea typeface="Times New Roman" panose="02020603050405020304" pitchFamily="18" charset="0"/>
                <a:cs typeface="Times New Roman" panose="02020603050405020304" pitchFamily="18" charset="0"/>
              </a:rPr>
              <a:t>України</a:t>
            </a:r>
            <a:r>
              <a:rPr lang="ru-RU" sz="1000" dirty="0">
                <a:effectLst/>
                <a:latin typeface="Century Gothic" panose="020B0502020202020204" pitchFamily="34" charset="0"/>
                <a:ea typeface="Times New Roman" panose="02020603050405020304" pitchFamily="18" charset="0"/>
                <a:cs typeface="Times New Roman" panose="02020603050405020304" pitchFamily="18" charset="0"/>
              </a:rPr>
              <a:t> </a:t>
            </a:r>
            <a:r>
              <a:rPr lang="ru-RU" sz="1000" dirty="0" err="1">
                <a:effectLst/>
                <a:latin typeface="Century Gothic" panose="020B0502020202020204" pitchFamily="34" charset="0"/>
                <a:ea typeface="Times New Roman" panose="02020603050405020304" pitchFamily="18" charset="0"/>
                <a:cs typeface="Times New Roman" panose="02020603050405020304" pitchFamily="18" charset="0"/>
              </a:rPr>
              <a:t>від</a:t>
            </a:r>
            <a:r>
              <a:rPr lang="ru-RU" sz="1000" dirty="0">
                <a:effectLst/>
                <a:latin typeface="Century Gothic" panose="020B0502020202020204" pitchFamily="34" charset="0"/>
                <a:ea typeface="Times New Roman" panose="02020603050405020304" pitchFamily="18" charset="0"/>
                <a:cs typeface="Times New Roman" panose="02020603050405020304" pitchFamily="18" charset="0"/>
              </a:rPr>
              <a:t> 13.03.2012 р. № 4495-</a:t>
            </a:r>
            <a:r>
              <a:rPr lang="en-US" sz="1000" dirty="0">
                <a:effectLst/>
                <a:latin typeface="Century Gothic" panose="020B0502020202020204" pitchFamily="34" charset="0"/>
                <a:ea typeface="Times New Roman" panose="02020603050405020304" pitchFamily="18" charset="0"/>
                <a:cs typeface="Times New Roman" panose="02020603050405020304" pitchFamily="18" charset="0"/>
              </a:rPr>
              <a:t>VI</a:t>
            </a:r>
            <a:r>
              <a:rPr lang="ru-RU" sz="1000" dirty="0">
                <a:effectLst/>
                <a:latin typeface="Century Gothic" panose="020B0502020202020204" pitchFamily="34" charset="0"/>
                <a:ea typeface="Times New Roman" panose="02020603050405020304" pitchFamily="18" charset="0"/>
                <a:cs typeface="Times New Roman" panose="02020603050405020304" pitchFamily="18" charset="0"/>
              </a:rPr>
              <a:t>. – [</a:t>
            </a:r>
            <a:r>
              <a:rPr lang="ru-RU" sz="1000" dirty="0" err="1">
                <a:effectLst/>
                <a:latin typeface="Century Gothic" panose="020B0502020202020204" pitchFamily="34" charset="0"/>
                <a:ea typeface="Times New Roman" panose="02020603050405020304" pitchFamily="18" charset="0"/>
                <a:cs typeface="Times New Roman" panose="02020603050405020304" pitchFamily="18" charset="0"/>
              </a:rPr>
              <a:t>Електроннии</a:t>
            </a:r>
            <a:r>
              <a:rPr lang="ru-RU" sz="1000" dirty="0">
                <a:effectLst/>
                <a:latin typeface="Century Gothic" panose="020B0502020202020204" pitchFamily="34" charset="0"/>
                <a:ea typeface="Times New Roman" panose="02020603050405020304" pitchFamily="18" charset="0"/>
                <a:cs typeface="Times New Roman" panose="02020603050405020304" pitchFamily="18" charset="0"/>
              </a:rPr>
              <a:t>̆ ресурс]. – Режим доступу: </a:t>
            </a:r>
            <a:r>
              <a:rPr lang="en-US" sz="1000" dirty="0">
                <a:effectLst/>
                <a:latin typeface="Century Gothic" panose="020B0502020202020204" pitchFamily="34" charset="0"/>
                <a:ea typeface="Times New Roman" panose="02020603050405020304" pitchFamily="18" charset="0"/>
                <a:cs typeface="Times New Roman" panose="02020603050405020304" pitchFamily="18" charset="0"/>
                <a:hlinkClick r:id="rId3"/>
              </a:rPr>
              <a:t>https</a:t>
            </a:r>
            <a:r>
              <a:rPr lang="ru-RU" sz="1000" dirty="0">
                <a:effectLst/>
                <a:latin typeface="Century Gothic" panose="020B0502020202020204" pitchFamily="34" charset="0"/>
                <a:ea typeface="Times New Roman" panose="02020603050405020304" pitchFamily="18" charset="0"/>
                <a:cs typeface="Times New Roman" panose="02020603050405020304" pitchFamily="18" charset="0"/>
                <a:hlinkClick r:id="rId3"/>
              </a:rPr>
              <a:t>://</a:t>
            </a:r>
            <a:r>
              <a:rPr lang="en-US" sz="1000" dirty="0" err="1">
                <a:effectLst/>
                <a:latin typeface="Century Gothic" panose="020B0502020202020204" pitchFamily="34" charset="0"/>
                <a:ea typeface="Times New Roman" panose="02020603050405020304" pitchFamily="18" charset="0"/>
                <a:cs typeface="Times New Roman" panose="02020603050405020304" pitchFamily="18" charset="0"/>
                <a:hlinkClick r:id="rId3"/>
              </a:rPr>
              <a:t>zakon</a:t>
            </a:r>
            <a:r>
              <a:rPr lang="ru-RU" sz="1000" dirty="0">
                <a:effectLst/>
                <a:latin typeface="Century Gothic" panose="020B0502020202020204" pitchFamily="34" charset="0"/>
                <a:ea typeface="Times New Roman" panose="02020603050405020304" pitchFamily="18" charset="0"/>
                <a:cs typeface="Times New Roman" panose="02020603050405020304" pitchFamily="18" charset="0"/>
                <a:hlinkClick r:id="rId3"/>
              </a:rPr>
              <a:t>.</a:t>
            </a:r>
            <a:r>
              <a:rPr lang="en-US" sz="1000" dirty="0" err="1">
                <a:effectLst/>
                <a:latin typeface="Century Gothic" panose="020B0502020202020204" pitchFamily="34" charset="0"/>
                <a:ea typeface="Times New Roman" panose="02020603050405020304" pitchFamily="18" charset="0"/>
                <a:cs typeface="Times New Roman" panose="02020603050405020304" pitchFamily="18" charset="0"/>
                <a:hlinkClick r:id="rId3"/>
              </a:rPr>
              <a:t>rada</a:t>
            </a:r>
            <a:r>
              <a:rPr lang="ru-RU" sz="1000" dirty="0">
                <a:effectLst/>
                <a:latin typeface="Century Gothic" panose="020B0502020202020204" pitchFamily="34" charset="0"/>
                <a:ea typeface="Times New Roman" panose="02020603050405020304" pitchFamily="18" charset="0"/>
                <a:cs typeface="Times New Roman" panose="02020603050405020304" pitchFamily="18" charset="0"/>
                <a:hlinkClick r:id="rId3"/>
              </a:rPr>
              <a:t>.</a:t>
            </a:r>
            <a:r>
              <a:rPr lang="en-US" sz="1000" dirty="0">
                <a:effectLst/>
                <a:latin typeface="Century Gothic" panose="020B0502020202020204" pitchFamily="34" charset="0"/>
                <a:ea typeface="Times New Roman" panose="02020603050405020304" pitchFamily="18" charset="0"/>
                <a:cs typeface="Times New Roman" panose="02020603050405020304" pitchFamily="18" charset="0"/>
                <a:hlinkClick r:id="rId3"/>
              </a:rPr>
              <a:t>gov</a:t>
            </a:r>
            <a:r>
              <a:rPr lang="ru-RU" sz="1000" dirty="0">
                <a:effectLst/>
                <a:latin typeface="Century Gothic" panose="020B0502020202020204" pitchFamily="34" charset="0"/>
                <a:ea typeface="Times New Roman" panose="02020603050405020304" pitchFamily="18" charset="0"/>
                <a:cs typeface="Times New Roman" panose="02020603050405020304" pitchFamily="18" charset="0"/>
                <a:hlinkClick r:id="rId3"/>
              </a:rPr>
              <a:t>.</a:t>
            </a:r>
            <a:r>
              <a:rPr lang="en-US" sz="1000" dirty="0" err="1">
                <a:effectLst/>
                <a:latin typeface="Century Gothic" panose="020B0502020202020204" pitchFamily="34" charset="0"/>
                <a:ea typeface="Times New Roman" panose="02020603050405020304" pitchFamily="18" charset="0"/>
                <a:cs typeface="Times New Roman" panose="02020603050405020304" pitchFamily="18" charset="0"/>
                <a:hlinkClick r:id="rId3"/>
              </a:rPr>
              <a:t>ua</a:t>
            </a:r>
            <a:r>
              <a:rPr lang="ru-RU" sz="1000" dirty="0">
                <a:effectLst/>
                <a:latin typeface="Century Gothic" panose="020B0502020202020204" pitchFamily="34" charset="0"/>
                <a:ea typeface="Times New Roman" panose="02020603050405020304" pitchFamily="18" charset="0"/>
                <a:cs typeface="Times New Roman" panose="02020603050405020304" pitchFamily="18" charset="0"/>
                <a:hlinkClick r:id="rId3"/>
              </a:rPr>
              <a:t>/</a:t>
            </a:r>
            <a:r>
              <a:rPr lang="en-US" sz="1000" dirty="0" err="1">
                <a:effectLst/>
                <a:latin typeface="Century Gothic" panose="020B0502020202020204" pitchFamily="34" charset="0"/>
                <a:ea typeface="Times New Roman" panose="02020603050405020304" pitchFamily="18" charset="0"/>
                <a:cs typeface="Times New Roman" panose="02020603050405020304" pitchFamily="18" charset="0"/>
                <a:hlinkClick r:id="rId3"/>
              </a:rPr>
              <a:t>rada</a:t>
            </a:r>
            <a:r>
              <a:rPr lang="ru-RU" sz="1000" dirty="0">
                <a:effectLst/>
                <a:latin typeface="Century Gothic" panose="020B0502020202020204" pitchFamily="34" charset="0"/>
                <a:ea typeface="Times New Roman" panose="02020603050405020304" pitchFamily="18" charset="0"/>
                <a:cs typeface="Times New Roman" panose="02020603050405020304" pitchFamily="18" charset="0"/>
                <a:hlinkClick r:id="rId3"/>
              </a:rPr>
              <a:t>/</a:t>
            </a:r>
            <a:r>
              <a:rPr lang="en-US" sz="1000" dirty="0">
                <a:effectLst/>
                <a:latin typeface="Century Gothic" panose="020B0502020202020204" pitchFamily="34" charset="0"/>
                <a:ea typeface="Times New Roman" panose="02020603050405020304" pitchFamily="18" charset="0"/>
                <a:cs typeface="Times New Roman" panose="02020603050405020304" pitchFamily="18" charset="0"/>
                <a:hlinkClick r:id="rId3"/>
              </a:rPr>
              <a:t>show</a:t>
            </a:r>
            <a:r>
              <a:rPr lang="ru-RU" sz="1000" dirty="0">
                <a:effectLst/>
                <a:latin typeface="Century Gothic" panose="020B0502020202020204" pitchFamily="34" charset="0"/>
                <a:ea typeface="Times New Roman" panose="02020603050405020304" pitchFamily="18" charset="0"/>
                <a:cs typeface="Times New Roman" panose="02020603050405020304" pitchFamily="18" charset="0"/>
                <a:hlinkClick r:id="rId3"/>
              </a:rPr>
              <a:t>/</a:t>
            </a:r>
            <a:r>
              <a:rPr lang="en-US" sz="1000" dirty="0">
                <a:effectLst/>
                <a:latin typeface="Century Gothic" panose="020B0502020202020204" pitchFamily="34" charset="0"/>
                <a:ea typeface="Times New Roman" panose="02020603050405020304" pitchFamily="18" charset="0"/>
                <a:cs typeface="Times New Roman" panose="02020603050405020304" pitchFamily="18" charset="0"/>
                <a:hlinkClick r:id="rId3"/>
              </a:rPr>
              <a:t>v</a:t>
            </a:r>
            <a:r>
              <a:rPr lang="ru-RU" sz="1000" dirty="0">
                <a:effectLst/>
                <a:latin typeface="Century Gothic" panose="020B0502020202020204" pitchFamily="34" charset="0"/>
                <a:ea typeface="Times New Roman" panose="02020603050405020304" pitchFamily="18" charset="0"/>
                <a:cs typeface="Times New Roman" panose="02020603050405020304" pitchFamily="18" charset="0"/>
                <a:hlinkClick r:id="rId3"/>
              </a:rPr>
              <a:t>1514342-10#</a:t>
            </a:r>
            <a:r>
              <a:rPr lang="en-US" sz="1000" dirty="0">
                <a:effectLst/>
                <a:latin typeface="Century Gothic" panose="020B0502020202020204" pitchFamily="34" charset="0"/>
                <a:ea typeface="Times New Roman" panose="02020603050405020304" pitchFamily="18" charset="0"/>
                <a:cs typeface="Times New Roman" panose="02020603050405020304" pitchFamily="18" charset="0"/>
                <a:hlinkClick r:id="rId3"/>
              </a:rPr>
              <a:t>Text</a:t>
            </a:r>
            <a:r>
              <a:rPr lang="uk-UA" sz="1000" dirty="0">
                <a:effectLst/>
                <a:latin typeface="Century Gothic" panose="020B0502020202020204" pitchFamily="34" charset="0"/>
                <a:ea typeface="Times New Roman" panose="02020603050405020304" pitchFamily="18" charset="0"/>
                <a:cs typeface="Times New Roman" panose="02020603050405020304" pitchFamily="18" charset="0"/>
              </a:rPr>
              <a:t>.</a:t>
            </a:r>
            <a:endParaRPr lang="ru-UA" sz="1000" dirty="0">
              <a:effectLst/>
              <a:latin typeface="Century Gothic" panose="020B0502020202020204" pitchFamily="34" charset="0"/>
              <a:ea typeface="Times New Roman" panose="02020603050405020304" pitchFamily="18" charset="0"/>
              <a:cs typeface="Calibri" panose="020F0502020204030204" pitchFamily="34" charset="0"/>
            </a:endParaRPr>
          </a:p>
          <a:p>
            <a:pPr marL="342900" lvl="0" indent="-342900" algn="just">
              <a:buFont typeface="+mj-lt"/>
              <a:buAutoNum type="arabicPeriod"/>
            </a:pPr>
            <a:r>
              <a:rPr lang="ru-RU" sz="1000" dirty="0">
                <a:effectLst/>
                <a:latin typeface="Century Gothic" panose="020B0502020202020204" pitchFamily="34" charset="0"/>
                <a:ea typeface="Times New Roman" panose="02020603050405020304" pitchFamily="18" charset="0"/>
                <a:cs typeface="Times New Roman" panose="02020603050405020304" pitchFamily="18" charset="0"/>
              </a:rPr>
              <a:t>Бондаренко </a:t>
            </a:r>
            <a:r>
              <a:rPr lang="ru-RU" sz="1000" dirty="0" err="1">
                <a:effectLst/>
                <a:latin typeface="Century Gothic" panose="020B0502020202020204" pitchFamily="34" charset="0"/>
                <a:ea typeface="Times New Roman" panose="02020603050405020304" pitchFamily="18" charset="0"/>
                <a:cs typeface="Times New Roman" panose="02020603050405020304" pitchFamily="18" charset="0"/>
              </a:rPr>
              <a:t>Є</a:t>
            </a:r>
            <a:r>
              <a:rPr lang="ru-RU" sz="1000" dirty="0">
                <a:effectLst/>
                <a:latin typeface="Century Gothic" panose="020B0502020202020204" pitchFamily="34" charset="0"/>
                <a:ea typeface="Times New Roman" panose="02020603050405020304" pitchFamily="18" charset="0"/>
                <a:cs typeface="Times New Roman" panose="02020603050405020304" pitchFamily="18" charset="0"/>
              </a:rPr>
              <a:t>. П. </a:t>
            </a:r>
            <a:r>
              <a:rPr lang="ru-RU" sz="1000" dirty="0" err="1">
                <a:effectLst/>
                <a:latin typeface="Century Gothic" panose="020B0502020202020204" pitchFamily="34" charset="0"/>
                <a:ea typeface="Times New Roman" panose="02020603050405020304" pitchFamily="18" charset="0"/>
                <a:cs typeface="Times New Roman" panose="02020603050405020304" pitchFamily="18" charset="0"/>
              </a:rPr>
              <a:t>Пріоритети</a:t>
            </a:r>
            <a:r>
              <a:rPr lang="ru-RU" sz="1000" dirty="0">
                <a:effectLst/>
                <a:latin typeface="Century Gothic" panose="020B0502020202020204" pitchFamily="34" charset="0"/>
                <a:ea typeface="Times New Roman" panose="02020603050405020304" pitchFamily="18" charset="0"/>
                <a:cs typeface="Times New Roman" panose="02020603050405020304" pitchFamily="18" charset="0"/>
              </a:rPr>
              <a:t> </a:t>
            </a:r>
            <a:r>
              <a:rPr lang="ru-RU" sz="1000" dirty="0" err="1">
                <a:effectLst/>
                <a:latin typeface="Century Gothic" panose="020B0502020202020204" pitchFamily="34" charset="0"/>
                <a:ea typeface="Times New Roman" panose="02020603050405020304" pitchFamily="18" charset="0"/>
                <a:cs typeface="Times New Roman" panose="02020603050405020304" pitchFamily="18" charset="0"/>
              </a:rPr>
              <a:t>забезпечення</a:t>
            </a:r>
            <a:r>
              <a:rPr lang="ru-RU" sz="1000" dirty="0">
                <a:effectLst/>
                <a:latin typeface="Century Gothic" panose="020B0502020202020204" pitchFamily="34" charset="0"/>
                <a:ea typeface="Times New Roman" panose="02020603050405020304" pitchFamily="18" charset="0"/>
                <a:cs typeface="Times New Roman" panose="02020603050405020304" pitchFamily="18" charset="0"/>
              </a:rPr>
              <a:t> </a:t>
            </a:r>
            <a:r>
              <a:rPr lang="ru-RU" sz="1000" dirty="0" err="1">
                <a:effectLst/>
                <a:latin typeface="Century Gothic" panose="020B0502020202020204" pitchFamily="34" charset="0"/>
                <a:ea typeface="Times New Roman" panose="02020603050405020304" pitchFamily="18" charset="0"/>
                <a:cs typeface="Times New Roman" panose="02020603050405020304" pitchFamily="18" charset="0"/>
              </a:rPr>
              <a:t>митної</a:t>
            </a:r>
            <a:r>
              <a:rPr lang="ru-RU" sz="1000" dirty="0">
                <a:effectLst/>
                <a:latin typeface="Century Gothic" panose="020B0502020202020204" pitchFamily="34" charset="0"/>
                <a:ea typeface="Times New Roman" panose="02020603050405020304" pitchFamily="18" charset="0"/>
                <a:cs typeface="Times New Roman" panose="02020603050405020304" pitchFamily="18" charset="0"/>
              </a:rPr>
              <a:t> </a:t>
            </a:r>
            <a:r>
              <a:rPr lang="ru-RU" sz="1000" dirty="0" err="1">
                <a:effectLst/>
                <a:latin typeface="Century Gothic" panose="020B0502020202020204" pitchFamily="34" charset="0"/>
                <a:ea typeface="Times New Roman" panose="02020603050405020304" pitchFamily="18" charset="0"/>
                <a:cs typeface="Times New Roman" panose="02020603050405020304" pitchFamily="18" charset="0"/>
              </a:rPr>
              <a:t>безпеки</a:t>
            </a:r>
            <a:r>
              <a:rPr lang="ru-RU" sz="1000" dirty="0">
                <a:effectLst/>
                <a:latin typeface="Century Gothic" panose="020B0502020202020204" pitchFamily="34" charset="0"/>
                <a:ea typeface="Times New Roman" panose="02020603050405020304" pitchFamily="18" charset="0"/>
                <a:cs typeface="Times New Roman" panose="02020603050405020304" pitchFamily="18" charset="0"/>
              </a:rPr>
              <a:t> </a:t>
            </a:r>
            <a:r>
              <a:rPr lang="ru-RU" sz="1000" dirty="0" err="1">
                <a:effectLst/>
                <a:latin typeface="Century Gothic" panose="020B0502020202020204" pitchFamily="34" charset="0"/>
                <a:ea typeface="Times New Roman" panose="02020603050405020304" pitchFamily="18" charset="0"/>
                <a:cs typeface="Times New Roman" panose="02020603050405020304" pitchFamily="18" charset="0"/>
              </a:rPr>
              <a:t>держави</a:t>
            </a:r>
            <a:r>
              <a:rPr lang="ru-RU" sz="1000" dirty="0">
                <a:effectLst/>
                <a:latin typeface="Century Gothic" panose="020B0502020202020204" pitchFamily="34" charset="0"/>
                <a:ea typeface="Times New Roman" panose="02020603050405020304" pitchFamily="18" charset="0"/>
                <a:cs typeface="Times New Roman" panose="02020603050405020304" pitchFamily="18" charset="0"/>
              </a:rPr>
              <a:t> у </a:t>
            </a:r>
            <a:r>
              <a:rPr lang="ru-RU" sz="1000" dirty="0" err="1">
                <a:effectLst/>
                <a:latin typeface="Century Gothic" panose="020B0502020202020204" pitchFamily="34" charset="0"/>
                <a:ea typeface="Times New Roman" panose="02020603050405020304" pitchFamily="18" charset="0"/>
                <a:cs typeface="Times New Roman" panose="02020603050405020304" pitchFamily="18" charset="0"/>
              </a:rPr>
              <a:t>період</a:t>
            </a:r>
            <a:r>
              <a:rPr lang="ru-RU" sz="1000" dirty="0">
                <a:effectLst/>
                <a:latin typeface="Century Gothic" panose="020B0502020202020204" pitchFamily="34" charset="0"/>
                <a:ea typeface="Times New Roman" panose="02020603050405020304" pitchFamily="18" charset="0"/>
                <a:cs typeface="Times New Roman" panose="02020603050405020304" pitchFamily="18" charset="0"/>
              </a:rPr>
              <a:t> </a:t>
            </a:r>
            <a:r>
              <a:rPr lang="ru-RU" sz="1000" dirty="0" err="1">
                <a:effectLst/>
                <a:latin typeface="Century Gothic" panose="020B0502020202020204" pitchFamily="34" charset="0"/>
                <a:ea typeface="Times New Roman" panose="02020603050405020304" pitchFamily="18" charset="0"/>
                <a:cs typeface="Times New Roman" panose="02020603050405020304" pitchFamily="18" charset="0"/>
              </a:rPr>
              <a:t>воєнного</a:t>
            </a:r>
            <a:r>
              <a:rPr lang="ru-RU" sz="1000" dirty="0">
                <a:effectLst/>
                <a:latin typeface="Century Gothic" panose="020B0502020202020204" pitchFamily="34" charset="0"/>
                <a:ea typeface="Times New Roman" panose="02020603050405020304" pitchFamily="18" charset="0"/>
                <a:cs typeface="Times New Roman" panose="02020603050405020304" pitchFamily="18" charset="0"/>
              </a:rPr>
              <a:t> часу та </a:t>
            </a:r>
            <a:r>
              <a:rPr lang="ru-RU" sz="1000" dirty="0" err="1">
                <a:effectLst/>
                <a:latin typeface="Century Gothic" panose="020B0502020202020204" pitchFamily="34" charset="0"/>
                <a:ea typeface="Times New Roman" panose="02020603050405020304" pitchFamily="18" charset="0"/>
                <a:cs typeface="Times New Roman" panose="02020603050405020304" pitchFamily="18" charset="0"/>
              </a:rPr>
              <a:t>післявоєнного</a:t>
            </a:r>
            <a:r>
              <a:rPr lang="ru-RU" sz="1000" dirty="0">
                <a:effectLst/>
                <a:latin typeface="Century Gothic" panose="020B0502020202020204" pitchFamily="34" charset="0"/>
                <a:ea typeface="Times New Roman" panose="02020603050405020304" pitchFamily="18" charset="0"/>
                <a:cs typeface="Times New Roman" panose="02020603050405020304" pitchFamily="18" charset="0"/>
              </a:rPr>
              <a:t> </a:t>
            </a:r>
            <a:r>
              <a:rPr lang="ru-RU" sz="1000" dirty="0" err="1">
                <a:effectLst/>
                <a:latin typeface="Century Gothic" panose="020B0502020202020204" pitchFamily="34" charset="0"/>
                <a:ea typeface="Times New Roman" panose="02020603050405020304" pitchFamily="18" charset="0"/>
                <a:cs typeface="Times New Roman" panose="02020603050405020304" pitchFamily="18" charset="0"/>
              </a:rPr>
              <a:t>відновлення</a:t>
            </a:r>
            <a:r>
              <a:rPr lang="ru-RU" sz="1000" dirty="0">
                <a:effectLst/>
                <a:latin typeface="Century Gothic" panose="020B0502020202020204" pitchFamily="34" charset="0"/>
                <a:ea typeface="Times New Roman" panose="02020603050405020304" pitchFamily="18" charset="0"/>
                <a:cs typeface="Times New Roman" panose="02020603050405020304" pitchFamily="18" charset="0"/>
              </a:rPr>
              <a:t> </a:t>
            </a:r>
            <a:r>
              <a:rPr lang="ru-RU" sz="1000" dirty="0" err="1">
                <a:effectLst/>
                <a:latin typeface="Century Gothic" panose="020B0502020202020204" pitchFamily="34" charset="0"/>
                <a:ea typeface="Times New Roman" panose="02020603050405020304" pitchFamily="18" charset="0"/>
                <a:cs typeface="Times New Roman" panose="02020603050405020304" pitchFamily="18" charset="0"/>
              </a:rPr>
              <a:t>України</a:t>
            </a:r>
            <a:r>
              <a:rPr lang="ru-RU" sz="1000" dirty="0">
                <a:effectLst/>
                <a:latin typeface="Century Gothic" panose="020B0502020202020204" pitchFamily="34" charset="0"/>
                <a:ea typeface="Times New Roman" panose="02020603050405020304" pitchFamily="18" charset="0"/>
                <a:cs typeface="Times New Roman" panose="02020603050405020304" pitchFamily="18" charset="0"/>
              </a:rPr>
              <a:t> / </a:t>
            </a:r>
            <a:r>
              <a:rPr lang="ru-RU" sz="1000" dirty="0" err="1">
                <a:effectLst/>
                <a:latin typeface="Century Gothic" panose="020B0502020202020204" pitchFamily="34" charset="0"/>
                <a:ea typeface="Times New Roman" panose="02020603050405020304" pitchFamily="18" charset="0"/>
                <a:cs typeface="Times New Roman" panose="02020603050405020304" pitchFamily="18" charset="0"/>
              </a:rPr>
              <a:t>Є</a:t>
            </a:r>
            <a:r>
              <a:rPr lang="ru-RU" sz="1000" dirty="0">
                <a:effectLst/>
                <a:latin typeface="Century Gothic" panose="020B0502020202020204" pitchFamily="34" charset="0"/>
                <a:ea typeface="Times New Roman" panose="02020603050405020304" pitchFamily="18" charset="0"/>
                <a:cs typeface="Times New Roman" panose="02020603050405020304" pitchFamily="18" charset="0"/>
              </a:rPr>
              <a:t>. П. Бондаренко, В. В. </a:t>
            </a:r>
            <a:r>
              <a:rPr lang="ru-RU" sz="1000" dirty="0" err="1">
                <a:effectLst/>
                <a:latin typeface="Century Gothic" panose="020B0502020202020204" pitchFamily="34" charset="0"/>
                <a:ea typeface="Times New Roman" panose="02020603050405020304" pitchFamily="18" charset="0"/>
                <a:cs typeface="Times New Roman" panose="02020603050405020304" pitchFamily="18" charset="0"/>
              </a:rPr>
              <a:t>Угрин</a:t>
            </a:r>
            <a:r>
              <a:rPr lang="ru-RU" sz="1000" dirty="0">
                <a:effectLst/>
                <a:latin typeface="Century Gothic" panose="020B0502020202020204" pitchFamily="34" charset="0"/>
                <a:ea typeface="Times New Roman" panose="02020603050405020304" pitchFamily="18" charset="0"/>
                <a:cs typeface="Times New Roman" panose="02020603050405020304" pitchFamily="18" charset="0"/>
              </a:rPr>
              <a:t>, І. П. </a:t>
            </a:r>
            <a:r>
              <a:rPr lang="ru-RU" sz="1000" dirty="0" err="1">
                <a:effectLst/>
                <a:latin typeface="Century Gothic" panose="020B0502020202020204" pitchFamily="34" charset="0"/>
                <a:ea typeface="Times New Roman" panose="02020603050405020304" pitchFamily="18" charset="0"/>
                <a:cs typeface="Times New Roman" panose="02020603050405020304" pitchFamily="18" charset="0"/>
              </a:rPr>
              <a:t>Кекіш</a:t>
            </a:r>
            <a:r>
              <a:rPr lang="ru-RU" sz="1000" dirty="0">
                <a:effectLst/>
                <a:latin typeface="Century Gothic" panose="020B0502020202020204" pitchFamily="34" charset="0"/>
                <a:ea typeface="Times New Roman" panose="02020603050405020304" pitchFamily="18" charset="0"/>
                <a:cs typeface="Times New Roman" panose="02020603050405020304" pitchFamily="18" charset="0"/>
              </a:rPr>
              <a:t> // </a:t>
            </a:r>
            <a:r>
              <a:rPr lang="ru-RU" sz="1000" dirty="0" err="1">
                <a:effectLst/>
                <a:latin typeface="Century Gothic" panose="020B0502020202020204" pitchFamily="34" charset="0"/>
                <a:ea typeface="Times New Roman" panose="02020603050405020304" pitchFamily="18" charset="0"/>
                <a:cs typeface="Times New Roman" panose="02020603050405020304" pitchFamily="18" charset="0"/>
              </a:rPr>
              <a:t>Економіка</a:t>
            </a:r>
            <a:r>
              <a:rPr lang="ru-RU" sz="1000" dirty="0">
                <a:effectLst/>
                <a:latin typeface="Century Gothic" panose="020B0502020202020204" pitchFamily="34" charset="0"/>
                <a:ea typeface="Times New Roman" panose="02020603050405020304" pitchFamily="18" charset="0"/>
                <a:cs typeface="Times New Roman" panose="02020603050405020304" pitchFamily="18" charset="0"/>
              </a:rPr>
              <a:t> та </a:t>
            </a:r>
            <a:r>
              <a:rPr lang="ru-RU" sz="1000" dirty="0" err="1">
                <a:effectLst/>
                <a:latin typeface="Century Gothic" panose="020B0502020202020204" pitchFamily="34" charset="0"/>
                <a:ea typeface="Times New Roman" panose="02020603050405020304" pitchFamily="18" charset="0"/>
                <a:cs typeface="Times New Roman" panose="02020603050405020304" pitchFamily="18" charset="0"/>
              </a:rPr>
              <a:t>суспільство</a:t>
            </a:r>
            <a:r>
              <a:rPr lang="ru-RU" sz="1000" dirty="0">
                <a:effectLst/>
                <a:latin typeface="Century Gothic" panose="020B0502020202020204" pitchFamily="34" charset="0"/>
                <a:ea typeface="Times New Roman" panose="02020603050405020304" pitchFamily="18" charset="0"/>
                <a:cs typeface="Times New Roman" panose="02020603050405020304" pitchFamily="18" charset="0"/>
              </a:rPr>
              <a:t>. – 2022. – № 45. – 7 с. – [</a:t>
            </a:r>
            <a:r>
              <a:rPr lang="ru-RU" sz="1000" dirty="0" err="1">
                <a:effectLst/>
                <a:latin typeface="Century Gothic" panose="020B0502020202020204" pitchFamily="34" charset="0"/>
                <a:ea typeface="Times New Roman" panose="02020603050405020304" pitchFamily="18" charset="0"/>
                <a:cs typeface="Times New Roman" panose="02020603050405020304" pitchFamily="18" charset="0"/>
              </a:rPr>
              <a:t>Електронний</a:t>
            </a:r>
            <a:r>
              <a:rPr lang="ru-RU" sz="1000" dirty="0">
                <a:effectLst/>
                <a:latin typeface="Century Gothic" panose="020B0502020202020204" pitchFamily="34" charset="0"/>
                <a:ea typeface="Times New Roman" panose="02020603050405020304" pitchFamily="18" charset="0"/>
                <a:cs typeface="Times New Roman" panose="02020603050405020304" pitchFamily="18" charset="0"/>
              </a:rPr>
              <a:t> ресурс]. – Режим доступу: </a:t>
            </a:r>
            <a:r>
              <a:rPr lang="en-US" sz="1000" dirty="0">
                <a:effectLst/>
                <a:latin typeface="Century Gothic" panose="020B0502020202020204" pitchFamily="34" charset="0"/>
                <a:ea typeface="Times New Roman" panose="02020603050405020304" pitchFamily="18" charset="0"/>
                <a:cs typeface="Times New Roman" panose="02020603050405020304" pitchFamily="18" charset="0"/>
                <a:hlinkClick r:id="rId4"/>
              </a:rPr>
              <a:t>https</a:t>
            </a:r>
            <a:r>
              <a:rPr lang="ru-RU" sz="1000" dirty="0">
                <a:effectLst/>
                <a:latin typeface="Century Gothic" panose="020B0502020202020204" pitchFamily="34" charset="0"/>
                <a:ea typeface="Times New Roman" panose="02020603050405020304" pitchFamily="18" charset="0"/>
                <a:cs typeface="Times New Roman" panose="02020603050405020304" pitchFamily="18" charset="0"/>
                <a:hlinkClick r:id="rId4"/>
              </a:rPr>
              <a:t>://</a:t>
            </a:r>
            <a:r>
              <a:rPr lang="en-US" sz="1000" dirty="0" err="1">
                <a:effectLst/>
                <a:latin typeface="Century Gothic" panose="020B0502020202020204" pitchFamily="34" charset="0"/>
                <a:ea typeface="Times New Roman" panose="02020603050405020304" pitchFamily="18" charset="0"/>
                <a:cs typeface="Times New Roman" panose="02020603050405020304" pitchFamily="18" charset="0"/>
                <a:hlinkClick r:id="rId4"/>
              </a:rPr>
              <a:t>economyandsociety</a:t>
            </a:r>
            <a:r>
              <a:rPr lang="ru-RU" sz="1000" dirty="0">
                <a:effectLst/>
                <a:latin typeface="Century Gothic" panose="020B0502020202020204" pitchFamily="34" charset="0"/>
                <a:ea typeface="Times New Roman" panose="02020603050405020304" pitchFamily="18" charset="0"/>
                <a:cs typeface="Times New Roman" panose="02020603050405020304" pitchFamily="18" charset="0"/>
                <a:hlinkClick r:id="rId4"/>
              </a:rPr>
              <a:t>.</a:t>
            </a:r>
            <a:r>
              <a:rPr lang="en-US" sz="1000" dirty="0">
                <a:effectLst/>
                <a:latin typeface="Century Gothic" panose="020B0502020202020204" pitchFamily="34" charset="0"/>
                <a:ea typeface="Times New Roman" panose="02020603050405020304" pitchFamily="18" charset="0"/>
                <a:cs typeface="Times New Roman" panose="02020603050405020304" pitchFamily="18" charset="0"/>
                <a:hlinkClick r:id="rId4"/>
              </a:rPr>
              <a:t>in</a:t>
            </a:r>
            <a:r>
              <a:rPr lang="ru-RU" sz="1000" dirty="0">
                <a:effectLst/>
                <a:latin typeface="Century Gothic" panose="020B0502020202020204" pitchFamily="34" charset="0"/>
                <a:ea typeface="Times New Roman" panose="02020603050405020304" pitchFamily="18" charset="0"/>
                <a:cs typeface="Times New Roman" panose="02020603050405020304" pitchFamily="18" charset="0"/>
                <a:hlinkClick r:id="rId4"/>
              </a:rPr>
              <a:t>.</a:t>
            </a:r>
            <a:r>
              <a:rPr lang="en-US" sz="1000" dirty="0" err="1">
                <a:effectLst/>
                <a:latin typeface="Century Gothic" panose="020B0502020202020204" pitchFamily="34" charset="0"/>
                <a:ea typeface="Times New Roman" panose="02020603050405020304" pitchFamily="18" charset="0"/>
                <a:cs typeface="Times New Roman" panose="02020603050405020304" pitchFamily="18" charset="0"/>
                <a:hlinkClick r:id="rId4"/>
              </a:rPr>
              <a:t>ua</a:t>
            </a:r>
            <a:r>
              <a:rPr lang="ru-RU" sz="1000" dirty="0">
                <a:effectLst/>
                <a:latin typeface="Century Gothic" panose="020B0502020202020204" pitchFamily="34" charset="0"/>
                <a:ea typeface="Times New Roman" panose="02020603050405020304" pitchFamily="18" charset="0"/>
                <a:cs typeface="Times New Roman" panose="02020603050405020304" pitchFamily="18" charset="0"/>
                <a:hlinkClick r:id="rId4"/>
              </a:rPr>
              <a:t>/</a:t>
            </a:r>
            <a:r>
              <a:rPr lang="en-US" sz="1000" dirty="0">
                <a:effectLst/>
                <a:latin typeface="Century Gothic" panose="020B0502020202020204" pitchFamily="34" charset="0"/>
                <a:ea typeface="Times New Roman" panose="02020603050405020304" pitchFamily="18" charset="0"/>
                <a:cs typeface="Times New Roman" panose="02020603050405020304" pitchFamily="18" charset="0"/>
                <a:hlinkClick r:id="rId4"/>
              </a:rPr>
              <a:t>index</a:t>
            </a:r>
            <a:r>
              <a:rPr lang="ru-RU" sz="1000" dirty="0">
                <a:effectLst/>
                <a:latin typeface="Century Gothic" panose="020B0502020202020204" pitchFamily="34" charset="0"/>
                <a:ea typeface="Times New Roman" panose="02020603050405020304" pitchFamily="18" charset="0"/>
                <a:cs typeface="Times New Roman" panose="02020603050405020304" pitchFamily="18" charset="0"/>
                <a:hlinkClick r:id="rId4"/>
              </a:rPr>
              <a:t>.</a:t>
            </a:r>
            <a:r>
              <a:rPr lang="en-US" sz="1000" dirty="0" err="1">
                <a:effectLst/>
                <a:latin typeface="Century Gothic" panose="020B0502020202020204" pitchFamily="34" charset="0"/>
                <a:ea typeface="Times New Roman" panose="02020603050405020304" pitchFamily="18" charset="0"/>
                <a:cs typeface="Times New Roman" panose="02020603050405020304" pitchFamily="18" charset="0"/>
                <a:hlinkClick r:id="rId4"/>
              </a:rPr>
              <a:t>php</a:t>
            </a:r>
            <a:r>
              <a:rPr lang="ru-RU" sz="1000" dirty="0">
                <a:effectLst/>
                <a:latin typeface="Century Gothic" panose="020B0502020202020204" pitchFamily="34" charset="0"/>
                <a:ea typeface="Times New Roman" panose="02020603050405020304" pitchFamily="18" charset="0"/>
                <a:cs typeface="Times New Roman" panose="02020603050405020304" pitchFamily="18" charset="0"/>
                <a:hlinkClick r:id="rId4"/>
              </a:rPr>
              <a:t>/</a:t>
            </a:r>
            <a:r>
              <a:rPr lang="en-US" sz="1000" dirty="0">
                <a:effectLst/>
                <a:latin typeface="Century Gothic" panose="020B0502020202020204" pitchFamily="34" charset="0"/>
                <a:ea typeface="Times New Roman" panose="02020603050405020304" pitchFamily="18" charset="0"/>
                <a:cs typeface="Times New Roman" panose="02020603050405020304" pitchFamily="18" charset="0"/>
                <a:hlinkClick r:id="rId4"/>
              </a:rPr>
              <a:t>journal</a:t>
            </a:r>
            <a:r>
              <a:rPr lang="ru-RU" sz="1000" dirty="0">
                <a:effectLst/>
                <a:latin typeface="Century Gothic" panose="020B0502020202020204" pitchFamily="34" charset="0"/>
                <a:ea typeface="Times New Roman" panose="02020603050405020304" pitchFamily="18" charset="0"/>
                <a:cs typeface="Times New Roman" panose="02020603050405020304" pitchFamily="18" charset="0"/>
                <a:hlinkClick r:id="rId4"/>
              </a:rPr>
              <a:t>/</a:t>
            </a:r>
            <a:r>
              <a:rPr lang="en-US" sz="1000" dirty="0">
                <a:effectLst/>
                <a:latin typeface="Century Gothic" panose="020B0502020202020204" pitchFamily="34" charset="0"/>
                <a:ea typeface="Times New Roman" panose="02020603050405020304" pitchFamily="18" charset="0"/>
                <a:cs typeface="Times New Roman" panose="02020603050405020304" pitchFamily="18" charset="0"/>
                <a:hlinkClick r:id="rId4"/>
              </a:rPr>
              <a:t>article</a:t>
            </a:r>
            <a:r>
              <a:rPr lang="ru-RU" sz="1000" dirty="0">
                <a:effectLst/>
                <a:latin typeface="Century Gothic" panose="020B0502020202020204" pitchFamily="34" charset="0"/>
                <a:ea typeface="Times New Roman" panose="02020603050405020304" pitchFamily="18" charset="0"/>
                <a:cs typeface="Times New Roman" panose="02020603050405020304" pitchFamily="18" charset="0"/>
                <a:hlinkClick r:id="rId4"/>
              </a:rPr>
              <a:t>/</a:t>
            </a:r>
            <a:r>
              <a:rPr lang="en-US" sz="1000" dirty="0">
                <a:effectLst/>
                <a:latin typeface="Century Gothic" panose="020B0502020202020204" pitchFamily="34" charset="0"/>
                <a:ea typeface="Times New Roman" panose="02020603050405020304" pitchFamily="18" charset="0"/>
                <a:cs typeface="Times New Roman" panose="02020603050405020304" pitchFamily="18" charset="0"/>
                <a:hlinkClick r:id="rId4"/>
              </a:rPr>
              <a:t>view</a:t>
            </a:r>
            <a:r>
              <a:rPr lang="ru-RU" sz="1000" dirty="0">
                <a:effectLst/>
                <a:latin typeface="Century Gothic" panose="020B0502020202020204" pitchFamily="34" charset="0"/>
                <a:ea typeface="Times New Roman" panose="02020603050405020304" pitchFamily="18" charset="0"/>
                <a:cs typeface="Times New Roman" panose="02020603050405020304" pitchFamily="18" charset="0"/>
                <a:hlinkClick r:id="rId4"/>
              </a:rPr>
              <a:t>/2000/1928</a:t>
            </a:r>
            <a:r>
              <a:rPr lang="ru-RU" sz="1000" dirty="0">
                <a:effectLst/>
                <a:latin typeface="Century Gothic" panose="020B0502020202020204" pitchFamily="34" charset="0"/>
                <a:ea typeface="Times New Roman" panose="02020603050405020304" pitchFamily="18" charset="0"/>
                <a:cs typeface="Times New Roman" panose="02020603050405020304" pitchFamily="18" charset="0"/>
              </a:rPr>
              <a:t>.</a:t>
            </a:r>
          </a:p>
          <a:p>
            <a:pPr marL="342900" lvl="0" indent="-342900" algn="just">
              <a:buFont typeface="+mj-lt"/>
              <a:buAutoNum type="arabicPeriod"/>
            </a:pPr>
            <a:r>
              <a:rPr lang="ru-RU" sz="1000" dirty="0" err="1">
                <a:effectLst/>
                <a:latin typeface="Century Gothic" panose="020B0502020202020204" pitchFamily="34" charset="0"/>
                <a:ea typeface="Times New Roman" panose="02020603050405020304" pitchFamily="18" charset="0"/>
                <a:cs typeface="Calibri" panose="020F0502020204030204" pitchFamily="34" charset="0"/>
              </a:rPr>
              <a:t>Крисоватий</a:t>
            </a:r>
            <a:r>
              <a:rPr lang="ru-RU" sz="1000" dirty="0">
                <a:effectLst/>
                <a:latin typeface="Century Gothic" panose="020B0502020202020204" pitchFamily="34" charset="0"/>
                <a:ea typeface="Times New Roman" panose="02020603050405020304" pitchFamily="18" charset="0"/>
                <a:cs typeface="Calibri" panose="020F0502020204030204" pitchFamily="34" charset="0"/>
              </a:rPr>
              <a:t> А. І. </a:t>
            </a:r>
            <a:r>
              <a:rPr lang="ru-RU" sz="1000" dirty="0" err="1">
                <a:effectLst/>
                <a:latin typeface="Century Gothic" panose="020B0502020202020204" pitchFamily="34" charset="0"/>
                <a:ea typeface="Times New Roman" panose="02020603050405020304" pitchFamily="18" charset="0"/>
                <a:cs typeface="Calibri" panose="020F0502020204030204" pitchFamily="34" charset="0"/>
              </a:rPr>
              <a:t>Сучасні</a:t>
            </a:r>
            <a:r>
              <a:rPr lang="ru-RU" sz="1000" dirty="0">
                <a:effectLst/>
                <a:latin typeface="Century Gothic" panose="020B0502020202020204" pitchFamily="34" charset="0"/>
                <a:ea typeface="Times New Roman" panose="02020603050405020304" pitchFamily="18" charset="0"/>
                <a:cs typeface="Calibri" panose="020F0502020204030204" pitchFamily="34" charset="0"/>
              </a:rPr>
              <a:t> </a:t>
            </a:r>
            <a:r>
              <a:rPr lang="ru-RU" sz="1000" dirty="0" err="1">
                <a:effectLst/>
                <a:latin typeface="Century Gothic" panose="020B0502020202020204" pitchFamily="34" charset="0"/>
                <a:ea typeface="Times New Roman" panose="02020603050405020304" pitchFamily="18" charset="0"/>
                <a:cs typeface="Calibri" panose="020F0502020204030204" pitchFamily="34" charset="0"/>
              </a:rPr>
              <a:t>виклики</a:t>
            </a:r>
            <a:r>
              <a:rPr lang="ru-RU" sz="1000" dirty="0">
                <a:effectLst/>
                <a:latin typeface="Century Gothic" panose="020B0502020202020204" pitchFamily="34" charset="0"/>
                <a:ea typeface="Times New Roman" panose="02020603050405020304" pitchFamily="18" charset="0"/>
                <a:cs typeface="Calibri" panose="020F0502020204030204" pitchFamily="34" charset="0"/>
              </a:rPr>
              <a:t> </a:t>
            </a:r>
            <a:r>
              <a:rPr lang="ru-RU" sz="1000" dirty="0" err="1">
                <a:effectLst/>
                <a:latin typeface="Century Gothic" panose="020B0502020202020204" pitchFamily="34" charset="0"/>
                <a:ea typeface="Times New Roman" panose="02020603050405020304" pitchFamily="18" charset="0"/>
                <a:cs typeface="Calibri" panose="020F0502020204030204" pitchFamily="34" charset="0"/>
              </a:rPr>
              <a:t>забезпечення</a:t>
            </a:r>
            <a:r>
              <a:rPr lang="ru-RU" sz="1000" dirty="0">
                <a:effectLst/>
                <a:latin typeface="Century Gothic" panose="020B0502020202020204" pitchFamily="34" charset="0"/>
                <a:ea typeface="Times New Roman" panose="02020603050405020304" pitchFamily="18" charset="0"/>
                <a:cs typeface="Calibri" panose="020F0502020204030204" pitchFamily="34" charset="0"/>
              </a:rPr>
              <a:t> </a:t>
            </a:r>
            <a:r>
              <a:rPr lang="ru-RU" sz="1000" dirty="0" err="1">
                <a:effectLst/>
                <a:latin typeface="Century Gothic" panose="020B0502020202020204" pitchFamily="34" charset="0"/>
                <a:ea typeface="Times New Roman" panose="02020603050405020304" pitchFamily="18" charset="0"/>
                <a:cs typeface="Calibri" panose="020F0502020204030204" pitchFamily="34" charset="0"/>
              </a:rPr>
              <a:t>митної</a:t>
            </a:r>
            <a:r>
              <a:rPr lang="ru-RU" sz="1000" dirty="0">
                <a:effectLst/>
                <a:latin typeface="Century Gothic" panose="020B0502020202020204" pitchFamily="34" charset="0"/>
                <a:ea typeface="Times New Roman" panose="02020603050405020304" pitchFamily="18" charset="0"/>
                <a:cs typeface="Calibri" panose="020F0502020204030204" pitchFamily="34" charset="0"/>
              </a:rPr>
              <a:t> </a:t>
            </a:r>
            <a:r>
              <a:rPr lang="ru-RU" sz="1000" dirty="0" err="1">
                <a:effectLst/>
                <a:latin typeface="Century Gothic" panose="020B0502020202020204" pitchFamily="34" charset="0"/>
                <a:ea typeface="Times New Roman" panose="02020603050405020304" pitchFamily="18" charset="0"/>
                <a:cs typeface="Calibri" panose="020F0502020204030204" pitchFamily="34" charset="0"/>
              </a:rPr>
              <a:t>безпеки</a:t>
            </a:r>
            <a:r>
              <a:rPr lang="ru-RU" sz="1000" dirty="0">
                <a:effectLst/>
                <a:latin typeface="Century Gothic" panose="020B0502020202020204" pitchFamily="34" charset="0"/>
                <a:ea typeface="Times New Roman" panose="02020603050405020304" pitchFamily="18" charset="0"/>
                <a:cs typeface="Calibri" panose="020F0502020204030204" pitchFamily="34" charset="0"/>
              </a:rPr>
              <a:t> в </a:t>
            </a:r>
            <a:r>
              <a:rPr lang="ru-RU" sz="1000" dirty="0" err="1">
                <a:effectLst/>
                <a:latin typeface="Century Gothic" panose="020B0502020202020204" pitchFamily="34" charset="0"/>
                <a:ea typeface="Times New Roman" panose="02020603050405020304" pitchFamily="18" charset="0"/>
                <a:cs typeface="Calibri" panose="020F0502020204030204" pitchFamily="34" charset="0"/>
              </a:rPr>
              <a:t>Україні</a:t>
            </a:r>
            <a:r>
              <a:rPr lang="ru-RU" sz="1000" dirty="0">
                <a:effectLst/>
                <a:latin typeface="Century Gothic" panose="020B0502020202020204" pitchFamily="34" charset="0"/>
                <a:ea typeface="Times New Roman" panose="02020603050405020304" pitchFamily="18" charset="0"/>
                <a:cs typeface="Calibri" panose="020F0502020204030204" pitchFamily="34" charset="0"/>
              </a:rPr>
              <a:t>: </a:t>
            </a:r>
            <a:r>
              <a:rPr lang="ru-RU" sz="1000" dirty="0" err="1">
                <a:effectLst/>
                <a:latin typeface="Century Gothic" panose="020B0502020202020204" pitchFamily="34" charset="0"/>
                <a:ea typeface="Times New Roman" panose="02020603050405020304" pitchFamily="18" charset="0"/>
                <a:cs typeface="Calibri" panose="020F0502020204030204" pitchFamily="34" charset="0"/>
              </a:rPr>
              <a:t>монографія</a:t>
            </a:r>
            <a:r>
              <a:rPr lang="ru-RU" sz="1000" dirty="0">
                <a:effectLst/>
                <a:latin typeface="Century Gothic" panose="020B0502020202020204" pitchFamily="34" charset="0"/>
                <a:ea typeface="Times New Roman" panose="02020603050405020304" pitchFamily="18" charset="0"/>
                <a:cs typeface="Calibri" panose="020F0502020204030204" pitchFamily="34" charset="0"/>
              </a:rPr>
              <a:t> / А. І. </a:t>
            </a:r>
            <a:r>
              <a:rPr lang="ru-RU" sz="1000" dirty="0" err="1">
                <a:effectLst/>
                <a:latin typeface="Century Gothic" panose="020B0502020202020204" pitchFamily="34" charset="0"/>
                <a:ea typeface="Times New Roman" panose="02020603050405020304" pitchFamily="18" charset="0"/>
                <a:cs typeface="Calibri" panose="020F0502020204030204" pitchFamily="34" charset="0"/>
              </a:rPr>
              <a:t>Крисоватий</a:t>
            </a:r>
            <a:r>
              <a:rPr lang="ru-RU" sz="1000" dirty="0">
                <a:effectLst/>
                <a:latin typeface="Century Gothic" panose="020B0502020202020204" pitchFamily="34" charset="0"/>
                <a:ea typeface="Times New Roman" panose="02020603050405020304" pitchFamily="18" charset="0"/>
                <a:cs typeface="Calibri" panose="020F0502020204030204" pitchFamily="34" charset="0"/>
              </a:rPr>
              <a:t>, </a:t>
            </a:r>
            <a:r>
              <a:rPr lang="ru-RU" sz="1000" dirty="0" err="1">
                <a:effectLst/>
                <a:latin typeface="Century Gothic" panose="020B0502020202020204" pitchFamily="34" charset="0"/>
                <a:ea typeface="Times New Roman" panose="02020603050405020304" pitchFamily="18" charset="0"/>
                <a:cs typeface="Calibri" panose="020F0502020204030204" pitchFamily="34" charset="0"/>
              </a:rPr>
              <a:t>Є</a:t>
            </a:r>
            <a:r>
              <a:rPr lang="ru-RU" sz="1000" dirty="0">
                <a:effectLst/>
                <a:latin typeface="Century Gothic" panose="020B0502020202020204" pitchFamily="34" charset="0"/>
                <a:ea typeface="Times New Roman" panose="02020603050405020304" pitchFamily="18" charset="0"/>
                <a:cs typeface="Calibri" panose="020F0502020204030204" pitchFamily="34" charset="0"/>
              </a:rPr>
              <a:t>. П. Бондаренко, В. А. </a:t>
            </a:r>
            <a:r>
              <a:rPr lang="ru-RU" sz="1000" dirty="0" err="1">
                <a:effectLst/>
                <a:latin typeface="Century Gothic" panose="020B0502020202020204" pitchFamily="34" charset="0"/>
                <a:ea typeface="Times New Roman" panose="02020603050405020304" pitchFamily="18" charset="0"/>
                <a:cs typeface="Calibri" panose="020F0502020204030204" pitchFamily="34" charset="0"/>
              </a:rPr>
              <a:t>Валігура</a:t>
            </a:r>
            <a:r>
              <a:rPr lang="ru-RU" sz="1000" dirty="0">
                <a:effectLst/>
                <a:latin typeface="Century Gothic" panose="020B0502020202020204" pitchFamily="34" charset="0"/>
                <a:ea typeface="Times New Roman" panose="02020603050405020304" pitchFamily="18" charset="0"/>
                <a:cs typeface="Calibri" panose="020F0502020204030204" pitchFamily="34" charset="0"/>
              </a:rPr>
              <a:t> [та </a:t>
            </a:r>
            <a:r>
              <a:rPr lang="ru-RU" sz="1000" dirty="0" err="1">
                <a:effectLst/>
                <a:latin typeface="Century Gothic" panose="020B0502020202020204" pitchFamily="34" charset="0"/>
                <a:ea typeface="Times New Roman" panose="02020603050405020304" pitchFamily="18" charset="0"/>
                <a:cs typeface="Calibri" panose="020F0502020204030204" pitchFamily="34" charset="0"/>
              </a:rPr>
              <a:t>ін</a:t>
            </a:r>
            <a:r>
              <a:rPr lang="ru-RU" sz="1000" dirty="0">
                <a:effectLst/>
                <a:latin typeface="Century Gothic" panose="020B0502020202020204" pitchFamily="34" charset="0"/>
                <a:ea typeface="Times New Roman" panose="02020603050405020304" pitchFamily="18" charset="0"/>
                <a:cs typeface="Calibri" panose="020F0502020204030204" pitchFamily="34" charset="0"/>
              </a:rPr>
              <a:t>.]. – </a:t>
            </a:r>
            <a:r>
              <a:rPr lang="ru-RU" sz="1000" dirty="0" err="1">
                <a:effectLst/>
                <a:latin typeface="Century Gothic" panose="020B0502020202020204" pitchFamily="34" charset="0"/>
                <a:ea typeface="Times New Roman" panose="02020603050405020304" pitchFamily="18" charset="0"/>
                <a:cs typeface="Calibri" panose="020F0502020204030204" pitchFamily="34" charset="0"/>
              </a:rPr>
              <a:t>Тернопіль</a:t>
            </a:r>
            <a:r>
              <a:rPr lang="ru-RU" sz="1000" dirty="0">
                <a:effectLst/>
                <a:latin typeface="Century Gothic" panose="020B0502020202020204" pitchFamily="34" charset="0"/>
                <a:ea typeface="Times New Roman" panose="02020603050405020304" pitchFamily="18" charset="0"/>
                <a:cs typeface="Calibri" panose="020F0502020204030204" pitchFamily="34" charset="0"/>
              </a:rPr>
              <a:t>: </a:t>
            </a:r>
            <a:r>
              <a:rPr lang="ru-RU" sz="1000" dirty="0" err="1">
                <a:effectLst/>
                <a:latin typeface="Century Gothic" panose="020B0502020202020204" pitchFamily="34" charset="0"/>
                <a:ea typeface="Times New Roman" panose="02020603050405020304" pitchFamily="18" charset="0"/>
                <a:cs typeface="Calibri" panose="020F0502020204030204" pitchFamily="34" charset="0"/>
              </a:rPr>
              <a:t>Університетська</a:t>
            </a:r>
            <a:r>
              <a:rPr lang="ru-RU" sz="1000" dirty="0">
                <a:effectLst/>
                <a:latin typeface="Century Gothic" panose="020B0502020202020204" pitchFamily="34" charset="0"/>
                <a:ea typeface="Times New Roman" panose="02020603050405020304" pitchFamily="18" charset="0"/>
                <a:cs typeface="Calibri" panose="020F0502020204030204" pitchFamily="34" charset="0"/>
              </a:rPr>
              <a:t> думка, 2020. – 414 с.</a:t>
            </a:r>
            <a:endParaRPr lang="ru-UA" sz="1000" dirty="0">
              <a:effectLst/>
              <a:latin typeface="Century Gothic" panose="020B0502020202020204" pitchFamily="34" charset="0"/>
              <a:ea typeface="Times New Roman" panose="02020603050405020304" pitchFamily="18" charset="0"/>
              <a:cs typeface="Calibri" panose="020F0502020204030204" pitchFamily="34" charset="0"/>
            </a:endParaRPr>
          </a:p>
          <a:p>
            <a:endParaRPr lang="uk-UA" sz="1000" dirty="0">
              <a:latin typeface="Century Gothic" panose="020B0502020202020204" pitchFamily="34" charset="0"/>
            </a:endParaRPr>
          </a:p>
        </p:txBody>
      </p:sp>
    </p:spTree>
    <p:extLst>
      <p:ext uri="{BB962C8B-B14F-4D97-AF65-F5344CB8AC3E}">
        <p14:creationId xmlns:p14="http://schemas.microsoft.com/office/powerpoint/2010/main" val="39518423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xfrm>
            <a:off x="1923587" y="1486762"/>
            <a:ext cx="3112426" cy="938076"/>
          </a:xfrm>
          <a:prstGeom prst="rect">
            <a:avLst/>
          </a:prstGeom>
        </p:spPr>
        <p:txBody>
          <a:bodyPr vert="horz" wrap="square" lIns="0" tIns="14604" rIns="0" bIns="0" rtlCol="0">
            <a:spAutoFit/>
          </a:bodyPr>
          <a:lstStyle/>
          <a:p>
            <a:pPr marL="12700">
              <a:lnSpc>
                <a:spcPct val="100000"/>
              </a:lnSpc>
              <a:spcBef>
                <a:spcPts val="114"/>
              </a:spcBef>
            </a:pPr>
            <a:r>
              <a:rPr sz="6000" spc="180" dirty="0">
                <a:solidFill>
                  <a:schemeClr val="tx1"/>
                </a:solidFill>
                <a:latin typeface="Century Gothic" panose="020B0502020202020204" pitchFamily="34" charset="0"/>
              </a:rPr>
              <a:t>Thanks!</a:t>
            </a:r>
            <a:endParaRPr sz="6000" dirty="0">
              <a:solidFill>
                <a:schemeClr val="tx1"/>
              </a:solidFill>
              <a:latin typeface="Century Gothic" panose="020B0502020202020204" pitchFamily="34" charset="0"/>
            </a:endParaRPr>
          </a:p>
        </p:txBody>
      </p:sp>
      <p:sp>
        <p:nvSpPr>
          <p:cNvPr id="5" name="TextBox 4">
            <a:extLst>
              <a:ext uri="{FF2B5EF4-FFF2-40B4-BE49-F238E27FC236}">
                <a16:creationId xmlns:a16="http://schemas.microsoft.com/office/drawing/2014/main" id="{B974D5E2-6944-6B97-99D1-1DF12685C47F}"/>
              </a:ext>
            </a:extLst>
          </p:cNvPr>
          <p:cNvSpPr txBox="1"/>
          <p:nvPr/>
        </p:nvSpPr>
        <p:spPr>
          <a:xfrm>
            <a:off x="2413000" y="2565400"/>
            <a:ext cx="2743200" cy="457200"/>
          </a:xfrm>
          <a:prstGeom prst="rect">
            <a:avLst/>
          </a:prstGeom>
          <a:solidFill>
            <a:schemeClr val="bg1"/>
          </a:solidFill>
        </p:spPr>
        <p:txBody>
          <a:bodyPr wrap="square" rtlCol="0">
            <a:spAutoFit/>
          </a:bodyPr>
          <a:lstStyle/>
          <a:p>
            <a:endParaRPr lang="uk-UA"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B65341"/>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80</TotalTime>
  <Words>907</Words>
  <Application>Microsoft Macintosh PowerPoint</Application>
  <PresentationFormat>Произвольный</PresentationFormat>
  <Paragraphs>47</Paragraphs>
  <Slides>15</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15</vt:i4>
      </vt:variant>
    </vt:vector>
  </HeadingPairs>
  <TitlesOfParts>
    <vt:vector size="21" baseType="lpstr">
      <vt:lpstr>Arial</vt:lpstr>
      <vt:lpstr>Arial Narrow</vt:lpstr>
      <vt:lpstr>Calibri</vt:lpstr>
      <vt:lpstr>Century Gothic</vt:lpstr>
      <vt:lpstr>Trebuchet MS</vt:lpstr>
      <vt:lpstr>Office Theme</vt:lpstr>
      <vt:lpstr>Customs risks in ensuring the customs security system </vt:lpstr>
      <vt:lpstr>Презентация PowerPoint</vt:lpstr>
      <vt:lpstr>INTRODUCTION</vt:lpstr>
      <vt:lpstr>Презентация PowerPoint</vt:lpstr>
      <vt:lpstr>CUSTOMS SECURITY</vt:lpstr>
      <vt:lpstr>Презентация PowerPoint</vt:lpstr>
      <vt:lpstr>Презентация PowerPoint</vt:lpstr>
      <vt:lpstr>Презентация PowerPoint</vt:lpstr>
      <vt:lpstr>Презентация PowerPoint</vt:lpstr>
      <vt:lpstr>   The main tool used for the systematic analysis of foreign trade operations is the automated customs processing system “Inspector”, which will ensure control over the delivery of goods to destination customs offices, customs value and classification of goods, etc. </vt:lpstr>
      <vt:lpstr>Презентация PowerPoint</vt:lpstr>
      <vt:lpstr>Презентация PowerPoint</vt:lpstr>
      <vt:lpstr>CONCLUSION</vt:lpstr>
      <vt:lpstr>Презентация PowerPoint</vt:lpstr>
      <vt:lpstr>Thanks!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Customs risks in ensuring the customs security system </dc:title>
  <cp:lastModifiedBy>Microsoft Office User</cp:lastModifiedBy>
  <cp:revision>4</cp:revision>
  <dcterms:created xsi:type="dcterms:W3CDTF">2023-09-10T15:22:21Z</dcterms:created>
  <dcterms:modified xsi:type="dcterms:W3CDTF">2023-09-13T16:25:52Z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2023-09-10T00:00:00Z</vt:filetime>
  </property>
  <property fmtid="{D5CDD505-2E9C-101B-9397-08002B2CF9AE}" pid="3" name="LastSaved">
    <vt:filetime>2023-09-10T00:00:00Z</vt:filetime>
  </property>
  <property fmtid="{D5CDD505-2E9C-101B-9397-08002B2CF9AE}" pid="4" name="Producer">
    <vt:lpwstr>GPL Ghostscript 9.20</vt:lpwstr>
  </property>
</Properties>
</file>