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753600" cy="7315200"/>
  <p:notesSz cx="73152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10"/>
  </p:normalViewPr>
  <p:slideViewPr>
    <p:cSldViewPr snapToGrid="0" snapToObjects="1">
      <p:cViewPr>
        <p:scale>
          <a:sx n="76" d="100"/>
          <a:sy n="76" d="100"/>
        </p:scale>
        <p:origin x="-198" y="-180"/>
      </p:cViewPr>
      <p:guideLst>
        <p:guide orient="horz" pos="2304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21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-1-10.sv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-1-8.svg"/><Relationship Id="rId5" Type="http://schemas.openxmlformats.org/officeDocument/2006/relationships/image" Target="../media/image3.png"/><Relationship Id="rId15" Type="http://schemas.openxmlformats.org/officeDocument/2006/relationships/image" Target="../media/image-1-12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-1-6.sv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-10-12.svg"/><Relationship Id="rId18" Type="http://schemas.openxmlformats.org/officeDocument/2006/relationships/image" Target="../media/image-10-18.svg"/><Relationship Id="rId3" Type="http://schemas.openxmlformats.org/officeDocument/2006/relationships/image" Target="../media/image60.png"/><Relationship Id="rId7" Type="http://schemas.openxmlformats.org/officeDocument/2006/relationships/image" Target="../media/image-10-5.svg"/><Relationship Id="rId12" Type="http://schemas.openxmlformats.org/officeDocument/2006/relationships/image" Target="../media/image-10-1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-10-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61.png"/><Relationship Id="rId15" Type="http://schemas.openxmlformats.org/officeDocument/2006/relationships/image" Target="../media/image-10-14.svg"/><Relationship Id="rId10" Type="http://schemas.openxmlformats.org/officeDocument/2006/relationships/image" Target="../media/image74.png"/><Relationship Id="rId4" Type="http://schemas.openxmlformats.org/officeDocument/2006/relationships/image" Target="../media/image23.png"/><Relationship Id="rId9" Type="http://schemas.openxmlformats.org/officeDocument/2006/relationships/image" Target="../media/image-10-7.sv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18" Type="http://schemas.openxmlformats.org/officeDocument/2006/relationships/image" Target="../media/image84.png"/><Relationship Id="rId3" Type="http://schemas.openxmlformats.org/officeDocument/2006/relationships/image" Target="../media/image77.png"/><Relationship Id="rId21" Type="http://schemas.openxmlformats.org/officeDocument/2006/relationships/image" Target="../media/image-11-19.sv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17" Type="http://schemas.openxmlformats.org/officeDocument/2006/relationships/image" Target="../media/image37.png"/><Relationship Id="rId25" Type="http://schemas.openxmlformats.org/officeDocument/2006/relationships/image" Target="../media/image-11-25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-11-14.svg"/><Relationship Id="rId20" Type="http://schemas.openxmlformats.org/officeDocument/2006/relationships/image" Target="../media/image85.png"/><Relationship Id="rId29" Type="http://schemas.openxmlformats.org/officeDocument/2006/relationships/image" Target="../media/image-11-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1-4.svg"/><Relationship Id="rId11" Type="http://schemas.openxmlformats.org/officeDocument/2006/relationships/image" Target="../media/image81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23" Type="http://schemas.openxmlformats.org/officeDocument/2006/relationships/image" Target="../media/image-11-23.svg"/><Relationship Id="rId10" Type="http://schemas.openxmlformats.org/officeDocument/2006/relationships/image" Target="../media/image80.png"/><Relationship Id="rId19" Type="http://schemas.openxmlformats.org/officeDocument/2006/relationships/image" Target="../media/image-11-17.svg"/><Relationship Id="rId4" Type="http://schemas.openxmlformats.org/officeDocument/2006/relationships/image" Target="../media/image-11-2.svg"/><Relationship Id="rId9" Type="http://schemas.openxmlformats.org/officeDocument/2006/relationships/image" Target="../media/image-11-7.svg"/><Relationship Id="rId14" Type="http://schemas.openxmlformats.org/officeDocument/2006/relationships/image" Target="../media/image-11-12.svg"/><Relationship Id="rId22" Type="http://schemas.openxmlformats.org/officeDocument/2006/relationships/image" Target="../media/image-11-21.svg"/><Relationship Id="rId27" Type="http://schemas.openxmlformats.org/officeDocument/2006/relationships/image" Target="../media/image-11-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-12-5.sv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-12-9.svg"/><Relationship Id="rId5" Type="http://schemas.openxmlformats.org/officeDocument/2006/relationships/image" Target="../media/image86.png"/><Relationship Id="rId10" Type="http://schemas.openxmlformats.org/officeDocument/2006/relationships/image" Target="../media/image87.png"/><Relationship Id="rId4" Type="http://schemas.openxmlformats.org/officeDocument/2006/relationships/image" Target="../media/image23.png"/><Relationship Id="rId9" Type="http://schemas.openxmlformats.org/officeDocument/2006/relationships/image" Target="../media/image-12-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-13-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-17-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-18-4.svg"/><Relationship Id="rId11" Type="http://schemas.openxmlformats.org/officeDocument/2006/relationships/image" Target="../media/image123.png"/><Relationship Id="rId5" Type="http://schemas.openxmlformats.org/officeDocument/2006/relationships/image" Target="../media/image120.png"/><Relationship Id="rId10" Type="http://schemas.openxmlformats.org/officeDocument/2006/relationships/image" Target="../media/image-18-8.svg"/><Relationship Id="rId4" Type="http://schemas.openxmlformats.org/officeDocument/2006/relationships/image" Target="../media/image114.png"/><Relationship Id="rId9" Type="http://schemas.openxmlformats.org/officeDocument/2006/relationships/image" Target="../media/image1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21" Type="http://schemas.openxmlformats.org/officeDocument/2006/relationships/image" Target="../media/image-4-15.svg"/><Relationship Id="rId7" Type="http://schemas.openxmlformats.org/officeDocument/2006/relationships/image" Target="../media/image2.png"/><Relationship Id="rId12" Type="http://schemas.openxmlformats.org/officeDocument/2006/relationships/image" Target="../media/image-1-6.svg"/><Relationship Id="rId17" Type="http://schemas.openxmlformats.org/officeDocument/2006/relationships/image" Target="../media/image10.png"/><Relationship Id="rId25" Type="http://schemas.openxmlformats.org/officeDocument/2006/relationships/image" Target="../media/image-17-7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-1-12.sv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18.png"/><Relationship Id="rId5" Type="http://schemas.openxmlformats.org/officeDocument/2006/relationships/image" Target="../media/image-2-5.svg"/><Relationship Id="rId15" Type="http://schemas.openxmlformats.org/officeDocument/2006/relationships/image" Target="../media/image9.png"/><Relationship Id="rId23" Type="http://schemas.openxmlformats.org/officeDocument/2006/relationships/image" Target="../media/image105.png"/><Relationship Id="rId10" Type="http://schemas.openxmlformats.org/officeDocument/2006/relationships/image" Target="../media/image5.png"/><Relationship Id="rId19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-1-8.svg"/><Relationship Id="rId22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-2-5.sv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-2-9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-2-1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image" Target="../media/image19.png"/><Relationship Id="rId10" Type="http://schemas.openxmlformats.org/officeDocument/2006/relationships/image" Target="../media/image-2-7.svg"/><Relationship Id="rId19" Type="http://schemas.openxmlformats.org/officeDocument/2006/relationships/image" Target="../media/image-2-16.sv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-2-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-3-5.svg"/><Relationship Id="rId12" Type="http://schemas.openxmlformats.org/officeDocument/2006/relationships/image" Target="../media/image-3-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-3-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-4-11.svg"/><Relationship Id="rId3" Type="http://schemas.openxmlformats.org/officeDocument/2006/relationships/image" Target="../media/image28.png"/><Relationship Id="rId7" Type="http://schemas.openxmlformats.org/officeDocument/2006/relationships/image" Target="../media/image-4-5.svg"/><Relationship Id="rId12" Type="http://schemas.openxmlformats.org/officeDocument/2006/relationships/image" Target="../media/image35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-4-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-4-2.svg"/><Relationship Id="rId9" Type="http://schemas.openxmlformats.org/officeDocument/2006/relationships/image" Target="../media/image32.png"/><Relationship Id="rId14" Type="http://schemas.openxmlformats.org/officeDocument/2006/relationships/image" Target="../media/image-4-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-5-12.sv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-5-5.svg"/><Relationship Id="rId12" Type="http://schemas.openxmlformats.org/officeDocument/2006/relationships/image" Target="../media/image-5-10.svg"/><Relationship Id="rId17" Type="http://schemas.openxmlformats.org/officeDocument/2006/relationships/image" Target="../media/image-5-1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-5-14.svg"/><Relationship Id="rId10" Type="http://schemas.openxmlformats.org/officeDocument/2006/relationships/image" Target="../media/image40.png"/><Relationship Id="rId19" Type="http://schemas.openxmlformats.org/officeDocument/2006/relationships/image" Target="../media/image-5-18.svg"/><Relationship Id="rId4" Type="http://schemas.openxmlformats.org/officeDocument/2006/relationships/image" Target="../media/image-5-2.svg"/><Relationship Id="rId9" Type="http://schemas.openxmlformats.org/officeDocument/2006/relationships/image" Target="../media/image39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-6-6.svg"/><Relationship Id="rId13" Type="http://schemas.openxmlformats.org/officeDocument/2006/relationships/image" Target="../media/image50.png"/><Relationship Id="rId3" Type="http://schemas.openxmlformats.org/officeDocument/2006/relationships/image" Target="../media/image22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-6-10.svg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-6-8.sv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-7-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-7-3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-8-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-9-11.svg"/><Relationship Id="rId3" Type="http://schemas.openxmlformats.org/officeDocument/2006/relationships/image" Target="../media/image65.png"/><Relationship Id="rId7" Type="http://schemas.openxmlformats.org/officeDocument/2006/relationships/image" Target="../media/image-9-5.sv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-9-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-9-9.svg"/><Relationship Id="rId5" Type="http://schemas.openxmlformats.org/officeDocument/2006/relationships/image" Target="../media/image66.png"/><Relationship Id="rId15" Type="http://schemas.openxmlformats.org/officeDocument/2006/relationships/image" Target="../media/image71.png"/><Relationship Id="rId10" Type="http://schemas.openxmlformats.org/officeDocument/2006/relationships/image" Target="../media/image69.png"/><Relationship Id="rId4" Type="http://schemas.openxmlformats.org/officeDocument/2006/relationships/image" Target="../media/image23.png"/><Relationship Id="rId9" Type="http://schemas.openxmlformats.org/officeDocument/2006/relationships/image" Target="../media/image-9-7.svg"/><Relationship Id="rId14" Type="http://schemas.openxmlformats.org/officeDocument/2006/relationships/image" Target="../media/image-9-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428406" cy="3941462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0025" y="1933575"/>
            <a:ext cx="7410450" cy="4347152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81575" y="695325"/>
            <a:ext cx="4772025" cy="5942181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72475" y="0"/>
            <a:ext cx="1381125" cy="16604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05300" y="1581150"/>
            <a:ext cx="5448300" cy="57340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 rot="3616737">
            <a:off x="4141190" y="3810613"/>
            <a:ext cx="4076700" cy="3943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724650" y="704850"/>
            <a:ext cx="2571750" cy="27146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7657728" y="3167439"/>
            <a:ext cx="1704975" cy="280987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128533" y="2268347"/>
            <a:ext cx="2243942" cy="224394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315195" y="5334000"/>
            <a:ext cx="2438405" cy="1981200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680666" y="4512500"/>
            <a:ext cx="715327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b="1" dirty="0">
                <a:latin typeface="Gilroy" panose="00000500000000000000" pitchFamily="2" charset="-52"/>
              </a:rPr>
              <a:t>1.1. Поняття культури. Мультимедіа як феномен </a:t>
            </a:r>
            <a:r>
              <a:rPr lang="uk-UA" b="1" dirty="0" smtClean="0">
                <a:latin typeface="Gilroy" panose="00000500000000000000" pitchFamily="2" charset="-52"/>
              </a:rPr>
              <a:t>культури</a:t>
            </a:r>
          </a:p>
          <a:p>
            <a:r>
              <a:rPr lang="uk-UA" dirty="0">
                <a:latin typeface="Gilroy" panose="00000500000000000000" pitchFamily="2" charset="-52"/>
              </a:rPr>
              <a:t> </a:t>
            </a:r>
            <a:endParaRPr lang="ru-RU" dirty="0">
              <a:latin typeface="Gilroy" panose="00000500000000000000" pitchFamily="2" charset="-52"/>
            </a:endParaRPr>
          </a:p>
          <a:p>
            <a:r>
              <a:rPr lang="uk-UA" b="1" dirty="0">
                <a:latin typeface="Gilroy" panose="00000500000000000000" pitchFamily="2" charset="-52"/>
              </a:rPr>
              <a:t>1.2. Класифікація мультимедійних </a:t>
            </a:r>
            <a:r>
              <a:rPr lang="uk-UA" b="1" dirty="0" smtClean="0">
                <a:latin typeface="Gilroy" panose="00000500000000000000" pitchFamily="2" charset="-52"/>
              </a:rPr>
              <a:t>продуктів</a:t>
            </a:r>
            <a:endParaRPr lang="en-US" b="1" dirty="0" smtClean="0">
              <a:latin typeface="Gilroy" panose="00000500000000000000" pitchFamily="2" charset="-52"/>
            </a:endParaRPr>
          </a:p>
          <a:p>
            <a:endParaRPr lang="en-US" b="1" dirty="0">
              <a:latin typeface="Gilroy" panose="00000500000000000000" pitchFamily="2" charset="-52"/>
            </a:endParaRPr>
          </a:p>
          <a:p>
            <a:r>
              <a:rPr lang="uk-UA" b="1" dirty="0">
                <a:latin typeface="Gilroy" panose="00000500000000000000" pitchFamily="2" charset="-52"/>
              </a:rPr>
              <a:t>1.3. Соціальні функції </a:t>
            </a:r>
            <a:r>
              <a:rPr lang="uk-UA" b="1" dirty="0" err="1">
                <a:latin typeface="Gilroy" panose="00000500000000000000" pitchFamily="2" charset="-52"/>
              </a:rPr>
              <a:t>медіакультури</a:t>
            </a:r>
            <a:endParaRPr lang="ru-RU" b="1" dirty="0">
              <a:latin typeface="Gilroy" panose="00000500000000000000" pitchFamily="2" charset="-52"/>
            </a:endParaRPr>
          </a:p>
          <a:p>
            <a:endParaRPr lang="ru-RU" b="1" dirty="0">
              <a:latin typeface="Gilroy" panose="00000500000000000000" pitchFamily="2" charset="-52"/>
            </a:endParaRPr>
          </a:p>
          <a:p>
            <a:endParaRPr lang="ru-RU" b="1" dirty="0">
              <a:latin typeface="Gilroy" panose="00000500000000000000" pitchFamily="2" charset="-52"/>
            </a:endParaRPr>
          </a:p>
        </p:txBody>
      </p:sp>
      <p:sp>
        <p:nvSpPr>
          <p:cNvPr id="16" name="Object15"/>
          <p:cNvSpPr/>
          <p:nvPr/>
        </p:nvSpPr>
        <p:spPr>
          <a:xfrm>
            <a:off x="657225" y="2449100"/>
            <a:ext cx="66484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320"/>
              </a:lnSpc>
            </a:pPr>
            <a:r>
              <a:rPr lang="en-US" sz="3600" b="1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ЗМІСТОВИЙ МОДУЛЬ 1. ПОНЯТТЯ МЕДІАКУЛЬТУРИ</a:t>
            </a:r>
            <a:endParaRPr lang="en-US" sz="3600" dirty="0"/>
          </a:p>
        </p:txBody>
      </p:sp>
      <p:pic>
        <p:nvPicPr>
          <p:cNvPr id="17" name="Object 6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 rot="11700000">
            <a:off x="367126" y="-229494"/>
            <a:ext cx="2667000" cy="1571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692879"/>
            <a:ext cx="9753600" cy="2622321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375" y="113107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9751" y="0"/>
            <a:ext cx="8183849" cy="454816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582025" y="2476500"/>
            <a:ext cx="514350" cy="28289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15175" y="1209675"/>
            <a:ext cx="885825" cy="9144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772275" y="142875"/>
            <a:ext cx="2441372" cy="198059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19175" y="4267200"/>
            <a:ext cx="2447925" cy="7810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1019175" y="3057525"/>
            <a:ext cx="2447925" cy="7810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4133850" y="4267200"/>
            <a:ext cx="3810000" cy="78105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4133850" y="3057525"/>
            <a:ext cx="3810000" cy="78105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1019175" y="5448300"/>
            <a:ext cx="2447925" cy="781050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946607" y="1247775"/>
            <a:ext cx="6753225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БІЛЬШІСТЬ МУЛЬТИМЕДІЙНИХ ПРОДУКТІВ МОЖНА ВІДНЕСТИ ДО ОДНІЄЇ З НАСТУПНИХ КАТЕГОРІЙ:</a:t>
            </a:r>
            <a:endParaRPr lang="en-US" sz="2700" dirty="0"/>
          </a:p>
        </p:txBody>
      </p:sp>
      <p:sp>
        <p:nvSpPr>
          <p:cNvPr id="14" name="Object13"/>
          <p:cNvSpPr/>
          <p:nvPr/>
        </p:nvSpPr>
        <p:spPr>
          <a:xfrm>
            <a:off x="4248150" y="5543550"/>
            <a:ext cx="42291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За винятком останнього пункту для інших категорій додатків у більшості випадків можна підібрати потрібний спеціалізований пакет.</a:t>
            </a:r>
            <a:endParaRPr lang="en-US" sz="1950" dirty="0"/>
          </a:p>
        </p:txBody>
      </p:sp>
      <p:sp>
        <p:nvSpPr>
          <p:cNvPr id="15" name="Object14"/>
          <p:cNvSpPr/>
          <p:nvPr/>
        </p:nvSpPr>
        <p:spPr>
          <a:xfrm>
            <a:off x="1390650" y="3267075"/>
            <a:ext cx="17716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Web-додатки</a:t>
            </a:r>
            <a:endParaRPr lang="en-US" sz="1950" dirty="0"/>
          </a:p>
        </p:txBody>
      </p:sp>
      <p:sp>
        <p:nvSpPr>
          <p:cNvPr id="16" name="Object15"/>
          <p:cNvSpPr/>
          <p:nvPr/>
        </p:nvSpPr>
        <p:spPr>
          <a:xfrm>
            <a:off x="1390650" y="4476750"/>
            <a:ext cx="14954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презентації</a:t>
            </a:r>
            <a:endParaRPr lang="en-US" sz="1950" dirty="0"/>
          </a:p>
        </p:txBody>
      </p:sp>
      <p:sp>
        <p:nvSpPr>
          <p:cNvPr id="17" name="Object16"/>
          <p:cNvSpPr/>
          <p:nvPr/>
        </p:nvSpPr>
        <p:spPr>
          <a:xfrm>
            <a:off x="1390650" y="5543550"/>
            <a:ext cx="18573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Прототипи 
застосування;</a:t>
            </a:r>
            <a:endParaRPr lang="en-US" sz="1950" dirty="0"/>
          </a:p>
        </p:txBody>
      </p:sp>
      <p:sp>
        <p:nvSpPr>
          <p:cNvPr id="18" name="Object17"/>
          <p:cNvSpPr/>
          <p:nvPr/>
        </p:nvSpPr>
        <p:spPr>
          <a:xfrm>
            <a:off x="4467225" y="3295650"/>
            <a:ext cx="29337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Навчальні програми;</a:t>
            </a:r>
            <a:endParaRPr lang="en-US" sz="1950" dirty="0"/>
          </a:p>
        </p:txBody>
      </p:sp>
      <p:sp>
        <p:nvSpPr>
          <p:cNvPr id="19" name="Object18"/>
          <p:cNvSpPr/>
          <p:nvPr/>
        </p:nvSpPr>
        <p:spPr>
          <a:xfrm>
            <a:off x="4467225" y="4352925"/>
            <a:ext cx="32289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Гіпертекстові/гіпермедійні програми;</a:t>
            </a:r>
            <a:endParaRPr lang="en-US" sz="1950" dirty="0"/>
          </a:p>
        </p:txBody>
      </p:sp>
      <p:sp>
        <p:nvSpPr>
          <p:cNvPr id="20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10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95375" y="2095500"/>
            <a:ext cx="9525" cy="43243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072392" y="1367404"/>
            <a:ext cx="3133725" cy="58102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0" y="2581274"/>
            <a:ext cx="9753600" cy="473392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801898" y="-19050"/>
            <a:ext cx="5648325" cy="73152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743950" y="2324100"/>
            <a:ext cx="848669" cy="844522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048230" y="4969068"/>
            <a:ext cx="838740" cy="8235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915275" y="2114550"/>
            <a:ext cx="618590" cy="5931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076950" y="5124450"/>
            <a:ext cx="733425" cy="23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7286625" y="419099"/>
            <a:ext cx="238125" cy="7334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506656" y="2838450"/>
            <a:ext cx="1826888" cy="1762213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1009650" y="2019300"/>
            <a:ext cx="180975" cy="180975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1009650" y="2581275"/>
            <a:ext cx="180975" cy="171450"/>
          </a:xfrm>
          <a:prstGeom prst="rect">
            <a:avLst/>
          </a:prstGeom>
        </p:spPr>
      </p:pic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/>
        </p:blipFill>
        <p:spPr>
          <a:xfrm>
            <a:off x="1009650" y="3124200"/>
            <a:ext cx="180975" cy="180975"/>
          </a:xfrm>
          <a:prstGeom prst="rect">
            <a:avLst/>
          </a:prstGeom>
        </p:spPr>
      </p:pic>
      <p:pic>
        <p:nvPicPr>
          <p:cNvPr id="15" name="Object 14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1009650" y="3638550"/>
            <a:ext cx="180975" cy="180975"/>
          </a:xfrm>
          <a:prstGeom prst="rect">
            <a:avLst/>
          </a:prstGeom>
        </p:spPr>
      </p:pic>
      <p:pic>
        <p:nvPicPr>
          <p:cNvPr id="16" name="Object 15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1009650" y="4248150"/>
            <a:ext cx="180975" cy="180975"/>
          </a:xfrm>
          <a:prstGeom prst="rect">
            <a:avLst/>
          </a:prstGeom>
        </p:spPr>
      </p:pic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/>
        </p:blipFill>
        <p:spPr>
          <a:xfrm>
            <a:off x="1009650" y="5581650"/>
            <a:ext cx="180975" cy="171450"/>
          </a:xfrm>
          <a:prstGeom prst="rect">
            <a:avLst/>
          </a:prstGeom>
        </p:spPr>
      </p:pic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/>
        </p:blipFill>
        <p:spPr>
          <a:xfrm>
            <a:off x="1009650" y="6381750"/>
            <a:ext cx="180975" cy="180975"/>
          </a:xfrm>
          <a:prstGeom prst="rect">
            <a:avLst/>
          </a:prstGeom>
        </p:spPr>
      </p:pic>
      <p:sp>
        <p:nvSpPr>
          <p:cNvPr id="19" name="Object18"/>
          <p:cNvSpPr/>
          <p:nvPr/>
        </p:nvSpPr>
        <p:spPr>
          <a:xfrm>
            <a:off x="1009650" y="733425"/>
            <a:ext cx="47244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ЕТАПИ РОЗРОБКИ МУЛЬТИМЕДІА ПРОДУКТУ</a:t>
            </a:r>
            <a:endParaRPr lang="en-US" sz="2700" dirty="0"/>
          </a:p>
        </p:txBody>
      </p:sp>
      <p:sp>
        <p:nvSpPr>
          <p:cNvPr id="20" name="Object19"/>
          <p:cNvSpPr/>
          <p:nvPr/>
        </p:nvSpPr>
        <p:spPr>
          <a:xfrm>
            <a:off x="1400175" y="1943100"/>
            <a:ext cx="32099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Розробка концепції, ідеї</a:t>
            </a:r>
            <a:endParaRPr lang="en-US" sz="2250" dirty="0"/>
          </a:p>
        </p:txBody>
      </p:sp>
      <p:sp>
        <p:nvSpPr>
          <p:cNvPr id="21" name="Object20"/>
          <p:cNvSpPr/>
          <p:nvPr/>
        </p:nvSpPr>
        <p:spPr>
          <a:xfrm>
            <a:off x="1400175" y="2495550"/>
            <a:ext cx="1943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Проектування</a:t>
            </a:r>
            <a:endParaRPr lang="en-US" sz="2250" dirty="0"/>
          </a:p>
        </p:txBody>
      </p:sp>
      <p:sp>
        <p:nvSpPr>
          <p:cNvPr id="22" name="Object21"/>
          <p:cNvSpPr/>
          <p:nvPr/>
        </p:nvSpPr>
        <p:spPr>
          <a:xfrm>
            <a:off x="1400175" y="3048000"/>
            <a:ext cx="461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Створення інформаційних об’єктів</a:t>
            </a:r>
            <a:endParaRPr lang="en-US" sz="2250" dirty="0"/>
          </a:p>
        </p:txBody>
      </p:sp>
      <p:sp>
        <p:nvSpPr>
          <p:cNvPr id="23" name="Object22"/>
          <p:cNvSpPr/>
          <p:nvPr/>
        </p:nvSpPr>
        <p:spPr>
          <a:xfrm>
            <a:off x="1400175" y="3562350"/>
            <a:ext cx="54292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Нормування інтерфейсу з користувачем</a:t>
            </a:r>
            <a:endParaRPr lang="en-US" sz="2250" dirty="0"/>
          </a:p>
        </p:txBody>
      </p:sp>
      <p:sp>
        <p:nvSpPr>
          <p:cNvPr id="24" name="Object23"/>
          <p:cNvSpPr/>
          <p:nvPr/>
        </p:nvSpPr>
        <p:spPr>
          <a:xfrm>
            <a:off x="1400175" y="4152900"/>
            <a:ext cx="672465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Інтеграція інформаційних елементів у лінійну (презентація) або нелінійну (інтерактивні авторські додатки), додаток</a:t>
            </a:r>
            <a:endParaRPr lang="en-US" sz="2250" dirty="0"/>
          </a:p>
        </p:txBody>
      </p:sp>
      <p:sp>
        <p:nvSpPr>
          <p:cNvPr id="25" name="Object24"/>
          <p:cNvSpPr/>
          <p:nvPr/>
        </p:nvSpPr>
        <p:spPr>
          <a:xfrm>
            <a:off x="1400175" y="5495925"/>
            <a:ext cx="36195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Тестування, налагодження</a:t>
            </a:r>
            <a:endParaRPr lang="en-US" sz="2250" dirty="0"/>
          </a:p>
        </p:txBody>
      </p:sp>
      <p:sp>
        <p:nvSpPr>
          <p:cNvPr id="26" name="Object25"/>
          <p:cNvSpPr/>
          <p:nvPr/>
        </p:nvSpPr>
        <p:spPr>
          <a:xfrm>
            <a:off x="1400175" y="6248400"/>
            <a:ext cx="17430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Випуск у світ</a:t>
            </a:r>
            <a:endParaRPr lang="en-US" sz="2250" dirty="0"/>
          </a:p>
        </p:txBody>
      </p:sp>
      <p:sp>
        <p:nvSpPr>
          <p:cNvPr id="27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11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375" y="92152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86650" y="638175"/>
            <a:ext cx="2266950" cy="347924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286750" y="4800600"/>
            <a:ext cx="733425" cy="23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90600" y="6486525"/>
            <a:ext cx="952500" cy="666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477000" y="466725"/>
            <a:ext cx="2828925" cy="5143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886575" y="5715000"/>
            <a:ext cx="2667000" cy="16002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946607" y="1352550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1.3. СОЦІАЛЬНІ ФУНКЦІЇ МЕДІАКУЛЬТУРИ</a:t>
            </a:r>
            <a:endParaRPr lang="en-US" sz="2700" dirty="0"/>
          </a:p>
        </p:txBody>
      </p:sp>
      <p:sp>
        <p:nvSpPr>
          <p:cNvPr id="10" name="Object9"/>
          <p:cNvSpPr/>
          <p:nvPr/>
        </p:nvSpPr>
        <p:spPr>
          <a:xfrm>
            <a:off x="994232" y="2133600"/>
            <a:ext cx="6372225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У сучасній науці медіакультура особистості розглядається як динамічна диспозиційна система розвитку особистості людини, здатної сприймати, аналізувати, оцінювати медіатекст, займатися медіатворчістю та засвоювати нові знання в галузі медіа.
Теоретичний аналіз дозволив виділити основні функції медіакультури: інформаційну, комунікативну, нормативно-ідеологічну, релаксаційну, креативну, інтеграційну, посередницьку, політичну, управлінську.</a:t>
            </a:r>
            <a:endParaRPr lang="en-US" sz="2250" dirty="0"/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12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534159" y="2133600"/>
            <a:ext cx="3219441" cy="3508904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51037" y="3282590"/>
            <a:ext cx="1072153" cy="108099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991475" y="4552950"/>
            <a:ext cx="1285875" cy="13335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72475" y="1390650"/>
            <a:ext cx="1304404" cy="1315155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009650" y="101917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ІНФОРМАЦІЙНА ФУНКЦІЯ</a:t>
            </a:r>
            <a:endParaRPr lang="en-US" sz="2700" dirty="0"/>
          </a:p>
        </p:txBody>
      </p:sp>
      <p:sp>
        <p:nvSpPr>
          <p:cNvPr id="8" name="Object7"/>
          <p:cNvSpPr/>
          <p:nvPr/>
        </p:nvSpPr>
        <p:spPr>
          <a:xfrm>
            <a:off x="1009650" y="395287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КОМУНІКАТИВНА ФУНКЦІЯ</a:t>
            </a:r>
            <a:endParaRPr lang="en-US" sz="2700" dirty="0"/>
          </a:p>
        </p:txBody>
      </p:sp>
      <p:sp>
        <p:nvSpPr>
          <p:cNvPr id="9" name="Object8"/>
          <p:cNvSpPr/>
          <p:nvPr/>
        </p:nvSpPr>
        <p:spPr>
          <a:xfrm>
            <a:off x="1009650" y="1600200"/>
            <a:ext cx="66865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Медіакультура, виступаючи носієм соціальної інформації, у зв'язку з процесами комп'ютеризації та розвитку комп'ютерної техніки є особливий тип інформаційного процесу, сукупність інформаційно-комунікативних засобів.</a:t>
            </a:r>
            <a:endParaRPr lang="en-US" sz="2250" dirty="0"/>
          </a:p>
        </p:txBody>
      </p:sp>
      <p:sp>
        <p:nvSpPr>
          <p:cNvPr id="10" name="Object9"/>
          <p:cNvSpPr/>
          <p:nvPr/>
        </p:nvSpPr>
        <p:spPr>
          <a:xfrm>
            <a:off x="1009650" y="4552950"/>
            <a:ext cx="701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Медіакультура надає широкі можливості для спілкування людей у часі та просторі за допомогою розгалуженої системи друкованих, візуальних та аудіовізуальних засобів, включаючи сучасне супутникове телебачення, комп'ютер та Інтернет.</a:t>
            </a:r>
            <a:endParaRPr lang="en-US" sz="2250" dirty="0"/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13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58075" y="1762125"/>
            <a:ext cx="1072153" cy="108099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81875" y="0"/>
            <a:ext cx="2371725" cy="2890293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48650" y="5667375"/>
            <a:ext cx="1379344" cy="132884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048500" y="2371730"/>
            <a:ext cx="2705100" cy="3399258"/>
          </a:xfrm>
          <a:prstGeom prst="rect">
            <a:avLst/>
          </a:prstGeom>
        </p:spPr>
      </p:pic>
      <p:sp>
        <p:nvSpPr>
          <p:cNvPr id="7" name="Object6"/>
          <p:cNvSpPr/>
          <p:nvPr/>
        </p:nvSpPr>
        <p:spPr>
          <a:xfrm>
            <a:off x="1009650" y="103822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НОРМАТИВНА ЧИ ІДЕОЛОГІЧНА ФУНКЦІЇ</a:t>
            </a:r>
            <a:endParaRPr lang="en-US" sz="2700" dirty="0"/>
          </a:p>
        </p:txBody>
      </p:sp>
      <p:sp>
        <p:nvSpPr>
          <p:cNvPr id="8" name="Object7"/>
          <p:cNvSpPr/>
          <p:nvPr/>
        </p:nvSpPr>
        <p:spPr>
          <a:xfrm>
            <a:off x="1009650" y="395287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РЕЛАКСАЦІЙНА ФУНКЦІЯ</a:t>
            </a:r>
            <a:endParaRPr lang="en-US" sz="2700" dirty="0"/>
          </a:p>
        </p:txBody>
      </p:sp>
      <p:sp>
        <p:nvSpPr>
          <p:cNvPr id="9" name="Object8"/>
          <p:cNvSpPr/>
          <p:nvPr/>
        </p:nvSpPr>
        <p:spPr>
          <a:xfrm>
            <a:off x="1009650" y="1695450"/>
            <a:ext cx="66865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Медіакультура є найважливішим чинником соціалізації особистості, сприяє засвоєнню соціального досвіду, знань, норм, ідеалів, цінностей, звичаїв та традицій, що відповідають даному суспільству чи соціальній групі.</a:t>
            </a:r>
            <a:endParaRPr lang="en-US" sz="2250" dirty="0"/>
          </a:p>
        </p:txBody>
      </p:sp>
      <p:sp>
        <p:nvSpPr>
          <p:cNvPr id="10" name="Object9"/>
          <p:cNvSpPr/>
          <p:nvPr/>
        </p:nvSpPr>
        <p:spPr>
          <a:xfrm>
            <a:off x="1009650" y="4552950"/>
            <a:ext cx="70104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Сучасна індустрія розваг, що є складовою медіакультури, пропонує широкий спектр спеціальних засобів релаксації – від фільмів певних жанрів (детектив, трилер, комедія, мелодрама, фантастика тощо) до інтерактивних ігор або подорожей у віртуальних комп'ютерні світи.</a:t>
            </a:r>
            <a:endParaRPr lang="en-US" sz="2250" dirty="0"/>
          </a:p>
        </p:txBody>
      </p:sp>
      <p:sp>
        <p:nvSpPr>
          <p:cNvPr id="11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14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684" y="0"/>
            <a:ext cx="2447916" cy="208015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10475" y="1314450"/>
            <a:ext cx="1072153" cy="108099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77225" y="3686175"/>
            <a:ext cx="653928" cy="65932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19850" y="2200275"/>
            <a:ext cx="1898410" cy="2381469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382000" y="5581650"/>
            <a:ext cx="1371600" cy="17335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181975" y="1685925"/>
            <a:ext cx="1571625" cy="233798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582025" y="3810000"/>
            <a:ext cx="1171575" cy="2573285"/>
          </a:xfrm>
          <a:prstGeom prst="rect">
            <a:avLst/>
          </a:prstGeom>
        </p:spPr>
      </p:pic>
      <p:sp>
        <p:nvSpPr>
          <p:cNvPr id="10" name="Object9"/>
          <p:cNvSpPr/>
          <p:nvPr/>
        </p:nvSpPr>
        <p:spPr>
          <a:xfrm>
            <a:off x="1009650" y="160972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КРЕАТИВНА ФУНКЦІЯ</a:t>
            </a:r>
            <a:endParaRPr lang="en-US" sz="2700" dirty="0"/>
          </a:p>
        </p:txBody>
      </p:sp>
      <p:sp>
        <p:nvSpPr>
          <p:cNvPr id="11" name="Object10"/>
          <p:cNvSpPr/>
          <p:nvPr/>
        </p:nvSpPr>
        <p:spPr>
          <a:xfrm>
            <a:off x="1009650" y="332422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ІНТЕГРАЦІЙНА ФУНКЦІЯ</a:t>
            </a:r>
            <a:endParaRPr lang="en-US" sz="2700" dirty="0"/>
          </a:p>
        </p:txBody>
      </p:sp>
      <p:sp>
        <p:nvSpPr>
          <p:cNvPr id="12" name="Object11"/>
          <p:cNvSpPr/>
          <p:nvPr/>
        </p:nvSpPr>
        <p:spPr>
          <a:xfrm>
            <a:off x="1009650" y="2200275"/>
            <a:ext cx="587692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Полягає в освоєнні та перетворенні миру та навколишнього життя.</a:t>
            </a:r>
            <a:endParaRPr lang="en-US" sz="2250" dirty="0"/>
          </a:p>
        </p:txBody>
      </p:sp>
      <p:sp>
        <p:nvSpPr>
          <p:cNvPr id="13" name="Object12"/>
          <p:cNvSpPr/>
          <p:nvPr/>
        </p:nvSpPr>
        <p:spPr>
          <a:xfrm>
            <a:off x="1009650" y="3867150"/>
            <a:ext cx="60579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Прагнення до збереження культурної спадщини, національних традицій, історичної пам'яті створює зв'язок між поколіннями, об'єднує народи, соціальні групи, держави, що є сильним чинником інтеграції різних культур.</a:t>
            </a:r>
            <a:endParaRPr lang="en-US" sz="2250" dirty="0"/>
          </a:p>
        </p:txBody>
      </p:sp>
      <p:sp>
        <p:nvSpPr>
          <p:cNvPr id="14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15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6223" y="0"/>
            <a:ext cx="4337377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86509" y="323850"/>
            <a:ext cx="3467091" cy="350890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96275" y="2628900"/>
            <a:ext cx="1304404" cy="131515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867775" y="476250"/>
            <a:ext cx="665531" cy="6608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581900" y="5819775"/>
            <a:ext cx="665531" cy="660834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38850" y="3028950"/>
            <a:ext cx="2885991" cy="26203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105775" y="4048125"/>
            <a:ext cx="1647825" cy="3267075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1009650" y="4200525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ПОЛІТИЧНА ФУНКЦІЯ</a:t>
            </a:r>
            <a:endParaRPr lang="en-US" sz="2700" dirty="0"/>
          </a:p>
        </p:txBody>
      </p:sp>
      <p:sp>
        <p:nvSpPr>
          <p:cNvPr id="10" name="Object9"/>
          <p:cNvSpPr/>
          <p:nvPr/>
        </p:nvSpPr>
        <p:spPr>
          <a:xfrm>
            <a:off x="1009650" y="1447800"/>
            <a:ext cx="675322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ПОСЕРЕДНИЦЬКА ФУНКЦІЯ</a:t>
            </a:r>
            <a:endParaRPr lang="en-US" sz="2700" dirty="0"/>
          </a:p>
        </p:txBody>
      </p:sp>
      <p:sp>
        <p:nvSpPr>
          <p:cNvPr id="11" name="Object10"/>
          <p:cNvSpPr/>
          <p:nvPr/>
        </p:nvSpPr>
        <p:spPr>
          <a:xfrm>
            <a:off x="1009650" y="4867275"/>
            <a:ext cx="70104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Реалізується у її посередницькій ролі між суспільством та державою, між владою та особистістю.</a:t>
            </a:r>
            <a:endParaRPr lang="en-US" sz="2250" dirty="0"/>
          </a:p>
        </p:txBody>
      </p:sp>
      <p:sp>
        <p:nvSpPr>
          <p:cNvPr id="12" name="Object11"/>
          <p:cNvSpPr/>
          <p:nvPr/>
        </p:nvSpPr>
        <p:spPr>
          <a:xfrm>
            <a:off x="1009650" y="2114550"/>
            <a:ext cx="5562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Медіакультура як соціальний посередник, встановлює зв'язки між структурами суспільства, між індивідом та суспільством, між індивідами.</a:t>
            </a:r>
            <a:endParaRPr lang="en-US" sz="2250" dirty="0"/>
          </a:p>
        </p:txBody>
      </p:sp>
      <p:sp>
        <p:nvSpPr>
          <p:cNvPr id="13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16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5280" y="0"/>
            <a:ext cx="9458320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05350" y="0"/>
            <a:ext cx="5048250" cy="7315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38825" y="876300"/>
            <a:ext cx="3705225" cy="35433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15059" y="4181475"/>
            <a:ext cx="3638541" cy="31337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29250" y="5095875"/>
            <a:ext cx="1931794" cy="195771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8982075" y="4352925"/>
            <a:ext cx="771525" cy="1333500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009650" y="876300"/>
            <a:ext cx="46291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Medium" pitchFamily="34" charset="0"/>
                <a:ea typeface="Gilroy Medium" pitchFamily="34" charset="-122"/>
                <a:cs typeface="Gilroy Medium" pitchFamily="34" charset="-120"/>
              </a:rPr>
              <a:t>Місце медіакультури особистості в загальній медіакультурі спираючись на кола Л. Ейлера, можна наочно подати у вигляді рисунка</a:t>
            </a:r>
            <a:endParaRPr lang="en-US" sz="2250" dirty="0"/>
          </a:p>
        </p:txBody>
      </p:sp>
      <p:sp>
        <p:nvSpPr>
          <p:cNvPr id="9" name="Object8"/>
          <p:cNvSpPr/>
          <p:nvPr/>
        </p:nvSpPr>
        <p:spPr>
          <a:xfrm>
            <a:off x="1009650" y="3028950"/>
            <a:ext cx="4505325" cy="3590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1800" b="0" i="0" dirty="0">
                <a:solidFill>
                  <a:srgbClr val="000000"/>
                </a:solidFill>
                <a:latin typeface="Gilroy Medium" pitchFamily="34" charset="0"/>
                <a:ea typeface="Gilroy Medium" pitchFamily="34" charset="-122"/>
                <a:cs typeface="Gilroy Medium" pitchFamily="34" charset="-120"/>
              </a:rPr>
              <a:t>Ядром медіакультури та, відповідно, загальної культури особистості, виступає методологічна культура особистості як основа світорозуміння, яка проявляється у сукупності значень, і цінностей. 
Для більш тонкого опису структури культури особистості кола розділили на сектори, що відповідають різним видам діяльності індивіда, що відображається в культурі. При цьому сегментування починається вже з рівня культури особистості.</a:t>
            </a:r>
            <a:endParaRPr lang="en-US" sz="1800" dirty="0"/>
          </a:p>
        </p:txBody>
      </p:sp>
      <p:sp>
        <p:nvSpPr>
          <p:cNvPr id="10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17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064186"/>
            <a:ext cx="8102487" cy="5251014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05350" y="0"/>
            <a:ext cx="5048250" cy="73152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239125" y="1590675"/>
            <a:ext cx="1514475" cy="25146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39" y="3457575"/>
            <a:ext cx="3767054" cy="33428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7700" y="1943100"/>
            <a:ext cx="3705225" cy="35433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0" y="0"/>
            <a:ext cx="9582150" cy="2524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943850" y="5486400"/>
            <a:ext cx="1809750" cy="182880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4810125" y="1171575"/>
            <a:ext cx="4038600" cy="552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160"/>
              </a:lnSpc>
            </a:pPr>
            <a:r>
              <a:rPr lang="en-US" sz="1800" b="0" i="0" dirty="0">
                <a:solidFill>
                  <a:srgbClr val="000000"/>
                </a:solidFill>
                <a:latin typeface="Gilroy Medium" pitchFamily="34" charset="0"/>
                <a:ea typeface="Gilroy Medium" pitchFamily="34" charset="-122"/>
                <a:cs typeface="Gilroy Medium" pitchFamily="34" charset="-120"/>
              </a:rPr>
              <a:t>Далі слідує медіакультура, у системі якої виділяють основні сегменти медіакультури: 
а – комунікативний, 
б – інформаційний, 
в – освітній,
г – професійний, 
д – організаційно-управлінський, 
є – психолого-педагогічний, 
ж – політичний, 
з – економічний,
і – креативний, 
к – посередницький, 
л – релаксаційний, 
м – нормативно-ідеологічний, 
н - інтегративний, 
о - інтелектуальний і т. ін.</a:t>
            </a:r>
            <a:endParaRPr lang="en-US" sz="1800" dirty="0"/>
          </a:p>
        </p:txBody>
      </p:sp>
      <p:sp>
        <p:nvSpPr>
          <p:cNvPr id="10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18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5400000">
            <a:off x="645704" y="628062"/>
            <a:ext cx="5964670" cy="7315200"/>
          </a:xfrm>
          <a:prstGeom prst="rect">
            <a:avLst/>
          </a:prstGeom>
        </p:spPr>
      </p:pic>
      <p:pic>
        <p:nvPicPr>
          <p:cNvPr id="18" name="Object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9428406" cy="3941462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00025" y="2665235"/>
            <a:ext cx="5756274" cy="1620427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981575" y="695325"/>
            <a:ext cx="4772025" cy="5942181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0" y="8271"/>
            <a:ext cx="9753600" cy="731520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372475" y="0"/>
            <a:ext cx="1381125" cy="166048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4405702" y="1581150"/>
            <a:ext cx="5448300" cy="57340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 rot="3616737">
            <a:off x="3611257" y="3851931"/>
            <a:ext cx="4076700" cy="39433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606578" y="3167439"/>
            <a:ext cx="1704975" cy="280987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898805" y="2615809"/>
            <a:ext cx="2243942" cy="2243942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7315195" y="5334000"/>
            <a:ext cx="2438405" cy="1981200"/>
          </a:xfrm>
          <a:prstGeom prst="rect">
            <a:avLst/>
          </a:prstGeom>
        </p:spPr>
      </p:pic>
      <p:sp>
        <p:nvSpPr>
          <p:cNvPr id="16" name="Object15"/>
          <p:cNvSpPr/>
          <p:nvPr/>
        </p:nvSpPr>
        <p:spPr>
          <a:xfrm>
            <a:off x="657225" y="2949874"/>
            <a:ext cx="6648450" cy="11049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320"/>
              </a:lnSpc>
            </a:pPr>
            <a:r>
              <a:rPr lang="uk-UA" sz="4000" b="1" dirty="0" smtClean="0">
                <a:solidFill>
                  <a:srgbClr val="000000"/>
                </a:solidFill>
                <a:latin typeface="Gilroy Bold" pitchFamily="34" charset="0"/>
              </a:rPr>
              <a:t>ДЯКУЮ ЗА УВАГУ!</a:t>
            </a:r>
            <a:endParaRPr lang="en-US" sz="4000" dirty="0"/>
          </a:p>
        </p:txBody>
      </p:sp>
      <p:pic>
        <p:nvPicPr>
          <p:cNvPr id="17" name="Object 6" descr="preencoded.png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 rot="11700000">
            <a:off x="416585" y="-303071"/>
            <a:ext cx="2667000" cy="1571625"/>
          </a:xfrm>
          <a:prstGeom prst="rect">
            <a:avLst/>
          </a:prstGeom>
        </p:spPr>
      </p:pic>
      <p:pic>
        <p:nvPicPr>
          <p:cNvPr id="20" name="Object 10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 rot="13500000">
            <a:off x="2291799" y="-2200275"/>
            <a:ext cx="3969852" cy="4905375"/>
          </a:xfrm>
          <a:prstGeom prst="rect">
            <a:avLst/>
          </a:prstGeom>
        </p:spPr>
      </p:pic>
      <p:pic>
        <p:nvPicPr>
          <p:cNvPr id="21" name="Object 3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5652056" y="1694194"/>
            <a:ext cx="1072153" cy="1080990"/>
          </a:xfrm>
          <a:prstGeom prst="rect">
            <a:avLst/>
          </a:prstGeom>
        </p:spPr>
      </p:pic>
      <p:pic>
        <p:nvPicPr>
          <p:cNvPr id="22" name="Object 7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 rot="16200000">
            <a:off x="4838390" y="-348757"/>
            <a:ext cx="1571625" cy="2337983"/>
          </a:xfrm>
          <a:prstGeom prst="rect">
            <a:avLst/>
          </a:prstGeom>
        </p:spPr>
      </p:pic>
      <p:pic>
        <p:nvPicPr>
          <p:cNvPr id="23" name="Object 6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8982075" y="4352925"/>
            <a:ext cx="771525" cy="1333500"/>
          </a:xfrm>
          <a:prstGeom prst="rect">
            <a:avLst/>
          </a:prstGeom>
        </p:spPr>
      </p:pic>
      <p:sp>
        <p:nvSpPr>
          <p:cNvPr id="24" name="Object12"/>
          <p:cNvSpPr/>
          <p:nvPr/>
        </p:nvSpPr>
        <p:spPr>
          <a:xfrm>
            <a:off x="9096375" y="6669388"/>
            <a:ext cx="4396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19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95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25" y="1933575"/>
            <a:ext cx="7410450" cy="4347152"/>
          </a:xfrm>
          <a:prstGeom prst="rect">
            <a:avLst/>
          </a:prstGeom>
        </p:spPr>
      </p:pic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9428406" cy="3941462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0"/>
            <a:ext cx="2708291" cy="1967392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786907" y="-12989"/>
            <a:ext cx="5964670" cy="73152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505575" y="638175"/>
            <a:ext cx="1676400" cy="3048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733425" y="6372225"/>
            <a:ext cx="1419225" cy="23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684933" y="3681555"/>
            <a:ext cx="76200" cy="154744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8620125" y="5410200"/>
            <a:ext cx="885825" cy="91440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 rot="3814378">
            <a:off x="6123088" y="4228317"/>
            <a:ext cx="2441372" cy="13335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8296275" y="4057650"/>
            <a:ext cx="1133475" cy="1143000"/>
          </a:xfrm>
          <a:prstGeom prst="rect">
            <a:avLst/>
          </a:prstGeom>
        </p:spPr>
      </p:pic>
      <p:sp>
        <p:nvSpPr>
          <p:cNvPr id="12" name="Object11"/>
          <p:cNvSpPr/>
          <p:nvPr/>
        </p:nvSpPr>
        <p:spPr>
          <a:xfrm>
            <a:off x="914400" y="2400300"/>
            <a:ext cx="66484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4320"/>
              </a:lnSpc>
            </a:pPr>
            <a:endParaRPr lang="en-US" sz="3600" dirty="0"/>
          </a:p>
        </p:txBody>
      </p:sp>
      <p:sp>
        <p:nvSpPr>
          <p:cNvPr id="13" name="Object12"/>
          <p:cNvSpPr/>
          <p:nvPr/>
        </p:nvSpPr>
        <p:spPr>
          <a:xfrm>
            <a:off x="869422" y="3804045"/>
            <a:ext cx="5267325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Мета: </a:t>
            </a:r>
            <a:r>
              <a:rPr lang="en-US" sz="2700" b="0" i="0" dirty="0">
                <a:solidFill>
                  <a:srgbClr val="000000"/>
                </a:solidFill>
                <a:latin typeface="Gilroy Medium" pitchFamily="34" charset="0"/>
                <a:ea typeface="Gilroy Medium" pitchFamily="34" charset="-122"/>
                <a:cs typeface="Gilroy Medium" pitchFamily="34" charset="-120"/>
              </a:rPr>
              <a:t>визначення ролі та місця медіакультури у культурному просторі інформаційного суспільства</a:t>
            </a:r>
            <a:endParaRPr lang="en-US" sz="2700" dirty="0"/>
          </a:p>
        </p:txBody>
      </p:sp>
      <p:sp>
        <p:nvSpPr>
          <p:cNvPr id="14" name="Object15"/>
          <p:cNvSpPr/>
          <p:nvPr/>
        </p:nvSpPr>
        <p:spPr>
          <a:xfrm>
            <a:off x="657225" y="2449100"/>
            <a:ext cx="664845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320"/>
              </a:lnSpc>
            </a:pPr>
            <a:r>
              <a:rPr lang="en-US" sz="3600" b="1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ЗМІСТОВИЙ МОДУЛЬ 1. ПОНЯТТЯ МЕДІАКУЛЬТУРИ</a:t>
            </a:r>
            <a:endParaRPr lang="en-US" sz="3600" dirty="0"/>
          </a:p>
        </p:txBody>
      </p:sp>
      <p:sp>
        <p:nvSpPr>
          <p:cNvPr id="16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2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375" y="113107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19875" y="1447800"/>
            <a:ext cx="3133725" cy="341121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286750" y="5181600"/>
            <a:ext cx="733425" cy="2381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942975" y="6448425"/>
            <a:ext cx="952500" cy="666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67500" y="5743575"/>
            <a:ext cx="2667000" cy="15716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477000" y="714375"/>
            <a:ext cx="2828925" cy="514350"/>
          </a:xfrm>
          <a:prstGeom prst="rect">
            <a:avLst/>
          </a:prstGeom>
        </p:spPr>
      </p:pic>
      <p:sp>
        <p:nvSpPr>
          <p:cNvPr id="9" name="Object8"/>
          <p:cNvSpPr/>
          <p:nvPr/>
        </p:nvSpPr>
        <p:spPr>
          <a:xfrm>
            <a:off x="946607" y="1447800"/>
            <a:ext cx="67532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1.1. ПОНЯТТЯ КУЛЬТУРИ. 
МУЛЬТИМЕДІА ЯК ФЕНОМЕН КУЛЬТУРИ.</a:t>
            </a:r>
            <a:endParaRPr lang="en-US" sz="2700" dirty="0"/>
          </a:p>
        </p:txBody>
      </p:sp>
      <p:sp>
        <p:nvSpPr>
          <p:cNvPr id="10" name="Object9"/>
          <p:cNvSpPr/>
          <p:nvPr/>
        </p:nvSpPr>
        <p:spPr>
          <a:xfrm>
            <a:off x="994232" y="2857500"/>
            <a:ext cx="6372225" cy="3095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Культура мультимедіа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- високий рівень розуміння і володіння особистістю мультимедійними технологіями
</a:t>
            </a:r>
            <a:r>
              <a:rPr lang="en-US" sz="225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Мультимедійна культура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- процес створення, зберігання та поширення у просторі та часі культурних цінностей засобами мультимедійних технологій у масштабах усього суспільства.</a:t>
            </a:r>
            <a:endParaRPr lang="en-US" sz="22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3553" y="34729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Gilroy" panose="00000500000000000000" pitchFamily="2" charset="-52"/>
              </a:rPr>
              <a:t>2</a:t>
            </a:r>
            <a:endParaRPr lang="ru-RU" b="1" dirty="0">
              <a:latin typeface="Gilroy" panose="00000500000000000000" pitchFamily="2" charset="-52"/>
            </a:endParaRPr>
          </a:p>
        </p:txBody>
      </p:sp>
      <p:sp>
        <p:nvSpPr>
          <p:cNvPr id="12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3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072392" y="1367405"/>
            <a:ext cx="3133725" cy="5810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752725"/>
            <a:ext cx="9753600" cy="456247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0"/>
            <a:ext cx="9753600" cy="2419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15744" y="3276598"/>
            <a:ext cx="1933133" cy="19260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95638" y="2699505"/>
            <a:ext cx="848669" cy="84452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155010" y="5087006"/>
            <a:ext cx="838740" cy="82357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808305" y="5979091"/>
            <a:ext cx="618590" cy="593159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791325" y="5772150"/>
            <a:ext cx="238125" cy="7334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8801100" y="1828800"/>
            <a:ext cx="238125" cy="7334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4257675" y="2409825"/>
            <a:ext cx="5495925" cy="490537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477000" y="1466850"/>
            <a:ext cx="1826888" cy="1762213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942975" y="2428875"/>
            <a:ext cx="5410200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МУЛЬТИМЕДІА РОЗГЛЯДАЄТЬСЯ В ТАКИХ ЗНАЧЕННЯХ:</a:t>
            </a:r>
            <a:endParaRPr lang="en-US" sz="2700" dirty="0"/>
          </a:p>
        </p:txBody>
      </p:sp>
      <p:sp>
        <p:nvSpPr>
          <p:cNvPr id="14" name="Object13"/>
          <p:cNvSpPr/>
          <p:nvPr/>
        </p:nvSpPr>
        <p:spPr>
          <a:xfrm>
            <a:off x="885825" y="3714750"/>
            <a:ext cx="594360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як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новий засіб електронної комунікації, до якого привела еволюція медіа 
широкими можливостями інтерактивної взаємодії користувачів; 
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як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форма художньої творчості новими засобами,</a:t>
            </a:r>
            <a:endParaRPr lang="en-US" sz="2250" dirty="0"/>
          </a:p>
        </p:txBody>
      </p:sp>
      <p:sp>
        <p:nvSpPr>
          <p:cNvPr id="15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4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072392" y="1367403"/>
            <a:ext cx="3133725" cy="58102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2752725"/>
            <a:ext cx="9753600" cy="4562475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0"/>
            <a:ext cx="9753600" cy="24193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15744" y="3276598"/>
            <a:ext cx="1933133" cy="192602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995638" y="2699505"/>
            <a:ext cx="848669" cy="84452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639050" y="5972175"/>
            <a:ext cx="848669" cy="84452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6791325" y="5772150"/>
            <a:ext cx="238125" cy="733425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8801100" y="1828800"/>
            <a:ext cx="238125" cy="7334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4257675" y="2962275"/>
            <a:ext cx="5495925" cy="4352925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6905625" y="4743450"/>
            <a:ext cx="1276350" cy="1295400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6715125" y="1800225"/>
            <a:ext cx="1619250" cy="1543050"/>
          </a:xfrm>
          <a:prstGeom prst="rect">
            <a:avLst/>
          </a:prstGeom>
        </p:spPr>
      </p:pic>
      <p:sp>
        <p:nvSpPr>
          <p:cNvPr id="13" name="Object12"/>
          <p:cNvSpPr/>
          <p:nvPr/>
        </p:nvSpPr>
        <p:spPr>
          <a:xfrm>
            <a:off x="942975" y="2228850"/>
            <a:ext cx="57245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МЕДІАКУЛЬТУРА РОЗГЛЯДАЄТЬСЯ В ТАКИХ ЗНАЧЕННЯХ:</a:t>
            </a:r>
            <a:endParaRPr lang="en-US" sz="2700" dirty="0"/>
          </a:p>
        </p:txBody>
      </p:sp>
      <p:sp>
        <p:nvSpPr>
          <p:cNvPr id="14" name="Object13"/>
          <p:cNvSpPr/>
          <p:nvPr/>
        </p:nvSpPr>
        <p:spPr>
          <a:xfrm>
            <a:off x="819150" y="3390900"/>
            <a:ext cx="5943600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як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спосіб та засіб маніпуляцій свідомістю, при цьому медіа можуть стати та найпотужнішим провідником педагогічного впливу 
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з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освітньої точки зору визначається мета медіаосвіти – розвиток медіакультури шляхом навчання основним принципам, прийомам та правилам діяльності у медійному світі.</a:t>
            </a:r>
            <a:endParaRPr lang="en-US" sz="2250" dirty="0"/>
          </a:p>
        </p:txBody>
      </p:sp>
      <p:sp>
        <p:nvSpPr>
          <p:cNvPr id="15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5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5876" y="0"/>
            <a:ext cx="4897724" cy="731520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7875" y="2775696"/>
            <a:ext cx="2435368" cy="1558921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8650" y="3961888"/>
            <a:ext cx="2739786" cy="1753786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67475" y="4000500"/>
            <a:ext cx="1085850" cy="111828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166557" y="0"/>
            <a:ext cx="38100" cy="299085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8072438" y="0"/>
            <a:ext cx="38100" cy="29908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977188" y="0"/>
            <a:ext cx="38100" cy="29908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562850" y="1685925"/>
            <a:ext cx="1647825" cy="16478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172450" y="809625"/>
            <a:ext cx="1500215" cy="1557114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083107" y="2403274"/>
            <a:ext cx="1670493" cy="1803506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077075" y="5457825"/>
            <a:ext cx="1436377" cy="1363262"/>
          </a:xfrm>
          <a:prstGeom prst="rect">
            <a:avLst/>
          </a:prstGeom>
        </p:spPr>
      </p:pic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8181975" y="5305425"/>
            <a:ext cx="1118946" cy="1079332"/>
          </a:xfrm>
          <a:prstGeom prst="rect">
            <a:avLst/>
          </a:prstGeom>
        </p:spPr>
      </p:pic>
      <p:sp>
        <p:nvSpPr>
          <p:cNvPr id="14" name="Object13"/>
          <p:cNvSpPr/>
          <p:nvPr/>
        </p:nvSpPr>
        <p:spPr>
          <a:xfrm>
            <a:off x="946607" y="485775"/>
            <a:ext cx="6753225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ФЕНОМЕН МУЛЬТИМЕДІА ПОСТУПОВО ВХОДИТЬ У МИСТЕЦТВОЗНАВСТВО ТА КУЛЬТУРОЛОГІЮ.</a:t>
            </a:r>
            <a:endParaRPr lang="en-US" sz="2700" dirty="0"/>
          </a:p>
        </p:txBody>
      </p:sp>
      <p:sp>
        <p:nvSpPr>
          <p:cNvPr id="15" name="Object14"/>
          <p:cNvSpPr/>
          <p:nvPr/>
        </p:nvSpPr>
        <p:spPr>
          <a:xfrm>
            <a:off x="929817" y="1511185"/>
            <a:ext cx="5223333" cy="4526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Використання мультимедіа у сфері мистецтва призводить до суттєвих трансформацій у його змісті та мовних засобах: 
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сучасні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шоу з використанням електроніки, лазерної техніки та кінематики, 
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комп'ютерні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інсталяції, 
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мережева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література, трансмузика, </a:t>
            </a:r>
            <a:endParaRPr lang="en-US" sz="2250" b="0" i="0" dirty="0" smtClean="0">
              <a:solidFill>
                <a:srgbClr val="000000"/>
              </a:solidFill>
              <a:latin typeface="Gilroy Regular" pitchFamily="34" charset="0"/>
              <a:ea typeface="Gilroy Regular" pitchFamily="34" charset="-122"/>
              <a:cs typeface="Gilroy Regular" pitchFamily="34" charset="-120"/>
            </a:endParaRPr>
          </a:p>
          <a:p>
            <a:pPr algn="l">
              <a:lnSpc>
                <a:spcPts val="2700"/>
              </a:lnSpc>
            </a:pP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- </a:t>
            </a:r>
            <a:r>
              <a:rPr lang="en-US" sz="2250" b="0" i="0" dirty="0" err="1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інтерактивне</a:t>
            </a:r>
            <a:r>
              <a:rPr lang="en-US" sz="2250" b="0" i="0" dirty="0" smtClean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мистецтво, Інтернет-арт і т.д.</a:t>
            </a:r>
            <a:endParaRPr lang="en-US" sz="2250" dirty="0"/>
          </a:p>
        </p:txBody>
      </p:sp>
      <p:sp>
        <p:nvSpPr>
          <p:cNvPr id="16" name="Object15"/>
          <p:cNvSpPr/>
          <p:nvPr/>
        </p:nvSpPr>
        <p:spPr>
          <a:xfrm>
            <a:off x="923925" y="5867400"/>
            <a:ext cx="67056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700"/>
              </a:lnSpc>
            </a:pPr>
            <a:r>
              <a:rPr lang="en-US" sz="22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Сьогодні феномен сучасної мультимедійної системи особливо яскраво і характерно проявляється у мережі Інтернет</a:t>
            </a:r>
            <a:endParaRPr lang="en-US" sz="2250" dirty="0"/>
          </a:p>
        </p:txBody>
      </p:sp>
      <p:sp>
        <p:nvSpPr>
          <p:cNvPr id="17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6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847725"/>
            <a:ext cx="9753600" cy="6467475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28562" y="2333625"/>
            <a:ext cx="209550" cy="135255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24200" y="4124325"/>
            <a:ext cx="200025" cy="1352550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85750" y="3867150"/>
            <a:ext cx="2555658" cy="2450598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87583" y="1105856"/>
            <a:ext cx="2617496" cy="2617498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115175" y="2486025"/>
            <a:ext cx="1860826" cy="1509617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1285875" y="2276475"/>
            <a:ext cx="5695950" cy="147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 одного боку, мультимедійні засоби дозволяють реалізуватися активним творчим особистостям, які потребують розширення комунікативних зв'язків із оповіщенням величезної аудиторії про свої творчі знахідки.</a:t>
            </a:r>
            <a:endParaRPr lang="en-US" sz="1950" dirty="0"/>
          </a:p>
        </p:txBody>
      </p:sp>
      <p:sp>
        <p:nvSpPr>
          <p:cNvPr id="9" name="Object8"/>
          <p:cNvSpPr/>
          <p:nvPr/>
        </p:nvSpPr>
        <p:spPr>
          <a:xfrm>
            <a:off x="3457575" y="4067175"/>
            <a:ext cx="5438775" cy="2066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З іншого боку, самі творчо активні люди можуть спотворювати об'єктивну реальність, вносячи в інформаційне середовище масу обурень невірною інтерпретацією інформації чи ідеями, які далеко не завжди сприяють оптимізації систем, навпаки, найчастіше ведуть системи до глухого кута і розпаду.</a:t>
            </a:r>
            <a:endParaRPr lang="en-US" sz="1950" dirty="0"/>
          </a:p>
        </p:txBody>
      </p:sp>
      <p:sp>
        <p:nvSpPr>
          <p:cNvPr id="10" name="Object9"/>
          <p:cNvSpPr/>
          <p:nvPr/>
        </p:nvSpPr>
        <p:spPr>
          <a:xfrm>
            <a:off x="1028700" y="847725"/>
            <a:ext cx="67532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ПРОЦЕС РОЗВИТКУ МУЛЬТИМЕДІЙНОЇ КУЛЬТУРИ ВЕЛЬМИ СУПЕРЕЧЛИВИЙ.</a:t>
            </a:r>
            <a:endParaRPr lang="en-US" sz="2700" dirty="0"/>
          </a:p>
        </p:txBody>
      </p:sp>
      <p:sp>
        <p:nvSpPr>
          <p:cNvPr id="11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7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692879"/>
            <a:ext cx="9753600" cy="2622321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375" y="1131075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69751" y="0"/>
            <a:ext cx="8183849" cy="454816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05625" y="0"/>
            <a:ext cx="2667000" cy="200003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43175" y="6181725"/>
            <a:ext cx="2667000" cy="1133475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467475" y="6276975"/>
            <a:ext cx="2828925" cy="514350"/>
          </a:xfrm>
          <a:prstGeom prst="rect">
            <a:avLst/>
          </a:prstGeom>
        </p:spPr>
      </p:pic>
      <p:sp>
        <p:nvSpPr>
          <p:cNvPr id="8" name="Object7"/>
          <p:cNvSpPr/>
          <p:nvPr/>
        </p:nvSpPr>
        <p:spPr>
          <a:xfrm>
            <a:off x="946607" y="1447800"/>
            <a:ext cx="67532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1.2. КЛАСИФІКАЦІЯ 
МУЛЬТИМЕДІЙНИХ ПРОДУКТІВ</a:t>
            </a:r>
            <a:endParaRPr lang="en-US" sz="2700" dirty="0"/>
          </a:p>
        </p:txBody>
      </p:sp>
      <p:sp>
        <p:nvSpPr>
          <p:cNvPr id="9" name="Object8"/>
          <p:cNvSpPr/>
          <p:nvPr/>
        </p:nvSpPr>
        <p:spPr>
          <a:xfrm>
            <a:off x="1009650" y="2800350"/>
            <a:ext cx="390525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8640"/>
              </a:lnSpc>
            </a:pPr>
            <a:r>
              <a:rPr lang="en-US" sz="7200" b="1" i="0" dirty="0">
                <a:solidFill>
                  <a:srgbClr val="7E8FFC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1</a:t>
            </a:r>
            <a:endParaRPr lang="en-US" sz="7200" dirty="0"/>
          </a:p>
        </p:txBody>
      </p:sp>
      <p:sp>
        <p:nvSpPr>
          <p:cNvPr id="10" name="Object9"/>
          <p:cNvSpPr/>
          <p:nvPr/>
        </p:nvSpPr>
        <p:spPr>
          <a:xfrm>
            <a:off x="4171950" y="2800350"/>
            <a:ext cx="533400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8640"/>
              </a:lnSpc>
            </a:pPr>
            <a:r>
              <a:rPr lang="en-US" sz="7200" b="1" i="0" dirty="0">
                <a:solidFill>
                  <a:srgbClr val="7E8FFC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3</a:t>
            </a:r>
            <a:endParaRPr lang="en-US" sz="7200" dirty="0"/>
          </a:p>
        </p:txBody>
      </p:sp>
      <p:sp>
        <p:nvSpPr>
          <p:cNvPr id="11" name="Object10"/>
          <p:cNvSpPr/>
          <p:nvPr/>
        </p:nvSpPr>
        <p:spPr>
          <a:xfrm>
            <a:off x="1009650" y="4429125"/>
            <a:ext cx="514350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8640"/>
              </a:lnSpc>
            </a:pPr>
            <a:r>
              <a:rPr lang="en-US" sz="7200" b="1" i="0" dirty="0">
                <a:solidFill>
                  <a:srgbClr val="7E8FFC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2</a:t>
            </a:r>
            <a:endParaRPr lang="en-US" sz="7200" dirty="0"/>
          </a:p>
        </p:txBody>
      </p:sp>
      <p:sp>
        <p:nvSpPr>
          <p:cNvPr id="12" name="Object11"/>
          <p:cNvSpPr/>
          <p:nvPr/>
        </p:nvSpPr>
        <p:spPr>
          <a:xfrm>
            <a:off x="4210050" y="4429125"/>
            <a:ext cx="561975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8640"/>
              </a:lnSpc>
            </a:pPr>
            <a:r>
              <a:rPr lang="en-US" sz="7200" b="1" i="0" dirty="0">
                <a:solidFill>
                  <a:srgbClr val="7E8FFC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4</a:t>
            </a:r>
            <a:endParaRPr lang="en-US" sz="7200" dirty="0"/>
          </a:p>
        </p:txBody>
      </p:sp>
      <p:sp>
        <p:nvSpPr>
          <p:cNvPr id="13" name="Object12"/>
          <p:cNvSpPr/>
          <p:nvPr/>
        </p:nvSpPr>
        <p:spPr>
          <a:xfrm>
            <a:off x="1590675" y="3171825"/>
            <a:ext cx="19240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комп'ютерні ігри</a:t>
            </a:r>
            <a:endParaRPr lang="en-US" sz="1950" dirty="0"/>
          </a:p>
        </p:txBody>
      </p:sp>
      <p:sp>
        <p:nvSpPr>
          <p:cNvPr id="14" name="Object13"/>
          <p:cNvSpPr/>
          <p:nvPr/>
        </p:nvSpPr>
        <p:spPr>
          <a:xfrm>
            <a:off x="4800600" y="2895600"/>
            <a:ext cx="452437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освітні програми, які найчастіше розповсюджуються на комп'ютерних компакт-дисках.</a:t>
            </a:r>
            <a:endParaRPr lang="en-US" sz="1950" dirty="0"/>
          </a:p>
        </p:txBody>
      </p:sp>
      <p:sp>
        <p:nvSpPr>
          <p:cNvPr id="15" name="Object14"/>
          <p:cNvSpPr/>
          <p:nvPr/>
        </p:nvSpPr>
        <p:spPr>
          <a:xfrm>
            <a:off x="1590675" y="4648200"/>
            <a:ext cx="21621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мультимедійні 
бізнес-програми</a:t>
            </a:r>
            <a:endParaRPr lang="en-US" sz="1950" dirty="0"/>
          </a:p>
        </p:txBody>
      </p:sp>
      <p:sp>
        <p:nvSpPr>
          <p:cNvPr id="16" name="Object15"/>
          <p:cNvSpPr/>
          <p:nvPr/>
        </p:nvSpPr>
        <p:spPr>
          <a:xfrm>
            <a:off x="4800600" y="4467225"/>
            <a:ext cx="42291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спеціальні програми, призначені для самостійного виробництва різних мультимедійних продуктів (як аматорських, так і професійних).</a:t>
            </a:r>
            <a:endParaRPr lang="en-US" sz="1950" dirty="0"/>
          </a:p>
        </p:txBody>
      </p:sp>
      <p:sp>
        <p:nvSpPr>
          <p:cNvPr id="17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 smtClean="0">
                <a:latin typeface="Gilroy" panose="00000500000000000000" pitchFamily="2" charset="-52"/>
              </a:rPr>
              <a:t>8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504950"/>
            <a:ext cx="7535982" cy="5810250"/>
          </a:xfrm>
          <a:prstGeom prst="rect">
            <a:avLst/>
          </a:prstGeom>
        </p:spPr>
      </p:pic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3375" y="550050"/>
            <a:ext cx="1388938" cy="1388938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0"/>
            <a:ext cx="9753600" cy="563674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696325" y="3990975"/>
            <a:ext cx="514350" cy="2828925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019175" y="2428875"/>
            <a:ext cx="2914650" cy="1562100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362450" y="2428875"/>
            <a:ext cx="3514725" cy="156210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3486150" y="2286000"/>
            <a:ext cx="552450" cy="55245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7534275" y="2286000"/>
            <a:ext cx="552450" cy="552450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8858250" y="2724150"/>
            <a:ext cx="238125" cy="733425"/>
          </a:xfrm>
          <a:prstGeom prst="rect">
            <a:avLst/>
          </a:prstGeom>
        </p:spPr>
      </p:pic>
      <p:sp>
        <p:nvSpPr>
          <p:cNvPr id="11" name="Object10"/>
          <p:cNvSpPr/>
          <p:nvPr/>
        </p:nvSpPr>
        <p:spPr>
          <a:xfrm>
            <a:off x="990600" y="885826"/>
            <a:ext cx="6753225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3240"/>
              </a:lnSpc>
            </a:pPr>
            <a:r>
              <a:rPr lang="en-US" sz="2700" b="1" i="0" dirty="0">
                <a:solidFill>
                  <a:srgbClr val="000000"/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ІСНУЮТЬ ДВА ОСНОВНІ СПОСОБИ СТВОРЕННЯ МУЛЬТИМЕДІЙНОЇ ПРОГРАМИ:</a:t>
            </a:r>
            <a:endParaRPr lang="en-US" sz="2700" dirty="0"/>
          </a:p>
        </p:txBody>
      </p:sp>
      <p:sp>
        <p:nvSpPr>
          <p:cNvPr id="12" name="Object11"/>
          <p:cNvSpPr/>
          <p:nvPr/>
        </p:nvSpPr>
        <p:spPr>
          <a:xfrm>
            <a:off x="1304925" y="2752725"/>
            <a:ext cx="2524125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SemiBold" pitchFamily="34" charset="0"/>
                <a:ea typeface="Gilroy SemiBold" pitchFamily="34" charset="-122"/>
                <a:cs typeface="Gilroy SemiBold" pitchFamily="34" charset="-120"/>
              </a:rPr>
              <a:t>використовувати спеціалізовані засоби розробки</a:t>
            </a:r>
            <a:endParaRPr lang="en-US" sz="1950" dirty="0"/>
          </a:p>
        </p:txBody>
      </p:sp>
      <p:sp>
        <p:nvSpPr>
          <p:cNvPr id="13" name="Object12"/>
          <p:cNvSpPr/>
          <p:nvPr/>
        </p:nvSpPr>
        <p:spPr>
          <a:xfrm>
            <a:off x="4705350" y="2647950"/>
            <a:ext cx="2524125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SemiBold" pitchFamily="34" charset="0"/>
                <a:ea typeface="Gilroy SemiBold" pitchFamily="34" charset="-122"/>
                <a:cs typeface="Gilroy SemiBold" pitchFamily="34" charset="-120"/>
              </a:rPr>
              <a:t>доручити цю роботу програмістам для створення програми з нуля.</a:t>
            </a:r>
            <a:endParaRPr lang="en-US" sz="1950" dirty="0"/>
          </a:p>
        </p:txBody>
      </p:sp>
      <p:sp>
        <p:nvSpPr>
          <p:cNvPr id="14" name="Object13"/>
          <p:cNvSpPr/>
          <p:nvPr/>
        </p:nvSpPr>
        <p:spPr>
          <a:xfrm>
            <a:off x="3714750" y="2428875"/>
            <a:ext cx="1143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FFFFFF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1</a:t>
            </a:r>
            <a:endParaRPr lang="en-US" sz="1950" dirty="0"/>
          </a:p>
        </p:txBody>
      </p:sp>
      <p:sp>
        <p:nvSpPr>
          <p:cNvPr id="15" name="Object14"/>
          <p:cNvSpPr/>
          <p:nvPr/>
        </p:nvSpPr>
        <p:spPr>
          <a:xfrm>
            <a:off x="7762875" y="2428875"/>
            <a:ext cx="16192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FFFFFF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2</a:t>
            </a:r>
            <a:endParaRPr lang="en-US" sz="1950" dirty="0"/>
          </a:p>
        </p:txBody>
      </p:sp>
      <p:sp>
        <p:nvSpPr>
          <p:cNvPr id="16" name="Object15"/>
          <p:cNvSpPr/>
          <p:nvPr/>
        </p:nvSpPr>
        <p:spPr>
          <a:xfrm>
            <a:off x="1057275" y="4295775"/>
            <a:ext cx="7419975" cy="2657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340"/>
              </a:lnSpc>
            </a:pPr>
            <a:r>
              <a:rPr lang="en-US" sz="1950" b="0" i="0" dirty="0">
                <a:solidFill>
                  <a:srgbClr val="000000"/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Якщо йдеться про презентацію, то другий спосіб є надто повільним та дорогим і вибір однозначний на користь спеціалізованих засобів підготовки. В інших випадках можливі обидва варіанти. 
Найкращим рішенням часто є застосування готового пакета та розширення його можливостей за рахунок використання мов програмування, але таке рішення можливе не для всіх спеціалізованих пакетів.</a:t>
            </a:r>
            <a:endParaRPr lang="en-US" sz="1950" dirty="0"/>
          </a:p>
        </p:txBody>
      </p:sp>
      <p:sp>
        <p:nvSpPr>
          <p:cNvPr id="17" name="Object12"/>
          <p:cNvSpPr/>
          <p:nvPr/>
        </p:nvSpPr>
        <p:spPr>
          <a:xfrm>
            <a:off x="9320775" y="6669388"/>
            <a:ext cx="215261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uk-UA" sz="2800" b="1" dirty="0">
                <a:latin typeface="Gilroy" panose="00000500000000000000" pitchFamily="2" charset="-52"/>
              </a:rPr>
              <a:t>9</a:t>
            </a:r>
            <a:endParaRPr lang="ru-RU" sz="2800" b="1" dirty="0">
              <a:latin typeface="Gilroy" panose="00000500000000000000" pitchFamily="2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734</Words>
  <Application>Microsoft Office PowerPoint</Application>
  <PresentationFormat>Произвольный</PresentationFormat>
  <Paragraphs>111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2021-11-20T16:47:03Z</dcterms:created>
  <dcterms:modified xsi:type="dcterms:W3CDTF">2022-01-28T11:30:40Z</dcterms:modified>
</cp:coreProperties>
</file>