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66" r:id="rId6"/>
    <p:sldId id="267" r:id="rId7"/>
    <p:sldId id="276" r:id="rId8"/>
    <p:sldId id="268" r:id="rId9"/>
    <p:sldId id="269" r:id="rId10"/>
    <p:sldId id="270" r:id="rId11"/>
    <p:sldId id="273" r:id="rId12"/>
    <p:sldId id="274" r:id="rId13"/>
    <p:sldId id="275" r:id="rId14"/>
    <p:sldId id="262" r:id="rId15"/>
    <p:sldId id="272" r:id="rId16"/>
    <p:sldId id="263" r:id="rId17"/>
    <p:sldId id="264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F44178C-8CC8-CF4C-955D-F817297ADB43}">
          <p14:sldIdLst>
            <p14:sldId id="256"/>
            <p14:sldId id="259"/>
            <p14:sldId id="260"/>
            <p14:sldId id="258"/>
            <p14:sldId id="266"/>
            <p14:sldId id="267"/>
            <p14:sldId id="276"/>
            <p14:sldId id="268"/>
            <p14:sldId id="269"/>
            <p14:sldId id="270"/>
            <p14:sldId id="273"/>
            <p14:sldId id="274"/>
            <p14:sldId id="275"/>
            <p14:sldId id="262"/>
            <p14:sldId id="272"/>
            <p14:sldId id="263"/>
            <p14:sldId id="264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B9DA"/>
    <a:srgbClr val="2D5C7F"/>
    <a:srgbClr val="30527C"/>
    <a:srgbClr val="059DD7"/>
    <a:srgbClr val="00B3C4"/>
    <a:srgbClr val="74B0C4"/>
    <a:srgbClr val="4F9CC4"/>
    <a:srgbClr val="6C88C4"/>
    <a:srgbClr val="018ACF"/>
    <a:srgbClr val="D68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5"/>
    <p:restoredTop sz="94665"/>
  </p:normalViewPr>
  <p:slideViewPr>
    <p:cSldViewPr>
      <p:cViewPr>
        <p:scale>
          <a:sx n="110" d="100"/>
          <a:sy n="110" d="100"/>
        </p:scale>
        <p:origin x="168" y="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9785" y="1901950"/>
            <a:ext cx="7772400" cy="16227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30" y="3887114"/>
            <a:ext cx="6400800" cy="137434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80310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291130"/>
            <a:ext cx="8229600" cy="3918803"/>
          </a:xfrm>
        </p:spPr>
        <p:txBody>
          <a:bodyPr/>
          <a:lstStyle>
            <a:lvl1pPr>
              <a:defRPr sz="2800">
                <a:solidFill>
                  <a:srgbClr val="018ACF"/>
                </a:solidFill>
              </a:defRPr>
            </a:lvl1pPr>
            <a:lvl2pPr>
              <a:defRPr>
                <a:solidFill>
                  <a:srgbClr val="018ACF"/>
                </a:solidFill>
              </a:defRPr>
            </a:lvl2pPr>
            <a:lvl3pPr>
              <a:defRPr>
                <a:solidFill>
                  <a:srgbClr val="018ACF"/>
                </a:solidFill>
              </a:defRPr>
            </a:lvl3pPr>
            <a:lvl4pPr>
              <a:defRPr>
                <a:solidFill>
                  <a:srgbClr val="018ACF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18AC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1" y="1138425"/>
            <a:ext cx="7016195" cy="4275740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822960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27208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18A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190195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27208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18A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190195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47000">
              <a:schemeClr val="tx2">
                <a:lumMod val="40000"/>
                <a:lumOff val="60000"/>
                <a:alpha val="7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6/14/19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3.emf"/><Relationship Id="rId5" Type="http://schemas.openxmlformats.org/officeDocument/2006/relationships/image" Target="../media/image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://www.factroom.ru/facts/3256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490" y="1138425"/>
            <a:ext cx="7024429" cy="1908000"/>
          </a:xfrm>
          <a:solidFill>
            <a:srgbClr val="2D5C7F">
              <a:alpha val="91765"/>
            </a:srgbClr>
          </a:solidFill>
        </p:spPr>
        <p:txBody>
          <a:bodyPr lIns="0" tIns="0" rIns="0" bIns="0">
            <a:noAutofit/>
          </a:bodyPr>
          <a:lstStyle/>
          <a:p>
            <a:pPr algn="l">
              <a:lnSpc>
                <a:spcPct val="85000"/>
              </a:lnSpc>
            </a:pPr>
            <a:r>
              <a:rPr lang="uk-UA" sz="4300" b="1" dirty="0">
                <a:latin typeface="Arial" charset="0"/>
                <a:ea typeface="Arial" charset="0"/>
                <a:cs typeface="Arial" charset="0"/>
              </a:rPr>
              <a:t>Тема 6. </a:t>
            </a:r>
            <a:r>
              <a:rPr lang="uk-UA" sz="4300" b="1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uk-UA" sz="43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uk-UA" sz="4300" b="1" dirty="0" smtClean="0">
                <a:latin typeface="Arial" charset="0"/>
                <a:ea typeface="Arial" charset="0"/>
                <a:cs typeface="Arial" charset="0"/>
              </a:rPr>
              <a:t>Процес </a:t>
            </a:r>
            <a:r>
              <a:rPr lang="uk-UA" sz="4300" b="1" dirty="0">
                <a:latin typeface="Arial" charset="0"/>
                <a:ea typeface="Arial" charset="0"/>
                <a:cs typeface="Arial" charset="0"/>
              </a:rPr>
              <a:t>вибору новин</a:t>
            </a:r>
            <a:endParaRPr lang="en-US" sz="43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3276295"/>
            <a:ext cx="8280000" cy="2340000"/>
          </a:xfrm>
          <a:solidFill>
            <a:srgbClr val="9EB9DA">
              <a:alpha val="75686"/>
            </a:srgbClr>
          </a:solidFill>
        </p:spPr>
        <p:txBody>
          <a:bodyPr lIns="0" tIns="0" rIns="0" bIns="0">
            <a:noAutofit/>
          </a:bodyPr>
          <a:lstStyle/>
          <a:p>
            <a:pPr algn="l"/>
            <a:r>
              <a:rPr lang="uk-UA" sz="3200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ПИТАННЯ:</a:t>
            </a:r>
          </a:p>
          <a:p>
            <a:pPr algn="l"/>
            <a:r>
              <a:rPr lang="uk-UA" sz="3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uk-UA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Технологія вибору інформації</a:t>
            </a:r>
            <a:endParaRPr lang="ru-RU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uk-UA" sz="3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uk-UA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Інструменти подання </a:t>
            </a:r>
            <a:r>
              <a:rPr lang="uk-UA" sz="3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матеріалу</a:t>
            </a:r>
            <a:endParaRPr lang="ru-RU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r>
              <a:rPr lang="uk-UA" sz="3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uk-UA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Арифметика новин яку описав Г. Ф. </a:t>
            </a:r>
            <a:r>
              <a:rPr lang="uk-UA" sz="32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Мотт</a:t>
            </a:r>
            <a:r>
              <a:rPr lang="uk-UA" sz="3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3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9143999" cy="3210405"/>
          </a:xfrm>
          <a:prstGeom prst="rect">
            <a:avLst/>
          </a:prstGeom>
          <a:solidFill>
            <a:srgbClr val="F5C586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" name="Picture 75" descr="macbook.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4106" y="1116106"/>
            <a:ext cx="8654167" cy="4894729"/>
          </a:xfrm>
          <a:prstGeom prst="rect">
            <a:avLst/>
          </a:prstGeom>
          <a:effectLst>
            <a:outerShdw blurRad="2032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36700" y="1460500"/>
            <a:ext cx="6096000" cy="3822700"/>
          </a:xfrm>
          <a:prstGeom prst="rect">
            <a:avLst/>
          </a:prstGeom>
          <a:solidFill>
            <a:srgbClr val="F7EBD9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Завдання для студентів:</a:t>
            </a:r>
          </a:p>
          <a:p>
            <a:pPr algn="ctr"/>
            <a:r>
              <a:rPr lang="uk-UA" sz="2400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знайти відеоматеріал, який відповідає правилам </a:t>
            </a:r>
            <a:r>
              <a:rPr lang="uk-UA" sz="2400" b="1" dirty="0" smtClean="0">
                <a:solidFill>
                  <a:srgbClr val="4D2307"/>
                </a:solidFill>
                <a:latin typeface="Arial" pitchFamily="34" charset="0"/>
                <a:ea typeface="Alegreya"/>
                <a:cs typeface="Arial" pitchFamily="34" charset="0"/>
              </a:rPr>
              <a:t>основних інструментів </a:t>
            </a:r>
            <a:r>
              <a:rPr lang="uk-UA" sz="2400" b="1" dirty="0">
                <a:solidFill>
                  <a:srgbClr val="4D2307"/>
                </a:solidFill>
                <a:latin typeface="Arial" pitchFamily="34" charset="0"/>
                <a:ea typeface="Alegreya"/>
                <a:cs typeface="Arial" pitchFamily="34" charset="0"/>
              </a:rPr>
              <a:t>подачі </a:t>
            </a:r>
            <a:r>
              <a:rPr lang="uk-UA" sz="2400" b="1" dirty="0" smtClean="0">
                <a:solidFill>
                  <a:srgbClr val="4D2307"/>
                </a:solidFill>
                <a:latin typeface="Arial" pitchFamily="34" charset="0"/>
                <a:ea typeface="Alegreya"/>
                <a:cs typeface="Arial" pitchFamily="34" charset="0"/>
              </a:rPr>
              <a:t>матеріалу</a:t>
            </a:r>
            <a:endParaRPr lang="uk-UA" sz="2400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5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0850" y="610821"/>
            <a:ext cx="7328775" cy="5566869"/>
            <a:chOff x="-37324" y="0"/>
            <a:chExt cx="4817451" cy="1657350"/>
          </a:xfrm>
          <a:solidFill>
            <a:schemeClr val="tx2">
              <a:lumMod val="75000"/>
            </a:schemeClr>
          </a:solidFill>
        </p:grpSpPr>
        <p:sp>
          <p:nvSpPr>
            <p:cNvPr id="4" name="Rectangle 26"/>
            <p:cNvSpPr/>
            <p:nvPr/>
          </p:nvSpPr>
          <p:spPr>
            <a:xfrm>
              <a:off x="-37324" y="0"/>
              <a:ext cx="4608000" cy="16573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Isosceles Triangle 13"/>
            <p:cNvSpPr/>
            <p:nvPr/>
          </p:nvSpPr>
          <p:spPr>
            <a:xfrm rot="5400000">
              <a:off x="4510560" y="722712"/>
              <a:ext cx="327208" cy="21192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Content Placeholder 2"/>
          <p:cNvSpPr txBox="1">
            <a:spLocks/>
          </p:cNvSpPr>
          <p:nvPr/>
        </p:nvSpPr>
        <p:spPr>
          <a:xfrm>
            <a:off x="1670604" y="1138425"/>
            <a:ext cx="5955496" cy="4581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</a:pPr>
            <a:r>
              <a:rPr lang="uk-UA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Правило сильних емоцій. </a:t>
            </a:r>
            <a:r>
              <a:rPr lang="uk-UA" sz="3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Більший шанс пройти фільтр редакційного відбору мають матеріали, які шокують аудиторію. Це повідомлення про смерті, катастрофи, трагедії, пов'язані з сексуальними та іншими насильницькими злочинами, скандалами тощо. Причиною відбору можуть стати й позитивні емоції.</a:t>
            </a:r>
            <a:endParaRPr lang="uk-UA" sz="3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1067689" y="1138425"/>
            <a:ext cx="7016526" cy="50392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78509" y="2054655"/>
            <a:ext cx="5663923" cy="2876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3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Правило спільних iнтересiв.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3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Так, у шахтарському регiонi більше шансів на появу в медіа мають матеріали про події в шахтах у далекому Чехії, Китаї чи Мексиці.</a:t>
            </a:r>
            <a:endParaRPr lang="uk-UA" sz="3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5" descr="macbook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93573" y="1596540"/>
            <a:ext cx="8654167" cy="4894729"/>
          </a:xfrm>
          <a:prstGeom prst="rect">
            <a:avLst/>
          </a:prstGeom>
          <a:effectLst>
            <a:outerShdw blurRad="2032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65194" y="527605"/>
            <a:ext cx="6566315" cy="610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Arial" charset="0"/>
                <a:ea typeface="Arial" charset="0"/>
                <a:cs typeface="Arial" charset="0"/>
              </a:rPr>
              <a:t>Вибух метану стався на шахті у Чехії</a:t>
            </a:r>
            <a:endParaRPr lang="uk-UA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Вибух метану стався на шахті у Чехії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75" y="1291130"/>
            <a:ext cx="7626100" cy="42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1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5"/>
          <p:cNvSpPr/>
          <p:nvPr/>
        </p:nvSpPr>
        <p:spPr>
          <a:xfrm>
            <a:off x="894239" y="1443835"/>
            <a:ext cx="7495386" cy="3970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365195" y="2015322"/>
            <a:ext cx="6492579" cy="294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3000" b="1" dirty="0" smtClean="0">
                <a:solidFill>
                  <a:srgbClr val="13223D"/>
                </a:solidFill>
                <a:latin typeface="Arial" pitchFamily="34" charset="0"/>
                <a:cs typeface="Arial" pitchFamily="34" charset="0"/>
              </a:rPr>
              <a:t>Винятковість події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3000" dirty="0" smtClean="0">
                <a:solidFill>
                  <a:srgbClr val="13223D"/>
                </a:solidFill>
                <a:latin typeface="Arial" pitchFamily="34" charset="0"/>
                <a:cs typeface="Arial" pitchFamily="34" charset="0"/>
              </a:rPr>
              <a:t>В журналістському середовищі постійно пам’ятають про те, що аудиторію більше цікавлять незвичні події. Наприклад, в Індії леопард забіг до школи.</a:t>
            </a:r>
            <a:endParaRPr lang="uk-UA" sz="3000" dirty="0">
              <a:solidFill>
                <a:srgbClr val="13223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9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0" y="1"/>
            <a:ext cx="9143999" cy="3413135"/>
          </a:xfrm>
          <a:prstGeom prst="rect">
            <a:avLst/>
          </a:prstGeom>
          <a:solidFill>
            <a:srgbClr val="F5C586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Picture 75" descr="macbook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44106" y="1116106"/>
            <a:ext cx="8654167" cy="4894729"/>
          </a:xfrm>
          <a:prstGeom prst="rect">
            <a:avLst/>
          </a:prstGeom>
          <a:effectLst>
            <a:outerShdw blurRad="2032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059785" y="222195"/>
            <a:ext cx="7024430" cy="763525"/>
          </a:xfrm>
          <a:prstGeom prst="rect">
            <a:avLst/>
          </a:prstGeom>
          <a:solidFill>
            <a:schemeClr val="tx2">
              <a:lumMod val="20000"/>
              <a:lumOff val="8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ІНДІЇ ЛЕОПАРД ЗАБІГ ДО ШКОЛИ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В Индии леопард пробрался в школу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8965" y="985720"/>
            <a:ext cx="8246070" cy="454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/>
        </p:nvGrpSpPr>
        <p:grpSpPr>
          <a:xfrm>
            <a:off x="143555" y="222195"/>
            <a:ext cx="8551480" cy="4756352"/>
            <a:chOff x="4370696" y="1657350"/>
            <a:chExt cx="4773304" cy="1657350"/>
          </a:xfrm>
        </p:grpSpPr>
        <p:sp>
          <p:nvSpPr>
            <p:cNvPr id="9" name="Rectangle 83"/>
            <p:cNvSpPr/>
            <p:nvPr/>
          </p:nvSpPr>
          <p:spPr>
            <a:xfrm>
              <a:off x="4572000" y="1657350"/>
              <a:ext cx="4572000" cy="1657350"/>
            </a:xfrm>
            <a:prstGeom prst="rect">
              <a:avLst/>
            </a:prstGeom>
            <a:solidFill>
              <a:srgbClr val="FADB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Isosceles Triangle 97"/>
            <p:cNvSpPr/>
            <p:nvPr/>
          </p:nvSpPr>
          <p:spPr>
            <a:xfrm rot="16200000" flipH="1">
              <a:off x="4313056" y="2368330"/>
              <a:ext cx="327208" cy="211927"/>
            </a:xfrm>
            <a:prstGeom prst="triangle">
              <a:avLst/>
            </a:prstGeom>
            <a:solidFill>
              <a:srgbClr val="FADB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754374" y="527604"/>
            <a:ext cx="7787956" cy="4123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spcBef>
                <a:spcPts val="0"/>
              </a:spcBef>
              <a:buNone/>
            </a:pPr>
            <a:r>
              <a:rPr lang="uk-UA" sz="2800" b="1" dirty="0" err="1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Загальнонацiональнi</a:t>
            </a:r>
            <a:r>
              <a:rPr lang="uk-UA" sz="2800" b="1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 лідери популярності </a:t>
            </a:r>
          </a:p>
          <a:p>
            <a:pPr marL="0" indent="0">
              <a:lnSpc>
                <a:spcPct val="75000"/>
              </a:lnSpc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Редакторами помічено, що видатні спортсмени, дiячi поп-культури посилено привертають увагу аудиторії. </a:t>
            </a:r>
          </a:p>
          <a:p>
            <a:pPr marL="0" indent="0">
              <a:lnSpc>
                <a:spcPct val="75000"/>
              </a:lnSpc>
              <a:spcBef>
                <a:spcPts val="0"/>
              </a:spcBef>
              <a:buNone/>
            </a:pPr>
            <a:r>
              <a:rPr lang="uk-UA" sz="2800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Наприклад, Еліна Світоліна є загальнонаціональним лідером думки для молодих дiвчат-тенісисток (це активно використовується у реклама). Тому повідомлення про їхню творчість, особисте життя (часто надумані) регулярно з’являються у різних медіа.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07" y="3734410"/>
            <a:ext cx="4204238" cy="29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1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70605" y="374900"/>
            <a:ext cx="5344675" cy="5639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ru-RU" sz="3200" b="1" spc="8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Alegreya"/>
                <a:cs typeface="Arial" pitchFamily="34" charset="0"/>
              </a:rPr>
              <a:t>«АРИФМЕТИКА НОВИН»</a:t>
            </a:r>
            <a:endParaRPr lang="uk-UA" sz="3200" spc="8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1670" y="1138425"/>
            <a:ext cx="6871725" cy="106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одна звичайна людина </a:t>
            </a:r>
            <a:r>
              <a:rPr lang="uk-UA" sz="3600" smtClean="0">
                <a:latin typeface="Arial" charset="0"/>
                <a:ea typeface="Arial" charset="0"/>
                <a:cs typeface="Arial" charset="0"/>
              </a:rPr>
              <a:t>+ </a:t>
            </a:r>
          </a:p>
          <a:p>
            <a:pPr algn="ctr"/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одне звичайне життя = 0 новин </a:t>
            </a:r>
            <a:endParaRPr lang="uk-UA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555" y="2512770"/>
            <a:ext cx="8856890" cy="106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одна </a:t>
            </a:r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звичайна 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людина </a:t>
            </a:r>
            <a:r>
              <a:rPr lang="uk-UA" sz="3600">
                <a:latin typeface="Arial" charset="0"/>
                <a:ea typeface="Arial" charset="0"/>
                <a:cs typeface="Arial" charset="0"/>
              </a:rPr>
              <a:t>+ </a:t>
            </a:r>
            <a:endParaRPr lang="uk-UA" sz="360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одна 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екстраординарна подія = </a:t>
            </a:r>
            <a:r>
              <a:rPr lang="uk-UA" sz="3600" b="1" dirty="0" smtClean="0">
                <a:latin typeface="Arial" charset="0"/>
                <a:ea typeface="Arial" charset="0"/>
                <a:cs typeface="Arial" charset="0"/>
              </a:rPr>
              <a:t>НОВИНА</a:t>
            </a:r>
            <a:endParaRPr lang="uk-UA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375" y="3887115"/>
            <a:ext cx="7635250" cy="106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одна звичайна подія </a:t>
            </a:r>
            <a:r>
              <a:rPr lang="uk-UA" sz="3600">
                <a:latin typeface="Arial" charset="0"/>
                <a:ea typeface="Arial" charset="0"/>
                <a:cs typeface="Arial" charset="0"/>
              </a:rPr>
              <a:t>+ </a:t>
            </a:r>
            <a:endParaRPr lang="uk-UA" sz="360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одна 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звичайна дружина = </a:t>
            </a:r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0 новин</a:t>
            </a:r>
            <a:endParaRPr lang="uk-UA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5195" y="5261460"/>
            <a:ext cx="7482545" cy="106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одна звичайна людина + </a:t>
            </a:r>
            <a:endParaRPr lang="uk-UA" sz="36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три 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дружини = </a:t>
            </a:r>
            <a:r>
              <a:rPr lang="uk-UA" sz="3600" b="1" dirty="0" smtClean="0">
                <a:latin typeface="Arial" charset="0"/>
                <a:ea typeface="Arial" charset="0"/>
                <a:cs typeface="Arial" charset="0"/>
              </a:rPr>
              <a:t>НОВИНА</a:t>
            </a:r>
            <a:endParaRPr lang="uk-UA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34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7080" y="3581705"/>
            <a:ext cx="7635250" cy="106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одна звичайна людина + </a:t>
            </a:r>
            <a:endParaRPr lang="uk-UA" sz="36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звичайне 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79-річне життя = </a:t>
            </a:r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0 новин</a:t>
            </a:r>
            <a:endParaRPr lang="uk-UA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670" y="680310"/>
            <a:ext cx="7787955" cy="106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один банківський касир + одна дружина + семеро дітей = </a:t>
            </a:r>
            <a:r>
              <a:rPr lang="uk-UA" sz="3600">
                <a:latin typeface="Arial" charset="0"/>
                <a:ea typeface="Arial" charset="0"/>
                <a:cs typeface="Arial" charset="0"/>
              </a:rPr>
              <a:t>0 </a:t>
            </a:r>
            <a:r>
              <a:rPr lang="uk-UA" sz="3600" smtClean="0">
                <a:latin typeface="Arial" charset="0"/>
                <a:ea typeface="Arial" charset="0"/>
                <a:cs typeface="Arial" charset="0"/>
              </a:rPr>
              <a:t>новин</a:t>
            </a:r>
            <a:endParaRPr lang="ru-RU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6015" y="2054655"/>
            <a:ext cx="6719020" cy="106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один банківський касир – </a:t>
            </a:r>
            <a:endParaRPr lang="uk-UA" sz="3600" dirty="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100000 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доларів = </a:t>
            </a:r>
            <a:r>
              <a:rPr lang="uk-UA" sz="3600" b="1" dirty="0" smtClean="0">
                <a:latin typeface="Arial" charset="0"/>
                <a:ea typeface="Arial" charset="0"/>
                <a:cs typeface="Arial" charset="0"/>
              </a:rPr>
              <a:t>НОВИНА</a:t>
            </a:r>
            <a:endParaRPr lang="uk-UA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965" y="5108755"/>
            <a:ext cx="8246070" cy="1068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3600" dirty="0">
                <a:latin typeface="Arial" charset="0"/>
                <a:ea typeface="Arial" charset="0"/>
                <a:cs typeface="Arial" charset="0"/>
              </a:rPr>
              <a:t>одна звичайна людина </a:t>
            </a:r>
            <a:r>
              <a:rPr lang="uk-UA" sz="3600">
                <a:latin typeface="Arial" charset="0"/>
                <a:ea typeface="Arial" charset="0"/>
                <a:cs typeface="Arial" charset="0"/>
              </a:rPr>
              <a:t>+ </a:t>
            </a:r>
            <a:endParaRPr lang="uk-UA" sz="3600" smtClean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uk-UA" sz="3600" dirty="0" smtClean="0">
                <a:latin typeface="Arial" charset="0"/>
                <a:ea typeface="Arial" charset="0"/>
                <a:cs typeface="Arial" charset="0"/>
              </a:rPr>
              <a:t>звичайне </a:t>
            </a:r>
            <a:r>
              <a:rPr lang="uk-UA" sz="3600" dirty="0">
                <a:latin typeface="Arial" charset="0"/>
                <a:ea typeface="Arial" charset="0"/>
                <a:cs typeface="Arial" charset="0"/>
              </a:rPr>
              <a:t>100-річне життя = </a:t>
            </a:r>
            <a:r>
              <a:rPr lang="uk-UA" sz="3600" b="1" dirty="0" smtClean="0">
                <a:latin typeface="Arial" charset="0"/>
                <a:ea typeface="Arial" charset="0"/>
                <a:cs typeface="Arial" charset="0"/>
              </a:rPr>
              <a:t>НОВИНА</a:t>
            </a:r>
            <a:endParaRPr lang="uk-UA" sz="3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2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59785" y="680310"/>
            <a:ext cx="7024430" cy="1068934"/>
          </a:xfrm>
          <a:prstGeom prst="roundRect">
            <a:avLst>
              <a:gd name="adj" fmla="val 6711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3200">
                <a:latin typeface="Arial" charset="0"/>
                <a:ea typeface="Arial" charset="0"/>
                <a:cs typeface="Arial" charset="0"/>
              </a:rPr>
              <a:t>Новини – нові відомості, вісті про найважливіші події в країні і у світі</a:t>
            </a:r>
            <a:endParaRPr lang="ru-RU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48965" y="2054655"/>
            <a:ext cx="8246071" cy="2595985"/>
          </a:xfrm>
          <a:prstGeom prst="roundRect">
            <a:avLst>
              <a:gd name="adj" fmla="val 6711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3200" dirty="0" smtClean="0">
                <a:latin typeface="Arial" charset="0"/>
                <a:ea typeface="Arial" charset="0"/>
                <a:cs typeface="Arial" charset="0"/>
              </a:rPr>
              <a:t>Сьогодні багато західних видань застосовують </a:t>
            </a:r>
            <a:r>
              <a:rPr lang="uk-UA" sz="3200" b="1" dirty="0" smtClean="0">
                <a:latin typeface="Arial" charset="0"/>
                <a:ea typeface="Arial" charset="0"/>
                <a:cs typeface="Arial" charset="0"/>
              </a:rPr>
              <a:t>маркетинговий </a:t>
            </a:r>
            <a:r>
              <a:rPr lang="uk-UA" sz="3200" dirty="0" smtClean="0">
                <a:latin typeface="Arial" charset="0"/>
                <a:ea typeface="Arial" charset="0"/>
                <a:cs typeface="Arial" charset="0"/>
              </a:rPr>
              <a:t>підхід до відбору новин. В його основі – моніторинг і облік інформаційних інтересів, потреб, переваг і звичок аудиторії. </a:t>
            </a:r>
            <a:endParaRPr lang="uk-UA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8965" y="4956050"/>
            <a:ext cx="8246070" cy="1221640"/>
          </a:xfrm>
          <a:prstGeom prst="roundRect">
            <a:avLst>
              <a:gd name="adj" fmla="val 6711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pPr algn="ctr"/>
            <a:r>
              <a:rPr lang="uk-UA" sz="3200" dirty="0">
                <a:latin typeface="Arial" charset="0"/>
                <a:ea typeface="Arial" charset="0"/>
                <a:cs typeface="Arial" charset="0"/>
              </a:rPr>
              <a:t>Новини відбираються з урахуванням реальних і потенційних інтересів </a:t>
            </a:r>
            <a:r>
              <a:rPr lang="uk-UA" sz="3200" dirty="0" smtClean="0">
                <a:latin typeface="Arial" charset="0"/>
                <a:ea typeface="Arial" charset="0"/>
                <a:cs typeface="Arial" charset="0"/>
              </a:rPr>
              <a:t>аудиторії</a:t>
            </a:r>
            <a:endParaRPr lang="uk-UA" sz="3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9151" y="-83215"/>
            <a:ext cx="9143999" cy="3353595"/>
          </a:xfrm>
          <a:prstGeom prst="rect">
            <a:avLst/>
          </a:prstGeom>
          <a:solidFill>
            <a:srgbClr val="F5C58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Freeform 14"/>
          <p:cNvSpPr>
            <a:spLocks/>
          </p:cNvSpPr>
          <p:nvPr/>
        </p:nvSpPr>
        <p:spPr bwMode="auto">
          <a:xfrm>
            <a:off x="6106927" y="1417969"/>
            <a:ext cx="1372228" cy="1921119"/>
          </a:xfrm>
          <a:custGeom>
            <a:avLst/>
            <a:gdLst>
              <a:gd name="T0" fmla="*/ 42 w 100"/>
              <a:gd name="T1" fmla="*/ 0 h 140"/>
              <a:gd name="T2" fmla="*/ 0 w 100"/>
              <a:gd name="T3" fmla="*/ 42 h 140"/>
              <a:gd name="T4" fmla="*/ 40 w 100"/>
              <a:gd name="T5" fmla="*/ 140 h 140"/>
              <a:gd name="T6" fmla="*/ 100 w 100"/>
              <a:gd name="T7" fmla="*/ 140 h 140"/>
              <a:gd name="T8" fmla="*/ 42 w 100"/>
              <a:gd name="T9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140">
                <a:moveTo>
                  <a:pt x="42" y="0"/>
                </a:moveTo>
                <a:cubicBezTo>
                  <a:pt x="0" y="42"/>
                  <a:pt x="0" y="42"/>
                  <a:pt x="0" y="42"/>
                </a:cubicBezTo>
                <a:cubicBezTo>
                  <a:pt x="25" y="67"/>
                  <a:pt x="40" y="102"/>
                  <a:pt x="40" y="140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00" y="86"/>
                  <a:pt x="77" y="36"/>
                  <a:pt x="42" y="0"/>
                </a:cubicBezTo>
              </a:path>
            </a:pathLst>
          </a:custGeom>
          <a:solidFill>
            <a:srgbClr val="9ECBC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5"/>
          <p:cNvSpPr>
            <a:spLocks/>
          </p:cNvSpPr>
          <p:nvPr/>
        </p:nvSpPr>
        <p:spPr bwMode="auto">
          <a:xfrm>
            <a:off x="6106927" y="1417968"/>
            <a:ext cx="575798" cy="575798"/>
          </a:xfrm>
          <a:custGeom>
            <a:avLst/>
            <a:gdLst>
              <a:gd name="T0" fmla="*/ 214 w 214"/>
              <a:gd name="T1" fmla="*/ 0 h 214"/>
              <a:gd name="T2" fmla="*/ 0 w 214"/>
              <a:gd name="T3" fmla="*/ 214 h 214"/>
              <a:gd name="T4" fmla="*/ 0 w 214"/>
              <a:gd name="T5" fmla="*/ 214 h 214"/>
              <a:gd name="T6" fmla="*/ 214 w 214"/>
              <a:gd name="T7" fmla="*/ 0 h 214"/>
              <a:gd name="T8" fmla="*/ 214 w 214"/>
              <a:gd name="T9" fmla="*/ 0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214">
                <a:moveTo>
                  <a:pt x="214" y="0"/>
                </a:moveTo>
                <a:lnTo>
                  <a:pt x="0" y="214"/>
                </a:lnTo>
                <a:lnTo>
                  <a:pt x="0" y="214"/>
                </a:lnTo>
                <a:lnTo>
                  <a:pt x="214" y="0"/>
                </a:lnTo>
                <a:lnTo>
                  <a:pt x="214" y="0"/>
                </a:lnTo>
                <a:close/>
              </a:path>
            </a:pathLst>
          </a:custGeom>
          <a:solidFill>
            <a:srgbClr val="E97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6"/>
          <p:cNvSpPr>
            <a:spLocks/>
          </p:cNvSpPr>
          <p:nvPr/>
        </p:nvSpPr>
        <p:spPr bwMode="auto">
          <a:xfrm>
            <a:off x="6106927" y="1417968"/>
            <a:ext cx="575798" cy="575798"/>
          </a:xfrm>
          <a:custGeom>
            <a:avLst/>
            <a:gdLst>
              <a:gd name="T0" fmla="*/ 214 w 214"/>
              <a:gd name="T1" fmla="*/ 0 h 214"/>
              <a:gd name="T2" fmla="*/ 0 w 214"/>
              <a:gd name="T3" fmla="*/ 214 h 214"/>
              <a:gd name="T4" fmla="*/ 0 w 214"/>
              <a:gd name="T5" fmla="*/ 214 h 214"/>
              <a:gd name="T6" fmla="*/ 214 w 214"/>
              <a:gd name="T7" fmla="*/ 0 h 214"/>
              <a:gd name="T8" fmla="*/ 214 w 214"/>
              <a:gd name="T9" fmla="*/ 0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214">
                <a:moveTo>
                  <a:pt x="214" y="0"/>
                </a:moveTo>
                <a:lnTo>
                  <a:pt x="0" y="214"/>
                </a:lnTo>
                <a:lnTo>
                  <a:pt x="0" y="214"/>
                </a:lnTo>
                <a:lnTo>
                  <a:pt x="214" y="0"/>
                </a:lnTo>
                <a:lnTo>
                  <a:pt x="21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8"/>
          <p:cNvSpPr>
            <a:spLocks/>
          </p:cNvSpPr>
          <p:nvPr/>
        </p:nvSpPr>
        <p:spPr bwMode="auto">
          <a:xfrm>
            <a:off x="6106927" y="1417968"/>
            <a:ext cx="616158" cy="618848"/>
          </a:xfrm>
          <a:custGeom>
            <a:avLst/>
            <a:gdLst>
              <a:gd name="T0" fmla="*/ 214 w 229"/>
              <a:gd name="T1" fmla="*/ 0 h 230"/>
              <a:gd name="T2" fmla="*/ 0 w 229"/>
              <a:gd name="T3" fmla="*/ 214 h 230"/>
              <a:gd name="T4" fmla="*/ 229 w 229"/>
              <a:gd name="T5" fmla="*/ 230 h 230"/>
              <a:gd name="T6" fmla="*/ 214 w 229"/>
              <a:gd name="T7" fmla="*/ 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9" h="230">
                <a:moveTo>
                  <a:pt x="214" y="0"/>
                </a:moveTo>
                <a:lnTo>
                  <a:pt x="0" y="214"/>
                </a:lnTo>
                <a:lnTo>
                  <a:pt x="229" y="230"/>
                </a:lnTo>
                <a:lnTo>
                  <a:pt x="21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42"/>
          <p:cNvGrpSpPr/>
          <p:nvPr/>
        </p:nvGrpSpPr>
        <p:grpSpPr>
          <a:xfrm>
            <a:off x="4761605" y="621538"/>
            <a:ext cx="1921120" cy="1377396"/>
            <a:chOff x="4573346" y="1409311"/>
            <a:chExt cx="1921120" cy="1377396"/>
          </a:xfrm>
          <a:solidFill>
            <a:srgbClr val="FFC000"/>
          </a:solidFill>
        </p:grpSpPr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5899934" y="2201428"/>
              <a:ext cx="582270" cy="585279"/>
            </a:xfrm>
            <a:custGeom>
              <a:avLst/>
              <a:gdLst>
                <a:gd name="T0" fmla="*/ 214 w 214"/>
                <a:gd name="T1" fmla="*/ 0 h 214"/>
                <a:gd name="T2" fmla="*/ 214 w 214"/>
                <a:gd name="T3" fmla="*/ 214 h 214"/>
                <a:gd name="T4" fmla="*/ 0 w 214"/>
                <a:gd name="T5" fmla="*/ 214 h 214"/>
                <a:gd name="T6" fmla="*/ 214 w 214"/>
                <a:gd name="T7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4" h="214">
                  <a:moveTo>
                    <a:pt x="214" y="0"/>
                  </a:moveTo>
                  <a:lnTo>
                    <a:pt x="214" y="214"/>
                  </a:lnTo>
                  <a:lnTo>
                    <a:pt x="0" y="214"/>
                  </a:lnTo>
                  <a:lnTo>
                    <a:pt x="214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4573346" y="1409311"/>
              <a:ext cx="1921120" cy="1372228"/>
            </a:xfrm>
            <a:custGeom>
              <a:avLst/>
              <a:gdLst>
                <a:gd name="T0" fmla="*/ 98 w 140"/>
                <a:gd name="T1" fmla="*/ 100 h 100"/>
                <a:gd name="T2" fmla="*/ 140 w 140"/>
                <a:gd name="T3" fmla="*/ 58 h 100"/>
                <a:gd name="T4" fmla="*/ 0 w 140"/>
                <a:gd name="T5" fmla="*/ 0 h 100"/>
                <a:gd name="T6" fmla="*/ 0 w 140"/>
                <a:gd name="T7" fmla="*/ 60 h 100"/>
                <a:gd name="T8" fmla="*/ 98 w 140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00">
                  <a:moveTo>
                    <a:pt x="98" y="100"/>
                  </a:moveTo>
                  <a:cubicBezTo>
                    <a:pt x="140" y="58"/>
                    <a:pt x="140" y="58"/>
                    <a:pt x="140" y="58"/>
                  </a:cubicBezTo>
                  <a:cubicBezTo>
                    <a:pt x="104" y="22"/>
                    <a:pt x="54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38" y="60"/>
                    <a:pt x="73" y="75"/>
                    <a:pt x="98" y="10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reeform 22"/>
          <p:cNvSpPr>
            <a:spLocks/>
          </p:cNvSpPr>
          <p:nvPr/>
        </p:nvSpPr>
        <p:spPr bwMode="auto">
          <a:xfrm>
            <a:off x="4748151" y="621539"/>
            <a:ext cx="13454" cy="823337"/>
          </a:xfrm>
          <a:custGeom>
            <a:avLst/>
            <a:gdLst>
              <a:gd name="T0" fmla="*/ 0 w 5"/>
              <a:gd name="T1" fmla="*/ 0 h 306"/>
              <a:gd name="T2" fmla="*/ 0 w 5"/>
              <a:gd name="T3" fmla="*/ 306 h 306"/>
              <a:gd name="T4" fmla="*/ 5 w 5"/>
              <a:gd name="T5" fmla="*/ 301 h 306"/>
              <a:gd name="T6" fmla="*/ 5 w 5"/>
              <a:gd name="T7" fmla="*/ 5 h 306"/>
              <a:gd name="T8" fmla="*/ 0 w 5"/>
              <a:gd name="T9" fmla="*/ 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306">
                <a:moveTo>
                  <a:pt x="0" y="0"/>
                </a:moveTo>
                <a:lnTo>
                  <a:pt x="0" y="306"/>
                </a:lnTo>
                <a:lnTo>
                  <a:pt x="5" y="301"/>
                </a:lnTo>
                <a:lnTo>
                  <a:pt x="5" y="5"/>
                </a:lnTo>
                <a:lnTo>
                  <a:pt x="0" y="0"/>
                </a:lnTo>
                <a:close/>
              </a:path>
            </a:pathLst>
          </a:custGeom>
          <a:solidFill>
            <a:srgbClr val="E97F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23"/>
          <p:cNvSpPr>
            <a:spLocks/>
          </p:cNvSpPr>
          <p:nvPr/>
        </p:nvSpPr>
        <p:spPr bwMode="auto">
          <a:xfrm>
            <a:off x="4748151" y="621539"/>
            <a:ext cx="13454" cy="823337"/>
          </a:xfrm>
          <a:custGeom>
            <a:avLst/>
            <a:gdLst>
              <a:gd name="T0" fmla="*/ 0 w 5"/>
              <a:gd name="T1" fmla="*/ 0 h 306"/>
              <a:gd name="T2" fmla="*/ 0 w 5"/>
              <a:gd name="T3" fmla="*/ 306 h 306"/>
              <a:gd name="T4" fmla="*/ 5 w 5"/>
              <a:gd name="T5" fmla="*/ 301 h 306"/>
              <a:gd name="T6" fmla="*/ 5 w 5"/>
              <a:gd name="T7" fmla="*/ 5 h 306"/>
              <a:gd name="T8" fmla="*/ 0 w 5"/>
              <a:gd name="T9" fmla="*/ 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306">
                <a:moveTo>
                  <a:pt x="0" y="0"/>
                </a:moveTo>
                <a:lnTo>
                  <a:pt x="0" y="306"/>
                </a:lnTo>
                <a:lnTo>
                  <a:pt x="5" y="301"/>
                </a:lnTo>
                <a:lnTo>
                  <a:pt x="5" y="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4761605" y="634992"/>
            <a:ext cx="465482" cy="796430"/>
          </a:xfrm>
          <a:custGeom>
            <a:avLst/>
            <a:gdLst>
              <a:gd name="T0" fmla="*/ 0 w 173"/>
              <a:gd name="T1" fmla="*/ 0 h 296"/>
              <a:gd name="T2" fmla="*/ 0 w 173"/>
              <a:gd name="T3" fmla="*/ 296 h 296"/>
              <a:gd name="T4" fmla="*/ 173 w 173"/>
              <a:gd name="T5" fmla="*/ 148 h 296"/>
              <a:gd name="T6" fmla="*/ 0 w 173"/>
              <a:gd name="T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3" h="296">
                <a:moveTo>
                  <a:pt x="0" y="0"/>
                </a:moveTo>
                <a:lnTo>
                  <a:pt x="0" y="296"/>
                </a:lnTo>
                <a:lnTo>
                  <a:pt x="173" y="148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41"/>
          <p:cNvGrpSpPr/>
          <p:nvPr/>
        </p:nvGrpSpPr>
        <p:grpSpPr>
          <a:xfrm>
            <a:off x="2810888" y="621539"/>
            <a:ext cx="2348933" cy="1399135"/>
            <a:chOff x="2622628" y="1409311"/>
            <a:chExt cx="2348933" cy="1399135"/>
          </a:xfrm>
          <a:solidFill>
            <a:srgbClr val="6B9D9E"/>
          </a:solidFill>
        </p:grpSpPr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2622628" y="1409311"/>
              <a:ext cx="1937264" cy="1399135"/>
            </a:xfrm>
            <a:custGeom>
              <a:avLst/>
              <a:gdLst>
                <a:gd name="T0" fmla="*/ 141 w 141"/>
                <a:gd name="T1" fmla="*/ 60 h 102"/>
                <a:gd name="T2" fmla="*/ 141 w 141"/>
                <a:gd name="T3" fmla="*/ 0 h 102"/>
                <a:gd name="T4" fmla="*/ 0 w 141"/>
                <a:gd name="T5" fmla="*/ 60 h 102"/>
                <a:gd name="T6" fmla="*/ 42 w 141"/>
                <a:gd name="T7" fmla="*/ 102 h 102"/>
                <a:gd name="T8" fmla="*/ 141 w 141"/>
                <a:gd name="T9" fmla="*/ 6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2">
                  <a:moveTo>
                    <a:pt x="141" y="6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86" y="0"/>
                    <a:pt x="36" y="23"/>
                    <a:pt x="0" y="60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68" y="76"/>
                    <a:pt x="102" y="60"/>
                    <a:pt x="141" y="6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4559892" y="1409311"/>
              <a:ext cx="411669" cy="823337"/>
            </a:xfrm>
            <a:custGeom>
              <a:avLst/>
              <a:gdLst>
                <a:gd name="T0" fmla="*/ 0 w 153"/>
                <a:gd name="T1" fmla="*/ 0 h 306"/>
                <a:gd name="T2" fmla="*/ 153 w 153"/>
                <a:gd name="T3" fmla="*/ 153 h 306"/>
                <a:gd name="T4" fmla="*/ 0 w 153"/>
                <a:gd name="T5" fmla="*/ 306 h 306"/>
                <a:gd name="T6" fmla="*/ 0 w 153"/>
                <a:gd name="T7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" h="306">
                  <a:moveTo>
                    <a:pt x="0" y="0"/>
                  </a:moveTo>
                  <a:lnTo>
                    <a:pt x="153" y="153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reeform 27"/>
          <p:cNvSpPr>
            <a:spLocks/>
          </p:cNvSpPr>
          <p:nvPr/>
        </p:nvSpPr>
        <p:spPr bwMode="auto">
          <a:xfrm>
            <a:off x="2824341" y="1431423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8A9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43"/>
          <p:cNvGrpSpPr/>
          <p:nvPr/>
        </p:nvGrpSpPr>
        <p:grpSpPr>
          <a:xfrm>
            <a:off x="2041363" y="1375400"/>
            <a:ext cx="1409898" cy="1963691"/>
            <a:chOff x="1853104" y="2163172"/>
            <a:chExt cx="1409898" cy="1963691"/>
          </a:xfrm>
          <a:solidFill>
            <a:srgbClr val="E17A73"/>
          </a:solidFill>
        </p:grpSpPr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1853104" y="2219196"/>
              <a:ext cx="1361466" cy="1907667"/>
            </a:xfrm>
            <a:custGeom>
              <a:avLst/>
              <a:gdLst>
                <a:gd name="T0" fmla="*/ 99 w 99"/>
                <a:gd name="T1" fmla="*/ 42 h 139"/>
                <a:gd name="T2" fmla="*/ 57 w 99"/>
                <a:gd name="T3" fmla="*/ 0 h 139"/>
                <a:gd name="T4" fmla="*/ 0 w 99"/>
                <a:gd name="T5" fmla="*/ 139 h 139"/>
                <a:gd name="T6" fmla="*/ 59 w 99"/>
                <a:gd name="T7" fmla="*/ 139 h 139"/>
                <a:gd name="T8" fmla="*/ 99 w 99"/>
                <a:gd name="T9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39">
                  <a:moveTo>
                    <a:pt x="99" y="42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2" y="36"/>
                    <a:pt x="0" y="85"/>
                    <a:pt x="0" y="139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59" y="102"/>
                    <a:pt x="75" y="67"/>
                    <a:pt x="99" y="42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auto">
            <a:xfrm>
              <a:off x="2628759" y="2163172"/>
              <a:ext cx="634243" cy="645274"/>
            </a:xfrm>
            <a:custGeom>
              <a:avLst/>
              <a:gdLst>
                <a:gd name="T0" fmla="*/ 45 w 45"/>
                <a:gd name="T1" fmla="*/ 0 h 46"/>
                <a:gd name="T2" fmla="*/ 0 w 45"/>
                <a:gd name="T3" fmla="*/ 4 h 46"/>
                <a:gd name="T4" fmla="*/ 0 w 45"/>
                <a:gd name="T5" fmla="*/ 4 h 46"/>
                <a:gd name="T6" fmla="*/ 42 w 45"/>
                <a:gd name="T7" fmla="*/ 46 h 46"/>
                <a:gd name="T8" fmla="*/ 45 w 4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5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reeform 31"/>
          <p:cNvSpPr>
            <a:spLocks/>
          </p:cNvSpPr>
          <p:nvPr/>
        </p:nvSpPr>
        <p:spPr bwMode="auto">
          <a:xfrm>
            <a:off x="3744541" y="1808975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D400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5"/>
          <p:cNvSpPr>
            <a:spLocks/>
          </p:cNvSpPr>
          <p:nvPr/>
        </p:nvSpPr>
        <p:spPr bwMode="auto">
          <a:xfrm>
            <a:off x="4514066" y="3127391"/>
            <a:ext cx="274446" cy="548891"/>
          </a:xfrm>
          <a:custGeom>
            <a:avLst/>
            <a:gdLst>
              <a:gd name="T0" fmla="*/ 0 w 102"/>
              <a:gd name="T1" fmla="*/ 0 h 204"/>
              <a:gd name="T2" fmla="*/ 36 w 102"/>
              <a:gd name="T3" fmla="*/ 204 h 204"/>
              <a:gd name="T4" fmla="*/ 97 w 102"/>
              <a:gd name="T5" fmla="*/ 189 h 204"/>
              <a:gd name="T6" fmla="*/ 102 w 102"/>
              <a:gd name="T7" fmla="*/ 189 h 204"/>
              <a:gd name="T8" fmla="*/ 97 w 102"/>
              <a:gd name="T9" fmla="*/ 179 h 204"/>
              <a:gd name="T10" fmla="*/ 36 w 102"/>
              <a:gd name="T11" fmla="*/ 179 h 204"/>
              <a:gd name="T12" fmla="*/ 36 w 102"/>
              <a:gd name="T13" fmla="*/ 67 h 204"/>
              <a:gd name="T14" fmla="*/ 0 w 102"/>
              <a:gd name="T15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2" h="204">
                <a:moveTo>
                  <a:pt x="0" y="0"/>
                </a:moveTo>
                <a:lnTo>
                  <a:pt x="36" y="204"/>
                </a:lnTo>
                <a:lnTo>
                  <a:pt x="97" y="189"/>
                </a:lnTo>
                <a:lnTo>
                  <a:pt x="102" y="189"/>
                </a:lnTo>
                <a:lnTo>
                  <a:pt x="97" y="179"/>
                </a:lnTo>
                <a:lnTo>
                  <a:pt x="36" y="179"/>
                </a:lnTo>
                <a:lnTo>
                  <a:pt x="36" y="67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7"/>
          <p:cNvSpPr>
            <a:spLocks/>
          </p:cNvSpPr>
          <p:nvPr/>
        </p:nvSpPr>
        <p:spPr bwMode="auto">
          <a:xfrm>
            <a:off x="4540972" y="1521076"/>
            <a:ext cx="357856" cy="2087939"/>
          </a:xfrm>
          <a:custGeom>
            <a:avLst/>
            <a:gdLst>
              <a:gd name="T0" fmla="*/ 51 w 133"/>
              <a:gd name="T1" fmla="*/ 0 h 776"/>
              <a:gd name="T2" fmla="*/ 0 w 133"/>
              <a:gd name="T3" fmla="*/ 214 h 776"/>
              <a:gd name="T4" fmla="*/ 31 w 133"/>
              <a:gd name="T5" fmla="*/ 276 h 776"/>
              <a:gd name="T6" fmla="*/ 31 w 133"/>
              <a:gd name="T7" fmla="*/ 276 h 776"/>
              <a:gd name="T8" fmla="*/ 31 w 133"/>
              <a:gd name="T9" fmla="*/ 276 h 776"/>
              <a:gd name="T10" fmla="*/ 41 w 133"/>
              <a:gd name="T11" fmla="*/ 291 h 776"/>
              <a:gd name="T12" fmla="*/ 31 w 133"/>
              <a:gd name="T13" fmla="*/ 291 h 776"/>
              <a:gd name="T14" fmla="*/ 31 w 133"/>
              <a:gd name="T15" fmla="*/ 459 h 776"/>
              <a:gd name="T16" fmla="*/ 107 w 133"/>
              <a:gd name="T17" fmla="*/ 776 h 776"/>
              <a:gd name="T18" fmla="*/ 112 w 133"/>
              <a:gd name="T19" fmla="*/ 776 h 776"/>
              <a:gd name="T20" fmla="*/ 87 w 133"/>
              <a:gd name="T21" fmla="*/ 276 h 776"/>
              <a:gd name="T22" fmla="*/ 133 w 133"/>
              <a:gd name="T23" fmla="*/ 276 h 776"/>
              <a:gd name="T24" fmla="*/ 51 w 133"/>
              <a:gd name="T25" fmla="*/ 0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3" h="776">
                <a:moveTo>
                  <a:pt x="51" y="0"/>
                </a:moveTo>
                <a:lnTo>
                  <a:pt x="0" y="214"/>
                </a:lnTo>
                <a:lnTo>
                  <a:pt x="31" y="276"/>
                </a:lnTo>
                <a:lnTo>
                  <a:pt x="31" y="276"/>
                </a:lnTo>
                <a:lnTo>
                  <a:pt x="31" y="276"/>
                </a:lnTo>
                <a:lnTo>
                  <a:pt x="41" y="291"/>
                </a:lnTo>
                <a:lnTo>
                  <a:pt x="31" y="291"/>
                </a:lnTo>
                <a:lnTo>
                  <a:pt x="31" y="459"/>
                </a:lnTo>
                <a:lnTo>
                  <a:pt x="107" y="776"/>
                </a:lnTo>
                <a:lnTo>
                  <a:pt x="112" y="776"/>
                </a:lnTo>
                <a:lnTo>
                  <a:pt x="87" y="276"/>
                </a:lnTo>
                <a:lnTo>
                  <a:pt x="133" y="276"/>
                </a:lnTo>
                <a:lnTo>
                  <a:pt x="51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9"/>
          <p:cNvSpPr>
            <a:spLocks noEditPoints="1"/>
          </p:cNvSpPr>
          <p:nvPr/>
        </p:nvSpPr>
        <p:spPr bwMode="auto">
          <a:xfrm>
            <a:off x="4500612" y="2096873"/>
            <a:ext cx="328259" cy="1512142"/>
          </a:xfrm>
          <a:custGeom>
            <a:avLst/>
            <a:gdLst>
              <a:gd name="T0" fmla="*/ 46 w 122"/>
              <a:gd name="T1" fmla="*/ 245 h 562"/>
              <a:gd name="T2" fmla="*/ 41 w 122"/>
              <a:gd name="T3" fmla="*/ 450 h 562"/>
              <a:gd name="T4" fmla="*/ 102 w 122"/>
              <a:gd name="T5" fmla="*/ 562 h 562"/>
              <a:gd name="T6" fmla="*/ 122 w 122"/>
              <a:gd name="T7" fmla="*/ 562 h 562"/>
              <a:gd name="T8" fmla="*/ 46 w 122"/>
              <a:gd name="T9" fmla="*/ 245 h 562"/>
              <a:gd name="T10" fmla="*/ 46 w 122"/>
              <a:gd name="T11" fmla="*/ 62 h 562"/>
              <a:gd name="T12" fmla="*/ 46 w 122"/>
              <a:gd name="T13" fmla="*/ 77 h 562"/>
              <a:gd name="T14" fmla="*/ 56 w 122"/>
              <a:gd name="T15" fmla="*/ 77 h 562"/>
              <a:gd name="T16" fmla="*/ 46 w 122"/>
              <a:gd name="T17" fmla="*/ 62 h 562"/>
              <a:gd name="T18" fmla="*/ 15 w 122"/>
              <a:gd name="T19" fmla="*/ 0 h 562"/>
              <a:gd name="T20" fmla="*/ 0 w 122"/>
              <a:gd name="T21" fmla="*/ 62 h 562"/>
              <a:gd name="T22" fmla="*/ 46 w 122"/>
              <a:gd name="T23" fmla="*/ 62 h 562"/>
              <a:gd name="T24" fmla="*/ 15 w 122"/>
              <a:gd name="T25" fmla="*/ 0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2" h="562">
                <a:moveTo>
                  <a:pt x="46" y="245"/>
                </a:moveTo>
                <a:lnTo>
                  <a:pt x="41" y="450"/>
                </a:lnTo>
                <a:lnTo>
                  <a:pt x="102" y="562"/>
                </a:lnTo>
                <a:lnTo>
                  <a:pt x="122" y="562"/>
                </a:lnTo>
                <a:lnTo>
                  <a:pt x="46" y="245"/>
                </a:lnTo>
                <a:moveTo>
                  <a:pt x="46" y="62"/>
                </a:moveTo>
                <a:lnTo>
                  <a:pt x="46" y="77"/>
                </a:lnTo>
                <a:lnTo>
                  <a:pt x="56" y="77"/>
                </a:lnTo>
                <a:lnTo>
                  <a:pt x="46" y="62"/>
                </a:lnTo>
                <a:moveTo>
                  <a:pt x="15" y="0"/>
                </a:moveTo>
                <a:lnTo>
                  <a:pt x="0" y="62"/>
                </a:lnTo>
                <a:lnTo>
                  <a:pt x="46" y="62"/>
                </a:lnTo>
                <a:lnTo>
                  <a:pt x="1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41"/>
          <p:cNvSpPr>
            <a:spLocks/>
          </p:cNvSpPr>
          <p:nvPr/>
        </p:nvSpPr>
        <p:spPr bwMode="auto">
          <a:xfrm>
            <a:off x="4610929" y="3307662"/>
            <a:ext cx="164130" cy="301352"/>
          </a:xfrm>
          <a:custGeom>
            <a:avLst/>
            <a:gdLst>
              <a:gd name="T0" fmla="*/ 0 w 61"/>
              <a:gd name="T1" fmla="*/ 0 h 112"/>
              <a:gd name="T2" fmla="*/ 0 w 61"/>
              <a:gd name="T3" fmla="*/ 112 h 112"/>
              <a:gd name="T4" fmla="*/ 61 w 61"/>
              <a:gd name="T5" fmla="*/ 112 h 112"/>
              <a:gd name="T6" fmla="*/ 0 w 61"/>
              <a:gd name="T7" fmla="*/ 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1" h="112">
                <a:moveTo>
                  <a:pt x="0" y="0"/>
                </a:moveTo>
                <a:lnTo>
                  <a:pt x="0" y="112"/>
                </a:lnTo>
                <a:lnTo>
                  <a:pt x="61" y="11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42"/>
          <p:cNvSpPr>
            <a:spLocks noEditPoints="1"/>
          </p:cNvSpPr>
          <p:nvPr/>
        </p:nvSpPr>
        <p:spPr bwMode="auto">
          <a:xfrm rot="-1320000">
            <a:off x="4196240" y="1310039"/>
            <a:ext cx="454720" cy="2445796"/>
          </a:xfrm>
          <a:custGeom>
            <a:avLst/>
            <a:gdLst>
              <a:gd name="T0" fmla="*/ 25 w 33"/>
              <a:gd name="T1" fmla="*/ 147 h 178"/>
              <a:gd name="T2" fmla="*/ 22 w 33"/>
              <a:gd name="T3" fmla="*/ 57 h 178"/>
              <a:gd name="T4" fmla="*/ 31 w 33"/>
              <a:gd name="T5" fmla="*/ 57 h 178"/>
              <a:gd name="T6" fmla="*/ 17 w 33"/>
              <a:gd name="T7" fmla="*/ 0 h 178"/>
              <a:gd name="T8" fmla="*/ 2 w 33"/>
              <a:gd name="T9" fmla="*/ 57 h 178"/>
              <a:gd name="T10" fmla="*/ 12 w 33"/>
              <a:gd name="T11" fmla="*/ 57 h 178"/>
              <a:gd name="T12" fmla="*/ 9 w 33"/>
              <a:gd name="T13" fmla="*/ 147 h 178"/>
              <a:gd name="T14" fmla="*/ 0 w 33"/>
              <a:gd name="T15" fmla="*/ 161 h 178"/>
              <a:gd name="T16" fmla="*/ 17 w 33"/>
              <a:gd name="T17" fmla="*/ 178 h 178"/>
              <a:gd name="T18" fmla="*/ 33 w 33"/>
              <a:gd name="T19" fmla="*/ 161 h 178"/>
              <a:gd name="T20" fmla="*/ 25 w 33"/>
              <a:gd name="T21" fmla="*/ 147 h 178"/>
              <a:gd name="T22" fmla="*/ 17 w 33"/>
              <a:gd name="T23" fmla="*/ 170 h 178"/>
              <a:gd name="T24" fmla="*/ 8 w 33"/>
              <a:gd name="T25" fmla="*/ 161 h 178"/>
              <a:gd name="T26" fmla="*/ 17 w 33"/>
              <a:gd name="T27" fmla="*/ 153 h 178"/>
              <a:gd name="T28" fmla="*/ 25 w 33"/>
              <a:gd name="T29" fmla="*/ 161 h 178"/>
              <a:gd name="T30" fmla="*/ 17 w 33"/>
              <a:gd name="T31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178">
                <a:moveTo>
                  <a:pt x="25" y="147"/>
                </a:moveTo>
                <a:cubicBezTo>
                  <a:pt x="22" y="57"/>
                  <a:pt x="22" y="57"/>
                  <a:pt x="22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147"/>
                  <a:pt x="9" y="147"/>
                  <a:pt x="9" y="147"/>
                </a:cubicBezTo>
                <a:cubicBezTo>
                  <a:pt x="4" y="150"/>
                  <a:pt x="0" y="155"/>
                  <a:pt x="0" y="161"/>
                </a:cubicBezTo>
                <a:cubicBezTo>
                  <a:pt x="0" y="171"/>
                  <a:pt x="8" y="178"/>
                  <a:pt x="17" y="178"/>
                </a:cubicBezTo>
                <a:cubicBezTo>
                  <a:pt x="26" y="178"/>
                  <a:pt x="33" y="171"/>
                  <a:pt x="33" y="161"/>
                </a:cubicBezTo>
                <a:cubicBezTo>
                  <a:pt x="33" y="155"/>
                  <a:pt x="30" y="150"/>
                  <a:pt x="25" y="147"/>
                </a:cubicBezTo>
                <a:close/>
                <a:moveTo>
                  <a:pt x="17" y="170"/>
                </a:moveTo>
                <a:cubicBezTo>
                  <a:pt x="12" y="170"/>
                  <a:pt x="8" y="166"/>
                  <a:pt x="8" y="161"/>
                </a:cubicBezTo>
                <a:cubicBezTo>
                  <a:pt x="8" y="157"/>
                  <a:pt x="12" y="153"/>
                  <a:pt x="17" y="153"/>
                </a:cubicBezTo>
                <a:cubicBezTo>
                  <a:pt x="21" y="153"/>
                  <a:pt x="25" y="157"/>
                  <a:pt x="25" y="161"/>
                </a:cubicBezTo>
                <a:cubicBezTo>
                  <a:pt x="25" y="166"/>
                  <a:pt x="21" y="170"/>
                  <a:pt x="17" y="170"/>
                </a:cubicBezTo>
                <a:close/>
              </a:path>
            </a:pathLst>
          </a:custGeom>
          <a:solidFill>
            <a:srgbClr val="13918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82723" y="920911"/>
            <a:ext cx="287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за одну хвилину </a:t>
            </a:r>
          </a:p>
          <a:p>
            <a:r>
              <a:rPr lang="uk-UA" sz="2400" dirty="0" smtClean="0">
                <a:latin typeface="Arial" pitchFamily="34" charset="0"/>
                <a:cs typeface="Arial" pitchFamily="34" charset="0"/>
              </a:rPr>
              <a:t>відправляється 204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000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000 листів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81222" y="1230942"/>
            <a:ext cx="2787781" cy="11282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75000"/>
              </a:lnSpc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за хвилину </a:t>
            </a:r>
          </a:p>
          <a:p>
            <a:pPr>
              <a:lnSpc>
                <a:spcPct val="75000"/>
              </a:lnSpc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переглядається </a:t>
            </a:r>
          </a:p>
          <a:p>
            <a:pPr>
              <a:lnSpc>
                <a:spcPct val="75000"/>
              </a:lnSpc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6 000 000 сторінок на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Facebook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Freeform 23"/>
          <p:cNvSpPr>
            <a:spLocks/>
          </p:cNvSpPr>
          <p:nvPr/>
        </p:nvSpPr>
        <p:spPr bwMode="auto">
          <a:xfrm>
            <a:off x="-2867" y="4386757"/>
            <a:ext cx="13454" cy="823337"/>
          </a:xfrm>
          <a:custGeom>
            <a:avLst/>
            <a:gdLst>
              <a:gd name="T0" fmla="*/ 0 w 5"/>
              <a:gd name="T1" fmla="*/ 0 h 306"/>
              <a:gd name="T2" fmla="*/ 0 w 5"/>
              <a:gd name="T3" fmla="*/ 306 h 306"/>
              <a:gd name="T4" fmla="*/ 5 w 5"/>
              <a:gd name="T5" fmla="*/ 301 h 306"/>
              <a:gd name="T6" fmla="*/ 5 w 5"/>
              <a:gd name="T7" fmla="*/ 5 h 306"/>
              <a:gd name="T8" fmla="*/ 0 w 5"/>
              <a:gd name="T9" fmla="*/ 0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306">
                <a:moveTo>
                  <a:pt x="0" y="0"/>
                </a:moveTo>
                <a:lnTo>
                  <a:pt x="0" y="306"/>
                </a:lnTo>
                <a:lnTo>
                  <a:pt x="5" y="301"/>
                </a:lnTo>
                <a:lnTo>
                  <a:pt x="5" y="5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25"/>
          <p:cNvSpPr>
            <a:spLocks/>
          </p:cNvSpPr>
          <p:nvPr/>
        </p:nvSpPr>
        <p:spPr bwMode="auto">
          <a:xfrm>
            <a:off x="10587" y="4400210"/>
            <a:ext cx="465482" cy="796430"/>
          </a:xfrm>
          <a:custGeom>
            <a:avLst/>
            <a:gdLst>
              <a:gd name="T0" fmla="*/ 0 w 173"/>
              <a:gd name="T1" fmla="*/ 0 h 296"/>
              <a:gd name="T2" fmla="*/ 0 w 173"/>
              <a:gd name="T3" fmla="*/ 296 h 296"/>
              <a:gd name="T4" fmla="*/ 173 w 173"/>
              <a:gd name="T5" fmla="*/ 148 h 296"/>
              <a:gd name="T6" fmla="*/ 0 w 173"/>
              <a:gd name="T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3" h="296">
                <a:moveTo>
                  <a:pt x="0" y="0"/>
                </a:moveTo>
                <a:lnTo>
                  <a:pt x="0" y="296"/>
                </a:lnTo>
                <a:lnTo>
                  <a:pt x="173" y="148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27"/>
          <p:cNvSpPr>
            <a:spLocks/>
          </p:cNvSpPr>
          <p:nvPr/>
        </p:nvSpPr>
        <p:spPr bwMode="auto">
          <a:xfrm>
            <a:off x="-1926677" y="5196641"/>
            <a:ext cx="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8A9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14"/>
          <p:cNvSpPr>
            <a:spLocks/>
          </p:cNvSpPr>
          <p:nvPr/>
        </p:nvSpPr>
        <p:spPr bwMode="auto">
          <a:xfrm rot="10800000">
            <a:off x="2037113" y="3316311"/>
            <a:ext cx="1372228" cy="1921119"/>
          </a:xfrm>
          <a:custGeom>
            <a:avLst/>
            <a:gdLst>
              <a:gd name="T0" fmla="*/ 42 w 100"/>
              <a:gd name="T1" fmla="*/ 0 h 140"/>
              <a:gd name="T2" fmla="*/ 0 w 100"/>
              <a:gd name="T3" fmla="*/ 42 h 140"/>
              <a:gd name="T4" fmla="*/ 40 w 100"/>
              <a:gd name="T5" fmla="*/ 140 h 140"/>
              <a:gd name="T6" fmla="*/ 100 w 100"/>
              <a:gd name="T7" fmla="*/ 140 h 140"/>
              <a:gd name="T8" fmla="*/ 42 w 100"/>
              <a:gd name="T9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" h="140">
                <a:moveTo>
                  <a:pt x="42" y="0"/>
                </a:moveTo>
                <a:cubicBezTo>
                  <a:pt x="0" y="42"/>
                  <a:pt x="0" y="42"/>
                  <a:pt x="0" y="42"/>
                </a:cubicBezTo>
                <a:cubicBezTo>
                  <a:pt x="25" y="67"/>
                  <a:pt x="40" y="102"/>
                  <a:pt x="40" y="140"/>
                </a:cubicBezTo>
                <a:cubicBezTo>
                  <a:pt x="100" y="140"/>
                  <a:pt x="100" y="140"/>
                  <a:pt x="100" y="140"/>
                </a:cubicBezTo>
                <a:cubicBezTo>
                  <a:pt x="100" y="86"/>
                  <a:pt x="77" y="36"/>
                  <a:pt x="42" y="0"/>
                </a:cubicBezTo>
              </a:path>
            </a:pathLst>
          </a:custGeom>
          <a:solidFill>
            <a:srgbClr val="9ECBC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9" name="Group 42"/>
          <p:cNvGrpSpPr/>
          <p:nvPr/>
        </p:nvGrpSpPr>
        <p:grpSpPr>
          <a:xfrm rot="10800000">
            <a:off x="2833543" y="4656465"/>
            <a:ext cx="1921120" cy="1377396"/>
            <a:chOff x="4573346" y="1409311"/>
            <a:chExt cx="1921120" cy="1377396"/>
          </a:xfrm>
          <a:solidFill>
            <a:schemeClr val="accent6">
              <a:lumMod val="75000"/>
            </a:schemeClr>
          </a:solidFill>
        </p:grpSpPr>
        <p:sp>
          <p:nvSpPr>
            <p:cNvPr id="70" name="Freeform 19"/>
            <p:cNvSpPr>
              <a:spLocks/>
            </p:cNvSpPr>
            <p:nvPr/>
          </p:nvSpPr>
          <p:spPr bwMode="auto">
            <a:xfrm>
              <a:off x="5899934" y="2201428"/>
              <a:ext cx="582270" cy="585279"/>
            </a:xfrm>
            <a:custGeom>
              <a:avLst/>
              <a:gdLst>
                <a:gd name="T0" fmla="*/ 214 w 214"/>
                <a:gd name="T1" fmla="*/ 0 h 214"/>
                <a:gd name="T2" fmla="*/ 214 w 214"/>
                <a:gd name="T3" fmla="*/ 214 h 214"/>
                <a:gd name="T4" fmla="*/ 0 w 214"/>
                <a:gd name="T5" fmla="*/ 214 h 214"/>
                <a:gd name="T6" fmla="*/ 214 w 214"/>
                <a:gd name="T7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4" h="214">
                  <a:moveTo>
                    <a:pt x="214" y="0"/>
                  </a:moveTo>
                  <a:lnTo>
                    <a:pt x="214" y="214"/>
                  </a:lnTo>
                  <a:lnTo>
                    <a:pt x="0" y="214"/>
                  </a:lnTo>
                  <a:lnTo>
                    <a:pt x="214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20"/>
            <p:cNvSpPr>
              <a:spLocks/>
            </p:cNvSpPr>
            <p:nvPr/>
          </p:nvSpPr>
          <p:spPr bwMode="auto">
            <a:xfrm>
              <a:off x="4573346" y="1409311"/>
              <a:ext cx="1921120" cy="1372228"/>
            </a:xfrm>
            <a:custGeom>
              <a:avLst/>
              <a:gdLst>
                <a:gd name="T0" fmla="*/ 98 w 140"/>
                <a:gd name="T1" fmla="*/ 100 h 100"/>
                <a:gd name="T2" fmla="*/ 140 w 140"/>
                <a:gd name="T3" fmla="*/ 58 h 100"/>
                <a:gd name="T4" fmla="*/ 0 w 140"/>
                <a:gd name="T5" fmla="*/ 0 h 100"/>
                <a:gd name="T6" fmla="*/ 0 w 140"/>
                <a:gd name="T7" fmla="*/ 60 h 100"/>
                <a:gd name="T8" fmla="*/ 98 w 140"/>
                <a:gd name="T9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00">
                  <a:moveTo>
                    <a:pt x="98" y="100"/>
                  </a:moveTo>
                  <a:cubicBezTo>
                    <a:pt x="140" y="58"/>
                    <a:pt x="140" y="58"/>
                    <a:pt x="140" y="58"/>
                  </a:cubicBezTo>
                  <a:cubicBezTo>
                    <a:pt x="104" y="22"/>
                    <a:pt x="54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38" y="60"/>
                    <a:pt x="73" y="75"/>
                    <a:pt x="98" y="10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5" name="Group 41"/>
          <p:cNvGrpSpPr/>
          <p:nvPr/>
        </p:nvGrpSpPr>
        <p:grpSpPr>
          <a:xfrm rot="10800000">
            <a:off x="4356447" y="4634725"/>
            <a:ext cx="2348933" cy="1399135"/>
            <a:chOff x="2622628" y="1409311"/>
            <a:chExt cx="2348933" cy="1399135"/>
          </a:xfrm>
          <a:solidFill>
            <a:srgbClr val="6B9D9E"/>
          </a:solidFill>
        </p:grpSpPr>
        <p:sp>
          <p:nvSpPr>
            <p:cNvPr id="76" name="Freeform 21"/>
            <p:cNvSpPr>
              <a:spLocks/>
            </p:cNvSpPr>
            <p:nvPr/>
          </p:nvSpPr>
          <p:spPr bwMode="auto">
            <a:xfrm>
              <a:off x="2622628" y="1409311"/>
              <a:ext cx="1937264" cy="1399135"/>
            </a:xfrm>
            <a:custGeom>
              <a:avLst/>
              <a:gdLst>
                <a:gd name="T0" fmla="*/ 141 w 141"/>
                <a:gd name="T1" fmla="*/ 60 h 102"/>
                <a:gd name="T2" fmla="*/ 141 w 141"/>
                <a:gd name="T3" fmla="*/ 0 h 102"/>
                <a:gd name="T4" fmla="*/ 0 w 141"/>
                <a:gd name="T5" fmla="*/ 60 h 102"/>
                <a:gd name="T6" fmla="*/ 42 w 141"/>
                <a:gd name="T7" fmla="*/ 102 h 102"/>
                <a:gd name="T8" fmla="*/ 141 w 141"/>
                <a:gd name="T9" fmla="*/ 6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102">
                  <a:moveTo>
                    <a:pt x="141" y="60"/>
                  </a:moveTo>
                  <a:cubicBezTo>
                    <a:pt x="141" y="0"/>
                    <a:pt x="141" y="0"/>
                    <a:pt x="141" y="0"/>
                  </a:cubicBezTo>
                  <a:cubicBezTo>
                    <a:pt x="86" y="0"/>
                    <a:pt x="36" y="23"/>
                    <a:pt x="0" y="60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68" y="76"/>
                    <a:pt x="102" y="60"/>
                    <a:pt x="141" y="6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6"/>
            <p:cNvSpPr>
              <a:spLocks/>
            </p:cNvSpPr>
            <p:nvPr/>
          </p:nvSpPr>
          <p:spPr bwMode="auto">
            <a:xfrm>
              <a:off x="4559892" y="1409311"/>
              <a:ext cx="411669" cy="823337"/>
            </a:xfrm>
            <a:custGeom>
              <a:avLst/>
              <a:gdLst>
                <a:gd name="T0" fmla="*/ 0 w 153"/>
                <a:gd name="T1" fmla="*/ 0 h 306"/>
                <a:gd name="T2" fmla="*/ 153 w 153"/>
                <a:gd name="T3" fmla="*/ 153 h 306"/>
                <a:gd name="T4" fmla="*/ 0 w 153"/>
                <a:gd name="T5" fmla="*/ 306 h 306"/>
                <a:gd name="T6" fmla="*/ 0 w 153"/>
                <a:gd name="T7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" h="306">
                  <a:moveTo>
                    <a:pt x="0" y="0"/>
                  </a:moveTo>
                  <a:lnTo>
                    <a:pt x="153" y="153"/>
                  </a:lnTo>
                  <a:lnTo>
                    <a:pt x="0" y="30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9" name="Group 43"/>
          <p:cNvGrpSpPr/>
          <p:nvPr/>
        </p:nvGrpSpPr>
        <p:grpSpPr>
          <a:xfrm rot="10800000">
            <a:off x="6065007" y="3316308"/>
            <a:ext cx="1409898" cy="1963691"/>
            <a:chOff x="1853104" y="2163172"/>
            <a:chExt cx="1409898" cy="1963691"/>
          </a:xfrm>
          <a:solidFill>
            <a:srgbClr val="E17A73"/>
          </a:solidFill>
        </p:grpSpPr>
        <p:sp>
          <p:nvSpPr>
            <p:cNvPr id="80" name="Freeform 13"/>
            <p:cNvSpPr>
              <a:spLocks/>
            </p:cNvSpPr>
            <p:nvPr/>
          </p:nvSpPr>
          <p:spPr bwMode="auto">
            <a:xfrm>
              <a:off x="1853104" y="2219196"/>
              <a:ext cx="1361466" cy="1907667"/>
            </a:xfrm>
            <a:custGeom>
              <a:avLst/>
              <a:gdLst>
                <a:gd name="T0" fmla="*/ 99 w 99"/>
                <a:gd name="T1" fmla="*/ 42 h 139"/>
                <a:gd name="T2" fmla="*/ 57 w 99"/>
                <a:gd name="T3" fmla="*/ 0 h 139"/>
                <a:gd name="T4" fmla="*/ 0 w 99"/>
                <a:gd name="T5" fmla="*/ 139 h 139"/>
                <a:gd name="T6" fmla="*/ 59 w 99"/>
                <a:gd name="T7" fmla="*/ 139 h 139"/>
                <a:gd name="T8" fmla="*/ 99 w 99"/>
                <a:gd name="T9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39">
                  <a:moveTo>
                    <a:pt x="99" y="42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2" y="36"/>
                    <a:pt x="0" y="85"/>
                    <a:pt x="0" y="139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59" y="102"/>
                    <a:pt x="75" y="67"/>
                    <a:pt x="99" y="42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8"/>
            <p:cNvSpPr>
              <a:spLocks/>
            </p:cNvSpPr>
            <p:nvPr/>
          </p:nvSpPr>
          <p:spPr bwMode="auto">
            <a:xfrm>
              <a:off x="2628759" y="2163172"/>
              <a:ext cx="634243" cy="645274"/>
            </a:xfrm>
            <a:custGeom>
              <a:avLst/>
              <a:gdLst>
                <a:gd name="T0" fmla="*/ 45 w 45"/>
                <a:gd name="T1" fmla="*/ 0 h 46"/>
                <a:gd name="T2" fmla="*/ 0 w 45"/>
                <a:gd name="T3" fmla="*/ 4 h 46"/>
                <a:gd name="T4" fmla="*/ 0 w 45"/>
                <a:gd name="T5" fmla="*/ 4 h 46"/>
                <a:gd name="T6" fmla="*/ 42 w 45"/>
                <a:gd name="T7" fmla="*/ 46 h 46"/>
                <a:gd name="T8" fmla="*/ 45 w 4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6">
                  <a:moveTo>
                    <a:pt x="45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5718152" y="4634725"/>
            <a:ext cx="2939466" cy="9665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75000"/>
              </a:lnSpc>
            </a:pPr>
            <a:r>
              <a:rPr lang="uk-UA" sz="2400" dirty="0">
                <a:latin typeface="Arial" pitchFamily="34" charset="0"/>
                <a:cs typeface="Arial" pitchFamily="34" charset="0"/>
              </a:rPr>
              <a:t>Всього за 60 секунд передається 640 </a:t>
            </a:r>
            <a:r>
              <a:rPr lang="uk-UA" sz="2400" dirty="0" err="1">
                <a:latin typeface="Arial" pitchFamily="34" charset="0"/>
                <a:cs typeface="Arial" pitchFamily="34" charset="0"/>
              </a:rPr>
              <a:t>Гб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 даних</a:t>
            </a:r>
            <a:endParaRPr lang="en-US" sz="2400" dirty="0">
              <a:solidFill>
                <a:srgbClr val="DF7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28018" y="4431099"/>
            <a:ext cx="3145125" cy="12390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85000"/>
              </a:lnSpc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Фейсбуцi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, крім сторінок, за хвилину проглядається 20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млн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 фотографій</a:t>
            </a:r>
            <a:endParaRPr lang="uk-UA" sz="2400" dirty="0">
              <a:solidFill>
                <a:srgbClr val="01D48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Freeform 42"/>
          <p:cNvSpPr>
            <a:spLocks noEditPoints="1"/>
          </p:cNvSpPr>
          <p:nvPr/>
        </p:nvSpPr>
        <p:spPr bwMode="auto">
          <a:xfrm rot="15480000">
            <a:off x="3601557" y="2428888"/>
            <a:ext cx="454720" cy="2445796"/>
          </a:xfrm>
          <a:custGeom>
            <a:avLst/>
            <a:gdLst>
              <a:gd name="T0" fmla="*/ 25 w 33"/>
              <a:gd name="T1" fmla="*/ 147 h 178"/>
              <a:gd name="T2" fmla="*/ 22 w 33"/>
              <a:gd name="T3" fmla="*/ 57 h 178"/>
              <a:gd name="T4" fmla="*/ 31 w 33"/>
              <a:gd name="T5" fmla="*/ 57 h 178"/>
              <a:gd name="T6" fmla="*/ 17 w 33"/>
              <a:gd name="T7" fmla="*/ 0 h 178"/>
              <a:gd name="T8" fmla="*/ 2 w 33"/>
              <a:gd name="T9" fmla="*/ 57 h 178"/>
              <a:gd name="T10" fmla="*/ 12 w 33"/>
              <a:gd name="T11" fmla="*/ 57 h 178"/>
              <a:gd name="T12" fmla="*/ 9 w 33"/>
              <a:gd name="T13" fmla="*/ 147 h 178"/>
              <a:gd name="T14" fmla="*/ 0 w 33"/>
              <a:gd name="T15" fmla="*/ 161 h 178"/>
              <a:gd name="T16" fmla="*/ 17 w 33"/>
              <a:gd name="T17" fmla="*/ 178 h 178"/>
              <a:gd name="T18" fmla="*/ 33 w 33"/>
              <a:gd name="T19" fmla="*/ 161 h 178"/>
              <a:gd name="T20" fmla="*/ 25 w 33"/>
              <a:gd name="T21" fmla="*/ 147 h 178"/>
              <a:gd name="T22" fmla="*/ 17 w 33"/>
              <a:gd name="T23" fmla="*/ 170 h 178"/>
              <a:gd name="T24" fmla="*/ 8 w 33"/>
              <a:gd name="T25" fmla="*/ 161 h 178"/>
              <a:gd name="T26" fmla="*/ 17 w 33"/>
              <a:gd name="T27" fmla="*/ 153 h 178"/>
              <a:gd name="T28" fmla="*/ 25 w 33"/>
              <a:gd name="T29" fmla="*/ 161 h 178"/>
              <a:gd name="T30" fmla="*/ 17 w 33"/>
              <a:gd name="T31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178">
                <a:moveTo>
                  <a:pt x="25" y="147"/>
                </a:moveTo>
                <a:cubicBezTo>
                  <a:pt x="22" y="57"/>
                  <a:pt x="22" y="57"/>
                  <a:pt x="22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147"/>
                  <a:pt x="9" y="147"/>
                  <a:pt x="9" y="147"/>
                </a:cubicBezTo>
                <a:cubicBezTo>
                  <a:pt x="4" y="150"/>
                  <a:pt x="0" y="155"/>
                  <a:pt x="0" y="161"/>
                </a:cubicBezTo>
                <a:cubicBezTo>
                  <a:pt x="0" y="171"/>
                  <a:pt x="8" y="178"/>
                  <a:pt x="17" y="178"/>
                </a:cubicBezTo>
                <a:cubicBezTo>
                  <a:pt x="26" y="178"/>
                  <a:pt x="33" y="171"/>
                  <a:pt x="33" y="161"/>
                </a:cubicBezTo>
                <a:cubicBezTo>
                  <a:pt x="33" y="155"/>
                  <a:pt x="30" y="150"/>
                  <a:pt x="25" y="147"/>
                </a:cubicBezTo>
                <a:close/>
                <a:moveTo>
                  <a:pt x="17" y="170"/>
                </a:moveTo>
                <a:cubicBezTo>
                  <a:pt x="12" y="170"/>
                  <a:pt x="8" y="166"/>
                  <a:pt x="8" y="161"/>
                </a:cubicBezTo>
                <a:cubicBezTo>
                  <a:pt x="8" y="157"/>
                  <a:pt x="12" y="153"/>
                  <a:pt x="17" y="153"/>
                </a:cubicBezTo>
                <a:cubicBezTo>
                  <a:pt x="21" y="153"/>
                  <a:pt x="25" y="157"/>
                  <a:pt x="25" y="161"/>
                </a:cubicBezTo>
                <a:cubicBezTo>
                  <a:pt x="25" y="166"/>
                  <a:pt x="21" y="170"/>
                  <a:pt x="17" y="170"/>
                </a:cubicBezTo>
                <a:close/>
              </a:path>
            </a:pathLst>
          </a:custGeom>
          <a:solidFill>
            <a:srgbClr val="13918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42"/>
          <p:cNvSpPr>
            <a:spLocks noEditPoints="1"/>
          </p:cNvSpPr>
          <p:nvPr/>
        </p:nvSpPr>
        <p:spPr bwMode="auto">
          <a:xfrm rot="9420000">
            <a:off x="4938734" y="3163857"/>
            <a:ext cx="454720" cy="2445796"/>
          </a:xfrm>
          <a:custGeom>
            <a:avLst/>
            <a:gdLst>
              <a:gd name="T0" fmla="*/ 25 w 33"/>
              <a:gd name="T1" fmla="*/ 147 h 178"/>
              <a:gd name="T2" fmla="*/ 22 w 33"/>
              <a:gd name="T3" fmla="*/ 57 h 178"/>
              <a:gd name="T4" fmla="*/ 31 w 33"/>
              <a:gd name="T5" fmla="*/ 57 h 178"/>
              <a:gd name="T6" fmla="*/ 17 w 33"/>
              <a:gd name="T7" fmla="*/ 0 h 178"/>
              <a:gd name="T8" fmla="*/ 2 w 33"/>
              <a:gd name="T9" fmla="*/ 57 h 178"/>
              <a:gd name="T10" fmla="*/ 12 w 33"/>
              <a:gd name="T11" fmla="*/ 57 h 178"/>
              <a:gd name="T12" fmla="*/ 9 w 33"/>
              <a:gd name="T13" fmla="*/ 147 h 178"/>
              <a:gd name="T14" fmla="*/ 0 w 33"/>
              <a:gd name="T15" fmla="*/ 161 h 178"/>
              <a:gd name="T16" fmla="*/ 17 w 33"/>
              <a:gd name="T17" fmla="*/ 178 h 178"/>
              <a:gd name="T18" fmla="*/ 33 w 33"/>
              <a:gd name="T19" fmla="*/ 161 h 178"/>
              <a:gd name="T20" fmla="*/ 25 w 33"/>
              <a:gd name="T21" fmla="*/ 147 h 178"/>
              <a:gd name="T22" fmla="*/ 17 w 33"/>
              <a:gd name="T23" fmla="*/ 170 h 178"/>
              <a:gd name="T24" fmla="*/ 8 w 33"/>
              <a:gd name="T25" fmla="*/ 161 h 178"/>
              <a:gd name="T26" fmla="*/ 17 w 33"/>
              <a:gd name="T27" fmla="*/ 153 h 178"/>
              <a:gd name="T28" fmla="*/ 25 w 33"/>
              <a:gd name="T29" fmla="*/ 161 h 178"/>
              <a:gd name="T30" fmla="*/ 17 w 33"/>
              <a:gd name="T31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178">
                <a:moveTo>
                  <a:pt x="25" y="147"/>
                </a:moveTo>
                <a:cubicBezTo>
                  <a:pt x="22" y="57"/>
                  <a:pt x="22" y="57"/>
                  <a:pt x="22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147"/>
                  <a:pt x="9" y="147"/>
                  <a:pt x="9" y="147"/>
                </a:cubicBezTo>
                <a:cubicBezTo>
                  <a:pt x="4" y="150"/>
                  <a:pt x="0" y="155"/>
                  <a:pt x="0" y="161"/>
                </a:cubicBezTo>
                <a:cubicBezTo>
                  <a:pt x="0" y="171"/>
                  <a:pt x="8" y="178"/>
                  <a:pt x="17" y="178"/>
                </a:cubicBezTo>
                <a:cubicBezTo>
                  <a:pt x="26" y="178"/>
                  <a:pt x="33" y="171"/>
                  <a:pt x="33" y="161"/>
                </a:cubicBezTo>
                <a:cubicBezTo>
                  <a:pt x="33" y="155"/>
                  <a:pt x="30" y="150"/>
                  <a:pt x="25" y="147"/>
                </a:cubicBezTo>
                <a:close/>
                <a:moveTo>
                  <a:pt x="17" y="170"/>
                </a:moveTo>
                <a:cubicBezTo>
                  <a:pt x="12" y="170"/>
                  <a:pt x="8" y="166"/>
                  <a:pt x="8" y="161"/>
                </a:cubicBezTo>
                <a:cubicBezTo>
                  <a:pt x="8" y="157"/>
                  <a:pt x="12" y="153"/>
                  <a:pt x="17" y="153"/>
                </a:cubicBezTo>
                <a:cubicBezTo>
                  <a:pt x="21" y="153"/>
                  <a:pt x="25" y="157"/>
                  <a:pt x="25" y="161"/>
                </a:cubicBezTo>
                <a:cubicBezTo>
                  <a:pt x="25" y="166"/>
                  <a:pt x="21" y="170"/>
                  <a:pt x="17" y="170"/>
                </a:cubicBezTo>
                <a:close/>
              </a:path>
            </a:pathLst>
          </a:custGeom>
          <a:solidFill>
            <a:srgbClr val="13918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42"/>
          <p:cNvSpPr>
            <a:spLocks noEditPoints="1"/>
          </p:cNvSpPr>
          <p:nvPr/>
        </p:nvSpPr>
        <p:spPr bwMode="auto">
          <a:xfrm rot="6720000" flipH="1">
            <a:off x="5490792" y="2638838"/>
            <a:ext cx="454720" cy="2445796"/>
          </a:xfrm>
          <a:custGeom>
            <a:avLst/>
            <a:gdLst>
              <a:gd name="T0" fmla="*/ 25 w 33"/>
              <a:gd name="T1" fmla="*/ 147 h 178"/>
              <a:gd name="T2" fmla="*/ 22 w 33"/>
              <a:gd name="T3" fmla="*/ 57 h 178"/>
              <a:gd name="T4" fmla="*/ 31 w 33"/>
              <a:gd name="T5" fmla="*/ 57 h 178"/>
              <a:gd name="T6" fmla="*/ 17 w 33"/>
              <a:gd name="T7" fmla="*/ 0 h 178"/>
              <a:gd name="T8" fmla="*/ 2 w 33"/>
              <a:gd name="T9" fmla="*/ 57 h 178"/>
              <a:gd name="T10" fmla="*/ 12 w 33"/>
              <a:gd name="T11" fmla="*/ 57 h 178"/>
              <a:gd name="T12" fmla="*/ 9 w 33"/>
              <a:gd name="T13" fmla="*/ 147 h 178"/>
              <a:gd name="T14" fmla="*/ 0 w 33"/>
              <a:gd name="T15" fmla="*/ 161 h 178"/>
              <a:gd name="T16" fmla="*/ 17 w 33"/>
              <a:gd name="T17" fmla="*/ 178 h 178"/>
              <a:gd name="T18" fmla="*/ 33 w 33"/>
              <a:gd name="T19" fmla="*/ 161 h 178"/>
              <a:gd name="T20" fmla="*/ 25 w 33"/>
              <a:gd name="T21" fmla="*/ 147 h 178"/>
              <a:gd name="T22" fmla="*/ 17 w 33"/>
              <a:gd name="T23" fmla="*/ 170 h 178"/>
              <a:gd name="T24" fmla="*/ 8 w 33"/>
              <a:gd name="T25" fmla="*/ 161 h 178"/>
              <a:gd name="T26" fmla="*/ 17 w 33"/>
              <a:gd name="T27" fmla="*/ 153 h 178"/>
              <a:gd name="T28" fmla="*/ 25 w 33"/>
              <a:gd name="T29" fmla="*/ 161 h 178"/>
              <a:gd name="T30" fmla="*/ 17 w 33"/>
              <a:gd name="T31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178">
                <a:moveTo>
                  <a:pt x="25" y="147"/>
                </a:moveTo>
                <a:cubicBezTo>
                  <a:pt x="22" y="57"/>
                  <a:pt x="22" y="57"/>
                  <a:pt x="22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147"/>
                  <a:pt x="9" y="147"/>
                  <a:pt x="9" y="147"/>
                </a:cubicBezTo>
                <a:cubicBezTo>
                  <a:pt x="4" y="150"/>
                  <a:pt x="0" y="155"/>
                  <a:pt x="0" y="161"/>
                </a:cubicBezTo>
                <a:cubicBezTo>
                  <a:pt x="0" y="171"/>
                  <a:pt x="8" y="178"/>
                  <a:pt x="17" y="178"/>
                </a:cubicBezTo>
                <a:cubicBezTo>
                  <a:pt x="26" y="178"/>
                  <a:pt x="33" y="171"/>
                  <a:pt x="33" y="161"/>
                </a:cubicBezTo>
                <a:cubicBezTo>
                  <a:pt x="33" y="155"/>
                  <a:pt x="30" y="150"/>
                  <a:pt x="25" y="147"/>
                </a:cubicBezTo>
                <a:close/>
                <a:moveTo>
                  <a:pt x="17" y="170"/>
                </a:moveTo>
                <a:cubicBezTo>
                  <a:pt x="12" y="170"/>
                  <a:pt x="8" y="166"/>
                  <a:pt x="8" y="161"/>
                </a:cubicBezTo>
                <a:cubicBezTo>
                  <a:pt x="8" y="157"/>
                  <a:pt x="12" y="153"/>
                  <a:pt x="17" y="153"/>
                </a:cubicBezTo>
                <a:cubicBezTo>
                  <a:pt x="21" y="153"/>
                  <a:pt x="25" y="157"/>
                  <a:pt x="25" y="161"/>
                </a:cubicBezTo>
                <a:cubicBezTo>
                  <a:pt x="25" y="166"/>
                  <a:pt x="21" y="170"/>
                  <a:pt x="17" y="170"/>
                </a:cubicBezTo>
                <a:close/>
              </a:path>
            </a:pathLst>
          </a:custGeom>
          <a:solidFill>
            <a:srgbClr val="13918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42"/>
          <p:cNvSpPr>
            <a:spLocks noEditPoints="1"/>
          </p:cNvSpPr>
          <p:nvPr/>
        </p:nvSpPr>
        <p:spPr bwMode="auto">
          <a:xfrm rot="3840000" flipH="1">
            <a:off x="5447915" y="1817239"/>
            <a:ext cx="454720" cy="2445796"/>
          </a:xfrm>
          <a:custGeom>
            <a:avLst/>
            <a:gdLst>
              <a:gd name="T0" fmla="*/ 25 w 33"/>
              <a:gd name="T1" fmla="*/ 147 h 178"/>
              <a:gd name="T2" fmla="*/ 22 w 33"/>
              <a:gd name="T3" fmla="*/ 57 h 178"/>
              <a:gd name="T4" fmla="*/ 31 w 33"/>
              <a:gd name="T5" fmla="*/ 57 h 178"/>
              <a:gd name="T6" fmla="*/ 17 w 33"/>
              <a:gd name="T7" fmla="*/ 0 h 178"/>
              <a:gd name="T8" fmla="*/ 2 w 33"/>
              <a:gd name="T9" fmla="*/ 57 h 178"/>
              <a:gd name="T10" fmla="*/ 12 w 33"/>
              <a:gd name="T11" fmla="*/ 57 h 178"/>
              <a:gd name="T12" fmla="*/ 9 w 33"/>
              <a:gd name="T13" fmla="*/ 147 h 178"/>
              <a:gd name="T14" fmla="*/ 0 w 33"/>
              <a:gd name="T15" fmla="*/ 161 h 178"/>
              <a:gd name="T16" fmla="*/ 17 w 33"/>
              <a:gd name="T17" fmla="*/ 178 h 178"/>
              <a:gd name="T18" fmla="*/ 33 w 33"/>
              <a:gd name="T19" fmla="*/ 161 h 178"/>
              <a:gd name="T20" fmla="*/ 25 w 33"/>
              <a:gd name="T21" fmla="*/ 147 h 178"/>
              <a:gd name="T22" fmla="*/ 17 w 33"/>
              <a:gd name="T23" fmla="*/ 170 h 178"/>
              <a:gd name="T24" fmla="*/ 8 w 33"/>
              <a:gd name="T25" fmla="*/ 161 h 178"/>
              <a:gd name="T26" fmla="*/ 17 w 33"/>
              <a:gd name="T27" fmla="*/ 153 h 178"/>
              <a:gd name="T28" fmla="*/ 25 w 33"/>
              <a:gd name="T29" fmla="*/ 161 h 178"/>
              <a:gd name="T30" fmla="*/ 17 w 33"/>
              <a:gd name="T31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178">
                <a:moveTo>
                  <a:pt x="25" y="147"/>
                </a:moveTo>
                <a:cubicBezTo>
                  <a:pt x="22" y="57"/>
                  <a:pt x="22" y="57"/>
                  <a:pt x="22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147"/>
                  <a:pt x="9" y="147"/>
                  <a:pt x="9" y="147"/>
                </a:cubicBezTo>
                <a:cubicBezTo>
                  <a:pt x="4" y="150"/>
                  <a:pt x="0" y="155"/>
                  <a:pt x="0" y="161"/>
                </a:cubicBezTo>
                <a:cubicBezTo>
                  <a:pt x="0" y="171"/>
                  <a:pt x="8" y="178"/>
                  <a:pt x="17" y="178"/>
                </a:cubicBezTo>
                <a:cubicBezTo>
                  <a:pt x="26" y="178"/>
                  <a:pt x="33" y="171"/>
                  <a:pt x="33" y="161"/>
                </a:cubicBezTo>
                <a:cubicBezTo>
                  <a:pt x="33" y="155"/>
                  <a:pt x="30" y="150"/>
                  <a:pt x="25" y="147"/>
                </a:cubicBezTo>
                <a:close/>
                <a:moveTo>
                  <a:pt x="17" y="170"/>
                </a:moveTo>
                <a:cubicBezTo>
                  <a:pt x="12" y="170"/>
                  <a:pt x="8" y="166"/>
                  <a:pt x="8" y="161"/>
                </a:cubicBezTo>
                <a:cubicBezTo>
                  <a:pt x="8" y="157"/>
                  <a:pt x="12" y="153"/>
                  <a:pt x="17" y="153"/>
                </a:cubicBezTo>
                <a:cubicBezTo>
                  <a:pt x="21" y="153"/>
                  <a:pt x="25" y="157"/>
                  <a:pt x="25" y="161"/>
                </a:cubicBezTo>
                <a:cubicBezTo>
                  <a:pt x="25" y="166"/>
                  <a:pt x="21" y="170"/>
                  <a:pt x="17" y="170"/>
                </a:cubicBezTo>
                <a:close/>
              </a:path>
            </a:pathLst>
          </a:custGeom>
          <a:solidFill>
            <a:srgbClr val="13918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42"/>
          <p:cNvSpPr>
            <a:spLocks noEditPoints="1"/>
          </p:cNvSpPr>
          <p:nvPr/>
        </p:nvSpPr>
        <p:spPr bwMode="auto">
          <a:xfrm rot="12600000">
            <a:off x="4082290" y="3110191"/>
            <a:ext cx="454720" cy="2445796"/>
          </a:xfrm>
          <a:custGeom>
            <a:avLst/>
            <a:gdLst>
              <a:gd name="T0" fmla="*/ 25 w 33"/>
              <a:gd name="T1" fmla="*/ 147 h 178"/>
              <a:gd name="T2" fmla="*/ 22 w 33"/>
              <a:gd name="T3" fmla="*/ 57 h 178"/>
              <a:gd name="T4" fmla="*/ 31 w 33"/>
              <a:gd name="T5" fmla="*/ 57 h 178"/>
              <a:gd name="T6" fmla="*/ 17 w 33"/>
              <a:gd name="T7" fmla="*/ 0 h 178"/>
              <a:gd name="T8" fmla="*/ 2 w 33"/>
              <a:gd name="T9" fmla="*/ 57 h 178"/>
              <a:gd name="T10" fmla="*/ 12 w 33"/>
              <a:gd name="T11" fmla="*/ 57 h 178"/>
              <a:gd name="T12" fmla="*/ 9 w 33"/>
              <a:gd name="T13" fmla="*/ 147 h 178"/>
              <a:gd name="T14" fmla="*/ 0 w 33"/>
              <a:gd name="T15" fmla="*/ 161 h 178"/>
              <a:gd name="T16" fmla="*/ 17 w 33"/>
              <a:gd name="T17" fmla="*/ 178 h 178"/>
              <a:gd name="T18" fmla="*/ 33 w 33"/>
              <a:gd name="T19" fmla="*/ 161 h 178"/>
              <a:gd name="T20" fmla="*/ 25 w 33"/>
              <a:gd name="T21" fmla="*/ 147 h 178"/>
              <a:gd name="T22" fmla="*/ 17 w 33"/>
              <a:gd name="T23" fmla="*/ 170 h 178"/>
              <a:gd name="T24" fmla="*/ 8 w 33"/>
              <a:gd name="T25" fmla="*/ 161 h 178"/>
              <a:gd name="T26" fmla="*/ 17 w 33"/>
              <a:gd name="T27" fmla="*/ 153 h 178"/>
              <a:gd name="T28" fmla="*/ 25 w 33"/>
              <a:gd name="T29" fmla="*/ 161 h 178"/>
              <a:gd name="T30" fmla="*/ 17 w 33"/>
              <a:gd name="T31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178">
                <a:moveTo>
                  <a:pt x="25" y="147"/>
                </a:moveTo>
                <a:cubicBezTo>
                  <a:pt x="22" y="57"/>
                  <a:pt x="22" y="57"/>
                  <a:pt x="22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147"/>
                  <a:pt x="9" y="147"/>
                  <a:pt x="9" y="147"/>
                </a:cubicBezTo>
                <a:cubicBezTo>
                  <a:pt x="4" y="150"/>
                  <a:pt x="0" y="155"/>
                  <a:pt x="0" y="161"/>
                </a:cubicBezTo>
                <a:cubicBezTo>
                  <a:pt x="0" y="171"/>
                  <a:pt x="8" y="178"/>
                  <a:pt x="17" y="178"/>
                </a:cubicBezTo>
                <a:cubicBezTo>
                  <a:pt x="26" y="178"/>
                  <a:pt x="33" y="171"/>
                  <a:pt x="33" y="161"/>
                </a:cubicBezTo>
                <a:cubicBezTo>
                  <a:pt x="33" y="155"/>
                  <a:pt x="30" y="150"/>
                  <a:pt x="25" y="147"/>
                </a:cubicBezTo>
                <a:close/>
                <a:moveTo>
                  <a:pt x="17" y="170"/>
                </a:moveTo>
                <a:cubicBezTo>
                  <a:pt x="12" y="170"/>
                  <a:pt x="8" y="166"/>
                  <a:pt x="8" y="161"/>
                </a:cubicBezTo>
                <a:cubicBezTo>
                  <a:pt x="8" y="157"/>
                  <a:pt x="12" y="153"/>
                  <a:pt x="17" y="153"/>
                </a:cubicBezTo>
                <a:cubicBezTo>
                  <a:pt x="21" y="153"/>
                  <a:pt x="25" y="157"/>
                  <a:pt x="25" y="161"/>
                </a:cubicBezTo>
                <a:cubicBezTo>
                  <a:pt x="25" y="166"/>
                  <a:pt x="21" y="170"/>
                  <a:pt x="17" y="170"/>
                </a:cubicBezTo>
                <a:close/>
              </a:path>
            </a:pathLst>
          </a:custGeom>
          <a:solidFill>
            <a:srgbClr val="13918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42"/>
          <p:cNvSpPr>
            <a:spLocks noEditPoints="1"/>
          </p:cNvSpPr>
          <p:nvPr/>
        </p:nvSpPr>
        <p:spPr bwMode="auto">
          <a:xfrm rot="18120000">
            <a:off x="3734083" y="1723221"/>
            <a:ext cx="454720" cy="2445796"/>
          </a:xfrm>
          <a:custGeom>
            <a:avLst/>
            <a:gdLst>
              <a:gd name="T0" fmla="*/ 25 w 33"/>
              <a:gd name="T1" fmla="*/ 147 h 178"/>
              <a:gd name="T2" fmla="*/ 22 w 33"/>
              <a:gd name="T3" fmla="*/ 57 h 178"/>
              <a:gd name="T4" fmla="*/ 31 w 33"/>
              <a:gd name="T5" fmla="*/ 57 h 178"/>
              <a:gd name="T6" fmla="*/ 17 w 33"/>
              <a:gd name="T7" fmla="*/ 0 h 178"/>
              <a:gd name="T8" fmla="*/ 2 w 33"/>
              <a:gd name="T9" fmla="*/ 57 h 178"/>
              <a:gd name="T10" fmla="*/ 12 w 33"/>
              <a:gd name="T11" fmla="*/ 57 h 178"/>
              <a:gd name="T12" fmla="*/ 9 w 33"/>
              <a:gd name="T13" fmla="*/ 147 h 178"/>
              <a:gd name="T14" fmla="*/ 0 w 33"/>
              <a:gd name="T15" fmla="*/ 161 h 178"/>
              <a:gd name="T16" fmla="*/ 17 w 33"/>
              <a:gd name="T17" fmla="*/ 178 h 178"/>
              <a:gd name="T18" fmla="*/ 33 w 33"/>
              <a:gd name="T19" fmla="*/ 161 h 178"/>
              <a:gd name="T20" fmla="*/ 25 w 33"/>
              <a:gd name="T21" fmla="*/ 147 h 178"/>
              <a:gd name="T22" fmla="*/ 17 w 33"/>
              <a:gd name="T23" fmla="*/ 170 h 178"/>
              <a:gd name="T24" fmla="*/ 8 w 33"/>
              <a:gd name="T25" fmla="*/ 161 h 178"/>
              <a:gd name="T26" fmla="*/ 17 w 33"/>
              <a:gd name="T27" fmla="*/ 153 h 178"/>
              <a:gd name="T28" fmla="*/ 25 w 33"/>
              <a:gd name="T29" fmla="*/ 161 h 178"/>
              <a:gd name="T30" fmla="*/ 17 w 33"/>
              <a:gd name="T31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178">
                <a:moveTo>
                  <a:pt x="25" y="147"/>
                </a:moveTo>
                <a:cubicBezTo>
                  <a:pt x="22" y="57"/>
                  <a:pt x="22" y="57"/>
                  <a:pt x="22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147"/>
                  <a:pt x="9" y="147"/>
                  <a:pt x="9" y="147"/>
                </a:cubicBezTo>
                <a:cubicBezTo>
                  <a:pt x="4" y="150"/>
                  <a:pt x="0" y="155"/>
                  <a:pt x="0" y="161"/>
                </a:cubicBezTo>
                <a:cubicBezTo>
                  <a:pt x="0" y="171"/>
                  <a:pt x="8" y="178"/>
                  <a:pt x="17" y="178"/>
                </a:cubicBezTo>
                <a:cubicBezTo>
                  <a:pt x="26" y="178"/>
                  <a:pt x="33" y="171"/>
                  <a:pt x="33" y="161"/>
                </a:cubicBezTo>
                <a:cubicBezTo>
                  <a:pt x="33" y="155"/>
                  <a:pt x="30" y="150"/>
                  <a:pt x="25" y="147"/>
                </a:cubicBezTo>
                <a:close/>
                <a:moveTo>
                  <a:pt x="17" y="170"/>
                </a:moveTo>
                <a:cubicBezTo>
                  <a:pt x="12" y="170"/>
                  <a:pt x="8" y="166"/>
                  <a:pt x="8" y="161"/>
                </a:cubicBezTo>
                <a:cubicBezTo>
                  <a:pt x="8" y="157"/>
                  <a:pt x="12" y="153"/>
                  <a:pt x="17" y="153"/>
                </a:cubicBezTo>
                <a:cubicBezTo>
                  <a:pt x="21" y="153"/>
                  <a:pt x="25" y="157"/>
                  <a:pt x="25" y="161"/>
                </a:cubicBezTo>
                <a:cubicBezTo>
                  <a:pt x="25" y="166"/>
                  <a:pt x="21" y="170"/>
                  <a:pt x="17" y="170"/>
                </a:cubicBezTo>
                <a:close/>
              </a:path>
            </a:pathLst>
          </a:custGeom>
          <a:solidFill>
            <a:srgbClr val="13918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42"/>
          <p:cNvSpPr>
            <a:spLocks noEditPoints="1"/>
          </p:cNvSpPr>
          <p:nvPr/>
        </p:nvSpPr>
        <p:spPr bwMode="auto">
          <a:xfrm rot="1620000">
            <a:off x="4996098" y="1366409"/>
            <a:ext cx="454720" cy="2445796"/>
          </a:xfrm>
          <a:custGeom>
            <a:avLst/>
            <a:gdLst>
              <a:gd name="T0" fmla="*/ 25 w 33"/>
              <a:gd name="T1" fmla="*/ 147 h 178"/>
              <a:gd name="T2" fmla="*/ 22 w 33"/>
              <a:gd name="T3" fmla="*/ 57 h 178"/>
              <a:gd name="T4" fmla="*/ 31 w 33"/>
              <a:gd name="T5" fmla="*/ 57 h 178"/>
              <a:gd name="T6" fmla="*/ 17 w 33"/>
              <a:gd name="T7" fmla="*/ 0 h 178"/>
              <a:gd name="T8" fmla="*/ 2 w 33"/>
              <a:gd name="T9" fmla="*/ 57 h 178"/>
              <a:gd name="T10" fmla="*/ 12 w 33"/>
              <a:gd name="T11" fmla="*/ 57 h 178"/>
              <a:gd name="T12" fmla="*/ 9 w 33"/>
              <a:gd name="T13" fmla="*/ 147 h 178"/>
              <a:gd name="T14" fmla="*/ 0 w 33"/>
              <a:gd name="T15" fmla="*/ 161 h 178"/>
              <a:gd name="T16" fmla="*/ 17 w 33"/>
              <a:gd name="T17" fmla="*/ 178 h 178"/>
              <a:gd name="T18" fmla="*/ 33 w 33"/>
              <a:gd name="T19" fmla="*/ 161 h 178"/>
              <a:gd name="T20" fmla="*/ 25 w 33"/>
              <a:gd name="T21" fmla="*/ 147 h 178"/>
              <a:gd name="T22" fmla="*/ 17 w 33"/>
              <a:gd name="T23" fmla="*/ 170 h 178"/>
              <a:gd name="T24" fmla="*/ 8 w 33"/>
              <a:gd name="T25" fmla="*/ 161 h 178"/>
              <a:gd name="T26" fmla="*/ 17 w 33"/>
              <a:gd name="T27" fmla="*/ 153 h 178"/>
              <a:gd name="T28" fmla="*/ 25 w 33"/>
              <a:gd name="T29" fmla="*/ 161 h 178"/>
              <a:gd name="T30" fmla="*/ 17 w 33"/>
              <a:gd name="T31" fmla="*/ 17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" h="178">
                <a:moveTo>
                  <a:pt x="25" y="147"/>
                </a:moveTo>
                <a:cubicBezTo>
                  <a:pt x="22" y="57"/>
                  <a:pt x="22" y="57"/>
                  <a:pt x="22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17" y="0"/>
                  <a:pt x="17" y="0"/>
                  <a:pt x="17" y="0"/>
                </a:cubicBezTo>
                <a:cubicBezTo>
                  <a:pt x="2" y="57"/>
                  <a:pt x="2" y="57"/>
                  <a:pt x="2" y="57"/>
                </a:cubicBezTo>
                <a:cubicBezTo>
                  <a:pt x="12" y="57"/>
                  <a:pt x="12" y="57"/>
                  <a:pt x="12" y="57"/>
                </a:cubicBezTo>
                <a:cubicBezTo>
                  <a:pt x="9" y="147"/>
                  <a:pt x="9" y="147"/>
                  <a:pt x="9" y="147"/>
                </a:cubicBezTo>
                <a:cubicBezTo>
                  <a:pt x="4" y="150"/>
                  <a:pt x="0" y="155"/>
                  <a:pt x="0" y="161"/>
                </a:cubicBezTo>
                <a:cubicBezTo>
                  <a:pt x="0" y="171"/>
                  <a:pt x="8" y="178"/>
                  <a:pt x="17" y="178"/>
                </a:cubicBezTo>
                <a:cubicBezTo>
                  <a:pt x="26" y="178"/>
                  <a:pt x="33" y="171"/>
                  <a:pt x="33" y="161"/>
                </a:cubicBezTo>
                <a:cubicBezTo>
                  <a:pt x="33" y="155"/>
                  <a:pt x="30" y="150"/>
                  <a:pt x="25" y="147"/>
                </a:cubicBezTo>
                <a:close/>
                <a:moveTo>
                  <a:pt x="17" y="170"/>
                </a:moveTo>
                <a:cubicBezTo>
                  <a:pt x="12" y="170"/>
                  <a:pt x="8" y="166"/>
                  <a:pt x="8" y="161"/>
                </a:cubicBezTo>
                <a:cubicBezTo>
                  <a:pt x="8" y="157"/>
                  <a:pt x="12" y="153"/>
                  <a:pt x="17" y="153"/>
                </a:cubicBezTo>
                <a:cubicBezTo>
                  <a:pt x="21" y="153"/>
                  <a:pt x="25" y="157"/>
                  <a:pt x="25" y="161"/>
                </a:cubicBezTo>
                <a:cubicBezTo>
                  <a:pt x="25" y="166"/>
                  <a:pt x="21" y="170"/>
                  <a:pt x="17" y="170"/>
                </a:cubicBezTo>
                <a:close/>
              </a:path>
            </a:pathLst>
          </a:custGeom>
          <a:solidFill>
            <a:srgbClr val="13918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8929" y="6494398"/>
            <a:ext cx="34623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rgbClr val="000000"/>
                </a:solidFill>
                <a:latin typeface="PFBagueSansPro"/>
              </a:rPr>
              <a:t>Джерело:</a:t>
            </a:r>
            <a:r>
              <a:rPr lang="uk-UA" sz="1200" dirty="0">
                <a:solidFill>
                  <a:srgbClr val="000000"/>
                </a:solidFill>
                <a:latin typeface="PFBagueSansPro"/>
              </a:rPr>
              <a:t> </a:t>
            </a:r>
            <a:r>
              <a:rPr lang="la-Latn" sz="1200" dirty="0">
                <a:solidFill>
                  <a:srgbClr val="0077CC"/>
                </a:solidFill>
                <a:latin typeface="PFBagueSansPro"/>
                <a:hlinkClick r:id="rId2"/>
              </a:rPr>
              <a:t>http://www.factroom.ru/facts/32561</a:t>
            </a:r>
            <a:endParaRPr lang="uk-UA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242305" y="2394658"/>
            <a:ext cx="2715821" cy="120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uk-UA" sz="2400" smtClean="0">
                <a:latin typeface="Arial" pitchFamily="34" charset="0"/>
                <a:cs typeface="Arial" pitchFamily="34" charset="0"/>
              </a:rPr>
              <a:t>кожну хвилину в усьому свiтi завантажується 47 000 додаткiв</a:t>
            </a:r>
            <a:endParaRPr lang="uk-UA" sz="2400">
              <a:solidFill>
                <a:srgbClr val="DF7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88298" y="2819141"/>
            <a:ext cx="2517193" cy="10935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75000"/>
              </a:lnSpc>
            </a:pP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за хвилину </a:t>
            </a:r>
          </a:p>
          <a:p>
            <a:pPr>
              <a:lnSpc>
                <a:spcPct val="75000"/>
              </a:lnSpc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Програється</a:t>
            </a:r>
          </a:p>
          <a:p>
            <a:pPr>
              <a:lnSpc>
                <a:spcPct val="75000"/>
              </a:lnSpc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1 300 000 роликів на </a:t>
            </a:r>
            <a:r>
              <a:rPr lang="uk-UA" sz="2400" dirty="0" err="1" smtClean="0">
                <a:latin typeface="Arial" pitchFamily="34" charset="0"/>
                <a:cs typeface="Arial" pitchFamily="34" charset="0"/>
              </a:rPr>
              <a:t>Youtube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29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8" grpId="0" animBg="1"/>
      <p:bldP spid="39" grpId="0"/>
      <p:bldP spid="41" grpId="0"/>
      <p:bldP spid="65" grpId="0" animBg="1"/>
      <p:bldP spid="95" grpId="0"/>
      <p:bldP spid="121" grpId="0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40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96261" y="374900"/>
            <a:ext cx="8551480" cy="6260905"/>
          </a:xfrm>
          <a:prstGeom prst="roundRect">
            <a:avLst>
              <a:gd name="adj" fmla="val 2062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Якості новинного матеріалу, що привертають увагу аудиторії:</a:t>
            </a:r>
            <a:endParaRPr lang="ru-RU" sz="25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5000"/>
              </a:lnSpc>
            </a:pP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- близькість теми новини (просторова або тимчасова, асоціативна, близькість за інтересами і т. </a:t>
            </a:r>
            <a:r>
              <a:rPr lang="uk-UA" sz="2500" dirty="0" err="1">
                <a:latin typeface="Arial" charset="0"/>
                <a:ea typeface="Arial" charset="0"/>
                <a:cs typeface="Arial" charset="0"/>
              </a:rPr>
              <a:t>д</a:t>
            </a: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.);</a:t>
            </a:r>
            <a:endParaRPr lang="ru-RU" sz="25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5000"/>
              </a:lnSpc>
            </a:pP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- своєчасність (адекватність повідомляються відомостей до загального контексту актуальних для аудиторії питань);</a:t>
            </a:r>
            <a:endParaRPr lang="ru-RU" sz="25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5000"/>
              </a:lnSpc>
            </a:pP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- вплив новини на подальші дії аудиторії (спроможність сполучення пробудити інтерес до порушеної теми, обумовити пошук додаткової інформації);</a:t>
            </a:r>
            <a:endParaRPr lang="ru-RU" sz="25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5000"/>
              </a:lnSpc>
            </a:pP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- конфліктність (наявність в повідомленні протиріччя, конфлікту в найширшому розумінні);</a:t>
            </a:r>
            <a:endParaRPr lang="ru-RU" sz="25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5000"/>
              </a:lnSpc>
            </a:pP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- неординарність (наявність в матеріалі незвичайних, курйозних фактів, розповіді про екстравагантних вчинках, </a:t>
            </a:r>
            <a:r>
              <a:rPr lang="uk-UA" sz="2500" dirty="0" err="1">
                <a:latin typeface="Arial" charset="0"/>
                <a:ea typeface="Arial" charset="0"/>
                <a:cs typeface="Arial" charset="0"/>
              </a:rPr>
              <a:t>інтригуючий</a:t>
            </a: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 сюжет);</a:t>
            </a:r>
            <a:endParaRPr lang="ru-RU" sz="25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5000"/>
              </a:lnSpc>
            </a:pP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- персоніфікація (згадка імен відомих людей, звернення безпосередньо до споживача інформації);</a:t>
            </a:r>
            <a:endParaRPr lang="ru-RU" sz="25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85000"/>
              </a:lnSpc>
            </a:pPr>
            <a:r>
              <a:rPr lang="uk-UA" sz="2500" dirty="0">
                <a:latin typeface="Arial" charset="0"/>
                <a:ea typeface="Arial" charset="0"/>
                <a:cs typeface="Arial" charset="0"/>
              </a:rPr>
              <a:t> - інформаційна насиченість (вміння вкласти в мінімальний обсяг максимум інформації</a:t>
            </a:r>
            <a:r>
              <a:rPr lang="uk-UA" sz="2500" dirty="0" smtClean="0">
                <a:latin typeface="Arial" charset="0"/>
                <a:ea typeface="Arial" charset="0"/>
                <a:cs typeface="Arial" charset="0"/>
              </a:rPr>
              <a:t>).</a:t>
            </a:r>
            <a:endParaRPr lang="ru-RU" sz="25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0" y="1"/>
            <a:ext cx="9143999" cy="3210405"/>
          </a:xfrm>
          <a:prstGeom prst="rect">
            <a:avLst/>
          </a:prstGeom>
          <a:solidFill>
            <a:srgbClr val="F5C586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933450" y="2173818"/>
            <a:ext cx="7086600" cy="2614613"/>
            <a:chOff x="720" y="996"/>
            <a:chExt cx="4464" cy="1647"/>
          </a:xfrm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1579" y="1551"/>
              <a:ext cx="117" cy="114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26" y="68"/>
                </a:cxn>
                <a:cxn ang="0">
                  <a:pos x="70" y="18"/>
                </a:cxn>
                <a:cxn ang="0">
                  <a:pos x="26" y="0"/>
                </a:cxn>
                <a:cxn ang="0">
                  <a:pos x="0" y="46"/>
                </a:cxn>
              </a:cxnLst>
              <a:rect l="0" t="0" r="r" b="b"/>
              <a:pathLst>
                <a:path w="70" h="68">
                  <a:moveTo>
                    <a:pt x="0" y="46"/>
                  </a:moveTo>
                  <a:cubicBezTo>
                    <a:pt x="0" y="48"/>
                    <a:pt x="11" y="55"/>
                    <a:pt x="26" y="68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46"/>
                  </a:ln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1696" y="1551"/>
              <a:ext cx="107" cy="114"/>
            </a:xfrm>
            <a:custGeom>
              <a:avLst/>
              <a:gdLst/>
              <a:ahLst/>
              <a:cxnLst>
                <a:cxn ang="0">
                  <a:pos x="64" y="46"/>
                </a:cxn>
                <a:cxn ang="0">
                  <a:pos x="44" y="0"/>
                </a:cxn>
                <a:cxn ang="0">
                  <a:pos x="0" y="18"/>
                </a:cxn>
                <a:cxn ang="0">
                  <a:pos x="44" y="68"/>
                </a:cxn>
                <a:cxn ang="0">
                  <a:pos x="64" y="46"/>
                </a:cxn>
              </a:cxnLst>
              <a:rect l="0" t="0" r="r" b="b"/>
              <a:pathLst>
                <a:path w="64" h="68">
                  <a:moveTo>
                    <a:pt x="64" y="46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4" y="68"/>
                    <a:pt x="44" y="68"/>
                    <a:pt x="44" y="68"/>
                  </a:cubicBezTo>
                  <a:cubicBezTo>
                    <a:pt x="53" y="55"/>
                    <a:pt x="64" y="48"/>
                    <a:pt x="64" y="46"/>
                  </a:cubicBez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1416" y="1643"/>
              <a:ext cx="252" cy="306"/>
            </a:xfrm>
            <a:custGeom>
              <a:avLst/>
              <a:gdLst/>
              <a:ahLst/>
              <a:cxnLst>
                <a:cxn ang="0">
                  <a:pos x="98" y="72"/>
                </a:cxn>
                <a:cxn ang="0">
                  <a:pos x="82" y="62"/>
                </a:cxn>
                <a:cxn ang="0">
                  <a:pos x="90" y="62"/>
                </a:cxn>
                <a:cxn ang="0">
                  <a:pos x="82" y="57"/>
                </a:cxn>
                <a:cxn ang="0">
                  <a:pos x="86" y="0"/>
                </a:cxn>
                <a:cxn ang="0">
                  <a:pos x="57" y="7"/>
                </a:cxn>
                <a:cxn ang="0">
                  <a:pos x="0" y="88"/>
                </a:cxn>
                <a:cxn ang="0">
                  <a:pos x="0" y="143"/>
                </a:cxn>
                <a:cxn ang="0">
                  <a:pos x="151" y="183"/>
                </a:cxn>
                <a:cxn ang="0">
                  <a:pos x="151" y="173"/>
                </a:cxn>
                <a:cxn ang="0">
                  <a:pos x="98" y="72"/>
                </a:cxn>
              </a:cxnLst>
              <a:rect l="0" t="0" r="r" b="b"/>
              <a:pathLst>
                <a:path w="151" h="183">
                  <a:moveTo>
                    <a:pt x="98" y="72"/>
                  </a:moveTo>
                  <a:cubicBezTo>
                    <a:pt x="82" y="62"/>
                    <a:pt x="82" y="62"/>
                    <a:pt x="82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8" y="4"/>
                    <a:pt x="67" y="7"/>
                    <a:pt x="57" y="7"/>
                  </a:cubicBezTo>
                  <a:cubicBezTo>
                    <a:pt x="28" y="7"/>
                    <a:pt x="0" y="41"/>
                    <a:pt x="0" y="8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83"/>
                    <a:pt x="98" y="183"/>
                    <a:pt x="151" y="183"/>
                  </a:cubicBezTo>
                  <a:cubicBezTo>
                    <a:pt x="151" y="180"/>
                    <a:pt x="151" y="176"/>
                    <a:pt x="151" y="173"/>
                  </a:cubicBezTo>
                  <a:cubicBezTo>
                    <a:pt x="135" y="136"/>
                    <a:pt x="109" y="82"/>
                    <a:pt x="98" y="72"/>
                  </a:cubicBez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"/>
            <p:cNvSpPr>
              <a:spLocks/>
            </p:cNvSpPr>
            <p:nvPr/>
          </p:nvSpPr>
          <p:spPr bwMode="auto">
            <a:xfrm>
              <a:off x="1709" y="1643"/>
              <a:ext cx="257" cy="306"/>
            </a:xfrm>
            <a:custGeom>
              <a:avLst/>
              <a:gdLst/>
              <a:ahLst/>
              <a:cxnLst>
                <a:cxn ang="0">
                  <a:pos x="96" y="7"/>
                </a:cxn>
                <a:cxn ang="0">
                  <a:pos x="70" y="0"/>
                </a:cxn>
                <a:cxn ang="0">
                  <a:pos x="72" y="57"/>
                </a:cxn>
                <a:cxn ang="0">
                  <a:pos x="61" y="62"/>
                </a:cxn>
                <a:cxn ang="0">
                  <a:pos x="72" y="62"/>
                </a:cxn>
                <a:cxn ang="0">
                  <a:pos x="56" y="72"/>
                </a:cxn>
                <a:cxn ang="0">
                  <a:pos x="0" y="173"/>
                </a:cxn>
                <a:cxn ang="0">
                  <a:pos x="0" y="183"/>
                </a:cxn>
                <a:cxn ang="0">
                  <a:pos x="154" y="143"/>
                </a:cxn>
                <a:cxn ang="0">
                  <a:pos x="154" y="88"/>
                </a:cxn>
                <a:cxn ang="0">
                  <a:pos x="96" y="7"/>
                </a:cxn>
              </a:cxnLst>
              <a:rect l="0" t="0" r="r" b="b"/>
              <a:pathLst>
                <a:path w="154" h="183">
                  <a:moveTo>
                    <a:pt x="96" y="7"/>
                  </a:moveTo>
                  <a:cubicBezTo>
                    <a:pt x="85" y="7"/>
                    <a:pt x="77" y="4"/>
                    <a:pt x="70" y="0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72" y="62"/>
                    <a:pt x="72" y="62"/>
                    <a:pt x="72" y="62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41" y="82"/>
                    <a:pt x="17" y="136"/>
                    <a:pt x="0" y="173"/>
                  </a:cubicBezTo>
                  <a:cubicBezTo>
                    <a:pt x="0" y="176"/>
                    <a:pt x="0" y="180"/>
                    <a:pt x="0" y="183"/>
                  </a:cubicBezTo>
                  <a:cubicBezTo>
                    <a:pt x="51" y="183"/>
                    <a:pt x="154" y="183"/>
                    <a:pt x="154" y="143"/>
                  </a:cubicBezTo>
                  <a:cubicBezTo>
                    <a:pt x="154" y="88"/>
                    <a:pt x="154" y="88"/>
                    <a:pt x="154" y="88"/>
                  </a:cubicBezTo>
                  <a:cubicBezTo>
                    <a:pt x="154" y="41"/>
                    <a:pt x="131" y="7"/>
                    <a:pt x="96" y="7"/>
                  </a:cubicBez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9"/>
            <p:cNvSpPr>
              <a:spLocks/>
            </p:cNvSpPr>
            <p:nvPr/>
          </p:nvSpPr>
          <p:spPr bwMode="auto">
            <a:xfrm>
              <a:off x="1553" y="1631"/>
              <a:ext cx="267" cy="318"/>
            </a:xfrm>
            <a:custGeom>
              <a:avLst/>
              <a:gdLst/>
              <a:ahLst/>
              <a:cxnLst>
                <a:cxn ang="0">
                  <a:pos x="86" y="180"/>
                </a:cxn>
                <a:cxn ang="0">
                  <a:pos x="141" y="76"/>
                </a:cxn>
                <a:cxn ang="0">
                  <a:pos x="122" y="76"/>
                </a:cxn>
                <a:cxn ang="0">
                  <a:pos x="160" y="61"/>
                </a:cxn>
                <a:cxn ang="0">
                  <a:pos x="151" y="0"/>
                </a:cxn>
                <a:cxn ang="0">
                  <a:pos x="82" y="129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61"/>
                </a:cxn>
                <a:cxn ang="0">
                  <a:pos x="38" y="76"/>
                </a:cxn>
                <a:cxn ang="0">
                  <a:pos x="15" y="76"/>
                </a:cxn>
                <a:cxn ang="0">
                  <a:pos x="74" y="180"/>
                </a:cxn>
                <a:cxn ang="0">
                  <a:pos x="74" y="190"/>
                </a:cxn>
                <a:cxn ang="0">
                  <a:pos x="82" y="190"/>
                </a:cxn>
                <a:cxn ang="0">
                  <a:pos x="86" y="190"/>
                </a:cxn>
                <a:cxn ang="0">
                  <a:pos x="86" y="180"/>
                </a:cxn>
              </a:cxnLst>
              <a:rect l="0" t="0" r="r" b="b"/>
              <a:pathLst>
                <a:path w="160" h="190">
                  <a:moveTo>
                    <a:pt x="86" y="180"/>
                  </a:moveTo>
                  <a:cubicBezTo>
                    <a:pt x="94" y="154"/>
                    <a:pt x="126" y="86"/>
                    <a:pt x="141" y="76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60" y="61"/>
                    <a:pt x="160" y="61"/>
                    <a:pt x="160" y="61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96" y="35"/>
                    <a:pt x="82" y="129"/>
                  </a:cubicBezTo>
                  <a:cubicBezTo>
                    <a:pt x="64" y="41"/>
                    <a:pt x="12" y="7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33" y="86"/>
                    <a:pt x="64" y="154"/>
                    <a:pt x="74" y="180"/>
                  </a:cubicBezTo>
                  <a:cubicBezTo>
                    <a:pt x="74" y="183"/>
                    <a:pt x="74" y="187"/>
                    <a:pt x="74" y="190"/>
                  </a:cubicBezTo>
                  <a:cubicBezTo>
                    <a:pt x="82" y="190"/>
                    <a:pt x="82" y="190"/>
                    <a:pt x="82" y="190"/>
                  </a:cubicBezTo>
                  <a:cubicBezTo>
                    <a:pt x="86" y="190"/>
                    <a:pt x="86" y="190"/>
                    <a:pt x="86" y="190"/>
                  </a:cubicBezTo>
                  <a:cubicBezTo>
                    <a:pt x="86" y="187"/>
                    <a:pt x="86" y="183"/>
                    <a:pt x="86" y="180"/>
                  </a:cubicBez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"/>
            <p:cNvSpPr>
              <a:spLocks/>
            </p:cNvSpPr>
            <p:nvPr/>
          </p:nvSpPr>
          <p:spPr bwMode="auto">
            <a:xfrm>
              <a:off x="1576" y="1596"/>
              <a:ext cx="88" cy="77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2"/>
                </a:cxn>
                <a:cxn ang="0">
                  <a:pos x="48" y="77"/>
                </a:cxn>
                <a:cxn ang="0">
                  <a:pos x="88" y="42"/>
                </a:cxn>
                <a:cxn ang="0">
                  <a:pos x="48" y="0"/>
                </a:cxn>
              </a:cxnLst>
              <a:rect l="0" t="0" r="r" b="b"/>
              <a:pathLst>
                <a:path w="88" h="77">
                  <a:moveTo>
                    <a:pt x="48" y="0"/>
                  </a:moveTo>
                  <a:lnTo>
                    <a:pt x="0" y="42"/>
                  </a:lnTo>
                  <a:lnTo>
                    <a:pt x="48" y="77"/>
                  </a:lnTo>
                  <a:lnTo>
                    <a:pt x="88" y="4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auto">
            <a:xfrm>
              <a:off x="1637" y="1650"/>
              <a:ext cx="54" cy="56"/>
            </a:xfrm>
            <a:custGeom>
              <a:avLst/>
              <a:gdLst/>
              <a:ahLst/>
              <a:cxnLst>
                <a:cxn ang="0">
                  <a:pos x="32" y="14"/>
                </a:cxn>
                <a:cxn ang="0">
                  <a:pos x="17" y="0"/>
                </a:cxn>
                <a:cxn ang="0">
                  <a:pos x="0" y="14"/>
                </a:cxn>
                <a:cxn ang="0">
                  <a:pos x="16" y="22"/>
                </a:cxn>
                <a:cxn ang="0">
                  <a:pos x="16" y="34"/>
                </a:cxn>
                <a:cxn ang="0">
                  <a:pos x="32" y="14"/>
                </a:cxn>
              </a:cxnLst>
              <a:rect l="0" t="0" r="r" b="b"/>
              <a:pathLst>
                <a:path w="32" h="34">
                  <a:moveTo>
                    <a:pt x="32" y="14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24"/>
                    <a:pt x="26" y="19"/>
                    <a:pt x="32" y="14"/>
                  </a:cubicBez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auto">
            <a:xfrm>
              <a:off x="1554" y="1650"/>
              <a:ext cx="42" cy="5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9" y="30"/>
                </a:cxn>
                <a:cxn ang="0">
                  <a:pos x="9" y="22"/>
                </a:cxn>
                <a:cxn ang="0">
                  <a:pos x="25" y="14"/>
                </a:cxn>
                <a:cxn ang="0">
                  <a:pos x="9" y="0"/>
                </a:cxn>
              </a:cxnLst>
              <a:rect l="0" t="0" r="r" b="b"/>
              <a:pathLst>
                <a:path w="25" h="30">
                  <a:moveTo>
                    <a:pt x="9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4" y="16"/>
                    <a:pt x="6" y="22"/>
                    <a:pt x="9" y="30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25" y="14"/>
                    <a:pt x="25" y="14"/>
                    <a:pt x="25" y="14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auto">
            <a:xfrm>
              <a:off x="1594" y="1733"/>
              <a:ext cx="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3"/>
                  </a:cubicBezTo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auto">
            <a:xfrm>
              <a:off x="1604" y="1752"/>
              <a:ext cx="1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15"/>
            <p:cNvSpPr>
              <a:spLocks noChangeShapeType="1"/>
            </p:cNvSpPr>
            <p:nvPr/>
          </p:nvSpPr>
          <p:spPr bwMode="auto">
            <a:xfrm>
              <a:off x="1604" y="1752"/>
              <a:ext cx="1" cy="6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auto">
            <a:xfrm>
              <a:off x="1594" y="1738"/>
              <a:ext cx="10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cubicBezTo>
                    <a:pt x="1" y="4"/>
                    <a:pt x="1" y="5"/>
                    <a:pt x="6" y="8"/>
                  </a:cubicBezTo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1581" y="1722"/>
              <a:ext cx="13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7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cubicBezTo>
                    <a:pt x="5" y="0"/>
                    <a:pt x="5" y="3"/>
                    <a:pt x="8" y="7"/>
                  </a:cubicBezTo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auto">
            <a:xfrm>
              <a:off x="1653" y="1673"/>
              <a:ext cx="67" cy="129"/>
            </a:xfrm>
            <a:custGeom>
              <a:avLst/>
              <a:gdLst/>
              <a:ahLst/>
              <a:cxnLst>
                <a:cxn ang="0">
                  <a:pos x="26" y="77"/>
                </a:cxn>
                <a:cxn ang="0">
                  <a:pos x="40" y="29"/>
                </a:cxn>
                <a:cxn ang="0">
                  <a:pos x="40" y="8"/>
                </a:cxn>
                <a:cxn ang="0">
                  <a:pos x="26" y="0"/>
                </a:cxn>
                <a:cxn ang="0">
                  <a:pos x="0" y="10"/>
                </a:cxn>
                <a:cxn ang="0">
                  <a:pos x="0" y="2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26" y="77"/>
                </a:cxn>
              </a:cxnLst>
              <a:rect l="0" t="0" r="r" b="b"/>
              <a:pathLst>
                <a:path w="40" h="77">
                  <a:moveTo>
                    <a:pt x="26" y="77"/>
                  </a:moveTo>
                  <a:cubicBezTo>
                    <a:pt x="30" y="57"/>
                    <a:pt x="34" y="43"/>
                    <a:pt x="40" y="29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8" y="32"/>
                    <a:pt x="9" y="43"/>
                    <a:pt x="14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8" y="57"/>
                    <a:pt x="21" y="66"/>
                    <a:pt x="26" y="77"/>
                  </a:cubicBez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auto">
            <a:xfrm>
              <a:off x="1528" y="1218"/>
              <a:ext cx="330" cy="345"/>
            </a:xfrm>
            <a:custGeom>
              <a:avLst/>
              <a:gdLst/>
              <a:ahLst/>
              <a:cxnLst>
                <a:cxn ang="0">
                  <a:pos x="11" y="126"/>
                </a:cxn>
                <a:cxn ang="0">
                  <a:pos x="15" y="126"/>
                </a:cxn>
                <a:cxn ang="0">
                  <a:pos x="101" y="206"/>
                </a:cxn>
                <a:cxn ang="0">
                  <a:pos x="181" y="126"/>
                </a:cxn>
                <a:cxn ang="0">
                  <a:pos x="189" y="126"/>
                </a:cxn>
                <a:cxn ang="0">
                  <a:pos x="198" y="116"/>
                </a:cxn>
                <a:cxn ang="0">
                  <a:pos x="198" y="70"/>
                </a:cxn>
                <a:cxn ang="0">
                  <a:pos x="189" y="56"/>
                </a:cxn>
                <a:cxn ang="0">
                  <a:pos x="181" y="56"/>
                </a:cxn>
                <a:cxn ang="0">
                  <a:pos x="181" y="44"/>
                </a:cxn>
                <a:cxn ang="0">
                  <a:pos x="179" y="44"/>
                </a:cxn>
                <a:cxn ang="0">
                  <a:pos x="84" y="0"/>
                </a:cxn>
                <a:cxn ang="0">
                  <a:pos x="63" y="15"/>
                </a:cxn>
                <a:cxn ang="0">
                  <a:pos x="19" y="59"/>
                </a:cxn>
                <a:cxn ang="0">
                  <a:pos x="11" y="73"/>
                </a:cxn>
                <a:cxn ang="0">
                  <a:pos x="11" y="56"/>
                </a:cxn>
                <a:cxn ang="0">
                  <a:pos x="11" y="56"/>
                </a:cxn>
                <a:cxn ang="0">
                  <a:pos x="0" y="70"/>
                </a:cxn>
                <a:cxn ang="0">
                  <a:pos x="0" y="116"/>
                </a:cxn>
                <a:cxn ang="0">
                  <a:pos x="11" y="126"/>
                </a:cxn>
              </a:cxnLst>
              <a:rect l="0" t="0" r="r" b="b"/>
              <a:pathLst>
                <a:path w="198" h="206">
                  <a:moveTo>
                    <a:pt x="11" y="126"/>
                  </a:moveTo>
                  <a:cubicBezTo>
                    <a:pt x="15" y="126"/>
                    <a:pt x="15" y="126"/>
                    <a:pt x="15" y="126"/>
                  </a:cubicBezTo>
                  <a:cubicBezTo>
                    <a:pt x="23" y="172"/>
                    <a:pt x="59" y="206"/>
                    <a:pt x="101" y="206"/>
                  </a:cubicBezTo>
                  <a:cubicBezTo>
                    <a:pt x="137" y="206"/>
                    <a:pt x="170" y="172"/>
                    <a:pt x="181" y="126"/>
                  </a:cubicBezTo>
                  <a:cubicBezTo>
                    <a:pt x="186" y="126"/>
                    <a:pt x="186" y="126"/>
                    <a:pt x="189" y="126"/>
                  </a:cubicBezTo>
                  <a:cubicBezTo>
                    <a:pt x="193" y="126"/>
                    <a:pt x="198" y="122"/>
                    <a:pt x="198" y="116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8" y="63"/>
                    <a:pt x="193" y="56"/>
                    <a:pt x="189" y="56"/>
                  </a:cubicBezTo>
                  <a:cubicBezTo>
                    <a:pt x="186" y="56"/>
                    <a:pt x="186" y="56"/>
                    <a:pt x="181" y="56"/>
                  </a:cubicBezTo>
                  <a:cubicBezTo>
                    <a:pt x="181" y="53"/>
                    <a:pt x="181" y="51"/>
                    <a:pt x="181" y="44"/>
                  </a:cubicBezTo>
                  <a:cubicBezTo>
                    <a:pt x="179" y="44"/>
                    <a:pt x="179" y="44"/>
                    <a:pt x="179" y="44"/>
                  </a:cubicBezTo>
                  <a:cubicBezTo>
                    <a:pt x="130" y="44"/>
                    <a:pt x="101" y="15"/>
                    <a:pt x="84" y="0"/>
                  </a:cubicBezTo>
                  <a:cubicBezTo>
                    <a:pt x="83" y="6"/>
                    <a:pt x="75" y="11"/>
                    <a:pt x="63" y="15"/>
                  </a:cubicBezTo>
                  <a:cubicBezTo>
                    <a:pt x="39" y="25"/>
                    <a:pt x="19" y="59"/>
                    <a:pt x="19" y="59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5" y="56"/>
                    <a:pt x="0" y="63"/>
                    <a:pt x="0" y="7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2"/>
                    <a:pt x="5" y="126"/>
                    <a:pt x="11" y="126"/>
                  </a:cubicBez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auto">
            <a:xfrm>
              <a:off x="1546" y="1178"/>
              <a:ext cx="284" cy="129"/>
            </a:xfrm>
            <a:custGeom>
              <a:avLst/>
              <a:gdLst/>
              <a:ahLst/>
              <a:cxnLst>
                <a:cxn ang="0">
                  <a:pos x="8" y="68"/>
                </a:cxn>
                <a:cxn ang="0">
                  <a:pos x="8" y="65"/>
                </a:cxn>
                <a:cxn ang="0">
                  <a:pos x="8" y="68"/>
                </a:cxn>
                <a:cxn ang="0">
                  <a:pos x="52" y="34"/>
                </a:cxn>
                <a:cxn ang="0">
                  <a:pos x="73" y="15"/>
                </a:cxn>
                <a:cxn ang="0">
                  <a:pos x="164" y="61"/>
                </a:cxn>
                <a:cxn ang="0">
                  <a:pos x="164" y="61"/>
                </a:cxn>
                <a:cxn ang="0">
                  <a:pos x="164" y="61"/>
                </a:cxn>
                <a:cxn ang="0">
                  <a:pos x="170" y="61"/>
                </a:cxn>
                <a:cxn ang="0">
                  <a:pos x="170" y="61"/>
                </a:cxn>
                <a:cxn ang="0">
                  <a:pos x="170" y="61"/>
                </a:cxn>
                <a:cxn ang="0">
                  <a:pos x="170" y="61"/>
                </a:cxn>
                <a:cxn ang="0">
                  <a:pos x="154" y="19"/>
                </a:cxn>
                <a:cxn ang="0">
                  <a:pos x="94" y="0"/>
                </a:cxn>
                <a:cxn ang="0">
                  <a:pos x="82" y="0"/>
                </a:cxn>
                <a:cxn ang="0">
                  <a:pos x="20" y="21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8" y="68"/>
                </a:cxn>
              </a:cxnLst>
              <a:rect l="0" t="0" r="r" b="b"/>
              <a:pathLst>
                <a:path w="170" h="77">
                  <a:moveTo>
                    <a:pt x="8" y="68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7" y="57"/>
                    <a:pt x="31" y="39"/>
                    <a:pt x="52" y="34"/>
                  </a:cubicBezTo>
                  <a:cubicBezTo>
                    <a:pt x="72" y="28"/>
                    <a:pt x="73" y="15"/>
                    <a:pt x="73" y="15"/>
                  </a:cubicBezTo>
                  <a:cubicBezTo>
                    <a:pt x="73" y="15"/>
                    <a:pt x="108" y="60"/>
                    <a:pt x="164" y="61"/>
                  </a:cubicBezTo>
                  <a:cubicBezTo>
                    <a:pt x="164" y="61"/>
                    <a:pt x="164" y="61"/>
                    <a:pt x="164" y="61"/>
                  </a:cubicBezTo>
                  <a:cubicBezTo>
                    <a:pt x="164" y="61"/>
                    <a:pt x="164" y="61"/>
                    <a:pt x="164" y="61"/>
                  </a:cubicBezTo>
                  <a:cubicBezTo>
                    <a:pt x="168" y="61"/>
                    <a:pt x="170" y="61"/>
                    <a:pt x="170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70" y="52"/>
                    <a:pt x="168" y="34"/>
                    <a:pt x="154" y="19"/>
                  </a:cubicBezTo>
                  <a:cubicBezTo>
                    <a:pt x="137" y="5"/>
                    <a:pt x="115" y="0"/>
                    <a:pt x="94" y="0"/>
                  </a:cubicBezTo>
                  <a:cubicBezTo>
                    <a:pt x="90" y="0"/>
                    <a:pt x="85" y="0"/>
                    <a:pt x="82" y="0"/>
                  </a:cubicBezTo>
                  <a:cubicBezTo>
                    <a:pt x="78" y="0"/>
                    <a:pt x="46" y="0"/>
                    <a:pt x="20" y="21"/>
                  </a:cubicBezTo>
                  <a:cubicBezTo>
                    <a:pt x="8" y="35"/>
                    <a:pt x="0" y="5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lnTo>
                    <a:pt x="8" y="68"/>
                  </a:ln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auto">
            <a:xfrm>
              <a:off x="2820" y="1917"/>
              <a:ext cx="85" cy="8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1" y="52"/>
                </a:cxn>
                <a:cxn ang="0">
                  <a:pos x="22" y="0"/>
                </a:cxn>
                <a:cxn ang="0">
                  <a:pos x="0" y="16"/>
                </a:cxn>
              </a:cxnLst>
              <a:rect l="0" t="0" r="r" b="b"/>
              <a:pathLst>
                <a:path w="51" h="52">
                  <a:moveTo>
                    <a:pt x="0" y="16"/>
                  </a:moveTo>
                  <a:cubicBezTo>
                    <a:pt x="0" y="16"/>
                    <a:pt x="9" y="47"/>
                    <a:pt x="51" y="52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auto">
            <a:xfrm>
              <a:off x="2990" y="1917"/>
              <a:ext cx="84" cy="87"/>
            </a:xfrm>
            <a:custGeom>
              <a:avLst/>
              <a:gdLst/>
              <a:ahLst/>
              <a:cxnLst>
                <a:cxn ang="0">
                  <a:pos x="50" y="16"/>
                </a:cxn>
                <a:cxn ang="0">
                  <a:pos x="0" y="52"/>
                </a:cxn>
                <a:cxn ang="0">
                  <a:pos x="31" y="0"/>
                </a:cxn>
                <a:cxn ang="0">
                  <a:pos x="50" y="16"/>
                </a:cxn>
              </a:cxnLst>
              <a:rect l="0" t="0" r="r" b="b"/>
              <a:pathLst>
                <a:path w="50" h="52">
                  <a:moveTo>
                    <a:pt x="50" y="16"/>
                  </a:moveTo>
                  <a:cubicBezTo>
                    <a:pt x="50" y="16"/>
                    <a:pt x="40" y="47"/>
                    <a:pt x="0" y="52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50" y="16"/>
                  </a:ln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3"/>
            <p:cNvSpPr>
              <a:spLocks/>
            </p:cNvSpPr>
            <p:nvPr/>
          </p:nvSpPr>
          <p:spPr bwMode="auto">
            <a:xfrm>
              <a:off x="2792" y="1561"/>
              <a:ext cx="307" cy="314"/>
            </a:xfrm>
            <a:custGeom>
              <a:avLst/>
              <a:gdLst/>
              <a:ahLst/>
              <a:cxnLst>
                <a:cxn ang="0">
                  <a:pos x="172" y="106"/>
                </a:cxn>
                <a:cxn ang="0">
                  <a:pos x="180" y="110"/>
                </a:cxn>
                <a:cxn ang="0">
                  <a:pos x="183" y="110"/>
                </a:cxn>
                <a:cxn ang="0">
                  <a:pos x="184" y="103"/>
                </a:cxn>
                <a:cxn ang="0">
                  <a:pos x="184" y="53"/>
                </a:cxn>
                <a:cxn ang="0">
                  <a:pos x="183" y="46"/>
                </a:cxn>
                <a:cxn ang="0">
                  <a:pos x="180" y="49"/>
                </a:cxn>
                <a:cxn ang="0">
                  <a:pos x="172" y="49"/>
                </a:cxn>
                <a:cxn ang="0">
                  <a:pos x="172" y="46"/>
                </a:cxn>
                <a:cxn ang="0">
                  <a:pos x="152" y="0"/>
                </a:cxn>
                <a:cxn ang="0">
                  <a:pos x="21" y="40"/>
                </a:cxn>
                <a:cxn ang="0">
                  <a:pos x="21" y="40"/>
                </a:cxn>
                <a:cxn ang="0">
                  <a:pos x="17" y="40"/>
                </a:cxn>
                <a:cxn ang="0">
                  <a:pos x="13" y="46"/>
                </a:cxn>
                <a:cxn ang="0">
                  <a:pos x="13" y="49"/>
                </a:cxn>
                <a:cxn ang="0">
                  <a:pos x="5" y="49"/>
                </a:cxn>
                <a:cxn ang="0">
                  <a:pos x="0" y="53"/>
                </a:cxn>
                <a:cxn ang="0">
                  <a:pos x="0" y="103"/>
                </a:cxn>
                <a:cxn ang="0">
                  <a:pos x="5" y="110"/>
                </a:cxn>
                <a:cxn ang="0">
                  <a:pos x="13" y="106"/>
                </a:cxn>
                <a:cxn ang="0">
                  <a:pos x="13" y="111"/>
                </a:cxn>
                <a:cxn ang="0">
                  <a:pos x="49" y="171"/>
                </a:cxn>
                <a:cxn ang="0">
                  <a:pos x="94" y="188"/>
                </a:cxn>
                <a:cxn ang="0">
                  <a:pos x="135" y="171"/>
                </a:cxn>
                <a:cxn ang="0">
                  <a:pos x="172" y="111"/>
                </a:cxn>
                <a:cxn ang="0">
                  <a:pos x="172" y="106"/>
                </a:cxn>
              </a:cxnLst>
              <a:rect l="0" t="0" r="r" b="b"/>
              <a:pathLst>
                <a:path w="184" h="188">
                  <a:moveTo>
                    <a:pt x="172" y="106"/>
                  </a:moveTo>
                  <a:cubicBezTo>
                    <a:pt x="180" y="110"/>
                    <a:pt x="180" y="110"/>
                    <a:pt x="180" y="110"/>
                  </a:cubicBezTo>
                  <a:cubicBezTo>
                    <a:pt x="180" y="110"/>
                    <a:pt x="180" y="110"/>
                    <a:pt x="183" y="110"/>
                  </a:cubicBezTo>
                  <a:cubicBezTo>
                    <a:pt x="183" y="110"/>
                    <a:pt x="184" y="106"/>
                    <a:pt x="184" y="103"/>
                  </a:cubicBezTo>
                  <a:cubicBezTo>
                    <a:pt x="184" y="53"/>
                    <a:pt x="184" y="53"/>
                    <a:pt x="184" y="53"/>
                  </a:cubicBezTo>
                  <a:cubicBezTo>
                    <a:pt x="184" y="49"/>
                    <a:pt x="183" y="46"/>
                    <a:pt x="183" y="46"/>
                  </a:cubicBezTo>
                  <a:cubicBezTo>
                    <a:pt x="180" y="46"/>
                    <a:pt x="180" y="49"/>
                    <a:pt x="180" y="49"/>
                  </a:cubicBezTo>
                  <a:cubicBezTo>
                    <a:pt x="172" y="49"/>
                    <a:pt x="172" y="49"/>
                    <a:pt x="172" y="49"/>
                  </a:cubicBezTo>
                  <a:cubicBezTo>
                    <a:pt x="172" y="46"/>
                    <a:pt x="172" y="46"/>
                    <a:pt x="172" y="46"/>
                  </a:cubicBezTo>
                  <a:cubicBezTo>
                    <a:pt x="169" y="27"/>
                    <a:pt x="162" y="12"/>
                    <a:pt x="152" y="0"/>
                  </a:cubicBezTo>
                  <a:cubicBezTo>
                    <a:pt x="115" y="33"/>
                    <a:pt x="46" y="40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3" y="40"/>
                    <a:pt x="13" y="42"/>
                    <a:pt x="13" y="46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3" y="46"/>
                    <a:pt x="0" y="49"/>
                    <a:pt x="0" y="5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10"/>
                    <a:pt x="5" y="110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21" y="137"/>
                    <a:pt x="32" y="158"/>
                    <a:pt x="49" y="171"/>
                  </a:cubicBezTo>
                  <a:cubicBezTo>
                    <a:pt x="64" y="185"/>
                    <a:pt x="78" y="188"/>
                    <a:pt x="94" y="188"/>
                  </a:cubicBezTo>
                  <a:cubicBezTo>
                    <a:pt x="108" y="188"/>
                    <a:pt x="122" y="185"/>
                    <a:pt x="135" y="171"/>
                  </a:cubicBezTo>
                  <a:cubicBezTo>
                    <a:pt x="152" y="158"/>
                    <a:pt x="167" y="137"/>
                    <a:pt x="172" y="111"/>
                  </a:cubicBezTo>
                  <a:lnTo>
                    <a:pt x="172" y="106"/>
                  </a:ln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auto">
            <a:xfrm>
              <a:off x="2738" y="1501"/>
              <a:ext cx="413" cy="416"/>
            </a:xfrm>
            <a:custGeom>
              <a:avLst/>
              <a:gdLst/>
              <a:ahLst/>
              <a:cxnLst>
                <a:cxn ang="0">
                  <a:pos x="58" y="228"/>
                </a:cxn>
                <a:cxn ang="0">
                  <a:pos x="76" y="214"/>
                </a:cxn>
                <a:cxn ang="0">
                  <a:pos x="37" y="154"/>
                </a:cxn>
                <a:cxn ang="0">
                  <a:pos x="21" y="139"/>
                </a:cxn>
                <a:cxn ang="0">
                  <a:pos x="21" y="89"/>
                </a:cxn>
                <a:cxn ang="0">
                  <a:pos x="37" y="76"/>
                </a:cxn>
                <a:cxn ang="0">
                  <a:pos x="41" y="66"/>
                </a:cxn>
                <a:cxn ang="0">
                  <a:pos x="49" y="66"/>
                </a:cxn>
                <a:cxn ang="0">
                  <a:pos x="53" y="66"/>
                </a:cxn>
                <a:cxn ang="0">
                  <a:pos x="178" y="28"/>
                </a:cxn>
                <a:cxn ang="0">
                  <a:pos x="184" y="26"/>
                </a:cxn>
                <a:cxn ang="0">
                  <a:pos x="184" y="23"/>
                </a:cxn>
                <a:cxn ang="0">
                  <a:pos x="212" y="76"/>
                </a:cxn>
                <a:cxn ang="0">
                  <a:pos x="228" y="89"/>
                </a:cxn>
                <a:cxn ang="0">
                  <a:pos x="228" y="139"/>
                </a:cxn>
                <a:cxn ang="0">
                  <a:pos x="212" y="154"/>
                </a:cxn>
                <a:cxn ang="0">
                  <a:pos x="174" y="214"/>
                </a:cxn>
                <a:cxn ang="0">
                  <a:pos x="189" y="228"/>
                </a:cxn>
                <a:cxn ang="0">
                  <a:pos x="247" y="249"/>
                </a:cxn>
                <a:cxn ang="0">
                  <a:pos x="247" y="146"/>
                </a:cxn>
                <a:cxn ang="0">
                  <a:pos x="158" y="3"/>
                </a:cxn>
                <a:cxn ang="0">
                  <a:pos x="126" y="0"/>
                </a:cxn>
                <a:cxn ang="0">
                  <a:pos x="93" y="3"/>
                </a:cxn>
                <a:cxn ang="0">
                  <a:pos x="0" y="146"/>
                </a:cxn>
                <a:cxn ang="0">
                  <a:pos x="0" y="249"/>
                </a:cxn>
                <a:cxn ang="0">
                  <a:pos x="58" y="228"/>
                </a:cxn>
              </a:cxnLst>
              <a:rect l="0" t="0" r="r" b="b"/>
              <a:pathLst>
                <a:path w="247" h="249">
                  <a:moveTo>
                    <a:pt x="58" y="228"/>
                  </a:moveTo>
                  <a:cubicBezTo>
                    <a:pt x="64" y="224"/>
                    <a:pt x="71" y="217"/>
                    <a:pt x="76" y="214"/>
                  </a:cubicBezTo>
                  <a:cubicBezTo>
                    <a:pt x="58" y="202"/>
                    <a:pt x="45" y="180"/>
                    <a:pt x="37" y="154"/>
                  </a:cubicBezTo>
                  <a:cubicBezTo>
                    <a:pt x="29" y="154"/>
                    <a:pt x="21" y="146"/>
                    <a:pt x="21" y="139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82"/>
                    <a:pt x="29" y="76"/>
                    <a:pt x="37" y="76"/>
                  </a:cubicBezTo>
                  <a:cubicBezTo>
                    <a:pt x="37" y="72"/>
                    <a:pt x="37" y="69"/>
                    <a:pt x="41" y="66"/>
                  </a:cubicBezTo>
                  <a:cubicBezTo>
                    <a:pt x="41" y="66"/>
                    <a:pt x="45" y="66"/>
                    <a:pt x="49" y="66"/>
                  </a:cubicBezTo>
                  <a:cubicBezTo>
                    <a:pt x="49" y="66"/>
                    <a:pt x="49" y="66"/>
                    <a:pt x="53" y="66"/>
                  </a:cubicBezTo>
                  <a:cubicBezTo>
                    <a:pt x="78" y="66"/>
                    <a:pt x="144" y="63"/>
                    <a:pt x="178" y="28"/>
                  </a:cubicBezTo>
                  <a:cubicBezTo>
                    <a:pt x="182" y="28"/>
                    <a:pt x="182" y="26"/>
                    <a:pt x="184" y="26"/>
                  </a:cubicBezTo>
                  <a:cubicBezTo>
                    <a:pt x="184" y="23"/>
                    <a:pt x="184" y="23"/>
                    <a:pt x="184" y="23"/>
                  </a:cubicBezTo>
                  <a:cubicBezTo>
                    <a:pt x="199" y="37"/>
                    <a:pt x="207" y="55"/>
                    <a:pt x="212" y="76"/>
                  </a:cubicBezTo>
                  <a:cubicBezTo>
                    <a:pt x="221" y="76"/>
                    <a:pt x="228" y="82"/>
                    <a:pt x="228" y="89"/>
                  </a:cubicBezTo>
                  <a:cubicBezTo>
                    <a:pt x="228" y="139"/>
                    <a:pt x="228" y="139"/>
                    <a:pt x="228" y="139"/>
                  </a:cubicBezTo>
                  <a:cubicBezTo>
                    <a:pt x="228" y="146"/>
                    <a:pt x="221" y="154"/>
                    <a:pt x="212" y="154"/>
                  </a:cubicBezTo>
                  <a:cubicBezTo>
                    <a:pt x="204" y="180"/>
                    <a:pt x="191" y="202"/>
                    <a:pt x="174" y="214"/>
                  </a:cubicBezTo>
                  <a:cubicBezTo>
                    <a:pt x="182" y="217"/>
                    <a:pt x="184" y="224"/>
                    <a:pt x="189" y="228"/>
                  </a:cubicBezTo>
                  <a:cubicBezTo>
                    <a:pt x="201" y="242"/>
                    <a:pt x="247" y="249"/>
                    <a:pt x="247" y="249"/>
                  </a:cubicBezTo>
                  <a:cubicBezTo>
                    <a:pt x="247" y="146"/>
                    <a:pt x="247" y="146"/>
                    <a:pt x="247" y="146"/>
                  </a:cubicBezTo>
                  <a:cubicBezTo>
                    <a:pt x="247" y="41"/>
                    <a:pt x="194" y="14"/>
                    <a:pt x="158" y="3"/>
                  </a:cubicBezTo>
                  <a:cubicBezTo>
                    <a:pt x="140" y="0"/>
                    <a:pt x="126" y="0"/>
                    <a:pt x="126" y="0"/>
                  </a:cubicBezTo>
                  <a:cubicBezTo>
                    <a:pt x="118" y="0"/>
                    <a:pt x="110" y="0"/>
                    <a:pt x="93" y="3"/>
                  </a:cubicBezTo>
                  <a:cubicBezTo>
                    <a:pt x="55" y="14"/>
                    <a:pt x="0" y="41"/>
                    <a:pt x="0" y="146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0" y="249"/>
                    <a:pt x="49" y="242"/>
                    <a:pt x="58" y="228"/>
                  </a:cubicBez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5"/>
            <p:cNvSpPr>
              <a:spLocks/>
            </p:cNvSpPr>
            <p:nvPr/>
          </p:nvSpPr>
          <p:spPr bwMode="auto">
            <a:xfrm>
              <a:off x="2865" y="1859"/>
              <a:ext cx="164" cy="157"/>
            </a:xfrm>
            <a:custGeom>
              <a:avLst/>
              <a:gdLst/>
              <a:ahLst/>
              <a:cxnLst>
                <a:cxn ang="0">
                  <a:pos x="98" y="14"/>
                </a:cxn>
                <a:cxn ang="0">
                  <a:pos x="95" y="0"/>
                </a:cxn>
                <a:cxn ang="0">
                  <a:pos x="50" y="15"/>
                </a:cxn>
                <a:cxn ang="0">
                  <a:pos x="2" y="0"/>
                </a:cxn>
                <a:cxn ang="0">
                  <a:pos x="0" y="14"/>
                </a:cxn>
                <a:cxn ang="0">
                  <a:pos x="0" y="24"/>
                </a:cxn>
                <a:cxn ang="0">
                  <a:pos x="39" y="93"/>
                </a:cxn>
                <a:cxn ang="0">
                  <a:pos x="61" y="93"/>
                </a:cxn>
                <a:cxn ang="0">
                  <a:pos x="98" y="24"/>
                </a:cxn>
                <a:cxn ang="0">
                  <a:pos x="98" y="14"/>
                </a:cxn>
              </a:cxnLst>
              <a:rect l="0" t="0" r="r" b="b"/>
              <a:pathLst>
                <a:path w="98" h="94">
                  <a:moveTo>
                    <a:pt x="98" y="14"/>
                  </a:moveTo>
                  <a:cubicBezTo>
                    <a:pt x="98" y="7"/>
                    <a:pt x="98" y="3"/>
                    <a:pt x="95" y="0"/>
                  </a:cubicBezTo>
                  <a:cubicBezTo>
                    <a:pt x="82" y="14"/>
                    <a:pt x="64" y="15"/>
                    <a:pt x="50" y="15"/>
                  </a:cubicBezTo>
                  <a:cubicBezTo>
                    <a:pt x="30" y="15"/>
                    <a:pt x="17" y="14"/>
                    <a:pt x="2" y="0"/>
                  </a:cubicBezTo>
                  <a:cubicBezTo>
                    <a:pt x="0" y="3"/>
                    <a:pt x="0" y="7"/>
                    <a:pt x="0" y="14"/>
                  </a:cubicBezTo>
                  <a:cubicBezTo>
                    <a:pt x="0" y="15"/>
                    <a:pt x="0" y="18"/>
                    <a:pt x="0" y="24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42" y="93"/>
                    <a:pt x="50" y="94"/>
                    <a:pt x="61" y="9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18"/>
                    <a:pt x="98" y="15"/>
                    <a:pt x="98" y="14"/>
                  </a:cubicBez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6"/>
            <p:cNvSpPr>
              <a:spLocks noEditPoints="1"/>
            </p:cNvSpPr>
            <p:nvPr/>
          </p:nvSpPr>
          <p:spPr bwMode="auto">
            <a:xfrm>
              <a:off x="2670" y="1954"/>
              <a:ext cx="552" cy="308"/>
            </a:xfrm>
            <a:custGeom>
              <a:avLst/>
              <a:gdLst/>
              <a:ahLst/>
              <a:cxnLst>
                <a:cxn ang="0">
                  <a:pos x="274" y="3"/>
                </a:cxn>
                <a:cxn ang="0">
                  <a:pos x="248" y="0"/>
                </a:cxn>
                <a:cxn ang="0">
                  <a:pos x="192" y="39"/>
                </a:cxn>
                <a:cxn ang="0">
                  <a:pos x="174" y="43"/>
                </a:cxn>
                <a:cxn ang="0">
                  <a:pos x="158" y="43"/>
                </a:cxn>
                <a:cxn ang="0">
                  <a:pos x="141" y="39"/>
                </a:cxn>
                <a:cxn ang="0">
                  <a:pos x="82" y="0"/>
                </a:cxn>
                <a:cxn ang="0">
                  <a:pos x="58" y="3"/>
                </a:cxn>
                <a:cxn ang="0">
                  <a:pos x="0" y="84"/>
                </a:cxn>
                <a:cxn ang="0">
                  <a:pos x="0" y="138"/>
                </a:cxn>
                <a:cxn ang="0">
                  <a:pos x="167" y="182"/>
                </a:cxn>
                <a:cxn ang="0">
                  <a:pos x="331" y="138"/>
                </a:cxn>
                <a:cxn ang="0">
                  <a:pos x="331" y="84"/>
                </a:cxn>
                <a:cxn ang="0">
                  <a:pos x="274" y="3"/>
                </a:cxn>
                <a:cxn ang="0">
                  <a:pos x="167" y="158"/>
                </a:cxn>
                <a:cxn ang="0">
                  <a:pos x="151" y="147"/>
                </a:cxn>
                <a:cxn ang="0">
                  <a:pos x="167" y="133"/>
                </a:cxn>
                <a:cxn ang="0">
                  <a:pos x="181" y="147"/>
                </a:cxn>
                <a:cxn ang="0">
                  <a:pos x="167" y="158"/>
                </a:cxn>
                <a:cxn ang="0">
                  <a:pos x="167" y="122"/>
                </a:cxn>
                <a:cxn ang="0">
                  <a:pos x="151" y="106"/>
                </a:cxn>
                <a:cxn ang="0">
                  <a:pos x="167" y="94"/>
                </a:cxn>
                <a:cxn ang="0">
                  <a:pos x="181" y="106"/>
                </a:cxn>
                <a:cxn ang="0">
                  <a:pos x="167" y="122"/>
                </a:cxn>
                <a:cxn ang="0">
                  <a:pos x="167" y="81"/>
                </a:cxn>
                <a:cxn ang="0">
                  <a:pos x="151" y="70"/>
                </a:cxn>
                <a:cxn ang="0">
                  <a:pos x="167" y="55"/>
                </a:cxn>
                <a:cxn ang="0">
                  <a:pos x="181" y="70"/>
                </a:cxn>
                <a:cxn ang="0">
                  <a:pos x="167" y="81"/>
                </a:cxn>
              </a:cxnLst>
              <a:rect l="0" t="0" r="r" b="b"/>
              <a:pathLst>
                <a:path w="331" h="184">
                  <a:moveTo>
                    <a:pt x="274" y="3"/>
                  </a:moveTo>
                  <a:cubicBezTo>
                    <a:pt x="262" y="3"/>
                    <a:pt x="256" y="3"/>
                    <a:pt x="248" y="0"/>
                  </a:cubicBezTo>
                  <a:cubicBezTo>
                    <a:pt x="245" y="5"/>
                    <a:pt x="232" y="36"/>
                    <a:pt x="192" y="39"/>
                  </a:cubicBezTo>
                  <a:cubicBezTo>
                    <a:pt x="174" y="43"/>
                    <a:pt x="174" y="43"/>
                    <a:pt x="174" y="43"/>
                  </a:cubicBezTo>
                  <a:cubicBezTo>
                    <a:pt x="163" y="43"/>
                    <a:pt x="158" y="43"/>
                    <a:pt x="158" y="43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99" y="36"/>
                    <a:pt x="86" y="5"/>
                    <a:pt x="82" y="0"/>
                  </a:cubicBezTo>
                  <a:cubicBezTo>
                    <a:pt x="76" y="3"/>
                    <a:pt x="65" y="3"/>
                    <a:pt x="58" y="3"/>
                  </a:cubicBezTo>
                  <a:cubicBezTo>
                    <a:pt x="29" y="3"/>
                    <a:pt x="0" y="39"/>
                    <a:pt x="0" y="8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84"/>
                    <a:pt x="117" y="182"/>
                    <a:pt x="167" y="182"/>
                  </a:cubicBezTo>
                  <a:cubicBezTo>
                    <a:pt x="215" y="182"/>
                    <a:pt x="331" y="184"/>
                    <a:pt x="331" y="138"/>
                  </a:cubicBezTo>
                  <a:cubicBezTo>
                    <a:pt x="331" y="84"/>
                    <a:pt x="331" y="84"/>
                    <a:pt x="331" y="84"/>
                  </a:cubicBezTo>
                  <a:cubicBezTo>
                    <a:pt x="331" y="39"/>
                    <a:pt x="303" y="3"/>
                    <a:pt x="274" y="3"/>
                  </a:cubicBezTo>
                  <a:close/>
                  <a:moveTo>
                    <a:pt x="167" y="158"/>
                  </a:moveTo>
                  <a:cubicBezTo>
                    <a:pt x="158" y="158"/>
                    <a:pt x="151" y="154"/>
                    <a:pt x="151" y="147"/>
                  </a:cubicBezTo>
                  <a:cubicBezTo>
                    <a:pt x="151" y="138"/>
                    <a:pt x="158" y="133"/>
                    <a:pt x="167" y="133"/>
                  </a:cubicBezTo>
                  <a:cubicBezTo>
                    <a:pt x="174" y="133"/>
                    <a:pt x="181" y="138"/>
                    <a:pt x="181" y="147"/>
                  </a:cubicBezTo>
                  <a:cubicBezTo>
                    <a:pt x="181" y="154"/>
                    <a:pt x="174" y="158"/>
                    <a:pt x="167" y="158"/>
                  </a:cubicBezTo>
                  <a:close/>
                  <a:moveTo>
                    <a:pt x="167" y="122"/>
                  </a:moveTo>
                  <a:cubicBezTo>
                    <a:pt x="158" y="122"/>
                    <a:pt x="151" y="116"/>
                    <a:pt x="151" y="106"/>
                  </a:cubicBezTo>
                  <a:cubicBezTo>
                    <a:pt x="151" y="100"/>
                    <a:pt x="158" y="94"/>
                    <a:pt x="167" y="94"/>
                  </a:cubicBezTo>
                  <a:cubicBezTo>
                    <a:pt x="174" y="94"/>
                    <a:pt x="181" y="100"/>
                    <a:pt x="181" y="106"/>
                  </a:cubicBezTo>
                  <a:cubicBezTo>
                    <a:pt x="181" y="116"/>
                    <a:pt x="174" y="122"/>
                    <a:pt x="167" y="122"/>
                  </a:cubicBezTo>
                  <a:close/>
                  <a:moveTo>
                    <a:pt x="167" y="81"/>
                  </a:moveTo>
                  <a:cubicBezTo>
                    <a:pt x="158" y="81"/>
                    <a:pt x="151" y="77"/>
                    <a:pt x="151" y="70"/>
                  </a:cubicBezTo>
                  <a:cubicBezTo>
                    <a:pt x="151" y="62"/>
                    <a:pt x="158" y="55"/>
                    <a:pt x="167" y="55"/>
                  </a:cubicBezTo>
                  <a:cubicBezTo>
                    <a:pt x="174" y="55"/>
                    <a:pt x="181" y="62"/>
                    <a:pt x="181" y="70"/>
                  </a:cubicBezTo>
                  <a:cubicBezTo>
                    <a:pt x="181" y="77"/>
                    <a:pt x="174" y="81"/>
                    <a:pt x="167" y="81"/>
                  </a:cubicBez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auto">
            <a:xfrm>
              <a:off x="2934" y="2058"/>
              <a:ext cx="26" cy="2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8"/>
                </a:cxn>
                <a:cxn ang="0">
                  <a:pos x="9" y="15"/>
                </a:cxn>
                <a:cxn ang="0">
                  <a:pos x="16" y="8"/>
                </a:cxn>
                <a:cxn ang="0">
                  <a:pos x="9" y="0"/>
                </a:cxn>
              </a:cxnLst>
              <a:rect l="0" t="0" r="r" b="b"/>
              <a:pathLst>
                <a:path w="16" h="15">
                  <a:moveTo>
                    <a:pt x="9" y="0"/>
                  </a:moveTo>
                  <a:cubicBezTo>
                    <a:pt x="1" y="0"/>
                    <a:pt x="0" y="4"/>
                    <a:pt x="0" y="8"/>
                  </a:cubicBezTo>
                  <a:cubicBezTo>
                    <a:pt x="0" y="10"/>
                    <a:pt x="1" y="15"/>
                    <a:pt x="9" y="15"/>
                  </a:cubicBezTo>
                  <a:cubicBezTo>
                    <a:pt x="13" y="15"/>
                    <a:pt x="16" y="10"/>
                    <a:pt x="16" y="8"/>
                  </a:cubicBezTo>
                  <a:cubicBezTo>
                    <a:pt x="16" y="4"/>
                    <a:pt x="13" y="0"/>
                    <a:pt x="9" y="0"/>
                  </a:cubicBez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8"/>
            <p:cNvSpPr>
              <a:spLocks/>
            </p:cNvSpPr>
            <p:nvPr/>
          </p:nvSpPr>
          <p:spPr bwMode="auto">
            <a:xfrm>
              <a:off x="2934" y="2185"/>
              <a:ext cx="26" cy="2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5"/>
                </a:cxn>
                <a:cxn ang="0">
                  <a:pos x="9" y="16"/>
                </a:cxn>
                <a:cxn ang="0">
                  <a:pos x="16" y="5"/>
                </a:cxn>
                <a:cxn ang="0">
                  <a:pos x="9" y="0"/>
                </a:cxn>
              </a:cxnLst>
              <a:rect l="0" t="0" r="r" b="b"/>
              <a:pathLst>
                <a:path w="16" h="16">
                  <a:moveTo>
                    <a:pt x="9" y="0"/>
                  </a:moveTo>
                  <a:cubicBezTo>
                    <a:pt x="1" y="0"/>
                    <a:pt x="0" y="3"/>
                    <a:pt x="0" y="5"/>
                  </a:cubicBezTo>
                  <a:cubicBezTo>
                    <a:pt x="0" y="12"/>
                    <a:pt x="1" y="16"/>
                    <a:pt x="9" y="16"/>
                  </a:cubicBezTo>
                  <a:cubicBezTo>
                    <a:pt x="13" y="16"/>
                    <a:pt x="16" y="12"/>
                    <a:pt x="16" y="5"/>
                  </a:cubicBezTo>
                  <a:cubicBezTo>
                    <a:pt x="16" y="3"/>
                    <a:pt x="13" y="0"/>
                    <a:pt x="9" y="0"/>
                  </a:cubicBez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9"/>
            <p:cNvSpPr>
              <a:spLocks/>
            </p:cNvSpPr>
            <p:nvPr/>
          </p:nvSpPr>
          <p:spPr bwMode="auto">
            <a:xfrm>
              <a:off x="2934" y="2121"/>
              <a:ext cx="26" cy="2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9" y="13"/>
                </a:cxn>
                <a:cxn ang="0">
                  <a:pos x="16" y="6"/>
                </a:cxn>
                <a:cxn ang="0">
                  <a:pos x="9" y="0"/>
                </a:cxn>
              </a:cxnLst>
              <a:rect l="0" t="0" r="r" b="b"/>
              <a:pathLst>
                <a:path w="16" h="13">
                  <a:moveTo>
                    <a:pt x="9" y="0"/>
                  </a:moveTo>
                  <a:cubicBezTo>
                    <a:pt x="1" y="0"/>
                    <a:pt x="0" y="2"/>
                    <a:pt x="0" y="6"/>
                  </a:cubicBezTo>
                  <a:cubicBezTo>
                    <a:pt x="0" y="13"/>
                    <a:pt x="1" y="13"/>
                    <a:pt x="9" y="13"/>
                  </a:cubicBezTo>
                  <a:cubicBezTo>
                    <a:pt x="13" y="13"/>
                    <a:pt x="16" y="13"/>
                    <a:pt x="16" y="6"/>
                  </a:cubicBezTo>
                  <a:cubicBezTo>
                    <a:pt x="16" y="2"/>
                    <a:pt x="13" y="0"/>
                    <a:pt x="9" y="0"/>
                  </a:cubicBezTo>
                  <a:close/>
                </a:path>
              </a:pathLst>
            </a:custGeom>
            <a:solidFill>
              <a:srgbClr val="F8946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30"/>
            <p:cNvSpPr>
              <a:spLocks/>
            </p:cNvSpPr>
            <p:nvPr/>
          </p:nvSpPr>
          <p:spPr bwMode="auto">
            <a:xfrm>
              <a:off x="3922" y="1676"/>
              <a:ext cx="57" cy="256"/>
            </a:xfrm>
            <a:custGeom>
              <a:avLst/>
              <a:gdLst/>
              <a:ahLst/>
              <a:cxnLst>
                <a:cxn ang="0">
                  <a:pos x="30" y="144"/>
                </a:cxn>
                <a:cxn ang="0">
                  <a:pos x="30" y="144"/>
                </a:cxn>
                <a:cxn ang="0">
                  <a:pos x="30" y="137"/>
                </a:cxn>
                <a:cxn ang="0">
                  <a:pos x="34" y="124"/>
                </a:cxn>
                <a:cxn ang="0">
                  <a:pos x="30" y="112"/>
                </a:cxn>
                <a:cxn ang="0">
                  <a:pos x="30" y="0"/>
                </a:cxn>
                <a:cxn ang="0">
                  <a:pos x="0" y="68"/>
                </a:cxn>
                <a:cxn ang="0">
                  <a:pos x="0" y="123"/>
                </a:cxn>
                <a:cxn ang="0">
                  <a:pos x="30" y="153"/>
                </a:cxn>
                <a:cxn ang="0">
                  <a:pos x="30" y="150"/>
                </a:cxn>
                <a:cxn ang="0">
                  <a:pos x="30" y="144"/>
                </a:cxn>
              </a:cxnLst>
              <a:rect l="0" t="0" r="r" b="b"/>
              <a:pathLst>
                <a:path w="34" h="153">
                  <a:moveTo>
                    <a:pt x="30" y="144"/>
                  </a:moveTo>
                  <a:cubicBezTo>
                    <a:pt x="30" y="144"/>
                    <a:pt x="30" y="144"/>
                    <a:pt x="30" y="144"/>
                  </a:cubicBezTo>
                  <a:cubicBezTo>
                    <a:pt x="30" y="140"/>
                    <a:pt x="30" y="137"/>
                    <a:pt x="30" y="137"/>
                  </a:cubicBezTo>
                  <a:cubicBezTo>
                    <a:pt x="30" y="131"/>
                    <a:pt x="30" y="127"/>
                    <a:pt x="34" y="124"/>
                  </a:cubicBezTo>
                  <a:cubicBezTo>
                    <a:pt x="30" y="123"/>
                    <a:pt x="30" y="119"/>
                    <a:pt x="30" y="11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14"/>
                    <a:pt x="0" y="41"/>
                    <a:pt x="0" y="68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7"/>
                    <a:pt x="13" y="147"/>
                    <a:pt x="30" y="153"/>
                  </a:cubicBezTo>
                  <a:cubicBezTo>
                    <a:pt x="30" y="150"/>
                    <a:pt x="30" y="150"/>
                    <a:pt x="30" y="150"/>
                  </a:cubicBezTo>
                  <a:cubicBezTo>
                    <a:pt x="30" y="150"/>
                    <a:pt x="30" y="147"/>
                    <a:pt x="30" y="144"/>
                  </a:cubicBez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1"/>
            <p:cNvSpPr>
              <a:spLocks/>
            </p:cNvSpPr>
            <p:nvPr/>
          </p:nvSpPr>
          <p:spPr bwMode="auto">
            <a:xfrm>
              <a:off x="4421" y="1676"/>
              <a:ext cx="57" cy="25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112"/>
                </a:cxn>
                <a:cxn ang="0">
                  <a:pos x="0" y="124"/>
                </a:cxn>
                <a:cxn ang="0">
                  <a:pos x="4" y="137"/>
                </a:cxn>
                <a:cxn ang="0">
                  <a:pos x="4" y="144"/>
                </a:cxn>
                <a:cxn ang="0">
                  <a:pos x="4" y="147"/>
                </a:cxn>
                <a:cxn ang="0">
                  <a:pos x="4" y="150"/>
                </a:cxn>
                <a:cxn ang="0">
                  <a:pos x="4" y="153"/>
                </a:cxn>
                <a:cxn ang="0">
                  <a:pos x="34" y="123"/>
                </a:cxn>
                <a:cxn ang="0">
                  <a:pos x="34" y="68"/>
                </a:cxn>
                <a:cxn ang="0">
                  <a:pos x="4" y="0"/>
                </a:cxn>
              </a:cxnLst>
              <a:rect l="0" t="0" r="r" b="b"/>
              <a:pathLst>
                <a:path w="34" h="153">
                  <a:moveTo>
                    <a:pt x="4" y="0"/>
                  </a:moveTo>
                  <a:cubicBezTo>
                    <a:pt x="4" y="112"/>
                    <a:pt x="4" y="112"/>
                    <a:pt x="4" y="112"/>
                  </a:cubicBezTo>
                  <a:cubicBezTo>
                    <a:pt x="4" y="119"/>
                    <a:pt x="4" y="123"/>
                    <a:pt x="0" y="124"/>
                  </a:cubicBezTo>
                  <a:cubicBezTo>
                    <a:pt x="4" y="127"/>
                    <a:pt x="4" y="131"/>
                    <a:pt x="4" y="137"/>
                  </a:cubicBezTo>
                  <a:cubicBezTo>
                    <a:pt x="4" y="137"/>
                    <a:pt x="4" y="140"/>
                    <a:pt x="4" y="144"/>
                  </a:cubicBezTo>
                  <a:cubicBezTo>
                    <a:pt x="4" y="147"/>
                    <a:pt x="4" y="147"/>
                    <a:pt x="4" y="147"/>
                  </a:cubicBezTo>
                  <a:cubicBezTo>
                    <a:pt x="4" y="150"/>
                    <a:pt x="4" y="150"/>
                    <a:pt x="4" y="150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20" y="147"/>
                    <a:pt x="34" y="137"/>
                    <a:pt x="34" y="123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4" y="41"/>
                    <a:pt x="20" y="14"/>
                    <a:pt x="4" y="0"/>
                  </a:cubicBez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2"/>
            <p:cNvSpPr>
              <a:spLocks/>
            </p:cNvSpPr>
            <p:nvPr/>
          </p:nvSpPr>
          <p:spPr bwMode="auto">
            <a:xfrm>
              <a:off x="4089" y="1551"/>
              <a:ext cx="215" cy="80"/>
            </a:xfrm>
            <a:custGeom>
              <a:avLst/>
              <a:gdLst/>
              <a:ahLst/>
              <a:cxnLst>
                <a:cxn ang="0">
                  <a:pos x="113" y="14"/>
                </a:cxn>
                <a:cxn ang="0">
                  <a:pos x="113" y="0"/>
                </a:cxn>
                <a:cxn ang="0">
                  <a:pos x="65" y="21"/>
                </a:cxn>
                <a:cxn ang="0">
                  <a:pos x="19" y="0"/>
                </a:cxn>
                <a:cxn ang="0">
                  <a:pos x="19" y="14"/>
                </a:cxn>
                <a:cxn ang="0">
                  <a:pos x="0" y="48"/>
                </a:cxn>
                <a:cxn ang="0">
                  <a:pos x="129" y="48"/>
                </a:cxn>
                <a:cxn ang="0">
                  <a:pos x="113" y="14"/>
                </a:cxn>
              </a:cxnLst>
              <a:rect l="0" t="0" r="r" b="b"/>
              <a:pathLst>
                <a:path w="129" h="48">
                  <a:moveTo>
                    <a:pt x="113" y="14"/>
                  </a:moveTo>
                  <a:cubicBezTo>
                    <a:pt x="113" y="11"/>
                    <a:pt x="113" y="6"/>
                    <a:pt x="113" y="0"/>
                  </a:cubicBezTo>
                  <a:cubicBezTo>
                    <a:pt x="99" y="14"/>
                    <a:pt x="82" y="21"/>
                    <a:pt x="65" y="21"/>
                  </a:cubicBezTo>
                  <a:cubicBezTo>
                    <a:pt x="49" y="21"/>
                    <a:pt x="33" y="14"/>
                    <a:pt x="19" y="0"/>
                  </a:cubicBezTo>
                  <a:cubicBezTo>
                    <a:pt x="19" y="6"/>
                    <a:pt x="19" y="11"/>
                    <a:pt x="19" y="14"/>
                  </a:cubicBezTo>
                  <a:cubicBezTo>
                    <a:pt x="19" y="27"/>
                    <a:pt x="11" y="39"/>
                    <a:pt x="0" y="48"/>
                  </a:cubicBezTo>
                  <a:cubicBezTo>
                    <a:pt x="129" y="48"/>
                    <a:pt x="129" y="48"/>
                    <a:pt x="129" y="48"/>
                  </a:cubicBezTo>
                  <a:cubicBezTo>
                    <a:pt x="122" y="39"/>
                    <a:pt x="113" y="27"/>
                    <a:pt x="113" y="14"/>
                  </a:cubicBez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3"/>
            <p:cNvSpPr>
              <a:spLocks/>
            </p:cNvSpPr>
            <p:nvPr/>
          </p:nvSpPr>
          <p:spPr bwMode="auto">
            <a:xfrm>
              <a:off x="4032" y="1187"/>
              <a:ext cx="332" cy="376"/>
            </a:xfrm>
            <a:custGeom>
              <a:avLst/>
              <a:gdLst/>
              <a:ahLst/>
              <a:cxnLst>
                <a:cxn ang="0">
                  <a:pos x="189" y="75"/>
                </a:cxn>
                <a:cxn ang="0">
                  <a:pos x="181" y="75"/>
                </a:cxn>
                <a:cxn ang="0">
                  <a:pos x="99" y="0"/>
                </a:cxn>
                <a:cxn ang="0">
                  <a:pos x="19" y="75"/>
                </a:cxn>
                <a:cxn ang="0">
                  <a:pos x="11" y="75"/>
                </a:cxn>
                <a:cxn ang="0">
                  <a:pos x="0" y="89"/>
                </a:cxn>
                <a:cxn ang="0">
                  <a:pos x="0" y="135"/>
                </a:cxn>
                <a:cxn ang="0">
                  <a:pos x="11" y="145"/>
                </a:cxn>
                <a:cxn ang="0">
                  <a:pos x="16" y="145"/>
                </a:cxn>
                <a:cxn ang="0">
                  <a:pos x="99" y="225"/>
                </a:cxn>
                <a:cxn ang="0">
                  <a:pos x="185" y="145"/>
                </a:cxn>
                <a:cxn ang="0">
                  <a:pos x="189" y="145"/>
                </a:cxn>
                <a:cxn ang="0">
                  <a:pos x="199" y="135"/>
                </a:cxn>
                <a:cxn ang="0">
                  <a:pos x="199" y="89"/>
                </a:cxn>
                <a:cxn ang="0">
                  <a:pos x="189" y="75"/>
                </a:cxn>
              </a:cxnLst>
              <a:rect l="0" t="0" r="r" b="b"/>
              <a:pathLst>
                <a:path w="199" h="225">
                  <a:moveTo>
                    <a:pt x="189" y="75"/>
                  </a:moveTo>
                  <a:cubicBezTo>
                    <a:pt x="185" y="75"/>
                    <a:pt x="185" y="75"/>
                    <a:pt x="181" y="75"/>
                  </a:cubicBezTo>
                  <a:cubicBezTo>
                    <a:pt x="171" y="30"/>
                    <a:pt x="137" y="0"/>
                    <a:pt x="99" y="0"/>
                  </a:cubicBezTo>
                  <a:cubicBezTo>
                    <a:pt x="63" y="0"/>
                    <a:pt x="29" y="30"/>
                    <a:pt x="19" y="75"/>
                  </a:cubicBezTo>
                  <a:cubicBezTo>
                    <a:pt x="16" y="75"/>
                    <a:pt x="16" y="75"/>
                    <a:pt x="11" y="75"/>
                  </a:cubicBezTo>
                  <a:cubicBezTo>
                    <a:pt x="8" y="75"/>
                    <a:pt x="0" y="82"/>
                    <a:pt x="0" y="89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1"/>
                    <a:pt x="8" y="145"/>
                    <a:pt x="11" y="145"/>
                  </a:cubicBezTo>
                  <a:cubicBezTo>
                    <a:pt x="16" y="145"/>
                    <a:pt x="16" y="145"/>
                    <a:pt x="16" y="145"/>
                  </a:cubicBezTo>
                  <a:cubicBezTo>
                    <a:pt x="29" y="191"/>
                    <a:pt x="60" y="225"/>
                    <a:pt x="99" y="225"/>
                  </a:cubicBezTo>
                  <a:cubicBezTo>
                    <a:pt x="139" y="225"/>
                    <a:pt x="175" y="191"/>
                    <a:pt x="185" y="145"/>
                  </a:cubicBezTo>
                  <a:cubicBezTo>
                    <a:pt x="185" y="145"/>
                    <a:pt x="185" y="145"/>
                    <a:pt x="189" y="145"/>
                  </a:cubicBezTo>
                  <a:cubicBezTo>
                    <a:pt x="195" y="145"/>
                    <a:pt x="199" y="141"/>
                    <a:pt x="199" y="135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99" y="82"/>
                    <a:pt x="195" y="75"/>
                    <a:pt x="189" y="75"/>
                  </a:cubicBez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4"/>
            <p:cNvSpPr>
              <a:spLocks/>
            </p:cNvSpPr>
            <p:nvPr/>
          </p:nvSpPr>
          <p:spPr bwMode="auto">
            <a:xfrm>
              <a:off x="3984" y="1922"/>
              <a:ext cx="430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17" y="19"/>
                </a:cxn>
                <a:cxn ang="0">
                  <a:pos x="244" y="19"/>
                </a:cxn>
                <a:cxn ang="0">
                  <a:pos x="258" y="3"/>
                </a:cxn>
                <a:cxn ang="0">
                  <a:pos x="258" y="0"/>
                </a:cxn>
                <a:cxn ang="0">
                  <a:pos x="0" y="0"/>
                </a:cxn>
              </a:cxnLst>
              <a:rect l="0" t="0" r="r" b="b"/>
              <a:pathLst>
                <a:path w="258" h="19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3"/>
                    <a:pt x="8" y="19"/>
                    <a:pt x="17" y="19"/>
                  </a:cubicBezTo>
                  <a:cubicBezTo>
                    <a:pt x="244" y="19"/>
                    <a:pt x="244" y="19"/>
                    <a:pt x="244" y="19"/>
                  </a:cubicBezTo>
                  <a:cubicBezTo>
                    <a:pt x="251" y="19"/>
                    <a:pt x="258" y="13"/>
                    <a:pt x="258" y="3"/>
                  </a:cubicBezTo>
                  <a:cubicBezTo>
                    <a:pt x="258" y="0"/>
                    <a:pt x="258" y="0"/>
                    <a:pt x="2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3984" y="1895"/>
              <a:ext cx="430" cy="15"/>
            </a:xfrm>
            <a:custGeom>
              <a:avLst/>
              <a:gdLst/>
              <a:ahLst/>
              <a:cxnLst>
                <a:cxn ang="0">
                  <a:pos x="258" y="6"/>
                </a:cxn>
                <a:cxn ang="0">
                  <a:pos x="251" y="9"/>
                </a:cxn>
                <a:cxn ang="0">
                  <a:pos x="8" y="9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8" y="0"/>
                </a:cxn>
                <a:cxn ang="0">
                  <a:pos x="251" y="0"/>
                </a:cxn>
                <a:cxn ang="0">
                  <a:pos x="258" y="6"/>
                </a:cxn>
              </a:cxnLst>
              <a:rect l="0" t="0" r="r" b="b"/>
              <a:pathLst>
                <a:path w="258" h="9">
                  <a:moveTo>
                    <a:pt x="258" y="6"/>
                  </a:moveTo>
                  <a:cubicBezTo>
                    <a:pt x="258" y="9"/>
                    <a:pt x="255" y="9"/>
                    <a:pt x="25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3" y="9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5" y="0"/>
                    <a:pt x="258" y="2"/>
                    <a:pt x="258" y="6"/>
                  </a:cubicBez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6"/>
            <p:cNvSpPr>
              <a:spLocks/>
            </p:cNvSpPr>
            <p:nvPr/>
          </p:nvSpPr>
          <p:spPr bwMode="auto">
            <a:xfrm>
              <a:off x="1664" y="1832"/>
              <a:ext cx="853" cy="791"/>
            </a:xfrm>
            <a:custGeom>
              <a:avLst/>
              <a:gdLst/>
              <a:ahLst/>
              <a:cxnLst>
                <a:cxn ang="0">
                  <a:pos x="224" y="0"/>
                </a:cxn>
                <a:cxn ang="0">
                  <a:pos x="185" y="110"/>
                </a:cxn>
                <a:cxn ang="0">
                  <a:pos x="128" y="110"/>
                </a:cxn>
                <a:cxn ang="0">
                  <a:pos x="128" y="167"/>
                </a:cxn>
                <a:cxn ang="0">
                  <a:pos x="0" y="206"/>
                </a:cxn>
                <a:cxn ang="0">
                  <a:pos x="0" y="473"/>
                </a:cxn>
                <a:cxn ang="0">
                  <a:pos x="511" y="0"/>
                </a:cxn>
                <a:cxn ang="0">
                  <a:pos x="224" y="0"/>
                </a:cxn>
              </a:cxnLst>
              <a:rect l="0" t="0" r="r" b="b"/>
              <a:pathLst>
                <a:path w="511" h="473">
                  <a:moveTo>
                    <a:pt x="224" y="0"/>
                  </a:moveTo>
                  <a:cubicBezTo>
                    <a:pt x="224" y="40"/>
                    <a:pt x="208" y="78"/>
                    <a:pt x="185" y="110"/>
                  </a:cubicBezTo>
                  <a:cubicBezTo>
                    <a:pt x="128" y="110"/>
                    <a:pt x="128" y="110"/>
                    <a:pt x="128" y="110"/>
                  </a:cubicBezTo>
                  <a:cubicBezTo>
                    <a:pt x="128" y="167"/>
                    <a:pt x="128" y="167"/>
                    <a:pt x="128" y="167"/>
                  </a:cubicBezTo>
                  <a:cubicBezTo>
                    <a:pt x="90" y="189"/>
                    <a:pt x="45" y="206"/>
                    <a:pt x="0" y="206"/>
                  </a:cubicBezTo>
                  <a:cubicBezTo>
                    <a:pt x="0" y="473"/>
                    <a:pt x="0" y="473"/>
                    <a:pt x="0" y="473"/>
                  </a:cubicBezTo>
                  <a:cubicBezTo>
                    <a:pt x="284" y="473"/>
                    <a:pt x="511" y="261"/>
                    <a:pt x="511" y="0"/>
                  </a:cubicBezTo>
                  <a:lnTo>
                    <a:pt x="224" y="0"/>
                  </a:lnTo>
                  <a:close/>
                </a:path>
              </a:pathLst>
            </a:custGeom>
            <a:solidFill>
              <a:srgbClr val="8DC9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7"/>
            <p:cNvSpPr>
              <a:spLocks/>
            </p:cNvSpPr>
            <p:nvPr/>
          </p:nvSpPr>
          <p:spPr bwMode="auto">
            <a:xfrm>
              <a:off x="720" y="1832"/>
              <a:ext cx="856" cy="791"/>
            </a:xfrm>
            <a:custGeom>
              <a:avLst/>
              <a:gdLst/>
              <a:ahLst/>
              <a:cxnLst>
                <a:cxn ang="0">
                  <a:pos x="384" y="167"/>
                </a:cxn>
                <a:cxn ang="0">
                  <a:pos x="384" y="110"/>
                </a:cxn>
                <a:cxn ang="0">
                  <a:pos x="326" y="110"/>
                </a:cxn>
                <a:cxn ang="0">
                  <a:pos x="290" y="0"/>
                </a:cxn>
                <a:cxn ang="0">
                  <a:pos x="0" y="0"/>
                </a:cxn>
                <a:cxn ang="0">
                  <a:pos x="513" y="473"/>
                </a:cxn>
                <a:cxn ang="0">
                  <a:pos x="513" y="206"/>
                </a:cxn>
                <a:cxn ang="0">
                  <a:pos x="384" y="167"/>
                </a:cxn>
              </a:cxnLst>
              <a:rect l="0" t="0" r="r" b="b"/>
              <a:pathLst>
                <a:path w="513" h="473">
                  <a:moveTo>
                    <a:pt x="384" y="167"/>
                  </a:moveTo>
                  <a:cubicBezTo>
                    <a:pt x="384" y="110"/>
                    <a:pt x="384" y="110"/>
                    <a:pt x="384" y="110"/>
                  </a:cubicBezTo>
                  <a:cubicBezTo>
                    <a:pt x="326" y="110"/>
                    <a:pt x="326" y="110"/>
                    <a:pt x="326" y="110"/>
                  </a:cubicBezTo>
                  <a:cubicBezTo>
                    <a:pt x="302" y="78"/>
                    <a:pt x="290" y="40"/>
                    <a:pt x="2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1"/>
                    <a:pt x="230" y="473"/>
                    <a:pt x="513" y="473"/>
                  </a:cubicBezTo>
                  <a:cubicBezTo>
                    <a:pt x="513" y="206"/>
                    <a:pt x="513" y="206"/>
                    <a:pt x="513" y="206"/>
                  </a:cubicBezTo>
                  <a:cubicBezTo>
                    <a:pt x="464" y="206"/>
                    <a:pt x="421" y="189"/>
                    <a:pt x="384" y="167"/>
                  </a:cubicBez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8"/>
            <p:cNvSpPr>
              <a:spLocks/>
            </p:cNvSpPr>
            <p:nvPr/>
          </p:nvSpPr>
          <p:spPr bwMode="auto">
            <a:xfrm>
              <a:off x="4323" y="1847"/>
              <a:ext cx="861" cy="796"/>
            </a:xfrm>
            <a:custGeom>
              <a:avLst/>
              <a:gdLst/>
              <a:ahLst/>
              <a:cxnLst>
                <a:cxn ang="0">
                  <a:pos x="223" y="0"/>
                </a:cxn>
                <a:cxn ang="0">
                  <a:pos x="197" y="101"/>
                </a:cxn>
                <a:cxn ang="0">
                  <a:pos x="133" y="101"/>
                </a:cxn>
                <a:cxn ang="0">
                  <a:pos x="133" y="166"/>
                </a:cxn>
                <a:cxn ang="0">
                  <a:pos x="0" y="207"/>
                </a:cxn>
                <a:cxn ang="0">
                  <a:pos x="0" y="476"/>
                </a:cxn>
                <a:cxn ang="0">
                  <a:pos x="516" y="0"/>
                </a:cxn>
                <a:cxn ang="0">
                  <a:pos x="223" y="0"/>
                </a:cxn>
              </a:cxnLst>
              <a:rect l="0" t="0" r="r" b="b"/>
              <a:pathLst>
                <a:path w="516" h="476">
                  <a:moveTo>
                    <a:pt x="223" y="0"/>
                  </a:moveTo>
                  <a:cubicBezTo>
                    <a:pt x="223" y="38"/>
                    <a:pt x="212" y="73"/>
                    <a:pt x="197" y="101"/>
                  </a:cubicBezTo>
                  <a:cubicBezTo>
                    <a:pt x="133" y="101"/>
                    <a:pt x="133" y="101"/>
                    <a:pt x="133" y="101"/>
                  </a:cubicBezTo>
                  <a:cubicBezTo>
                    <a:pt x="133" y="166"/>
                    <a:pt x="133" y="166"/>
                    <a:pt x="133" y="166"/>
                  </a:cubicBezTo>
                  <a:cubicBezTo>
                    <a:pt x="94" y="192"/>
                    <a:pt x="51" y="207"/>
                    <a:pt x="0" y="207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286" y="476"/>
                    <a:pt x="516" y="262"/>
                    <a:pt x="516" y="0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9"/>
            <p:cNvSpPr>
              <a:spLocks/>
            </p:cNvSpPr>
            <p:nvPr/>
          </p:nvSpPr>
          <p:spPr bwMode="auto">
            <a:xfrm>
              <a:off x="3382" y="1847"/>
              <a:ext cx="859" cy="796"/>
            </a:xfrm>
            <a:custGeom>
              <a:avLst/>
              <a:gdLst/>
              <a:ahLst/>
              <a:cxnLst>
                <a:cxn ang="0">
                  <a:pos x="384" y="101"/>
                </a:cxn>
                <a:cxn ang="0">
                  <a:pos x="322" y="101"/>
                </a:cxn>
                <a:cxn ang="0">
                  <a:pos x="291" y="0"/>
                </a:cxn>
                <a:cxn ang="0">
                  <a:pos x="0" y="0"/>
                </a:cxn>
                <a:cxn ang="0">
                  <a:pos x="515" y="476"/>
                </a:cxn>
                <a:cxn ang="0">
                  <a:pos x="515" y="207"/>
                </a:cxn>
                <a:cxn ang="0">
                  <a:pos x="384" y="166"/>
                </a:cxn>
                <a:cxn ang="0">
                  <a:pos x="384" y="101"/>
                </a:cxn>
              </a:cxnLst>
              <a:rect l="0" t="0" r="r" b="b"/>
              <a:pathLst>
                <a:path w="515" h="476">
                  <a:moveTo>
                    <a:pt x="384" y="101"/>
                  </a:moveTo>
                  <a:cubicBezTo>
                    <a:pt x="322" y="101"/>
                    <a:pt x="322" y="101"/>
                    <a:pt x="322" y="101"/>
                  </a:cubicBezTo>
                  <a:cubicBezTo>
                    <a:pt x="301" y="73"/>
                    <a:pt x="291" y="38"/>
                    <a:pt x="29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2"/>
                    <a:pt x="229" y="476"/>
                    <a:pt x="515" y="476"/>
                  </a:cubicBezTo>
                  <a:cubicBezTo>
                    <a:pt x="515" y="207"/>
                    <a:pt x="515" y="207"/>
                    <a:pt x="515" y="207"/>
                  </a:cubicBezTo>
                  <a:cubicBezTo>
                    <a:pt x="465" y="207"/>
                    <a:pt x="421" y="192"/>
                    <a:pt x="384" y="166"/>
                  </a:cubicBezTo>
                  <a:lnTo>
                    <a:pt x="384" y="101"/>
                  </a:lnTo>
                  <a:close/>
                </a:path>
              </a:pathLst>
            </a:custGeom>
            <a:solidFill>
              <a:srgbClr val="8DC9C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0"/>
            <p:cNvSpPr>
              <a:spLocks/>
            </p:cNvSpPr>
            <p:nvPr/>
          </p:nvSpPr>
          <p:spPr bwMode="auto">
            <a:xfrm>
              <a:off x="2038" y="996"/>
              <a:ext cx="856" cy="787"/>
            </a:xfrm>
            <a:custGeom>
              <a:avLst/>
              <a:gdLst/>
              <a:ahLst/>
              <a:cxnLst>
                <a:cxn ang="0">
                  <a:pos x="513" y="0"/>
                </a:cxn>
                <a:cxn ang="0">
                  <a:pos x="0" y="471"/>
                </a:cxn>
                <a:cxn ang="0">
                  <a:pos x="292" y="471"/>
                </a:cxn>
                <a:cxn ang="0">
                  <a:pos x="330" y="359"/>
                </a:cxn>
                <a:cxn ang="0">
                  <a:pos x="394" y="359"/>
                </a:cxn>
                <a:cxn ang="0">
                  <a:pos x="394" y="300"/>
                </a:cxn>
                <a:cxn ang="0">
                  <a:pos x="513" y="268"/>
                </a:cxn>
                <a:cxn ang="0">
                  <a:pos x="513" y="0"/>
                </a:cxn>
              </a:cxnLst>
              <a:rect l="0" t="0" r="r" b="b"/>
              <a:pathLst>
                <a:path w="513" h="471">
                  <a:moveTo>
                    <a:pt x="513" y="0"/>
                  </a:moveTo>
                  <a:cubicBezTo>
                    <a:pt x="231" y="0"/>
                    <a:pt x="0" y="211"/>
                    <a:pt x="0" y="471"/>
                  </a:cubicBezTo>
                  <a:cubicBezTo>
                    <a:pt x="292" y="471"/>
                    <a:pt x="292" y="471"/>
                    <a:pt x="292" y="471"/>
                  </a:cubicBezTo>
                  <a:cubicBezTo>
                    <a:pt x="292" y="432"/>
                    <a:pt x="305" y="391"/>
                    <a:pt x="330" y="359"/>
                  </a:cubicBezTo>
                  <a:cubicBezTo>
                    <a:pt x="394" y="359"/>
                    <a:pt x="394" y="359"/>
                    <a:pt x="394" y="359"/>
                  </a:cubicBezTo>
                  <a:cubicBezTo>
                    <a:pt x="394" y="300"/>
                    <a:pt x="394" y="300"/>
                    <a:pt x="394" y="300"/>
                  </a:cubicBezTo>
                  <a:cubicBezTo>
                    <a:pt x="428" y="282"/>
                    <a:pt x="469" y="268"/>
                    <a:pt x="513" y="268"/>
                  </a:cubicBezTo>
                  <a:lnTo>
                    <a:pt x="513" y="0"/>
                  </a:ln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1"/>
            <p:cNvSpPr>
              <a:spLocks/>
            </p:cNvSpPr>
            <p:nvPr/>
          </p:nvSpPr>
          <p:spPr bwMode="auto">
            <a:xfrm>
              <a:off x="2979" y="996"/>
              <a:ext cx="855" cy="787"/>
            </a:xfrm>
            <a:custGeom>
              <a:avLst/>
              <a:gdLst/>
              <a:ahLst/>
              <a:cxnLst>
                <a:cxn ang="0">
                  <a:pos x="513" y="471"/>
                </a:cxn>
                <a:cxn ang="0">
                  <a:pos x="0" y="0"/>
                </a:cxn>
                <a:cxn ang="0">
                  <a:pos x="0" y="268"/>
                </a:cxn>
                <a:cxn ang="0">
                  <a:pos x="129" y="305"/>
                </a:cxn>
                <a:cxn ang="0">
                  <a:pos x="129" y="359"/>
                </a:cxn>
                <a:cxn ang="0">
                  <a:pos x="184" y="359"/>
                </a:cxn>
                <a:cxn ang="0">
                  <a:pos x="221" y="471"/>
                </a:cxn>
                <a:cxn ang="0">
                  <a:pos x="513" y="471"/>
                </a:cxn>
              </a:cxnLst>
              <a:rect l="0" t="0" r="r" b="b"/>
              <a:pathLst>
                <a:path w="513" h="471">
                  <a:moveTo>
                    <a:pt x="513" y="471"/>
                  </a:moveTo>
                  <a:cubicBezTo>
                    <a:pt x="513" y="211"/>
                    <a:pt x="283" y="0"/>
                    <a:pt x="0" y="0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47" y="268"/>
                    <a:pt x="92" y="282"/>
                    <a:pt x="129" y="305"/>
                  </a:cubicBezTo>
                  <a:cubicBezTo>
                    <a:pt x="129" y="359"/>
                    <a:pt x="129" y="359"/>
                    <a:pt x="129" y="359"/>
                  </a:cubicBezTo>
                  <a:cubicBezTo>
                    <a:pt x="184" y="359"/>
                    <a:pt x="184" y="359"/>
                    <a:pt x="184" y="359"/>
                  </a:cubicBezTo>
                  <a:cubicBezTo>
                    <a:pt x="207" y="391"/>
                    <a:pt x="221" y="432"/>
                    <a:pt x="221" y="471"/>
                  </a:cubicBezTo>
                  <a:lnTo>
                    <a:pt x="513" y="471"/>
                  </a:lnTo>
                  <a:close/>
                </a:path>
              </a:pathLst>
            </a:custGeom>
            <a:solidFill>
              <a:srgbClr val="45C1A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2"/>
            <p:cNvSpPr>
              <a:spLocks/>
            </p:cNvSpPr>
            <p:nvPr/>
          </p:nvSpPr>
          <p:spPr bwMode="auto">
            <a:xfrm>
              <a:off x="3994" y="1643"/>
              <a:ext cx="415" cy="229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9" y="137"/>
                </a:cxn>
                <a:cxn ang="0">
                  <a:pos x="241" y="137"/>
                </a:cxn>
                <a:cxn ang="0">
                  <a:pos x="249" y="132"/>
                </a:cxn>
                <a:cxn ang="0">
                  <a:pos x="249" y="6"/>
                </a:cxn>
                <a:cxn ang="0">
                  <a:pos x="241" y="0"/>
                </a:cxn>
                <a:cxn ang="0">
                  <a:pos x="9" y="0"/>
                </a:cxn>
                <a:cxn ang="0">
                  <a:pos x="0" y="6"/>
                </a:cxn>
                <a:cxn ang="0">
                  <a:pos x="0" y="132"/>
                </a:cxn>
              </a:cxnLst>
              <a:rect l="0" t="0" r="r" b="b"/>
              <a:pathLst>
                <a:path w="249" h="137">
                  <a:moveTo>
                    <a:pt x="0" y="132"/>
                  </a:moveTo>
                  <a:cubicBezTo>
                    <a:pt x="0" y="135"/>
                    <a:pt x="3" y="137"/>
                    <a:pt x="9" y="137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45" y="137"/>
                    <a:pt x="249" y="135"/>
                    <a:pt x="249" y="132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2"/>
                    <a:pt x="245" y="0"/>
                    <a:pt x="24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0"/>
                    <a:pt x="0" y="2"/>
                    <a:pt x="0" y="6"/>
                  </a:cubicBezTo>
                  <a:lnTo>
                    <a:pt x="0" y="132"/>
                  </a:lnTo>
                  <a:close/>
                </a:path>
              </a:pathLst>
            </a:custGeom>
            <a:solidFill>
              <a:srgbClr val="A8BCBC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Freeform 6"/>
          <p:cNvSpPr>
            <a:spLocks/>
          </p:cNvSpPr>
          <p:nvPr/>
        </p:nvSpPr>
        <p:spPr bwMode="auto">
          <a:xfrm flipH="1">
            <a:off x="6805504" y="1932262"/>
            <a:ext cx="2142550" cy="1476000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 rot="10800000" flipH="1">
            <a:off x="194675" y="1947531"/>
            <a:ext cx="1980000" cy="1440000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solidFill>
            <a:srgbClr val="A5E5C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3247053" y="4307417"/>
            <a:ext cx="2481943" cy="1870273"/>
          </a:xfrm>
          <a:custGeom>
            <a:avLst/>
            <a:gdLst>
              <a:gd name="T0" fmla="*/ 640 w 1130"/>
              <a:gd name="T1" fmla="*/ 163 h 820"/>
              <a:gd name="T2" fmla="*/ 562 w 1130"/>
              <a:gd name="T3" fmla="*/ 0 h 820"/>
              <a:gd name="T4" fmla="*/ 490 w 1130"/>
              <a:gd name="T5" fmla="*/ 163 h 820"/>
              <a:gd name="T6" fmla="*/ 50 w 1130"/>
              <a:gd name="T7" fmla="*/ 163 h 820"/>
              <a:gd name="T8" fmla="*/ 0 w 1130"/>
              <a:gd name="T9" fmla="*/ 213 h 820"/>
              <a:gd name="T10" fmla="*/ 0 w 1130"/>
              <a:gd name="T11" fmla="*/ 770 h 820"/>
              <a:gd name="T12" fmla="*/ 50 w 1130"/>
              <a:gd name="T13" fmla="*/ 820 h 820"/>
              <a:gd name="T14" fmla="*/ 1080 w 1130"/>
              <a:gd name="T15" fmla="*/ 820 h 820"/>
              <a:gd name="T16" fmla="*/ 1130 w 1130"/>
              <a:gd name="T17" fmla="*/ 770 h 820"/>
              <a:gd name="T18" fmla="*/ 1130 w 1130"/>
              <a:gd name="T19" fmla="*/ 213 h 820"/>
              <a:gd name="T20" fmla="*/ 1080 w 1130"/>
              <a:gd name="T21" fmla="*/ 163 h 820"/>
              <a:gd name="T22" fmla="*/ 640 w 1130"/>
              <a:gd name="T23" fmla="*/ 163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30" h="820">
                <a:moveTo>
                  <a:pt x="640" y="163"/>
                </a:moveTo>
                <a:cubicBezTo>
                  <a:pt x="562" y="0"/>
                  <a:pt x="562" y="0"/>
                  <a:pt x="562" y="0"/>
                </a:cubicBezTo>
                <a:cubicBezTo>
                  <a:pt x="490" y="163"/>
                  <a:pt x="490" y="163"/>
                  <a:pt x="490" y="163"/>
                </a:cubicBezTo>
                <a:cubicBezTo>
                  <a:pt x="50" y="163"/>
                  <a:pt x="50" y="163"/>
                  <a:pt x="50" y="163"/>
                </a:cubicBezTo>
                <a:cubicBezTo>
                  <a:pt x="22" y="163"/>
                  <a:pt x="0" y="186"/>
                  <a:pt x="0" y="213"/>
                </a:cubicBezTo>
                <a:cubicBezTo>
                  <a:pt x="0" y="770"/>
                  <a:pt x="0" y="770"/>
                  <a:pt x="0" y="770"/>
                </a:cubicBezTo>
                <a:cubicBezTo>
                  <a:pt x="0" y="798"/>
                  <a:pt x="22" y="820"/>
                  <a:pt x="50" y="820"/>
                </a:cubicBezTo>
                <a:cubicBezTo>
                  <a:pt x="1080" y="820"/>
                  <a:pt x="1080" y="820"/>
                  <a:pt x="1080" y="820"/>
                </a:cubicBezTo>
                <a:cubicBezTo>
                  <a:pt x="1108" y="820"/>
                  <a:pt x="1130" y="798"/>
                  <a:pt x="1130" y="770"/>
                </a:cubicBezTo>
                <a:cubicBezTo>
                  <a:pt x="1130" y="213"/>
                  <a:pt x="1130" y="213"/>
                  <a:pt x="1130" y="213"/>
                </a:cubicBezTo>
                <a:cubicBezTo>
                  <a:pt x="1130" y="186"/>
                  <a:pt x="1108" y="163"/>
                  <a:pt x="1080" y="163"/>
                </a:cubicBezTo>
                <a:lnTo>
                  <a:pt x="640" y="163"/>
                </a:lnTo>
                <a:close/>
              </a:path>
            </a:pathLst>
          </a:custGeom>
          <a:solidFill>
            <a:srgbClr val="8DC9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97049" y="1988244"/>
            <a:ext cx="1829703" cy="13433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75000"/>
              </a:lnSpc>
              <a:spcBef>
                <a:spcPts val="0"/>
              </a:spcBef>
              <a:buNone/>
            </a:pPr>
            <a:r>
              <a:rPr lang="uk-UA" sz="2400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Формування </a:t>
            </a:r>
            <a:r>
              <a:rPr lang="uk-UA" sz="2400" dirty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порядку денного </a:t>
            </a:r>
            <a:r>
              <a:rPr lang="en-US" sz="2400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Agenda </a:t>
            </a:r>
            <a:r>
              <a:rPr lang="en-US" sz="2400" dirty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Setting</a:t>
            </a:r>
            <a:r>
              <a:rPr lang="uk-UA" sz="2400" dirty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3552" y="2188424"/>
            <a:ext cx="1800000" cy="11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75000"/>
              </a:lnSpc>
              <a:spcBef>
                <a:spcPts val="0"/>
              </a:spcBef>
              <a:buNone/>
            </a:pPr>
            <a:r>
              <a:rPr lang="uk-UA" sz="2400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Пошук i формування самої новини</a:t>
            </a:r>
            <a:endParaRPr lang="uk-UA" sz="2400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87971" y="4778356"/>
            <a:ext cx="2407298" cy="1334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uk-UA" sz="240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Вiдбiр матерiалiв редакторами  Gatekeeping</a:t>
            </a:r>
            <a:endParaRPr lang="uk-UA" sz="240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16"/>
          <p:cNvGrpSpPr/>
          <p:nvPr/>
        </p:nvGrpSpPr>
        <p:grpSpPr>
          <a:xfrm>
            <a:off x="2000250" y="4917018"/>
            <a:ext cx="594227" cy="597637"/>
            <a:chOff x="990600" y="1440713"/>
            <a:chExt cx="594227" cy="597637"/>
          </a:xfrm>
        </p:grpSpPr>
        <p:sp>
          <p:nvSpPr>
            <p:cNvPr id="29" name="Oval 117"/>
            <p:cNvSpPr/>
            <p:nvPr/>
          </p:nvSpPr>
          <p:spPr>
            <a:xfrm>
              <a:off x="990600" y="1440713"/>
              <a:ext cx="594227" cy="597637"/>
            </a:xfrm>
            <a:prstGeom prst="ellipse">
              <a:avLst/>
            </a:prstGeom>
            <a:solidFill>
              <a:srgbClr val="8DC9CC"/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30" name="Group 182"/>
            <p:cNvGrpSpPr/>
            <p:nvPr/>
          </p:nvGrpSpPr>
          <p:grpSpPr>
            <a:xfrm>
              <a:off x="1143000" y="1581143"/>
              <a:ext cx="313118" cy="353167"/>
              <a:chOff x="5513440" y="1766202"/>
              <a:chExt cx="429274" cy="484183"/>
            </a:xfrm>
            <a:solidFill>
              <a:schemeClr val="bg1"/>
            </a:solidFill>
          </p:grpSpPr>
          <p:sp>
            <p:nvSpPr>
              <p:cNvPr id="31" name="Freeform 147"/>
              <p:cNvSpPr>
                <a:spLocks/>
              </p:cNvSpPr>
              <p:nvPr/>
            </p:nvSpPr>
            <p:spPr bwMode="auto">
              <a:xfrm>
                <a:off x="5513440" y="1766202"/>
                <a:ext cx="429274" cy="87353"/>
              </a:xfrm>
              <a:custGeom>
                <a:avLst/>
                <a:gdLst>
                  <a:gd name="T0" fmla="*/ 68 w 129"/>
                  <a:gd name="T1" fmla="*/ 8 h 26"/>
                  <a:gd name="T2" fmla="*/ 68 w 129"/>
                  <a:gd name="T3" fmla="*/ 4 h 26"/>
                  <a:gd name="T4" fmla="*/ 64 w 129"/>
                  <a:gd name="T5" fmla="*/ 0 h 26"/>
                  <a:gd name="T6" fmla="*/ 61 w 129"/>
                  <a:gd name="T7" fmla="*/ 4 h 26"/>
                  <a:gd name="T8" fmla="*/ 61 w 129"/>
                  <a:gd name="T9" fmla="*/ 8 h 26"/>
                  <a:gd name="T10" fmla="*/ 0 w 129"/>
                  <a:gd name="T11" fmla="*/ 8 h 26"/>
                  <a:gd name="T12" fmla="*/ 0 w 129"/>
                  <a:gd name="T13" fmla="*/ 26 h 26"/>
                  <a:gd name="T14" fmla="*/ 129 w 129"/>
                  <a:gd name="T15" fmla="*/ 26 h 26"/>
                  <a:gd name="T16" fmla="*/ 129 w 129"/>
                  <a:gd name="T17" fmla="*/ 8 h 26"/>
                  <a:gd name="T18" fmla="*/ 68 w 129"/>
                  <a:gd name="T19" fmla="*/ 8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9" h="26">
                    <a:moveTo>
                      <a:pt x="68" y="8"/>
                    </a:moveTo>
                    <a:cubicBezTo>
                      <a:pt x="68" y="4"/>
                      <a:pt x="68" y="4"/>
                      <a:pt x="68" y="4"/>
                    </a:cubicBezTo>
                    <a:cubicBezTo>
                      <a:pt x="68" y="2"/>
                      <a:pt x="66" y="0"/>
                      <a:pt x="64" y="0"/>
                    </a:cubicBezTo>
                    <a:cubicBezTo>
                      <a:pt x="63" y="0"/>
                      <a:pt x="61" y="2"/>
                      <a:pt x="61" y="4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29" y="26"/>
                      <a:pt x="129" y="26"/>
                      <a:pt x="129" y="26"/>
                    </a:cubicBezTo>
                    <a:cubicBezTo>
                      <a:pt x="129" y="8"/>
                      <a:pt x="129" y="8"/>
                      <a:pt x="129" y="8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48"/>
              <p:cNvSpPr>
                <a:spLocks noEditPoints="1"/>
              </p:cNvSpPr>
              <p:nvPr/>
            </p:nvSpPr>
            <p:spPr bwMode="auto">
              <a:xfrm>
                <a:off x="5550876" y="1873521"/>
                <a:ext cx="356897" cy="376864"/>
              </a:xfrm>
              <a:custGeom>
                <a:avLst/>
                <a:gdLst>
                  <a:gd name="T0" fmla="*/ 143 w 143"/>
                  <a:gd name="T1" fmla="*/ 95 h 151"/>
                  <a:gd name="T2" fmla="*/ 143 w 143"/>
                  <a:gd name="T3" fmla="*/ 0 h 151"/>
                  <a:gd name="T4" fmla="*/ 0 w 143"/>
                  <a:gd name="T5" fmla="*/ 0 h 151"/>
                  <a:gd name="T6" fmla="*/ 0 w 143"/>
                  <a:gd name="T7" fmla="*/ 95 h 151"/>
                  <a:gd name="T8" fmla="*/ 63 w 143"/>
                  <a:gd name="T9" fmla="*/ 95 h 151"/>
                  <a:gd name="T10" fmla="*/ 63 w 143"/>
                  <a:gd name="T11" fmla="*/ 125 h 151"/>
                  <a:gd name="T12" fmla="*/ 45 w 143"/>
                  <a:gd name="T13" fmla="*/ 125 h 151"/>
                  <a:gd name="T14" fmla="*/ 45 w 143"/>
                  <a:gd name="T15" fmla="*/ 121 h 151"/>
                  <a:gd name="T16" fmla="*/ 37 w 143"/>
                  <a:gd name="T17" fmla="*/ 121 h 151"/>
                  <a:gd name="T18" fmla="*/ 25 w 143"/>
                  <a:gd name="T19" fmla="*/ 151 h 151"/>
                  <a:gd name="T20" fmla="*/ 33 w 143"/>
                  <a:gd name="T21" fmla="*/ 151 h 151"/>
                  <a:gd name="T22" fmla="*/ 40 w 143"/>
                  <a:gd name="T23" fmla="*/ 137 h 151"/>
                  <a:gd name="T24" fmla="*/ 104 w 143"/>
                  <a:gd name="T25" fmla="*/ 137 h 151"/>
                  <a:gd name="T26" fmla="*/ 109 w 143"/>
                  <a:gd name="T27" fmla="*/ 151 h 151"/>
                  <a:gd name="T28" fmla="*/ 119 w 143"/>
                  <a:gd name="T29" fmla="*/ 151 h 151"/>
                  <a:gd name="T30" fmla="*/ 107 w 143"/>
                  <a:gd name="T31" fmla="*/ 121 h 151"/>
                  <a:gd name="T32" fmla="*/ 97 w 143"/>
                  <a:gd name="T33" fmla="*/ 121 h 151"/>
                  <a:gd name="T34" fmla="*/ 97 w 143"/>
                  <a:gd name="T35" fmla="*/ 125 h 151"/>
                  <a:gd name="T36" fmla="*/ 80 w 143"/>
                  <a:gd name="T37" fmla="*/ 125 h 151"/>
                  <a:gd name="T38" fmla="*/ 80 w 143"/>
                  <a:gd name="T39" fmla="*/ 95 h 151"/>
                  <a:gd name="T40" fmla="*/ 143 w 143"/>
                  <a:gd name="T41" fmla="*/ 95 h 151"/>
                  <a:gd name="T42" fmla="*/ 92 w 143"/>
                  <a:gd name="T43" fmla="*/ 28 h 151"/>
                  <a:gd name="T44" fmla="*/ 133 w 143"/>
                  <a:gd name="T45" fmla="*/ 28 h 151"/>
                  <a:gd name="T46" fmla="*/ 133 w 143"/>
                  <a:gd name="T47" fmla="*/ 37 h 151"/>
                  <a:gd name="T48" fmla="*/ 92 w 143"/>
                  <a:gd name="T49" fmla="*/ 37 h 151"/>
                  <a:gd name="T50" fmla="*/ 92 w 143"/>
                  <a:gd name="T51" fmla="*/ 28 h 151"/>
                  <a:gd name="T52" fmla="*/ 92 w 143"/>
                  <a:gd name="T53" fmla="*/ 46 h 151"/>
                  <a:gd name="T54" fmla="*/ 133 w 143"/>
                  <a:gd name="T55" fmla="*/ 46 h 151"/>
                  <a:gd name="T56" fmla="*/ 133 w 143"/>
                  <a:gd name="T57" fmla="*/ 56 h 151"/>
                  <a:gd name="T58" fmla="*/ 92 w 143"/>
                  <a:gd name="T59" fmla="*/ 56 h 151"/>
                  <a:gd name="T60" fmla="*/ 92 w 143"/>
                  <a:gd name="T61" fmla="*/ 46 h 151"/>
                  <a:gd name="T62" fmla="*/ 92 w 143"/>
                  <a:gd name="T63" fmla="*/ 63 h 151"/>
                  <a:gd name="T64" fmla="*/ 133 w 143"/>
                  <a:gd name="T65" fmla="*/ 63 h 151"/>
                  <a:gd name="T66" fmla="*/ 133 w 143"/>
                  <a:gd name="T67" fmla="*/ 74 h 151"/>
                  <a:gd name="T68" fmla="*/ 92 w 143"/>
                  <a:gd name="T69" fmla="*/ 74 h 151"/>
                  <a:gd name="T70" fmla="*/ 92 w 143"/>
                  <a:gd name="T71" fmla="*/ 63 h 151"/>
                  <a:gd name="T72" fmla="*/ 8 w 143"/>
                  <a:gd name="T73" fmla="*/ 75 h 151"/>
                  <a:gd name="T74" fmla="*/ 8 w 143"/>
                  <a:gd name="T75" fmla="*/ 24 h 151"/>
                  <a:gd name="T76" fmla="*/ 83 w 143"/>
                  <a:gd name="T77" fmla="*/ 24 h 151"/>
                  <a:gd name="T78" fmla="*/ 83 w 143"/>
                  <a:gd name="T79" fmla="*/ 75 h 151"/>
                  <a:gd name="T80" fmla="*/ 8 w 143"/>
                  <a:gd name="T81" fmla="*/ 7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3" h="151">
                    <a:moveTo>
                      <a:pt x="143" y="95"/>
                    </a:moveTo>
                    <a:lnTo>
                      <a:pt x="143" y="0"/>
                    </a:lnTo>
                    <a:lnTo>
                      <a:pt x="0" y="0"/>
                    </a:lnTo>
                    <a:lnTo>
                      <a:pt x="0" y="95"/>
                    </a:lnTo>
                    <a:lnTo>
                      <a:pt x="63" y="95"/>
                    </a:lnTo>
                    <a:lnTo>
                      <a:pt x="63" y="125"/>
                    </a:lnTo>
                    <a:lnTo>
                      <a:pt x="45" y="125"/>
                    </a:lnTo>
                    <a:lnTo>
                      <a:pt x="45" y="121"/>
                    </a:lnTo>
                    <a:lnTo>
                      <a:pt x="37" y="121"/>
                    </a:lnTo>
                    <a:lnTo>
                      <a:pt x="25" y="151"/>
                    </a:lnTo>
                    <a:lnTo>
                      <a:pt x="33" y="151"/>
                    </a:lnTo>
                    <a:lnTo>
                      <a:pt x="40" y="137"/>
                    </a:lnTo>
                    <a:lnTo>
                      <a:pt x="104" y="137"/>
                    </a:lnTo>
                    <a:lnTo>
                      <a:pt x="109" y="151"/>
                    </a:lnTo>
                    <a:lnTo>
                      <a:pt x="119" y="151"/>
                    </a:lnTo>
                    <a:lnTo>
                      <a:pt x="107" y="121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80" y="125"/>
                    </a:lnTo>
                    <a:lnTo>
                      <a:pt x="80" y="95"/>
                    </a:lnTo>
                    <a:lnTo>
                      <a:pt x="143" y="95"/>
                    </a:lnTo>
                    <a:close/>
                    <a:moveTo>
                      <a:pt x="92" y="28"/>
                    </a:moveTo>
                    <a:lnTo>
                      <a:pt x="133" y="28"/>
                    </a:lnTo>
                    <a:lnTo>
                      <a:pt x="133" y="37"/>
                    </a:lnTo>
                    <a:lnTo>
                      <a:pt x="92" y="37"/>
                    </a:lnTo>
                    <a:lnTo>
                      <a:pt x="92" y="28"/>
                    </a:lnTo>
                    <a:close/>
                    <a:moveTo>
                      <a:pt x="92" y="46"/>
                    </a:moveTo>
                    <a:lnTo>
                      <a:pt x="133" y="46"/>
                    </a:lnTo>
                    <a:lnTo>
                      <a:pt x="133" y="56"/>
                    </a:lnTo>
                    <a:lnTo>
                      <a:pt x="92" y="56"/>
                    </a:lnTo>
                    <a:lnTo>
                      <a:pt x="92" y="46"/>
                    </a:lnTo>
                    <a:close/>
                    <a:moveTo>
                      <a:pt x="92" y="63"/>
                    </a:moveTo>
                    <a:lnTo>
                      <a:pt x="133" y="63"/>
                    </a:lnTo>
                    <a:lnTo>
                      <a:pt x="133" y="74"/>
                    </a:lnTo>
                    <a:lnTo>
                      <a:pt x="92" y="74"/>
                    </a:lnTo>
                    <a:lnTo>
                      <a:pt x="92" y="63"/>
                    </a:lnTo>
                    <a:close/>
                    <a:moveTo>
                      <a:pt x="8" y="75"/>
                    </a:moveTo>
                    <a:lnTo>
                      <a:pt x="8" y="24"/>
                    </a:lnTo>
                    <a:lnTo>
                      <a:pt x="83" y="24"/>
                    </a:lnTo>
                    <a:lnTo>
                      <a:pt x="83" y="75"/>
                    </a:lnTo>
                    <a:lnTo>
                      <a:pt x="8" y="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49"/>
              <p:cNvSpPr>
                <a:spLocks/>
              </p:cNvSpPr>
              <p:nvPr/>
            </p:nvSpPr>
            <p:spPr bwMode="auto">
              <a:xfrm>
                <a:off x="5578330" y="1945898"/>
                <a:ext cx="174705" cy="102328"/>
              </a:xfrm>
              <a:custGeom>
                <a:avLst/>
                <a:gdLst>
                  <a:gd name="T0" fmla="*/ 58 w 70"/>
                  <a:gd name="T1" fmla="*/ 12 h 41"/>
                  <a:gd name="T2" fmla="*/ 54 w 70"/>
                  <a:gd name="T3" fmla="*/ 20 h 41"/>
                  <a:gd name="T4" fmla="*/ 48 w 70"/>
                  <a:gd name="T5" fmla="*/ 16 h 41"/>
                  <a:gd name="T6" fmla="*/ 48 w 70"/>
                  <a:gd name="T7" fmla="*/ 16 h 41"/>
                  <a:gd name="T8" fmla="*/ 34 w 70"/>
                  <a:gd name="T9" fmla="*/ 8 h 41"/>
                  <a:gd name="T10" fmla="*/ 32 w 70"/>
                  <a:gd name="T11" fmla="*/ 12 h 41"/>
                  <a:gd name="T12" fmla="*/ 28 w 70"/>
                  <a:gd name="T13" fmla="*/ 20 h 41"/>
                  <a:gd name="T14" fmla="*/ 16 w 70"/>
                  <a:gd name="T15" fmla="*/ 12 h 41"/>
                  <a:gd name="T16" fmla="*/ 12 w 70"/>
                  <a:gd name="T17" fmla="*/ 17 h 41"/>
                  <a:gd name="T18" fmla="*/ 12 w 70"/>
                  <a:gd name="T19" fmla="*/ 17 h 41"/>
                  <a:gd name="T20" fmla="*/ 0 w 70"/>
                  <a:gd name="T21" fmla="*/ 37 h 41"/>
                  <a:gd name="T22" fmla="*/ 5 w 70"/>
                  <a:gd name="T23" fmla="*/ 41 h 41"/>
                  <a:gd name="T24" fmla="*/ 17 w 70"/>
                  <a:gd name="T25" fmla="*/ 21 h 41"/>
                  <a:gd name="T26" fmla="*/ 24 w 70"/>
                  <a:gd name="T27" fmla="*/ 25 h 41"/>
                  <a:gd name="T28" fmla="*/ 24 w 70"/>
                  <a:gd name="T29" fmla="*/ 25 h 41"/>
                  <a:gd name="T30" fmla="*/ 30 w 70"/>
                  <a:gd name="T31" fmla="*/ 29 h 41"/>
                  <a:gd name="T32" fmla="*/ 37 w 70"/>
                  <a:gd name="T33" fmla="*/ 17 h 41"/>
                  <a:gd name="T34" fmla="*/ 42 w 70"/>
                  <a:gd name="T35" fmla="*/ 21 h 41"/>
                  <a:gd name="T36" fmla="*/ 42 w 70"/>
                  <a:gd name="T37" fmla="*/ 21 h 41"/>
                  <a:gd name="T38" fmla="*/ 56 w 70"/>
                  <a:gd name="T39" fmla="*/ 28 h 41"/>
                  <a:gd name="T40" fmla="*/ 57 w 70"/>
                  <a:gd name="T41" fmla="*/ 28 h 41"/>
                  <a:gd name="T42" fmla="*/ 57 w 70"/>
                  <a:gd name="T43" fmla="*/ 28 h 41"/>
                  <a:gd name="T44" fmla="*/ 64 w 70"/>
                  <a:gd name="T45" fmla="*/ 17 h 41"/>
                  <a:gd name="T46" fmla="*/ 64 w 70"/>
                  <a:gd name="T47" fmla="*/ 17 h 41"/>
                  <a:gd name="T48" fmla="*/ 70 w 70"/>
                  <a:gd name="T49" fmla="*/ 4 h 41"/>
                  <a:gd name="T50" fmla="*/ 65 w 70"/>
                  <a:gd name="T51" fmla="*/ 0 h 41"/>
                  <a:gd name="T52" fmla="*/ 58 w 70"/>
                  <a:gd name="T53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0" h="41">
                    <a:moveTo>
                      <a:pt x="58" y="12"/>
                    </a:moveTo>
                    <a:lnTo>
                      <a:pt x="54" y="20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34" y="8"/>
                    </a:lnTo>
                    <a:lnTo>
                      <a:pt x="32" y="12"/>
                    </a:lnTo>
                    <a:lnTo>
                      <a:pt x="28" y="20"/>
                    </a:lnTo>
                    <a:lnTo>
                      <a:pt x="16" y="12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0" y="37"/>
                    </a:lnTo>
                    <a:lnTo>
                      <a:pt x="5" y="41"/>
                    </a:lnTo>
                    <a:lnTo>
                      <a:pt x="17" y="21"/>
                    </a:lnTo>
                    <a:lnTo>
                      <a:pt x="24" y="25"/>
                    </a:lnTo>
                    <a:lnTo>
                      <a:pt x="24" y="25"/>
                    </a:lnTo>
                    <a:lnTo>
                      <a:pt x="30" y="29"/>
                    </a:lnTo>
                    <a:lnTo>
                      <a:pt x="37" y="17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56" y="28"/>
                    </a:lnTo>
                    <a:lnTo>
                      <a:pt x="57" y="28"/>
                    </a:lnTo>
                    <a:lnTo>
                      <a:pt x="57" y="28"/>
                    </a:lnTo>
                    <a:lnTo>
                      <a:pt x="64" y="17"/>
                    </a:lnTo>
                    <a:lnTo>
                      <a:pt x="64" y="17"/>
                    </a:lnTo>
                    <a:lnTo>
                      <a:pt x="70" y="4"/>
                    </a:lnTo>
                    <a:lnTo>
                      <a:pt x="65" y="0"/>
                    </a:lnTo>
                    <a:lnTo>
                      <a:pt x="5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" name="Group 122"/>
          <p:cNvGrpSpPr/>
          <p:nvPr/>
        </p:nvGrpSpPr>
        <p:grpSpPr>
          <a:xfrm>
            <a:off x="6267450" y="4951015"/>
            <a:ext cx="594227" cy="597637"/>
            <a:chOff x="1295400" y="4019550"/>
            <a:chExt cx="594227" cy="597637"/>
          </a:xfrm>
        </p:grpSpPr>
        <p:sp>
          <p:nvSpPr>
            <p:cNvPr id="13" name="Oval 123"/>
            <p:cNvSpPr/>
            <p:nvPr/>
          </p:nvSpPr>
          <p:spPr>
            <a:xfrm>
              <a:off x="1295400" y="4019550"/>
              <a:ext cx="594227" cy="597637"/>
            </a:xfrm>
            <a:prstGeom prst="ellipse">
              <a:avLst/>
            </a:prstGeom>
            <a:solidFill>
              <a:srgbClr val="45C1A4"/>
            </a:solidFill>
            <a:ln w="28575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800">
                <a:solidFill>
                  <a:schemeClr val="bg1"/>
                </a:solidFill>
              </a:endParaRPr>
            </a:p>
          </p:txBody>
        </p:sp>
        <p:grpSp>
          <p:nvGrpSpPr>
            <p:cNvPr id="14" name="Group 166"/>
            <p:cNvGrpSpPr/>
            <p:nvPr/>
          </p:nvGrpSpPr>
          <p:grpSpPr>
            <a:xfrm>
              <a:off x="1447742" y="4171949"/>
              <a:ext cx="320394" cy="309476"/>
              <a:chOff x="5099140" y="1309474"/>
              <a:chExt cx="439257" cy="424283"/>
            </a:xfrm>
            <a:solidFill>
              <a:schemeClr val="bg1"/>
            </a:solidFill>
          </p:grpSpPr>
          <p:sp>
            <p:nvSpPr>
              <p:cNvPr id="15" name="Rectangle 18"/>
              <p:cNvSpPr>
                <a:spLocks noChangeArrowheads="1"/>
              </p:cNvSpPr>
              <p:nvPr/>
            </p:nvSpPr>
            <p:spPr bwMode="auto">
              <a:xfrm>
                <a:off x="5256374" y="1479187"/>
                <a:ext cx="47421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5331247" y="1479187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5408617" y="1479187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5256374" y="1546573"/>
                <a:ext cx="47421" cy="47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5331247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23"/>
              <p:cNvSpPr>
                <a:spLocks noChangeArrowheads="1"/>
              </p:cNvSpPr>
              <p:nvPr/>
            </p:nvSpPr>
            <p:spPr bwMode="auto">
              <a:xfrm>
                <a:off x="5408617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24"/>
              <p:cNvSpPr>
                <a:spLocks noChangeArrowheads="1"/>
              </p:cNvSpPr>
              <p:nvPr/>
            </p:nvSpPr>
            <p:spPr bwMode="auto">
              <a:xfrm>
                <a:off x="5256374" y="1618951"/>
                <a:ext cx="47421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25"/>
              <p:cNvSpPr>
                <a:spLocks noChangeArrowheads="1"/>
              </p:cNvSpPr>
              <p:nvPr/>
            </p:nvSpPr>
            <p:spPr bwMode="auto">
              <a:xfrm>
                <a:off x="5179005" y="1546573"/>
                <a:ext cx="49916" cy="4742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5179005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5331247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5408617" y="1618951"/>
                <a:ext cx="49916" cy="4492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9"/>
              <p:cNvSpPr>
                <a:spLocks noEditPoints="1"/>
              </p:cNvSpPr>
              <p:nvPr/>
            </p:nvSpPr>
            <p:spPr bwMode="auto">
              <a:xfrm>
                <a:off x="5099140" y="1339424"/>
                <a:ext cx="439257" cy="394333"/>
              </a:xfrm>
              <a:custGeom>
                <a:avLst/>
                <a:gdLst>
                  <a:gd name="T0" fmla="*/ 174 w 176"/>
                  <a:gd name="T1" fmla="*/ 0 h 158"/>
                  <a:gd name="T2" fmla="*/ 150 w 176"/>
                  <a:gd name="T3" fmla="*/ 0 h 158"/>
                  <a:gd name="T4" fmla="*/ 150 w 176"/>
                  <a:gd name="T5" fmla="*/ 16 h 158"/>
                  <a:gd name="T6" fmla="*/ 126 w 176"/>
                  <a:gd name="T7" fmla="*/ 16 h 158"/>
                  <a:gd name="T8" fmla="*/ 126 w 176"/>
                  <a:gd name="T9" fmla="*/ 0 h 158"/>
                  <a:gd name="T10" fmla="*/ 52 w 176"/>
                  <a:gd name="T11" fmla="*/ 0 h 158"/>
                  <a:gd name="T12" fmla="*/ 52 w 176"/>
                  <a:gd name="T13" fmla="*/ 16 h 158"/>
                  <a:gd name="T14" fmla="*/ 28 w 176"/>
                  <a:gd name="T15" fmla="*/ 16 h 158"/>
                  <a:gd name="T16" fmla="*/ 28 w 176"/>
                  <a:gd name="T17" fmla="*/ 0 h 158"/>
                  <a:gd name="T18" fmla="*/ 0 w 176"/>
                  <a:gd name="T19" fmla="*/ 0 h 158"/>
                  <a:gd name="T20" fmla="*/ 0 w 176"/>
                  <a:gd name="T21" fmla="*/ 158 h 158"/>
                  <a:gd name="T22" fmla="*/ 13 w 176"/>
                  <a:gd name="T23" fmla="*/ 158 h 158"/>
                  <a:gd name="T24" fmla="*/ 162 w 176"/>
                  <a:gd name="T25" fmla="*/ 158 h 158"/>
                  <a:gd name="T26" fmla="*/ 176 w 176"/>
                  <a:gd name="T27" fmla="*/ 158 h 158"/>
                  <a:gd name="T28" fmla="*/ 174 w 176"/>
                  <a:gd name="T29" fmla="*/ 0 h 158"/>
                  <a:gd name="T30" fmla="*/ 162 w 176"/>
                  <a:gd name="T31" fmla="*/ 144 h 158"/>
                  <a:gd name="T32" fmla="*/ 13 w 176"/>
                  <a:gd name="T33" fmla="*/ 144 h 158"/>
                  <a:gd name="T34" fmla="*/ 13 w 176"/>
                  <a:gd name="T35" fmla="*/ 44 h 158"/>
                  <a:gd name="T36" fmla="*/ 162 w 176"/>
                  <a:gd name="T37" fmla="*/ 44 h 158"/>
                  <a:gd name="T38" fmla="*/ 162 w 176"/>
                  <a:gd name="T39" fmla="*/ 14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6" h="158">
                    <a:moveTo>
                      <a:pt x="174" y="0"/>
                    </a:moveTo>
                    <a:lnTo>
                      <a:pt x="150" y="0"/>
                    </a:lnTo>
                    <a:lnTo>
                      <a:pt x="150" y="16"/>
                    </a:lnTo>
                    <a:lnTo>
                      <a:pt x="126" y="16"/>
                    </a:lnTo>
                    <a:lnTo>
                      <a:pt x="126" y="0"/>
                    </a:lnTo>
                    <a:lnTo>
                      <a:pt x="52" y="0"/>
                    </a:lnTo>
                    <a:lnTo>
                      <a:pt x="52" y="16"/>
                    </a:lnTo>
                    <a:lnTo>
                      <a:pt x="28" y="16"/>
                    </a:lnTo>
                    <a:lnTo>
                      <a:pt x="28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13" y="158"/>
                    </a:lnTo>
                    <a:lnTo>
                      <a:pt x="162" y="158"/>
                    </a:lnTo>
                    <a:lnTo>
                      <a:pt x="176" y="158"/>
                    </a:lnTo>
                    <a:lnTo>
                      <a:pt x="174" y="0"/>
                    </a:lnTo>
                    <a:close/>
                    <a:moveTo>
                      <a:pt x="162" y="144"/>
                    </a:moveTo>
                    <a:lnTo>
                      <a:pt x="13" y="144"/>
                    </a:lnTo>
                    <a:lnTo>
                      <a:pt x="13" y="44"/>
                    </a:lnTo>
                    <a:lnTo>
                      <a:pt x="162" y="44"/>
                    </a:lnTo>
                    <a:lnTo>
                      <a:pt x="162" y="1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0"/>
              <p:cNvSpPr>
                <a:spLocks noChangeArrowheads="1"/>
              </p:cNvSpPr>
              <p:nvPr/>
            </p:nvSpPr>
            <p:spPr bwMode="auto">
              <a:xfrm>
                <a:off x="5181500" y="1309474"/>
                <a:ext cx="37438" cy="598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1"/>
              <p:cNvSpPr>
                <a:spLocks noChangeArrowheads="1"/>
              </p:cNvSpPr>
              <p:nvPr/>
            </p:nvSpPr>
            <p:spPr bwMode="auto">
              <a:xfrm>
                <a:off x="5428583" y="1309474"/>
                <a:ext cx="34941" cy="5989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3" name="Прямоугольник 72"/>
          <p:cNvSpPr/>
          <p:nvPr/>
        </p:nvSpPr>
        <p:spPr>
          <a:xfrm>
            <a:off x="1965675" y="488580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2800" dirty="0">
              <a:solidFill>
                <a:srgbClr val="9A6D64"/>
              </a:solidFill>
              <a:latin typeface="SecessionLight" pitchFamily="2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2000250" y="831250"/>
            <a:ext cx="5308599" cy="932768"/>
          </a:xfrm>
          <a:prstGeom prst="roundRect">
            <a:avLst/>
          </a:prstGeom>
          <a:solidFill>
            <a:srgbClr val="9ECBC8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95000"/>
              </a:lnSpc>
            </a:pPr>
            <a:r>
              <a:rPr lang="uk-UA" sz="3200" b="1" dirty="0" smtClean="0">
                <a:solidFill>
                  <a:srgbClr val="4D2307"/>
                </a:solidFill>
                <a:latin typeface="Arial" pitchFamily="34" charset="0"/>
                <a:ea typeface="Alegreya"/>
                <a:cs typeface="Arial" pitchFamily="34" charset="0"/>
              </a:rPr>
              <a:t>Три основні етапи отримання інформації</a:t>
            </a:r>
            <a:endParaRPr lang="uk-UA" sz="3200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7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к-развить-интеллект.jpg"/>
          <p:cNvPicPr/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73" y="307910"/>
            <a:ext cx="2304000" cy="1515127"/>
          </a:xfrm>
          <a:prstGeom prst="rect">
            <a:avLst/>
          </a:prstGeom>
          <a:effectLst>
            <a:reflection endPos="86000" dist="508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32458" y="374899"/>
            <a:ext cx="6588000" cy="58027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Теорія </a:t>
            </a:r>
            <a:r>
              <a:rPr lang="uk-UA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«Agenda-setting»</a:t>
            </a:r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або 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теорія порядку денного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– теорія, згідно з якою засоби масової інформації справляють значний вплив на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громадськість вже самим підбором тем, які вони висвітлюють. </a:t>
            </a:r>
          </a:p>
          <a:p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Найкращим визначенням </a:t>
            </a:r>
            <a:r>
              <a:rPr lang="uk-UA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agenda</a:t>
            </a:r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setting</a:t>
            </a:r>
            <a:r>
              <a:rPr lang="uk-UA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є слова американського дослідника Бернарда Коена: </a:t>
            </a:r>
            <a:r>
              <a:rPr lang="uk-UA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«Пресі переважно не вдається сказати людям, ЩО думати, але вона з великим успіхом каже їм, ПРО ЩО думати».</a:t>
            </a:r>
            <a:endParaRPr lang="uk-UA" sz="28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6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1366" t="6736" r="4606" b="8186"/>
          <a:stretch/>
        </p:blipFill>
        <p:spPr>
          <a:xfrm>
            <a:off x="143555" y="222195"/>
            <a:ext cx="1964368" cy="1524458"/>
          </a:xfrm>
          <a:prstGeom prst="rect">
            <a:avLst/>
          </a:prstGeom>
          <a:effectLst>
            <a:reflection endPos="86000" dist="508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81424" y="833015"/>
            <a:ext cx="6468415" cy="54401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lnSpc>
                <a:spcPct val="75000"/>
              </a:lnSpc>
            </a:pPr>
            <a:r>
              <a:rPr lang="uk-UA" sz="28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Гейткіпер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» (</a:t>
            </a:r>
            <a:r>
              <a:rPr lang="uk-UA" sz="2800" dirty="0" err="1" smtClean="0">
                <a:latin typeface="Arial" pitchFamily="34" charset="0"/>
                <a:cs typeface="Arial" pitchFamily="34" charset="0"/>
              </a:rPr>
              <a:t>привратник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) – той, хто контролює потік новин, може змінювати, розширювати, повторювати, вилучати інформацію. </a:t>
            </a:r>
            <a:r>
              <a:rPr lang="uk-UA" sz="2800" dirty="0" err="1" smtClean="0">
                <a:latin typeface="Arial" pitchFamily="34" charset="0"/>
                <a:cs typeface="Arial" pitchFamily="34" charset="0"/>
              </a:rPr>
              <a:t>Гейткіпери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 створюють у людей розуміння того, що відбувається в навколишньому їхньому світі. Вони займають позиції «експертів» (політики, вчені, соціологи, письменники) в певній галузі суспільства і мають завдання фільтрувати інформацію в конкретній сфері. </a:t>
            </a:r>
            <a:r>
              <a:rPr lang="uk-UA" sz="2800" dirty="0" err="1">
                <a:latin typeface="Arial" pitchFamily="34" charset="0"/>
                <a:cs typeface="Arial" pitchFamily="34" charset="0"/>
              </a:rPr>
              <a:t>Гейткіпери</a:t>
            </a:r>
            <a:r>
              <a:rPr lang="uk-UA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несуть велику відповідальність за неупередженість і достовірність інформації. У ролі </a:t>
            </a:r>
            <a:r>
              <a:rPr lang="uk-UA" sz="2800" dirty="0" err="1" smtClean="0">
                <a:latin typeface="Arial" pitchFamily="34" charset="0"/>
                <a:cs typeface="Arial" pitchFamily="34" charset="0"/>
              </a:rPr>
              <a:t>гейткіпера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 також можуть виступати установи або організації.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4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83976" y="226613"/>
            <a:ext cx="9143999" cy="3413135"/>
          </a:xfrm>
          <a:prstGeom prst="rect">
            <a:avLst/>
          </a:prstGeom>
          <a:solidFill>
            <a:srgbClr val="F5C586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895169" y="3488483"/>
            <a:ext cx="1244223" cy="621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Gatekeeping</a:t>
            </a:r>
            <a:endParaRPr lang="uk-UA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Шестиугольник 2"/>
          <p:cNvSpPr/>
          <p:nvPr/>
        </p:nvSpPr>
        <p:spPr>
          <a:xfrm>
            <a:off x="3008805" y="2528737"/>
            <a:ext cx="3168000" cy="1908000"/>
          </a:xfrm>
          <a:prstGeom prst="hexagon">
            <a:avLst>
              <a:gd name="adj" fmla="val 30031"/>
              <a:gd name="vf" fmla="val 115470"/>
            </a:avLst>
          </a:prstGeom>
          <a:solidFill>
            <a:srgbClr val="F7EBD9"/>
          </a:solidFill>
          <a:ln>
            <a:solidFill>
              <a:srgbClr val="9A6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2800" b="1" dirty="0" smtClean="0">
                <a:solidFill>
                  <a:srgbClr val="4D2307"/>
                </a:solidFill>
                <a:latin typeface="Arial" pitchFamily="34" charset="0"/>
                <a:ea typeface="Alegreya"/>
                <a:cs typeface="Arial" pitchFamily="34" charset="0"/>
              </a:rPr>
              <a:t>«Правила наближення iнтересiв»</a:t>
            </a:r>
            <a:endParaRPr lang="uk-UA" sz="2800" b="1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Шестиугольник 79"/>
          <p:cNvSpPr/>
          <p:nvPr/>
        </p:nvSpPr>
        <p:spPr>
          <a:xfrm>
            <a:off x="458542" y="1366932"/>
            <a:ext cx="3060000" cy="2016000"/>
          </a:xfrm>
          <a:prstGeom prst="hexagon">
            <a:avLst>
              <a:gd name="adj" fmla="val 30031"/>
              <a:gd name="vf" fmla="val 115470"/>
            </a:avLst>
          </a:prstGeom>
          <a:solidFill>
            <a:srgbClr val="F7EBD9"/>
          </a:solidFill>
          <a:ln>
            <a:solidFill>
              <a:srgbClr val="9A6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2800" b="1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рiдкiснiсть факту</a:t>
            </a:r>
            <a:endParaRPr lang="uk-UA" sz="2800" b="1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Шестиугольник 80"/>
          <p:cNvSpPr/>
          <p:nvPr/>
        </p:nvSpPr>
        <p:spPr>
          <a:xfrm>
            <a:off x="457194" y="3643670"/>
            <a:ext cx="3060000" cy="2016000"/>
          </a:xfrm>
          <a:prstGeom prst="hexagon">
            <a:avLst>
              <a:gd name="adj" fmla="val 30031"/>
              <a:gd name="vf" fmla="val 115470"/>
            </a:avLst>
          </a:prstGeom>
          <a:solidFill>
            <a:srgbClr val="F7EBD9"/>
          </a:solidFill>
          <a:ln>
            <a:solidFill>
              <a:srgbClr val="9A6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2800" b="1" spc="-180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популярність</a:t>
            </a:r>
            <a:endParaRPr lang="uk-UA" sz="2800" b="1" spc="-180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Шестиугольник 81"/>
          <p:cNvSpPr/>
          <p:nvPr/>
        </p:nvSpPr>
        <p:spPr>
          <a:xfrm>
            <a:off x="5699082" y="3607450"/>
            <a:ext cx="3060000" cy="2016000"/>
          </a:xfrm>
          <a:prstGeom prst="hexagon">
            <a:avLst>
              <a:gd name="adj" fmla="val 30031"/>
              <a:gd name="vf" fmla="val 115470"/>
            </a:avLst>
          </a:prstGeom>
          <a:solidFill>
            <a:srgbClr val="F7EBD9"/>
          </a:solidFill>
          <a:ln>
            <a:solidFill>
              <a:srgbClr val="9A6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2800" b="1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емоції</a:t>
            </a:r>
            <a:endParaRPr lang="uk-UA" sz="2800" b="1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Шестиугольник 82"/>
          <p:cNvSpPr/>
          <p:nvPr/>
        </p:nvSpPr>
        <p:spPr>
          <a:xfrm>
            <a:off x="3178001" y="535703"/>
            <a:ext cx="2916000" cy="1908000"/>
          </a:xfrm>
          <a:prstGeom prst="hexagon">
            <a:avLst>
              <a:gd name="adj" fmla="val 30031"/>
              <a:gd name="vf" fmla="val 115470"/>
            </a:avLst>
          </a:prstGeom>
          <a:solidFill>
            <a:srgbClr val="F7EBD9"/>
          </a:solidFill>
          <a:ln>
            <a:solidFill>
              <a:srgbClr val="9A6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2800" b="1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час</a:t>
            </a:r>
            <a:endParaRPr lang="uk-UA" sz="2800" b="1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Шестиугольник 83"/>
          <p:cNvSpPr/>
          <p:nvPr/>
        </p:nvSpPr>
        <p:spPr>
          <a:xfrm>
            <a:off x="5699082" y="1428545"/>
            <a:ext cx="3060000" cy="2016000"/>
          </a:xfrm>
          <a:prstGeom prst="hexagon">
            <a:avLst>
              <a:gd name="adj" fmla="val 30031"/>
              <a:gd name="vf" fmla="val 115470"/>
            </a:avLst>
          </a:prstGeom>
          <a:solidFill>
            <a:srgbClr val="F7EBD9"/>
          </a:solidFill>
          <a:ln>
            <a:solidFill>
              <a:srgbClr val="9A6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2800" b="1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відстань</a:t>
            </a:r>
            <a:endParaRPr lang="uk-UA" sz="2800" b="1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Шестиугольник 84"/>
          <p:cNvSpPr/>
          <p:nvPr/>
        </p:nvSpPr>
        <p:spPr>
          <a:xfrm>
            <a:off x="3167437" y="4545060"/>
            <a:ext cx="2916000" cy="1908000"/>
          </a:xfrm>
          <a:prstGeom prst="hexagon">
            <a:avLst>
              <a:gd name="adj" fmla="val 30031"/>
              <a:gd name="vf" fmla="val 115470"/>
            </a:avLst>
          </a:prstGeom>
          <a:solidFill>
            <a:srgbClr val="F7EBD9"/>
          </a:solidFill>
          <a:ln>
            <a:solidFill>
              <a:srgbClr val="9A6D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uk-UA" sz="2800" b="1" dirty="0" smtClean="0">
                <a:solidFill>
                  <a:srgbClr val="4D2307"/>
                </a:solidFill>
                <a:latin typeface="Arial" pitchFamily="34" charset="0"/>
                <a:cs typeface="Arial" pitchFamily="34" charset="0"/>
              </a:rPr>
              <a:t>специфiчнi інтереси</a:t>
            </a:r>
            <a:endParaRPr lang="uk-UA" sz="2800" b="1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Прямоугольник 112"/>
          <p:cNvSpPr/>
          <p:nvPr/>
        </p:nvSpPr>
        <p:spPr>
          <a:xfrm>
            <a:off x="0" y="1"/>
            <a:ext cx="9143999" cy="3413135"/>
          </a:xfrm>
          <a:prstGeom prst="rect">
            <a:avLst/>
          </a:prstGeom>
          <a:solidFill>
            <a:srgbClr val="F5C586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7" name="Стрелка вправо 116"/>
          <p:cNvSpPr/>
          <p:nvPr/>
        </p:nvSpPr>
        <p:spPr>
          <a:xfrm rot="2907094">
            <a:off x="4988439" y="1867381"/>
            <a:ext cx="1581868" cy="24213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 rot="8307094">
            <a:off x="2638938" y="1880081"/>
            <a:ext cx="1581868" cy="24213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0" name="Content Placeholder 2"/>
          <p:cNvSpPr txBox="1">
            <a:spLocks/>
          </p:cNvSpPr>
          <p:nvPr/>
        </p:nvSpPr>
        <p:spPr>
          <a:xfrm>
            <a:off x="198795" y="2505527"/>
            <a:ext cx="4572000" cy="9076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«правило хронологічного наближення»</a:t>
            </a:r>
          </a:p>
        </p:txBody>
      </p:sp>
      <p:sp>
        <p:nvSpPr>
          <p:cNvPr id="121" name="Content Placeholder 2"/>
          <p:cNvSpPr txBox="1">
            <a:spLocks/>
          </p:cNvSpPr>
          <p:nvPr/>
        </p:nvSpPr>
        <p:spPr>
          <a:xfrm>
            <a:off x="4852054" y="2508564"/>
            <a:ext cx="4076696" cy="9045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«правило убивчих кiлометрiв»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4833266" y="2171700"/>
            <a:ext cx="0" cy="4064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1955798" y="415102"/>
            <a:ext cx="5308599" cy="11918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4D2307"/>
                </a:solidFill>
                <a:latin typeface="Arial" pitchFamily="34" charset="0"/>
                <a:ea typeface="Alegreya"/>
                <a:cs typeface="Arial" pitchFamily="34" charset="0"/>
              </a:rPr>
              <a:t>Oсновнi інструменти подачі матеріалу</a:t>
            </a:r>
            <a:endParaRPr lang="uk-UA" sz="3200" dirty="0">
              <a:solidFill>
                <a:srgbClr val="4D230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7029" y="3685593"/>
            <a:ext cx="4572000" cy="23339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тобто чим ближча подія до людини у часовому вимiрi, тим більша ймовiрнiсть, що ця подія її зацікавить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79906" y="3491400"/>
            <a:ext cx="4076696" cy="312400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коли для того, щоб зацікавити аудиторію якоюсь подією, що відбувається далеко від її основного місця проживання, потрібні вагомі аргументи, наприклад, велика кiлькiсть жертв</a:t>
            </a:r>
            <a:endParaRPr lang="uk-UA" sz="28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1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0" grpId="0" animBg="1"/>
      <p:bldP spid="120" grpId="0"/>
      <p:bldP spid="121" grpId="0"/>
      <p:bldP spid="8" grpId="0" animBg="1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687</Words>
  <Application>Microsoft Macintosh PowerPoint</Application>
  <PresentationFormat>Экран (4:3)</PresentationFormat>
  <Paragraphs>76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Alegreya</vt:lpstr>
      <vt:lpstr>Calibri</vt:lpstr>
      <vt:lpstr>PFBagueSansPro</vt:lpstr>
      <vt:lpstr>SecessionLight</vt:lpstr>
      <vt:lpstr>Arial</vt:lpstr>
      <vt:lpstr>Office Theme</vt:lpstr>
      <vt:lpstr>Тема 6.  Процес вибору новин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пользователь Microsoft Office</cp:lastModifiedBy>
  <cp:revision>54</cp:revision>
  <dcterms:created xsi:type="dcterms:W3CDTF">2013-08-21T19:17:07Z</dcterms:created>
  <dcterms:modified xsi:type="dcterms:W3CDTF">2019-06-13T23:36:50Z</dcterms:modified>
</cp:coreProperties>
</file>