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57" r:id="rId3"/>
    <p:sldId id="258" r:id="rId4"/>
    <p:sldId id="259" r:id="rId5"/>
    <p:sldId id="260" r:id="rId6"/>
    <p:sldId id="261" r:id="rId7"/>
    <p:sldId id="287" r:id="rId8"/>
    <p:sldId id="288" r:id="rId9"/>
    <p:sldId id="262" r:id="rId10"/>
    <p:sldId id="263" r:id="rId11"/>
    <p:sldId id="264" r:id="rId12"/>
    <p:sldId id="265" r:id="rId13"/>
    <p:sldId id="266" r:id="rId14"/>
    <p:sldId id="267" r:id="rId15"/>
    <p:sldId id="268" r:id="rId16"/>
    <p:sldId id="269" r:id="rId17"/>
    <p:sldId id="270" r:id="rId18"/>
    <p:sldId id="271" r:id="rId19"/>
    <p:sldId id="272" r:id="rId20"/>
    <p:sldId id="276"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44" y="-3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18.03.2024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18.03.2024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18.03.2024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18.03.2024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18.03.2024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18.03.2024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18.03.2024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FF99"/>
            </a:gs>
            <a:gs pos="9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18.03.2024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zakon.rada.gov.ua/laws/show/995_472" TargetMode="External"/><Relationship Id="rId2" Type="http://schemas.openxmlformats.org/officeDocument/2006/relationships/hyperlink" Target="https://zakon.rada.gov.ua/laws/show/995_012"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zakon.rada.gov.ua/laws/show/4495-17#n1285"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zakon.rada.gov.ua/rada/show/995_472a" TargetMode="External"/><Relationship Id="rId2" Type="http://schemas.openxmlformats.org/officeDocument/2006/relationships/hyperlink" Target="https://zakon.rada.gov.ua/rada/show/450-2012-%D0%BF#n218" TargetMode="External"/><Relationship Id="rId1" Type="http://schemas.openxmlformats.org/officeDocument/2006/relationships/slideLayout" Target="../slideLayouts/slideLayout1.xml"/><Relationship Id="rId4" Type="http://schemas.openxmlformats.org/officeDocument/2006/relationships/hyperlink" Target="https://zakon.rada.gov.ua/rada/show/995_472"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zakon.rada.gov.ua/rada/show/995_472a" TargetMode="External"/><Relationship Id="rId2" Type="http://schemas.openxmlformats.org/officeDocument/2006/relationships/hyperlink" Target="https://zakon.rada.gov.ua/rada/show/450-2012-%D0%BF#n218" TargetMode="External"/><Relationship Id="rId1" Type="http://schemas.openxmlformats.org/officeDocument/2006/relationships/slideLayout" Target="../slideLayouts/slideLayout1.xml"/><Relationship Id="rId4" Type="http://schemas.openxmlformats.org/officeDocument/2006/relationships/hyperlink" Target="https://zakon.rada.gov.ua/rada/show/995_472"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zakon.rada.gov.ua/rada/show/450-2012-%D0%BF#n218" TargetMode="External"/><Relationship Id="rId2" Type="http://schemas.openxmlformats.org/officeDocument/2006/relationships/hyperlink" Target="https://zakon.rada.gov.ua/rada/show/z1669-12#n305"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zakon.rada.gov.ua/laws/show/4495-17#n2535" TargetMode="External"/><Relationship Id="rId2" Type="http://schemas.openxmlformats.org/officeDocument/2006/relationships/hyperlink" Target="https://zakon.rada.gov.ua/laws/show/4495-17#n1265"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zakon.rada.gov.ua/laws/show/995_472" TargetMode="External"/><Relationship Id="rId2" Type="http://schemas.openxmlformats.org/officeDocument/2006/relationships/hyperlink" Target="https://zakon.rada.gov.ua/laws/show/4495-17#n1724" TargetMode="External"/><Relationship Id="rId1" Type="http://schemas.openxmlformats.org/officeDocument/2006/relationships/slideLayout" Target="../slideLayouts/slideLayout1.xml"/><Relationship Id="rId4" Type="http://schemas.openxmlformats.org/officeDocument/2006/relationships/hyperlink" Target="https://zakon.rada.gov.ua/laws/show/4495-17#n126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ata.ucci.org.ua/ua/country" TargetMode="External"/><Relationship Id="rId2" Type="http://schemas.openxmlformats.org/officeDocument/2006/relationships/hyperlink" Target="https://zakon.rada.gov.ua/cgi-bin/laws/main.cgi?nreg=995_472#Tex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404664"/>
            <a:ext cx="8856984" cy="369332"/>
          </a:xfrm>
          <a:prstGeom prst="rect">
            <a:avLst/>
          </a:prstGeom>
          <a:noFill/>
        </p:spPr>
        <p:txBody>
          <a:bodyPr wrap="square" rtlCol="0">
            <a:spAutoFit/>
          </a:bodyPr>
          <a:lstStyle/>
          <a:p>
            <a:pPr algn="ctr"/>
            <a:r>
              <a:rPr lang="uk-UA" b="1" dirty="0" smtClean="0">
                <a:solidFill>
                  <a:srgbClr val="0033CC"/>
                </a:solidFill>
              </a:rPr>
              <a:t>ТЕМА 7. МИТНІ РЕЖИМИ ТИМЧАСОВОГО ВВЕЗЕННЯ ТА ТИМЧАСОВОГО ВИВЕЗЕННЯ </a:t>
            </a:r>
            <a:endParaRPr lang="ru-RU" b="1" dirty="0">
              <a:solidFill>
                <a:srgbClr val="0033CC"/>
              </a:solidFill>
            </a:endParaRPr>
          </a:p>
        </p:txBody>
      </p:sp>
      <p:sp>
        <p:nvSpPr>
          <p:cNvPr id="3" name="Прямоугольник 2"/>
          <p:cNvSpPr/>
          <p:nvPr/>
        </p:nvSpPr>
        <p:spPr>
          <a:xfrm>
            <a:off x="323528" y="1124744"/>
            <a:ext cx="8352928" cy="5355312"/>
          </a:xfrm>
          <a:prstGeom prst="rect">
            <a:avLst/>
          </a:prstGeom>
        </p:spPr>
        <p:txBody>
          <a:bodyPr wrap="square">
            <a:spAutoFit/>
          </a:bodyPr>
          <a:lstStyle/>
          <a:p>
            <a:pPr indent="457200" algn="just"/>
            <a:r>
              <a:rPr lang="uk-UA" dirty="0" smtClean="0"/>
              <a:t>Умови </a:t>
            </a:r>
            <a:r>
              <a:rPr lang="uk-UA" dirty="0"/>
              <a:t>поміщення товарів, транспортних засобів комерційного призначення у митний режим тимчасового ввезення. Товари, транспортні засоби, які можуть бути поміщені у митний режим тимчасового ввезення з умовним повним звільненням від оподаткування митними платежами. Товари, що можуть поміщуватися у митний режим тимчасового ввезення з умовним частковим звільненням від оподаткування митними платежами. Операції з транспортними засобами, поміщеними в митний режим тимчасового ввезення. Строки тимчасового ввезення. Передача права на тимчасове ввезення. Забезпечення дотримання вимог митного режиму тимчасового ввезення. Митний статус товарів, поміщених у митний режим тимчасового ввезення. Завершення митного режиму тимчасового ввезення</a:t>
            </a:r>
            <a:endParaRPr lang="ru-RU" dirty="0"/>
          </a:p>
          <a:p>
            <a:pPr indent="457200" algn="just"/>
            <a:endParaRPr lang="uk-UA" dirty="0" smtClean="0"/>
          </a:p>
          <a:p>
            <a:pPr indent="457200" algn="just"/>
            <a:r>
              <a:rPr lang="uk-UA" dirty="0" smtClean="0"/>
              <a:t>Умови </a:t>
            </a:r>
            <a:r>
              <a:rPr lang="uk-UA" dirty="0"/>
              <a:t>поміщення товарів, транспортних засобів комерційного призначення у митний режим тимчасового вивезення. Операції з транспортними засобами комерційного призначення, поміщеними у митний режим тимчасового вивезення. Строки тимчасового вивезення. Передача права на тимчасове вивезення. Звільнення від оподаткування митними платежами в митному режимі тимчасового вивезення. Митний статус товарів, поміщених у митний режим тимчасового вивезення. Завершення митного режиму тимчасового вивезення</a:t>
            </a:r>
            <a:endParaRPr lang="ru-RU" dirty="0"/>
          </a:p>
        </p:txBody>
      </p:sp>
    </p:spTree>
    <p:extLst>
      <p:ext uri="{BB962C8B-B14F-4D97-AF65-F5344CB8AC3E}">
        <p14:creationId xmlns:p14="http://schemas.microsoft.com/office/powerpoint/2010/main" val="1237804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64922"/>
            <a:ext cx="8784976" cy="4801314"/>
          </a:xfrm>
          <a:prstGeom prst="rect">
            <a:avLst/>
          </a:prstGeom>
        </p:spPr>
        <p:txBody>
          <a:bodyPr wrap="square">
            <a:spAutoFit/>
          </a:bodyPr>
          <a:lstStyle/>
          <a:p>
            <a:pPr indent="457200" algn="ctr"/>
            <a:r>
              <a:rPr lang="uk-UA" b="1" dirty="0" smtClean="0">
                <a:solidFill>
                  <a:srgbClr val="0033CC"/>
                </a:solidFill>
              </a:rPr>
              <a:t>Способами забезпечення сплати митних платежів є:</a:t>
            </a:r>
          </a:p>
          <a:p>
            <a:pPr indent="457200" algn="just"/>
            <a:endParaRPr lang="uk-UA" dirty="0" smtClean="0"/>
          </a:p>
          <a:p>
            <a:pPr indent="457200" algn="just"/>
            <a:r>
              <a:rPr lang="uk-UA" dirty="0" smtClean="0"/>
              <a:t>1) грошова застава;</a:t>
            </a:r>
          </a:p>
          <a:p>
            <a:pPr indent="457200" algn="just"/>
            <a:r>
              <a:rPr lang="uk-UA" dirty="0" smtClean="0"/>
              <a:t>2) індивідуальна гарантія;</a:t>
            </a:r>
          </a:p>
          <a:p>
            <a:pPr indent="457200" algn="just"/>
            <a:r>
              <a:rPr lang="uk-UA" dirty="0" smtClean="0"/>
              <a:t>3) забезпечення сплати митних платежів на умовах спрощення "загальна гарантія";</a:t>
            </a:r>
          </a:p>
          <a:p>
            <a:pPr indent="457200" algn="just"/>
            <a:r>
              <a:rPr lang="uk-UA" dirty="0" smtClean="0"/>
              <a:t>4) забезпечення сплати митних платежів на умовах спрощення "загальна гарантія із зменшенням розміру забезпечення базової суми на 50 відсотків";</a:t>
            </a:r>
          </a:p>
          <a:p>
            <a:pPr indent="457200" algn="just"/>
            <a:r>
              <a:rPr lang="uk-UA" dirty="0" smtClean="0"/>
              <a:t>5) забезпечення сплати митних платежів на умовах спрощення "загальна гарантія із зменшенням розміру забезпечення базової суми на 70 відсотків";</a:t>
            </a:r>
          </a:p>
          <a:p>
            <a:pPr indent="457200" algn="just"/>
            <a:r>
              <a:rPr lang="uk-UA" dirty="0" smtClean="0"/>
              <a:t>6) забезпечення сплати митних платежів на умовах спрощення "звільнення від гарантії";</a:t>
            </a:r>
          </a:p>
          <a:p>
            <a:pPr indent="457200" algn="just"/>
            <a:r>
              <a:rPr lang="uk-UA" dirty="0" smtClean="0"/>
              <a:t>7) забезпечення сплати митних платежів на умовах</a:t>
            </a:r>
            <a:r>
              <a:rPr lang="ru-RU" dirty="0"/>
              <a:t> </a:t>
            </a:r>
            <a:r>
              <a:rPr lang="ru-RU" u="sng" dirty="0" err="1">
                <a:hlinkClick r:id="rId2"/>
              </a:rPr>
              <a:t>Митної</a:t>
            </a:r>
            <a:r>
              <a:rPr lang="ru-RU" u="sng" dirty="0">
                <a:hlinkClick r:id="rId2"/>
              </a:rPr>
              <a:t> </a:t>
            </a:r>
            <a:r>
              <a:rPr lang="ru-RU" u="sng" dirty="0" err="1">
                <a:hlinkClick r:id="rId2"/>
              </a:rPr>
              <a:t>конвенції</a:t>
            </a:r>
            <a:r>
              <a:rPr lang="ru-RU" u="sng" dirty="0">
                <a:hlinkClick r:id="rId2"/>
              </a:rPr>
              <a:t> про </a:t>
            </a:r>
            <a:r>
              <a:rPr lang="ru-RU" u="sng" dirty="0" err="1">
                <a:hlinkClick r:id="rId2"/>
              </a:rPr>
              <a:t>міжнародне</a:t>
            </a:r>
            <a:r>
              <a:rPr lang="ru-RU" u="sng" dirty="0">
                <a:hlinkClick r:id="rId2"/>
              </a:rPr>
              <a:t> </a:t>
            </a:r>
            <a:r>
              <a:rPr lang="ru-RU" u="sng" dirty="0" err="1">
                <a:hlinkClick r:id="rId2"/>
              </a:rPr>
              <a:t>перевезення</a:t>
            </a:r>
            <a:r>
              <a:rPr lang="ru-RU" u="sng" dirty="0">
                <a:hlinkClick r:id="rId2"/>
              </a:rPr>
              <a:t> </a:t>
            </a:r>
            <a:r>
              <a:rPr lang="ru-RU" u="sng" dirty="0" err="1">
                <a:hlinkClick r:id="rId2"/>
              </a:rPr>
              <a:t>вантажів</a:t>
            </a:r>
            <a:r>
              <a:rPr lang="ru-RU" u="sng" dirty="0">
                <a:hlinkClick r:id="rId2"/>
              </a:rPr>
              <a:t> </a:t>
            </a:r>
            <a:r>
              <a:rPr lang="ru-RU" u="sng" dirty="0" err="1">
                <a:hlinkClick r:id="rId2"/>
              </a:rPr>
              <a:t>із</a:t>
            </a:r>
            <a:r>
              <a:rPr lang="ru-RU" u="sng" dirty="0">
                <a:hlinkClick r:id="rId2"/>
              </a:rPr>
              <a:t> </a:t>
            </a:r>
            <a:r>
              <a:rPr lang="ru-RU" u="sng" dirty="0" err="1">
                <a:hlinkClick r:id="rId2"/>
              </a:rPr>
              <a:t>застосуванням</a:t>
            </a:r>
            <a:r>
              <a:rPr lang="ru-RU" u="sng" dirty="0">
                <a:hlinkClick r:id="rId2"/>
              </a:rPr>
              <a:t> книжки </a:t>
            </a:r>
            <a:r>
              <a:rPr lang="ru-RU" u="sng" dirty="0" err="1">
                <a:hlinkClick r:id="rId2"/>
              </a:rPr>
              <a:t>МДП</a:t>
            </a:r>
            <a:r>
              <a:rPr lang="ru-RU" u="sng" dirty="0">
                <a:hlinkClick r:id="rId2"/>
              </a:rPr>
              <a:t> (</a:t>
            </a:r>
            <a:r>
              <a:rPr lang="ru-RU" u="sng" dirty="0" err="1">
                <a:hlinkClick r:id="rId2"/>
              </a:rPr>
              <a:t>Конвенції</a:t>
            </a:r>
            <a:r>
              <a:rPr lang="ru-RU" u="sng" dirty="0">
                <a:hlinkClick r:id="rId2"/>
              </a:rPr>
              <a:t> </a:t>
            </a:r>
            <a:r>
              <a:rPr lang="ru-RU" u="sng" dirty="0" err="1">
                <a:hlinkClick r:id="rId2"/>
              </a:rPr>
              <a:t>МДП</a:t>
            </a:r>
            <a:r>
              <a:rPr lang="ru-RU" u="sng" dirty="0">
                <a:hlinkClick r:id="rId2"/>
              </a:rPr>
              <a:t>) 1975 року</a:t>
            </a:r>
            <a:r>
              <a:rPr lang="ru-RU" dirty="0"/>
              <a:t>;</a:t>
            </a:r>
          </a:p>
          <a:p>
            <a:pPr indent="457200" algn="just"/>
            <a:r>
              <a:rPr lang="ru-RU" dirty="0"/>
              <a:t>8) </a:t>
            </a:r>
            <a:r>
              <a:rPr lang="ru-RU" dirty="0" err="1"/>
              <a:t>забезпечення</a:t>
            </a:r>
            <a:r>
              <a:rPr lang="ru-RU" dirty="0"/>
              <a:t> </a:t>
            </a:r>
            <a:r>
              <a:rPr lang="ru-RU" dirty="0" err="1"/>
              <a:t>сплати</a:t>
            </a:r>
            <a:r>
              <a:rPr lang="ru-RU" dirty="0"/>
              <a:t> </a:t>
            </a:r>
            <a:r>
              <a:rPr lang="ru-RU" dirty="0" err="1"/>
              <a:t>митних</a:t>
            </a:r>
            <a:r>
              <a:rPr lang="ru-RU" dirty="0"/>
              <a:t> </a:t>
            </a:r>
            <a:r>
              <a:rPr lang="ru-RU" dirty="0" err="1"/>
              <a:t>платежів</a:t>
            </a:r>
            <a:r>
              <a:rPr lang="ru-RU" dirty="0"/>
              <a:t> на </a:t>
            </a:r>
            <a:r>
              <a:rPr lang="ru-RU" dirty="0" err="1"/>
              <a:t>умовах</a:t>
            </a:r>
            <a:r>
              <a:rPr lang="ru-RU" dirty="0"/>
              <a:t> </a:t>
            </a:r>
            <a:r>
              <a:rPr lang="ru-RU" u="sng" dirty="0" err="1">
                <a:hlinkClick r:id="rId3"/>
              </a:rPr>
              <a:t>Конвенції</a:t>
            </a:r>
            <a:r>
              <a:rPr lang="ru-RU" u="sng" dirty="0">
                <a:hlinkClick r:id="rId3"/>
              </a:rPr>
              <a:t> про </a:t>
            </a:r>
            <a:r>
              <a:rPr lang="ru-RU" u="sng" dirty="0" err="1">
                <a:hlinkClick r:id="rId3"/>
              </a:rPr>
              <a:t>тимчасове</a:t>
            </a:r>
            <a:r>
              <a:rPr lang="ru-RU" u="sng" dirty="0">
                <a:hlinkClick r:id="rId3"/>
              </a:rPr>
              <a:t> </a:t>
            </a:r>
            <a:r>
              <a:rPr lang="ru-RU" u="sng" dirty="0" err="1">
                <a:hlinkClick r:id="rId3"/>
              </a:rPr>
              <a:t>ввезення</a:t>
            </a:r>
            <a:r>
              <a:rPr lang="ru-RU" dirty="0"/>
              <a:t> (Стамбул, 1990 </a:t>
            </a:r>
            <a:r>
              <a:rPr lang="ru-RU" dirty="0" err="1"/>
              <a:t>рік</a:t>
            </a:r>
            <a:r>
              <a:rPr lang="ru-RU" dirty="0"/>
              <a:t>) </a:t>
            </a:r>
            <a:r>
              <a:rPr lang="ru-RU" dirty="0" err="1"/>
              <a:t>із</a:t>
            </a:r>
            <a:r>
              <a:rPr lang="ru-RU" dirty="0"/>
              <a:t> </a:t>
            </a:r>
            <a:r>
              <a:rPr lang="ru-RU" dirty="0" err="1"/>
              <a:t>застосуванням</a:t>
            </a:r>
            <a:r>
              <a:rPr lang="ru-RU" dirty="0"/>
              <a:t> книжки (</a:t>
            </a:r>
            <a:r>
              <a:rPr lang="ru-RU" dirty="0" err="1"/>
              <a:t>карнета</a:t>
            </a:r>
            <a:r>
              <a:rPr lang="ru-RU" dirty="0"/>
              <a:t>) </a:t>
            </a:r>
            <a:r>
              <a:rPr lang="ru-RU" dirty="0" err="1"/>
              <a:t>А.Т.А</a:t>
            </a:r>
            <a:r>
              <a:rPr lang="ru-RU" dirty="0"/>
              <a:t>. </a:t>
            </a:r>
            <a:r>
              <a:rPr lang="ru-RU" dirty="0" err="1"/>
              <a:t>або</a:t>
            </a:r>
            <a:r>
              <a:rPr lang="ru-RU" dirty="0"/>
              <a:t> книжки (</a:t>
            </a:r>
            <a:r>
              <a:rPr lang="ru-RU" dirty="0" err="1"/>
              <a:t>карнета</a:t>
            </a:r>
            <a:r>
              <a:rPr lang="ru-RU" dirty="0"/>
              <a:t>) </a:t>
            </a:r>
            <a:r>
              <a:rPr lang="en-US" dirty="0"/>
              <a:t>CPD.</a:t>
            </a:r>
          </a:p>
        </p:txBody>
      </p:sp>
    </p:spTree>
    <p:extLst>
      <p:ext uri="{BB962C8B-B14F-4D97-AF65-F5344CB8AC3E}">
        <p14:creationId xmlns:p14="http://schemas.microsoft.com/office/powerpoint/2010/main" val="870560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640960" cy="5078313"/>
          </a:xfrm>
          <a:prstGeom prst="rect">
            <a:avLst/>
          </a:prstGeom>
        </p:spPr>
        <p:txBody>
          <a:bodyPr wrap="square">
            <a:spAutoFit/>
          </a:bodyPr>
          <a:lstStyle/>
          <a:p>
            <a:pPr indent="457200" algn="just"/>
            <a:r>
              <a:rPr lang="uk-UA" b="1" dirty="0" smtClean="0">
                <a:solidFill>
                  <a:srgbClr val="0033CC"/>
                </a:solidFill>
              </a:rPr>
              <a:t>Митний режим тимчасового ввезення завершується шляхом реекспорту товарів</a:t>
            </a:r>
            <a:r>
              <a:rPr lang="uk-UA" dirty="0" smtClean="0"/>
              <a:t>, транспортних засобів комерційного призначення, поміщених у цей митний режим, або шляхом поміщення їх в інший митний режим.</a:t>
            </a:r>
          </a:p>
          <a:p>
            <a:pPr indent="457200" algn="just"/>
            <a:endParaRPr lang="uk-UA" dirty="0"/>
          </a:p>
          <a:p>
            <a:pPr indent="457200" algn="just"/>
            <a:r>
              <a:rPr lang="uk-UA" dirty="0" smtClean="0"/>
              <a:t>Якщо заборони або обмеження щодо імпорту, що діяли на момент тимчасового ввезення товарів, скасовано протягом їх перебування у митному режимі тимчасового ввезення, дозволяється завершення митного режиму тимчасового ввезення шляхом випуску товарів для вільного обігу на митній території України.</a:t>
            </a:r>
          </a:p>
          <a:p>
            <a:pPr indent="457200" algn="just"/>
            <a:endParaRPr lang="uk-UA" dirty="0"/>
          </a:p>
          <a:p>
            <a:pPr indent="457200" algn="just"/>
            <a:r>
              <a:rPr lang="uk-UA" dirty="0" smtClean="0"/>
              <a:t>Митний режим тимчасового ввезення припиняється митним органом у разі конфіскації товарів, транспортних засобів комерційного призначення, їх повної втрати внаслідок аварії або дії обставин непереборної сили за умови підтвердження факту аварії або дії обставин непереборної сили.</a:t>
            </a:r>
          </a:p>
          <a:p>
            <a:pPr indent="457200" algn="just"/>
            <a:endParaRPr lang="uk-UA" dirty="0" smtClean="0"/>
          </a:p>
          <a:p>
            <a:pPr indent="457200" algn="just"/>
            <a:r>
              <a:rPr lang="uk-UA" dirty="0" smtClean="0"/>
              <a:t>У разі припинення митного режиму тимчасового ввезення реекспорт товарів, транспортних засобів комерційного призначення не вимагається, а забезпечення сплати митних платежів, надане відповідно до </a:t>
            </a:r>
            <a:r>
              <a:rPr lang="uk-UA" u="sng" dirty="0" smtClean="0">
                <a:hlinkClick r:id="rId2"/>
              </a:rPr>
              <a:t>статті 110</a:t>
            </a:r>
            <a:r>
              <a:rPr lang="uk-UA" dirty="0" smtClean="0"/>
              <a:t> МКУ, підлягає поверненню (вивільненню).</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260648"/>
            <a:ext cx="8928992" cy="369332"/>
          </a:xfrm>
          <a:prstGeom prst="rect">
            <a:avLst/>
          </a:prstGeom>
          <a:noFill/>
        </p:spPr>
        <p:txBody>
          <a:bodyPr wrap="square" rtlCol="0">
            <a:spAutoFit/>
          </a:bodyPr>
          <a:lstStyle/>
          <a:p>
            <a:pPr algn="ctr"/>
            <a:r>
              <a:rPr lang="uk-UA" b="1" dirty="0" smtClean="0">
                <a:solidFill>
                  <a:srgbClr val="7030A0"/>
                </a:solidFill>
              </a:rPr>
              <a:t>МИТНІ ФОРМАЛЬНОСТІ ПРИ ТИМЧАСОВОМУ ВВЕЗЕННІ </a:t>
            </a:r>
            <a:endParaRPr lang="ru-RU" b="1" dirty="0">
              <a:solidFill>
                <a:srgbClr val="7030A0"/>
              </a:solidFill>
            </a:endParaRPr>
          </a:p>
        </p:txBody>
      </p:sp>
      <p:sp>
        <p:nvSpPr>
          <p:cNvPr id="3" name="Прямоугольник 2"/>
          <p:cNvSpPr/>
          <p:nvPr/>
        </p:nvSpPr>
        <p:spPr>
          <a:xfrm>
            <a:off x="251520" y="1052736"/>
            <a:ext cx="8712968" cy="923330"/>
          </a:xfrm>
          <a:prstGeom prst="rect">
            <a:avLst/>
          </a:prstGeom>
        </p:spPr>
        <p:txBody>
          <a:bodyPr wrap="square">
            <a:spAutoFit/>
          </a:bodyPr>
          <a:lstStyle/>
          <a:p>
            <a:pPr indent="457200" algn="just"/>
            <a:r>
              <a:rPr lang="uk-UA" smtClean="0"/>
              <a:t>Для митного оформлення товарів, що тимчасово ввозяться на митну територію України, митному органу подаються </a:t>
            </a:r>
            <a:r>
              <a:rPr lang="uk-UA" u="sng" smtClean="0">
                <a:hlinkClick r:id="rId2"/>
              </a:rPr>
              <a:t>МД</a:t>
            </a:r>
            <a:r>
              <a:rPr lang="uk-UA" smtClean="0"/>
              <a:t>, </a:t>
            </a:r>
            <a:r>
              <a:rPr lang="uk-UA" u="sng" smtClean="0">
                <a:hlinkClick r:id="rId3"/>
              </a:rPr>
              <a:t>книжка А.Т.А.</a:t>
            </a:r>
            <a:r>
              <a:rPr lang="uk-UA" smtClean="0"/>
              <a:t> або інший документ, передбачений законодавством України з питань державної митної справи.</a:t>
            </a:r>
            <a:endParaRPr lang="uk-UA"/>
          </a:p>
        </p:txBody>
      </p:sp>
      <p:sp>
        <p:nvSpPr>
          <p:cNvPr id="4" name="Прямоугольник 3"/>
          <p:cNvSpPr/>
          <p:nvPr/>
        </p:nvSpPr>
        <p:spPr>
          <a:xfrm>
            <a:off x="323528" y="2276872"/>
            <a:ext cx="8496944" cy="1754326"/>
          </a:xfrm>
          <a:prstGeom prst="rect">
            <a:avLst/>
          </a:prstGeom>
        </p:spPr>
        <p:txBody>
          <a:bodyPr wrap="square">
            <a:spAutoFit/>
          </a:bodyPr>
          <a:lstStyle/>
          <a:p>
            <a:pPr indent="457200" algn="just"/>
            <a:r>
              <a:rPr lang="uk-UA" dirty="0" smtClean="0"/>
              <a:t>Тимчасове ввезення контейнерів</a:t>
            </a:r>
            <a:r>
              <a:rPr lang="ru-RU" dirty="0" smtClean="0"/>
              <a:t>, </a:t>
            </a:r>
            <a:r>
              <a:rPr lang="ru-RU" dirty="0"/>
              <a:t>п</a:t>
            </a:r>
            <a:r>
              <a:rPr lang="en-US" dirty="0"/>
              <a:t>i</a:t>
            </a:r>
            <a:r>
              <a:rPr lang="ru-RU" dirty="0" err="1"/>
              <a:t>ддон</a:t>
            </a:r>
            <a:r>
              <a:rPr lang="en-US" dirty="0"/>
              <a:t>i</a:t>
            </a:r>
            <a:r>
              <a:rPr lang="ru-RU" dirty="0"/>
              <a:t>в, упаковок на </a:t>
            </a:r>
            <a:r>
              <a:rPr lang="ru-RU" dirty="0" err="1"/>
              <a:t>умовах</a:t>
            </a:r>
            <a:r>
              <a:rPr lang="ru-RU" dirty="0"/>
              <a:t> та </a:t>
            </a:r>
            <a:r>
              <a:rPr lang="ru-RU" dirty="0" err="1"/>
              <a:t>відповідно</a:t>
            </a:r>
            <a:r>
              <a:rPr lang="ru-RU" dirty="0"/>
              <a:t> до </a:t>
            </a:r>
            <a:r>
              <a:rPr lang="ru-RU" dirty="0" err="1"/>
              <a:t>положень</a:t>
            </a:r>
            <a:r>
              <a:rPr lang="ru-RU" dirty="0"/>
              <a:t> </a:t>
            </a:r>
            <a:r>
              <a:rPr lang="ru-RU" dirty="0" err="1"/>
              <a:t>Додатка</a:t>
            </a:r>
            <a:r>
              <a:rPr lang="ru-RU" dirty="0"/>
              <a:t> </a:t>
            </a:r>
            <a:r>
              <a:rPr lang="en-US" dirty="0"/>
              <a:t>B.3 </a:t>
            </a:r>
            <a:r>
              <a:rPr lang="ru-RU" dirty="0"/>
              <a:t>до </a:t>
            </a:r>
            <a:r>
              <a:rPr lang="ru-RU" u="sng" dirty="0" err="1">
                <a:hlinkClick r:id="rId4"/>
              </a:rPr>
              <a:t>Конвенції</a:t>
            </a:r>
            <a:r>
              <a:rPr lang="ru-RU" u="sng" dirty="0">
                <a:hlinkClick r:id="rId4"/>
              </a:rPr>
              <a:t> про </a:t>
            </a:r>
            <a:r>
              <a:rPr lang="ru-RU" u="sng" dirty="0" err="1">
                <a:hlinkClick r:id="rId4"/>
              </a:rPr>
              <a:t>тимчасове</a:t>
            </a:r>
            <a:r>
              <a:rPr lang="ru-RU" u="sng" dirty="0">
                <a:hlinkClick r:id="rId4"/>
              </a:rPr>
              <a:t> </a:t>
            </a:r>
            <a:r>
              <a:rPr lang="ru-RU" u="sng" dirty="0" err="1">
                <a:hlinkClick r:id="rId4"/>
              </a:rPr>
              <a:t>ввезення</a:t>
            </a:r>
            <a:r>
              <a:rPr lang="ru-RU" dirty="0"/>
              <a:t> за </a:t>
            </a:r>
            <a:r>
              <a:rPr lang="ru-RU" dirty="0" err="1"/>
              <a:t>заявою</a:t>
            </a:r>
            <a:r>
              <a:rPr lang="ru-RU" dirty="0"/>
              <a:t> особи, </a:t>
            </a:r>
            <a:r>
              <a:rPr lang="ru-RU" dirty="0" err="1"/>
              <a:t>що</a:t>
            </a:r>
            <a:r>
              <a:rPr lang="ru-RU" dirty="0"/>
              <a:t> </a:t>
            </a:r>
            <a:r>
              <a:rPr lang="ru-RU" dirty="0" err="1"/>
              <a:t>має</a:t>
            </a:r>
            <a:r>
              <a:rPr lang="ru-RU" dirty="0"/>
              <a:t> </a:t>
            </a:r>
            <a:r>
              <a:rPr lang="ru-RU" dirty="0" err="1"/>
              <a:t>намір</a:t>
            </a:r>
            <a:r>
              <a:rPr lang="ru-RU" dirty="0"/>
              <a:t> </a:t>
            </a:r>
            <a:r>
              <a:rPr lang="uk-UA" dirty="0" smtClean="0"/>
              <a:t>користуватися митним режимом тимчасового ввезення, та з дозволу митного органу </a:t>
            </a:r>
            <a:r>
              <a:rPr lang="uk-UA" b="1" dirty="0" smtClean="0">
                <a:solidFill>
                  <a:srgbClr val="0033CC"/>
                </a:solidFill>
              </a:rPr>
              <a:t>може здійснюватися на підставі письмового зобов’язання </a:t>
            </a:r>
            <a:r>
              <a:rPr lang="uk-UA" dirty="0" smtClean="0"/>
              <a:t>цієї особи щодо подальшого реекспорту таких товарів </a:t>
            </a:r>
            <a:r>
              <a:rPr lang="uk-UA" b="1" dirty="0" smtClean="0">
                <a:solidFill>
                  <a:srgbClr val="C00000"/>
                </a:solidFill>
              </a:rPr>
              <a:t>без оформлення</a:t>
            </a:r>
            <a:r>
              <a:rPr lang="ru-RU" dirty="0"/>
              <a:t> </a:t>
            </a:r>
            <a:r>
              <a:rPr lang="ru-RU" u="sng" dirty="0" err="1">
                <a:hlinkClick r:id="rId2"/>
              </a:rPr>
              <a:t>МД</a:t>
            </a:r>
            <a:r>
              <a:rPr lang="ru-RU" dirty="0"/>
              <a:t> </a:t>
            </a:r>
            <a:r>
              <a:rPr lang="ru-RU" dirty="0" err="1"/>
              <a:t>або</a:t>
            </a:r>
            <a:r>
              <a:rPr lang="ru-RU" dirty="0"/>
              <a:t> </a:t>
            </a:r>
            <a:r>
              <a:rPr lang="ru-RU" u="sng" dirty="0">
                <a:hlinkClick r:id="rId3"/>
              </a:rPr>
              <a:t>книжки </a:t>
            </a:r>
            <a:r>
              <a:rPr lang="ru-RU" u="sng" dirty="0" err="1">
                <a:hlinkClick r:id="rId3"/>
              </a:rPr>
              <a:t>А.Т.А</a:t>
            </a:r>
            <a:r>
              <a:rPr lang="ru-RU" u="sng" dirty="0">
                <a:hlinkClick r:id="rId3"/>
              </a:rPr>
              <a:t>.</a:t>
            </a:r>
            <a:endParaRPr lang="ru-RU" dirty="0"/>
          </a:p>
        </p:txBody>
      </p:sp>
      <p:sp>
        <p:nvSpPr>
          <p:cNvPr id="5" name="Прямоугольник 4"/>
          <p:cNvSpPr/>
          <p:nvPr/>
        </p:nvSpPr>
        <p:spPr>
          <a:xfrm>
            <a:off x="395536" y="4149080"/>
            <a:ext cx="8424936" cy="1477328"/>
          </a:xfrm>
          <a:prstGeom prst="rect">
            <a:avLst/>
          </a:prstGeom>
        </p:spPr>
        <p:txBody>
          <a:bodyPr wrap="square">
            <a:spAutoFit/>
          </a:bodyPr>
          <a:lstStyle/>
          <a:p>
            <a:pPr indent="457200" algn="just"/>
            <a:r>
              <a:rPr lang="uk-UA" dirty="0" smtClean="0"/>
              <a:t>Для забезпечення ідентифікації товару, що поміщується у митний режим тимчасового ввезення, Декларант </a:t>
            </a:r>
            <a:r>
              <a:rPr lang="uk-UA" b="1" dirty="0" smtClean="0">
                <a:solidFill>
                  <a:srgbClr val="7030A0"/>
                </a:solidFill>
              </a:rPr>
              <a:t>може надати митному органу два примірники зображення цього товару </a:t>
            </a:r>
            <a:r>
              <a:rPr lang="uk-UA" dirty="0" smtClean="0"/>
              <a:t>(фотографії, креслення тощо), завірені підписом та відбитком печатки (за наявності) Декларанта, та електронну копію такого зображення.</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496944" cy="2862322"/>
          </a:xfrm>
          <a:prstGeom prst="rect">
            <a:avLst/>
          </a:prstGeom>
        </p:spPr>
        <p:txBody>
          <a:bodyPr wrap="square">
            <a:spAutoFit/>
          </a:bodyPr>
          <a:lstStyle/>
          <a:p>
            <a:pPr indent="457200" algn="just"/>
            <a:r>
              <a:rPr lang="uk-UA" b="1" dirty="0" smtClean="0">
                <a:solidFill>
                  <a:srgbClr val="0033CC"/>
                </a:solidFill>
              </a:rPr>
              <a:t>Для отримання дозволу на передачу права використання митного режиму тимчасового ввезенн</a:t>
            </a:r>
            <a:r>
              <a:rPr lang="uk-UA" dirty="0" smtClean="0"/>
              <a:t>я особа, відповідальна за дотримання митного режиму, подає до митниці оформлення відповідну заяву та:</a:t>
            </a:r>
          </a:p>
          <a:p>
            <a:pPr indent="457200" algn="just"/>
            <a:endParaRPr lang="uk-UA" dirty="0" smtClean="0"/>
          </a:p>
          <a:p>
            <a:pPr indent="457200" algn="just"/>
            <a:r>
              <a:rPr lang="uk-UA" dirty="0" smtClean="0"/>
              <a:t>письмову заяву особи, що має намір прийняти право використання митного режиму тимчасового ввезення, про прийняття на себе зобов’язань особи, відповідальної за дотримання митного режиму тимчасового ввезення;</a:t>
            </a:r>
          </a:p>
          <a:p>
            <a:pPr indent="457200" algn="just"/>
            <a:r>
              <a:rPr lang="uk-UA" dirty="0" smtClean="0"/>
              <a:t>письмову згоду особи - нерезидента - сторони зовнішньоекономічного договору, згідно з яким товари тимчасово ввезені на митну територію України, на передачу права використання митного режиму тимчасового ввезення.</a:t>
            </a:r>
            <a:endParaRPr lang="uk-UA" dirty="0"/>
          </a:p>
        </p:txBody>
      </p:sp>
      <p:sp>
        <p:nvSpPr>
          <p:cNvPr id="3" name="TextBox 2"/>
          <p:cNvSpPr txBox="1"/>
          <p:nvPr/>
        </p:nvSpPr>
        <p:spPr>
          <a:xfrm>
            <a:off x="359532" y="3338766"/>
            <a:ext cx="8568952" cy="369332"/>
          </a:xfrm>
          <a:prstGeom prst="rect">
            <a:avLst/>
          </a:prstGeom>
          <a:noFill/>
        </p:spPr>
        <p:txBody>
          <a:bodyPr wrap="square" rtlCol="0">
            <a:spAutoFit/>
          </a:bodyPr>
          <a:lstStyle/>
          <a:p>
            <a:pPr algn="ctr"/>
            <a:r>
              <a:rPr lang="uk-UA" b="1" dirty="0" smtClean="0">
                <a:solidFill>
                  <a:srgbClr val="0033CC"/>
                </a:solidFill>
              </a:rPr>
              <a:t>Податкові наслідки </a:t>
            </a:r>
            <a:endParaRPr lang="ru-RU" b="1" dirty="0">
              <a:solidFill>
                <a:srgbClr val="0033CC"/>
              </a:solidFill>
            </a:endParaRPr>
          </a:p>
        </p:txBody>
      </p:sp>
      <p:sp>
        <p:nvSpPr>
          <p:cNvPr id="4" name="TextBox 3"/>
          <p:cNvSpPr txBox="1"/>
          <p:nvPr/>
        </p:nvSpPr>
        <p:spPr>
          <a:xfrm>
            <a:off x="532560" y="3728279"/>
            <a:ext cx="8208912" cy="2031325"/>
          </a:xfrm>
          <a:prstGeom prst="rect">
            <a:avLst/>
          </a:prstGeom>
          <a:noFill/>
        </p:spPr>
        <p:txBody>
          <a:bodyPr wrap="square" rtlCol="0">
            <a:spAutoFit/>
          </a:bodyPr>
          <a:lstStyle/>
          <a:p>
            <a:r>
              <a:rPr lang="uk-UA" dirty="0" smtClean="0"/>
              <a:t>Умовне повне або умовне часткове звільнення від ввізного мита (статті 105 та 106 </a:t>
            </a:r>
            <a:r>
              <a:rPr lang="uk-UA" dirty="0" err="1" smtClean="0"/>
              <a:t>МКУ</a:t>
            </a:r>
            <a:r>
              <a:rPr lang="uk-UA" dirty="0" smtClean="0"/>
              <a:t>)</a:t>
            </a:r>
          </a:p>
          <a:p>
            <a:endParaRPr lang="uk-UA" dirty="0" smtClean="0"/>
          </a:p>
          <a:p>
            <a:r>
              <a:rPr lang="uk-UA" dirty="0" smtClean="0"/>
              <a:t>Звільнено від акцизного податку згідно пп. 213.3.3. </a:t>
            </a:r>
          </a:p>
          <a:p>
            <a:endParaRPr lang="uk-UA" dirty="0" smtClean="0"/>
          </a:p>
          <a:p>
            <a:pPr algn="just"/>
            <a:r>
              <a:rPr lang="uk-UA" dirty="0"/>
              <a:t>У</a:t>
            </a:r>
            <a:r>
              <a:rPr lang="uk-UA" dirty="0" smtClean="0"/>
              <a:t>мовне повне звільнення від оподаткування або умовне часткове звільнення від оподаткування ПДВ з урахуванням вимог </a:t>
            </a:r>
            <a:r>
              <a:rPr lang="uk-UA" dirty="0" err="1" smtClean="0"/>
              <a:t>МКУ</a:t>
            </a:r>
            <a:r>
              <a:rPr lang="uk-UA" dirty="0" smtClean="0"/>
              <a:t>. (пп. 206.7.1 та 206.7.2 </a:t>
            </a:r>
            <a:r>
              <a:rPr lang="uk-UA" dirty="0" err="1" smtClean="0"/>
              <a:t>ПКУ</a:t>
            </a:r>
            <a:r>
              <a:rPr lang="uk-UA" dirty="0" smtClean="0"/>
              <a:t> ).</a:t>
            </a:r>
            <a:endParaRPr lang="uk-UA" dirty="0"/>
          </a:p>
        </p:txBody>
      </p:sp>
      <p:sp>
        <p:nvSpPr>
          <p:cNvPr id="5" name="Прямоугольник 4"/>
          <p:cNvSpPr/>
          <p:nvPr/>
        </p:nvSpPr>
        <p:spPr>
          <a:xfrm>
            <a:off x="503864" y="5768294"/>
            <a:ext cx="8424620" cy="646331"/>
          </a:xfrm>
          <a:prstGeom prst="rect">
            <a:avLst/>
          </a:prstGeom>
        </p:spPr>
        <p:txBody>
          <a:bodyPr wrap="square">
            <a:spAutoFit/>
          </a:bodyPr>
          <a:lstStyle/>
          <a:p>
            <a:pPr algn="just"/>
            <a:r>
              <a:rPr lang="uk-UA" dirty="0" smtClean="0"/>
              <a:t>Сплачені суми ПДВ включаються платником до складу податкового кредиту у звітному (податковому) періоді, в якому було сплачено податок.</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60648"/>
            <a:ext cx="8424936" cy="369332"/>
          </a:xfrm>
          <a:prstGeom prst="rect">
            <a:avLst/>
          </a:prstGeom>
          <a:noFill/>
        </p:spPr>
        <p:txBody>
          <a:bodyPr wrap="square" rtlCol="0">
            <a:spAutoFit/>
          </a:bodyPr>
          <a:lstStyle/>
          <a:p>
            <a:pPr algn="ctr"/>
            <a:r>
              <a:rPr lang="uk-UA" b="1" dirty="0" smtClean="0">
                <a:solidFill>
                  <a:srgbClr val="0033CC"/>
                </a:solidFill>
              </a:rPr>
              <a:t>МИТНИЙ РЕЖИМ ТИМЧАСОВОГО ВИВЕЗЕННЯ </a:t>
            </a:r>
            <a:endParaRPr lang="ru-RU" b="1" dirty="0">
              <a:solidFill>
                <a:srgbClr val="0033CC"/>
              </a:solidFill>
            </a:endParaRPr>
          </a:p>
        </p:txBody>
      </p:sp>
      <p:sp>
        <p:nvSpPr>
          <p:cNvPr id="3" name="Прямоугольник 2"/>
          <p:cNvSpPr/>
          <p:nvPr/>
        </p:nvSpPr>
        <p:spPr>
          <a:xfrm>
            <a:off x="323528" y="2276872"/>
            <a:ext cx="8639260" cy="2031325"/>
          </a:xfrm>
          <a:prstGeom prst="rect">
            <a:avLst/>
          </a:prstGeom>
        </p:spPr>
        <p:txBody>
          <a:bodyPr wrap="square">
            <a:spAutoFit/>
          </a:bodyPr>
          <a:lstStyle/>
          <a:p>
            <a:pPr indent="457200" algn="just"/>
            <a:r>
              <a:rPr lang="uk-UA" b="1" dirty="0" smtClean="0">
                <a:solidFill>
                  <a:srgbClr val="7030A0"/>
                </a:solidFill>
              </a:rPr>
              <a:t>Тимчасове вивезення </a:t>
            </a:r>
            <a:r>
              <a:rPr lang="uk-UA" dirty="0" smtClean="0"/>
              <a:t>- це митний режим, відповідно до якого українські товари або транспортні засоби комерційного призначення вивозяться за межі митної території України з умовним повним звільненням від оподаткування митними платежами та без застосування заходів нетарифного регулювання зовнішньоекономічної діяльності і підлягають реімпорту до завершення встановленого строку без будь-яких змін, за винятком звичайного зносу в результаті їх використання.</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88640"/>
            <a:ext cx="8712968" cy="5355312"/>
          </a:xfrm>
          <a:prstGeom prst="rect">
            <a:avLst/>
          </a:prstGeom>
        </p:spPr>
        <p:txBody>
          <a:bodyPr wrap="square">
            <a:spAutoFit/>
          </a:bodyPr>
          <a:lstStyle/>
          <a:p>
            <a:pPr indent="457200" algn="just"/>
            <a:r>
              <a:rPr lang="uk-UA" b="1" dirty="0" smtClean="0">
                <a:solidFill>
                  <a:srgbClr val="C00000"/>
                </a:solidFill>
              </a:rPr>
              <a:t>Не вимагається застосування засобів забезпечення ідентифікації </a:t>
            </a:r>
            <a:r>
              <a:rPr lang="uk-UA" dirty="0" smtClean="0"/>
              <a:t>до тари, піддонів та інших подібних товарів, що не мають індивідуальних ідентифікаційних ознак.</a:t>
            </a:r>
          </a:p>
          <a:p>
            <a:pPr indent="457200" algn="just"/>
            <a:endParaRPr lang="uk-UA" dirty="0"/>
          </a:p>
          <a:p>
            <a:pPr indent="457200" algn="just"/>
            <a:r>
              <a:rPr lang="uk-UA" b="1" dirty="0" smtClean="0">
                <a:solidFill>
                  <a:srgbClr val="7030A0"/>
                </a:solidFill>
              </a:rPr>
              <a:t>Для поміщення товарів, транспортних засобів комерційного призначення у митний режим тимчасового вивезення особа, відповідальна за дотримання митного режиму, повинна:</a:t>
            </a:r>
          </a:p>
          <a:p>
            <a:pPr indent="457200" algn="just"/>
            <a:endParaRPr lang="uk-UA" dirty="0" smtClean="0"/>
          </a:p>
          <a:p>
            <a:pPr indent="457200" algn="just"/>
            <a:r>
              <a:rPr lang="uk-UA" dirty="0" smtClean="0"/>
              <a:t>1) подати митному органу, що здійснює випуск товарів, транспортних засобів комерційного призначення у режимі тимчасового вивезення, документи на такі товари, транспортні засоби, що підтверджують мету їх тимчасового вивезення;</a:t>
            </a:r>
          </a:p>
          <a:p>
            <a:pPr indent="457200" algn="just"/>
            <a:endParaRPr lang="uk-UA" dirty="0" smtClean="0"/>
          </a:p>
          <a:p>
            <a:pPr indent="457200" algn="just"/>
            <a:r>
              <a:rPr lang="uk-UA" dirty="0" smtClean="0"/>
              <a:t>2) надати митному органу зобов’язання про реімпорт товарів, транспортних засобів комерційного призначення, які тимчасово вивозяться, у строки, встановлені митним органом;</a:t>
            </a:r>
          </a:p>
          <a:p>
            <a:pPr indent="457200" algn="just"/>
            <a:endParaRPr lang="uk-UA" dirty="0" smtClean="0"/>
          </a:p>
          <a:p>
            <a:pPr indent="457200" algn="just"/>
            <a:r>
              <a:rPr lang="uk-UA" dirty="0" smtClean="0"/>
              <a:t>3) подати митному органу дозвіл відповідного компетентного органу на тимчасове вивезення товарів, якщо отримання такого дозволу передбачено законодавством.</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640960" cy="1200329"/>
          </a:xfrm>
          <a:prstGeom prst="rect">
            <a:avLst/>
          </a:prstGeom>
        </p:spPr>
        <p:txBody>
          <a:bodyPr wrap="square">
            <a:spAutoFit/>
          </a:bodyPr>
          <a:lstStyle/>
          <a:p>
            <a:pPr indent="457200" algn="just"/>
            <a:r>
              <a:rPr lang="uk-UA" b="1" dirty="0" smtClean="0">
                <a:solidFill>
                  <a:srgbClr val="C00000"/>
                </a:solidFill>
              </a:rPr>
              <a:t>Строк тимчасового вивезення товарів</a:t>
            </a:r>
            <a:r>
              <a:rPr lang="uk-UA" dirty="0" smtClean="0"/>
              <a:t>, транспортних засобів комерційного призначення встановлюється митним органом у кожному конкретному випадку, але </a:t>
            </a:r>
            <a:r>
              <a:rPr lang="uk-UA" b="1" dirty="0" smtClean="0">
                <a:solidFill>
                  <a:srgbClr val="C00000"/>
                </a:solidFill>
              </a:rPr>
              <a:t>не повинен перевищувати трьох років </a:t>
            </a:r>
            <a:r>
              <a:rPr lang="uk-UA" dirty="0" smtClean="0"/>
              <a:t>з дати поміщення товарів, транспортних засобів комерційного призначення у зазначений митний режим.</a:t>
            </a:r>
            <a:endParaRPr lang="uk-UA" dirty="0"/>
          </a:p>
        </p:txBody>
      </p:sp>
      <p:sp>
        <p:nvSpPr>
          <p:cNvPr id="3" name="Прямоугольник 2"/>
          <p:cNvSpPr/>
          <p:nvPr/>
        </p:nvSpPr>
        <p:spPr>
          <a:xfrm>
            <a:off x="323528" y="1916832"/>
            <a:ext cx="8568952" cy="2585323"/>
          </a:xfrm>
          <a:prstGeom prst="rect">
            <a:avLst/>
          </a:prstGeom>
        </p:spPr>
        <p:txBody>
          <a:bodyPr wrap="square">
            <a:spAutoFit/>
          </a:bodyPr>
          <a:lstStyle/>
          <a:p>
            <a:pPr indent="457200" algn="just"/>
            <a:r>
              <a:rPr lang="uk-UA" dirty="0" smtClean="0"/>
              <a:t>За заявою особи, відповідальної за дотримання митного режиму тимчасового вивезення, митний орган </a:t>
            </a:r>
            <a:r>
              <a:rPr lang="uk-UA" b="1" dirty="0" smtClean="0">
                <a:solidFill>
                  <a:srgbClr val="C00000"/>
                </a:solidFill>
              </a:rPr>
              <a:t>надає дозвіл на передачу права використання режиму тимчасового вивезення щодо товарів</a:t>
            </a:r>
            <a:r>
              <a:rPr lang="uk-UA" dirty="0" smtClean="0"/>
              <a:t>, транспортних засобів комерційного призначення будь-якій іншій особі за умови, що така інша особа:</a:t>
            </a:r>
          </a:p>
          <a:p>
            <a:pPr indent="457200" algn="just"/>
            <a:endParaRPr lang="uk-UA" dirty="0" smtClean="0"/>
          </a:p>
          <a:p>
            <a:pPr indent="457200" algn="just"/>
            <a:r>
              <a:rPr lang="uk-UA" dirty="0" smtClean="0"/>
              <a:t>1) відповідає вимогам, встановленим </a:t>
            </a:r>
            <a:r>
              <a:rPr lang="uk-UA" dirty="0" err="1" smtClean="0"/>
              <a:t>МКУ</a:t>
            </a:r>
            <a:r>
              <a:rPr lang="uk-UA" dirty="0" smtClean="0"/>
              <a:t>; та</a:t>
            </a:r>
          </a:p>
          <a:p>
            <a:pPr indent="457200" algn="just"/>
            <a:endParaRPr lang="uk-UA" dirty="0" smtClean="0"/>
          </a:p>
          <a:p>
            <a:pPr indent="457200" algn="just"/>
            <a:r>
              <a:rPr lang="uk-UA" dirty="0" smtClean="0"/>
              <a:t>2) бере на себе зобов’язання особи, відповідальної за дотримання митного режиму тимчасового вивезення.</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260648"/>
            <a:ext cx="8856984" cy="5355312"/>
          </a:xfrm>
          <a:prstGeom prst="rect">
            <a:avLst/>
          </a:prstGeom>
        </p:spPr>
        <p:txBody>
          <a:bodyPr wrap="square">
            <a:spAutoFit/>
          </a:bodyPr>
          <a:lstStyle/>
          <a:p>
            <a:pPr indent="457200" algn="just"/>
            <a:r>
              <a:rPr lang="uk-UA" b="1" dirty="0" smtClean="0">
                <a:solidFill>
                  <a:srgbClr val="7030A0"/>
                </a:solidFill>
              </a:rPr>
              <a:t>Митний режим тимчасового вивезення завершується шляхом реімпорту товарів</a:t>
            </a:r>
            <a:r>
              <a:rPr lang="uk-UA" dirty="0" smtClean="0"/>
              <a:t>, транспортних засобів комерційного призначення, поміщених у цей митний режим, або поміщення їх в інший митний режим, що допускається цим Кодексом, а також у випадках, передбачених частиною третьою цієї статті.</a:t>
            </a:r>
          </a:p>
          <a:p>
            <a:pPr indent="457200" algn="just"/>
            <a:endParaRPr lang="uk-UA" dirty="0" smtClean="0"/>
          </a:p>
          <a:p>
            <a:pPr indent="457200" algn="just"/>
            <a:r>
              <a:rPr lang="uk-UA" dirty="0" smtClean="0"/>
              <a:t>Якщо заборони або обмеження щодо експорту, що діяли на момент тимчасового вивезення товарів, скасовано протягом їх перебування у митному режимі тимчасового вивезення, дозволяється завершення митного режиму тимчасового вивезення </a:t>
            </a:r>
            <a:r>
              <a:rPr lang="uk-UA" b="1" dirty="0" smtClean="0">
                <a:solidFill>
                  <a:srgbClr val="7030A0"/>
                </a:solidFill>
              </a:rPr>
              <a:t>шляхом випуску товарів у митному режимі експорту</a:t>
            </a:r>
            <a:r>
              <a:rPr lang="uk-UA" dirty="0" smtClean="0"/>
              <a:t>.</a:t>
            </a:r>
          </a:p>
          <a:p>
            <a:pPr indent="457200" algn="just"/>
            <a:endParaRPr lang="uk-UA" dirty="0" smtClean="0"/>
          </a:p>
          <a:p>
            <a:pPr indent="457200" algn="just"/>
            <a:r>
              <a:rPr lang="uk-UA" dirty="0" smtClean="0"/>
              <a:t>Митний режим тимчасового вивезення припиняється митним органом у разі конфіскації товарів, транспортних засобів комерційного призначення, їх повної втрати внаслідок аварії або дії обставин непереборної сили, за умови підтвердження факту аварії або дії обставин непереборної сили у порядку, встановленому центральним органом виконавчої влади, що забезпечує формування та реалізує державну фінансову політику.</a:t>
            </a:r>
          </a:p>
          <a:p>
            <a:pPr indent="457200" algn="just"/>
            <a:endParaRPr lang="uk-UA" dirty="0" smtClean="0"/>
          </a:p>
          <a:p>
            <a:pPr indent="457200" algn="just"/>
            <a:r>
              <a:rPr lang="uk-UA" dirty="0" smtClean="0"/>
              <a:t>У разі припинення митного режиму тимчасового вивезення товарів, транспортних засобів комерційного призначення їх реімпорт не вимагається.</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332656"/>
            <a:ext cx="8352928" cy="369332"/>
          </a:xfrm>
          <a:prstGeom prst="rect">
            <a:avLst/>
          </a:prstGeom>
          <a:noFill/>
        </p:spPr>
        <p:txBody>
          <a:bodyPr wrap="square" rtlCol="0">
            <a:spAutoFit/>
          </a:bodyPr>
          <a:lstStyle/>
          <a:p>
            <a:pPr algn="ctr"/>
            <a:r>
              <a:rPr lang="uk-UA" b="1" dirty="0" smtClean="0">
                <a:solidFill>
                  <a:srgbClr val="0033CC"/>
                </a:solidFill>
              </a:rPr>
              <a:t>Митні формальності тимчасового вивезення  </a:t>
            </a:r>
            <a:endParaRPr lang="ru-RU" b="1" dirty="0">
              <a:solidFill>
                <a:srgbClr val="0033CC"/>
              </a:solidFill>
            </a:endParaRPr>
          </a:p>
        </p:txBody>
      </p:sp>
      <p:sp>
        <p:nvSpPr>
          <p:cNvPr id="3" name="Прямоугольник 2"/>
          <p:cNvSpPr/>
          <p:nvPr/>
        </p:nvSpPr>
        <p:spPr>
          <a:xfrm>
            <a:off x="251520" y="1052736"/>
            <a:ext cx="8568952" cy="923330"/>
          </a:xfrm>
          <a:prstGeom prst="rect">
            <a:avLst/>
          </a:prstGeom>
        </p:spPr>
        <p:txBody>
          <a:bodyPr wrap="square">
            <a:spAutoFit/>
          </a:bodyPr>
          <a:lstStyle/>
          <a:p>
            <a:pPr indent="457200" algn="just"/>
            <a:r>
              <a:rPr lang="uk-UA" smtClean="0"/>
              <a:t>Для митного оформлення товарів, що тимчасово вивозяться за межі митної території України, митному органу подаються </a:t>
            </a:r>
            <a:r>
              <a:rPr lang="uk-UA" u="sng" smtClean="0">
                <a:hlinkClick r:id="rId2"/>
              </a:rPr>
              <a:t>МД</a:t>
            </a:r>
            <a:r>
              <a:rPr lang="uk-UA" smtClean="0"/>
              <a:t>, </a:t>
            </a:r>
            <a:r>
              <a:rPr lang="uk-UA" u="sng" smtClean="0">
                <a:hlinkClick r:id="rId3"/>
              </a:rPr>
              <a:t>книжка А.Т.А.</a:t>
            </a:r>
            <a:r>
              <a:rPr lang="uk-UA" smtClean="0"/>
              <a:t> або інший документ, передбачений законодавством України з питань державної митної справи.</a:t>
            </a:r>
            <a:endParaRPr lang="uk-UA"/>
          </a:p>
        </p:txBody>
      </p:sp>
      <p:sp>
        <p:nvSpPr>
          <p:cNvPr id="4" name="Прямоугольник 3"/>
          <p:cNvSpPr/>
          <p:nvPr/>
        </p:nvSpPr>
        <p:spPr>
          <a:xfrm>
            <a:off x="364848" y="2132856"/>
            <a:ext cx="8383615" cy="1754326"/>
          </a:xfrm>
          <a:prstGeom prst="rect">
            <a:avLst/>
          </a:prstGeom>
        </p:spPr>
        <p:txBody>
          <a:bodyPr wrap="square">
            <a:spAutoFit/>
          </a:bodyPr>
          <a:lstStyle/>
          <a:p>
            <a:pPr indent="457200" algn="just"/>
            <a:r>
              <a:rPr lang="ru-RU" dirty="0" err="1"/>
              <a:t>Тимчасове</a:t>
            </a:r>
            <a:r>
              <a:rPr lang="ru-RU" dirty="0"/>
              <a:t> </a:t>
            </a:r>
            <a:r>
              <a:rPr lang="ru-RU" dirty="0" err="1"/>
              <a:t>вивезення</a:t>
            </a:r>
            <a:r>
              <a:rPr lang="ru-RU" dirty="0"/>
              <a:t> </a:t>
            </a:r>
            <a:r>
              <a:rPr lang="ru-RU" dirty="0" err="1"/>
              <a:t>контейнерів</a:t>
            </a:r>
            <a:r>
              <a:rPr lang="ru-RU" dirty="0"/>
              <a:t>, п</a:t>
            </a:r>
            <a:r>
              <a:rPr lang="en-US" dirty="0"/>
              <a:t>i</a:t>
            </a:r>
            <a:r>
              <a:rPr lang="ru-RU" dirty="0" err="1"/>
              <a:t>ддон</a:t>
            </a:r>
            <a:r>
              <a:rPr lang="en-US" dirty="0"/>
              <a:t>i</a:t>
            </a:r>
            <a:r>
              <a:rPr lang="ru-RU" dirty="0"/>
              <a:t>в, упаковок на </a:t>
            </a:r>
            <a:r>
              <a:rPr lang="ru-RU" dirty="0" err="1"/>
              <a:t>умовах</a:t>
            </a:r>
            <a:r>
              <a:rPr lang="ru-RU" dirty="0"/>
              <a:t> та </a:t>
            </a:r>
            <a:r>
              <a:rPr lang="ru-RU" dirty="0" err="1"/>
              <a:t>відповідно</a:t>
            </a:r>
            <a:r>
              <a:rPr lang="ru-RU" dirty="0"/>
              <a:t> до </a:t>
            </a:r>
            <a:r>
              <a:rPr lang="ru-RU" dirty="0" err="1"/>
              <a:t>положень</a:t>
            </a:r>
            <a:r>
              <a:rPr lang="ru-RU" dirty="0"/>
              <a:t> </a:t>
            </a:r>
            <a:r>
              <a:rPr lang="ru-RU" dirty="0" err="1"/>
              <a:t>Додатка</a:t>
            </a:r>
            <a:r>
              <a:rPr lang="ru-RU" dirty="0"/>
              <a:t> </a:t>
            </a:r>
            <a:r>
              <a:rPr lang="en-US" dirty="0"/>
              <a:t>B.3 </a:t>
            </a:r>
            <a:r>
              <a:rPr lang="ru-RU" dirty="0"/>
              <a:t>до </a:t>
            </a:r>
            <a:r>
              <a:rPr lang="ru-RU" u="sng" dirty="0" err="1">
                <a:hlinkClick r:id="rId4"/>
              </a:rPr>
              <a:t>Конвенції</a:t>
            </a:r>
            <a:r>
              <a:rPr lang="ru-RU" u="sng" dirty="0">
                <a:hlinkClick r:id="rId4"/>
              </a:rPr>
              <a:t> про </a:t>
            </a:r>
            <a:r>
              <a:rPr lang="ru-RU" u="sng" dirty="0" err="1">
                <a:hlinkClick r:id="rId4"/>
              </a:rPr>
              <a:t>тимчасове</a:t>
            </a:r>
            <a:r>
              <a:rPr lang="ru-RU" u="sng" dirty="0">
                <a:hlinkClick r:id="rId4"/>
              </a:rPr>
              <a:t> </a:t>
            </a:r>
            <a:r>
              <a:rPr lang="ru-RU" u="sng" dirty="0" err="1">
                <a:hlinkClick r:id="rId4"/>
              </a:rPr>
              <a:t>ввезення</a:t>
            </a:r>
            <a:r>
              <a:rPr lang="ru-RU" dirty="0"/>
              <a:t> за </a:t>
            </a:r>
            <a:r>
              <a:rPr lang="ru-RU" dirty="0" err="1"/>
              <a:t>заявою</a:t>
            </a:r>
            <a:r>
              <a:rPr lang="ru-RU" dirty="0"/>
              <a:t> особи, </a:t>
            </a:r>
            <a:r>
              <a:rPr lang="uk-UA" dirty="0" smtClean="0"/>
              <a:t>що має намір користуватися митним режимом тимчасового вивезення, та з дозволу митного органу може здійснюватися на підставі письмового зобов’язання цієї особи щодо подальшого реімпорту таких товарів</a:t>
            </a:r>
            <a:r>
              <a:rPr lang="ru-RU" dirty="0" smtClean="0"/>
              <a:t> </a:t>
            </a:r>
            <a:r>
              <a:rPr lang="ru-RU" dirty="0"/>
              <a:t>без </a:t>
            </a:r>
            <a:r>
              <a:rPr lang="ru-RU" dirty="0" err="1"/>
              <a:t>оформлення</a:t>
            </a:r>
            <a:r>
              <a:rPr lang="ru-RU" dirty="0"/>
              <a:t> </a:t>
            </a:r>
            <a:r>
              <a:rPr lang="ru-RU" u="sng" dirty="0" err="1">
                <a:hlinkClick r:id="rId2"/>
              </a:rPr>
              <a:t>МД</a:t>
            </a:r>
            <a:r>
              <a:rPr lang="ru-RU" dirty="0"/>
              <a:t> </a:t>
            </a:r>
            <a:r>
              <a:rPr lang="ru-RU" dirty="0" err="1"/>
              <a:t>або</a:t>
            </a:r>
            <a:r>
              <a:rPr lang="ru-RU" dirty="0"/>
              <a:t> </a:t>
            </a:r>
            <a:r>
              <a:rPr lang="ru-RU" u="sng" dirty="0">
                <a:hlinkClick r:id="rId3"/>
              </a:rPr>
              <a:t>книжки </a:t>
            </a:r>
            <a:r>
              <a:rPr lang="ru-RU" u="sng" dirty="0" err="1">
                <a:hlinkClick r:id="rId3"/>
              </a:rPr>
              <a:t>А.Т.А</a:t>
            </a:r>
            <a:r>
              <a:rPr lang="ru-RU" u="sng" dirty="0">
                <a:hlinkClick r:id="rId3"/>
              </a:rPr>
              <a:t>.</a:t>
            </a:r>
            <a:endParaRPr lang="ru-RU" dirty="0"/>
          </a:p>
        </p:txBody>
      </p:sp>
    </p:spTree>
    <p:extLst>
      <p:ext uri="{BB962C8B-B14F-4D97-AF65-F5344CB8AC3E}">
        <p14:creationId xmlns:p14="http://schemas.microsoft.com/office/powerpoint/2010/main" val="870560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712968" cy="1477328"/>
          </a:xfrm>
          <a:prstGeom prst="rect">
            <a:avLst/>
          </a:prstGeom>
        </p:spPr>
        <p:txBody>
          <a:bodyPr wrap="square">
            <a:spAutoFit/>
          </a:bodyPr>
          <a:lstStyle/>
          <a:p>
            <a:pPr indent="457200" algn="just"/>
            <a:r>
              <a:rPr lang="uk-UA" dirty="0" smtClean="0"/>
              <a:t>Для забезпечення контролю за тимчасовим вивезенням марок акцизного податку та їх реімпортом разом з товарами, для маркування яких вони тимчасово вивозилися, до </a:t>
            </a:r>
            <a:r>
              <a:rPr lang="uk-UA" dirty="0" err="1" smtClean="0"/>
              <a:t>ЄАІС</a:t>
            </a:r>
            <a:r>
              <a:rPr lang="uk-UA" dirty="0" smtClean="0"/>
              <a:t> вноситься інформація про митні формальності, що виконуються відносно таких марок акцизного податку, їх тип та кількість у розрізі підприємств за формою, наведеною в </a:t>
            </a:r>
            <a:r>
              <a:rPr lang="uk-UA" u="sng" dirty="0" smtClean="0">
                <a:hlinkClick r:id="rId2"/>
              </a:rPr>
              <a:t>додатку 2</a:t>
            </a:r>
            <a:r>
              <a:rPr lang="uk-UA" dirty="0" smtClean="0"/>
              <a:t> до наказу № 657.</a:t>
            </a:r>
            <a:endParaRPr lang="uk-UA" dirty="0"/>
          </a:p>
        </p:txBody>
      </p:sp>
      <p:sp>
        <p:nvSpPr>
          <p:cNvPr id="3" name="Прямоугольник 2"/>
          <p:cNvSpPr/>
          <p:nvPr/>
        </p:nvSpPr>
        <p:spPr>
          <a:xfrm>
            <a:off x="323528" y="1916832"/>
            <a:ext cx="8568952" cy="3416320"/>
          </a:xfrm>
          <a:prstGeom prst="rect">
            <a:avLst/>
          </a:prstGeom>
        </p:spPr>
        <p:txBody>
          <a:bodyPr wrap="square">
            <a:spAutoFit/>
          </a:bodyPr>
          <a:lstStyle/>
          <a:p>
            <a:pPr indent="457200" algn="just"/>
            <a:r>
              <a:rPr lang="uk-UA" dirty="0" smtClean="0"/>
              <a:t>Відомості про тип та кількість невикористаних чи пошкоджених марок акцизного податку або тип та кількість марок акцизного податку, що </a:t>
            </a:r>
            <a:r>
              <a:rPr lang="uk-UA" dirty="0" err="1" smtClean="0"/>
              <a:t>реімпортуються</a:t>
            </a:r>
            <a:r>
              <a:rPr lang="uk-UA" dirty="0" smtClean="0"/>
              <a:t> на митну територію України разом з товарами, для маркування яких вони тимчасово вивозилися, вносяться Декларантом у встановленому порядку </a:t>
            </a:r>
            <a:r>
              <a:rPr lang="uk-UA" dirty="0" err="1" smtClean="0"/>
              <a:t>до </a:t>
            </a:r>
            <a:r>
              <a:rPr lang="uk-UA" u="sng" dirty="0" err="1" smtClean="0">
                <a:hlinkClick r:id="rId3"/>
              </a:rPr>
              <a:t>МД</a:t>
            </a:r>
            <a:r>
              <a:rPr lang="uk-UA" dirty="0" err="1" smtClean="0"/>
              <a:t> </a:t>
            </a:r>
            <a:r>
              <a:rPr lang="uk-UA" dirty="0" smtClean="0"/>
              <a:t>при декларуванні таких марок або маркованих ними підакцизних товарів.</a:t>
            </a:r>
          </a:p>
          <a:p>
            <a:pPr indent="457200" algn="just"/>
            <a:endParaRPr lang="uk-UA" dirty="0" smtClean="0"/>
          </a:p>
          <a:p>
            <a:pPr indent="457200" algn="just"/>
            <a:r>
              <a:rPr lang="uk-UA" dirty="0" smtClean="0"/>
              <a:t>У разі безповоротної втрати марок акцизного податку під час виробництва підакцизних товарів за межами митної території України для припинення митного режиму тимчасового вивезення Декларант надає митниці оформлення належним чином засвідчену копію документа, виданого Торгово-промисловою палатою або іншим уповноваженим органом країни-виробника на підтвердження цього факту, з обов'язковим зазначенням кількості таких марок.</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443841"/>
            <a:ext cx="8208912" cy="2031325"/>
          </a:xfrm>
          <a:prstGeom prst="rect">
            <a:avLst/>
          </a:prstGeom>
        </p:spPr>
        <p:txBody>
          <a:bodyPr wrap="square">
            <a:spAutoFit/>
          </a:bodyPr>
          <a:lstStyle/>
          <a:p>
            <a:pPr indent="457200" algn="just"/>
            <a:r>
              <a:rPr lang="uk-UA" b="1" dirty="0" smtClean="0">
                <a:solidFill>
                  <a:srgbClr val="7030A0"/>
                </a:solidFill>
              </a:rPr>
              <a:t>Тимчасове ввезення </a:t>
            </a:r>
            <a:r>
              <a:rPr lang="uk-UA" dirty="0" smtClean="0"/>
              <a:t>- це митний режим, відповідно до якого </a:t>
            </a:r>
            <a:r>
              <a:rPr lang="uk-UA" b="1" dirty="0" smtClean="0"/>
              <a:t>іноземні товари</a:t>
            </a:r>
            <a:r>
              <a:rPr lang="uk-UA" dirty="0" smtClean="0"/>
              <a:t>, транспортні засоби комерційного призначення ввозяться для конкретних цілей на митну територію України </a:t>
            </a:r>
            <a:r>
              <a:rPr lang="uk-UA" b="1" dirty="0" smtClean="0"/>
              <a:t>з умовним повним або частковим звільненням від оподаткування митними платежами</a:t>
            </a:r>
            <a:r>
              <a:rPr lang="uk-UA" dirty="0" smtClean="0"/>
              <a:t> та без застосування заходів нетарифного регулювання зовнішньоекономічної діяльності і підлягають реекспорту до завершення встановленого строку без будь-яких змін, за винятком звичайного зносу в результаті їх використання.</a:t>
            </a:r>
            <a:endParaRPr lang="uk-UA" dirty="0"/>
          </a:p>
        </p:txBody>
      </p:sp>
      <p:sp>
        <p:nvSpPr>
          <p:cNvPr id="3" name="TextBox 2"/>
          <p:cNvSpPr txBox="1"/>
          <p:nvPr/>
        </p:nvSpPr>
        <p:spPr>
          <a:xfrm>
            <a:off x="323528" y="260648"/>
            <a:ext cx="8712968" cy="369332"/>
          </a:xfrm>
          <a:prstGeom prst="rect">
            <a:avLst/>
          </a:prstGeom>
          <a:noFill/>
        </p:spPr>
        <p:txBody>
          <a:bodyPr wrap="square" rtlCol="0">
            <a:spAutoFit/>
          </a:bodyPr>
          <a:lstStyle/>
          <a:p>
            <a:pPr algn="ctr"/>
            <a:r>
              <a:rPr lang="uk-UA" b="1" dirty="0" smtClean="0">
                <a:solidFill>
                  <a:srgbClr val="0033CC"/>
                </a:solidFill>
              </a:rPr>
              <a:t>МИТНИЙ РЕЖИМ ТИМЧАСОВОГО ВВЕЗЕННЯ </a:t>
            </a:r>
            <a:endParaRPr lang="ru-RU" b="1" dirty="0">
              <a:solidFill>
                <a:srgbClr val="0033CC"/>
              </a:solidFill>
            </a:endParaRPr>
          </a:p>
        </p:txBody>
      </p:sp>
    </p:spTree>
    <p:extLst>
      <p:ext uri="{BB962C8B-B14F-4D97-AF65-F5344CB8AC3E}">
        <p14:creationId xmlns:p14="http://schemas.microsoft.com/office/powerpoint/2010/main" val="870560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60648"/>
            <a:ext cx="8568952" cy="369332"/>
          </a:xfrm>
          <a:prstGeom prst="rect">
            <a:avLst/>
          </a:prstGeom>
          <a:noFill/>
        </p:spPr>
        <p:txBody>
          <a:bodyPr wrap="square" rtlCol="0">
            <a:spAutoFit/>
          </a:bodyPr>
          <a:lstStyle/>
          <a:p>
            <a:pPr algn="ctr"/>
            <a:r>
              <a:rPr lang="uk-UA" b="1" dirty="0" smtClean="0">
                <a:solidFill>
                  <a:srgbClr val="0033CC"/>
                </a:solidFill>
              </a:rPr>
              <a:t>ПОДАТКОВІ НАСЛІДКИ </a:t>
            </a:r>
            <a:endParaRPr lang="ru-RU" b="1" dirty="0">
              <a:solidFill>
                <a:srgbClr val="0033CC"/>
              </a:solidFill>
            </a:endParaRPr>
          </a:p>
        </p:txBody>
      </p:sp>
      <p:sp>
        <p:nvSpPr>
          <p:cNvPr id="3" name="Прямоугольник 2"/>
          <p:cNvSpPr/>
          <p:nvPr/>
        </p:nvSpPr>
        <p:spPr>
          <a:xfrm>
            <a:off x="323528" y="980728"/>
            <a:ext cx="8640960" cy="1200329"/>
          </a:xfrm>
          <a:prstGeom prst="rect">
            <a:avLst/>
          </a:prstGeom>
        </p:spPr>
        <p:txBody>
          <a:bodyPr wrap="square">
            <a:spAutoFit/>
          </a:bodyPr>
          <a:lstStyle/>
          <a:p>
            <a:pPr algn="just"/>
            <a:r>
              <a:rPr lang="uk-UA" dirty="0" smtClean="0"/>
              <a:t>При поміщенні товарів, транспортних засобів комерційного призначення у митний режим тимчасового вивезення та їх реімпорті до закінчення строку, встановленого митним органом, до цих товарів, транспортних засобів застосовується умовне повне звільнення від оподаткування митними платежами (стаття 118 </a:t>
            </a:r>
            <a:r>
              <a:rPr lang="uk-UA" dirty="0" err="1" smtClean="0"/>
              <a:t>МКУ</a:t>
            </a:r>
            <a:r>
              <a:rPr lang="uk-UA" dirty="0" smtClean="0"/>
              <a:t>, пп. 206.8 </a:t>
            </a:r>
            <a:r>
              <a:rPr lang="uk-UA" dirty="0" err="1" smtClean="0"/>
              <a:t>ПКУ</a:t>
            </a:r>
            <a:r>
              <a:rPr lang="uk-UA" dirty="0" smtClean="0"/>
              <a:t>). </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332656"/>
            <a:ext cx="8467034" cy="4801314"/>
          </a:xfrm>
          <a:prstGeom prst="rect">
            <a:avLst/>
          </a:prstGeom>
        </p:spPr>
        <p:txBody>
          <a:bodyPr wrap="square">
            <a:spAutoFit/>
          </a:bodyPr>
          <a:lstStyle/>
          <a:p>
            <a:pPr indent="457200" algn="just"/>
            <a:r>
              <a:rPr lang="uk-UA" b="1" dirty="0" smtClean="0">
                <a:solidFill>
                  <a:srgbClr val="7030A0"/>
                </a:solidFill>
              </a:rPr>
              <a:t>Для поміщення товарів у митний режим тимчасового ввезення особа, відповідальна за дотримання митного режиму, повинна:</a:t>
            </a:r>
          </a:p>
          <a:p>
            <a:pPr indent="457200" algn="just"/>
            <a:endParaRPr lang="uk-UA" dirty="0" smtClean="0"/>
          </a:p>
          <a:p>
            <a:pPr indent="457200" algn="just"/>
            <a:r>
              <a:rPr lang="uk-UA" dirty="0" smtClean="0"/>
              <a:t>1) подати митному органу, що здійснює випуск товарів, транспортних засобів комерційного призначення у режимі тимчасового ввезення, документи на такі товари, транспортні засоби, що підтверджують мету їх тимчасового ввезення;</a:t>
            </a:r>
          </a:p>
          <a:p>
            <a:pPr indent="457200" algn="just"/>
            <a:endParaRPr lang="uk-UA" dirty="0" smtClean="0"/>
          </a:p>
          <a:p>
            <a:pPr indent="457200" algn="just"/>
            <a:r>
              <a:rPr lang="uk-UA" dirty="0" smtClean="0"/>
              <a:t>2) надати митному органу зобов’язання про реекспорт товарів, транспортних засобів комерційного призначення, які тимчасово ввозяться, у строки, встановлені митним органом;</a:t>
            </a:r>
          </a:p>
          <a:p>
            <a:pPr indent="457200" algn="just"/>
            <a:endParaRPr lang="uk-UA" dirty="0" smtClean="0"/>
          </a:p>
          <a:p>
            <a:pPr indent="457200" algn="just"/>
            <a:r>
              <a:rPr lang="uk-UA" dirty="0" smtClean="0"/>
              <a:t>3) подати митному органу дозвіл відповідного компетентного органу на тимчасове ввезення товарів, якщо отримання такого дозволу передбачено законодавством;</a:t>
            </a:r>
          </a:p>
          <a:p>
            <a:pPr indent="457200" algn="just"/>
            <a:endParaRPr lang="uk-UA" dirty="0" smtClean="0"/>
          </a:p>
          <a:p>
            <a:pPr indent="457200" algn="just"/>
            <a:r>
              <a:rPr lang="uk-UA" dirty="0" smtClean="0"/>
              <a:t>4) сплатити митні платежі відповідно до </a:t>
            </a:r>
            <a:r>
              <a:rPr lang="uk-UA" u="sng" dirty="0" smtClean="0">
                <a:hlinkClick r:id="rId2"/>
              </a:rPr>
              <a:t>статті 106</a:t>
            </a:r>
            <a:r>
              <a:rPr lang="uk-UA" dirty="0" smtClean="0"/>
              <a:t> МКУ або забезпечити виконання зобов’язання із сплати митних платежів відповідно до </a:t>
            </a:r>
            <a:r>
              <a:rPr lang="uk-UA" u="sng" dirty="0" smtClean="0">
                <a:hlinkClick r:id="rId3"/>
              </a:rPr>
              <a:t>розділу </a:t>
            </a:r>
            <a:r>
              <a:rPr lang="uk-UA" u="sng" dirty="0" err="1" smtClean="0">
                <a:hlinkClick r:id="rId3"/>
              </a:rPr>
              <a:t>X</a:t>
            </a:r>
            <a:r>
              <a:rPr lang="uk-UA" dirty="0" err="1" smtClean="0"/>
              <a:t> М</a:t>
            </a:r>
            <a:r>
              <a:rPr lang="uk-UA" dirty="0" smtClean="0"/>
              <a:t>КУ</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568952" cy="2308324"/>
          </a:xfrm>
          <a:prstGeom prst="rect">
            <a:avLst/>
          </a:prstGeom>
        </p:spPr>
        <p:txBody>
          <a:bodyPr wrap="square">
            <a:spAutoFit/>
          </a:bodyPr>
          <a:lstStyle/>
          <a:p>
            <a:pPr algn="just"/>
            <a:r>
              <a:rPr lang="uk-UA" dirty="0" smtClean="0"/>
              <a:t>У митний режим тимчасового ввезення </a:t>
            </a:r>
            <a:r>
              <a:rPr lang="uk-UA" b="1" dirty="0" smtClean="0">
                <a:solidFill>
                  <a:srgbClr val="7030A0"/>
                </a:solidFill>
              </a:rPr>
              <a:t>з умовним повним звільненням від оподаткування </a:t>
            </a:r>
            <a:r>
              <a:rPr lang="uk-UA" dirty="0" smtClean="0"/>
              <a:t>митними платежами поміщуються виключно товари, транспортні засоби комерційного призначення, зазначені у </a:t>
            </a:r>
            <a:r>
              <a:rPr lang="uk-UA" u="sng" dirty="0" smtClean="0">
                <a:hlinkClick r:id="rId2"/>
              </a:rPr>
              <a:t>статті 189</a:t>
            </a:r>
            <a:r>
              <a:rPr lang="uk-UA" dirty="0" smtClean="0"/>
              <a:t> МКУ та в Додатках В.1-В.9, С, D до </a:t>
            </a:r>
            <a:r>
              <a:rPr lang="uk-UA" u="sng" dirty="0" smtClean="0">
                <a:hlinkClick r:id="rId3"/>
              </a:rPr>
              <a:t>Конвенції про тимчасове ввезення</a:t>
            </a:r>
            <a:r>
              <a:rPr lang="uk-UA" dirty="0" smtClean="0"/>
              <a:t> (м. Стамбул, 1990 рік), а також повітряні судна, які ввозяться на митну територію України українськими авіакомпаніями за договорами оперативного лізингу, крім літаків масою порожнього обладнаного апарата понад 10000 кг, але не більше 30000 кг та максимальною </a:t>
            </a:r>
            <a:r>
              <a:rPr lang="uk-UA" dirty="0" err="1" smtClean="0"/>
              <a:t>пасажиромісткістю</a:t>
            </a:r>
            <a:r>
              <a:rPr lang="uk-UA" dirty="0" smtClean="0"/>
              <a:t> від 44 до 110 місць.</a:t>
            </a:r>
            <a:endParaRPr lang="uk-UA" dirty="0"/>
          </a:p>
        </p:txBody>
      </p:sp>
      <p:sp>
        <p:nvSpPr>
          <p:cNvPr id="3" name="Прямоугольник 2"/>
          <p:cNvSpPr/>
          <p:nvPr/>
        </p:nvSpPr>
        <p:spPr>
          <a:xfrm>
            <a:off x="323528" y="2996952"/>
            <a:ext cx="8496944" cy="1477328"/>
          </a:xfrm>
          <a:prstGeom prst="rect">
            <a:avLst/>
          </a:prstGeom>
        </p:spPr>
        <p:txBody>
          <a:bodyPr wrap="square">
            <a:spAutoFit/>
          </a:bodyPr>
          <a:lstStyle/>
          <a:p>
            <a:pPr algn="just"/>
            <a:r>
              <a:rPr lang="uk-UA" dirty="0" smtClean="0"/>
              <a:t>У митний режим тимчасового ввезення </a:t>
            </a:r>
            <a:r>
              <a:rPr lang="uk-UA" b="1" dirty="0" smtClean="0">
                <a:solidFill>
                  <a:srgbClr val="7030A0"/>
                </a:solidFill>
              </a:rPr>
              <a:t>з умовним частковим звільненням від оподаткування митними платежами </a:t>
            </a:r>
            <a:r>
              <a:rPr lang="uk-UA" dirty="0" smtClean="0"/>
              <a:t>відповідно до положень Додатка Е до </a:t>
            </a:r>
            <a:r>
              <a:rPr lang="uk-UA" u="sng" dirty="0" smtClean="0">
                <a:hlinkClick r:id="rId3"/>
              </a:rPr>
              <a:t>Конвенції про тимчасове ввезення</a:t>
            </a:r>
            <a:r>
              <a:rPr lang="uk-UA" dirty="0" smtClean="0"/>
              <a:t> (м. Стамбул, 1990 рік) можуть поміщуватися товари (за винятком підакцизних), не зазначені у </a:t>
            </a:r>
            <a:r>
              <a:rPr lang="uk-UA" u="sng" dirty="0" smtClean="0">
                <a:hlinkClick r:id="rId4"/>
              </a:rPr>
              <a:t>статтях 105</a:t>
            </a:r>
            <a:r>
              <a:rPr lang="uk-UA" dirty="0" smtClean="0"/>
              <a:t>, </a:t>
            </a:r>
            <a:r>
              <a:rPr lang="uk-UA" u="sng" dirty="0" smtClean="0">
                <a:hlinkClick r:id="rId2"/>
              </a:rPr>
              <a:t>189</a:t>
            </a:r>
            <a:r>
              <a:rPr lang="uk-UA" dirty="0" smtClean="0"/>
              <a:t> МКУ, а також у Додатках В.1-В.9, С, D до Конвенції про тимчасове ввезення (м. Стамбул, 1990 рік).</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89679"/>
            <a:ext cx="8640960" cy="1754326"/>
          </a:xfrm>
          <a:prstGeom prst="rect">
            <a:avLst/>
          </a:prstGeom>
        </p:spPr>
        <p:txBody>
          <a:bodyPr wrap="square">
            <a:spAutoFit/>
          </a:bodyPr>
          <a:lstStyle/>
          <a:p>
            <a:pPr algn="just"/>
            <a:r>
              <a:rPr lang="uk-UA" dirty="0" smtClean="0"/>
              <a:t>У разі тимчасового ввезення товарів з умовним частковим звільненням від оподаткування митними платежами за кожний повний або неповний календарний місяць заявленого строку перебування на митній території України </a:t>
            </a:r>
            <a:r>
              <a:rPr lang="uk-UA" b="1" dirty="0" smtClean="0">
                <a:solidFill>
                  <a:srgbClr val="C00000"/>
                </a:solidFill>
              </a:rPr>
              <a:t>сплачується 3 % суми митних платежів</a:t>
            </a:r>
            <a:r>
              <a:rPr lang="uk-UA" dirty="0" smtClean="0"/>
              <a:t>, яка підлягала б сплаті у разі випуску цих товарів у вільний обіг на митній території України, розрахованої на дату поміщення їх у митний режим тимчасового ввезення.</a:t>
            </a:r>
            <a:endParaRPr lang="uk-UA" dirty="0"/>
          </a:p>
        </p:txBody>
      </p:sp>
      <p:sp>
        <p:nvSpPr>
          <p:cNvPr id="3" name="Прямоугольник 2"/>
          <p:cNvSpPr/>
          <p:nvPr/>
        </p:nvSpPr>
        <p:spPr>
          <a:xfrm>
            <a:off x="395536" y="2228671"/>
            <a:ext cx="8568952" cy="646331"/>
          </a:xfrm>
          <a:prstGeom prst="rect">
            <a:avLst/>
          </a:prstGeom>
        </p:spPr>
        <p:txBody>
          <a:bodyPr wrap="square">
            <a:spAutoFit/>
          </a:bodyPr>
          <a:lstStyle/>
          <a:p>
            <a:pPr algn="just"/>
            <a:r>
              <a:rPr lang="uk-UA" b="1" dirty="0" smtClean="0">
                <a:solidFill>
                  <a:srgbClr val="C00000"/>
                </a:solidFill>
              </a:rPr>
              <a:t>Сума митних платежів</a:t>
            </a:r>
            <a:r>
              <a:rPr lang="uk-UA" dirty="0" smtClean="0"/>
              <a:t>, сплачена на підставі умовного часткового звільнення від оподаткування митними платежами, </a:t>
            </a:r>
            <a:r>
              <a:rPr lang="uk-UA" b="1" dirty="0" smtClean="0">
                <a:solidFill>
                  <a:srgbClr val="C00000"/>
                </a:solidFill>
              </a:rPr>
              <a:t>поверненню не підлягає</a:t>
            </a:r>
            <a:r>
              <a:rPr lang="uk-UA" dirty="0" smtClean="0"/>
              <a:t>.</a:t>
            </a:r>
            <a:endParaRPr lang="uk-UA" dirty="0"/>
          </a:p>
        </p:txBody>
      </p:sp>
      <p:sp>
        <p:nvSpPr>
          <p:cNvPr id="4" name="Прямоугольник 3"/>
          <p:cNvSpPr/>
          <p:nvPr/>
        </p:nvSpPr>
        <p:spPr>
          <a:xfrm>
            <a:off x="406218" y="3140968"/>
            <a:ext cx="8475580" cy="2031325"/>
          </a:xfrm>
          <a:prstGeom prst="rect">
            <a:avLst/>
          </a:prstGeom>
        </p:spPr>
        <p:txBody>
          <a:bodyPr wrap="square">
            <a:spAutoFit/>
          </a:bodyPr>
          <a:lstStyle/>
          <a:p>
            <a:pPr algn="just"/>
            <a:r>
              <a:rPr lang="uk-UA" dirty="0" smtClean="0"/>
              <a:t>У разі випуску товарів, поміщених у митний режим тимчасового ввезення з умовним частковим звільненням від оподаткування митними платежами, </a:t>
            </a:r>
            <a:r>
              <a:rPr lang="uk-UA" b="1" dirty="0" smtClean="0">
                <a:solidFill>
                  <a:srgbClr val="C00000"/>
                </a:solidFill>
              </a:rPr>
              <a:t>у вільний обіг</a:t>
            </a:r>
            <a:r>
              <a:rPr lang="uk-UA" dirty="0" smtClean="0"/>
              <a:t> на митній території України або передачі таких товарів у користування іншій особі </a:t>
            </a:r>
            <a:r>
              <a:rPr lang="uk-UA" b="1" dirty="0" smtClean="0">
                <a:solidFill>
                  <a:srgbClr val="C00000"/>
                </a:solidFill>
              </a:rPr>
              <a:t>митні платежі сплачуються в обсязі</a:t>
            </a:r>
            <a:r>
              <a:rPr lang="uk-UA" dirty="0" smtClean="0"/>
              <a:t>, передбаченому для ввезення цих товарів на митну територію України у митному режимі імпорту, за відрахуванням суми, вже сплаченої на підставі умовного часткового звільнення цих товарів від оподаткування митними платежами. </a:t>
            </a:r>
            <a:endParaRPr lang="uk-UA" dirty="0"/>
          </a:p>
        </p:txBody>
      </p:sp>
    </p:spTree>
    <p:extLst>
      <p:ext uri="{BB962C8B-B14F-4D97-AF65-F5344CB8AC3E}">
        <p14:creationId xmlns:p14="http://schemas.microsoft.com/office/powerpoint/2010/main" val="870560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712968" cy="1200329"/>
          </a:xfrm>
          <a:prstGeom prst="rect">
            <a:avLst/>
          </a:prstGeom>
        </p:spPr>
        <p:txBody>
          <a:bodyPr wrap="square">
            <a:spAutoFit/>
          </a:bodyPr>
          <a:lstStyle/>
          <a:p>
            <a:pPr indent="457200" algn="just"/>
            <a:r>
              <a:rPr lang="uk-UA" b="1" dirty="0" smtClean="0">
                <a:solidFill>
                  <a:srgbClr val="7030A0"/>
                </a:solidFill>
              </a:rPr>
              <a:t>Кабінет Міністрів України Постановою № 468 від 12.05.2021 року </a:t>
            </a:r>
            <a:r>
              <a:rPr lang="uk-UA" dirty="0" smtClean="0"/>
              <a:t>встановив перелік товарів, які не можуть бути поміщені у митний режим тимчасового ввезення з умовним частковим звільненням від оподаткування митними платежами. </a:t>
            </a:r>
          </a:p>
          <a:p>
            <a:pPr indent="457200" algn="just"/>
            <a:r>
              <a:rPr lang="uk-UA" dirty="0" smtClean="0"/>
              <a:t>Наразі в цьому переліку п'ять товарних позицій (вагони залізничні).  </a:t>
            </a:r>
            <a:endParaRPr lang="uk-UA" dirty="0"/>
          </a:p>
        </p:txBody>
      </p:sp>
      <p:sp>
        <p:nvSpPr>
          <p:cNvPr id="3" name="Прямоугольник 2"/>
          <p:cNvSpPr/>
          <p:nvPr/>
        </p:nvSpPr>
        <p:spPr>
          <a:xfrm>
            <a:off x="395536" y="2060848"/>
            <a:ext cx="8496944" cy="2585323"/>
          </a:xfrm>
          <a:prstGeom prst="rect">
            <a:avLst/>
          </a:prstGeom>
        </p:spPr>
        <p:txBody>
          <a:bodyPr wrap="square">
            <a:spAutoFit/>
          </a:bodyPr>
          <a:lstStyle/>
          <a:p>
            <a:pPr indent="457200" algn="just"/>
            <a:r>
              <a:rPr lang="uk-UA" b="1" dirty="0" smtClean="0">
                <a:solidFill>
                  <a:srgbClr val="7030A0"/>
                </a:solidFill>
              </a:rPr>
              <a:t>Строк тимчасового ввезення товарів </a:t>
            </a:r>
            <a:r>
              <a:rPr lang="uk-UA" dirty="0" smtClean="0"/>
              <a:t>встановлюється митним органом у кожному конкретному випадку, але </a:t>
            </a:r>
            <a:r>
              <a:rPr lang="uk-UA" b="1" dirty="0" smtClean="0">
                <a:solidFill>
                  <a:srgbClr val="7030A0"/>
                </a:solidFill>
              </a:rPr>
              <a:t>не повинен перевищувати трьох років </a:t>
            </a:r>
            <a:r>
              <a:rPr lang="uk-UA" dirty="0" smtClean="0"/>
              <a:t>з дати поміщення товарів у митний режим тимчасового ввезення (кінцева дата зазначається в митній декларації або </a:t>
            </a:r>
            <a:r>
              <a:rPr lang="uk-UA" dirty="0" err="1" smtClean="0"/>
              <a:t>карнет</a:t>
            </a:r>
            <a:r>
              <a:rPr lang="uk-UA" dirty="0" smtClean="0"/>
              <a:t> А.Т.А).</a:t>
            </a:r>
          </a:p>
          <a:p>
            <a:pPr indent="457200" algn="just"/>
            <a:endParaRPr lang="uk-UA" dirty="0"/>
          </a:p>
          <a:p>
            <a:pPr indent="457200" algn="just"/>
            <a:r>
              <a:rPr lang="uk-UA" dirty="0" smtClean="0"/>
              <a:t>Строк тимчасового ввезення транспортних засобів комерційного призначення встановлюється митним органом з урахуванням того, що ці транспортні засоби повинні бути вивезені за межі митної території України після закінчення транспортних операцій, для яких вони були ввезені.</a:t>
            </a:r>
            <a:endParaRPr lang="uk-UA" dirty="0"/>
          </a:p>
        </p:txBody>
      </p:sp>
      <p:sp>
        <p:nvSpPr>
          <p:cNvPr id="4" name="Прямоугольник 3"/>
          <p:cNvSpPr/>
          <p:nvPr/>
        </p:nvSpPr>
        <p:spPr>
          <a:xfrm>
            <a:off x="467544" y="4725144"/>
            <a:ext cx="8424936" cy="1477328"/>
          </a:xfrm>
          <a:prstGeom prst="rect">
            <a:avLst/>
          </a:prstGeom>
        </p:spPr>
        <p:txBody>
          <a:bodyPr wrap="square">
            <a:spAutoFit/>
          </a:bodyPr>
          <a:lstStyle/>
          <a:p>
            <a:pPr algn="just"/>
            <a:r>
              <a:rPr lang="uk-UA" dirty="0" smtClean="0"/>
              <a:t> Якщо товари, поміщені у митний режим тимчасового ввезення, не можуть бути своєчасно вивезені за межі митної території України внаслідок накладення на них арешту (за винятком арешту внаслідок позовів приватних осіб) або вилучення у справі про порушення митних правил, </a:t>
            </a:r>
            <a:r>
              <a:rPr lang="uk-UA" b="1" dirty="0" smtClean="0"/>
              <a:t>перебіг строку тимчасового ввезення зупиняється на час такого арешту (вилучення).</a:t>
            </a:r>
            <a:endParaRPr lang="uk-UA" b="1" dirty="0"/>
          </a:p>
        </p:txBody>
      </p:sp>
    </p:spTree>
    <p:extLst>
      <p:ext uri="{BB962C8B-B14F-4D97-AF65-F5344CB8AC3E}">
        <p14:creationId xmlns:p14="http://schemas.microsoft.com/office/powerpoint/2010/main" val="870560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251520" y="260648"/>
            <a:ext cx="8712968" cy="2862322"/>
          </a:xfrm>
          <a:prstGeom prst="rect">
            <a:avLst/>
          </a:prstGeom>
        </p:spPr>
        <p:txBody>
          <a:bodyPr wrap="square">
            <a:spAutoFit/>
          </a:bodyPr>
          <a:lstStyle/>
          <a:p>
            <a:pPr indent="457200" algn="just"/>
            <a:r>
              <a:rPr lang="uk-UA" b="1" dirty="0" err="1"/>
              <a:t>Карнет</a:t>
            </a:r>
            <a:r>
              <a:rPr lang="uk-UA" b="1" dirty="0"/>
              <a:t> </a:t>
            </a:r>
            <a:r>
              <a:rPr lang="de-AT" b="1" dirty="0"/>
              <a:t>ATA / ATA </a:t>
            </a:r>
            <a:r>
              <a:rPr lang="de-AT" b="1" dirty="0" err="1"/>
              <a:t>Carnet</a:t>
            </a:r>
            <a:r>
              <a:rPr lang="de-AT" dirty="0"/>
              <a:t> - </a:t>
            </a:r>
            <a:r>
              <a:rPr lang="uk-UA" dirty="0"/>
              <a:t>уніфікований міжнародний митний документ для оформлення тимчасового вивезення/ввезення виставкових вантажів, товарних зразків, професійного устаткування та деяких інших категорій товарів.</a:t>
            </a:r>
          </a:p>
          <a:p>
            <a:pPr indent="457200" algn="just"/>
            <a:endParaRPr lang="uk-UA" b="1" dirty="0" smtClean="0"/>
          </a:p>
          <a:p>
            <a:pPr indent="457200" algn="just"/>
            <a:r>
              <a:rPr lang="uk-UA" b="1" dirty="0" err="1" smtClean="0"/>
              <a:t>Карнет</a:t>
            </a:r>
            <a:r>
              <a:rPr lang="uk-UA" b="1" dirty="0" smtClean="0"/>
              <a:t> </a:t>
            </a:r>
            <a:r>
              <a:rPr lang="uk-UA" b="1" dirty="0"/>
              <a:t>АТА</a:t>
            </a:r>
            <a:r>
              <a:rPr lang="uk-UA" dirty="0"/>
              <a:t> використовується як митна декларація для товарів, які тимчасово без застави ввозяться на митну територію країни-учасниці </a:t>
            </a:r>
            <a:r>
              <a:rPr lang="uk-UA" dirty="0">
                <a:hlinkClick r:id="rId2"/>
              </a:rPr>
              <a:t>Конвенції про тимчасове ввезення від 26.06.1990</a:t>
            </a:r>
            <a:r>
              <a:rPr lang="uk-UA" dirty="0"/>
              <a:t> (м</a:t>
            </a:r>
            <a:r>
              <a:rPr lang="uk-UA" dirty="0" smtClean="0"/>
              <a:t>. Стамбул</a:t>
            </a:r>
            <a:r>
              <a:rPr lang="uk-UA" dirty="0"/>
              <a:t>). </a:t>
            </a:r>
            <a:r>
              <a:rPr lang="uk-UA" dirty="0" err="1"/>
              <a:t>Карнет</a:t>
            </a:r>
            <a:r>
              <a:rPr lang="uk-UA" dirty="0"/>
              <a:t> АТА гарантує сплату імпортного мита, митних зборів і платежів на території цієї країни у випадку порушення власником </a:t>
            </a:r>
            <a:r>
              <a:rPr lang="uk-UA" dirty="0" err="1"/>
              <a:t>карнета</a:t>
            </a:r>
            <a:r>
              <a:rPr lang="uk-UA" dirty="0"/>
              <a:t> АТА (або уповноваженою ним особою) митного режиму тимчасового ввезення. </a:t>
            </a:r>
          </a:p>
        </p:txBody>
      </p:sp>
      <p:sp>
        <p:nvSpPr>
          <p:cNvPr id="5" name="Прямокутник 4"/>
          <p:cNvSpPr/>
          <p:nvPr/>
        </p:nvSpPr>
        <p:spPr>
          <a:xfrm>
            <a:off x="467544" y="3243762"/>
            <a:ext cx="7171515" cy="369332"/>
          </a:xfrm>
          <a:prstGeom prst="rect">
            <a:avLst/>
          </a:prstGeom>
        </p:spPr>
        <p:txBody>
          <a:bodyPr wrap="none">
            <a:spAutoFit/>
          </a:bodyPr>
          <a:lstStyle/>
          <a:p>
            <a:r>
              <a:rPr lang="uk-UA" dirty="0"/>
              <a:t>Країни-учасниці системи </a:t>
            </a:r>
            <a:r>
              <a:rPr lang="uk-UA" dirty="0" err="1"/>
              <a:t>карнетів</a:t>
            </a:r>
            <a:r>
              <a:rPr lang="uk-UA" dirty="0"/>
              <a:t> </a:t>
            </a:r>
            <a:r>
              <a:rPr lang="de-AT" dirty="0" smtClean="0"/>
              <a:t>ATA</a:t>
            </a:r>
            <a:r>
              <a:rPr lang="uk-UA" dirty="0" smtClean="0"/>
              <a:t> </a:t>
            </a:r>
            <a:r>
              <a:rPr lang="de-AT" dirty="0">
                <a:hlinkClick r:id="rId3"/>
              </a:rPr>
              <a:t>https://</a:t>
            </a:r>
            <a:r>
              <a:rPr lang="de-AT" dirty="0" smtClean="0">
                <a:hlinkClick r:id="rId3"/>
              </a:rPr>
              <a:t>ata.ucci.org.ua/ua/country</a:t>
            </a:r>
            <a:r>
              <a:rPr lang="uk-UA" dirty="0" smtClean="0"/>
              <a:t> </a:t>
            </a:r>
            <a:endParaRPr lang="de-AT" dirty="0"/>
          </a:p>
        </p:txBody>
      </p:sp>
      <p:sp>
        <p:nvSpPr>
          <p:cNvPr id="6" name="Прямокутник 5"/>
          <p:cNvSpPr/>
          <p:nvPr/>
        </p:nvSpPr>
        <p:spPr>
          <a:xfrm>
            <a:off x="251520" y="3645024"/>
            <a:ext cx="8712968" cy="2862322"/>
          </a:xfrm>
          <a:prstGeom prst="rect">
            <a:avLst/>
          </a:prstGeom>
        </p:spPr>
        <p:txBody>
          <a:bodyPr wrap="square">
            <a:spAutoFit/>
          </a:bodyPr>
          <a:lstStyle/>
          <a:p>
            <a:pPr indent="457200" algn="just"/>
            <a:r>
              <a:rPr lang="uk-UA" b="1" dirty="0" err="1" smtClean="0"/>
              <a:t>Карнети</a:t>
            </a:r>
            <a:r>
              <a:rPr lang="uk-UA" b="1" dirty="0" smtClean="0"/>
              <a:t> АТА використовуються при тимчасовому вивезенні/ввезенні наступної категорії товарів:</a:t>
            </a:r>
            <a:endParaRPr lang="uk-UA" dirty="0" smtClean="0"/>
          </a:p>
          <a:p>
            <a:pPr indent="457200" algn="just"/>
            <a:r>
              <a:rPr lang="uk-UA" dirty="0" smtClean="0"/>
              <a:t>професійне обладнання та устаткування;</a:t>
            </a:r>
          </a:p>
          <a:p>
            <a:pPr indent="457200" algn="just"/>
            <a:r>
              <a:rPr lang="uk-UA" dirty="0" smtClean="0"/>
              <a:t>комерційні зразки;</a:t>
            </a:r>
          </a:p>
          <a:p>
            <a:pPr indent="457200" algn="just"/>
            <a:r>
              <a:rPr lang="uk-UA" dirty="0" smtClean="0"/>
              <a:t>виставкові експонати та товари, необхідні для участі у виставках, ярмарках,  демонстраціях та шоу;</a:t>
            </a:r>
          </a:p>
          <a:p>
            <a:pPr indent="457200" algn="just"/>
            <a:r>
              <a:rPr lang="uk-UA" dirty="0" smtClean="0"/>
              <a:t>театральний, концертний та цирковий реквізит, декорації, костюми тощо.</a:t>
            </a:r>
          </a:p>
          <a:p>
            <a:pPr indent="457200" algn="just"/>
            <a:r>
              <a:rPr lang="uk-UA" dirty="0" smtClean="0"/>
              <a:t>спортивні та супутні товари;</a:t>
            </a:r>
          </a:p>
          <a:p>
            <a:pPr indent="457200" algn="just"/>
            <a:r>
              <a:rPr lang="uk-UA" dirty="0" smtClean="0"/>
              <a:t>тварини;</a:t>
            </a:r>
          </a:p>
          <a:p>
            <a:pPr indent="457200" algn="just"/>
            <a:r>
              <a:rPr lang="uk-UA" dirty="0" smtClean="0"/>
              <a:t>тощо.</a:t>
            </a:r>
            <a:endParaRPr lang="uk-UA" dirty="0"/>
          </a:p>
        </p:txBody>
      </p:sp>
    </p:spTree>
    <p:extLst>
      <p:ext uri="{BB962C8B-B14F-4D97-AF65-F5344CB8AC3E}">
        <p14:creationId xmlns:p14="http://schemas.microsoft.com/office/powerpoint/2010/main" val="2047131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23528" y="382013"/>
            <a:ext cx="8568952" cy="1200329"/>
          </a:xfrm>
          <a:prstGeom prst="rect">
            <a:avLst/>
          </a:prstGeom>
        </p:spPr>
        <p:txBody>
          <a:bodyPr wrap="square">
            <a:spAutoFit/>
          </a:bodyPr>
          <a:lstStyle/>
          <a:p>
            <a:pPr indent="457200" algn="just"/>
            <a:r>
              <a:rPr lang="uk-UA" b="1" dirty="0">
                <a:solidFill>
                  <a:srgbClr val="7030A0"/>
                </a:solidFill>
              </a:rPr>
              <a:t>Власник </a:t>
            </a:r>
            <a:r>
              <a:rPr lang="uk-UA" b="1" dirty="0" err="1">
                <a:solidFill>
                  <a:srgbClr val="7030A0"/>
                </a:solidFill>
              </a:rPr>
              <a:t>карнета</a:t>
            </a:r>
            <a:r>
              <a:rPr lang="uk-UA" b="1" dirty="0">
                <a:solidFill>
                  <a:srgbClr val="7030A0"/>
                </a:solidFill>
              </a:rPr>
              <a:t> АТА при тимчасовому ввезенні товарів на термін до одного року </a:t>
            </a:r>
            <a:r>
              <a:rPr lang="uk-UA" b="1" u="sng" dirty="0">
                <a:solidFill>
                  <a:srgbClr val="7030A0"/>
                </a:solidFill>
              </a:rPr>
              <a:t>звільняється від сплати ввізного мита, зборів і податків. </a:t>
            </a:r>
            <a:r>
              <a:rPr lang="uk-UA" b="1" dirty="0">
                <a:solidFill>
                  <a:srgbClr val="7030A0"/>
                </a:solidFill>
              </a:rPr>
              <a:t>Немає потреби надавати й грошові застави як забезпечення сплати митних платежів, оскільки сам </a:t>
            </a:r>
            <a:r>
              <a:rPr lang="uk-UA" b="1" dirty="0" err="1">
                <a:solidFill>
                  <a:srgbClr val="7030A0"/>
                </a:solidFill>
              </a:rPr>
              <a:t>карнет</a:t>
            </a:r>
            <a:r>
              <a:rPr lang="uk-UA" b="1" dirty="0">
                <a:solidFill>
                  <a:srgbClr val="7030A0"/>
                </a:solidFill>
              </a:rPr>
              <a:t> </a:t>
            </a:r>
            <a:r>
              <a:rPr lang="de-AT" b="1" dirty="0">
                <a:solidFill>
                  <a:srgbClr val="7030A0"/>
                </a:solidFill>
              </a:rPr>
              <a:t>ATA </a:t>
            </a:r>
            <a:r>
              <a:rPr lang="uk-UA" b="1" dirty="0">
                <a:solidFill>
                  <a:srgbClr val="7030A0"/>
                </a:solidFill>
              </a:rPr>
              <a:t>є міжнародною фінансовою гарантією.</a:t>
            </a:r>
          </a:p>
        </p:txBody>
      </p:sp>
    </p:spTree>
    <p:extLst>
      <p:ext uri="{BB962C8B-B14F-4D97-AF65-F5344CB8AC3E}">
        <p14:creationId xmlns:p14="http://schemas.microsoft.com/office/powerpoint/2010/main" val="1734924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568952" cy="1754326"/>
          </a:xfrm>
          <a:prstGeom prst="rect">
            <a:avLst/>
          </a:prstGeom>
        </p:spPr>
        <p:txBody>
          <a:bodyPr wrap="square">
            <a:spAutoFit/>
          </a:bodyPr>
          <a:lstStyle/>
          <a:p>
            <a:pPr indent="457200" algn="just"/>
            <a:r>
              <a:rPr lang="uk-UA" dirty="0" smtClean="0"/>
              <a:t>Забезпечення дотримання вимог митного режиму тимчасового ввезення здійснюється </a:t>
            </a:r>
            <a:r>
              <a:rPr lang="uk-UA" b="1" dirty="0" smtClean="0">
                <a:solidFill>
                  <a:srgbClr val="C00000"/>
                </a:solidFill>
              </a:rPr>
              <a:t>шляхом надання забезпечення сплати митних пл</a:t>
            </a:r>
            <a:r>
              <a:rPr lang="uk-UA" dirty="0" smtClean="0"/>
              <a:t>атежів, за виключенням товарів, наведених в статті 305 </a:t>
            </a:r>
            <a:r>
              <a:rPr lang="uk-UA" dirty="0" err="1" smtClean="0"/>
              <a:t>МКУ</a:t>
            </a:r>
            <a:r>
              <a:rPr lang="uk-UA" dirty="0" smtClean="0"/>
              <a:t> та статті 100 </a:t>
            </a:r>
            <a:r>
              <a:rPr lang="uk-UA" dirty="0" err="1" smtClean="0"/>
              <a:t>МКУ</a:t>
            </a:r>
            <a:r>
              <a:rPr lang="uk-UA" dirty="0"/>
              <a:t> </a:t>
            </a:r>
            <a:r>
              <a:rPr lang="uk-UA" dirty="0" smtClean="0"/>
              <a:t>(наказ Міністерства фінансів України </a:t>
            </a:r>
            <a:r>
              <a:rPr lang="ru-RU" b="1" dirty="0"/>
              <a:t>Про </a:t>
            </a:r>
            <a:r>
              <a:rPr lang="uk-UA" b="1" dirty="0" smtClean="0"/>
              <a:t>деякі питання забезпечення сплати митних платежів</a:t>
            </a:r>
            <a:r>
              <a:rPr lang="ru-RU" b="1" dirty="0" smtClean="0"/>
              <a:t> </a:t>
            </a:r>
            <a:r>
              <a:rPr lang="uk-UA" dirty="0" smtClean="0"/>
              <a:t>від 25.04.2023 року № 213 ). </a:t>
            </a:r>
            <a:endParaRPr lang="uk-UA" dirty="0" smtClean="0"/>
          </a:p>
          <a:p>
            <a:pPr indent="457200" algn="just"/>
            <a:endParaRPr lang="uk-UA" dirty="0"/>
          </a:p>
        </p:txBody>
      </p:sp>
      <p:sp>
        <p:nvSpPr>
          <p:cNvPr id="3" name="Прямоугольник 2"/>
          <p:cNvSpPr/>
          <p:nvPr/>
        </p:nvSpPr>
        <p:spPr>
          <a:xfrm>
            <a:off x="395536" y="2492896"/>
            <a:ext cx="8568952" cy="923330"/>
          </a:xfrm>
          <a:prstGeom prst="rect">
            <a:avLst/>
          </a:prstGeom>
        </p:spPr>
        <p:txBody>
          <a:bodyPr wrap="square">
            <a:spAutoFit/>
          </a:bodyPr>
          <a:lstStyle/>
          <a:p>
            <a:pPr indent="457200" algn="just"/>
            <a:r>
              <a:rPr lang="uk-UA" dirty="0" smtClean="0"/>
              <a:t>Забезпечення сплати митних платежів має бути не меншим, ніж сума митних платежів, що підлягають сплаті при випуску таких товарів у вільний обіг на митній території України.</a:t>
            </a:r>
            <a:endParaRPr lang="uk-UA" dirty="0"/>
          </a:p>
        </p:txBody>
      </p:sp>
      <p:sp>
        <p:nvSpPr>
          <p:cNvPr id="4" name="Прямоугольник 3"/>
          <p:cNvSpPr/>
          <p:nvPr/>
        </p:nvSpPr>
        <p:spPr>
          <a:xfrm>
            <a:off x="395536" y="3632250"/>
            <a:ext cx="8568952" cy="923330"/>
          </a:xfrm>
          <a:prstGeom prst="rect">
            <a:avLst/>
          </a:prstGeom>
        </p:spPr>
        <p:txBody>
          <a:bodyPr wrap="square">
            <a:spAutoFit/>
          </a:bodyPr>
          <a:lstStyle/>
          <a:p>
            <a:pPr indent="457200" algn="just"/>
            <a:r>
              <a:rPr lang="uk-UA" dirty="0" smtClean="0"/>
              <a:t>Для переміщення міжнародних експрес-відправлень розмір забезпечення сплати митних платежів для одного вантажу експрес-перевізника визначається на рівні суми митних платежів, </a:t>
            </a:r>
            <a:r>
              <a:rPr lang="uk-UA" b="1" dirty="0" smtClean="0"/>
              <a:t>еквівалентної 10 000 євро</a:t>
            </a:r>
            <a:r>
              <a:rPr lang="uk-UA" dirty="0" smtClean="0"/>
              <a:t>.</a:t>
            </a:r>
            <a:endParaRPr lang="uk-UA" dirty="0"/>
          </a:p>
        </p:txBody>
      </p:sp>
      <p:sp>
        <p:nvSpPr>
          <p:cNvPr id="5" name="Прямоугольник 4"/>
          <p:cNvSpPr/>
          <p:nvPr/>
        </p:nvSpPr>
        <p:spPr>
          <a:xfrm>
            <a:off x="456096" y="4869160"/>
            <a:ext cx="8424936" cy="646331"/>
          </a:xfrm>
          <a:prstGeom prst="rect">
            <a:avLst/>
          </a:prstGeom>
        </p:spPr>
        <p:txBody>
          <a:bodyPr wrap="square">
            <a:spAutoFit/>
          </a:bodyPr>
          <a:lstStyle/>
          <a:p>
            <a:pPr indent="457200" algn="just"/>
            <a:r>
              <a:rPr lang="uk-UA" dirty="0" smtClean="0"/>
              <a:t>Іноземні товари, поміщені у митний режим тимчасового ввезення, зберігають статус іноземних товарів.</a:t>
            </a:r>
            <a:endParaRPr lang="uk-UA" dirty="0"/>
          </a:p>
        </p:txBody>
      </p:sp>
    </p:spTree>
    <p:extLst>
      <p:ext uri="{BB962C8B-B14F-4D97-AF65-F5344CB8AC3E}">
        <p14:creationId xmlns:p14="http://schemas.microsoft.com/office/powerpoint/2010/main" val="87056062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TotalTime>
  <Words>1955</Words>
  <Application>Microsoft Office PowerPoint</Application>
  <PresentationFormat>Екран (4:3)</PresentationFormat>
  <Paragraphs>108</Paragraphs>
  <Slides>20</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20</vt:i4>
      </vt:variant>
    </vt:vector>
  </HeadingPairs>
  <TitlesOfParts>
    <vt:vector size="21" baseType="lpstr">
      <vt:lpstr>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Student</cp:lastModifiedBy>
  <cp:revision>33</cp:revision>
  <dcterms:created xsi:type="dcterms:W3CDTF">2023-03-22T06:37:58Z</dcterms:created>
  <dcterms:modified xsi:type="dcterms:W3CDTF">2024-03-18T15:19:44Z</dcterms:modified>
</cp:coreProperties>
</file>