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2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80" r:id="rId24"/>
    <p:sldId id="282" r:id="rId25"/>
    <p:sldId id="283" r:id="rId26"/>
    <p:sldId id="284" r:id="rId27"/>
    <p:sldId id="281" r:id="rId28"/>
    <p:sldId id="287" r:id="rId29"/>
    <p:sldId id="286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33843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Civilizations of </a:t>
            </a:r>
            <a:r>
              <a:rPr lang="en-US" b="1" dirty="0" smtClean="0"/>
              <a:t>the </a:t>
            </a:r>
            <a:r>
              <a:rPr lang="en-US" b="1" dirty="0"/>
              <a:t>Ancient </a:t>
            </a:r>
            <a:r>
              <a:rPr lang="en-US" b="1" dirty="0"/>
              <a:t>East</a:t>
            </a:r>
            <a:br>
              <a:rPr lang="en-US" b="1" dirty="0"/>
            </a:br>
            <a:r>
              <a:rPr lang="en-US" b="1" dirty="0"/>
              <a:t>(3 </a:t>
            </a:r>
            <a:r>
              <a:rPr lang="en-US" b="1" dirty="0" smtClean="0"/>
              <a:t>000</a:t>
            </a:r>
            <a:r>
              <a:rPr lang="uk-UA" b="1" dirty="0" smtClean="0"/>
              <a:t> </a:t>
            </a:r>
            <a:r>
              <a:rPr lang="en-US" b="1" dirty="0" smtClean="0"/>
              <a:t>–</a:t>
            </a:r>
            <a:r>
              <a:rPr lang="uk-UA" b="1" dirty="0" smtClean="0"/>
              <a:t> </a:t>
            </a:r>
            <a:r>
              <a:rPr lang="en-US" b="1" dirty="0" smtClean="0"/>
              <a:t>600 </a:t>
            </a:r>
            <a:r>
              <a:rPr lang="en-US" b="1" dirty="0"/>
              <a:t>BCE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ru-RU" b="1" dirty="0" err="1"/>
              <a:t>Цивілізації</a:t>
            </a:r>
            <a:r>
              <a:rPr lang="ru-RU" b="1" dirty="0"/>
              <a:t> </a:t>
            </a:r>
            <a:r>
              <a:rPr lang="ru-RU" b="1" dirty="0" err="1"/>
              <a:t>Стародавнього</a:t>
            </a:r>
            <a:r>
              <a:rPr lang="ru-RU" b="1" dirty="0"/>
              <a:t> Сходу (3 </a:t>
            </a:r>
            <a:r>
              <a:rPr lang="ru-RU" b="1" dirty="0" smtClean="0"/>
              <a:t>тис. </a:t>
            </a:r>
            <a:r>
              <a:rPr lang="ru-RU" b="1" smtClean="0"/>
              <a:t>– 600 </a:t>
            </a:r>
            <a:r>
              <a:rPr lang="ru-RU" b="1" dirty="0" err="1"/>
              <a:t>рр</a:t>
            </a:r>
            <a:r>
              <a:rPr lang="ru-RU" b="1" dirty="0"/>
              <a:t>. до н. е.)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933056"/>
            <a:ext cx="8280920" cy="2351112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Andrii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Pastushenko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PhD in Historical Sciences, associate professor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65416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Gilgamesh – the King of </a:t>
            </a:r>
            <a:r>
              <a:rPr lang="en-US" b="1" dirty="0" err="1" smtClean="0"/>
              <a:t>Uruk</a:t>
            </a:r>
            <a:endParaRPr lang="uk-UA" b="1" dirty="0"/>
          </a:p>
        </p:txBody>
      </p:sp>
      <p:pic>
        <p:nvPicPr>
          <p:cNvPr id="3074" name="Picture 2" descr="ÐÐ°ÑÑÐ¸Ð½ÐºÐ¸ Ð¿Ð¾ Ð·Ð°Ð¿ÑÐ¾ÑÑ Gilgamesh epi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4217"/>
            <a:ext cx="3898404" cy="49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55837"/>
            <a:ext cx="40545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92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The Egyptian Book of the </a:t>
            </a:r>
            <a:r>
              <a:rPr lang="en-GB" b="1" dirty="0" smtClean="0"/>
              <a:t>Dead </a:t>
            </a:r>
            <a:br>
              <a:rPr lang="en-GB" b="1" dirty="0" smtClean="0"/>
            </a:br>
            <a:r>
              <a:rPr lang="en-GB" b="1" dirty="0" smtClean="0"/>
              <a:t>(3 000 BCE)</a:t>
            </a:r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72" y="1600200"/>
            <a:ext cx="719565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54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India’s Rig </a:t>
            </a:r>
            <a:r>
              <a:rPr lang="en-GB" b="1" dirty="0" smtClean="0"/>
              <a:t>Veda </a:t>
            </a:r>
            <a:br>
              <a:rPr lang="en-GB" b="1" dirty="0" smtClean="0"/>
            </a:br>
            <a:r>
              <a:rPr lang="en-GB" b="1" dirty="0" smtClean="0"/>
              <a:t>(</a:t>
            </a:r>
            <a:r>
              <a:rPr lang="en-GB" dirty="0" smtClean="0"/>
              <a:t>1700 - </a:t>
            </a:r>
            <a:r>
              <a:rPr lang="en-GB" dirty="0"/>
              <a:t>1100 </a:t>
            </a:r>
            <a:r>
              <a:rPr lang="en-GB" dirty="0" smtClean="0"/>
              <a:t>B.C.E)</a:t>
            </a:r>
            <a:endParaRPr lang="uk-UA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707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56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ca </a:t>
            </a:r>
            <a:r>
              <a:rPr lang="en-GB" dirty="0">
                <a:solidFill>
                  <a:srgbClr val="FFFF00"/>
                </a:solidFill>
              </a:rPr>
              <a:t>850 B.C.E., come the </a:t>
            </a:r>
            <a:r>
              <a:rPr lang="en-GB" b="1" dirty="0">
                <a:solidFill>
                  <a:srgbClr val="FFFF00"/>
                </a:solidFill>
              </a:rPr>
              <a:t>Homeric epics, the Iliad and Odyssey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068191" cy="449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921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</a:rPr>
              <a:t>Polytheism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029" r="2045" b="1893"/>
          <a:stretch/>
        </p:blipFill>
        <p:spPr bwMode="auto">
          <a:xfrm>
            <a:off x="1835696" y="1772816"/>
            <a:ext cx="5860473" cy="417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942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 smtClean="0"/>
              <a:t>First monotheistic </a:t>
            </a:r>
            <a:r>
              <a:rPr lang="en-GB" sz="3200" b="1" dirty="0"/>
              <a:t>religion, </a:t>
            </a:r>
            <a:r>
              <a:rPr lang="en-GB" sz="3200" b="1" dirty="0" smtClean="0"/>
              <a:t>Judaism (shaped from 2000 to 500/400 BCE)</a:t>
            </a:r>
            <a:endParaRPr lang="uk-UA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960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72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Vedism</a:t>
            </a:r>
            <a:r>
              <a:rPr lang="en-GB" b="1" dirty="0" smtClean="0"/>
              <a:t> (1500 to 700 BCE)</a:t>
            </a:r>
            <a:endParaRPr lang="uk-UA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785739" cy="44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" t="3599" r="1066" b="5146"/>
          <a:stretch/>
        </p:blipFill>
        <p:spPr bwMode="auto">
          <a:xfrm>
            <a:off x="4239491" y="2050473"/>
            <a:ext cx="4570886" cy="412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884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Zoroastrianism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(shaped </a:t>
            </a:r>
            <a:r>
              <a:rPr lang="en-GB" dirty="0">
                <a:solidFill>
                  <a:srgbClr val="FFFF00"/>
                </a:solidFill>
              </a:rPr>
              <a:t>from 1700 to 500 B.C.E</a:t>
            </a:r>
            <a:r>
              <a:rPr lang="en-GB" dirty="0" smtClean="0">
                <a:solidFill>
                  <a:srgbClr val="FFFF00"/>
                </a:solidFill>
              </a:rPr>
              <a:t>.)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7203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632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Monumental </a:t>
            </a:r>
            <a:r>
              <a:rPr lang="en-GB" b="1" dirty="0">
                <a:solidFill>
                  <a:srgbClr val="002060"/>
                </a:solidFill>
              </a:rPr>
              <a:t>architecture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17646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4300600" cy="286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8807" y="1880173"/>
            <a:ext cx="3498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 </a:t>
            </a:r>
            <a:r>
              <a:rPr lang="en-GB" sz="2800" b="1" dirty="0"/>
              <a:t>Egyptian pyramids</a:t>
            </a:r>
            <a:endParaRPr lang="uk-UA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5373216"/>
            <a:ext cx="396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Mesopotamia’s ziggurats</a:t>
            </a:r>
            <a:r>
              <a:rPr lang="en-GB" sz="2800" dirty="0"/>
              <a:t>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065149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67844" y="1587118"/>
            <a:ext cx="3096344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Features of civilized societies </a:t>
            </a:r>
            <a:endParaRPr lang="uk-UA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620688"/>
            <a:ext cx="3761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An economic system </a:t>
            </a:r>
            <a:endParaRPr lang="uk-UA" sz="3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9760" y="685726"/>
            <a:ext cx="2597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B050"/>
                </a:solidFill>
              </a:rPr>
              <a:t>A government</a:t>
            </a:r>
            <a:endParaRPr lang="uk-UA" sz="32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840" y="2060848"/>
            <a:ext cx="2857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A social system </a:t>
            </a:r>
            <a:r>
              <a:rPr lang="en-GB" sz="3200" dirty="0"/>
              <a:t>​</a:t>
            </a:r>
            <a:endParaRPr lang="uk-UA" sz="3200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70174" y="5521038"/>
            <a:ext cx="5639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</a:rPr>
              <a:t>A moral or ethical belief system 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6093" y="4525017"/>
            <a:ext cx="4325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An intellectual tradition ​</a:t>
            </a:r>
            <a:endParaRPr lang="uk-UA" sz="3200" b="1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458657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A </a:t>
            </a:r>
            <a:r>
              <a:rPr lang="en-GB" sz="2800" b="1" dirty="0" smtClean="0">
                <a:solidFill>
                  <a:srgbClr val="C00000"/>
                </a:solidFill>
              </a:rPr>
              <a:t>high </a:t>
            </a:r>
            <a:r>
              <a:rPr lang="en-GB" sz="2800" b="1" dirty="0">
                <a:solidFill>
                  <a:srgbClr val="C00000"/>
                </a:solidFill>
              </a:rPr>
              <a:t>level of </a:t>
            </a:r>
            <a:r>
              <a:rPr lang="en-GB" sz="2800" b="1" dirty="0" smtClean="0">
                <a:solidFill>
                  <a:srgbClr val="C00000"/>
                </a:solidFill>
              </a:rPr>
              <a:t>technologies </a:t>
            </a:r>
            <a:endParaRPr lang="uk-UA" sz="2800" b="1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104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Neolithic (10 – 4.5 </a:t>
            </a:r>
            <a:r>
              <a:rPr lang="en-US" b="1" dirty="0" err="1" smtClean="0">
                <a:solidFill>
                  <a:srgbClr val="FFFF00"/>
                </a:solidFill>
              </a:rPr>
              <a:t>kya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endParaRPr lang="uk-UA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Картинки по запросу &quot;pottery weaving neolithic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2"/>
          <a:stretch/>
        </p:blipFill>
        <p:spPr bwMode="auto">
          <a:xfrm>
            <a:off x="5076055" y="2564905"/>
            <a:ext cx="3929339" cy="232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pottery weaving neolithic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07" y="1412776"/>
            <a:ext cx="44672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8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 descr="D:\Инжек_работа_документы\папка історія України_англ\АУДИТОРНА РОБОТА\ВСЕСВІТНЯ ІСТОРІЯ весна 2019 р\Лекція 3 Семінар 3 до 7 ст до н е\61oLgX3uTgL__AC_SL1000_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t="1377" r="9384" b="23319"/>
          <a:stretch/>
        </p:blipFill>
        <p:spPr bwMode="auto">
          <a:xfrm>
            <a:off x="179512" y="404664"/>
            <a:ext cx="871823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4088" y="2420888"/>
            <a:ext cx="151291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Mesopotamia</a:t>
            </a:r>
            <a:endParaRPr lang="uk-UA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220072" y="2790220"/>
            <a:ext cx="900473" cy="6387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13214" y="3717032"/>
            <a:ext cx="7175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Egypt</a:t>
            </a:r>
            <a:endParaRPr lang="uk-UA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4930783" y="3581400"/>
            <a:ext cx="145273" cy="32029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508104" y="4365104"/>
            <a:ext cx="22288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the Indus River valley</a:t>
            </a:r>
            <a:endParaRPr lang="uk-UA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6120545" y="3741549"/>
            <a:ext cx="395672" cy="62355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524328" y="3431370"/>
            <a:ext cx="13548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Shang China</a:t>
            </a:r>
            <a:endParaRPr lang="uk-UA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6877003" y="3431370"/>
            <a:ext cx="647326" cy="1509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83568" y="3868660"/>
            <a:ext cx="13115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the Olmecs </a:t>
            </a:r>
            <a:endParaRPr lang="uk-UA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1995146" y="3901698"/>
            <a:ext cx="344607" cy="18466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339357" y="4734436"/>
            <a:ext cx="1200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the </a:t>
            </a:r>
            <a:r>
              <a:rPr lang="en-GB" b="1" dirty="0" err="1"/>
              <a:t>Chavín</a:t>
            </a:r>
            <a:endParaRPr lang="uk-UA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2167449" y="4512128"/>
            <a:ext cx="344607" cy="18466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939810" y="6165303"/>
            <a:ext cx="5404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Core/foundational </a:t>
            </a:r>
            <a:r>
              <a:rPr lang="en-GB" sz="3200" b="1" dirty="0"/>
              <a:t>civilizations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046340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68353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3789040"/>
            <a:ext cx="126444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smtClean="0"/>
              <a:t>Nubia</a:t>
            </a:r>
          </a:p>
          <a:p>
            <a:r>
              <a:rPr lang="en-GB" b="1" dirty="0" smtClean="0"/>
              <a:t>3000 </a:t>
            </a:r>
          </a:p>
          <a:p>
            <a:r>
              <a:rPr lang="en-GB" b="1" dirty="0" smtClean="0"/>
              <a:t>to 1500 BC</a:t>
            </a:r>
            <a:r>
              <a:rPr lang="en-GB" dirty="0" smtClean="0"/>
              <a:t>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56740" y="2348880"/>
            <a:ext cx="92685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smtClean="0"/>
              <a:t>Minoan</a:t>
            </a:r>
          </a:p>
          <a:p>
            <a:r>
              <a:rPr lang="en-GB" b="1" dirty="0" smtClean="0"/>
              <a:t>2000 </a:t>
            </a:r>
          </a:p>
          <a:p>
            <a:r>
              <a:rPr lang="en-GB" b="1" dirty="0" smtClean="0"/>
              <a:t>to 1450</a:t>
            </a:r>
            <a:endParaRPr lang="uk-UA" dirty="0"/>
          </a:p>
        </p:txBody>
      </p:sp>
      <p:cxnSp>
        <p:nvCxnSpPr>
          <p:cNvPr id="7" name="Прямая со стрелкой 6"/>
          <p:cNvCxnSpPr>
            <a:stCxn id="5" idx="3"/>
          </p:cNvCxnSpPr>
          <p:nvPr/>
        </p:nvCxnSpPr>
        <p:spPr>
          <a:xfrm>
            <a:off x="4083597" y="2810545"/>
            <a:ext cx="976611" cy="47443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018417" y="1414517"/>
            <a:ext cx="14384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err="1" smtClean="0"/>
              <a:t>Mycenaeans</a:t>
            </a:r>
            <a:r>
              <a:rPr lang="en-GB" b="1" dirty="0" smtClean="0"/>
              <a:t> </a:t>
            </a:r>
          </a:p>
          <a:p>
            <a:r>
              <a:rPr lang="en-GB" b="1" dirty="0" smtClean="0"/>
              <a:t>1600 to 1200</a:t>
            </a:r>
            <a:endParaRPr lang="uk-UA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683970" y="2065494"/>
            <a:ext cx="1176062" cy="100346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156740" y="3408224"/>
            <a:ext cx="89319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smtClean="0"/>
              <a:t>Rome</a:t>
            </a:r>
          </a:p>
          <a:p>
            <a:r>
              <a:rPr lang="en-GB" b="1" dirty="0" smtClean="0"/>
              <a:t>753 BC</a:t>
            </a:r>
            <a:r>
              <a:rPr lang="en-GB" dirty="0" smtClean="0"/>
              <a:t> </a:t>
            </a:r>
            <a:endParaRPr lang="uk-UA" dirty="0"/>
          </a:p>
        </p:txBody>
      </p:sp>
      <p:cxnSp>
        <p:nvCxnSpPr>
          <p:cNvPr id="15" name="Прямая со стрелкой 14"/>
          <p:cNvCxnSpPr>
            <a:stCxn id="12" idx="3"/>
          </p:cNvCxnSpPr>
          <p:nvPr/>
        </p:nvCxnSpPr>
        <p:spPr>
          <a:xfrm flipV="1">
            <a:off x="4049933" y="3068960"/>
            <a:ext cx="521969" cy="66243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796136" y="4043605"/>
            <a:ext cx="17027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the </a:t>
            </a:r>
            <a:r>
              <a:rPr lang="en-GB" b="1" dirty="0" smtClean="0"/>
              <a:t>Phoenicians</a:t>
            </a:r>
          </a:p>
          <a:p>
            <a:r>
              <a:rPr lang="en-GB" b="1" dirty="0" smtClean="0"/>
              <a:t>1550 to 300 BC</a:t>
            </a:r>
            <a:endParaRPr lang="uk-UA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5220072" y="3272210"/>
            <a:ext cx="1166434" cy="7929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806065" y="6021288"/>
            <a:ext cx="3243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Other </a:t>
            </a:r>
            <a:r>
              <a:rPr lang="en-GB" sz="3200" b="1" dirty="0"/>
              <a:t>civilizations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474358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46254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1702549"/>
            <a:ext cx="31915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the </a:t>
            </a:r>
            <a:r>
              <a:rPr lang="en-GB" b="1" dirty="0" smtClean="0"/>
              <a:t>Indo-Europeans’ migrations</a:t>
            </a:r>
          </a:p>
          <a:p>
            <a:r>
              <a:rPr lang="en-GB" b="1" dirty="0" smtClean="0"/>
              <a:t>1000s BCE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28645" y="3417516"/>
            <a:ext cx="124662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smtClean="0"/>
              <a:t>The Aryans</a:t>
            </a:r>
          </a:p>
          <a:p>
            <a:r>
              <a:rPr lang="en-GB" b="1" dirty="0" smtClean="0"/>
              <a:t>1500 BCE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17901" y="4225269"/>
            <a:ext cx="15859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Bantu herders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b="1" dirty="0" smtClean="0"/>
              <a:t>1500 BCE</a:t>
            </a:r>
            <a:endParaRPr lang="uk-UA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99792" y="2210380"/>
            <a:ext cx="149872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dirty="0"/>
              <a:t>the Hyksos people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b="1" dirty="0" smtClean="0"/>
              <a:t>1600 BCE</a:t>
            </a:r>
            <a:endParaRPr lang="uk-UA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449152" y="3129874"/>
            <a:ext cx="1626904" cy="50173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251956" y="2672045"/>
            <a:ext cx="26071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smtClean="0"/>
              <a:t>Different steppe </a:t>
            </a:r>
            <a:r>
              <a:rPr lang="en-GB" b="1" dirty="0"/>
              <a:t>nomads </a:t>
            </a:r>
            <a:endParaRPr lang="en-GB" b="1" dirty="0" smtClean="0"/>
          </a:p>
          <a:p>
            <a:r>
              <a:rPr lang="en-GB" b="1" dirty="0" smtClean="0"/>
              <a:t>2000 – 1000s BCE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67224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9252" y="2117217"/>
            <a:ext cx="2736304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Surpluses </a:t>
            </a:r>
            <a:endParaRPr lang="uk-UA" sz="40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99132" y="2199842"/>
            <a:ext cx="2354382" cy="15434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specialization of labour</a:t>
            </a:r>
            <a:endParaRPr lang="uk-UA" sz="2800" b="1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162400" y="2484279"/>
            <a:ext cx="473255" cy="122413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елка вправо 6"/>
          <p:cNvSpPr/>
          <p:nvPr/>
        </p:nvSpPr>
        <p:spPr>
          <a:xfrm>
            <a:off x="6171117" y="2359496"/>
            <a:ext cx="409364" cy="122413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6660009" y="980728"/>
            <a:ext cx="2128014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/>
              <a:t>warriors, </a:t>
            </a:r>
            <a:endParaRPr lang="en-GB" sz="28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 smtClean="0"/>
              <a:t>priests</a:t>
            </a:r>
            <a:r>
              <a:rPr lang="en-GB" sz="2800" b="1" dirty="0"/>
              <a:t>, </a:t>
            </a:r>
            <a:endParaRPr lang="en-GB" sz="28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 smtClean="0"/>
              <a:t>artisans</a:t>
            </a:r>
            <a:r>
              <a:rPr lang="en-GB" sz="2800" b="1" dirty="0"/>
              <a:t>, </a:t>
            </a:r>
            <a:endParaRPr lang="en-GB" sz="28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 smtClean="0"/>
              <a:t>merchants,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 smtClean="0"/>
              <a:t>record-keepers</a:t>
            </a:r>
            <a:r>
              <a:rPr lang="en-GB" sz="2000" dirty="0"/>
              <a:t>. </a:t>
            </a:r>
            <a:endParaRPr lang="uk-UA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31493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2209234" y="1385423"/>
            <a:ext cx="4536504" cy="475252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743997"/>
            <a:ext cx="2016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Monarch </a:t>
            </a:r>
            <a:endParaRPr lang="uk-U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4126206"/>
            <a:ext cx="2643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nobility or aristocracy</a:t>
            </a:r>
            <a:endParaRPr lang="uk-UA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7681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Monarchy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9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2209234" y="1385423"/>
            <a:ext cx="4536504" cy="475252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2220273" y="739092"/>
            <a:ext cx="389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    a few aristocrats</a:t>
            </a:r>
            <a:endParaRPr lang="uk-U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4126206"/>
            <a:ext cx="2643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nobility or aristocracy</a:t>
            </a:r>
            <a:endParaRPr lang="uk-UA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753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Oligarchy 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79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2209234" y="1385423"/>
            <a:ext cx="4536504" cy="475252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702329"/>
            <a:ext cx="2967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Religious elite</a:t>
            </a:r>
            <a:endParaRPr lang="uk-U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4126206"/>
            <a:ext cx="2643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nobility or aristocracy</a:t>
            </a:r>
            <a:endParaRPr lang="uk-UA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917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Theocracy 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16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4283968" y="1052736"/>
            <a:ext cx="4536504" cy="475252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67495" y="3771162"/>
            <a:ext cx="1969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hierarchy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832" y="1860511"/>
            <a:ext cx="2664296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 smtClean="0"/>
              <a:t>Hereditary status</a:t>
            </a:r>
            <a:r>
              <a:rPr lang="en-GB" sz="3200" dirty="0"/>
              <a:t> </a:t>
            </a:r>
            <a:r>
              <a:rPr lang="en-GB" sz="3200" dirty="0" smtClean="0"/>
              <a:t>and </a:t>
            </a:r>
            <a:r>
              <a:rPr lang="en-GB" sz="3200" b="1" dirty="0"/>
              <a:t>religion </a:t>
            </a:r>
            <a:endParaRPr lang="uk-UA" sz="32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186128" y="2241738"/>
            <a:ext cx="1313864" cy="185258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214043"/>
            <a:ext cx="5628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00B0F0"/>
                </a:solidFill>
              </a:rPr>
              <a:t>Majority states were Patriarchal</a:t>
            </a:r>
            <a:endParaRPr lang="uk-UA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31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Castes (</a:t>
            </a:r>
            <a:r>
              <a:rPr lang="en-US" b="1" dirty="0" err="1" smtClean="0"/>
              <a:t>Varnas</a:t>
            </a:r>
            <a:r>
              <a:rPr lang="en-US" b="1" dirty="0" smtClean="0"/>
              <a:t>) in India</a:t>
            </a:r>
            <a:endParaRPr lang="uk-UA" b="1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051720" y="1628800"/>
            <a:ext cx="5688632" cy="475252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4127396" y="2348880"/>
            <a:ext cx="176375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Brahmans </a:t>
            </a:r>
            <a:endParaRPr lang="uk-UA" sz="2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86352" y="3481844"/>
            <a:ext cx="1797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Kshatriyas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4581128"/>
            <a:ext cx="1428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Vaisyas 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0519" y="5517232"/>
            <a:ext cx="1156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Sudra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2160" y="2368570"/>
            <a:ext cx="126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Priests </a:t>
            </a:r>
            <a:endParaRPr lang="uk-UA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00192" y="3558788"/>
            <a:ext cx="136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Warriors </a:t>
            </a:r>
            <a:endParaRPr lang="uk-UA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86758" y="4581128"/>
            <a:ext cx="1467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Farmers </a:t>
            </a:r>
            <a:endParaRPr lang="uk-UA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55375" y="5572093"/>
            <a:ext cx="154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Servants </a:t>
            </a:r>
            <a:endParaRPr lang="uk-UA" sz="2800" b="1" dirty="0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-1347607" y="2926109"/>
            <a:ext cx="4375348" cy="13916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Reincarnation </a:t>
            </a:r>
            <a:endParaRPr lang="uk-UA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4230" y="913916"/>
            <a:ext cx="1763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Brahmans </a:t>
            </a:r>
            <a:endParaRPr lang="uk-UA" sz="24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7967" y="5796553"/>
            <a:ext cx="1156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Sudra</a:t>
            </a:r>
            <a:endParaRPr lang="uk-U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20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rot="10800000">
            <a:off x="3995936" y="908720"/>
            <a:ext cx="792088" cy="79208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Diamond 2"/>
          <p:cNvSpPr/>
          <p:nvPr/>
        </p:nvSpPr>
        <p:spPr>
          <a:xfrm>
            <a:off x="4193958" y="468346"/>
            <a:ext cx="396044" cy="3600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Freeform 3"/>
          <p:cNvSpPr/>
          <p:nvPr/>
        </p:nvSpPr>
        <p:spPr>
          <a:xfrm>
            <a:off x="3414200" y="666041"/>
            <a:ext cx="562055" cy="622432"/>
          </a:xfrm>
          <a:custGeom>
            <a:avLst/>
            <a:gdLst>
              <a:gd name="connsiteX0" fmla="*/ 562055 w 562055"/>
              <a:gd name="connsiteY0" fmla="*/ 262214 h 622432"/>
              <a:gd name="connsiteX1" fmla="*/ 160273 w 562055"/>
              <a:gd name="connsiteY1" fmla="*/ 622432 h 622432"/>
              <a:gd name="connsiteX2" fmla="*/ 160273 w 562055"/>
              <a:gd name="connsiteY2" fmla="*/ 622432 h 622432"/>
              <a:gd name="connsiteX3" fmla="*/ 7873 w 562055"/>
              <a:gd name="connsiteY3" fmla="*/ 40541 h 622432"/>
              <a:gd name="connsiteX4" fmla="*/ 35582 w 562055"/>
              <a:gd name="connsiteY4" fmla="*/ 95959 h 62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055" h="622432">
                <a:moveTo>
                  <a:pt x="562055" y="262214"/>
                </a:moveTo>
                <a:lnTo>
                  <a:pt x="160273" y="622432"/>
                </a:lnTo>
                <a:lnTo>
                  <a:pt x="160273" y="622432"/>
                </a:lnTo>
                <a:cubicBezTo>
                  <a:pt x="134873" y="525450"/>
                  <a:pt x="28655" y="128286"/>
                  <a:pt x="7873" y="40541"/>
                </a:cubicBezTo>
                <a:cubicBezTo>
                  <a:pt x="-12909" y="-47204"/>
                  <a:pt x="11336" y="24377"/>
                  <a:pt x="35582" y="9595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Freeform 4"/>
          <p:cNvSpPr/>
          <p:nvPr/>
        </p:nvSpPr>
        <p:spPr>
          <a:xfrm>
            <a:off x="4821382" y="651164"/>
            <a:ext cx="415636" cy="581891"/>
          </a:xfrm>
          <a:custGeom>
            <a:avLst/>
            <a:gdLst>
              <a:gd name="connsiteX0" fmla="*/ 0 w 415636"/>
              <a:gd name="connsiteY0" fmla="*/ 277091 h 581891"/>
              <a:gd name="connsiteX1" fmla="*/ 332509 w 415636"/>
              <a:gd name="connsiteY1" fmla="*/ 581891 h 581891"/>
              <a:gd name="connsiteX2" fmla="*/ 332509 w 415636"/>
              <a:gd name="connsiteY2" fmla="*/ 581891 h 581891"/>
              <a:gd name="connsiteX3" fmla="*/ 415636 w 415636"/>
              <a:gd name="connsiteY3" fmla="*/ 0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636" h="581891">
                <a:moveTo>
                  <a:pt x="0" y="277091"/>
                </a:moveTo>
                <a:lnTo>
                  <a:pt x="332509" y="581891"/>
                </a:lnTo>
                <a:lnTo>
                  <a:pt x="332509" y="581891"/>
                </a:lnTo>
                <a:lnTo>
                  <a:pt x="415636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Isosceles Triangle 5"/>
          <p:cNvSpPr/>
          <p:nvPr/>
        </p:nvSpPr>
        <p:spPr>
          <a:xfrm>
            <a:off x="4043603" y="1392618"/>
            <a:ext cx="696753" cy="64807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Isosceles Triangle 7"/>
          <p:cNvSpPr/>
          <p:nvPr/>
        </p:nvSpPr>
        <p:spPr>
          <a:xfrm rot="10800000">
            <a:off x="2483768" y="2996952"/>
            <a:ext cx="648072" cy="5760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267744" y="3604562"/>
            <a:ext cx="12898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Freeform 9"/>
          <p:cNvSpPr/>
          <p:nvPr/>
        </p:nvSpPr>
        <p:spPr>
          <a:xfrm>
            <a:off x="2812473" y="3602182"/>
            <a:ext cx="446066" cy="845127"/>
          </a:xfrm>
          <a:custGeom>
            <a:avLst/>
            <a:gdLst>
              <a:gd name="connsiteX0" fmla="*/ 0 w 446066"/>
              <a:gd name="connsiteY0" fmla="*/ 0 h 845127"/>
              <a:gd name="connsiteX1" fmla="*/ 401782 w 446066"/>
              <a:gd name="connsiteY1" fmla="*/ 304800 h 845127"/>
              <a:gd name="connsiteX2" fmla="*/ 415636 w 446066"/>
              <a:gd name="connsiteY2" fmla="*/ 332509 h 845127"/>
              <a:gd name="connsiteX3" fmla="*/ 221672 w 446066"/>
              <a:gd name="connsiteY3" fmla="*/ 748145 h 845127"/>
              <a:gd name="connsiteX4" fmla="*/ 346363 w 446066"/>
              <a:gd name="connsiteY4" fmla="*/ 831273 h 845127"/>
              <a:gd name="connsiteX5" fmla="*/ 304800 w 446066"/>
              <a:gd name="connsiteY5" fmla="*/ 831273 h 845127"/>
              <a:gd name="connsiteX6" fmla="*/ 332509 w 446066"/>
              <a:gd name="connsiteY6" fmla="*/ 845127 h 84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066" h="845127">
                <a:moveTo>
                  <a:pt x="0" y="0"/>
                </a:moveTo>
                <a:lnTo>
                  <a:pt x="401782" y="304800"/>
                </a:lnTo>
                <a:cubicBezTo>
                  <a:pt x="471055" y="360218"/>
                  <a:pt x="445654" y="258618"/>
                  <a:pt x="415636" y="332509"/>
                </a:cubicBezTo>
                <a:cubicBezTo>
                  <a:pt x="385618" y="406400"/>
                  <a:pt x="233218" y="665018"/>
                  <a:pt x="221672" y="748145"/>
                </a:cubicBezTo>
                <a:cubicBezTo>
                  <a:pt x="210127" y="831272"/>
                  <a:pt x="332508" y="817418"/>
                  <a:pt x="346363" y="831273"/>
                </a:cubicBezTo>
                <a:cubicBezTo>
                  <a:pt x="360218" y="845128"/>
                  <a:pt x="307109" y="828964"/>
                  <a:pt x="304800" y="831273"/>
                </a:cubicBezTo>
                <a:cubicBezTo>
                  <a:pt x="302491" y="833582"/>
                  <a:pt x="317500" y="839354"/>
                  <a:pt x="332509" y="8451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Diamond 10"/>
          <p:cNvSpPr/>
          <p:nvPr/>
        </p:nvSpPr>
        <p:spPr>
          <a:xfrm>
            <a:off x="2693950" y="2636912"/>
            <a:ext cx="227704" cy="3600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reeform 11"/>
          <p:cNvSpPr/>
          <p:nvPr/>
        </p:nvSpPr>
        <p:spPr>
          <a:xfrm>
            <a:off x="1953473" y="2985922"/>
            <a:ext cx="2408206" cy="2126449"/>
          </a:xfrm>
          <a:custGeom>
            <a:avLst/>
            <a:gdLst>
              <a:gd name="connsiteX0" fmla="*/ 1524018 w 2408206"/>
              <a:gd name="connsiteY0" fmla="*/ 588551 h 2126449"/>
              <a:gd name="connsiteX1" fmla="*/ 1787254 w 2408206"/>
              <a:gd name="connsiteY1" fmla="*/ 117496 h 2126449"/>
              <a:gd name="connsiteX2" fmla="*/ 2078200 w 2408206"/>
              <a:gd name="connsiteY2" fmla="*/ 6660 h 2126449"/>
              <a:gd name="connsiteX3" fmla="*/ 2327582 w 2408206"/>
              <a:gd name="connsiteY3" fmla="*/ 256042 h 2126449"/>
              <a:gd name="connsiteX4" fmla="*/ 2396854 w 2408206"/>
              <a:gd name="connsiteY4" fmla="*/ 477714 h 2126449"/>
              <a:gd name="connsiteX5" fmla="*/ 2119763 w 2408206"/>
              <a:gd name="connsiteY5" fmla="*/ 339169 h 2126449"/>
              <a:gd name="connsiteX6" fmla="*/ 1911945 w 2408206"/>
              <a:gd name="connsiteY6" fmla="*/ 269896 h 2126449"/>
              <a:gd name="connsiteX7" fmla="*/ 1814963 w 2408206"/>
              <a:gd name="connsiteY7" fmla="*/ 865642 h 2126449"/>
              <a:gd name="connsiteX8" fmla="*/ 1690272 w 2408206"/>
              <a:gd name="connsiteY8" fmla="*/ 1128878 h 2126449"/>
              <a:gd name="connsiteX9" fmla="*/ 1953509 w 2408206"/>
              <a:gd name="connsiteY9" fmla="*/ 2126405 h 2126449"/>
              <a:gd name="connsiteX10" fmla="*/ 1468600 w 2408206"/>
              <a:gd name="connsiteY10" fmla="*/ 1170442 h 2126449"/>
              <a:gd name="connsiteX11" fmla="*/ 443363 w 2408206"/>
              <a:gd name="connsiteY11" fmla="*/ 1128878 h 2126449"/>
              <a:gd name="connsiteX12" fmla="*/ 124709 w 2408206"/>
              <a:gd name="connsiteY12" fmla="*/ 1613787 h 2126449"/>
              <a:gd name="connsiteX13" fmla="*/ 277109 w 2408206"/>
              <a:gd name="connsiteY13" fmla="*/ 2084842 h 2126449"/>
              <a:gd name="connsiteX14" fmla="*/ 18 w 2408206"/>
              <a:gd name="connsiteY14" fmla="*/ 1544514 h 2126449"/>
              <a:gd name="connsiteX15" fmla="*/ 263254 w 2408206"/>
              <a:gd name="connsiteY15" fmla="*/ 1073460 h 2126449"/>
              <a:gd name="connsiteX16" fmla="*/ 277109 w 2408206"/>
              <a:gd name="connsiteY16" fmla="*/ 768660 h 2126449"/>
              <a:gd name="connsiteX17" fmla="*/ 277109 w 2408206"/>
              <a:gd name="connsiteY17" fmla="*/ 810223 h 212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08206" h="2126449">
                <a:moveTo>
                  <a:pt x="1524018" y="588551"/>
                </a:moveTo>
                <a:cubicBezTo>
                  <a:pt x="1609454" y="401514"/>
                  <a:pt x="1694890" y="214478"/>
                  <a:pt x="1787254" y="117496"/>
                </a:cubicBezTo>
                <a:cubicBezTo>
                  <a:pt x="1879618" y="20514"/>
                  <a:pt x="1988145" y="-16431"/>
                  <a:pt x="2078200" y="6660"/>
                </a:cubicBezTo>
                <a:cubicBezTo>
                  <a:pt x="2168255" y="29751"/>
                  <a:pt x="2274473" y="177533"/>
                  <a:pt x="2327582" y="256042"/>
                </a:cubicBezTo>
                <a:cubicBezTo>
                  <a:pt x="2380691" y="334551"/>
                  <a:pt x="2431491" y="463859"/>
                  <a:pt x="2396854" y="477714"/>
                </a:cubicBezTo>
                <a:cubicBezTo>
                  <a:pt x="2362218" y="491568"/>
                  <a:pt x="2200581" y="373805"/>
                  <a:pt x="2119763" y="339169"/>
                </a:cubicBezTo>
                <a:cubicBezTo>
                  <a:pt x="2038945" y="304533"/>
                  <a:pt x="1962745" y="182151"/>
                  <a:pt x="1911945" y="269896"/>
                </a:cubicBezTo>
                <a:cubicBezTo>
                  <a:pt x="1861145" y="357641"/>
                  <a:pt x="1851908" y="722478"/>
                  <a:pt x="1814963" y="865642"/>
                </a:cubicBezTo>
                <a:cubicBezTo>
                  <a:pt x="1778018" y="1008806"/>
                  <a:pt x="1667181" y="918751"/>
                  <a:pt x="1690272" y="1128878"/>
                </a:cubicBezTo>
                <a:cubicBezTo>
                  <a:pt x="1713363" y="1339005"/>
                  <a:pt x="1990454" y="2119478"/>
                  <a:pt x="1953509" y="2126405"/>
                </a:cubicBezTo>
                <a:cubicBezTo>
                  <a:pt x="1916564" y="2133332"/>
                  <a:pt x="1720291" y="1336696"/>
                  <a:pt x="1468600" y="1170442"/>
                </a:cubicBezTo>
                <a:cubicBezTo>
                  <a:pt x="1216909" y="1004188"/>
                  <a:pt x="667345" y="1054987"/>
                  <a:pt x="443363" y="1128878"/>
                </a:cubicBezTo>
                <a:cubicBezTo>
                  <a:pt x="219381" y="1202769"/>
                  <a:pt x="152418" y="1454460"/>
                  <a:pt x="124709" y="1613787"/>
                </a:cubicBezTo>
                <a:cubicBezTo>
                  <a:pt x="97000" y="1773114"/>
                  <a:pt x="297891" y="2096388"/>
                  <a:pt x="277109" y="2084842"/>
                </a:cubicBezTo>
                <a:cubicBezTo>
                  <a:pt x="256327" y="2073297"/>
                  <a:pt x="2327" y="1713078"/>
                  <a:pt x="18" y="1544514"/>
                </a:cubicBezTo>
                <a:cubicBezTo>
                  <a:pt x="-2291" y="1375950"/>
                  <a:pt x="217072" y="1202769"/>
                  <a:pt x="263254" y="1073460"/>
                </a:cubicBezTo>
                <a:cubicBezTo>
                  <a:pt x="309436" y="944151"/>
                  <a:pt x="274800" y="812533"/>
                  <a:pt x="277109" y="768660"/>
                </a:cubicBezTo>
                <a:cubicBezTo>
                  <a:pt x="279418" y="724787"/>
                  <a:pt x="278263" y="767505"/>
                  <a:pt x="277109" y="8102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reeform 12"/>
          <p:cNvSpPr/>
          <p:nvPr/>
        </p:nvSpPr>
        <p:spPr>
          <a:xfrm>
            <a:off x="3948545" y="2923026"/>
            <a:ext cx="71939" cy="124974"/>
          </a:xfrm>
          <a:custGeom>
            <a:avLst/>
            <a:gdLst>
              <a:gd name="connsiteX0" fmla="*/ 0 w 71939"/>
              <a:gd name="connsiteY0" fmla="*/ 97265 h 124974"/>
              <a:gd name="connsiteX1" fmla="*/ 41564 w 71939"/>
              <a:gd name="connsiteY1" fmla="*/ 283 h 124974"/>
              <a:gd name="connsiteX2" fmla="*/ 69273 w 71939"/>
              <a:gd name="connsiteY2" fmla="*/ 69556 h 124974"/>
              <a:gd name="connsiteX3" fmla="*/ 69273 w 71939"/>
              <a:gd name="connsiteY3" fmla="*/ 124974 h 12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39" h="124974">
                <a:moveTo>
                  <a:pt x="0" y="97265"/>
                </a:moveTo>
                <a:cubicBezTo>
                  <a:pt x="15009" y="51083"/>
                  <a:pt x="30019" y="4901"/>
                  <a:pt x="41564" y="283"/>
                </a:cubicBezTo>
                <a:cubicBezTo>
                  <a:pt x="53110" y="-4335"/>
                  <a:pt x="64655" y="48774"/>
                  <a:pt x="69273" y="69556"/>
                </a:cubicBezTo>
                <a:cubicBezTo>
                  <a:pt x="73891" y="90338"/>
                  <a:pt x="71582" y="107656"/>
                  <a:pt x="69273" y="12497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Freeform 13"/>
          <p:cNvSpPr/>
          <p:nvPr/>
        </p:nvSpPr>
        <p:spPr>
          <a:xfrm>
            <a:off x="3103418" y="3006436"/>
            <a:ext cx="581891" cy="238093"/>
          </a:xfrm>
          <a:custGeom>
            <a:avLst/>
            <a:gdLst>
              <a:gd name="connsiteX0" fmla="*/ 0 w 581891"/>
              <a:gd name="connsiteY0" fmla="*/ 0 h 238093"/>
              <a:gd name="connsiteX1" fmla="*/ 318655 w 581891"/>
              <a:gd name="connsiteY1" fmla="*/ 221673 h 238093"/>
              <a:gd name="connsiteX2" fmla="*/ 581891 w 581891"/>
              <a:gd name="connsiteY2" fmla="*/ 221673 h 238093"/>
              <a:gd name="connsiteX3" fmla="*/ 554182 w 581891"/>
              <a:gd name="connsiteY3" fmla="*/ 221673 h 238093"/>
              <a:gd name="connsiteX4" fmla="*/ 554182 w 581891"/>
              <a:gd name="connsiteY4" fmla="*/ 221673 h 2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891" h="238093">
                <a:moveTo>
                  <a:pt x="0" y="0"/>
                </a:moveTo>
                <a:cubicBezTo>
                  <a:pt x="110836" y="92364"/>
                  <a:pt x="221673" y="184728"/>
                  <a:pt x="318655" y="221673"/>
                </a:cubicBezTo>
                <a:cubicBezTo>
                  <a:pt x="415637" y="258618"/>
                  <a:pt x="581891" y="221673"/>
                  <a:pt x="581891" y="221673"/>
                </a:cubicBezTo>
                <a:lnTo>
                  <a:pt x="554182" y="221673"/>
                </a:lnTo>
                <a:lnTo>
                  <a:pt x="554182" y="22167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Freeform 14"/>
          <p:cNvSpPr/>
          <p:nvPr/>
        </p:nvSpPr>
        <p:spPr>
          <a:xfrm>
            <a:off x="1842655" y="2978727"/>
            <a:ext cx="637309" cy="210709"/>
          </a:xfrm>
          <a:custGeom>
            <a:avLst/>
            <a:gdLst>
              <a:gd name="connsiteX0" fmla="*/ 637309 w 637309"/>
              <a:gd name="connsiteY0" fmla="*/ 0 h 210709"/>
              <a:gd name="connsiteX1" fmla="*/ 290945 w 637309"/>
              <a:gd name="connsiteY1" fmla="*/ 193964 h 210709"/>
              <a:gd name="connsiteX2" fmla="*/ 277090 w 637309"/>
              <a:gd name="connsiteY2" fmla="*/ 180109 h 210709"/>
              <a:gd name="connsiteX3" fmla="*/ 0 w 637309"/>
              <a:gd name="connsiteY3" fmla="*/ 13855 h 21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309" h="210709">
                <a:moveTo>
                  <a:pt x="637309" y="0"/>
                </a:moveTo>
                <a:cubicBezTo>
                  <a:pt x="494145" y="81973"/>
                  <a:pt x="350981" y="163946"/>
                  <a:pt x="290945" y="193964"/>
                </a:cubicBezTo>
                <a:cubicBezTo>
                  <a:pt x="230909" y="223982"/>
                  <a:pt x="325581" y="210127"/>
                  <a:pt x="277090" y="180109"/>
                </a:cubicBezTo>
                <a:cubicBezTo>
                  <a:pt x="228599" y="150091"/>
                  <a:pt x="114299" y="81973"/>
                  <a:pt x="0" y="138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19672" y="1844824"/>
            <a:ext cx="792088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 rot="10800000">
            <a:off x="5430393" y="2996952"/>
            <a:ext cx="648072" cy="5760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5214369" y="3604562"/>
            <a:ext cx="12898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19"/>
          <p:cNvSpPr/>
          <p:nvPr/>
        </p:nvSpPr>
        <p:spPr>
          <a:xfrm>
            <a:off x="5759098" y="3602182"/>
            <a:ext cx="446066" cy="845127"/>
          </a:xfrm>
          <a:custGeom>
            <a:avLst/>
            <a:gdLst>
              <a:gd name="connsiteX0" fmla="*/ 0 w 446066"/>
              <a:gd name="connsiteY0" fmla="*/ 0 h 845127"/>
              <a:gd name="connsiteX1" fmla="*/ 401782 w 446066"/>
              <a:gd name="connsiteY1" fmla="*/ 304800 h 845127"/>
              <a:gd name="connsiteX2" fmla="*/ 415636 w 446066"/>
              <a:gd name="connsiteY2" fmla="*/ 332509 h 845127"/>
              <a:gd name="connsiteX3" fmla="*/ 221672 w 446066"/>
              <a:gd name="connsiteY3" fmla="*/ 748145 h 845127"/>
              <a:gd name="connsiteX4" fmla="*/ 346363 w 446066"/>
              <a:gd name="connsiteY4" fmla="*/ 831273 h 845127"/>
              <a:gd name="connsiteX5" fmla="*/ 304800 w 446066"/>
              <a:gd name="connsiteY5" fmla="*/ 831273 h 845127"/>
              <a:gd name="connsiteX6" fmla="*/ 332509 w 446066"/>
              <a:gd name="connsiteY6" fmla="*/ 845127 h 84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066" h="845127">
                <a:moveTo>
                  <a:pt x="0" y="0"/>
                </a:moveTo>
                <a:lnTo>
                  <a:pt x="401782" y="304800"/>
                </a:lnTo>
                <a:cubicBezTo>
                  <a:pt x="471055" y="360218"/>
                  <a:pt x="445654" y="258618"/>
                  <a:pt x="415636" y="332509"/>
                </a:cubicBezTo>
                <a:cubicBezTo>
                  <a:pt x="385618" y="406400"/>
                  <a:pt x="233218" y="665018"/>
                  <a:pt x="221672" y="748145"/>
                </a:cubicBezTo>
                <a:cubicBezTo>
                  <a:pt x="210127" y="831272"/>
                  <a:pt x="332508" y="817418"/>
                  <a:pt x="346363" y="831273"/>
                </a:cubicBezTo>
                <a:cubicBezTo>
                  <a:pt x="360218" y="845128"/>
                  <a:pt x="307109" y="828964"/>
                  <a:pt x="304800" y="831273"/>
                </a:cubicBezTo>
                <a:cubicBezTo>
                  <a:pt x="302491" y="833582"/>
                  <a:pt x="317500" y="839354"/>
                  <a:pt x="332509" y="8451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Diamond 20"/>
          <p:cNvSpPr/>
          <p:nvPr/>
        </p:nvSpPr>
        <p:spPr>
          <a:xfrm>
            <a:off x="5640575" y="2636912"/>
            <a:ext cx="227704" cy="36004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 21"/>
          <p:cNvSpPr/>
          <p:nvPr/>
        </p:nvSpPr>
        <p:spPr>
          <a:xfrm>
            <a:off x="4900098" y="2985922"/>
            <a:ext cx="2408206" cy="2126449"/>
          </a:xfrm>
          <a:custGeom>
            <a:avLst/>
            <a:gdLst>
              <a:gd name="connsiteX0" fmla="*/ 1524018 w 2408206"/>
              <a:gd name="connsiteY0" fmla="*/ 588551 h 2126449"/>
              <a:gd name="connsiteX1" fmla="*/ 1787254 w 2408206"/>
              <a:gd name="connsiteY1" fmla="*/ 117496 h 2126449"/>
              <a:gd name="connsiteX2" fmla="*/ 2078200 w 2408206"/>
              <a:gd name="connsiteY2" fmla="*/ 6660 h 2126449"/>
              <a:gd name="connsiteX3" fmla="*/ 2327582 w 2408206"/>
              <a:gd name="connsiteY3" fmla="*/ 256042 h 2126449"/>
              <a:gd name="connsiteX4" fmla="*/ 2396854 w 2408206"/>
              <a:gd name="connsiteY4" fmla="*/ 477714 h 2126449"/>
              <a:gd name="connsiteX5" fmla="*/ 2119763 w 2408206"/>
              <a:gd name="connsiteY5" fmla="*/ 339169 h 2126449"/>
              <a:gd name="connsiteX6" fmla="*/ 1911945 w 2408206"/>
              <a:gd name="connsiteY6" fmla="*/ 269896 h 2126449"/>
              <a:gd name="connsiteX7" fmla="*/ 1814963 w 2408206"/>
              <a:gd name="connsiteY7" fmla="*/ 865642 h 2126449"/>
              <a:gd name="connsiteX8" fmla="*/ 1690272 w 2408206"/>
              <a:gd name="connsiteY8" fmla="*/ 1128878 h 2126449"/>
              <a:gd name="connsiteX9" fmla="*/ 1953509 w 2408206"/>
              <a:gd name="connsiteY9" fmla="*/ 2126405 h 2126449"/>
              <a:gd name="connsiteX10" fmla="*/ 1468600 w 2408206"/>
              <a:gd name="connsiteY10" fmla="*/ 1170442 h 2126449"/>
              <a:gd name="connsiteX11" fmla="*/ 443363 w 2408206"/>
              <a:gd name="connsiteY11" fmla="*/ 1128878 h 2126449"/>
              <a:gd name="connsiteX12" fmla="*/ 124709 w 2408206"/>
              <a:gd name="connsiteY12" fmla="*/ 1613787 h 2126449"/>
              <a:gd name="connsiteX13" fmla="*/ 277109 w 2408206"/>
              <a:gd name="connsiteY13" fmla="*/ 2084842 h 2126449"/>
              <a:gd name="connsiteX14" fmla="*/ 18 w 2408206"/>
              <a:gd name="connsiteY14" fmla="*/ 1544514 h 2126449"/>
              <a:gd name="connsiteX15" fmla="*/ 263254 w 2408206"/>
              <a:gd name="connsiteY15" fmla="*/ 1073460 h 2126449"/>
              <a:gd name="connsiteX16" fmla="*/ 277109 w 2408206"/>
              <a:gd name="connsiteY16" fmla="*/ 768660 h 2126449"/>
              <a:gd name="connsiteX17" fmla="*/ 277109 w 2408206"/>
              <a:gd name="connsiteY17" fmla="*/ 810223 h 212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08206" h="2126449">
                <a:moveTo>
                  <a:pt x="1524018" y="588551"/>
                </a:moveTo>
                <a:cubicBezTo>
                  <a:pt x="1609454" y="401514"/>
                  <a:pt x="1694890" y="214478"/>
                  <a:pt x="1787254" y="117496"/>
                </a:cubicBezTo>
                <a:cubicBezTo>
                  <a:pt x="1879618" y="20514"/>
                  <a:pt x="1988145" y="-16431"/>
                  <a:pt x="2078200" y="6660"/>
                </a:cubicBezTo>
                <a:cubicBezTo>
                  <a:pt x="2168255" y="29751"/>
                  <a:pt x="2274473" y="177533"/>
                  <a:pt x="2327582" y="256042"/>
                </a:cubicBezTo>
                <a:cubicBezTo>
                  <a:pt x="2380691" y="334551"/>
                  <a:pt x="2431491" y="463859"/>
                  <a:pt x="2396854" y="477714"/>
                </a:cubicBezTo>
                <a:cubicBezTo>
                  <a:pt x="2362218" y="491568"/>
                  <a:pt x="2200581" y="373805"/>
                  <a:pt x="2119763" y="339169"/>
                </a:cubicBezTo>
                <a:cubicBezTo>
                  <a:pt x="2038945" y="304533"/>
                  <a:pt x="1962745" y="182151"/>
                  <a:pt x="1911945" y="269896"/>
                </a:cubicBezTo>
                <a:cubicBezTo>
                  <a:pt x="1861145" y="357641"/>
                  <a:pt x="1851908" y="722478"/>
                  <a:pt x="1814963" y="865642"/>
                </a:cubicBezTo>
                <a:cubicBezTo>
                  <a:pt x="1778018" y="1008806"/>
                  <a:pt x="1667181" y="918751"/>
                  <a:pt x="1690272" y="1128878"/>
                </a:cubicBezTo>
                <a:cubicBezTo>
                  <a:pt x="1713363" y="1339005"/>
                  <a:pt x="1990454" y="2119478"/>
                  <a:pt x="1953509" y="2126405"/>
                </a:cubicBezTo>
                <a:cubicBezTo>
                  <a:pt x="1916564" y="2133332"/>
                  <a:pt x="1720291" y="1336696"/>
                  <a:pt x="1468600" y="1170442"/>
                </a:cubicBezTo>
                <a:cubicBezTo>
                  <a:pt x="1216909" y="1004188"/>
                  <a:pt x="667345" y="1054987"/>
                  <a:pt x="443363" y="1128878"/>
                </a:cubicBezTo>
                <a:cubicBezTo>
                  <a:pt x="219381" y="1202769"/>
                  <a:pt x="152418" y="1454460"/>
                  <a:pt x="124709" y="1613787"/>
                </a:cubicBezTo>
                <a:cubicBezTo>
                  <a:pt x="97000" y="1773114"/>
                  <a:pt x="297891" y="2096388"/>
                  <a:pt x="277109" y="2084842"/>
                </a:cubicBezTo>
                <a:cubicBezTo>
                  <a:pt x="256327" y="2073297"/>
                  <a:pt x="2327" y="1713078"/>
                  <a:pt x="18" y="1544514"/>
                </a:cubicBezTo>
                <a:cubicBezTo>
                  <a:pt x="-2291" y="1375950"/>
                  <a:pt x="217072" y="1202769"/>
                  <a:pt x="263254" y="1073460"/>
                </a:cubicBezTo>
                <a:cubicBezTo>
                  <a:pt x="309436" y="944151"/>
                  <a:pt x="274800" y="812533"/>
                  <a:pt x="277109" y="768660"/>
                </a:cubicBezTo>
                <a:cubicBezTo>
                  <a:pt x="279418" y="724787"/>
                  <a:pt x="278263" y="767505"/>
                  <a:pt x="277109" y="8102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 22"/>
          <p:cNvSpPr/>
          <p:nvPr/>
        </p:nvSpPr>
        <p:spPr>
          <a:xfrm>
            <a:off x="6895170" y="2923026"/>
            <a:ext cx="71939" cy="124974"/>
          </a:xfrm>
          <a:custGeom>
            <a:avLst/>
            <a:gdLst>
              <a:gd name="connsiteX0" fmla="*/ 0 w 71939"/>
              <a:gd name="connsiteY0" fmla="*/ 97265 h 124974"/>
              <a:gd name="connsiteX1" fmla="*/ 41564 w 71939"/>
              <a:gd name="connsiteY1" fmla="*/ 283 h 124974"/>
              <a:gd name="connsiteX2" fmla="*/ 69273 w 71939"/>
              <a:gd name="connsiteY2" fmla="*/ 69556 h 124974"/>
              <a:gd name="connsiteX3" fmla="*/ 69273 w 71939"/>
              <a:gd name="connsiteY3" fmla="*/ 124974 h 12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39" h="124974">
                <a:moveTo>
                  <a:pt x="0" y="97265"/>
                </a:moveTo>
                <a:cubicBezTo>
                  <a:pt x="15009" y="51083"/>
                  <a:pt x="30019" y="4901"/>
                  <a:pt x="41564" y="283"/>
                </a:cubicBezTo>
                <a:cubicBezTo>
                  <a:pt x="53110" y="-4335"/>
                  <a:pt x="64655" y="48774"/>
                  <a:pt x="69273" y="69556"/>
                </a:cubicBezTo>
                <a:cubicBezTo>
                  <a:pt x="73891" y="90338"/>
                  <a:pt x="71582" y="107656"/>
                  <a:pt x="69273" y="12497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Freeform 23"/>
          <p:cNvSpPr/>
          <p:nvPr/>
        </p:nvSpPr>
        <p:spPr>
          <a:xfrm>
            <a:off x="6050043" y="3006436"/>
            <a:ext cx="581891" cy="238093"/>
          </a:xfrm>
          <a:custGeom>
            <a:avLst/>
            <a:gdLst>
              <a:gd name="connsiteX0" fmla="*/ 0 w 581891"/>
              <a:gd name="connsiteY0" fmla="*/ 0 h 238093"/>
              <a:gd name="connsiteX1" fmla="*/ 318655 w 581891"/>
              <a:gd name="connsiteY1" fmla="*/ 221673 h 238093"/>
              <a:gd name="connsiteX2" fmla="*/ 581891 w 581891"/>
              <a:gd name="connsiteY2" fmla="*/ 221673 h 238093"/>
              <a:gd name="connsiteX3" fmla="*/ 554182 w 581891"/>
              <a:gd name="connsiteY3" fmla="*/ 221673 h 238093"/>
              <a:gd name="connsiteX4" fmla="*/ 554182 w 581891"/>
              <a:gd name="connsiteY4" fmla="*/ 221673 h 2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891" h="238093">
                <a:moveTo>
                  <a:pt x="0" y="0"/>
                </a:moveTo>
                <a:cubicBezTo>
                  <a:pt x="110836" y="92364"/>
                  <a:pt x="221673" y="184728"/>
                  <a:pt x="318655" y="221673"/>
                </a:cubicBezTo>
                <a:cubicBezTo>
                  <a:pt x="415637" y="258618"/>
                  <a:pt x="581891" y="221673"/>
                  <a:pt x="581891" y="221673"/>
                </a:cubicBezTo>
                <a:lnTo>
                  <a:pt x="554182" y="221673"/>
                </a:lnTo>
                <a:lnTo>
                  <a:pt x="554182" y="22167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Freeform 24"/>
          <p:cNvSpPr/>
          <p:nvPr/>
        </p:nvSpPr>
        <p:spPr>
          <a:xfrm>
            <a:off x="4789280" y="2978727"/>
            <a:ext cx="637309" cy="210709"/>
          </a:xfrm>
          <a:custGeom>
            <a:avLst/>
            <a:gdLst>
              <a:gd name="connsiteX0" fmla="*/ 637309 w 637309"/>
              <a:gd name="connsiteY0" fmla="*/ 0 h 210709"/>
              <a:gd name="connsiteX1" fmla="*/ 290945 w 637309"/>
              <a:gd name="connsiteY1" fmla="*/ 193964 h 210709"/>
              <a:gd name="connsiteX2" fmla="*/ 277090 w 637309"/>
              <a:gd name="connsiteY2" fmla="*/ 180109 h 210709"/>
              <a:gd name="connsiteX3" fmla="*/ 0 w 637309"/>
              <a:gd name="connsiteY3" fmla="*/ 13855 h 21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309" h="210709">
                <a:moveTo>
                  <a:pt x="637309" y="0"/>
                </a:moveTo>
                <a:cubicBezTo>
                  <a:pt x="494145" y="81973"/>
                  <a:pt x="350981" y="163946"/>
                  <a:pt x="290945" y="193964"/>
                </a:cubicBezTo>
                <a:cubicBezTo>
                  <a:pt x="230909" y="223982"/>
                  <a:pt x="325581" y="210127"/>
                  <a:pt x="277090" y="180109"/>
                </a:cubicBezTo>
                <a:cubicBezTo>
                  <a:pt x="228599" y="150091"/>
                  <a:pt x="114299" y="81973"/>
                  <a:pt x="0" y="138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566297" y="1844824"/>
            <a:ext cx="792088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/>
          <p:cNvSpPr/>
          <p:nvPr/>
        </p:nvSpPr>
        <p:spPr>
          <a:xfrm rot="10800000">
            <a:off x="683568" y="4392291"/>
            <a:ext cx="648072" cy="7200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Diamond 27"/>
          <p:cNvSpPr/>
          <p:nvPr/>
        </p:nvSpPr>
        <p:spPr>
          <a:xfrm>
            <a:off x="845585" y="4069350"/>
            <a:ext cx="324036" cy="25202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Isosceles Triangle 28"/>
          <p:cNvSpPr/>
          <p:nvPr/>
        </p:nvSpPr>
        <p:spPr>
          <a:xfrm>
            <a:off x="845584" y="4869160"/>
            <a:ext cx="324037" cy="64807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Freeform 29"/>
          <p:cNvSpPr/>
          <p:nvPr/>
        </p:nvSpPr>
        <p:spPr>
          <a:xfrm>
            <a:off x="578012" y="4433455"/>
            <a:ext cx="100861" cy="803563"/>
          </a:xfrm>
          <a:custGeom>
            <a:avLst/>
            <a:gdLst>
              <a:gd name="connsiteX0" fmla="*/ 100861 w 100861"/>
              <a:gd name="connsiteY0" fmla="*/ 0 h 803563"/>
              <a:gd name="connsiteX1" fmla="*/ 3879 w 100861"/>
              <a:gd name="connsiteY1" fmla="*/ 429490 h 803563"/>
              <a:gd name="connsiteX2" fmla="*/ 17733 w 100861"/>
              <a:gd name="connsiteY2" fmla="*/ 803563 h 803563"/>
              <a:gd name="connsiteX3" fmla="*/ 17733 w 100861"/>
              <a:gd name="connsiteY3" fmla="*/ 803563 h 80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61" h="803563">
                <a:moveTo>
                  <a:pt x="100861" y="0"/>
                </a:moveTo>
                <a:cubicBezTo>
                  <a:pt x="59297" y="147781"/>
                  <a:pt x="17734" y="295563"/>
                  <a:pt x="3879" y="429490"/>
                </a:cubicBezTo>
                <a:cubicBezTo>
                  <a:pt x="-9976" y="563417"/>
                  <a:pt x="17733" y="803563"/>
                  <a:pt x="17733" y="803563"/>
                </a:cubicBezTo>
                <a:lnTo>
                  <a:pt x="17733" y="8035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Freeform 30"/>
          <p:cNvSpPr/>
          <p:nvPr/>
        </p:nvSpPr>
        <p:spPr>
          <a:xfrm>
            <a:off x="1330036" y="4461164"/>
            <a:ext cx="110837" cy="637309"/>
          </a:xfrm>
          <a:custGeom>
            <a:avLst/>
            <a:gdLst>
              <a:gd name="connsiteX0" fmla="*/ 0 w 110837"/>
              <a:gd name="connsiteY0" fmla="*/ 0 h 637309"/>
              <a:gd name="connsiteX1" fmla="*/ 110837 w 110837"/>
              <a:gd name="connsiteY1" fmla="*/ 401781 h 637309"/>
              <a:gd name="connsiteX2" fmla="*/ 110837 w 110837"/>
              <a:gd name="connsiteY2" fmla="*/ 401781 h 637309"/>
              <a:gd name="connsiteX3" fmla="*/ 110837 w 110837"/>
              <a:gd name="connsiteY3" fmla="*/ 637309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37" h="637309">
                <a:moveTo>
                  <a:pt x="0" y="0"/>
                </a:moveTo>
                <a:lnTo>
                  <a:pt x="110837" y="401781"/>
                </a:lnTo>
                <a:lnTo>
                  <a:pt x="110837" y="401781"/>
                </a:lnTo>
                <a:lnTo>
                  <a:pt x="110837" y="63730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51520" y="5013176"/>
            <a:ext cx="1591135" cy="2238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1619672" y="4930166"/>
            <a:ext cx="221673" cy="155018"/>
          </a:xfrm>
          <a:custGeom>
            <a:avLst/>
            <a:gdLst>
              <a:gd name="connsiteX0" fmla="*/ 0 w 221673"/>
              <a:gd name="connsiteY0" fmla="*/ 155018 h 155018"/>
              <a:gd name="connsiteX1" fmla="*/ 55418 w 221673"/>
              <a:gd name="connsiteY1" fmla="*/ 16472 h 155018"/>
              <a:gd name="connsiteX2" fmla="*/ 166255 w 221673"/>
              <a:gd name="connsiteY2" fmla="*/ 2618 h 155018"/>
              <a:gd name="connsiteX3" fmla="*/ 221673 w 221673"/>
              <a:gd name="connsiteY3" fmla="*/ 16472 h 15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73" h="155018">
                <a:moveTo>
                  <a:pt x="0" y="155018"/>
                </a:moveTo>
                <a:cubicBezTo>
                  <a:pt x="13854" y="98445"/>
                  <a:pt x="27709" y="41872"/>
                  <a:pt x="55418" y="16472"/>
                </a:cubicBezTo>
                <a:cubicBezTo>
                  <a:pt x="83127" y="-8928"/>
                  <a:pt x="138546" y="2618"/>
                  <a:pt x="166255" y="2618"/>
                </a:cubicBezTo>
                <a:cubicBezTo>
                  <a:pt x="193964" y="2618"/>
                  <a:pt x="207818" y="9545"/>
                  <a:pt x="221673" y="164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Freeform 34"/>
          <p:cNvSpPr/>
          <p:nvPr/>
        </p:nvSpPr>
        <p:spPr>
          <a:xfrm>
            <a:off x="1619672" y="5013176"/>
            <a:ext cx="263236" cy="110836"/>
          </a:xfrm>
          <a:custGeom>
            <a:avLst/>
            <a:gdLst>
              <a:gd name="connsiteX0" fmla="*/ 0 w 263236"/>
              <a:gd name="connsiteY0" fmla="*/ 0 h 110836"/>
              <a:gd name="connsiteX1" fmla="*/ 110836 w 263236"/>
              <a:gd name="connsiteY1" fmla="*/ 110836 h 110836"/>
              <a:gd name="connsiteX2" fmla="*/ 110836 w 263236"/>
              <a:gd name="connsiteY2" fmla="*/ 110836 h 110836"/>
              <a:gd name="connsiteX3" fmla="*/ 263236 w 263236"/>
              <a:gd name="connsiteY3" fmla="*/ 41563 h 11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236" h="110836">
                <a:moveTo>
                  <a:pt x="0" y="0"/>
                </a:moveTo>
                <a:lnTo>
                  <a:pt x="110836" y="110836"/>
                </a:lnTo>
                <a:lnTo>
                  <a:pt x="110836" y="110836"/>
                </a:lnTo>
                <a:lnTo>
                  <a:pt x="263236" y="415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Freeform 35"/>
          <p:cNvSpPr/>
          <p:nvPr/>
        </p:nvSpPr>
        <p:spPr>
          <a:xfrm>
            <a:off x="914400" y="5517232"/>
            <a:ext cx="0" cy="484909"/>
          </a:xfrm>
          <a:custGeom>
            <a:avLst/>
            <a:gdLst>
              <a:gd name="connsiteX0" fmla="*/ 0 w 0"/>
              <a:gd name="connsiteY0" fmla="*/ 0 h 484909"/>
              <a:gd name="connsiteX1" fmla="*/ 0 w 0"/>
              <a:gd name="connsiteY1" fmla="*/ 484909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84909">
                <a:moveTo>
                  <a:pt x="0" y="0"/>
                </a:moveTo>
                <a:lnTo>
                  <a:pt x="0" y="48490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Freeform 36"/>
          <p:cNvSpPr/>
          <p:nvPr/>
        </p:nvSpPr>
        <p:spPr>
          <a:xfrm>
            <a:off x="1066800" y="5517232"/>
            <a:ext cx="0" cy="484909"/>
          </a:xfrm>
          <a:custGeom>
            <a:avLst/>
            <a:gdLst>
              <a:gd name="connsiteX0" fmla="*/ 0 w 0"/>
              <a:gd name="connsiteY0" fmla="*/ 0 h 484909"/>
              <a:gd name="connsiteX1" fmla="*/ 0 w 0"/>
              <a:gd name="connsiteY1" fmla="*/ 484909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84909">
                <a:moveTo>
                  <a:pt x="0" y="0"/>
                </a:moveTo>
                <a:lnTo>
                  <a:pt x="0" y="48490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Isosceles Triangle 37"/>
          <p:cNvSpPr/>
          <p:nvPr/>
        </p:nvSpPr>
        <p:spPr>
          <a:xfrm rot="10800000">
            <a:off x="7596336" y="4267422"/>
            <a:ext cx="648072" cy="7200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Diamond 38"/>
          <p:cNvSpPr/>
          <p:nvPr/>
        </p:nvSpPr>
        <p:spPr>
          <a:xfrm>
            <a:off x="7758353" y="3944481"/>
            <a:ext cx="324036" cy="25202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Isosceles Triangle 39"/>
          <p:cNvSpPr/>
          <p:nvPr/>
        </p:nvSpPr>
        <p:spPr>
          <a:xfrm>
            <a:off x="7758352" y="4744291"/>
            <a:ext cx="324037" cy="64807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Freeform 40"/>
          <p:cNvSpPr/>
          <p:nvPr/>
        </p:nvSpPr>
        <p:spPr>
          <a:xfrm>
            <a:off x="7490780" y="4308586"/>
            <a:ext cx="100861" cy="803563"/>
          </a:xfrm>
          <a:custGeom>
            <a:avLst/>
            <a:gdLst>
              <a:gd name="connsiteX0" fmla="*/ 100861 w 100861"/>
              <a:gd name="connsiteY0" fmla="*/ 0 h 803563"/>
              <a:gd name="connsiteX1" fmla="*/ 3879 w 100861"/>
              <a:gd name="connsiteY1" fmla="*/ 429490 h 803563"/>
              <a:gd name="connsiteX2" fmla="*/ 17733 w 100861"/>
              <a:gd name="connsiteY2" fmla="*/ 803563 h 803563"/>
              <a:gd name="connsiteX3" fmla="*/ 17733 w 100861"/>
              <a:gd name="connsiteY3" fmla="*/ 803563 h 80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61" h="803563">
                <a:moveTo>
                  <a:pt x="100861" y="0"/>
                </a:moveTo>
                <a:cubicBezTo>
                  <a:pt x="59297" y="147781"/>
                  <a:pt x="17734" y="295563"/>
                  <a:pt x="3879" y="429490"/>
                </a:cubicBezTo>
                <a:cubicBezTo>
                  <a:pt x="-9976" y="563417"/>
                  <a:pt x="17733" y="803563"/>
                  <a:pt x="17733" y="803563"/>
                </a:cubicBezTo>
                <a:lnTo>
                  <a:pt x="17733" y="8035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Freeform 41"/>
          <p:cNvSpPr/>
          <p:nvPr/>
        </p:nvSpPr>
        <p:spPr>
          <a:xfrm>
            <a:off x="8242804" y="4336295"/>
            <a:ext cx="110837" cy="637309"/>
          </a:xfrm>
          <a:custGeom>
            <a:avLst/>
            <a:gdLst>
              <a:gd name="connsiteX0" fmla="*/ 0 w 110837"/>
              <a:gd name="connsiteY0" fmla="*/ 0 h 637309"/>
              <a:gd name="connsiteX1" fmla="*/ 110837 w 110837"/>
              <a:gd name="connsiteY1" fmla="*/ 401781 h 637309"/>
              <a:gd name="connsiteX2" fmla="*/ 110837 w 110837"/>
              <a:gd name="connsiteY2" fmla="*/ 401781 h 637309"/>
              <a:gd name="connsiteX3" fmla="*/ 110837 w 110837"/>
              <a:gd name="connsiteY3" fmla="*/ 637309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37" h="637309">
                <a:moveTo>
                  <a:pt x="0" y="0"/>
                </a:moveTo>
                <a:lnTo>
                  <a:pt x="110837" y="401781"/>
                </a:lnTo>
                <a:lnTo>
                  <a:pt x="110837" y="401781"/>
                </a:lnTo>
                <a:lnTo>
                  <a:pt x="110837" y="63730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7164288" y="4888307"/>
            <a:ext cx="1591135" cy="2238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>
            <a:off x="8532440" y="4805297"/>
            <a:ext cx="221673" cy="155018"/>
          </a:xfrm>
          <a:custGeom>
            <a:avLst/>
            <a:gdLst>
              <a:gd name="connsiteX0" fmla="*/ 0 w 221673"/>
              <a:gd name="connsiteY0" fmla="*/ 155018 h 155018"/>
              <a:gd name="connsiteX1" fmla="*/ 55418 w 221673"/>
              <a:gd name="connsiteY1" fmla="*/ 16472 h 155018"/>
              <a:gd name="connsiteX2" fmla="*/ 166255 w 221673"/>
              <a:gd name="connsiteY2" fmla="*/ 2618 h 155018"/>
              <a:gd name="connsiteX3" fmla="*/ 221673 w 221673"/>
              <a:gd name="connsiteY3" fmla="*/ 16472 h 15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673" h="155018">
                <a:moveTo>
                  <a:pt x="0" y="155018"/>
                </a:moveTo>
                <a:cubicBezTo>
                  <a:pt x="13854" y="98445"/>
                  <a:pt x="27709" y="41872"/>
                  <a:pt x="55418" y="16472"/>
                </a:cubicBezTo>
                <a:cubicBezTo>
                  <a:pt x="83127" y="-8928"/>
                  <a:pt x="138546" y="2618"/>
                  <a:pt x="166255" y="2618"/>
                </a:cubicBezTo>
                <a:cubicBezTo>
                  <a:pt x="193964" y="2618"/>
                  <a:pt x="207818" y="9545"/>
                  <a:pt x="221673" y="164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Freeform 44"/>
          <p:cNvSpPr/>
          <p:nvPr/>
        </p:nvSpPr>
        <p:spPr>
          <a:xfrm>
            <a:off x="8532440" y="4888307"/>
            <a:ext cx="263236" cy="110836"/>
          </a:xfrm>
          <a:custGeom>
            <a:avLst/>
            <a:gdLst>
              <a:gd name="connsiteX0" fmla="*/ 0 w 263236"/>
              <a:gd name="connsiteY0" fmla="*/ 0 h 110836"/>
              <a:gd name="connsiteX1" fmla="*/ 110836 w 263236"/>
              <a:gd name="connsiteY1" fmla="*/ 110836 h 110836"/>
              <a:gd name="connsiteX2" fmla="*/ 110836 w 263236"/>
              <a:gd name="connsiteY2" fmla="*/ 110836 h 110836"/>
              <a:gd name="connsiteX3" fmla="*/ 263236 w 263236"/>
              <a:gd name="connsiteY3" fmla="*/ 41563 h 11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236" h="110836">
                <a:moveTo>
                  <a:pt x="0" y="0"/>
                </a:moveTo>
                <a:lnTo>
                  <a:pt x="110836" y="110836"/>
                </a:lnTo>
                <a:lnTo>
                  <a:pt x="110836" y="110836"/>
                </a:lnTo>
                <a:lnTo>
                  <a:pt x="263236" y="415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Freeform 45"/>
          <p:cNvSpPr/>
          <p:nvPr/>
        </p:nvSpPr>
        <p:spPr>
          <a:xfrm>
            <a:off x="7827168" y="5392363"/>
            <a:ext cx="0" cy="484909"/>
          </a:xfrm>
          <a:custGeom>
            <a:avLst/>
            <a:gdLst>
              <a:gd name="connsiteX0" fmla="*/ 0 w 0"/>
              <a:gd name="connsiteY0" fmla="*/ 0 h 484909"/>
              <a:gd name="connsiteX1" fmla="*/ 0 w 0"/>
              <a:gd name="connsiteY1" fmla="*/ 484909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84909">
                <a:moveTo>
                  <a:pt x="0" y="0"/>
                </a:moveTo>
                <a:lnTo>
                  <a:pt x="0" y="48490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Freeform 46"/>
          <p:cNvSpPr/>
          <p:nvPr/>
        </p:nvSpPr>
        <p:spPr>
          <a:xfrm>
            <a:off x="7979568" y="5392363"/>
            <a:ext cx="0" cy="484909"/>
          </a:xfrm>
          <a:custGeom>
            <a:avLst/>
            <a:gdLst>
              <a:gd name="connsiteX0" fmla="*/ 0 w 0"/>
              <a:gd name="connsiteY0" fmla="*/ 0 h 484909"/>
              <a:gd name="connsiteX1" fmla="*/ 0 w 0"/>
              <a:gd name="connsiteY1" fmla="*/ 484909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84909">
                <a:moveTo>
                  <a:pt x="0" y="0"/>
                </a:moveTo>
                <a:lnTo>
                  <a:pt x="0" y="48490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Isosceles Triangle 47"/>
          <p:cNvSpPr/>
          <p:nvPr/>
        </p:nvSpPr>
        <p:spPr>
          <a:xfrm rot="13658903">
            <a:off x="4262531" y="5494710"/>
            <a:ext cx="390997" cy="7651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Diamond 48"/>
          <p:cNvSpPr/>
          <p:nvPr/>
        </p:nvSpPr>
        <p:spPr>
          <a:xfrm rot="2814154">
            <a:off x="4702720" y="5325294"/>
            <a:ext cx="264537" cy="28441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Freeform 51"/>
          <p:cNvSpPr/>
          <p:nvPr/>
        </p:nvSpPr>
        <p:spPr>
          <a:xfrm>
            <a:off x="4073236" y="6109855"/>
            <a:ext cx="681209" cy="299675"/>
          </a:xfrm>
          <a:custGeom>
            <a:avLst/>
            <a:gdLst>
              <a:gd name="connsiteX0" fmla="*/ 180109 w 681209"/>
              <a:gd name="connsiteY0" fmla="*/ 0 h 299675"/>
              <a:gd name="connsiteX1" fmla="*/ 678873 w 681209"/>
              <a:gd name="connsiteY1" fmla="*/ 263236 h 299675"/>
              <a:gd name="connsiteX2" fmla="*/ 0 w 681209"/>
              <a:gd name="connsiteY2" fmla="*/ 290945 h 2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209" h="299675">
                <a:moveTo>
                  <a:pt x="180109" y="0"/>
                </a:moveTo>
                <a:cubicBezTo>
                  <a:pt x="444500" y="107372"/>
                  <a:pt x="708891" y="214745"/>
                  <a:pt x="678873" y="263236"/>
                </a:cubicBezTo>
                <a:cubicBezTo>
                  <a:pt x="648855" y="311727"/>
                  <a:pt x="324427" y="301336"/>
                  <a:pt x="0" y="2909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Freeform 56"/>
          <p:cNvSpPr/>
          <p:nvPr/>
        </p:nvSpPr>
        <p:spPr>
          <a:xfrm>
            <a:off x="4156364" y="5708073"/>
            <a:ext cx="526472" cy="248084"/>
          </a:xfrm>
          <a:custGeom>
            <a:avLst/>
            <a:gdLst>
              <a:gd name="connsiteX0" fmla="*/ 526472 w 526472"/>
              <a:gd name="connsiteY0" fmla="*/ 0 h 248084"/>
              <a:gd name="connsiteX1" fmla="*/ 290945 w 526472"/>
              <a:gd name="connsiteY1" fmla="*/ 221672 h 248084"/>
              <a:gd name="connsiteX2" fmla="*/ 0 w 526472"/>
              <a:gd name="connsiteY2" fmla="*/ 235527 h 24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6472" h="248084">
                <a:moveTo>
                  <a:pt x="526472" y="0"/>
                </a:moveTo>
                <a:cubicBezTo>
                  <a:pt x="452581" y="91209"/>
                  <a:pt x="378690" y="182418"/>
                  <a:pt x="290945" y="221672"/>
                </a:cubicBezTo>
                <a:cubicBezTo>
                  <a:pt x="203200" y="260926"/>
                  <a:pt x="101600" y="248226"/>
                  <a:pt x="0" y="2355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Isosceles Triangle 58"/>
          <p:cNvSpPr/>
          <p:nvPr/>
        </p:nvSpPr>
        <p:spPr>
          <a:xfrm rot="13658903">
            <a:off x="5366991" y="5450152"/>
            <a:ext cx="390997" cy="7651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Diamond 59"/>
          <p:cNvSpPr/>
          <p:nvPr/>
        </p:nvSpPr>
        <p:spPr>
          <a:xfrm rot="2814154">
            <a:off x="5807180" y="5280736"/>
            <a:ext cx="264537" cy="28441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Freeform 60"/>
          <p:cNvSpPr/>
          <p:nvPr/>
        </p:nvSpPr>
        <p:spPr>
          <a:xfrm>
            <a:off x="5177696" y="6065297"/>
            <a:ext cx="681209" cy="299675"/>
          </a:xfrm>
          <a:custGeom>
            <a:avLst/>
            <a:gdLst>
              <a:gd name="connsiteX0" fmla="*/ 180109 w 681209"/>
              <a:gd name="connsiteY0" fmla="*/ 0 h 299675"/>
              <a:gd name="connsiteX1" fmla="*/ 678873 w 681209"/>
              <a:gd name="connsiteY1" fmla="*/ 263236 h 299675"/>
              <a:gd name="connsiteX2" fmla="*/ 0 w 681209"/>
              <a:gd name="connsiteY2" fmla="*/ 290945 h 2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209" h="299675">
                <a:moveTo>
                  <a:pt x="180109" y="0"/>
                </a:moveTo>
                <a:cubicBezTo>
                  <a:pt x="444500" y="107372"/>
                  <a:pt x="708891" y="214745"/>
                  <a:pt x="678873" y="263236"/>
                </a:cubicBezTo>
                <a:cubicBezTo>
                  <a:pt x="648855" y="311727"/>
                  <a:pt x="324427" y="301336"/>
                  <a:pt x="0" y="2909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Freeform 61"/>
          <p:cNvSpPr/>
          <p:nvPr/>
        </p:nvSpPr>
        <p:spPr>
          <a:xfrm>
            <a:off x="5260824" y="5663515"/>
            <a:ext cx="526472" cy="248084"/>
          </a:xfrm>
          <a:custGeom>
            <a:avLst/>
            <a:gdLst>
              <a:gd name="connsiteX0" fmla="*/ 526472 w 526472"/>
              <a:gd name="connsiteY0" fmla="*/ 0 h 248084"/>
              <a:gd name="connsiteX1" fmla="*/ 290945 w 526472"/>
              <a:gd name="connsiteY1" fmla="*/ 221672 h 248084"/>
              <a:gd name="connsiteX2" fmla="*/ 0 w 526472"/>
              <a:gd name="connsiteY2" fmla="*/ 235527 h 24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6472" h="248084">
                <a:moveTo>
                  <a:pt x="526472" y="0"/>
                </a:moveTo>
                <a:cubicBezTo>
                  <a:pt x="452581" y="91209"/>
                  <a:pt x="378690" y="182418"/>
                  <a:pt x="290945" y="221672"/>
                </a:cubicBezTo>
                <a:cubicBezTo>
                  <a:pt x="203200" y="260926"/>
                  <a:pt x="101600" y="248226"/>
                  <a:pt x="0" y="2355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Isosceles Triangle 62"/>
          <p:cNvSpPr/>
          <p:nvPr/>
        </p:nvSpPr>
        <p:spPr>
          <a:xfrm rot="13658903">
            <a:off x="3278759" y="5450152"/>
            <a:ext cx="390997" cy="7651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Diamond 63"/>
          <p:cNvSpPr/>
          <p:nvPr/>
        </p:nvSpPr>
        <p:spPr>
          <a:xfrm rot="2814154">
            <a:off x="3718948" y="5280736"/>
            <a:ext cx="264537" cy="28441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Freeform 64"/>
          <p:cNvSpPr/>
          <p:nvPr/>
        </p:nvSpPr>
        <p:spPr>
          <a:xfrm>
            <a:off x="3089464" y="6065297"/>
            <a:ext cx="681209" cy="299675"/>
          </a:xfrm>
          <a:custGeom>
            <a:avLst/>
            <a:gdLst>
              <a:gd name="connsiteX0" fmla="*/ 180109 w 681209"/>
              <a:gd name="connsiteY0" fmla="*/ 0 h 299675"/>
              <a:gd name="connsiteX1" fmla="*/ 678873 w 681209"/>
              <a:gd name="connsiteY1" fmla="*/ 263236 h 299675"/>
              <a:gd name="connsiteX2" fmla="*/ 0 w 681209"/>
              <a:gd name="connsiteY2" fmla="*/ 290945 h 2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209" h="299675">
                <a:moveTo>
                  <a:pt x="180109" y="0"/>
                </a:moveTo>
                <a:cubicBezTo>
                  <a:pt x="444500" y="107372"/>
                  <a:pt x="708891" y="214745"/>
                  <a:pt x="678873" y="263236"/>
                </a:cubicBezTo>
                <a:cubicBezTo>
                  <a:pt x="648855" y="311727"/>
                  <a:pt x="324427" y="301336"/>
                  <a:pt x="0" y="2909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Freeform 65"/>
          <p:cNvSpPr/>
          <p:nvPr/>
        </p:nvSpPr>
        <p:spPr>
          <a:xfrm>
            <a:off x="3172592" y="5663515"/>
            <a:ext cx="526472" cy="248084"/>
          </a:xfrm>
          <a:custGeom>
            <a:avLst/>
            <a:gdLst>
              <a:gd name="connsiteX0" fmla="*/ 526472 w 526472"/>
              <a:gd name="connsiteY0" fmla="*/ 0 h 248084"/>
              <a:gd name="connsiteX1" fmla="*/ 290945 w 526472"/>
              <a:gd name="connsiteY1" fmla="*/ 221672 h 248084"/>
              <a:gd name="connsiteX2" fmla="*/ 0 w 526472"/>
              <a:gd name="connsiteY2" fmla="*/ 235527 h 24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6472" h="248084">
                <a:moveTo>
                  <a:pt x="526472" y="0"/>
                </a:moveTo>
                <a:cubicBezTo>
                  <a:pt x="452581" y="91209"/>
                  <a:pt x="378690" y="182418"/>
                  <a:pt x="290945" y="221672"/>
                </a:cubicBezTo>
                <a:cubicBezTo>
                  <a:pt x="203200" y="260926"/>
                  <a:pt x="101600" y="248226"/>
                  <a:pt x="0" y="2355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6065297"/>
            <a:ext cx="754520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Slavery</a:t>
            </a:r>
            <a:r>
              <a:rPr lang="en-GB" sz="3200" dirty="0" smtClean="0">
                <a:solidFill>
                  <a:srgbClr val="C00000"/>
                </a:solidFill>
              </a:rPr>
              <a:t>, </a:t>
            </a:r>
            <a:r>
              <a:rPr lang="en-GB" sz="3200" b="1" dirty="0">
                <a:solidFill>
                  <a:srgbClr val="C00000"/>
                </a:solidFill>
              </a:rPr>
              <a:t>d</a:t>
            </a:r>
            <a:r>
              <a:rPr lang="en-GB" sz="3200" b="1" dirty="0" smtClean="0">
                <a:solidFill>
                  <a:srgbClr val="C00000"/>
                </a:solidFill>
              </a:rPr>
              <a:t>ebt slavery, </a:t>
            </a:r>
            <a:r>
              <a:rPr lang="en-GB" sz="3200" b="1" dirty="0">
                <a:solidFill>
                  <a:srgbClr val="C00000"/>
                </a:solidFill>
              </a:rPr>
              <a:t>indentured servitude</a:t>
            </a:r>
            <a:r>
              <a:rPr lang="en-GB" sz="3200" dirty="0" smtClean="0">
                <a:solidFill>
                  <a:srgbClr val="C00000"/>
                </a:solidFill>
              </a:rPr>
              <a:t> </a:t>
            </a: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85140" y="5308141"/>
            <a:ext cx="162794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Serfdom</a:t>
            </a: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317673" y="4805579"/>
            <a:ext cx="281744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Prison (or convict) labour</a:t>
            </a:r>
            <a:endParaRPr lang="uk-U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900" b="1" dirty="0">
                <a:solidFill>
                  <a:srgbClr val="FFFF00"/>
                </a:solidFill>
              </a:rPr>
              <a:t>In several places during the 3000s </a:t>
            </a:r>
            <a:r>
              <a:rPr lang="en-GB" dirty="0"/>
              <a:t>B.C.E.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44100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819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Three world zones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30556" r="20463" b="16468"/>
          <a:stretch/>
        </p:blipFill>
        <p:spPr bwMode="auto">
          <a:xfrm>
            <a:off x="396508" y="1553096"/>
            <a:ext cx="874749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 rot="19567695">
            <a:off x="316830" y="1774000"/>
            <a:ext cx="5090465" cy="26870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552863"/>
            <a:ext cx="303583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</a:rPr>
              <a:t>transregional </a:t>
            </a:r>
            <a:r>
              <a:rPr lang="en-GB" sz="2800" b="1" dirty="0" smtClean="0">
                <a:solidFill>
                  <a:srgbClr val="00B050"/>
                </a:solidFill>
              </a:rPr>
              <a:t>trade</a:t>
            </a:r>
            <a:endParaRPr lang="uk-UA" sz="2800" b="1" dirty="0">
              <a:solidFill>
                <a:srgbClr val="00B05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19567695">
            <a:off x="3785521" y="4426784"/>
            <a:ext cx="998733" cy="7571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/>
          <p:cNvSpPr/>
          <p:nvPr/>
        </p:nvSpPr>
        <p:spPr>
          <a:xfrm rot="19567695">
            <a:off x="7418781" y="3704578"/>
            <a:ext cx="823970" cy="9702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46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Hoes, sickle and plough </a:t>
            </a:r>
            <a:endParaRPr lang="uk-UA" b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430034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Картинки по запросу &quot;hoe neolithic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51666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9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metallurgy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b="1" dirty="0"/>
              <a:t>metalsmithing</a:t>
            </a:r>
            <a:r>
              <a:rPr lang="en-GB" dirty="0"/>
              <a:t> </a:t>
            </a:r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254824" cy="517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032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</a:rPr>
              <a:t>Bronze Age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</a:rPr>
              <a:t>ca. 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</a:rPr>
              <a:t>3500–1200 B.C.E.)</a:t>
            </a:r>
            <a:r>
              <a:rPr lang="uk-UA" sz="4000" dirty="0"/>
              <a:t/>
            </a:r>
            <a:br>
              <a:rPr lang="uk-UA" sz="4000" dirty="0"/>
            </a:br>
            <a:endParaRPr lang="uk-UA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80920" cy="466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74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2806" y="476672"/>
            <a:ext cx="6085127" cy="12241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early Iron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 8</a:t>
            </a:r>
            <a:r>
              <a:rPr lang="en-US" sz="2400" b="1" baseline="30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BC – the 4</a:t>
            </a:r>
            <a:r>
              <a:rPr lang="en-US" sz="2400" b="1" baseline="30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AD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http://rionews.com.ua/filelib/nws/prep/s419x0-news-1479154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61844"/>
            <a:ext cx="5632539" cy="41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4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Writing</a:t>
            </a:r>
            <a:endParaRPr lang="uk-UA" sz="4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ÐÐ°ÑÑÐ¸Ð½ÐºÐ¸ Ð¿Ð¾ Ð·Ð°Ð¿ÑÐ¾ÑÑ cuneiform sum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1585383"/>
            <a:ext cx="5033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Cuneiform </a:t>
            </a:r>
            <a:r>
              <a:rPr lang="en-GB" sz="2800" b="1" dirty="0" smtClean="0">
                <a:solidFill>
                  <a:srgbClr val="FFFF00"/>
                </a:solidFill>
              </a:rPr>
              <a:t>3500 </a:t>
            </a:r>
            <a:r>
              <a:rPr lang="en-GB" sz="2800" b="1" dirty="0">
                <a:solidFill>
                  <a:srgbClr val="FFFF00"/>
                </a:solidFill>
              </a:rPr>
              <a:t>and 3000 B.C.E. 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Картинки по запросу &quot;hierogliphs egypt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38920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3274" y="3237223"/>
            <a:ext cx="4591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the </a:t>
            </a:r>
            <a:r>
              <a:rPr lang="en-GB" b="1" dirty="0" smtClean="0">
                <a:solidFill>
                  <a:srgbClr val="FFFF00"/>
                </a:solidFill>
              </a:rPr>
              <a:t>Egyptians’ hieroglyphs </a:t>
            </a:r>
            <a:r>
              <a:rPr lang="en-GB" b="1" dirty="0">
                <a:solidFill>
                  <a:srgbClr val="FFFF00"/>
                </a:solidFill>
              </a:rPr>
              <a:t>at about 3000 B.C.E</a:t>
            </a:r>
            <a:endParaRPr lang="uk-UA" b="1" dirty="0">
              <a:solidFill>
                <a:srgbClr val="FFFF00"/>
              </a:solidFill>
            </a:endParaRPr>
          </a:p>
        </p:txBody>
      </p:sp>
      <p:pic>
        <p:nvPicPr>
          <p:cNvPr id="6148" name="Picture 4" descr="Картинки по запросу &quot;the Indus River writing&quot;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6" b="93548" l="10732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62" y="4221088"/>
            <a:ext cx="3149580" cy="238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4612486"/>
            <a:ext cx="4127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the Indus River people around 2200 B.C.E</a:t>
            </a:r>
            <a:endParaRPr lang="uk-UA" b="1" dirty="0">
              <a:solidFill>
                <a:srgbClr val="FFFF00"/>
              </a:solidFill>
            </a:endParaRPr>
          </a:p>
        </p:txBody>
      </p:sp>
      <p:pic>
        <p:nvPicPr>
          <p:cNvPr id="6150" name="Picture 6" descr="Картинки по запросу &quot;the Chinese pictograms ancient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31043"/>
            <a:ext cx="1797572" cy="175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59554" y="5927670"/>
            <a:ext cx="4260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the </a:t>
            </a:r>
            <a:r>
              <a:rPr lang="en-GB" b="1" dirty="0" smtClean="0">
                <a:solidFill>
                  <a:srgbClr val="FFFF00"/>
                </a:solidFill>
              </a:rPr>
              <a:t>Chinese pictograms </a:t>
            </a:r>
            <a:r>
              <a:rPr lang="en-GB" b="1" dirty="0">
                <a:solidFill>
                  <a:srgbClr val="FFFF00"/>
                </a:solidFill>
              </a:rPr>
              <a:t>before 2000 B.C.E</a:t>
            </a:r>
            <a:r>
              <a:rPr lang="en-GB" b="1" dirty="0"/>
              <a:t>.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756355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quipu</a:t>
            </a:r>
            <a:r>
              <a:rPr lang="en-GB" dirty="0">
                <a:solidFill>
                  <a:srgbClr val="FFFF00"/>
                </a:solidFill>
              </a:rPr>
              <a:t>, or “</a:t>
            </a:r>
            <a:r>
              <a:rPr lang="en-GB" b="1" dirty="0">
                <a:solidFill>
                  <a:srgbClr val="FFFF00"/>
                </a:solidFill>
              </a:rPr>
              <a:t>talking knots</a:t>
            </a:r>
            <a:r>
              <a:rPr lang="en-GB" dirty="0" smtClean="0">
                <a:solidFill>
                  <a:srgbClr val="FFFF00"/>
                </a:solidFill>
              </a:rPr>
              <a:t>,” in Andes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12" y="1600200"/>
            <a:ext cx="74273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207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326</Words>
  <Application>Microsoft Office PowerPoint</Application>
  <PresentationFormat>Экран (4:3)</PresentationFormat>
  <Paragraphs>100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Тема Office</vt:lpstr>
      <vt:lpstr>Civilizations of the Ancient East (3 000 – 600 BCE)  Цивілізації Стародавнього Сходу (3 тис. – 600 рр. до н. е.)</vt:lpstr>
      <vt:lpstr>Neolithic (10 – 4.5 kya)</vt:lpstr>
      <vt:lpstr>In several places during the 3000s B.C.E.</vt:lpstr>
      <vt:lpstr>Hoes, sickle and plough </vt:lpstr>
      <vt:lpstr>metallurgy and metalsmithing </vt:lpstr>
      <vt:lpstr>The Bronze Age (ca. 3500–1200 B.C.E.) </vt:lpstr>
      <vt:lpstr>Презентация PowerPoint</vt:lpstr>
      <vt:lpstr>Writing</vt:lpstr>
      <vt:lpstr>quipu, or “talking knots,” in Andes</vt:lpstr>
      <vt:lpstr>Gilgamesh – the King of Uruk</vt:lpstr>
      <vt:lpstr>The Egyptian Book of the Dead  (3 000 BCE)</vt:lpstr>
      <vt:lpstr>India’s Rig Veda  (1700 - 1100 B.C.E)</vt:lpstr>
      <vt:lpstr>ca 850 B.C.E., come the Homeric epics, the Iliad and Odyssey</vt:lpstr>
      <vt:lpstr>Polytheism</vt:lpstr>
      <vt:lpstr>First monotheistic religion, Judaism (shaped from 2000 to 500/400 BCE)</vt:lpstr>
      <vt:lpstr>Vedism (1500 to 700 BCE)</vt:lpstr>
      <vt:lpstr>Zoroastrianism  (shaped from 1700 to 500 B.C.E.)</vt:lpstr>
      <vt:lpstr>Monumental architecture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Castes (Varnas) in India</vt:lpstr>
      <vt:lpstr>Презентация PowerPoint</vt:lpstr>
      <vt:lpstr>Three world zones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Civilizations of the Ancient East</dc:title>
  <dc:creator>Андрій</dc:creator>
  <cp:lastModifiedBy>Кравченко Е.В.</cp:lastModifiedBy>
  <cp:revision>20</cp:revision>
  <dcterms:created xsi:type="dcterms:W3CDTF">2020-02-16T14:19:17Z</dcterms:created>
  <dcterms:modified xsi:type="dcterms:W3CDTF">2022-09-20T18:28:26Z</dcterms:modified>
</cp:coreProperties>
</file>