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13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CD053-D104-BF4C-9235-E626FE0CAB9E}" type="datetimeFigureOut">
              <a:rPr lang="ru-RU" smtClean="0"/>
              <a:t>16.09.13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FD0C-4102-DB44-ACD7-30EDDAB985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432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CD053-D104-BF4C-9235-E626FE0CAB9E}" type="datetimeFigureOut">
              <a:rPr lang="ru-RU" smtClean="0"/>
              <a:t>16.09.13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FD0C-4102-DB44-ACD7-30EDDAB985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259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CD053-D104-BF4C-9235-E626FE0CAB9E}" type="datetimeFigureOut">
              <a:rPr lang="ru-RU" smtClean="0"/>
              <a:t>16.09.13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FD0C-4102-DB44-ACD7-30EDDAB985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608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CD053-D104-BF4C-9235-E626FE0CAB9E}" type="datetimeFigureOut">
              <a:rPr lang="ru-RU" smtClean="0"/>
              <a:t>16.09.13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FD0C-4102-DB44-ACD7-30EDDAB985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454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CD053-D104-BF4C-9235-E626FE0CAB9E}" type="datetimeFigureOut">
              <a:rPr lang="ru-RU" smtClean="0"/>
              <a:t>16.09.13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FD0C-4102-DB44-ACD7-30EDDAB985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90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CD053-D104-BF4C-9235-E626FE0CAB9E}" type="datetimeFigureOut">
              <a:rPr lang="ru-RU" smtClean="0"/>
              <a:t>16.09.13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FD0C-4102-DB44-ACD7-30EDDAB985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8024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CD053-D104-BF4C-9235-E626FE0CAB9E}" type="datetimeFigureOut">
              <a:rPr lang="ru-RU" smtClean="0"/>
              <a:t>16.09.13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FD0C-4102-DB44-ACD7-30EDDAB985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755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CD053-D104-BF4C-9235-E626FE0CAB9E}" type="datetimeFigureOut">
              <a:rPr lang="ru-RU" smtClean="0"/>
              <a:t>16.09.13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FD0C-4102-DB44-ACD7-30EDDAB985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207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CD053-D104-BF4C-9235-E626FE0CAB9E}" type="datetimeFigureOut">
              <a:rPr lang="ru-RU" smtClean="0"/>
              <a:t>16.09.13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FD0C-4102-DB44-ACD7-30EDDAB985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18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CD053-D104-BF4C-9235-E626FE0CAB9E}" type="datetimeFigureOut">
              <a:rPr lang="ru-RU" smtClean="0"/>
              <a:t>16.09.13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FD0C-4102-DB44-ACD7-30EDDAB985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2709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CD053-D104-BF4C-9235-E626FE0CAB9E}" type="datetimeFigureOut">
              <a:rPr lang="ru-RU" smtClean="0"/>
              <a:t>16.09.13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FD0C-4102-DB44-ACD7-30EDDAB985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180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CD053-D104-BF4C-9235-E626FE0CAB9E}" type="datetimeFigureOut">
              <a:rPr lang="ru-RU" smtClean="0"/>
              <a:t>16.09.13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EFD0C-4102-DB44-ACD7-30EDDAB985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530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303299" y="443164"/>
            <a:ext cx="8625074" cy="1149295"/>
          </a:xfrm>
        </p:spPr>
        <p:txBody>
          <a:bodyPr>
            <a:noAutofit/>
          </a:bodyPr>
          <a:lstStyle/>
          <a:p>
            <a:r>
              <a:rPr lang="ru-RU" sz="3400" dirty="0">
                <a:latin typeface="Arial"/>
                <a:cs typeface="Arial"/>
              </a:rPr>
              <a:t>Составляющие государственного и корпоративного налогового менеджмента</a:t>
            </a:r>
            <a:r>
              <a:rPr lang="ru-RU" sz="3400" dirty="0" smtClean="0">
                <a:effectLst/>
                <a:latin typeface="Arial"/>
                <a:cs typeface="Arial"/>
              </a:rPr>
              <a:t> </a:t>
            </a:r>
            <a:endParaRPr lang="ru-RU" sz="3400" dirty="0">
              <a:latin typeface="Arial"/>
              <a:cs typeface="Arial"/>
            </a:endParaRPr>
          </a:p>
        </p:txBody>
      </p:sp>
      <p:grpSp>
        <p:nvGrpSpPr>
          <p:cNvPr id="25" name="Группа 24"/>
          <p:cNvGrpSpPr>
            <a:grpSpLocks/>
          </p:cNvGrpSpPr>
          <p:nvPr/>
        </p:nvGrpSpPr>
        <p:grpSpPr bwMode="auto">
          <a:xfrm>
            <a:off x="179609" y="1898497"/>
            <a:ext cx="8748763" cy="4515344"/>
            <a:chOff x="1418" y="5945"/>
            <a:chExt cx="9540" cy="3725"/>
          </a:xfrm>
        </p:grpSpPr>
        <p:sp>
          <p:nvSpPr>
            <p:cNvPr id="26" name="Text Box 3"/>
            <p:cNvSpPr txBox="1">
              <a:spLocks noChangeArrowheads="1"/>
            </p:cNvSpPr>
            <p:nvPr/>
          </p:nvSpPr>
          <p:spPr bwMode="auto">
            <a:xfrm>
              <a:off x="3943" y="5945"/>
              <a:ext cx="4770" cy="4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2400" dirty="0">
                  <a:effectLst/>
                  <a:latin typeface="Arial"/>
                  <a:ea typeface="ＭＳ 明朝"/>
                  <a:cs typeface="Arial"/>
                </a:rPr>
                <a:t>Налоговый менеджмент</a:t>
              </a:r>
            </a:p>
          </p:txBody>
        </p:sp>
        <p:sp>
          <p:nvSpPr>
            <p:cNvPr id="27" name="Text Box 4"/>
            <p:cNvSpPr txBox="1">
              <a:spLocks noChangeArrowheads="1"/>
            </p:cNvSpPr>
            <p:nvPr/>
          </p:nvSpPr>
          <p:spPr bwMode="auto">
            <a:xfrm>
              <a:off x="1699" y="6822"/>
              <a:ext cx="3928" cy="6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2000" dirty="0">
                  <a:effectLst/>
                  <a:latin typeface="Arial"/>
                  <a:ea typeface="ＭＳ 明朝"/>
                  <a:cs typeface="Arial"/>
                </a:rPr>
                <a:t>Государственный налоговый менеджмент</a:t>
              </a:r>
            </a:p>
          </p:txBody>
        </p:sp>
        <p:sp>
          <p:nvSpPr>
            <p:cNvPr id="28" name="Text Box 5"/>
            <p:cNvSpPr txBox="1">
              <a:spLocks noChangeArrowheads="1"/>
            </p:cNvSpPr>
            <p:nvPr/>
          </p:nvSpPr>
          <p:spPr bwMode="auto">
            <a:xfrm>
              <a:off x="7030" y="6818"/>
              <a:ext cx="3367" cy="6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2000" dirty="0">
                  <a:effectLst/>
                  <a:latin typeface="Arial"/>
                  <a:ea typeface="ＭＳ 明朝"/>
                  <a:cs typeface="Arial"/>
                </a:rPr>
                <a:t>Корпоративный налоговый менеджмент </a:t>
              </a:r>
            </a:p>
          </p:txBody>
        </p:sp>
        <p:sp>
          <p:nvSpPr>
            <p:cNvPr id="29" name="Text Box 6"/>
            <p:cNvSpPr txBox="1">
              <a:spLocks noChangeArrowheads="1"/>
            </p:cNvSpPr>
            <p:nvPr/>
          </p:nvSpPr>
          <p:spPr bwMode="auto">
            <a:xfrm>
              <a:off x="1418" y="7698"/>
              <a:ext cx="2040" cy="10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dirty="0">
                  <a:effectLst/>
                  <a:latin typeface="Arial"/>
                  <a:ea typeface="ＭＳ 明朝"/>
                  <a:cs typeface="Arial"/>
                </a:rPr>
                <a:t>Налоговый контроль, </a:t>
              </a:r>
              <a:r>
                <a:rPr lang="ru-RU" dirty="0" smtClean="0">
                  <a:effectLst/>
                  <a:latin typeface="Arial"/>
                  <a:ea typeface="ＭＳ 明朝"/>
                  <a:cs typeface="Arial"/>
                </a:rPr>
                <a:t>администрирование</a:t>
              </a:r>
              <a:endParaRPr lang="ru-RU" dirty="0">
                <a:effectLst/>
                <a:latin typeface="Arial"/>
                <a:ea typeface="ＭＳ 明朝"/>
                <a:cs typeface="Arial"/>
              </a:endParaRPr>
            </a:p>
          </p:txBody>
        </p:sp>
        <p:sp>
          <p:nvSpPr>
            <p:cNvPr id="30" name="Text Box 7"/>
            <p:cNvSpPr txBox="1">
              <a:spLocks noChangeArrowheads="1"/>
            </p:cNvSpPr>
            <p:nvPr/>
          </p:nvSpPr>
          <p:spPr bwMode="auto">
            <a:xfrm>
              <a:off x="1418" y="9013"/>
              <a:ext cx="4680" cy="6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18000" tIns="0" rIns="18000" bIns="0" anchor="t" anchorCtr="0" upright="1">
              <a:noAutofit/>
            </a:bodyPr>
            <a:lstStyle/>
            <a:p>
              <a:pPr algn="ctr">
                <a:spcAft>
                  <a:spcPts val="600"/>
                </a:spcAft>
              </a:pPr>
              <a:r>
                <a:rPr lang="ru-RU">
                  <a:effectLst/>
                  <a:latin typeface="Arial"/>
                  <a:ea typeface="Times New Roman"/>
                  <a:cs typeface="Arial"/>
                </a:rPr>
                <a:t>Государственное налоговое планирование (прогнозирование)</a:t>
              </a:r>
            </a:p>
          </p:txBody>
        </p:sp>
        <p:sp>
          <p:nvSpPr>
            <p:cNvPr id="31" name="Text Box 8"/>
            <p:cNvSpPr txBox="1">
              <a:spLocks noChangeArrowheads="1"/>
            </p:cNvSpPr>
            <p:nvPr/>
          </p:nvSpPr>
          <p:spPr bwMode="auto">
            <a:xfrm>
              <a:off x="4249" y="7698"/>
              <a:ext cx="1849" cy="10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dirty="0" smtClean="0">
                  <a:effectLst/>
                  <a:latin typeface="Arial"/>
                  <a:ea typeface="ＭＳ 明朝"/>
                  <a:cs typeface="Arial"/>
                </a:rPr>
                <a:t>Государствен</a:t>
              </a:r>
              <a:r>
                <a:rPr lang="ru-RU" dirty="0">
                  <a:latin typeface="Arial"/>
                  <a:ea typeface="ＭＳ 明朝"/>
                  <a:cs typeface="Arial"/>
                </a:rPr>
                <a:t>-</a:t>
              </a:r>
              <a:r>
                <a:rPr lang="ru-RU" dirty="0" smtClean="0">
                  <a:effectLst/>
                  <a:latin typeface="Arial"/>
                  <a:ea typeface="ＭＳ 明朝"/>
                  <a:cs typeface="Arial"/>
                </a:rPr>
                <a:t>ное </a:t>
              </a:r>
              <a:r>
                <a:rPr lang="ru-RU" dirty="0">
                  <a:effectLst/>
                  <a:latin typeface="Arial"/>
                  <a:ea typeface="ＭＳ 明朝"/>
                  <a:cs typeface="Arial"/>
                </a:rPr>
                <a:t>налоговое регулирование</a:t>
              </a:r>
            </a:p>
          </p:txBody>
        </p:sp>
        <p:cxnSp>
          <p:nvCxnSpPr>
            <p:cNvPr id="32" name="Line 9"/>
            <p:cNvCxnSpPr/>
            <p:nvPr/>
          </p:nvCxnSpPr>
          <p:spPr bwMode="auto">
            <a:xfrm>
              <a:off x="4224" y="6383"/>
              <a:ext cx="0" cy="4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Line 10"/>
            <p:cNvCxnSpPr/>
            <p:nvPr/>
          </p:nvCxnSpPr>
          <p:spPr bwMode="auto">
            <a:xfrm>
              <a:off x="8713" y="7479"/>
              <a:ext cx="0" cy="17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Line 11"/>
            <p:cNvCxnSpPr/>
            <p:nvPr/>
          </p:nvCxnSpPr>
          <p:spPr bwMode="auto">
            <a:xfrm flipV="1">
              <a:off x="3458" y="8154"/>
              <a:ext cx="8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sm" len="med"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" name="Line 12"/>
            <p:cNvCxnSpPr/>
            <p:nvPr/>
          </p:nvCxnSpPr>
          <p:spPr bwMode="auto">
            <a:xfrm>
              <a:off x="8433" y="6383"/>
              <a:ext cx="0" cy="4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6" name="Text Box 13"/>
            <p:cNvSpPr txBox="1">
              <a:spLocks noChangeArrowheads="1"/>
            </p:cNvSpPr>
            <p:nvPr/>
          </p:nvSpPr>
          <p:spPr bwMode="auto">
            <a:xfrm>
              <a:off x="6469" y="7698"/>
              <a:ext cx="1683" cy="87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18000" tIns="0" rIns="1800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>
                  <a:effectLst/>
                  <a:latin typeface="Arial"/>
                  <a:ea typeface="ＭＳ 明朝"/>
                  <a:cs typeface="Arial"/>
                </a:rPr>
                <a:t>Внутренний налоговый контроль</a:t>
              </a:r>
            </a:p>
          </p:txBody>
        </p:sp>
        <p:sp>
          <p:nvSpPr>
            <p:cNvPr id="37" name="Text Box 14"/>
            <p:cNvSpPr txBox="1">
              <a:spLocks noChangeArrowheads="1"/>
            </p:cNvSpPr>
            <p:nvPr/>
          </p:nvSpPr>
          <p:spPr bwMode="auto">
            <a:xfrm>
              <a:off x="9274" y="7698"/>
              <a:ext cx="1684" cy="87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18000" tIns="0" rIns="1800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>
                  <a:effectLst/>
                  <a:latin typeface="Arial"/>
                  <a:ea typeface="ＭＳ 明朝"/>
                  <a:cs typeface="Arial"/>
                </a:rPr>
                <a:t>Организация налогового учета</a:t>
              </a:r>
            </a:p>
          </p:txBody>
        </p:sp>
        <p:sp>
          <p:nvSpPr>
            <p:cNvPr id="38" name="Text Box 15"/>
            <p:cNvSpPr txBox="1">
              <a:spLocks noChangeArrowheads="1"/>
            </p:cNvSpPr>
            <p:nvPr/>
          </p:nvSpPr>
          <p:spPr bwMode="auto">
            <a:xfrm>
              <a:off x="9274" y="9013"/>
              <a:ext cx="1684" cy="6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18000" tIns="0" rIns="1800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dirty="0">
                  <a:effectLst/>
                  <a:latin typeface="Arial"/>
                  <a:ea typeface="ＭＳ 明朝"/>
                  <a:cs typeface="Arial"/>
                </a:rPr>
                <a:t>Налоговое </a:t>
              </a:r>
              <a:r>
                <a:rPr lang="ru-RU" dirty="0" err="1" smtClean="0">
                  <a:effectLst/>
                  <a:latin typeface="Arial"/>
                  <a:ea typeface="ＭＳ 明朝"/>
                  <a:cs typeface="Arial"/>
                </a:rPr>
                <a:t>планирова</a:t>
              </a:r>
              <a:r>
                <a:rPr lang="ru-RU" dirty="0" err="1">
                  <a:latin typeface="Arial"/>
                  <a:ea typeface="ＭＳ 明朝"/>
                  <a:cs typeface="Arial"/>
                </a:rPr>
                <a:t>-</a:t>
              </a:r>
              <a:r>
                <a:rPr lang="ru-RU" dirty="0" err="1" smtClean="0">
                  <a:effectLst/>
                  <a:latin typeface="Arial"/>
                  <a:ea typeface="ＭＳ 明朝"/>
                  <a:cs typeface="Arial"/>
                </a:rPr>
                <a:t>ние</a:t>
              </a:r>
              <a:endParaRPr lang="ru-RU" dirty="0">
                <a:effectLst/>
                <a:latin typeface="Arial"/>
                <a:ea typeface="ＭＳ 明朝"/>
                <a:cs typeface="Arial"/>
              </a:endParaRPr>
            </a:p>
          </p:txBody>
        </p:sp>
        <p:sp>
          <p:nvSpPr>
            <p:cNvPr id="39" name="Text Box 16"/>
            <p:cNvSpPr txBox="1">
              <a:spLocks noChangeArrowheads="1"/>
            </p:cNvSpPr>
            <p:nvPr/>
          </p:nvSpPr>
          <p:spPr bwMode="auto">
            <a:xfrm>
              <a:off x="6469" y="8794"/>
              <a:ext cx="1683" cy="8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18000" tIns="0" rIns="18000" bIns="0" anchor="t" anchorCtr="0" upright="1">
              <a:noAutofit/>
            </a:bodyPr>
            <a:lstStyle/>
            <a:p>
              <a:pPr algn="ctr">
                <a:spcAft>
                  <a:spcPts val="600"/>
                </a:spcAft>
              </a:pPr>
              <a:r>
                <a:rPr lang="ru-RU">
                  <a:effectLst/>
                  <a:latin typeface="Arial"/>
                  <a:ea typeface="Times New Roman"/>
                  <a:cs typeface="Arial"/>
                </a:rPr>
                <a:t>Управление финансовыми</a:t>
              </a:r>
              <a:r>
                <a:rPr lang="uk-UA">
                  <a:effectLst/>
                  <a:latin typeface="Arial"/>
                  <a:ea typeface="Times New Roman"/>
                  <a:cs typeface="Arial"/>
                </a:rPr>
                <a:t> потоками</a:t>
              </a:r>
              <a:endParaRPr lang="ru-RU">
                <a:effectLst/>
                <a:latin typeface="Arial"/>
                <a:ea typeface="Times New Roman"/>
                <a:cs typeface="Arial"/>
              </a:endParaRPr>
            </a:p>
          </p:txBody>
        </p:sp>
        <p:cxnSp>
          <p:nvCxnSpPr>
            <p:cNvPr id="40" name="Line 17"/>
            <p:cNvCxnSpPr/>
            <p:nvPr/>
          </p:nvCxnSpPr>
          <p:spPr bwMode="auto">
            <a:xfrm>
              <a:off x="8152" y="8136"/>
              <a:ext cx="112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sm" len="med"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" name="Line 18"/>
            <p:cNvCxnSpPr/>
            <p:nvPr/>
          </p:nvCxnSpPr>
          <p:spPr bwMode="auto">
            <a:xfrm>
              <a:off x="8152" y="9232"/>
              <a:ext cx="112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sm" len="med"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" name="Line 20"/>
            <p:cNvCxnSpPr/>
            <p:nvPr/>
          </p:nvCxnSpPr>
          <p:spPr bwMode="auto">
            <a:xfrm>
              <a:off x="3818" y="7434"/>
              <a:ext cx="0" cy="16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480016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958"/>
          </a:xfrm>
        </p:spPr>
        <p:txBody>
          <a:bodyPr>
            <a:noAutofit/>
          </a:bodyPr>
          <a:lstStyle/>
          <a:p>
            <a:r>
              <a:rPr lang="ru-RU" sz="3600" dirty="0">
                <a:latin typeface="Arial"/>
                <a:cs typeface="Arial"/>
              </a:rPr>
              <a:t>Функции государственного налогового менеджмента</a:t>
            </a:r>
            <a:r>
              <a:rPr lang="ru-RU" sz="3600" dirty="0" smtClean="0">
                <a:effectLst/>
                <a:latin typeface="Arial"/>
                <a:cs typeface="Arial"/>
              </a:rPr>
              <a:t> </a:t>
            </a:r>
            <a:endParaRPr lang="ru-RU" sz="3600" dirty="0">
              <a:latin typeface="Arial"/>
              <a:cs typeface="Arial"/>
            </a:endParaRPr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359217" y="1782943"/>
            <a:ext cx="8557065" cy="3867439"/>
            <a:chOff x="1134" y="7363"/>
            <a:chExt cx="8009" cy="3949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auto">
            <a:xfrm>
              <a:off x="1134" y="7363"/>
              <a:ext cx="8009" cy="781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2" indent="0" algn="ctr" defTabSz="914400" rtl="0" eaLnBrk="1" fontAlgn="base" latinLnBrk="0" hangingPunct="1">
                <a:lnSpc>
                  <a:spcPct val="100000"/>
                </a:lnSpc>
                <a:spcBef>
                  <a:spcPts val="6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ru-RU" sz="2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Arial" charset="0"/>
                  <a:cs typeface="Arial"/>
                </a:rPr>
                <a:t>Основные функции </a:t>
              </a:r>
              <a:r>
                <a:rPr kumimoji="1" lang="ru-RU" sz="2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Arial" charset="0"/>
                  <a:cs typeface="Arial"/>
                </a:rPr>
                <a:t>государственного налогового менеджмента</a:t>
              </a:r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3931" y="8753"/>
              <a:ext cx="4163" cy="52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1" lang="ru-RU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Arial" charset="0"/>
                  <a:cs typeface="Arial"/>
                </a:rPr>
                <a:t>Планирование налоговой системы </a:t>
              </a:r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3919" y="9690"/>
              <a:ext cx="4175" cy="4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1" lang="ru-RU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Arial" charset="0"/>
                  <a:cs typeface="Arial"/>
                </a:rPr>
                <a:t>Организация налоговой системы </a:t>
              </a:r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4014" y="10721"/>
              <a:ext cx="4123" cy="5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1" lang="ru-RU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Arial" charset="0"/>
                  <a:cs typeface="Arial"/>
                </a:rPr>
                <a:t>Контроль налоговой системы </a:t>
              </a:r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134" y="9500"/>
              <a:ext cx="2427" cy="12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kumimoji="1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Arial" charset="0"/>
                <a:cs typeface="Arial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1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Arial" charset="0"/>
                  <a:cs typeface="Arial"/>
                </a:rPr>
                <a:t>Регулирование </a:t>
              </a:r>
              <a:r>
                <a:rPr kumimoji="1" lang="ru-RU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Arial" charset="0"/>
                  <a:cs typeface="Arial"/>
                </a:rPr>
                <a:t>налоговой системы</a:t>
              </a:r>
            </a:p>
          </p:txBody>
        </p:sp>
        <p:sp>
          <p:nvSpPr>
            <p:cNvPr id="10" name="AutoShape 7"/>
            <p:cNvSpPr>
              <a:spLocks noChangeArrowheads="1"/>
            </p:cNvSpPr>
            <p:nvPr/>
          </p:nvSpPr>
          <p:spPr bwMode="auto">
            <a:xfrm rot="5400000">
              <a:off x="5799" y="7985"/>
              <a:ext cx="609" cy="927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2000">
                <a:latin typeface="Arial"/>
                <a:cs typeface="Arial"/>
              </a:endParaRPr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 flipH="1" flipV="1">
              <a:off x="2454" y="10721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2000">
                <a:latin typeface="Arial"/>
                <a:cs typeface="Arial"/>
              </a:endParaRPr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2441" y="11081"/>
              <a:ext cx="157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2000">
                <a:latin typeface="Arial"/>
                <a:cs typeface="Arial"/>
              </a:endParaRP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H="1">
              <a:off x="2462" y="9014"/>
              <a:ext cx="11" cy="52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2000">
                <a:latin typeface="Arial"/>
                <a:cs typeface="Arial"/>
              </a:endParaRPr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 flipV="1">
              <a:off x="2455" y="9016"/>
              <a:ext cx="147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2000">
                <a:latin typeface="Arial"/>
                <a:cs typeface="Arial"/>
              </a:endParaRPr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>
              <a:off x="6054" y="9281"/>
              <a:ext cx="0" cy="4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2000">
                <a:latin typeface="Arial"/>
                <a:cs typeface="Arial"/>
              </a:endParaRPr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>
              <a:off x="6054" y="10181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2000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98927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66779" y="223326"/>
            <a:ext cx="8787991" cy="931164"/>
          </a:xfrm>
        </p:spPr>
        <p:txBody>
          <a:bodyPr>
            <a:noAutofit/>
          </a:bodyPr>
          <a:lstStyle/>
          <a:p>
            <a:r>
              <a:rPr lang="ru-RU" sz="3600" dirty="0"/>
              <a:t>Состав государственного налогового менеджмента </a:t>
            </a:r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256582" y="1282768"/>
            <a:ext cx="8595555" cy="5233695"/>
            <a:chOff x="1134" y="10357"/>
            <a:chExt cx="9540" cy="468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auto">
            <a:xfrm>
              <a:off x="2182" y="10357"/>
              <a:ext cx="7146" cy="4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ru-RU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ÇlÇr ñæí©" charset="0"/>
                  <a:cs typeface="Arial"/>
                </a:rPr>
                <a:t>Состав государственного налогового менеджмента</a:t>
              </a:r>
              <a:endParaRPr kumimoji="1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Arial" charset="0"/>
                <a:cs typeface="Arial"/>
              </a:endParaRPr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1561" y="11175"/>
              <a:ext cx="2234" cy="7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ru-RU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ÇlÇr ñæí©" charset="0"/>
                  <a:cs typeface="Arial"/>
                </a:rPr>
                <a:t>Налоговое прогнозирование и планирование</a:t>
              </a:r>
              <a:endParaRPr kumimoji="1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Arial" charset="0"/>
                <a:cs typeface="Arial"/>
              </a:endParaRPr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4934" y="11175"/>
              <a:ext cx="2115" cy="7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6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ru-RU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ÇlÇr ñæí©" charset="0"/>
                  <a:cs typeface="Arial"/>
                </a:rPr>
                <a:t>Налоговое регулирование</a:t>
              </a:r>
              <a:endParaRPr kumimoji="1" lang="ru-RU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Arial" charset="0"/>
                <a:cs typeface="Arial"/>
              </a:endParaRPr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7833" y="11175"/>
              <a:ext cx="2131" cy="7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6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ru-RU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ÇlÇr ñæí©" charset="0"/>
                  <a:cs typeface="Arial"/>
                </a:rPr>
                <a:t>Налоговый контроль</a:t>
              </a:r>
              <a:endParaRPr kumimoji="1" lang="ru-RU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Arial" charset="0"/>
                <a:cs typeface="Arial"/>
              </a:endParaRPr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134" y="12341"/>
              <a:ext cx="3235" cy="26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4000" tIns="0" rIns="5400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ru-RU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ÇlÇr ñæí©" charset="0"/>
                  <a:cs typeface="Arial"/>
                </a:rPr>
                <a:t>Определение объема налоговых поступлений. Оценка хозяйственно-восстановительных операций за отчетной период. Оценка перспектив хозяйственного развития. Нормативное оформление налоговой работы</a:t>
              </a:r>
              <a:endParaRPr kumimoji="1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Arial" charset="0"/>
                <a:cs typeface="Arial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4539" y="12341"/>
              <a:ext cx="2727" cy="26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ru-RU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ÇlÇr ñæí©" charset="0"/>
                  <a:cs typeface="Arial"/>
                </a:rPr>
                <a:t>Совокупность мероприятий косвенного влияния государства на развитие производства путем изменения нормы изъятия в бюджет, в результате чего изменяется уровень налогообложения</a:t>
              </a:r>
              <a:endParaRPr kumimoji="1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Arial" charset="0"/>
                <a:cs typeface="Arial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7607" y="12341"/>
              <a:ext cx="3067" cy="26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ru-RU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ÇlÇr ñæí©" charset="0"/>
                  <a:cs typeface="Arial"/>
                </a:rPr>
                <a:t>Контроль за правильностью исчисления, полнотой и своевременностью поступления налогов, собрания и обязательных платежей в бюджет и внебюджетные фонды от юридических и физический лиц</a:t>
              </a:r>
              <a:endParaRPr kumimoji="1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Arial" charset="0"/>
                <a:cs typeface="Arial"/>
              </a:endParaRPr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5903" y="10782"/>
              <a:ext cx="0" cy="3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0" rIns="91440" bIns="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Arial"/>
                <a:cs typeface="Arial"/>
              </a:endParaRP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H="1">
              <a:off x="3006" y="10782"/>
              <a:ext cx="2897" cy="3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0" rIns="91440" bIns="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Arial"/>
                <a:cs typeface="Arial"/>
              </a:endParaRPr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>
              <a:off x="5903" y="10782"/>
              <a:ext cx="2726" cy="3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0" rIns="91440" bIns="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Arial"/>
                <a:cs typeface="Arial"/>
              </a:endParaRPr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>
              <a:off x="2665" y="11948"/>
              <a:ext cx="0" cy="3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0" rIns="91440" bIns="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Arial"/>
                <a:cs typeface="Arial"/>
              </a:endParaRPr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>
              <a:off x="5903" y="11937"/>
              <a:ext cx="0" cy="3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0" rIns="91440" bIns="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Arial"/>
                <a:cs typeface="Arial"/>
              </a:endParaRPr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>
              <a:off x="8970" y="11904"/>
              <a:ext cx="0" cy="3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0" rIns="91440" bIns="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1010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51316" y="128277"/>
            <a:ext cx="9018915" cy="2129395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Arial"/>
                <a:cs typeface="Arial"/>
              </a:rPr>
              <a:t>Налоговый контроль </a:t>
            </a:r>
            <a:r>
              <a:rPr lang="ru-RU" sz="2400" dirty="0">
                <a:latin typeface="Arial"/>
                <a:cs typeface="Arial"/>
              </a:rPr>
              <a:t>– это установленный законодательством процессуальный порядок осуществления мероприятий по контролю (надзору) за действиями налогоплательщиков, связанными с ведением налогового учета и уплатой налогов и сборов в бюджеты и государственные целевые </a:t>
            </a:r>
            <a:r>
              <a:rPr lang="ru-RU" sz="2400" dirty="0" smtClean="0">
                <a:latin typeface="Arial"/>
                <a:cs typeface="Arial"/>
              </a:rPr>
              <a:t>фонды</a:t>
            </a:r>
            <a:r>
              <a:rPr lang="ru-RU" sz="2400" dirty="0" smtClean="0">
                <a:effectLst/>
                <a:latin typeface="Arial"/>
                <a:cs typeface="Arial"/>
              </a:rPr>
              <a:t> </a:t>
            </a:r>
            <a:endParaRPr lang="ru-RU" sz="2400" dirty="0">
              <a:latin typeface="Arial"/>
              <a:cs typeface="Arial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6779" y="2180699"/>
            <a:ext cx="8852135" cy="418182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100" b="1" i="1" dirty="0" smtClean="0">
                <a:latin typeface="Arial"/>
                <a:cs typeface="Arial"/>
              </a:rPr>
              <a:t>Субъектами</a:t>
            </a:r>
            <a:r>
              <a:rPr lang="ru-RU" sz="2100" dirty="0" smtClean="0">
                <a:latin typeface="Arial"/>
                <a:cs typeface="Arial"/>
              </a:rPr>
              <a:t> налогового контроля выступают: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100" dirty="0" smtClean="0">
                <a:latin typeface="Arial"/>
                <a:cs typeface="Arial"/>
              </a:rPr>
              <a:t>1) </a:t>
            </a:r>
            <a:r>
              <a:rPr lang="ru-RU" sz="2100" b="1" i="1" dirty="0" smtClean="0">
                <a:latin typeface="Arial"/>
                <a:cs typeface="Arial"/>
              </a:rPr>
              <a:t>контролирующие субъекты</a:t>
            </a:r>
            <a:r>
              <a:rPr lang="ru-RU" sz="2100" dirty="0" smtClean="0">
                <a:latin typeface="Arial"/>
                <a:cs typeface="Arial"/>
              </a:rPr>
              <a:t> – специализированные государственные органы, которым в соответствии с налоговым законодательством предоставлены полномочия по проведению мероприятий налогового контроля в отношении налогоплательщиков;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100" dirty="0" smtClean="0">
                <a:latin typeface="Arial"/>
                <a:cs typeface="Arial"/>
              </a:rPr>
              <a:t>2) </a:t>
            </a:r>
            <a:r>
              <a:rPr lang="ru-RU" sz="2100" b="1" i="1" dirty="0" smtClean="0">
                <a:latin typeface="Arial"/>
                <a:cs typeface="Arial"/>
              </a:rPr>
              <a:t>контролируемые субъек</a:t>
            </a:r>
            <a:r>
              <a:rPr lang="ru-RU" sz="2100" i="1" dirty="0" smtClean="0">
                <a:latin typeface="Arial"/>
                <a:cs typeface="Arial"/>
              </a:rPr>
              <a:t>ты</a:t>
            </a:r>
            <a:r>
              <a:rPr lang="ru-RU" sz="2100" dirty="0" smtClean="0">
                <a:latin typeface="Arial"/>
                <a:cs typeface="Arial"/>
              </a:rPr>
              <a:t> – юридические и физические лица налогоплательщики, налоговые агенты;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100" dirty="0" smtClean="0">
                <a:latin typeface="Arial"/>
                <a:cs typeface="Arial"/>
              </a:rPr>
              <a:t>3) </a:t>
            </a:r>
            <a:r>
              <a:rPr lang="ru-RU" sz="2100" b="1" i="1" dirty="0" smtClean="0">
                <a:latin typeface="Arial"/>
                <a:cs typeface="Arial"/>
              </a:rPr>
              <a:t>вспомогательные или факультативные субъекты</a:t>
            </a:r>
            <a:r>
              <a:rPr lang="ru-RU" sz="2100" b="1" dirty="0" smtClean="0">
                <a:latin typeface="Arial"/>
                <a:cs typeface="Arial"/>
              </a:rPr>
              <a:t> </a:t>
            </a:r>
            <a:r>
              <a:rPr lang="ru-RU" sz="2100" dirty="0" smtClean="0">
                <a:latin typeface="Arial"/>
                <a:cs typeface="Arial"/>
              </a:rPr>
              <a:t>– юридические и физические лица, исполняющие вспомогательные функции в процессе проведения налогового контроля (свидетели, переводчики, эксперты, понятые, органы, представляющие необходимую для налогового контроля информацию, органы бюро технической инвентаризации (БТИ), товарные биржи и пр.)</a:t>
            </a:r>
            <a:r>
              <a:rPr lang="ru-RU" sz="2100" dirty="0" smtClean="0">
                <a:effectLst/>
                <a:latin typeface="Arial"/>
                <a:cs typeface="Arial"/>
              </a:rPr>
              <a:t> </a:t>
            </a:r>
            <a:endParaRPr lang="ru-RU" sz="21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6103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92437" y="146357"/>
            <a:ext cx="8826477" cy="1611031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Arial"/>
                <a:cs typeface="Arial"/>
              </a:rPr>
              <a:t>Формы </a:t>
            </a:r>
            <a:r>
              <a:rPr lang="ru-RU" sz="2000" b="1" dirty="0">
                <a:latin typeface="Arial"/>
                <a:cs typeface="Arial"/>
              </a:rPr>
              <a:t>налогового контроля </a:t>
            </a:r>
            <a:r>
              <a:rPr lang="ru-RU" sz="2000" dirty="0" smtClean="0">
                <a:latin typeface="Arial"/>
                <a:cs typeface="Arial"/>
              </a:rPr>
              <a:t>– </a:t>
            </a:r>
            <a:r>
              <a:rPr lang="ru-RU" sz="2000" i="1" dirty="0">
                <a:latin typeface="Arial"/>
                <a:cs typeface="Arial"/>
              </a:rPr>
              <a:t>предусмотренные законодательством способы осуществления органами налогового контроля контрольных мероприятий в отношении оценки правильности ведения налогового учета и уплаты налогов и сборов в бюджеты и государственные целевые фонды</a:t>
            </a:r>
            <a:r>
              <a:rPr lang="ru-RU" sz="2000" dirty="0" smtClean="0">
                <a:effectLst/>
                <a:latin typeface="Arial"/>
                <a:cs typeface="Arial"/>
              </a:rPr>
              <a:t> </a:t>
            </a:r>
            <a:endParaRPr lang="ru-RU" sz="2000" dirty="0">
              <a:latin typeface="Arial"/>
              <a:cs typeface="Arial"/>
            </a:endParaRPr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102510" y="1814399"/>
            <a:ext cx="8916287" cy="4945256"/>
            <a:chOff x="1791" y="1276"/>
            <a:chExt cx="8626" cy="2579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auto">
            <a:xfrm>
              <a:off x="3838" y="1276"/>
              <a:ext cx="4384" cy="214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0" rIns="9144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1" lang="ru-RU" sz="2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Arial" charset="0"/>
                  <a:cs typeface="Arial"/>
                </a:rPr>
                <a:t>Формы налогового контроля</a:t>
              </a:r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1791" y="1754"/>
              <a:ext cx="2160" cy="210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0" rIns="91440" bIns="0" numCol="1" anchor="t" anchorCtr="0" compatLnSpc="1">
              <a:prstTxWarp prst="textNoShape">
                <a:avLst/>
              </a:prstTxWarp>
            </a:bodyPr>
            <a:lstStyle/>
            <a:p>
              <a:pPr lvl="0" algn="ctr" defTabSz="914400" fontAlgn="base">
                <a:spcBef>
                  <a:spcPct val="0"/>
                </a:spcBef>
                <a:spcAft>
                  <a:spcPts val="600"/>
                </a:spcAft>
              </a:pPr>
              <a:r>
                <a:rPr kumimoji="1" lang="ru-RU" sz="15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Arial" charset="0"/>
                  <a:cs typeface="Arial"/>
                </a:rPr>
                <a:t>Налоговая </a:t>
              </a:r>
              <a:r>
                <a:rPr kumimoji="1" lang="ru-RU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Arial" charset="0"/>
                  <a:cs typeface="Arial"/>
                </a:rPr>
                <a:t>проверка </a:t>
              </a:r>
              <a:r>
                <a:rPr kumimoji="1" lang="ru-RU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Arial" charset="0"/>
                  <a:cs typeface="Arial"/>
                </a:rPr>
                <a:t>– </a:t>
              </a:r>
              <a:r>
                <a:rPr lang="ru-RU" sz="1500" dirty="0">
                  <a:latin typeface="Arial"/>
                  <a:cs typeface="Arial"/>
                </a:rPr>
                <a:t>это процессуальные действия органов налогового контроля в отношении контроля за правильностью ведения налогового учета, своевременностью и полнотой уплаты налогов, сборов и прочих обязательных платежей на основании зафиксированных в материальной форме данных</a:t>
              </a:r>
              <a:r>
                <a:rPr lang="ru-RU" sz="1500" dirty="0" smtClean="0">
                  <a:effectLst/>
                  <a:latin typeface="Arial"/>
                  <a:cs typeface="Arial"/>
                </a:rPr>
                <a:t> </a:t>
              </a:r>
              <a:endParaRPr kumimoji="1" lang="ru-RU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Arial" charset="0"/>
                <a:cs typeface="Arial"/>
              </a:endParaRPr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6234" y="1754"/>
              <a:ext cx="2446" cy="210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0" rIns="91440" bIns="0" numCol="1" anchor="t" anchorCtr="0" compatLnSpc="1">
              <a:prstTxWarp prst="textNoShape">
                <a:avLst/>
              </a:prstTxWarp>
            </a:bodyPr>
            <a:lstStyle/>
            <a:p>
              <a:pPr lvl="0" algn="ctr" defTabSz="914400" fontAlgn="base">
                <a:spcBef>
                  <a:spcPct val="0"/>
                </a:spcBef>
                <a:spcAft>
                  <a:spcPts val="600"/>
                </a:spcAft>
              </a:pPr>
              <a:r>
                <a:rPr kumimoji="1" lang="ru-RU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Arial" charset="0"/>
                  <a:cs typeface="Arial"/>
                </a:rPr>
                <a:t>Наблюдение (</a:t>
              </a:r>
              <a:r>
                <a:rPr kumimoji="1" lang="ru-RU" sz="15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Arial" charset="0"/>
                  <a:cs typeface="Arial"/>
                </a:rPr>
                <a:t>мониторинг</a:t>
              </a:r>
              <a:r>
                <a:rPr kumimoji="1" lang="uk-UA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Arial" charset="0"/>
                  <a:cs typeface="Arial"/>
                </a:rPr>
                <a:t>) </a:t>
              </a:r>
              <a:r>
                <a:rPr kumimoji="1" lang="uk-UA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Arial" charset="0"/>
                  <a:cs typeface="Arial"/>
                </a:rPr>
                <a:t>– </a:t>
              </a:r>
              <a:r>
                <a:rPr lang="ru-RU" sz="1500" dirty="0">
                  <a:latin typeface="Arial"/>
                  <a:cs typeface="Arial"/>
                </a:rPr>
                <a:t>это процессуальные действия органов налогового контроля, выражающиеся в сборе, обработке, хранении и анализе информации о финансово-хозяйственной </a:t>
              </a:r>
              <a:r>
                <a:rPr lang="ru-RU" sz="1500" dirty="0" smtClean="0">
                  <a:latin typeface="Arial"/>
                  <a:cs typeface="Arial"/>
                </a:rPr>
                <a:t>деятель-</a:t>
              </a:r>
              <a:r>
                <a:rPr lang="ru-RU" sz="1500" dirty="0" err="1" smtClean="0">
                  <a:latin typeface="Arial"/>
                  <a:cs typeface="Arial"/>
                </a:rPr>
                <a:t>ности</a:t>
              </a:r>
              <a:r>
                <a:rPr lang="ru-RU" sz="1500" dirty="0" smtClean="0">
                  <a:latin typeface="Arial"/>
                  <a:cs typeface="Arial"/>
                </a:rPr>
                <a:t> </a:t>
              </a:r>
              <a:r>
                <a:rPr lang="ru-RU" sz="1500" dirty="0">
                  <a:latin typeface="Arial"/>
                  <a:cs typeface="Arial"/>
                </a:rPr>
                <a:t>плательщика с целью дальнейшего сопоставления фактических результатов с показателями, отраженными в налоговом учете</a:t>
              </a:r>
              <a:r>
                <a:rPr lang="ru-RU" sz="1500" dirty="0" smtClean="0">
                  <a:effectLst/>
                  <a:latin typeface="Arial"/>
                  <a:cs typeface="Arial"/>
                </a:rPr>
                <a:t> </a:t>
              </a:r>
              <a:r>
                <a:rPr kumimoji="1" lang="uk-UA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Arial" charset="0"/>
                  <a:cs typeface="Arial"/>
                </a:rPr>
                <a:t> </a:t>
              </a:r>
              <a:endParaRPr kumimoji="1" lang="ru-RU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Arial" charset="0"/>
                <a:cs typeface="Arial"/>
              </a:endParaRPr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8791" y="1754"/>
              <a:ext cx="1626" cy="210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0" rIns="91440" bIns="0" numCol="1" anchor="t" anchorCtr="0" compatLnSpc="1">
              <a:prstTxWarp prst="textNoShape">
                <a:avLst/>
              </a:prstTxWarp>
            </a:bodyPr>
            <a:lstStyle/>
            <a:p>
              <a:pPr marL="0" lvl="2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Arial" charset="0"/>
                  <a:cs typeface="Arial"/>
                </a:rPr>
                <a:t>Опрос</a:t>
              </a:r>
              <a:r>
                <a:rPr kumimoji="1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Arial" charset="0"/>
                  <a:cs typeface="Arial"/>
                </a:rPr>
                <a:t> – </a:t>
              </a:r>
              <a:r>
                <a:rPr lang="ru-RU" sz="1600" dirty="0">
                  <a:latin typeface="Arial"/>
                  <a:cs typeface="Arial"/>
                </a:rPr>
                <a:t>это процессуальные действия органов налогового контроля, </a:t>
              </a:r>
              <a:r>
                <a:rPr lang="ru-RU" sz="1600" dirty="0" smtClean="0">
                  <a:latin typeface="Arial"/>
                  <a:cs typeface="Arial"/>
                </a:rPr>
                <a:t>заключающие-</a:t>
              </a:r>
              <a:r>
                <a:rPr lang="ru-RU" sz="1600" dirty="0" err="1" smtClean="0">
                  <a:latin typeface="Arial"/>
                  <a:cs typeface="Arial"/>
                </a:rPr>
                <a:t>ся</a:t>
              </a:r>
              <a:r>
                <a:rPr lang="ru-RU" sz="1600" dirty="0" smtClean="0">
                  <a:latin typeface="Arial"/>
                  <a:cs typeface="Arial"/>
                </a:rPr>
                <a:t> </a:t>
              </a:r>
              <a:r>
                <a:rPr lang="ru-RU" sz="1600" dirty="0">
                  <a:latin typeface="Arial"/>
                  <a:cs typeface="Arial"/>
                </a:rPr>
                <a:t>в установленном </a:t>
              </a:r>
              <a:r>
                <a:rPr lang="ru-RU" sz="1600" dirty="0" smtClean="0">
                  <a:latin typeface="Arial"/>
                  <a:cs typeface="Arial"/>
                </a:rPr>
                <a:t>законодательством </a:t>
              </a:r>
              <a:r>
                <a:rPr lang="ru-RU" sz="1600" dirty="0">
                  <a:latin typeface="Arial"/>
                  <a:cs typeface="Arial"/>
                </a:rPr>
                <a:t>порядке сбора показаний лиц относительно исчисления и уплаты налогов</a:t>
              </a:r>
              <a:r>
                <a:rPr lang="ru-RU" sz="1600" dirty="0" smtClean="0">
                  <a:effectLst/>
                  <a:latin typeface="Arial"/>
                  <a:cs typeface="Arial"/>
                </a:rPr>
                <a:t> </a:t>
              </a:r>
              <a:endParaRPr kumimoji="1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Arial" charset="0"/>
                <a:cs typeface="Arial"/>
              </a:endParaRPr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2703" y="1607"/>
              <a:ext cx="67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0" rIns="91440" bIns="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>
                <a:latin typeface="Arial"/>
                <a:cs typeface="Arial"/>
              </a:endParaRPr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2688" y="1593"/>
              <a:ext cx="0" cy="1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0" rIns="91440" bIns="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>
                <a:latin typeface="Arial"/>
                <a:cs typeface="Arial"/>
              </a:endParaRPr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9438" y="1591"/>
              <a:ext cx="15" cy="1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0" rIns="91440" bIns="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>
                <a:latin typeface="Arial"/>
                <a:cs typeface="Arial"/>
              </a:endParaRPr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5103" y="1606"/>
              <a:ext cx="0" cy="1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0" rIns="91440" bIns="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>
                <a:latin typeface="Arial"/>
                <a:cs typeface="Arial"/>
              </a:endParaRP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4059" y="1754"/>
              <a:ext cx="2070" cy="210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0" rIns="91440" bIns="0" numCol="1" anchor="t" anchorCtr="0" compatLnSpc="1">
              <a:prstTxWarp prst="textNoShape">
                <a:avLst/>
              </a:prstTxWarp>
            </a:bodyPr>
            <a:lstStyle/>
            <a:p>
              <a:pPr marL="0" lvl="2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Arial" charset="0"/>
                  <a:cs typeface="Arial"/>
                </a:rPr>
                <a:t>Осмотр</a:t>
              </a:r>
              <a:r>
                <a:rPr kumimoji="1" lang="ru-RU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Arial" charset="0"/>
                  <a:cs typeface="Arial"/>
                </a:rPr>
                <a:t> – </a:t>
              </a:r>
              <a:r>
                <a:rPr lang="ru-RU" sz="1500" dirty="0">
                  <a:latin typeface="Arial"/>
                  <a:cs typeface="Arial"/>
                </a:rPr>
                <a:t>это процессуальные действия органов налогового контроля, заключающиеся в осуществлении фактического обследования объектов налогового учета с целью  дальнейшего сравнения результатов обследования с показателями, отраженными в налоговом учете</a:t>
              </a:r>
              <a:r>
                <a:rPr lang="ru-RU" sz="1500" dirty="0" smtClean="0">
                  <a:effectLst/>
                  <a:latin typeface="Arial"/>
                  <a:cs typeface="Arial"/>
                </a:rPr>
                <a:t> </a:t>
              </a:r>
              <a:endParaRPr kumimoji="1" lang="ru-RU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Arial" charset="0"/>
                <a:cs typeface="Arial"/>
              </a:endParaRPr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>
              <a:off x="7308" y="1607"/>
              <a:ext cx="0" cy="1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0" rIns="91440" bIns="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>
                <a:latin typeface="Arial"/>
                <a:cs typeface="Arial"/>
              </a:endParaRPr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 flipH="1">
              <a:off x="6093" y="1495"/>
              <a:ext cx="0" cy="1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0" rIns="91440" bIns="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84388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1077650" y="498926"/>
            <a:ext cx="7338293" cy="6004706"/>
            <a:chOff x="2934" y="3705"/>
            <a:chExt cx="6225" cy="6033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auto">
            <a:xfrm>
              <a:off x="2943" y="3705"/>
              <a:ext cx="6135" cy="69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2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1" lang="uk-UA" sz="3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Arial" charset="0"/>
                  <a:cs typeface="Arial"/>
                </a:rPr>
                <a:t>Этапы налогового контроля</a:t>
              </a:r>
              <a:endParaRPr kumimoji="1" lang="ru-R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Arial" charset="0"/>
                <a:cs typeface="Arial"/>
              </a:endParaRPr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2934" y="4788"/>
              <a:ext cx="612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1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1" lang="ru-RU" sz="2400" b="1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Arial" charset="0"/>
                  <a:cs typeface="Arial"/>
                </a:rPr>
                <a:t>Этап 1</a:t>
              </a:r>
            </a:p>
            <a:p>
              <a:pPr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1" lang="ru-RU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ÇlÇr ñæí©" charset="0"/>
                  <a:cs typeface="Arial"/>
                </a:rPr>
                <a:t>Подготовка мероприятий налогового контроля</a:t>
              </a:r>
              <a:endParaRPr kumimoji="1" lang="ru-RU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Arial" charset="0"/>
                <a:cs typeface="Arial"/>
              </a:endParaRPr>
            </a:p>
          </p:txBody>
        </p:sp>
        <p:sp>
          <p:nvSpPr>
            <p:cNvPr id="7" name="AutoShape 4"/>
            <p:cNvSpPr>
              <a:spLocks noChangeArrowheads="1"/>
            </p:cNvSpPr>
            <p:nvPr/>
          </p:nvSpPr>
          <p:spPr bwMode="auto">
            <a:xfrm rot="5400000">
              <a:off x="5630" y="5513"/>
              <a:ext cx="368" cy="720"/>
            </a:xfrm>
            <a:prstGeom prst="homePlate">
              <a:avLst>
                <a:gd name="adj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2400">
                <a:latin typeface="Arial"/>
                <a:cs typeface="Arial"/>
              </a:endParaRPr>
            </a:p>
          </p:txBody>
        </p:sp>
        <p:sp>
          <p:nvSpPr>
            <p:cNvPr id="8" name="AutoShape 5"/>
            <p:cNvSpPr>
              <a:spLocks noChangeArrowheads="1"/>
            </p:cNvSpPr>
            <p:nvPr/>
          </p:nvSpPr>
          <p:spPr bwMode="auto">
            <a:xfrm rot="5400000">
              <a:off x="5669" y="4187"/>
              <a:ext cx="436" cy="765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2400">
                <a:latin typeface="Arial"/>
                <a:cs typeface="Arial"/>
              </a:endParaRPr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2934" y="6048"/>
              <a:ext cx="6165" cy="8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1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1" lang="ru-RU" sz="2400" b="1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Arial" charset="0"/>
                  <a:cs typeface="Arial"/>
                </a:rPr>
                <a:t>Этап 2</a:t>
              </a:r>
            </a:p>
            <a:p>
              <a:pPr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1" lang="ru-RU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ÇlÇr ñæí©" charset="0"/>
                  <a:cs typeface="Arial"/>
                </a:rPr>
                <a:t>Проведение мероприятий налогового контроля</a:t>
              </a:r>
              <a:endParaRPr kumimoji="1" lang="ru-RU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Arial" charset="0"/>
                <a:cs typeface="Arial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2934" y="7308"/>
              <a:ext cx="6165" cy="94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1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1" lang="ru-RU" sz="2400" b="1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Arial" charset="0"/>
                  <a:cs typeface="Arial"/>
                </a:rPr>
                <a:t>Этап 3</a:t>
              </a:r>
            </a:p>
            <a:p>
              <a:pPr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1" lang="ru-RU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ÇlÇr ñæí©" charset="0"/>
                  <a:cs typeface="Arial"/>
                </a:rPr>
                <a:t>Оформление результатов налогового контроля</a:t>
              </a:r>
              <a:endParaRPr kumimoji="1" lang="ru-RU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Arial" charset="0"/>
                <a:cs typeface="Arial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2934" y="8568"/>
              <a:ext cx="6225" cy="11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1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1" lang="ru-RU" sz="2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Arial" charset="0"/>
                  <a:cs typeface="Arial"/>
                </a:rPr>
                <a:t>Этап 4</a:t>
              </a:r>
            </a:p>
            <a:p>
              <a:pPr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1" lang="ru-RU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Arial" charset="0"/>
                  <a:cs typeface="Arial"/>
                </a:rPr>
                <a:t>Обмен информацией по результатам налогового контроля с уполномоченными органами</a:t>
              </a:r>
            </a:p>
          </p:txBody>
        </p:sp>
        <p:sp>
          <p:nvSpPr>
            <p:cNvPr id="12" name="AutoShape 9"/>
            <p:cNvSpPr>
              <a:spLocks noChangeArrowheads="1"/>
            </p:cNvSpPr>
            <p:nvPr/>
          </p:nvSpPr>
          <p:spPr bwMode="auto">
            <a:xfrm rot="5400000">
              <a:off x="5653" y="6749"/>
              <a:ext cx="368" cy="765"/>
            </a:xfrm>
            <a:prstGeom prst="homePlate">
              <a:avLst>
                <a:gd name="adj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2400">
                <a:latin typeface="Arial"/>
                <a:cs typeface="Arial"/>
              </a:endParaRPr>
            </a:p>
          </p:txBody>
        </p:sp>
        <p:sp>
          <p:nvSpPr>
            <p:cNvPr id="13" name="AutoShape 10"/>
            <p:cNvSpPr>
              <a:spLocks noChangeArrowheads="1"/>
            </p:cNvSpPr>
            <p:nvPr/>
          </p:nvSpPr>
          <p:spPr bwMode="auto">
            <a:xfrm rot="5400000">
              <a:off x="5645" y="8017"/>
              <a:ext cx="383" cy="765"/>
            </a:xfrm>
            <a:prstGeom prst="homePlate">
              <a:avLst>
                <a:gd name="adj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2400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05261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307901" y="320692"/>
            <a:ext cx="8582723" cy="6297754"/>
            <a:chOff x="1383" y="7794"/>
            <a:chExt cx="9258" cy="7457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auto">
            <a:xfrm>
              <a:off x="2034" y="7794"/>
              <a:ext cx="8067" cy="585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1" lang="ru-RU" sz="3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Arial" charset="0"/>
                  <a:cs typeface="Arial"/>
                </a:rPr>
                <a:t>Методы налогового контроля</a:t>
              </a:r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1773" y="8828"/>
              <a:ext cx="1980" cy="55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4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1" lang="ru-RU" sz="160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Arial" charset="0"/>
                  <a:cs typeface="Arial"/>
                </a:rPr>
                <a:t>Общенаучные</a:t>
              </a:r>
              <a:endParaRPr kumimoji="1" lang="ru-RU" sz="16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Arial" charset="0"/>
                <a:cs typeface="Arial"/>
              </a:endParaRPr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6378" y="8858"/>
              <a:ext cx="1815" cy="5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4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1" lang="ru-RU" sz="160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Arial" charset="0"/>
                  <a:cs typeface="Arial"/>
                </a:rPr>
                <a:t>Прикладные</a:t>
              </a:r>
              <a:endParaRPr kumimoji="1" lang="ru-RU" sz="16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Arial" charset="0"/>
                <a:cs typeface="Arial"/>
              </a:endParaRPr>
            </a:p>
          </p:txBody>
        </p:sp>
        <p:sp>
          <p:nvSpPr>
            <p:cNvPr id="8" name="Line 5"/>
            <p:cNvSpPr>
              <a:spLocks noChangeShapeType="1"/>
            </p:cNvSpPr>
            <p:nvPr/>
          </p:nvSpPr>
          <p:spPr bwMode="auto">
            <a:xfrm>
              <a:off x="2523" y="8588"/>
              <a:ext cx="483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1600">
                <a:latin typeface="Arial"/>
                <a:cs typeface="Arial"/>
              </a:endParaRPr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 flipH="1">
              <a:off x="5013" y="8348"/>
              <a:ext cx="0" cy="2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1600">
                <a:latin typeface="Arial"/>
                <a:cs typeface="Arial"/>
              </a:endParaRPr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 flipH="1">
              <a:off x="2538" y="8618"/>
              <a:ext cx="0" cy="2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1600">
                <a:latin typeface="Arial"/>
                <a:cs typeface="Arial"/>
              </a:endParaRPr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 flipH="1">
              <a:off x="7368" y="8603"/>
              <a:ext cx="0" cy="2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1600">
                <a:latin typeface="Arial"/>
                <a:cs typeface="Arial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1818" y="9608"/>
              <a:ext cx="2415" cy="4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1" lang="ru-RU" sz="16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Arial" charset="0"/>
                  <a:cs typeface="Arial"/>
                </a:rPr>
                <a:t>Анализ</a:t>
              </a: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1833" y="10133"/>
              <a:ext cx="2385" cy="4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1" lang="ru-RU" sz="16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ÇlÇr ñæí©" charset="0"/>
                  <a:cs typeface="Arial"/>
                </a:rPr>
                <a:t>Синтез</a:t>
              </a:r>
              <a:endParaRPr kumimoji="1" lang="ru-RU" sz="16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Arial" charset="0"/>
                <a:cs typeface="Arial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1848" y="10673"/>
              <a:ext cx="2385" cy="4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1" lang="ru-RU" sz="16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ÇlÇr ñæí©" charset="0"/>
                  <a:cs typeface="Arial"/>
                </a:rPr>
                <a:t>Индукция</a:t>
              </a:r>
              <a:endParaRPr kumimoji="1" lang="ru-RU" sz="16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Arial" charset="0"/>
                <a:cs typeface="Arial"/>
              </a:endParaRPr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1848" y="11213"/>
              <a:ext cx="2400" cy="4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1" lang="ru-RU" sz="16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ÇlÇr ñæí©" charset="0"/>
                  <a:cs typeface="Arial"/>
                </a:rPr>
                <a:t>Дедукция</a:t>
              </a:r>
              <a:endParaRPr kumimoji="1" lang="ru-RU" sz="16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Arial" charset="0"/>
                <a:cs typeface="Arial"/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1863" y="13282"/>
              <a:ext cx="2415" cy="9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18000" tIns="18000" rIns="18000" bIns="18000" numCol="1" anchor="t" anchorCtr="0" compatLnSpc="1">
              <a:prstTxWarp prst="textNoShape">
                <a:avLst/>
              </a:prstTxWarp>
            </a:bodyPr>
            <a:lstStyle/>
            <a:p>
              <a:pPr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1" lang="uk-UA" sz="16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Arial" charset="0"/>
                  <a:cs typeface="Arial"/>
                </a:rPr>
                <a:t>Методы экономико-математического моделирования</a:t>
              </a:r>
              <a:endParaRPr kumimoji="1" lang="ru-RU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Arial" charset="0"/>
                <a:cs typeface="Arial"/>
              </a:endParaRPr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1848" y="11753"/>
              <a:ext cx="2430" cy="4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1" lang="ru-RU" sz="16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Arial" charset="0"/>
                  <a:cs typeface="Arial"/>
                </a:rPr>
                <a:t>Абстрагирование</a:t>
              </a:r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1863" y="12278"/>
              <a:ext cx="2370" cy="4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1" lang="ru-RU" sz="16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ÇlÇr ñæí©" charset="0"/>
                  <a:cs typeface="Arial"/>
                </a:rPr>
                <a:t>Конкретизация</a:t>
              </a:r>
              <a:endParaRPr kumimoji="1" lang="ru-RU" sz="16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Arial" charset="0"/>
                <a:cs typeface="Arial"/>
              </a:endParaRPr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1878" y="12788"/>
              <a:ext cx="2370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1" lang="ru-RU" sz="16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ÇlÇr ñæí©" charset="0"/>
                  <a:cs typeface="Arial"/>
                </a:rPr>
                <a:t>Аналогия</a:t>
              </a:r>
              <a:endParaRPr kumimoji="1" lang="ru-RU" sz="16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Arial" charset="0"/>
                <a:cs typeface="Arial"/>
              </a:endParaRPr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1863" y="14318"/>
              <a:ext cx="2400" cy="4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18000" tIns="18000" rIns="18000" bIns="18000" numCol="1" anchor="t" anchorCtr="0" compatLnSpc="1">
              <a:prstTxWarp prst="textNoShape">
                <a:avLst/>
              </a:prstTxWarp>
            </a:bodyPr>
            <a:lstStyle/>
            <a:p>
              <a:pPr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1" lang="ru-RU" sz="16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ÇlÇr ñæí©" charset="0"/>
                  <a:cs typeface="Arial"/>
                </a:rPr>
                <a:t>Статистические </a:t>
              </a:r>
              <a:endParaRPr kumimoji="1" lang="ru-RU" sz="16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Arial" charset="0"/>
                <a:cs typeface="Arial"/>
              </a:endParaRPr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5118" y="9593"/>
              <a:ext cx="2025" cy="5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18000" tIns="18000" rIns="18000" bIns="18000" numCol="1" anchor="t" anchorCtr="0" compatLnSpc="1">
              <a:prstTxWarp prst="textNoShape">
                <a:avLst/>
              </a:prstTxWarp>
            </a:bodyPr>
            <a:lstStyle/>
            <a:p>
              <a:pPr marL="0" marR="0" lvl="4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1" lang="ru-RU" sz="160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Arial" charset="0"/>
                  <a:cs typeface="Arial"/>
                </a:rPr>
                <a:t>Документальные</a:t>
              </a:r>
              <a:endParaRPr kumimoji="1" lang="ru-RU" sz="16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Arial" charset="0"/>
                <a:cs typeface="Arial"/>
              </a:endParaRPr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8334" y="9694"/>
              <a:ext cx="1980" cy="55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4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1" lang="ru-RU" sz="160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Arial" charset="0"/>
                  <a:cs typeface="Arial"/>
                </a:rPr>
                <a:t>Фактические</a:t>
              </a:r>
              <a:endParaRPr kumimoji="1" lang="ru-RU" sz="16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Arial" charset="0"/>
                <a:cs typeface="Arial"/>
              </a:endParaRPr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5088" y="10283"/>
              <a:ext cx="2886" cy="39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1" lang="ru-RU" sz="16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Arial" charset="0"/>
                  <a:cs typeface="Arial"/>
                </a:rPr>
                <a:t>Сплошной  </a:t>
              </a:r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5103" y="10748"/>
              <a:ext cx="2871" cy="39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1" lang="ru-RU" sz="16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ÇlÇr ñæí©" charset="0"/>
                  <a:cs typeface="Arial"/>
                </a:rPr>
                <a:t>Выборочный</a:t>
              </a:r>
              <a:endParaRPr kumimoji="1" lang="ru-RU" sz="16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Arial" charset="0"/>
                <a:cs typeface="Arial"/>
              </a:endParaRPr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5133" y="11258"/>
              <a:ext cx="2841" cy="39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1" lang="uk-UA" sz="16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Arial" charset="0"/>
                  <a:cs typeface="Arial"/>
                </a:rPr>
                <a:t>Комбинированный</a:t>
              </a:r>
              <a:endParaRPr kumimoji="1" lang="ru-RU" sz="16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Arial" charset="0"/>
                <a:cs typeface="Arial"/>
              </a:endParaRPr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5133" y="11813"/>
              <a:ext cx="2841" cy="39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1" lang="ru-RU" sz="16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ÇlÇr ñæí©" charset="0"/>
                  <a:cs typeface="Arial"/>
                </a:rPr>
                <a:t>Встречной проверки</a:t>
              </a:r>
              <a:endParaRPr kumimoji="1" lang="ru-RU" sz="16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Arial" charset="0"/>
                <a:cs typeface="Arial"/>
              </a:endParaRPr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5148" y="12323"/>
              <a:ext cx="3045" cy="3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18000" tIns="18000" rIns="18000" bIns="18000" numCol="1" anchor="t" anchorCtr="0" compatLnSpc="1">
              <a:prstTxWarp prst="textNoShape">
                <a:avLst/>
              </a:prstTxWarp>
            </a:bodyPr>
            <a:lstStyle/>
            <a:p>
              <a:pPr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1" lang="ru-RU" sz="16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Arial" charset="0"/>
                  <a:cs typeface="Arial"/>
                </a:rPr>
                <a:t>Арифметической проверки</a:t>
              </a: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5148" y="12878"/>
              <a:ext cx="2826" cy="64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18000" tIns="18000" rIns="18000" bIns="18000" numCol="1" anchor="t" anchorCtr="0" compatLnSpc="1">
              <a:prstTxWarp prst="textNoShape">
                <a:avLst/>
              </a:prstTxWarp>
            </a:bodyPr>
            <a:lstStyle/>
            <a:p>
              <a:pPr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1" lang="ru-RU" sz="16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ÇlÇr ñæí©" charset="0"/>
                  <a:cs typeface="Arial"/>
                </a:rPr>
                <a:t>Аналитической и экономической проверки</a:t>
              </a:r>
              <a:endParaRPr kumimoji="1" lang="ru-RU" sz="16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Arial" charset="0"/>
                <a:cs typeface="Arial"/>
              </a:endParaRP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5148" y="13642"/>
              <a:ext cx="2826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1" lang="ru-RU" sz="16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ÇlÇr ñæí©" charset="0"/>
                  <a:cs typeface="Arial"/>
                </a:rPr>
                <a:t>Хронологический</a:t>
              </a:r>
              <a:endParaRPr kumimoji="1" lang="ru-RU" sz="16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Arial" charset="0"/>
                <a:cs typeface="Arial"/>
              </a:endParaRP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5133" y="14243"/>
              <a:ext cx="2841" cy="39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18000" tIns="18000" rIns="18000" bIns="18000" numCol="1" anchor="t" anchorCtr="0" compatLnSpc="1">
              <a:prstTxWarp prst="textNoShape">
                <a:avLst/>
              </a:prstTxWarp>
            </a:bodyPr>
            <a:lstStyle/>
            <a:p>
              <a:pPr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1" lang="ru-RU" sz="16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ÇlÇr ñæí©" charset="0"/>
                  <a:cs typeface="Arial"/>
                </a:rPr>
                <a:t>Систематизированный</a:t>
              </a:r>
              <a:endParaRPr kumimoji="1" lang="ru-RU" sz="16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Arial" charset="0"/>
                <a:cs typeface="Arial"/>
              </a:endParaRPr>
            </a:p>
          </p:txBody>
        </p:sp>
        <p:sp>
          <p:nvSpPr>
            <p:cNvPr id="31" name="Rectangle 28"/>
            <p:cNvSpPr>
              <a:spLocks noChangeArrowheads="1"/>
            </p:cNvSpPr>
            <p:nvPr/>
          </p:nvSpPr>
          <p:spPr bwMode="auto">
            <a:xfrm>
              <a:off x="5118" y="14783"/>
              <a:ext cx="2856" cy="3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1" lang="ru-RU" sz="16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ÇlÇr ñæí©" charset="0"/>
                  <a:cs typeface="Arial"/>
                </a:rPr>
                <a:t>Сопоставления</a:t>
              </a:r>
              <a:endParaRPr kumimoji="1" lang="ru-RU" sz="16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Arial" charset="0"/>
                <a:cs typeface="Arial"/>
              </a:endParaRPr>
            </a:p>
          </p:txBody>
        </p:sp>
        <p:sp>
          <p:nvSpPr>
            <p:cNvPr id="32" name="Rectangle 29"/>
            <p:cNvSpPr>
              <a:spLocks noChangeArrowheads="1"/>
            </p:cNvSpPr>
            <p:nvPr/>
          </p:nvSpPr>
          <p:spPr bwMode="auto">
            <a:xfrm>
              <a:off x="8334" y="10414"/>
              <a:ext cx="2040" cy="4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1" lang="ru-RU" sz="16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Arial" charset="0"/>
                  <a:cs typeface="Arial"/>
                </a:rPr>
                <a:t>Инвентаризация</a:t>
              </a:r>
            </a:p>
          </p:txBody>
        </p:sp>
        <p:sp>
          <p:nvSpPr>
            <p:cNvPr id="33" name="Rectangle 30"/>
            <p:cNvSpPr>
              <a:spLocks noChangeArrowheads="1"/>
            </p:cNvSpPr>
            <p:nvPr/>
          </p:nvSpPr>
          <p:spPr bwMode="auto">
            <a:xfrm>
              <a:off x="8334" y="10954"/>
              <a:ext cx="2070" cy="100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1" lang="ru-RU" sz="16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ÇlÇr ñæí©" charset="0"/>
                  <a:cs typeface="Arial"/>
                </a:rPr>
                <a:t>Контрольно-выборочного сравнения</a:t>
              </a:r>
              <a:endParaRPr kumimoji="1" lang="ru-RU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Arial" charset="0"/>
                <a:cs typeface="Arial"/>
              </a:endParaRPr>
            </a:p>
          </p:txBody>
        </p:sp>
        <p:sp>
          <p:nvSpPr>
            <p:cNvPr id="34" name="Line 31"/>
            <p:cNvSpPr>
              <a:spLocks noChangeShapeType="1"/>
            </p:cNvSpPr>
            <p:nvPr/>
          </p:nvSpPr>
          <p:spPr bwMode="auto">
            <a:xfrm flipV="1">
              <a:off x="1413" y="9113"/>
              <a:ext cx="0" cy="58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1600">
                <a:latin typeface="Arial"/>
                <a:cs typeface="Arial"/>
              </a:endParaRPr>
            </a:p>
          </p:txBody>
        </p:sp>
        <p:sp>
          <p:nvSpPr>
            <p:cNvPr id="35" name="Line 32"/>
            <p:cNvSpPr>
              <a:spLocks noChangeShapeType="1"/>
            </p:cNvSpPr>
            <p:nvPr/>
          </p:nvSpPr>
          <p:spPr bwMode="auto">
            <a:xfrm flipV="1">
              <a:off x="1413" y="9098"/>
              <a:ext cx="3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1600">
                <a:latin typeface="Arial"/>
                <a:cs typeface="Arial"/>
              </a:endParaRPr>
            </a:p>
          </p:txBody>
        </p:sp>
        <p:sp>
          <p:nvSpPr>
            <p:cNvPr id="36" name="Line 33"/>
            <p:cNvSpPr>
              <a:spLocks noChangeShapeType="1"/>
            </p:cNvSpPr>
            <p:nvPr/>
          </p:nvSpPr>
          <p:spPr bwMode="auto">
            <a:xfrm flipV="1">
              <a:off x="1383" y="9848"/>
              <a:ext cx="4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1600">
                <a:latin typeface="Arial"/>
                <a:cs typeface="Arial"/>
              </a:endParaRPr>
            </a:p>
          </p:txBody>
        </p:sp>
        <p:sp>
          <p:nvSpPr>
            <p:cNvPr id="37" name="Line 34"/>
            <p:cNvSpPr>
              <a:spLocks noChangeShapeType="1"/>
            </p:cNvSpPr>
            <p:nvPr/>
          </p:nvSpPr>
          <p:spPr bwMode="auto">
            <a:xfrm flipV="1">
              <a:off x="1443" y="10373"/>
              <a:ext cx="4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1600">
                <a:latin typeface="Arial"/>
                <a:cs typeface="Arial"/>
              </a:endParaRPr>
            </a:p>
          </p:txBody>
        </p:sp>
        <p:sp>
          <p:nvSpPr>
            <p:cNvPr id="38" name="Line 35"/>
            <p:cNvSpPr>
              <a:spLocks noChangeShapeType="1"/>
            </p:cNvSpPr>
            <p:nvPr/>
          </p:nvSpPr>
          <p:spPr bwMode="auto">
            <a:xfrm flipV="1">
              <a:off x="1428" y="10898"/>
              <a:ext cx="4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1600">
                <a:latin typeface="Arial"/>
                <a:cs typeface="Arial"/>
              </a:endParaRPr>
            </a:p>
          </p:txBody>
        </p:sp>
        <p:sp>
          <p:nvSpPr>
            <p:cNvPr id="39" name="Line 36"/>
            <p:cNvSpPr>
              <a:spLocks noChangeShapeType="1"/>
            </p:cNvSpPr>
            <p:nvPr/>
          </p:nvSpPr>
          <p:spPr bwMode="auto">
            <a:xfrm flipV="1">
              <a:off x="1413" y="11978"/>
              <a:ext cx="4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1600">
                <a:latin typeface="Arial"/>
                <a:cs typeface="Arial"/>
              </a:endParaRPr>
            </a:p>
          </p:txBody>
        </p:sp>
        <p:sp>
          <p:nvSpPr>
            <p:cNvPr id="40" name="Line 37"/>
            <p:cNvSpPr>
              <a:spLocks noChangeShapeType="1"/>
            </p:cNvSpPr>
            <p:nvPr/>
          </p:nvSpPr>
          <p:spPr bwMode="auto">
            <a:xfrm flipV="1">
              <a:off x="1413" y="11423"/>
              <a:ext cx="4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1600">
                <a:latin typeface="Arial"/>
                <a:cs typeface="Arial"/>
              </a:endParaRPr>
            </a:p>
          </p:txBody>
        </p:sp>
        <p:sp>
          <p:nvSpPr>
            <p:cNvPr id="41" name="Line 38"/>
            <p:cNvSpPr>
              <a:spLocks noChangeShapeType="1"/>
            </p:cNvSpPr>
            <p:nvPr/>
          </p:nvSpPr>
          <p:spPr bwMode="auto">
            <a:xfrm flipV="1">
              <a:off x="1443" y="13027"/>
              <a:ext cx="4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1600">
                <a:latin typeface="Arial"/>
                <a:cs typeface="Arial"/>
              </a:endParaRPr>
            </a:p>
          </p:txBody>
        </p:sp>
        <p:sp>
          <p:nvSpPr>
            <p:cNvPr id="42" name="Line 39"/>
            <p:cNvSpPr>
              <a:spLocks noChangeShapeType="1"/>
            </p:cNvSpPr>
            <p:nvPr/>
          </p:nvSpPr>
          <p:spPr bwMode="auto">
            <a:xfrm flipV="1">
              <a:off x="1413" y="12534"/>
              <a:ext cx="4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1600">
                <a:latin typeface="Arial"/>
                <a:cs typeface="Arial"/>
              </a:endParaRPr>
            </a:p>
          </p:txBody>
        </p:sp>
        <p:sp>
          <p:nvSpPr>
            <p:cNvPr id="43" name="Line 40"/>
            <p:cNvSpPr>
              <a:spLocks noChangeShapeType="1"/>
            </p:cNvSpPr>
            <p:nvPr/>
          </p:nvSpPr>
          <p:spPr bwMode="auto">
            <a:xfrm flipV="1">
              <a:off x="1428" y="14498"/>
              <a:ext cx="4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1600">
                <a:latin typeface="Arial"/>
                <a:cs typeface="Arial"/>
              </a:endParaRPr>
            </a:p>
          </p:txBody>
        </p:sp>
        <p:sp>
          <p:nvSpPr>
            <p:cNvPr id="44" name="Line 41"/>
            <p:cNvSpPr>
              <a:spLocks noChangeShapeType="1"/>
            </p:cNvSpPr>
            <p:nvPr/>
          </p:nvSpPr>
          <p:spPr bwMode="auto">
            <a:xfrm flipV="1">
              <a:off x="1443" y="13688"/>
              <a:ext cx="4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1600">
                <a:latin typeface="Arial"/>
                <a:cs typeface="Arial"/>
              </a:endParaRPr>
            </a:p>
          </p:txBody>
        </p:sp>
        <p:sp>
          <p:nvSpPr>
            <p:cNvPr id="45" name="Line 42"/>
            <p:cNvSpPr>
              <a:spLocks noChangeShapeType="1"/>
            </p:cNvSpPr>
            <p:nvPr/>
          </p:nvSpPr>
          <p:spPr bwMode="auto">
            <a:xfrm flipH="1">
              <a:off x="5673" y="9128"/>
              <a:ext cx="6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1600">
                <a:latin typeface="Arial"/>
                <a:cs typeface="Arial"/>
              </a:endParaRPr>
            </a:p>
          </p:txBody>
        </p:sp>
        <p:sp>
          <p:nvSpPr>
            <p:cNvPr id="46" name="Line 43"/>
            <p:cNvSpPr>
              <a:spLocks noChangeShapeType="1"/>
            </p:cNvSpPr>
            <p:nvPr/>
          </p:nvSpPr>
          <p:spPr bwMode="auto">
            <a:xfrm flipH="1">
              <a:off x="8208" y="9113"/>
              <a:ext cx="6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1600">
                <a:latin typeface="Arial"/>
                <a:cs typeface="Arial"/>
              </a:endParaRPr>
            </a:p>
          </p:txBody>
        </p:sp>
        <p:sp>
          <p:nvSpPr>
            <p:cNvPr id="47" name="Line 44"/>
            <p:cNvSpPr>
              <a:spLocks noChangeShapeType="1"/>
            </p:cNvSpPr>
            <p:nvPr/>
          </p:nvSpPr>
          <p:spPr bwMode="auto">
            <a:xfrm>
              <a:off x="5703" y="9113"/>
              <a:ext cx="0" cy="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1600">
                <a:latin typeface="Arial"/>
                <a:cs typeface="Arial"/>
              </a:endParaRPr>
            </a:p>
          </p:txBody>
        </p:sp>
        <p:sp>
          <p:nvSpPr>
            <p:cNvPr id="48" name="Line 45"/>
            <p:cNvSpPr>
              <a:spLocks noChangeShapeType="1"/>
            </p:cNvSpPr>
            <p:nvPr/>
          </p:nvSpPr>
          <p:spPr bwMode="auto">
            <a:xfrm>
              <a:off x="8898" y="9113"/>
              <a:ext cx="0" cy="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1600">
                <a:latin typeface="Arial"/>
                <a:cs typeface="Arial"/>
              </a:endParaRPr>
            </a:p>
          </p:txBody>
        </p:sp>
        <p:sp>
          <p:nvSpPr>
            <p:cNvPr id="49" name="Line 46"/>
            <p:cNvSpPr>
              <a:spLocks noChangeShapeType="1"/>
            </p:cNvSpPr>
            <p:nvPr/>
          </p:nvSpPr>
          <p:spPr bwMode="auto">
            <a:xfrm flipV="1">
              <a:off x="4728" y="9878"/>
              <a:ext cx="3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1600">
                <a:latin typeface="Arial"/>
                <a:cs typeface="Arial"/>
              </a:endParaRPr>
            </a:p>
          </p:txBody>
        </p:sp>
        <p:sp>
          <p:nvSpPr>
            <p:cNvPr id="50" name="Line 47"/>
            <p:cNvSpPr>
              <a:spLocks noChangeShapeType="1"/>
            </p:cNvSpPr>
            <p:nvPr/>
          </p:nvSpPr>
          <p:spPr bwMode="auto">
            <a:xfrm flipV="1">
              <a:off x="10268" y="9934"/>
              <a:ext cx="34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1600">
                <a:latin typeface="Arial"/>
                <a:cs typeface="Arial"/>
              </a:endParaRPr>
            </a:p>
          </p:txBody>
        </p:sp>
        <p:sp>
          <p:nvSpPr>
            <p:cNvPr id="51" name="Line 48"/>
            <p:cNvSpPr>
              <a:spLocks noChangeShapeType="1"/>
            </p:cNvSpPr>
            <p:nvPr/>
          </p:nvSpPr>
          <p:spPr bwMode="auto">
            <a:xfrm flipV="1">
              <a:off x="4728" y="9833"/>
              <a:ext cx="0" cy="5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1600">
                <a:latin typeface="Arial"/>
                <a:cs typeface="Arial"/>
              </a:endParaRPr>
            </a:p>
          </p:txBody>
        </p:sp>
        <p:sp>
          <p:nvSpPr>
            <p:cNvPr id="52" name="Line 49"/>
            <p:cNvSpPr>
              <a:spLocks noChangeShapeType="1"/>
            </p:cNvSpPr>
            <p:nvPr/>
          </p:nvSpPr>
          <p:spPr bwMode="auto">
            <a:xfrm flipV="1">
              <a:off x="4758" y="10538"/>
              <a:ext cx="33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1600">
                <a:latin typeface="Arial"/>
                <a:cs typeface="Arial"/>
              </a:endParaRPr>
            </a:p>
          </p:txBody>
        </p:sp>
        <p:sp>
          <p:nvSpPr>
            <p:cNvPr id="53" name="Line 50"/>
            <p:cNvSpPr>
              <a:spLocks noChangeShapeType="1"/>
            </p:cNvSpPr>
            <p:nvPr/>
          </p:nvSpPr>
          <p:spPr bwMode="auto">
            <a:xfrm flipV="1">
              <a:off x="4728" y="10988"/>
              <a:ext cx="33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1600">
                <a:latin typeface="Arial"/>
                <a:cs typeface="Arial"/>
              </a:endParaRPr>
            </a:p>
          </p:txBody>
        </p:sp>
        <p:sp>
          <p:nvSpPr>
            <p:cNvPr id="54" name="Line 51"/>
            <p:cNvSpPr>
              <a:spLocks noChangeShapeType="1"/>
            </p:cNvSpPr>
            <p:nvPr/>
          </p:nvSpPr>
          <p:spPr bwMode="auto">
            <a:xfrm flipV="1">
              <a:off x="4788" y="11453"/>
              <a:ext cx="33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1600">
                <a:latin typeface="Arial"/>
                <a:cs typeface="Arial"/>
              </a:endParaRPr>
            </a:p>
          </p:txBody>
        </p:sp>
        <p:sp>
          <p:nvSpPr>
            <p:cNvPr id="55" name="Line 52"/>
            <p:cNvSpPr>
              <a:spLocks noChangeShapeType="1"/>
            </p:cNvSpPr>
            <p:nvPr/>
          </p:nvSpPr>
          <p:spPr bwMode="auto">
            <a:xfrm flipV="1">
              <a:off x="4758" y="11963"/>
              <a:ext cx="33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1600">
                <a:latin typeface="Arial"/>
                <a:cs typeface="Arial"/>
              </a:endParaRPr>
            </a:p>
          </p:txBody>
        </p:sp>
        <p:sp>
          <p:nvSpPr>
            <p:cNvPr id="56" name="Line 53"/>
            <p:cNvSpPr>
              <a:spLocks noChangeShapeType="1"/>
            </p:cNvSpPr>
            <p:nvPr/>
          </p:nvSpPr>
          <p:spPr bwMode="auto">
            <a:xfrm flipV="1">
              <a:off x="4728" y="12474"/>
              <a:ext cx="33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1600">
                <a:latin typeface="Arial"/>
                <a:cs typeface="Arial"/>
              </a:endParaRPr>
            </a:p>
          </p:txBody>
        </p:sp>
        <p:sp>
          <p:nvSpPr>
            <p:cNvPr id="57" name="Line 54"/>
            <p:cNvSpPr>
              <a:spLocks noChangeShapeType="1"/>
            </p:cNvSpPr>
            <p:nvPr/>
          </p:nvSpPr>
          <p:spPr bwMode="auto">
            <a:xfrm flipV="1">
              <a:off x="4773" y="13268"/>
              <a:ext cx="33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1600">
                <a:latin typeface="Arial"/>
                <a:cs typeface="Arial"/>
              </a:endParaRPr>
            </a:p>
          </p:txBody>
        </p:sp>
        <p:sp>
          <p:nvSpPr>
            <p:cNvPr id="58" name="Line 55"/>
            <p:cNvSpPr>
              <a:spLocks noChangeShapeType="1"/>
            </p:cNvSpPr>
            <p:nvPr/>
          </p:nvSpPr>
          <p:spPr bwMode="auto">
            <a:xfrm flipV="1">
              <a:off x="4788" y="13898"/>
              <a:ext cx="33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1600">
                <a:latin typeface="Arial"/>
                <a:cs typeface="Arial"/>
              </a:endParaRPr>
            </a:p>
          </p:txBody>
        </p:sp>
        <p:sp>
          <p:nvSpPr>
            <p:cNvPr id="59" name="Line 56"/>
            <p:cNvSpPr>
              <a:spLocks noChangeShapeType="1"/>
            </p:cNvSpPr>
            <p:nvPr/>
          </p:nvSpPr>
          <p:spPr bwMode="auto">
            <a:xfrm flipV="1">
              <a:off x="4758" y="14438"/>
              <a:ext cx="33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1600">
                <a:latin typeface="Arial"/>
                <a:cs typeface="Arial"/>
              </a:endParaRPr>
            </a:p>
          </p:txBody>
        </p:sp>
        <p:sp>
          <p:nvSpPr>
            <p:cNvPr id="60" name="Line 57"/>
            <p:cNvSpPr>
              <a:spLocks noChangeShapeType="1"/>
            </p:cNvSpPr>
            <p:nvPr/>
          </p:nvSpPr>
          <p:spPr bwMode="auto">
            <a:xfrm flipV="1">
              <a:off x="4773" y="14948"/>
              <a:ext cx="33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1600">
                <a:latin typeface="Arial"/>
                <a:cs typeface="Arial"/>
              </a:endParaRPr>
            </a:p>
          </p:txBody>
        </p:sp>
        <p:sp>
          <p:nvSpPr>
            <p:cNvPr id="61" name="Line 58"/>
            <p:cNvSpPr>
              <a:spLocks noChangeShapeType="1"/>
            </p:cNvSpPr>
            <p:nvPr/>
          </p:nvSpPr>
          <p:spPr bwMode="auto">
            <a:xfrm flipH="1" flipV="1">
              <a:off x="10616" y="9889"/>
              <a:ext cx="0" cy="14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1600">
                <a:latin typeface="Arial"/>
                <a:cs typeface="Arial"/>
              </a:endParaRPr>
            </a:p>
          </p:txBody>
        </p:sp>
        <p:sp>
          <p:nvSpPr>
            <p:cNvPr id="62" name="Line 59"/>
            <p:cNvSpPr>
              <a:spLocks noChangeShapeType="1"/>
            </p:cNvSpPr>
            <p:nvPr/>
          </p:nvSpPr>
          <p:spPr bwMode="auto">
            <a:xfrm flipH="1" flipV="1">
              <a:off x="10385" y="10594"/>
              <a:ext cx="25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1600">
                <a:latin typeface="Arial"/>
                <a:cs typeface="Arial"/>
              </a:endParaRPr>
            </a:p>
          </p:txBody>
        </p:sp>
        <p:sp>
          <p:nvSpPr>
            <p:cNvPr id="63" name="Line 60"/>
            <p:cNvSpPr>
              <a:spLocks noChangeShapeType="1"/>
            </p:cNvSpPr>
            <p:nvPr/>
          </p:nvSpPr>
          <p:spPr bwMode="auto">
            <a:xfrm flipH="1" flipV="1">
              <a:off x="10385" y="11314"/>
              <a:ext cx="25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1600">
                <a:latin typeface="Arial"/>
                <a:cs typeface="Arial"/>
              </a:endParaRPr>
            </a:p>
          </p:txBody>
        </p:sp>
        <p:sp>
          <p:nvSpPr>
            <p:cNvPr id="64" name="Rectangle 61"/>
            <p:cNvSpPr>
              <a:spLocks noChangeArrowheads="1"/>
            </p:cNvSpPr>
            <p:nvPr/>
          </p:nvSpPr>
          <p:spPr bwMode="auto">
            <a:xfrm>
              <a:off x="1878" y="14846"/>
              <a:ext cx="2340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1" lang="ru-RU" sz="16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ÇlÇr ñæí©" charset="0"/>
                  <a:cs typeface="Arial"/>
                </a:rPr>
                <a:t>Логические методы</a:t>
              </a:r>
              <a:endParaRPr kumimoji="1" lang="ru-RU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Arial" charset="0"/>
                <a:cs typeface="Arial"/>
              </a:endParaRPr>
            </a:p>
          </p:txBody>
        </p:sp>
        <p:sp>
          <p:nvSpPr>
            <p:cNvPr id="65" name="Line 62"/>
            <p:cNvSpPr>
              <a:spLocks noChangeShapeType="1"/>
            </p:cNvSpPr>
            <p:nvPr/>
          </p:nvSpPr>
          <p:spPr bwMode="auto">
            <a:xfrm flipV="1">
              <a:off x="1428" y="15008"/>
              <a:ext cx="4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sz="1600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09977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520</Words>
  <Application>Microsoft Macintosh PowerPoint</Application>
  <PresentationFormat>Экран (4:3)</PresentationFormat>
  <Paragraphs>72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Составляющие государственного и корпоративного налогового менеджмента </vt:lpstr>
      <vt:lpstr>Функции государственного налогового менеджмента </vt:lpstr>
      <vt:lpstr>Состав государственного налогового менеджмента </vt:lpstr>
      <vt:lpstr>Налоговый контроль – это установленный законодательством процессуальный порядок осуществления мероприятий по контролю (надзору) за действиями налогоплательщиков, связанными с ведением налогового учета и уплатой налогов и сборов в бюджеты и государственные целевые фонды </vt:lpstr>
      <vt:lpstr>Формы налогового контроля – предусмотренные законодательством способы осуществления органами налогового контроля контрольных мероприятий в отношении оценки правильности ведения налогового учета и уплаты налогов и сборов в бюджеты и государственные целевые фонды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Составляющие государственного и корпоративного налогового менеджмента </dc:title>
  <dc:creator>MacUser</dc:creator>
  <cp:lastModifiedBy>MacUser</cp:lastModifiedBy>
  <cp:revision>8</cp:revision>
  <dcterms:created xsi:type="dcterms:W3CDTF">2013-09-16T06:12:00Z</dcterms:created>
  <dcterms:modified xsi:type="dcterms:W3CDTF">2013-09-16T07:21:08Z</dcterms:modified>
</cp:coreProperties>
</file>