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58" r:id="rId5"/>
    <p:sldId id="259" r:id="rId6"/>
    <p:sldId id="280" r:id="rId7"/>
    <p:sldId id="274" r:id="rId8"/>
    <p:sldId id="273" r:id="rId9"/>
    <p:sldId id="272" r:id="rId10"/>
    <p:sldId id="260" r:id="rId11"/>
    <p:sldId id="278" r:id="rId12"/>
    <p:sldId id="279" r:id="rId13"/>
    <p:sldId id="261" r:id="rId14"/>
    <p:sldId id="262" r:id="rId15"/>
    <p:sldId id="281" r:id="rId16"/>
    <p:sldId id="282" r:id="rId17"/>
    <p:sldId id="283" r:id="rId18"/>
    <p:sldId id="284" r:id="rId19"/>
    <p:sldId id="285" r:id="rId20"/>
    <p:sldId id="286" r:id="rId21"/>
    <p:sldId id="287" r:id="rId22"/>
    <p:sldId id="288" r:id="rId23"/>
    <p:sldId id="289" r:id="rId24"/>
    <p:sldId id="290" r:id="rId25"/>
    <p:sldId id="291"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FF"/>
            </a:gs>
            <a:gs pos="5000">
              <a:srgbClr val="85C2FF"/>
            </a:gs>
            <a:gs pos="70000">
              <a:srgbClr val="C4D6EB"/>
            </a:gs>
            <a:gs pos="100000">
              <a:srgbClr val="FFEBFA"/>
            </a:gs>
          </a:gsLst>
          <a:lin ang="162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22.03.2023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zakon.rada.gov.ua/laws/show/450-2012-%D0%BF" TargetMode="External"/><Relationship Id="rId2" Type="http://schemas.openxmlformats.org/officeDocument/2006/relationships/hyperlink" Target="https://zakon.rada.gov.ua/laws/show/1120-2000-%D0%BF"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zakon.rada.gov.ua/laws/show/ru/427-2012-%D0%BF#n1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zakon.rada.gov.ua/laws/show/4495-17#n3406"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zakon.rada.gov.ua/laws/show/z0549-20#n25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zakon.rada.gov.ua/laws/show/4495-17#n5976" TargetMode="External"/><Relationship Id="rId2" Type="http://schemas.openxmlformats.org/officeDocument/2006/relationships/hyperlink" Target="https://zakon.rada.gov.ua/laws/show/4495-17#n5972" TargetMode="External"/><Relationship Id="rId1" Type="http://schemas.openxmlformats.org/officeDocument/2006/relationships/slideLayout" Target="../slideLayouts/slideLayout2.xml"/><Relationship Id="rId5" Type="http://schemas.openxmlformats.org/officeDocument/2006/relationships/hyperlink" Target="https://zakon.rada.gov.ua/laws/show/4495-17#n5984" TargetMode="External"/><Relationship Id="rId4" Type="http://schemas.openxmlformats.org/officeDocument/2006/relationships/hyperlink" Target="https://zakon.rada.gov.ua/laws/show/4495-17#n5980"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zakon.rada.gov.ua/laws/show/4495-17#n5984"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zakon.rada.gov.ua/laws/show/2042-19#n757"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zakon.rada.gov.ua/laws/show/50-2001-%D0%BF" TargetMode="External"/><Relationship Id="rId2" Type="http://schemas.openxmlformats.org/officeDocument/2006/relationships/hyperlink" Target="https://zakon.rada.gov.ua/laws/show/1393-14"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zakon.rada.gov.ua/laws/show/450-2012-%D0%BF#n21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8064896" cy="461665"/>
          </a:xfrm>
          <a:prstGeom prst="rect">
            <a:avLst/>
          </a:prstGeom>
          <a:noFill/>
        </p:spPr>
        <p:txBody>
          <a:bodyPr wrap="square" rtlCol="0">
            <a:spAutoFit/>
          </a:bodyPr>
          <a:lstStyle/>
          <a:p>
            <a:pPr algn="ctr"/>
            <a:r>
              <a:rPr lang="uk-UA" sz="2400" b="1" dirty="0" smtClean="0">
                <a:solidFill>
                  <a:srgbClr val="7030A0"/>
                </a:solidFill>
              </a:rPr>
              <a:t>Тема 5. Митний режим знищення або руйнування </a:t>
            </a:r>
            <a:endParaRPr lang="en-US" sz="2400" b="1" dirty="0">
              <a:solidFill>
                <a:srgbClr val="7030A0"/>
              </a:solidFill>
            </a:endParaRPr>
          </a:p>
        </p:txBody>
      </p:sp>
      <p:sp>
        <p:nvSpPr>
          <p:cNvPr id="5" name="TextBox 4"/>
          <p:cNvSpPr txBox="1"/>
          <p:nvPr/>
        </p:nvSpPr>
        <p:spPr>
          <a:xfrm>
            <a:off x="611560" y="1700808"/>
            <a:ext cx="7848872" cy="2031325"/>
          </a:xfrm>
          <a:prstGeom prst="rect">
            <a:avLst/>
          </a:prstGeom>
          <a:noFill/>
        </p:spPr>
        <p:txBody>
          <a:bodyPr wrap="square" rtlCol="0">
            <a:spAutoFit/>
          </a:bodyPr>
          <a:lstStyle/>
          <a:p>
            <a:r>
              <a:rPr lang="uk-UA" b="1" dirty="0" smtClean="0">
                <a:solidFill>
                  <a:schemeClr val="accent6">
                    <a:lumMod val="75000"/>
                  </a:schemeClr>
                </a:solidFill>
              </a:rPr>
              <a:t>Питання: </a:t>
            </a:r>
          </a:p>
          <a:p>
            <a:endParaRPr lang="uk-UA" b="1" dirty="0" smtClean="0">
              <a:solidFill>
                <a:schemeClr val="accent6">
                  <a:lumMod val="75000"/>
                </a:schemeClr>
              </a:solidFill>
            </a:endParaRPr>
          </a:p>
          <a:p>
            <a:r>
              <a:rPr lang="uk-UA" b="1" dirty="0" smtClean="0">
                <a:solidFill>
                  <a:schemeClr val="accent6">
                    <a:lumMod val="75000"/>
                  </a:schemeClr>
                </a:solidFill>
              </a:rPr>
              <a:t>Умови поміщення товарів у митний режим знищення або руйнування</a:t>
            </a:r>
          </a:p>
          <a:p>
            <a:r>
              <a:rPr lang="uk-UA" b="1" dirty="0" smtClean="0">
                <a:solidFill>
                  <a:schemeClr val="accent6">
                    <a:lumMod val="75000"/>
                  </a:schemeClr>
                </a:solidFill>
              </a:rPr>
              <a:t>Умови знищення або руйнування окремих категорій товарів</a:t>
            </a:r>
          </a:p>
          <a:p>
            <a:r>
              <a:rPr lang="uk-UA" b="1" dirty="0" smtClean="0">
                <a:solidFill>
                  <a:schemeClr val="accent6">
                    <a:lumMod val="75000"/>
                  </a:schemeClr>
                </a:solidFill>
              </a:rPr>
              <a:t>Митні формальності </a:t>
            </a:r>
          </a:p>
          <a:p>
            <a:r>
              <a:rPr lang="uk-UA" b="1" dirty="0" smtClean="0">
                <a:solidFill>
                  <a:schemeClr val="accent6">
                    <a:lumMod val="75000"/>
                  </a:schemeClr>
                </a:solidFill>
              </a:rPr>
              <a:t>Завершення митного режиму знищення або руйнування</a:t>
            </a:r>
          </a:p>
          <a:p>
            <a:r>
              <a:rPr lang="uk-UA" b="1" dirty="0" smtClean="0">
                <a:solidFill>
                  <a:schemeClr val="accent6">
                    <a:lumMod val="75000"/>
                  </a:schemeClr>
                </a:solidFill>
              </a:rPr>
              <a:t>Податкові наслідки </a:t>
            </a:r>
            <a:endParaRPr lang="uk-UA" b="1" dirty="0">
              <a:solidFill>
                <a:schemeClr val="accent6">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74345"/>
            <a:ext cx="8352928" cy="6186309"/>
          </a:xfrm>
          <a:prstGeom prst="rect">
            <a:avLst/>
          </a:prstGeom>
        </p:spPr>
        <p:txBody>
          <a:bodyPr wrap="square">
            <a:spAutoFit/>
          </a:bodyPr>
          <a:lstStyle/>
          <a:p>
            <a:pPr indent="457200" algn="just"/>
            <a:r>
              <a:rPr lang="uk-UA" dirty="0" smtClean="0"/>
              <a:t>Залишки, що утворилися в результаті знищення або руйнування товарів, у тому числі складові товару, які не були знищені або зруйновані підлягають поміщенню протягом 10 днів від дати знищення товарів у відповідний митний режим як іноземні товари, які перебувають під митним контролем.</a:t>
            </a:r>
          </a:p>
          <a:p>
            <a:pPr indent="457200" algn="just"/>
            <a:endParaRPr lang="uk-UA" dirty="0" smtClean="0"/>
          </a:p>
          <a:p>
            <a:pPr indent="457200" algn="just"/>
            <a:r>
              <a:rPr lang="uk-UA" dirty="0" smtClean="0"/>
              <a:t>Відходи, що утворилися в результаті знищення або руйнування товарів і не мають господарської цінності та не можуть бути утилізовані, підлягають видаленню як українські товари підприємством, яке здійснило операції зі знищення (руйнування) товарів.</a:t>
            </a:r>
          </a:p>
          <a:p>
            <a:pPr indent="457200" algn="just"/>
            <a:endParaRPr lang="uk-UA" dirty="0" smtClean="0"/>
          </a:p>
          <a:p>
            <a:pPr indent="457200" algn="just"/>
            <a:r>
              <a:rPr lang="uk-UA" dirty="0" smtClean="0"/>
              <a:t>Відходи, що утворились унаслідок знищення (руйнування) товарів та підлягають видаленню підприємством, яке здійснило операції зі знищення (руйнування) товарів, перебувають під митним контролем </a:t>
            </a:r>
            <a:r>
              <a:rPr lang="uk-UA" b="1" dirty="0" smtClean="0">
                <a:solidFill>
                  <a:srgbClr val="FF0000"/>
                </a:solidFill>
              </a:rPr>
              <a:t>до моменту </a:t>
            </a:r>
            <a:r>
              <a:rPr lang="uk-UA" dirty="0" smtClean="0"/>
              <a:t>подання цим підприємством митниці документів, що підтверджують видалення цих відходів шляхом виконання операцій, зазначених у позиціях D 1-D 15 розділу А додатка 1 до </a:t>
            </a:r>
            <a:r>
              <a:rPr lang="uk-UA" u="sng" dirty="0" smtClean="0">
                <a:hlinkClick r:id="rId2"/>
              </a:rPr>
              <a:t>Положення про контроль за транскордонними перевезеннями небезпечних відходів та їх утилізацією/видаленням</a:t>
            </a:r>
            <a:r>
              <a:rPr lang="uk-UA" dirty="0" smtClean="0"/>
              <a:t>, затвердженого постановою КМУ від 13.07.2000 року № 1120. </a:t>
            </a:r>
          </a:p>
          <a:p>
            <a:pPr indent="457200" algn="just"/>
            <a:endParaRPr lang="uk-UA" dirty="0" smtClean="0"/>
          </a:p>
          <a:p>
            <a:pPr indent="457200" algn="just"/>
            <a:r>
              <a:rPr lang="uk-UA" dirty="0" smtClean="0"/>
              <a:t>Документи, які підтверджують видалення відходів, долучаються до відповідної </a:t>
            </a:r>
            <a:r>
              <a:rPr lang="uk-UA" u="sng" dirty="0" err="1" smtClean="0">
                <a:hlinkClick r:id="rId3"/>
              </a:rPr>
              <a:t>МД</a:t>
            </a:r>
            <a:r>
              <a:rPr lang="uk-UA" dirty="0" smtClean="0"/>
              <a:t>, за якою було здійснено випуск товарів у митний режим знищення або руйнування.</a:t>
            </a:r>
            <a:endParaRPr lang="uk-U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1844824"/>
            <a:ext cx="8424936" cy="2031325"/>
          </a:xfrm>
          <a:prstGeom prst="rect">
            <a:avLst/>
          </a:prstGeom>
        </p:spPr>
        <p:txBody>
          <a:bodyPr wrap="square">
            <a:spAutoFit/>
          </a:bodyPr>
          <a:lstStyle/>
          <a:p>
            <a:pPr indent="457200" algn="just"/>
            <a:r>
              <a:rPr lang="uk-UA" dirty="0" smtClean="0"/>
              <a:t>Якщо товари, які передбачається знищити або зруйнувати, можуть бути поміщені у митний режим відмови на користь держави, митний орган з урахуванням положень </a:t>
            </a:r>
            <a:r>
              <a:rPr lang="uk-UA" dirty="0" smtClean="0">
                <a:hlinkClick r:id="rId2"/>
              </a:rPr>
              <a:t>Переліку товарів, які не можуть бути поміщені у митний режим відмови на користь держави</a:t>
            </a:r>
            <a:r>
              <a:rPr lang="uk-UA" dirty="0" smtClean="0"/>
              <a:t>, затвердженого постановою Кабінету Міністрів України від 21 травня 2012 року № 427, письмово пропонує заявнику обрати цей митний режим. За згодою Декларанта з пропозицією митного органу ці товари поміщуються в митний режим відмови на користь держави.</a:t>
            </a:r>
            <a:endParaRPr lang="uk-UA" dirty="0"/>
          </a:p>
        </p:txBody>
      </p:sp>
    </p:spTree>
    <p:extLst>
      <p:ext uri="{BB962C8B-B14F-4D97-AF65-F5344CB8AC3E}">
        <p14:creationId xmlns:p14="http://schemas.microsoft.com/office/powerpoint/2010/main" val="3092961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591776"/>
            <a:ext cx="4267671" cy="5904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652471"/>
            <a:ext cx="4374942" cy="5875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8107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8424936" cy="923330"/>
          </a:xfrm>
          <a:prstGeom prst="rect">
            <a:avLst/>
          </a:prstGeom>
        </p:spPr>
        <p:txBody>
          <a:bodyPr wrap="square">
            <a:spAutoFit/>
          </a:bodyPr>
          <a:lstStyle/>
          <a:p>
            <a:pPr indent="457200" algn="just"/>
            <a:r>
              <a:rPr lang="uk-UA" b="1" dirty="0" smtClean="0">
                <a:solidFill>
                  <a:srgbClr val="009900"/>
                </a:solidFill>
              </a:rPr>
              <a:t>Митний режим знищення або руйнування завершується </a:t>
            </a:r>
            <a:r>
              <a:rPr lang="uk-UA" dirty="0" smtClean="0"/>
              <a:t>після виконання операцій із знищення або руйнування товарів та декларування у відповідний митний режим їх залишків.</a:t>
            </a:r>
            <a:endParaRPr lang="uk-UA" dirty="0"/>
          </a:p>
        </p:txBody>
      </p:sp>
      <p:sp>
        <p:nvSpPr>
          <p:cNvPr id="3" name="Прямоугольник 2"/>
          <p:cNvSpPr/>
          <p:nvPr/>
        </p:nvSpPr>
        <p:spPr>
          <a:xfrm>
            <a:off x="323528" y="1340768"/>
            <a:ext cx="8568952" cy="5078313"/>
          </a:xfrm>
          <a:prstGeom prst="rect">
            <a:avLst/>
          </a:prstGeom>
        </p:spPr>
        <p:txBody>
          <a:bodyPr wrap="square">
            <a:spAutoFit/>
          </a:bodyPr>
          <a:lstStyle/>
          <a:p>
            <a:pPr indent="457200" algn="just"/>
            <a:r>
              <a:rPr lang="uk-UA" dirty="0" smtClean="0"/>
              <a:t>Відповідальність, передбачену цим Кодексом та іншими законодавчими актами України за недотримання умов митного режиму знищення або руйнування, несуть:</a:t>
            </a:r>
          </a:p>
          <a:p>
            <a:pPr indent="457200" algn="just"/>
            <a:endParaRPr lang="uk-UA" dirty="0" smtClean="0"/>
          </a:p>
          <a:p>
            <a:pPr indent="457200" algn="just"/>
            <a:r>
              <a:rPr lang="uk-UA" dirty="0" smtClean="0"/>
              <a:t>1) власник товарів (уповноважена особа) з моменту </a:t>
            </a:r>
            <a:r>
              <a:rPr lang="uk-UA" dirty="0" err="1" smtClean="0"/>
              <a:t>заявлення</a:t>
            </a:r>
            <a:r>
              <a:rPr lang="uk-UA" dirty="0" smtClean="0"/>
              <a:t> товарів у цей митний режим до моменту їх передання підприємству, уповноваженому на знищення (руйнування) відповідних категорій товарів і яке фактично здійснює таке знищення (руйнування), а також з моменту отримання від зазначеного підприємства залишків (відходів) знищення (руйнування), якщо такі залишки утворюються, до моменту завершення митного оформлення цих залишків та видалення відходів відповідно до законодавства України;</a:t>
            </a:r>
          </a:p>
          <a:p>
            <a:pPr indent="457200" algn="just"/>
            <a:endParaRPr lang="uk-UA" dirty="0" smtClean="0"/>
          </a:p>
          <a:p>
            <a:pPr indent="457200" algn="just"/>
            <a:r>
              <a:rPr lang="uk-UA" dirty="0" smtClean="0"/>
              <a:t>2) підприємство, уповноважене на знищення (руйнування) відповідних категорій товарів, з моменту прийняття для знищення (руйнування) товарів, поміщених у митний режим знищення або руйнування, до моменту передання власнику товарів (уповноваженій особі) залишків, якщо вони утворилися в результаті здійснення таких операцій, а в разі якщо залишки за договором передаються у власність цьому підприємству, - до моменту завершення митного оформлення цих залишків у відповідний митний режим.</a:t>
            </a:r>
            <a:endParaRPr lang="uk-U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04664"/>
            <a:ext cx="8208912" cy="430887"/>
          </a:xfrm>
          <a:prstGeom prst="rect">
            <a:avLst/>
          </a:prstGeom>
          <a:noFill/>
        </p:spPr>
        <p:txBody>
          <a:bodyPr wrap="square" rtlCol="0">
            <a:spAutoFit/>
          </a:bodyPr>
          <a:lstStyle/>
          <a:p>
            <a:pPr algn="ctr"/>
            <a:r>
              <a:rPr lang="uk-UA" sz="2200" b="1" dirty="0" smtClean="0">
                <a:solidFill>
                  <a:srgbClr val="0000FF"/>
                </a:solidFill>
              </a:rPr>
              <a:t>Податкові наслідки </a:t>
            </a:r>
            <a:endParaRPr lang="en-US" sz="2200" b="1" dirty="0">
              <a:solidFill>
                <a:srgbClr val="0000FF"/>
              </a:solidFill>
            </a:endParaRPr>
          </a:p>
        </p:txBody>
      </p:sp>
      <p:sp>
        <p:nvSpPr>
          <p:cNvPr id="3" name="TextBox 2"/>
          <p:cNvSpPr txBox="1"/>
          <p:nvPr/>
        </p:nvSpPr>
        <p:spPr>
          <a:xfrm>
            <a:off x="251520" y="1556792"/>
            <a:ext cx="8640960" cy="3416320"/>
          </a:xfrm>
          <a:prstGeom prst="rect">
            <a:avLst/>
          </a:prstGeom>
          <a:noFill/>
        </p:spPr>
        <p:txBody>
          <a:bodyPr wrap="square" rtlCol="0">
            <a:spAutoFit/>
          </a:bodyPr>
          <a:lstStyle/>
          <a:p>
            <a:pPr indent="457200" algn="just"/>
            <a:r>
              <a:rPr lang="uk-UA" dirty="0" smtClean="0"/>
              <a:t>За умови дотримання вимог та обмежень застосовується умовне повне звільнення від оподаткування </a:t>
            </a:r>
            <a:r>
              <a:rPr lang="uk-UA" b="1" i="1" dirty="0" smtClean="0"/>
              <a:t>ввізним митом</a:t>
            </a:r>
            <a:r>
              <a:rPr lang="uk-UA" dirty="0" smtClean="0"/>
              <a:t> (стаття 284 </a:t>
            </a:r>
            <a:r>
              <a:rPr lang="uk-UA" dirty="0" err="1" smtClean="0"/>
              <a:t>МКУ</a:t>
            </a:r>
            <a:r>
              <a:rPr lang="uk-UA" dirty="0" smtClean="0"/>
              <a:t>) – до товарів, поміщених у митний режим </a:t>
            </a:r>
            <a:r>
              <a:rPr lang="uk-UA" b="1" dirty="0" smtClean="0">
                <a:solidFill>
                  <a:srgbClr val="0000FF"/>
                </a:solidFill>
              </a:rPr>
              <a:t>знищення або руйнування.</a:t>
            </a:r>
            <a:endParaRPr lang="en-US" b="1" dirty="0" smtClean="0">
              <a:solidFill>
                <a:srgbClr val="0000FF"/>
              </a:solidFill>
            </a:endParaRPr>
          </a:p>
          <a:p>
            <a:pPr indent="457200" algn="just"/>
            <a:endParaRPr lang="uk-UA" b="1" dirty="0" smtClean="0"/>
          </a:p>
          <a:p>
            <a:pPr indent="457200" algn="just"/>
            <a:r>
              <a:rPr lang="uk-UA" b="1" dirty="0" smtClean="0"/>
              <a:t>ПДВ – (пп. </a:t>
            </a:r>
            <a:r>
              <a:rPr lang="uk-UA" dirty="0" smtClean="0"/>
              <a:t>206.14 </a:t>
            </a:r>
            <a:r>
              <a:rPr lang="uk-UA" dirty="0" err="1" smtClean="0"/>
              <a:t>ПКУ</a:t>
            </a:r>
            <a:r>
              <a:rPr lang="uk-UA" dirty="0" smtClean="0"/>
              <a:t>). До операцій із ввезення товарів у митному режимі знищення або руйнування застосовується умовне повне звільнення від оподаткування. </a:t>
            </a:r>
            <a:endParaRPr lang="en-US" dirty="0" smtClean="0"/>
          </a:p>
          <a:p>
            <a:pPr indent="457200" algn="just"/>
            <a:endParaRPr lang="uk-UA" b="1" dirty="0" smtClean="0"/>
          </a:p>
          <a:p>
            <a:pPr indent="457200" algn="just"/>
            <a:r>
              <a:rPr lang="uk-UA" b="1" dirty="0" smtClean="0"/>
              <a:t>Звільняються від оподаткування акцизним податком </a:t>
            </a:r>
            <a:r>
              <a:rPr lang="uk-UA" dirty="0" smtClean="0"/>
              <a:t>(213.3.3 </a:t>
            </a:r>
            <a:r>
              <a:rPr lang="uk-UA" dirty="0" err="1" smtClean="0"/>
              <a:t>ПКУ</a:t>
            </a:r>
            <a:r>
              <a:rPr lang="uk-UA" dirty="0" smtClean="0"/>
              <a:t>) - ввезення підакцизних товарів (продукції) з-за меж митної території України на митну територію України, якщо при цьому згідно із законом не справляється ПДВ у зв’язку з розміщенням товарів (продукції) у митний режим </a:t>
            </a:r>
            <a:r>
              <a:rPr lang="uk-UA" b="1" i="1" dirty="0" smtClean="0"/>
              <a:t>знищення або руйнування</a:t>
            </a:r>
            <a:r>
              <a:rPr lang="uk-UA" dirty="0"/>
              <a: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260648"/>
            <a:ext cx="8640960" cy="5078313"/>
          </a:xfrm>
          <a:prstGeom prst="rect">
            <a:avLst/>
          </a:prstGeom>
        </p:spPr>
        <p:txBody>
          <a:bodyPr wrap="square">
            <a:spAutoFit/>
          </a:bodyPr>
          <a:lstStyle/>
          <a:p>
            <a:pPr indent="457200" algn="just"/>
            <a:r>
              <a:rPr lang="uk-UA" smtClean="0"/>
              <a:t>Підприємства, що здійснюють знищення відповідної продукції та обладнання, зобов’язані:</a:t>
            </a:r>
          </a:p>
          <a:p>
            <a:pPr indent="457200" algn="just"/>
            <a:r>
              <a:rPr lang="uk-UA" smtClean="0"/>
              <a:t>забезпечувати систему належних безпечних для здоров’я людини та довкілля умов знищення відповідної продукції, обладнання;</a:t>
            </a:r>
          </a:p>
          <a:p>
            <a:pPr indent="457200" algn="just"/>
            <a:r>
              <a:rPr lang="uk-UA" smtClean="0"/>
              <a:t>мати технічні можливості для знищення відповідної продукції, обладнання;</a:t>
            </a:r>
          </a:p>
          <a:p>
            <a:pPr indent="457200" algn="just"/>
            <a:r>
              <a:rPr lang="uk-UA" smtClean="0"/>
              <a:t>забезпечувати знищення зазначеної продукції та обладнання з додержанням вимог відповідних нормативно-правових актів і нормативних документів;</a:t>
            </a:r>
          </a:p>
          <a:p>
            <a:pPr indent="457200" algn="just"/>
            <a:r>
              <a:rPr lang="uk-UA" smtClean="0"/>
              <a:t>знищувати продукцію, обладнання такими методами, що унеможливлюють подальше відновлення первинних споживчих властивостей продукції, обладнання;</a:t>
            </a:r>
          </a:p>
          <a:p>
            <a:pPr indent="457200" algn="just"/>
            <a:r>
              <a:rPr lang="uk-UA" smtClean="0"/>
              <a:t>вести облік надходження та знищення продукції, обладнання;</a:t>
            </a:r>
          </a:p>
          <a:p>
            <a:pPr indent="457200" algn="just"/>
            <a:r>
              <a:rPr lang="uk-UA" smtClean="0"/>
              <a:t>під час процедури знищення забезпечувати безперешкодний доступ до приміщень, де відбувається знищення, членам комісії, представникам суб’єкта господарювання, зазначеного в цьому пункті, представникам асоціації виробників та/або імпортерів відповідної категорії продукції;</a:t>
            </a:r>
          </a:p>
          <a:p>
            <a:pPr indent="457200" algn="just"/>
            <a:r>
              <a:rPr lang="uk-UA" smtClean="0"/>
              <a:t>забезпечувати контроль за знищенням продукції, обладнання та не допускати несанкціонованого їх використання;</a:t>
            </a:r>
          </a:p>
          <a:p>
            <a:pPr indent="457200" algn="just"/>
            <a:r>
              <a:rPr lang="uk-UA" smtClean="0"/>
              <a:t>забезпечувати відеофіксацію процесу знищення у повному обсязі з наданням доступу до електронної форми відеозапису органу, що здійснив вилучення майна.</a:t>
            </a:r>
            <a:endParaRPr lang="uk-UA"/>
          </a:p>
        </p:txBody>
      </p:sp>
    </p:spTree>
    <p:extLst>
      <p:ext uri="{BB962C8B-B14F-4D97-AF65-F5344CB8AC3E}">
        <p14:creationId xmlns:p14="http://schemas.microsoft.com/office/powerpoint/2010/main" val="2152290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2585323"/>
          </a:xfrm>
          <a:prstGeom prst="rect">
            <a:avLst/>
          </a:prstGeom>
        </p:spPr>
        <p:txBody>
          <a:bodyPr wrap="square">
            <a:spAutoFit/>
          </a:bodyPr>
          <a:lstStyle/>
          <a:p>
            <a:pPr indent="457200" algn="just"/>
            <a:r>
              <a:rPr lang="uk-UA" dirty="0" smtClean="0"/>
              <a:t>За фактом знищення тютюнових виробів, рідин, що використовуються в електронних сигаретах, обладнання для промислового виробництва сигарет та цигарок, паперу цигаркового і фільтрів, спирту етилового, алкогольних напоїв, приладів для незаконного виготовлення алкогольних напоїв, обладнання для промислового виробництва спирту етилового, алкогольних напоїв (у разі його </a:t>
            </a:r>
            <a:r>
              <a:rPr lang="uk-UA" dirty="0" err="1" smtClean="0"/>
              <a:t>нереалізації</a:t>
            </a:r>
            <a:r>
              <a:rPr lang="uk-UA" dirty="0" smtClean="0"/>
              <a:t>), виробничої, транспортної, споживчої тари (упаковки), етикеток, корків, засобів закупорки, марок акцизного податку (у тому числі підроблених) складається акт знищення за формою, затвердженою Постановою КМУ від 25.08.1998 року № 1340. </a:t>
            </a:r>
            <a:endParaRPr lang="uk-UA" dirty="0"/>
          </a:p>
        </p:txBody>
      </p:sp>
    </p:spTree>
    <p:extLst>
      <p:ext uri="{BB962C8B-B14F-4D97-AF65-F5344CB8AC3E}">
        <p14:creationId xmlns:p14="http://schemas.microsoft.com/office/powerpoint/2010/main" val="3042664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260648"/>
            <a:ext cx="8424936" cy="1200329"/>
          </a:xfrm>
          <a:prstGeom prst="rect">
            <a:avLst/>
          </a:prstGeom>
          <a:noFill/>
        </p:spPr>
        <p:txBody>
          <a:bodyPr wrap="square" rtlCol="0">
            <a:spAutoFit/>
          </a:bodyPr>
          <a:lstStyle/>
          <a:p>
            <a:pPr algn="just"/>
            <a:r>
              <a:rPr lang="ru-RU" b="1" dirty="0" smtClean="0">
                <a:solidFill>
                  <a:srgbClr val="00B050"/>
                </a:solidFill>
              </a:rPr>
              <a:t>Наказом МФУ в</a:t>
            </a:r>
            <a:r>
              <a:rPr lang="uk-UA" b="1" dirty="0" err="1" smtClean="0">
                <a:solidFill>
                  <a:srgbClr val="00B050"/>
                </a:solidFill>
              </a:rPr>
              <a:t>ід</a:t>
            </a:r>
            <a:r>
              <a:rPr lang="uk-UA" b="1" dirty="0" smtClean="0">
                <a:solidFill>
                  <a:srgbClr val="00B050"/>
                </a:solidFill>
              </a:rPr>
              <a:t> 09.06.2000 року № 281 затверджено Порядок застосування заходів щодо сприяння захисту прав інтелектуальної власності та взаємодії митних органів з правовласниками, декларантами та іншими заінтересованими особами</a:t>
            </a:r>
            <a:endParaRPr lang="uk-UA" b="1" dirty="0">
              <a:solidFill>
                <a:srgbClr val="00B050"/>
              </a:solidFill>
            </a:endParaRPr>
          </a:p>
        </p:txBody>
      </p:sp>
      <p:sp>
        <p:nvSpPr>
          <p:cNvPr id="5" name="Прямоугольник 4"/>
          <p:cNvSpPr/>
          <p:nvPr/>
        </p:nvSpPr>
        <p:spPr>
          <a:xfrm>
            <a:off x="395536" y="1628800"/>
            <a:ext cx="8280920" cy="923330"/>
          </a:xfrm>
          <a:prstGeom prst="rect">
            <a:avLst/>
          </a:prstGeom>
        </p:spPr>
        <p:txBody>
          <a:bodyPr wrap="square">
            <a:spAutoFit/>
          </a:bodyPr>
          <a:lstStyle/>
          <a:p>
            <a:pPr indent="457200" algn="just"/>
            <a:r>
              <a:rPr lang="uk-UA" dirty="0" smtClean="0"/>
              <a:t>Товари, митне оформлення яких призупинено за підозрою у порушенні ПІВ, можуть бути знищені під митним контролем без необхідності встановлення порушення ПІВ.</a:t>
            </a:r>
            <a:endParaRPr lang="uk-UA" dirty="0"/>
          </a:p>
        </p:txBody>
      </p:sp>
      <p:sp>
        <p:nvSpPr>
          <p:cNvPr id="6" name="Прямоугольник 5"/>
          <p:cNvSpPr/>
          <p:nvPr/>
        </p:nvSpPr>
        <p:spPr>
          <a:xfrm>
            <a:off x="409278" y="2924944"/>
            <a:ext cx="8496944" cy="2862322"/>
          </a:xfrm>
          <a:prstGeom prst="rect">
            <a:avLst/>
          </a:prstGeom>
        </p:spPr>
        <p:txBody>
          <a:bodyPr wrap="square">
            <a:spAutoFit/>
          </a:bodyPr>
          <a:lstStyle/>
          <a:p>
            <a:pPr indent="457200" algn="just"/>
            <a:r>
              <a:rPr lang="uk-UA" dirty="0" smtClean="0"/>
              <a:t>Знищення товарів, митне оформлення яких призупинено за підозрою у порушенні ПІВ, може бути застосовано у разі, якщо протягом 10 робочих днів або трьох робочих днів (у випадку швидкопсувних товарів) у відповідь на повідомлення митного органу:</a:t>
            </a:r>
          </a:p>
          <a:p>
            <a:pPr indent="457200" algn="just"/>
            <a:r>
              <a:rPr lang="uk-UA" dirty="0" smtClean="0"/>
              <a:t>правовласник повідомив митний орган про те, що пред’явлені товари є такими, що підозрюються у порушенні ПІВ, та свій намір застосувати знищення товарів, митне оформлення яких призупинено за підозрою у порушенні ПІВ, та</a:t>
            </a:r>
          </a:p>
          <a:p>
            <a:pPr indent="457200" algn="just"/>
            <a:r>
              <a:rPr lang="uk-UA" dirty="0" smtClean="0"/>
              <a:t>декларант надав митному органу згоду власника товарів на їх знищення або не надав заперечення власника товарів щодо їх знищення відповідно до </a:t>
            </a:r>
            <a:r>
              <a:rPr lang="uk-UA" u="sng" dirty="0" smtClean="0">
                <a:hlinkClick r:id="rId2"/>
              </a:rPr>
              <a:t>частини третьої</a:t>
            </a:r>
            <a:r>
              <a:rPr lang="uk-UA" dirty="0" smtClean="0"/>
              <a:t> статті 401 Кодексу.</a:t>
            </a:r>
            <a:endParaRPr lang="uk-UA" dirty="0"/>
          </a:p>
        </p:txBody>
      </p:sp>
    </p:spTree>
    <p:extLst>
      <p:ext uri="{BB962C8B-B14F-4D97-AF65-F5344CB8AC3E}">
        <p14:creationId xmlns:p14="http://schemas.microsoft.com/office/powerpoint/2010/main" val="3375131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60648"/>
            <a:ext cx="8496944" cy="1477328"/>
          </a:xfrm>
          <a:prstGeom prst="rect">
            <a:avLst/>
          </a:prstGeom>
        </p:spPr>
        <p:txBody>
          <a:bodyPr wrap="square">
            <a:spAutoFit/>
          </a:bodyPr>
          <a:lstStyle/>
          <a:p>
            <a:pPr algn="just"/>
            <a:r>
              <a:rPr lang="ru-RU" dirty="0" err="1"/>
              <a:t>Поміщення</a:t>
            </a:r>
            <a:r>
              <a:rPr lang="ru-RU" dirty="0"/>
              <a:t> товар</a:t>
            </a:r>
            <a:r>
              <a:rPr lang="en-US" dirty="0"/>
              <a:t>i</a:t>
            </a:r>
            <a:r>
              <a:rPr lang="ru-RU" dirty="0"/>
              <a:t>в, </a:t>
            </a:r>
            <a:r>
              <a:rPr lang="ru-RU" dirty="0" err="1"/>
              <a:t>митне</a:t>
            </a:r>
            <a:r>
              <a:rPr lang="ru-RU" dirty="0"/>
              <a:t> </a:t>
            </a:r>
            <a:r>
              <a:rPr lang="ru-RU" dirty="0" err="1"/>
              <a:t>оформлення</a:t>
            </a:r>
            <a:r>
              <a:rPr lang="ru-RU" dirty="0"/>
              <a:t> </a:t>
            </a:r>
            <a:r>
              <a:rPr lang="ru-RU" dirty="0" err="1"/>
              <a:t>яких</a:t>
            </a:r>
            <a:r>
              <a:rPr lang="ru-RU" dirty="0"/>
              <a:t> </a:t>
            </a:r>
            <a:r>
              <a:rPr lang="ru-RU" dirty="0" err="1"/>
              <a:t>призупинено</a:t>
            </a:r>
            <a:r>
              <a:rPr lang="ru-RU" dirty="0"/>
              <a:t> за </a:t>
            </a:r>
            <a:r>
              <a:rPr lang="ru-RU" dirty="0" err="1"/>
              <a:t>підозрою</a:t>
            </a:r>
            <a:r>
              <a:rPr lang="ru-RU" dirty="0"/>
              <a:t> у </a:t>
            </a:r>
            <a:r>
              <a:rPr lang="ru-RU" dirty="0" err="1"/>
              <a:t>порушенні</a:t>
            </a:r>
            <a:r>
              <a:rPr lang="ru-RU" dirty="0"/>
              <a:t> </a:t>
            </a:r>
            <a:r>
              <a:rPr lang="ru-RU" dirty="0" err="1"/>
              <a:t>ПІВ</a:t>
            </a:r>
            <a:r>
              <a:rPr lang="ru-RU" dirty="0"/>
              <a:t>, у </a:t>
            </a:r>
            <a:r>
              <a:rPr lang="ru-RU" dirty="0" err="1"/>
              <a:t>митний</a:t>
            </a:r>
            <a:r>
              <a:rPr lang="ru-RU" dirty="0"/>
              <a:t> режим </a:t>
            </a:r>
            <a:r>
              <a:rPr lang="uk-UA" dirty="0" smtClean="0"/>
              <a:t>знищення або руйнування </a:t>
            </a:r>
            <a:r>
              <a:rPr lang="uk-UA" b="1" dirty="0" smtClean="0">
                <a:solidFill>
                  <a:srgbClr val="00B050"/>
                </a:solidFill>
              </a:rPr>
              <a:t>здійснює власник</a:t>
            </a:r>
            <a:r>
              <a:rPr lang="ru-RU" b="1" dirty="0" smtClean="0">
                <a:solidFill>
                  <a:srgbClr val="00B050"/>
                </a:solidFill>
              </a:rPr>
              <a:t> </a:t>
            </a:r>
            <a:r>
              <a:rPr lang="ru-RU" b="1" dirty="0">
                <a:solidFill>
                  <a:srgbClr val="00B050"/>
                </a:solidFill>
              </a:rPr>
              <a:t>товар</a:t>
            </a:r>
            <a:r>
              <a:rPr lang="en-US" b="1" dirty="0">
                <a:solidFill>
                  <a:srgbClr val="00B050"/>
                </a:solidFill>
              </a:rPr>
              <a:t>i</a:t>
            </a:r>
            <a:r>
              <a:rPr lang="ru-RU" b="1" dirty="0">
                <a:solidFill>
                  <a:srgbClr val="00B050"/>
                </a:solidFill>
              </a:rPr>
              <a:t>в </a:t>
            </a:r>
            <a:r>
              <a:rPr lang="ru-RU" dirty="0" err="1"/>
              <a:t>або</a:t>
            </a:r>
            <a:r>
              <a:rPr lang="ru-RU" dirty="0"/>
              <a:t> </a:t>
            </a:r>
            <a:r>
              <a:rPr lang="ru-RU" dirty="0" err="1"/>
              <a:t>уповноважена</a:t>
            </a:r>
            <a:r>
              <a:rPr lang="ru-RU" dirty="0"/>
              <a:t> ним особа у строк до 10 </a:t>
            </a:r>
            <a:r>
              <a:rPr lang="ru-RU" dirty="0" err="1"/>
              <a:t>робочих</a:t>
            </a:r>
            <a:r>
              <a:rPr lang="ru-RU" dirty="0"/>
              <a:t> </a:t>
            </a:r>
            <a:r>
              <a:rPr lang="ru-RU" dirty="0" err="1"/>
              <a:t>дн</a:t>
            </a:r>
            <a:r>
              <a:rPr lang="en-US" dirty="0"/>
              <a:t>i</a:t>
            </a:r>
            <a:r>
              <a:rPr lang="ru-RU" dirty="0"/>
              <a:t>в з дня </a:t>
            </a:r>
            <a:r>
              <a:rPr lang="uk-UA" dirty="0" smtClean="0"/>
              <a:t>надання митному </a:t>
            </a:r>
            <a:r>
              <a:rPr lang="ru-RU" dirty="0" smtClean="0"/>
              <a:t>органу </a:t>
            </a:r>
            <a:r>
              <a:rPr lang="ru-RU" dirty="0" err="1"/>
              <a:t>згоди</a:t>
            </a:r>
            <a:r>
              <a:rPr lang="ru-RU" dirty="0"/>
              <a:t> </a:t>
            </a:r>
            <a:r>
              <a:rPr lang="ru-RU" dirty="0" err="1"/>
              <a:t>власника</a:t>
            </a:r>
            <a:r>
              <a:rPr lang="ru-RU" dirty="0"/>
              <a:t> товар</a:t>
            </a:r>
            <a:r>
              <a:rPr lang="en-US" dirty="0"/>
              <a:t>i</a:t>
            </a:r>
            <a:r>
              <a:rPr lang="ru-RU" dirty="0"/>
              <a:t>в на </a:t>
            </a:r>
            <a:r>
              <a:rPr lang="ru-RU" dirty="0" err="1"/>
              <a:t>їх</a:t>
            </a:r>
            <a:r>
              <a:rPr lang="ru-RU" dirty="0"/>
              <a:t> </a:t>
            </a:r>
            <a:r>
              <a:rPr lang="ru-RU" dirty="0" err="1"/>
              <a:t>знищення</a:t>
            </a:r>
            <a:r>
              <a:rPr lang="ru-RU" dirty="0"/>
              <a:t> </a:t>
            </a:r>
            <a:r>
              <a:rPr lang="ru-RU" dirty="0" err="1"/>
              <a:t>або</a:t>
            </a:r>
            <a:r>
              <a:rPr lang="ru-RU" dirty="0"/>
              <a:t> п</a:t>
            </a:r>
            <a:r>
              <a:rPr lang="en-US" dirty="0"/>
              <a:t>i</a:t>
            </a:r>
            <a:r>
              <a:rPr lang="ru-RU" dirty="0" err="1"/>
              <a:t>сля</a:t>
            </a:r>
            <a:r>
              <a:rPr lang="ru-RU" dirty="0"/>
              <a:t> </a:t>
            </a:r>
            <a:r>
              <a:rPr lang="ru-RU" dirty="0" err="1"/>
              <a:t>закінчення</a:t>
            </a:r>
            <a:r>
              <a:rPr lang="ru-RU" dirty="0"/>
              <a:t> строку для </a:t>
            </a:r>
            <a:r>
              <a:rPr lang="ru-RU" dirty="0" err="1"/>
              <a:t>надання</a:t>
            </a:r>
            <a:r>
              <a:rPr lang="ru-RU" dirty="0"/>
              <a:t> </a:t>
            </a:r>
            <a:r>
              <a:rPr lang="uk-UA" dirty="0" smtClean="0"/>
              <a:t>заперечення власника </a:t>
            </a:r>
            <a:r>
              <a:rPr lang="ru-RU" dirty="0" smtClean="0"/>
              <a:t>товар</a:t>
            </a:r>
            <a:r>
              <a:rPr lang="en-US" dirty="0"/>
              <a:t>i</a:t>
            </a:r>
            <a:r>
              <a:rPr lang="ru-RU" dirty="0"/>
              <a:t>в </a:t>
            </a:r>
            <a:r>
              <a:rPr lang="ru-RU" dirty="0" err="1"/>
              <a:t>щодо</a:t>
            </a:r>
            <a:r>
              <a:rPr lang="ru-RU" dirty="0"/>
              <a:t> </a:t>
            </a:r>
            <a:r>
              <a:rPr lang="ru-RU" dirty="0" err="1"/>
              <a:t>їх</a:t>
            </a:r>
            <a:r>
              <a:rPr lang="ru-RU" dirty="0"/>
              <a:t> </a:t>
            </a:r>
            <a:r>
              <a:rPr lang="ru-RU" dirty="0" err="1" smtClean="0"/>
              <a:t>знищення</a:t>
            </a:r>
            <a:endParaRPr lang="ru-RU" dirty="0"/>
          </a:p>
        </p:txBody>
      </p:sp>
      <p:sp>
        <p:nvSpPr>
          <p:cNvPr id="3" name="Прямоугольник 2"/>
          <p:cNvSpPr/>
          <p:nvPr/>
        </p:nvSpPr>
        <p:spPr>
          <a:xfrm>
            <a:off x="467544" y="1772062"/>
            <a:ext cx="8352928" cy="2585323"/>
          </a:xfrm>
          <a:prstGeom prst="rect">
            <a:avLst/>
          </a:prstGeom>
        </p:spPr>
        <p:txBody>
          <a:bodyPr wrap="square">
            <a:spAutoFit/>
          </a:bodyPr>
          <a:lstStyle/>
          <a:p>
            <a:pPr indent="457200" algn="just"/>
            <a:r>
              <a:rPr lang="uk-UA" dirty="0" smtClean="0"/>
              <a:t>Дозвіл на поміщення товарів, митне оформлення яких призупинено за підозрою у порушенні ПІВ, у митний режим знищення або руйнування надає керівник митного органу або вповноважена ним посадова особа митного органу:</a:t>
            </a:r>
          </a:p>
          <a:p>
            <a:pPr indent="457200" algn="just"/>
            <a:endParaRPr lang="uk-UA" dirty="0" smtClean="0"/>
          </a:p>
          <a:p>
            <a:pPr indent="457200" algn="just"/>
            <a:r>
              <a:rPr lang="uk-UA" dirty="0" smtClean="0"/>
              <a:t>за заявою власника товарів або уповноваженої ним особи;</a:t>
            </a:r>
          </a:p>
          <a:p>
            <a:pPr indent="457200" algn="just"/>
            <a:endParaRPr lang="uk-UA" dirty="0" smtClean="0"/>
          </a:p>
          <a:p>
            <a:pPr indent="457200" algn="just"/>
            <a:r>
              <a:rPr lang="uk-UA" dirty="0" smtClean="0"/>
              <a:t>за заявою правовласника або уповноваженої ним особи, коли правовласник вважається таким, що уповноважений власником товарів на поміщення таких товарів у митний режим знищення або руйнування.</a:t>
            </a:r>
            <a:endParaRPr lang="uk-UA" dirty="0"/>
          </a:p>
        </p:txBody>
      </p:sp>
      <p:sp>
        <p:nvSpPr>
          <p:cNvPr id="4" name="Прямоугольник 3"/>
          <p:cNvSpPr/>
          <p:nvPr/>
        </p:nvSpPr>
        <p:spPr>
          <a:xfrm>
            <a:off x="471816" y="4725144"/>
            <a:ext cx="8348655" cy="1200329"/>
          </a:xfrm>
          <a:prstGeom prst="rect">
            <a:avLst/>
          </a:prstGeom>
        </p:spPr>
        <p:txBody>
          <a:bodyPr wrap="square">
            <a:spAutoFit/>
          </a:bodyPr>
          <a:lstStyle/>
          <a:p>
            <a:pPr indent="457200" algn="just"/>
            <a:r>
              <a:rPr lang="uk-UA" smtClean="0"/>
              <a:t>Для митного оформлення товарів, митне оформлення яких призупинено за підозрою у порушенні ПІВ, у митний режим знищення або руйнування митному органу подається митна декларація або інший документ, передбачений законодавством.</a:t>
            </a:r>
            <a:endParaRPr lang="uk-UA"/>
          </a:p>
        </p:txBody>
      </p:sp>
    </p:spTree>
    <p:extLst>
      <p:ext uri="{BB962C8B-B14F-4D97-AF65-F5344CB8AC3E}">
        <p14:creationId xmlns:p14="http://schemas.microsoft.com/office/powerpoint/2010/main" val="1537363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84976" cy="1200329"/>
          </a:xfrm>
          <a:prstGeom prst="rect">
            <a:avLst/>
          </a:prstGeom>
        </p:spPr>
        <p:txBody>
          <a:bodyPr wrap="square">
            <a:spAutoFit/>
          </a:bodyPr>
          <a:lstStyle/>
          <a:p>
            <a:pPr indent="457200" algn="just"/>
            <a:r>
              <a:rPr lang="uk-UA" smtClean="0"/>
              <a:t>Організація та оплата процедури знищення, у тому числі вартість зберігання, перевезення, знищення, оформлення документів та інші витрати, пов’язані з дотриманням митного режиму знищення або руйнування, здійснюються за рахунок правовласника та під його відповідальність.</a:t>
            </a:r>
            <a:endParaRPr lang="uk-UA"/>
          </a:p>
        </p:txBody>
      </p:sp>
      <p:sp>
        <p:nvSpPr>
          <p:cNvPr id="3" name="Прямоугольник 2"/>
          <p:cNvSpPr/>
          <p:nvPr/>
        </p:nvSpPr>
        <p:spPr>
          <a:xfrm>
            <a:off x="323528" y="1628800"/>
            <a:ext cx="8640960" cy="2031325"/>
          </a:xfrm>
          <a:prstGeom prst="rect">
            <a:avLst/>
          </a:prstGeom>
        </p:spPr>
        <p:txBody>
          <a:bodyPr wrap="square">
            <a:spAutoFit/>
          </a:bodyPr>
          <a:lstStyle/>
          <a:p>
            <a:pPr indent="457200" algn="just"/>
            <a:r>
              <a:rPr lang="uk-UA" dirty="0" smtClean="0"/>
              <a:t>Після фактичного знищення (руйнування) товарів, митне оформлення яких призупинено за підозрою у порушенні ПІВ, складається акт за формою згідно з </a:t>
            </a:r>
            <a:r>
              <a:rPr lang="uk-UA" u="sng" dirty="0" smtClean="0">
                <a:hlinkClick r:id="rId2"/>
              </a:rPr>
              <a:t>додатком 7</a:t>
            </a:r>
            <a:r>
              <a:rPr lang="uk-UA" dirty="0" smtClean="0"/>
              <a:t> наказу № 281, який підписують посадова особа митного органу, яким надано дозвіл на поміщення таких товарів у митний режим знищення або руйнування, правовласник та власник товарів. У разі відмови правовласника або власника товарів підписати такий акт посадова особа митного органу робить про це відповідний запис в акті.</a:t>
            </a:r>
            <a:endParaRPr lang="uk-UA" dirty="0"/>
          </a:p>
        </p:txBody>
      </p:sp>
    </p:spTree>
    <p:extLst>
      <p:ext uri="{BB962C8B-B14F-4D97-AF65-F5344CB8AC3E}">
        <p14:creationId xmlns:p14="http://schemas.microsoft.com/office/powerpoint/2010/main" val="1537363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8352928" cy="1754326"/>
          </a:xfrm>
          <a:prstGeom prst="rect">
            <a:avLst/>
          </a:prstGeom>
        </p:spPr>
        <p:txBody>
          <a:bodyPr wrap="square">
            <a:spAutoFit/>
          </a:bodyPr>
          <a:lstStyle/>
          <a:p>
            <a:pPr indent="457200" algn="just"/>
            <a:r>
              <a:rPr lang="uk-UA" b="1" dirty="0" smtClean="0">
                <a:solidFill>
                  <a:srgbClr val="009900"/>
                </a:solidFill>
              </a:rPr>
              <a:t>Знищення або руйнування - це митний режим, відповідно до якого іноземні товари під митним контролем знищуються або приводяться у стан, який виключає можливість їх використання, з умовним повним звільненням від оподаткування митними платежами, установленими на імпорт цих товарів, та без застосування заходів нетарифного регулювання зовнішньоекономічної діяльності.</a:t>
            </a:r>
            <a:endParaRPr lang="uk-UA" b="1" dirty="0">
              <a:solidFill>
                <a:srgbClr val="009900"/>
              </a:solidFill>
            </a:endParaRPr>
          </a:p>
        </p:txBody>
      </p:sp>
      <p:sp>
        <p:nvSpPr>
          <p:cNvPr id="4" name="Прямоугольник 3"/>
          <p:cNvSpPr/>
          <p:nvPr/>
        </p:nvSpPr>
        <p:spPr>
          <a:xfrm>
            <a:off x="395536" y="2333685"/>
            <a:ext cx="8280920" cy="3970318"/>
          </a:xfrm>
          <a:prstGeom prst="rect">
            <a:avLst/>
          </a:prstGeom>
        </p:spPr>
        <p:txBody>
          <a:bodyPr wrap="square">
            <a:spAutoFit/>
          </a:bodyPr>
          <a:lstStyle/>
          <a:p>
            <a:pPr indent="457200" algn="just"/>
            <a:r>
              <a:rPr lang="uk-UA" b="1" dirty="0" smtClean="0">
                <a:solidFill>
                  <a:srgbClr val="C00000"/>
                </a:solidFill>
              </a:rPr>
              <a:t>Не вважаються операціями зі знищення або руйнування товарів:</a:t>
            </a:r>
          </a:p>
          <a:p>
            <a:pPr indent="457200" algn="just"/>
            <a:endParaRPr lang="uk-UA" b="1" dirty="0" smtClean="0">
              <a:solidFill>
                <a:srgbClr val="C00000"/>
              </a:solidFill>
            </a:endParaRPr>
          </a:p>
          <a:p>
            <a:pPr indent="457200" algn="just"/>
            <a:r>
              <a:rPr lang="uk-UA" b="1" dirty="0" smtClean="0">
                <a:solidFill>
                  <a:srgbClr val="C00000"/>
                </a:solidFill>
              </a:rPr>
              <a:t>1) використання для споживання тваринами товарів, попередньо призначених для споживання людиною;</a:t>
            </a:r>
          </a:p>
          <a:p>
            <a:pPr indent="457200" algn="just"/>
            <a:endParaRPr lang="uk-UA" b="1" dirty="0" smtClean="0">
              <a:solidFill>
                <a:srgbClr val="C00000"/>
              </a:solidFill>
            </a:endParaRPr>
          </a:p>
          <a:p>
            <a:pPr indent="457200" algn="just"/>
            <a:r>
              <a:rPr lang="uk-UA" b="1" dirty="0" smtClean="0">
                <a:solidFill>
                  <a:srgbClr val="C00000"/>
                </a:solidFill>
              </a:rPr>
              <a:t>2) проведення з товарами операцій з переробки;</a:t>
            </a:r>
          </a:p>
          <a:p>
            <a:pPr indent="457200" algn="just"/>
            <a:endParaRPr lang="uk-UA" b="1" dirty="0" smtClean="0">
              <a:solidFill>
                <a:srgbClr val="C00000"/>
              </a:solidFill>
            </a:endParaRPr>
          </a:p>
          <a:p>
            <a:pPr indent="457200" algn="just"/>
            <a:r>
              <a:rPr lang="uk-UA" b="1" dirty="0" smtClean="0">
                <a:solidFill>
                  <a:srgbClr val="C00000"/>
                </a:solidFill>
              </a:rPr>
              <a:t>3) отримання продуктів переробки, включаючи монтаж, демонтаж, переробку або обробку товарів;</a:t>
            </a:r>
          </a:p>
          <a:p>
            <a:pPr indent="457200" algn="just"/>
            <a:endParaRPr lang="uk-UA" b="1" dirty="0" smtClean="0">
              <a:solidFill>
                <a:srgbClr val="C00000"/>
              </a:solidFill>
            </a:endParaRPr>
          </a:p>
          <a:p>
            <a:pPr indent="457200" algn="just"/>
            <a:r>
              <a:rPr lang="uk-UA" b="1" dirty="0" smtClean="0">
                <a:solidFill>
                  <a:srgbClr val="C00000"/>
                </a:solidFill>
              </a:rPr>
              <a:t>4) ремонт товарів, включаючи їх відновлення;</a:t>
            </a:r>
          </a:p>
          <a:p>
            <a:pPr indent="457200" algn="just"/>
            <a:endParaRPr lang="uk-UA" b="1" dirty="0" smtClean="0">
              <a:solidFill>
                <a:srgbClr val="C00000"/>
              </a:solidFill>
            </a:endParaRPr>
          </a:p>
          <a:p>
            <a:pPr indent="457200" algn="just"/>
            <a:r>
              <a:rPr lang="uk-UA" b="1" dirty="0" smtClean="0">
                <a:solidFill>
                  <a:srgbClr val="C00000"/>
                </a:solidFill>
              </a:rPr>
              <a:t>5) використання товарів як таких, що полегшують процес виготовлення продуктів переробки, якщо самі вони при цьому повністю витрачаються.</a:t>
            </a:r>
            <a:endParaRPr lang="uk-UA" b="1" dirty="0">
              <a:solidFill>
                <a:srgbClr val="C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60648"/>
            <a:ext cx="8496944" cy="646331"/>
          </a:xfrm>
          <a:prstGeom prst="rect">
            <a:avLst/>
          </a:prstGeom>
        </p:spPr>
        <p:txBody>
          <a:bodyPr wrap="square">
            <a:spAutoFit/>
          </a:bodyPr>
          <a:lstStyle/>
          <a:p>
            <a:pPr algn="ctr"/>
            <a:r>
              <a:rPr lang="uk-UA" b="1" smtClean="0">
                <a:solidFill>
                  <a:srgbClr val="C00000"/>
                </a:solidFill>
              </a:rPr>
              <a:t>Знищення невеликих партій товарів, що переміщуються (пересилаються) через митний кордон України у міжнародних поштових та експрес-відправленнях</a:t>
            </a:r>
            <a:endParaRPr lang="uk-UA">
              <a:solidFill>
                <a:srgbClr val="C00000"/>
              </a:solidFill>
            </a:endParaRPr>
          </a:p>
        </p:txBody>
      </p:sp>
      <p:sp>
        <p:nvSpPr>
          <p:cNvPr id="3" name="Прямоугольник 2"/>
          <p:cNvSpPr/>
          <p:nvPr/>
        </p:nvSpPr>
        <p:spPr>
          <a:xfrm>
            <a:off x="251520" y="1268760"/>
            <a:ext cx="8640960" cy="1477328"/>
          </a:xfrm>
          <a:prstGeom prst="rect">
            <a:avLst/>
          </a:prstGeom>
        </p:spPr>
        <p:txBody>
          <a:bodyPr wrap="square">
            <a:spAutoFit/>
          </a:bodyPr>
          <a:lstStyle/>
          <a:p>
            <a:pPr indent="457200" algn="just"/>
            <a:r>
              <a:rPr lang="uk-UA" smtClean="0"/>
              <a:t>У разі підтвердження правовласником висновку митного органу, що товари є такими, що підозрюються у порушенні ПІВ, та надання висновку експертизи товарів, який підтверджує порушення ПІВ, митний орган у встановленому порядку порушує справу про порушення митних правил, а товари - безпосередні предмети правопорушення вилучаються.</a:t>
            </a:r>
            <a:endParaRPr lang="uk-UA"/>
          </a:p>
        </p:txBody>
      </p:sp>
      <p:sp>
        <p:nvSpPr>
          <p:cNvPr id="4" name="Прямоугольник 3"/>
          <p:cNvSpPr/>
          <p:nvPr/>
        </p:nvSpPr>
        <p:spPr>
          <a:xfrm>
            <a:off x="327800" y="2924944"/>
            <a:ext cx="8492671" cy="1754326"/>
          </a:xfrm>
          <a:prstGeom prst="rect">
            <a:avLst/>
          </a:prstGeom>
        </p:spPr>
        <p:txBody>
          <a:bodyPr wrap="square">
            <a:spAutoFit/>
          </a:bodyPr>
          <a:lstStyle/>
          <a:p>
            <a:pPr indent="457200" algn="just"/>
            <a:r>
              <a:rPr lang="uk-UA" dirty="0" smtClean="0"/>
              <a:t>Знищення товарів, що підозрюються в порушенні ПІВ застосовується:</a:t>
            </a:r>
          </a:p>
          <a:p>
            <a:pPr indent="457200" algn="just"/>
            <a:r>
              <a:rPr lang="uk-UA" dirty="0" smtClean="0"/>
              <a:t>у разі наявності підстав та дотримання умов, визначених </a:t>
            </a:r>
            <a:r>
              <a:rPr lang="uk-UA" u="sng" dirty="0" smtClean="0">
                <a:hlinkClick r:id="rId2"/>
              </a:rPr>
              <a:t>частинами </a:t>
            </a:r>
            <a:r>
              <a:rPr lang="uk-UA" u="sng" dirty="0" err="1" smtClean="0">
                <a:hlinkClick r:id="rId2"/>
              </a:rPr>
              <a:t>першою</a:t>
            </a:r>
            <a:r>
              <a:rPr lang="uk-UA" dirty="0" err="1" smtClean="0"/>
              <a:t> та </a:t>
            </a:r>
            <a:r>
              <a:rPr lang="uk-UA" u="sng" dirty="0" err="1" smtClean="0">
                <a:hlinkClick r:id="rId3"/>
              </a:rPr>
              <a:t>другою</a:t>
            </a:r>
            <a:r>
              <a:rPr lang="uk-UA" dirty="0" smtClean="0"/>
              <a:t> статті 401</a:t>
            </a:r>
            <a:r>
              <a:rPr lang="uk-UA" b="1" baseline="30000" dirty="0" smtClean="0"/>
              <a:t>-1</a:t>
            </a:r>
            <a:r>
              <a:rPr lang="uk-UA" dirty="0" smtClean="0"/>
              <a:t> МКУ, та</a:t>
            </a:r>
          </a:p>
          <a:p>
            <a:pPr indent="457200" algn="just"/>
            <a:r>
              <a:rPr lang="uk-UA" dirty="0" smtClean="0"/>
              <a:t>у разі надання декларантом митному органу згоди власника товарів на їх знищення або ненадання заперечення власника товарів щодо їх знищення відповідно до </a:t>
            </a:r>
            <a:r>
              <a:rPr lang="uk-UA" u="sng" dirty="0" smtClean="0">
                <a:hlinkClick r:id="rId4"/>
              </a:rPr>
              <a:t>частини шостої</a:t>
            </a:r>
            <a:r>
              <a:rPr lang="uk-UA" dirty="0" smtClean="0"/>
              <a:t> статті 401</a:t>
            </a:r>
            <a:r>
              <a:rPr lang="uk-UA" b="1" baseline="30000" dirty="0" smtClean="0"/>
              <a:t>-1</a:t>
            </a:r>
            <a:r>
              <a:rPr lang="uk-UA" dirty="0" smtClean="0"/>
              <a:t> МКУ.</a:t>
            </a:r>
            <a:endParaRPr lang="uk-UA" dirty="0"/>
          </a:p>
        </p:txBody>
      </p:sp>
      <p:sp>
        <p:nvSpPr>
          <p:cNvPr id="5" name="Прямоугольник 4"/>
          <p:cNvSpPr/>
          <p:nvPr/>
        </p:nvSpPr>
        <p:spPr>
          <a:xfrm>
            <a:off x="334792" y="4941168"/>
            <a:ext cx="8636688" cy="1200329"/>
          </a:xfrm>
          <a:prstGeom prst="rect">
            <a:avLst/>
          </a:prstGeom>
        </p:spPr>
        <p:txBody>
          <a:bodyPr wrap="square">
            <a:spAutoFit/>
          </a:bodyPr>
          <a:lstStyle/>
          <a:p>
            <a:pPr indent="457200" algn="just"/>
            <a:r>
              <a:rPr lang="ru-RU" dirty="0" err="1"/>
              <a:t>Організація</a:t>
            </a:r>
            <a:r>
              <a:rPr lang="ru-RU" dirty="0"/>
              <a:t> та оплата </a:t>
            </a:r>
            <a:r>
              <a:rPr lang="ru-RU" dirty="0" err="1"/>
              <a:t>процедури</a:t>
            </a:r>
            <a:r>
              <a:rPr lang="ru-RU" dirty="0"/>
              <a:t> </a:t>
            </a:r>
            <a:r>
              <a:rPr lang="ru-RU" dirty="0" err="1"/>
              <a:t>знищення</a:t>
            </a:r>
            <a:r>
              <a:rPr lang="ru-RU" dirty="0"/>
              <a:t>, у тому </a:t>
            </a:r>
            <a:r>
              <a:rPr lang="ru-RU" dirty="0" err="1"/>
              <a:t>числі</a:t>
            </a:r>
            <a:r>
              <a:rPr lang="ru-RU" dirty="0"/>
              <a:t> </a:t>
            </a:r>
            <a:r>
              <a:rPr lang="ru-RU" dirty="0" err="1"/>
              <a:t>вартість</a:t>
            </a:r>
            <a:r>
              <a:rPr lang="ru-RU" dirty="0"/>
              <a:t> </a:t>
            </a:r>
            <a:r>
              <a:rPr lang="ru-RU" dirty="0" err="1"/>
              <a:t>зберігання</a:t>
            </a:r>
            <a:r>
              <a:rPr lang="ru-RU" dirty="0"/>
              <a:t>, </a:t>
            </a:r>
            <a:r>
              <a:rPr lang="ru-RU" dirty="0" err="1"/>
              <a:t>перевезення</a:t>
            </a:r>
            <a:r>
              <a:rPr lang="ru-RU" dirty="0"/>
              <a:t>, </a:t>
            </a:r>
            <a:r>
              <a:rPr lang="ru-RU" dirty="0" err="1"/>
              <a:t>знищення</a:t>
            </a:r>
            <a:r>
              <a:rPr lang="ru-RU" dirty="0"/>
              <a:t>, </a:t>
            </a:r>
            <a:r>
              <a:rPr lang="ru-RU" dirty="0" err="1"/>
              <a:t>оформлення</a:t>
            </a:r>
            <a:r>
              <a:rPr lang="ru-RU" dirty="0"/>
              <a:t> </a:t>
            </a:r>
            <a:r>
              <a:rPr lang="ru-RU" dirty="0" err="1"/>
              <a:t>документів</a:t>
            </a:r>
            <a:r>
              <a:rPr lang="ru-RU" dirty="0"/>
              <a:t> та </a:t>
            </a:r>
            <a:r>
              <a:rPr lang="ru-RU" dirty="0" err="1"/>
              <a:t>інші</a:t>
            </a:r>
            <a:r>
              <a:rPr lang="ru-RU" dirty="0"/>
              <a:t> </a:t>
            </a:r>
            <a:r>
              <a:rPr lang="ru-RU" dirty="0" err="1"/>
              <a:t>витрати</a:t>
            </a:r>
            <a:r>
              <a:rPr lang="ru-RU" dirty="0"/>
              <a:t>, </a:t>
            </a:r>
            <a:r>
              <a:rPr lang="ru-RU" dirty="0" err="1"/>
              <a:t>пов’язані</a:t>
            </a:r>
            <a:r>
              <a:rPr lang="ru-RU" dirty="0"/>
              <a:t> з</a:t>
            </a:r>
            <a:r>
              <a:rPr lang="en-US" dirty="0"/>
              <a:t>i </a:t>
            </a:r>
            <a:r>
              <a:rPr lang="ru-RU" dirty="0" err="1"/>
              <a:t>знищенням</a:t>
            </a:r>
            <a:r>
              <a:rPr lang="ru-RU" dirty="0"/>
              <a:t> </a:t>
            </a:r>
            <a:r>
              <a:rPr lang="ru-RU" dirty="0" err="1"/>
              <a:t>товарів</a:t>
            </a:r>
            <a:r>
              <a:rPr lang="ru-RU" dirty="0"/>
              <a:t>, </a:t>
            </a:r>
            <a:r>
              <a:rPr lang="ru-RU" dirty="0" err="1"/>
              <a:t>які</a:t>
            </a:r>
            <a:r>
              <a:rPr lang="ru-RU" dirty="0"/>
              <a:t> </a:t>
            </a:r>
            <a:r>
              <a:rPr lang="ru-RU" dirty="0" err="1"/>
              <a:t>підлягають</a:t>
            </a:r>
            <a:r>
              <a:rPr lang="ru-RU" dirty="0"/>
              <a:t> </a:t>
            </a:r>
            <a:r>
              <a:rPr lang="ru-RU" dirty="0" err="1"/>
              <a:t>знищенню</a:t>
            </a:r>
            <a:r>
              <a:rPr lang="ru-RU" dirty="0"/>
              <a:t> </a:t>
            </a:r>
            <a:r>
              <a:rPr lang="ru-RU" dirty="0" err="1"/>
              <a:t>відповідно</a:t>
            </a:r>
            <a:r>
              <a:rPr lang="ru-RU" dirty="0"/>
              <a:t> до </a:t>
            </a:r>
            <a:r>
              <a:rPr lang="ru-RU" u="sng" dirty="0" err="1">
                <a:hlinkClick r:id="rId5"/>
              </a:rPr>
              <a:t>частини</a:t>
            </a:r>
            <a:r>
              <a:rPr lang="ru-RU" u="sng" dirty="0">
                <a:hlinkClick r:id="rId5"/>
              </a:rPr>
              <a:t> </a:t>
            </a:r>
            <a:r>
              <a:rPr lang="ru-RU" u="sng" dirty="0" err="1">
                <a:hlinkClick r:id="rId5"/>
              </a:rPr>
              <a:t>десятої</a:t>
            </a:r>
            <a:r>
              <a:rPr lang="ru-RU" dirty="0"/>
              <a:t> </a:t>
            </a:r>
            <a:r>
              <a:rPr lang="ru-RU" dirty="0" err="1"/>
              <a:t>статті</a:t>
            </a:r>
            <a:r>
              <a:rPr lang="ru-RU" dirty="0"/>
              <a:t> 401</a:t>
            </a:r>
            <a:r>
              <a:rPr lang="ru-RU" b="1" baseline="30000" dirty="0"/>
              <a:t>-1</a:t>
            </a:r>
            <a:r>
              <a:rPr lang="ru-RU" dirty="0"/>
              <a:t> </a:t>
            </a:r>
            <a:r>
              <a:rPr lang="ru-RU" dirty="0" err="1" smtClean="0"/>
              <a:t>МКУ</a:t>
            </a:r>
            <a:r>
              <a:rPr lang="ru-RU" dirty="0" smtClean="0"/>
              <a:t>, </a:t>
            </a:r>
            <a:r>
              <a:rPr lang="ru-RU" dirty="0" err="1"/>
              <a:t>здійснюються</a:t>
            </a:r>
            <a:r>
              <a:rPr lang="ru-RU" dirty="0"/>
              <a:t> за </a:t>
            </a:r>
            <a:r>
              <a:rPr lang="ru-RU" dirty="0" err="1"/>
              <a:t>рахунок</a:t>
            </a:r>
            <a:r>
              <a:rPr lang="ru-RU" dirty="0"/>
              <a:t> </a:t>
            </a:r>
            <a:r>
              <a:rPr lang="ru-RU" dirty="0" err="1"/>
              <a:t>правовласника</a:t>
            </a:r>
            <a:r>
              <a:rPr lang="ru-RU" dirty="0"/>
              <a:t> та </a:t>
            </a:r>
            <a:r>
              <a:rPr lang="ru-RU" dirty="0" err="1"/>
              <a:t>під</a:t>
            </a:r>
            <a:r>
              <a:rPr lang="ru-RU" dirty="0"/>
              <a:t> </a:t>
            </a:r>
            <a:r>
              <a:rPr lang="ru-RU" dirty="0" err="1"/>
              <a:t>його</a:t>
            </a:r>
            <a:r>
              <a:rPr lang="ru-RU" dirty="0"/>
              <a:t> </a:t>
            </a:r>
            <a:r>
              <a:rPr lang="ru-RU" dirty="0" err="1"/>
              <a:t>відповідальність</a:t>
            </a:r>
            <a:r>
              <a:rPr lang="ru-RU" dirty="0"/>
              <a:t>.</a:t>
            </a:r>
            <a:endParaRPr lang="ru-RU" dirty="0"/>
          </a:p>
        </p:txBody>
      </p:sp>
    </p:spTree>
    <p:extLst>
      <p:ext uri="{BB962C8B-B14F-4D97-AF65-F5344CB8AC3E}">
        <p14:creationId xmlns:p14="http://schemas.microsoft.com/office/powerpoint/2010/main" val="1537363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260648"/>
            <a:ext cx="8712968" cy="3139321"/>
          </a:xfrm>
          <a:prstGeom prst="rect">
            <a:avLst/>
          </a:prstGeom>
        </p:spPr>
        <p:txBody>
          <a:bodyPr wrap="square">
            <a:spAutoFit/>
          </a:bodyPr>
          <a:lstStyle/>
          <a:p>
            <a:pPr indent="457200" algn="just"/>
            <a:r>
              <a:rPr lang="ru-RU" dirty="0"/>
              <a:t>Про </a:t>
            </a:r>
            <a:r>
              <a:rPr lang="ru-RU" dirty="0" err="1"/>
              <a:t>проведення</a:t>
            </a:r>
            <a:r>
              <a:rPr lang="ru-RU" dirty="0"/>
              <a:t> </a:t>
            </a:r>
            <a:r>
              <a:rPr lang="ru-RU" dirty="0" err="1"/>
              <a:t>знищення</a:t>
            </a:r>
            <a:r>
              <a:rPr lang="ru-RU" dirty="0"/>
              <a:t> товар</a:t>
            </a:r>
            <a:r>
              <a:rPr lang="en-US" dirty="0"/>
              <a:t>i</a:t>
            </a:r>
            <a:r>
              <a:rPr lang="ru-RU" dirty="0"/>
              <a:t>в, </a:t>
            </a:r>
            <a:r>
              <a:rPr lang="ru-RU" dirty="0" err="1"/>
              <a:t>які</a:t>
            </a:r>
            <a:r>
              <a:rPr lang="ru-RU" dirty="0"/>
              <a:t> </a:t>
            </a:r>
            <a:r>
              <a:rPr lang="ru-RU" dirty="0" err="1"/>
              <a:t>підлягають</a:t>
            </a:r>
            <a:r>
              <a:rPr lang="ru-RU" dirty="0"/>
              <a:t> </a:t>
            </a:r>
            <a:r>
              <a:rPr lang="ru-RU" dirty="0" err="1"/>
              <a:t>знищенню</a:t>
            </a:r>
            <a:r>
              <a:rPr lang="ru-RU" dirty="0"/>
              <a:t> </a:t>
            </a:r>
            <a:r>
              <a:rPr lang="ru-RU" dirty="0" err="1"/>
              <a:t>відповідно</a:t>
            </a:r>
            <a:r>
              <a:rPr lang="ru-RU" dirty="0"/>
              <a:t> до </a:t>
            </a:r>
            <a:r>
              <a:rPr lang="ru-RU" u="sng" dirty="0" err="1">
                <a:hlinkClick r:id="rId2"/>
              </a:rPr>
              <a:t>частини</a:t>
            </a:r>
            <a:r>
              <a:rPr lang="ru-RU" u="sng" dirty="0">
                <a:hlinkClick r:id="rId2"/>
              </a:rPr>
              <a:t> </a:t>
            </a:r>
            <a:r>
              <a:rPr lang="ru-RU" u="sng" dirty="0" err="1">
                <a:hlinkClick r:id="rId2"/>
              </a:rPr>
              <a:t>десятої</a:t>
            </a:r>
            <a:r>
              <a:rPr lang="ru-RU" dirty="0"/>
              <a:t> </a:t>
            </a:r>
            <a:r>
              <a:rPr lang="ru-RU" dirty="0" err="1"/>
              <a:t>статті</a:t>
            </a:r>
            <a:r>
              <a:rPr lang="ru-RU" dirty="0"/>
              <a:t> 401</a:t>
            </a:r>
            <a:r>
              <a:rPr lang="ru-RU" b="1" baseline="30000" dirty="0"/>
              <a:t>-1</a:t>
            </a:r>
            <a:r>
              <a:rPr lang="ru-RU" dirty="0"/>
              <a:t> </a:t>
            </a:r>
            <a:r>
              <a:rPr lang="ru-RU" dirty="0" err="1" smtClean="0"/>
              <a:t>МКУ</a:t>
            </a:r>
            <a:r>
              <a:rPr lang="ru-RU" dirty="0" smtClean="0"/>
              <a:t>, </a:t>
            </a:r>
            <a:r>
              <a:rPr lang="uk-UA" dirty="0" smtClean="0"/>
              <a:t>правовласник у строк, що не перевищує 60 календарних днів з дня передання йому товарів, інформує митний орган, який призупинив митне оформлення таких товарів, шляхом надання документів, що підтверджують таке знищення:</a:t>
            </a:r>
          </a:p>
          <a:p>
            <a:pPr indent="457200" algn="just"/>
            <a:endParaRPr lang="uk-UA" dirty="0" smtClean="0"/>
          </a:p>
          <a:p>
            <a:pPr indent="457200" algn="just"/>
            <a:r>
              <a:rPr lang="uk-UA" dirty="0" smtClean="0"/>
              <a:t>1) копії відповідного документа (акта), який складає підприємство, що здійснило операції зі знищення (руйнування) товарів, за фактом такого знищення (руйнування);</a:t>
            </a:r>
          </a:p>
          <a:p>
            <a:pPr indent="457200" algn="just"/>
            <a:endParaRPr lang="uk-UA" dirty="0" smtClean="0"/>
          </a:p>
          <a:p>
            <a:pPr indent="457200" algn="just"/>
            <a:r>
              <a:rPr lang="uk-UA" dirty="0" smtClean="0"/>
              <a:t>2) </a:t>
            </a:r>
            <a:r>
              <a:rPr lang="uk-UA" dirty="0" err="1" smtClean="0"/>
              <a:t>фото-</a:t>
            </a:r>
            <a:r>
              <a:rPr lang="uk-UA" dirty="0" smtClean="0"/>
              <a:t> та відеоматеріалів, які підтверджують фактичне знищення (руйнування) товарів (за наявності у правовласника).</a:t>
            </a:r>
            <a:endParaRPr lang="uk-UA" dirty="0"/>
          </a:p>
        </p:txBody>
      </p:sp>
    </p:spTree>
    <p:extLst>
      <p:ext uri="{BB962C8B-B14F-4D97-AF65-F5344CB8AC3E}">
        <p14:creationId xmlns:p14="http://schemas.microsoft.com/office/powerpoint/2010/main" val="20034668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424936" cy="1200329"/>
          </a:xfrm>
          <a:prstGeom prst="rect">
            <a:avLst/>
          </a:prstGeom>
          <a:noFill/>
        </p:spPr>
        <p:txBody>
          <a:bodyPr wrap="square" rtlCol="0">
            <a:spAutoFit/>
          </a:bodyPr>
          <a:lstStyle/>
          <a:p>
            <a:pPr algn="just"/>
            <a:r>
              <a:rPr lang="uk-UA" b="1" dirty="0" smtClean="0">
                <a:solidFill>
                  <a:srgbClr val="7030A0"/>
                </a:solidFill>
              </a:rPr>
              <a:t>Наказом Міністерства економіки України від 29.04.2021 року № 893-21 затверджено Порядок знищення, особливого поводження та зміни призначеного використання вантажів, що ввозяться (пересилаються) на митну територію України, які не відповідають законодавству</a:t>
            </a:r>
            <a:endParaRPr lang="uk-UA" b="1" dirty="0">
              <a:solidFill>
                <a:srgbClr val="7030A0"/>
              </a:solidFill>
            </a:endParaRPr>
          </a:p>
        </p:txBody>
      </p:sp>
      <p:sp>
        <p:nvSpPr>
          <p:cNvPr id="3" name="Прямоугольник 2"/>
          <p:cNvSpPr/>
          <p:nvPr/>
        </p:nvSpPr>
        <p:spPr>
          <a:xfrm>
            <a:off x="395536" y="1628800"/>
            <a:ext cx="8280920" cy="2585323"/>
          </a:xfrm>
          <a:prstGeom prst="rect">
            <a:avLst/>
          </a:prstGeom>
        </p:spPr>
        <p:txBody>
          <a:bodyPr wrap="square">
            <a:spAutoFit/>
          </a:bodyPr>
          <a:lstStyle/>
          <a:p>
            <a:pPr indent="457200" algn="just"/>
            <a:r>
              <a:rPr lang="uk-UA" smtClean="0"/>
              <a:t>Якщо за результатами заходів державного контролю вантажу, що ввозиться (пересилається) на митну територію України, виявляється його невідповідність законодавству, державний інспектор (державний ветеринарний інспектор) проводить затримання такого вантажу, заповнює відповідну частину загального документа на ввезення (загального ветеринарного документа на ввезення) та/або вживає заходів, передбачених </a:t>
            </a:r>
            <a:r>
              <a:rPr lang="uk-UA" u="sng" smtClean="0">
                <a:hlinkClick r:id="rId2"/>
              </a:rPr>
              <a:t>частинами другою - дванадцятою</a:t>
            </a:r>
            <a:r>
              <a:rPr lang="uk-UA" smtClean="0"/>
              <a:t> статті 54 Закону України «Про державний контроль за дотриманням законодавства про харчові продукти, корми, побічні продукти тваринного походження, здоров’я та благополуччя тварин».</a:t>
            </a:r>
            <a:endParaRPr lang="uk-UA"/>
          </a:p>
        </p:txBody>
      </p:sp>
    </p:spTree>
    <p:extLst>
      <p:ext uri="{BB962C8B-B14F-4D97-AF65-F5344CB8AC3E}">
        <p14:creationId xmlns:p14="http://schemas.microsoft.com/office/powerpoint/2010/main" val="14727613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8568952" cy="2308324"/>
          </a:xfrm>
          <a:prstGeom prst="rect">
            <a:avLst/>
          </a:prstGeom>
        </p:spPr>
        <p:txBody>
          <a:bodyPr wrap="square">
            <a:spAutoFit/>
          </a:bodyPr>
          <a:lstStyle/>
          <a:p>
            <a:pPr indent="457200" algn="just"/>
            <a:r>
              <a:rPr lang="uk-UA" smtClean="0"/>
              <a:t>Державний інспектор (державний ветеринарний інспектор) після консультацій з власником вантажу повідомляє митний орган про своє рішення про направлення вантажу до потужностей переробки, обробки та/або знищення відповідних продуктів, харчових продуктів нетваринного походження або кормів нетваринного походження, які мають експлуатаційні дозволи або державну реєстрацію, шляхом унесення до єдиного державного інформаційного вебпорталу «Єдине вікно для міжнародної торгівлі» відповідної інформації у формі електронного документа, засвідченого кваліфікованим електронним підписом.</a:t>
            </a:r>
            <a:endParaRPr lang="uk-UA"/>
          </a:p>
        </p:txBody>
      </p:sp>
      <p:sp>
        <p:nvSpPr>
          <p:cNvPr id="3" name="Прямоугольник 2"/>
          <p:cNvSpPr/>
          <p:nvPr/>
        </p:nvSpPr>
        <p:spPr>
          <a:xfrm>
            <a:off x="344892" y="2708920"/>
            <a:ext cx="8547588" cy="2031325"/>
          </a:xfrm>
          <a:prstGeom prst="rect">
            <a:avLst/>
          </a:prstGeom>
        </p:spPr>
        <p:txBody>
          <a:bodyPr wrap="square">
            <a:spAutoFit/>
          </a:bodyPr>
          <a:lstStyle/>
          <a:p>
            <a:pPr indent="457200" algn="just"/>
            <a:r>
              <a:rPr lang="uk-UA" smtClean="0"/>
              <a:t>Територіальний орган Держпродспоживслужби, у зоні обслуговування якого знаходяться потужності з переробки, обробки та/або знищення продуктів, харчових продуктів нетваринного походження або кормів нетваринного походження, протягом трьох робочих днів з дня надходження вантажу в електронній чи паперовій (за необхідності) формі повідомляє про здійснення заходів щодо вантажу державного інспектора (державного ветеринарного інспектора), який здійснив затримання та направлення вантажу.</a:t>
            </a:r>
            <a:endParaRPr lang="uk-UA"/>
          </a:p>
        </p:txBody>
      </p:sp>
    </p:spTree>
    <p:extLst>
      <p:ext uri="{BB962C8B-B14F-4D97-AF65-F5344CB8AC3E}">
        <p14:creationId xmlns:p14="http://schemas.microsoft.com/office/powerpoint/2010/main" val="39030120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568952" cy="1754326"/>
          </a:xfrm>
          <a:prstGeom prst="rect">
            <a:avLst/>
          </a:prstGeom>
        </p:spPr>
        <p:txBody>
          <a:bodyPr wrap="square">
            <a:spAutoFit/>
          </a:bodyPr>
          <a:lstStyle/>
          <a:p>
            <a:pPr algn="just"/>
            <a:r>
              <a:rPr lang="uk-UA" smtClean="0"/>
              <a:t>Переробка, обробка та/або знищення вантажів здійснюються відповідно до </a:t>
            </a:r>
            <a:r>
              <a:rPr lang="uk-UA" u="sng" smtClean="0">
                <a:hlinkClick r:id="rId2"/>
              </a:rPr>
              <a:t>Закону України</a:t>
            </a:r>
            <a:r>
              <a:rPr lang="uk-UA" smtClean="0"/>
              <a:t> «Про вилучення з обігу, переробку, утилізацію, знищення або подальше використання неякісної та небезпечної продукції» та </a:t>
            </a:r>
            <a:r>
              <a:rPr lang="uk-UA" u="sng" smtClean="0">
                <a:hlinkClick r:id="rId3"/>
              </a:rPr>
              <a:t>Загальних вимог до здійснення переробки, утилізації, знищення або подальшого використання вилученої з обігу неякісної та небезпечної продукції</a:t>
            </a:r>
            <a:r>
              <a:rPr lang="uk-UA" smtClean="0"/>
              <a:t>, затверджених постановою Кабінету Міністрів України від 24 січня 2001 року № 50.</a:t>
            </a:r>
            <a:endParaRPr lang="uk-UA"/>
          </a:p>
        </p:txBody>
      </p:sp>
    </p:spTree>
    <p:extLst>
      <p:ext uri="{BB962C8B-B14F-4D97-AF65-F5344CB8AC3E}">
        <p14:creationId xmlns:p14="http://schemas.microsoft.com/office/powerpoint/2010/main" val="3903012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424936" cy="923330"/>
          </a:xfrm>
          <a:prstGeom prst="rect">
            <a:avLst/>
          </a:prstGeom>
          <a:noFill/>
        </p:spPr>
        <p:txBody>
          <a:bodyPr wrap="square" rtlCol="0">
            <a:spAutoFit/>
          </a:bodyPr>
          <a:lstStyle/>
          <a:p>
            <a:pPr algn="just"/>
            <a:r>
              <a:rPr lang="uk-UA" b="1" dirty="0" smtClean="0">
                <a:solidFill>
                  <a:srgbClr val="7030A0"/>
                </a:solidFill>
              </a:rPr>
              <a:t>Постановою КМУ від 28.04.2000 року № 728 затверджено Порядок вивезення за межі  України або знищення неякісних та непридатних до споживання товарів </a:t>
            </a:r>
            <a:br>
              <a:rPr lang="uk-UA" b="1" dirty="0" smtClean="0">
                <a:solidFill>
                  <a:srgbClr val="7030A0"/>
                </a:solidFill>
              </a:rPr>
            </a:br>
            <a:r>
              <a:rPr lang="uk-UA" b="1" dirty="0" smtClean="0">
                <a:solidFill>
                  <a:srgbClr val="7030A0"/>
                </a:solidFill>
              </a:rPr>
              <a:t>(предметів) гуманітарної допомоги</a:t>
            </a:r>
            <a:endParaRPr lang="uk-UA" b="1" dirty="0">
              <a:solidFill>
                <a:srgbClr val="7030A0"/>
              </a:solidFill>
            </a:endParaRPr>
          </a:p>
        </p:txBody>
      </p:sp>
      <p:sp>
        <p:nvSpPr>
          <p:cNvPr id="3" name="Прямоугольник 2"/>
          <p:cNvSpPr/>
          <p:nvPr/>
        </p:nvSpPr>
        <p:spPr>
          <a:xfrm>
            <a:off x="280120" y="1397675"/>
            <a:ext cx="8540352" cy="1200329"/>
          </a:xfrm>
          <a:prstGeom prst="rect">
            <a:avLst/>
          </a:prstGeom>
        </p:spPr>
        <p:txBody>
          <a:bodyPr wrap="square">
            <a:spAutoFit/>
          </a:bodyPr>
          <a:lstStyle/>
          <a:p>
            <a:pPr algn="just"/>
            <a:r>
              <a:rPr lang="uk-UA" smtClean="0"/>
              <a:t>За наявності висновку про непридатність до споживання товарів </a:t>
            </a:r>
            <a:br>
              <a:rPr lang="uk-UA" smtClean="0"/>
            </a:br>
            <a:r>
              <a:rPr lang="uk-UA" smtClean="0"/>
              <a:t>(предметів) гуманітарної допомоги у повному обсязі або їх частини </a:t>
            </a:r>
            <a:br>
              <a:rPr lang="uk-UA" smtClean="0"/>
            </a:br>
            <a:r>
              <a:rPr lang="uk-UA" smtClean="0"/>
              <a:t>весь вантаж на митну територію України не допускається і підлягає </a:t>
            </a:r>
            <a:br>
              <a:rPr lang="uk-UA" smtClean="0"/>
            </a:br>
            <a:r>
              <a:rPr lang="uk-UA" smtClean="0"/>
              <a:t>вивезенню за межі України. </a:t>
            </a:r>
            <a:endParaRPr lang="uk-UA"/>
          </a:p>
        </p:txBody>
      </p:sp>
      <p:sp>
        <p:nvSpPr>
          <p:cNvPr id="4" name="Прямоугольник 3"/>
          <p:cNvSpPr/>
          <p:nvPr/>
        </p:nvSpPr>
        <p:spPr>
          <a:xfrm>
            <a:off x="323528" y="2708920"/>
            <a:ext cx="8496944" cy="1477328"/>
          </a:xfrm>
          <a:prstGeom prst="rect">
            <a:avLst/>
          </a:prstGeom>
        </p:spPr>
        <p:txBody>
          <a:bodyPr wrap="square">
            <a:spAutoFit/>
          </a:bodyPr>
          <a:lstStyle/>
          <a:p>
            <a:pPr algn="just"/>
            <a:r>
              <a:rPr lang="uk-UA" dirty="0" smtClean="0"/>
              <a:t>Знищення неякісних або непридатних до споживання товарів </a:t>
            </a:r>
            <a:br>
              <a:rPr lang="uk-UA" dirty="0" smtClean="0"/>
            </a:br>
            <a:r>
              <a:rPr lang="uk-UA" dirty="0" smtClean="0"/>
              <a:t>(предметів) гуманітарної допомоги здійснюється під контролем </a:t>
            </a:r>
            <a:br>
              <a:rPr lang="uk-UA" dirty="0" smtClean="0"/>
            </a:br>
            <a:r>
              <a:rPr lang="uk-UA" dirty="0" smtClean="0"/>
              <a:t>комісії, яка утворюється з представників територіальних митних органів, </a:t>
            </a:r>
            <a:r>
              <a:rPr lang="uk-UA" dirty="0" err="1" smtClean="0"/>
              <a:t>Держекоінспекції</a:t>
            </a:r>
            <a:r>
              <a:rPr lang="uk-UA" dirty="0" smtClean="0"/>
              <a:t>, МВС, державної ветеринарної медицини, карантинної служби та місцевих органів виконавчої влади.</a:t>
            </a:r>
            <a:endParaRPr lang="uk-UA" dirty="0"/>
          </a:p>
        </p:txBody>
      </p:sp>
      <p:sp>
        <p:nvSpPr>
          <p:cNvPr id="5" name="Прямоугольник 4"/>
          <p:cNvSpPr/>
          <p:nvPr/>
        </p:nvSpPr>
        <p:spPr>
          <a:xfrm>
            <a:off x="308233" y="4365104"/>
            <a:ext cx="8484125" cy="2031325"/>
          </a:xfrm>
          <a:prstGeom prst="rect">
            <a:avLst/>
          </a:prstGeom>
        </p:spPr>
        <p:txBody>
          <a:bodyPr wrap="square">
            <a:spAutoFit/>
          </a:bodyPr>
          <a:lstStyle/>
          <a:p>
            <a:pPr algn="just"/>
            <a:r>
              <a:rPr lang="uk-UA" dirty="0" smtClean="0"/>
              <a:t>За фактом знищення неякісних або непридатних до </a:t>
            </a:r>
            <a:br>
              <a:rPr lang="uk-UA" dirty="0" smtClean="0"/>
            </a:br>
            <a:r>
              <a:rPr lang="uk-UA" dirty="0" smtClean="0"/>
              <a:t>споживання товарів (предметів) гуманітарної допомоги складається </a:t>
            </a:r>
            <a:br>
              <a:rPr lang="uk-UA" dirty="0" smtClean="0"/>
            </a:br>
            <a:r>
              <a:rPr lang="uk-UA" dirty="0" smtClean="0"/>
              <a:t>відповідний акт (додаток 2), який підписується керівником </a:t>
            </a:r>
            <a:br>
              <a:rPr lang="uk-UA" dirty="0" smtClean="0"/>
            </a:br>
            <a:r>
              <a:rPr lang="uk-UA" dirty="0" smtClean="0"/>
              <a:t>підприємства (установи), на якому знищені товари (предмети), </a:t>
            </a:r>
            <a:br>
              <a:rPr lang="uk-UA" dirty="0" smtClean="0"/>
            </a:br>
            <a:r>
              <a:rPr lang="uk-UA" dirty="0" smtClean="0"/>
              <a:t>представниками митних органів, </a:t>
            </a:r>
            <a:r>
              <a:rPr lang="uk-UA" dirty="0" err="1" smtClean="0"/>
              <a:t>Держекоінспекції</a:t>
            </a:r>
            <a:r>
              <a:rPr lang="uk-UA" dirty="0" smtClean="0"/>
              <a:t>, МВС, державної </a:t>
            </a:r>
            <a:br>
              <a:rPr lang="uk-UA" dirty="0" smtClean="0"/>
            </a:br>
            <a:r>
              <a:rPr lang="uk-UA" dirty="0" smtClean="0"/>
              <a:t>ветеринарної медицини, карантинної служби, місцевих органів </a:t>
            </a:r>
            <a:br>
              <a:rPr lang="uk-UA" dirty="0" smtClean="0"/>
            </a:br>
            <a:r>
              <a:rPr lang="uk-UA" dirty="0" smtClean="0"/>
              <a:t>виконавчої влади та засвідчується печаткою митного органу.</a:t>
            </a:r>
            <a:endParaRPr lang="uk-UA" dirty="0"/>
          </a:p>
        </p:txBody>
      </p:sp>
    </p:spTree>
    <p:extLst>
      <p:ext uri="{BB962C8B-B14F-4D97-AF65-F5344CB8AC3E}">
        <p14:creationId xmlns:p14="http://schemas.microsoft.com/office/powerpoint/2010/main" val="3903012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404664"/>
            <a:ext cx="8568952" cy="3139321"/>
          </a:xfrm>
          <a:prstGeom prst="rect">
            <a:avLst/>
          </a:prstGeom>
        </p:spPr>
        <p:txBody>
          <a:bodyPr wrap="square">
            <a:spAutoFit/>
          </a:bodyPr>
          <a:lstStyle/>
          <a:p>
            <a:pPr indent="457200" algn="just"/>
            <a:r>
              <a:rPr lang="uk-UA" b="1" dirty="0" smtClean="0">
                <a:solidFill>
                  <a:srgbClr val="0000FF"/>
                </a:solidFill>
              </a:rPr>
              <a:t>Знищення або руйнування товарів допускається з письмового дозволу митного органу за заявою власника товарів чи уповноваженої ним особи.</a:t>
            </a:r>
          </a:p>
          <a:p>
            <a:pPr indent="457200" algn="just"/>
            <a:endParaRPr lang="uk-UA" b="1" dirty="0" smtClean="0">
              <a:solidFill>
                <a:srgbClr val="0000FF"/>
              </a:solidFill>
            </a:endParaRPr>
          </a:p>
          <a:p>
            <a:pPr indent="457200" algn="just"/>
            <a:r>
              <a:rPr lang="uk-UA" dirty="0" smtClean="0"/>
              <a:t>Дозвіл на поміщення товарів у митний режим знищення або руйнування видається митним органом, якщо власником чи уповноваженою ним особою:</a:t>
            </a:r>
          </a:p>
          <a:p>
            <a:pPr indent="457200" algn="just"/>
            <a:endParaRPr lang="uk-UA" dirty="0" smtClean="0"/>
          </a:p>
          <a:p>
            <a:pPr indent="457200" algn="just"/>
            <a:r>
              <a:rPr lang="uk-UA" dirty="0" smtClean="0"/>
              <a:t>1) укладено договір на знищення (руйнування) товарів з підприємством, уповноваженим на знищення (руйнування) відповідних категорій товарів;</a:t>
            </a:r>
          </a:p>
          <a:p>
            <a:pPr indent="457200" algn="just"/>
            <a:r>
              <a:rPr lang="uk-UA" dirty="0" smtClean="0"/>
              <a:t>2) отримано дозволи на знищення (руйнування) товарів від державних органів, до повноважень яких належить контроль за переміщенням таких товарів.</a:t>
            </a:r>
          </a:p>
          <a:p>
            <a:pPr indent="457200" algn="just"/>
            <a:endParaRPr lang="uk-UA" b="1" dirty="0" smtClean="0">
              <a:solidFill>
                <a:srgbClr val="0000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8640960" cy="5078313"/>
          </a:xfrm>
          <a:prstGeom prst="rect">
            <a:avLst/>
          </a:prstGeom>
        </p:spPr>
        <p:txBody>
          <a:bodyPr wrap="square">
            <a:spAutoFit/>
          </a:bodyPr>
          <a:lstStyle/>
          <a:p>
            <a:pPr indent="457200" algn="just"/>
            <a:r>
              <a:rPr lang="uk-UA" dirty="0" smtClean="0"/>
              <a:t>Дозвіл на поміщення товарів у митний режим знищення або руйнування надається за заявою Декларанта керівником або вповноваженою ним посадовою особою митного органу, у зоні діяльності якого фактично будуть проводитися операції зі знищення або руйнування таких товарів.</a:t>
            </a:r>
          </a:p>
          <a:p>
            <a:pPr indent="457200" algn="just"/>
            <a:endParaRPr lang="uk-UA" dirty="0" smtClean="0"/>
          </a:p>
          <a:p>
            <a:pPr indent="457200" algn="just"/>
            <a:r>
              <a:rPr lang="uk-UA" b="1" dirty="0" smtClean="0">
                <a:solidFill>
                  <a:srgbClr val="009900"/>
                </a:solidFill>
              </a:rPr>
              <a:t>Разом із заявою митному органу подаються:</a:t>
            </a:r>
          </a:p>
          <a:p>
            <a:pPr indent="457200" algn="just"/>
            <a:endParaRPr lang="uk-UA" dirty="0" smtClean="0"/>
          </a:p>
          <a:p>
            <a:pPr indent="457200" algn="just"/>
            <a:r>
              <a:rPr lang="uk-UA" dirty="0" smtClean="0"/>
              <a:t>договір на знищення (руйнування) товарів з підприємством, уповноваженим відповідно до законодавства України на знищення (руйнування) відповідних категорій товарів;</a:t>
            </a:r>
          </a:p>
          <a:p>
            <a:pPr indent="457200" algn="just"/>
            <a:r>
              <a:rPr lang="uk-UA" dirty="0" smtClean="0"/>
              <a:t>дозволи на знищення (руйнування) товарів від державних органів, до повноважень яких належить контроль за переміщенням таких товарів;</a:t>
            </a:r>
          </a:p>
          <a:p>
            <a:pPr indent="457200" algn="just"/>
            <a:r>
              <a:rPr lang="uk-UA" dirty="0" smtClean="0"/>
              <a:t>копія відповідного дозвільного документа, що засвідчує право суб'єкта господарювання провадити діяльність зі знищення (руйнування) відповідних категорій товарів;</a:t>
            </a:r>
          </a:p>
          <a:p>
            <a:pPr indent="457200" algn="just"/>
            <a:r>
              <a:rPr lang="uk-UA" dirty="0" smtClean="0"/>
              <a:t>товаротранспортні та інші </a:t>
            </a:r>
            <a:r>
              <a:rPr lang="uk-UA" dirty="0" err="1" smtClean="0"/>
              <a:t>товаросупровідні</a:t>
            </a:r>
            <a:r>
              <a:rPr lang="uk-UA" dirty="0" smtClean="0"/>
              <a:t> документи;</a:t>
            </a:r>
          </a:p>
          <a:p>
            <a:pPr indent="457200" algn="just"/>
            <a:r>
              <a:rPr lang="uk-UA" dirty="0" smtClean="0"/>
              <a:t>інші документи, що стосуються проведення операцій зі знищення або руйнування товарів (за бажанням заявника).</a:t>
            </a:r>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8496944" cy="2585323"/>
          </a:xfrm>
          <a:prstGeom prst="rect">
            <a:avLst/>
          </a:prstGeom>
        </p:spPr>
        <p:txBody>
          <a:bodyPr wrap="square">
            <a:spAutoFit/>
          </a:bodyPr>
          <a:lstStyle/>
          <a:p>
            <a:pPr indent="457200" algn="just"/>
            <a:r>
              <a:rPr lang="uk-UA" dirty="0" smtClean="0"/>
              <a:t>До надання дозволу на поміщення товарів у митний режим знищення або руйнування митний орган має право провести огляд місця проведення операцій зі знищення (руйнування) товарів з метою перевірки можливості проведення таких операцій відповідно до вимог законодавства</a:t>
            </a:r>
            <a:r>
              <a:rPr lang="uk-UA" dirty="0"/>
              <a:t>. За результатами огляду складається відповідний акт.</a:t>
            </a:r>
          </a:p>
          <a:p>
            <a:pPr indent="457200" algn="just"/>
            <a:endParaRPr lang="uk-UA" dirty="0" smtClean="0"/>
          </a:p>
          <a:p>
            <a:pPr indent="457200" algn="just"/>
            <a:r>
              <a:rPr lang="uk-UA" b="1" dirty="0" smtClean="0">
                <a:solidFill>
                  <a:srgbClr val="009900"/>
                </a:solidFill>
              </a:rPr>
              <a:t>Рішення про надання дозволу </a:t>
            </a:r>
            <a:r>
              <a:rPr lang="uk-UA" dirty="0" smtClean="0"/>
              <a:t>на поміщення товарів у митний режим знищення або руйнування або про відмову у наданні такого дозволу оформлюється митним органом шляхом заповнення відповідних розділів заяви.</a:t>
            </a:r>
            <a:endParaRPr lang="uk-UA" dirty="0"/>
          </a:p>
        </p:txBody>
      </p:sp>
      <p:sp>
        <p:nvSpPr>
          <p:cNvPr id="6" name="Прямоугольник 5"/>
          <p:cNvSpPr/>
          <p:nvPr/>
        </p:nvSpPr>
        <p:spPr>
          <a:xfrm>
            <a:off x="467544" y="3427123"/>
            <a:ext cx="8352928" cy="1477328"/>
          </a:xfrm>
          <a:prstGeom prst="rect">
            <a:avLst/>
          </a:prstGeom>
        </p:spPr>
        <p:txBody>
          <a:bodyPr wrap="square">
            <a:spAutoFit/>
          </a:bodyPr>
          <a:lstStyle/>
          <a:p>
            <a:pPr indent="457200" algn="just"/>
            <a:r>
              <a:rPr lang="uk-UA" b="1" dirty="0">
                <a:solidFill>
                  <a:srgbClr val="0000FF"/>
                </a:solidFill>
              </a:rPr>
              <a:t>Дозвіл на поміщення товарів у митний режим знищення або руйнування видається митним органом </a:t>
            </a:r>
            <a:r>
              <a:rPr lang="uk-UA" b="1" dirty="0">
                <a:solidFill>
                  <a:srgbClr val="FF0000"/>
                </a:solidFill>
              </a:rPr>
              <a:t>безоплатно протягом трьох робочих днів з дати реєстрації відповідної заяви.</a:t>
            </a:r>
            <a:r>
              <a:rPr lang="uk-UA" b="1" dirty="0">
                <a:solidFill>
                  <a:srgbClr val="0000FF"/>
                </a:solidFill>
              </a:rPr>
              <a:t> У разі відмови у видачі дозволу митний орган зобов’язаний у зазначений строк письмово або в електронній формі повідомити особу, яка звернулася за отриманням дозволу, про підстави відмови.</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95536" y="620688"/>
            <a:ext cx="8424936" cy="3416320"/>
          </a:xfrm>
          <a:prstGeom prst="rect">
            <a:avLst/>
          </a:prstGeom>
        </p:spPr>
        <p:txBody>
          <a:bodyPr wrap="square">
            <a:spAutoFit/>
          </a:bodyPr>
          <a:lstStyle/>
          <a:p>
            <a:pPr indent="457200"/>
            <a:r>
              <a:rPr lang="uk-UA" b="1" dirty="0" smtClean="0">
                <a:solidFill>
                  <a:srgbClr val="C00000"/>
                </a:solidFill>
              </a:rPr>
              <a:t>Дозволено знищення або руйнування окремих категорій товарів, зокрема:</a:t>
            </a:r>
          </a:p>
          <a:p>
            <a:pPr indent="457200"/>
            <a:endParaRPr lang="uk-UA" dirty="0" smtClean="0"/>
          </a:p>
          <a:p>
            <a:pPr indent="457200" algn="just"/>
            <a:r>
              <a:rPr lang="uk-UA" dirty="0" smtClean="0"/>
              <a:t>1) лікарських і наркотичних засобів, психотропних речовин, їх аналогів та прекурсорів;</a:t>
            </a:r>
          </a:p>
          <a:p>
            <a:pPr indent="457200" algn="just"/>
            <a:r>
              <a:rPr lang="uk-UA" dirty="0" smtClean="0"/>
              <a:t>2) неякісної та небезпечної продукції;</a:t>
            </a:r>
          </a:p>
          <a:p>
            <a:pPr indent="457200" algn="just"/>
            <a:r>
              <a:rPr lang="uk-UA" dirty="0" smtClean="0"/>
              <a:t>3) військової, мисливської, спортивної вогнепальної зброї та боєприпасів до неї;</a:t>
            </a:r>
          </a:p>
          <a:p>
            <a:pPr indent="457200" algn="just"/>
            <a:r>
              <a:rPr lang="uk-UA" dirty="0" smtClean="0"/>
              <a:t>4) холодної і пневматичної зброї;</a:t>
            </a:r>
          </a:p>
          <a:p>
            <a:pPr indent="457200" algn="just"/>
            <a:r>
              <a:rPr lang="uk-UA" dirty="0" smtClean="0"/>
              <a:t>5) вибухових речовин;</a:t>
            </a:r>
          </a:p>
          <a:p>
            <a:pPr indent="457200" algn="just"/>
            <a:r>
              <a:rPr lang="uk-UA" dirty="0" smtClean="0"/>
              <a:t>6) спеціальних засобів, заряджених речовинами </a:t>
            </a:r>
            <a:r>
              <a:rPr lang="uk-UA" dirty="0" err="1" smtClean="0"/>
              <a:t>сльозогінної</a:t>
            </a:r>
            <a:r>
              <a:rPr lang="uk-UA" dirty="0" smtClean="0"/>
              <a:t> та дратівної дії, засобів індивідуального захисту, засобів активної оборони та засобів для виконання спеціальних операцій і оперативно-розшукових заходів.</a:t>
            </a:r>
            <a:endParaRPr lang="uk-UA" dirty="0"/>
          </a:p>
        </p:txBody>
      </p:sp>
    </p:spTree>
    <p:extLst>
      <p:ext uri="{BB962C8B-B14F-4D97-AF65-F5344CB8AC3E}">
        <p14:creationId xmlns:p14="http://schemas.microsoft.com/office/powerpoint/2010/main" val="168586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afnalog\Desktop\времянка\НПК_МКУ-401_page-0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88640"/>
            <a:ext cx="4437444" cy="6480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1430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16632"/>
            <a:ext cx="8712968" cy="6494085"/>
          </a:xfrm>
          <a:prstGeom prst="rect">
            <a:avLst/>
          </a:prstGeom>
          <a:noFill/>
        </p:spPr>
        <p:txBody>
          <a:bodyPr wrap="square" rtlCol="0">
            <a:spAutoFit/>
          </a:bodyPr>
          <a:lstStyle/>
          <a:p>
            <a:pPr algn="ctr"/>
            <a:r>
              <a:rPr lang="uk-UA" sz="1600" b="1" dirty="0" smtClean="0">
                <a:solidFill>
                  <a:srgbClr val="C00000"/>
                </a:solidFill>
              </a:rPr>
              <a:t>Згідно наказу Державної митної служби України від 26.10.2004 року № 763 дозвіл на розміщення у митний режим знищення або руйнування не видається щодо таких товарів: </a:t>
            </a:r>
          </a:p>
          <a:p>
            <a:pPr algn="just"/>
            <a:endParaRPr lang="uk-UA" sz="1600" dirty="0" smtClean="0"/>
          </a:p>
          <a:p>
            <a:pPr indent="457200" algn="just"/>
            <a:r>
              <a:rPr lang="uk-UA" sz="1600" dirty="0" smtClean="0"/>
              <a:t>заборонених до ввезення на митну територію України та транзиту через митну територію України; </a:t>
            </a:r>
          </a:p>
          <a:p>
            <a:pPr indent="457200" algn="just"/>
            <a:endParaRPr lang="uk-UA" sz="1600" dirty="0" smtClean="0"/>
          </a:p>
          <a:p>
            <a:pPr indent="457200" algn="just"/>
            <a:r>
              <a:rPr lang="uk-UA" sz="1600" dirty="0" smtClean="0"/>
              <a:t>стосовно яких не здійснено встановлені законодавством України необхідні види контролю, та не надано дозвіл на їх знищення або руйнування; </a:t>
            </a:r>
          </a:p>
          <a:p>
            <a:pPr indent="457200" algn="just"/>
            <a:endParaRPr lang="uk-UA" sz="1600" dirty="0" smtClean="0"/>
          </a:p>
          <a:p>
            <a:pPr indent="457200" algn="just"/>
            <a:r>
              <a:rPr lang="uk-UA" sz="1600" dirty="0" smtClean="0"/>
              <a:t>неякісної та небезпечної продукції (крім продукції, яка стала неякісною та небезпечною під час перебування під митним контролем на митній території України, якщо на момент перетину митного кордону при ввезенні на цю територію не було відмовлено в документальному підтвердженні її якості та безпеки); вилучених митними органами як предмети порушення митних правил; </a:t>
            </a:r>
          </a:p>
          <a:p>
            <a:pPr indent="457200" algn="just"/>
            <a:endParaRPr lang="uk-UA" sz="1600" dirty="0" smtClean="0"/>
          </a:p>
          <a:p>
            <a:pPr indent="457200" algn="just"/>
            <a:r>
              <a:rPr lang="uk-UA" sz="1600" dirty="0" smtClean="0"/>
              <a:t>електроенергії та інших товарів, що не можуть бути ідентифіковані; ядерних матеріалів, спеціальних </a:t>
            </a:r>
            <a:r>
              <a:rPr lang="uk-UA" sz="1600" dirty="0" err="1" smtClean="0"/>
              <a:t>розщеплювальних</a:t>
            </a:r>
            <a:r>
              <a:rPr lang="uk-UA" sz="1600" dirty="0" smtClean="0"/>
              <a:t> матеріалів; </a:t>
            </a:r>
          </a:p>
          <a:p>
            <a:pPr indent="457200" algn="just"/>
            <a:endParaRPr lang="uk-UA" sz="1600" dirty="0" smtClean="0"/>
          </a:p>
          <a:p>
            <a:pPr indent="457200" algn="just"/>
            <a:r>
              <a:rPr lang="uk-UA" sz="1600" dirty="0" smtClean="0"/>
              <a:t>особливо небезпечних хімічних речовин; отруйних речовин; небезпечних відходів; радіоактивних відходів; розміщених у митний режим імпорту; у результаті знищення або руйнування яких утворюються особливо небезпечні хімічні та отруйні речовини, небезпечні чи </a:t>
            </a:r>
            <a:br>
              <a:rPr lang="uk-UA" sz="1600" dirty="0" smtClean="0"/>
            </a:br>
            <a:r>
              <a:rPr lang="uk-UA" sz="1600" dirty="0" smtClean="0"/>
              <a:t>радіоактивні відходи; </a:t>
            </a:r>
          </a:p>
          <a:p>
            <a:pPr indent="457200" algn="just"/>
            <a:endParaRPr lang="uk-UA" sz="1600" dirty="0" smtClean="0"/>
          </a:p>
          <a:p>
            <a:pPr indent="457200" algn="just"/>
            <a:r>
              <a:rPr lang="uk-UA" sz="1600" dirty="0" smtClean="0"/>
              <a:t>культурних цінностей; представників тваринного та рослинного світу, які охороняються державою, крім випадків, коли їх знищення необхідне для запобігання епідеміям і </a:t>
            </a:r>
            <a:br>
              <a:rPr lang="uk-UA" sz="1600" dirty="0" smtClean="0"/>
            </a:br>
            <a:r>
              <a:rPr lang="uk-UA" sz="1600" dirty="0" smtClean="0"/>
              <a:t>епізоотіям.  </a:t>
            </a:r>
            <a:endParaRPr lang="uk-UA"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936010"/>
            <a:ext cx="8640960" cy="5632311"/>
          </a:xfrm>
          <a:prstGeom prst="rect">
            <a:avLst/>
          </a:prstGeom>
        </p:spPr>
        <p:txBody>
          <a:bodyPr wrap="square">
            <a:spAutoFit/>
          </a:bodyPr>
          <a:lstStyle/>
          <a:p>
            <a:pPr indent="457200" algn="just"/>
            <a:r>
              <a:rPr lang="uk-UA" dirty="0" smtClean="0"/>
              <a:t>Знищення або руйнування товарів здійснюється за рахунок їх власника, уповноваженої ним особи чи інших заінтересованих осіб.</a:t>
            </a:r>
          </a:p>
          <a:p>
            <a:pPr indent="457200" algn="just"/>
            <a:endParaRPr lang="uk-UA" dirty="0" smtClean="0"/>
          </a:p>
          <a:p>
            <a:pPr indent="457200" algn="just"/>
            <a:r>
              <a:rPr lang="uk-UA" dirty="0" smtClean="0"/>
              <a:t>Підприємство, яке здійснило операції зі знищення (руйнування) товарів, за фактом такого знищення (руйнування) </a:t>
            </a:r>
            <a:r>
              <a:rPr lang="uk-UA" b="1" dirty="0" smtClean="0">
                <a:solidFill>
                  <a:srgbClr val="009900"/>
                </a:solidFill>
              </a:rPr>
              <a:t>складає відповідний акт </a:t>
            </a:r>
            <a:r>
              <a:rPr lang="uk-UA" dirty="0" smtClean="0"/>
              <a:t>з наведенням у ньому опису та кількості залишків, що утворились в результаті виконання операцій зі знищення (руйнування) і мають господарську цінність, та </a:t>
            </a:r>
            <a:r>
              <a:rPr lang="uk-UA" b="1" dirty="0" smtClean="0">
                <a:solidFill>
                  <a:srgbClr val="0000FF"/>
                </a:solidFill>
              </a:rPr>
              <a:t>протягом трьох робочих </a:t>
            </a:r>
            <a:r>
              <a:rPr lang="uk-UA" dirty="0" smtClean="0"/>
              <a:t>днів надає митниці оформлення один примірник цього акта.</a:t>
            </a:r>
          </a:p>
          <a:p>
            <a:pPr indent="457200" algn="just"/>
            <a:endParaRPr lang="uk-UA" dirty="0" smtClean="0"/>
          </a:p>
          <a:p>
            <a:pPr indent="457200" algn="just"/>
            <a:r>
              <a:rPr lang="uk-UA" dirty="0" smtClean="0"/>
              <a:t>Якщо товари опинилися у стані, що виключає можливість їх декларування у будь-який інший митний режим, ніж знищення або руйнування, у разі незгоди власника або уповноваженої ним особи самостійно організувати та оплатити процедуру знищення або руйнування таких товарів та за відсутності інших осіб, які письмово заявили митному органу про таке бажання, </a:t>
            </a:r>
            <a:r>
              <a:rPr lang="uk-UA" b="1" dirty="0" smtClean="0">
                <a:solidFill>
                  <a:srgbClr val="FF0000"/>
                </a:solidFill>
              </a:rPr>
              <a:t>вартість навантажувально-розвантажувальних робіт, зберігання, перевезення, знищення (руйнування), оформлення документів та інші витрати, пов’язані з дотриманням митного режиму знищення або руйнування, а також пеня списуються (стягуються) з такого власника або уповноваженої ним особи у безакцептному порядку, а в разі неможливості такого списання (стягнення) - відшкодовуються за рахунок коштів державного бюджету.</a:t>
            </a:r>
            <a:endParaRPr lang="uk-UA" b="1" dirty="0">
              <a:solidFill>
                <a:srgbClr val="FF0000"/>
              </a:solidFill>
            </a:endParaRPr>
          </a:p>
        </p:txBody>
      </p:sp>
      <p:sp>
        <p:nvSpPr>
          <p:cNvPr id="2" name="Прямоугольник 1"/>
          <p:cNvSpPr/>
          <p:nvPr/>
        </p:nvSpPr>
        <p:spPr>
          <a:xfrm>
            <a:off x="467544" y="188640"/>
            <a:ext cx="8064896" cy="646331"/>
          </a:xfrm>
          <a:prstGeom prst="rect">
            <a:avLst/>
          </a:prstGeom>
        </p:spPr>
        <p:txBody>
          <a:bodyPr wrap="square">
            <a:spAutoFit/>
          </a:bodyPr>
          <a:lstStyle/>
          <a:p>
            <a:pPr indent="457200" algn="just"/>
            <a:r>
              <a:rPr lang="uk-UA" dirty="0" smtClean="0"/>
              <a:t>Для митного оформлення товарів у митний режим знищення або руйнування митному органу </a:t>
            </a:r>
            <a:r>
              <a:rPr lang="uk-UA" dirty="0" err="1" smtClean="0"/>
              <a:t>подаєт</a:t>
            </a:r>
            <a:r>
              <a:rPr lang="uk-UA" dirty="0" smtClean="0"/>
              <a:t>ься </a:t>
            </a:r>
            <a:r>
              <a:rPr lang="uk-UA" u="sng" dirty="0" smtClean="0">
                <a:hlinkClick r:id="rId2"/>
              </a:rPr>
              <a:t>МД</a:t>
            </a:r>
            <a:r>
              <a:rPr lang="uk-UA" dirty="0" smtClean="0"/>
              <a:t> або інший документ</a:t>
            </a:r>
            <a:endParaRPr lang="uk-UA"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2500</Words>
  <Application>Microsoft Office PowerPoint</Application>
  <PresentationFormat>Экран (4:3)</PresentationFormat>
  <Paragraphs>130</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Victoria</dc:creator>
  <cp:lastModifiedBy>kafnalog</cp:lastModifiedBy>
  <cp:revision>46</cp:revision>
  <dcterms:created xsi:type="dcterms:W3CDTF">2023-01-15T07:38:35Z</dcterms:created>
  <dcterms:modified xsi:type="dcterms:W3CDTF">2023-03-22T14:16:51Z</dcterms:modified>
</cp:coreProperties>
</file>