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9" r:id="rId22"/>
    <p:sldId id="278" r:id="rId23"/>
    <p:sldId id="280" r:id="rId24"/>
    <p:sldId id="281" r:id="rId25"/>
    <p:sldId id="28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95" autoAdjust="0"/>
  </p:normalViewPr>
  <p:slideViewPr>
    <p:cSldViewPr snapToGrid="0">
      <p:cViewPr varScale="1">
        <p:scale>
          <a:sx n="66" d="100"/>
          <a:sy n="66" d="100"/>
        </p:scale>
        <p:origin x="8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4247587-676F-4612-8999-C84AE4B3A8B8}" type="datetimeFigureOut">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CE1C656-66C8-4FAF-8EFE-895CCB55B00D}" type="slidenum">
              <a:rPr lang="en-US" smtClean="0"/>
              <a:t>‹#›</a:t>
            </a:fld>
            <a:endParaRPr lang="en-US"/>
          </a:p>
        </p:txBody>
      </p:sp>
    </p:spTree>
    <p:extLst>
      <p:ext uri="{BB962C8B-B14F-4D97-AF65-F5344CB8AC3E}">
        <p14:creationId xmlns:p14="http://schemas.microsoft.com/office/powerpoint/2010/main" val="2026568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4247587-676F-4612-8999-C84AE4B3A8B8}" type="datetimeFigureOut">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CE1C656-66C8-4FAF-8EFE-895CCB55B00D}" type="slidenum">
              <a:rPr lang="en-US" smtClean="0"/>
              <a:t>‹#›</a:t>
            </a:fld>
            <a:endParaRPr lang="en-US"/>
          </a:p>
        </p:txBody>
      </p:sp>
    </p:spTree>
    <p:extLst>
      <p:ext uri="{BB962C8B-B14F-4D97-AF65-F5344CB8AC3E}">
        <p14:creationId xmlns:p14="http://schemas.microsoft.com/office/powerpoint/2010/main" val="2373316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4247587-676F-4612-8999-C84AE4B3A8B8}" type="datetimeFigureOut">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CE1C656-66C8-4FAF-8EFE-895CCB55B00D}"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821838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54247587-676F-4612-8999-C84AE4B3A8B8}" type="datetimeFigureOut">
              <a:rPr lang="en-US" smtClean="0"/>
              <a:t>11/11/2022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CE1C656-66C8-4FAF-8EFE-895CCB55B00D}" type="slidenum">
              <a:rPr lang="en-US" smtClean="0"/>
              <a:t>‹#›</a:t>
            </a:fld>
            <a:endParaRPr lang="en-US"/>
          </a:p>
        </p:txBody>
      </p:sp>
    </p:spTree>
    <p:extLst>
      <p:ext uri="{BB962C8B-B14F-4D97-AF65-F5344CB8AC3E}">
        <p14:creationId xmlns:p14="http://schemas.microsoft.com/office/powerpoint/2010/main" val="11917356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54247587-676F-4612-8999-C84AE4B3A8B8}" type="datetimeFigureOut">
              <a:rPr lang="en-US" smtClean="0"/>
              <a:t>11/11/2022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CE1C656-66C8-4FAF-8EFE-895CCB55B00D}"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285921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54247587-676F-4612-8999-C84AE4B3A8B8}" type="datetimeFigureOut">
              <a:rPr lang="en-US" smtClean="0"/>
              <a:t>11/11/2022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CE1C656-66C8-4FAF-8EFE-895CCB55B00D}" type="slidenum">
              <a:rPr lang="en-US" smtClean="0"/>
              <a:t>‹#›</a:t>
            </a:fld>
            <a:endParaRPr lang="en-US"/>
          </a:p>
        </p:txBody>
      </p:sp>
    </p:spTree>
    <p:extLst>
      <p:ext uri="{BB962C8B-B14F-4D97-AF65-F5344CB8AC3E}">
        <p14:creationId xmlns:p14="http://schemas.microsoft.com/office/powerpoint/2010/main" val="30055802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4247587-676F-4612-8999-C84AE4B3A8B8}" type="datetimeFigureOut">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CE1C656-66C8-4FAF-8EFE-895CCB55B00D}" type="slidenum">
              <a:rPr lang="en-US" smtClean="0"/>
              <a:t>‹#›</a:t>
            </a:fld>
            <a:endParaRPr lang="en-US"/>
          </a:p>
        </p:txBody>
      </p:sp>
    </p:spTree>
    <p:extLst>
      <p:ext uri="{BB962C8B-B14F-4D97-AF65-F5344CB8AC3E}">
        <p14:creationId xmlns:p14="http://schemas.microsoft.com/office/powerpoint/2010/main" val="83202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4247587-676F-4612-8999-C84AE4B3A8B8}" type="datetimeFigureOut">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CE1C656-66C8-4FAF-8EFE-895CCB55B00D}" type="slidenum">
              <a:rPr lang="en-US" smtClean="0"/>
              <a:t>‹#›</a:t>
            </a:fld>
            <a:endParaRPr lang="en-US"/>
          </a:p>
        </p:txBody>
      </p:sp>
    </p:spTree>
    <p:extLst>
      <p:ext uri="{BB962C8B-B14F-4D97-AF65-F5344CB8AC3E}">
        <p14:creationId xmlns:p14="http://schemas.microsoft.com/office/powerpoint/2010/main" val="858999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4247587-676F-4612-8999-C84AE4B3A8B8}" type="datetimeFigureOut">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CE1C656-66C8-4FAF-8EFE-895CCB55B00D}" type="slidenum">
              <a:rPr lang="en-US" smtClean="0"/>
              <a:t>‹#›</a:t>
            </a:fld>
            <a:endParaRPr lang="en-US"/>
          </a:p>
        </p:txBody>
      </p:sp>
    </p:spTree>
    <p:extLst>
      <p:ext uri="{BB962C8B-B14F-4D97-AF65-F5344CB8AC3E}">
        <p14:creationId xmlns:p14="http://schemas.microsoft.com/office/powerpoint/2010/main" val="920377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4247587-676F-4612-8999-C84AE4B3A8B8}" type="datetimeFigureOut">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CE1C656-66C8-4FAF-8EFE-895CCB55B00D}" type="slidenum">
              <a:rPr lang="en-US" smtClean="0"/>
              <a:t>‹#›</a:t>
            </a:fld>
            <a:endParaRPr lang="en-US"/>
          </a:p>
        </p:txBody>
      </p:sp>
    </p:spTree>
    <p:extLst>
      <p:ext uri="{BB962C8B-B14F-4D97-AF65-F5344CB8AC3E}">
        <p14:creationId xmlns:p14="http://schemas.microsoft.com/office/powerpoint/2010/main" val="247968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4247587-676F-4612-8999-C84AE4B3A8B8}" type="datetimeFigureOut">
              <a:rPr lang="en-US" smtClean="0"/>
              <a:t>11/11/2022</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CE1C656-66C8-4FAF-8EFE-895CCB55B00D}" type="slidenum">
              <a:rPr lang="en-US" smtClean="0"/>
              <a:t>‹#›</a:t>
            </a:fld>
            <a:endParaRPr lang="en-US"/>
          </a:p>
        </p:txBody>
      </p:sp>
    </p:spTree>
    <p:extLst>
      <p:ext uri="{BB962C8B-B14F-4D97-AF65-F5344CB8AC3E}">
        <p14:creationId xmlns:p14="http://schemas.microsoft.com/office/powerpoint/2010/main" val="3456142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4247587-676F-4612-8999-C84AE4B3A8B8}" type="datetimeFigureOut">
              <a:rPr lang="en-US" smtClean="0"/>
              <a:t>11/11/2022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CE1C656-66C8-4FAF-8EFE-895CCB55B00D}" type="slidenum">
              <a:rPr lang="en-US" smtClean="0"/>
              <a:t>‹#›</a:t>
            </a:fld>
            <a:endParaRPr lang="en-US"/>
          </a:p>
        </p:txBody>
      </p:sp>
    </p:spTree>
    <p:extLst>
      <p:ext uri="{BB962C8B-B14F-4D97-AF65-F5344CB8AC3E}">
        <p14:creationId xmlns:p14="http://schemas.microsoft.com/office/powerpoint/2010/main" val="2540848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4247587-676F-4612-8999-C84AE4B3A8B8}" type="datetimeFigureOut">
              <a:rPr lang="en-US" smtClean="0"/>
              <a:t>11/11/2022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CE1C656-66C8-4FAF-8EFE-895CCB55B00D}" type="slidenum">
              <a:rPr lang="en-US" smtClean="0"/>
              <a:t>‹#›</a:t>
            </a:fld>
            <a:endParaRPr lang="en-US"/>
          </a:p>
        </p:txBody>
      </p:sp>
    </p:spTree>
    <p:extLst>
      <p:ext uri="{BB962C8B-B14F-4D97-AF65-F5344CB8AC3E}">
        <p14:creationId xmlns:p14="http://schemas.microsoft.com/office/powerpoint/2010/main" val="996076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247587-676F-4612-8999-C84AE4B3A8B8}" type="datetimeFigureOut">
              <a:rPr lang="en-US" smtClean="0"/>
              <a:t>11/11/2022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CE1C656-66C8-4FAF-8EFE-895CCB55B00D}" type="slidenum">
              <a:rPr lang="en-US" smtClean="0"/>
              <a:t>‹#›</a:t>
            </a:fld>
            <a:endParaRPr lang="en-US"/>
          </a:p>
        </p:txBody>
      </p:sp>
    </p:spTree>
    <p:extLst>
      <p:ext uri="{BB962C8B-B14F-4D97-AF65-F5344CB8AC3E}">
        <p14:creationId xmlns:p14="http://schemas.microsoft.com/office/powerpoint/2010/main" val="2805451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4247587-676F-4612-8999-C84AE4B3A8B8}" type="datetimeFigureOut">
              <a:rPr lang="en-US" smtClean="0"/>
              <a:t>11/11/2022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CE1C656-66C8-4FAF-8EFE-895CCB55B00D}" type="slidenum">
              <a:rPr lang="en-US" smtClean="0"/>
              <a:t>‹#›</a:t>
            </a:fld>
            <a:endParaRPr lang="en-US"/>
          </a:p>
        </p:txBody>
      </p:sp>
    </p:spTree>
    <p:extLst>
      <p:ext uri="{BB962C8B-B14F-4D97-AF65-F5344CB8AC3E}">
        <p14:creationId xmlns:p14="http://schemas.microsoft.com/office/powerpoint/2010/main" val="1603140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4247587-676F-4612-8999-C84AE4B3A8B8}" type="datetimeFigureOut">
              <a:rPr lang="en-US" smtClean="0"/>
              <a:t>11/11/2022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CE1C656-66C8-4FAF-8EFE-895CCB55B00D}" type="slidenum">
              <a:rPr lang="en-US" smtClean="0"/>
              <a:t>‹#›</a:t>
            </a:fld>
            <a:endParaRPr lang="en-US"/>
          </a:p>
        </p:txBody>
      </p:sp>
    </p:spTree>
    <p:extLst>
      <p:ext uri="{BB962C8B-B14F-4D97-AF65-F5344CB8AC3E}">
        <p14:creationId xmlns:p14="http://schemas.microsoft.com/office/powerpoint/2010/main" val="1345015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4247587-676F-4612-8999-C84AE4B3A8B8}" type="datetimeFigureOut">
              <a:rPr lang="en-US" smtClean="0"/>
              <a:t>11/11/2022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CE1C656-66C8-4FAF-8EFE-895CCB55B00D}" type="slidenum">
              <a:rPr lang="en-US" smtClean="0"/>
              <a:t>‹#›</a:t>
            </a:fld>
            <a:endParaRPr lang="en-US"/>
          </a:p>
        </p:txBody>
      </p:sp>
    </p:spTree>
    <p:extLst>
      <p:ext uri="{BB962C8B-B14F-4D97-AF65-F5344CB8AC3E}">
        <p14:creationId xmlns:p14="http://schemas.microsoft.com/office/powerpoint/2010/main" val="1200512151"/>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 id="2147483788" r:id="rId14"/>
    <p:sldLayoutId id="2147483789" r:id="rId15"/>
    <p:sldLayoutId id="2147483790"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49715" y="638630"/>
            <a:ext cx="9254898" cy="1611084"/>
          </a:xfrm>
        </p:spPr>
        <p:txBody>
          <a:bodyPr>
            <a:normAutofit fontScale="90000"/>
          </a:bodyPr>
          <a:lstStyle/>
          <a:p>
            <a:r>
              <a:rPr lang="uk-UA" dirty="0" smtClean="0"/>
              <a:t>Тема 8. Інтеграційні процеси в туризмі</a:t>
            </a:r>
            <a:endParaRPr lang="en-US" dirty="0"/>
          </a:p>
        </p:txBody>
      </p:sp>
      <p:sp>
        <p:nvSpPr>
          <p:cNvPr id="3" name="Подзаголовок 2"/>
          <p:cNvSpPr>
            <a:spLocks noGrp="1"/>
          </p:cNvSpPr>
          <p:nvPr>
            <p:ph type="subTitle" idx="1"/>
          </p:nvPr>
        </p:nvSpPr>
        <p:spPr>
          <a:xfrm>
            <a:off x="2786743" y="2934064"/>
            <a:ext cx="8378371" cy="2900679"/>
          </a:xfrm>
        </p:spPr>
        <p:txBody>
          <a:bodyPr/>
          <a:lstStyle/>
          <a:p>
            <a:r>
              <a:rPr lang="uk-UA" b="1" dirty="0"/>
              <a:t>8.1. Передумови, мотиви та цілі інтеграційних процесів у туризмі.</a:t>
            </a:r>
            <a:endParaRPr lang="en-US" dirty="0"/>
          </a:p>
          <a:p>
            <a:r>
              <a:rPr lang="uk-UA" b="1" dirty="0"/>
              <a:t>8.2. Організаційні форми інтеграції в туризмі.</a:t>
            </a:r>
            <a:endParaRPr lang="en-US" dirty="0"/>
          </a:p>
          <a:p>
            <a:endParaRPr lang="en-US" dirty="0"/>
          </a:p>
        </p:txBody>
      </p:sp>
    </p:spTree>
    <p:extLst>
      <p:ext uri="{BB962C8B-B14F-4D97-AF65-F5344CB8AC3E}">
        <p14:creationId xmlns:p14="http://schemas.microsoft.com/office/powerpoint/2010/main" val="1483090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38514" y="420913"/>
            <a:ext cx="10305143" cy="6023429"/>
          </a:xfrm>
        </p:spPr>
        <p:txBody>
          <a:bodyPr/>
          <a:lstStyle/>
          <a:p>
            <a:r>
              <a:rPr lang="uk-UA" b="1" i="1" dirty="0" smtClean="0"/>
              <a:t>Екологічні: </a:t>
            </a:r>
          </a:p>
          <a:p>
            <a:r>
              <a:rPr lang="uk-UA" b="1" dirty="0" smtClean="0"/>
              <a:t>- </a:t>
            </a:r>
            <a:r>
              <a:rPr lang="uk-UA" dirty="0" smtClean="0"/>
              <a:t>дотримання вимог екологічних стандартів, норм та нормативів;</a:t>
            </a:r>
          </a:p>
          <a:p>
            <a:r>
              <a:rPr lang="uk-UA" dirty="0" smtClean="0"/>
              <a:t>- раціональне використання обмежених природно-рекреаційних ресурсів;</a:t>
            </a:r>
          </a:p>
          <a:p>
            <a:r>
              <a:rPr lang="uk-UA" dirty="0" smtClean="0"/>
              <a:t>- мінімізація негативного впливу на навколишнє середовище</a:t>
            </a:r>
            <a:r>
              <a:rPr lang="ru-RU" dirty="0" smtClean="0"/>
              <a:t>.</a:t>
            </a:r>
            <a:endParaRPr lang="uk-UA" dirty="0" smtClean="0"/>
          </a:p>
          <a:p>
            <a:r>
              <a:rPr lang="uk-UA" b="1" i="1" dirty="0" smtClean="0"/>
              <a:t>Соціальні</a:t>
            </a:r>
            <a:r>
              <a:rPr lang="uk-UA" b="1" i="1" dirty="0"/>
              <a:t>: </a:t>
            </a:r>
          </a:p>
          <a:p>
            <a:r>
              <a:rPr lang="uk-UA" dirty="0"/>
              <a:t>- дотримання вимог соціальних стандартів, норм;</a:t>
            </a:r>
          </a:p>
          <a:p>
            <a:r>
              <a:rPr lang="uk-UA" dirty="0"/>
              <a:t>- поліпшення умов праці;</a:t>
            </a:r>
          </a:p>
          <a:p>
            <a:r>
              <a:rPr lang="uk-UA" dirty="0"/>
              <a:t>- удосконалення системи мотивації;</a:t>
            </a:r>
          </a:p>
          <a:p>
            <a:r>
              <a:rPr lang="uk-UA" dirty="0"/>
              <a:t>- розвиток соціальних програм та проектів, корпоративної культури;</a:t>
            </a:r>
          </a:p>
          <a:p>
            <a:r>
              <a:rPr lang="uk-UA" dirty="0"/>
              <a:t>- підвищення соціальної відповідальності бізнесу.</a:t>
            </a:r>
          </a:p>
          <a:p>
            <a:r>
              <a:rPr lang="uk-UA" b="1" i="1" dirty="0"/>
              <a:t>Інфраструктурні:</a:t>
            </a:r>
          </a:p>
          <a:p>
            <a:r>
              <a:rPr lang="uk-UA" dirty="0"/>
              <a:t> - сприяння розвитку туристичної та ринкової інфраструктури;</a:t>
            </a:r>
          </a:p>
          <a:p>
            <a:r>
              <a:rPr lang="uk-UA" dirty="0"/>
              <a:t>- спільні проекти розвитку туристичної інфраструктури;</a:t>
            </a:r>
          </a:p>
          <a:p>
            <a:r>
              <a:rPr lang="uk-UA" dirty="0"/>
              <a:t>- розвиток </a:t>
            </a:r>
            <a:r>
              <a:rPr lang="uk-UA" dirty="0" err="1"/>
              <a:t>аутсорсингу</a:t>
            </a:r>
            <a:r>
              <a:rPr lang="uk-UA" dirty="0"/>
              <a:t>, консалтингу та інших обслуговуючих сфер.</a:t>
            </a:r>
          </a:p>
          <a:p>
            <a:endParaRPr lang="uk-UA" dirty="0"/>
          </a:p>
          <a:p>
            <a:endParaRPr lang="en-US" dirty="0"/>
          </a:p>
        </p:txBody>
      </p:sp>
    </p:spTree>
    <p:extLst>
      <p:ext uri="{BB962C8B-B14F-4D97-AF65-F5344CB8AC3E}">
        <p14:creationId xmlns:p14="http://schemas.microsoft.com/office/powerpoint/2010/main" val="439755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09486" y="130629"/>
            <a:ext cx="10580913" cy="1016001"/>
          </a:xfrm>
        </p:spPr>
        <p:txBody>
          <a:bodyPr>
            <a:normAutofit fontScale="90000"/>
          </a:bodyPr>
          <a:lstStyle/>
          <a:p>
            <a:r>
              <a:rPr lang="uk-UA" dirty="0" smtClean="0"/>
              <a:t>Недоліки, обмеження, проблеми інтеграційних процесів</a:t>
            </a:r>
            <a:endParaRPr lang="uk-UA" dirty="0"/>
          </a:p>
        </p:txBody>
      </p:sp>
      <p:sp>
        <p:nvSpPr>
          <p:cNvPr id="3" name="Объект 2"/>
          <p:cNvSpPr>
            <a:spLocks noGrp="1"/>
          </p:cNvSpPr>
          <p:nvPr>
            <p:ph idx="1"/>
          </p:nvPr>
        </p:nvSpPr>
        <p:spPr>
          <a:xfrm>
            <a:off x="1370011" y="1625600"/>
            <a:ext cx="9864046" cy="4978400"/>
          </a:xfrm>
        </p:spPr>
        <p:txBody>
          <a:bodyPr>
            <a:normAutofit/>
          </a:bodyPr>
          <a:lstStyle/>
          <a:p>
            <a:pPr algn="just"/>
            <a:r>
              <a:rPr lang="uk-UA" sz="2000" b="1" dirty="0"/>
              <a:t>Зовнішні: </a:t>
            </a:r>
            <a:r>
              <a:rPr lang="uk-UA" sz="2000" dirty="0"/>
              <a:t>обмеженість державної підтримки, обмеженість можливостей, фінансування інтеграційних процесів, можливості порушення ринкової рівноваги, послаблення конкуренції,  сприяння регіональній та галузевій ізольованості і замкнутості, недосконалість державного регулювання та законодавства, складність вибору надійних стратегічних партнерів, низька інтеграційна активність та ініціативність суб’єктів, низька взаємодія держави (публічного сектору) з бізнесом, недосконалість розвитку інфраструктури, сприяння створенню бар’єрів для виходу на ринок, втрата автономії, свободи дій, контролю над бізнесом, нівелювання владних інтересів керівництва, послаблення мотивації самостійного розвитку, наявність внутрішніх обмежень.</a:t>
            </a:r>
            <a:endParaRPr lang="en-US" sz="2000" dirty="0"/>
          </a:p>
        </p:txBody>
      </p:sp>
    </p:spTree>
    <p:extLst>
      <p:ext uri="{BB962C8B-B14F-4D97-AF65-F5344CB8AC3E}">
        <p14:creationId xmlns:p14="http://schemas.microsoft.com/office/powerpoint/2010/main" val="3613868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09486" y="130629"/>
            <a:ext cx="10580913" cy="1016001"/>
          </a:xfrm>
        </p:spPr>
        <p:txBody>
          <a:bodyPr>
            <a:normAutofit fontScale="90000"/>
          </a:bodyPr>
          <a:lstStyle/>
          <a:p>
            <a:r>
              <a:rPr lang="uk-UA" dirty="0" smtClean="0"/>
              <a:t>Недоліки, обмеження, проблеми інтеграційних процесів</a:t>
            </a:r>
            <a:endParaRPr lang="uk-UA" dirty="0"/>
          </a:p>
        </p:txBody>
      </p:sp>
      <p:sp>
        <p:nvSpPr>
          <p:cNvPr id="3" name="Объект 2"/>
          <p:cNvSpPr>
            <a:spLocks noGrp="1"/>
          </p:cNvSpPr>
          <p:nvPr>
            <p:ph idx="1"/>
          </p:nvPr>
        </p:nvSpPr>
        <p:spPr>
          <a:xfrm>
            <a:off x="1320800" y="1364343"/>
            <a:ext cx="9913257" cy="5239657"/>
          </a:xfrm>
        </p:spPr>
        <p:txBody>
          <a:bodyPr>
            <a:normAutofit/>
          </a:bodyPr>
          <a:lstStyle/>
          <a:p>
            <a:pPr algn="just"/>
            <a:r>
              <a:rPr lang="uk-UA" sz="2000" b="1" i="1" dirty="0"/>
              <a:t>Внутрішні:</a:t>
            </a:r>
            <a:r>
              <a:rPr lang="uk-UA" sz="2000" b="1" dirty="0"/>
              <a:t> </a:t>
            </a:r>
            <a:r>
              <a:rPr lang="uk-UA" sz="2000" dirty="0"/>
              <a:t>можливість втрати права власності на спільно розроблені продукти, інновації; підвищення складності управління підприємством, відсутність дієвих механізмів управління ІС; проблема конфіденційності інформації; складність зіставлення отримуваних доходів і витрат між учасниками; втрата гнучкості, керованості внаслідок зростання масштабу бізнесу; розрізненість організаційної культури, цінностей, мотивів учасників (опір) змінам; недостатність кваліфікації та досвіду роботи у нових умовах, вірогідність внутрішніх конфліктів (між власниками, працівниками, менеджерами), можливість збереження слабких стратегічних позицій агентів, складність створення синергії різнорідними процесами та агентами складність узгодження цілей учасників, координаційні проблеми, складність створення єдиних програм та систем (маркетингу, логістики тощо), ризики спільної діяльності (втрата специфічних ресурсів, іміджу, продуктової та територіальної винятковості тощо)</a:t>
            </a:r>
            <a:endParaRPr lang="en-US" sz="2000" dirty="0"/>
          </a:p>
        </p:txBody>
      </p:sp>
    </p:spTree>
    <p:extLst>
      <p:ext uri="{BB962C8B-B14F-4D97-AF65-F5344CB8AC3E}">
        <p14:creationId xmlns:p14="http://schemas.microsoft.com/office/powerpoint/2010/main" val="331225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11087" y="130624"/>
            <a:ext cx="9758248" cy="319319"/>
          </a:xfrm>
        </p:spPr>
        <p:txBody>
          <a:bodyPr>
            <a:normAutofit fontScale="90000"/>
          </a:bodyPr>
          <a:lstStyle/>
          <a:p>
            <a:r>
              <a:rPr lang="uk-UA" dirty="0"/>
              <a:t>Іманентні елементи інтеграційної стратегії</a:t>
            </a:r>
            <a:endParaRPr lang="en-US" dirty="0"/>
          </a:p>
        </p:txBody>
      </p:sp>
      <p:sp>
        <p:nvSpPr>
          <p:cNvPr id="3" name="Объект 2"/>
          <p:cNvSpPr>
            <a:spLocks noGrp="1"/>
          </p:cNvSpPr>
          <p:nvPr>
            <p:ph idx="1"/>
          </p:nvPr>
        </p:nvSpPr>
        <p:spPr>
          <a:xfrm>
            <a:off x="1103086" y="1320800"/>
            <a:ext cx="10813142" cy="5297714"/>
          </a:xfrm>
        </p:spPr>
        <p:txBody>
          <a:bodyPr>
            <a:normAutofit/>
          </a:bodyPr>
          <a:lstStyle/>
          <a:p>
            <a:r>
              <a:rPr lang="uk-UA" sz="1900" dirty="0"/>
              <a:t>Інтеграційна політика (діапазон допустимих та бажаних дій за напрямом)</a:t>
            </a:r>
            <a:endParaRPr lang="en-US" sz="1900" dirty="0"/>
          </a:p>
          <a:p>
            <a:r>
              <a:rPr lang="uk-UA" sz="1900" dirty="0"/>
              <a:t>Інтеграційна програма, проект (сукупність дій на перспективу щодо інтеграційного розвитку)</a:t>
            </a:r>
            <a:endParaRPr lang="en-US" sz="1900" dirty="0"/>
          </a:p>
          <a:p>
            <a:pPr algn="just"/>
            <a:r>
              <a:rPr lang="uk-UA" sz="1900" dirty="0"/>
              <a:t>Інтеграційний прийом (дії управлінського персоналу інтеграційної структури)</a:t>
            </a:r>
            <a:endParaRPr lang="en-US" sz="1900" dirty="0"/>
          </a:p>
          <a:p>
            <a:pPr algn="just"/>
            <a:r>
              <a:rPr lang="uk-UA" sz="1900" dirty="0"/>
              <a:t>Параметри стратегічної позиції підприємства (стратегічні цілі)</a:t>
            </a:r>
            <a:endParaRPr lang="en-US" sz="1900" dirty="0"/>
          </a:p>
          <a:p>
            <a:pPr algn="just"/>
            <a:r>
              <a:rPr lang="uk-UA" sz="1900" dirty="0"/>
              <a:t>Цілі інтеграції (фінансово-економічні, операційні, ринкові, спекулятивного характеру)</a:t>
            </a:r>
            <a:endParaRPr lang="en-US" sz="1900" dirty="0"/>
          </a:p>
          <a:p>
            <a:pPr algn="just"/>
            <a:r>
              <a:rPr lang="uk-UA" sz="1900" dirty="0"/>
              <a:t>Методи інтегрування (кооперація, консолідація, партнерство, </a:t>
            </a:r>
            <a:r>
              <a:rPr lang="uk-UA" sz="1900" dirty="0" err="1"/>
              <a:t>кластиризація</a:t>
            </a:r>
            <a:r>
              <a:rPr lang="uk-UA" sz="1900" dirty="0"/>
              <a:t>, мережева взаємодія)</a:t>
            </a:r>
            <a:endParaRPr lang="en-US" sz="1900" dirty="0"/>
          </a:p>
          <a:p>
            <a:pPr algn="just"/>
            <a:r>
              <a:rPr lang="uk-UA" sz="1900" dirty="0"/>
              <a:t>Інформаційне забезпечення процесу інтеграції</a:t>
            </a:r>
            <a:endParaRPr lang="en-US" sz="1900" dirty="0"/>
          </a:p>
          <a:p>
            <a:pPr algn="just"/>
            <a:r>
              <a:rPr lang="uk-UA" sz="1900" dirty="0"/>
              <a:t>Способи інтегрування (пропозиція власникам, зворотна пропозиція, використання зобов’язань, укладання договорів, контрактів, угод)</a:t>
            </a:r>
            <a:endParaRPr lang="en-US" sz="1900" dirty="0"/>
          </a:p>
          <a:p>
            <a:endParaRPr lang="en-US" dirty="0"/>
          </a:p>
        </p:txBody>
      </p:sp>
    </p:spTree>
    <p:extLst>
      <p:ext uri="{BB962C8B-B14F-4D97-AF65-F5344CB8AC3E}">
        <p14:creationId xmlns:p14="http://schemas.microsoft.com/office/powerpoint/2010/main" val="295178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25600" y="508000"/>
            <a:ext cx="9942286" cy="5791200"/>
          </a:xfrm>
        </p:spPr>
        <p:txBody>
          <a:bodyPr/>
          <a:lstStyle/>
          <a:p>
            <a:r>
              <a:rPr lang="uk-UA" dirty="0"/>
              <a:t>Показники ефективності інтеграції (ефекти: синергізму; мультиплікативний та економічний (зростання прибутку, рентабельності; чистого грошового потоку; зниження витрат; вихід на нові географічні ринки; розширення збутової інфраструктури та ін.)</a:t>
            </a:r>
          </a:p>
          <a:p>
            <a:r>
              <a:rPr lang="uk-UA" dirty="0"/>
              <a:t>Ризики (інтеграційні обмеження)</a:t>
            </a:r>
          </a:p>
          <a:p>
            <a:r>
              <a:rPr lang="uk-UA" dirty="0"/>
              <a:t>Інструментарій інтеграції (прибуток, емісія акцій, придбання цінних паперів, кредити, фінансові зобов’язання)</a:t>
            </a:r>
          </a:p>
          <a:p>
            <a:r>
              <a:rPr lang="uk-UA" dirty="0"/>
              <a:t>Методи визначення ефективності інтеграції (фінансово-економічний, вартісний, стратегічний)</a:t>
            </a:r>
          </a:p>
          <a:p>
            <a:r>
              <a:rPr lang="uk-UA" dirty="0"/>
              <a:t>Джерела фінансування процесу інтеграції (власні, залучені)</a:t>
            </a:r>
          </a:p>
          <a:p>
            <a:r>
              <a:rPr lang="uk-UA" dirty="0"/>
              <a:t>Стратегічний потенціал: Фінансові ресурси. Трудові ресурси. Матеріальні ресурси. Нематеріальні активи (клієнтський, репутаційний потенціал )</a:t>
            </a:r>
          </a:p>
          <a:p>
            <a:r>
              <a:rPr lang="uk-UA" dirty="0"/>
              <a:t>Стратегічна зона господарювання (сегмент зовнішнього середовища функціонування підприємства)</a:t>
            </a:r>
          </a:p>
          <a:p>
            <a:r>
              <a:rPr lang="uk-UA" dirty="0"/>
              <a:t>Стратегічний господарський центр (сегмент внутрішньої будови підприємства)</a:t>
            </a:r>
          </a:p>
          <a:p>
            <a:endParaRPr lang="en-US" dirty="0"/>
          </a:p>
        </p:txBody>
      </p:sp>
    </p:spTree>
    <p:extLst>
      <p:ext uri="{BB962C8B-B14F-4D97-AF65-F5344CB8AC3E}">
        <p14:creationId xmlns:p14="http://schemas.microsoft.com/office/powerpoint/2010/main" val="1392268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11086" y="348344"/>
            <a:ext cx="9893527" cy="1132114"/>
          </a:xfrm>
        </p:spPr>
        <p:txBody>
          <a:bodyPr>
            <a:normAutofit fontScale="90000"/>
          </a:bodyPr>
          <a:lstStyle/>
          <a:p>
            <a:r>
              <a:rPr lang="ru-RU" dirty="0" smtClean="0"/>
              <a:t>8.2</a:t>
            </a:r>
            <a:r>
              <a:rPr lang="uk-UA" dirty="0" smtClean="0"/>
              <a:t>. Організаційні форми інтеграції в туризмі</a:t>
            </a:r>
            <a:endParaRPr lang="uk-UA" dirty="0"/>
          </a:p>
        </p:txBody>
      </p:sp>
      <p:sp>
        <p:nvSpPr>
          <p:cNvPr id="3" name="Объект 2"/>
          <p:cNvSpPr>
            <a:spLocks noGrp="1"/>
          </p:cNvSpPr>
          <p:nvPr>
            <p:ph idx="1"/>
          </p:nvPr>
        </p:nvSpPr>
        <p:spPr>
          <a:xfrm>
            <a:off x="1407886" y="1074057"/>
            <a:ext cx="10508343" cy="5529943"/>
          </a:xfrm>
        </p:spPr>
        <p:txBody>
          <a:bodyPr>
            <a:normAutofit/>
          </a:bodyPr>
          <a:lstStyle/>
          <a:p>
            <a:r>
              <a:rPr lang="uk-UA" sz="2400" dirty="0"/>
              <a:t>Розрізняють дві моделі інтеграції</a:t>
            </a:r>
            <a:r>
              <a:rPr lang="uk-UA" sz="2400" dirty="0" smtClean="0"/>
              <a:t>: </a:t>
            </a:r>
            <a:r>
              <a:rPr lang="uk-UA" sz="2400" b="1" i="1" dirty="0"/>
              <a:t>вертикальну та горизонтальну</a:t>
            </a:r>
            <a:r>
              <a:rPr lang="uk-UA" sz="2400" dirty="0"/>
              <a:t>. </a:t>
            </a:r>
            <a:endParaRPr lang="uk-UA" sz="2400" dirty="0" smtClean="0"/>
          </a:p>
          <a:p>
            <a:r>
              <a:rPr lang="uk-UA" sz="2400" dirty="0" smtClean="0"/>
              <a:t>Вертикальна </a:t>
            </a:r>
            <a:r>
              <a:rPr lang="uk-UA" sz="2400" dirty="0"/>
              <a:t>інтеграція дає можливість туристичній організації отримати владу на всіх етапах створення та дистрибуції продукту, стандартизувати процеси надання послуг та контролювати рівень цін і якості, забезпечити високе завантаження власних </a:t>
            </a:r>
            <a:r>
              <a:rPr lang="uk-UA" sz="2400" dirty="0" err="1"/>
              <a:t>потужностей</a:t>
            </a:r>
            <a:r>
              <a:rPr lang="uk-UA" sz="2400" dirty="0" smtClean="0"/>
              <a:t>.</a:t>
            </a:r>
          </a:p>
          <a:p>
            <a:r>
              <a:rPr lang="uk-UA" sz="2400" dirty="0" smtClean="0"/>
              <a:t> </a:t>
            </a:r>
            <a:r>
              <a:rPr lang="uk-UA" sz="2400" b="1" dirty="0"/>
              <a:t>Вертикальна інтеграція</a:t>
            </a:r>
            <a:r>
              <a:rPr lang="uk-UA" sz="2400" dirty="0"/>
              <a:t> поділяється на вертикальну інтеграцію «вперед» та «назад». </a:t>
            </a:r>
            <a:r>
              <a:rPr lang="uk-UA" sz="2400" i="1" dirty="0"/>
              <a:t>Вертикальна інтеграція «вперед» охоплює інтеграцію підприємства з усіма підприємствами, послуги яких необхідні для формування пакета туристичних послуг.</a:t>
            </a:r>
            <a:r>
              <a:rPr lang="uk-UA" sz="2400" dirty="0"/>
              <a:t> </a:t>
            </a:r>
            <a:r>
              <a:rPr lang="uk-UA" sz="2400" i="1" dirty="0"/>
              <a:t>Вертикальна інтеграція «назад» охоплює інтеграцію туроператора з усіма підприємствами, що беруть участь у збуті туристичного продукту</a:t>
            </a:r>
            <a:r>
              <a:rPr lang="uk-UA" sz="2400" dirty="0"/>
              <a:t>.</a:t>
            </a:r>
            <a:endParaRPr lang="en-US" sz="2400" dirty="0"/>
          </a:p>
          <a:p>
            <a:endParaRPr lang="en-US" sz="2000" dirty="0"/>
          </a:p>
        </p:txBody>
      </p:sp>
    </p:spTree>
    <p:extLst>
      <p:ext uri="{BB962C8B-B14F-4D97-AF65-F5344CB8AC3E}">
        <p14:creationId xmlns:p14="http://schemas.microsoft.com/office/powerpoint/2010/main" val="2861144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56229" y="595086"/>
            <a:ext cx="9748383" cy="6023428"/>
          </a:xfrm>
        </p:spPr>
        <p:txBody>
          <a:bodyPr>
            <a:normAutofit/>
          </a:bodyPr>
          <a:lstStyle/>
          <a:p>
            <a:pPr algn="just"/>
            <a:r>
              <a:rPr lang="uk-UA" sz="2000" b="1" i="1" dirty="0"/>
              <a:t>Г</a:t>
            </a:r>
            <a:r>
              <a:rPr lang="uk-UA" sz="2000" b="1" i="1" dirty="0" smtClean="0"/>
              <a:t>оризонтальна інтеграція </a:t>
            </a:r>
            <a:r>
              <a:rPr lang="uk-UA" sz="2000" dirty="0" smtClean="0"/>
              <a:t>– </a:t>
            </a:r>
            <a:r>
              <a:rPr lang="uk-UA" sz="2000" i="1" dirty="0"/>
              <a:t>інтегрування однотипних підприємств, що належать до одного рівня в ланцюгу створення вартості і є між собою конкурентами. </a:t>
            </a:r>
            <a:endParaRPr lang="uk-UA" sz="2000" i="1" dirty="0" smtClean="0"/>
          </a:p>
          <a:p>
            <a:pPr algn="just"/>
            <a:r>
              <a:rPr lang="uk-UA" sz="2000" dirty="0" smtClean="0"/>
              <a:t>Дана </a:t>
            </a:r>
            <a:r>
              <a:rPr lang="uk-UA" sz="2000" dirty="0"/>
              <a:t>конкуренція проявляється у тому, що підприємства пропонують однакові або подібні продукти, однак працюють на різних географічних ринках. Це, наприклад, готельні мережі, мережі туристичних агенцій тощо. До горизонтальної інтеграції туристичні підприємства спонукають такі причини, як ефективне об’єднання зусиль, маркетингові переваги, зниження ризику, використання ефекту масштабу або економії, зумовленої зростанням обсягів виробництва. Перш за все, така економія досягається через централізацію функцій управління, спільне постачання тощо. Також правові ринкові обмеження щодо зростання підприємства всередині країни призводять до необхідності горизонтальної </a:t>
            </a:r>
            <a:r>
              <a:rPr lang="uk-UA" sz="2000" dirty="0" smtClean="0"/>
              <a:t>інтернаціоналізації. </a:t>
            </a:r>
            <a:r>
              <a:rPr lang="uk-UA" sz="2000" dirty="0"/>
              <a:t>Інтеграція не завжди означає участь в капіталі або об’єднання капіталу.</a:t>
            </a:r>
            <a:endParaRPr lang="en-US" sz="2000" dirty="0"/>
          </a:p>
        </p:txBody>
      </p:sp>
    </p:spTree>
    <p:extLst>
      <p:ext uri="{BB962C8B-B14F-4D97-AF65-F5344CB8AC3E}">
        <p14:creationId xmlns:p14="http://schemas.microsoft.com/office/powerpoint/2010/main" val="33558221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82057" y="682171"/>
            <a:ext cx="9922555" cy="5733143"/>
          </a:xfrm>
        </p:spPr>
        <p:txBody>
          <a:bodyPr>
            <a:normAutofit/>
          </a:bodyPr>
          <a:lstStyle/>
          <a:p>
            <a:r>
              <a:rPr lang="uk-UA" sz="2000" b="1" i="1" dirty="0"/>
              <a:t>Горизонтальна інтеграція </a:t>
            </a:r>
            <a:r>
              <a:rPr lang="uk-UA" sz="2000" dirty="0" smtClean="0"/>
              <a:t>здійснюється </a:t>
            </a:r>
            <a:r>
              <a:rPr lang="uk-UA" sz="2000" dirty="0"/>
              <a:t>у двох </a:t>
            </a:r>
            <a:r>
              <a:rPr lang="uk-UA" sz="2000" dirty="0" smtClean="0"/>
              <a:t>формах:</a:t>
            </a:r>
            <a:endParaRPr lang="uk-UA" sz="2000" dirty="0"/>
          </a:p>
          <a:p>
            <a:r>
              <a:rPr lang="uk-UA" sz="2000" dirty="0"/>
              <a:t>1) концентрація (участь в капіталі інших підприємств, злиття капіталу купівля підприємства);</a:t>
            </a:r>
          </a:p>
          <a:p>
            <a:r>
              <a:rPr lang="uk-UA" sz="2000" dirty="0"/>
              <a:t>2) кооперування (кооперації, франчайзингові системи, стратегічні альянси).</a:t>
            </a:r>
          </a:p>
          <a:p>
            <a:r>
              <a:rPr lang="uk-UA" sz="2000" dirty="0"/>
              <a:t>У випадку кооперування підприємство залишається незалежним у правовому відношенні, але співпрацює з іншими для об’єднання зусиль і покращання результатів своєї діяльності.</a:t>
            </a:r>
          </a:p>
          <a:p>
            <a:endParaRPr lang="uk-UA" sz="2000" dirty="0" smtClean="0"/>
          </a:p>
          <a:p>
            <a:pPr algn="just"/>
            <a:r>
              <a:rPr lang="uk-UA" sz="2000" dirty="0" smtClean="0"/>
              <a:t>Розвиток </a:t>
            </a:r>
            <a:r>
              <a:rPr lang="uk-UA" sz="2000" dirty="0"/>
              <a:t>як національного, так і міжнародного туристичного бізнесу характеризується укрупненням провідних суб’єктів, що відбувається переважно за рахунок активізації процесів інтеграції: злиття й поглинання; розвитку сучасних форм управління – укладання франчайзингових контрактів, контрактів на управління, договорів оренди, лізингу, концесії; встановлення й підтримки моделей партнерської взаємодії; формування стратегічних альянсів тощо.</a:t>
            </a:r>
          </a:p>
          <a:p>
            <a:endParaRPr lang="en-US" sz="2000" dirty="0"/>
          </a:p>
        </p:txBody>
      </p:sp>
    </p:spTree>
    <p:extLst>
      <p:ext uri="{BB962C8B-B14F-4D97-AF65-F5344CB8AC3E}">
        <p14:creationId xmlns:p14="http://schemas.microsoft.com/office/powerpoint/2010/main" val="11651554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82057" y="203200"/>
            <a:ext cx="10464800" cy="6654800"/>
          </a:xfrm>
        </p:spPr>
        <p:txBody>
          <a:bodyPr>
            <a:normAutofit fontScale="92500" lnSpcReduction="10000"/>
          </a:bodyPr>
          <a:lstStyle/>
          <a:p>
            <a:r>
              <a:rPr lang="uk-UA" dirty="0"/>
              <a:t>Ще з кінця 1990-х рр. в Україні з’явилися туристичні мережі різних форм і типів. </a:t>
            </a:r>
            <a:endParaRPr lang="uk-UA" dirty="0" smtClean="0"/>
          </a:p>
          <a:p>
            <a:pPr marL="0" indent="0">
              <a:buNone/>
            </a:pPr>
            <a:r>
              <a:rPr lang="uk-UA" dirty="0" smtClean="0"/>
              <a:t>Найбільші з них на початок 2022 року: </a:t>
            </a:r>
            <a:endParaRPr lang="uk-UA" dirty="0" smtClean="0"/>
          </a:p>
          <a:p>
            <a:pPr marL="0" indent="0">
              <a:buNone/>
            </a:pPr>
            <a:r>
              <a:rPr lang="en-US" b="1" dirty="0" err="1"/>
              <a:t>Anex</a:t>
            </a:r>
            <a:r>
              <a:rPr lang="en-US" b="1" dirty="0"/>
              <a:t> – 26%</a:t>
            </a:r>
          </a:p>
          <a:p>
            <a:pPr marL="0" indent="0">
              <a:buNone/>
            </a:pPr>
            <a:r>
              <a:rPr lang="en-US" b="1" dirty="0"/>
              <a:t>Join UP! – 23%</a:t>
            </a:r>
          </a:p>
          <a:p>
            <a:pPr marL="0" indent="0">
              <a:buNone/>
            </a:pPr>
            <a:r>
              <a:rPr lang="en-US" b="1" dirty="0">
                <a:solidFill>
                  <a:srgbClr val="0070C0"/>
                </a:solidFill>
              </a:rPr>
              <a:t>TUI – </a:t>
            </a:r>
            <a:r>
              <a:rPr lang="en-US" b="1" dirty="0" smtClean="0">
                <a:solidFill>
                  <a:srgbClr val="0070C0"/>
                </a:solidFill>
              </a:rPr>
              <a:t>14%</a:t>
            </a:r>
            <a:r>
              <a:rPr lang="uk-UA" b="1" dirty="0" smtClean="0">
                <a:solidFill>
                  <a:srgbClr val="0070C0"/>
                </a:solidFill>
              </a:rPr>
              <a:t> </a:t>
            </a:r>
            <a:r>
              <a:rPr lang="uk-UA" b="1" dirty="0" smtClean="0">
                <a:solidFill>
                  <a:schemeClr val="tx1"/>
                </a:solidFill>
              </a:rPr>
              <a:t>(</a:t>
            </a:r>
            <a:r>
              <a:rPr lang="uk-UA" dirty="0" smtClean="0">
                <a:solidFill>
                  <a:schemeClr val="tx1"/>
                </a:solidFill>
              </a:rPr>
              <a:t>у</a:t>
            </a:r>
            <a:r>
              <a:rPr lang="uk-UA" dirty="0" smtClean="0">
                <a:solidFill>
                  <a:srgbClr val="0070C0"/>
                </a:solidFill>
              </a:rPr>
              <a:t> </a:t>
            </a:r>
            <a:r>
              <a:rPr lang="uk-UA" dirty="0">
                <a:solidFill>
                  <a:schemeClr val="tx1"/>
                </a:solidFill>
              </a:rPr>
              <a:t>2013 році до складу </a:t>
            </a:r>
            <a:r>
              <a:rPr lang="en-US" dirty="0">
                <a:solidFill>
                  <a:schemeClr val="tx1"/>
                </a:solidFill>
              </a:rPr>
              <a:t>TUI Ukraine </a:t>
            </a:r>
            <a:r>
              <a:rPr lang="uk-UA" dirty="0">
                <a:solidFill>
                  <a:schemeClr val="tx1"/>
                </a:solidFill>
              </a:rPr>
              <a:t>увійшов один із великих туроператорів України </a:t>
            </a:r>
            <a:r>
              <a:rPr lang="en-US" dirty="0" err="1">
                <a:solidFill>
                  <a:schemeClr val="tx1"/>
                </a:solidFill>
              </a:rPr>
              <a:t>Turtess</a:t>
            </a:r>
            <a:r>
              <a:rPr lang="en-US" dirty="0">
                <a:solidFill>
                  <a:schemeClr val="tx1"/>
                </a:solidFill>
              </a:rPr>
              <a:t> </a:t>
            </a:r>
            <a:r>
              <a:rPr lang="en-US" dirty="0" smtClean="0">
                <a:solidFill>
                  <a:schemeClr val="tx1"/>
                </a:solidFill>
              </a:rPr>
              <a:t>Travel</a:t>
            </a:r>
            <a:r>
              <a:rPr lang="uk-UA" dirty="0" smtClean="0">
                <a:solidFill>
                  <a:schemeClr val="tx1"/>
                </a:solidFill>
              </a:rPr>
              <a:t>)</a:t>
            </a:r>
            <a:endParaRPr lang="en-US" dirty="0">
              <a:solidFill>
                <a:schemeClr val="tx1"/>
              </a:solidFill>
            </a:endParaRPr>
          </a:p>
          <a:p>
            <a:pPr marL="0" indent="0">
              <a:buNone/>
            </a:pPr>
            <a:r>
              <a:rPr lang="en-US" b="1" dirty="0"/>
              <a:t>Coral Travel – 10%</a:t>
            </a:r>
          </a:p>
          <a:p>
            <a:pPr marL="0" indent="0">
              <a:buNone/>
            </a:pPr>
            <a:r>
              <a:rPr lang="en-US" b="1" dirty="0" err="1"/>
              <a:t>Pegas</a:t>
            </a:r>
            <a:r>
              <a:rPr lang="en-US" b="1" dirty="0"/>
              <a:t> </a:t>
            </a:r>
            <a:r>
              <a:rPr lang="en-US" b="1" dirty="0" err="1"/>
              <a:t>Touristik</a:t>
            </a:r>
            <a:r>
              <a:rPr lang="en-US" b="1" dirty="0"/>
              <a:t> – 7,5%</a:t>
            </a:r>
          </a:p>
          <a:p>
            <a:pPr marL="0" indent="0">
              <a:buNone/>
            </a:pPr>
            <a:r>
              <a:rPr lang="en-US" b="1" dirty="0"/>
              <a:t>TEZ Tour – 5%</a:t>
            </a:r>
          </a:p>
          <a:p>
            <a:pPr marL="0" indent="0">
              <a:buNone/>
            </a:pPr>
            <a:r>
              <a:rPr lang="uk-UA" b="1" dirty="0"/>
              <a:t>Компас – 4,5%</a:t>
            </a:r>
          </a:p>
          <a:p>
            <a:pPr marL="0" indent="0">
              <a:buNone/>
            </a:pPr>
            <a:r>
              <a:rPr lang="en-US" b="1" dirty="0"/>
              <a:t>TPG – 4</a:t>
            </a:r>
            <a:r>
              <a:rPr lang="en-US" b="1" dirty="0" smtClean="0"/>
              <a:t>%</a:t>
            </a:r>
            <a:endParaRPr lang="uk-UA" b="1" dirty="0" smtClean="0"/>
          </a:p>
          <a:p>
            <a:pPr marL="0" indent="0" algn="just">
              <a:buNone/>
            </a:pPr>
            <a:r>
              <a:rPr lang="uk-UA" dirty="0"/>
              <a:t>30 </a:t>
            </a:r>
            <a:r>
              <a:rPr lang="uk-UA" dirty="0" smtClean="0"/>
              <a:t>червня 2022 </a:t>
            </a:r>
            <a:r>
              <a:rPr lang="uk-UA" dirty="0"/>
              <a:t>Служба безпеки України повідомила про арешт корпоративних прав та коштів на рахунках великої туристичної компанії </a:t>
            </a:r>
            <a:r>
              <a:rPr lang="en-US" dirty="0"/>
              <a:t>TUI, </a:t>
            </a:r>
            <a:r>
              <a:rPr lang="uk-UA" dirty="0"/>
              <a:t>кінцевим </a:t>
            </a:r>
            <a:r>
              <a:rPr lang="uk-UA" dirty="0" err="1"/>
              <a:t>бенефіцаром</a:t>
            </a:r>
            <a:r>
              <a:rPr lang="uk-UA" dirty="0"/>
              <a:t> якої є наближений до російського президента мільярдер, співвласник "</a:t>
            </a:r>
            <a:r>
              <a:rPr lang="uk-UA" dirty="0" err="1"/>
              <a:t>Сєвєрсталі</a:t>
            </a:r>
            <a:r>
              <a:rPr lang="uk-UA" dirty="0"/>
              <a:t>", Олексій </a:t>
            </a:r>
            <a:r>
              <a:rPr lang="uk-UA" dirty="0" err="1"/>
              <a:t>Мордашов</a:t>
            </a:r>
            <a:r>
              <a:rPr lang="uk-UA" dirty="0" smtClean="0"/>
              <a:t>.</a:t>
            </a:r>
            <a:r>
              <a:rPr lang="ru-RU" dirty="0"/>
              <a:t> За даними СБУ, </a:t>
            </a:r>
            <a:r>
              <a:rPr lang="uk-UA" dirty="0" smtClean="0"/>
              <a:t>всі заарештовані активи передано до управління Національному агентству України з виявлення, розшуку та управління активами (АРМА).</a:t>
            </a:r>
          </a:p>
          <a:p>
            <a:pPr marL="0" indent="0" algn="just">
              <a:buNone/>
            </a:pPr>
            <a:r>
              <a:rPr lang="uk-UA" dirty="0" smtClean="0"/>
              <a:t> Справа туроператора TUI </a:t>
            </a:r>
            <a:r>
              <a:rPr lang="uk-UA" dirty="0" err="1" smtClean="0"/>
              <a:t>Ukraine</a:t>
            </a:r>
            <a:r>
              <a:rPr lang="uk-UA" dirty="0" smtClean="0"/>
              <a:t> проходить за двома статтями Кримінального кодексу: ч. 2 ст. 110-2 (фінансування дій з метою насильницької зміни чи повалення конституційного ладу чи захоплення державної влади, зміни меж території чи державного кордону України) та ч. 5 ст. 191 (привласнення, розтрата майна чи заволодіння ним шляхом зловживання службовим становищем</a:t>
            </a:r>
            <a:r>
              <a:rPr lang="ru-RU" dirty="0" smtClean="0"/>
              <a:t>).</a:t>
            </a:r>
            <a:endParaRPr lang="uk-UA" dirty="0"/>
          </a:p>
          <a:p>
            <a:pPr marL="0" indent="0">
              <a:buNone/>
            </a:pPr>
            <a:endParaRPr lang="en-US" dirty="0"/>
          </a:p>
          <a:p>
            <a:pPr marL="0" indent="0">
              <a:buNone/>
            </a:pPr>
            <a:endParaRPr lang="uk-UA" dirty="0" smtClean="0"/>
          </a:p>
        </p:txBody>
      </p:sp>
    </p:spTree>
    <p:extLst>
      <p:ext uri="{BB962C8B-B14F-4D97-AF65-F5344CB8AC3E}">
        <p14:creationId xmlns:p14="http://schemas.microsoft.com/office/powerpoint/2010/main" val="1032190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09485" y="464457"/>
            <a:ext cx="10218057" cy="7358742"/>
          </a:xfrm>
        </p:spPr>
        <p:txBody>
          <a:bodyPr>
            <a:normAutofit/>
          </a:bodyPr>
          <a:lstStyle/>
          <a:p>
            <a:pPr algn="just"/>
            <a:r>
              <a:rPr lang="ru-RU" dirty="0" smtClean="0"/>
              <a:t>У </a:t>
            </a:r>
            <a:r>
              <a:rPr lang="uk-UA" dirty="0" smtClean="0"/>
              <a:t>компанії зазначали</a:t>
            </a:r>
            <a:r>
              <a:rPr lang="ru-RU" dirty="0" smtClean="0"/>
              <a:t>, </a:t>
            </a:r>
            <a:r>
              <a:rPr lang="uk-UA" dirty="0" smtClean="0"/>
              <a:t>що</a:t>
            </a:r>
            <a:r>
              <a:rPr lang="ru-RU" dirty="0" smtClean="0"/>
              <a:t> </a:t>
            </a:r>
            <a:r>
              <a:rPr lang="en-US" dirty="0"/>
              <a:t>TUI Ukraine </a:t>
            </a:r>
            <a:r>
              <a:rPr lang="uk-UA" dirty="0" smtClean="0"/>
              <a:t>обслуговувала понад 100 тисяч туристів щорічно, а послуги компанії пропонує </a:t>
            </a:r>
            <a:r>
              <a:rPr lang="ru-RU" dirty="0" smtClean="0"/>
              <a:t>мережа </a:t>
            </a:r>
            <a:r>
              <a:rPr lang="uk-UA" dirty="0" smtClean="0"/>
              <a:t>із</a:t>
            </a:r>
            <a:r>
              <a:rPr lang="ru-RU" dirty="0" smtClean="0"/>
              <a:t> </a:t>
            </a:r>
            <a:r>
              <a:rPr lang="ru-RU" dirty="0"/>
              <a:t>200 турагентств. </a:t>
            </a:r>
            <a:r>
              <a:rPr lang="en-US" dirty="0"/>
              <a:t>TUI Group – </a:t>
            </a:r>
            <a:r>
              <a:rPr lang="uk-UA" dirty="0" smtClean="0"/>
              <a:t>це</a:t>
            </a:r>
            <a:r>
              <a:rPr lang="ru-RU" dirty="0" smtClean="0"/>
              <a:t> </a:t>
            </a:r>
            <a:r>
              <a:rPr lang="uk-UA" dirty="0" smtClean="0"/>
              <a:t>група компаній зі </a:t>
            </a:r>
            <a:r>
              <a:rPr lang="ru-RU" dirty="0" smtClean="0"/>
              <a:t>штаб-квартирою </a:t>
            </a:r>
            <a:r>
              <a:rPr lang="ru-RU" dirty="0"/>
              <a:t>у </a:t>
            </a:r>
            <a:r>
              <a:rPr lang="uk-UA" dirty="0" smtClean="0"/>
              <a:t>Німеччині</a:t>
            </a:r>
            <a:r>
              <a:rPr lang="ru-RU" dirty="0" smtClean="0"/>
              <a:t>, </a:t>
            </a:r>
            <a:r>
              <a:rPr lang="ru-RU" dirty="0"/>
              <a:t>яка </a:t>
            </a:r>
            <a:r>
              <a:rPr lang="uk-UA" dirty="0" smtClean="0"/>
              <a:t>обслуговує понад 30 млн. туристів на рік, пропонуючи тури до 180 країн світу. Зараз активи компанії передані </a:t>
            </a:r>
            <a:r>
              <a:rPr lang="uk-UA" dirty="0" err="1" smtClean="0"/>
              <a:t>Нацагентству</a:t>
            </a:r>
            <a:r>
              <a:rPr lang="uk-UA" dirty="0" smtClean="0"/>
              <a:t> АРМА України (Агентство з розшуку та менеджменту активів</a:t>
            </a:r>
            <a:r>
              <a:rPr lang="ru-RU" dirty="0" smtClean="0"/>
              <a:t>).</a:t>
            </a:r>
            <a:endParaRPr lang="ru-RU" dirty="0"/>
          </a:p>
          <a:p>
            <a:pPr algn="just"/>
            <a:endParaRPr lang="ru-RU" dirty="0"/>
          </a:p>
          <a:p>
            <a:pPr algn="just"/>
            <a:r>
              <a:rPr lang="ru-RU" dirty="0"/>
              <a:t>У </a:t>
            </a:r>
            <a:r>
              <a:rPr lang="uk-UA" dirty="0" smtClean="0"/>
              <a:t>березні 2022 року, після вторгнення Росії в Україну </a:t>
            </a:r>
            <a:r>
              <a:rPr lang="en-US" dirty="0" smtClean="0"/>
              <a:t>TUI </a:t>
            </a:r>
            <a:r>
              <a:rPr lang="uk-UA" dirty="0" smtClean="0"/>
              <a:t>відключила</a:t>
            </a:r>
            <a:r>
              <a:rPr lang="ru-RU" dirty="0" smtClean="0"/>
              <a:t> </a:t>
            </a:r>
            <a:r>
              <a:rPr lang="ru-RU" dirty="0"/>
              <a:t>сайт </a:t>
            </a:r>
            <a:r>
              <a:rPr lang="ru-RU" dirty="0" smtClean="0"/>
              <a:t>(</a:t>
            </a:r>
            <a:r>
              <a:rPr lang="uk-UA" dirty="0" smtClean="0"/>
              <a:t>сторінка</a:t>
            </a:r>
            <a:r>
              <a:rPr lang="ru-RU" dirty="0" smtClean="0"/>
              <a:t> </a:t>
            </a:r>
            <a:r>
              <a:rPr lang="ru-RU" dirty="0"/>
              <a:t>не </a:t>
            </a:r>
            <a:r>
              <a:rPr lang="uk-UA" dirty="0" smtClean="0"/>
              <a:t>працює</a:t>
            </a:r>
            <a:r>
              <a:rPr lang="ru-RU" dirty="0" smtClean="0"/>
              <a:t> </a:t>
            </a:r>
            <a:r>
              <a:rPr lang="ru-RU" dirty="0"/>
              <a:t>і зараз), а </a:t>
            </a:r>
            <a:r>
              <a:rPr lang="uk-UA" dirty="0" smtClean="0"/>
              <a:t>клієнтам</a:t>
            </a:r>
            <a:r>
              <a:rPr lang="ru-RU" dirty="0" smtClean="0"/>
              <a:t> </a:t>
            </a:r>
            <a:r>
              <a:rPr lang="ru-RU" dirty="0"/>
              <a:t>через </a:t>
            </a:r>
            <a:r>
              <a:rPr lang="en-US" dirty="0"/>
              <a:t>Facebook </a:t>
            </a:r>
            <a:r>
              <a:rPr lang="uk-UA" dirty="0" smtClean="0"/>
              <a:t>повідомила, що умови не можуть бути виконані, бо існує небезпека для життя туристів. А після перемоги України та стабілізації ситуації в країні будуть виконані всі взяті на </a:t>
            </a:r>
            <a:r>
              <a:rPr lang="ru-RU" dirty="0" smtClean="0"/>
              <a:t>себе </a:t>
            </a:r>
            <a:r>
              <a:rPr lang="uk-UA" dirty="0" smtClean="0"/>
              <a:t>зобов'язання</a:t>
            </a:r>
            <a:r>
              <a:rPr lang="ru-RU" dirty="0" smtClean="0"/>
              <a:t> </a:t>
            </a:r>
            <a:r>
              <a:rPr lang="ru-RU" dirty="0"/>
              <a:t>перед партнерами та </a:t>
            </a:r>
            <a:r>
              <a:rPr lang="uk-UA" dirty="0" smtClean="0"/>
              <a:t>клієнтами компанії</a:t>
            </a:r>
            <a:r>
              <a:rPr lang="ru-RU" dirty="0" smtClean="0"/>
              <a:t>.</a:t>
            </a:r>
          </a:p>
          <a:p>
            <a:pPr algn="just"/>
            <a:r>
              <a:rPr lang="uk-UA" dirty="0"/>
              <a:t>Мережа туроператора була сформована з власних та уповноважених туристичних </a:t>
            </a:r>
            <a:r>
              <a:rPr lang="uk-UA" dirty="0" smtClean="0"/>
              <a:t>агенцій, багато </a:t>
            </a:r>
            <a:r>
              <a:rPr lang="uk-UA" dirty="0"/>
              <a:t>з яких працювали з </a:t>
            </a:r>
            <a:r>
              <a:rPr lang="en-US" dirty="0"/>
              <a:t>TUI </a:t>
            </a:r>
            <a:r>
              <a:rPr lang="uk-UA" dirty="0" smtClean="0"/>
              <a:t>за франшизою. </a:t>
            </a:r>
            <a:r>
              <a:rPr lang="uk-UA" dirty="0"/>
              <a:t>Перевага франшизи – це набуття права працювати під вже відомою торговою маркою, а також отримувати від туроператора навчання, матеріали, спеціальні пропозиції для клієнтів, знижки на тури. Плюс туроператор оплачує масштабні рекламні кампанії, результатами яких користуються і невеликі агенції, які працюють за його франшизою</a:t>
            </a:r>
            <a:r>
              <a:rPr lang="uk-UA" dirty="0" smtClean="0"/>
              <a:t>.</a:t>
            </a:r>
            <a:endParaRPr lang="uk-UA" dirty="0"/>
          </a:p>
          <a:p>
            <a:pPr algn="just"/>
            <a:endParaRPr lang="en-US" dirty="0"/>
          </a:p>
        </p:txBody>
      </p:sp>
    </p:spTree>
    <p:extLst>
      <p:ext uri="{BB962C8B-B14F-4D97-AF65-F5344CB8AC3E}">
        <p14:creationId xmlns:p14="http://schemas.microsoft.com/office/powerpoint/2010/main" val="1601233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61143" y="130624"/>
            <a:ext cx="10798628" cy="537033"/>
          </a:xfrm>
        </p:spPr>
        <p:txBody>
          <a:bodyPr>
            <a:normAutofit fontScale="90000"/>
          </a:bodyPr>
          <a:lstStyle/>
          <a:p>
            <a:r>
              <a:rPr lang="uk-UA" b="1" dirty="0"/>
              <a:t>8.1. Передумови, мотиви та цілі інтеграційних процесів у туризмі.</a:t>
            </a:r>
            <a:r>
              <a:rPr lang="en-US" dirty="0"/>
              <a:t/>
            </a:r>
            <a:br>
              <a:rPr lang="en-US" dirty="0"/>
            </a:br>
            <a:endParaRPr lang="en-US" dirty="0"/>
          </a:p>
        </p:txBody>
      </p:sp>
      <p:sp>
        <p:nvSpPr>
          <p:cNvPr id="3" name="Объект 2"/>
          <p:cNvSpPr>
            <a:spLocks noGrp="1"/>
          </p:cNvSpPr>
          <p:nvPr>
            <p:ph idx="1"/>
          </p:nvPr>
        </p:nvSpPr>
        <p:spPr>
          <a:xfrm>
            <a:off x="972458" y="1248228"/>
            <a:ext cx="11103428" cy="5609772"/>
          </a:xfrm>
        </p:spPr>
        <p:txBody>
          <a:bodyPr>
            <a:normAutofit fontScale="92500" lnSpcReduction="10000"/>
          </a:bodyPr>
          <a:lstStyle/>
          <a:p>
            <a:r>
              <a:rPr lang="uk-UA" b="1" dirty="0" smtClean="0"/>
              <a:t>Передумови</a:t>
            </a:r>
            <a:r>
              <a:rPr lang="uk-UA" b="1" dirty="0"/>
              <a:t>, що визначають стимулюючу роль інтеграційних процесів у діяльності економічних </a:t>
            </a:r>
            <a:r>
              <a:rPr lang="uk-UA" b="1" dirty="0" smtClean="0"/>
              <a:t>суб’єктів</a:t>
            </a:r>
            <a:r>
              <a:rPr lang="uk-UA" dirty="0" smtClean="0"/>
              <a:t>:</a:t>
            </a:r>
            <a:endParaRPr lang="en-US" dirty="0"/>
          </a:p>
          <a:p>
            <a:r>
              <a:rPr lang="uk-UA" dirty="0"/>
              <a:t>− загострення конкуренції, що спонукає до розвитку стратегічного потенціалу, формування унікальних </a:t>
            </a:r>
            <a:r>
              <a:rPr lang="uk-UA" dirty="0" err="1"/>
              <a:t>компетентностей</a:t>
            </a:r>
            <a:r>
              <a:rPr lang="uk-UA" dirty="0"/>
              <a:t> та високих конкурентних переваг через організаційно-економічну взаємодію суб’єктів;</a:t>
            </a:r>
            <a:endParaRPr lang="en-US" dirty="0"/>
          </a:p>
          <a:p>
            <a:r>
              <a:rPr lang="uk-UA" dirty="0"/>
              <a:t>− активний пошук нових перспектив і стратегічних орієнтирів функціонування підприємств на ринку з погляду забезпечення динамічності функціонування та потенційної прибутковості з урахуванням глобалізації та інтернаціоналізації бізнесу, що потребує розроблення інноваційних моделей та систем управління підприємствами в усіх секторах економіки у площині консолідування бізнес-процесів, диверсифікації діяльності, розширення регіональних меж організацій; налагодження результативної економічної взаємодії та стратегічного партнерства з постачальниками, споживачами, контактними аудиторіями, владою;</a:t>
            </a:r>
            <a:endParaRPr lang="en-US" dirty="0"/>
          </a:p>
          <a:p>
            <a:r>
              <a:rPr lang="uk-UA" dirty="0"/>
              <a:t>− швидкі трансформаційні зміни економічного середовища потребують оперативного врахування суб’єктами господарювання зовнішніх тенденцій шляхом запровадження та подальшого компліментарного розвитку нових організаційно-управлінських структур, форм та методів ведення бізнесу і партнерського та інтегрованого функціонування організацій, що сприятиме пошуку шляхів оптимізації управління інтегрованими структурами та вироблення ефективних механізмів спільного розвитку внутрішніх бізнес-процесів, консолідованого формування та використання матеріальних і нематеріальних активів, формування переваг інтегрованого маркетингу, запровадження інтегрованих інформаційно-комунікаційні технологій, систем управління якістю.</a:t>
            </a:r>
            <a:endParaRPr lang="en-US" dirty="0"/>
          </a:p>
          <a:p>
            <a:endParaRPr lang="en-US" dirty="0"/>
          </a:p>
        </p:txBody>
      </p:sp>
    </p:spTree>
    <p:extLst>
      <p:ext uri="{BB962C8B-B14F-4D97-AF65-F5344CB8AC3E}">
        <p14:creationId xmlns:p14="http://schemas.microsoft.com/office/powerpoint/2010/main" val="6138517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49829" y="682171"/>
            <a:ext cx="10154783" cy="5229051"/>
          </a:xfrm>
        </p:spPr>
        <p:txBody>
          <a:bodyPr>
            <a:normAutofit lnSpcReduction="10000"/>
          </a:bodyPr>
          <a:lstStyle/>
          <a:p>
            <a:pPr algn="just"/>
            <a:endParaRPr lang="uk-UA" dirty="0" smtClean="0"/>
          </a:p>
          <a:p>
            <a:pPr algn="just"/>
            <a:r>
              <a:rPr lang="ru-RU" dirty="0" smtClean="0"/>
              <a:t>Закон </a:t>
            </a:r>
            <a:r>
              <a:rPr lang="uk-UA" dirty="0" smtClean="0"/>
              <a:t>не забороняє агентствам, що працюють за франшизою продовжувати свою роботу в умовах, коли рахунки туроператора заарештовані, — інколи співпраця обмежується оплатою франшизи від агенцій на основну компанію – і тоді агенції можуть </a:t>
            </a:r>
            <a:r>
              <a:rPr lang="uk-UA" dirty="0" err="1" smtClean="0"/>
              <a:t>працюв</a:t>
            </a:r>
            <a:r>
              <a:rPr lang="ru-RU" dirty="0" err="1" smtClean="0"/>
              <a:t>ати</a:t>
            </a:r>
            <a:r>
              <a:rPr lang="ru-RU" dirty="0" smtClean="0"/>
              <a:t>.</a:t>
            </a:r>
            <a:endParaRPr lang="ru-RU" dirty="0"/>
          </a:p>
          <a:p>
            <a:pPr algn="just"/>
            <a:r>
              <a:rPr lang="uk-UA" dirty="0" smtClean="0"/>
              <a:t>Проте арешт корпоративних прав та рахунків у результаті може позначитися на агентствах, які вели свій бізнес за франшизою </a:t>
            </a:r>
            <a:r>
              <a:rPr lang="ru-RU" dirty="0" smtClean="0"/>
              <a:t>TUI</a:t>
            </a:r>
            <a:r>
              <a:rPr lang="ru-RU" dirty="0"/>
              <a:t>.</a:t>
            </a:r>
          </a:p>
          <a:p>
            <a:pPr marL="0" indent="0" algn="just">
              <a:buNone/>
            </a:pPr>
            <a:endParaRPr lang="uk-UA" dirty="0"/>
          </a:p>
          <a:p>
            <a:pPr algn="just"/>
            <a:r>
              <a:rPr lang="uk-UA" dirty="0" smtClean="0"/>
              <a:t>Оскільки </a:t>
            </a:r>
            <a:r>
              <a:rPr lang="uk-UA" dirty="0"/>
              <a:t>в період війни більшість туристичних агентств вже або поставили роботу на паузу, або взагалі закрили бізнес, то й точки компанії </a:t>
            </a:r>
            <a:r>
              <a:rPr lang="en-US" dirty="0"/>
              <a:t>TUI, </a:t>
            </a:r>
            <a:r>
              <a:rPr lang="uk-UA" dirty="0"/>
              <a:t>найімовірніше, до завершення війни не працюватимуть. Надалі їх розрахунок </a:t>
            </a:r>
            <a:r>
              <a:rPr lang="uk-UA" dirty="0" smtClean="0"/>
              <a:t>з </a:t>
            </a:r>
            <a:r>
              <a:rPr lang="uk-UA" dirty="0"/>
              <a:t>клієнтами, які сплатили свої поїздки до початку військових дій, залежить від того, чи зможе туроператор </a:t>
            </a:r>
            <a:r>
              <a:rPr lang="en-US" dirty="0"/>
              <a:t>TUI Ukraine </a:t>
            </a:r>
            <a:r>
              <a:rPr lang="uk-UA" dirty="0"/>
              <a:t>відновити свою діяльність. Тому що навіть у разі судових розглядів шанси на отримання коштів в умовах заарештованих рахунків оператора – мінімальні</a:t>
            </a:r>
            <a:r>
              <a:rPr lang="uk-UA" dirty="0" smtClean="0"/>
              <a:t>.</a:t>
            </a:r>
            <a:endParaRPr lang="uk-UA" dirty="0"/>
          </a:p>
          <a:p>
            <a:pPr algn="just"/>
            <a:r>
              <a:rPr lang="uk-UA" dirty="0" smtClean="0"/>
              <a:t>ДАРТ скликало спеціальне засідання щодо цього питання з представниками бізнесу, але поки рішення і інформація є закритою. </a:t>
            </a:r>
            <a:endParaRPr lang="uk-UA" dirty="0"/>
          </a:p>
        </p:txBody>
      </p:sp>
    </p:spTree>
    <p:extLst>
      <p:ext uri="{BB962C8B-B14F-4D97-AF65-F5344CB8AC3E}">
        <p14:creationId xmlns:p14="http://schemas.microsoft.com/office/powerpoint/2010/main" val="38257186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09485" y="464457"/>
            <a:ext cx="10218057" cy="7358742"/>
          </a:xfrm>
        </p:spPr>
        <p:txBody>
          <a:bodyPr>
            <a:normAutofit/>
          </a:bodyPr>
          <a:lstStyle/>
          <a:p>
            <a:pPr algn="just"/>
            <a:r>
              <a:rPr lang="uk-UA" dirty="0"/>
              <a:t>У готельному господарстві розвиток інтеграційних процесів розпочався з появою двох національних готельних мереж: «Прем’єр Готелі (</a:t>
            </a:r>
            <a:r>
              <a:rPr lang="en-US" dirty="0"/>
              <a:t>Premier Hotels and Resorts)» (</a:t>
            </a:r>
            <a:r>
              <a:rPr lang="uk-UA" dirty="0"/>
              <a:t>функціонує з 2003 р.), «</a:t>
            </a:r>
            <a:r>
              <a:rPr lang="en-US" dirty="0" err="1"/>
              <a:t>Reikartz</a:t>
            </a:r>
            <a:r>
              <a:rPr lang="en-US" dirty="0"/>
              <a:t>» (</a:t>
            </a:r>
            <a:r>
              <a:rPr lang="uk-UA" dirty="0"/>
              <a:t>функціонує з 2003 р.), та  пізніше </a:t>
            </a:r>
            <a:r>
              <a:rPr lang="en-US" dirty="0" err="1"/>
              <a:t>Ribas</a:t>
            </a:r>
            <a:r>
              <a:rPr lang="en-US" dirty="0"/>
              <a:t> Hotels Group  (</a:t>
            </a:r>
            <a:r>
              <a:rPr lang="uk-UA" dirty="0"/>
              <a:t>функціонує з 2012 року).</a:t>
            </a:r>
          </a:p>
          <a:p>
            <a:pPr algn="just"/>
            <a:r>
              <a:rPr lang="uk-UA" dirty="0"/>
              <a:t>Ресторанним мережам у світі на цей час належать близько 20 % обсягів ринку, що свідчить про наявні п</a:t>
            </a:r>
            <a:r>
              <a:rPr lang="en-US" dirty="0" err="1"/>
              <a:t>epe</a:t>
            </a:r>
            <a:r>
              <a:rPr lang="uk-UA" dirty="0"/>
              <a:t>в</a:t>
            </a:r>
            <a:r>
              <a:rPr lang="en-US" dirty="0"/>
              <a:t>a</a:t>
            </a:r>
            <a:r>
              <a:rPr lang="uk-UA" dirty="0" err="1"/>
              <a:t>ги</a:t>
            </a:r>
            <a:r>
              <a:rPr lang="uk-UA" dirty="0"/>
              <a:t> й </a:t>
            </a:r>
            <a:r>
              <a:rPr lang="uk-UA" dirty="0" err="1"/>
              <a:t>ши</a:t>
            </a:r>
            <a:r>
              <a:rPr lang="en-US" dirty="0"/>
              <a:t>p</a:t>
            </a:r>
            <a:r>
              <a:rPr lang="uk-UA" dirty="0" err="1"/>
              <a:t>ок</a:t>
            </a:r>
            <a:r>
              <a:rPr lang="en-US" dirty="0" err="1"/>
              <a:t>i</a:t>
            </a:r>
            <a:r>
              <a:rPr lang="en-US" dirty="0"/>
              <a:t> </a:t>
            </a:r>
            <a:r>
              <a:rPr lang="uk-UA" dirty="0"/>
              <a:t>го</a:t>
            </a:r>
            <a:r>
              <a:rPr lang="en-US" dirty="0"/>
              <a:t>p</a:t>
            </a:r>
            <a:r>
              <a:rPr lang="uk-UA" dirty="0" err="1"/>
              <a:t>изонти</a:t>
            </a:r>
            <a:r>
              <a:rPr lang="uk-UA" dirty="0"/>
              <a:t> вико</a:t>
            </a:r>
            <a:r>
              <a:rPr lang="en-US" dirty="0"/>
              <a:t>p</a:t>
            </a:r>
            <a:r>
              <a:rPr lang="uk-UA" dirty="0" err="1"/>
              <a:t>ист</a:t>
            </a:r>
            <a:r>
              <a:rPr lang="en-US" dirty="0"/>
              <a:t>a</a:t>
            </a:r>
            <a:r>
              <a:rPr lang="uk-UA" dirty="0" err="1"/>
              <a:t>ння</a:t>
            </a:r>
            <a:r>
              <a:rPr lang="uk-UA" dirty="0"/>
              <a:t> т</a:t>
            </a:r>
            <a:r>
              <a:rPr lang="en-US" dirty="0"/>
              <a:t>a</a:t>
            </a:r>
            <a:r>
              <a:rPr lang="uk-UA" dirty="0" err="1"/>
              <a:t>ких</a:t>
            </a:r>
            <a:r>
              <a:rPr lang="uk-UA" dirty="0"/>
              <a:t> мод</a:t>
            </a:r>
            <a:r>
              <a:rPr lang="en-US" dirty="0"/>
              <a:t>e</a:t>
            </a:r>
            <a:r>
              <a:rPr lang="uk-UA" dirty="0"/>
              <a:t>лей стратегічної поведінки й розвитку. В Україні найвідомішими з них є: «Пузата хата», «Світова карта», «</a:t>
            </a:r>
            <a:r>
              <a:rPr lang="en-US" dirty="0" err="1"/>
              <a:t>Salateira</a:t>
            </a:r>
            <a:r>
              <a:rPr lang="en-US" dirty="0"/>
              <a:t>», «</a:t>
            </a:r>
            <a:r>
              <a:rPr lang="en-US" dirty="0" err="1"/>
              <a:t>Lviv</a:t>
            </a:r>
            <a:r>
              <a:rPr lang="en-US" dirty="0"/>
              <a:t> Croissants», «</a:t>
            </a:r>
            <a:r>
              <a:rPr lang="uk-UA" dirty="0" err="1"/>
              <a:t>Конкорд</a:t>
            </a:r>
            <a:r>
              <a:rPr lang="uk-UA" dirty="0"/>
              <a:t> груп», «</a:t>
            </a:r>
            <a:r>
              <a:rPr lang="uk-UA" dirty="0" err="1"/>
              <a:t>Пивкофф</a:t>
            </a:r>
            <a:r>
              <a:rPr lang="uk-UA" dirty="0"/>
              <a:t>», «</a:t>
            </a:r>
            <a:r>
              <a:rPr lang="en-US" dirty="0"/>
              <a:t>Aroma Kava», Grill </a:t>
            </a:r>
            <a:r>
              <a:rPr lang="en-US" dirty="0" err="1"/>
              <a:t>Pab</a:t>
            </a:r>
            <a:r>
              <a:rPr lang="en-US" dirty="0"/>
              <a:t>, Mafia </a:t>
            </a:r>
            <a:r>
              <a:rPr lang="uk-UA" dirty="0"/>
              <a:t>тощо. Одним із </a:t>
            </a:r>
            <a:r>
              <a:rPr lang="uk-UA" dirty="0" err="1"/>
              <a:t>першопрохідців</a:t>
            </a:r>
            <a:r>
              <a:rPr lang="uk-UA" dirty="0"/>
              <a:t> франчайзингу в Україні стала львівська компанія «Системи швидкого харчування» (</a:t>
            </a:r>
            <a:r>
              <a:rPr lang="en-US" dirty="0"/>
              <a:t>FFS), </a:t>
            </a:r>
            <a:r>
              <a:rPr lang="uk-UA" dirty="0"/>
              <a:t>що запустила мережу ресторанів швидкого обслуговування «Піца </a:t>
            </a:r>
            <a:r>
              <a:rPr lang="uk-UA" dirty="0" err="1"/>
              <a:t>Челентано</a:t>
            </a:r>
            <a:r>
              <a:rPr lang="uk-UA" dirty="0"/>
              <a:t>» ще в 1998 році. Пізніше вона стала розвивати ще три франчайзингові мережі закладів швидкого обслуговування: «Картопляна хата» (2001), «Кафе-пункт» (2002) і демократичні ресторани японської кухні «</a:t>
            </a:r>
            <a:r>
              <a:rPr lang="uk-UA" dirty="0" err="1"/>
              <a:t>Япі</a:t>
            </a:r>
            <a:r>
              <a:rPr lang="uk-UA" dirty="0"/>
              <a:t>» (2005), «</a:t>
            </a:r>
            <a:r>
              <a:rPr lang="uk-UA" dirty="0" err="1"/>
              <a:t>Сушія</a:t>
            </a:r>
            <a:r>
              <a:rPr lang="uk-UA" dirty="0"/>
              <a:t>» (2006), «</a:t>
            </a:r>
            <a:r>
              <a:rPr lang="uk-UA" dirty="0" err="1"/>
              <a:t>Муракамі</a:t>
            </a:r>
            <a:r>
              <a:rPr lang="uk-UA" dirty="0"/>
              <a:t>», тощо</a:t>
            </a:r>
            <a:r>
              <a:rPr lang="uk-UA" dirty="0" smtClean="0"/>
              <a:t>.</a:t>
            </a:r>
          </a:p>
          <a:p>
            <a:pPr algn="just"/>
            <a:r>
              <a:rPr lang="uk-UA" dirty="0" smtClean="0"/>
              <a:t>За </a:t>
            </a:r>
            <a:r>
              <a:rPr lang="uk-UA" dirty="0"/>
              <a:t>останні роки спостерігається суттєва активізація діяльності як національних, так і міжнародних інтеграційних формувань на туристичному ринку України, проте вони знаходяться на етапі формування, їхній розвиток потребує т</a:t>
            </a:r>
            <a:r>
              <a:rPr lang="en-US" dirty="0"/>
              <a:t>e</a:t>
            </a:r>
            <a:r>
              <a:rPr lang="uk-UA" dirty="0"/>
              <a:t>о</a:t>
            </a:r>
            <a:r>
              <a:rPr lang="en-US" dirty="0" err="1"/>
              <a:t>pe</a:t>
            </a:r>
            <a:r>
              <a:rPr lang="uk-UA" dirty="0" err="1"/>
              <a:t>тичного</a:t>
            </a:r>
            <a:r>
              <a:rPr lang="uk-UA" dirty="0"/>
              <a:t> </a:t>
            </a:r>
            <a:r>
              <a:rPr lang="uk-UA" dirty="0" err="1"/>
              <a:t>обґ</a:t>
            </a:r>
            <a:r>
              <a:rPr lang="en-US" dirty="0"/>
              <a:t>p</a:t>
            </a:r>
            <a:r>
              <a:rPr lang="uk-UA" dirty="0" err="1"/>
              <a:t>унтув</a:t>
            </a:r>
            <a:r>
              <a:rPr lang="en-US" dirty="0"/>
              <a:t>a</a:t>
            </a:r>
            <a:r>
              <a:rPr lang="uk-UA" dirty="0" err="1"/>
              <a:t>ння</a:t>
            </a:r>
            <a:r>
              <a:rPr lang="uk-UA" dirty="0"/>
              <a:t> о</a:t>
            </a:r>
            <a:r>
              <a:rPr lang="en-US" dirty="0"/>
              <a:t>p</a:t>
            </a:r>
            <a:r>
              <a:rPr lang="uk-UA" dirty="0"/>
              <a:t>г</a:t>
            </a:r>
            <a:r>
              <a:rPr lang="en-US" dirty="0"/>
              <a:t>a</a:t>
            </a:r>
            <a:r>
              <a:rPr lang="uk-UA" dirty="0"/>
              <a:t>н</a:t>
            </a:r>
            <a:r>
              <a:rPr lang="en-US" dirty="0" err="1"/>
              <a:t>i</a:t>
            </a:r>
            <a:r>
              <a:rPr lang="uk-UA" dirty="0"/>
              <a:t>з</a:t>
            </a:r>
            <a:r>
              <a:rPr lang="en-US" dirty="0"/>
              <a:t>a</a:t>
            </a:r>
            <a:r>
              <a:rPr lang="uk-UA" dirty="0"/>
              <a:t>ц</a:t>
            </a:r>
            <a:r>
              <a:rPr lang="en-US" dirty="0" err="1"/>
              <a:t>i</a:t>
            </a:r>
            <a:r>
              <a:rPr lang="uk-UA" dirty="0"/>
              <a:t>йно–</a:t>
            </a:r>
            <a:r>
              <a:rPr lang="en-US" dirty="0"/>
              <a:t>e</a:t>
            </a:r>
            <a:r>
              <a:rPr lang="uk-UA" dirty="0" err="1"/>
              <a:t>коном</a:t>
            </a:r>
            <a:r>
              <a:rPr lang="en-US" dirty="0" err="1"/>
              <a:t>i</a:t>
            </a:r>
            <a:r>
              <a:rPr lang="uk-UA" dirty="0" err="1"/>
              <a:t>чних</a:t>
            </a:r>
            <a:r>
              <a:rPr lang="uk-UA" dirty="0"/>
              <a:t> з</a:t>
            </a:r>
            <a:r>
              <a:rPr lang="en-US" dirty="0"/>
              <a:t>a</a:t>
            </a:r>
            <a:r>
              <a:rPr lang="uk-UA" dirty="0"/>
              <a:t>с</a:t>
            </a:r>
            <a:r>
              <a:rPr lang="en-US" dirty="0"/>
              <a:t>a</a:t>
            </a:r>
            <a:r>
              <a:rPr lang="uk-UA" dirty="0"/>
              <a:t>д і адаптації до </a:t>
            </a:r>
            <a:r>
              <a:rPr lang="uk-UA" dirty="0" err="1"/>
              <a:t>ук</a:t>
            </a:r>
            <a:r>
              <a:rPr lang="en-US" dirty="0"/>
              <a:t>pa</a:t>
            </a:r>
            <a:r>
              <a:rPr lang="uk-UA" dirty="0" err="1"/>
              <a:t>їнських</a:t>
            </a:r>
            <a:r>
              <a:rPr lang="uk-UA" dirty="0"/>
              <a:t> </a:t>
            </a:r>
            <a:r>
              <a:rPr lang="en-US" dirty="0"/>
              <a:t>pea</a:t>
            </a:r>
            <a:r>
              <a:rPr lang="uk-UA" dirty="0"/>
              <a:t>л</a:t>
            </a:r>
            <a:r>
              <a:rPr lang="en-US" dirty="0" err="1"/>
              <a:t>i</a:t>
            </a:r>
            <a:r>
              <a:rPr lang="uk-UA" dirty="0"/>
              <a:t>й світових </a:t>
            </a:r>
            <a:r>
              <a:rPr lang="uk-UA" dirty="0" err="1"/>
              <a:t>сх</a:t>
            </a:r>
            <a:r>
              <a:rPr lang="en-US" dirty="0"/>
              <a:t>e</a:t>
            </a:r>
            <a:r>
              <a:rPr lang="uk-UA" dirty="0"/>
              <a:t>м і мод</a:t>
            </a:r>
            <a:r>
              <a:rPr lang="en-US" dirty="0"/>
              <a:t>e</a:t>
            </a:r>
            <a:r>
              <a:rPr lang="uk-UA" dirty="0"/>
              <a:t>л</a:t>
            </a:r>
            <a:r>
              <a:rPr lang="en-US" dirty="0"/>
              <a:t>e</a:t>
            </a:r>
            <a:r>
              <a:rPr lang="uk-UA" dirty="0"/>
              <a:t>й інтеграційних відносин.</a:t>
            </a:r>
          </a:p>
          <a:p>
            <a:pPr algn="just"/>
            <a:endParaRPr lang="en-US" dirty="0"/>
          </a:p>
        </p:txBody>
      </p:sp>
    </p:spTree>
    <p:extLst>
      <p:ext uri="{BB962C8B-B14F-4D97-AF65-F5344CB8AC3E}">
        <p14:creationId xmlns:p14="http://schemas.microsoft.com/office/powerpoint/2010/main" val="25945034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49830" y="551543"/>
            <a:ext cx="10435770" cy="5907314"/>
          </a:xfrm>
        </p:spPr>
        <p:txBody>
          <a:bodyPr>
            <a:normAutofit/>
          </a:bodyPr>
          <a:lstStyle/>
          <a:p>
            <a:r>
              <a:rPr lang="uk-UA" b="1" dirty="0"/>
              <a:t>Інтеграція в туризмі надає значні конкурентні переваги підприємствам і забезпечує домінуюче положення на ринку</a:t>
            </a:r>
            <a:r>
              <a:rPr lang="uk-UA" dirty="0"/>
              <a:t>, а саме: </a:t>
            </a:r>
            <a:endParaRPr lang="uk-UA" dirty="0" smtClean="0"/>
          </a:p>
          <a:p>
            <a:r>
              <a:rPr lang="uk-UA" dirty="0" smtClean="0"/>
              <a:t>використання </a:t>
            </a:r>
            <a:r>
              <a:rPr lang="uk-UA" dirty="0"/>
              <a:t>єдиного маркетингу, що дозволяє суттєво заощаджувати кошти на проведенні самостійних глобальних досліджень; </a:t>
            </a:r>
            <a:endParaRPr lang="uk-UA" dirty="0" smtClean="0"/>
          </a:p>
          <a:p>
            <a:r>
              <a:rPr lang="uk-UA" dirty="0" smtClean="0"/>
              <a:t>навчання </a:t>
            </a:r>
            <a:r>
              <a:rPr lang="uk-UA" dirty="0"/>
              <a:t>персоналу, підвищення його кваліфікації, можливість </a:t>
            </a:r>
            <a:r>
              <a:rPr lang="uk-UA" dirty="0" smtClean="0"/>
              <a:t>обміну професійним </a:t>
            </a:r>
            <a:r>
              <a:rPr lang="uk-UA" dirty="0"/>
              <a:t>досвідом, здійснення централізованої підготовки кадрів, що значно скорочує витрати кожного учасника; </a:t>
            </a:r>
            <a:endParaRPr lang="uk-UA" dirty="0" smtClean="0"/>
          </a:p>
          <a:p>
            <a:r>
              <a:rPr lang="uk-UA" dirty="0" smtClean="0"/>
              <a:t>доступність </a:t>
            </a:r>
            <a:r>
              <a:rPr lang="uk-UA" dirty="0"/>
              <a:t>консалтингових та інших послуг фахівців-експертів у певних сферах; </a:t>
            </a:r>
            <a:endParaRPr lang="uk-UA" dirty="0" smtClean="0"/>
          </a:p>
          <a:p>
            <a:r>
              <a:rPr lang="uk-UA" dirty="0" smtClean="0"/>
              <a:t>використання </a:t>
            </a:r>
            <a:r>
              <a:rPr lang="uk-UA" dirty="0"/>
              <a:t>загальновизнаної марки, бренду, іміджу; </a:t>
            </a:r>
            <a:endParaRPr lang="uk-UA" dirty="0" smtClean="0"/>
          </a:p>
          <a:p>
            <a:r>
              <a:rPr lang="uk-UA" dirty="0" smtClean="0"/>
              <a:t>систематичне </a:t>
            </a:r>
            <a:r>
              <a:rPr lang="uk-UA" dirty="0"/>
              <a:t>застосування гнучкої цінової політики; </a:t>
            </a:r>
            <a:endParaRPr lang="uk-UA" dirty="0" smtClean="0"/>
          </a:p>
          <a:p>
            <a:r>
              <a:rPr lang="uk-UA" dirty="0" smtClean="0"/>
              <a:t>функціонування </a:t>
            </a:r>
            <a:r>
              <a:rPr lang="uk-UA" dirty="0"/>
              <a:t>єдиної об’єднаної системи бронювання послуг; </a:t>
            </a:r>
            <a:endParaRPr lang="uk-UA" dirty="0" smtClean="0"/>
          </a:p>
          <a:p>
            <a:r>
              <a:rPr lang="uk-UA" dirty="0" smtClean="0"/>
              <a:t>застосування </a:t>
            </a:r>
            <a:r>
              <a:rPr lang="uk-UA" dirty="0"/>
              <a:t>централізованої системи постачання й збуту; </a:t>
            </a:r>
            <a:endParaRPr lang="uk-UA" dirty="0" smtClean="0"/>
          </a:p>
          <a:p>
            <a:r>
              <a:rPr lang="uk-UA" dirty="0" smtClean="0"/>
              <a:t>забезпечення </a:t>
            </a:r>
            <a:r>
              <a:rPr lang="uk-UA" dirty="0"/>
              <a:t>високої якості обслуговування завдяки доступу до інноваційних технологій і наявності систем якості; </a:t>
            </a:r>
            <a:endParaRPr lang="uk-UA" dirty="0" smtClean="0"/>
          </a:p>
          <a:p>
            <a:r>
              <a:rPr lang="uk-UA" dirty="0" smtClean="0"/>
              <a:t>використання </a:t>
            </a:r>
            <a:r>
              <a:rPr lang="uk-UA" dirty="0"/>
              <a:t>мережевих принципів і стандартів роботи; </a:t>
            </a:r>
            <a:endParaRPr lang="uk-UA" dirty="0" smtClean="0"/>
          </a:p>
          <a:p>
            <a:r>
              <a:rPr lang="uk-UA" dirty="0" smtClean="0"/>
              <a:t>надання </a:t>
            </a:r>
            <a:r>
              <a:rPr lang="uk-UA" dirty="0"/>
              <a:t>інформаційної підтримки </a:t>
            </a:r>
            <a:endParaRPr lang="en-US" dirty="0"/>
          </a:p>
        </p:txBody>
      </p:sp>
    </p:spTree>
    <p:extLst>
      <p:ext uri="{BB962C8B-B14F-4D97-AF65-F5344CB8AC3E}">
        <p14:creationId xmlns:p14="http://schemas.microsoft.com/office/powerpoint/2010/main" val="26776119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Типологія інтеграційних процесів</a:t>
            </a:r>
            <a:br>
              <a:rPr lang="uk-UA" dirty="0"/>
            </a:br>
            <a:endParaRPr lang="en-US" dirty="0"/>
          </a:p>
        </p:txBody>
      </p:sp>
      <p:sp>
        <p:nvSpPr>
          <p:cNvPr id="3" name="Объект 2"/>
          <p:cNvSpPr>
            <a:spLocks noGrp="1"/>
          </p:cNvSpPr>
          <p:nvPr>
            <p:ph idx="1"/>
          </p:nvPr>
        </p:nvSpPr>
        <p:spPr>
          <a:xfrm>
            <a:off x="943429" y="1567542"/>
            <a:ext cx="10943771" cy="5138057"/>
          </a:xfrm>
        </p:spPr>
        <p:txBody>
          <a:bodyPr>
            <a:normAutofit/>
          </a:bodyPr>
          <a:lstStyle/>
          <a:p>
            <a:r>
              <a:rPr lang="uk-UA" dirty="0" smtClean="0"/>
              <a:t>1</a:t>
            </a:r>
            <a:r>
              <a:rPr lang="uk-UA" dirty="0"/>
              <a:t>.	</a:t>
            </a:r>
            <a:r>
              <a:rPr lang="uk-UA" b="1" dirty="0"/>
              <a:t>Форма (</a:t>
            </a:r>
            <a:r>
              <a:rPr lang="uk-UA" dirty="0"/>
              <a:t>економічна) -  Контрактна (</a:t>
            </a:r>
            <a:r>
              <a:rPr lang="uk-UA" dirty="0" err="1"/>
              <a:t>субконтрактна</a:t>
            </a:r>
            <a:r>
              <a:rPr lang="uk-UA" dirty="0"/>
              <a:t>), Повна, Кооперативна, Акціонерна, Партнерська, Громадська</a:t>
            </a:r>
          </a:p>
          <a:p>
            <a:r>
              <a:rPr lang="uk-UA" dirty="0"/>
              <a:t>2.	</a:t>
            </a:r>
            <a:r>
              <a:rPr lang="uk-UA" b="1" dirty="0"/>
              <a:t>Різновид (</a:t>
            </a:r>
            <a:r>
              <a:rPr lang="uk-UA" dirty="0"/>
              <a:t>форма організаційна) - *субпідряд *</a:t>
            </a:r>
            <a:r>
              <a:rPr lang="uk-UA" dirty="0" err="1"/>
              <a:t>аутсорсинг</a:t>
            </a:r>
            <a:r>
              <a:rPr lang="uk-UA" dirty="0"/>
              <a:t> *кластер *лізинг *технопарк *концерн *корпорація *картель*консорціум *пул, *конгломерат, *трест*венчурне фінансування *франчайзинг, *стратегічний альянс *холдинг *синдикат *бізнес-інкубатор *мережа (ланцюг) * ФПГ *асоціація *дивізійна структура,*контрактна група, *керуюча компанія *віртуальна корпорація *універсальна туристична біржа*код-</a:t>
            </a:r>
            <a:r>
              <a:rPr lang="uk-UA" dirty="0" err="1"/>
              <a:t>шерінг</a:t>
            </a:r>
            <a:r>
              <a:rPr lang="uk-UA" dirty="0"/>
              <a:t> *</a:t>
            </a:r>
            <a:r>
              <a:rPr lang="uk-UA" dirty="0" err="1"/>
              <a:t>сюдан</a:t>
            </a:r>
            <a:r>
              <a:rPr lang="uk-UA" dirty="0"/>
              <a:t> *</a:t>
            </a:r>
            <a:r>
              <a:rPr lang="uk-UA" dirty="0" err="1"/>
              <a:t>чеболь</a:t>
            </a:r>
            <a:endParaRPr lang="uk-UA" dirty="0"/>
          </a:p>
          <a:p>
            <a:r>
              <a:rPr lang="uk-UA" dirty="0"/>
              <a:t>3.	</a:t>
            </a:r>
            <a:r>
              <a:rPr lang="uk-UA" b="1" dirty="0"/>
              <a:t>Формат</a:t>
            </a:r>
            <a:r>
              <a:rPr lang="uk-UA" dirty="0"/>
              <a:t> (методи, способи) - * створення *злиття* поглинання* приєднання, об’єднання * придбання* рекомбінація* виділення* розподіл (ділення)* перетворення(реорганізація)* кооперація* партнерство* консолідація* агрегування* </a:t>
            </a:r>
            <a:r>
              <a:rPr lang="uk-UA" dirty="0" err="1"/>
              <a:t>аліфірування</a:t>
            </a:r>
            <a:r>
              <a:rPr lang="uk-UA" dirty="0"/>
              <a:t>* </a:t>
            </a:r>
            <a:r>
              <a:rPr lang="uk-UA" dirty="0" err="1"/>
              <a:t>агломерування</a:t>
            </a:r>
            <a:endParaRPr lang="uk-UA" dirty="0"/>
          </a:p>
          <a:p>
            <a:r>
              <a:rPr lang="uk-UA" dirty="0"/>
              <a:t>Розвиток інтегрованих форм господарювання в туризмі має нелінійний характер та не характеризується схемою витісненням певними варіантами інтеграції попередніх її форм.</a:t>
            </a:r>
          </a:p>
        </p:txBody>
      </p:sp>
    </p:spTree>
    <p:extLst>
      <p:ext uri="{BB962C8B-B14F-4D97-AF65-F5344CB8AC3E}">
        <p14:creationId xmlns:p14="http://schemas.microsoft.com/office/powerpoint/2010/main" val="28835608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40115" y="899886"/>
            <a:ext cx="9864498" cy="5011336"/>
          </a:xfrm>
        </p:spPr>
        <p:txBody>
          <a:bodyPr/>
          <a:lstStyle/>
          <a:p>
            <a:r>
              <a:rPr lang="uk-UA" sz="2400" dirty="0" smtClean="0"/>
              <a:t>Про </a:t>
            </a:r>
            <a:r>
              <a:rPr lang="uk-UA" sz="2400" b="1" dirty="0" smtClean="0"/>
              <a:t>переваги </a:t>
            </a:r>
            <a:r>
              <a:rPr lang="uk-UA" sz="2400" b="1" dirty="0"/>
              <a:t>та недоліки інтегрованих </a:t>
            </a:r>
            <a:r>
              <a:rPr lang="uk-UA" sz="2400" b="1" dirty="0" smtClean="0"/>
              <a:t>структур </a:t>
            </a:r>
            <a:r>
              <a:rPr lang="uk-UA" sz="2400" dirty="0" smtClean="0"/>
              <a:t>дивіться Лекцію 8 на ПНС.</a:t>
            </a:r>
          </a:p>
          <a:p>
            <a:endParaRPr lang="uk-UA" sz="2400" dirty="0"/>
          </a:p>
          <a:p>
            <a:endParaRPr lang="uk-UA" sz="2400" dirty="0" smtClean="0"/>
          </a:p>
          <a:p>
            <a:pPr algn="just"/>
            <a:r>
              <a:rPr lang="uk-UA" sz="2400" dirty="0"/>
              <a:t>Очевидно, що немає організаційних форм, які б мали абсолютну перевагу над іншими; за певних обставин ефективнішими можуть виявитися одні форми, за інших – інші. Це потребує дослідження чинників та мотивів, які спонукають суб’єктів ринку до вибору способу формування інтеграційної </a:t>
            </a:r>
            <a:r>
              <a:rPr lang="uk-UA" sz="2400" dirty="0" smtClean="0"/>
              <a:t>взаємодії</a:t>
            </a:r>
          </a:p>
          <a:p>
            <a:pPr marL="0" indent="0" algn="just">
              <a:buNone/>
            </a:pPr>
            <a:r>
              <a:rPr lang="en-US" sz="2400" dirty="0"/>
              <a:t/>
            </a:r>
            <a:br>
              <a:rPr lang="en-US" sz="2400" dirty="0"/>
            </a:br>
            <a:endParaRPr lang="en-US" sz="2400" dirty="0"/>
          </a:p>
          <a:p>
            <a:endParaRPr lang="en-US" dirty="0"/>
          </a:p>
        </p:txBody>
      </p:sp>
    </p:spTree>
    <p:extLst>
      <p:ext uri="{BB962C8B-B14F-4D97-AF65-F5344CB8AC3E}">
        <p14:creationId xmlns:p14="http://schemas.microsoft.com/office/powerpoint/2010/main" val="6865018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Питання для обговорення:</a:t>
            </a:r>
            <a:br>
              <a:rPr lang="uk-UA" dirty="0"/>
            </a:br>
            <a:endParaRPr lang="en-US" dirty="0"/>
          </a:p>
        </p:txBody>
      </p:sp>
      <p:sp>
        <p:nvSpPr>
          <p:cNvPr id="3" name="Объект 2"/>
          <p:cNvSpPr>
            <a:spLocks noGrp="1"/>
          </p:cNvSpPr>
          <p:nvPr>
            <p:ph idx="1"/>
          </p:nvPr>
        </p:nvSpPr>
        <p:spPr>
          <a:xfrm>
            <a:off x="1291771" y="2133600"/>
            <a:ext cx="10212841" cy="3777622"/>
          </a:xfrm>
        </p:spPr>
        <p:txBody>
          <a:bodyPr/>
          <a:lstStyle/>
          <a:p>
            <a:r>
              <a:rPr lang="uk-UA" dirty="0" smtClean="0"/>
              <a:t>1</a:t>
            </a:r>
            <a:r>
              <a:rPr lang="uk-UA" dirty="0"/>
              <a:t>.	</a:t>
            </a:r>
            <a:r>
              <a:rPr lang="uk-UA" sz="2400" dirty="0"/>
              <a:t>Передумови, мотиви та цілі інтеграційних процесів у туризмі.</a:t>
            </a:r>
          </a:p>
          <a:p>
            <a:r>
              <a:rPr lang="uk-UA" sz="2400" dirty="0"/>
              <a:t>2.	Недоліки, обмеження, проблеми інтеграційних процесів.</a:t>
            </a:r>
          </a:p>
          <a:p>
            <a:r>
              <a:rPr lang="uk-UA" sz="2400" dirty="0"/>
              <a:t>3.	Іманентні елементи інтеграційної стратегії.</a:t>
            </a:r>
          </a:p>
          <a:p>
            <a:r>
              <a:rPr lang="uk-UA" sz="2400" dirty="0"/>
              <a:t>4.	Організаційні форми інтеграції в туризмі.</a:t>
            </a:r>
          </a:p>
          <a:p>
            <a:r>
              <a:rPr lang="uk-UA" sz="2400" dirty="0"/>
              <a:t>5.	Типологія інтеграційних процесів.</a:t>
            </a:r>
          </a:p>
          <a:p>
            <a:endParaRPr lang="en-US" sz="2400" dirty="0"/>
          </a:p>
        </p:txBody>
      </p:sp>
    </p:spTree>
    <p:extLst>
      <p:ext uri="{BB962C8B-B14F-4D97-AF65-F5344CB8AC3E}">
        <p14:creationId xmlns:p14="http://schemas.microsoft.com/office/powerpoint/2010/main" val="2541964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002972" y="638628"/>
            <a:ext cx="9458098" cy="5490308"/>
          </a:xfrm>
        </p:spPr>
        <p:txBody>
          <a:bodyPr>
            <a:normAutofit/>
          </a:bodyPr>
          <a:lstStyle/>
          <a:p>
            <a:pPr algn="just"/>
            <a:r>
              <a:rPr lang="uk-UA" dirty="0" smtClean="0"/>
              <a:t>Термін </a:t>
            </a:r>
            <a:r>
              <a:rPr lang="uk-UA" i="1" dirty="0"/>
              <a:t>«інтеграція»</a:t>
            </a:r>
            <a:r>
              <a:rPr lang="uk-UA" dirty="0"/>
              <a:t> </a:t>
            </a:r>
            <a:r>
              <a:rPr lang="uk-UA" dirty="0" smtClean="0"/>
              <a:t>походить </a:t>
            </a:r>
            <a:r>
              <a:rPr lang="uk-UA" dirty="0"/>
              <a:t>від латинського «</a:t>
            </a:r>
            <a:r>
              <a:rPr lang="uk-UA" dirty="0" err="1"/>
              <a:t>integrum</a:t>
            </a:r>
            <a:r>
              <a:rPr lang="uk-UA" dirty="0"/>
              <a:t>», що означає ціле, суцільне, цілісне, та «</a:t>
            </a:r>
            <a:r>
              <a:rPr lang="uk-UA" dirty="0" err="1"/>
              <a:t>integration</a:t>
            </a:r>
            <a:r>
              <a:rPr lang="uk-UA" dirty="0"/>
              <a:t>» – відновлення, заповнення, згуртування, об’єднання, взаємопроникнення, </a:t>
            </a:r>
            <a:r>
              <a:rPr lang="uk-UA" dirty="0" err="1"/>
              <a:t>взаємозближення</a:t>
            </a:r>
            <a:r>
              <a:rPr lang="uk-UA" dirty="0"/>
              <a:t> та </a:t>
            </a:r>
            <a:r>
              <a:rPr lang="uk-UA" dirty="0" err="1"/>
              <a:t>взаємодоповнення</a:t>
            </a:r>
            <a:r>
              <a:rPr lang="uk-UA" dirty="0"/>
              <a:t>. У перекладі з французької «</a:t>
            </a:r>
            <a:r>
              <a:rPr lang="uk-UA" dirty="0" err="1"/>
              <a:t>integration</a:t>
            </a:r>
            <a:r>
              <a:rPr lang="uk-UA" dirty="0"/>
              <a:t>» означає включення, залучення, групування. </a:t>
            </a:r>
            <a:endParaRPr lang="uk-UA" dirty="0" smtClean="0"/>
          </a:p>
          <a:p>
            <a:pPr algn="just"/>
            <a:r>
              <a:rPr lang="uk-UA" i="1" dirty="0" smtClean="0"/>
              <a:t>Інтеграція</a:t>
            </a:r>
            <a:r>
              <a:rPr lang="uk-UA" dirty="0" smtClean="0"/>
              <a:t> </a:t>
            </a:r>
            <a:r>
              <a:rPr lang="uk-UA" dirty="0"/>
              <a:t>– невід’ємний компонент процесу розвитку, пов’язаний з об’єднанням у ціле різнорідних частин і елементів, що супроводжується ускладненням і зміцненням </a:t>
            </a:r>
            <a:r>
              <a:rPr lang="uk-UA" dirty="0" err="1"/>
              <a:t>зв’язків</a:t>
            </a:r>
            <a:r>
              <a:rPr lang="uk-UA" dirty="0"/>
              <a:t> між елементами, підвищенням рівня цілісності та організованості. Так, інтеграція є засобом зростання економічного потенціалу учасників через об’єднання ресурсів, створення сприятливих умов діяльності, побудову закінчених технологічних циклів, упорядкування та координацію діяльності та управління, зниження витрат, зростання продуктивності праці, досягнення ексклюзивних конкурентних переваг, збільшення ринкової влади учасників, досягнення синергетичних ефектів, ліквідацію дискримінації та економічних бар’єрів, налагодження довгострокового співробітництва тощо. </a:t>
            </a:r>
            <a:endParaRPr lang="uk-UA" dirty="0" smtClean="0"/>
          </a:p>
          <a:p>
            <a:pPr algn="just"/>
            <a:r>
              <a:rPr lang="uk-UA" dirty="0" smtClean="0"/>
              <a:t>Тобто </a:t>
            </a:r>
            <a:r>
              <a:rPr lang="uk-UA" b="1" i="1" dirty="0"/>
              <a:t>інтеграція – це засіб досягнення будь-якої цілі, що визначає власник або уповноважений орган управління інтеграційною структурою.</a:t>
            </a:r>
            <a:endParaRPr lang="en-US" b="1" dirty="0"/>
          </a:p>
          <a:p>
            <a:endParaRPr lang="en-US" b="1" dirty="0"/>
          </a:p>
        </p:txBody>
      </p:sp>
    </p:spTree>
    <p:extLst>
      <p:ext uri="{BB962C8B-B14F-4D97-AF65-F5344CB8AC3E}">
        <p14:creationId xmlns:p14="http://schemas.microsoft.com/office/powerpoint/2010/main" val="4021935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61143" y="435429"/>
            <a:ext cx="10638971" cy="6299200"/>
          </a:xfrm>
        </p:spPr>
        <p:txBody>
          <a:bodyPr>
            <a:normAutofit/>
          </a:bodyPr>
          <a:lstStyle/>
          <a:p>
            <a:pPr algn="just"/>
            <a:r>
              <a:rPr lang="uk-UA" b="1" dirty="0"/>
              <a:t>«Інтеграційний </a:t>
            </a:r>
            <a:r>
              <a:rPr lang="uk-UA" b="1" dirty="0" smtClean="0"/>
              <a:t>процес»</a:t>
            </a:r>
            <a:r>
              <a:rPr lang="uk-UA" dirty="0" smtClean="0"/>
              <a:t> - розвиток</a:t>
            </a:r>
            <a:r>
              <a:rPr lang="uk-UA" dirty="0"/>
              <a:t>, поглиблення, </a:t>
            </a:r>
            <a:r>
              <a:rPr lang="uk-UA" dirty="0" smtClean="0"/>
              <a:t>взаємодія </a:t>
            </a:r>
            <a:r>
              <a:rPr lang="uk-UA" dirty="0"/>
              <a:t>між суб’єктами господарювання; </a:t>
            </a:r>
            <a:r>
              <a:rPr lang="uk-UA" dirty="0" smtClean="0"/>
              <a:t>послідовна зміна </a:t>
            </a:r>
            <a:r>
              <a:rPr lang="uk-UA" dirty="0"/>
              <a:t>стану взаємозв’язків між підприємствами або видами діяльності, які інтегруються</a:t>
            </a:r>
            <a:r>
              <a:rPr lang="uk-UA" dirty="0" smtClean="0"/>
              <a:t>.</a:t>
            </a:r>
          </a:p>
          <a:p>
            <a:pPr algn="just"/>
            <a:r>
              <a:rPr lang="uk-UA" dirty="0"/>
              <a:t>Виділяють такі фази інтеграційних процесів у туризмі: </a:t>
            </a:r>
            <a:endParaRPr lang="uk-UA" dirty="0" smtClean="0"/>
          </a:p>
          <a:p>
            <a:pPr algn="just"/>
            <a:r>
              <a:rPr lang="uk-UA" b="1" i="1" dirty="0" smtClean="0"/>
              <a:t>ранньоісторичну</a:t>
            </a:r>
            <a:r>
              <a:rPr lang="uk-UA" b="1" dirty="0" smtClean="0"/>
              <a:t> </a:t>
            </a:r>
            <a:r>
              <a:rPr lang="uk-UA" dirty="0"/>
              <a:t>(у зв’язку із найбільшим часовим інтервалом її реалізації додатково виокремити періоди Стародавнього світу, Середньовіччя та Нового світу); </a:t>
            </a:r>
            <a:endParaRPr lang="uk-UA" dirty="0" smtClean="0"/>
          </a:p>
          <a:p>
            <a:pPr algn="just"/>
            <a:r>
              <a:rPr lang="uk-UA" b="1" i="1" dirty="0" smtClean="0"/>
              <a:t>початкову</a:t>
            </a:r>
            <a:r>
              <a:rPr lang="uk-UA" b="1" dirty="0"/>
              <a:t>; </a:t>
            </a:r>
            <a:endParaRPr lang="uk-UA" b="1" dirty="0" smtClean="0"/>
          </a:p>
          <a:p>
            <a:pPr algn="just"/>
            <a:r>
              <a:rPr lang="uk-UA" b="1" i="1" dirty="0" smtClean="0"/>
              <a:t>зростання</a:t>
            </a:r>
            <a:r>
              <a:rPr lang="uk-UA" b="1" i="1" dirty="0"/>
              <a:t>; </a:t>
            </a:r>
            <a:endParaRPr lang="uk-UA" b="1" i="1" dirty="0" smtClean="0"/>
          </a:p>
          <a:p>
            <a:pPr algn="just"/>
            <a:r>
              <a:rPr lang="uk-UA" b="1" i="1" dirty="0" smtClean="0"/>
              <a:t>масового </a:t>
            </a:r>
            <a:r>
              <a:rPr lang="uk-UA" b="1" i="1" dirty="0"/>
              <a:t>туризму; </a:t>
            </a:r>
            <a:endParaRPr lang="uk-UA" b="1" i="1" dirty="0" smtClean="0"/>
          </a:p>
          <a:p>
            <a:pPr algn="just"/>
            <a:r>
              <a:rPr lang="uk-UA" b="1" i="1" dirty="0" smtClean="0"/>
              <a:t>сталого </a:t>
            </a:r>
            <a:r>
              <a:rPr lang="uk-UA" b="1" i="1" dirty="0"/>
              <a:t>інноваційного </a:t>
            </a:r>
            <a:r>
              <a:rPr lang="uk-UA" b="1" i="1" dirty="0" smtClean="0"/>
              <a:t>розвитку</a:t>
            </a:r>
            <a:r>
              <a:rPr lang="uk-UA" b="1" dirty="0" smtClean="0"/>
              <a:t>;</a:t>
            </a:r>
          </a:p>
          <a:p>
            <a:pPr algn="just"/>
            <a:r>
              <a:rPr lang="uk-UA" i="1" dirty="0"/>
              <a:t>т</a:t>
            </a:r>
            <a:r>
              <a:rPr lang="uk-UA" i="1" dirty="0" smtClean="0"/>
              <a:t>а</a:t>
            </a:r>
            <a:r>
              <a:rPr lang="uk-UA" b="1" i="1" dirty="0" smtClean="0"/>
              <a:t> інтеграційного </a:t>
            </a:r>
            <a:r>
              <a:rPr lang="uk-UA" b="1" i="1" dirty="0"/>
              <a:t>розвитку</a:t>
            </a:r>
            <a:r>
              <a:rPr lang="uk-UA" b="1" dirty="0"/>
              <a:t> туризму</a:t>
            </a:r>
            <a:r>
              <a:rPr lang="uk-UA" dirty="0"/>
              <a:t>, яка має власне </a:t>
            </a:r>
            <a:r>
              <a:rPr lang="uk-UA" dirty="0" err="1"/>
              <a:t>соціоекономічне</a:t>
            </a:r>
            <a:r>
              <a:rPr lang="uk-UA" dirty="0"/>
              <a:t> підґрунтя та пов’язана зі світовою кризою індустріального суспільства і переходом до інтернаціоналізації, глобалізації та експансії бізнесу, налагодженням результативної економічної взаємодії, формуванням стратегічного партнерства, розвитком інноваційних форм і механізмів здійснення підприємницької діяльності на засадах інтеграції. </a:t>
            </a:r>
            <a:endParaRPr lang="en-US" dirty="0"/>
          </a:p>
          <a:p>
            <a:endParaRPr lang="en-US" dirty="0"/>
          </a:p>
        </p:txBody>
      </p:sp>
    </p:spTree>
    <p:extLst>
      <p:ext uri="{BB962C8B-B14F-4D97-AF65-F5344CB8AC3E}">
        <p14:creationId xmlns:p14="http://schemas.microsoft.com/office/powerpoint/2010/main" val="2964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5029" y="348343"/>
            <a:ext cx="10943771" cy="6168571"/>
          </a:xfrm>
        </p:spPr>
        <p:txBody>
          <a:bodyPr>
            <a:normAutofit/>
          </a:bodyPr>
          <a:lstStyle/>
          <a:p>
            <a:pPr algn="just"/>
            <a:r>
              <a:rPr lang="uk-UA" sz="2000" b="1" i="1" dirty="0"/>
              <a:t>Управління інтеграційними процесами </a:t>
            </a:r>
            <a:r>
              <a:rPr lang="uk-UA" sz="2000" dirty="0"/>
              <a:t>– це процес (управлінська діяльність), спрямований на інтеграційний розвиток суб’єктів туристичної діяльності для створення високоякісного туристичного продукту та досягнення узгодженості економічних інтересів суб’єктів взаємовідносин. </a:t>
            </a:r>
            <a:endParaRPr lang="uk-UA" sz="2000" dirty="0" smtClean="0"/>
          </a:p>
          <a:p>
            <a:pPr algn="just"/>
            <a:r>
              <a:rPr lang="uk-UA" sz="2000" dirty="0" smtClean="0"/>
              <a:t>Отже</a:t>
            </a:r>
            <a:r>
              <a:rPr lang="uk-UA" sz="2000" dirty="0"/>
              <a:t>, </a:t>
            </a:r>
            <a:r>
              <a:rPr lang="uk-UA" sz="2000" b="1" i="1" dirty="0"/>
              <a:t>управління інтеграційними процесами </a:t>
            </a:r>
            <a:r>
              <a:rPr lang="uk-UA" sz="2000" dirty="0"/>
              <a:t>– це сукупність принципів, методів, засобів і форм управління суб’єктами господарювання на засадах об’єднання або зближення, спрямованих на забезпечення консолідованої діяльності, спільного встановлення цілей та визначення стратегічних альтернатив розвитку з метою підвищення результативності їх функціонування, отримання синергетичних вигід та конкурентних переваг. З огляду на вищевикладене, </a:t>
            </a:r>
            <a:r>
              <a:rPr lang="uk-UA" sz="2000" b="1" dirty="0"/>
              <a:t>управління інтеграційними процесами доцільно розуміти як процес системного формування, розвитку та використання спільного матеріальних і нематеріальних активів (як комплекс знань, умінь і навичок) суб’єктами господарювання через механізм інтеграційного розвитку, який забезпечує продукування унікальних конкурентних переваг, гармонізацію інтересів та отримання економічних вигід суб’єктів господарювання.</a:t>
            </a:r>
            <a:endParaRPr lang="en-US" sz="2000" b="1" dirty="0"/>
          </a:p>
        </p:txBody>
      </p:sp>
    </p:spTree>
    <p:extLst>
      <p:ext uri="{BB962C8B-B14F-4D97-AF65-F5344CB8AC3E}">
        <p14:creationId xmlns:p14="http://schemas.microsoft.com/office/powerpoint/2010/main" val="1567335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4057" y="232228"/>
            <a:ext cx="10943771" cy="6749144"/>
          </a:xfrm>
        </p:spPr>
        <p:txBody>
          <a:bodyPr>
            <a:normAutofit fontScale="85000" lnSpcReduction="10000"/>
          </a:bodyPr>
          <a:lstStyle/>
          <a:p>
            <a:r>
              <a:rPr lang="uk-UA" dirty="0" smtClean="0"/>
              <a:t>Управління </a:t>
            </a:r>
            <a:r>
              <a:rPr lang="uk-UA" dirty="0"/>
              <a:t>інтеграційними процесами суб’єктів господарювання </a:t>
            </a:r>
            <a:r>
              <a:rPr lang="uk-UA" dirty="0" smtClean="0"/>
              <a:t>базуються </a:t>
            </a:r>
            <a:r>
              <a:rPr lang="uk-UA" dirty="0"/>
              <a:t>на пріоритетах:</a:t>
            </a:r>
          </a:p>
          <a:p>
            <a:r>
              <a:rPr lang="uk-UA" dirty="0"/>
              <a:t>• формування нового стратегічного мислення, яке базується на посиленні економічної взаємодії суб’єктів господарської діяльності;</a:t>
            </a:r>
          </a:p>
          <a:p>
            <a:r>
              <a:rPr lang="uk-UA" dirty="0"/>
              <a:t>• забезпечення ієрархічності інтеграційними процесами і </a:t>
            </a:r>
            <a:r>
              <a:rPr lang="uk-UA" dirty="0" err="1"/>
              <a:t>наскрізності</a:t>
            </a:r>
            <a:r>
              <a:rPr lang="uk-UA" dirty="0"/>
              <a:t> розвитку процесів інтеграції в економічній системі (</a:t>
            </a:r>
            <a:r>
              <a:rPr lang="uk-UA" dirty="0" err="1"/>
              <a:t>міжорганізаційний</a:t>
            </a:r>
            <a:r>
              <a:rPr lang="uk-UA" dirty="0"/>
              <a:t> рівень, регіональний, національний, міжнародний);</a:t>
            </a:r>
          </a:p>
          <a:p>
            <a:r>
              <a:rPr lang="uk-UA" dirty="0"/>
              <a:t>• необхідність створення конкурентних переваг і врахування чинників часу як пріоритетного у формуванні інтеграційних процесів;</a:t>
            </a:r>
          </a:p>
          <a:p>
            <a:r>
              <a:rPr lang="uk-UA" dirty="0"/>
              <a:t>• сприйняття управління інтеграційними процесами як специфічного інноваційного управлінського процесу, який потребує формування власних теоретичних засад, методологічного інструментарію та практичних положень;</a:t>
            </a:r>
          </a:p>
          <a:p>
            <a:r>
              <a:rPr lang="uk-UA" dirty="0"/>
              <a:t>• урахування глобальних тенденцій розвитку економіки у процесі формування положень управління інтеграційними процесами, які визначають її особливості: глобалізації та інтернаціоналізації бізнесу; зростання ролі інформаційних та інтелектуальних технологій, посилення конкурентної боротьби між суб’єктами господарської діяльності. Успіх стратегії конкуренції залежить від рівня використання технологій;</a:t>
            </a:r>
          </a:p>
          <a:p>
            <a:r>
              <a:rPr lang="uk-UA" dirty="0"/>
              <a:t>• трансформація управління ресурсами підприємства в управління знаннями та </a:t>
            </a:r>
            <a:r>
              <a:rPr lang="uk-UA" dirty="0" err="1"/>
              <a:t>компетентностями</a:t>
            </a:r>
            <a:r>
              <a:rPr lang="uk-UA" dirty="0"/>
              <a:t> інтеграційної структури, що пов’язується з необхідністю формування консолідованого стратегічного потенціалу суб’єкта господарювання як запоруки його успішного функціонування та подолання асиметрії знань на ринку туристичних послуг;</a:t>
            </a:r>
          </a:p>
          <a:p>
            <a:r>
              <a:rPr lang="uk-UA" dirty="0"/>
              <a:t>• сприйняття інтегрованої структури як організації, що визначається спеціалізованими принципами управління на засадах взаємодії та самонавчається, </a:t>
            </a:r>
            <a:r>
              <a:rPr lang="uk-UA" dirty="0" err="1"/>
              <a:t>саморозвивається</a:t>
            </a:r>
            <a:r>
              <a:rPr lang="uk-UA" dirty="0"/>
              <a:t> і постійно вдосконалюється;</a:t>
            </a:r>
          </a:p>
          <a:p>
            <a:r>
              <a:rPr lang="uk-UA" dirty="0"/>
              <a:t>• спільне створення цінностей виробником туристичного продукту, постачальниками, конкурентами, контактними аудиторіями, споживачами, органами влади. Таке розуміння пріоритетів управління передбачає трансформацію підходів до побудови моделі стратегічної поведінки підприємства на ринку в напрямі інтеграційного розвитку та стратегічної співпраці;</a:t>
            </a:r>
          </a:p>
          <a:p>
            <a:r>
              <a:rPr lang="uk-UA" dirty="0"/>
              <a:t>• орієнтація на перехід від ієрархічної моделі управління до мережевої, яка передбачає розширення форм і моделей консолідованого ведення бізнесу та стратегічної співпраці.</a:t>
            </a:r>
          </a:p>
          <a:p>
            <a:endParaRPr lang="en-US" dirty="0"/>
          </a:p>
        </p:txBody>
      </p:sp>
    </p:spTree>
    <p:extLst>
      <p:ext uri="{BB962C8B-B14F-4D97-AF65-F5344CB8AC3E}">
        <p14:creationId xmlns:p14="http://schemas.microsoft.com/office/powerpoint/2010/main" val="1152698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59429" y="348343"/>
            <a:ext cx="9545183" cy="6096000"/>
          </a:xfrm>
        </p:spPr>
        <p:txBody>
          <a:bodyPr>
            <a:normAutofit fontScale="92500" lnSpcReduction="20000"/>
          </a:bodyPr>
          <a:lstStyle/>
          <a:p>
            <a:r>
              <a:rPr lang="uk-UA" b="1" dirty="0"/>
              <a:t>Переваги інтеграційних процесів.</a:t>
            </a:r>
            <a:endParaRPr lang="en-US" dirty="0"/>
          </a:p>
          <a:p>
            <a:r>
              <a:rPr lang="uk-UA" b="1" i="1" dirty="0"/>
              <a:t>Фінансові:</a:t>
            </a:r>
            <a:endParaRPr lang="en-US" b="1" dirty="0"/>
          </a:p>
          <a:p>
            <a:r>
              <a:rPr lang="uk-UA" dirty="0"/>
              <a:t> - одержання синергетичного та емерджентного ефектів;</a:t>
            </a:r>
            <a:endParaRPr lang="en-US" dirty="0"/>
          </a:p>
          <a:p>
            <a:r>
              <a:rPr lang="uk-UA" dirty="0"/>
              <a:t>- зниження трансакційних витрат;</a:t>
            </a:r>
            <a:endParaRPr lang="en-US" dirty="0"/>
          </a:p>
          <a:p>
            <a:r>
              <a:rPr lang="uk-UA" dirty="0"/>
              <a:t>- скорочення витрат, втрат, раціоналізація їх складу та структури;</a:t>
            </a:r>
            <a:endParaRPr lang="en-US" dirty="0"/>
          </a:p>
          <a:p>
            <a:r>
              <a:rPr lang="uk-UA" dirty="0"/>
              <a:t>- підвищення доходів, прибутку та рентабельності;</a:t>
            </a:r>
            <a:endParaRPr lang="en-US" dirty="0"/>
          </a:p>
          <a:p>
            <a:r>
              <a:rPr lang="uk-UA" dirty="0"/>
              <a:t>- додаткові фінансові можливості (залучення інвестицій, збільшення вартості капіталу;</a:t>
            </a:r>
            <a:endParaRPr lang="en-US" dirty="0"/>
          </a:p>
          <a:p>
            <a:r>
              <a:rPr lang="uk-UA" dirty="0"/>
              <a:t>- реалізація інвестиційних проектів.</a:t>
            </a:r>
            <a:endParaRPr lang="en-US" dirty="0"/>
          </a:p>
          <a:p>
            <a:r>
              <a:rPr lang="uk-UA" b="1" i="1" dirty="0"/>
              <a:t>Маркетингові (ринкові): </a:t>
            </a:r>
            <a:endParaRPr lang="en-US" b="1" dirty="0"/>
          </a:p>
          <a:p>
            <a:r>
              <a:rPr lang="uk-UA" dirty="0"/>
              <a:t>- зростання маркетингового потенціалу;</a:t>
            </a:r>
            <a:endParaRPr lang="en-US" dirty="0"/>
          </a:p>
          <a:p>
            <a:r>
              <a:rPr lang="uk-UA" dirty="0"/>
              <a:t>- адаптивність до зовнішніх умов функціонування;</a:t>
            </a:r>
            <a:endParaRPr lang="en-US" dirty="0"/>
          </a:p>
          <a:p>
            <a:r>
              <a:rPr lang="uk-UA" dirty="0"/>
              <a:t>- формування спільного ринку збуту;</a:t>
            </a:r>
            <a:endParaRPr lang="en-US" dirty="0"/>
          </a:p>
          <a:p>
            <a:r>
              <a:rPr lang="uk-UA" dirty="0"/>
              <a:t>- розширення географічної присутності;</a:t>
            </a:r>
            <a:endParaRPr lang="en-US" dirty="0"/>
          </a:p>
          <a:p>
            <a:r>
              <a:rPr lang="uk-UA" dirty="0"/>
              <a:t>- створення високого іміджу, унікального бренду чи торгової марки;</a:t>
            </a:r>
            <a:endParaRPr lang="en-US" dirty="0"/>
          </a:p>
          <a:p>
            <a:r>
              <a:rPr lang="uk-UA" dirty="0"/>
              <a:t>- консолідована реалізація маркетингових програм (цінових, товарних, просування );</a:t>
            </a:r>
            <a:endParaRPr lang="en-US" dirty="0"/>
          </a:p>
          <a:p>
            <a:r>
              <a:rPr lang="uk-UA" dirty="0"/>
              <a:t>- посилення конкурентної позиції, підвищення якості послуг</a:t>
            </a:r>
            <a:endParaRPr lang="en-US" dirty="0"/>
          </a:p>
        </p:txBody>
      </p:sp>
    </p:spTree>
    <p:extLst>
      <p:ext uri="{BB962C8B-B14F-4D97-AF65-F5344CB8AC3E}">
        <p14:creationId xmlns:p14="http://schemas.microsoft.com/office/powerpoint/2010/main" val="242121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93371" y="290286"/>
            <a:ext cx="10377715" cy="6299200"/>
          </a:xfrm>
        </p:spPr>
        <p:txBody>
          <a:bodyPr>
            <a:normAutofit fontScale="92500" lnSpcReduction="10000"/>
          </a:bodyPr>
          <a:lstStyle/>
          <a:p>
            <a:r>
              <a:rPr lang="uk-UA" b="1" i="1" dirty="0"/>
              <a:t>Управлінські:</a:t>
            </a:r>
            <a:endParaRPr lang="en-US" b="1" dirty="0"/>
          </a:p>
          <a:p>
            <a:r>
              <a:rPr lang="uk-UA" dirty="0"/>
              <a:t> - залучення до стратегічної співпраці партнерів, формування довготривалих відносин;</a:t>
            </a:r>
            <a:endParaRPr lang="en-US" dirty="0"/>
          </a:p>
          <a:p>
            <a:r>
              <a:rPr lang="uk-UA" dirty="0"/>
              <a:t>- отримання конкурентних переваг;</a:t>
            </a:r>
            <a:endParaRPr lang="en-US" dirty="0"/>
          </a:p>
          <a:p>
            <a:r>
              <a:rPr lang="uk-UA" dirty="0"/>
              <a:t>- узгодженість дій між учасниками;</a:t>
            </a:r>
            <a:endParaRPr lang="en-US" dirty="0"/>
          </a:p>
          <a:p>
            <a:r>
              <a:rPr lang="uk-UA" dirty="0"/>
              <a:t>- концентрація діяльності;</a:t>
            </a:r>
            <a:endParaRPr lang="en-US" dirty="0"/>
          </a:p>
          <a:p>
            <a:r>
              <a:rPr lang="uk-UA" dirty="0"/>
              <a:t>- можливості спеціалізації та глибшого поділу праці;</a:t>
            </a:r>
            <a:endParaRPr lang="en-US" dirty="0"/>
          </a:p>
          <a:p>
            <a:r>
              <a:rPr lang="uk-UA" dirty="0"/>
              <a:t>- виключення дублювання функцій;</a:t>
            </a:r>
            <a:endParaRPr lang="en-US" dirty="0"/>
          </a:p>
          <a:p>
            <a:r>
              <a:rPr lang="uk-UA" dirty="0"/>
              <a:t>- забезпечення підсилення економічних позицій учасників завдяки </a:t>
            </a:r>
            <a:r>
              <a:rPr lang="uk-UA" dirty="0" err="1"/>
              <a:t>взаємопідтримці</a:t>
            </a:r>
            <a:r>
              <a:rPr lang="uk-UA" dirty="0"/>
              <a:t>;</a:t>
            </a:r>
            <a:endParaRPr lang="en-US" dirty="0"/>
          </a:p>
          <a:p>
            <a:r>
              <a:rPr lang="uk-UA" dirty="0"/>
              <a:t>- консультаційна, управлінська, наукова підтримка;</a:t>
            </a:r>
            <a:endParaRPr lang="en-US" dirty="0"/>
          </a:p>
          <a:p>
            <a:r>
              <a:rPr lang="uk-UA" dirty="0"/>
              <a:t>- підвищення гнучкості та оперативності</a:t>
            </a:r>
            <a:endParaRPr lang="en-US" dirty="0"/>
          </a:p>
          <a:p>
            <a:r>
              <a:rPr lang="uk-UA" dirty="0"/>
              <a:t>- раціоналізація організаційної та управлінської структур, </a:t>
            </a:r>
            <a:r>
              <a:rPr lang="uk-UA" dirty="0" err="1"/>
              <a:t>зв’язків</a:t>
            </a:r>
            <a:r>
              <a:rPr lang="uk-UA" dirty="0"/>
              <a:t> та бізнес-процесів</a:t>
            </a:r>
            <a:endParaRPr lang="en-US" dirty="0"/>
          </a:p>
          <a:p>
            <a:r>
              <a:rPr lang="uk-UA" b="1" i="1" dirty="0"/>
              <a:t>Інформаційні:</a:t>
            </a:r>
            <a:endParaRPr lang="en-US" b="1" dirty="0"/>
          </a:p>
          <a:p>
            <a:r>
              <a:rPr lang="uk-UA" dirty="0"/>
              <a:t> - формування єдиної комунікаційної системи учасників;</a:t>
            </a:r>
            <a:endParaRPr lang="en-US" dirty="0"/>
          </a:p>
          <a:p>
            <a:r>
              <a:rPr lang="uk-UA" dirty="0"/>
              <a:t>- формування єдиної інформаційної системи учасників;</a:t>
            </a:r>
            <a:endParaRPr lang="en-US" dirty="0"/>
          </a:p>
          <a:p>
            <a:r>
              <a:rPr lang="uk-UA" dirty="0"/>
              <a:t>- формування спільної автоматизованої системи;</a:t>
            </a:r>
            <a:endParaRPr lang="en-US" dirty="0"/>
          </a:p>
          <a:p>
            <a:r>
              <a:rPr lang="uk-UA" dirty="0"/>
              <a:t>- зниження інформаційних бар’єрів, підвищення ступеня інформованості;</a:t>
            </a:r>
            <a:endParaRPr lang="en-US" dirty="0"/>
          </a:p>
          <a:p>
            <a:r>
              <a:rPr lang="uk-UA" dirty="0"/>
              <a:t>- стійкість інформаційних </a:t>
            </a:r>
            <a:r>
              <a:rPr lang="uk-UA" dirty="0" err="1"/>
              <a:t>зв’язків</a:t>
            </a:r>
            <a:r>
              <a:rPr lang="uk-UA" dirty="0"/>
              <a:t>.</a:t>
            </a:r>
            <a:endParaRPr lang="en-US" dirty="0"/>
          </a:p>
          <a:p>
            <a:endParaRPr lang="en-US" dirty="0"/>
          </a:p>
        </p:txBody>
      </p:sp>
    </p:spTree>
    <p:extLst>
      <p:ext uri="{BB962C8B-B14F-4D97-AF65-F5344CB8AC3E}">
        <p14:creationId xmlns:p14="http://schemas.microsoft.com/office/powerpoint/2010/main" val="785374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78857" y="304800"/>
            <a:ext cx="10537372" cy="6415314"/>
          </a:xfrm>
        </p:spPr>
        <p:txBody>
          <a:bodyPr>
            <a:normAutofit/>
          </a:bodyPr>
          <a:lstStyle/>
          <a:p>
            <a:r>
              <a:rPr lang="uk-UA" b="1" i="1" dirty="0"/>
              <a:t>Науково-технологічні:</a:t>
            </a:r>
            <a:endParaRPr lang="en-US" b="1" dirty="0"/>
          </a:p>
          <a:p>
            <a:r>
              <a:rPr lang="uk-UA" dirty="0"/>
              <a:t> - реалізація спільних наукових, освітянських, дослідницьких проектів;</a:t>
            </a:r>
            <a:endParaRPr lang="en-US" dirty="0"/>
          </a:p>
          <a:p>
            <a:r>
              <a:rPr lang="uk-UA" dirty="0"/>
              <a:t>- швидке розповсюдження інновацій та зростання </a:t>
            </a:r>
            <a:r>
              <a:rPr lang="uk-UA" dirty="0" err="1"/>
              <a:t>інноваційності</a:t>
            </a:r>
            <a:r>
              <a:rPr lang="uk-UA" dirty="0"/>
              <a:t>;</a:t>
            </a:r>
            <a:endParaRPr lang="en-US" dirty="0"/>
          </a:p>
          <a:p>
            <a:r>
              <a:rPr lang="uk-UA" dirty="0"/>
              <a:t>- впровадження консолідованих технологій виробництва та організації;</a:t>
            </a:r>
            <a:endParaRPr lang="en-US" dirty="0"/>
          </a:p>
          <a:p>
            <a:r>
              <a:rPr lang="uk-UA" dirty="0"/>
              <a:t>- зростанням виробничих можливостей, ресурсного потенціалу ;</a:t>
            </a:r>
            <a:endParaRPr lang="en-US" dirty="0"/>
          </a:p>
          <a:p>
            <a:r>
              <a:rPr lang="uk-UA" dirty="0"/>
              <a:t>- одержання нових </a:t>
            </a:r>
            <a:r>
              <a:rPr lang="uk-UA" dirty="0" err="1"/>
              <a:t>компетентностей</a:t>
            </a:r>
            <a:endParaRPr lang="en-US" dirty="0"/>
          </a:p>
          <a:p>
            <a:r>
              <a:rPr lang="uk-UA" b="1" i="1" dirty="0"/>
              <a:t>Ресурсні (операційні):</a:t>
            </a:r>
            <a:endParaRPr lang="en-US" b="1" dirty="0"/>
          </a:p>
          <a:p>
            <a:r>
              <a:rPr lang="uk-UA" dirty="0"/>
              <a:t> - концентрація ресурсного потенціалу;</a:t>
            </a:r>
            <a:endParaRPr lang="en-US" dirty="0"/>
          </a:p>
          <a:p>
            <a:r>
              <a:rPr lang="uk-UA" dirty="0"/>
              <a:t>- зростання ефективності використання ресурсного потенціалу;</a:t>
            </a:r>
            <a:endParaRPr lang="en-US" dirty="0"/>
          </a:p>
          <a:p>
            <a:r>
              <a:rPr lang="uk-UA" dirty="0"/>
              <a:t>- раціоналізація та оптимізація складу та структури ресурсів;</a:t>
            </a:r>
            <a:endParaRPr lang="en-US" dirty="0"/>
          </a:p>
          <a:p>
            <a:r>
              <a:rPr lang="uk-UA" dirty="0"/>
              <a:t>- більш повне використання ресурсних можливостей, їх перегрупування, маневрування;</a:t>
            </a:r>
            <a:endParaRPr lang="en-US" dirty="0"/>
          </a:p>
          <a:p>
            <a:r>
              <a:rPr lang="uk-UA" dirty="0"/>
              <a:t>- можливості залучення додаткових ресурсів;</a:t>
            </a:r>
            <a:endParaRPr lang="en-US" dirty="0"/>
          </a:p>
          <a:p>
            <a:r>
              <a:rPr lang="uk-UA" dirty="0"/>
              <a:t>- диверсифікація діяльності;</a:t>
            </a:r>
            <a:endParaRPr lang="en-US" dirty="0"/>
          </a:p>
          <a:p>
            <a:r>
              <a:rPr lang="uk-UA" dirty="0"/>
              <a:t>- розширення туристичної пропозиції.</a:t>
            </a:r>
            <a:endParaRPr lang="en-US" dirty="0"/>
          </a:p>
          <a:p>
            <a:endParaRPr lang="en-US" dirty="0"/>
          </a:p>
        </p:txBody>
      </p:sp>
    </p:spTree>
    <p:extLst>
      <p:ext uri="{BB962C8B-B14F-4D97-AF65-F5344CB8AC3E}">
        <p14:creationId xmlns:p14="http://schemas.microsoft.com/office/powerpoint/2010/main" val="287534842"/>
      </p:ext>
    </p:extLst>
  </p:cSld>
  <p:clrMapOvr>
    <a:masterClrMapping/>
  </p:clrMapOvr>
</p:sld>
</file>

<file path=ppt/theme/theme1.xml><?xml version="1.0" encoding="utf-8"?>
<a:theme xmlns:a="http://schemas.openxmlformats.org/drawingml/2006/main" name="Легкий дым">
  <a:themeElements>
    <a:clrScheme name="Фиолетовый">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TM02892315[[fn=Легкий дым]]</Template>
  <TotalTime>392</TotalTime>
  <Words>3148</Words>
  <Application>Microsoft Office PowerPoint</Application>
  <PresentationFormat>Широкоэкранный</PresentationFormat>
  <Paragraphs>177</Paragraphs>
  <Slides>25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25</vt:i4>
      </vt:variant>
    </vt:vector>
  </HeadingPairs>
  <TitlesOfParts>
    <vt:vector size="29" baseType="lpstr">
      <vt:lpstr>Arial</vt:lpstr>
      <vt:lpstr>Century Gothic</vt:lpstr>
      <vt:lpstr>Wingdings 3</vt:lpstr>
      <vt:lpstr>Легкий дым</vt:lpstr>
      <vt:lpstr>Тема 8. Інтеграційні процеси в туризмі</vt:lpstr>
      <vt:lpstr>8.1. Передумови, мотиви та цілі інтеграційних процесів у туризмі.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Недоліки, обмеження, проблеми інтеграційних процесів</vt:lpstr>
      <vt:lpstr>Недоліки, обмеження, проблеми інтеграційних процесів</vt:lpstr>
      <vt:lpstr>Іманентні елементи інтеграційної стратегії</vt:lpstr>
      <vt:lpstr>Презентация PowerPoint</vt:lpstr>
      <vt:lpstr>8.2. Організаційні форми інтеграції в туризмі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Типологія інтеграційних процесів </vt:lpstr>
      <vt:lpstr>Презентация PowerPoint</vt:lpstr>
      <vt:lpstr>Питання для обговорення: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8. Інтеграційні процеси у туризмі.</dc:title>
  <dc:creator>Admin</dc:creator>
  <cp:lastModifiedBy>Admin</cp:lastModifiedBy>
  <cp:revision>46</cp:revision>
  <dcterms:created xsi:type="dcterms:W3CDTF">2022-11-09T13:20:19Z</dcterms:created>
  <dcterms:modified xsi:type="dcterms:W3CDTF">2022-11-11T10:52:16Z</dcterms:modified>
</cp:coreProperties>
</file>