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235DA1-2368-47A6-A5D1-A9A5575B102B}" type="datetimeFigureOut">
              <a:rPr lang="uk-UA" smtClean="0"/>
              <a:t>04.09.2022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F7E48-149E-4F73-B1EF-41850F7399EF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737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7E48-149E-4F73-B1EF-41850F7399EF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34401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7E48-149E-4F73-B1EF-41850F7399EF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0056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microsoft.com/office/2007/relationships/hdphoto" Target="../media/hdphoto2.wdp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GB" b="1" dirty="0" smtClean="0"/>
              <a:t>International </a:t>
            </a:r>
            <a:r>
              <a:rPr lang="en-GB" b="1" dirty="0"/>
              <a:t>organizations within </a:t>
            </a:r>
            <a:r>
              <a:rPr lang="en-GB" b="1" dirty="0" smtClean="0"/>
              <a:t>international </a:t>
            </a:r>
            <a:r>
              <a:rPr lang="en-GB" b="1" dirty="0"/>
              <a:t>relations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3789040"/>
            <a:ext cx="7560840" cy="1752600"/>
          </a:xfrm>
        </p:spPr>
        <p:txBody>
          <a:bodyPr>
            <a:normAutofit fontScale="92500"/>
          </a:bodyPr>
          <a:lstStyle/>
          <a:p>
            <a:pPr algn="l"/>
            <a:r>
              <a:rPr lang="en-US" dirty="0" smtClean="0">
                <a:solidFill>
                  <a:srgbClr val="002060"/>
                </a:solidFill>
              </a:rPr>
              <a:t>Lecture </a:t>
            </a:r>
            <a:r>
              <a:rPr lang="en-US" dirty="0" smtClean="0">
                <a:solidFill>
                  <a:srgbClr val="002060"/>
                </a:solidFill>
              </a:rPr>
              <a:t>1</a:t>
            </a:r>
            <a:endParaRPr lang="uk-UA" dirty="0" smtClean="0">
              <a:solidFill>
                <a:srgbClr val="002060"/>
              </a:solidFill>
            </a:endParaRPr>
          </a:p>
          <a:p>
            <a:pPr algn="l"/>
            <a:r>
              <a:rPr lang="en-US" dirty="0" err="1" smtClean="0">
                <a:solidFill>
                  <a:srgbClr val="002060"/>
                </a:solidFill>
              </a:rPr>
              <a:t>Andrii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Pastushenko</a:t>
            </a:r>
            <a:endParaRPr lang="en-US" dirty="0" smtClean="0">
              <a:solidFill>
                <a:srgbClr val="002060"/>
              </a:solidFill>
            </a:endParaRPr>
          </a:p>
          <a:p>
            <a:pPr algn="l"/>
            <a:r>
              <a:rPr lang="en-US" dirty="0" smtClean="0">
                <a:solidFill>
                  <a:srgbClr val="002060"/>
                </a:solidFill>
              </a:rPr>
              <a:t>PhD in Historical Sciences, associate professor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66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ower Fist Bw Icons Png - Power Icon PNG – Stunning free transparent png  clipart images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87624" y="4005064"/>
            <a:ext cx="1396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POWER </a:t>
            </a:r>
            <a:endParaRPr lang="uk-UA" sz="28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Policy - 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55" y="938370"/>
            <a:ext cx="3456384" cy="3253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80111" y="4253907"/>
            <a:ext cx="2949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State is main actor</a:t>
            </a:r>
            <a:endParaRPr lang="uk-UA" sz="2800" b="1" dirty="0">
              <a:solidFill>
                <a:srgbClr val="FF0000"/>
              </a:solidFill>
            </a:endParaRPr>
          </a:p>
        </p:txBody>
      </p:sp>
      <p:pic>
        <p:nvPicPr>
          <p:cNvPr id="4100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417087"/>
            <a:ext cx="1184920" cy="118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47110" y="5759678"/>
            <a:ext cx="2701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IOs are puppets 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Realist School </a:t>
            </a:r>
            <a:endParaRPr lang="uk-UA" b="1" dirty="0">
              <a:solidFill>
                <a:srgbClr val="0070C0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0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1404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Calibri Light" panose="020F0302020204030204" pitchFamily="34" charset="0"/>
              </a:rPr>
              <a:t>Classical realism </a:t>
            </a:r>
            <a:endParaRPr lang="uk-UA" dirty="0">
              <a:solidFill>
                <a:srgbClr val="FF0000"/>
              </a:solidFill>
              <a:latin typeface="Calibri Light" panose="020F0302020204030204" pitchFamily="34" charset="0"/>
            </a:endParaRPr>
          </a:p>
        </p:txBody>
      </p:sp>
      <p:pic>
        <p:nvPicPr>
          <p:cNvPr id="5122" name="Picture 2" descr="Bad, characteristic, evil, human, people, personality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08583"/>
            <a:ext cx="1220616" cy="3004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5038716"/>
            <a:ext cx="2611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Humans are evil</a:t>
            </a:r>
            <a:endParaRPr lang="uk-UA" sz="2800" dirty="0"/>
          </a:p>
        </p:txBody>
      </p:sp>
      <p:pic>
        <p:nvPicPr>
          <p:cNvPr id="6" name="Picture 2" descr="Policy - 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095" y="2457312"/>
            <a:ext cx="2386391" cy="224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0500" b="81625" l="29625" r="691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349" t="20474" r="29818" b="20363"/>
          <a:stretch/>
        </p:blipFill>
        <p:spPr bwMode="auto">
          <a:xfrm>
            <a:off x="6012160" y="911379"/>
            <a:ext cx="1177815" cy="179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36096" y="5038716"/>
            <a:ext cx="26112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States are evil</a:t>
            </a:r>
            <a:endParaRPr lang="uk-UA" sz="28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147855" y="2081630"/>
            <a:ext cx="2160240" cy="21238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855" y="588363"/>
            <a:ext cx="1184920" cy="118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191107" y="1896964"/>
            <a:ext cx="1756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IOs  are puppets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874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4130653" cy="1143000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>
                <a:latin typeface="Calibri Light" panose="020F0302020204030204" pitchFamily="34" charset="0"/>
              </a:rPr>
              <a:t>Neo-realism </a:t>
            </a:r>
            <a:endParaRPr lang="uk-UA" sz="9600" dirty="0">
              <a:latin typeface="Calibri Light" panose="020F0302020204030204" pitchFamily="34" charset="0"/>
            </a:endParaRPr>
          </a:p>
        </p:txBody>
      </p:sp>
      <p:pic>
        <p:nvPicPr>
          <p:cNvPr id="6146" name="Picture 2" descr="File:Circle-A red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22922"/>
            <a:ext cx="2400582" cy="2400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Policy - 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540" y="2622922"/>
            <a:ext cx="2386391" cy="2246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2940134" y="3745930"/>
            <a:ext cx="2711986" cy="7487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206050" y="5023504"/>
            <a:ext cx="26112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Anarchy of international system </a:t>
            </a:r>
            <a:endParaRPr lang="uk-UA" sz="2400" dirty="0">
              <a:solidFill>
                <a:schemeClr val="tx2"/>
              </a:solidFill>
            </a:endParaRPr>
          </a:p>
        </p:txBody>
      </p:sp>
      <p:pic>
        <p:nvPicPr>
          <p:cNvPr id="6148" name="Picture 4" descr="сеть безопасности проверили значок - ico,png,icns,Бесплатные иконки скачать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889" r="95556">
                        <a14:foregroundMark x1="37778" y1="47556" x2="46667" y2="5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986" y="1589354"/>
            <a:ext cx="1063005" cy="1063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059878" y="4852282"/>
            <a:ext cx="26112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</a:rPr>
              <a:t>Security-oriented policy of states</a:t>
            </a:r>
            <a:endParaRPr lang="uk-UA" sz="2400" dirty="0">
              <a:solidFill>
                <a:schemeClr val="tx2"/>
              </a:solidFill>
            </a:endParaRPr>
          </a:p>
        </p:txBody>
      </p:sp>
      <p:pic>
        <p:nvPicPr>
          <p:cNvPr id="11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356" y="1467439"/>
            <a:ext cx="1184920" cy="1184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092608" y="2776040"/>
            <a:ext cx="1756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IOs  are puppets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4562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latin typeface="Calibri Light" panose="020F0302020204030204" pitchFamily="34" charset="0"/>
              </a:rPr>
              <a:t>Realist School </a:t>
            </a:r>
            <a:endParaRPr lang="uk-UA" sz="6600" b="1" dirty="0">
              <a:latin typeface="Calibri Light" panose="020F0302020204030204" pitchFamily="34" charset="0"/>
            </a:endParaRPr>
          </a:p>
        </p:txBody>
      </p:sp>
      <p:pic>
        <p:nvPicPr>
          <p:cNvPr id="4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20117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796136" y="5552293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International organizations </a:t>
            </a:r>
            <a:endParaRPr lang="uk-UA" dirty="0"/>
          </a:p>
        </p:txBody>
      </p:sp>
      <p:pic>
        <p:nvPicPr>
          <p:cNvPr id="7170" name="Picture 2" descr="Politics And Political Logos: the Best Politics Logo Images | 99design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" t="2802" r="3716" b="6143"/>
          <a:stretch/>
        </p:blipFill>
        <p:spPr bwMode="auto">
          <a:xfrm>
            <a:off x="6183" y="1538987"/>
            <a:ext cx="4336474" cy="4336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 rot="20799269">
            <a:off x="3880002" y="2442728"/>
            <a:ext cx="38322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MAKES IOs </a:t>
            </a:r>
            <a:r>
              <a:rPr lang="en-US" sz="3200" b="1" dirty="0"/>
              <a:t>POSSIBLE </a:t>
            </a:r>
            <a:endParaRPr lang="uk-UA" sz="3200" b="1" dirty="0"/>
          </a:p>
        </p:txBody>
      </p:sp>
    </p:spTree>
    <p:extLst>
      <p:ext uri="{BB962C8B-B14F-4D97-AF65-F5344CB8AC3E}">
        <p14:creationId xmlns:p14="http://schemas.microsoft.com/office/powerpoint/2010/main" val="200460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b="1" dirty="0" smtClean="0">
                <a:solidFill>
                  <a:srgbClr val="0070C0"/>
                </a:solidFill>
                <a:latin typeface="Calibri Light" panose="020F0302020204030204" pitchFamily="34" charset="0"/>
              </a:rPr>
              <a:t>Institutionalist School </a:t>
            </a:r>
            <a:endParaRPr lang="uk-UA" sz="7200" b="1" dirty="0">
              <a:solidFill>
                <a:srgbClr val="0070C0"/>
              </a:solidFill>
              <a:latin typeface="Calibri Light" panose="020F0302020204030204" pitchFamily="34" charset="0"/>
            </a:endParaRPr>
          </a:p>
        </p:txBody>
      </p:sp>
      <p:pic>
        <p:nvPicPr>
          <p:cNvPr id="4" name="Picture 7" descr="Air, environment, environmental, factory, pollution, problem, water ic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2545110" cy="263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4869160"/>
            <a:ext cx="2257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Cross-border problems </a:t>
            </a:r>
            <a:endParaRPr lang="uk-UA" sz="2400" dirty="0">
              <a:solidFill>
                <a:srgbClr val="0070C0"/>
              </a:solidFill>
            </a:endParaRPr>
          </a:p>
        </p:txBody>
      </p:sp>
      <p:pic>
        <p:nvPicPr>
          <p:cNvPr id="6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2350764" cy="235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68144" y="4903084"/>
            <a:ext cx="2257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IOs as a states’ collective response </a:t>
            </a:r>
          </a:p>
        </p:txBody>
      </p:sp>
      <p:sp>
        <p:nvSpPr>
          <p:cNvPr id="8" name="Стрелка вправо 7"/>
          <p:cNvSpPr/>
          <p:nvPr/>
        </p:nvSpPr>
        <p:spPr>
          <a:xfrm>
            <a:off x="3491880" y="2617680"/>
            <a:ext cx="1656184" cy="7433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61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 smtClean="0">
                <a:latin typeface="Calibri Light" panose="020F0302020204030204" pitchFamily="34" charset="0"/>
              </a:rPr>
              <a:t>Institutionalism </a:t>
            </a:r>
            <a:endParaRPr lang="uk-UA" sz="8000" dirty="0">
              <a:latin typeface="Calibri Light" panose="020F0302020204030204" pitchFamily="34" charset="0"/>
            </a:endParaRPr>
          </a:p>
        </p:txBody>
      </p:sp>
      <p:pic>
        <p:nvPicPr>
          <p:cNvPr id="4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2350764" cy="235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731960" y="2646518"/>
            <a:ext cx="9840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=</a:t>
            </a:r>
            <a:endParaRPr lang="uk-UA" sz="8000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4664999"/>
            <a:ext cx="2257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International organizations </a:t>
            </a:r>
          </a:p>
        </p:txBody>
      </p:sp>
      <p:pic>
        <p:nvPicPr>
          <p:cNvPr id="7" name="Picture 2" descr="Power Fist Bw Icons Png - Power Icon PNG – Stunning free transparent png  clipart images free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427" y="2004641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004048" y="4503078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Control over struggle for power between states</a:t>
            </a:r>
            <a:endParaRPr lang="uk-UA" sz="2400" dirty="0">
              <a:solidFill>
                <a:srgbClr val="0070C0"/>
              </a:solidFill>
            </a:endParaRPr>
          </a:p>
        </p:txBody>
      </p:sp>
      <p:sp>
        <p:nvSpPr>
          <p:cNvPr id="9" name="Знак запрета 8"/>
          <p:cNvSpPr/>
          <p:nvPr/>
        </p:nvSpPr>
        <p:spPr>
          <a:xfrm>
            <a:off x="5436096" y="2348880"/>
            <a:ext cx="1656184" cy="1724254"/>
          </a:xfrm>
          <a:prstGeom prst="noSmoking">
            <a:avLst>
              <a:gd name="adj" fmla="val 360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14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latin typeface="Calibri Light" panose="020F0302020204030204" pitchFamily="34" charset="0"/>
              </a:rPr>
              <a:t>Neo-Institutionalism</a:t>
            </a:r>
            <a:endParaRPr lang="uk-UA" sz="6600" dirty="0"/>
          </a:p>
        </p:txBody>
      </p:sp>
      <p:pic>
        <p:nvPicPr>
          <p:cNvPr id="8194" name="Picture 2" descr="Interconnection Png &amp; Free Interconnection.png Transparent Images #17623 -  PNG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3" y="183224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689748"/>
            <a:ext cx="23762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Increased interdependency of states </a:t>
            </a:r>
            <a:endParaRPr lang="uk-UA" sz="2400" dirty="0">
              <a:solidFill>
                <a:srgbClr val="0070C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2872843" y="3585034"/>
            <a:ext cx="1555141" cy="85207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6" name="Picture 4" descr="Earth, error, global, globe, problem, warning, world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588" y="4293096"/>
            <a:ext cx="1224136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374588" y="5515036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More complex problems </a:t>
            </a:r>
            <a:endParaRPr lang="uk-UA" sz="2400" dirty="0">
              <a:solidFill>
                <a:srgbClr val="0070C0"/>
              </a:solidFill>
            </a:endParaRPr>
          </a:p>
        </p:txBody>
      </p:sp>
      <p:pic>
        <p:nvPicPr>
          <p:cNvPr id="11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12776"/>
            <a:ext cx="2350764" cy="235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372200" y="4072704"/>
            <a:ext cx="2257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IOs as the only possible response 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5368935" y="3260998"/>
            <a:ext cx="643225" cy="11050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374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latin typeface="Calibri Light" panose="020F0302020204030204" pitchFamily="34" charset="0"/>
              </a:rPr>
              <a:t>Constructivist School </a:t>
            </a:r>
            <a:endParaRPr lang="uk-UA" sz="7200" dirty="0">
              <a:latin typeface="Calibri Light" panose="020F0302020204030204" pitchFamily="34" charset="0"/>
            </a:endParaRPr>
          </a:p>
        </p:txBody>
      </p:sp>
      <p:pic>
        <p:nvPicPr>
          <p:cNvPr id="11266" name="Picture 2" descr="social-construction-icon - Learning Personalize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1" b="20438"/>
          <a:stretch/>
        </p:blipFill>
        <p:spPr bwMode="auto">
          <a:xfrm>
            <a:off x="251520" y="1993203"/>
            <a:ext cx="3168352" cy="226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arth, error, global, globe, problem, warning, world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7577" y="2187753"/>
            <a:ext cx="2042493" cy="204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3563888" y="2204864"/>
            <a:ext cx="2520280" cy="1747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formulates</a:t>
            </a:r>
            <a:endParaRPr lang="uk-UA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588224" y="464577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problems </a:t>
            </a:r>
            <a:endParaRPr lang="uk-UA" sz="24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3588" y="4461114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Societies’ perception </a:t>
            </a:r>
            <a:endParaRPr lang="uk-UA" sz="2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6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 smtClean="0">
                <a:latin typeface="Calibri Light" panose="020F0302020204030204" pitchFamily="34" charset="0"/>
              </a:rPr>
              <a:t>Constructivist School </a:t>
            </a:r>
            <a:endParaRPr lang="uk-UA" sz="7200" dirty="0">
              <a:latin typeface="Calibri Light" panose="020F0302020204030204" pitchFamily="34" charset="0"/>
            </a:endParaRPr>
          </a:p>
        </p:txBody>
      </p:sp>
      <p:pic>
        <p:nvPicPr>
          <p:cNvPr id="11266" name="Picture 2" descr="social-construction-icon - Learning Personalize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1" b="20438"/>
          <a:stretch/>
        </p:blipFill>
        <p:spPr bwMode="auto">
          <a:xfrm>
            <a:off x="251520" y="1993203"/>
            <a:ext cx="3168352" cy="226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3563888" y="2204864"/>
            <a:ext cx="2232248" cy="17474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create</a:t>
            </a:r>
            <a:endParaRPr lang="uk-UA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6588224" y="4548698"/>
            <a:ext cx="1944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IOs as advocates of common norms and values </a:t>
            </a:r>
            <a:endParaRPr lang="uk-UA" sz="24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516483"/>
            <a:ext cx="19442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70C0"/>
                </a:solidFill>
              </a:rPr>
              <a:t>Societies which share the same norms and values </a:t>
            </a:r>
            <a:endParaRPr lang="uk-UA" sz="2400" dirty="0">
              <a:solidFill>
                <a:srgbClr val="0070C0"/>
              </a:solidFill>
            </a:endParaRPr>
          </a:p>
        </p:txBody>
      </p:sp>
      <p:pic>
        <p:nvPicPr>
          <p:cNvPr id="9" name="Picture 4" descr="Global Organization Icons - Download Free Vector Icons | Noun Proje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1" y="1902557"/>
            <a:ext cx="2361650" cy="236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54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smtClean="0">
                <a:latin typeface="Calibri Light" panose="020F0302020204030204" pitchFamily="34" charset="0"/>
              </a:rPr>
              <a:t>IOs may be explained by three theories together  </a:t>
            </a:r>
            <a:endParaRPr lang="uk-UA" dirty="0">
              <a:latin typeface="Calibri Light" panose="020F0302020204030204" pitchFamily="34" charset="0"/>
            </a:endParaRPr>
          </a:p>
        </p:txBody>
      </p:sp>
      <p:pic>
        <p:nvPicPr>
          <p:cNvPr id="4" name="Picture 2" descr="Power Fist Bw Icons Png - Power Icon PNG – Stunning free transparent png  clipart images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48278"/>
            <a:ext cx="1530005" cy="153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5733256"/>
            <a:ext cx="9843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Realism </a:t>
            </a:r>
            <a:endParaRPr lang="uk-UA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Interconnection Png &amp; Free Interconnection.png Transparent Images #17623 -  PNG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979645"/>
            <a:ext cx="1345332" cy="1345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19872" y="5733256"/>
            <a:ext cx="1738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Institutionalism </a:t>
            </a:r>
            <a:endParaRPr lang="uk-UA" b="1" dirty="0">
              <a:solidFill>
                <a:srgbClr val="0070C0"/>
              </a:solidFill>
            </a:endParaRPr>
          </a:p>
        </p:txBody>
      </p:sp>
      <p:pic>
        <p:nvPicPr>
          <p:cNvPr id="8" name="Picture 2" descr="social-construction-icon - Learning Personalize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271" b="20438"/>
          <a:stretch/>
        </p:blipFill>
        <p:spPr bwMode="auto">
          <a:xfrm>
            <a:off x="6084168" y="3821997"/>
            <a:ext cx="2106956" cy="1502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268337" y="5733256"/>
            <a:ext cx="1603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Constructivism</a:t>
            </a:r>
            <a:endParaRPr lang="uk-UA" b="1" dirty="0">
              <a:solidFill>
                <a:srgbClr val="0070C0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543" y="2034596"/>
            <a:ext cx="187220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Hegemonic condition </a:t>
            </a:r>
            <a:endParaRPr lang="uk-UA" sz="2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250164" y="2034596"/>
            <a:ext cx="187220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Problem condition </a:t>
            </a:r>
            <a:endParaRPr lang="uk-UA" sz="2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09792" y="2011613"/>
            <a:ext cx="1872208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smtClean="0"/>
              <a:t>Cognitive condition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997978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Овал 16"/>
          <p:cNvSpPr/>
          <p:nvPr/>
        </p:nvSpPr>
        <p:spPr>
          <a:xfrm>
            <a:off x="2555776" y="926143"/>
            <a:ext cx="4022639" cy="3712426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13800" b="1" dirty="0" smtClean="0">
                <a:solidFill>
                  <a:srgbClr val="002060"/>
                </a:solidFill>
              </a:rPr>
              <a:t>I.O.</a:t>
            </a:r>
            <a:endParaRPr lang="uk-UA" sz="13800" b="1" dirty="0">
              <a:solidFill>
                <a:srgbClr val="00206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5896" y="5004160"/>
            <a:ext cx="22509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Nearly 330</a:t>
            </a:r>
            <a:endParaRPr lang="uk-UA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71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375" y="2973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ISSUE AREAS the IOs appeared within</a:t>
            </a:r>
            <a:endParaRPr lang="uk-UA" dirty="0"/>
          </a:p>
        </p:txBody>
      </p:sp>
      <p:pic>
        <p:nvPicPr>
          <p:cNvPr id="12290" name="Picture 2" descr="Bomb, bombing, civilian, destroy, house, people, war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147162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117457"/>
            <a:ext cx="23191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war and power </a:t>
            </a:r>
            <a:r>
              <a:rPr lang="en-GB" dirty="0" smtClean="0"/>
              <a:t>politics</a:t>
            </a:r>
            <a:endParaRPr lang="en-GB" dirty="0"/>
          </a:p>
        </p:txBody>
      </p:sp>
      <p:pic>
        <p:nvPicPr>
          <p:cNvPr id="12292" name="Picture 4" descr="Exchange, finance, global, globe, international, trade, world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91" y="1056609"/>
            <a:ext cx="2060848" cy="2060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69317" y="3059668"/>
            <a:ext cx="24392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international commerce</a:t>
            </a:r>
            <a:endParaRPr lang="uk-UA" dirty="0"/>
          </a:p>
        </p:txBody>
      </p:sp>
      <p:pic>
        <p:nvPicPr>
          <p:cNvPr id="12294" name="Picture 6" descr="Global Financial Crisis Icon Design Isolated On White Background. Vector  Illustration Stock Vector - Illustration of graphic, icon: 184806878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7" t="23691" r="20570" b="27486"/>
          <a:stretch/>
        </p:blipFill>
        <p:spPr bwMode="auto">
          <a:xfrm>
            <a:off x="6113187" y="1307790"/>
            <a:ext cx="2438401" cy="218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54484" y="3403661"/>
            <a:ext cx="2297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global economic crises</a:t>
            </a:r>
            <a:endParaRPr lang="uk-UA" dirty="0"/>
          </a:p>
        </p:txBody>
      </p:sp>
      <p:pic>
        <p:nvPicPr>
          <p:cNvPr id="12296" name="Picture 8" descr="Icon Human Rights Physical Abuse - Free vector graphic on Pixabay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0" y="3835617"/>
            <a:ext cx="1540650" cy="144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9660" y="5517232"/>
            <a:ext cx="2382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human rights violations</a:t>
            </a:r>
            <a:endParaRPr lang="uk-UA" dirty="0"/>
          </a:p>
        </p:txBody>
      </p:sp>
      <p:sp>
        <p:nvSpPr>
          <p:cNvPr id="8" name="AutoShape 10" descr="State of World Population 2017 | UNFPA - United Nations Population F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9" name="AutoShape 12" descr="State of World Population 2017 | UNFPA - United Nations Population Fun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3503498" y="5517232"/>
            <a:ext cx="1835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developmental disparities</a:t>
            </a:r>
            <a:endParaRPr lang="uk-UA" dirty="0"/>
          </a:p>
        </p:txBody>
      </p:sp>
      <p:pic>
        <p:nvPicPr>
          <p:cNvPr id="12310" name="Picture 22" descr="Black Line Icon For Disparity, Difference And Odds Stock Illustration -  Illustration of unconformity, inconformity: 14331896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396" y="3587939"/>
            <a:ext cx="1797237" cy="1797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12" name="Picture 24" descr="Environmental Degradation Images, Stock Photos &amp; Vectors | Shutter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84"/>
          <a:stretch/>
        </p:blipFill>
        <p:spPr bwMode="auto">
          <a:xfrm>
            <a:off x="6254484" y="3932931"/>
            <a:ext cx="1467642" cy="1375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890025" y="5385176"/>
            <a:ext cx="27413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environmental degradation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4117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8933" y="143183"/>
            <a:ext cx="8229600" cy="1143000"/>
          </a:xfrm>
        </p:spPr>
        <p:txBody>
          <a:bodyPr/>
          <a:lstStyle/>
          <a:p>
            <a:r>
              <a:rPr lang="en-US" dirty="0" smtClean="0"/>
              <a:t>What is international organization?</a:t>
            </a:r>
            <a:endParaRPr lang="uk-UA" dirty="0"/>
          </a:p>
        </p:txBody>
      </p:sp>
      <p:sp>
        <p:nvSpPr>
          <p:cNvPr id="5" name="Овал 4"/>
          <p:cNvSpPr/>
          <p:nvPr/>
        </p:nvSpPr>
        <p:spPr>
          <a:xfrm>
            <a:off x="701672" y="2650082"/>
            <a:ext cx="1656184" cy="163876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4800" b="1" dirty="0" smtClean="0">
                <a:solidFill>
                  <a:srgbClr val="002060"/>
                </a:solidFill>
              </a:rPr>
              <a:t>I.O.</a:t>
            </a:r>
            <a:endParaRPr lang="uk-UA" sz="4800" b="1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779912" y="1412776"/>
            <a:ext cx="4475959" cy="4032448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</a:rPr>
              <a:t>International </a:t>
            </a:r>
            <a:r>
              <a:rPr lang="en-US" sz="4000" b="1" dirty="0" smtClean="0">
                <a:solidFill>
                  <a:srgbClr val="002060"/>
                </a:solidFill>
              </a:rPr>
              <a:t>institution as a set of rules</a:t>
            </a:r>
            <a:endParaRPr lang="uk-UA" sz="40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единительная линия 7"/>
          <p:cNvCxnSpPr>
            <a:stCxn id="6" idx="2"/>
            <a:endCxn id="5" idx="6"/>
          </p:cNvCxnSpPr>
          <p:nvPr/>
        </p:nvCxnSpPr>
        <p:spPr>
          <a:xfrm flipH="1">
            <a:off x="2357856" y="3429000"/>
            <a:ext cx="1422056" cy="404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Овал 8"/>
          <p:cNvSpPr/>
          <p:nvPr/>
        </p:nvSpPr>
        <p:spPr>
          <a:xfrm>
            <a:off x="935596" y="1286183"/>
            <a:ext cx="1224136" cy="107266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uk-UA" sz="4800" b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053409" y="4513630"/>
            <a:ext cx="1224136" cy="107266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uk-UA" sz="4800" b="1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551259" y="5445224"/>
            <a:ext cx="1224136" cy="107266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uk-UA" sz="4800" b="1" dirty="0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/>
          <p:cNvCxnSpPr>
            <a:stCxn id="9" idx="6"/>
            <a:endCxn id="6" idx="1"/>
          </p:cNvCxnSpPr>
          <p:nvPr/>
        </p:nvCxnSpPr>
        <p:spPr>
          <a:xfrm>
            <a:off x="2159732" y="1822514"/>
            <a:ext cx="2275669" cy="180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2236275" y="4437096"/>
            <a:ext cx="1759661" cy="378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3510760" y="5049961"/>
            <a:ext cx="1061240" cy="536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338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How to define an international organization?</a:t>
            </a:r>
            <a:endParaRPr lang="uk-UA" b="1" dirty="0"/>
          </a:p>
        </p:txBody>
      </p:sp>
      <p:pic>
        <p:nvPicPr>
          <p:cNvPr id="1026" name="Picture 2" descr="Policy - 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865" y="2388065"/>
            <a:ext cx="2088232" cy="1965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eeting – BigDA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423" y="1989900"/>
            <a:ext cx="238125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cretary Icons - Download Free Vector Icons | Noun Projec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4846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extBox 50"/>
          <p:cNvSpPr txBox="1"/>
          <p:nvPr/>
        </p:nvSpPr>
        <p:spPr>
          <a:xfrm>
            <a:off x="755576" y="4698179"/>
            <a:ext cx="21583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3 or more states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547711" y="4608914"/>
            <a:ext cx="20526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70C0"/>
                </a:solidFill>
              </a:rPr>
              <a:t>r</a:t>
            </a:r>
            <a:r>
              <a:rPr lang="en-US" sz="2800" b="1" dirty="0" smtClean="0">
                <a:solidFill>
                  <a:srgbClr val="0070C0"/>
                </a:solidFill>
              </a:rPr>
              <a:t>egular plenary meetings</a:t>
            </a:r>
            <a:endParaRPr lang="uk-UA" sz="2800" b="1" dirty="0">
              <a:solidFill>
                <a:srgbClr val="0070C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271075" y="4604264"/>
            <a:ext cx="23952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permanent secretariat</a:t>
            </a:r>
            <a:endParaRPr lang="uk-UA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5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41568" cy="1143000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/>
              <a:t>TYPES </a:t>
            </a:r>
            <a:endParaRPr lang="uk-UA" sz="9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833139"/>
            <a:ext cx="3240360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 smtClean="0"/>
          </a:p>
          <a:p>
            <a:pPr algn="ctr"/>
            <a:endParaRPr lang="en-GB" sz="3200" b="1" dirty="0"/>
          </a:p>
          <a:p>
            <a:r>
              <a:rPr lang="en-GB" sz="3200" b="1" dirty="0" smtClean="0"/>
              <a:t>Task-specific</a:t>
            </a:r>
            <a:r>
              <a:rPr lang="en-GB" sz="3200" dirty="0" smtClean="0"/>
              <a:t> </a:t>
            </a:r>
          </a:p>
          <a:p>
            <a:r>
              <a:rPr lang="en-GB" sz="3200" dirty="0" smtClean="0"/>
              <a:t>IOs</a:t>
            </a:r>
            <a:endParaRPr lang="en-GB" sz="3200" dirty="0"/>
          </a:p>
          <a:p>
            <a:pPr algn="ctr"/>
            <a:endParaRPr lang="uk-UA" sz="3200" dirty="0"/>
          </a:p>
          <a:p>
            <a:pPr algn="ctr"/>
            <a:endParaRPr lang="uk-UA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9462" y="4193379"/>
            <a:ext cx="3240360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 smtClean="0"/>
          </a:p>
          <a:p>
            <a:pPr algn="ctr"/>
            <a:endParaRPr lang="en-GB" sz="3200" b="1" dirty="0"/>
          </a:p>
          <a:p>
            <a:r>
              <a:rPr lang="en-GB" sz="3200" b="1" dirty="0" smtClean="0"/>
              <a:t>General-purpose </a:t>
            </a:r>
            <a:r>
              <a:rPr lang="en-GB" sz="3200" dirty="0" smtClean="0"/>
              <a:t> IOs</a:t>
            </a:r>
            <a:endParaRPr lang="en-GB" sz="3200" dirty="0"/>
          </a:p>
          <a:p>
            <a:endParaRPr lang="uk-UA" sz="3200" dirty="0"/>
          </a:p>
          <a:p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2169078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1 or limited number of issues </a:t>
            </a:r>
          </a:p>
          <a:p>
            <a:r>
              <a:rPr lang="en-US" sz="2400" b="1" dirty="0" smtClean="0"/>
              <a:t>IAEA, IMF, World Bank, WTO</a:t>
            </a:r>
            <a:endParaRPr lang="uk-UA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70900" y="4529318"/>
            <a:ext cx="37444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m</a:t>
            </a:r>
            <a:r>
              <a:rPr lang="en-US" sz="3600" b="1" dirty="0" smtClean="0">
                <a:solidFill>
                  <a:srgbClr val="0070C0"/>
                </a:solidFill>
              </a:rPr>
              <a:t>any issues</a:t>
            </a:r>
          </a:p>
          <a:p>
            <a:r>
              <a:rPr lang="en-US" sz="2400" b="1" dirty="0" smtClean="0"/>
              <a:t>AU, EU, UN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uk-UA" sz="3600" b="1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69462" y="1484784"/>
            <a:ext cx="774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45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41568" cy="1143000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/>
              <a:t>TYPES </a:t>
            </a:r>
            <a:endParaRPr lang="uk-UA" sz="9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833139"/>
            <a:ext cx="3240360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 smtClean="0"/>
          </a:p>
          <a:p>
            <a:r>
              <a:rPr lang="en-US" sz="3200" b="1" dirty="0" smtClean="0"/>
              <a:t>Programme </a:t>
            </a:r>
            <a:r>
              <a:rPr lang="en-US" sz="3200" dirty="0" smtClean="0"/>
              <a:t>IOs</a:t>
            </a:r>
            <a:endParaRPr lang="en-GB" sz="3200" dirty="0" smtClean="0"/>
          </a:p>
          <a:p>
            <a:pPr algn="ctr"/>
            <a:endParaRPr lang="uk-UA" sz="3200" dirty="0"/>
          </a:p>
          <a:p>
            <a:pPr algn="ctr"/>
            <a:endParaRPr lang="uk-UA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9462" y="4193379"/>
            <a:ext cx="3240360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 smtClean="0"/>
          </a:p>
          <a:p>
            <a:r>
              <a:rPr lang="en-GB" sz="3200" b="1" dirty="0" smtClean="0"/>
              <a:t>Operational </a:t>
            </a:r>
            <a:r>
              <a:rPr lang="en-GB" sz="3200" dirty="0" smtClean="0"/>
              <a:t>IOs</a:t>
            </a:r>
            <a:endParaRPr lang="en-GB" sz="3200" dirty="0"/>
          </a:p>
          <a:p>
            <a:endParaRPr lang="uk-UA" sz="3200" dirty="0"/>
          </a:p>
          <a:p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2169078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Determine norms and rules</a:t>
            </a:r>
          </a:p>
          <a:p>
            <a:r>
              <a:rPr lang="en-US" sz="2400" b="1" dirty="0" smtClean="0"/>
              <a:t>ILO, UN, WTO</a:t>
            </a:r>
            <a:endParaRPr lang="uk-UA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70900" y="4529318"/>
            <a:ext cx="3744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70C0"/>
                </a:solidFill>
              </a:rPr>
              <a:t>Implement norms and rules </a:t>
            </a:r>
          </a:p>
          <a:p>
            <a:r>
              <a:rPr lang="en-US" sz="2400" b="1" dirty="0" smtClean="0"/>
              <a:t>IAEA, IMF, World Bank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uk-UA" sz="3600" b="1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69462" y="1484784"/>
            <a:ext cx="774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36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941568" cy="1143000"/>
          </a:xfrm>
        </p:spPr>
        <p:txBody>
          <a:bodyPr>
            <a:noAutofit/>
          </a:bodyPr>
          <a:lstStyle/>
          <a:p>
            <a:pPr algn="l"/>
            <a:r>
              <a:rPr lang="en-US" sz="9600" dirty="0" smtClean="0"/>
              <a:t>TYPES </a:t>
            </a:r>
            <a:endParaRPr lang="uk-UA" sz="9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833139"/>
            <a:ext cx="3240360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 smtClean="0"/>
          </a:p>
          <a:p>
            <a:r>
              <a:rPr lang="en-US" sz="3200" b="1" dirty="0" smtClean="0"/>
              <a:t>Decentralized </a:t>
            </a:r>
            <a:r>
              <a:rPr lang="en-US" sz="3200" dirty="0" smtClean="0"/>
              <a:t>IOs</a:t>
            </a:r>
            <a:endParaRPr lang="uk-UA" sz="3200" dirty="0"/>
          </a:p>
          <a:p>
            <a:pPr algn="ctr"/>
            <a:endParaRPr lang="uk-UA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9462" y="4193379"/>
            <a:ext cx="3240360" cy="187220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 b="1" dirty="0" smtClean="0"/>
          </a:p>
          <a:p>
            <a:r>
              <a:rPr lang="en-GB" sz="3200" b="1" dirty="0" smtClean="0"/>
              <a:t>Centralized </a:t>
            </a:r>
            <a:r>
              <a:rPr lang="en-GB" sz="3200" dirty="0" smtClean="0"/>
              <a:t>IOs</a:t>
            </a:r>
            <a:endParaRPr lang="en-GB" sz="3200" dirty="0"/>
          </a:p>
          <a:p>
            <a:endParaRPr lang="uk-UA" sz="3200" dirty="0"/>
          </a:p>
          <a:p>
            <a:endParaRPr lang="uk-U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4644008" y="2169078"/>
            <a:ext cx="39604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Consensus decisions and each member state implements</a:t>
            </a:r>
          </a:p>
          <a:p>
            <a:r>
              <a:rPr lang="en-US" b="1" dirty="0" smtClean="0"/>
              <a:t>NAFTA, NATO, OPEC</a:t>
            </a:r>
            <a:endParaRPr lang="uk-UA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70900" y="4529318"/>
            <a:ext cx="37444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Majority voting decisions and IO organs implement</a:t>
            </a:r>
          </a:p>
          <a:p>
            <a:r>
              <a:rPr lang="en-US" b="1" dirty="0" smtClean="0"/>
              <a:t>EU, IMF, World Bank</a:t>
            </a:r>
          </a:p>
          <a:p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uk-UA" sz="3600" b="1" dirty="0">
              <a:solidFill>
                <a:srgbClr val="0070C0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69462" y="1484784"/>
            <a:ext cx="774695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98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US" b="1" dirty="0" smtClean="0"/>
              <a:t>Historical changes which led to IOs </a:t>
            </a:r>
            <a:endParaRPr lang="uk-UA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41" t="21935" r="19735" b="29994"/>
          <a:stretch/>
        </p:blipFill>
        <p:spPr bwMode="auto">
          <a:xfrm>
            <a:off x="467544" y="1268760"/>
            <a:ext cx="187036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3177479"/>
            <a:ext cx="1726347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GB" dirty="0">
                <a:solidFill>
                  <a:srgbClr val="002060"/>
                </a:solidFill>
              </a:rPr>
              <a:t>Early globalization (</a:t>
            </a:r>
            <a:r>
              <a:rPr lang="en-GB" dirty="0" smtClean="0">
                <a:solidFill>
                  <a:srgbClr val="002060"/>
                </a:solidFill>
              </a:rPr>
              <a:t>1870 to 1914)</a:t>
            </a:r>
            <a:endParaRPr lang="en-GB" dirty="0">
              <a:solidFill>
                <a:srgbClr val="002060"/>
              </a:solidFill>
            </a:endParaRPr>
          </a:p>
        </p:txBody>
      </p:sp>
      <p:pic>
        <p:nvPicPr>
          <p:cNvPr id="2055" name="Picture 7" descr="Air, environment, environmental, factory, pollution, problem, water ic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293168"/>
            <a:ext cx="2545110" cy="263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76673" y="3926344"/>
            <a:ext cx="201622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GB" dirty="0" smtClean="0">
                <a:solidFill>
                  <a:srgbClr val="002060"/>
                </a:solidFill>
              </a:rPr>
              <a:t>Global </a:t>
            </a:r>
            <a:r>
              <a:rPr lang="en-GB" dirty="0">
                <a:solidFill>
                  <a:srgbClr val="002060"/>
                </a:solidFill>
              </a:rPr>
              <a:t>problems </a:t>
            </a:r>
            <a:endParaRPr lang="en-GB" dirty="0" smtClean="0">
              <a:solidFill>
                <a:srgbClr val="002060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en-GB" dirty="0" smtClean="0">
                <a:solidFill>
                  <a:srgbClr val="002060"/>
                </a:solidFill>
              </a:rPr>
              <a:t>(the </a:t>
            </a:r>
            <a:r>
              <a:rPr lang="en-GB" dirty="0">
                <a:solidFill>
                  <a:srgbClr val="002060"/>
                </a:solidFill>
              </a:rPr>
              <a:t>2nd half of the 20th </a:t>
            </a:r>
            <a:r>
              <a:rPr lang="en-GB" dirty="0" smtClean="0">
                <a:solidFill>
                  <a:srgbClr val="002060"/>
                </a:solidFill>
              </a:rPr>
              <a:t>century)</a:t>
            </a: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2060" name="Picture 12" descr="Second Wwii Cliparts, Stock Vector And Royalty Free Second Wwii  Illustration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293168"/>
            <a:ext cx="1837978" cy="183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697587" y="3048184"/>
            <a:ext cx="16566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Two world </a:t>
            </a:r>
            <a:r>
              <a:rPr lang="en-GB" dirty="0" smtClean="0">
                <a:solidFill>
                  <a:srgbClr val="002060"/>
                </a:solidFill>
              </a:rPr>
              <a:t>wars</a:t>
            </a:r>
            <a:endParaRPr lang="uk-UA" dirty="0"/>
          </a:p>
        </p:txBody>
      </p:sp>
      <p:pic>
        <p:nvPicPr>
          <p:cNvPr id="2064" name="Picture 16" descr="Flag usa icon american symbol flag usa flag usa Vector Image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26" t="30677" r="23909" b="38305"/>
          <a:stretch/>
        </p:blipFill>
        <p:spPr bwMode="auto">
          <a:xfrm>
            <a:off x="5748958" y="3925422"/>
            <a:ext cx="3141001" cy="203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984270" y="5966625"/>
            <a:ext cx="2828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American hegemony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81378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Theory Icon #184017 - Free Icons Libra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2576" y="1628800"/>
            <a:ext cx="5275086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5616" y="4509120"/>
            <a:ext cx="20098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/>
              <a:t>THEORY </a:t>
            </a:r>
            <a:endParaRPr lang="uk-UA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211960" y="1772816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Realist school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Institutionalist school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 smtClean="0"/>
              <a:t>Constructivist school 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37603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2479</TotalTime>
  <Words>312</Words>
  <Application>Microsoft Office PowerPoint</Application>
  <PresentationFormat>Экран (4:3)</PresentationFormat>
  <Paragraphs>106</Paragraphs>
  <Slides>20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International organizations within international relations </vt:lpstr>
      <vt:lpstr>Презентация PowerPoint</vt:lpstr>
      <vt:lpstr>What is international organization?</vt:lpstr>
      <vt:lpstr>How to define an international organization?</vt:lpstr>
      <vt:lpstr>TYPES </vt:lpstr>
      <vt:lpstr>TYPES </vt:lpstr>
      <vt:lpstr>TYPES </vt:lpstr>
      <vt:lpstr>Historical changes which led to IOs </vt:lpstr>
      <vt:lpstr>Презентация PowerPoint</vt:lpstr>
      <vt:lpstr>Realist School </vt:lpstr>
      <vt:lpstr>Classical realism </vt:lpstr>
      <vt:lpstr>Neo-realism </vt:lpstr>
      <vt:lpstr>Realist School </vt:lpstr>
      <vt:lpstr>Institutionalist School </vt:lpstr>
      <vt:lpstr>Institutionalism </vt:lpstr>
      <vt:lpstr>Neo-Institutionalism</vt:lpstr>
      <vt:lpstr>Constructivist School </vt:lpstr>
      <vt:lpstr>Constructivist School </vt:lpstr>
      <vt:lpstr>IOs may be explained by three theories together  </vt:lpstr>
      <vt:lpstr>ISSUE AREAS the IOs appeared within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organizations within international relations </dc:title>
  <dc:creator>Андрій</dc:creator>
  <cp:lastModifiedBy>Кравченко Е.В.</cp:lastModifiedBy>
  <cp:revision>37</cp:revision>
  <dcterms:created xsi:type="dcterms:W3CDTF">2020-09-03T11:53:50Z</dcterms:created>
  <dcterms:modified xsi:type="dcterms:W3CDTF">2022-09-05T11:08:33Z</dcterms:modified>
</cp:coreProperties>
</file>