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82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83" r:id="rId17"/>
    <p:sldId id="273" r:id="rId18"/>
    <p:sldId id="274" r:id="rId19"/>
    <p:sldId id="284" r:id="rId20"/>
    <p:sldId id="285" r:id="rId21"/>
    <p:sldId id="286" r:id="rId22"/>
    <p:sldId id="287" r:id="rId23"/>
    <p:sldId id="275" r:id="rId24"/>
    <p:sldId id="276" r:id="rId25"/>
    <p:sldId id="277" r:id="rId26"/>
    <p:sldId id="278" r:id="rId27"/>
    <p:sldId id="293" r:id="rId28"/>
    <p:sldId id="294" r:id="rId29"/>
    <p:sldId id="288" r:id="rId30"/>
    <p:sldId id="289" r:id="rId31"/>
    <p:sldId id="290" r:id="rId32"/>
    <p:sldId id="295" r:id="rId33"/>
    <p:sldId id="280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5151"/>
    <a:srgbClr val="B23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30218F-4E95-4BAB-AF41-E764AB5516DB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11C697FE-FB81-4E40-B0ED-B40352DE482E}">
      <dgm:prSet/>
      <dgm:spPr/>
      <dgm:t>
        <a:bodyPr/>
        <a:lstStyle/>
        <a:p>
          <a:pPr rtl="0"/>
          <a:r>
            <a:rPr lang="uk-UA" b="1" dirty="0" smtClean="0"/>
            <a:t>Планування - </a:t>
          </a:r>
          <a:r>
            <a:rPr lang="uk-UA" dirty="0" smtClean="0"/>
            <a:t>це процес розробки і реалізації плану, а також його корегування відповідно до умов середовища, що змінюються.</a:t>
          </a:r>
          <a:endParaRPr lang="ru-RU" dirty="0"/>
        </a:p>
      </dgm:t>
    </dgm:pt>
    <dgm:pt modelId="{A22C9445-B0B2-4B51-8B01-31399B212155}" type="parTrans" cxnId="{1A96BD99-275D-4917-B682-4E4DD75DD91A}">
      <dgm:prSet/>
      <dgm:spPr/>
      <dgm:t>
        <a:bodyPr/>
        <a:lstStyle/>
        <a:p>
          <a:endParaRPr lang="ru-RU"/>
        </a:p>
      </dgm:t>
    </dgm:pt>
    <dgm:pt modelId="{088FE148-E29A-406E-A23E-4C211A154C54}" type="sibTrans" cxnId="{1A96BD99-275D-4917-B682-4E4DD75DD91A}">
      <dgm:prSet/>
      <dgm:spPr/>
      <dgm:t>
        <a:bodyPr/>
        <a:lstStyle/>
        <a:p>
          <a:endParaRPr lang="ru-RU"/>
        </a:p>
      </dgm:t>
    </dgm:pt>
    <dgm:pt modelId="{8D820A79-D264-4961-B438-7F33037D4BB7}">
      <dgm:prSet/>
      <dgm:spPr/>
      <dgm:t>
        <a:bodyPr/>
        <a:lstStyle/>
        <a:p>
          <a:pPr rtl="0"/>
          <a:r>
            <a:rPr lang="uk-UA" b="1" dirty="0" smtClean="0">
              <a:solidFill>
                <a:schemeClr val="bg1"/>
              </a:solidFill>
            </a:rPr>
            <a:t>Основна мета планування - </a:t>
          </a:r>
          <a:r>
            <a:rPr lang="uk-UA" dirty="0" smtClean="0">
              <a:solidFill>
                <a:schemeClr val="bg1"/>
              </a:solidFill>
            </a:rPr>
            <a:t>інтеграція всіх співробітників організації для вирішення комплексу завдань і виконання робіт, що забезпечує ефективне досягнення поставлених цілей</a:t>
          </a:r>
          <a:endParaRPr lang="ru-RU" dirty="0">
            <a:solidFill>
              <a:schemeClr val="bg1"/>
            </a:solidFill>
          </a:endParaRPr>
        </a:p>
      </dgm:t>
    </dgm:pt>
    <dgm:pt modelId="{5C086A1F-9CB9-4752-8E2D-C8E7FA822DAE}" type="parTrans" cxnId="{85D7C309-F107-46B4-80F4-3F847C461572}">
      <dgm:prSet/>
      <dgm:spPr/>
      <dgm:t>
        <a:bodyPr/>
        <a:lstStyle/>
        <a:p>
          <a:endParaRPr lang="ru-RU"/>
        </a:p>
      </dgm:t>
    </dgm:pt>
    <dgm:pt modelId="{7C2DCB37-ED5F-4798-986A-B82289E5AA85}" type="sibTrans" cxnId="{85D7C309-F107-46B4-80F4-3F847C461572}">
      <dgm:prSet/>
      <dgm:spPr/>
      <dgm:t>
        <a:bodyPr/>
        <a:lstStyle/>
        <a:p>
          <a:endParaRPr lang="ru-RU"/>
        </a:p>
      </dgm:t>
    </dgm:pt>
    <dgm:pt modelId="{ADEACB23-C730-4123-9565-17157162032F}" type="pres">
      <dgm:prSet presAssocID="{8830218F-4E95-4BAB-AF41-E764AB5516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D4C5E6-DB76-4539-A8B5-C768890C54DE}" type="pres">
      <dgm:prSet presAssocID="{8D820A79-D264-4961-B438-7F33037D4BB7}" presName="boxAndChildren" presStyleCnt="0"/>
      <dgm:spPr/>
    </dgm:pt>
    <dgm:pt modelId="{CD122C0D-A514-4B72-8BDF-633FF6501D59}" type="pres">
      <dgm:prSet presAssocID="{8D820A79-D264-4961-B438-7F33037D4BB7}" presName="parentTextBox" presStyleLbl="node1" presStyleIdx="0" presStyleCnt="2"/>
      <dgm:spPr/>
      <dgm:t>
        <a:bodyPr/>
        <a:lstStyle/>
        <a:p>
          <a:endParaRPr lang="ru-RU"/>
        </a:p>
      </dgm:t>
    </dgm:pt>
    <dgm:pt modelId="{02130A06-41B9-426C-96B6-1215748EEDEA}" type="pres">
      <dgm:prSet presAssocID="{088FE148-E29A-406E-A23E-4C211A154C54}" presName="sp" presStyleCnt="0"/>
      <dgm:spPr/>
    </dgm:pt>
    <dgm:pt modelId="{58026985-E090-4E27-9E7B-ADAD74131F0E}" type="pres">
      <dgm:prSet presAssocID="{11C697FE-FB81-4E40-B0ED-B40352DE482E}" presName="arrowAndChildren" presStyleCnt="0"/>
      <dgm:spPr/>
    </dgm:pt>
    <dgm:pt modelId="{1FD9245F-793F-436A-A613-931AE4124DC3}" type="pres">
      <dgm:prSet presAssocID="{11C697FE-FB81-4E40-B0ED-B40352DE482E}" presName="parentTextArrow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85D7C309-F107-46B4-80F4-3F847C461572}" srcId="{8830218F-4E95-4BAB-AF41-E764AB5516DB}" destId="{8D820A79-D264-4961-B438-7F33037D4BB7}" srcOrd="1" destOrd="0" parTransId="{5C086A1F-9CB9-4752-8E2D-C8E7FA822DAE}" sibTransId="{7C2DCB37-ED5F-4798-986A-B82289E5AA85}"/>
    <dgm:cxn modelId="{AAB0AA96-0FAB-406F-A84F-D9E2DBC2D543}" type="presOf" srcId="{8830218F-4E95-4BAB-AF41-E764AB5516DB}" destId="{ADEACB23-C730-4123-9565-17157162032F}" srcOrd="0" destOrd="0" presId="urn:microsoft.com/office/officeart/2005/8/layout/process4"/>
    <dgm:cxn modelId="{FAB472BD-548B-4BED-913C-D51BFC4AE03E}" type="presOf" srcId="{11C697FE-FB81-4E40-B0ED-B40352DE482E}" destId="{1FD9245F-793F-436A-A613-931AE4124DC3}" srcOrd="0" destOrd="0" presId="urn:microsoft.com/office/officeart/2005/8/layout/process4"/>
    <dgm:cxn modelId="{1A96BD99-275D-4917-B682-4E4DD75DD91A}" srcId="{8830218F-4E95-4BAB-AF41-E764AB5516DB}" destId="{11C697FE-FB81-4E40-B0ED-B40352DE482E}" srcOrd="0" destOrd="0" parTransId="{A22C9445-B0B2-4B51-8B01-31399B212155}" sibTransId="{088FE148-E29A-406E-A23E-4C211A154C54}"/>
    <dgm:cxn modelId="{36FF9015-06CD-4944-BD93-5427433C8B02}" type="presOf" srcId="{8D820A79-D264-4961-B438-7F33037D4BB7}" destId="{CD122C0D-A514-4B72-8BDF-633FF6501D59}" srcOrd="0" destOrd="0" presId="urn:microsoft.com/office/officeart/2005/8/layout/process4"/>
    <dgm:cxn modelId="{6FF0A4C2-8644-4CE2-B036-76DB1BD9CA13}" type="presParOf" srcId="{ADEACB23-C730-4123-9565-17157162032F}" destId="{78D4C5E6-DB76-4539-A8B5-C768890C54DE}" srcOrd="0" destOrd="0" presId="urn:microsoft.com/office/officeart/2005/8/layout/process4"/>
    <dgm:cxn modelId="{DEF8141F-0B0D-4647-A46A-710D91F18A65}" type="presParOf" srcId="{78D4C5E6-DB76-4539-A8B5-C768890C54DE}" destId="{CD122C0D-A514-4B72-8BDF-633FF6501D59}" srcOrd="0" destOrd="0" presId="urn:microsoft.com/office/officeart/2005/8/layout/process4"/>
    <dgm:cxn modelId="{6E58CCFC-28C9-40FE-A2AA-FA00188D569F}" type="presParOf" srcId="{ADEACB23-C730-4123-9565-17157162032F}" destId="{02130A06-41B9-426C-96B6-1215748EEDEA}" srcOrd="1" destOrd="0" presId="urn:microsoft.com/office/officeart/2005/8/layout/process4"/>
    <dgm:cxn modelId="{F2111F8F-00D7-480E-AB9E-4D73946738B9}" type="presParOf" srcId="{ADEACB23-C730-4123-9565-17157162032F}" destId="{58026985-E090-4E27-9E7B-ADAD74131F0E}" srcOrd="2" destOrd="0" presId="urn:microsoft.com/office/officeart/2005/8/layout/process4"/>
    <dgm:cxn modelId="{579C1F24-5D99-4E14-9257-48DC33DFD68B}" type="presParOf" srcId="{58026985-E090-4E27-9E7B-ADAD74131F0E}" destId="{1FD9245F-793F-436A-A613-931AE4124DC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B02DA42-0765-4231-AA5A-25E4B022626D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1BBA31B-968A-4C7C-A989-2E5E2C0B6E73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pPr rtl="0"/>
          <a:r>
            <a:rPr lang="uk-UA" dirty="0" smtClean="0"/>
            <a:t>Планування як складова економічної науки ґрунтується передусім на </a:t>
          </a:r>
          <a:r>
            <a:rPr lang="uk-UA" b="1" dirty="0" smtClean="0"/>
            <a:t>загальних взаємопов’язаних методах наукових досліджень</a:t>
          </a:r>
          <a:r>
            <a:rPr lang="uk-UA" dirty="0" smtClean="0"/>
            <a:t>: аналізі та синтезі, дедукції та індукції.</a:t>
          </a:r>
          <a:endParaRPr lang="ru-RU" dirty="0"/>
        </a:p>
      </dgm:t>
    </dgm:pt>
    <dgm:pt modelId="{3E68DEFA-926F-4931-A05B-24371514BC5F}" type="parTrans" cxnId="{76C1CF37-777F-453D-ABFA-1C8861E2F8C1}">
      <dgm:prSet/>
      <dgm:spPr/>
      <dgm:t>
        <a:bodyPr/>
        <a:lstStyle/>
        <a:p>
          <a:endParaRPr lang="ru-RU"/>
        </a:p>
      </dgm:t>
    </dgm:pt>
    <dgm:pt modelId="{64A97F8F-DFE4-4F90-A39E-32CF03C96AFB}" type="sibTrans" cxnId="{76C1CF37-777F-453D-ABFA-1C8861E2F8C1}">
      <dgm:prSet/>
      <dgm:spPr/>
      <dgm:t>
        <a:bodyPr/>
        <a:lstStyle/>
        <a:p>
          <a:endParaRPr lang="ru-RU"/>
        </a:p>
      </dgm:t>
    </dgm:pt>
    <dgm:pt modelId="{75844725-963A-42AC-955C-02601951647E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b="1" dirty="0" smtClean="0"/>
            <a:t>Плануванню властиві такі методи досліджень як:</a:t>
          </a:r>
          <a:endParaRPr lang="ru-RU" dirty="0" smtClean="0"/>
        </a:p>
        <a:p>
          <a:pPr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dirty="0" smtClean="0"/>
            <a:t>системний підхід, конкретно-історичний підхід, комплексний підхід, метод експерименту, моделювання, методи спеціальних досліджень.</a:t>
          </a:r>
          <a:endParaRPr lang="ru-RU" dirty="0"/>
        </a:p>
      </dgm:t>
    </dgm:pt>
    <dgm:pt modelId="{89EF7CCE-5756-4901-9A8C-E8408CB26C7A}" type="parTrans" cxnId="{DEDFB700-04DC-4F06-9CCA-05D23464068B}">
      <dgm:prSet/>
      <dgm:spPr/>
      <dgm:t>
        <a:bodyPr/>
        <a:lstStyle/>
        <a:p>
          <a:endParaRPr lang="ru-RU"/>
        </a:p>
      </dgm:t>
    </dgm:pt>
    <dgm:pt modelId="{0CFA63F5-F2C8-4FBE-80E1-C898C2961EF8}" type="sibTrans" cxnId="{DEDFB700-04DC-4F06-9CCA-05D23464068B}">
      <dgm:prSet/>
      <dgm:spPr/>
      <dgm:t>
        <a:bodyPr/>
        <a:lstStyle/>
        <a:p>
          <a:endParaRPr lang="ru-RU"/>
        </a:p>
      </dgm:t>
    </dgm:pt>
    <dgm:pt modelId="{4CCDF1E6-3A51-4705-BBD1-F231D9E4EC8F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pPr rtl="0"/>
          <a:r>
            <a:rPr lang="uk-UA" b="1" dirty="0" smtClean="0"/>
            <a:t>Для визначення ступеня обґрунтованості показників використовують також спеціальні методи планування:  </a:t>
          </a:r>
          <a:r>
            <a:rPr lang="uk-UA" dirty="0" smtClean="0"/>
            <a:t>економіко-математичні моделі, балансовий метод, статистичні методи, </a:t>
          </a:r>
          <a:r>
            <a:rPr lang="uk-UA" dirty="0" err="1" smtClean="0"/>
            <a:t>методи</a:t>
          </a:r>
          <a:r>
            <a:rPr lang="uk-UA" dirty="0" smtClean="0"/>
            <a:t> багатоваріантних розрахунків.</a:t>
          </a:r>
          <a:endParaRPr lang="ru-RU" dirty="0"/>
        </a:p>
      </dgm:t>
    </dgm:pt>
    <dgm:pt modelId="{5D664FED-FF89-461A-8E85-48F1657B0745}" type="parTrans" cxnId="{8A7D958F-550C-4B63-A52D-01938240611E}">
      <dgm:prSet/>
      <dgm:spPr/>
      <dgm:t>
        <a:bodyPr/>
        <a:lstStyle/>
        <a:p>
          <a:endParaRPr lang="ru-RU"/>
        </a:p>
      </dgm:t>
    </dgm:pt>
    <dgm:pt modelId="{6FE81D25-14F9-4FCB-AC33-9ACA349ABA31}" type="sibTrans" cxnId="{8A7D958F-550C-4B63-A52D-01938240611E}">
      <dgm:prSet/>
      <dgm:spPr/>
      <dgm:t>
        <a:bodyPr/>
        <a:lstStyle/>
        <a:p>
          <a:endParaRPr lang="ru-RU"/>
        </a:p>
      </dgm:t>
    </dgm:pt>
    <dgm:pt modelId="{1FA1523C-F105-460E-BC6F-9B07326E47DB}" type="pres">
      <dgm:prSet presAssocID="{6B02DA42-0765-4231-AA5A-25E4B02262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A037D2-9324-4749-83BE-9B0D122D6ED7}" type="pres">
      <dgm:prSet presAssocID="{71BBA31B-968A-4C7C-A989-2E5E2C0B6E7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0D8D60-378B-4B50-9171-EA2D4BC2635E}" type="pres">
      <dgm:prSet presAssocID="{64A97F8F-DFE4-4F90-A39E-32CF03C96AFB}" presName="spacer" presStyleCnt="0"/>
      <dgm:spPr/>
    </dgm:pt>
    <dgm:pt modelId="{C8D61170-5605-4D6D-B7AB-2C5440FFA258}" type="pres">
      <dgm:prSet presAssocID="{75844725-963A-42AC-955C-02601951647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BA53A3-F029-49F2-A720-78C5EE4C70E0}" type="pres">
      <dgm:prSet presAssocID="{0CFA63F5-F2C8-4FBE-80E1-C898C2961EF8}" presName="spacer" presStyleCnt="0"/>
      <dgm:spPr/>
    </dgm:pt>
    <dgm:pt modelId="{B20A0CF7-CDDB-4DF8-8A0B-B80D2ABB69F4}" type="pres">
      <dgm:prSet presAssocID="{4CCDF1E6-3A51-4705-BBD1-F231D9E4EC8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7D958F-550C-4B63-A52D-01938240611E}" srcId="{6B02DA42-0765-4231-AA5A-25E4B022626D}" destId="{4CCDF1E6-3A51-4705-BBD1-F231D9E4EC8F}" srcOrd="2" destOrd="0" parTransId="{5D664FED-FF89-461A-8E85-48F1657B0745}" sibTransId="{6FE81D25-14F9-4FCB-AC33-9ACA349ABA31}"/>
    <dgm:cxn modelId="{DEDFB700-04DC-4F06-9CCA-05D23464068B}" srcId="{6B02DA42-0765-4231-AA5A-25E4B022626D}" destId="{75844725-963A-42AC-955C-02601951647E}" srcOrd="1" destOrd="0" parTransId="{89EF7CCE-5756-4901-9A8C-E8408CB26C7A}" sibTransId="{0CFA63F5-F2C8-4FBE-80E1-C898C2961EF8}"/>
    <dgm:cxn modelId="{76C1CF37-777F-453D-ABFA-1C8861E2F8C1}" srcId="{6B02DA42-0765-4231-AA5A-25E4B022626D}" destId="{71BBA31B-968A-4C7C-A989-2E5E2C0B6E73}" srcOrd="0" destOrd="0" parTransId="{3E68DEFA-926F-4931-A05B-24371514BC5F}" sibTransId="{64A97F8F-DFE4-4F90-A39E-32CF03C96AFB}"/>
    <dgm:cxn modelId="{3BB4C72B-2F9A-47FF-8F3D-902CC831C85B}" type="presOf" srcId="{75844725-963A-42AC-955C-02601951647E}" destId="{C8D61170-5605-4D6D-B7AB-2C5440FFA258}" srcOrd="0" destOrd="0" presId="urn:microsoft.com/office/officeart/2005/8/layout/vList2"/>
    <dgm:cxn modelId="{C2E4401E-416C-4916-9DEE-EC86B3AC01E3}" type="presOf" srcId="{4CCDF1E6-3A51-4705-BBD1-F231D9E4EC8F}" destId="{B20A0CF7-CDDB-4DF8-8A0B-B80D2ABB69F4}" srcOrd="0" destOrd="0" presId="urn:microsoft.com/office/officeart/2005/8/layout/vList2"/>
    <dgm:cxn modelId="{8B515E54-4FFC-4D2A-BA8F-FF6DCBA752A7}" type="presOf" srcId="{71BBA31B-968A-4C7C-A989-2E5E2C0B6E73}" destId="{32A037D2-9324-4749-83BE-9B0D122D6ED7}" srcOrd="0" destOrd="0" presId="urn:microsoft.com/office/officeart/2005/8/layout/vList2"/>
    <dgm:cxn modelId="{C2320D26-1B7B-4310-A997-DAF0A8A00C8A}" type="presOf" srcId="{6B02DA42-0765-4231-AA5A-25E4B022626D}" destId="{1FA1523C-F105-460E-BC6F-9B07326E47DB}" srcOrd="0" destOrd="0" presId="urn:microsoft.com/office/officeart/2005/8/layout/vList2"/>
    <dgm:cxn modelId="{A762FC8F-76D8-4759-B3F0-7BCEB6A4EA9C}" type="presParOf" srcId="{1FA1523C-F105-460E-BC6F-9B07326E47DB}" destId="{32A037D2-9324-4749-83BE-9B0D122D6ED7}" srcOrd="0" destOrd="0" presId="urn:microsoft.com/office/officeart/2005/8/layout/vList2"/>
    <dgm:cxn modelId="{73ED2A64-C815-4F14-B04B-09D1BE6B0116}" type="presParOf" srcId="{1FA1523C-F105-460E-BC6F-9B07326E47DB}" destId="{0D0D8D60-378B-4B50-9171-EA2D4BC2635E}" srcOrd="1" destOrd="0" presId="urn:microsoft.com/office/officeart/2005/8/layout/vList2"/>
    <dgm:cxn modelId="{0DE05624-7172-4B14-A0C2-620724A5BE42}" type="presParOf" srcId="{1FA1523C-F105-460E-BC6F-9B07326E47DB}" destId="{C8D61170-5605-4D6D-B7AB-2C5440FFA258}" srcOrd="2" destOrd="0" presId="urn:microsoft.com/office/officeart/2005/8/layout/vList2"/>
    <dgm:cxn modelId="{0455AB6F-AEDC-4F67-AC99-698E015AF47F}" type="presParOf" srcId="{1FA1523C-F105-460E-BC6F-9B07326E47DB}" destId="{74BA53A3-F029-49F2-A720-78C5EE4C70E0}" srcOrd="3" destOrd="0" presId="urn:microsoft.com/office/officeart/2005/8/layout/vList2"/>
    <dgm:cxn modelId="{2D3B51BD-F970-4712-A7B2-6AE21BAE4433}" type="presParOf" srcId="{1FA1523C-F105-460E-BC6F-9B07326E47DB}" destId="{B20A0CF7-CDDB-4DF8-8A0B-B80D2ABB69F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FAC998C-F604-4F7D-8FE5-8BE70F6A9DD0}" type="doc">
      <dgm:prSet loTypeId="urn:microsoft.com/office/officeart/2005/8/layout/target3" loCatId="relationship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4CE4860C-4DF2-4074-B13D-CC553FBF4FBF}">
      <dgm:prSet/>
      <dgm:spPr/>
      <dgm:t>
        <a:bodyPr/>
        <a:lstStyle/>
        <a:p>
          <a:pPr rtl="0"/>
          <a:r>
            <a:rPr lang="uk-UA" b="1" dirty="0" smtClean="0"/>
            <a:t>Планування на підприємстві може здійснюватися за двома підходами: </a:t>
          </a:r>
          <a:endParaRPr lang="ru-RU" b="1" dirty="0"/>
        </a:p>
      </dgm:t>
    </dgm:pt>
    <dgm:pt modelId="{E4229036-24B7-4418-8D7F-AC571014EB44}" type="parTrans" cxnId="{94A1079C-61C2-4FE6-A176-720F724EC9D6}">
      <dgm:prSet/>
      <dgm:spPr/>
      <dgm:t>
        <a:bodyPr/>
        <a:lstStyle/>
        <a:p>
          <a:endParaRPr lang="ru-RU"/>
        </a:p>
      </dgm:t>
    </dgm:pt>
    <dgm:pt modelId="{3A48B224-3188-4C7A-8DF5-20B5152AED28}" type="sibTrans" cxnId="{94A1079C-61C2-4FE6-A176-720F724EC9D6}">
      <dgm:prSet/>
      <dgm:spPr/>
      <dgm:t>
        <a:bodyPr/>
        <a:lstStyle/>
        <a:p>
          <a:endParaRPr lang="ru-RU"/>
        </a:p>
      </dgm:t>
    </dgm:pt>
    <dgm:pt modelId="{CE00F175-8E03-4B33-AE32-3502327D4FC5}">
      <dgm:prSet/>
      <dgm:spPr/>
      <dgm:t>
        <a:bodyPr/>
        <a:lstStyle/>
        <a:p>
          <a:pPr rtl="0"/>
          <a:r>
            <a:rPr lang="uk-UA" i="1" dirty="0" smtClean="0"/>
            <a:t>ресурсним</a:t>
          </a:r>
          <a:r>
            <a:rPr lang="uk-UA" dirty="0" smtClean="0"/>
            <a:t>, тобто за можливостями, коли складання планів здійснюється на основі внутрішніх ресурсів підприємства, які є в наявності або планується отримати найближчим часом;</a:t>
          </a:r>
          <a:endParaRPr lang="ru-RU" dirty="0"/>
        </a:p>
      </dgm:t>
    </dgm:pt>
    <dgm:pt modelId="{512351F1-2385-4D5A-B626-47BB4035409C}" type="parTrans" cxnId="{98707EFC-288F-48C6-B05C-865F57B65BE9}">
      <dgm:prSet/>
      <dgm:spPr/>
      <dgm:t>
        <a:bodyPr/>
        <a:lstStyle/>
        <a:p>
          <a:endParaRPr lang="ru-RU"/>
        </a:p>
      </dgm:t>
    </dgm:pt>
    <dgm:pt modelId="{7677A2FB-291F-4007-B732-3764697B8EA7}" type="sibTrans" cxnId="{98707EFC-288F-48C6-B05C-865F57B65BE9}">
      <dgm:prSet/>
      <dgm:spPr/>
      <dgm:t>
        <a:bodyPr/>
        <a:lstStyle/>
        <a:p>
          <a:endParaRPr lang="ru-RU"/>
        </a:p>
      </dgm:t>
    </dgm:pt>
    <dgm:pt modelId="{746E2A8C-96A6-4A9D-AA7F-5AF1BB584722}">
      <dgm:prSet/>
      <dgm:spPr/>
      <dgm:t>
        <a:bodyPr/>
        <a:lstStyle/>
        <a:p>
          <a:pPr rtl="0"/>
          <a:r>
            <a:rPr lang="ru-RU" i="1" smtClean="0"/>
            <a:t>цільовим</a:t>
          </a:r>
          <a:r>
            <a:rPr lang="ru-RU" smtClean="0"/>
            <a:t>, тобто за потребами, при якому планування діяльності підприємства та його підрозділів здійснюється шляхом обрання цілей та розробки заходів щодо їх реалізації.</a:t>
          </a:r>
          <a:endParaRPr lang="ru-RU"/>
        </a:p>
      </dgm:t>
    </dgm:pt>
    <dgm:pt modelId="{0B012ECC-1B22-4535-8559-FFAD0817C463}" type="parTrans" cxnId="{2FB789FB-AC44-42C3-B278-598283EF16B9}">
      <dgm:prSet/>
      <dgm:spPr/>
      <dgm:t>
        <a:bodyPr/>
        <a:lstStyle/>
        <a:p>
          <a:endParaRPr lang="ru-RU"/>
        </a:p>
      </dgm:t>
    </dgm:pt>
    <dgm:pt modelId="{6716FC8B-26E8-45C3-91DA-A599F51B96EA}" type="sibTrans" cxnId="{2FB789FB-AC44-42C3-B278-598283EF16B9}">
      <dgm:prSet/>
      <dgm:spPr/>
      <dgm:t>
        <a:bodyPr/>
        <a:lstStyle/>
        <a:p>
          <a:endParaRPr lang="ru-RU"/>
        </a:p>
      </dgm:t>
    </dgm:pt>
    <dgm:pt modelId="{1A843452-1AF6-4192-BFAA-BFDF83D8760B}" type="pres">
      <dgm:prSet presAssocID="{FFAC998C-F604-4F7D-8FE5-8BE70F6A9DD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6B657BAE-B7AC-46F1-B406-0ABF69DA7AC7}" type="pres">
      <dgm:prSet presAssocID="{4CE4860C-4DF2-4074-B13D-CC553FBF4FBF}" presName="circle1" presStyleLbl="node1" presStyleIdx="0" presStyleCnt="3"/>
      <dgm:spPr/>
    </dgm:pt>
    <dgm:pt modelId="{B0C6B322-9B69-475F-AFC3-CDB30B93D2FC}" type="pres">
      <dgm:prSet presAssocID="{4CE4860C-4DF2-4074-B13D-CC553FBF4FBF}" presName="space" presStyleCnt="0"/>
      <dgm:spPr/>
    </dgm:pt>
    <dgm:pt modelId="{D9E2241F-CEEA-4CF0-AA26-FA76785777FB}" type="pres">
      <dgm:prSet presAssocID="{4CE4860C-4DF2-4074-B13D-CC553FBF4FBF}" presName="rect1" presStyleLbl="alignAcc1" presStyleIdx="0" presStyleCnt="3"/>
      <dgm:spPr/>
    </dgm:pt>
    <dgm:pt modelId="{79226E48-3822-417B-9B58-057B9DBBDE83}" type="pres">
      <dgm:prSet presAssocID="{CE00F175-8E03-4B33-AE32-3502327D4FC5}" presName="vertSpace2" presStyleLbl="node1" presStyleIdx="0" presStyleCnt="3"/>
      <dgm:spPr/>
    </dgm:pt>
    <dgm:pt modelId="{73E77AD4-7D58-45E2-8280-B92E6383E149}" type="pres">
      <dgm:prSet presAssocID="{CE00F175-8E03-4B33-AE32-3502327D4FC5}" presName="circle2" presStyleLbl="node1" presStyleIdx="1" presStyleCnt="3"/>
      <dgm:spPr/>
    </dgm:pt>
    <dgm:pt modelId="{A1E3CEDE-F559-4391-9C1A-0B9972D9568C}" type="pres">
      <dgm:prSet presAssocID="{CE00F175-8E03-4B33-AE32-3502327D4FC5}" presName="rect2" presStyleLbl="alignAcc1" presStyleIdx="1" presStyleCnt="3"/>
      <dgm:spPr/>
    </dgm:pt>
    <dgm:pt modelId="{875C2416-4AD0-4249-85E4-EC6DB220ED11}" type="pres">
      <dgm:prSet presAssocID="{746E2A8C-96A6-4A9D-AA7F-5AF1BB584722}" presName="vertSpace3" presStyleLbl="node1" presStyleIdx="1" presStyleCnt="3"/>
      <dgm:spPr/>
    </dgm:pt>
    <dgm:pt modelId="{788C97B5-3865-4ABC-98DF-BA511604B7FF}" type="pres">
      <dgm:prSet presAssocID="{746E2A8C-96A6-4A9D-AA7F-5AF1BB584722}" presName="circle3" presStyleLbl="node1" presStyleIdx="2" presStyleCnt="3"/>
      <dgm:spPr/>
    </dgm:pt>
    <dgm:pt modelId="{6D26B7D9-9BA8-4EEA-8D3F-2815D7596467}" type="pres">
      <dgm:prSet presAssocID="{746E2A8C-96A6-4A9D-AA7F-5AF1BB584722}" presName="rect3" presStyleLbl="alignAcc1" presStyleIdx="2" presStyleCnt="3"/>
      <dgm:spPr/>
    </dgm:pt>
    <dgm:pt modelId="{AD53C900-A89A-4DA7-B286-8F0A8C122A1D}" type="pres">
      <dgm:prSet presAssocID="{4CE4860C-4DF2-4074-B13D-CC553FBF4FBF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48979BE0-8EB2-49FD-9E8C-F7A1A3B61ABB}" type="pres">
      <dgm:prSet presAssocID="{CE00F175-8E03-4B33-AE32-3502327D4FC5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56D03EC4-C2E6-4940-A2E3-807F24530BA3}" type="pres">
      <dgm:prSet presAssocID="{746E2A8C-96A6-4A9D-AA7F-5AF1BB584722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D253DA98-B0CE-4A59-9A5E-A56D2A04BF15}" type="presOf" srcId="{746E2A8C-96A6-4A9D-AA7F-5AF1BB584722}" destId="{56D03EC4-C2E6-4940-A2E3-807F24530BA3}" srcOrd="1" destOrd="0" presId="urn:microsoft.com/office/officeart/2005/8/layout/target3"/>
    <dgm:cxn modelId="{F0A06B23-EF8C-467D-9829-0CCB9E3541D4}" type="presOf" srcId="{4CE4860C-4DF2-4074-B13D-CC553FBF4FBF}" destId="{D9E2241F-CEEA-4CF0-AA26-FA76785777FB}" srcOrd="0" destOrd="0" presId="urn:microsoft.com/office/officeart/2005/8/layout/target3"/>
    <dgm:cxn modelId="{57DBD31F-F8B2-416F-B1E8-724D8EBB7B23}" type="presOf" srcId="{CE00F175-8E03-4B33-AE32-3502327D4FC5}" destId="{A1E3CEDE-F559-4391-9C1A-0B9972D9568C}" srcOrd="0" destOrd="0" presId="urn:microsoft.com/office/officeart/2005/8/layout/target3"/>
    <dgm:cxn modelId="{334D5B9D-CBD4-44CC-9834-B11DF4051CF1}" type="presOf" srcId="{4CE4860C-4DF2-4074-B13D-CC553FBF4FBF}" destId="{AD53C900-A89A-4DA7-B286-8F0A8C122A1D}" srcOrd="1" destOrd="0" presId="urn:microsoft.com/office/officeart/2005/8/layout/target3"/>
    <dgm:cxn modelId="{E60DB938-09FA-471B-939A-405131BCA6FD}" type="presOf" srcId="{CE00F175-8E03-4B33-AE32-3502327D4FC5}" destId="{48979BE0-8EB2-49FD-9E8C-F7A1A3B61ABB}" srcOrd="1" destOrd="0" presId="urn:microsoft.com/office/officeart/2005/8/layout/target3"/>
    <dgm:cxn modelId="{98707EFC-288F-48C6-B05C-865F57B65BE9}" srcId="{FFAC998C-F604-4F7D-8FE5-8BE70F6A9DD0}" destId="{CE00F175-8E03-4B33-AE32-3502327D4FC5}" srcOrd="1" destOrd="0" parTransId="{512351F1-2385-4D5A-B626-47BB4035409C}" sibTransId="{7677A2FB-291F-4007-B732-3764697B8EA7}"/>
    <dgm:cxn modelId="{5FB8CC1B-4A1A-4FE3-A3FB-E6F25F32E0E3}" type="presOf" srcId="{FFAC998C-F604-4F7D-8FE5-8BE70F6A9DD0}" destId="{1A843452-1AF6-4192-BFAA-BFDF83D8760B}" srcOrd="0" destOrd="0" presId="urn:microsoft.com/office/officeart/2005/8/layout/target3"/>
    <dgm:cxn modelId="{94A1079C-61C2-4FE6-A176-720F724EC9D6}" srcId="{FFAC998C-F604-4F7D-8FE5-8BE70F6A9DD0}" destId="{4CE4860C-4DF2-4074-B13D-CC553FBF4FBF}" srcOrd="0" destOrd="0" parTransId="{E4229036-24B7-4418-8D7F-AC571014EB44}" sibTransId="{3A48B224-3188-4C7A-8DF5-20B5152AED28}"/>
    <dgm:cxn modelId="{2FB789FB-AC44-42C3-B278-598283EF16B9}" srcId="{FFAC998C-F604-4F7D-8FE5-8BE70F6A9DD0}" destId="{746E2A8C-96A6-4A9D-AA7F-5AF1BB584722}" srcOrd="2" destOrd="0" parTransId="{0B012ECC-1B22-4535-8559-FFAD0817C463}" sibTransId="{6716FC8B-26E8-45C3-91DA-A599F51B96EA}"/>
    <dgm:cxn modelId="{7EB65BF3-515F-4226-8EE7-4DB92779FE1C}" type="presOf" srcId="{746E2A8C-96A6-4A9D-AA7F-5AF1BB584722}" destId="{6D26B7D9-9BA8-4EEA-8D3F-2815D7596467}" srcOrd="0" destOrd="0" presId="urn:microsoft.com/office/officeart/2005/8/layout/target3"/>
    <dgm:cxn modelId="{855EFD90-ED3D-4B9C-831C-88004B0A8B22}" type="presParOf" srcId="{1A843452-1AF6-4192-BFAA-BFDF83D8760B}" destId="{6B657BAE-B7AC-46F1-B406-0ABF69DA7AC7}" srcOrd="0" destOrd="0" presId="urn:microsoft.com/office/officeart/2005/8/layout/target3"/>
    <dgm:cxn modelId="{15FEB9CB-79FE-4364-A194-3D4130AAD89F}" type="presParOf" srcId="{1A843452-1AF6-4192-BFAA-BFDF83D8760B}" destId="{B0C6B322-9B69-475F-AFC3-CDB30B93D2FC}" srcOrd="1" destOrd="0" presId="urn:microsoft.com/office/officeart/2005/8/layout/target3"/>
    <dgm:cxn modelId="{39FBA37B-53D3-403D-8D3D-65D0DEF52440}" type="presParOf" srcId="{1A843452-1AF6-4192-BFAA-BFDF83D8760B}" destId="{D9E2241F-CEEA-4CF0-AA26-FA76785777FB}" srcOrd="2" destOrd="0" presId="urn:microsoft.com/office/officeart/2005/8/layout/target3"/>
    <dgm:cxn modelId="{96E22331-7141-4B7C-9A86-BB2FFEECDF70}" type="presParOf" srcId="{1A843452-1AF6-4192-BFAA-BFDF83D8760B}" destId="{79226E48-3822-417B-9B58-057B9DBBDE83}" srcOrd="3" destOrd="0" presId="urn:microsoft.com/office/officeart/2005/8/layout/target3"/>
    <dgm:cxn modelId="{FA87503D-A2FC-42FC-8CB4-784B1C986540}" type="presParOf" srcId="{1A843452-1AF6-4192-BFAA-BFDF83D8760B}" destId="{73E77AD4-7D58-45E2-8280-B92E6383E149}" srcOrd="4" destOrd="0" presId="urn:microsoft.com/office/officeart/2005/8/layout/target3"/>
    <dgm:cxn modelId="{C88A9720-B018-47E4-90E7-339F9411A031}" type="presParOf" srcId="{1A843452-1AF6-4192-BFAA-BFDF83D8760B}" destId="{A1E3CEDE-F559-4391-9C1A-0B9972D9568C}" srcOrd="5" destOrd="0" presId="urn:microsoft.com/office/officeart/2005/8/layout/target3"/>
    <dgm:cxn modelId="{B8ECE7C8-331E-4D0A-91BA-B84B83565CF7}" type="presParOf" srcId="{1A843452-1AF6-4192-BFAA-BFDF83D8760B}" destId="{875C2416-4AD0-4249-85E4-EC6DB220ED11}" srcOrd="6" destOrd="0" presId="urn:microsoft.com/office/officeart/2005/8/layout/target3"/>
    <dgm:cxn modelId="{6A55DEB7-5A80-4089-8EA1-1CBF6468EE29}" type="presParOf" srcId="{1A843452-1AF6-4192-BFAA-BFDF83D8760B}" destId="{788C97B5-3865-4ABC-98DF-BA511604B7FF}" srcOrd="7" destOrd="0" presId="urn:microsoft.com/office/officeart/2005/8/layout/target3"/>
    <dgm:cxn modelId="{198885C3-8DFA-4E65-A032-AD8F7D2F633C}" type="presParOf" srcId="{1A843452-1AF6-4192-BFAA-BFDF83D8760B}" destId="{6D26B7D9-9BA8-4EEA-8D3F-2815D7596467}" srcOrd="8" destOrd="0" presId="urn:microsoft.com/office/officeart/2005/8/layout/target3"/>
    <dgm:cxn modelId="{9083D575-627C-4DC2-A8FA-75A36A1F7D1D}" type="presParOf" srcId="{1A843452-1AF6-4192-BFAA-BFDF83D8760B}" destId="{AD53C900-A89A-4DA7-B286-8F0A8C122A1D}" srcOrd="9" destOrd="0" presId="urn:microsoft.com/office/officeart/2005/8/layout/target3"/>
    <dgm:cxn modelId="{0480F3A8-5499-49F2-923F-5E62AB04CF81}" type="presParOf" srcId="{1A843452-1AF6-4192-BFAA-BFDF83D8760B}" destId="{48979BE0-8EB2-49FD-9E8C-F7A1A3B61ABB}" srcOrd="10" destOrd="0" presId="urn:microsoft.com/office/officeart/2005/8/layout/target3"/>
    <dgm:cxn modelId="{0DDC2ED1-84EA-4C97-8AF9-EA6E3E7E0978}" type="presParOf" srcId="{1A843452-1AF6-4192-BFAA-BFDF83D8760B}" destId="{56D03EC4-C2E6-4940-A2E3-807F24530BA3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A388DF5-695B-44C1-A081-1DF51B2D56A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7E65DD1-982C-4D76-970E-0A881FE6491F}">
      <dgm:prSet custT="1"/>
      <dgm:spPr/>
      <dgm:t>
        <a:bodyPr/>
        <a:lstStyle/>
        <a:p>
          <a:pPr rtl="0"/>
          <a:r>
            <a:rPr lang="uk-UA" sz="2500" b="1" i="1" dirty="0" smtClean="0"/>
            <a:t>Метод екстраполяції</a:t>
          </a:r>
          <a:r>
            <a:rPr lang="uk-UA" sz="2500" dirty="0" smtClean="0"/>
            <a:t> полягає в тому, що величина планових показників розраховується на основі їх динаміки, що склалася в попередні періоди. </a:t>
          </a:r>
          <a:endParaRPr lang="ru-RU" sz="2500" dirty="0"/>
        </a:p>
      </dgm:t>
    </dgm:pt>
    <dgm:pt modelId="{8E40E7DC-FDE5-4330-857E-4875E2AEC2D1}" type="parTrans" cxnId="{557ABA71-4FB3-4473-98FF-5035A993A4C0}">
      <dgm:prSet/>
      <dgm:spPr/>
      <dgm:t>
        <a:bodyPr/>
        <a:lstStyle/>
        <a:p>
          <a:endParaRPr lang="ru-RU"/>
        </a:p>
      </dgm:t>
    </dgm:pt>
    <dgm:pt modelId="{B12F3499-9AFA-43F8-BDA0-0918B793C59A}" type="sibTrans" cxnId="{557ABA71-4FB3-4473-98FF-5035A993A4C0}">
      <dgm:prSet/>
      <dgm:spPr/>
      <dgm:t>
        <a:bodyPr/>
        <a:lstStyle/>
        <a:p>
          <a:endParaRPr lang="ru-RU"/>
        </a:p>
      </dgm:t>
    </dgm:pt>
    <dgm:pt modelId="{FED3F3C8-C341-4525-B019-EC22B4C1A8A8}">
      <dgm:prSet/>
      <dgm:spPr/>
      <dgm:t>
        <a:bodyPr/>
        <a:lstStyle/>
        <a:p>
          <a:pPr rtl="0"/>
          <a:r>
            <a:rPr lang="uk-UA" smtClean="0"/>
            <a:t>В даному випадку планові показники обчислюються шляхом корегування фактичних величин, отриманих в базовому періоді, на середній відсоток їх зміни. </a:t>
          </a:r>
          <a:endParaRPr lang="ru-RU"/>
        </a:p>
      </dgm:t>
    </dgm:pt>
    <dgm:pt modelId="{9F936BD4-14DF-4C1A-9CA8-8DD2499D8E36}" type="parTrans" cxnId="{0A8F5AAD-60A6-4ED2-B83A-D451BBE4209D}">
      <dgm:prSet/>
      <dgm:spPr/>
      <dgm:t>
        <a:bodyPr/>
        <a:lstStyle/>
        <a:p>
          <a:endParaRPr lang="ru-RU"/>
        </a:p>
      </dgm:t>
    </dgm:pt>
    <dgm:pt modelId="{B9FF7E1E-6E49-400E-B2CD-3B9A52CEF2A7}" type="sibTrans" cxnId="{0A8F5AAD-60A6-4ED2-B83A-D451BBE4209D}">
      <dgm:prSet/>
      <dgm:spPr/>
      <dgm:t>
        <a:bodyPr/>
        <a:lstStyle/>
        <a:p>
          <a:endParaRPr lang="ru-RU"/>
        </a:p>
      </dgm:t>
    </dgm:pt>
    <dgm:pt modelId="{8D0CBB6E-1F1C-46BA-8F40-7F59432409EE}">
      <dgm:prSet/>
      <dgm:spPr/>
      <dgm:t>
        <a:bodyPr/>
        <a:lstStyle/>
        <a:p>
          <a:pPr rtl="0"/>
          <a:r>
            <a:rPr lang="uk-UA" smtClean="0"/>
            <a:t>При цьому темпи змін показника або приймаються такими ж, які склалися у минулому, або уточнюються працівниками планового відділу на підставі власного досвіду та інтуїції.</a:t>
          </a:r>
          <a:endParaRPr lang="ru-RU"/>
        </a:p>
      </dgm:t>
    </dgm:pt>
    <dgm:pt modelId="{B62275DB-3A63-4A62-8B0F-B421AB59C826}" type="parTrans" cxnId="{46F7E7C2-4814-4683-8A88-247206247DFC}">
      <dgm:prSet/>
      <dgm:spPr/>
      <dgm:t>
        <a:bodyPr/>
        <a:lstStyle/>
        <a:p>
          <a:endParaRPr lang="ru-RU"/>
        </a:p>
      </dgm:t>
    </dgm:pt>
    <dgm:pt modelId="{B3DE24E7-AE31-4F6F-8CBA-2DFFDD11740D}" type="sibTrans" cxnId="{46F7E7C2-4814-4683-8A88-247206247DFC}">
      <dgm:prSet/>
      <dgm:spPr/>
      <dgm:t>
        <a:bodyPr/>
        <a:lstStyle/>
        <a:p>
          <a:endParaRPr lang="ru-RU"/>
        </a:p>
      </dgm:t>
    </dgm:pt>
    <dgm:pt modelId="{95BDB883-F4EA-470E-A25A-87822A767997}" type="pres">
      <dgm:prSet presAssocID="{1A388DF5-695B-44C1-A081-1DF51B2D56A7}" presName="linear" presStyleCnt="0">
        <dgm:presLayoutVars>
          <dgm:animLvl val="lvl"/>
          <dgm:resizeHandles val="exact"/>
        </dgm:presLayoutVars>
      </dgm:prSet>
      <dgm:spPr/>
    </dgm:pt>
    <dgm:pt modelId="{B8E7B551-B8FD-46D0-9F08-4CA1143F8D55}" type="pres">
      <dgm:prSet presAssocID="{87E65DD1-982C-4D76-970E-0A881FE6491F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6EDFB39-F3B7-4B38-9B02-3C5A7BA145AA}" type="pres">
      <dgm:prSet presAssocID="{87E65DD1-982C-4D76-970E-0A881FE6491F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6F7E7C2-4814-4683-8A88-247206247DFC}" srcId="{87E65DD1-982C-4D76-970E-0A881FE6491F}" destId="{8D0CBB6E-1F1C-46BA-8F40-7F59432409EE}" srcOrd="1" destOrd="0" parTransId="{B62275DB-3A63-4A62-8B0F-B421AB59C826}" sibTransId="{B3DE24E7-AE31-4F6F-8CBA-2DFFDD11740D}"/>
    <dgm:cxn modelId="{557ABA71-4FB3-4473-98FF-5035A993A4C0}" srcId="{1A388DF5-695B-44C1-A081-1DF51B2D56A7}" destId="{87E65DD1-982C-4D76-970E-0A881FE6491F}" srcOrd="0" destOrd="0" parTransId="{8E40E7DC-FDE5-4330-857E-4875E2AEC2D1}" sibTransId="{B12F3499-9AFA-43F8-BDA0-0918B793C59A}"/>
    <dgm:cxn modelId="{91288422-78B5-4F56-A5F7-C9B3F4C8798C}" type="presOf" srcId="{1A388DF5-695B-44C1-A081-1DF51B2D56A7}" destId="{95BDB883-F4EA-470E-A25A-87822A767997}" srcOrd="0" destOrd="0" presId="urn:microsoft.com/office/officeart/2005/8/layout/vList2"/>
    <dgm:cxn modelId="{0A8F5AAD-60A6-4ED2-B83A-D451BBE4209D}" srcId="{87E65DD1-982C-4D76-970E-0A881FE6491F}" destId="{FED3F3C8-C341-4525-B019-EC22B4C1A8A8}" srcOrd="0" destOrd="0" parTransId="{9F936BD4-14DF-4C1A-9CA8-8DD2499D8E36}" sibTransId="{B9FF7E1E-6E49-400E-B2CD-3B9A52CEF2A7}"/>
    <dgm:cxn modelId="{106C07C8-F2C1-437D-948F-650579BEA2F9}" type="presOf" srcId="{8D0CBB6E-1F1C-46BA-8F40-7F59432409EE}" destId="{66EDFB39-F3B7-4B38-9B02-3C5A7BA145AA}" srcOrd="0" destOrd="1" presId="urn:microsoft.com/office/officeart/2005/8/layout/vList2"/>
    <dgm:cxn modelId="{FB025B88-8D60-4AEC-A890-6A0AE5C82650}" type="presOf" srcId="{87E65DD1-982C-4D76-970E-0A881FE6491F}" destId="{B8E7B551-B8FD-46D0-9F08-4CA1143F8D55}" srcOrd="0" destOrd="0" presId="urn:microsoft.com/office/officeart/2005/8/layout/vList2"/>
    <dgm:cxn modelId="{3D3515C4-44C6-4F62-8EF5-0A60E9FC485A}" type="presOf" srcId="{FED3F3C8-C341-4525-B019-EC22B4C1A8A8}" destId="{66EDFB39-F3B7-4B38-9B02-3C5A7BA145AA}" srcOrd="0" destOrd="0" presId="urn:microsoft.com/office/officeart/2005/8/layout/vList2"/>
    <dgm:cxn modelId="{171FC3B3-1846-4212-8034-DCEA53C853E4}" type="presParOf" srcId="{95BDB883-F4EA-470E-A25A-87822A767997}" destId="{B8E7B551-B8FD-46D0-9F08-4CA1143F8D55}" srcOrd="0" destOrd="0" presId="urn:microsoft.com/office/officeart/2005/8/layout/vList2"/>
    <dgm:cxn modelId="{3FCB8200-CB57-4687-94F7-C7AA8B448701}" type="presParOf" srcId="{95BDB883-F4EA-470E-A25A-87822A767997}" destId="{66EDFB39-F3B7-4B38-9B02-3C5A7BA145A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B6D4F98-0AD4-44CD-BE64-FF7B38AA3550}" type="doc">
      <dgm:prSet loTypeId="urn:microsoft.com/office/officeart/2005/8/layout/hierarchy3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46186B5-3722-4F3E-B6A7-D5A330E6A470}">
      <dgm:prSet/>
      <dgm:spPr/>
      <dgm:t>
        <a:bodyPr/>
        <a:lstStyle/>
        <a:p>
          <a:pPr rtl="0"/>
          <a:r>
            <a:rPr lang="uk-UA" b="1" i="1" smtClean="0"/>
            <a:t>Пофакторний метод </a:t>
          </a:r>
          <a:r>
            <a:rPr lang="uk-UA" smtClean="0"/>
            <a:t>передбачає корегування фактичних показників базисного періоду шляхом розрахунку їх зміни під впливом різних чинників. </a:t>
          </a:r>
          <a:endParaRPr lang="ru-RU"/>
        </a:p>
      </dgm:t>
    </dgm:pt>
    <dgm:pt modelId="{588BCA33-E8BD-4615-B887-0637965F5306}" type="parTrans" cxnId="{6EB0300C-DB05-4FE6-B6A2-A548D6277158}">
      <dgm:prSet/>
      <dgm:spPr/>
      <dgm:t>
        <a:bodyPr/>
        <a:lstStyle/>
        <a:p>
          <a:endParaRPr lang="ru-RU"/>
        </a:p>
      </dgm:t>
    </dgm:pt>
    <dgm:pt modelId="{C6AF0442-67D5-4D1A-A2DB-344C3752BC8C}" type="sibTrans" cxnId="{6EB0300C-DB05-4FE6-B6A2-A548D6277158}">
      <dgm:prSet/>
      <dgm:spPr/>
      <dgm:t>
        <a:bodyPr/>
        <a:lstStyle/>
        <a:p>
          <a:endParaRPr lang="ru-RU"/>
        </a:p>
      </dgm:t>
    </dgm:pt>
    <dgm:pt modelId="{A29025BF-A123-4B65-BE7D-99185204B6EB}">
      <dgm:prSet/>
      <dgm:spPr/>
      <dgm:t>
        <a:bodyPr/>
        <a:lstStyle/>
        <a:p>
          <a:pPr rtl="0"/>
          <a:r>
            <a:rPr lang="uk-UA" dirty="0" smtClean="0"/>
            <a:t>В практиці традиційного техніко-економічного планування на вітчизняних підприємствах </a:t>
          </a:r>
          <a:r>
            <a:rPr lang="uk-UA" dirty="0" err="1" smtClean="0"/>
            <a:t>пофакторні</a:t>
          </a:r>
          <a:r>
            <a:rPr lang="uk-UA" dirty="0" smtClean="0"/>
            <a:t> розрахунки здійснювалися в процесі розробки планів по підвищенню продуктивності праці та зниженню собівартості продукції. </a:t>
          </a:r>
          <a:endParaRPr lang="ru-RU" dirty="0"/>
        </a:p>
      </dgm:t>
    </dgm:pt>
    <dgm:pt modelId="{B216C985-6913-4400-8D63-3E29D154BA6D}" type="parTrans" cxnId="{19D54B69-16BA-44C9-BB7A-A0E497F4267E}">
      <dgm:prSet/>
      <dgm:spPr/>
      <dgm:t>
        <a:bodyPr/>
        <a:lstStyle/>
        <a:p>
          <a:endParaRPr lang="ru-RU"/>
        </a:p>
      </dgm:t>
    </dgm:pt>
    <dgm:pt modelId="{F5F82598-ADB9-4841-B6C0-8FA5F0498D52}" type="sibTrans" cxnId="{19D54B69-16BA-44C9-BB7A-A0E497F4267E}">
      <dgm:prSet/>
      <dgm:spPr/>
      <dgm:t>
        <a:bodyPr/>
        <a:lstStyle/>
        <a:p>
          <a:endParaRPr lang="ru-RU"/>
        </a:p>
      </dgm:t>
    </dgm:pt>
    <dgm:pt modelId="{BBE8BA2B-A925-4D25-96AE-87454CBAEDA8}" type="pres">
      <dgm:prSet presAssocID="{8B6D4F98-0AD4-44CD-BE64-FF7B38AA355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9AA304E-9038-4C5D-A25A-C46DDF00317A}" type="pres">
      <dgm:prSet presAssocID="{146186B5-3722-4F3E-B6A7-D5A330E6A470}" presName="root" presStyleCnt="0"/>
      <dgm:spPr/>
    </dgm:pt>
    <dgm:pt modelId="{E443FAD5-395C-4FBF-9F09-F80351B2CDF4}" type="pres">
      <dgm:prSet presAssocID="{146186B5-3722-4F3E-B6A7-D5A330E6A470}" presName="rootComposite" presStyleCnt="0"/>
      <dgm:spPr/>
    </dgm:pt>
    <dgm:pt modelId="{6343C05C-9ADE-41D8-80EE-5A12E93D6FA9}" type="pres">
      <dgm:prSet presAssocID="{146186B5-3722-4F3E-B6A7-D5A330E6A470}" presName="rootText" presStyleLbl="node1" presStyleIdx="0" presStyleCnt="1" custScaleX="167613"/>
      <dgm:spPr/>
    </dgm:pt>
    <dgm:pt modelId="{FF89C0E1-0721-46A0-8E28-1023599E208E}" type="pres">
      <dgm:prSet presAssocID="{146186B5-3722-4F3E-B6A7-D5A330E6A470}" presName="rootConnector" presStyleLbl="node1" presStyleIdx="0" presStyleCnt="1"/>
      <dgm:spPr/>
    </dgm:pt>
    <dgm:pt modelId="{E10F81A2-717F-4428-ABC1-0FB9395CCB7D}" type="pres">
      <dgm:prSet presAssocID="{146186B5-3722-4F3E-B6A7-D5A330E6A470}" presName="childShape" presStyleCnt="0"/>
      <dgm:spPr/>
    </dgm:pt>
    <dgm:pt modelId="{9F56E607-A20D-411A-A9DC-315AD848C9C5}" type="pres">
      <dgm:prSet presAssocID="{B216C985-6913-4400-8D63-3E29D154BA6D}" presName="Name13" presStyleLbl="parChTrans1D2" presStyleIdx="0" presStyleCnt="1"/>
      <dgm:spPr/>
    </dgm:pt>
    <dgm:pt modelId="{72692699-8C4A-422B-B17C-13145E6B6A33}" type="pres">
      <dgm:prSet presAssocID="{A29025BF-A123-4B65-BE7D-99185204B6EB}" presName="childText" presStyleLbl="bgAcc1" presStyleIdx="0" presStyleCnt="1" custScaleX="193716">
        <dgm:presLayoutVars>
          <dgm:bulletEnabled val="1"/>
        </dgm:presLayoutVars>
      </dgm:prSet>
      <dgm:spPr/>
    </dgm:pt>
  </dgm:ptLst>
  <dgm:cxnLst>
    <dgm:cxn modelId="{26914F12-8E41-492E-B357-E4792FD431AF}" type="presOf" srcId="{146186B5-3722-4F3E-B6A7-D5A330E6A470}" destId="{FF89C0E1-0721-46A0-8E28-1023599E208E}" srcOrd="1" destOrd="0" presId="urn:microsoft.com/office/officeart/2005/8/layout/hierarchy3"/>
    <dgm:cxn modelId="{A31FB16A-0E00-41BE-86AB-98646B1C1E0A}" type="presOf" srcId="{8B6D4F98-0AD4-44CD-BE64-FF7B38AA3550}" destId="{BBE8BA2B-A925-4D25-96AE-87454CBAEDA8}" srcOrd="0" destOrd="0" presId="urn:microsoft.com/office/officeart/2005/8/layout/hierarchy3"/>
    <dgm:cxn modelId="{B0A9D452-5DA4-46B2-BFA1-64993A91FE7F}" type="presOf" srcId="{146186B5-3722-4F3E-B6A7-D5A330E6A470}" destId="{6343C05C-9ADE-41D8-80EE-5A12E93D6FA9}" srcOrd="0" destOrd="0" presId="urn:microsoft.com/office/officeart/2005/8/layout/hierarchy3"/>
    <dgm:cxn modelId="{A6461CD5-EB7C-4250-A3E8-4EDBDE4C08B6}" type="presOf" srcId="{A29025BF-A123-4B65-BE7D-99185204B6EB}" destId="{72692699-8C4A-422B-B17C-13145E6B6A33}" srcOrd="0" destOrd="0" presId="urn:microsoft.com/office/officeart/2005/8/layout/hierarchy3"/>
    <dgm:cxn modelId="{19D54B69-16BA-44C9-BB7A-A0E497F4267E}" srcId="{146186B5-3722-4F3E-B6A7-D5A330E6A470}" destId="{A29025BF-A123-4B65-BE7D-99185204B6EB}" srcOrd="0" destOrd="0" parTransId="{B216C985-6913-4400-8D63-3E29D154BA6D}" sibTransId="{F5F82598-ADB9-4841-B6C0-8FA5F0498D52}"/>
    <dgm:cxn modelId="{A014AFF1-29AA-43ED-A73E-D2CF80DF5D4F}" type="presOf" srcId="{B216C985-6913-4400-8D63-3E29D154BA6D}" destId="{9F56E607-A20D-411A-A9DC-315AD848C9C5}" srcOrd="0" destOrd="0" presId="urn:microsoft.com/office/officeart/2005/8/layout/hierarchy3"/>
    <dgm:cxn modelId="{6EB0300C-DB05-4FE6-B6A2-A548D6277158}" srcId="{8B6D4F98-0AD4-44CD-BE64-FF7B38AA3550}" destId="{146186B5-3722-4F3E-B6A7-D5A330E6A470}" srcOrd="0" destOrd="0" parTransId="{588BCA33-E8BD-4615-B887-0637965F5306}" sibTransId="{C6AF0442-67D5-4D1A-A2DB-344C3752BC8C}"/>
    <dgm:cxn modelId="{7E67BA1E-222B-41B8-A2E2-B291A8F6FA6D}" type="presParOf" srcId="{BBE8BA2B-A925-4D25-96AE-87454CBAEDA8}" destId="{E9AA304E-9038-4C5D-A25A-C46DDF00317A}" srcOrd="0" destOrd="0" presId="urn:microsoft.com/office/officeart/2005/8/layout/hierarchy3"/>
    <dgm:cxn modelId="{1EBDDDAC-44E4-469B-867F-A123DE7F440F}" type="presParOf" srcId="{E9AA304E-9038-4C5D-A25A-C46DDF00317A}" destId="{E443FAD5-395C-4FBF-9F09-F80351B2CDF4}" srcOrd="0" destOrd="0" presId="urn:microsoft.com/office/officeart/2005/8/layout/hierarchy3"/>
    <dgm:cxn modelId="{3B0E76F1-543C-475F-BDF4-6CC9C8F7CF3C}" type="presParOf" srcId="{E443FAD5-395C-4FBF-9F09-F80351B2CDF4}" destId="{6343C05C-9ADE-41D8-80EE-5A12E93D6FA9}" srcOrd="0" destOrd="0" presId="urn:microsoft.com/office/officeart/2005/8/layout/hierarchy3"/>
    <dgm:cxn modelId="{36ECC722-04DC-459C-A286-64CCF912BD5F}" type="presParOf" srcId="{E443FAD5-395C-4FBF-9F09-F80351B2CDF4}" destId="{FF89C0E1-0721-46A0-8E28-1023599E208E}" srcOrd="1" destOrd="0" presId="urn:microsoft.com/office/officeart/2005/8/layout/hierarchy3"/>
    <dgm:cxn modelId="{FE2844F0-8393-4BDA-AEF6-0FEC97BA3AC7}" type="presParOf" srcId="{E9AA304E-9038-4C5D-A25A-C46DDF00317A}" destId="{E10F81A2-717F-4428-ABC1-0FB9395CCB7D}" srcOrd="1" destOrd="0" presId="urn:microsoft.com/office/officeart/2005/8/layout/hierarchy3"/>
    <dgm:cxn modelId="{C98827CD-8B8E-4F57-9F8B-725424D2BEAC}" type="presParOf" srcId="{E10F81A2-717F-4428-ABC1-0FB9395CCB7D}" destId="{9F56E607-A20D-411A-A9DC-315AD848C9C5}" srcOrd="0" destOrd="0" presId="urn:microsoft.com/office/officeart/2005/8/layout/hierarchy3"/>
    <dgm:cxn modelId="{032A2621-1193-4A4C-935A-BB5A90ABF717}" type="presParOf" srcId="{E10F81A2-717F-4428-ABC1-0FB9395CCB7D}" destId="{72692699-8C4A-422B-B17C-13145E6B6A3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1F3535D-C455-4B0A-B1D5-FFD874BE8F4C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185DE96F-174E-4196-A18E-BB49C3448BE4}">
      <dgm:prSet/>
      <dgm:spPr/>
      <dgm:t>
        <a:bodyPr/>
        <a:lstStyle/>
        <a:p>
          <a:pPr algn="l" rtl="0"/>
          <a:r>
            <a:rPr lang="uk-UA" dirty="0" smtClean="0"/>
            <a:t>Відповідно до </a:t>
          </a:r>
          <a:r>
            <a:rPr lang="uk-UA" b="1" i="1" dirty="0" smtClean="0"/>
            <a:t>нормативного методу</a:t>
          </a:r>
          <a:r>
            <a:rPr lang="uk-UA" dirty="0" smtClean="0"/>
            <a:t>, планові показники розраховуються на основі встановлених норм і нормативів.</a:t>
          </a:r>
          <a:endParaRPr lang="ru-RU" dirty="0"/>
        </a:p>
      </dgm:t>
    </dgm:pt>
    <dgm:pt modelId="{A680E42C-0206-40A6-9E13-D151E4F6AB6D}" type="parTrans" cxnId="{FAF26BB7-A0D2-4170-B3F8-BE59CE7E36F8}">
      <dgm:prSet/>
      <dgm:spPr/>
      <dgm:t>
        <a:bodyPr/>
        <a:lstStyle/>
        <a:p>
          <a:endParaRPr lang="ru-RU"/>
        </a:p>
      </dgm:t>
    </dgm:pt>
    <dgm:pt modelId="{1C128AEB-3382-41CD-8E21-E9D54CD2D642}" type="sibTrans" cxnId="{FAF26BB7-A0D2-4170-B3F8-BE59CE7E36F8}">
      <dgm:prSet/>
      <dgm:spPr/>
      <dgm:t>
        <a:bodyPr/>
        <a:lstStyle/>
        <a:p>
          <a:endParaRPr lang="ru-RU"/>
        </a:p>
      </dgm:t>
    </dgm:pt>
    <dgm:pt modelId="{DD56D347-CCD3-437F-9F7B-BC94E6F792B9}">
      <dgm:prSet/>
      <dgm:spPr/>
      <dgm:t>
        <a:bodyPr/>
        <a:lstStyle/>
        <a:p>
          <a:pPr rtl="0"/>
          <a:r>
            <a:rPr lang="uk-UA" smtClean="0"/>
            <a:t>Нормативний метод планування доцільно використовувати в процесах з нормованим залученням ресурсів (сировини і матеріалів, палива і енергії, устаткування тощо). </a:t>
          </a:r>
          <a:endParaRPr lang="ru-RU"/>
        </a:p>
      </dgm:t>
    </dgm:pt>
    <dgm:pt modelId="{00EBD96F-997C-4395-94FE-6368B8EF0B61}" type="parTrans" cxnId="{E1A5EB22-76F1-42C8-B1C5-FE8BD165D06D}">
      <dgm:prSet/>
      <dgm:spPr/>
      <dgm:t>
        <a:bodyPr/>
        <a:lstStyle/>
        <a:p>
          <a:endParaRPr lang="ru-RU"/>
        </a:p>
      </dgm:t>
    </dgm:pt>
    <dgm:pt modelId="{32CE22B1-A6EF-411D-A991-C758D66EB01E}" type="sibTrans" cxnId="{E1A5EB22-76F1-42C8-B1C5-FE8BD165D06D}">
      <dgm:prSet/>
      <dgm:spPr/>
      <dgm:t>
        <a:bodyPr/>
        <a:lstStyle/>
        <a:p>
          <a:endParaRPr lang="ru-RU"/>
        </a:p>
      </dgm:t>
    </dgm:pt>
    <dgm:pt modelId="{249C53B3-3689-4127-B5A6-CC33C0C53BCE}">
      <dgm:prSet/>
      <dgm:spPr/>
      <dgm:t>
        <a:bodyPr/>
        <a:lstStyle/>
        <a:p>
          <a:pPr rtl="0"/>
          <a:r>
            <a:rPr lang="uk-UA" smtClean="0"/>
            <a:t>Для використання нормативного методу необхідна налагоджена нормативна база, інтегрована з системою бухгалтерського обліку.</a:t>
          </a:r>
          <a:endParaRPr lang="ru-RU"/>
        </a:p>
      </dgm:t>
    </dgm:pt>
    <dgm:pt modelId="{6F129525-8AB1-40D6-BA0A-3EFE7F111CB9}" type="parTrans" cxnId="{C03202FA-949A-4F70-BD2D-D3C5C5660D7B}">
      <dgm:prSet/>
      <dgm:spPr/>
      <dgm:t>
        <a:bodyPr/>
        <a:lstStyle/>
        <a:p>
          <a:endParaRPr lang="ru-RU"/>
        </a:p>
      </dgm:t>
    </dgm:pt>
    <dgm:pt modelId="{9EA7BB51-5079-4D25-A686-686562C0A9B2}" type="sibTrans" cxnId="{C03202FA-949A-4F70-BD2D-D3C5C5660D7B}">
      <dgm:prSet/>
      <dgm:spPr/>
      <dgm:t>
        <a:bodyPr/>
        <a:lstStyle/>
        <a:p>
          <a:endParaRPr lang="ru-RU"/>
        </a:p>
      </dgm:t>
    </dgm:pt>
    <dgm:pt modelId="{067B641E-EA25-4C5F-B941-791B4B178D54}" type="pres">
      <dgm:prSet presAssocID="{61F3535D-C455-4B0A-B1D5-FFD874BE8F4C}" presName="Name0" presStyleCnt="0">
        <dgm:presLayoutVars>
          <dgm:dir/>
          <dgm:animLvl val="lvl"/>
          <dgm:resizeHandles val="exact"/>
        </dgm:presLayoutVars>
      </dgm:prSet>
      <dgm:spPr/>
    </dgm:pt>
    <dgm:pt modelId="{5CEEBA4E-1943-4D2E-8799-EDC11DED6E55}" type="pres">
      <dgm:prSet presAssocID="{185DE96F-174E-4196-A18E-BB49C3448BE4}" presName="composite" presStyleCnt="0"/>
      <dgm:spPr/>
    </dgm:pt>
    <dgm:pt modelId="{44228EAE-23C5-4738-A020-F6A938F6A0ED}" type="pres">
      <dgm:prSet presAssocID="{185DE96F-174E-4196-A18E-BB49C3448BE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959A563C-7266-4E43-BCA0-B84240A6AD51}" type="pres">
      <dgm:prSet presAssocID="{185DE96F-174E-4196-A18E-BB49C3448BE4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2E7C4B5C-AB96-4A89-B68A-EA20CA7C34F0}" type="presOf" srcId="{185DE96F-174E-4196-A18E-BB49C3448BE4}" destId="{44228EAE-23C5-4738-A020-F6A938F6A0ED}" srcOrd="0" destOrd="0" presId="urn:microsoft.com/office/officeart/2005/8/layout/hList1"/>
    <dgm:cxn modelId="{FAF26BB7-A0D2-4170-B3F8-BE59CE7E36F8}" srcId="{61F3535D-C455-4B0A-B1D5-FFD874BE8F4C}" destId="{185DE96F-174E-4196-A18E-BB49C3448BE4}" srcOrd="0" destOrd="0" parTransId="{A680E42C-0206-40A6-9E13-D151E4F6AB6D}" sibTransId="{1C128AEB-3382-41CD-8E21-E9D54CD2D642}"/>
    <dgm:cxn modelId="{525B4DCF-5599-4F1C-89F5-0A9951FCE559}" type="presOf" srcId="{249C53B3-3689-4127-B5A6-CC33C0C53BCE}" destId="{959A563C-7266-4E43-BCA0-B84240A6AD51}" srcOrd="0" destOrd="1" presId="urn:microsoft.com/office/officeart/2005/8/layout/hList1"/>
    <dgm:cxn modelId="{E1A5EB22-76F1-42C8-B1C5-FE8BD165D06D}" srcId="{185DE96F-174E-4196-A18E-BB49C3448BE4}" destId="{DD56D347-CCD3-437F-9F7B-BC94E6F792B9}" srcOrd="0" destOrd="0" parTransId="{00EBD96F-997C-4395-94FE-6368B8EF0B61}" sibTransId="{32CE22B1-A6EF-411D-A991-C758D66EB01E}"/>
    <dgm:cxn modelId="{C03202FA-949A-4F70-BD2D-D3C5C5660D7B}" srcId="{185DE96F-174E-4196-A18E-BB49C3448BE4}" destId="{249C53B3-3689-4127-B5A6-CC33C0C53BCE}" srcOrd="1" destOrd="0" parTransId="{6F129525-8AB1-40D6-BA0A-3EFE7F111CB9}" sibTransId="{9EA7BB51-5079-4D25-A686-686562C0A9B2}"/>
    <dgm:cxn modelId="{2CE0C0FA-FBE8-4B81-AF5A-4BE7CC6CB59B}" type="presOf" srcId="{61F3535D-C455-4B0A-B1D5-FFD874BE8F4C}" destId="{067B641E-EA25-4C5F-B941-791B4B178D54}" srcOrd="0" destOrd="0" presId="urn:microsoft.com/office/officeart/2005/8/layout/hList1"/>
    <dgm:cxn modelId="{36AEF630-5E00-4426-A835-073CA072803B}" type="presOf" srcId="{DD56D347-CCD3-437F-9F7B-BC94E6F792B9}" destId="{959A563C-7266-4E43-BCA0-B84240A6AD51}" srcOrd="0" destOrd="0" presId="urn:microsoft.com/office/officeart/2005/8/layout/hList1"/>
    <dgm:cxn modelId="{97FFA447-0927-4B08-8F83-863F0E459669}" type="presParOf" srcId="{067B641E-EA25-4C5F-B941-791B4B178D54}" destId="{5CEEBA4E-1943-4D2E-8799-EDC11DED6E55}" srcOrd="0" destOrd="0" presId="urn:microsoft.com/office/officeart/2005/8/layout/hList1"/>
    <dgm:cxn modelId="{6C51BDDA-0DCB-4B6F-9383-115AADF482D9}" type="presParOf" srcId="{5CEEBA4E-1943-4D2E-8799-EDC11DED6E55}" destId="{44228EAE-23C5-4738-A020-F6A938F6A0ED}" srcOrd="0" destOrd="0" presId="urn:microsoft.com/office/officeart/2005/8/layout/hList1"/>
    <dgm:cxn modelId="{87C994DA-BFB7-4584-90E5-96BC298F923D}" type="presParOf" srcId="{5CEEBA4E-1943-4D2E-8799-EDC11DED6E55}" destId="{959A563C-7266-4E43-BCA0-B84240A6AD5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70853A5-52DE-43D9-B96A-1421A935BF7A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FB7AC3F-A427-4A2B-AA33-375847D2F4D5}">
      <dgm:prSet custT="1"/>
      <dgm:spPr/>
      <dgm:t>
        <a:bodyPr/>
        <a:lstStyle/>
        <a:p>
          <a:pPr rtl="0"/>
          <a:r>
            <a:rPr lang="uk-UA" sz="2400" smtClean="0"/>
            <a:t>Технологія планування передбачає регламентацію строків, необхідного змісту, вимог до послідовності процедур складання різних розділів плану, а також регулювання механізму взаємодії виробничих підрозділів, функціональних органів і планових служб при складанні плану.</a:t>
          </a:r>
          <a:endParaRPr lang="ru-RU" sz="2400"/>
        </a:p>
      </dgm:t>
    </dgm:pt>
    <dgm:pt modelId="{CD8FBA2D-7AF6-4E71-B910-58E5110E6E82}" type="parTrans" cxnId="{B16A01C3-DB90-48E4-B2ED-C42382B0DF6B}">
      <dgm:prSet/>
      <dgm:spPr/>
      <dgm:t>
        <a:bodyPr/>
        <a:lstStyle/>
        <a:p>
          <a:endParaRPr lang="ru-RU"/>
        </a:p>
      </dgm:t>
    </dgm:pt>
    <dgm:pt modelId="{BC13AE96-F9B3-430B-B813-CBE48BCF73A9}" type="sibTrans" cxnId="{B16A01C3-DB90-48E4-B2ED-C42382B0DF6B}">
      <dgm:prSet/>
      <dgm:spPr/>
      <dgm:t>
        <a:bodyPr/>
        <a:lstStyle/>
        <a:p>
          <a:endParaRPr lang="ru-RU"/>
        </a:p>
      </dgm:t>
    </dgm:pt>
    <dgm:pt modelId="{D281A54C-67FC-4217-B093-1E59E56DE8A0}" type="pres">
      <dgm:prSet presAssocID="{A70853A5-52DE-43D9-B96A-1421A935BF7A}" presName="Name0" presStyleCnt="0">
        <dgm:presLayoutVars>
          <dgm:dir/>
          <dgm:animLvl val="lvl"/>
          <dgm:resizeHandles val="exact"/>
        </dgm:presLayoutVars>
      </dgm:prSet>
      <dgm:spPr/>
    </dgm:pt>
    <dgm:pt modelId="{576B71FC-1D39-4B6B-8457-D41DB154C599}" type="pres">
      <dgm:prSet presAssocID="{BFB7AC3F-A427-4A2B-AA33-375847D2F4D5}" presName="linNode" presStyleCnt="0"/>
      <dgm:spPr/>
    </dgm:pt>
    <dgm:pt modelId="{50E02D2A-D697-4E1A-87D5-6092ED391309}" type="pres">
      <dgm:prSet presAssocID="{BFB7AC3F-A427-4A2B-AA33-375847D2F4D5}" presName="parentText" presStyleLbl="node1" presStyleIdx="0" presStyleCnt="1" custScaleX="216036" custScaleY="89547">
        <dgm:presLayoutVars>
          <dgm:chMax val="1"/>
          <dgm:bulletEnabled val="1"/>
        </dgm:presLayoutVars>
      </dgm:prSet>
      <dgm:spPr/>
    </dgm:pt>
  </dgm:ptLst>
  <dgm:cxnLst>
    <dgm:cxn modelId="{B16A01C3-DB90-48E4-B2ED-C42382B0DF6B}" srcId="{A70853A5-52DE-43D9-B96A-1421A935BF7A}" destId="{BFB7AC3F-A427-4A2B-AA33-375847D2F4D5}" srcOrd="0" destOrd="0" parTransId="{CD8FBA2D-7AF6-4E71-B910-58E5110E6E82}" sibTransId="{BC13AE96-F9B3-430B-B813-CBE48BCF73A9}"/>
    <dgm:cxn modelId="{069888F0-5A94-4C90-AF13-695E92927CB8}" type="presOf" srcId="{BFB7AC3F-A427-4A2B-AA33-375847D2F4D5}" destId="{50E02D2A-D697-4E1A-87D5-6092ED391309}" srcOrd="0" destOrd="0" presId="urn:microsoft.com/office/officeart/2005/8/layout/vList5"/>
    <dgm:cxn modelId="{68F57219-EED7-4BAD-B64E-3CDBDE485FEC}" type="presOf" srcId="{A70853A5-52DE-43D9-B96A-1421A935BF7A}" destId="{D281A54C-67FC-4217-B093-1E59E56DE8A0}" srcOrd="0" destOrd="0" presId="urn:microsoft.com/office/officeart/2005/8/layout/vList5"/>
    <dgm:cxn modelId="{9E315E28-E157-476C-952C-1E3A983FF112}" type="presParOf" srcId="{D281A54C-67FC-4217-B093-1E59E56DE8A0}" destId="{576B71FC-1D39-4B6B-8457-D41DB154C599}" srcOrd="0" destOrd="0" presId="urn:microsoft.com/office/officeart/2005/8/layout/vList5"/>
    <dgm:cxn modelId="{A6A6111E-628C-48C5-BB0E-9DD131258457}" type="presParOf" srcId="{576B71FC-1D39-4B6B-8457-D41DB154C599}" destId="{50E02D2A-D697-4E1A-87D5-6092ED39130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7534ADF-A273-49D0-9044-65576125D5D1}" type="doc">
      <dgm:prSet loTypeId="urn:microsoft.com/office/officeart/2005/8/layout/process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CA18B35-66E1-41D7-864E-636D6AD2AD6F}">
      <dgm:prSet custT="1"/>
      <dgm:spPr/>
      <dgm:t>
        <a:bodyPr/>
        <a:lstStyle/>
        <a:p>
          <a:pPr rtl="0"/>
          <a:r>
            <a:rPr lang="uk-UA" sz="2000" b="1" i="1" dirty="0" smtClean="0"/>
            <a:t>Інформаційна база планування</a:t>
          </a:r>
          <a:r>
            <a:rPr lang="uk-UA" sz="2000" dirty="0" smtClean="0"/>
            <a:t> – це сукупність систематизованих за певними ознаками даних, які використовуються для розробки планів на різних рівнях управління підприємством.</a:t>
          </a:r>
          <a:endParaRPr lang="ru-RU" sz="2000" dirty="0"/>
        </a:p>
      </dgm:t>
    </dgm:pt>
    <dgm:pt modelId="{C33C7A62-A92E-4787-BB3B-E5BD84AD6474}" type="parTrans" cxnId="{3B7E18BD-D9A0-4F26-AE5D-5A10AC4CC480}">
      <dgm:prSet/>
      <dgm:spPr/>
      <dgm:t>
        <a:bodyPr/>
        <a:lstStyle/>
        <a:p>
          <a:endParaRPr lang="ru-RU" sz="2400"/>
        </a:p>
      </dgm:t>
    </dgm:pt>
    <dgm:pt modelId="{2D6F18B3-6157-4F10-A9FD-834ED38F54DB}" type="sibTrans" cxnId="{3B7E18BD-D9A0-4F26-AE5D-5A10AC4CC480}">
      <dgm:prSet custT="1"/>
      <dgm:spPr/>
      <dgm:t>
        <a:bodyPr/>
        <a:lstStyle/>
        <a:p>
          <a:endParaRPr lang="ru-RU" sz="2400"/>
        </a:p>
      </dgm:t>
    </dgm:pt>
    <dgm:pt modelId="{1A625F2C-B61D-412D-94C6-660782AEEABE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pPr rtl="0"/>
          <a:r>
            <a:rPr lang="uk-UA" sz="2000" dirty="0" smtClean="0"/>
            <a:t>До інформаційних даних належать показники, ліміти, економічні нормативи, відображені у формі, придатній для передачі й обробки за допомогою різних арифметичних та логічних операцій і які складають систему техніко-економічної інформації </a:t>
          </a:r>
          <a:endParaRPr lang="uk-UA" sz="2000" dirty="0"/>
        </a:p>
      </dgm:t>
    </dgm:pt>
    <dgm:pt modelId="{59550684-334F-480D-A3A6-125B6F28C362}" type="parTrans" cxnId="{8B6B7ADA-9A24-4CC5-91DF-8D127F99E3D3}">
      <dgm:prSet/>
      <dgm:spPr/>
      <dgm:t>
        <a:bodyPr/>
        <a:lstStyle/>
        <a:p>
          <a:endParaRPr lang="ru-RU" sz="2400"/>
        </a:p>
      </dgm:t>
    </dgm:pt>
    <dgm:pt modelId="{16A035BA-D5EE-4C18-AA34-B90D834E4A02}" type="sibTrans" cxnId="{8B6B7ADA-9A24-4CC5-91DF-8D127F99E3D3}">
      <dgm:prSet/>
      <dgm:spPr/>
      <dgm:t>
        <a:bodyPr/>
        <a:lstStyle/>
        <a:p>
          <a:endParaRPr lang="ru-RU" sz="2400"/>
        </a:p>
      </dgm:t>
    </dgm:pt>
    <dgm:pt modelId="{F9731A54-CB80-4741-A7B3-EB0C0C42D11F}" type="pres">
      <dgm:prSet presAssocID="{C7534ADF-A273-49D0-9044-65576125D5D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4F4EAB-FA83-4BD4-B095-096C8E4BEB9D}" type="pres">
      <dgm:prSet presAssocID="{FCA18B35-66E1-41D7-864E-636D6AD2AD6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69D16-25BF-4A00-AF64-32EA35AAA925}" type="pres">
      <dgm:prSet presAssocID="{2D6F18B3-6157-4F10-A9FD-834ED38F54DB}" presName="sibTrans" presStyleLbl="sibTrans2D1" presStyleIdx="0" presStyleCnt="1"/>
      <dgm:spPr/>
      <dgm:t>
        <a:bodyPr/>
        <a:lstStyle/>
        <a:p>
          <a:endParaRPr lang="ru-RU"/>
        </a:p>
      </dgm:t>
    </dgm:pt>
    <dgm:pt modelId="{A7758B21-B2DA-4542-8952-EE769712D21A}" type="pres">
      <dgm:prSet presAssocID="{2D6F18B3-6157-4F10-A9FD-834ED38F54DB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80BBD2CA-CA0F-4130-94CF-205FAB0F6222}" type="pres">
      <dgm:prSet presAssocID="{1A625F2C-B61D-412D-94C6-660782AEEAB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89EFA8-3860-4E7E-84C7-86D702987A7E}" type="presOf" srcId="{FCA18B35-66E1-41D7-864E-636D6AD2AD6F}" destId="{2C4F4EAB-FA83-4BD4-B095-096C8E4BEB9D}" srcOrd="0" destOrd="0" presId="urn:microsoft.com/office/officeart/2005/8/layout/process2"/>
    <dgm:cxn modelId="{3B7E18BD-D9A0-4F26-AE5D-5A10AC4CC480}" srcId="{C7534ADF-A273-49D0-9044-65576125D5D1}" destId="{FCA18B35-66E1-41D7-864E-636D6AD2AD6F}" srcOrd="0" destOrd="0" parTransId="{C33C7A62-A92E-4787-BB3B-E5BD84AD6474}" sibTransId="{2D6F18B3-6157-4F10-A9FD-834ED38F54DB}"/>
    <dgm:cxn modelId="{8B6B7ADA-9A24-4CC5-91DF-8D127F99E3D3}" srcId="{C7534ADF-A273-49D0-9044-65576125D5D1}" destId="{1A625F2C-B61D-412D-94C6-660782AEEABE}" srcOrd="1" destOrd="0" parTransId="{59550684-334F-480D-A3A6-125B6F28C362}" sibTransId="{16A035BA-D5EE-4C18-AA34-B90D834E4A02}"/>
    <dgm:cxn modelId="{82313E25-5522-4DBC-8C86-19E4CE1B1D0C}" type="presOf" srcId="{2D6F18B3-6157-4F10-A9FD-834ED38F54DB}" destId="{A7758B21-B2DA-4542-8952-EE769712D21A}" srcOrd="1" destOrd="0" presId="urn:microsoft.com/office/officeart/2005/8/layout/process2"/>
    <dgm:cxn modelId="{08AD08AB-2B3E-4A14-BB89-82F99F658614}" type="presOf" srcId="{2D6F18B3-6157-4F10-A9FD-834ED38F54DB}" destId="{2EA69D16-25BF-4A00-AF64-32EA35AAA925}" srcOrd="0" destOrd="0" presId="urn:microsoft.com/office/officeart/2005/8/layout/process2"/>
    <dgm:cxn modelId="{16DDF747-4B6C-435F-93EE-5BE9E61581EC}" type="presOf" srcId="{C7534ADF-A273-49D0-9044-65576125D5D1}" destId="{F9731A54-CB80-4741-A7B3-EB0C0C42D11F}" srcOrd="0" destOrd="0" presId="urn:microsoft.com/office/officeart/2005/8/layout/process2"/>
    <dgm:cxn modelId="{FE6D77FF-2CB1-4B64-A07B-0329678D25CD}" type="presOf" srcId="{1A625F2C-B61D-412D-94C6-660782AEEABE}" destId="{80BBD2CA-CA0F-4130-94CF-205FAB0F6222}" srcOrd="0" destOrd="0" presId="urn:microsoft.com/office/officeart/2005/8/layout/process2"/>
    <dgm:cxn modelId="{86054006-E700-4DF3-A801-C7AFC846F701}" type="presParOf" srcId="{F9731A54-CB80-4741-A7B3-EB0C0C42D11F}" destId="{2C4F4EAB-FA83-4BD4-B095-096C8E4BEB9D}" srcOrd="0" destOrd="0" presId="urn:microsoft.com/office/officeart/2005/8/layout/process2"/>
    <dgm:cxn modelId="{4953B2FB-D5E0-4E49-978D-7790AC58C49E}" type="presParOf" srcId="{F9731A54-CB80-4741-A7B3-EB0C0C42D11F}" destId="{2EA69D16-25BF-4A00-AF64-32EA35AAA925}" srcOrd="1" destOrd="0" presId="urn:microsoft.com/office/officeart/2005/8/layout/process2"/>
    <dgm:cxn modelId="{DE6E72C4-53FD-4CF2-9533-3FD96330664D}" type="presParOf" srcId="{2EA69D16-25BF-4A00-AF64-32EA35AAA925}" destId="{A7758B21-B2DA-4542-8952-EE769712D21A}" srcOrd="0" destOrd="0" presId="urn:microsoft.com/office/officeart/2005/8/layout/process2"/>
    <dgm:cxn modelId="{25925FA1-4210-48EA-BCF0-1135AA330827}" type="presParOf" srcId="{F9731A54-CB80-4741-A7B3-EB0C0C42D11F}" destId="{80BBD2CA-CA0F-4130-94CF-205FAB0F6222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B844FF3-0E00-4E95-AD1A-64ED8D320459}" type="doc">
      <dgm:prSet loTypeId="urn:microsoft.com/office/officeart/2005/8/layout/default#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F01F041-E81A-4002-BA31-99B21B54C453}">
      <dgm:prSet custT="1"/>
      <dgm:spPr/>
      <dgm:t>
        <a:bodyPr/>
        <a:lstStyle/>
        <a:p>
          <a:pPr rtl="0"/>
          <a:r>
            <a:rPr lang="uk-UA" sz="2200" b="1" i="1" dirty="0" smtClean="0">
              <a:solidFill>
                <a:schemeClr val="bg1"/>
              </a:solidFill>
            </a:rPr>
            <a:t>Нормативна база планування – </a:t>
          </a:r>
          <a:r>
            <a:rPr lang="uk-UA" sz="2200" dirty="0" smtClean="0">
              <a:solidFill>
                <a:schemeClr val="bg1"/>
              </a:solidFill>
            </a:rPr>
            <a:t>це сукупність даних нормативного та довідкового характеру, систематизованих за видами ресурсів та функціональними завданнями, і, зокрема, база техніко-економічних норм і нормативів.</a:t>
          </a:r>
          <a:endParaRPr lang="ru-RU" sz="2200" dirty="0">
            <a:solidFill>
              <a:schemeClr val="bg1"/>
            </a:solidFill>
          </a:endParaRPr>
        </a:p>
      </dgm:t>
    </dgm:pt>
    <dgm:pt modelId="{ABEBEED2-A669-4A0B-A50B-D72094987890}" type="parTrans" cxnId="{DE2199DE-66CA-467D-947B-6019D60FF353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46E591CA-E15F-4C71-AA1E-C4C980378DAE}" type="sibTrans" cxnId="{DE2199DE-66CA-467D-947B-6019D60FF353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99BA4442-1075-4625-A24E-B89F513B5BEC}">
      <dgm:prSet custT="1"/>
      <dgm:spPr/>
      <dgm:t>
        <a:bodyPr/>
        <a:lstStyle/>
        <a:p>
          <a:pPr rtl="0"/>
          <a:r>
            <a:rPr lang="uk-UA" sz="1900" b="1" i="1" dirty="0" smtClean="0">
              <a:solidFill>
                <a:schemeClr val="bg1"/>
              </a:solidFill>
            </a:rPr>
            <a:t>Норма</a:t>
          </a:r>
          <a:r>
            <a:rPr lang="uk-UA" sz="1900" dirty="0" smtClean="0">
              <a:solidFill>
                <a:schemeClr val="bg1"/>
              </a:solidFill>
            </a:rPr>
            <a:t> – це максимально припустима величина абсолютних витрат сировини, матеріалів, палива, енергії, праці для виготовлення одиниці продукції, виконання робіт, надання послуг у конкретних виробничо-технічних умовах.</a:t>
          </a:r>
          <a:endParaRPr lang="ru-RU" sz="1900" dirty="0">
            <a:solidFill>
              <a:schemeClr val="bg1"/>
            </a:solidFill>
          </a:endParaRPr>
        </a:p>
      </dgm:t>
    </dgm:pt>
    <dgm:pt modelId="{E0E31A50-7DB9-4099-9234-B5A5D84093DC}" type="parTrans" cxnId="{9B62B454-360D-46FC-8B1B-812E53682C18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C8C5596C-2F4A-4DB1-8E4C-E04C8228E7C9}" type="sibTrans" cxnId="{9B62B454-360D-46FC-8B1B-812E53682C18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C5A1064F-EAAF-434D-8DF7-67688D729615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pPr rtl="0"/>
          <a:r>
            <a:rPr lang="uk-UA" b="1" i="1" dirty="0" smtClean="0">
              <a:solidFill>
                <a:schemeClr val="bg1"/>
              </a:solidFill>
            </a:rPr>
            <a:t>Нормативи </a:t>
          </a:r>
          <a:r>
            <a:rPr lang="uk-UA" dirty="0" smtClean="0">
              <a:solidFill>
                <a:schemeClr val="bg1"/>
              </a:solidFill>
            </a:rPr>
            <a:t>– це відносні показники, які визначають витрати ресурсів по відношенню до певної базової величини (наприклад, при плануванні додаткової заробітної плати її розмір встановлюють у відсотках до основної). </a:t>
          </a:r>
          <a:r>
            <a:rPr lang="ru-RU" dirty="0" smtClean="0">
              <a:solidFill>
                <a:schemeClr val="bg1"/>
              </a:solidFill>
            </a:rPr>
            <a:t> </a:t>
          </a:r>
          <a:endParaRPr lang="ru-RU" dirty="0">
            <a:solidFill>
              <a:schemeClr val="bg1"/>
            </a:solidFill>
          </a:endParaRPr>
        </a:p>
      </dgm:t>
    </dgm:pt>
    <dgm:pt modelId="{CED7B95B-7EA1-4091-9B88-97AC20FF5A1C}" type="parTrans" cxnId="{1C0384A4-40F4-4E51-B1B1-14C1F8E4DA00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7763D061-E2D6-4D0A-AD24-543E3CF1BE81}" type="sibTrans" cxnId="{1C0384A4-40F4-4E51-B1B1-14C1F8E4DA00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FCF72E1-2B2C-47B8-92AF-7CBEC254B050}" type="pres">
      <dgm:prSet presAssocID="{2B844FF3-0E00-4E95-AD1A-64ED8D32045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1BD5DC-C3CF-4160-92FD-5D9372F5C354}" type="pres">
      <dgm:prSet presAssocID="{7F01F041-E81A-4002-BA31-99B21B54C453}" presName="node" presStyleLbl="node1" presStyleIdx="0" presStyleCnt="3" custScaleX="156036" custScaleY="76468" custLinFactNeighborX="-1184" custLinFactNeighborY="-1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D5AB8-28D1-40DF-A7AA-36FA858B0D41}" type="pres">
      <dgm:prSet presAssocID="{46E591CA-E15F-4C71-AA1E-C4C980378DAE}" presName="sibTrans" presStyleCnt="0"/>
      <dgm:spPr/>
    </dgm:pt>
    <dgm:pt modelId="{CA5E0878-BC79-478C-8559-A4018F52AA84}" type="pres">
      <dgm:prSet presAssocID="{99BA4442-1075-4625-A24E-B89F513B5BEC}" presName="node" presStyleLbl="node1" presStyleIdx="1" presStyleCnt="3" custLinFactNeighborX="-218" custLinFactNeighborY="-11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8E18B9-6A15-4C0B-AF73-2D4BD215B9ED}" type="pres">
      <dgm:prSet presAssocID="{C8C5596C-2F4A-4DB1-8E4C-E04C8228E7C9}" presName="sibTrans" presStyleCnt="0"/>
      <dgm:spPr/>
    </dgm:pt>
    <dgm:pt modelId="{49E28483-D313-4FA9-A5AE-ECD5BFAAEFE3}" type="pres">
      <dgm:prSet presAssocID="{C5A1064F-EAAF-434D-8DF7-67688D729615}" presName="node" presStyleLbl="node1" presStyleIdx="2" presStyleCnt="3" custLinFactNeighborX="52850" custLinFactNeighborY="-11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62B454-360D-46FC-8B1B-812E53682C18}" srcId="{2B844FF3-0E00-4E95-AD1A-64ED8D320459}" destId="{99BA4442-1075-4625-A24E-B89F513B5BEC}" srcOrd="1" destOrd="0" parTransId="{E0E31A50-7DB9-4099-9234-B5A5D84093DC}" sibTransId="{C8C5596C-2F4A-4DB1-8E4C-E04C8228E7C9}"/>
    <dgm:cxn modelId="{54555326-CB65-43F1-84CF-34210B2B20F5}" type="presOf" srcId="{C5A1064F-EAAF-434D-8DF7-67688D729615}" destId="{49E28483-D313-4FA9-A5AE-ECD5BFAAEFE3}" srcOrd="0" destOrd="0" presId="urn:microsoft.com/office/officeart/2005/8/layout/default#2"/>
    <dgm:cxn modelId="{90175A89-9A0E-4894-8B6B-9C4DBDAE5487}" type="presOf" srcId="{2B844FF3-0E00-4E95-AD1A-64ED8D320459}" destId="{6FCF72E1-2B2C-47B8-92AF-7CBEC254B050}" srcOrd="0" destOrd="0" presId="urn:microsoft.com/office/officeart/2005/8/layout/default#2"/>
    <dgm:cxn modelId="{DE2199DE-66CA-467D-947B-6019D60FF353}" srcId="{2B844FF3-0E00-4E95-AD1A-64ED8D320459}" destId="{7F01F041-E81A-4002-BA31-99B21B54C453}" srcOrd="0" destOrd="0" parTransId="{ABEBEED2-A669-4A0B-A50B-D72094987890}" sibTransId="{46E591CA-E15F-4C71-AA1E-C4C980378DAE}"/>
    <dgm:cxn modelId="{81B03246-8F3E-4944-AC06-AC81512EDEE7}" type="presOf" srcId="{7F01F041-E81A-4002-BA31-99B21B54C453}" destId="{271BD5DC-C3CF-4160-92FD-5D9372F5C354}" srcOrd="0" destOrd="0" presId="urn:microsoft.com/office/officeart/2005/8/layout/default#2"/>
    <dgm:cxn modelId="{1C0384A4-40F4-4E51-B1B1-14C1F8E4DA00}" srcId="{2B844FF3-0E00-4E95-AD1A-64ED8D320459}" destId="{C5A1064F-EAAF-434D-8DF7-67688D729615}" srcOrd="2" destOrd="0" parTransId="{CED7B95B-7EA1-4091-9B88-97AC20FF5A1C}" sibTransId="{7763D061-E2D6-4D0A-AD24-543E3CF1BE81}"/>
    <dgm:cxn modelId="{E381AEE1-C714-4C6E-9C11-89F88518C7B3}" type="presOf" srcId="{99BA4442-1075-4625-A24E-B89F513B5BEC}" destId="{CA5E0878-BC79-478C-8559-A4018F52AA84}" srcOrd="0" destOrd="0" presId="urn:microsoft.com/office/officeart/2005/8/layout/default#2"/>
    <dgm:cxn modelId="{D24C2D78-E86E-4B19-83E0-E3BC16C00A91}" type="presParOf" srcId="{6FCF72E1-2B2C-47B8-92AF-7CBEC254B050}" destId="{271BD5DC-C3CF-4160-92FD-5D9372F5C354}" srcOrd="0" destOrd="0" presId="urn:microsoft.com/office/officeart/2005/8/layout/default#2"/>
    <dgm:cxn modelId="{8921EACE-F853-44BD-90BA-C28315E9376A}" type="presParOf" srcId="{6FCF72E1-2B2C-47B8-92AF-7CBEC254B050}" destId="{0A0D5AB8-28D1-40DF-A7AA-36FA858B0D41}" srcOrd="1" destOrd="0" presId="urn:microsoft.com/office/officeart/2005/8/layout/default#2"/>
    <dgm:cxn modelId="{7DFEEE14-4FCD-44D2-B924-170C53B70DFD}" type="presParOf" srcId="{6FCF72E1-2B2C-47B8-92AF-7CBEC254B050}" destId="{CA5E0878-BC79-478C-8559-A4018F52AA84}" srcOrd="2" destOrd="0" presId="urn:microsoft.com/office/officeart/2005/8/layout/default#2"/>
    <dgm:cxn modelId="{BDFA2915-91AE-4A2A-9DFD-8852806BE1AE}" type="presParOf" srcId="{6FCF72E1-2B2C-47B8-92AF-7CBEC254B050}" destId="{528E18B9-6A15-4C0B-AF73-2D4BD215B9ED}" srcOrd="3" destOrd="0" presId="urn:microsoft.com/office/officeart/2005/8/layout/default#2"/>
    <dgm:cxn modelId="{A0BCCB37-DAB9-483D-A924-D9814F231DBD}" type="presParOf" srcId="{6FCF72E1-2B2C-47B8-92AF-7CBEC254B050}" destId="{49E28483-D313-4FA9-A5AE-ECD5BFAAEFE3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735E0AE-18F1-46A5-8CA8-E372C04FE59C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008D7A0-EDD1-4DD8-BE31-B307345C8ED2}">
      <dgm:prSet custT="1"/>
      <dgm:spPr/>
      <dgm:t>
        <a:bodyPr/>
        <a:lstStyle/>
        <a:p>
          <a:pPr rtl="0"/>
          <a:r>
            <a:rPr lang="uk-UA" sz="1800" b="1" i="1" baseline="0" dirty="0" smtClean="0"/>
            <a:t>Система планування</a:t>
          </a:r>
          <a:r>
            <a:rPr lang="uk-UA" sz="1800" baseline="0" dirty="0" smtClean="0"/>
            <a:t> – це орієнтована на ціль сукупність процесів планування і контролю по відношенню до конкретних об'єктів, між якими існують специфічні зв'язки (структури процесів і планів).</a:t>
          </a:r>
          <a:endParaRPr lang="ru-RU" sz="1800" dirty="0"/>
        </a:p>
      </dgm:t>
    </dgm:pt>
    <dgm:pt modelId="{8D6AE2A6-A598-4C3D-9990-47323E9D3406}" type="parTrans" cxnId="{05122821-6C24-47DD-A089-7C6CBE054EE8}">
      <dgm:prSet/>
      <dgm:spPr/>
      <dgm:t>
        <a:bodyPr/>
        <a:lstStyle/>
        <a:p>
          <a:endParaRPr lang="ru-RU" sz="2000"/>
        </a:p>
      </dgm:t>
    </dgm:pt>
    <dgm:pt modelId="{0FF193E6-0522-4DFA-9E53-8D86D1354B61}" type="sibTrans" cxnId="{05122821-6C24-47DD-A089-7C6CBE054EE8}">
      <dgm:prSet/>
      <dgm:spPr/>
      <dgm:t>
        <a:bodyPr/>
        <a:lstStyle/>
        <a:p>
          <a:endParaRPr lang="ru-RU" sz="2000"/>
        </a:p>
      </dgm:t>
    </dgm:pt>
    <dgm:pt modelId="{11754887-D2C3-443D-9A5C-5202E1E4A0EA}">
      <dgm:prSet custT="1"/>
      <dgm:spPr/>
      <dgm:t>
        <a:bodyPr/>
        <a:lstStyle/>
        <a:p>
          <a:pPr rtl="0"/>
          <a:r>
            <a:rPr lang="uk-UA" sz="1800" baseline="0" dirty="0" smtClean="0"/>
            <a:t>Система планів повинна відповідати певним вимогам. Вона завжди має специфічну структуру, обумовлену предметом планування.</a:t>
          </a:r>
          <a:endParaRPr lang="ru-RU" sz="1800" baseline="0" dirty="0"/>
        </a:p>
      </dgm:t>
    </dgm:pt>
    <dgm:pt modelId="{453F68D2-3BC2-4686-9C82-F4EAE7EE7E64}" type="parTrans" cxnId="{2073BFD2-69FB-4FBD-8E68-B858CDB1A84F}">
      <dgm:prSet/>
      <dgm:spPr/>
      <dgm:t>
        <a:bodyPr/>
        <a:lstStyle/>
        <a:p>
          <a:endParaRPr lang="ru-RU" sz="2000"/>
        </a:p>
      </dgm:t>
    </dgm:pt>
    <dgm:pt modelId="{7ED30C9E-8301-4C8F-84AA-96BA8F129858}" type="sibTrans" cxnId="{2073BFD2-69FB-4FBD-8E68-B858CDB1A84F}">
      <dgm:prSet/>
      <dgm:spPr/>
      <dgm:t>
        <a:bodyPr/>
        <a:lstStyle/>
        <a:p>
          <a:endParaRPr lang="ru-RU" sz="2000"/>
        </a:p>
      </dgm:t>
    </dgm:pt>
    <dgm:pt modelId="{91F520F9-59A1-4119-BCC1-1D4045D4F840}">
      <dgm:prSet custT="1"/>
      <dgm:spPr/>
      <dgm:t>
        <a:bodyPr/>
        <a:lstStyle/>
        <a:p>
          <a:pPr rtl="0"/>
          <a:r>
            <a:rPr lang="ru-RU" sz="1800" b="0" dirty="0" smtClean="0"/>
            <a:t>На </a:t>
          </a:r>
          <a:r>
            <a:rPr lang="ru-RU" sz="1800" b="0" dirty="0" err="1" smtClean="0"/>
            <a:t>основі</a:t>
          </a:r>
          <a:r>
            <a:rPr lang="ru-RU" sz="1800" b="0" dirty="0" smtClean="0"/>
            <a:t> </a:t>
          </a:r>
          <a:r>
            <a:rPr lang="ru-RU" sz="1800" b="0" dirty="0" err="1" smtClean="0"/>
            <a:t>системи</a:t>
          </a:r>
          <a:r>
            <a:rPr lang="ru-RU" sz="1800" b="0" dirty="0" smtClean="0"/>
            <a:t> </a:t>
          </a:r>
          <a:r>
            <a:rPr lang="ru-RU" sz="1800" b="0" dirty="0" err="1" smtClean="0"/>
            <a:t>планів</a:t>
          </a:r>
          <a:r>
            <a:rPr lang="ru-RU" sz="1800" b="0" dirty="0" smtClean="0"/>
            <a:t> </a:t>
          </a:r>
          <a:r>
            <a:rPr lang="ru-RU" sz="1800" b="0" dirty="0" err="1" smtClean="0"/>
            <a:t>на</a:t>
          </a:r>
          <a:r>
            <a:rPr lang="ru-RU" sz="1800" b="0" dirty="0" smtClean="0"/>
            <a:t> </a:t>
          </a:r>
          <a:r>
            <a:rPr lang="ru-RU" sz="1800" b="0" dirty="0" err="1" smtClean="0"/>
            <a:t>підприємстві</a:t>
          </a:r>
          <a:r>
            <a:rPr lang="ru-RU" sz="1800" b="0" dirty="0" smtClean="0"/>
            <a:t> </a:t>
          </a:r>
          <a:r>
            <a:rPr lang="ru-RU" sz="1800" b="0" dirty="0" err="1" smtClean="0"/>
            <a:t>виконуються</a:t>
          </a:r>
          <a:r>
            <a:rPr lang="ru-RU" sz="1800" b="0" dirty="0" smtClean="0"/>
            <a:t> </a:t>
          </a:r>
          <a:r>
            <a:rPr lang="ru-RU" sz="1800" b="0" dirty="0" err="1" smtClean="0"/>
            <a:t>найбільш</a:t>
          </a:r>
          <a:r>
            <a:rPr lang="ru-RU" sz="1800" b="0" dirty="0" smtClean="0"/>
            <a:t> </a:t>
          </a:r>
          <a:r>
            <a:rPr lang="ru-RU" sz="1800" b="0" dirty="0" err="1" smtClean="0"/>
            <a:t>важливі</a:t>
          </a:r>
          <a:r>
            <a:rPr lang="ru-RU" sz="1800" b="0" dirty="0" smtClean="0"/>
            <a:t> </a:t>
          </a:r>
          <a:r>
            <a:rPr lang="ru-RU" sz="1800" b="0" dirty="0" err="1" smtClean="0"/>
            <a:t>управлінські</a:t>
          </a:r>
          <a:r>
            <a:rPr lang="ru-RU" sz="1800" b="0" dirty="0" smtClean="0"/>
            <a:t> </a:t>
          </a:r>
          <a:r>
            <a:rPr lang="ru-RU" sz="1800" b="0" dirty="0" err="1" smtClean="0"/>
            <a:t>функції</a:t>
          </a:r>
          <a:r>
            <a:rPr lang="ru-RU" sz="1800" b="0" dirty="0" smtClean="0"/>
            <a:t>.</a:t>
          </a:r>
          <a:endParaRPr lang="ru-RU" sz="1800" b="0" baseline="0" dirty="0"/>
        </a:p>
      </dgm:t>
    </dgm:pt>
    <dgm:pt modelId="{3B2B4A9E-C8F3-4B39-B59F-59D2E63EC888}" type="parTrans" cxnId="{13A4BA4D-A11C-416C-848A-409C77E91D85}">
      <dgm:prSet/>
      <dgm:spPr/>
      <dgm:t>
        <a:bodyPr/>
        <a:lstStyle/>
        <a:p>
          <a:endParaRPr lang="ru-RU" sz="2000"/>
        </a:p>
      </dgm:t>
    </dgm:pt>
    <dgm:pt modelId="{60E21177-3E19-424A-A081-B16CC08FC4F6}" type="sibTrans" cxnId="{13A4BA4D-A11C-416C-848A-409C77E91D85}">
      <dgm:prSet/>
      <dgm:spPr/>
      <dgm:t>
        <a:bodyPr/>
        <a:lstStyle/>
        <a:p>
          <a:endParaRPr lang="ru-RU" sz="2000"/>
        </a:p>
      </dgm:t>
    </dgm:pt>
    <dgm:pt modelId="{174CA277-C64E-49EF-845B-6C7261B936B9}" type="pres">
      <dgm:prSet presAssocID="{2735E0AE-18F1-46A5-8CA8-E372C04FE59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5F3E5A-4C32-4352-9D96-0C821F9C52D8}" type="pres">
      <dgm:prSet presAssocID="{B008D7A0-EDD1-4DD8-BE31-B307345C8ED2}" presName="circle1" presStyleLbl="node1" presStyleIdx="0" presStyleCnt="3"/>
      <dgm:spPr/>
    </dgm:pt>
    <dgm:pt modelId="{24FF0AB5-0A70-4859-A1EB-81EF0308051E}" type="pres">
      <dgm:prSet presAssocID="{B008D7A0-EDD1-4DD8-BE31-B307345C8ED2}" presName="space" presStyleCnt="0"/>
      <dgm:spPr/>
    </dgm:pt>
    <dgm:pt modelId="{7E5D5DC1-E1A6-4E50-A6B9-D55E050FB337}" type="pres">
      <dgm:prSet presAssocID="{B008D7A0-EDD1-4DD8-BE31-B307345C8ED2}" presName="rect1" presStyleLbl="alignAcc1" presStyleIdx="0" presStyleCnt="3"/>
      <dgm:spPr/>
      <dgm:t>
        <a:bodyPr/>
        <a:lstStyle/>
        <a:p>
          <a:endParaRPr lang="ru-RU"/>
        </a:p>
      </dgm:t>
    </dgm:pt>
    <dgm:pt modelId="{CD3DFF06-DDB0-4DFD-B493-783E82FFE099}" type="pres">
      <dgm:prSet presAssocID="{11754887-D2C3-443D-9A5C-5202E1E4A0EA}" presName="vertSpace2" presStyleLbl="node1" presStyleIdx="0" presStyleCnt="3"/>
      <dgm:spPr/>
    </dgm:pt>
    <dgm:pt modelId="{936A6989-7172-4D69-BF04-3A1A98207F98}" type="pres">
      <dgm:prSet presAssocID="{11754887-D2C3-443D-9A5C-5202E1E4A0EA}" presName="circle2" presStyleLbl="node1" presStyleIdx="1" presStyleCnt="3"/>
      <dgm:spPr/>
    </dgm:pt>
    <dgm:pt modelId="{08E14EAE-759F-4AAC-92A3-E5946257AE83}" type="pres">
      <dgm:prSet presAssocID="{11754887-D2C3-443D-9A5C-5202E1E4A0EA}" presName="rect2" presStyleLbl="alignAcc1" presStyleIdx="1" presStyleCnt="3"/>
      <dgm:spPr/>
      <dgm:t>
        <a:bodyPr/>
        <a:lstStyle/>
        <a:p>
          <a:endParaRPr lang="ru-RU"/>
        </a:p>
      </dgm:t>
    </dgm:pt>
    <dgm:pt modelId="{01E5C856-FE88-4370-A880-1996415AA291}" type="pres">
      <dgm:prSet presAssocID="{91F520F9-59A1-4119-BCC1-1D4045D4F840}" presName="vertSpace3" presStyleLbl="node1" presStyleIdx="1" presStyleCnt="3"/>
      <dgm:spPr/>
    </dgm:pt>
    <dgm:pt modelId="{4D8F6247-49E8-487F-A9F1-AFAD26D091CE}" type="pres">
      <dgm:prSet presAssocID="{91F520F9-59A1-4119-BCC1-1D4045D4F840}" presName="circle3" presStyleLbl="node1" presStyleIdx="2" presStyleCnt="3"/>
      <dgm:spPr/>
    </dgm:pt>
    <dgm:pt modelId="{8B09174B-68AE-4A03-984A-104D95F78572}" type="pres">
      <dgm:prSet presAssocID="{91F520F9-59A1-4119-BCC1-1D4045D4F840}" presName="rect3" presStyleLbl="alignAcc1" presStyleIdx="2" presStyleCnt="3"/>
      <dgm:spPr/>
      <dgm:t>
        <a:bodyPr/>
        <a:lstStyle/>
        <a:p>
          <a:endParaRPr lang="ru-RU"/>
        </a:p>
      </dgm:t>
    </dgm:pt>
    <dgm:pt modelId="{18EE2F0E-4208-4173-ACEA-3467DCE76219}" type="pres">
      <dgm:prSet presAssocID="{B008D7A0-EDD1-4DD8-BE31-B307345C8ED2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E8A80F-B251-42F1-88F7-751E34D94FA5}" type="pres">
      <dgm:prSet presAssocID="{11754887-D2C3-443D-9A5C-5202E1E4A0EA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0B539C-79C3-46C6-AEC2-1AE88D337D07}" type="pres">
      <dgm:prSet presAssocID="{91F520F9-59A1-4119-BCC1-1D4045D4F840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BDCDBF-6ECA-45B5-80E3-05DBDAA4C6A4}" type="presOf" srcId="{2735E0AE-18F1-46A5-8CA8-E372C04FE59C}" destId="{174CA277-C64E-49EF-845B-6C7261B936B9}" srcOrd="0" destOrd="0" presId="urn:microsoft.com/office/officeart/2005/8/layout/target3"/>
    <dgm:cxn modelId="{7D0F200C-FD9E-498B-9986-9716936BC207}" type="presOf" srcId="{B008D7A0-EDD1-4DD8-BE31-B307345C8ED2}" destId="{7E5D5DC1-E1A6-4E50-A6B9-D55E050FB337}" srcOrd="0" destOrd="0" presId="urn:microsoft.com/office/officeart/2005/8/layout/target3"/>
    <dgm:cxn modelId="{13A4BA4D-A11C-416C-848A-409C77E91D85}" srcId="{2735E0AE-18F1-46A5-8CA8-E372C04FE59C}" destId="{91F520F9-59A1-4119-BCC1-1D4045D4F840}" srcOrd="2" destOrd="0" parTransId="{3B2B4A9E-C8F3-4B39-B59F-59D2E63EC888}" sibTransId="{60E21177-3E19-424A-A081-B16CC08FC4F6}"/>
    <dgm:cxn modelId="{05122821-6C24-47DD-A089-7C6CBE054EE8}" srcId="{2735E0AE-18F1-46A5-8CA8-E372C04FE59C}" destId="{B008D7A0-EDD1-4DD8-BE31-B307345C8ED2}" srcOrd="0" destOrd="0" parTransId="{8D6AE2A6-A598-4C3D-9990-47323E9D3406}" sibTransId="{0FF193E6-0522-4DFA-9E53-8D86D1354B61}"/>
    <dgm:cxn modelId="{AD14C9DC-D718-42B1-A90A-8A5DB0AE465A}" type="presOf" srcId="{11754887-D2C3-443D-9A5C-5202E1E4A0EA}" destId="{08E14EAE-759F-4AAC-92A3-E5946257AE83}" srcOrd="0" destOrd="0" presId="urn:microsoft.com/office/officeart/2005/8/layout/target3"/>
    <dgm:cxn modelId="{2073BFD2-69FB-4FBD-8E68-B858CDB1A84F}" srcId="{2735E0AE-18F1-46A5-8CA8-E372C04FE59C}" destId="{11754887-D2C3-443D-9A5C-5202E1E4A0EA}" srcOrd="1" destOrd="0" parTransId="{453F68D2-3BC2-4686-9C82-F4EAE7EE7E64}" sibTransId="{7ED30C9E-8301-4C8F-84AA-96BA8F129858}"/>
    <dgm:cxn modelId="{3D2C881D-D5DA-4184-A122-AD6815DE6269}" type="presOf" srcId="{B008D7A0-EDD1-4DD8-BE31-B307345C8ED2}" destId="{18EE2F0E-4208-4173-ACEA-3467DCE76219}" srcOrd="1" destOrd="0" presId="urn:microsoft.com/office/officeart/2005/8/layout/target3"/>
    <dgm:cxn modelId="{1112DF34-12A8-42DE-A89B-3E62258D5297}" type="presOf" srcId="{91F520F9-59A1-4119-BCC1-1D4045D4F840}" destId="{BA0B539C-79C3-46C6-AEC2-1AE88D337D07}" srcOrd="1" destOrd="0" presId="urn:microsoft.com/office/officeart/2005/8/layout/target3"/>
    <dgm:cxn modelId="{4D595D3A-9B73-4A60-AAB0-F7F4854BEB5A}" type="presOf" srcId="{91F520F9-59A1-4119-BCC1-1D4045D4F840}" destId="{8B09174B-68AE-4A03-984A-104D95F78572}" srcOrd="0" destOrd="0" presId="urn:microsoft.com/office/officeart/2005/8/layout/target3"/>
    <dgm:cxn modelId="{E70328C8-73E2-4367-AB4B-56F3492573C6}" type="presOf" srcId="{11754887-D2C3-443D-9A5C-5202E1E4A0EA}" destId="{57E8A80F-B251-42F1-88F7-751E34D94FA5}" srcOrd="1" destOrd="0" presId="urn:microsoft.com/office/officeart/2005/8/layout/target3"/>
    <dgm:cxn modelId="{3438485E-00C9-4288-ABA6-F20C29F9528C}" type="presParOf" srcId="{174CA277-C64E-49EF-845B-6C7261B936B9}" destId="{975F3E5A-4C32-4352-9D96-0C821F9C52D8}" srcOrd="0" destOrd="0" presId="urn:microsoft.com/office/officeart/2005/8/layout/target3"/>
    <dgm:cxn modelId="{47199F84-64ED-4FC4-B629-CFEBED400C45}" type="presParOf" srcId="{174CA277-C64E-49EF-845B-6C7261B936B9}" destId="{24FF0AB5-0A70-4859-A1EB-81EF0308051E}" srcOrd="1" destOrd="0" presId="urn:microsoft.com/office/officeart/2005/8/layout/target3"/>
    <dgm:cxn modelId="{C8BE0CAA-04B7-48D7-B896-0CEC1CD87A60}" type="presParOf" srcId="{174CA277-C64E-49EF-845B-6C7261B936B9}" destId="{7E5D5DC1-E1A6-4E50-A6B9-D55E050FB337}" srcOrd="2" destOrd="0" presId="urn:microsoft.com/office/officeart/2005/8/layout/target3"/>
    <dgm:cxn modelId="{2B7B96AD-69BC-4447-9A64-DD0E10850284}" type="presParOf" srcId="{174CA277-C64E-49EF-845B-6C7261B936B9}" destId="{CD3DFF06-DDB0-4DFD-B493-783E82FFE099}" srcOrd="3" destOrd="0" presId="urn:microsoft.com/office/officeart/2005/8/layout/target3"/>
    <dgm:cxn modelId="{E70825D8-3F57-4061-BFC7-F789A4D72940}" type="presParOf" srcId="{174CA277-C64E-49EF-845B-6C7261B936B9}" destId="{936A6989-7172-4D69-BF04-3A1A98207F98}" srcOrd="4" destOrd="0" presId="urn:microsoft.com/office/officeart/2005/8/layout/target3"/>
    <dgm:cxn modelId="{29E504CC-9939-46B0-9FF3-7C3831F846D3}" type="presParOf" srcId="{174CA277-C64E-49EF-845B-6C7261B936B9}" destId="{08E14EAE-759F-4AAC-92A3-E5946257AE83}" srcOrd="5" destOrd="0" presId="urn:microsoft.com/office/officeart/2005/8/layout/target3"/>
    <dgm:cxn modelId="{A08DD373-2964-4FEF-8223-D4ACD72EDE6E}" type="presParOf" srcId="{174CA277-C64E-49EF-845B-6C7261B936B9}" destId="{01E5C856-FE88-4370-A880-1996415AA291}" srcOrd="6" destOrd="0" presId="urn:microsoft.com/office/officeart/2005/8/layout/target3"/>
    <dgm:cxn modelId="{C53D2120-9F62-4CDC-A279-E7380178463A}" type="presParOf" srcId="{174CA277-C64E-49EF-845B-6C7261B936B9}" destId="{4D8F6247-49E8-487F-A9F1-AFAD26D091CE}" srcOrd="7" destOrd="0" presId="urn:microsoft.com/office/officeart/2005/8/layout/target3"/>
    <dgm:cxn modelId="{266790B6-037D-4671-9704-98938BA66CF7}" type="presParOf" srcId="{174CA277-C64E-49EF-845B-6C7261B936B9}" destId="{8B09174B-68AE-4A03-984A-104D95F78572}" srcOrd="8" destOrd="0" presId="urn:microsoft.com/office/officeart/2005/8/layout/target3"/>
    <dgm:cxn modelId="{A3AC5DFC-D9FB-4C90-8897-CFC38DC8E3BF}" type="presParOf" srcId="{174CA277-C64E-49EF-845B-6C7261B936B9}" destId="{18EE2F0E-4208-4173-ACEA-3467DCE76219}" srcOrd="9" destOrd="0" presId="urn:microsoft.com/office/officeart/2005/8/layout/target3"/>
    <dgm:cxn modelId="{E3AEF22A-B44A-4A70-B615-B4FB673163C8}" type="presParOf" srcId="{174CA277-C64E-49EF-845B-6C7261B936B9}" destId="{57E8A80F-B251-42F1-88F7-751E34D94FA5}" srcOrd="10" destOrd="0" presId="urn:microsoft.com/office/officeart/2005/8/layout/target3"/>
    <dgm:cxn modelId="{979255D3-2B9A-4024-9484-FE7F166CCF11}" type="presParOf" srcId="{174CA277-C64E-49EF-845B-6C7261B936B9}" destId="{BA0B539C-79C3-46C6-AEC2-1AE88D337D07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8A1C147-3D1F-4766-8E2F-6B50A932E81B}" type="doc">
      <dgm:prSet loTypeId="urn:microsoft.com/office/officeart/2005/8/layout/pyramid2" loCatId="pyramid" qsTypeId="urn:microsoft.com/office/officeart/2005/8/quickstyle/simple1" qsCatId="simple" csTypeId="urn:microsoft.com/office/officeart/2005/8/colors/accent3_4" csCatId="accent3"/>
      <dgm:spPr/>
      <dgm:t>
        <a:bodyPr/>
        <a:lstStyle/>
        <a:p>
          <a:endParaRPr lang="ru-RU"/>
        </a:p>
      </dgm:t>
    </dgm:pt>
    <dgm:pt modelId="{B932C9BA-C866-4843-AD60-FE3E877C7538}">
      <dgm:prSet/>
      <dgm:spPr/>
      <dgm:t>
        <a:bodyPr/>
        <a:lstStyle/>
        <a:p>
          <a:pPr rtl="0"/>
          <a:r>
            <a:rPr lang="uk-UA" baseline="0" dirty="0" smtClean="0"/>
            <a:t>стратегічне планування;</a:t>
          </a:r>
          <a:endParaRPr lang="ru-RU" b="1" baseline="0" dirty="0"/>
        </a:p>
      </dgm:t>
    </dgm:pt>
    <dgm:pt modelId="{FED56E20-BE7B-4776-9774-523C0F0FA8F0}" type="parTrans" cxnId="{187DD96D-72F7-4F7B-8CC1-66ABD3A31F7F}">
      <dgm:prSet/>
      <dgm:spPr/>
      <dgm:t>
        <a:bodyPr/>
        <a:lstStyle/>
        <a:p>
          <a:endParaRPr lang="ru-RU"/>
        </a:p>
      </dgm:t>
    </dgm:pt>
    <dgm:pt modelId="{77654E3F-41C8-4F85-9425-238D5BC25703}" type="sibTrans" cxnId="{187DD96D-72F7-4F7B-8CC1-66ABD3A31F7F}">
      <dgm:prSet/>
      <dgm:spPr/>
      <dgm:t>
        <a:bodyPr/>
        <a:lstStyle/>
        <a:p>
          <a:endParaRPr lang="ru-RU"/>
        </a:p>
      </dgm:t>
    </dgm:pt>
    <dgm:pt modelId="{5290084C-1B29-4103-8A8C-2877D7F16ED2}">
      <dgm:prSet/>
      <dgm:spPr/>
      <dgm:t>
        <a:bodyPr/>
        <a:lstStyle/>
        <a:p>
          <a:pPr rtl="0"/>
          <a:r>
            <a:rPr lang="uk-UA" baseline="0" dirty="0" smtClean="0"/>
            <a:t>тактичне (поточне) планування;</a:t>
          </a:r>
          <a:endParaRPr lang="ru-RU" b="1" baseline="0" dirty="0"/>
        </a:p>
      </dgm:t>
    </dgm:pt>
    <dgm:pt modelId="{203FC8D2-CB7E-45CC-92F2-2BA0AF90F2BF}" type="parTrans" cxnId="{0A21730A-895D-44AE-B3B4-3E55479EE37C}">
      <dgm:prSet/>
      <dgm:spPr/>
      <dgm:t>
        <a:bodyPr/>
        <a:lstStyle/>
        <a:p>
          <a:endParaRPr lang="ru-RU"/>
        </a:p>
      </dgm:t>
    </dgm:pt>
    <dgm:pt modelId="{925164E6-9D2F-4277-AF12-2A1FCB06002A}" type="sibTrans" cxnId="{0A21730A-895D-44AE-B3B4-3E55479EE37C}">
      <dgm:prSet/>
      <dgm:spPr/>
      <dgm:t>
        <a:bodyPr/>
        <a:lstStyle/>
        <a:p>
          <a:endParaRPr lang="ru-RU"/>
        </a:p>
      </dgm:t>
    </dgm:pt>
    <dgm:pt modelId="{AEB78A8E-4893-4D1B-9AAE-0E98B442BD15}">
      <dgm:prSet/>
      <dgm:spPr/>
      <dgm:t>
        <a:bodyPr/>
        <a:lstStyle/>
        <a:p>
          <a:pPr rtl="0"/>
          <a:r>
            <a:rPr lang="uk-UA" baseline="0" dirty="0" smtClean="0"/>
            <a:t>оперативно-виробниче планування.</a:t>
          </a:r>
          <a:endParaRPr lang="ru-RU" b="1" baseline="0" dirty="0"/>
        </a:p>
      </dgm:t>
    </dgm:pt>
    <dgm:pt modelId="{CD456D0F-4A10-46A2-BE09-01BE0BA6D80E}" type="parTrans" cxnId="{9916C0A8-B2DB-48E4-BD41-E56DEB15E370}">
      <dgm:prSet/>
      <dgm:spPr/>
      <dgm:t>
        <a:bodyPr/>
        <a:lstStyle/>
        <a:p>
          <a:endParaRPr lang="ru-RU"/>
        </a:p>
      </dgm:t>
    </dgm:pt>
    <dgm:pt modelId="{634B9606-E852-41A0-900D-31A3BA5408A8}" type="sibTrans" cxnId="{9916C0A8-B2DB-48E4-BD41-E56DEB15E370}">
      <dgm:prSet/>
      <dgm:spPr/>
      <dgm:t>
        <a:bodyPr/>
        <a:lstStyle/>
        <a:p>
          <a:endParaRPr lang="ru-RU"/>
        </a:p>
      </dgm:t>
    </dgm:pt>
    <dgm:pt modelId="{F012DFC5-782A-4F8F-90E2-F2AE4153F85A}" type="pres">
      <dgm:prSet presAssocID="{B8A1C147-3D1F-4766-8E2F-6B50A932E81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CD35019-27F6-4A3D-8ABB-ED2C2A334B77}" type="pres">
      <dgm:prSet presAssocID="{B8A1C147-3D1F-4766-8E2F-6B50A932E81B}" presName="pyramid" presStyleLbl="node1" presStyleIdx="0" presStyleCnt="1"/>
      <dgm:spPr/>
    </dgm:pt>
    <dgm:pt modelId="{DCDDCEBD-FF94-40DE-843F-F3015CFA9226}" type="pres">
      <dgm:prSet presAssocID="{B8A1C147-3D1F-4766-8E2F-6B50A932E81B}" presName="theList" presStyleCnt="0"/>
      <dgm:spPr/>
    </dgm:pt>
    <dgm:pt modelId="{95F2F341-57E1-4635-95C3-33AE92EDEBCA}" type="pres">
      <dgm:prSet presAssocID="{B932C9BA-C866-4843-AD60-FE3E877C7538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8041D-08DD-4656-9E0C-9B9902BD0BE0}" type="pres">
      <dgm:prSet presAssocID="{B932C9BA-C866-4843-AD60-FE3E877C7538}" presName="aSpace" presStyleCnt="0"/>
      <dgm:spPr/>
    </dgm:pt>
    <dgm:pt modelId="{E174FE56-CE38-4ECA-A500-820C49B7BE60}" type="pres">
      <dgm:prSet presAssocID="{5290084C-1B29-4103-8A8C-2877D7F16ED2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54D991-566A-489C-B7D4-97D08C5D859E}" type="pres">
      <dgm:prSet presAssocID="{5290084C-1B29-4103-8A8C-2877D7F16ED2}" presName="aSpace" presStyleCnt="0"/>
      <dgm:spPr/>
    </dgm:pt>
    <dgm:pt modelId="{7FAA5276-640A-4E12-BD76-A49E3512C5FD}" type="pres">
      <dgm:prSet presAssocID="{AEB78A8E-4893-4D1B-9AAE-0E98B442BD15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57E1BA-9F73-492F-8B3A-8222BCD9A849}" type="pres">
      <dgm:prSet presAssocID="{AEB78A8E-4893-4D1B-9AAE-0E98B442BD15}" presName="aSpace" presStyleCnt="0"/>
      <dgm:spPr/>
    </dgm:pt>
  </dgm:ptLst>
  <dgm:cxnLst>
    <dgm:cxn modelId="{9916C0A8-B2DB-48E4-BD41-E56DEB15E370}" srcId="{B8A1C147-3D1F-4766-8E2F-6B50A932E81B}" destId="{AEB78A8E-4893-4D1B-9AAE-0E98B442BD15}" srcOrd="2" destOrd="0" parTransId="{CD456D0F-4A10-46A2-BE09-01BE0BA6D80E}" sibTransId="{634B9606-E852-41A0-900D-31A3BA5408A8}"/>
    <dgm:cxn modelId="{F38A1598-D7AF-40FA-8762-7A601061B42E}" type="presOf" srcId="{B8A1C147-3D1F-4766-8E2F-6B50A932E81B}" destId="{F012DFC5-782A-4F8F-90E2-F2AE4153F85A}" srcOrd="0" destOrd="0" presId="urn:microsoft.com/office/officeart/2005/8/layout/pyramid2"/>
    <dgm:cxn modelId="{8CC604AB-BD0F-4159-98BA-84E663DCE40E}" type="presOf" srcId="{AEB78A8E-4893-4D1B-9AAE-0E98B442BD15}" destId="{7FAA5276-640A-4E12-BD76-A49E3512C5FD}" srcOrd="0" destOrd="0" presId="urn:microsoft.com/office/officeart/2005/8/layout/pyramid2"/>
    <dgm:cxn modelId="{C0A0175C-D81A-4933-9062-B9C1FA331238}" type="presOf" srcId="{5290084C-1B29-4103-8A8C-2877D7F16ED2}" destId="{E174FE56-CE38-4ECA-A500-820C49B7BE60}" srcOrd="0" destOrd="0" presId="urn:microsoft.com/office/officeart/2005/8/layout/pyramid2"/>
    <dgm:cxn modelId="{187DD96D-72F7-4F7B-8CC1-66ABD3A31F7F}" srcId="{B8A1C147-3D1F-4766-8E2F-6B50A932E81B}" destId="{B932C9BA-C866-4843-AD60-FE3E877C7538}" srcOrd="0" destOrd="0" parTransId="{FED56E20-BE7B-4776-9774-523C0F0FA8F0}" sibTransId="{77654E3F-41C8-4F85-9425-238D5BC25703}"/>
    <dgm:cxn modelId="{662CD0BA-05B2-418A-BF25-50C7E25A4306}" type="presOf" srcId="{B932C9BA-C866-4843-AD60-FE3E877C7538}" destId="{95F2F341-57E1-4635-95C3-33AE92EDEBCA}" srcOrd="0" destOrd="0" presId="urn:microsoft.com/office/officeart/2005/8/layout/pyramid2"/>
    <dgm:cxn modelId="{0A21730A-895D-44AE-B3B4-3E55479EE37C}" srcId="{B8A1C147-3D1F-4766-8E2F-6B50A932E81B}" destId="{5290084C-1B29-4103-8A8C-2877D7F16ED2}" srcOrd="1" destOrd="0" parTransId="{203FC8D2-CB7E-45CC-92F2-2BA0AF90F2BF}" sibTransId="{925164E6-9D2F-4277-AF12-2A1FCB06002A}"/>
    <dgm:cxn modelId="{0DA99572-CBC5-4C96-A301-D4AD75BF0383}" type="presParOf" srcId="{F012DFC5-782A-4F8F-90E2-F2AE4153F85A}" destId="{5CD35019-27F6-4A3D-8ABB-ED2C2A334B77}" srcOrd="0" destOrd="0" presId="urn:microsoft.com/office/officeart/2005/8/layout/pyramid2"/>
    <dgm:cxn modelId="{594E567C-DCBF-40ED-9717-E59106A8F654}" type="presParOf" srcId="{F012DFC5-782A-4F8F-90E2-F2AE4153F85A}" destId="{DCDDCEBD-FF94-40DE-843F-F3015CFA9226}" srcOrd="1" destOrd="0" presId="urn:microsoft.com/office/officeart/2005/8/layout/pyramid2"/>
    <dgm:cxn modelId="{91E14F0E-60D7-468E-9121-A909DF7C39EB}" type="presParOf" srcId="{DCDDCEBD-FF94-40DE-843F-F3015CFA9226}" destId="{95F2F341-57E1-4635-95C3-33AE92EDEBCA}" srcOrd="0" destOrd="0" presId="urn:microsoft.com/office/officeart/2005/8/layout/pyramid2"/>
    <dgm:cxn modelId="{665FBDDB-8848-4285-A666-06312FB209E2}" type="presParOf" srcId="{DCDDCEBD-FF94-40DE-843F-F3015CFA9226}" destId="{7FE8041D-08DD-4656-9E0C-9B9902BD0BE0}" srcOrd="1" destOrd="0" presId="urn:microsoft.com/office/officeart/2005/8/layout/pyramid2"/>
    <dgm:cxn modelId="{89AC18B4-BA79-4A0C-BA38-EA902A116F90}" type="presParOf" srcId="{DCDDCEBD-FF94-40DE-843F-F3015CFA9226}" destId="{E174FE56-CE38-4ECA-A500-820C49B7BE60}" srcOrd="2" destOrd="0" presId="urn:microsoft.com/office/officeart/2005/8/layout/pyramid2"/>
    <dgm:cxn modelId="{3B39AE0C-C5D5-449C-A13A-392FD1E1AA14}" type="presParOf" srcId="{DCDDCEBD-FF94-40DE-843F-F3015CFA9226}" destId="{7C54D991-566A-489C-B7D4-97D08C5D859E}" srcOrd="3" destOrd="0" presId="urn:microsoft.com/office/officeart/2005/8/layout/pyramid2"/>
    <dgm:cxn modelId="{CC750C55-3CE8-42B7-B5F4-307286C53324}" type="presParOf" srcId="{DCDDCEBD-FF94-40DE-843F-F3015CFA9226}" destId="{7FAA5276-640A-4E12-BD76-A49E3512C5FD}" srcOrd="4" destOrd="0" presId="urn:microsoft.com/office/officeart/2005/8/layout/pyramid2"/>
    <dgm:cxn modelId="{5A23C238-D8E7-4B45-A59D-E146D6AE75E7}" type="presParOf" srcId="{DCDDCEBD-FF94-40DE-843F-F3015CFA9226}" destId="{1F57E1BA-9F73-492F-8B3A-8222BCD9A84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3BEFC9-185C-4568-82F7-8EE1F99DE353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6E99E239-EA34-491F-BA7E-BF72EF55711D}">
      <dgm:prSet/>
      <dgm:spPr/>
      <dgm:t>
        <a:bodyPr/>
        <a:lstStyle/>
        <a:p>
          <a:pPr rtl="0"/>
          <a:r>
            <a:rPr lang="uk-UA" b="1" i="1" noProof="0" dirty="0" smtClean="0"/>
            <a:t>Контроль</a:t>
          </a:r>
          <a:r>
            <a:rPr lang="uk-UA" noProof="0" dirty="0" smtClean="0"/>
            <a:t> є продовженням планування та супроводжує процес реалізації планів. </a:t>
          </a:r>
          <a:endParaRPr lang="uk-UA" noProof="0" dirty="0"/>
        </a:p>
      </dgm:t>
    </dgm:pt>
    <dgm:pt modelId="{07FB580D-C12B-40B6-B015-AE2DC5B8779E}" type="parTrans" cxnId="{C476324D-9F28-4F54-93BB-22638BA7F254}">
      <dgm:prSet/>
      <dgm:spPr/>
      <dgm:t>
        <a:bodyPr/>
        <a:lstStyle/>
        <a:p>
          <a:endParaRPr lang="ru-RU"/>
        </a:p>
      </dgm:t>
    </dgm:pt>
    <dgm:pt modelId="{A839284B-3E23-42E1-B6D7-4638C1F3A26C}" type="sibTrans" cxnId="{C476324D-9F28-4F54-93BB-22638BA7F254}">
      <dgm:prSet/>
      <dgm:spPr/>
      <dgm:t>
        <a:bodyPr/>
        <a:lstStyle/>
        <a:p>
          <a:endParaRPr lang="ru-RU"/>
        </a:p>
      </dgm:t>
    </dgm:pt>
    <dgm:pt modelId="{FCB37CF7-9D4E-4539-8B68-FD7EADA552D9}">
      <dgm:prSet/>
      <dgm:spPr/>
      <dgm:t>
        <a:bodyPr/>
        <a:lstStyle/>
        <a:p>
          <a:pPr rtl="0"/>
          <a:r>
            <a:rPr lang="uk-UA" b="1" i="1" dirty="0" smtClean="0"/>
            <a:t>Контроль</a:t>
          </a:r>
          <a:r>
            <a:rPr lang="uk-UA" dirty="0" smtClean="0"/>
            <a:t> </a:t>
          </a:r>
          <a:r>
            <a:rPr lang="uk-UA" noProof="0" dirty="0" smtClean="0"/>
            <a:t>передбачає</a:t>
          </a:r>
          <a:r>
            <a:rPr lang="uk-UA" dirty="0" smtClean="0"/>
            <a:t> визначення і документування фактичних показників (результатів реалізації рішень) і порівняння їх з плановими показниками для визначення результатів діяльності.</a:t>
          </a:r>
          <a:endParaRPr lang="uk-UA" dirty="0"/>
        </a:p>
      </dgm:t>
    </dgm:pt>
    <dgm:pt modelId="{EFE1DCCF-C337-4E82-AEEE-E95DB601D66A}" type="parTrans" cxnId="{ABE0E6CF-5389-4BE2-BDE8-4EEB8532017C}">
      <dgm:prSet/>
      <dgm:spPr/>
      <dgm:t>
        <a:bodyPr/>
        <a:lstStyle/>
        <a:p>
          <a:endParaRPr lang="ru-RU"/>
        </a:p>
      </dgm:t>
    </dgm:pt>
    <dgm:pt modelId="{FB9DC8C9-66CD-4BB0-B1FA-8164FAF7BDE3}" type="sibTrans" cxnId="{ABE0E6CF-5389-4BE2-BDE8-4EEB8532017C}">
      <dgm:prSet/>
      <dgm:spPr/>
      <dgm:t>
        <a:bodyPr/>
        <a:lstStyle/>
        <a:p>
          <a:endParaRPr lang="ru-RU"/>
        </a:p>
      </dgm:t>
    </dgm:pt>
    <dgm:pt modelId="{47D9471E-CAA1-4F99-A654-C6238AFECEBA}" type="pres">
      <dgm:prSet presAssocID="{C33BEFC9-185C-4568-82F7-8EE1F99DE35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AB6A4B-1E24-48A4-BB9E-165BBC664ED0}" type="pres">
      <dgm:prSet presAssocID="{6E99E239-EA34-491F-BA7E-BF72EF55711D}" presName="circle1" presStyleLbl="node1" presStyleIdx="0" presStyleCnt="2"/>
      <dgm:spPr/>
    </dgm:pt>
    <dgm:pt modelId="{BA4A82AB-66A6-43B7-80D3-AB6A2E1619C4}" type="pres">
      <dgm:prSet presAssocID="{6E99E239-EA34-491F-BA7E-BF72EF55711D}" presName="space" presStyleCnt="0"/>
      <dgm:spPr/>
    </dgm:pt>
    <dgm:pt modelId="{F930C034-47F6-41DE-BD0D-3E765DAF2817}" type="pres">
      <dgm:prSet presAssocID="{6E99E239-EA34-491F-BA7E-BF72EF55711D}" presName="rect1" presStyleLbl="alignAcc1" presStyleIdx="0" presStyleCnt="2"/>
      <dgm:spPr/>
      <dgm:t>
        <a:bodyPr/>
        <a:lstStyle/>
        <a:p>
          <a:endParaRPr lang="ru-RU"/>
        </a:p>
      </dgm:t>
    </dgm:pt>
    <dgm:pt modelId="{D71B09BE-7914-4305-898E-60D1882A58F9}" type="pres">
      <dgm:prSet presAssocID="{FCB37CF7-9D4E-4539-8B68-FD7EADA552D9}" presName="vertSpace2" presStyleLbl="node1" presStyleIdx="0" presStyleCnt="2"/>
      <dgm:spPr/>
    </dgm:pt>
    <dgm:pt modelId="{A5173738-F3F7-45B0-BD7E-6DBC37436E3D}" type="pres">
      <dgm:prSet presAssocID="{FCB37CF7-9D4E-4539-8B68-FD7EADA552D9}" presName="circle2" presStyleLbl="node1" presStyleIdx="1" presStyleCnt="2"/>
      <dgm:spPr/>
    </dgm:pt>
    <dgm:pt modelId="{00451ED7-4522-4B4C-81A3-26C897310C1E}" type="pres">
      <dgm:prSet presAssocID="{FCB37CF7-9D4E-4539-8B68-FD7EADA552D9}" presName="rect2" presStyleLbl="alignAcc1" presStyleIdx="1" presStyleCnt="2"/>
      <dgm:spPr/>
      <dgm:t>
        <a:bodyPr/>
        <a:lstStyle/>
        <a:p>
          <a:endParaRPr lang="ru-RU"/>
        </a:p>
      </dgm:t>
    </dgm:pt>
    <dgm:pt modelId="{185821CF-3FA2-44E0-92A1-1A49B6C44B67}" type="pres">
      <dgm:prSet presAssocID="{6E99E239-EA34-491F-BA7E-BF72EF55711D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D14B6-5ABF-4E7B-B459-6F1D211FB0D7}" type="pres">
      <dgm:prSet presAssocID="{FCB37CF7-9D4E-4539-8B68-FD7EADA552D9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819C80-9AA9-4906-BCC1-948743E50563}" type="presOf" srcId="{FCB37CF7-9D4E-4539-8B68-FD7EADA552D9}" destId="{F4AD14B6-5ABF-4E7B-B459-6F1D211FB0D7}" srcOrd="1" destOrd="0" presId="urn:microsoft.com/office/officeart/2005/8/layout/target3"/>
    <dgm:cxn modelId="{C8CE5089-4A4F-4C5F-B9ED-C6A2A7C6B2C1}" type="presOf" srcId="{C33BEFC9-185C-4568-82F7-8EE1F99DE353}" destId="{47D9471E-CAA1-4F99-A654-C6238AFECEBA}" srcOrd="0" destOrd="0" presId="urn:microsoft.com/office/officeart/2005/8/layout/target3"/>
    <dgm:cxn modelId="{ABE0E6CF-5389-4BE2-BDE8-4EEB8532017C}" srcId="{C33BEFC9-185C-4568-82F7-8EE1F99DE353}" destId="{FCB37CF7-9D4E-4539-8B68-FD7EADA552D9}" srcOrd="1" destOrd="0" parTransId="{EFE1DCCF-C337-4E82-AEEE-E95DB601D66A}" sibTransId="{FB9DC8C9-66CD-4BB0-B1FA-8164FAF7BDE3}"/>
    <dgm:cxn modelId="{9BB950E7-05A2-4B19-AD74-9BCFAA59BB79}" type="presOf" srcId="{FCB37CF7-9D4E-4539-8B68-FD7EADA552D9}" destId="{00451ED7-4522-4B4C-81A3-26C897310C1E}" srcOrd="0" destOrd="0" presId="urn:microsoft.com/office/officeart/2005/8/layout/target3"/>
    <dgm:cxn modelId="{0F84EB1D-2355-4F5A-B2E5-5C93A2FDA97A}" type="presOf" srcId="{6E99E239-EA34-491F-BA7E-BF72EF55711D}" destId="{185821CF-3FA2-44E0-92A1-1A49B6C44B67}" srcOrd="1" destOrd="0" presId="urn:microsoft.com/office/officeart/2005/8/layout/target3"/>
    <dgm:cxn modelId="{C476324D-9F28-4F54-93BB-22638BA7F254}" srcId="{C33BEFC9-185C-4568-82F7-8EE1F99DE353}" destId="{6E99E239-EA34-491F-BA7E-BF72EF55711D}" srcOrd="0" destOrd="0" parTransId="{07FB580D-C12B-40B6-B015-AE2DC5B8779E}" sibTransId="{A839284B-3E23-42E1-B6D7-4638C1F3A26C}"/>
    <dgm:cxn modelId="{F63EEC4A-B985-4C6B-BF26-12F1E23B6BCA}" type="presOf" srcId="{6E99E239-EA34-491F-BA7E-BF72EF55711D}" destId="{F930C034-47F6-41DE-BD0D-3E765DAF2817}" srcOrd="0" destOrd="0" presId="urn:microsoft.com/office/officeart/2005/8/layout/target3"/>
    <dgm:cxn modelId="{CFD73896-127F-4D0D-B6C9-4F45AB47E5E4}" type="presParOf" srcId="{47D9471E-CAA1-4F99-A654-C6238AFECEBA}" destId="{88AB6A4B-1E24-48A4-BB9E-165BBC664ED0}" srcOrd="0" destOrd="0" presId="urn:microsoft.com/office/officeart/2005/8/layout/target3"/>
    <dgm:cxn modelId="{B57DCA2C-BE6B-4498-BE36-D78E739B2D6B}" type="presParOf" srcId="{47D9471E-CAA1-4F99-A654-C6238AFECEBA}" destId="{BA4A82AB-66A6-43B7-80D3-AB6A2E1619C4}" srcOrd="1" destOrd="0" presId="urn:microsoft.com/office/officeart/2005/8/layout/target3"/>
    <dgm:cxn modelId="{9F23E513-70BE-48AC-B12F-EF68362EBB86}" type="presParOf" srcId="{47D9471E-CAA1-4F99-A654-C6238AFECEBA}" destId="{F930C034-47F6-41DE-BD0D-3E765DAF2817}" srcOrd="2" destOrd="0" presId="urn:microsoft.com/office/officeart/2005/8/layout/target3"/>
    <dgm:cxn modelId="{E7D7BDD2-FE6F-4D18-B424-55031E9B1BDE}" type="presParOf" srcId="{47D9471E-CAA1-4F99-A654-C6238AFECEBA}" destId="{D71B09BE-7914-4305-898E-60D1882A58F9}" srcOrd="3" destOrd="0" presId="urn:microsoft.com/office/officeart/2005/8/layout/target3"/>
    <dgm:cxn modelId="{FE1B2DF0-B51B-4CC7-BC30-F945682C4AC8}" type="presParOf" srcId="{47D9471E-CAA1-4F99-A654-C6238AFECEBA}" destId="{A5173738-F3F7-45B0-BD7E-6DBC37436E3D}" srcOrd="4" destOrd="0" presId="urn:microsoft.com/office/officeart/2005/8/layout/target3"/>
    <dgm:cxn modelId="{1211EDE9-346B-442E-9D2D-EE39B7A18DC2}" type="presParOf" srcId="{47D9471E-CAA1-4F99-A654-C6238AFECEBA}" destId="{00451ED7-4522-4B4C-81A3-26C897310C1E}" srcOrd="5" destOrd="0" presId="urn:microsoft.com/office/officeart/2005/8/layout/target3"/>
    <dgm:cxn modelId="{EBFEDF67-9925-4410-8DD2-E6BF20DB281C}" type="presParOf" srcId="{47D9471E-CAA1-4F99-A654-C6238AFECEBA}" destId="{185821CF-3FA2-44E0-92A1-1A49B6C44B67}" srcOrd="6" destOrd="0" presId="urn:microsoft.com/office/officeart/2005/8/layout/target3"/>
    <dgm:cxn modelId="{1418F5A7-910E-47A3-913A-6B5E949B4795}" type="presParOf" srcId="{47D9471E-CAA1-4F99-A654-C6238AFECEBA}" destId="{F4AD14B6-5ABF-4E7B-B459-6F1D211FB0D7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A4573CE-C044-47D1-AA35-966F28788414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D7F89A37-91D9-4A31-99C2-D79FEC819ACF}">
      <dgm:prSet/>
      <dgm:spPr/>
      <dgm:t>
        <a:bodyPr/>
        <a:lstStyle/>
        <a:p>
          <a:pPr rtl="0"/>
          <a:r>
            <a:rPr lang="uk-UA" smtClean="0"/>
            <a:t>Організація планування і контроль за ходом виконання планів покладені на плановий (планово-економічний) відділ підприємства.</a:t>
          </a:r>
          <a:endParaRPr lang="ru-RU"/>
        </a:p>
      </dgm:t>
    </dgm:pt>
    <dgm:pt modelId="{D7196031-8D3A-4047-8E03-53DAD3796923}" type="parTrans" cxnId="{F4C15603-E7F1-426D-B534-4A5F2B7960FB}">
      <dgm:prSet/>
      <dgm:spPr/>
      <dgm:t>
        <a:bodyPr/>
        <a:lstStyle/>
        <a:p>
          <a:endParaRPr lang="ru-RU"/>
        </a:p>
      </dgm:t>
    </dgm:pt>
    <dgm:pt modelId="{BD8ED7F4-5987-4EA3-A30F-57DDCA0718B6}" type="sibTrans" cxnId="{F4C15603-E7F1-426D-B534-4A5F2B7960FB}">
      <dgm:prSet/>
      <dgm:spPr/>
      <dgm:t>
        <a:bodyPr/>
        <a:lstStyle/>
        <a:p>
          <a:endParaRPr lang="ru-RU"/>
        </a:p>
      </dgm:t>
    </dgm:pt>
    <dgm:pt modelId="{302E1631-86EF-4BFC-A7FF-936F17B0C5C9}">
      <dgm:prSet/>
      <dgm:spPr/>
      <dgm:t>
        <a:bodyPr/>
        <a:lstStyle/>
        <a:p>
          <a:pPr rtl="0"/>
          <a:r>
            <a:rPr lang="uk-UA" smtClean="0"/>
            <a:t>Плановий відділ взаємодіє з плановими бюро структурних підрозділів, а також з функціональними підрозділами підприємства в цілому (відділ маркетингу, виробничо-диспетчерський відділ, відділ цін, фінансові служби і т.д.). </a:t>
          </a:r>
          <a:endParaRPr lang="ru-RU"/>
        </a:p>
      </dgm:t>
    </dgm:pt>
    <dgm:pt modelId="{2B509EA8-64A5-4231-9856-1DEEB4692AB1}" type="parTrans" cxnId="{298B6792-5A5B-4C51-A8D6-133D2FB1E924}">
      <dgm:prSet/>
      <dgm:spPr/>
      <dgm:t>
        <a:bodyPr/>
        <a:lstStyle/>
        <a:p>
          <a:endParaRPr lang="ru-RU"/>
        </a:p>
      </dgm:t>
    </dgm:pt>
    <dgm:pt modelId="{A275DB50-0780-442C-92E1-D2264B1BC166}" type="sibTrans" cxnId="{298B6792-5A5B-4C51-A8D6-133D2FB1E924}">
      <dgm:prSet/>
      <dgm:spPr/>
      <dgm:t>
        <a:bodyPr/>
        <a:lstStyle/>
        <a:p>
          <a:endParaRPr lang="ru-RU"/>
        </a:p>
      </dgm:t>
    </dgm:pt>
    <dgm:pt modelId="{061825E9-32AC-4099-92A7-28E2E1735F08}" type="pres">
      <dgm:prSet presAssocID="{0A4573CE-C044-47D1-AA35-966F28788414}" presName="linear" presStyleCnt="0">
        <dgm:presLayoutVars>
          <dgm:animLvl val="lvl"/>
          <dgm:resizeHandles val="exact"/>
        </dgm:presLayoutVars>
      </dgm:prSet>
      <dgm:spPr/>
    </dgm:pt>
    <dgm:pt modelId="{EAAE2B6D-F61E-49FC-951A-DAD696B1CD09}" type="pres">
      <dgm:prSet presAssocID="{D7F89A37-91D9-4A31-99C2-D79FEC819AC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7C5C7C6-13F9-4F74-ABCD-EEC123DF268C}" type="pres">
      <dgm:prSet presAssocID="{BD8ED7F4-5987-4EA3-A30F-57DDCA0718B6}" presName="spacer" presStyleCnt="0"/>
      <dgm:spPr/>
    </dgm:pt>
    <dgm:pt modelId="{05493E4E-03C3-42D0-B55D-358AA0C397AE}" type="pres">
      <dgm:prSet presAssocID="{302E1631-86EF-4BFC-A7FF-936F17B0C5C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6692A1F-7591-4C4A-A10C-7F0C782DBF99}" type="presOf" srcId="{0A4573CE-C044-47D1-AA35-966F28788414}" destId="{061825E9-32AC-4099-92A7-28E2E1735F08}" srcOrd="0" destOrd="0" presId="urn:microsoft.com/office/officeart/2005/8/layout/vList2"/>
    <dgm:cxn modelId="{8BDDD3AC-D263-4197-8709-46D684FC18AE}" type="presOf" srcId="{302E1631-86EF-4BFC-A7FF-936F17B0C5C9}" destId="{05493E4E-03C3-42D0-B55D-358AA0C397AE}" srcOrd="0" destOrd="0" presId="urn:microsoft.com/office/officeart/2005/8/layout/vList2"/>
    <dgm:cxn modelId="{298B6792-5A5B-4C51-A8D6-133D2FB1E924}" srcId="{0A4573CE-C044-47D1-AA35-966F28788414}" destId="{302E1631-86EF-4BFC-A7FF-936F17B0C5C9}" srcOrd="1" destOrd="0" parTransId="{2B509EA8-64A5-4231-9856-1DEEB4692AB1}" sibTransId="{A275DB50-0780-442C-92E1-D2264B1BC166}"/>
    <dgm:cxn modelId="{00DF72DC-EA74-4619-A7ED-CD2AC4B32946}" type="presOf" srcId="{D7F89A37-91D9-4A31-99C2-D79FEC819ACF}" destId="{EAAE2B6D-F61E-49FC-951A-DAD696B1CD09}" srcOrd="0" destOrd="0" presId="urn:microsoft.com/office/officeart/2005/8/layout/vList2"/>
    <dgm:cxn modelId="{F4C15603-E7F1-426D-B534-4A5F2B7960FB}" srcId="{0A4573CE-C044-47D1-AA35-966F28788414}" destId="{D7F89A37-91D9-4A31-99C2-D79FEC819ACF}" srcOrd="0" destOrd="0" parTransId="{D7196031-8D3A-4047-8E03-53DAD3796923}" sibTransId="{BD8ED7F4-5987-4EA3-A30F-57DDCA0718B6}"/>
    <dgm:cxn modelId="{E1B9E946-0F36-4B15-9E40-B25EC45B4B25}" type="presParOf" srcId="{061825E9-32AC-4099-92A7-28E2E1735F08}" destId="{EAAE2B6D-F61E-49FC-951A-DAD696B1CD09}" srcOrd="0" destOrd="0" presId="urn:microsoft.com/office/officeart/2005/8/layout/vList2"/>
    <dgm:cxn modelId="{C72C7BEF-B681-4510-9A1C-229C44FA9E1A}" type="presParOf" srcId="{061825E9-32AC-4099-92A7-28E2E1735F08}" destId="{47C5C7C6-13F9-4F74-ABCD-EEC123DF268C}" srcOrd="1" destOrd="0" presId="urn:microsoft.com/office/officeart/2005/8/layout/vList2"/>
    <dgm:cxn modelId="{88B44B94-F150-4165-94E5-3416B000E1F1}" type="presParOf" srcId="{061825E9-32AC-4099-92A7-28E2E1735F08}" destId="{05493E4E-03C3-42D0-B55D-358AA0C397A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5488C1D-A531-42DC-9777-38CE5F7A931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04DB64-CD08-419B-8822-298759EFB6C5}">
      <dgm:prSet custT="1"/>
      <dgm:spPr/>
      <dgm:t>
        <a:bodyPr/>
        <a:lstStyle/>
        <a:p>
          <a:pPr rtl="0"/>
          <a:r>
            <a:rPr lang="uk-UA" sz="2400" smtClean="0"/>
            <a:t>Структура планових органів може бути побудована згідно таким організаційним формам:</a:t>
          </a:r>
          <a:endParaRPr lang="ru-RU" sz="2400"/>
        </a:p>
      </dgm:t>
    </dgm:pt>
    <dgm:pt modelId="{0CB021BF-E704-48B1-8B0E-04D526DD638C}" type="parTrans" cxnId="{98BD4CBF-F30D-425F-A23D-92399DA170A8}">
      <dgm:prSet/>
      <dgm:spPr/>
      <dgm:t>
        <a:bodyPr/>
        <a:lstStyle/>
        <a:p>
          <a:endParaRPr lang="ru-RU"/>
        </a:p>
      </dgm:t>
    </dgm:pt>
    <dgm:pt modelId="{C9F9E64F-7EA3-47BA-AC46-18330465466C}" type="sibTrans" cxnId="{98BD4CBF-F30D-425F-A23D-92399DA170A8}">
      <dgm:prSet/>
      <dgm:spPr/>
      <dgm:t>
        <a:bodyPr/>
        <a:lstStyle/>
        <a:p>
          <a:endParaRPr lang="ru-RU"/>
        </a:p>
      </dgm:t>
    </dgm:pt>
    <dgm:pt modelId="{FB90F90B-7218-49FC-A8D8-0777AB6A6BB2}">
      <dgm:prSet custT="1"/>
      <dgm:spPr/>
      <dgm:t>
        <a:bodyPr/>
        <a:lstStyle/>
        <a:p>
          <a:pPr rtl="0"/>
          <a:r>
            <a:rPr lang="uk-UA" sz="2400" dirty="0" smtClean="0"/>
            <a:t>з централізованими функціями планування;</a:t>
          </a:r>
          <a:endParaRPr lang="ru-RU" sz="2400" dirty="0"/>
        </a:p>
      </dgm:t>
    </dgm:pt>
    <dgm:pt modelId="{27F64C44-EC75-4383-8ACD-E7A19B58D9F6}" type="parTrans" cxnId="{B5F7C585-9B23-4FEB-9D7B-B2B104EA4CD0}">
      <dgm:prSet/>
      <dgm:spPr/>
      <dgm:t>
        <a:bodyPr/>
        <a:lstStyle/>
        <a:p>
          <a:endParaRPr lang="ru-RU"/>
        </a:p>
      </dgm:t>
    </dgm:pt>
    <dgm:pt modelId="{5567BD18-5116-4654-AE12-9418CD7C2D3E}" type="sibTrans" cxnId="{B5F7C585-9B23-4FEB-9D7B-B2B104EA4CD0}">
      <dgm:prSet/>
      <dgm:spPr/>
      <dgm:t>
        <a:bodyPr/>
        <a:lstStyle/>
        <a:p>
          <a:endParaRPr lang="ru-RU"/>
        </a:p>
      </dgm:t>
    </dgm:pt>
    <dgm:pt modelId="{32E0ADC5-21F1-4938-9C1B-FCD521E8C601}">
      <dgm:prSet custT="1"/>
      <dgm:spPr/>
      <dgm:t>
        <a:bodyPr/>
        <a:lstStyle/>
        <a:p>
          <a:pPr rtl="0"/>
          <a:r>
            <a:rPr lang="uk-UA" sz="2400" smtClean="0"/>
            <a:t>з децентралізованими функціями планування.</a:t>
          </a:r>
          <a:endParaRPr lang="ru-RU" sz="2400"/>
        </a:p>
      </dgm:t>
    </dgm:pt>
    <dgm:pt modelId="{6D6DA3C2-6046-4283-A5F6-48C88FDB373D}" type="parTrans" cxnId="{7B559620-3ACE-4432-9046-AC161662A818}">
      <dgm:prSet/>
      <dgm:spPr/>
      <dgm:t>
        <a:bodyPr/>
        <a:lstStyle/>
        <a:p>
          <a:endParaRPr lang="ru-RU"/>
        </a:p>
      </dgm:t>
    </dgm:pt>
    <dgm:pt modelId="{3212E246-1807-4815-99F8-223D876A17EB}" type="sibTrans" cxnId="{7B559620-3ACE-4432-9046-AC161662A818}">
      <dgm:prSet/>
      <dgm:spPr/>
      <dgm:t>
        <a:bodyPr/>
        <a:lstStyle/>
        <a:p>
          <a:endParaRPr lang="ru-RU"/>
        </a:p>
      </dgm:t>
    </dgm:pt>
    <dgm:pt modelId="{A6316C6D-5E15-4E6D-90FF-FE027FEDEB72}" type="pres">
      <dgm:prSet presAssocID="{55488C1D-A531-42DC-9777-38CE5F7A9313}" presName="linear" presStyleCnt="0">
        <dgm:presLayoutVars>
          <dgm:animLvl val="lvl"/>
          <dgm:resizeHandles val="exact"/>
        </dgm:presLayoutVars>
      </dgm:prSet>
      <dgm:spPr/>
    </dgm:pt>
    <dgm:pt modelId="{7F8A19E5-D903-40CD-87B0-9B3C675B15EA}" type="pres">
      <dgm:prSet presAssocID="{FE04DB64-CD08-419B-8822-298759EFB6C5}" presName="parentText" presStyleLbl="node1" presStyleIdx="0" presStyleCnt="1" custScaleY="136102" custLinFactNeighborX="-426" custLinFactNeighborY="-1083">
        <dgm:presLayoutVars>
          <dgm:chMax val="0"/>
          <dgm:bulletEnabled val="1"/>
        </dgm:presLayoutVars>
      </dgm:prSet>
      <dgm:spPr/>
    </dgm:pt>
    <dgm:pt modelId="{CB423BD3-69E4-463A-9D77-3FA218CFF591}" type="pres">
      <dgm:prSet presAssocID="{FE04DB64-CD08-419B-8822-298759EFB6C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5F7C585-9B23-4FEB-9D7B-B2B104EA4CD0}" srcId="{FE04DB64-CD08-419B-8822-298759EFB6C5}" destId="{FB90F90B-7218-49FC-A8D8-0777AB6A6BB2}" srcOrd="0" destOrd="0" parTransId="{27F64C44-EC75-4383-8ACD-E7A19B58D9F6}" sibTransId="{5567BD18-5116-4654-AE12-9418CD7C2D3E}"/>
    <dgm:cxn modelId="{7B559620-3ACE-4432-9046-AC161662A818}" srcId="{FE04DB64-CD08-419B-8822-298759EFB6C5}" destId="{32E0ADC5-21F1-4938-9C1B-FCD521E8C601}" srcOrd="1" destOrd="0" parTransId="{6D6DA3C2-6046-4283-A5F6-48C88FDB373D}" sibTransId="{3212E246-1807-4815-99F8-223D876A17EB}"/>
    <dgm:cxn modelId="{E81475CF-0881-43F2-88B7-6A559DC85526}" type="presOf" srcId="{FB90F90B-7218-49FC-A8D8-0777AB6A6BB2}" destId="{CB423BD3-69E4-463A-9D77-3FA218CFF591}" srcOrd="0" destOrd="0" presId="urn:microsoft.com/office/officeart/2005/8/layout/vList2"/>
    <dgm:cxn modelId="{98BD4CBF-F30D-425F-A23D-92399DA170A8}" srcId="{55488C1D-A531-42DC-9777-38CE5F7A9313}" destId="{FE04DB64-CD08-419B-8822-298759EFB6C5}" srcOrd="0" destOrd="0" parTransId="{0CB021BF-E704-48B1-8B0E-04D526DD638C}" sibTransId="{C9F9E64F-7EA3-47BA-AC46-18330465466C}"/>
    <dgm:cxn modelId="{FB2BB982-7372-4936-9015-AB50C2A1D0A2}" type="presOf" srcId="{55488C1D-A531-42DC-9777-38CE5F7A9313}" destId="{A6316C6D-5E15-4E6D-90FF-FE027FEDEB72}" srcOrd="0" destOrd="0" presId="urn:microsoft.com/office/officeart/2005/8/layout/vList2"/>
    <dgm:cxn modelId="{481B9F38-F1E9-45D2-8EFF-7D585841FD84}" type="presOf" srcId="{FE04DB64-CD08-419B-8822-298759EFB6C5}" destId="{7F8A19E5-D903-40CD-87B0-9B3C675B15EA}" srcOrd="0" destOrd="0" presId="urn:microsoft.com/office/officeart/2005/8/layout/vList2"/>
    <dgm:cxn modelId="{C3B6DFF2-B926-4E14-8BBB-BF961BF14BBB}" type="presOf" srcId="{32E0ADC5-21F1-4938-9C1B-FCD521E8C601}" destId="{CB423BD3-69E4-463A-9D77-3FA218CFF591}" srcOrd="0" destOrd="1" presId="urn:microsoft.com/office/officeart/2005/8/layout/vList2"/>
    <dgm:cxn modelId="{CCC89521-3BAE-40E2-A254-773864CE7FFD}" type="presParOf" srcId="{A6316C6D-5E15-4E6D-90FF-FE027FEDEB72}" destId="{7F8A19E5-D903-40CD-87B0-9B3C675B15EA}" srcOrd="0" destOrd="0" presId="urn:microsoft.com/office/officeart/2005/8/layout/vList2"/>
    <dgm:cxn modelId="{6C1BBD9B-F12B-4FB5-8A58-9D034D54B419}" type="presParOf" srcId="{A6316C6D-5E15-4E6D-90FF-FE027FEDEB72}" destId="{CB423BD3-69E4-463A-9D77-3FA218CFF59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67831EE-6CE5-4B16-83DA-484880758F8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BCD197-2C9C-4D3B-8E3C-11BCD8D4E69D}">
      <dgm:prSet custT="1"/>
      <dgm:spPr/>
      <dgm:t>
        <a:bodyPr/>
        <a:lstStyle/>
        <a:p>
          <a:pPr rtl="0"/>
          <a:endParaRPr lang="ru-RU" sz="4400" baseline="0" dirty="0"/>
        </a:p>
      </dgm:t>
    </dgm:pt>
    <dgm:pt modelId="{C109B020-8DDD-4B75-862F-00B43D790B46}" type="parTrans" cxnId="{1086178E-4D70-4357-84EF-F26F7CE54E67}">
      <dgm:prSet/>
      <dgm:spPr/>
      <dgm:t>
        <a:bodyPr/>
        <a:lstStyle/>
        <a:p>
          <a:endParaRPr lang="ru-RU" sz="2800"/>
        </a:p>
      </dgm:t>
    </dgm:pt>
    <dgm:pt modelId="{AF00398F-661C-4D31-8B00-C0B324681419}" type="sibTrans" cxnId="{1086178E-4D70-4357-84EF-F26F7CE54E67}">
      <dgm:prSet/>
      <dgm:spPr/>
      <dgm:t>
        <a:bodyPr/>
        <a:lstStyle/>
        <a:p>
          <a:endParaRPr lang="ru-RU" sz="2800"/>
        </a:p>
      </dgm:t>
    </dgm:pt>
    <dgm:pt modelId="{BA546BB0-753B-4CF0-B4A6-3AF9C4EC5330}">
      <dgm:prSet custT="1"/>
      <dgm:spPr/>
      <dgm:t>
        <a:bodyPr/>
        <a:lstStyle/>
        <a:p>
          <a:pPr rtl="0"/>
          <a:endParaRPr lang="ru-RU" sz="4400" baseline="0" dirty="0"/>
        </a:p>
      </dgm:t>
    </dgm:pt>
    <dgm:pt modelId="{9BFCB664-1085-4717-B1C5-4EFF064F5608}" type="parTrans" cxnId="{81192924-D10C-4296-A493-3F3F17508DEF}">
      <dgm:prSet/>
      <dgm:spPr/>
      <dgm:t>
        <a:bodyPr/>
        <a:lstStyle/>
        <a:p>
          <a:endParaRPr lang="ru-RU" sz="2800"/>
        </a:p>
      </dgm:t>
    </dgm:pt>
    <dgm:pt modelId="{C2D11DEF-89DD-49EF-9318-EA5FCB25B52B}" type="sibTrans" cxnId="{81192924-D10C-4296-A493-3F3F17508DEF}">
      <dgm:prSet/>
      <dgm:spPr/>
      <dgm:t>
        <a:bodyPr/>
        <a:lstStyle/>
        <a:p>
          <a:endParaRPr lang="ru-RU" sz="2800"/>
        </a:p>
      </dgm:t>
    </dgm:pt>
    <dgm:pt modelId="{17577904-704B-424A-8A56-AA3E0975A055}">
      <dgm:prSet custT="1"/>
      <dgm:spPr/>
      <dgm:t>
        <a:bodyPr/>
        <a:lstStyle/>
        <a:p>
          <a:pPr rtl="0"/>
          <a:endParaRPr lang="ru-RU" sz="4400" baseline="0" dirty="0"/>
        </a:p>
      </dgm:t>
    </dgm:pt>
    <dgm:pt modelId="{C26C1674-0BCE-441E-A681-5FE154EF0D16}" type="parTrans" cxnId="{3C9F4B14-06B9-475A-AA5A-BEC6449B33EB}">
      <dgm:prSet/>
      <dgm:spPr/>
      <dgm:t>
        <a:bodyPr/>
        <a:lstStyle/>
        <a:p>
          <a:endParaRPr lang="ru-RU" sz="2800"/>
        </a:p>
      </dgm:t>
    </dgm:pt>
    <dgm:pt modelId="{FB3ED147-ECE5-4530-ADEA-7305F82F7E71}" type="sibTrans" cxnId="{3C9F4B14-06B9-475A-AA5A-BEC6449B33EB}">
      <dgm:prSet/>
      <dgm:spPr/>
      <dgm:t>
        <a:bodyPr/>
        <a:lstStyle/>
        <a:p>
          <a:endParaRPr lang="ru-RU" sz="2800"/>
        </a:p>
      </dgm:t>
    </dgm:pt>
    <dgm:pt modelId="{2BBB7AC6-C130-44E8-8B8B-C299B7829E9E}">
      <dgm:prSet custT="1"/>
      <dgm:spPr/>
      <dgm:t>
        <a:bodyPr/>
        <a:lstStyle/>
        <a:p>
          <a:pPr rtl="0"/>
          <a:r>
            <a:rPr lang="uk-UA" sz="1400" b="1" i="1" baseline="0" dirty="0" smtClean="0"/>
            <a:t>За методом «зверху – вниз»</a:t>
          </a:r>
          <a:r>
            <a:rPr lang="uk-UA" sz="1400" baseline="0" dirty="0" smtClean="0"/>
            <a:t> (централізоване планування) робота по складанню планів починається «зверху», тобто базова інформація, ключові стратегії й задачі кожного виробничого підрозділу формуються на рівні підприємства в цілому. У свою чергу на рівні підрозділів на основі сформульованих задач розробляються тактичні плани.</a:t>
          </a:r>
          <a:endParaRPr lang="ru-RU" sz="1400" dirty="0"/>
        </a:p>
      </dgm:t>
    </dgm:pt>
    <dgm:pt modelId="{C8551210-EB9A-4C52-A44A-A7426E542751}" type="parTrans" cxnId="{D1FC1EAC-3554-4EEB-A46A-8947B42CC577}">
      <dgm:prSet/>
      <dgm:spPr/>
      <dgm:t>
        <a:bodyPr/>
        <a:lstStyle/>
        <a:p>
          <a:endParaRPr lang="ru-RU" sz="2800"/>
        </a:p>
      </dgm:t>
    </dgm:pt>
    <dgm:pt modelId="{3B996593-2236-49FB-A345-8A436EF37BA0}" type="sibTrans" cxnId="{D1FC1EAC-3554-4EEB-A46A-8947B42CC577}">
      <dgm:prSet/>
      <dgm:spPr/>
      <dgm:t>
        <a:bodyPr/>
        <a:lstStyle/>
        <a:p>
          <a:endParaRPr lang="ru-RU" sz="2800"/>
        </a:p>
      </dgm:t>
    </dgm:pt>
    <dgm:pt modelId="{39A6753B-0BF0-4A37-8DA2-A232DDF15942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b="1" i="1" baseline="0" dirty="0" smtClean="0"/>
            <a:t>За методом «знизу – вгору»</a:t>
          </a:r>
          <a:r>
            <a:rPr lang="uk-UA" sz="1400" baseline="0" dirty="0" smtClean="0"/>
            <a:t> (децентралізоване планування) складання планів здійснюється в напрямі від виробничих підрозділів підприємства до його вищого керівництва. В цьому випадку плановий відділ підприємства, як правило, невеликий, інформація нагромаджується головним чином в підрозділах. Цілі, стратегії, виробничі плани відділень ініціюють самі підрозділи. В обов'язки планового відділу входить тільки встановлення форм планових документів і координація планової діяльності виробничих підрозділів.</a:t>
          </a:r>
          <a:endParaRPr lang="ru-RU" sz="1400" baseline="0" dirty="0" smtClean="0"/>
        </a:p>
        <a:p>
          <a:pPr marL="57150" indent="0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400" dirty="0"/>
        </a:p>
      </dgm:t>
    </dgm:pt>
    <dgm:pt modelId="{26AA6CAB-11CD-4014-94B0-730CB09897D8}" type="parTrans" cxnId="{90AC2F77-9470-4A41-92EC-4EC0E7F7D426}">
      <dgm:prSet/>
      <dgm:spPr/>
      <dgm:t>
        <a:bodyPr/>
        <a:lstStyle/>
        <a:p>
          <a:endParaRPr lang="ru-RU" sz="2800"/>
        </a:p>
      </dgm:t>
    </dgm:pt>
    <dgm:pt modelId="{2C95DE19-5B5B-4C53-84C2-A6F518C175BC}" type="sibTrans" cxnId="{90AC2F77-9470-4A41-92EC-4EC0E7F7D426}">
      <dgm:prSet/>
      <dgm:spPr/>
      <dgm:t>
        <a:bodyPr/>
        <a:lstStyle/>
        <a:p>
          <a:endParaRPr lang="ru-RU" sz="2800"/>
        </a:p>
      </dgm:t>
    </dgm:pt>
    <dgm:pt modelId="{01BE2F81-2DAF-41F7-8C3A-3358DCAA6CA7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baseline="0" dirty="0" smtClean="0"/>
            <a:t>Планування </a:t>
          </a:r>
          <a:r>
            <a:rPr lang="uk-UA" sz="1400" b="1" i="1" baseline="0" dirty="0" smtClean="0"/>
            <a:t>за принципом «стрічних потоків»</a:t>
          </a:r>
          <a:r>
            <a:rPr lang="uk-UA" sz="1400" baseline="0" dirty="0" smtClean="0"/>
            <a:t> (інтерактивне планування або планування у взаємодії) характеризується тим, що ідеї формулюються в процесі взаємодії між вищим керівництвом, плановим відділом і виробничими підрозділами. Дана схема планування поєднує сильні сторони і нівелює недоліки двох попередніх схем.</a:t>
          </a:r>
          <a:endParaRPr lang="ru-RU" sz="1400" baseline="0" dirty="0" smtClean="0"/>
        </a:p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400" dirty="0"/>
        </a:p>
      </dgm:t>
    </dgm:pt>
    <dgm:pt modelId="{B838E14E-00F7-4FE2-B9CF-557294A4EF12}" type="parTrans" cxnId="{9DB04275-ADF2-4331-BD7B-D29D3E29B4BC}">
      <dgm:prSet/>
      <dgm:spPr/>
      <dgm:t>
        <a:bodyPr/>
        <a:lstStyle/>
        <a:p>
          <a:endParaRPr lang="ru-RU" sz="2800"/>
        </a:p>
      </dgm:t>
    </dgm:pt>
    <dgm:pt modelId="{58AD0873-7AB1-480A-AF3A-6DFD0DD764B7}" type="sibTrans" cxnId="{9DB04275-ADF2-4331-BD7B-D29D3E29B4BC}">
      <dgm:prSet/>
      <dgm:spPr/>
      <dgm:t>
        <a:bodyPr/>
        <a:lstStyle/>
        <a:p>
          <a:endParaRPr lang="ru-RU" sz="2800"/>
        </a:p>
      </dgm:t>
    </dgm:pt>
    <dgm:pt modelId="{4D03A439-5F44-4C07-888C-7B31A11BDB4C}" type="pres">
      <dgm:prSet presAssocID="{467831EE-6CE5-4B16-83DA-484880758F8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DC80A4-B863-412E-B922-BC589F7A6989}" type="pres">
      <dgm:prSet presAssocID="{B7BCD197-2C9C-4D3B-8E3C-11BCD8D4E69D}" presName="composite" presStyleCnt="0"/>
      <dgm:spPr/>
    </dgm:pt>
    <dgm:pt modelId="{89281F8A-B3A7-4468-92FE-0E3369DC4E14}" type="pres">
      <dgm:prSet presAssocID="{B7BCD197-2C9C-4D3B-8E3C-11BCD8D4E69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24B3AF-ED83-48F2-BCE0-D939658CFFBC}" type="pres">
      <dgm:prSet presAssocID="{B7BCD197-2C9C-4D3B-8E3C-11BCD8D4E69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2E802-2F28-442C-AF3C-5F08F4DBD214}" type="pres">
      <dgm:prSet presAssocID="{AF00398F-661C-4D31-8B00-C0B324681419}" presName="sp" presStyleCnt="0"/>
      <dgm:spPr/>
    </dgm:pt>
    <dgm:pt modelId="{9EB42AB1-5720-4013-9A63-602A84B3AB1B}" type="pres">
      <dgm:prSet presAssocID="{BA546BB0-753B-4CF0-B4A6-3AF9C4EC5330}" presName="composite" presStyleCnt="0"/>
      <dgm:spPr/>
    </dgm:pt>
    <dgm:pt modelId="{A53293C3-FF3A-45FC-94D2-E814D4A514D4}" type="pres">
      <dgm:prSet presAssocID="{BA546BB0-753B-4CF0-B4A6-3AF9C4EC533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C85A8C-7459-4885-AF5E-3240F69B314F}" type="pres">
      <dgm:prSet presAssocID="{BA546BB0-753B-4CF0-B4A6-3AF9C4EC5330}" presName="descendantText" presStyleLbl="alignAcc1" presStyleIdx="1" presStyleCnt="3" custScaleY="181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B639EF-FA8B-4BEC-BE98-31DF30389F3C}" type="pres">
      <dgm:prSet presAssocID="{C2D11DEF-89DD-49EF-9318-EA5FCB25B52B}" presName="sp" presStyleCnt="0"/>
      <dgm:spPr/>
    </dgm:pt>
    <dgm:pt modelId="{80D5ACC2-7360-41B7-AA6B-805604D089FC}" type="pres">
      <dgm:prSet presAssocID="{17577904-704B-424A-8A56-AA3E0975A055}" presName="composite" presStyleCnt="0"/>
      <dgm:spPr/>
    </dgm:pt>
    <dgm:pt modelId="{35314F2C-C12C-4E1D-B773-BD8AEF345DDB}" type="pres">
      <dgm:prSet presAssocID="{17577904-704B-424A-8A56-AA3E0975A05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F78602-6AAE-49BD-AF86-0F558BB01616}" type="pres">
      <dgm:prSet presAssocID="{17577904-704B-424A-8A56-AA3E0975A055}" presName="descendantText" presStyleLbl="alignAcc1" presStyleIdx="2" presStyleCnt="3" custScaleY="132895" custLinFactNeighborX="-355" custLinFactNeighborY="18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4B45AD-5A93-480A-A4A7-49580F2CC480}" type="presOf" srcId="{2BBB7AC6-C130-44E8-8B8B-C299B7829E9E}" destId="{3224B3AF-ED83-48F2-BCE0-D939658CFFBC}" srcOrd="0" destOrd="0" presId="urn:microsoft.com/office/officeart/2005/8/layout/chevron2"/>
    <dgm:cxn modelId="{D1FC1EAC-3554-4EEB-A46A-8947B42CC577}" srcId="{B7BCD197-2C9C-4D3B-8E3C-11BCD8D4E69D}" destId="{2BBB7AC6-C130-44E8-8B8B-C299B7829E9E}" srcOrd="0" destOrd="0" parTransId="{C8551210-EB9A-4C52-A44A-A7426E542751}" sibTransId="{3B996593-2236-49FB-A345-8A436EF37BA0}"/>
    <dgm:cxn modelId="{81192924-D10C-4296-A493-3F3F17508DEF}" srcId="{467831EE-6CE5-4B16-83DA-484880758F85}" destId="{BA546BB0-753B-4CF0-B4A6-3AF9C4EC5330}" srcOrd="1" destOrd="0" parTransId="{9BFCB664-1085-4717-B1C5-4EFF064F5608}" sibTransId="{C2D11DEF-89DD-49EF-9318-EA5FCB25B52B}"/>
    <dgm:cxn modelId="{3C9F4B14-06B9-475A-AA5A-BEC6449B33EB}" srcId="{467831EE-6CE5-4B16-83DA-484880758F85}" destId="{17577904-704B-424A-8A56-AA3E0975A055}" srcOrd="2" destOrd="0" parTransId="{C26C1674-0BCE-441E-A681-5FE154EF0D16}" sibTransId="{FB3ED147-ECE5-4530-ADEA-7305F82F7E71}"/>
    <dgm:cxn modelId="{97E871C1-0241-4551-A871-2363FC2AB4A1}" type="presOf" srcId="{BA546BB0-753B-4CF0-B4A6-3AF9C4EC5330}" destId="{A53293C3-FF3A-45FC-94D2-E814D4A514D4}" srcOrd="0" destOrd="0" presId="urn:microsoft.com/office/officeart/2005/8/layout/chevron2"/>
    <dgm:cxn modelId="{B981BE80-C114-4D5A-A731-FD8BCA5EACF0}" type="presOf" srcId="{17577904-704B-424A-8A56-AA3E0975A055}" destId="{35314F2C-C12C-4E1D-B773-BD8AEF345DDB}" srcOrd="0" destOrd="0" presId="urn:microsoft.com/office/officeart/2005/8/layout/chevron2"/>
    <dgm:cxn modelId="{1086178E-4D70-4357-84EF-F26F7CE54E67}" srcId="{467831EE-6CE5-4B16-83DA-484880758F85}" destId="{B7BCD197-2C9C-4D3B-8E3C-11BCD8D4E69D}" srcOrd="0" destOrd="0" parTransId="{C109B020-8DDD-4B75-862F-00B43D790B46}" sibTransId="{AF00398F-661C-4D31-8B00-C0B324681419}"/>
    <dgm:cxn modelId="{90AC2F77-9470-4A41-92EC-4EC0E7F7D426}" srcId="{BA546BB0-753B-4CF0-B4A6-3AF9C4EC5330}" destId="{39A6753B-0BF0-4A37-8DA2-A232DDF15942}" srcOrd="0" destOrd="0" parTransId="{26AA6CAB-11CD-4014-94B0-730CB09897D8}" sibTransId="{2C95DE19-5B5B-4C53-84C2-A6F518C175BC}"/>
    <dgm:cxn modelId="{9DB04275-ADF2-4331-BD7B-D29D3E29B4BC}" srcId="{17577904-704B-424A-8A56-AA3E0975A055}" destId="{01BE2F81-2DAF-41F7-8C3A-3358DCAA6CA7}" srcOrd="0" destOrd="0" parTransId="{B838E14E-00F7-4FE2-B9CF-557294A4EF12}" sibTransId="{58AD0873-7AB1-480A-AF3A-6DFD0DD764B7}"/>
    <dgm:cxn modelId="{9B898483-07EE-4E0B-9574-17ACD3AEB32A}" type="presOf" srcId="{467831EE-6CE5-4B16-83DA-484880758F85}" destId="{4D03A439-5F44-4C07-888C-7B31A11BDB4C}" srcOrd="0" destOrd="0" presId="urn:microsoft.com/office/officeart/2005/8/layout/chevron2"/>
    <dgm:cxn modelId="{423C17F0-7A01-4A0F-A98B-B16A0C1BB301}" type="presOf" srcId="{01BE2F81-2DAF-41F7-8C3A-3358DCAA6CA7}" destId="{BFF78602-6AAE-49BD-AF86-0F558BB01616}" srcOrd="0" destOrd="0" presId="urn:microsoft.com/office/officeart/2005/8/layout/chevron2"/>
    <dgm:cxn modelId="{8C27DCC0-551C-43EF-9792-019B6B420C3E}" type="presOf" srcId="{39A6753B-0BF0-4A37-8DA2-A232DDF15942}" destId="{A9C85A8C-7459-4885-AF5E-3240F69B314F}" srcOrd="0" destOrd="0" presId="urn:microsoft.com/office/officeart/2005/8/layout/chevron2"/>
    <dgm:cxn modelId="{13737A92-66D1-425E-AA13-A54F60C491CC}" type="presOf" srcId="{B7BCD197-2C9C-4D3B-8E3C-11BCD8D4E69D}" destId="{89281F8A-B3A7-4468-92FE-0E3369DC4E14}" srcOrd="0" destOrd="0" presId="urn:microsoft.com/office/officeart/2005/8/layout/chevron2"/>
    <dgm:cxn modelId="{8917A8ED-ED3F-4D7E-820E-99F64A55B02C}" type="presParOf" srcId="{4D03A439-5F44-4C07-888C-7B31A11BDB4C}" destId="{C7DC80A4-B863-412E-B922-BC589F7A6989}" srcOrd="0" destOrd="0" presId="urn:microsoft.com/office/officeart/2005/8/layout/chevron2"/>
    <dgm:cxn modelId="{226D404F-B692-40F1-8063-2D8891FA0797}" type="presParOf" srcId="{C7DC80A4-B863-412E-B922-BC589F7A6989}" destId="{89281F8A-B3A7-4468-92FE-0E3369DC4E14}" srcOrd="0" destOrd="0" presId="urn:microsoft.com/office/officeart/2005/8/layout/chevron2"/>
    <dgm:cxn modelId="{38322A66-4013-4758-931D-F311CE503C93}" type="presParOf" srcId="{C7DC80A4-B863-412E-B922-BC589F7A6989}" destId="{3224B3AF-ED83-48F2-BCE0-D939658CFFBC}" srcOrd="1" destOrd="0" presId="urn:microsoft.com/office/officeart/2005/8/layout/chevron2"/>
    <dgm:cxn modelId="{C1BAB447-5BC8-4FF1-BA2A-D236D9E9051D}" type="presParOf" srcId="{4D03A439-5F44-4C07-888C-7B31A11BDB4C}" destId="{8542E802-2F28-442C-AF3C-5F08F4DBD214}" srcOrd="1" destOrd="0" presId="urn:microsoft.com/office/officeart/2005/8/layout/chevron2"/>
    <dgm:cxn modelId="{FA6A6F35-09F8-46E8-B8E1-3A35A118A888}" type="presParOf" srcId="{4D03A439-5F44-4C07-888C-7B31A11BDB4C}" destId="{9EB42AB1-5720-4013-9A63-602A84B3AB1B}" srcOrd="2" destOrd="0" presId="urn:microsoft.com/office/officeart/2005/8/layout/chevron2"/>
    <dgm:cxn modelId="{7E3F59CD-2979-46CF-B6DD-9F2F28C399E6}" type="presParOf" srcId="{9EB42AB1-5720-4013-9A63-602A84B3AB1B}" destId="{A53293C3-FF3A-45FC-94D2-E814D4A514D4}" srcOrd="0" destOrd="0" presId="urn:microsoft.com/office/officeart/2005/8/layout/chevron2"/>
    <dgm:cxn modelId="{8EA455F0-6229-4094-9142-3FDB21003EB3}" type="presParOf" srcId="{9EB42AB1-5720-4013-9A63-602A84B3AB1B}" destId="{A9C85A8C-7459-4885-AF5E-3240F69B314F}" srcOrd="1" destOrd="0" presId="urn:microsoft.com/office/officeart/2005/8/layout/chevron2"/>
    <dgm:cxn modelId="{82B790F8-E200-4F15-88F1-721FB1E9C653}" type="presParOf" srcId="{4D03A439-5F44-4C07-888C-7B31A11BDB4C}" destId="{3DB639EF-FA8B-4BEC-BE98-31DF30389F3C}" srcOrd="3" destOrd="0" presId="urn:microsoft.com/office/officeart/2005/8/layout/chevron2"/>
    <dgm:cxn modelId="{0B6B17A6-459D-4D8B-92CE-5CBD62D0E6D3}" type="presParOf" srcId="{4D03A439-5F44-4C07-888C-7B31A11BDB4C}" destId="{80D5ACC2-7360-41B7-AA6B-805604D089FC}" srcOrd="4" destOrd="0" presId="urn:microsoft.com/office/officeart/2005/8/layout/chevron2"/>
    <dgm:cxn modelId="{8D92EC3A-79EC-4980-AB86-84C2BEF68C0C}" type="presParOf" srcId="{80D5ACC2-7360-41B7-AA6B-805604D089FC}" destId="{35314F2C-C12C-4E1D-B773-BD8AEF345DDB}" srcOrd="0" destOrd="0" presId="urn:microsoft.com/office/officeart/2005/8/layout/chevron2"/>
    <dgm:cxn modelId="{1CE22FEB-6189-471E-BEE8-B5D6A4032EB5}" type="presParOf" srcId="{80D5ACC2-7360-41B7-AA6B-805604D089FC}" destId="{BFF78602-6AAE-49BD-AF86-0F558BB0161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38E772-6836-4EA8-A2CD-484E1C070DC4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807C2C4-DBE5-4494-9646-976720A796FE}">
      <dgm:prSet custT="1"/>
      <dgm:spPr/>
      <dgm:t>
        <a:bodyPr/>
        <a:lstStyle/>
        <a:p>
          <a:pPr rtl="0"/>
          <a:r>
            <a:rPr lang="uk-UA" sz="1800" b="1" dirty="0" smtClean="0">
              <a:solidFill>
                <a:schemeClr val="tx1"/>
              </a:solidFill>
            </a:rPr>
            <a:t>встановлення стандартів, норм, планових завдань;</a:t>
          </a:r>
          <a:endParaRPr lang="uk-UA" sz="1800" b="1" dirty="0">
            <a:solidFill>
              <a:schemeClr val="tx1"/>
            </a:solidFill>
          </a:endParaRPr>
        </a:p>
      </dgm:t>
    </dgm:pt>
    <dgm:pt modelId="{54871B81-35FD-431F-9F6B-DE47AA4289FA}" type="parTrans" cxnId="{E1FEE8AA-8819-42F2-A0D7-385DB45E2066}">
      <dgm:prSet/>
      <dgm:spPr/>
      <dgm:t>
        <a:bodyPr/>
        <a:lstStyle/>
        <a:p>
          <a:endParaRPr lang="ru-RU" sz="1800"/>
        </a:p>
      </dgm:t>
    </dgm:pt>
    <dgm:pt modelId="{E2297B2D-EC84-48C1-A614-BD604371173F}" type="sibTrans" cxnId="{E1FEE8AA-8819-42F2-A0D7-385DB45E2066}">
      <dgm:prSet/>
      <dgm:spPr/>
      <dgm:t>
        <a:bodyPr/>
        <a:lstStyle/>
        <a:p>
          <a:endParaRPr lang="ru-RU" sz="1800"/>
        </a:p>
      </dgm:t>
    </dgm:pt>
    <dgm:pt modelId="{F6FAB550-542D-4518-A47F-D2DC17A517BA}">
      <dgm:prSet custT="1"/>
      <dgm:spPr/>
      <dgm:t>
        <a:bodyPr/>
        <a:lstStyle/>
        <a:p>
          <a:pPr rtl="0"/>
          <a:r>
            <a:rPr lang="uk-UA" sz="1800" b="1" dirty="0" smtClean="0">
              <a:solidFill>
                <a:schemeClr val="tx1"/>
              </a:solidFill>
            </a:rPr>
            <a:t>вимір показників діяльності;</a:t>
          </a:r>
          <a:endParaRPr lang="uk-UA" sz="1800" b="1" dirty="0">
            <a:solidFill>
              <a:schemeClr val="tx1"/>
            </a:solidFill>
          </a:endParaRPr>
        </a:p>
      </dgm:t>
    </dgm:pt>
    <dgm:pt modelId="{E4C894D1-D222-4C41-8851-7527D184E157}" type="parTrans" cxnId="{F7EFDC04-86C9-4CFE-831B-FD1C4E3396F3}">
      <dgm:prSet/>
      <dgm:spPr/>
      <dgm:t>
        <a:bodyPr/>
        <a:lstStyle/>
        <a:p>
          <a:endParaRPr lang="ru-RU" sz="1800"/>
        </a:p>
      </dgm:t>
    </dgm:pt>
    <dgm:pt modelId="{54C4329A-4D0B-45E2-A296-964552BD6643}" type="sibTrans" cxnId="{F7EFDC04-86C9-4CFE-831B-FD1C4E3396F3}">
      <dgm:prSet/>
      <dgm:spPr/>
      <dgm:t>
        <a:bodyPr/>
        <a:lstStyle/>
        <a:p>
          <a:endParaRPr lang="ru-RU" sz="1800"/>
        </a:p>
      </dgm:t>
    </dgm:pt>
    <dgm:pt modelId="{54F7BCF4-3734-4B90-AB81-FC5314CA6A46}">
      <dgm:prSet custT="1"/>
      <dgm:spPr/>
      <dgm:t>
        <a:bodyPr/>
        <a:lstStyle/>
        <a:p>
          <a:pPr rtl="0"/>
          <a:r>
            <a:rPr lang="uk-UA" sz="1600" b="1" dirty="0" smtClean="0"/>
            <a:t>порівняння стандартів, норм, планових завдань з фактичними показниками (результатами); </a:t>
          </a:r>
          <a:endParaRPr lang="uk-UA" sz="1600" b="1" dirty="0"/>
        </a:p>
      </dgm:t>
    </dgm:pt>
    <dgm:pt modelId="{DB6059A3-E12F-42EB-AA6B-536310989C34}" type="parTrans" cxnId="{7FA6080A-B46D-43F5-8F54-11FE504B75EA}">
      <dgm:prSet/>
      <dgm:spPr/>
      <dgm:t>
        <a:bodyPr/>
        <a:lstStyle/>
        <a:p>
          <a:endParaRPr lang="ru-RU" sz="1800"/>
        </a:p>
      </dgm:t>
    </dgm:pt>
    <dgm:pt modelId="{151E6D23-1EDB-4324-A62E-E23BF02B7594}" type="sibTrans" cxnId="{7FA6080A-B46D-43F5-8F54-11FE504B75EA}">
      <dgm:prSet/>
      <dgm:spPr/>
      <dgm:t>
        <a:bodyPr/>
        <a:lstStyle/>
        <a:p>
          <a:endParaRPr lang="ru-RU" sz="1800"/>
        </a:p>
      </dgm:t>
    </dgm:pt>
    <dgm:pt modelId="{6DADD3CE-23D3-4F01-8C97-CCAE6E6E3924}">
      <dgm:prSet custT="1"/>
      <dgm:spPr/>
      <dgm:t>
        <a:bodyPr/>
        <a:lstStyle/>
        <a:p>
          <a:pPr rtl="0"/>
          <a:r>
            <a:rPr lang="uk-UA" sz="1800" b="1" dirty="0" smtClean="0">
              <a:solidFill>
                <a:schemeClr val="bg1"/>
              </a:solidFill>
            </a:rPr>
            <a:t>оцінювання результатів, корегування дій або стандартів.</a:t>
          </a:r>
          <a:endParaRPr lang="uk-UA" sz="1800" b="1" dirty="0">
            <a:solidFill>
              <a:schemeClr val="bg1"/>
            </a:solidFill>
          </a:endParaRPr>
        </a:p>
      </dgm:t>
    </dgm:pt>
    <dgm:pt modelId="{83E87178-D406-4EE4-9967-907FA307B79A}" type="parTrans" cxnId="{69B3FDF7-7EE4-4C06-B315-54418D570D06}">
      <dgm:prSet/>
      <dgm:spPr/>
      <dgm:t>
        <a:bodyPr/>
        <a:lstStyle/>
        <a:p>
          <a:endParaRPr lang="ru-RU" sz="1800"/>
        </a:p>
      </dgm:t>
    </dgm:pt>
    <dgm:pt modelId="{D14A0089-0057-4166-BB92-62C034EB2DE2}" type="sibTrans" cxnId="{69B3FDF7-7EE4-4C06-B315-54418D570D06}">
      <dgm:prSet/>
      <dgm:spPr/>
      <dgm:t>
        <a:bodyPr/>
        <a:lstStyle/>
        <a:p>
          <a:endParaRPr lang="ru-RU" sz="1800"/>
        </a:p>
      </dgm:t>
    </dgm:pt>
    <dgm:pt modelId="{0DC9DC73-DD91-48B9-9E3B-A4FFE98B72DD}" type="pres">
      <dgm:prSet presAssocID="{AC38E772-6836-4EA8-A2CD-484E1C070DC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49D6FA-7FD0-4D1E-A1BF-C9DEAC6B52CD}" type="pres">
      <dgm:prSet presAssocID="{AC38E772-6836-4EA8-A2CD-484E1C070DC4}" presName="arrow" presStyleLbl="bgShp" presStyleIdx="0" presStyleCnt="1"/>
      <dgm:spPr/>
    </dgm:pt>
    <dgm:pt modelId="{30B31596-C91B-4897-B273-80D8DEEA685C}" type="pres">
      <dgm:prSet presAssocID="{AC38E772-6836-4EA8-A2CD-484E1C070DC4}" presName="linearProcess" presStyleCnt="0"/>
      <dgm:spPr/>
    </dgm:pt>
    <dgm:pt modelId="{4700AE38-428D-4EEE-AE14-20FA4D874635}" type="pres">
      <dgm:prSet presAssocID="{C807C2C4-DBE5-4494-9646-976720A796FE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BA950-24AB-4487-9C32-1E66F45C7937}" type="pres">
      <dgm:prSet presAssocID="{E2297B2D-EC84-48C1-A614-BD604371173F}" presName="sibTrans" presStyleCnt="0"/>
      <dgm:spPr/>
    </dgm:pt>
    <dgm:pt modelId="{012ED687-9C7A-440A-B854-33BA8C7C1C16}" type="pres">
      <dgm:prSet presAssocID="{F6FAB550-542D-4518-A47F-D2DC17A517BA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4D10E-DFB6-400C-A7B9-A5029416A19A}" type="pres">
      <dgm:prSet presAssocID="{54C4329A-4D0B-45E2-A296-964552BD6643}" presName="sibTrans" presStyleCnt="0"/>
      <dgm:spPr/>
    </dgm:pt>
    <dgm:pt modelId="{9D478E7D-505E-455B-9054-CEDED0321CA6}" type="pres">
      <dgm:prSet presAssocID="{54F7BCF4-3734-4B90-AB81-FC5314CA6A46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035C0-2E36-4AC7-BE42-6830E98A090C}" type="pres">
      <dgm:prSet presAssocID="{151E6D23-1EDB-4324-A62E-E23BF02B7594}" presName="sibTrans" presStyleCnt="0"/>
      <dgm:spPr/>
    </dgm:pt>
    <dgm:pt modelId="{92568A4D-F850-451D-817B-31C6C0610FAE}" type="pres">
      <dgm:prSet presAssocID="{6DADD3CE-23D3-4F01-8C97-CCAE6E6E392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FEE8AA-8819-42F2-A0D7-385DB45E2066}" srcId="{AC38E772-6836-4EA8-A2CD-484E1C070DC4}" destId="{C807C2C4-DBE5-4494-9646-976720A796FE}" srcOrd="0" destOrd="0" parTransId="{54871B81-35FD-431F-9F6B-DE47AA4289FA}" sibTransId="{E2297B2D-EC84-48C1-A614-BD604371173F}"/>
    <dgm:cxn modelId="{ADC4A31A-F1CF-4319-B4D3-AF2BF2AE85BA}" type="presOf" srcId="{F6FAB550-542D-4518-A47F-D2DC17A517BA}" destId="{012ED687-9C7A-440A-B854-33BA8C7C1C16}" srcOrd="0" destOrd="0" presId="urn:microsoft.com/office/officeart/2005/8/layout/hProcess9"/>
    <dgm:cxn modelId="{67F729ED-F3CC-4C1E-8CFF-F9B33A9BBD26}" type="presOf" srcId="{AC38E772-6836-4EA8-A2CD-484E1C070DC4}" destId="{0DC9DC73-DD91-48B9-9E3B-A4FFE98B72DD}" srcOrd="0" destOrd="0" presId="urn:microsoft.com/office/officeart/2005/8/layout/hProcess9"/>
    <dgm:cxn modelId="{A5E1327B-3A5F-4B71-BEBD-A21A18A826FF}" type="presOf" srcId="{54F7BCF4-3734-4B90-AB81-FC5314CA6A46}" destId="{9D478E7D-505E-455B-9054-CEDED0321CA6}" srcOrd="0" destOrd="0" presId="urn:microsoft.com/office/officeart/2005/8/layout/hProcess9"/>
    <dgm:cxn modelId="{1B8BC1B8-13E7-447C-8E83-D324F5D92B0A}" type="presOf" srcId="{6DADD3CE-23D3-4F01-8C97-CCAE6E6E3924}" destId="{92568A4D-F850-451D-817B-31C6C0610FAE}" srcOrd="0" destOrd="0" presId="urn:microsoft.com/office/officeart/2005/8/layout/hProcess9"/>
    <dgm:cxn modelId="{B00AE7BA-74FB-414B-B784-0A25E6BC3CA7}" type="presOf" srcId="{C807C2C4-DBE5-4494-9646-976720A796FE}" destId="{4700AE38-428D-4EEE-AE14-20FA4D874635}" srcOrd="0" destOrd="0" presId="urn:microsoft.com/office/officeart/2005/8/layout/hProcess9"/>
    <dgm:cxn modelId="{F7EFDC04-86C9-4CFE-831B-FD1C4E3396F3}" srcId="{AC38E772-6836-4EA8-A2CD-484E1C070DC4}" destId="{F6FAB550-542D-4518-A47F-D2DC17A517BA}" srcOrd="1" destOrd="0" parTransId="{E4C894D1-D222-4C41-8851-7527D184E157}" sibTransId="{54C4329A-4D0B-45E2-A296-964552BD6643}"/>
    <dgm:cxn modelId="{69B3FDF7-7EE4-4C06-B315-54418D570D06}" srcId="{AC38E772-6836-4EA8-A2CD-484E1C070DC4}" destId="{6DADD3CE-23D3-4F01-8C97-CCAE6E6E3924}" srcOrd="3" destOrd="0" parTransId="{83E87178-D406-4EE4-9967-907FA307B79A}" sibTransId="{D14A0089-0057-4166-BB92-62C034EB2DE2}"/>
    <dgm:cxn modelId="{7FA6080A-B46D-43F5-8F54-11FE504B75EA}" srcId="{AC38E772-6836-4EA8-A2CD-484E1C070DC4}" destId="{54F7BCF4-3734-4B90-AB81-FC5314CA6A46}" srcOrd="2" destOrd="0" parTransId="{DB6059A3-E12F-42EB-AA6B-536310989C34}" sibTransId="{151E6D23-1EDB-4324-A62E-E23BF02B7594}"/>
    <dgm:cxn modelId="{F0307360-ADD9-4C96-9637-8995D7161C45}" type="presParOf" srcId="{0DC9DC73-DD91-48B9-9E3B-A4FFE98B72DD}" destId="{2C49D6FA-7FD0-4D1E-A1BF-C9DEAC6B52CD}" srcOrd="0" destOrd="0" presId="urn:microsoft.com/office/officeart/2005/8/layout/hProcess9"/>
    <dgm:cxn modelId="{A90C2061-12F3-4D96-B183-902D01D7618D}" type="presParOf" srcId="{0DC9DC73-DD91-48B9-9E3B-A4FFE98B72DD}" destId="{30B31596-C91B-4897-B273-80D8DEEA685C}" srcOrd="1" destOrd="0" presId="urn:microsoft.com/office/officeart/2005/8/layout/hProcess9"/>
    <dgm:cxn modelId="{CD808857-4760-4DA5-B155-D62BFA7CF458}" type="presParOf" srcId="{30B31596-C91B-4897-B273-80D8DEEA685C}" destId="{4700AE38-428D-4EEE-AE14-20FA4D874635}" srcOrd="0" destOrd="0" presId="urn:microsoft.com/office/officeart/2005/8/layout/hProcess9"/>
    <dgm:cxn modelId="{4085BAA4-0F61-44AF-8590-5EC44E86E183}" type="presParOf" srcId="{30B31596-C91B-4897-B273-80D8DEEA685C}" destId="{FA1BA950-24AB-4487-9C32-1E66F45C7937}" srcOrd="1" destOrd="0" presId="urn:microsoft.com/office/officeart/2005/8/layout/hProcess9"/>
    <dgm:cxn modelId="{8319368E-1701-4AF9-8F0B-9988A203EFC8}" type="presParOf" srcId="{30B31596-C91B-4897-B273-80D8DEEA685C}" destId="{012ED687-9C7A-440A-B854-33BA8C7C1C16}" srcOrd="2" destOrd="0" presId="urn:microsoft.com/office/officeart/2005/8/layout/hProcess9"/>
    <dgm:cxn modelId="{507DFF38-EA64-44D2-9B87-45FC727663D7}" type="presParOf" srcId="{30B31596-C91B-4897-B273-80D8DEEA685C}" destId="{F384D10E-DFB6-400C-A7B9-A5029416A19A}" srcOrd="3" destOrd="0" presId="urn:microsoft.com/office/officeart/2005/8/layout/hProcess9"/>
    <dgm:cxn modelId="{8ECC0663-4F03-4E7F-A1A9-B79CCA362167}" type="presParOf" srcId="{30B31596-C91B-4897-B273-80D8DEEA685C}" destId="{9D478E7D-505E-455B-9054-CEDED0321CA6}" srcOrd="4" destOrd="0" presId="urn:microsoft.com/office/officeart/2005/8/layout/hProcess9"/>
    <dgm:cxn modelId="{884E97BD-ED98-45B3-80FB-5052A4692CF5}" type="presParOf" srcId="{30B31596-C91B-4897-B273-80D8DEEA685C}" destId="{4FE035C0-2E36-4AC7-BE42-6830E98A090C}" srcOrd="5" destOrd="0" presId="urn:microsoft.com/office/officeart/2005/8/layout/hProcess9"/>
    <dgm:cxn modelId="{957D17D8-69AC-45AB-8218-42FB40BB3DF3}" type="presParOf" srcId="{30B31596-C91B-4897-B273-80D8DEEA685C}" destId="{92568A4D-F850-451D-817B-31C6C0610FA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324B91-DE61-41BB-BFCE-90D6925206AE}" type="doc">
      <dgm:prSet loTypeId="urn:microsoft.com/office/officeart/2005/8/layout/vList3#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CC075DA-96C4-40AB-A543-974ED22EE0C0}">
      <dgm:prSet custT="1"/>
      <dgm:spPr/>
      <dgm:t>
        <a:bodyPr/>
        <a:lstStyle/>
        <a:p>
          <a:pPr rtl="0"/>
          <a:r>
            <a:rPr lang="uk-UA" sz="2400" b="1" i="1" dirty="0" smtClean="0"/>
            <a:t>Планування включає</a:t>
          </a:r>
          <a:r>
            <a:rPr lang="uk-UA" sz="2400" dirty="0" smtClean="0"/>
            <a:t> встановлення цілей підприємства на певну перспективу, аналіз способів їх реалізації та ресурсного забезпечення.</a:t>
          </a:r>
          <a:endParaRPr lang="ru-RU" sz="2400" dirty="0"/>
        </a:p>
      </dgm:t>
    </dgm:pt>
    <dgm:pt modelId="{35FD41E9-0F55-4224-AE4D-ABE8DF787491}" type="parTrans" cxnId="{8518D69B-A024-4039-879C-564E3FBA60D0}">
      <dgm:prSet/>
      <dgm:spPr/>
      <dgm:t>
        <a:bodyPr/>
        <a:lstStyle/>
        <a:p>
          <a:endParaRPr lang="ru-RU" sz="2000"/>
        </a:p>
      </dgm:t>
    </dgm:pt>
    <dgm:pt modelId="{F12E7F81-8150-4424-90A2-60430D23FB58}" type="sibTrans" cxnId="{8518D69B-A024-4039-879C-564E3FBA60D0}">
      <dgm:prSet/>
      <dgm:spPr/>
      <dgm:t>
        <a:bodyPr/>
        <a:lstStyle/>
        <a:p>
          <a:endParaRPr lang="ru-RU" sz="2000"/>
        </a:p>
      </dgm:t>
    </dgm:pt>
    <dgm:pt modelId="{FF074CEA-0D40-4535-8468-7D1853BC2819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0"/>
          <a:r>
            <a:rPr lang="uk-UA" sz="2200" dirty="0" smtClean="0"/>
            <a:t>Запланувати діяльність підприємства – це означає сформувати і впровадити план його функціонування і розвитку, тобто результатом процесу планування є план як конкретний документ, що включає систему заходів.</a:t>
          </a:r>
          <a:endParaRPr lang="ru-RU" sz="2200" dirty="0"/>
        </a:p>
      </dgm:t>
    </dgm:pt>
    <dgm:pt modelId="{BEB2E995-2430-4DB7-A7E9-95A056AD4DB4}" type="parTrans" cxnId="{D214C28B-B82A-4DD7-A505-209802E84057}">
      <dgm:prSet/>
      <dgm:spPr/>
      <dgm:t>
        <a:bodyPr/>
        <a:lstStyle/>
        <a:p>
          <a:endParaRPr lang="ru-RU" sz="2000"/>
        </a:p>
      </dgm:t>
    </dgm:pt>
    <dgm:pt modelId="{73FA6A7D-896A-465C-AA81-70B98621BE91}" type="sibTrans" cxnId="{D214C28B-B82A-4DD7-A505-209802E84057}">
      <dgm:prSet/>
      <dgm:spPr/>
      <dgm:t>
        <a:bodyPr/>
        <a:lstStyle/>
        <a:p>
          <a:endParaRPr lang="ru-RU" sz="2000"/>
        </a:p>
      </dgm:t>
    </dgm:pt>
    <dgm:pt modelId="{D9662CA5-44EF-4FEB-9030-5933C229A0BB}" type="pres">
      <dgm:prSet presAssocID="{04324B91-DE61-41BB-BFCE-90D6925206A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CE86ED-4B09-4B69-ACC2-744C7BEAC2C8}" type="pres">
      <dgm:prSet presAssocID="{DCC075DA-96C4-40AB-A543-974ED22EE0C0}" presName="composite" presStyleCnt="0"/>
      <dgm:spPr/>
    </dgm:pt>
    <dgm:pt modelId="{053AEDEC-54D5-4B5C-9847-E565DD8309E2}" type="pres">
      <dgm:prSet presAssocID="{DCC075DA-96C4-40AB-A543-974ED22EE0C0}" presName="imgShp" presStyleLbl="fgImgPlace1" presStyleIdx="0" presStyleCnt="2"/>
      <dgm:spPr/>
    </dgm:pt>
    <dgm:pt modelId="{EA67A671-42D6-4F2E-BE75-0EF5B7BB5A2B}" type="pres">
      <dgm:prSet presAssocID="{DCC075DA-96C4-40AB-A543-974ED22EE0C0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90D554-C253-49DA-A0D6-15DAFF8F704C}" type="pres">
      <dgm:prSet presAssocID="{F12E7F81-8150-4424-90A2-60430D23FB58}" presName="spacing" presStyleCnt="0"/>
      <dgm:spPr/>
    </dgm:pt>
    <dgm:pt modelId="{A3AA4B49-AAB3-4C6B-A04D-FBECEB24240F}" type="pres">
      <dgm:prSet presAssocID="{FF074CEA-0D40-4535-8468-7D1853BC2819}" presName="composite" presStyleCnt="0"/>
      <dgm:spPr/>
    </dgm:pt>
    <dgm:pt modelId="{C8CF6CB4-3CFD-4D58-807A-45EE9F954CCE}" type="pres">
      <dgm:prSet presAssocID="{FF074CEA-0D40-4535-8468-7D1853BC2819}" presName="imgShp" presStyleLbl="fgImgPlace1" presStyleIdx="1" presStyleCnt="2"/>
      <dgm:spPr/>
    </dgm:pt>
    <dgm:pt modelId="{FAE0DE43-B1FA-449E-874E-5F0C30D80C1D}" type="pres">
      <dgm:prSet presAssocID="{FF074CEA-0D40-4535-8468-7D1853BC2819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3F449D-85DF-4121-A4B8-438F1F99359C}" type="presOf" srcId="{DCC075DA-96C4-40AB-A543-974ED22EE0C0}" destId="{EA67A671-42D6-4F2E-BE75-0EF5B7BB5A2B}" srcOrd="0" destOrd="0" presId="urn:microsoft.com/office/officeart/2005/8/layout/vList3#1"/>
    <dgm:cxn modelId="{FC63FC81-6E70-4E4C-9720-F6AA51B5274B}" type="presOf" srcId="{04324B91-DE61-41BB-BFCE-90D6925206AE}" destId="{D9662CA5-44EF-4FEB-9030-5933C229A0BB}" srcOrd="0" destOrd="0" presId="urn:microsoft.com/office/officeart/2005/8/layout/vList3#1"/>
    <dgm:cxn modelId="{D214C28B-B82A-4DD7-A505-209802E84057}" srcId="{04324B91-DE61-41BB-BFCE-90D6925206AE}" destId="{FF074CEA-0D40-4535-8468-7D1853BC2819}" srcOrd="1" destOrd="0" parTransId="{BEB2E995-2430-4DB7-A7E9-95A056AD4DB4}" sibTransId="{73FA6A7D-896A-465C-AA81-70B98621BE91}"/>
    <dgm:cxn modelId="{C923F7F8-B45F-4049-A0C7-E967191F26D5}" type="presOf" srcId="{FF074CEA-0D40-4535-8468-7D1853BC2819}" destId="{FAE0DE43-B1FA-449E-874E-5F0C30D80C1D}" srcOrd="0" destOrd="0" presId="urn:microsoft.com/office/officeart/2005/8/layout/vList3#1"/>
    <dgm:cxn modelId="{8518D69B-A024-4039-879C-564E3FBA60D0}" srcId="{04324B91-DE61-41BB-BFCE-90D6925206AE}" destId="{DCC075DA-96C4-40AB-A543-974ED22EE0C0}" srcOrd="0" destOrd="0" parTransId="{35FD41E9-0F55-4224-AE4D-ABE8DF787491}" sibTransId="{F12E7F81-8150-4424-90A2-60430D23FB58}"/>
    <dgm:cxn modelId="{931DB93C-1ADD-48F6-B0E5-44CA0FDC91C5}" type="presParOf" srcId="{D9662CA5-44EF-4FEB-9030-5933C229A0BB}" destId="{B7CE86ED-4B09-4B69-ACC2-744C7BEAC2C8}" srcOrd="0" destOrd="0" presId="urn:microsoft.com/office/officeart/2005/8/layout/vList3#1"/>
    <dgm:cxn modelId="{70302FB4-2451-4279-996E-7BC4D143F702}" type="presParOf" srcId="{B7CE86ED-4B09-4B69-ACC2-744C7BEAC2C8}" destId="{053AEDEC-54D5-4B5C-9847-E565DD8309E2}" srcOrd="0" destOrd="0" presId="urn:microsoft.com/office/officeart/2005/8/layout/vList3#1"/>
    <dgm:cxn modelId="{32B33037-E87E-43DF-AEF1-9921BE706176}" type="presParOf" srcId="{B7CE86ED-4B09-4B69-ACC2-744C7BEAC2C8}" destId="{EA67A671-42D6-4F2E-BE75-0EF5B7BB5A2B}" srcOrd="1" destOrd="0" presId="urn:microsoft.com/office/officeart/2005/8/layout/vList3#1"/>
    <dgm:cxn modelId="{772D5546-1A02-42B2-AE7C-EB5FF9030F4D}" type="presParOf" srcId="{D9662CA5-44EF-4FEB-9030-5933C229A0BB}" destId="{AE90D554-C253-49DA-A0D6-15DAFF8F704C}" srcOrd="1" destOrd="0" presId="urn:microsoft.com/office/officeart/2005/8/layout/vList3#1"/>
    <dgm:cxn modelId="{857D53BC-8521-42F5-8009-84566E75D511}" type="presParOf" srcId="{D9662CA5-44EF-4FEB-9030-5933C229A0BB}" destId="{A3AA4B49-AAB3-4C6B-A04D-FBECEB24240F}" srcOrd="2" destOrd="0" presId="urn:microsoft.com/office/officeart/2005/8/layout/vList3#1"/>
    <dgm:cxn modelId="{EFF6F053-D679-4EE8-A7B2-2BEF4E64589C}" type="presParOf" srcId="{A3AA4B49-AAB3-4C6B-A04D-FBECEB24240F}" destId="{C8CF6CB4-3CFD-4D58-807A-45EE9F954CCE}" srcOrd="0" destOrd="0" presId="urn:microsoft.com/office/officeart/2005/8/layout/vList3#1"/>
    <dgm:cxn modelId="{2A69D8B7-4E85-44E6-BD8A-73E47C691F27}" type="presParOf" srcId="{A3AA4B49-AAB3-4C6B-A04D-FBECEB24240F}" destId="{FAE0DE43-B1FA-449E-874E-5F0C30D80C1D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753A1E-C54B-4A21-9D28-F9435409CC74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CD541E2-AADB-4A76-A59B-F31B7AAA4507}">
      <dgm:prSet custT="1"/>
      <dgm:spPr/>
      <dgm:t>
        <a:bodyPr/>
        <a:lstStyle/>
        <a:p>
          <a:pPr rtl="0"/>
          <a:r>
            <a:rPr lang="uk-UA" sz="2600" dirty="0" smtClean="0"/>
            <a:t>цільової орієнтації та координації всіх подій на підприємстві;</a:t>
          </a:r>
          <a:endParaRPr lang="ru-RU" sz="2600" dirty="0"/>
        </a:p>
      </dgm:t>
    </dgm:pt>
    <dgm:pt modelId="{447163BE-CB70-4C17-A685-C0547D9D310B}" type="parTrans" cxnId="{BA0ABC0E-48A2-4235-BC63-9C03E0E35F54}">
      <dgm:prSet/>
      <dgm:spPr/>
      <dgm:t>
        <a:bodyPr/>
        <a:lstStyle/>
        <a:p>
          <a:endParaRPr lang="ru-RU" sz="2600"/>
        </a:p>
      </dgm:t>
    </dgm:pt>
    <dgm:pt modelId="{C92EF430-5968-414B-A005-5325B53D4308}" type="sibTrans" cxnId="{BA0ABC0E-48A2-4235-BC63-9C03E0E35F54}">
      <dgm:prSet/>
      <dgm:spPr/>
      <dgm:t>
        <a:bodyPr/>
        <a:lstStyle/>
        <a:p>
          <a:endParaRPr lang="ru-RU" sz="2600"/>
        </a:p>
      </dgm:t>
    </dgm:pt>
    <dgm:pt modelId="{CCC9D601-70AC-435E-A347-4E138D9CB7EE}">
      <dgm:prSet custT="1"/>
      <dgm:spPr/>
      <dgm:t>
        <a:bodyPr/>
        <a:lstStyle/>
        <a:p>
          <a:pPr rtl="0"/>
          <a:r>
            <a:rPr lang="uk-UA" sz="2600" dirty="0" smtClean="0"/>
            <a:t>розукрупнення проблем на складові й тим самим спрощення процесів;</a:t>
          </a:r>
          <a:endParaRPr lang="ru-RU" sz="2600" dirty="0"/>
        </a:p>
      </dgm:t>
    </dgm:pt>
    <dgm:pt modelId="{28808895-860A-42E5-B9A1-A16411EDBB66}" type="parTrans" cxnId="{40F55CC5-64AE-4513-92BD-30D82D7174D3}">
      <dgm:prSet/>
      <dgm:spPr/>
      <dgm:t>
        <a:bodyPr/>
        <a:lstStyle/>
        <a:p>
          <a:endParaRPr lang="ru-RU" sz="2600"/>
        </a:p>
      </dgm:t>
    </dgm:pt>
    <dgm:pt modelId="{87B8BF71-D1EE-4CD8-A406-32808B972954}" type="sibTrans" cxnId="{40F55CC5-64AE-4513-92BD-30D82D7174D3}">
      <dgm:prSet/>
      <dgm:spPr/>
      <dgm:t>
        <a:bodyPr/>
        <a:lstStyle/>
        <a:p>
          <a:endParaRPr lang="ru-RU" sz="2600"/>
        </a:p>
      </dgm:t>
    </dgm:pt>
    <dgm:pt modelId="{30199415-DB4A-4D82-9523-314F04F17D80}">
      <dgm:prSet custT="1"/>
      <dgm:spPr/>
      <dgm:t>
        <a:bodyPr/>
        <a:lstStyle/>
        <a:p>
          <a:pPr rtl="0"/>
          <a:r>
            <a:rPr lang="uk-UA" sz="2600" dirty="0" smtClean="0"/>
            <a:t>виявлення ризиків і зниження їх рівня;</a:t>
          </a:r>
          <a:endParaRPr lang="ru-RU" sz="2600" dirty="0"/>
        </a:p>
      </dgm:t>
    </dgm:pt>
    <dgm:pt modelId="{724602B8-344E-4303-BC1F-C54C24D40833}" type="parTrans" cxnId="{84CE809A-8B72-4A82-9BE2-A4F55ECE572F}">
      <dgm:prSet/>
      <dgm:spPr/>
      <dgm:t>
        <a:bodyPr/>
        <a:lstStyle/>
        <a:p>
          <a:endParaRPr lang="ru-RU" sz="2600"/>
        </a:p>
      </dgm:t>
    </dgm:pt>
    <dgm:pt modelId="{92E94CB4-06C2-45C2-8C82-530D92C4EB26}" type="sibTrans" cxnId="{84CE809A-8B72-4A82-9BE2-A4F55ECE572F}">
      <dgm:prSet/>
      <dgm:spPr/>
      <dgm:t>
        <a:bodyPr/>
        <a:lstStyle/>
        <a:p>
          <a:endParaRPr lang="ru-RU" sz="2600"/>
        </a:p>
      </dgm:t>
    </dgm:pt>
    <dgm:pt modelId="{7F4D0B14-1E41-4DDC-8DA5-7A257F2C403E}">
      <dgm:prSet custT="1"/>
      <dgm:spPr/>
      <dgm:t>
        <a:bodyPr/>
        <a:lstStyle/>
        <a:p>
          <a:pPr rtl="0"/>
          <a:r>
            <a:rPr lang="ru-RU" sz="2600" dirty="0" err="1" smtClean="0"/>
            <a:t>підвищення</a:t>
          </a:r>
          <a:r>
            <a:rPr lang="ru-RU" sz="2600" dirty="0" smtClean="0"/>
            <a:t> </a:t>
          </a:r>
          <a:r>
            <a:rPr lang="ru-RU" sz="2600" dirty="0" err="1" smtClean="0"/>
            <a:t>гнучкості</a:t>
          </a:r>
          <a:r>
            <a:rPr lang="ru-RU" sz="2600" dirty="0" smtClean="0"/>
            <a:t>, </a:t>
          </a:r>
          <a:r>
            <a:rPr lang="ru-RU" sz="2600" dirty="0" err="1" smtClean="0"/>
            <a:t>пристосування</a:t>
          </a:r>
          <a:r>
            <a:rPr lang="ru-RU" sz="2600" dirty="0" smtClean="0"/>
            <a:t> до </a:t>
          </a:r>
          <a:r>
            <a:rPr lang="ru-RU" sz="2600" dirty="0" err="1" smtClean="0"/>
            <a:t>змін</a:t>
          </a:r>
          <a:r>
            <a:rPr lang="ru-RU" sz="2600" dirty="0" smtClean="0"/>
            <a:t>.</a:t>
          </a:r>
          <a:endParaRPr lang="ru-RU" sz="2600" dirty="0"/>
        </a:p>
      </dgm:t>
    </dgm:pt>
    <dgm:pt modelId="{4DA6176B-92EB-4626-960E-D00032C7F44B}" type="parTrans" cxnId="{9F8C3336-FC93-4428-AA07-36542C7B5A71}">
      <dgm:prSet/>
      <dgm:spPr/>
      <dgm:t>
        <a:bodyPr/>
        <a:lstStyle/>
        <a:p>
          <a:endParaRPr lang="ru-RU" sz="2600"/>
        </a:p>
      </dgm:t>
    </dgm:pt>
    <dgm:pt modelId="{2986C94B-B1BC-4342-ACB1-7D0B885E1422}" type="sibTrans" cxnId="{9F8C3336-FC93-4428-AA07-36542C7B5A71}">
      <dgm:prSet/>
      <dgm:spPr/>
      <dgm:t>
        <a:bodyPr/>
        <a:lstStyle/>
        <a:p>
          <a:endParaRPr lang="ru-RU" sz="2600"/>
        </a:p>
      </dgm:t>
    </dgm:pt>
    <dgm:pt modelId="{0A702B14-D199-4231-9256-41A547900FB4}" type="pres">
      <dgm:prSet presAssocID="{40753A1E-C54B-4A21-9D28-F9435409CC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AE6CBC-8300-40A6-9E3F-273640C8CC56}" type="pres">
      <dgm:prSet presAssocID="{7CD541E2-AADB-4A76-A59B-F31B7AAA450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406B9E-987A-47A5-B749-C92757B2D33F}" type="pres">
      <dgm:prSet presAssocID="{C92EF430-5968-414B-A005-5325B53D4308}" presName="spacer" presStyleCnt="0"/>
      <dgm:spPr/>
    </dgm:pt>
    <dgm:pt modelId="{66622AD1-384D-4DA6-91CB-192B671155F2}" type="pres">
      <dgm:prSet presAssocID="{CCC9D601-70AC-435E-A347-4E138D9CB7E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582196-F748-448F-90AA-E1B0D9E8F813}" type="pres">
      <dgm:prSet presAssocID="{87B8BF71-D1EE-4CD8-A406-32808B972954}" presName="spacer" presStyleCnt="0"/>
      <dgm:spPr/>
    </dgm:pt>
    <dgm:pt modelId="{C06D1C14-CB2D-4DD5-BEA5-B4DFDA1AB31D}" type="pres">
      <dgm:prSet presAssocID="{30199415-DB4A-4D82-9523-314F04F17D8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06B74-6C9C-4FC3-88F2-54D111243BB9}" type="pres">
      <dgm:prSet presAssocID="{92E94CB4-06C2-45C2-8C82-530D92C4EB26}" presName="spacer" presStyleCnt="0"/>
      <dgm:spPr/>
    </dgm:pt>
    <dgm:pt modelId="{BE624658-6D35-424F-8157-20BBD89CE87A}" type="pres">
      <dgm:prSet presAssocID="{7F4D0B14-1E41-4DDC-8DA5-7A257F2C403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B5C977-88BE-49BB-B64E-D6822BCCF82B}" type="presOf" srcId="{30199415-DB4A-4D82-9523-314F04F17D80}" destId="{C06D1C14-CB2D-4DD5-BEA5-B4DFDA1AB31D}" srcOrd="0" destOrd="0" presId="urn:microsoft.com/office/officeart/2005/8/layout/vList2"/>
    <dgm:cxn modelId="{40F55CC5-64AE-4513-92BD-30D82D7174D3}" srcId="{40753A1E-C54B-4A21-9D28-F9435409CC74}" destId="{CCC9D601-70AC-435E-A347-4E138D9CB7EE}" srcOrd="1" destOrd="0" parTransId="{28808895-860A-42E5-B9A1-A16411EDBB66}" sibTransId="{87B8BF71-D1EE-4CD8-A406-32808B972954}"/>
    <dgm:cxn modelId="{84CE809A-8B72-4A82-9BE2-A4F55ECE572F}" srcId="{40753A1E-C54B-4A21-9D28-F9435409CC74}" destId="{30199415-DB4A-4D82-9523-314F04F17D80}" srcOrd="2" destOrd="0" parTransId="{724602B8-344E-4303-BC1F-C54C24D40833}" sibTransId="{92E94CB4-06C2-45C2-8C82-530D92C4EB26}"/>
    <dgm:cxn modelId="{9F8C3336-FC93-4428-AA07-36542C7B5A71}" srcId="{40753A1E-C54B-4A21-9D28-F9435409CC74}" destId="{7F4D0B14-1E41-4DDC-8DA5-7A257F2C403E}" srcOrd="3" destOrd="0" parTransId="{4DA6176B-92EB-4626-960E-D00032C7F44B}" sibTransId="{2986C94B-B1BC-4342-ACB1-7D0B885E1422}"/>
    <dgm:cxn modelId="{7D4DD38F-0530-4AC3-9419-CE744E688858}" type="presOf" srcId="{CCC9D601-70AC-435E-A347-4E138D9CB7EE}" destId="{66622AD1-384D-4DA6-91CB-192B671155F2}" srcOrd="0" destOrd="0" presId="urn:microsoft.com/office/officeart/2005/8/layout/vList2"/>
    <dgm:cxn modelId="{EF57F4BA-7F8F-4996-8EBA-2CF211B8F565}" type="presOf" srcId="{7F4D0B14-1E41-4DDC-8DA5-7A257F2C403E}" destId="{BE624658-6D35-424F-8157-20BBD89CE87A}" srcOrd="0" destOrd="0" presId="urn:microsoft.com/office/officeart/2005/8/layout/vList2"/>
    <dgm:cxn modelId="{87857855-59D2-4186-8A57-640279592039}" type="presOf" srcId="{7CD541E2-AADB-4A76-A59B-F31B7AAA4507}" destId="{74AE6CBC-8300-40A6-9E3F-273640C8CC56}" srcOrd="0" destOrd="0" presId="urn:microsoft.com/office/officeart/2005/8/layout/vList2"/>
    <dgm:cxn modelId="{BA0ABC0E-48A2-4235-BC63-9C03E0E35F54}" srcId="{40753A1E-C54B-4A21-9D28-F9435409CC74}" destId="{7CD541E2-AADB-4A76-A59B-F31B7AAA4507}" srcOrd="0" destOrd="0" parTransId="{447163BE-CB70-4C17-A685-C0547D9D310B}" sibTransId="{C92EF430-5968-414B-A005-5325B53D4308}"/>
    <dgm:cxn modelId="{EA08FD42-D131-4B1A-9D14-85403EAE97D0}" type="presOf" srcId="{40753A1E-C54B-4A21-9D28-F9435409CC74}" destId="{0A702B14-D199-4231-9256-41A547900FB4}" srcOrd="0" destOrd="0" presId="urn:microsoft.com/office/officeart/2005/8/layout/vList2"/>
    <dgm:cxn modelId="{E606F566-47EC-4A51-AD94-C70C4671D5FA}" type="presParOf" srcId="{0A702B14-D199-4231-9256-41A547900FB4}" destId="{74AE6CBC-8300-40A6-9E3F-273640C8CC56}" srcOrd="0" destOrd="0" presId="urn:microsoft.com/office/officeart/2005/8/layout/vList2"/>
    <dgm:cxn modelId="{DB3526AD-F87F-4DE8-B05F-258BB8E66B51}" type="presParOf" srcId="{0A702B14-D199-4231-9256-41A547900FB4}" destId="{C7406B9E-987A-47A5-B749-C92757B2D33F}" srcOrd="1" destOrd="0" presId="urn:microsoft.com/office/officeart/2005/8/layout/vList2"/>
    <dgm:cxn modelId="{22019FB5-609D-4886-8B6B-101A033AEB62}" type="presParOf" srcId="{0A702B14-D199-4231-9256-41A547900FB4}" destId="{66622AD1-384D-4DA6-91CB-192B671155F2}" srcOrd="2" destOrd="0" presId="urn:microsoft.com/office/officeart/2005/8/layout/vList2"/>
    <dgm:cxn modelId="{99D3FCB5-0B13-4D84-A6E1-DD4CEBED2FAD}" type="presParOf" srcId="{0A702B14-D199-4231-9256-41A547900FB4}" destId="{62582196-F748-448F-90AA-E1B0D9E8F813}" srcOrd="3" destOrd="0" presId="urn:microsoft.com/office/officeart/2005/8/layout/vList2"/>
    <dgm:cxn modelId="{8655318A-CACD-471C-91E2-FFD450EC2CD2}" type="presParOf" srcId="{0A702B14-D199-4231-9256-41A547900FB4}" destId="{C06D1C14-CB2D-4DD5-BEA5-B4DFDA1AB31D}" srcOrd="4" destOrd="0" presId="urn:microsoft.com/office/officeart/2005/8/layout/vList2"/>
    <dgm:cxn modelId="{1B96E2AC-8863-46E3-9938-79D7C22620AF}" type="presParOf" srcId="{0A702B14-D199-4231-9256-41A547900FB4}" destId="{6C706B74-6C9C-4FC3-88F2-54D111243BB9}" srcOrd="5" destOrd="0" presId="urn:microsoft.com/office/officeart/2005/8/layout/vList2"/>
    <dgm:cxn modelId="{2639554E-9FC3-40D6-BB83-09F23C84E9C4}" type="presParOf" srcId="{0A702B14-D199-4231-9256-41A547900FB4}" destId="{BE624658-6D35-424F-8157-20BBD89CE87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FFC506-4A80-4FFE-8E67-B2653B44590D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9D82F5F9-A295-4C96-B0A8-1C730BFB9CD3}">
      <dgm:prSet/>
      <dgm:spPr/>
      <dgm:t>
        <a:bodyPr/>
        <a:lstStyle/>
        <a:p>
          <a:pPr rtl="0"/>
          <a:r>
            <a:rPr lang="uk-UA" b="1" i="1" dirty="0" smtClean="0">
              <a:solidFill>
                <a:schemeClr val="bg1"/>
              </a:solidFill>
            </a:rPr>
            <a:t>План</a:t>
          </a:r>
          <a:r>
            <a:rPr lang="uk-UA" dirty="0" smtClean="0">
              <a:solidFill>
                <a:schemeClr val="bg1"/>
              </a:solidFill>
            </a:rPr>
            <a:t> – це наперед розроблена, розгорнена науково обґрунтована </a:t>
          </a:r>
          <a:r>
            <a:rPr lang="uk-UA" dirty="0" err="1" smtClean="0">
              <a:solidFill>
                <a:schemeClr val="bg1"/>
              </a:solidFill>
            </a:rPr>
            <a:t>про-грама</a:t>
          </a:r>
          <a:r>
            <a:rPr lang="uk-UA" dirty="0" smtClean="0">
              <a:solidFill>
                <a:schemeClr val="bg1"/>
              </a:solidFill>
            </a:rPr>
            <a:t> всієї виробничо-господарської і соціальної діяльності підприємства, що визначає головні напрями його розвитку, кількісні та якісні показники підприємства при найбільш повному і раціональному використанні трудових, матеріальних і фінансових ресурсів.</a:t>
          </a:r>
          <a:endParaRPr lang="ru-RU" dirty="0">
            <a:solidFill>
              <a:schemeClr val="bg1"/>
            </a:solidFill>
          </a:endParaRPr>
        </a:p>
      </dgm:t>
    </dgm:pt>
    <dgm:pt modelId="{80D0FF51-FFBA-4A73-B27E-446F805C4745}" type="parTrans" cxnId="{88479F25-D423-4132-9439-5F3CC91317BD}">
      <dgm:prSet/>
      <dgm:spPr/>
      <dgm:t>
        <a:bodyPr/>
        <a:lstStyle/>
        <a:p>
          <a:endParaRPr lang="ru-RU"/>
        </a:p>
      </dgm:t>
    </dgm:pt>
    <dgm:pt modelId="{889C64A7-1032-4A3B-A587-00368C15C602}" type="sibTrans" cxnId="{88479F25-D423-4132-9439-5F3CC91317BD}">
      <dgm:prSet/>
      <dgm:spPr/>
      <dgm:t>
        <a:bodyPr/>
        <a:lstStyle/>
        <a:p>
          <a:endParaRPr lang="ru-RU"/>
        </a:p>
      </dgm:t>
    </dgm:pt>
    <dgm:pt modelId="{E1350654-4196-447C-B439-07615F27E2A6}" type="pres">
      <dgm:prSet presAssocID="{93FFC506-4A80-4FFE-8E67-B2653B44590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EC2620-AE65-4EFC-AAF9-EF31368400E7}" type="pres">
      <dgm:prSet presAssocID="{9D82F5F9-A295-4C96-B0A8-1C730BFB9CD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479F25-D423-4132-9439-5F3CC91317BD}" srcId="{93FFC506-4A80-4FFE-8E67-B2653B44590D}" destId="{9D82F5F9-A295-4C96-B0A8-1C730BFB9CD3}" srcOrd="0" destOrd="0" parTransId="{80D0FF51-FFBA-4A73-B27E-446F805C4745}" sibTransId="{889C64A7-1032-4A3B-A587-00368C15C602}"/>
    <dgm:cxn modelId="{4A5CB837-B723-45B1-9865-4B78D5C24D0B}" type="presOf" srcId="{9D82F5F9-A295-4C96-B0A8-1C730BFB9CD3}" destId="{E2EC2620-AE65-4EFC-AAF9-EF31368400E7}" srcOrd="0" destOrd="0" presId="urn:microsoft.com/office/officeart/2005/8/layout/vList2"/>
    <dgm:cxn modelId="{612AF164-707B-4480-AA08-7B7A7F3C58EE}" type="presOf" srcId="{93FFC506-4A80-4FFE-8E67-B2653B44590D}" destId="{E1350654-4196-447C-B439-07615F27E2A6}" srcOrd="0" destOrd="0" presId="urn:microsoft.com/office/officeart/2005/8/layout/vList2"/>
    <dgm:cxn modelId="{27C54A7B-13C5-4745-B150-BC9ED7E1B50C}" type="presParOf" srcId="{E1350654-4196-447C-B439-07615F27E2A6}" destId="{E2EC2620-AE65-4EFC-AAF9-EF31368400E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AD93D2A-DF56-4AC9-9E68-E59D2B4D4B0B}" type="doc">
      <dgm:prSet loTypeId="urn:microsoft.com/office/officeart/2005/8/layout/vList4#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984723A-D360-4142-A3CC-536DC0FE76B5}">
      <dgm:prSet custT="1"/>
      <dgm:spPr/>
      <dgm:t>
        <a:bodyPr/>
        <a:lstStyle/>
        <a:p>
          <a:pPr rtl="0"/>
          <a:r>
            <a:rPr lang="uk-UA" sz="2000" dirty="0" smtClean="0">
              <a:solidFill>
                <a:schemeClr val="bg1"/>
              </a:solidFill>
            </a:rPr>
            <a:t>мета діяльності підприємства і його структурних підрозділів на плановий період, кількісно виражена системою встановлених показників;</a:t>
          </a:r>
          <a:endParaRPr lang="ru-RU" sz="2000" dirty="0">
            <a:solidFill>
              <a:schemeClr val="bg1"/>
            </a:solidFill>
          </a:endParaRPr>
        </a:p>
      </dgm:t>
    </dgm:pt>
    <dgm:pt modelId="{75D1FCF0-9BE5-41AA-A173-48A46645E645}" type="parTrans" cxnId="{BF3843E1-380F-4F36-809A-DE97E75F2E78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A84A6B30-AEAE-4D15-976E-CBB359E4BE89}" type="sibTrans" cxnId="{BF3843E1-380F-4F36-809A-DE97E75F2E78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C2527FB9-17BF-4BCC-9559-593655D2460C}">
      <dgm:prSet custT="1"/>
      <dgm:spPr/>
      <dgm:t>
        <a:bodyPr/>
        <a:lstStyle/>
        <a:p>
          <a:pPr rtl="0"/>
          <a:r>
            <a:rPr lang="uk-UA" sz="2000" dirty="0" smtClean="0">
              <a:solidFill>
                <a:schemeClr val="bg1"/>
              </a:solidFill>
            </a:rPr>
            <a:t>засоби досягнення мети (фінансові, матеріальні й трудові);</a:t>
          </a:r>
          <a:endParaRPr lang="ru-RU" sz="2000" dirty="0">
            <a:solidFill>
              <a:schemeClr val="bg1"/>
            </a:solidFill>
          </a:endParaRPr>
        </a:p>
      </dgm:t>
    </dgm:pt>
    <dgm:pt modelId="{1DAB8F7B-DB5E-41F9-BDCD-4A35BC67529B}" type="parTrans" cxnId="{F858AF8A-362F-4ADE-94D3-D0E1C793EAAF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7E60FECE-4B63-4228-9719-B7C5AF004A5F}" type="sibTrans" cxnId="{F858AF8A-362F-4ADE-94D3-D0E1C793EAAF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FFA64851-B2AE-41B0-8C5D-B8003C6AFA7F}">
      <dgm:prSet custT="1"/>
      <dgm:spPr/>
      <dgm:t>
        <a:bodyPr/>
        <a:lstStyle/>
        <a:p>
          <a:pPr rtl="0"/>
          <a:r>
            <a:rPr lang="uk-UA" sz="2000" dirty="0" smtClean="0">
              <a:solidFill>
                <a:schemeClr val="bg1"/>
              </a:solidFill>
            </a:rPr>
            <a:t>правила і терміни ув'язки мети і засобів по етапах на весь період дії плану;</a:t>
          </a:r>
          <a:endParaRPr lang="ru-RU" sz="2000" dirty="0">
            <a:solidFill>
              <a:schemeClr val="bg1"/>
            </a:solidFill>
          </a:endParaRPr>
        </a:p>
      </dgm:t>
    </dgm:pt>
    <dgm:pt modelId="{D7BA2BA4-C101-46DB-BCE9-3720B2BFF0FD}" type="parTrans" cxnId="{FD1221D5-3CA0-44C1-9800-40D067B456AA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84228FF8-FCF0-4E05-9EEC-9371865FFAF8}" type="sibTrans" cxnId="{FD1221D5-3CA0-44C1-9800-40D067B456AA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EB35CBC1-510E-4C91-9329-846B7C56FC6D}">
      <dgm:prSet custT="1"/>
      <dgm:spPr/>
      <dgm:t>
        <a:bodyPr/>
        <a:lstStyle/>
        <a:p>
          <a:pPr rtl="0"/>
          <a:r>
            <a:rPr lang="uk-UA" sz="2000" dirty="0" smtClean="0">
              <a:solidFill>
                <a:schemeClr val="bg1"/>
              </a:solidFill>
            </a:rPr>
            <a:t>етапи і терміни виконання робіт;</a:t>
          </a:r>
          <a:endParaRPr lang="ru-RU" sz="2000" dirty="0">
            <a:solidFill>
              <a:schemeClr val="bg1"/>
            </a:solidFill>
          </a:endParaRPr>
        </a:p>
      </dgm:t>
    </dgm:pt>
    <dgm:pt modelId="{DF8E93F2-DE1A-49A7-A638-F47770202D87}" type="parTrans" cxnId="{CCF5183D-451D-40BD-A1DD-676373C63CE3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74F0E03A-028C-4D8D-9DF2-02D7C92A231F}" type="sibTrans" cxnId="{CCF5183D-451D-40BD-A1DD-676373C63CE3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ED947D1C-01BB-4C68-A46D-76290B974F66}">
      <dgm:prSet custT="1"/>
      <dgm:spPr/>
      <dgm:t>
        <a:bodyPr/>
        <a:lstStyle/>
        <a:p>
          <a:pPr rtl="0"/>
          <a:r>
            <a:rPr lang="uk-UA" sz="2000" dirty="0" smtClean="0">
              <a:solidFill>
                <a:schemeClr val="bg1"/>
              </a:solidFill>
            </a:rPr>
            <a:t>виконавці плану по термінах і видах робіт;</a:t>
          </a:r>
          <a:endParaRPr lang="ru-RU" sz="2000" dirty="0">
            <a:solidFill>
              <a:schemeClr val="bg1"/>
            </a:solidFill>
          </a:endParaRPr>
        </a:p>
      </dgm:t>
    </dgm:pt>
    <dgm:pt modelId="{5147A3F2-84A3-49D4-A8F5-615292999903}" type="parTrans" cxnId="{8C1DA423-222F-4111-80D3-2676119C29E0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F8485B96-8737-443E-AE89-54253328DC26}" type="sibTrans" cxnId="{8C1DA423-222F-4111-80D3-2676119C29E0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48926DBA-289E-4227-B030-AC0C79AD2F29}">
      <dgm:prSet custT="1"/>
      <dgm:spPr/>
      <dgm:t>
        <a:bodyPr/>
        <a:lstStyle/>
        <a:p>
          <a:pPr rtl="0"/>
          <a:r>
            <a:rPr lang="uk-UA" sz="2000" dirty="0" smtClean="0">
              <a:solidFill>
                <a:schemeClr val="bg1"/>
              </a:solidFill>
            </a:rPr>
            <a:t>методи, етапи і засоби контролю виконання плану.</a:t>
          </a:r>
          <a:endParaRPr lang="ru-RU" sz="2000" dirty="0">
            <a:solidFill>
              <a:schemeClr val="bg1"/>
            </a:solidFill>
          </a:endParaRPr>
        </a:p>
      </dgm:t>
    </dgm:pt>
    <dgm:pt modelId="{F3C27542-D2D6-43A2-959F-A27A281294B0}" type="parTrans" cxnId="{6602A7E9-AC45-4AE8-9CB4-FCDDC7F50743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33473503-DC81-42B3-859F-1B892E40D75F}" type="sibTrans" cxnId="{6602A7E9-AC45-4AE8-9CB4-FCDDC7F50743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2E17887F-621A-4E1B-82A2-3101A976A1E4}" type="pres">
      <dgm:prSet presAssocID="{2AD93D2A-DF56-4AC9-9E68-E59D2B4D4B0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E2CA46-93C6-4FCA-9087-F85BDCE7A542}" type="pres">
      <dgm:prSet presAssocID="{B984723A-D360-4142-A3CC-536DC0FE76B5}" presName="comp" presStyleCnt="0"/>
      <dgm:spPr/>
    </dgm:pt>
    <dgm:pt modelId="{A041C3AE-D4BF-474A-A0D0-CDA9A4FC22D0}" type="pres">
      <dgm:prSet presAssocID="{B984723A-D360-4142-A3CC-536DC0FE76B5}" presName="box" presStyleLbl="node1" presStyleIdx="0" presStyleCnt="6"/>
      <dgm:spPr/>
      <dgm:t>
        <a:bodyPr/>
        <a:lstStyle/>
        <a:p>
          <a:endParaRPr lang="ru-RU"/>
        </a:p>
      </dgm:t>
    </dgm:pt>
    <dgm:pt modelId="{AB3BC3F5-21C3-4E81-BB1E-B10397164E98}" type="pres">
      <dgm:prSet presAssocID="{B984723A-D360-4142-A3CC-536DC0FE76B5}" presName="img" presStyleLbl="fgImgPlace1" presStyleIdx="0" presStyleCnt="6" custScaleX="23954" custScaleY="25468"/>
      <dgm:spPr/>
    </dgm:pt>
    <dgm:pt modelId="{141C7158-9C81-4898-9F6B-0FBF69588A84}" type="pres">
      <dgm:prSet presAssocID="{B984723A-D360-4142-A3CC-536DC0FE76B5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C0A40B-6DFD-4F3B-B989-A29A50B03A4E}" type="pres">
      <dgm:prSet presAssocID="{A84A6B30-AEAE-4D15-976E-CBB359E4BE89}" presName="spacer" presStyleCnt="0"/>
      <dgm:spPr/>
    </dgm:pt>
    <dgm:pt modelId="{8E036632-F61A-4936-A72D-85180FB64A82}" type="pres">
      <dgm:prSet presAssocID="{C2527FB9-17BF-4BCC-9559-593655D2460C}" presName="comp" presStyleCnt="0"/>
      <dgm:spPr/>
    </dgm:pt>
    <dgm:pt modelId="{E12978B1-E9E5-4E46-A151-EE94FDD805E7}" type="pres">
      <dgm:prSet presAssocID="{C2527FB9-17BF-4BCC-9559-593655D2460C}" presName="box" presStyleLbl="node1" presStyleIdx="1" presStyleCnt="6"/>
      <dgm:spPr/>
      <dgm:t>
        <a:bodyPr/>
        <a:lstStyle/>
        <a:p>
          <a:endParaRPr lang="ru-RU"/>
        </a:p>
      </dgm:t>
    </dgm:pt>
    <dgm:pt modelId="{CC740647-5686-40CD-B9D4-B15FC4C503C4}" type="pres">
      <dgm:prSet presAssocID="{C2527FB9-17BF-4BCC-9559-593655D2460C}" presName="img" presStyleLbl="fgImgPlace1" presStyleIdx="1" presStyleCnt="6" custScaleX="23954" custScaleY="26057"/>
      <dgm:spPr/>
    </dgm:pt>
    <dgm:pt modelId="{FB254FA7-5F73-4564-8DA2-3FEEB24BAD99}" type="pres">
      <dgm:prSet presAssocID="{C2527FB9-17BF-4BCC-9559-593655D2460C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89106-361A-422E-BED9-70724DB007A5}" type="pres">
      <dgm:prSet presAssocID="{7E60FECE-4B63-4228-9719-B7C5AF004A5F}" presName="spacer" presStyleCnt="0"/>
      <dgm:spPr/>
    </dgm:pt>
    <dgm:pt modelId="{19130CE3-9691-48C5-9D35-39319D02B87C}" type="pres">
      <dgm:prSet presAssocID="{FFA64851-B2AE-41B0-8C5D-B8003C6AFA7F}" presName="comp" presStyleCnt="0"/>
      <dgm:spPr/>
    </dgm:pt>
    <dgm:pt modelId="{AF220D52-5C83-4DD3-836A-F0E8BCA8977F}" type="pres">
      <dgm:prSet presAssocID="{FFA64851-B2AE-41B0-8C5D-B8003C6AFA7F}" presName="box" presStyleLbl="node1" presStyleIdx="2" presStyleCnt="6"/>
      <dgm:spPr/>
      <dgm:t>
        <a:bodyPr/>
        <a:lstStyle/>
        <a:p>
          <a:endParaRPr lang="ru-RU"/>
        </a:p>
      </dgm:t>
    </dgm:pt>
    <dgm:pt modelId="{5CECE594-C019-4076-802A-B4DF139C7BC0}" type="pres">
      <dgm:prSet presAssocID="{FFA64851-B2AE-41B0-8C5D-B8003C6AFA7F}" presName="img" presStyleLbl="fgImgPlace1" presStyleIdx="2" presStyleCnt="6" custScaleX="23954" custScaleY="32889"/>
      <dgm:spPr/>
    </dgm:pt>
    <dgm:pt modelId="{BC1BCF95-1334-4DA7-9656-A67D14C90B4C}" type="pres">
      <dgm:prSet presAssocID="{FFA64851-B2AE-41B0-8C5D-B8003C6AFA7F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DB6D0-789E-4A4D-B01C-A64CA12B102D}" type="pres">
      <dgm:prSet presAssocID="{84228FF8-FCF0-4E05-9EEC-9371865FFAF8}" presName="spacer" presStyleCnt="0"/>
      <dgm:spPr/>
    </dgm:pt>
    <dgm:pt modelId="{FAF26976-651D-4ABE-8EB3-BD4C89F97B29}" type="pres">
      <dgm:prSet presAssocID="{EB35CBC1-510E-4C91-9329-846B7C56FC6D}" presName="comp" presStyleCnt="0"/>
      <dgm:spPr/>
    </dgm:pt>
    <dgm:pt modelId="{EF6A95BB-C301-48BE-A7ED-BED5B3A3BFD4}" type="pres">
      <dgm:prSet presAssocID="{EB35CBC1-510E-4C91-9329-846B7C56FC6D}" presName="box" presStyleLbl="node1" presStyleIdx="3" presStyleCnt="6"/>
      <dgm:spPr/>
      <dgm:t>
        <a:bodyPr/>
        <a:lstStyle/>
        <a:p>
          <a:endParaRPr lang="ru-RU"/>
        </a:p>
      </dgm:t>
    </dgm:pt>
    <dgm:pt modelId="{EFCB5F09-DD54-4A7B-811B-BA9C2357E349}" type="pres">
      <dgm:prSet presAssocID="{EB35CBC1-510E-4C91-9329-846B7C56FC6D}" presName="img" presStyleLbl="fgImgPlace1" presStyleIdx="3" presStyleCnt="6" custScaleX="23954" custScaleY="39720"/>
      <dgm:spPr/>
    </dgm:pt>
    <dgm:pt modelId="{CC803A43-DE7A-4977-B3B1-E1B9AD03697D}" type="pres">
      <dgm:prSet presAssocID="{EB35CBC1-510E-4C91-9329-846B7C56FC6D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28EB9F-E157-477F-861F-72056A702525}" type="pres">
      <dgm:prSet presAssocID="{74F0E03A-028C-4D8D-9DF2-02D7C92A231F}" presName="spacer" presStyleCnt="0"/>
      <dgm:spPr/>
    </dgm:pt>
    <dgm:pt modelId="{CF0534C8-0EEB-4B0B-8DBA-7B2E0A10271E}" type="pres">
      <dgm:prSet presAssocID="{ED947D1C-01BB-4C68-A46D-76290B974F66}" presName="comp" presStyleCnt="0"/>
      <dgm:spPr/>
    </dgm:pt>
    <dgm:pt modelId="{26F2AEBD-5679-477D-B2AB-D3457D3D5FEA}" type="pres">
      <dgm:prSet presAssocID="{ED947D1C-01BB-4C68-A46D-76290B974F66}" presName="box" presStyleLbl="node1" presStyleIdx="4" presStyleCnt="6"/>
      <dgm:spPr/>
      <dgm:t>
        <a:bodyPr/>
        <a:lstStyle/>
        <a:p>
          <a:endParaRPr lang="ru-RU"/>
        </a:p>
      </dgm:t>
    </dgm:pt>
    <dgm:pt modelId="{84D57138-E3EF-4691-9E2D-66FE270AC766}" type="pres">
      <dgm:prSet presAssocID="{ED947D1C-01BB-4C68-A46D-76290B974F66}" presName="img" presStyleLbl="fgImgPlace1" presStyleIdx="4" presStyleCnt="6" custScaleX="23954" custScaleY="24204"/>
      <dgm:spPr/>
    </dgm:pt>
    <dgm:pt modelId="{3353980E-A0A3-483A-8DDC-516EDD425149}" type="pres">
      <dgm:prSet presAssocID="{ED947D1C-01BB-4C68-A46D-76290B974F66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0A3CD-31F3-41E5-B3E8-A890C3274A21}" type="pres">
      <dgm:prSet presAssocID="{F8485B96-8737-443E-AE89-54253328DC26}" presName="spacer" presStyleCnt="0"/>
      <dgm:spPr/>
    </dgm:pt>
    <dgm:pt modelId="{074FB78E-9046-460F-885D-654CE9BEB1F0}" type="pres">
      <dgm:prSet presAssocID="{48926DBA-289E-4227-B030-AC0C79AD2F29}" presName="comp" presStyleCnt="0"/>
      <dgm:spPr/>
    </dgm:pt>
    <dgm:pt modelId="{34712EEF-7B1D-4617-89BD-AE1EBC821B42}" type="pres">
      <dgm:prSet presAssocID="{48926DBA-289E-4227-B030-AC0C79AD2F29}" presName="box" presStyleLbl="node1" presStyleIdx="5" presStyleCnt="6"/>
      <dgm:spPr/>
      <dgm:t>
        <a:bodyPr/>
        <a:lstStyle/>
        <a:p>
          <a:endParaRPr lang="ru-RU"/>
        </a:p>
      </dgm:t>
    </dgm:pt>
    <dgm:pt modelId="{059BBEFA-EDB9-42CE-828D-12DEA928E583}" type="pres">
      <dgm:prSet presAssocID="{48926DBA-289E-4227-B030-AC0C79AD2F29}" presName="img" presStyleLbl="fgImgPlace1" presStyleIdx="5" presStyleCnt="6" custScaleX="23954" custScaleY="31035"/>
      <dgm:spPr/>
    </dgm:pt>
    <dgm:pt modelId="{E5FB9622-15CA-49E4-9E74-C4AD2EC81A9B}" type="pres">
      <dgm:prSet presAssocID="{48926DBA-289E-4227-B030-AC0C79AD2F29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58AF8A-362F-4ADE-94D3-D0E1C793EAAF}" srcId="{2AD93D2A-DF56-4AC9-9E68-E59D2B4D4B0B}" destId="{C2527FB9-17BF-4BCC-9559-593655D2460C}" srcOrd="1" destOrd="0" parTransId="{1DAB8F7B-DB5E-41F9-BDCD-4A35BC67529B}" sibTransId="{7E60FECE-4B63-4228-9719-B7C5AF004A5F}"/>
    <dgm:cxn modelId="{BF3843E1-380F-4F36-809A-DE97E75F2E78}" srcId="{2AD93D2A-DF56-4AC9-9E68-E59D2B4D4B0B}" destId="{B984723A-D360-4142-A3CC-536DC0FE76B5}" srcOrd="0" destOrd="0" parTransId="{75D1FCF0-9BE5-41AA-A173-48A46645E645}" sibTransId="{A84A6B30-AEAE-4D15-976E-CBB359E4BE89}"/>
    <dgm:cxn modelId="{FD1221D5-3CA0-44C1-9800-40D067B456AA}" srcId="{2AD93D2A-DF56-4AC9-9E68-E59D2B4D4B0B}" destId="{FFA64851-B2AE-41B0-8C5D-B8003C6AFA7F}" srcOrd="2" destOrd="0" parTransId="{D7BA2BA4-C101-46DB-BCE9-3720B2BFF0FD}" sibTransId="{84228FF8-FCF0-4E05-9EEC-9371865FFAF8}"/>
    <dgm:cxn modelId="{53673886-FA52-4448-B4E9-F39732C04A84}" type="presOf" srcId="{EB35CBC1-510E-4C91-9329-846B7C56FC6D}" destId="{CC803A43-DE7A-4977-B3B1-E1B9AD03697D}" srcOrd="1" destOrd="0" presId="urn:microsoft.com/office/officeart/2005/8/layout/vList4#1"/>
    <dgm:cxn modelId="{6602A7E9-AC45-4AE8-9CB4-FCDDC7F50743}" srcId="{2AD93D2A-DF56-4AC9-9E68-E59D2B4D4B0B}" destId="{48926DBA-289E-4227-B030-AC0C79AD2F29}" srcOrd="5" destOrd="0" parTransId="{F3C27542-D2D6-43A2-959F-A27A281294B0}" sibTransId="{33473503-DC81-42B3-859F-1B892E40D75F}"/>
    <dgm:cxn modelId="{FE6F6317-8B2B-4F44-8A5A-903DE8872B31}" type="presOf" srcId="{48926DBA-289E-4227-B030-AC0C79AD2F29}" destId="{34712EEF-7B1D-4617-89BD-AE1EBC821B42}" srcOrd="0" destOrd="0" presId="urn:microsoft.com/office/officeart/2005/8/layout/vList4#1"/>
    <dgm:cxn modelId="{13035CE1-C905-4DF4-B98B-627FDCE476BA}" type="presOf" srcId="{C2527FB9-17BF-4BCC-9559-593655D2460C}" destId="{E12978B1-E9E5-4E46-A151-EE94FDD805E7}" srcOrd="0" destOrd="0" presId="urn:microsoft.com/office/officeart/2005/8/layout/vList4#1"/>
    <dgm:cxn modelId="{2B79915C-1B8C-42D2-9F92-6F3B099B4082}" type="presOf" srcId="{FFA64851-B2AE-41B0-8C5D-B8003C6AFA7F}" destId="{BC1BCF95-1334-4DA7-9656-A67D14C90B4C}" srcOrd="1" destOrd="0" presId="urn:microsoft.com/office/officeart/2005/8/layout/vList4#1"/>
    <dgm:cxn modelId="{14BFAEB4-9B87-4875-B8E6-56EFEC6699DA}" type="presOf" srcId="{ED947D1C-01BB-4C68-A46D-76290B974F66}" destId="{26F2AEBD-5679-477D-B2AB-D3457D3D5FEA}" srcOrd="0" destOrd="0" presId="urn:microsoft.com/office/officeart/2005/8/layout/vList4#1"/>
    <dgm:cxn modelId="{3A09B0B3-A27C-4494-A424-E35C4F85E106}" type="presOf" srcId="{EB35CBC1-510E-4C91-9329-846B7C56FC6D}" destId="{EF6A95BB-C301-48BE-A7ED-BED5B3A3BFD4}" srcOrd="0" destOrd="0" presId="urn:microsoft.com/office/officeart/2005/8/layout/vList4#1"/>
    <dgm:cxn modelId="{A5C900AF-9BFA-4998-9FA5-6AF8F1BC4E88}" type="presOf" srcId="{2AD93D2A-DF56-4AC9-9E68-E59D2B4D4B0B}" destId="{2E17887F-621A-4E1B-82A2-3101A976A1E4}" srcOrd="0" destOrd="0" presId="urn:microsoft.com/office/officeart/2005/8/layout/vList4#1"/>
    <dgm:cxn modelId="{077B9683-0CA1-431F-B201-1DFC3702C9D2}" type="presOf" srcId="{48926DBA-289E-4227-B030-AC0C79AD2F29}" destId="{E5FB9622-15CA-49E4-9E74-C4AD2EC81A9B}" srcOrd="1" destOrd="0" presId="urn:microsoft.com/office/officeart/2005/8/layout/vList4#1"/>
    <dgm:cxn modelId="{8C1DA423-222F-4111-80D3-2676119C29E0}" srcId="{2AD93D2A-DF56-4AC9-9E68-E59D2B4D4B0B}" destId="{ED947D1C-01BB-4C68-A46D-76290B974F66}" srcOrd="4" destOrd="0" parTransId="{5147A3F2-84A3-49D4-A8F5-615292999903}" sibTransId="{F8485B96-8737-443E-AE89-54253328DC26}"/>
    <dgm:cxn modelId="{1D99B467-C5D7-4D8F-A5B7-B8D957523899}" type="presOf" srcId="{FFA64851-B2AE-41B0-8C5D-B8003C6AFA7F}" destId="{AF220D52-5C83-4DD3-836A-F0E8BCA8977F}" srcOrd="0" destOrd="0" presId="urn:microsoft.com/office/officeart/2005/8/layout/vList4#1"/>
    <dgm:cxn modelId="{F12AA3C3-FD09-47B1-A23D-D3BB8B2861F6}" type="presOf" srcId="{B984723A-D360-4142-A3CC-536DC0FE76B5}" destId="{141C7158-9C81-4898-9F6B-0FBF69588A84}" srcOrd="1" destOrd="0" presId="urn:microsoft.com/office/officeart/2005/8/layout/vList4#1"/>
    <dgm:cxn modelId="{F54BBBD0-6AF7-425D-9EB4-4AAE3136BD1B}" type="presOf" srcId="{ED947D1C-01BB-4C68-A46D-76290B974F66}" destId="{3353980E-A0A3-483A-8DDC-516EDD425149}" srcOrd="1" destOrd="0" presId="urn:microsoft.com/office/officeart/2005/8/layout/vList4#1"/>
    <dgm:cxn modelId="{CCF5183D-451D-40BD-A1DD-676373C63CE3}" srcId="{2AD93D2A-DF56-4AC9-9E68-E59D2B4D4B0B}" destId="{EB35CBC1-510E-4C91-9329-846B7C56FC6D}" srcOrd="3" destOrd="0" parTransId="{DF8E93F2-DE1A-49A7-A638-F47770202D87}" sibTransId="{74F0E03A-028C-4D8D-9DF2-02D7C92A231F}"/>
    <dgm:cxn modelId="{E2E39FC3-22C9-4FF5-806E-D2C659ED3582}" type="presOf" srcId="{B984723A-D360-4142-A3CC-536DC0FE76B5}" destId="{A041C3AE-D4BF-474A-A0D0-CDA9A4FC22D0}" srcOrd="0" destOrd="0" presId="urn:microsoft.com/office/officeart/2005/8/layout/vList4#1"/>
    <dgm:cxn modelId="{9BC96BB0-EBBE-4A21-9071-B1A077AB1A60}" type="presOf" srcId="{C2527FB9-17BF-4BCC-9559-593655D2460C}" destId="{FB254FA7-5F73-4564-8DA2-3FEEB24BAD99}" srcOrd="1" destOrd="0" presId="urn:microsoft.com/office/officeart/2005/8/layout/vList4#1"/>
    <dgm:cxn modelId="{8BB9223A-BF17-4C2E-91F3-96BA10F00EA1}" type="presParOf" srcId="{2E17887F-621A-4E1B-82A2-3101A976A1E4}" destId="{3AE2CA46-93C6-4FCA-9087-F85BDCE7A542}" srcOrd="0" destOrd="0" presId="urn:microsoft.com/office/officeart/2005/8/layout/vList4#1"/>
    <dgm:cxn modelId="{6D098594-D08C-456C-A927-2679B8FB7BD1}" type="presParOf" srcId="{3AE2CA46-93C6-4FCA-9087-F85BDCE7A542}" destId="{A041C3AE-D4BF-474A-A0D0-CDA9A4FC22D0}" srcOrd="0" destOrd="0" presId="urn:microsoft.com/office/officeart/2005/8/layout/vList4#1"/>
    <dgm:cxn modelId="{219A330F-5FEC-4A0B-8279-B31981E48ED9}" type="presParOf" srcId="{3AE2CA46-93C6-4FCA-9087-F85BDCE7A542}" destId="{AB3BC3F5-21C3-4E81-BB1E-B10397164E98}" srcOrd="1" destOrd="0" presId="urn:microsoft.com/office/officeart/2005/8/layout/vList4#1"/>
    <dgm:cxn modelId="{95478A42-67FC-48DD-A178-5A64348B2923}" type="presParOf" srcId="{3AE2CA46-93C6-4FCA-9087-F85BDCE7A542}" destId="{141C7158-9C81-4898-9F6B-0FBF69588A84}" srcOrd="2" destOrd="0" presId="urn:microsoft.com/office/officeart/2005/8/layout/vList4#1"/>
    <dgm:cxn modelId="{22DF5988-1FC2-4298-B3E7-EC6A8A6DD5B8}" type="presParOf" srcId="{2E17887F-621A-4E1B-82A2-3101A976A1E4}" destId="{61C0A40B-6DFD-4F3B-B989-A29A50B03A4E}" srcOrd="1" destOrd="0" presId="urn:microsoft.com/office/officeart/2005/8/layout/vList4#1"/>
    <dgm:cxn modelId="{8A94C071-9CDB-4780-976B-8B9036A42DF5}" type="presParOf" srcId="{2E17887F-621A-4E1B-82A2-3101A976A1E4}" destId="{8E036632-F61A-4936-A72D-85180FB64A82}" srcOrd="2" destOrd="0" presId="urn:microsoft.com/office/officeart/2005/8/layout/vList4#1"/>
    <dgm:cxn modelId="{E60D2DF2-4E2B-4717-8BD6-76BB18981DEC}" type="presParOf" srcId="{8E036632-F61A-4936-A72D-85180FB64A82}" destId="{E12978B1-E9E5-4E46-A151-EE94FDD805E7}" srcOrd="0" destOrd="0" presId="urn:microsoft.com/office/officeart/2005/8/layout/vList4#1"/>
    <dgm:cxn modelId="{FBBF6714-182A-4F53-A38D-5C68F8EE2380}" type="presParOf" srcId="{8E036632-F61A-4936-A72D-85180FB64A82}" destId="{CC740647-5686-40CD-B9D4-B15FC4C503C4}" srcOrd="1" destOrd="0" presId="urn:microsoft.com/office/officeart/2005/8/layout/vList4#1"/>
    <dgm:cxn modelId="{0FD2BFD6-E5D8-4254-9DF4-A8DEA95A288C}" type="presParOf" srcId="{8E036632-F61A-4936-A72D-85180FB64A82}" destId="{FB254FA7-5F73-4564-8DA2-3FEEB24BAD99}" srcOrd="2" destOrd="0" presId="urn:microsoft.com/office/officeart/2005/8/layout/vList4#1"/>
    <dgm:cxn modelId="{D19C1B2D-8A3A-4A0E-AF83-CC47AC1B1730}" type="presParOf" srcId="{2E17887F-621A-4E1B-82A2-3101A976A1E4}" destId="{3E489106-361A-422E-BED9-70724DB007A5}" srcOrd="3" destOrd="0" presId="urn:microsoft.com/office/officeart/2005/8/layout/vList4#1"/>
    <dgm:cxn modelId="{85B32B69-BA4F-495C-A2E3-C87E6F7BE2EA}" type="presParOf" srcId="{2E17887F-621A-4E1B-82A2-3101A976A1E4}" destId="{19130CE3-9691-48C5-9D35-39319D02B87C}" srcOrd="4" destOrd="0" presId="urn:microsoft.com/office/officeart/2005/8/layout/vList4#1"/>
    <dgm:cxn modelId="{533803CB-3F6B-4BA7-8C2C-0AC3E7432006}" type="presParOf" srcId="{19130CE3-9691-48C5-9D35-39319D02B87C}" destId="{AF220D52-5C83-4DD3-836A-F0E8BCA8977F}" srcOrd="0" destOrd="0" presId="urn:microsoft.com/office/officeart/2005/8/layout/vList4#1"/>
    <dgm:cxn modelId="{738BE250-D32E-400A-86A8-3E3B743639A1}" type="presParOf" srcId="{19130CE3-9691-48C5-9D35-39319D02B87C}" destId="{5CECE594-C019-4076-802A-B4DF139C7BC0}" srcOrd="1" destOrd="0" presId="urn:microsoft.com/office/officeart/2005/8/layout/vList4#1"/>
    <dgm:cxn modelId="{55CEFDB1-F61A-4F14-B352-A3A88230C749}" type="presParOf" srcId="{19130CE3-9691-48C5-9D35-39319D02B87C}" destId="{BC1BCF95-1334-4DA7-9656-A67D14C90B4C}" srcOrd="2" destOrd="0" presId="urn:microsoft.com/office/officeart/2005/8/layout/vList4#1"/>
    <dgm:cxn modelId="{55826A24-3E11-4157-B739-3647F861DC34}" type="presParOf" srcId="{2E17887F-621A-4E1B-82A2-3101A976A1E4}" destId="{334DB6D0-789E-4A4D-B01C-A64CA12B102D}" srcOrd="5" destOrd="0" presId="urn:microsoft.com/office/officeart/2005/8/layout/vList4#1"/>
    <dgm:cxn modelId="{CACD5EDC-B414-402D-B918-1EB1879E64B9}" type="presParOf" srcId="{2E17887F-621A-4E1B-82A2-3101A976A1E4}" destId="{FAF26976-651D-4ABE-8EB3-BD4C89F97B29}" srcOrd="6" destOrd="0" presId="urn:microsoft.com/office/officeart/2005/8/layout/vList4#1"/>
    <dgm:cxn modelId="{08D7B191-6D77-4637-89B9-CA78D5297514}" type="presParOf" srcId="{FAF26976-651D-4ABE-8EB3-BD4C89F97B29}" destId="{EF6A95BB-C301-48BE-A7ED-BED5B3A3BFD4}" srcOrd="0" destOrd="0" presId="urn:microsoft.com/office/officeart/2005/8/layout/vList4#1"/>
    <dgm:cxn modelId="{D789041C-CCC9-4004-9D8C-E991D1FC753D}" type="presParOf" srcId="{FAF26976-651D-4ABE-8EB3-BD4C89F97B29}" destId="{EFCB5F09-DD54-4A7B-811B-BA9C2357E349}" srcOrd="1" destOrd="0" presId="urn:microsoft.com/office/officeart/2005/8/layout/vList4#1"/>
    <dgm:cxn modelId="{826FED3D-9DF4-4382-896C-5B8BA3104599}" type="presParOf" srcId="{FAF26976-651D-4ABE-8EB3-BD4C89F97B29}" destId="{CC803A43-DE7A-4977-B3B1-E1B9AD03697D}" srcOrd="2" destOrd="0" presId="urn:microsoft.com/office/officeart/2005/8/layout/vList4#1"/>
    <dgm:cxn modelId="{0B700379-CD46-4931-A632-9E90EA5CA6E9}" type="presParOf" srcId="{2E17887F-621A-4E1B-82A2-3101A976A1E4}" destId="{4528EB9F-E157-477F-861F-72056A702525}" srcOrd="7" destOrd="0" presId="urn:microsoft.com/office/officeart/2005/8/layout/vList4#1"/>
    <dgm:cxn modelId="{2DD011BD-15EC-440C-B44F-A9BFBAF8289B}" type="presParOf" srcId="{2E17887F-621A-4E1B-82A2-3101A976A1E4}" destId="{CF0534C8-0EEB-4B0B-8DBA-7B2E0A10271E}" srcOrd="8" destOrd="0" presId="urn:microsoft.com/office/officeart/2005/8/layout/vList4#1"/>
    <dgm:cxn modelId="{4942E6FC-B44A-427B-8AAA-BA8930301258}" type="presParOf" srcId="{CF0534C8-0EEB-4B0B-8DBA-7B2E0A10271E}" destId="{26F2AEBD-5679-477D-B2AB-D3457D3D5FEA}" srcOrd="0" destOrd="0" presId="urn:microsoft.com/office/officeart/2005/8/layout/vList4#1"/>
    <dgm:cxn modelId="{310736C2-0AEB-49BB-8644-DD64E2AB63EC}" type="presParOf" srcId="{CF0534C8-0EEB-4B0B-8DBA-7B2E0A10271E}" destId="{84D57138-E3EF-4691-9E2D-66FE270AC766}" srcOrd="1" destOrd="0" presId="urn:microsoft.com/office/officeart/2005/8/layout/vList4#1"/>
    <dgm:cxn modelId="{B09D05ED-7F70-43CA-9FD2-38534BA79E43}" type="presParOf" srcId="{CF0534C8-0EEB-4B0B-8DBA-7B2E0A10271E}" destId="{3353980E-A0A3-483A-8DDC-516EDD425149}" srcOrd="2" destOrd="0" presId="urn:microsoft.com/office/officeart/2005/8/layout/vList4#1"/>
    <dgm:cxn modelId="{8F156090-D0F6-4C2C-B6DE-BC8B6C8C176F}" type="presParOf" srcId="{2E17887F-621A-4E1B-82A2-3101A976A1E4}" destId="{5F20A3CD-31F3-41E5-B3E8-A890C3274A21}" srcOrd="9" destOrd="0" presId="urn:microsoft.com/office/officeart/2005/8/layout/vList4#1"/>
    <dgm:cxn modelId="{C09A982C-7850-428C-AE58-0C0D5E823D85}" type="presParOf" srcId="{2E17887F-621A-4E1B-82A2-3101A976A1E4}" destId="{074FB78E-9046-460F-885D-654CE9BEB1F0}" srcOrd="10" destOrd="0" presId="urn:microsoft.com/office/officeart/2005/8/layout/vList4#1"/>
    <dgm:cxn modelId="{21B12136-1E0C-4CD6-A1DB-B4CC02F29C4D}" type="presParOf" srcId="{074FB78E-9046-460F-885D-654CE9BEB1F0}" destId="{34712EEF-7B1D-4617-89BD-AE1EBC821B42}" srcOrd="0" destOrd="0" presId="urn:microsoft.com/office/officeart/2005/8/layout/vList4#1"/>
    <dgm:cxn modelId="{5F725B63-734B-4751-A00E-51F457712D69}" type="presParOf" srcId="{074FB78E-9046-460F-885D-654CE9BEB1F0}" destId="{059BBEFA-EDB9-42CE-828D-12DEA928E583}" srcOrd="1" destOrd="0" presId="urn:microsoft.com/office/officeart/2005/8/layout/vList4#1"/>
    <dgm:cxn modelId="{6AF33EAD-1257-48BB-A9AD-8773BE3ED6EA}" type="presParOf" srcId="{074FB78E-9046-460F-885D-654CE9BEB1F0}" destId="{E5FB9622-15CA-49E4-9E74-C4AD2EC81A9B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DBE0B1-9787-4065-A907-E19A5FAE1967}" type="doc">
      <dgm:prSet loTypeId="urn:microsoft.com/office/officeart/2005/8/layout/pyramid2" loCatId="pyramid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B5F4C2C-06D4-4B78-BEFF-6FA4F2645225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b="1" i="1" dirty="0" smtClean="0"/>
            <a:t>Методологічна сторона планування</a:t>
          </a:r>
          <a:endParaRPr lang="ru-RU" dirty="0" smtClean="0"/>
        </a:p>
        <a:p>
          <a:pPr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dirty="0" smtClean="0"/>
            <a:t>це сукупність принципів і методів планування, система планів, їх взаємозв'язок, система показників планування і методики визначення показників плану. </a:t>
          </a:r>
          <a:endParaRPr lang="ru-RU" dirty="0"/>
        </a:p>
      </dgm:t>
    </dgm:pt>
    <dgm:pt modelId="{3BF9BD88-A34C-4953-9F10-266AF4EDA0AB}" type="parTrans" cxnId="{C5D2816A-8177-4586-ADDF-6D9160135B07}">
      <dgm:prSet/>
      <dgm:spPr/>
      <dgm:t>
        <a:bodyPr/>
        <a:lstStyle/>
        <a:p>
          <a:endParaRPr lang="ru-RU"/>
        </a:p>
      </dgm:t>
    </dgm:pt>
    <dgm:pt modelId="{70047885-1741-4E9C-98F6-3BAB9099843C}" type="sibTrans" cxnId="{C5D2816A-8177-4586-ADDF-6D9160135B07}">
      <dgm:prSet/>
      <dgm:spPr/>
      <dgm:t>
        <a:bodyPr/>
        <a:lstStyle/>
        <a:p>
          <a:endParaRPr lang="ru-RU"/>
        </a:p>
      </dgm:t>
    </dgm:pt>
    <dgm:pt modelId="{1833A8E3-F535-4FB0-A8A3-67C83CC62AC2}" type="pres">
      <dgm:prSet presAssocID="{C7DBE0B1-9787-4065-A907-E19A5FAE196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2E75E86-AD93-4897-929D-0E360D3876AC}" type="pres">
      <dgm:prSet presAssocID="{C7DBE0B1-9787-4065-A907-E19A5FAE1967}" presName="pyramid" presStyleLbl="node1" presStyleIdx="0" presStyleCnt="1"/>
      <dgm:spPr/>
    </dgm:pt>
    <dgm:pt modelId="{016327BB-402C-4090-812D-9056ED7280F7}" type="pres">
      <dgm:prSet presAssocID="{C7DBE0B1-9787-4065-A907-E19A5FAE1967}" presName="theList" presStyleCnt="0"/>
      <dgm:spPr/>
    </dgm:pt>
    <dgm:pt modelId="{56EA912B-6691-4E74-84CB-1E6BB4FAE885}" type="pres">
      <dgm:prSet presAssocID="{CB5F4C2C-06D4-4B78-BEFF-6FA4F2645225}" presName="aNode" presStyleLbl="fgAcc1" presStyleIdx="0" presStyleCnt="1" custScaleX="126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168616-A033-4390-83DE-D8E4A2D3F68C}" type="pres">
      <dgm:prSet presAssocID="{CB5F4C2C-06D4-4B78-BEFF-6FA4F2645225}" presName="aSpace" presStyleCnt="0"/>
      <dgm:spPr/>
    </dgm:pt>
  </dgm:ptLst>
  <dgm:cxnLst>
    <dgm:cxn modelId="{C5D2816A-8177-4586-ADDF-6D9160135B07}" srcId="{C7DBE0B1-9787-4065-A907-E19A5FAE1967}" destId="{CB5F4C2C-06D4-4B78-BEFF-6FA4F2645225}" srcOrd="0" destOrd="0" parTransId="{3BF9BD88-A34C-4953-9F10-266AF4EDA0AB}" sibTransId="{70047885-1741-4E9C-98F6-3BAB9099843C}"/>
    <dgm:cxn modelId="{5CA554E1-E582-459D-B554-1F18E656985C}" type="presOf" srcId="{C7DBE0B1-9787-4065-A907-E19A5FAE1967}" destId="{1833A8E3-F535-4FB0-A8A3-67C83CC62AC2}" srcOrd="0" destOrd="0" presId="urn:microsoft.com/office/officeart/2005/8/layout/pyramid2"/>
    <dgm:cxn modelId="{B38B6853-E074-405E-9F07-A905344E4484}" type="presOf" srcId="{CB5F4C2C-06D4-4B78-BEFF-6FA4F2645225}" destId="{56EA912B-6691-4E74-84CB-1E6BB4FAE885}" srcOrd="0" destOrd="0" presId="urn:microsoft.com/office/officeart/2005/8/layout/pyramid2"/>
    <dgm:cxn modelId="{07083ACF-3134-41DD-BBED-F9B2F09277D3}" type="presParOf" srcId="{1833A8E3-F535-4FB0-A8A3-67C83CC62AC2}" destId="{62E75E86-AD93-4897-929D-0E360D3876AC}" srcOrd="0" destOrd="0" presId="urn:microsoft.com/office/officeart/2005/8/layout/pyramid2"/>
    <dgm:cxn modelId="{9BBBBF55-1F7F-4055-B53F-27C4049CB989}" type="presParOf" srcId="{1833A8E3-F535-4FB0-A8A3-67C83CC62AC2}" destId="{016327BB-402C-4090-812D-9056ED7280F7}" srcOrd="1" destOrd="0" presId="urn:microsoft.com/office/officeart/2005/8/layout/pyramid2"/>
    <dgm:cxn modelId="{F298E94B-0B2E-4AEC-BA07-3C1DE2B11C62}" type="presParOf" srcId="{016327BB-402C-4090-812D-9056ED7280F7}" destId="{56EA912B-6691-4E74-84CB-1E6BB4FAE885}" srcOrd="0" destOrd="0" presId="urn:microsoft.com/office/officeart/2005/8/layout/pyramid2"/>
    <dgm:cxn modelId="{2F166AF5-C909-4BAB-BFAE-253A3887CEE6}" type="presParOf" srcId="{016327BB-402C-4090-812D-9056ED7280F7}" destId="{0A168616-A033-4390-83DE-D8E4A2D3F68C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CA480DE-737F-4402-93F8-9CEBC919E2B7}" type="doc">
      <dgm:prSet loTypeId="urn:microsoft.com/office/officeart/2005/8/layout/b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1E7D2D1-07E1-48A6-A07F-BBF7EC606F45}">
      <dgm:prSet custT="1"/>
      <dgm:spPr/>
      <dgm:t>
        <a:bodyPr/>
        <a:lstStyle/>
        <a:p>
          <a:pPr rtl="0"/>
          <a:r>
            <a:rPr lang="uk-UA" sz="1900" b="1" i="1" dirty="0" smtClean="0">
              <a:solidFill>
                <a:schemeClr val="bg1"/>
              </a:solidFill>
            </a:rPr>
            <a:t>Методи планування</a:t>
          </a:r>
          <a:r>
            <a:rPr lang="uk-UA" sz="1900" dirty="0" smtClean="0">
              <a:solidFill>
                <a:schemeClr val="bg1"/>
              </a:solidFill>
            </a:rPr>
            <a:t> – це способи, прийоми, процедури, за допомогою яких здійснюється розробка планів підприємства. </a:t>
          </a:r>
        </a:p>
        <a:p>
          <a:pPr rtl="0"/>
          <a:r>
            <a:rPr lang="uk-UA" sz="1900" b="1" dirty="0" smtClean="0">
              <a:solidFill>
                <a:schemeClr val="bg1"/>
              </a:solidFill>
            </a:rPr>
            <a:t>Методи планування повинні: </a:t>
          </a:r>
          <a:endParaRPr lang="ru-RU" sz="1900" dirty="0">
            <a:solidFill>
              <a:schemeClr val="bg1"/>
            </a:solidFill>
          </a:endParaRPr>
        </a:p>
      </dgm:t>
    </dgm:pt>
    <dgm:pt modelId="{55FCE71E-965F-444E-A151-FCD39B92054B}" type="parTrans" cxnId="{DBEA125C-4BFD-452D-9A68-603A42FE93FA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82D040B3-D2C8-409F-8F27-4F4DE36E83EF}" type="sibTrans" cxnId="{DBEA125C-4BFD-452D-9A68-603A42FE93FA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D74005BE-C4F3-4AFA-88E3-78832A51F244}">
      <dgm:prSet custT="1"/>
      <dgm:spPr/>
      <dgm:t>
        <a:bodyPr/>
        <a:lstStyle/>
        <a:p>
          <a:pPr rtl="0"/>
          <a:r>
            <a:rPr lang="uk-UA" sz="2000" dirty="0" smtClean="0">
              <a:solidFill>
                <a:schemeClr val="bg1"/>
              </a:solidFill>
            </a:rPr>
            <a:t>враховувати особливості діяльності об’єкта планування;</a:t>
          </a:r>
          <a:endParaRPr lang="ru-RU" sz="2000" dirty="0">
            <a:solidFill>
              <a:schemeClr val="bg1"/>
            </a:solidFill>
          </a:endParaRPr>
        </a:p>
      </dgm:t>
    </dgm:pt>
    <dgm:pt modelId="{B984E1C2-7CCE-4EE9-A681-CED583F64905}" type="parTrans" cxnId="{9A01D743-AC53-47DF-8ADD-40FCF98E6109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B74CD61A-8247-4B9D-B51E-7D2E231C7E44}" type="sibTrans" cxnId="{9A01D743-AC53-47DF-8ADD-40FCF98E6109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45B3654F-8F83-4E09-92F1-2636570A8FB4}">
      <dgm:prSet custT="1"/>
      <dgm:spPr>
        <a:solidFill>
          <a:srgbClr val="B234D4"/>
        </a:solidFill>
      </dgm:spPr>
      <dgm:t>
        <a:bodyPr/>
        <a:lstStyle/>
        <a:p>
          <a:pPr rtl="0"/>
          <a:r>
            <a:rPr lang="uk-UA" sz="2000" dirty="0" smtClean="0">
              <a:solidFill>
                <a:schemeClr val="bg1"/>
              </a:solidFill>
            </a:rPr>
            <a:t>відповідати зовнішнім умовам господарювання, враховувати мінливість чинників зовнішнього середовища;</a:t>
          </a:r>
          <a:endParaRPr lang="ru-RU" sz="2000" dirty="0">
            <a:solidFill>
              <a:schemeClr val="bg1"/>
            </a:solidFill>
          </a:endParaRPr>
        </a:p>
      </dgm:t>
    </dgm:pt>
    <dgm:pt modelId="{8E925854-1D23-4B54-AB01-7EE38EE7A484}" type="parTrans" cxnId="{982D3A35-3F89-4C9E-AE99-A0276013B4E4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695D9BDF-94E3-41E0-A6DB-A0F20282BC8B}" type="sibTrans" cxnId="{982D3A35-3F89-4C9E-AE99-A0276013B4E4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A4FA1803-E51D-4AFF-850F-36EB8F43BB8A}">
      <dgm:prSet custT="1"/>
      <dgm:spPr>
        <a:solidFill>
          <a:srgbClr val="D75151"/>
        </a:solidFill>
      </dgm:spPr>
      <dgm:t>
        <a:bodyPr/>
        <a:lstStyle/>
        <a:p>
          <a:pPr rtl="0"/>
          <a:r>
            <a:rPr lang="uk-UA" sz="2000" dirty="0" smtClean="0">
              <a:solidFill>
                <a:schemeClr val="bg1"/>
              </a:solidFill>
            </a:rPr>
            <a:t>враховувати специфіку різних видів плану.</a:t>
          </a:r>
          <a:endParaRPr lang="ru-RU" sz="2000" dirty="0">
            <a:solidFill>
              <a:schemeClr val="bg1"/>
            </a:solidFill>
          </a:endParaRPr>
        </a:p>
      </dgm:t>
    </dgm:pt>
    <dgm:pt modelId="{6CE1D60F-895C-452A-B6D6-2C0637827B5E}" type="parTrans" cxnId="{7753D3EA-7F58-41CD-84C4-47CF24385FD3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D57B0FFE-F412-4E58-A8CE-FF5A596A80E0}" type="sibTrans" cxnId="{7753D3EA-7F58-41CD-84C4-47CF24385FD3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24682398-C168-4B7A-BCF6-4789E2FCBE99}" type="pres">
      <dgm:prSet presAssocID="{4CA480DE-737F-4402-93F8-9CEBC919E2B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404C8E2-FE19-424D-AE3B-9FD03E79FC63}" type="pres">
      <dgm:prSet presAssocID="{71E7D2D1-07E1-48A6-A07F-BBF7EC606F45}" presName="compNode" presStyleCnt="0"/>
      <dgm:spPr/>
    </dgm:pt>
    <dgm:pt modelId="{D2859015-1A07-4BFD-8FB9-FFF38AD0C682}" type="pres">
      <dgm:prSet presAssocID="{71E7D2D1-07E1-48A6-A07F-BBF7EC606F45}" presName="dummyConnPt" presStyleCnt="0"/>
      <dgm:spPr/>
    </dgm:pt>
    <dgm:pt modelId="{03CC9CDE-6342-4082-BF65-297F7DD406FE}" type="pres">
      <dgm:prSet presAssocID="{71E7D2D1-07E1-48A6-A07F-BBF7EC606F4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8BFF3F-39BE-4353-949D-BB4F71D96EF6}" type="pres">
      <dgm:prSet presAssocID="{82D040B3-D2C8-409F-8F27-4F4DE36E83EF}" presName="sibTrans" presStyleLbl="bgSibTrans2D1" presStyleIdx="0" presStyleCnt="3"/>
      <dgm:spPr/>
      <dgm:t>
        <a:bodyPr/>
        <a:lstStyle/>
        <a:p>
          <a:endParaRPr lang="ru-RU"/>
        </a:p>
      </dgm:t>
    </dgm:pt>
    <dgm:pt modelId="{781E4C6D-FF7D-42D0-B4B1-0D5E1697F871}" type="pres">
      <dgm:prSet presAssocID="{D74005BE-C4F3-4AFA-88E3-78832A51F244}" presName="compNode" presStyleCnt="0"/>
      <dgm:spPr/>
    </dgm:pt>
    <dgm:pt modelId="{D1E0071C-481C-4F3F-B275-F6A54C7B8D09}" type="pres">
      <dgm:prSet presAssocID="{D74005BE-C4F3-4AFA-88E3-78832A51F244}" presName="dummyConnPt" presStyleCnt="0"/>
      <dgm:spPr/>
    </dgm:pt>
    <dgm:pt modelId="{A1266D58-7571-4C44-8046-3433C925F598}" type="pres">
      <dgm:prSet presAssocID="{D74005BE-C4F3-4AFA-88E3-78832A51F24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2CED1-984A-4023-A303-1F8A673612F3}" type="pres">
      <dgm:prSet presAssocID="{B74CD61A-8247-4B9D-B51E-7D2E231C7E44}" presName="sibTrans" presStyleLbl="bgSibTrans2D1" presStyleIdx="1" presStyleCnt="3"/>
      <dgm:spPr/>
      <dgm:t>
        <a:bodyPr/>
        <a:lstStyle/>
        <a:p>
          <a:endParaRPr lang="ru-RU"/>
        </a:p>
      </dgm:t>
    </dgm:pt>
    <dgm:pt modelId="{8D93C1F4-AC7E-41A2-BEC9-9C8C6ABC3D59}" type="pres">
      <dgm:prSet presAssocID="{45B3654F-8F83-4E09-92F1-2636570A8FB4}" presName="compNode" presStyleCnt="0"/>
      <dgm:spPr/>
    </dgm:pt>
    <dgm:pt modelId="{D060602C-7DBB-4B56-AF92-035D1B7BECF4}" type="pres">
      <dgm:prSet presAssocID="{45B3654F-8F83-4E09-92F1-2636570A8FB4}" presName="dummyConnPt" presStyleCnt="0"/>
      <dgm:spPr/>
    </dgm:pt>
    <dgm:pt modelId="{EAF502B8-78BA-4583-9D80-EFAE04E5DAEE}" type="pres">
      <dgm:prSet presAssocID="{45B3654F-8F83-4E09-92F1-2636570A8F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A9B36-68A6-488C-996B-4D8D58211EFA}" type="pres">
      <dgm:prSet presAssocID="{695D9BDF-94E3-41E0-A6DB-A0F20282BC8B}" presName="sibTrans" presStyleLbl="bgSibTrans2D1" presStyleIdx="2" presStyleCnt="3"/>
      <dgm:spPr/>
      <dgm:t>
        <a:bodyPr/>
        <a:lstStyle/>
        <a:p>
          <a:endParaRPr lang="ru-RU"/>
        </a:p>
      </dgm:t>
    </dgm:pt>
    <dgm:pt modelId="{6E2CFF92-61A3-449F-9B51-25C1FEA5B980}" type="pres">
      <dgm:prSet presAssocID="{A4FA1803-E51D-4AFF-850F-36EB8F43BB8A}" presName="compNode" presStyleCnt="0"/>
      <dgm:spPr/>
    </dgm:pt>
    <dgm:pt modelId="{49ADDD59-4072-4901-B319-28F67635BC14}" type="pres">
      <dgm:prSet presAssocID="{A4FA1803-E51D-4AFF-850F-36EB8F43BB8A}" presName="dummyConnPt" presStyleCnt="0"/>
      <dgm:spPr/>
    </dgm:pt>
    <dgm:pt modelId="{664CE170-E34F-40F2-8100-0E3EEDC3AE94}" type="pres">
      <dgm:prSet presAssocID="{A4FA1803-E51D-4AFF-850F-36EB8F43BB8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EA125C-4BFD-452D-9A68-603A42FE93FA}" srcId="{4CA480DE-737F-4402-93F8-9CEBC919E2B7}" destId="{71E7D2D1-07E1-48A6-A07F-BBF7EC606F45}" srcOrd="0" destOrd="0" parTransId="{55FCE71E-965F-444E-A151-FCD39B92054B}" sibTransId="{82D040B3-D2C8-409F-8F27-4F4DE36E83EF}"/>
    <dgm:cxn modelId="{F76C9C99-BAF5-45B8-8E9C-9BD0D3605CB3}" type="presOf" srcId="{A4FA1803-E51D-4AFF-850F-36EB8F43BB8A}" destId="{664CE170-E34F-40F2-8100-0E3EEDC3AE94}" srcOrd="0" destOrd="0" presId="urn:microsoft.com/office/officeart/2005/8/layout/bProcess4"/>
    <dgm:cxn modelId="{9A01D743-AC53-47DF-8ADD-40FCF98E6109}" srcId="{4CA480DE-737F-4402-93F8-9CEBC919E2B7}" destId="{D74005BE-C4F3-4AFA-88E3-78832A51F244}" srcOrd="1" destOrd="0" parTransId="{B984E1C2-7CCE-4EE9-A681-CED583F64905}" sibTransId="{B74CD61A-8247-4B9D-B51E-7D2E231C7E44}"/>
    <dgm:cxn modelId="{6B71A613-67CD-4829-843D-3B7C6B631534}" type="presOf" srcId="{82D040B3-D2C8-409F-8F27-4F4DE36E83EF}" destId="{DF8BFF3F-39BE-4353-949D-BB4F71D96EF6}" srcOrd="0" destOrd="0" presId="urn:microsoft.com/office/officeart/2005/8/layout/bProcess4"/>
    <dgm:cxn modelId="{94114943-8BF4-4F5E-A9BE-033646F3CF6B}" type="presOf" srcId="{695D9BDF-94E3-41E0-A6DB-A0F20282BC8B}" destId="{9C3A9B36-68A6-488C-996B-4D8D58211EFA}" srcOrd="0" destOrd="0" presId="urn:microsoft.com/office/officeart/2005/8/layout/bProcess4"/>
    <dgm:cxn modelId="{982D3A35-3F89-4C9E-AE99-A0276013B4E4}" srcId="{4CA480DE-737F-4402-93F8-9CEBC919E2B7}" destId="{45B3654F-8F83-4E09-92F1-2636570A8FB4}" srcOrd="2" destOrd="0" parTransId="{8E925854-1D23-4B54-AB01-7EE38EE7A484}" sibTransId="{695D9BDF-94E3-41E0-A6DB-A0F20282BC8B}"/>
    <dgm:cxn modelId="{FBB25969-5F8E-4556-A98C-2E972662BFFD}" type="presOf" srcId="{4CA480DE-737F-4402-93F8-9CEBC919E2B7}" destId="{24682398-C168-4B7A-BCF6-4789E2FCBE99}" srcOrd="0" destOrd="0" presId="urn:microsoft.com/office/officeart/2005/8/layout/bProcess4"/>
    <dgm:cxn modelId="{07E4B1E9-40C0-4BC2-998E-14C4ED20A5EE}" type="presOf" srcId="{B74CD61A-8247-4B9D-B51E-7D2E231C7E44}" destId="{8142CED1-984A-4023-A303-1F8A673612F3}" srcOrd="0" destOrd="0" presId="urn:microsoft.com/office/officeart/2005/8/layout/bProcess4"/>
    <dgm:cxn modelId="{7753D3EA-7F58-41CD-84C4-47CF24385FD3}" srcId="{4CA480DE-737F-4402-93F8-9CEBC919E2B7}" destId="{A4FA1803-E51D-4AFF-850F-36EB8F43BB8A}" srcOrd="3" destOrd="0" parTransId="{6CE1D60F-895C-452A-B6D6-2C0637827B5E}" sibTransId="{D57B0FFE-F412-4E58-A8CE-FF5A596A80E0}"/>
    <dgm:cxn modelId="{0547462D-4432-472A-AF0F-CF74D8729094}" type="presOf" srcId="{D74005BE-C4F3-4AFA-88E3-78832A51F244}" destId="{A1266D58-7571-4C44-8046-3433C925F598}" srcOrd="0" destOrd="0" presId="urn:microsoft.com/office/officeart/2005/8/layout/bProcess4"/>
    <dgm:cxn modelId="{99EF01AA-705F-4983-AF0E-561B1132E5A2}" type="presOf" srcId="{45B3654F-8F83-4E09-92F1-2636570A8FB4}" destId="{EAF502B8-78BA-4583-9D80-EFAE04E5DAEE}" srcOrd="0" destOrd="0" presId="urn:microsoft.com/office/officeart/2005/8/layout/bProcess4"/>
    <dgm:cxn modelId="{86780D99-F66B-4051-86DE-37CA6C8CC094}" type="presOf" srcId="{71E7D2D1-07E1-48A6-A07F-BBF7EC606F45}" destId="{03CC9CDE-6342-4082-BF65-297F7DD406FE}" srcOrd="0" destOrd="0" presId="urn:microsoft.com/office/officeart/2005/8/layout/bProcess4"/>
    <dgm:cxn modelId="{8ACD040D-2F42-47A3-8C06-CA0483DE7D56}" type="presParOf" srcId="{24682398-C168-4B7A-BCF6-4789E2FCBE99}" destId="{2404C8E2-FE19-424D-AE3B-9FD03E79FC63}" srcOrd="0" destOrd="0" presId="urn:microsoft.com/office/officeart/2005/8/layout/bProcess4"/>
    <dgm:cxn modelId="{8CD28E0E-85FE-4A87-9660-8137AD56DE3B}" type="presParOf" srcId="{2404C8E2-FE19-424D-AE3B-9FD03E79FC63}" destId="{D2859015-1A07-4BFD-8FB9-FFF38AD0C682}" srcOrd="0" destOrd="0" presId="urn:microsoft.com/office/officeart/2005/8/layout/bProcess4"/>
    <dgm:cxn modelId="{82DCCAA2-6647-412D-B52F-E3C8B1C0ACFB}" type="presParOf" srcId="{2404C8E2-FE19-424D-AE3B-9FD03E79FC63}" destId="{03CC9CDE-6342-4082-BF65-297F7DD406FE}" srcOrd="1" destOrd="0" presId="urn:microsoft.com/office/officeart/2005/8/layout/bProcess4"/>
    <dgm:cxn modelId="{C7DF402B-3D4E-4C93-9EF4-D3C75F3E3CD4}" type="presParOf" srcId="{24682398-C168-4B7A-BCF6-4789E2FCBE99}" destId="{DF8BFF3F-39BE-4353-949D-BB4F71D96EF6}" srcOrd="1" destOrd="0" presId="urn:microsoft.com/office/officeart/2005/8/layout/bProcess4"/>
    <dgm:cxn modelId="{E0322782-5A00-40C9-A5E9-031B693753A2}" type="presParOf" srcId="{24682398-C168-4B7A-BCF6-4789E2FCBE99}" destId="{781E4C6D-FF7D-42D0-B4B1-0D5E1697F871}" srcOrd="2" destOrd="0" presId="urn:microsoft.com/office/officeart/2005/8/layout/bProcess4"/>
    <dgm:cxn modelId="{8222004C-E53E-4D1D-9117-0EDE4A64C472}" type="presParOf" srcId="{781E4C6D-FF7D-42D0-B4B1-0D5E1697F871}" destId="{D1E0071C-481C-4F3F-B275-F6A54C7B8D09}" srcOrd="0" destOrd="0" presId="urn:microsoft.com/office/officeart/2005/8/layout/bProcess4"/>
    <dgm:cxn modelId="{C694CEA3-345D-428C-B3F5-E3132A6CAF8E}" type="presParOf" srcId="{781E4C6D-FF7D-42D0-B4B1-0D5E1697F871}" destId="{A1266D58-7571-4C44-8046-3433C925F598}" srcOrd="1" destOrd="0" presId="urn:microsoft.com/office/officeart/2005/8/layout/bProcess4"/>
    <dgm:cxn modelId="{2C926A73-4C94-4440-BFC0-9D014450529E}" type="presParOf" srcId="{24682398-C168-4B7A-BCF6-4789E2FCBE99}" destId="{8142CED1-984A-4023-A303-1F8A673612F3}" srcOrd="3" destOrd="0" presId="urn:microsoft.com/office/officeart/2005/8/layout/bProcess4"/>
    <dgm:cxn modelId="{BFC3D1BC-A380-4B89-B85B-47649C5C7C31}" type="presParOf" srcId="{24682398-C168-4B7A-BCF6-4789E2FCBE99}" destId="{8D93C1F4-AC7E-41A2-BEC9-9C8C6ABC3D59}" srcOrd="4" destOrd="0" presId="urn:microsoft.com/office/officeart/2005/8/layout/bProcess4"/>
    <dgm:cxn modelId="{E0309646-3902-4FFD-994B-6421E2684D1D}" type="presParOf" srcId="{8D93C1F4-AC7E-41A2-BEC9-9C8C6ABC3D59}" destId="{D060602C-7DBB-4B56-AF92-035D1B7BECF4}" srcOrd="0" destOrd="0" presId="urn:microsoft.com/office/officeart/2005/8/layout/bProcess4"/>
    <dgm:cxn modelId="{8F889AB6-5D22-4F74-819D-2858BDBA9CEF}" type="presParOf" srcId="{8D93C1F4-AC7E-41A2-BEC9-9C8C6ABC3D59}" destId="{EAF502B8-78BA-4583-9D80-EFAE04E5DAEE}" srcOrd="1" destOrd="0" presId="urn:microsoft.com/office/officeart/2005/8/layout/bProcess4"/>
    <dgm:cxn modelId="{7C5758C3-A841-4660-BD6C-6CE0614122F2}" type="presParOf" srcId="{24682398-C168-4B7A-BCF6-4789E2FCBE99}" destId="{9C3A9B36-68A6-488C-996B-4D8D58211EFA}" srcOrd="5" destOrd="0" presId="urn:microsoft.com/office/officeart/2005/8/layout/bProcess4"/>
    <dgm:cxn modelId="{0E565C8B-AB0B-4752-859E-D6084222C30D}" type="presParOf" srcId="{24682398-C168-4B7A-BCF6-4789E2FCBE99}" destId="{6E2CFF92-61A3-449F-9B51-25C1FEA5B980}" srcOrd="6" destOrd="0" presId="urn:microsoft.com/office/officeart/2005/8/layout/bProcess4"/>
    <dgm:cxn modelId="{D63706B4-FED1-4EB5-A1F5-293AB193260C}" type="presParOf" srcId="{6E2CFF92-61A3-449F-9B51-25C1FEA5B980}" destId="{49ADDD59-4072-4901-B319-28F67635BC14}" srcOrd="0" destOrd="0" presId="urn:microsoft.com/office/officeart/2005/8/layout/bProcess4"/>
    <dgm:cxn modelId="{16706F99-10FD-46A1-8A7B-61D572A30DE8}" type="presParOf" srcId="{6E2CFF92-61A3-449F-9B51-25C1FEA5B980}" destId="{664CE170-E34F-40F2-8100-0E3EEDC3AE94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22C0D-A514-4B72-8BDF-633FF6501D59}">
      <dsp:nvSpPr>
        <dsp:cNvPr id="0" name=""/>
        <dsp:cNvSpPr/>
      </dsp:nvSpPr>
      <dsp:spPr>
        <a:xfrm>
          <a:off x="0" y="2829472"/>
          <a:ext cx="7467600" cy="185643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bg1"/>
              </a:solidFill>
            </a:rPr>
            <a:t>Основна мета планування - </a:t>
          </a:r>
          <a:r>
            <a:rPr lang="uk-UA" sz="2400" kern="1200" dirty="0" smtClean="0">
              <a:solidFill>
                <a:schemeClr val="bg1"/>
              </a:solidFill>
            </a:rPr>
            <a:t>інтеграція всіх співробітників організації для вирішення комплексу завдань і виконання робіт, що забезпечує ефективне досягнення поставлених цілей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0" y="2829472"/>
        <a:ext cx="7467600" cy="1856439"/>
      </dsp:txXfrm>
    </dsp:sp>
    <dsp:sp modelId="{1FD9245F-793F-436A-A613-931AE4124DC3}">
      <dsp:nvSpPr>
        <dsp:cNvPr id="0" name=""/>
        <dsp:cNvSpPr/>
      </dsp:nvSpPr>
      <dsp:spPr>
        <a:xfrm rot="10800000">
          <a:off x="0" y="2113"/>
          <a:ext cx="7467600" cy="2855204"/>
        </a:xfrm>
        <a:prstGeom prst="upArrowCallout">
          <a:avLst/>
        </a:prstGeom>
        <a:solidFill>
          <a:schemeClr val="accent2">
            <a:hueOff val="19008842"/>
            <a:satOff val="-36686"/>
            <a:lumOff val="-4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Планування - </a:t>
          </a:r>
          <a:r>
            <a:rPr lang="uk-UA" sz="2400" kern="1200" dirty="0" smtClean="0"/>
            <a:t>це процес розробки і реалізації плану, а також його корегування відповідно до умов середовища, що змінюються.</a:t>
          </a:r>
          <a:endParaRPr lang="ru-RU" sz="2400" kern="1200" dirty="0"/>
        </a:p>
      </dsp:txBody>
      <dsp:txXfrm rot="10800000">
        <a:off x="0" y="2113"/>
        <a:ext cx="7467600" cy="185522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037D2-9324-4749-83BE-9B0D122D6ED7}">
      <dsp:nvSpPr>
        <dsp:cNvPr id="0" name=""/>
        <dsp:cNvSpPr/>
      </dsp:nvSpPr>
      <dsp:spPr>
        <a:xfrm>
          <a:off x="0" y="66327"/>
          <a:ext cx="7498080" cy="1515661"/>
        </a:xfrm>
        <a:prstGeom prst="round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Планування як складова економічної науки ґрунтується передусім на </a:t>
          </a:r>
          <a:r>
            <a:rPr lang="uk-UA" sz="2100" b="1" kern="1200" dirty="0" smtClean="0"/>
            <a:t>загальних взаємопов’язаних методах наукових досліджень</a:t>
          </a:r>
          <a:r>
            <a:rPr lang="uk-UA" sz="2100" kern="1200" dirty="0" smtClean="0"/>
            <a:t>: аналізі та синтезі, дедукції та індукції.</a:t>
          </a:r>
          <a:endParaRPr lang="ru-RU" sz="2100" kern="1200" dirty="0"/>
        </a:p>
      </dsp:txBody>
      <dsp:txXfrm>
        <a:off x="73988" y="140315"/>
        <a:ext cx="7350104" cy="1367685"/>
      </dsp:txXfrm>
    </dsp:sp>
    <dsp:sp modelId="{C8D61170-5605-4D6D-B7AB-2C5440FFA258}">
      <dsp:nvSpPr>
        <dsp:cNvPr id="0" name=""/>
        <dsp:cNvSpPr/>
      </dsp:nvSpPr>
      <dsp:spPr>
        <a:xfrm>
          <a:off x="0" y="1642469"/>
          <a:ext cx="7498080" cy="1515661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100" b="1" kern="1200" dirty="0" smtClean="0"/>
            <a:t>Плануванню властиві такі методи досліджень як:</a:t>
          </a:r>
          <a:endParaRPr lang="ru-RU" sz="2100" kern="1200" dirty="0" smtClean="0"/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системний підхід, конкретно-історичний підхід, комплексний підхід, метод експерименту, моделювання, методи спеціальних досліджень.</a:t>
          </a:r>
          <a:endParaRPr lang="ru-RU" sz="2100" kern="1200" dirty="0"/>
        </a:p>
      </dsp:txBody>
      <dsp:txXfrm>
        <a:off x="73988" y="1716457"/>
        <a:ext cx="7350104" cy="1367685"/>
      </dsp:txXfrm>
    </dsp:sp>
    <dsp:sp modelId="{B20A0CF7-CDDB-4DF8-8A0B-B80D2ABB69F4}">
      <dsp:nvSpPr>
        <dsp:cNvPr id="0" name=""/>
        <dsp:cNvSpPr/>
      </dsp:nvSpPr>
      <dsp:spPr>
        <a:xfrm>
          <a:off x="0" y="3218610"/>
          <a:ext cx="7498080" cy="1515661"/>
        </a:xfrm>
        <a:prstGeom prst="round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/>
            <a:t>Для визначення ступеня обґрунтованості показників використовують також спеціальні методи планування:  </a:t>
          </a:r>
          <a:r>
            <a:rPr lang="uk-UA" sz="2100" kern="1200" dirty="0" smtClean="0"/>
            <a:t>економіко-математичні моделі, балансовий метод, статистичні методи, </a:t>
          </a:r>
          <a:r>
            <a:rPr lang="uk-UA" sz="2100" kern="1200" dirty="0" err="1" smtClean="0"/>
            <a:t>методи</a:t>
          </a:r>
          <a:r>
            <a:rPr lang="uk-UA" sz="2100" kern="1200" dirty="0" smtClean="0"/>
            <a:t> багатоваріантних розрахунків.</a:t>
          </a:r>
          <a:endParaRPr lang="ru-RU" sz="2100" kern="1200" dirty="0"/>
        </a:p>
      </dsp:txBody>
      <dsp:txXfrm>
        <a:off x="73988" y="3292598"/>
        <a:ext cx="7350104" cy="136768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57BAE-B7AC-46F1-B406-0ABF69DA7AC7}">
      <dsp:nvSpPr>
        <dsp:cNvPr id="0" name=""/>
        <dsp:cNvSpPr/>
      </dsp:nvSpPr>
      <dsp:spPr>
        <a:xfrm>
          <a:off x="0" y="150875"/>
          <a:ext cx="4498848" cy="4498848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E2241F-CEEA-4CF0-AA26-FA76785777FB}">
      <dsp:nvSpPr>
        <dsp:cNvPr id="0" name=""/>
        <dsp:cNvSpPr/>
      </dsp:nvSpPr>
      <dsp:spPr>
        <a:xfrm>
          <a:off x="2249424" y="150875"/>
          <a:ext cx="5248656" cy="44988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Планування на підприємстві може здійснюватися за двома підходами: </a:t>
          </a:r>
          <a:endParaRPr lang="ru-RU" sz="1800" b="1" kern="1200" dirty="0"/>
        </a:p>
      </dsp:txBody>
      <dsp:txXfrm>
        <a:off x="2249424" y="150875"/>
        <a:ext cx="5248656" cy="1349657"/>
      </dsp:txXfrm>
    </dsp:sp>
    <dsp:sp modelId="{73E77AD4-7D58-45E2-8280-B92E6383E149}">
      <dsp:nvSpPr>
        <dsp:cNvPr id="0" name=""/>
        <dsp:cNvSpPr/>
      </dsp:nvSpPr>
      <dsp:spPr>
        <a:xfrm>
          <a:off x="787299" y="1500533"/>
          <a:ext cx="2924248" cy="2924248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-8413219"/>
            <a:satOff val="-4326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E3CEDE-F559-4391-9C1A-0B9972D9568C}">
      <dsp:nvSpPr>
        <dsp:cNvPr id="0" name=""/>
        <dsp:cNvSpPr/>
      </dsp:nvSpPr>
      <dsp:spPr>
        <a:xfrm>
          <a:off x="2249424" y="1500533"/>
          <a:ext cx="5248656" cy="29242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8413219"/>
              <a:satOff val="-4326"/>
              <a:lumOff val="-1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i="1" kern="1200" dirty="0" smtClean="0"/>
            <a:t>ресурсним</a:t>
          </a:r>
          <a:r>
            <a:rPr lang="uk-UA" sz="1800" kern="1200" dirty="0" smtClean="0"/>
            <a:t>, тобто за можливостями, коли складання планів здійснюється на основі внутрішніх ресурсів підприємства, які є в наявності або планується отримати найближчим часом;</a:t>
          </a:r>
          <a:endParaRPr lang="ru-RU" sz="1800" kern="1200" dirty="0"/>
        </a:p>
      </dsp:txBody>
      <dsp:txXfrm>
        <a:off x="2249424" y="1500533"/>
        <a:ext cx="5248656" cy="1349652"/>
      </dsp:txXfrm>
    </dsp:sp>
    <dsp:sp modelId="{788C97B5-3865-4ABC-98DF-BA511604B7FF}">
      <dsp:nvSpPr>
        <dsp:cNvPr id="0" name=""/>
        <dsp:cNvSpPr/>
      </dsp:nvSpPr>
      <dsp:spPr>
        <a:xfrm>
          <a:off x="1574597" y="2850186"/>
          <a:ext cx="1349653" cy="1349653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6B7D9-9BA8-4EEA-8D3F-2815D7596467}">
      <dsp:nvSpPr>
        <dsp:cNvPr id="0" name=""/>
        <dsp:cNvSpPr/>
      </dsp:nvSpPr>
      <dsp:spPr>
        <a:xfrm>
          <a:off x="2249424" y="2850186"/>
          <a:ext cx="5248656" cy="13496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6826439"/>
              <a:satOff val="-8652"/>
              <a:lumOff val="-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smtClean="0"/>
            <a:t>цільовим</a:t>
          </a:r>
          <a:r>
            <a:rPr lang="ru-RU" sz="1800" kern="1200" smtClean="0"/>
            <a:t>, тобто за потребами, при якому планування діяльності підприємства та його підрозділів здійснюється шляхом обрання цілей та розробки заходів щодо їх реалізації.</a:t>
          </a:r>
          <a:endParaRPr lang="ru-RU" sz="1800" kern="1200"/>
        </a:p>
      </dsp:txBody>
      <dsp:txXfrm>
        <a:off x="2249424" y="2850186"/>
        <a:ext cx="5248656" cy="134965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E7B551-B8FD-46D0-9F08-4CA1143F8D55}">
      <dsp:nvSpPr>
        <dsp:cNvPr id="0" name=""/>
        <dsp:cNvSpPr/>
      </dsp:nvSpPr>
      <dsp:spPr>
        <a:xfrm>
          <a:off x="0" y="126760"/>
          <a:ext cx="7498080" cy="1385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i="1" kern="1200" dirty="0" smtClean="0"/>
            <a:t>Метод екстраполяції</a:t>
          </a:r>
          <a:r>
            <a:rPr lang="uk-UA" sz="2500" kern="1200" dirty="0" smtClean="0"/>
            <a:t> полягає в тому, що величина планових показників розраховується на основі їх динаміки, що склалася в попередні періоди. </a:t>
          </a:r>
          <a:endParaRPr lang="ru-RU" sz="2500" kern="1200" dirty="0"/>
        </a:p>
      </dsp:txBody>
      <dsp:txXfrm>
        <a:off x="67624" y="194384"/>
        <a:ext cx="7362832" cy="1250031"/>
      </dsp:txXfrm>
    </dsp:sp>
    <dsp:sp modelId="{66EDFB39-F3B7-4B38-9B02-3C5A7BA145AA}">
      <dsp:nvSpPr>
        <dsp:cNvPr id="0" name=""/>
        <dsp:cNvSpPr/>
      </dsp:nvSpPr>
      <dsp:spPr>
        <a:xfrm>
          <a:off x="0" y="1512039"/>
          <a:ext cx="7498080" cy="298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064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500" kern="1200" smtClean="0"/>
            <a:t>В даному випадку планові показники обчислюються шляхом корегування фактичних величин, отриманих в базовому періоді, на середній відсоток їх зміни. </a:t>
          </a:r>
          <a:endParaRPr lang="ru-RU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500" kern="1200" smtClean="0"/>
            <a:t>При цьому темпи змін показника або приймаються такими ж, які склалися у минулому, або уточнюються працівниками планового відділу на підставі власного досвіду та інтуїції.</a:t>
          </a:r>
          <a:endParaRPr lang="ru-RU" sz="2500" kern="1200"/>
        </a:p>
      </dsp:txBody>
      <dsp:txXfrm>
        <a:off x="0" y="1512039"/>
        <a:ext cx="7498080" cy="298080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3C05C-9ADE-41D8-80EE-5A12E93D6FA9}">
      <dsp:nvSpPr>
        <dsp:cNvPr id="0" name=""/>
        <dsp:cNvSpPr/>
      </dsp:nvSpPr>
      <dsp:spPr>
        <a:xfrm>
          <a:off x="63830" y="2338"/>
          <a:ext cx="6553888" cy="19550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1" i="1" kern="1200" smtClean="0"/>
            <a:t>Пофакторний метод </a:t>
          </a:r>
          <a:r>
            <a:rPr lang="uk-UA" sz="2900" kern="1200" smtClean="0"/>
            <a:t>передбачає корегування фактичних показників базисного періоду шляхом розрахунку їх зміни під впливом різних чинників. </a:t>
          </a:r>
          <a:endParaRPr lang="ru-RU" sz="2900" kern="1200"/>
        </a:p>
      </dsp:txBody>
      <dsp:txXfrm>
        <a:off x="121092" y="59600"/>
        <a:ext cx="6439364" cy="1840541"/>
      </dsp:txXfrm>
    </dsp:sp>
    <dsp:sp modelId="{9F56E607-A20D-411A-A9DC-315AD848C9C5}">
      <dsp:nvSpPr>
        <dsp:cNvPr id="0" name=""/>
        <dsp:cNvSpPr/>
      </dsp:nvSpPr>
      <dsp:spPr>
        <a:xfrm>
          <a:off x="719219" y="1957404"/>
          <a:ext cx="655388" cy="1466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6299"/>
              </a:lnTo>
              <a:lnTo>
                <a:pt x="655388" y="146629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692699-8C4A-422B-B17C-13145E6B6A33}">
      <dsp:nvSpPr>
        <dsp:cNvPr id="0" name=""/>
        <dsp:cNvSpPr/>
      </dsp:nvSpPr>
      <dsp:spPr>
        <a:xfrm>
          <a:off x="1374608" y="2446171"/>
          <a:ext cx="6059640" cy="1955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В практиці традиційного техніко-економічного планування на вітчизняних підприємствах </a:t>
          </a:r>
          <a:r>
            <a:rPr lang="uk-UA" sz="2100" kern="1200" dirty="0" err="1" smtClean="0"/>
            <a:t>пофакторні</a:t>
          </a:r>
          <a:r>
            <a:rPr lang="uk-UA" sz="2100" kern="1200" dirty="0" smtClean="0"/>
            <a:t> розрахунки здійснювалися в процесі розробки планів по підвищенню продуктивності праці та зниженню собівартості продукції. </a:t>
          </a:r>
          <a:endParaRPr lang="ru-RU" sz="2100" kern="1200" dirty="0"/>
        </a:p>
      </dsp:txBody>
      <dsp:txXfrm>
        <a:off x="1431870" y="2503433"/>
        <a:ext cx="5945116" cy="184054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28EAE-23C5-4738-A020-F6A938F6A0ED}">
      <dsp:nvSpPr>
        <dsp:cNvPr id="0" name=""/>
        <dsp:cNvSpPr/>
      </dsp:nvSpPr>
      <dsp:spPr>
        <a:xfrm>
          <a:off x="0" y="253526"/>
          <a:ext cx="7272808" cy="12672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Відповідно до </a:t>
          </a:r>
          <a:r>
            <a:rPr lang="uk-UA" sz="2500" b="1" i="1" kern="1200" dirty="0" smtClean="0"/>
            <a:t>нормативного методу</a:t>
          </a:r>
          <a:r>
            <a:rPr lang="uk-UA" sz="2500" kern="1200" dirty="0" smtClean="0"/>
            <a:t>, планові показники розраховуються на основі встановлених норм і нормативів.</a:t>
          </a:r>
          <a:endParaRPr lang="ru-RU" sz="2500" kern="1200" dirty="0"/>
        </a:p>
      </dsp:txBody>
      <dsp:txXfrm>
        <a:off x="0" y="253526"/>
        <a:ext cx="7272808" cy="1267280"/>
      </dsp:txXfrm>
    </dsp:sp>
    <dsp:sp modelId="{959A563C-7266-4E43-BCA0-B84240A6AD51}">
      <dsp:nvSpPr>
        <dsp:cNvPr id="0" name=""/>
        <dsp:cNvSpPr/>
      </dsp:nvSpPr>
      <dsp:spPr>
        <a:xfrm>
          <a:off x="0" y="1520807"/>
          <a:ext cx="7272808" cy="288225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500" kern="1200" smtClean="0"/>
            <a:t>Нормативний метод планування доцільно використовувати в процесах з нормованим залученням ресурсів (сировини і матеріалів, палива і енергії, устаткування тощо). </a:t>
          </a:r>
          <a:endParaRPr lang="ru-RU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500" kern="1200" smtClean="0"/>
            <a:t>Для використання нормативного методу необхідна налагоджена нормативна база, інтегрована з системою бухгалтерського обліку.</a:t>
          </a:r>
          <a:endParaRPr lang="ru-RU" sz="2500" kern="1200"/>
        </a:p>
      </dsp:txBody>
      <dsp:txXfrm>
        <a:off x="0" y="1520807"/>
        <a:ext cx="7272808" cy="288225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02D2A-D697-4E1A-87D5-6092ED391309}">
      <dsp:nvSpPr>
        <dsp:cNvPr id="0" name=""/>
        <dsp:cNvSpPr/>
      </dsp:nvSpPr>
      <dsp:spPr>
        <a:xfrm>
          <a:off x="833300" y="253002"/>
          <a:ext cx="5831478" cy="42945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smtClean="0"/>
            <a:t>Технологія планування передбачає регламентацію строків, необхідного змісту, вимог до послідовності процедур складання різних розділів плану, а також регулювання механізму взаємодії виробничих підрозділів, функціональних органів і планових служб при складанні плану.</a:t>
          </a:r>
          <a:endParaRPr lang="ru-RU" sz="2400" kern="1200"/>
        </a:p>
      </dsp:txBody>
      <dsp:txXfrm>
        <a:off x="1042945" y="462647"/>
        <a:ext cx="5412188" cy="387530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F4EAB-FA83-4BD4-B095-096C8E4BEB9D}">
      <dsp:nvSpPr>
        <dsp:cNvPr id="0" name=""/>
        <dsp:cNvSpPr/>
      </dsp:nvSpPr>
      <dsp:spPr>
        <a:xfrm>
          <a:off x="1884388" y="586"/>
          <a:ext cx="5946791" cy="19197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/>
            <a:t>Інформаційна база планування</a:t>
          </a:r>
          <a:r>
            <a:rPr lang="uk-UA" sz="2000" kern="1200" dirty="0" smtClean="0"/>
            <a:t> – це сукупність систематизованих за певними ознаками даних, які використовуються для розробки планів на різних рівнях управління підприємством.</a:t>
          </a:r>
          <a:endParaRPr lang="ru-RU" sz="2000" kern="1200" dirty="0"/>
        </a:p>
      </dsp:txBody>
      <dsp:txXfrm>
        <a:off x="1940616" y="56814"/>
        <a:ext cx="5834335" cy="1807315"/>
      </dsp:txXfrm>
    </dsp:sp>
    <dsp:sp modelId="{2EA69D16-25BF-4A00-AF64-32EA35AAA925}">
      <dsp:nvSpPr>
        <dsp:cNvPr id="0" name=""/>
        <dsp:cNvSpPr/>
      </dsp:nvSpPr>
      <dsp:spPr>
        <a:xfrm rot="5400000">
          <a:off x="4497826" y="1968351"/>
          <a:ext cx="719914" cy="8638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-5400000">
        <a:off x="4598614" y="2040342"/>
        <a:ext cx="518339" cy="503940"/>
      </dsp:txXfrm>
    </dsp:sp>
    <dsp:sp modelId="{80BBD2CA-CA0F-4130-94CF-205FAB0F6222}">
      <dsp:nvSpPr>
        <dsp:cNvPr id="0" name=""/>
        <dsp:cNvSpPr/>
      </dsp:nvSpPr>
      <dsp:spPr>
        <a:xfrm>
          <a:off x="1884388" y="2880242"/>
          <a:ext cx="5946791" cy="191977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До інформаційних даних належать показники, ліміти, економічні нормативи, відображені у формі, придатній для передачі й обробки за допомогою різних арифметичних та логічних операцій і які складають систему техніко-економічної інформації </a:t>
          </a:r>
          <a:endParaRPr lang="uk-UA" sz="2000" kern="1200" dirty="0"/>
        </a:p>
      </dsp:txBody>
      <dsp:txXfrm>
        <a:off x="1940616" y="2936470"/>
        <a:ext cx="5834335" cy="180731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BD5DC-C3CF-4160-92FD-5D9372F5C354}">
      <dsp:nvSpPr>
        <dsp:cNvPr id="0" name=""/>
        <dsp:cNvSpPr/>
      </dsp:nvSpPr>
      <dsp:spPr>
        <a:xfrm>
          <a:off x="984135" y="162679"/>
          <a:ext cx="5946510" cy="17485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dirty="0" smtClean="0">
              <a:solidFill>
                <a:schemeClr val="bg1"/>
              </a:solidFill>
            </a:rPr>
            <a:t>Нормативна база планування – </a:t>
          </a:r>
          <a:r>
            <a:rPr lang="uk-UA" sz="2200" kern="1200" dirty="0" smtClean="0">
              <a:solidFill>
                <a:schemeClr val="bg1"/>
              </a:solidFill>
            </a:rPr>
            <a:t>це сукупність даних нормативного та довідкового характеру, систематизованих за видами ресурсів та функціональними завданнями, і, зокрема, база техніко-економічних норм і нормативів.</a:t>
          </a:r>
          <a:endParaRPr lang="ru-RU" sz="2200" kern="1200" dirty="0">
            <a:solidFill>
              <a:schemeClr val="bg1"/>
            </a:solidFill>
          </a:endParaRPr>
        </a:p>
      </dsp:txBody>
      <dsp:txXfrm>
        <a:off x="984135" y="162679"/>
        <a:ext cx="5946510" cy="1748511"/>
      </dsp:txXfrm>
    </dsp:sp>
    <dsp:sp modelId="{CA5E0878-BC79-478C-8559-A4018F52AA84}">
      <dsp:nvSpPr>
        <dsp:cNvPr id="0" name=""/>
        <dsp:cNvSpPr/>
      </dsp:nvSpPr>
      <dsp:spPr>
        <a:xfrm>
          <a:off x="0" y="2065161"/>
          <a:ext cx="3810986" cy="2286591"/>
        </a:xfrm>
        <a:prstGeom prst="rect">
          <a:avLst/>
        </a:prstGeom>
        <a:solidFill>
          <a:schemeClr val="accent2">
            <a:hueOff val="9504421"/>
            <a:satOff val="-18343"/>
            <a:lumOff val="-23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i="1" kern="1200" dirty="0" smtClean="0">
              <a:solidFill>
                <a:schemeClr val="bg1"/>
              </a:solidFill>
            </a:rPr>
            <a:t>Норма</a:t>
          </a:r>
          <a:r>
            <a:rPr lang="uk-UA" sz="1900" kern="1200" dirty="0" smtClean="0">
              <a:solidFill>
                <a:schemeClr val="bg1"/>
              </a:solidFill>
            </a:rPr>
            <a:t> – це максимально припустима величина абсолютних витрат сировини, матеріалів, палива, енергії, праці для виготовлення одиниці продукції, виконання робіт, надання послуг у конкретних виробничо-технічних умовах.</a:t>
          </a:r>
          <a:endParaRPr lang="ru-RU" sz="1900" kern="1200" dirty="0">
            <a:solidFill>
              <a:schemeClr val="bg1"/>
            </a:solidFill>
          </a:endParaRPr>
        </a:p>
      </dsp:txBody>
      <dsp:txXfrm>
        <a:off x="0" y="2065161"/>
        <a:ext cx="3810986" cy="2286591"/>
      </dsp:txXfrm>
    </dsp:sp>
    <dsp:sp modelId="{49E28483-D313-4FA9-A5AE-ECD5BFAAEFE3}">
      <dsp:nvSpPr>
        <dsp:cNvPr id="0" name=""/>
        <dsp:cNvSpPr/>
      </dsp:nvSpPr>
      <dsp:spPr>
        <a:xfrm>
          <a:off x="4194039" y="2065161"/>
          <a:ext cx="3810986" cy="2286591"/>
        </a:xfrm>
        <a:prstGeom prst="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i="1" kern="1200" dirty="0" smtClean="0">
              <a:solidFill>
                <a:schemeClr val="bg1"/>
              </a:solidFill>
            </a:rPr>
            <a:t>Нормативи </a:t>
          </a:r>
          <a:r>
            <a:rPr lang="uk-UA" sz="1900" kern="1200" dirty="0" smtClean="0">
              <a:solidFill>
                <a:schemeClr val="bg1"/>
              </a:solidFill>
            </a:rPr>
            <a:t>– це відносні показники, які визначають витрати ресурсів по відношенню до певної базової величини (наприклад, при плануванні додаткової заробітної плати її розмір встановлюють у відсотках до основної). </a:t>
          </a:r>
          <a:r>
            <a:rPr lang="ru-RU" sz="1900" kern="1200" dirty="0" smtClean="0">
              <a:solidFill>
                <a:schemeClr val="bg1"/>
              </a:solidFill>
            </a:rPr>
            <a:t> </a:t>
          </a:r>
          <a:endParaRPr lang="ru-RU" sz="1900" kern="1200" dirty="0">
            <a:solidFill>
              <a:schemeClr val="bg1"/>
            </a:solidFill>
          </a:endParaRPr>
        </a:p>
      </dsp:txBody>
      <dsp:txXfrm>
        <a:off x="4194039" y="2065161"/>
        <a:ext cx="3810986" cy="228659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F3E5A-4C32-4352-9D96-0C821F9C52D8}">
      <dsp:nvSpPr>
        <dsp:cNvPr id="0" name=""/>
        <dsp:cNvSpPr/>
      </dsp:nvSpPr>
      <dsp:spPr>
        <a:xfrm>
          <a:off x="0" y="251459"/>
          <a:ext cx="4343400" cy="43434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5D5DC1-E1A6-4E50-A6B9-D55E050FB337}">
      <dsp:nvSpPr>
        <dsp:cNvPr id="0" name=""/>
        <dsp:cNvSpPr/>
      </dsp:nvSpPr>
      <dsp:spPr>
        <a:xfrm>
          <a:off x="2171700" y="251460"/>
          <a:ext cx="5067300" cy="4343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baseline="0" dirty="0" smtClean="0"/>
            <a:t>Система планування</a:t>
          </a:r>
          <a:r>
            <a:rPr lang="uk-UA" sz="1800" kern="1200" baseline="0" dirty="0" smtClean="0"/>
            <a:t> – це орієнтована на ціль сукупність процесів планування і контролю по відношенню до конкретних об'єктів, між якими існують специфічні зв'язки (структури процесів і планів).</a:t>
          </a:r>
          <a:endParaRPr lang="ru-RU" sz="1800" kern="1200" dirty="0"/>
        </a:p>
      </dsp:txBody>
      <dsp:txXfrm>
        <a:off x="2171700" y="251460"/>
        <a:ext cx="5067300" cy="1303022"/>
      </dsp:txXfrm>
    </dsp:sp>
    <dsp:sp modelId="{936A6989-7172-4D69-BF04-3A1A98207F98}">
      <dsp:nvSpPr>
        <dsp:cNvPr id="0" name=""/>
        <dsp:cNvSpPr/>
      </dsp:nvSpPr>
      <dsp:spPr>
        <a:xfrm>
          <a:off x="760096" y="1554482"/>
          <a:ext cx="2823207" cy="282320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9504421"/>
            <a:satOff val="-18343"/>
            <a:lumOff val="-23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14EAE-759F-4AAC-92A3-E5946257AE83}">
      <dsp:nvSpPr>
        <dsp:cNvPr id="0" name=""/>
        <dsp:cNvSpPr/>
      </dsp:nvSpPr>
      <dsp:spPr>
        <a:xfrm>
          <a:off x="2171700" y="1554482"/>
          <a:ext cx="5067300" cy="28232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9504421"/>
              <a:satOff val="-18343"/>
              <a:lumOff val="-23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baseline="0" dirty="0" smtClean="0"/>
            <a:t>Система планів повинна відповідати певним вимогам. Вона завжди має специфічну структуру, обумовлену предметом планування.</a:t>
          </a:r>
          <a:endParaRPr lang="ru-RU" sz="1800" kern="1200" baseline="0" dirty="0"/>
        </a:p>
      </dsp:txBody>
      <dsp:txXfrm>
        <a:off x="2171700" y="1554482"/>
        <a:ext cx="5067300" cy="1303018"/>
      </dsp:txXfrm>
    </dsp:sp>
    <dsp:sp modelId="{4D8F6247-49E8-487F-A9F1-AFAD26D091CE}">
      <dsp:nvSpPr>
        <dsp:cNvPr id="0" name=""/>
        <dsp:cNvSpPr/>
      </dsp:nvSpPr>
      <dsp:spPr>
        <a:xfrm>
          <a:off x="1520190" y="2857501"/>
          <a:ext cx="1303018" cy="130301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19008842"/>
            <a:satOff val="-36686"/>
            <a:lumOff val="-4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09174B-68AE-4A03-984A-104D95F78572}">
      <dsp:nvSpPr>
        <dsp:cNvPr id="0" name=""/>
        <dsp:cNvSpPr/>
      </dsp:nvSpPr>
      <dsp:spPr>
        <a:xfrm>
          <a:off x="2171700" y="2857501"/>
          <a:ext cx="5067300" cy="13030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9008842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На </a:t>
          </a:r>
          <a:r>
            <a:rPr lang="ru-RU" sz="1800" b="0" kern="1200" dirty="0" err="1" smtClean="0"/>
            <a:t>основі</a:t>
          </a:r>
          <a:r>
            <a:rPr lang="ru-RU" sz="1800" b="0" kern="1200" dirty="0" smtClean="0"/>
            <a:t> </a:t>
          </a:r>
          <a:r>
            <a:rPr lang="ru-RU" sz="1800" b="0" kern="1200" dirty="0" err="1" smtClean="0"/>
            <a:t>системи</a:t>
          </a:r>
          <a:r>
            <a:rPr lang="ru-RU" sz="1800" b="0" kern="1200" dirty="0" smtClean="0"/>
            <a:t> </a:t>
          </a:r>
          <a:r>
            <a:rPr lang="ru-RU" sz="1800" b="0" kern="1200" dirty="0" err="1" smtClean="0"/>
            <a:t>планів</a:t>
          </a:r>
          <a:r>
            <a:rPr lang="ru-RU" sz="1800" b="0" kern="1200" dirty="0" smtClean="0"/>
            <a:t> </a:t>
          </a:r>
          <a:r>
            <a:rPr lang="ru-RU" sz="1800" b="0" kern="1200" dirty="0" err="1" smtClean="0"/>
            <a:t>на</a:t>
          </a:r>
          <a:r>
            <a:rPr lang="ru-RU" sz="1800" b="0" kern="1200" dirty="0" smtClean="0"/>
            <a:t> </a:t>
          </a:r>
          <a:r>
            <a:rPr lang="ru-RU" sz="1800" b="0" kern="1200" dirty="0" err="1" smtClean="0"/>
            <a:t>підприємстві</a:t>
          </a:r>
          <a:r>
            <a:rPr lang="ru-RU" sz="1800" b="0" kern="1200" dirty="0" smtClean="0"/>
            <a:t> </a:t>
          </a:r>
          <a:r>
            <a:rPr lang="ru-RU" sz="1800" b="0" kern="1200" dirty="0" err="1" smtClean="0"/>
            <a:t>виконуються</a:t>
          </a:r>
          <a:r>
            <a:rPr lang="ru-RU" sz="1800" b="0" kern="1200" dirty="0" smtClean="0"/>
            <a:t> </a:t>
          </a:r>
          <a:r>
            <a:rPr lang="ru-RU" sz="1800" b="0" kern="1200" dirty="0" err="1" smtClean="0"/>
            <a:t>найбільш</a:t>
          </a:r>
          <a:r>
            <a:rPr lang="ru-RU" sz="1800" b="0" kern="1200" dirty="0" smtClean="0"/>
            <a:t> </a:t>
          </a:r>
          <a:r>
            <a:rPr lang="ru-RU" sz="1800" b="0" kern="1200" dirty="0" err="1" smtClean="0"/>
            <a:t>важливі</a:t>
          </a:r>
          <a:r>
            <a:rPr lang="ru-RU" sz="1800" b="0" kern="1200" dirty="0" smtClean="0"/>
            <a:t> </a:t>
          </a:r>
          <a:r>
            <a:rPr lang="ru-RU" sz="1800" b="0" kern="1200" dirty="0" err="1" smtClean="0"/>
            <a:t>управлінські</a:t>
          </a:r>
          <a:r>
            <a:rPr lang="ru-RU" sz="1800" b="0" kern="1200" dirty="0" smtClean="0"/>
            <a:t> </a:t>
          </a:r>
          <a:r>
            <a:rPr lang="ru-RU" sz="1800" b="0" kern="1200" dirty="0" err="1" smtClean="0"/>
            <a:t>функції</a:t>
          </a:r>
          <a:r>
            <a:rPr lang="ru-RU" sz="1800" b="0" kern="1200" dirty="0" smtClean="0"/>
            <a:t>.</a:t>
          </a:r>
          <a:endParaRPr lang="ru-RU" sz="1800" b="0" kern="1200" baseline="0" dirty="0"/>
        </a:p>
      </dsp:txBody>
      <dsp:txXfrm>
        <a:off x="2171700" y="2857501"/>
        <a:ext cx="5067300" cy="130301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35019-27F6-4A3D-8ABB-ED2C2A334B77}">
      <dsp:nvSpPr>
        <dsp:cNvPr id="0" name=""/>
        <dsp:cNvSpPr/>
      </dsp:nvSpPr>
      <dsp:spPr>
        <a:xfrm>
          <a:off x="975436" y="0"/>
          <a:ext cx="4598372" cy="4598372"/>
        </a:xfrm>
        <a:prstGeom prst="triangl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F2F341-57E1-4635-95C3-33AE92EDEBCA}">
      <dsp:nvSpPr>
        <dsp:cNvPr id="0" name=""/>
        <dsp:cNvSpPr/>
      </dsp:nvSpPr>
      <dsp:spPr>
        <a:xfrm>
          <a:off x="3274622" y="462307"/>
          <a:ext cx="2988941" cy="10885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baseline="0" dirty="0" smtClean="0"/>
            <a:t>стратегічне планування;</a:t>
          </a:r>
          <a:endParaRPr lang="ru-RU" sz="2100" b="1" kern="1200" baseline="0" dirty="0"/>
        </a:p>
      </dsp:txBody>
      <dsp:txXfrm>
        <a:off x="3327759" y="515444"/>
        <a:ext cx="2882667" cy="982246"/>
      </dsp:txXfrm>
    </dsp:sp>
    <dsp:sp modelId="{E174FE56-CE38-4ECA-A500-820C49B7BE60}">
      <dsp:nvSpPr>
        <dsp:cNvPr id="0" name=""/>
        <dsp:cNvSpPr/>
      </dsp:nvSpPr>
      <dsp:spPr>
        <a:xfrm>
          <a:off x="3274622" y="1686893"/>
          <a:ext cx="2988941" cy="10885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10165"/>
              <a:satOff val="-15649"/>
              <a:lumOff val="304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baseline="0" dirty="0" smtClean="0"/>
            <a:t>тактичне (поточне) планування;</a:t>
          </a:r>
          <a:endParaRPr lang="ru-RU" sz="2100" b="1" kern="1200" baseline="0" dirty="0"/>
        </a:p>
      </dsp:txBody>
      <dsp:txXfrm>
        <a:off x="3327759" y="1740030"/>
        <a:ext cx="2882667" cy="982246"/>
      </dsp:txXfrm>
    </dsp:sp>
    <dsp:sp modelId="{7FAA5276-640A-4E12-BD76-A49E3512C5FD}">
      <dsp:nvSpPr>
        <dsp:cNvPr id="0" name=""/>
        <dsp:cNvSpPr/>
      </dsp:nvSpPr>
      <dsp:spPr>
        <a:xfrm>
          <a:off x="3274622" y="2911478"/>
          <a:ext cx="2988941" cy="10885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10165"/>
              <a:satOff val="-15649"/>
              <a:lumOff val="304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baseline="0" dirty="0" smtClean="0"/>
            <a:t>оперативно-виробниче планування.</a:t>
          </a:r>
          <a:endParaRPr lang="ru-RU" sz="2100" b="1" kern="1200" baseline="0" dirty="0"/>
        </a:p>
      </dsp:txBody>
      <dsp:txXfrm>
        <a:off x="3327759" y="2964615"/>
        <a:ext cx="2882667" cy="9822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B6A4B-1E24-48A4-BB9E-165BBC664ED0}">
      <dsp:nvSpPr>
        <dsp:cNvPr id="0" name=""/>
        <dsp:cNvSpPr/>
      </dsp:nvSpPr>
      <dsp:spPr>
        <a:xfrm>
          <a:off x="0" y="20223"/>
          <a:ext cx="4760152" cy="4760152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30C034-47F6-41DE-BD0D-3E765DAF2817}">
      <dsp:nvSpPr>
        <dsp:cNvPr id="0" name=""/>
        <dsp:cNvSpPr/>
      </dsp:nvSpPr>
      <dsp:spPr>
        <a:xfrm>
          <a:off x="2380076" y="20223"/>
          <a:ext cx="5553511" cy="47601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noProof="0" dirty="0" smtClean="0"/>
            <a:t>Контроль</a:t>
          </a:r>
          <a:r>
            <a:rPr lang="uk-UA" sz="2400" kern="1200" noProof="0" dirty="0" smtClean="0"/>
            <a:t> є продовженням планування та супроводжує процес реалізації планів. </a:t>
          </a:r>
          <a:endParaRPr lang="uk-UA" sz="2400" kern="1200" noProof="0" dirty="0"/>
        </a:p>
      </dsp:txBody>
      <dsp:txXfrm>
        <a:off x="2380076" y="20223"/>
        <a:ext cx="5553511" cy="2261072"/>
      </dsp:txXfrm>
    </dsp:sp>
    <dsp:sp modelId="{A5173738-F3F7-45B0-BD7E-6DBC37436E3D}">
      <dsp:nvSpPr>
        <dsp:cNvPr id="0" name=""/>
        <dsp:cNvSpPr/>
      </dsp:nvSpPr>
      <dsp:spPr>
        <a:xfrm>
          <a:off x="1249540" y="2281296"/>
          <a:ext cx="2261072" cy="2261072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51ED7-4522-4B4C-81A3-26C897310C1E}">
      <dsp:nvSpPr>
        <dsp:cNvPr id="0" name=""/>
        <dsp:cNvSpPr/>
      </dsp:nvSpPr>
      <dsp:spPr>
        <a:xfrm>
          <a:off x="2380076" y="2281296"/>
          <a:ext cx="5553511" cy="22610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210336"/>
              <a:satOff val="39690"/>
              <a:lumOff val="-129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/>
            <a:t>Контроль</a:t>
          </a:r>
          <a:r>
            <a:rPr lang="uk-UA" sz="2400" kern="1200" dirty="0" smtClean="0"/>
            <a:t> </a:t>
          </a:r>
          <a:r>
            <a:rPr lang="uk-UA" sz="2400" kern="1200" noProof="0" dirty="0" smtClean="0"/>
            <a:t>передбачає</a:t>
          </a:r>
          <a:r>
            <a:rPr lang="uk-UA" sz="2400" kern="1200" dirty="0" smtClean="0"/>
            <a:t> визначення і документування фактичних показників (результатів реалізації рішень) і порівняння їх з плановими показниками для визначення результатів діяльності.</a:t>
          </a:r>
          <a:endParaRPr lang="uk-UA" sz="2400" kern="1200" dirty="0"/>
        </a:p>
      </dsp:txBody>
      <dsp:txXfrm>
        <a:off x="2380076" y="2281296"/>
        <a:ext cx="5553511" cy="226107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E2B6D-F61E-49FC-951A-DAD696B1CD09}">
      <dsp:nvSpPr>
        <dsp:cNvPr id="0" name=""/>
        <dsp:cNvSpPr/>
      </dsp:nvSpPr>
      <dsp:spPr>
        <a:xfrm>
          <a:off x="0" y="141106"/>
          <a:ext cx="7498080" cy="20621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smtClean="0"/>
            <a:t>Організація планування і контроль за ходом виконання планів покладені на плановий (планово-економічний) відділ підприємства.</a:t>
          </a:r>
          <a:endParaRPr lang="ru-RU" sz="2400" kern="1200"/>
        </a:p>
      </dsp:txBody>
      <dsp:txXfrm>
        <a:off x="100665" y="241771"/>
        <a:ext cx="7296750" cy="1860795"/>
      </dsp:txXfrm>
    </dsp:sp>
    <dsp:sp modelId="{05493E4E-03C3-42D0-B55D-358AA0C397AE}">
      <dsp:nvSpPr>
        <dsp:cNvPr id="0" name=""/>
        <dsp:cNvSpPr/>
      </dsp:nvSpPr>
      <dsp:spPr>
        <a:xfrm>
          <a:off x="0" y="2272352"/>
          <a:ext cx="7498080" cy="2062125"/>
        </a:xfrm>
        <a:prstGeom prst="roundRect">
          <a:avLst/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smtClean="0"/>
            <a:t>Плановий відділ взаємодіє з плановими бюро структурних підрозділів, а також з функціональними підрозділами підприємства в цілому (відділ маркетингу, виробничо-диспетчерський відділ, відділ цін, фінансові служби і т.д.). </a:t>
          </a:r>
          <a:endParaRPr lang="ru-RU" sz="2400" kern="1200"/>
        </a:p>
      </dsp:txBody>
      <dsp:txXfrm>
        <a:off x="100665" y="2373017"/>
        <a:ext cx="7296750" cy="186079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A19E5-D903-40CD-87B0-9B3C675B15EA}">
      <dsp:nvSpPr>
        <dsp:cNvPr id="0" name=""/>
        <dsp:cNvSpPr/>
      </dsp:nvSpPr>
      <dsp:spPr>
        <a:xfrm>
          <a:off x="0" y="648072"/>
          <a:ext cx="6376752" cy="18113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smtClean="0"/>
            <a:t>Структура планових органів може бути побудована згідно таким організаційним формам:</a:t>
          </a:r>
          <a:endParaRPr lang="ru-RU" sz="2400" kern="1200"/>
        </a:p>
      </dsp:txBody>
      <dsp:txXfrm>
        <a:off x="88423" y="736495"/>
        <a:ext cx="6199906" cy="1634501"/>
      </dsp:txXfrm>
    </dsp:sp>
    <dsp:sp modelId="{CB423BD3-69E4-463A-9D77-3FA218CFF591}">
      <dsp:nvSpPr>
        <dsp:cNvPr id="0" name=""/>
        <dsp:cNvSpPr/>
      </dsp:nvSpPr>
      <dsp:spPr>
        <a:xfrm>
          <a:off x="0" y="2475448"/>
          <a:ext cx="6376752" cy="1480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462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400" kern="1200" dirty="0" smtClean="0"/>
            <a:t>з централізованими функціями планування;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400" kern="1200" smtClean="0"/>
            <a:t>з децентралізованими функціями планування.</a:t>
          </a:r>
          <a:endParaRPr lang="ru-RU" sz="2400" kern="1200"/>
        </a:p>
      </dsp:txBody>
      <dsp:txXfrm>
        <a:off x="0" y="2475448"/>
        <a:ext cx="6376752" cy="148004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81F8A-B3A7-4468-92FE-0E3369DC4E14}">
      <dsp:nvSpPr>
        <dsp:cNvPr id="0" name=""/>
        <dsp:cNvSpPr/>
      </dsp:nvSpPr>
      <dsp:spPr>
        <a:xfrm rot="5400000">
          <a:off x="-228367" y="252481"/>
          <a:ext cx="1522452" cy="10657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 baseline="0" dirty="0"/>
        </a:p>
      </dsp:txBody>
      <dsp:txXfrm rot="-5400000">
        <a:off x="1" y="556971"/>
        <a:ext cx="1065716" cy="456736"/>
      </dsp:txXfrm>
    </dsp:sp>
    <dsp:sp modelId="{3224B3AF-ED83-48F2-BCE0-D939658CFFBC}">
      <dsp:nvSpPr>
        <dsp:cNvPr id="0" name=""/>
        <dsp:cNvSpPr/>
      </dsp:nvSpPr>
      <dsp:spPr>
        <a:xfrm rot="5400000">
          <a:off x="3774254" y="-2684424"/>
          <a:ext cx="989593" cy="64066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i="1" kern="1200" baseline="0" dirty="0" smtClean="0"/>
            <a:t>За методом «зверху – вниз»</a:t>
          </a:r>
          <a:r>
            <a:rPr lang="uk-UA" sz="1400" kern="1200" baseline="0" dirty="0" smtClean="0"/>
            <a:t> (централізоване планування) робота по складанню планів починається «зверху», тобто базова інформація, ключові стратегії й задачі кожного виробничого підрозділу формуються на рівні підприємства в цілому. У свою чергу на рівні підрозділів на основі сформульованих задач розробляються тактичні плани.</a:t>
          </a:r>
          <a:endParaRPr lang="ru-RU" sz="1400" kern="1200" dirty="0"/>
        </a:p>
      </dsp:txBody>
      <dsp:txXfrm rot="-5400000">
        <a:off x="1065716" y="72422"/>
        <a:ext cx="6358361" cy="892977"/>
      </dsp:txXfrm>
    </dsp:sp>
    <dsp:sp modelId="{A53293C3-FF3A-45FC-94D2-E814D4A514D4}">
      <dsp:nvSpPr>
        <dsp:cNvPr id="0" name=""/>
        <dsp:cNvSpPr/>
      </dsp:nvSpPr>
      <dsp:spPr>
        <a:xfrm rot="5400000">
          <a:off x="-228367" y="2011188"/>
          <a:ext cx="1522452" cy="10657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 baseline="0" dirty="0"/>
        </a:p>
      </dsp:txBody>
      <dsp:txXfrm rot="-5400000">
        <a:off x="1" y="2315678"/>
        <a:ext cx="1065716" cy="456736"/>
      </dsp:txXfrm>
    </dsp:sp>
    <dsp:sp modelId="{A9C85A8C-7459-4885-AF5E-3240F69B314F}">
      <dsp:nvSpPr>
        <dsp:cNvPr id="0" name=""/>
        <dsp:cNvSpPr/>
      </dsp:nvSpPr>
      <dsp:spPr>
        <a:xfrm rot="5400000">
          <a:off x="3369718" y="-925717"/>
          <a:ext cx="1798666" cy="64066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1400" b="1" i="1" kern="1200" baseline="0" dirty="0" smtClean="0"/>
            <a:t>За методом «знизу – вгору»</a:t>
          </a:r>
          <a:r>
            <a:rPr lang="uk-UA" sz="1400" kern="1200" baseline="0" dirty="0" smtClean="0"/>
            <a:t> (децентралізоване планування) складання планів здійснюється в напрямі від виробничих підрозділів підприємства до його вищого керівництва. В цьому випадку плановий відділ підприємства, як правило, невеликий, інформація нагромаджується головним чином в підрозділах. Цілі, стратегії, виробничі плани відділень ініціюють самі підрозділи. В обов'язки планового відділу входить тільки встановлення форм планових документів і координація планової діяльності виробничих підрозділів.</a:t>
          </a:r>
          <a:endParaRPr lang="ru-RU" sz="1400" kern="1200" baseline="0" dirty="0" smtClean="0"/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1065717" y="1466088"/>
        <a:ext cx="6318865" cy="1623058"/>
      </dsp:txXfrm>
    </dsp:sp>
    <dsp:sp modelId="{35314F2C-C12C-4E1D-B773-BD8AEF345DDB}">
      <dsp:nvSpPr>
        <dsp:cNvPr id="0" name=""/>
        <dsp:cNvSpPr/>
      </dsp:nvSpPr>
      <dsp:spPr>
        <a:xfrm rot="5400000">
          <a:off x="-228367" y="3528121"/>
          <a:ext cx="1522452" cy="10657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 baseline="0" dirty="0"/>
        </a:p>
      </dsp:txBody>
      <dsp:txXfrm rot="-5400000">
        <a:off x="1" y="3832611"/>
        <a:ext cx="1065716" cy="456736"/>
      </dsp:txXfrm>
    </dsp:sp>
    <dsp:sp modelId="{BFF78602-6AAE-49BD-AF86-0F558BB01616}">
      <dsp:nvSpPr>
        <dsp:cNvPr id="0" name=""/>
        <dsp:cNvSpPr/>
      </dsp:nvSpPr>
      <dsp:spPr>
        <a:xfrm rot="5400000">
          <a:off x="3588747" y="774004"/>
          <a:ext cx="1315120" cy="64066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1400" kern="1200" baseline="0" dirty="0" smtClean="0"/>
            <a:t>Планування </a:t>
          </a:r>
          <a:r>
            <a:rPr lang="uk-UA" sz="1400" b="1" i="1" kern="1200" baseline="0" dirty="0" smtClean="0"/>
            <a:t>за принципом «стрічних потоків»</a:t>
          </a:r>
          <a:r>
            <a:rPr lang="uk-UA" sz="1400" kern="1200" baseline="0" dirty="0" smtClean="0"/>
            <a:t> (інтерактивне планування або планування у взаємодії) характеризується тим, що ідеї формулюються в процесі взаємодії між вищим керівництвом, плановим відділом і виробничими підрозділами. Дана схема планування поєднує сильні сторони і нівелює недоліки двох попередніх схем.</a:t>
          </a:r>
          <a:endParaRPr lang="ru-RU" sz="1400" kern="1200" baseline="0" dirty="0" smtClean="0"/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1042973" y="3383978"/>
        <a:ext cx="6342470" cy="11867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9D6FA-7FD0-4D1E-A1BF-C9DEAC6B52CD}">
      <dsp:nvSpPr>
        <dsp:cNvPr id="0" name=""/>
        <dsp:cNvSpPr/>
      </dsp:nvSpPr>
      <dsp:spPr>
        <a:xfrm>
          <a:off x="595019" y="0"/>
          <a:ext cx="6743549" cy="48006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00AE38-428D-4EEE-AE14-20FA4D874635}">
      <dsp:nvSpPr>
        <dsp:cNvPr id="0" name=""/>
        <dsp:cNvSpPr/>
      </dsp:nvSpPr>
      <dsp:spPr>
        <a:xfrm>
          <a:off x="2711" y="1440179"/>
          <a:ext cx="1761814" cy="1920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</a:rPr>
            <a:t>встановлення стандартів, норм, планових завдань;</a:t>
          </a:r>
          <a:endParaRPr lang="uk-UA" sz="1800" b="1" kern="1200" dirty="0">
            <a:solidFill>
              <a:schemeClr val="tx1"/>
            </a:solidFill>
          </a:endParaRPr>
        </a:p>
      </dsp:txBody>
      <dsp:txXfrm>
        <a:off x="88716" y="1526184"/>
        <a:ext cx="1589804" cy="1748230"/>
      </dsp:txXfrm>
    </dsp:sp>
    <dsp:sp modelId="{012ED687-9C7A-440A-B854-33BA8C7C1C16}">
      <dsp:nvSpPr>
        <dsp:cNvPr id="0" name=""/>
        <dsp:cNvSpPr/>
      </dsp:nvSpPr>
      <dsp:spPr>
        <a:xfrm>
          <a:off x="2058161" y="1440179"/>
          <a:ext cx="1761814" cy="1920240"/>
        </a:xfrm>
        <a:prstGeom prst="roundRect">
          <a:avLst/>
        </a:prstGeom>
        <a:solidFill>
          <a:schemeClr val="accent2">
            <a:hueOff val="6336281"/>
            <a:satOff val="-12229"/>
            <a:lumOff val="-15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</a:rPr>
            <a:t>вимір показників діяльності;</a:t>
          </a:r>
          <a:endParaRPr lang="uk-UA" sz="1800" b="1" kern="1200" dirty="0">
            <a:solidFill>
              <a:schemeClr val="tx1"/>
            </a:solidFill>
          </a:endParaRPr>
        </a:p>
      </dsp:txBody>
      <dsp:txXfrm>
        <a:off x="2144166" y="1526184"/>
        <a:ext cx="1589804" cy="1748230"/>
      </dsp:txXfrm>
    </dsp:sp>
    <dsp:sp modelId="{9D478E7D-505E-455B-9054-CEDED0321CA6}">
      <dsp:nvSpPr>
        <dsp:cNvPr id="0" name=""/>
        <dsp:cNvSpPr/>
      </dsp:nvSpPr>
      <dsp:spPr>
        <a:xfrm>
          <a:off x="4113611" y="1440179"/>
          <a:ext cx="1761814" cy="1920240"/>
        </a:xfrm>
        <a:prstGeom prst="roundRect">
          <a:avLst/>
        </a:prstGeom>
        <a:solidFill>
          <a:schemeClr val="accent2">
            <a:hueOff val="12672561"/>
            <a:satOff val="-24457"/>
            <a:lumOff val="-31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порівняння стандартів, норм, планових завдань з фактичними показниками (результатами); </a:t>
          </a:r>
          <a:endParaRPr lang="uk-UA" sz="1600" b="1" kern="1200" dirty="0"/>
        </a:p>
      </dsp:txBody>
      <dsp:txXfrm>
        <a:off x="4199616" y="1526184"/>
        <a:ext cx="1589804" cy="1748230"/>
      </dsp:txXfrm>
    </dsp:sp>
    <dsp:sp modelId="{92568A4D-F850-451D-817B-31C6C0610FAE}">
      <dsp:nvSpPr>
        <dsp:cNvPr id="0" name=""/>
        <dsp:cNvSpPr/>
      </dsp:nvSpPr>
      <dsp:spPr>
        <a:xfrm>
          <a:off x="6169061" y="1440179"/>
          <a:ext cx="1761814" cy="1920240"/>
        </a:xfrm>
        <a:prstGeom prst="roundRect">
          <a:avLst/>
        </a:prstGeom>
        <a:solidFill>
          <a:schemeClr val="accent2">
            <a:hueOff val="19008842"/>
            <a:satOff val="-36686"/>
            <a:lumOff val="-4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оцінювання результатів, корегування дій або стандартів.</a:t>
          </a:r>
          <a:endParaRPr lang="uk-UA" sz="1800" b="1" kern="1200" dirty="0">
            <a:solidFill>
              <a:schemeClr val="bg1"/>
            </a:solidFill>
          </a:endParaRPr>
        </a:p>
      </dsp:txBody>
      <dsp:txXfrm>
        <a:off x="6255066" y="1526184"/>
        <a:ext cx="1589804" cy="17482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7A671-42D6-4F2E-BE75-0EF5B7BB5A2B}">
      <dsp:nvSpPr>
        <dsp:cNvPr id="0" name=""/>
        <dsp:cNvSpPr/>
      </dsp:nvSpPr>
      <dsp:spPr>
        <a:xfrm rot="10800000">
          <a:off x="2136758" y="3543"/>
          <a:ext cx="6413325" cy="2085489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9643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/>
            <a:t>Планування включає</a:t>
          </a:r>
          <a:r>
            <a:rPr lang="uk-UA" sz="2400" kern="1200" dirty="0" smtClean="0"/>
            <a:t> встановлення цілей підприємства на певну перспективу, аналіз способів їх реалізації та ресурсного забезпечення.</a:t>
          </a:r>
          <a:endParaRPr lang="ru-RU" sz="2400" kern="1200" dirty="0"/>
        </a:p>
      </dsp:txBody>
      <dsp:txXfrm rot="10800000">
        <a:off x="2658130" y="3543"/>
        <a:ext cx="5891953" cy="2085489"/>
      </dsp:txXfrm>
    </dsp:sp>
    <dsp:sp modelId="{053AEDEC-54D5-4B5C-9847-E565DD8309E2}">
      <dsp:nvSpPr>
        <dsp:cNvPr id="0" name=""/>
        <dsp:cNvSpPr/>
      </dsp:nvSpPr>
      <dsp:spPr>
        <a:xfrm>
          <a:off x="1094014" y="3543"/>
          <a:ext cx="2085489" cy="2085489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E0DE43-B1FA-449E-874E-5F0C30D80C1D}">
      <dsp:nvSpPr>
        <dsp:cNvPr id="0" name=""/>
        <dsp:cNvSpPr/>
      </dsp:nvSpPr>
      <dsp:spPr>
        <a:xfrm rot="10800000">
          <a:off x="2136758" y="2711567"/>
          <a:ext cx="6413325" cy="2085489"/>
        </a:xfrm>
        <a:prstGeom prst="homePlate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9643" tIns="83820" rIns="156464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Запланувати діяльність підприємства – це означає сформувати і впровадити план його функціонування і розвитку, тобто результатом процесу планування є план як конкретний документ, що включає систему заходів.</a:t>
          </a:r>
          <a:endParaRPr lang="ru-RU" sz="2200" kern="1200" dirty="0"/>
        </a:p>
      </dsp:txBody>
      <dsp:txXfrm rot="10800000">
        <a:off x="2658130" y="2711567"/>
        <a:ext cx="5891953" cy="2085489"/>
      </dsp:txXfrm>
    </dsp:sp>
    <dsp:sp modelId="{C8CF6CB4-3CFD-4D58-807A-45EE9F954CCE}">
      <dsp:nvSpPr>
        <dsp:cNvPr id="0" name=""/>
        <dsp:cNvSpPr/>
      </dsp:nvSpPr>
      <dsp:spPr>
        <a:xfrm>
          <a:off x="1094014" y="2711567"/>
          <a:ext cx="2085489" cy="2085489"/>
        </a:xfrm>
        <a:prstGeom prst="ellipse">
          <a:avLst/>
        </a:prstGeom>
        <a:solidFill>
          <a:schemeClr val="accent3">
            <a:tint val="50000"/>
            <a:hueOff val="-16399351"/>
            <a:satOff val="-13665"/>
            <a:lumOff val="-17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AE6CBC-8300-40A6-9E3F-273640C8CC56}">
      <dsp:nvSpPr>
        <dsp:cNvPr id="0" name=""/>
        <dsp:cNvSpPr/>
      </dsp:nvSpPr>
      <dsp:spPr>
        <a:xfrm>
          <a:off x="0" y="19979"/>
          <a:ext cx="7498080" cy="1067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цільової орієнтації та координації всіх подій на підприємстві;</a:t>
          </a:r>
          <a:endParaRPr lang="ru-RU" sz="2600" kern="1200" dirty="0"/>
        </a:p>
      </dsp:txBody>
      <dsp:txXfrm>
        <a:off x="52089" y="72068"/>
        <a:ext cx="7393902" cy="962862"/>
      </dsp:txXfrm>
    </dsp:sp>
    <dsp:sp modelId="{66622AD1-384D-4DA6-91CB-192B671155F2}">
      <dsp:nvSpPr>
        <dsp:cNvPr id="0" name=""/>
        <dsp:cNvSpPr/>
      </dsp:nvSpPr>
      <dsp:spPr>
        <a:xfrm>
          <a:off x="0" y="1251179"/>
          <a:ext cx="7498080" cy="1067040"/>
        </a:xfrm>
        <a:prstGeom prst="roundRect">
          <a:avLst/>
        </a:prstGeom>
        <a:solidFill>
          <a:schemeClr val="accent3">
            <a:hueOff val="-5608813"/>
            <a:satOff val="-2884"/>
            <a:lumOff val="-12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розукрупнення проблем на складові й тим самим спрощення процесів;</a:t>
          </a:r>
          <a:endParaRPr lang="ru-RU" sz="2600" kern="1200" dirty="0"/>
        </a:p>
      </dsp:txBody>
      <dsp:txXfrm>
        <a:off x="52089" y="1303268"/>
        <a:ext cx="7393902" cy="962862"/>
      </dsp:txXfrm>
    </dsp:sp>
    <dsp:sp modelId="{C06D1C14-CB2D-4DD5-BEA5-B4DFDA1AB31D}">
      <dsp:nvSpPr>
        <dsp:cNvPr id="0" name=""/>
        <dsp:cNvSpPr/>
      </dsp:nvSpPr>
      <dsp:spPr>
        <a:xfrm>
          <a:off x="0" y="2482380"/>
          <a:ext cx="7498080" cy="1067040"/>
        </a:xfrm>
        <a:prstGeom prst="roundRect">
          <a:avLst/>
        </a:prstGeom>
        <a:solidFill>
          <a:schemeClr val="accent3">
            <a:hueOff val="-11217626"/>
            <a:satOff val="-5768"/>
            <a:lumOff val="-24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виявлення ризиків і зниження їх рівня;</a:t>
          </a:r>
          <a:endParaRPr lang="ru-RU" sz="2600" kern="1200" dirty="0"/>
        </a:p>
      </dsp:txBody>
      <dsp:txXfrm>
        <a:off x="52089" y="2534469"/>
        <a:ext cx="7393902" cy="962862"/>
      </dsp:txXfrm>
    </dsp:sp>
    <dsp:sp modelId="{BE624658-6D35-424F-8157-20BBD89CE87A}">
      <dsp:nvSpPr>
        <dsp:cNvPr id="0" name=""/>
        <dsp:cNvSpPr/>
      </dsp:nvSpPr>
      <dsp:spPr>
        <a:xfrm>
          <a:off x="0" y="3713580"/>
          <a:ext cx="7498080" cy="1067040"/>
        </a:xfrm>
        <a:prstGeom prst="roundRect">
          <a:avLst/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 smtClean="0"/>
            <a:t>підвищення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гнучкості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пристосування</a:t>
          </a:r>
          <a:r>
            <a:rPr lang="ru-RU" sz="2600" kern="1200" dirty="0" smtClean="0"/>
            <a:t> до </a:t>
          </a:r>
          <a:r>
            <a:rPr lang="ru-RU" sz="2600" kern="1200" dirty="0" err="1" smtClean="0"/>
            <a:t>змін</a:t>
          </a:r>
          <a:r>
            <a:rPr lang="ru-RU" sz="2600" kern="1200" dirty="0" smtClean="0"/>
            <a:t>.</a:t>
          </a:r>
          <a:endParaRPr lang="ru-RU" sz="2600" kern="1200" dirty="0"/>
        </a:p>
      </dsp:txBody>
      <dsp:txXfrm>
        <a:off x="52089" y="3765669"/>
        <a:ext cx="7393902" cy="9628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EC2620-AE65-4EFC-AAF9-EF31368400E7}">
      <dsp:nvSpPr>
        <dsp:cNvPr id="0" name=""/>
        <dsp:cNvSpPr/>
      </dsp:nvSpPr>
      <dsp:spPr>
        <a:xfrm>
          <a:off x="0" y="79019"/>
          <a:ext cx="7498080" cy="46425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i="1" kern="1200" dirty="0" smtClean="0">
              <a:solidFill>
                <a:schemeClr val="bg1"/>
              </a:solidFill>
            </a:rPr>
            <a:t>План</a:t>
          </a:r>
          <a:r>
            <a:rPr lang="uk-UA" sz="3100" kern="1200" dirty="0" smtClean="0">
              <a:solidFill>
                <a:schemeClr val="bg1"/>
              </a:solidFill>
            </a:rPr>
            <a:t> – це наперед розроблена, розгорнена науково обґрунтована </a:t>
          </a:r>
          <a:r>
            <a:rPr lang="uk-UA" sz="3100" kern="1200" dirty="0" err="1" smtClean="0">
              <a:solidFill>
                <a:schemeClr val="bg1"/>
              </a:solidFill>
            </a:rPr>
            <a:t>про-грама</a:t>
          </a:r>
          <a:r>
            <a:rPr lang="uk-UA" sz="3100" kern="1200" dirty="0" smtClean="0">
              <a:solidFill>
                <a:schemeClr val="bg1"/>
              </a:solidFill>
            </a:rPr>
            <a:t> всієї виробничо-господарської і соціальної діяльності підприємства, що визначає головні напрями його розвитку, кількісні та якісні показники підприємства при найбільш повному і раціональному використанні трудових, матеріальних і фінансових ресурсів.</a:t>
          </a:r>
          <a:endParaRPr lang="ru-RU" sz="3100" kern="1200" dirty="0">
            <a:solidFill>
              <a:schemeClr val="bg1"/>
            </a:solidFill>
          </a:endParaRPr>
        </a:p>
      </dsp:txBody>
      <dsp:txXfrm>
        <a:off x="226631" y="305650"/>
        <a:ext cx="7044818" cy="41892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1C3AE-D4BF-474A-A0D0-CDA9A4FC22D0}">
      <dsp:nvSpPr>
        <dsp:cNvPr id="0" name=""/>
        <dsp:cNvSpPr/>
      </dsp:nvSpPr>
      <dsp:spPr>
        <a:xfrm>
          <a:off x="0" y="0"/>
          <a:ext cx="8576530" cy="7991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bg1"/>
              </a:solidFill>
            </a:rPr>
            <a:t>мета діяльності підприємства і його структурних підрозділів на плановий період, кількісно виражена системою встановлених показників;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1795223" y="0"/>
        <a:ext cx="6781306" cy="799175"/>
      </dsp:txXfrm>
    </dsp:sp>
    <dsp:sp modelId="{AB3BC3F5-21C3-4E81-BB1E-B10397164E98}">
      <dsp:nvSpPr>
        <dsp:cNvPr id="0" name=""/>
        <dsp:cNvSpPr/>
      </dsp:nvSpPr>
      <dsp:spPr>
        <a:xfrm>
          <a:off x="732128" y="318174"/>
          <a:ext cx="410884" cy="162827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2978B1-E9E5-4E46-A151-EE94FDD805E7}">
      <dsp:nvSpPr>
        <dsp:cNvPr id="0" name=""/>
        <dsp:cNvSpPr/>
      </dsp:nvSpPr>
      <dsp:spPr>
        <a:xfrm>
          <a:off x="0" y="879093"/>
          <a:ext cx="8576530" cy="799175"/>
        </a:xfrm>
        <a:prstGeom prst="roundRect">
          <a:avLst>
            <a:gd name="adj" fmla="val 10000"/>
          </a:avLst>
        </a:prstGeom>
        <a:solidFill>
          <a:schemeClr val="accent4">
            <a:hueOff val="-642067"/>
            <a:satOff val="7938"/>
            <a:lumOff val="-25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bg1"/>
              </a:solidFill>
            </a:rPr>
            <a:t>засоби досягнення мети (фінансові, матеріальні й трудові);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1795223" y="879093"/>
        <a:ext cx="6781306" cy="799175"/>
      </dsp:txXfrm>
    </dsp:sp>
    <dsp:sp modelId="{CC740647-5686-40CD-B9D4-B15FC4C503C4}">
      <dsp:nvSpPr>
        <dsp:cNvPr id="0" name=""/>
        <dsp:cNvSpPr/>
      </dsp:nvSpPr>
      <dsp:spPr>
        <a:xfrm>
          <a:off x="732128" y="1195384"/>
          <a:ext cx="410884" cy="166592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-900281"/>
            <a:satOff val="-1219"/>
            <a:lumOff val="-3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220D52-5C83-4DD3-836A-F0E8BCA8977F}">
      <dsp:nvSpPr>
        <dsp:cNvPr id="0" name=""/>
        <dsp:cNvSpPr/>
      </dsp:nvSpPr>
      <dsp:spPr>
        <a:xfrm>
          <a:off x="0" y="1758186"/>
          <a:ext cx="8576530" cy="799175"/>
        </a:xfrm>
        <a:prstGeom prst="roundRect">
          <a:avLst>
            <a:gd name="adj" fmla="val 10000"/>
          </a:avLst>
        </a:prstGeom>
        <a:solidFill>
          <a:schemeClr val="accent4">
            <a:hueOff val="-1284134"/>
            <a:satOff val="15876"/>
            <a:lumOff val="-5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bg1"/>
              </a:solidFill>
            </a:rPr>
            <a:t>правила і терміни ув'язки мети і засобів по етапах на весь період дії плану;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1795223" y="1758186"/>
        <a:ext cx="6781306" cy="799175"/>
      </dsp:txXfrm>
    </dsp:sp>
    <dsp:sp modelId="{5CECE594-C019-4076-802A-B4DF139C7BC0}">
      <dsp:nvSpPr>
        <dsp:cNvPr id="0" name=""/>
        <dsp:cNvSpPr/>
      </dsp:nvSpPr>
      <dsp:spPr>
        <a:xfrm>
          <a:off x="732128" y="2052637"/>
          <a:ext cx="410884" cy="210272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-1800562"/>
            <a:satOff val="-2438"/>
            <a:lumOff val="-7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6A95BB-C301-48BE-A7ED-BED5B3A3BFD4}">
      <dsp:nvSpPr>
        <dsp:cNvPr id="0" name=""/>
        <dsp:cNvSpPr/>
      </dsp:nvSpPr>
      <dsp:spPr>
        <a:xfrm>
          <a:off x="0" y="2637279"/>
          <a:ext cx="8576530" cy="799175"/>
        </a:xfrm>
        <a:prstGeom prst="roundRect">
          <a:avLst>
            <a:gd name="adj" fmla="val 10000"/>
          </a:avLst>
        </a:prstGeom>
        <a:solidFill>
          <a:schemeClr val="accent4">
            <a:hueOff val="-1926202"/>
            <a:satOff val="23814"/>
            <a:lumOff val="-77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bg1"/>
              </a:solidFill>
            </a:rPr>
            <a:t>етапи і терміни виконання робіт;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1795223" y="2637279"/>
        <a:ext cx="6781306" cy="799175"/>
      </dsp:txXfrm>
    </dsp:sp>
    <dsp:sp modelId="{EFCB5F09-DD54-4A7B-811B-BA9C2357E349}">
      <dsp:nvSpPr>
        <dsp:cNvPr id="0" name=""/>
        <dsp:cNvSpPr/>
      </dsp:nvSpPr>
      <dsp:spPr>
        <a:xfrm>
          <a:off x="732128" y="2909894"/>
          <a:ext cx="410884" cy="253946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-2700844"/>
            <a:satOff val="-3656"/>
            <a:lumOff val="-11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F2AEBD-5679-477D-B2AB-D3457D3D5FEA}">
      <dsp:nvSpPr>
        <dsp:cNvPr id="0" name=""/>
        <dsp:cNvSpPr/>
      </dsp:nvSpPr>
      <dsp:spPr>
        <a:xfrm>
          <a:off x="0" y="3516372"/>
          <a:ext cx="8576530" cy="799175"/>
        </a:xfrm>
        <a:prstGeom prst="roundRect">
          <a:avLst>
            <a:gd name="adj" fmla="val 10000"/>
          </a:avLst>
        </a:prstGeom>
        <a:solidFill>
          <a:schemeClr val="accent4">
            <a:hueOff val="-2568269"/>
            <a:satOff val="31752"/>
            <a:lumOff val="-103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bg1"/>
              </a:solidFill>
            </a:rPr>
            <a:t>виконавці плану по термінах і видах робіт;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1795223" y="3516372"/>
        <a:ext cx="6781306" cy="799175"/>
      </dsp:txXfrm>
    </dsp:sp>
    <dsp:sp modelId="{84D57138-E3EF-4691-9E2D-66FE270AC766}">
      <dsp:nvSpPr>
        <dsp:cNvPr id="0" name=""/>
        <dsp:cNvSpPr/>
      </dsp:nvSpPr>
      <dsp:spPr>
        <a:xfrm>
          <a:off x="732128" y="3838587"/>
          <a:ext cx="410884" cy="154745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-3601125"/>
            <a:satOff val="-4875"/>
            <a:lumOff val="-14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712EEF-7B1D-4617-89BD-AE1EBC821B42}">
      <dsp:nvSpPr>
        <dsp:cNvPr id="0" name=""/>
        <dsp:cNvSpPr/>
      </dsp:nvSpPr>
      <dsp:spPr>
        <a:xfrm>
          <a:off x="0" y="4395465"/>
          <a:ext cx="8576530" cy="799175"/>
        </a:xfrm>
        <a:prstGeom prst="roundRect">
          <a:avLst>
            <a:gd name="adj" fmla="val 10000"/>
          </a:avLst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bg1"/>
              </a:solidFill>
            </a:rPr>
            <a:t>методи, етапи і засоби контролю виконання плану.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1795223" y="4395465"/>
        <a:ext cx="6781306" cy="799175"/>
      </dsp:txXfrm>
    </dsp:sp>
    <dsp:sp modelId="{059BBEFA-EDB9-42CE-828D-12DEA928E583}">
      <dsp:nvSpPr>
        <dsp:cNvPr id="0" name=""/>
        <dsp:cNvSpPr/>
      </dsp:nvSpPr>
      <dsp:spPr>
        <a:xfrm>
          <a:off x="732128" y="4695844"/>
          <a:ext cx="410884" cy="198419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-4501406"/>
            <a:satOff val="-6094"/>
            <a:lumOff val="-18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75E86-AD93-4897-929D-0E360D3876AC}">
      <dsp:nvSpPr>
        <dsp:cNvPr id="0" name=""/>
        <dsp:cNvSpPr/>
      </dsp:nvSpPr>
      <dsp:spPr>
        <a:xfrm>
          <a:off x="782086" y="0"/>
          <a:ext cx="4800600" cy="480060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EA912B-6691-4E74-84CB-1E6BB4FAE885}">
      <dsp:nvSpPr>
        <dsp:cNvPr id="0" name=""/>
        <dsp:cNvSpPr/>
      </dsp:nvSpPr>
      <dsp:spPr>
        <a:xfrm>
          <a:off x="2769168" y="480528"/>
          <a:ext cx="3946825" cy="34129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b="1" i="1" kern="1200" dirty="0" smtClean="0"/>
            <a:t>Методологічна сторона планування</a:t>
          </a:r>
          <a:endParaRPr lang="ru-RU" sz="22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це сукупність принципів і методів планування, система планів, їх взаємозв'язок, система показників планування і методики визначення показників плану. </a:t>
          </a:r>
          <a:endParaRPr lang="ru-RU" sz="2200" kern="1200" dirty="0"/>
        </a:p>
      </dsp:txBody>
      <dsp:txXfrm>
        <a:off x="2935773" y="647133"/>
        <a:ext cx="3613615" cy="30797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BFF3F-39BE-4353-949D-BB4F71D96EF6}">
      <dsp:nvSpPr>
        <dsp:cNvPr id="0" name=""/>
        <dsp:cNvSpPr/>
      </dsp:nvSpPr>
      <dsp:spPr>
        <a:xfrm rot="5400000">
          <a:off x="-542968" y="1765115"/>
          <a:ext cx="2395448" cy="2893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CC9CDE-6342-4082-BF65-297F7DD406FE}">
      <dsp:nvSpPr>
        <dsp:cNvPr id="0" name=""/>
        <dsp:cNvSpPr/>
      </dsp:nvSpPr>
      <dsp:spPr>
        <a:xfrm>
          <a:off x="4137" y="230506"/>
          <a:ext cx="3214508" cy="1928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i="1" kern="1200" dirty="0" smtClean="0">
              <a:solidFill>
                <a:schemeClr val="bg1"/>
              </a:solidFill>
            </a:rPr>
            <a:t>Методи планування</a:t>
          </a:r>
          <a:r>
            <a:rPr lang="uk-UA" sz="1900" kern="1200" dirty="0" smtClean="0">
              <a:solidFill>
                <a:schemeClr val="bg1"/>
              </a:solidFill>
            </a:rPr>
            <a:t> – це способи, прийоми, процедури, за допомогою яких здійснюється розробка планів підприємства. 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 smtClean="0">
              <a:solidFill>
                <a:schemeClr val="bg1"/>
              </a:solidFill>
            </a:rPr>
            <a:t>Методи планування повинні: </a:t>
          </a:r>
          <a:endParaRPr lang="ru-RU" sz="1900" kern="1200" dirty="0">
            <a:solidFill>
              <a:schemeClr val="bg1"/>
            </a:solidFill>
          </a:endParaRPr>
        </a:p>
      </dsp:txBody>
      <dsp:txXfrm>
        <a:off x="60627" y="286996"/>
        <a:ext cx="3101528" cy="1815725"/>
      </dsp:txXfrm>
    </dsp:sp>
    <dsp:sp modelId="{8142CED1-984A-4023-A303-1F8A673612F3}">
      <dsp:nvSpPr>
        <dsp:cNvPr id="0" name=""/>
        <dsp:cNvSpPr/>
      </dsp:nvSpPr>
      <dsp:spPr>
        <a:xfrm>
          <a:off x="662472" y="2970555"/>
          <a:ext cx="4259863" cy="289305"/>
        </a:xfrm>
        <a:prstGeom prst="rect">
          <a:avLst/>
        </a:prstGeom>
        <a:solidFill>
          <a:schemeClr val="accent2">
            <a:hueOff val="9504421"/>
            <a:satOff val="-18343"/>
            <a:lumOff val="-23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66D58-7571-4C44-8046-3433C925F598}">
      <dsp:nvSpPr>
        <dsp:cNvPr id="0" name=""/>
        <dsp:cNvSpPr/>
      </dsp:nvSpPr>
      <dsp:spPr>
        <a:xfrm>
          <a:off x="4137" y="2641388"/>
          <a:ext cx="3214508" cy="1928705"/>
        </a:xfrm>
        <a:prstGeom prst="roundRect">
          <a:avLst>
            <a:gd name="adj" fmla="val 10000"/>
          </a:avLst>
        </a:prstGeom>
        <a:solidFill>
          <a:schemeClr val="accent2">
            <a:hueOff val="6336281"/>
            <a:satOff val="-12229"/>
            <a:lumOff val="-15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bg1"/>
              </a:solidFill>
            </a:rPr>
            <a:t>враховувати особливості діяльності об’єкта планування;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60627" y="2697878"/>
        <a:ext cx="3101528" cy="1815725"/>
      </dsp:txXfrm>
    </dsp:sp>
    <dsp:sp modelId="{9C3A9B36-68A6-488C-996B-4D8D58211EFA}">
      <dsp:nvSpPr>
        <dsp:cNvPr id="0" name=""/>
        <dsp:cNvSpPr/>
      </dsp:nvSpPr>
      <dsp:spPr>
        <a:xfrm rot="16200000">
          <a:off x="3732328" y="1765115"/>
          <a:ext cx="2395448" cy="289305"/>
        </a:xfrm>
        <a:prstGeom prst="rect">
          <a:avLst/>
        </a:prstGeom>
        <a:solidFill>
          <a:schemeClr val="accent2">
            <a:hueOff val="19008842"/>
            <a:satOff val="-36686"/>
            <a:lumOff val="-471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F502B8-78BA-4583-9D80-EFAE04E5DAEE}">
      <dsp:nvSpPr>
        <dsp:cNvPr id="0" name=""/>
        <dsp:cNvSpPr/>
      </dsp:nvSpPr>
      <dsp:spPr>
        <a:xfrm>
          <a:off x="4279433" y="2641388"/>
          <a:ext cx="3214508" cy="1928705"/>
        </a:xfrm>
        <a:prstGeom prst="roundRect">
          <a:avLst>
            <a:gd name="adj" fmla="val 10000"/>
          </a:avLst>
        </a:prstGeom>
        <a:solidFill>
          <a:srgbClr val="B234D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bg1"/>
              </a:solidFill>
            </a:rPr>
            <a:t>відповідати зовнішнім умовам господарювання, враховувати мінливість чинників зовнішнього середовища;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4335923" y="2697878"/>
        <a:ext cx="3101528" cy="1815725"/>
      </dsp:txXfrm>
    </dsp:sp>
    <dsp:sp modelId="{664CE170-E34F-40F2-8100-0E3EEDC3AE94}">
      <dsp:nvSpPr>
        <dsp:cNvPr id="0" name=""/>
        <dsp:cNvSpPr/>
      </dsp:nvSpPr>
      <dsp:spPr>
        <a:xfrm>
          <a:off x="4279433" y="230506"/>
          <a:ext cx="3214508" cy="1928705"/>
        </a:xfrm>
        <a:prstGeom prst="roundRect">
          <a:avLst>
            <a:gd name="adj" fmla="val 10000"/>
          </a:avLst>
        </a:prstGeom>
        <a:solidFill>
          <a:srgbClr val="D7515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bg1"/>
              </a:solidFill>
            </a:rPr>
            <a:t>враховувати специфіку різних видів плану.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4335923" y="286996"/>
        <a:ext cx="3101528" cy="1815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EEFE0-0C27-4587-A9B6-A9C8F374F2C6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B450F-CBCD-4EBE-A15A-268D3BE1EF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EEFE0-0C27-4587-A9B6-A9C8F374F2C6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B450F-CBCD-4EBE-A15A-268D3BE1E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EEFE0-0C27-4587-A9B6-A9C8F374F2C6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B450F-CBCD-4EBE-A15A-268D3BE1E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EEFE0-0C27-4587-A9B6-A9C8F374F2C6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B450F-CBCD-4EBE-A15A-268D3BE1E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EEFE0-0C27-4587-A9B6-A9C8F374F2C6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B450F-CBCD-4EBE-A15A-268D3BE1EF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EEFE0-0C27-4587-A9B6-A9C8F374F2C6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B450F-CBCD-4EBE-A15A-268D3BE1E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EEFE0-0C27-4587-A9B6-A9C8F374F2C6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B450F-CBCD-4EBE-A15A-268D3BE1E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EEFE0-0C27-4587-A9B6-A9C8F374F2C6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B450F-CBCD-4EBE-A15A-268D3BE1E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EEFE0-0C27-4587-A9B6-A9C8F374F2C6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B450F-CBCD-4EBE-A15A-268D3BE1EF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EEFE0-0C27-4587-A9B6-A9C8F374F2C6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B450F-CBCD-4EBE-A15A-268D3BE1E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EEFE0-0C27-4587-A9B6-A9C8F374F2C6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B450F-CBCD-4EBE-A15A-268D3BE1EF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2DEEFE0-0C27-4587-A9B6-A9C8F374F2C6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A8B450F-CBCD-4EBE-A15A-268D3BE1EF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052736"/>
            <a:ext cx="6620272" cy="1829761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Планування</a:t>
            </a:r>
            <a:r>
              <a:rPr lang="ru-RU" dirty="0" smtClean="0"/>
              <a:t> і контроль на </a:t>
            </a:r>
            <a:r>
              <a:rPr lang="ru-RU" dirty="0" err="1" smtClean="0"/>
              <a:t>підприємстві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3501008"/>
            <a:ext cx="4750296" cy="1382311"/>
          </a:xfrm>
        </p:spPr>
        <p:txBody>
          <a:bodyPr>
            <a:noAutofit/>
          </a:bodyPr>
          <a:lstStyle/>
          <a:p>
            <a:r>
              <a:rPr lang="uk-UA" sz="3200" dirty="0" smtClean="0"/>
              <a:t>Сутність та методологія планування діяльності підприємства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5617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sz="2700" dirty="0" smtClean="0"/>
              <a:t>Затверджений керівником план підприємства має силу наказу для вказаних в ньому осіб і структурних одиниць. У ньому чітко і детально вказуються: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447800"/>
          <a:ext cx="8576530" cy="5195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Autofit/>
          </a:bodyPr>
          <a:lstStyle/>
          <a:p>
            <a:r>
              <a:rPr lang="uk-UA" sz="3400" b="1" dirty="0" smtClean="0">
                <a:solidFill>
                  <a:schemeClr val="tx1"/>
                </a:solidFill>
              </a:rPr>
              <a:t>Методологічні </a:t>
            </a:r>
            <a:r>
              <a:rPr lang="uk-UA" sz="3400" b="1" dirty="0" smtClean="0">
                <a:solidFill>
                  <a:schemeClr val="tx1"/>
                </a:solidFill>
              </a:rPr>
              <a:t>основи планування</a:t>
            </a:r>
            <a:endParaRPr lang="ru-RU" sz="3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Основні принципи планування: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dirty="0" smtClean="0"/>
              <a:t>єдність</a:t>
            </a:r>
            <a:endParaRPr lang="ru-RU" dirty="0" smtClean="0"/>
          </a:p>
          <a:p>
            <a:pPr lvl="0"/>
            <a:r>
              <a:rPr lang="uk-UA" dirty="0" smtClean="0"/>
              <a:t>точність</a:t>
            </a:r>
            <a:r>
              <a:rPr lang="uk-UA" i="1" dirty="0" smtClean="0"/>
              <a:t> </a:t>
            </a:r>
            <a:endParaRPr lang="ru-RU" dirty="0" smtClean="0"/>
          </a:p>
          <a:p>
            <a:pPr lvl="0"/>
            <a:r>
              <a:rPr lang="uk-UA" dirty="0" smtClean="0"/>
              <a:t>конкретність і вимірність планів </a:t>
            </a:r>
            <a:endParaRPr lang="ru-RU" dirty="0" smtClean="0"/>
          </a:p>
          <a:p>
            <a:pPr lvl="0"/>
            <a:r>
              <a:rPr lang="uk-UA" dirty="0" smtClean="0"/>
              <a:t>гнучкість</a:t>
            </a:r>
            <a:endParaRPr lang="ru-RU" dirty="0" smtClean="0"/>
          </a:p>
          <a:p>
            <a:pPr lvl="0"/>
            <a:r>
              <a:rPr lang="uk-UA" dirty="0" smtClean="0"/>
              <a:t>безперервність планування</a:t>
            </a:r>
            <a:endParaRPr lang="ru-RU" dirty="0" smtClean="0"/>
          </a:p>
          <a:p>
            <a:pPr lvl="0"/>
            <a:r>
              <a:rPr lang="uk-UA" dirty="0" smtClean="0"/>
              <a:t>оптимальність </a:t>
            </a:r>
            <a:endParaRPr lang="ru-RU" dirty="0" smtClean="0"/>
          </a:p>
          <a:p>
            <a:pPr lvl="0"/>
            <a:r>
              <a:rPr lang="uk-UA" dirty="0" smtClean="0"/>
              <a:t>комплексність і узгодженість </a:t>
            </a:r>
            <a:endParaRPr lang="ru-RU" dirty="0" smtClean="0"/>
          </a:p>
          <a:p>
            <a:pPr lvl="0"/>
            <a:r>
              <a:rPr lang="uk-UA" dirty="0" smtClean="0"/>
              <a:t>ефективність</a:t>
            </a:r>
            <a:endParaRPr lang="ru-RU" dirty="0" smtClean="0"/>
          </a:p>
          <a:p>
            <a:pPr lvl="0"/>
            <a:r>
              <a:rPr lang="uk-UA" dirty="0" smtClean="0"/>
              <a:t>альтернативність</a:t>
            </a:r>
            <a:endParaRPr lang="ru-RU" dirty="0" smtClean="0"/>
          </a:p>
          <a:p>
            <a:pPr lvl="0"/>
            <a:r>
              <a:rPr lang="uk-UA" dirty="0" smtClean="0"/>
              <a:t>пріоритетність</a:t>
            </a:r>
            <a:endParaRPr lang="ru-RU" dirty="0" smtClean="0"/>
          </a:p>
          <a:p>
            <a:pPr lvl="0"/>
            <a:r>
              <a:rPr lang="uk-UA" dirty="0" err="1" smtClean="0"/>
              <a:t>партисипативність</a:t>
            </a:r>
            <a:endParaRPr lang="ru-RU" dirty="0" smtClean="0"/>
          </a:p>
          <a:p>
            <a:pPr lvl="0"/>
            <a:r>
              <a:rPr lang="uk-UA" dirty="0" smtClean="0"/>
              <a:t>спадкоємність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Методи планування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 планування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Підходи до планування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41720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165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Основні показники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776864" cy="529356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2400" dirty="0" smtClean="0"/>
              <a:t>номенклатура і обсяг продукції, що випускається, в натуральному і вартісному виразі;</a:t>
            </a: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uk-UA" sz="2400" dirty="0" smtClean="0"/>
              <a:t>обсяг реалізації (продажів) продукції (послуг);</a:t>
            </a: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uk-UA" sz="2400" dirty="0" smtClean="0"/>
              <a:t>собівартість одиниці продукції та витрати на весь випуск;</a:t>
            </a: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uk-UA" sz="2400" dirty="0" smtClean="0"/>
              <a:t>прибуток і рентабельність;</a:t>
            </a: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uk-UA" sz="2400" dirty="0" smtClean="0"/>
              <a:t>чисельність персоналу </a:t>
            </a:r>
            <a:r>
              <a:rPr lang="ru-RU" sz="2400" dirty="0" smtClean="0"/>
              <a:t>за</a:t>
            </a:r>
            <a:r>
              <a:rPr lang="uk-UA" sz="2400" dirty="0" smtClean="0"/>
              <a:t> категорія</a:t>
            </a:r>
            <a:r>
              <a:rPr lang="ru-RU" sz="2400" dirty="0" smtClean="0"/>
              <a:t>ми</a:t>
            </a:r>
            <a:r>
              <a:rPr lang="uk-UA" sz="2400" dirty="0" smtClean="0"/>
              <a:t>;</a:t>
            </a: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uk-UA" sz="2400" dirty="0" smtClean="0"/>
              <a:t>фонд оплати праці й середній рівень заробітної плати;</a:t>
            </a: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uk-UA" sz="2400" dirty="0" smtClean="0"/>
              <a:t>розмір оборотних коштів </a:t>
            </a:r>
            <a:r>
              <a:rPr lang="ru-RU" sz="2400" dirty="0" smtClean="0"/>
              <a:t>за</a:t>
            </a:r>
            <a:r>
              <a:rPr lang="uk-UA" sz="2400" dirty="0" smtClean="0"/>
              <a:t> група</a:t>
            </a:r>
            <a:r>
              <a:rPr lang="ru-RU" sz="2400" dirty="0" smtClean="0"/>
              <a:t>ми</a:t>
            </a:r>
            <a:r>
              <a:rPr lang="uk-UA" sz="2400" dirty="0" smtClean="0"/>
              <a:t>;</a:t>
            </a: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uk-UA" sz="2400" dirty="0" smtClean="0"/>
              <a:t>запаси матеріалів, незавершеного виробництва і готової продукції на складі;</a:t>
            </a: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uk-UA" sz="2400" dirty="0" smtClean="0"/>
              <a:t>обсяг капі</a:t>
            </a:r>
            <a:r>
              <a:rPr lang="ru-RU" sz="2400" dirty="0" smtClean="0"/>
              <a:t>тало</a:t>
            </a:r>
            <a:r>
              <a:rPr lang="uk-UA" sz="2400" dirty="0" smtClean="0"/>
              <a:t>вкладень </a:t>
            </a:r>
            <a:r>
              <a:rPr lang="ru-RU" sz="2400" dirty="0" smtClean="0"/>
              <a:t>за</a:t>
            </a:r>
            <a:r>
              <a:rPr lang="uk-UA" sz="2400" dirty="0" smtClean="0"/>
              <a:t> напрямками;</a:t>
            </a: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uk-UA" sz="2400" dirty="0" smtClean="0"/>
              <a:t>окремі заходи щодо нової техніки і технології;</a:t>
            </a: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uk-UA" sz="2400" dirty="0" smtClean="0"/>
              <a:t>інші показники. </a:t>
            </a:r>
            <a:endParaRPr lang="ru-RU" sz="2400" dirty="0" smtClean="0"/>
          </a:p>
          <a:p>
            <a:pPr>
              <a:spcBef>
                <a:spcPts val="0"/>
              </a:spcBef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Методи розрахунку планових показників</a:t>
            </a:r>
            <a:endParaRPr lang="ru-RU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1059632" y="2285992"/>
          <a:ext cx="7798648" cy="2857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r:id="rId3" imgW="4534782" imgH="1474744" progId="">
                  <p:embed/>
                </p:oleObj>
              </mc:Choice>
              <mc:Fallback>
                <p:oleObj r:id="rId3" imgW="4534782" imgH="1474744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9632" y="2285992"/>
                        <a:ext cx="7798648" cy="28575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Методи розрахунку планових показників</a:t>
            </a:r>
            <a:endParaRPr lang="ru-RU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053084"/>
              </p:ext>
            </p:extLst>
          </p:nvPr>
        </p:nvGraphicFramePr>
        <p:xfrm>
          <a:off x="1435608" y="1628800"/>
          <a:ext cx="7498080" cy="46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728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b="1" dirty="0" smtClean="0"/>
              <a:t>Чинники, що обумовлюють важливість планування у ринкових умовах</a:t>
            </a:r>
            <a:endParaRPr lang="ru-RU" sz="3200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4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1331640" y="1556792"/>
          <a:ext cx="6552728" cy="4716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3" r:id="rId3" imgW="5073476" imgH="3653699" progId="">
                  <p:embed/>
                </p:oleObj>
              </mc:Choice>
              <mc:Fallback>
                <p:oleObj r:id="rId3" imgW="5073476" imgH="365369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556792"/>
                        <a:ext cx="6552728" cy="47169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15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57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Методи розрахунку планових показників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560742"/>
              </p:ext>
            </p:extLst>
          </p:nvPr>
        </p:nvGraphicFramePr>
        <p:xfrm>
          <a:off x="1435608" y="1844824"/>
          <a:ext cx="7498080" cy="4403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181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Методи розрахунку планових показників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897107"/>
              </p:ext>
            </p:extLst>
          </p:nvPr>
        </p:nvGraphicFramePr>
        <p:xfrm>
          <a:off x="1475656" y="1700808"/>
          <a:ext cx="7272808" cy="46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Технологія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402482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118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uk-UA" sz="3600" dirty="0" smtClean="0">
                <a:solidFill>
                  <a:schemeClr val="tx1"/>
                </a:solidFill>
                <a:latin typeface="+mj-lt"/>
              </a:rPr>
              <a:t>Технологія </a:t>
            </a:r>
            <a:r>
              <a:rPr lang="uk-UA" sz="3600" dirty="0" smtClean="0">
                <a:solidFill>
                  <a:schemeClr val="tx1"/>
                </a:solidFill>
                <a:latin typeface="+mj-lt"/>
              </a:rPr>
              <a:t>процесу планування</a:t>
            </a:r>
            <a:endParaRPr lang="ru-RU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1643042" y="1285860"/>
          <a:ext cx="6786610" cy="533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r:id="rId3" imgW="6046590" imgH="4750653" progId="">
                  <p:embed/>
                </p:oleObj>
              </mc:Choice>
              <mc:Fallback>
                <p:oleObj r:id="rId3" imgW="6046590" imgH="4750653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1285860"/>
                        <a:ext cx="6786610" cy="533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 smtClean="0"/>
              <a:t>Вихідні</a:t>
            </a:r>
            <a:r>
              <a:rPr lang="ru-RU" i="1" dirty="0" smtClean="0"/>
              <a:t> </a:t>
            </a:r>
            <a:r>
              <a:rPr lang="ru-RU" i="1" dirty="0" err="1" smtClean="0"/>
              <a:t>дані</a:t>
            </a:r>
            <a:r>
              <a:rPr lang="ru-RU" i="1" dirty="0" smtClean="0"/>
              <a:t> для </a:t>
            </a:r>
            <a:r>
              <a:rPr lang="ru-RU" i="1" dirty="0" err="1" smtClean="0"/>
              <a:t>складання</a:t>
            </a:r>
            <a:r>
              <a:rPr lang="ru-RU" i="1" dirty="0" smtClean="0"/>
              <a:t> плану: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державні </a:t>
            </a:r>
            <a:r>
              <a:rPr lang="uk-UA" dirty="0" smtClean="0"/>
              <a:t>замовлення;</a:t>
            </a:r>
            <a:endParaRPr lang="ru-RU" dirty="0" smtClean="0"/>
          </a:p>
          <a:p>
            <a:r>
              <a:rPr lang="uk-UA" dirty="0" smtClean="0"/>
              <a:t>господарські договори підприємства на виготовлення продукції;</a:t>
            </a:r>
            <a:endParaRPr lang="ru-RU" dirty="0" smtClean="0"/>
          </a:p>
          <a:p>
            <a:r>
              <a:rPr lang="uk-UA" dirty="0" smtClean="0"/>
              <a:t>господарські договори на поставки сировини, матеріалів і інших ресурсів;</a:t>
            </a:r>
            <a:endParaRPr lang="ru-RU" dirty="0" smtClean="0"/>
          </a:p>
          <a:p>
            <a:r>
              <a:rPr lang="uk-UA" dirty="0" smtClean="0"/>
              <a:t>виявлений попит споживачів і можливий обсяг реалізації продукції;</a:t>
            </a:r>
            <a:endParaRPr lang="ru-RU" dirty="0" smtClean="0"/>
          </a:p>
          <a:p>
            <a:r>
              <a:rPr lang="uk-UA" dirty="0" smtClean="0"/>
              <a:t>виявлені можливості й резерви виробництва;</a:t>
            </a:r>
            <a:endParaRPr lang="ru-RU" dirty="0" smtClean="0"/>
          </a:p>
          <a:p>
            <a:r>
              <a:rPr lang="uk-UA" dirty="0" smtClean="0"/>
              <a:t>основні напрями організаційно-технічного розвитку підприємства;</a:t>
            </a:r>
            <a:endParaRPr lang="ru-RU" dirty="0" smtClean="0"/>
          </a:p>
          <a:p>
            <a:r>
              <a:rPr lang="uk-UA" dirty="0" smtClean="0"/>
              <a:t>наявність і структура виробничих потужностей;</a:t>
            </a:r>
            <a:endParaRPr lang="ru-RU" dirty="0" smtClean="0"/>
          </a:p>
          <a:p>
            <a:r>
              <a:rPr lang="uk-UA" dirty="0" smtClean="0"/>
              <a:t>чисельність і склад кадрів;</a:t>
            </a:r>
            <a:endParaRPr lang="ru-RU" dirty="0" smtClean="0"/>
          </a:p>
          <a:p>
            <a:r>
              <a:rPr lang="uk-UA" dirty="0" smtClean="0"/>
              <a:t>наявність і потреби в оборотних коштах;</a:t>
            </a:r>
            <a:endParaRPr lang="ru-RU" dirty="0" smtClean="0"/>
          </a:p>
          <a:p>
            <a:r>
              <a:rPr lang="uk-UA" dirty="0" smtClean="0"/>
              <a:t>економічні нормативи;</a:t>
            </a:r>
            <a:endParaRPr lang="ru-RU" dirty="0" smtClean="0"/>
          </a:p>
          <a:p>
            <a:r>
              <a:rPr lang="uk-UA" dirty="0" smtClean="0"/>
              <a:t>прогресивні норми використання всіх видів ресурсів.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Інформаційна база планування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447800"/>
          <a:ext cx="9715568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Нормативна база планування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447800"/>
          <a:ext cx="8005026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err="1" smtClean="0"/>
              <a:t>Системи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планів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їх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сутнісна</a:t>
            </a:r>
            <a:r>
              <a:rPr lang="ru-RU" sz="3200" b="1" dirty="0" smtClean="0"/>
              <a:t> та </a:t>
            </a:r>
            <a:r>
              <a:rPr lang="ru-RU" sz="3200" b="1" dirty="0" err="1" smtClean="0"/>
              <a:t>змістовна</a:t>
            </a:r>
            <a:r>
              <a:rPr lang="ru-RU" sz="3200" b="1" dirty="0" smtClean="0"/>
              <a:t> характеристик</a:t>
            </a:r>
            <a:endParaRPr lang="ru-RU" sz="32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867431"/>
              </p:ext>
            </p:extLst>
          </p:nvPr>
        </p:nvGraphicFramePr>
        <p:xfrm>
          <a:off x="1331640" y="1556792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44963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Види планів за горизонтом планування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993779"/>
              </p:ext>
            </p:extLst>
          </p:nvPr>
        </p:nvGraphicFramePr>
        <p:xfrm>
          <a:off x="1259632" y="1700808"/>
          <a:ext cx="7239000" cy="4598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46621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на </a:t>
            </a:r>
            <a:r>
              <a:rPr lang="ru-RU" dirty="0" err="1" smtClean="0"/>
              <a:t>підприємстві</a:t>
            </a:r>
            <a:endParaRPr lang="ru-RU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1187624" y="1772816"/>
          <a:ext cx="7404409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6" r:id="rId3" imgW="6082525" imgH="3310697" progId="">
                  <p:embed/>
                </p:oleObj>
              </mc:Choice>
              <mc:Fallback>
                <p:oleObj r:id="rId3" imgW="6082525" imgH="331069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772816"/>
                        <a:ext cx="7404409" cy="4320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96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0100" y="274638"/>
            <a:ext cx="69247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Зага</a:t>
            </a:r>
            <a:r>
              <a:rPr lang="uk-UA" sz="2800" b="1" dirty="0" err="1" smtClean="0">
                <a:solidFill>
                  <a:schemeClr val="tx1"/>
                </a:solidFill>
              </a:rPr>
              <a:t>льні</a:t>
            </a:r>
            <a:r>
              <a:rPr lang="uk-UA" sz="2800" b="1" dirty="0" smtClean="0">
                <a:solidFill>
                  <a:schemeClr val="tx1"/>
                </a:solidFill>
              </a:rPr>
              <a:t> функції </a:t>
            </a:r>
            <a:br>
              <a:rPr lang="uk-UA" sz="2800" b="1" dirty="0" smtClean="0">
                <a:solidFill>
                  <a:schemeClr val="tx1"/>
                </a:solidFill>
              </a:rPr>
            </a:br>
            <a:r>
              <a:rPr lang="uk-UA" sz="2800" b="1" dirty="0" smtClean="0">
                <a:solidFill>
                  <a:schemeClr val="tx1"/>
                </a:solidFill>
              </a:rPr>
              <a:t>процесу управління підприємством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5362" name="Picture 2" descr="clip_image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5468" y="1643049"/>
            <a:ext cx="6634924" cy="466627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на </a:t>
            </a:r>
            <a:r>
              <a:rPr lang="ru-RU" dirty="0" err="1" smtClean="0"/>
              <a:t>підприємстві</a:t>
            </a:r>
            <a:endParaRPr lang="ru-RU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459954"/>
              </p:ext>
            </p:extLst>
          </p:nvPr>
        </p:nvGraphicFramePr>
        <p:xfrm>
          <a:off x="1435608" y="1772816"/>
          <a:ext cx="7498080" cy="4475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099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на </a:t>
            </a:r>
            <a:r>
              <a:rPr lang="ru-RU" dirty="0" err="1" smtClean="0"/>
              <a:t>підприємстві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141677"/>
              </p:ext>
            </p:extLst>
          </p:nvPr>
        </p:nvGraphicFramePr>
        <p:xfrm>
          <a:off x="1691680" y="1556792"/>
          <a:ext cx="6376752" cy="46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523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</a:t>
            </a:r>
            <a:r>
              <a:rPr lang="uk-UA" dirty="0" smtClean="0"/>
              <a:t>ринципові </a:t>
            </a:r>
            <a:r>
              <a:rPr lang="uk-UA" dirty="0" smtClean="0"/>
              <a:t>схеми організації планування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786237"/>
              </p:ext>
            </p:extLst>
          </p:nvPr>
        </p:nvGraphicFramePr>
        <p:xfrm>
          <a:off x="1259632" y="1628800"/>
          <a:ext cx="7472386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26506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18" y="928670"/>
            <a:ext cx="6458442" cy="471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>
                <a:solidFill>
                  <a:schemeClr val="tx1"/>
                </a:solidFill>
              </a:rPr>
              <a:t>Планування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1500174"/>
          <a:ext cx="7467600" cy="4688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Контроль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1447800"/>
          <a:ext cx="7933588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Загальні етапи контролю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00100" y="1447800"/>
          <a:ext cx="7933588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/>
          <a:lstStyle/>
          <a:p>
            <a:pPr algn="ctr"/>
            <a:r>
              <a:rPr lang="uk-UA" dirty="0" smtClean="0"/>
              <a:t>Види контролю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289471"/>
              </p:ext>
            </p:extLst>
          </p:nvPr>
        </p:nvGraphicFramePr>
        <p:xfrm>
          <a:off x="1043608" y="1268760"/>
          <a:ext cx="7862912" cy="5284406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2214578"/>
                <a:gridCol w="5648334"/>
              </a:tblGrid>
              <a:tr h="4076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Ознака класифікації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Види контролю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76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bg1"/>
                          </a:solidFill>
                        </a:rPr>
                        <a:t>За об'єктом </a:t>
                      </a:r>
                      <a:r>
                        <a:rPr lang="uk-UA" sz="2000" dirty="0">
                          <a:solidFill>
                            <a:schemeClr val="bg1"/>
                          </a:solidFill>
                        </a:rPr>
                        <a:t>контролю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</a:rPr>
                        <a:t>Використання ресурсів (матеріальних, трудових, фінансових)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</a:rPr>
                        <a:t>Стан устаткування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</a:rPr>
                        <a:t>Відповідність технологічного процесу вимогам технологічної документації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</a:rPr>
                        <a:t>Якість продукції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</a:rPr>
                        <a:t>Обсяг випуску і відвантаження продукції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6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bg1"/>
                          </a:solidFill>
                        </a:rPr>
                        <a:t>За місцем </a:t>
                      </a:r>
                      <a:r>
                        <a:rPr lang="uk-UA" sz="2000" dirty="0">
                          <a:solidFill>
                            <a:schemeClr val="bg1"/>
                          </a:solidFill>
                        </a:rPr>
                        <a:t>виникнення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</a:rPr>
                        <a:t>Вхідний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</a:rPr>
                        <a:t>Вихідний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6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bg1"/>
                          </a:solidFill>
                        </a:rPr>
                        <a:t>За періодичністю 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</a:rPr>
                        <a:t>Поточний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</a:rPr>
                        <a:t>Оперативний (диспетчерський)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04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bg1"/>
                          </a:solidFill>
                        </a:rPr>
                        <a:t>За частотою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</a:rPr>
                        <a:t>Одноразовий 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</a:rPr>
                        <a:t>Постійний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</a:rPr>
                        <a:t>Періодичний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6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bg1"/>
                          </a:solidFill>
                        </a:rPr>
                        <a:t>За масивом </a:t>
                      </a:r>
                      <a:r>
                        <a:rPr lang="uk-UA" sz="2000" dirty="0">
                          <a:solidFill>
                            <a:schemeClr val="bg1"/>
                          </a:solidFill>
                        </a:rPr>
                        <a:t>даних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</a:rPr>
                        <a:t>Суцільний 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</a:rPr>
                        <a:t>Вибірковий 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Планування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644098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планування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полягає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підвищенні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продуктивності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ефективності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допомогою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1714488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1760</TotalTime>
  <Words>1533</Words>
  <Application>Microsoft Office PowerPoint</Application>
  <PresentationFormat>Экран (4:3)</PresentationFormat>
  <Paragraphs>151</Paragraphs>
  <Slides>33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Солнцестояние</vt:lpstr>
      <vt:lpstr>Планування і контроль на підприємстві</vt:lpstr>
      <vt:lpstr>Чинники, що обумовлюють важливість планування у ринкових умовах</vt:lpstr>
      <vt:lpstr>Загальні функції  процесу управління підприємством</vt:lpstr>
      <vt:lpstr>Планування</vt:lpstr>
      <vt:lpstr>Контроль</vt:lpstr>
      <vt:lpstr>Загальні етапи контролю</vt:lpstr>
      <vt:lpstr>Види контролю</vt:lpstr>
      <vt:lpstr>Планування</vt:lpstr>
      <vt:lpstr>Головний зміст планування полягає у підвищенні продуктивності й ефективності роботи підприємства за допомогою:</vt:lpstr>
      <vt:lpstr>План</vt:lpstr>
      <vt:lpstr>Затверджений керівником план підприємства має силу наказу для вказаних в ньому осіб і структурних одиниць. У ньому чітко і детально вказуються:</vt:lpstr>
      <vt:lpstr>Методологічні основи планування</vt:lpstr>
      <vt:lpstr>Основні принципи планування:</vt:lpstr>
      <vt:lpstr>Методи планування</vt:lpstr>
      <vt:lpstr>Методи планування</vt:lpstr>
      <vt:lpstr>Підходи до планування</vt:lpstr>
      <vt:lpstr>Основні показники</vt:lpstr>
      <vt:lpstr>Методи розрахунку планових показників</vt:lpstr>
      <vt:lpstr>Методи розрахунку планових показників</vt:lpstr>
      <vt:lpstr>Методи розрахунку планових показників</vt:lpstr>
      <vt:lpstr>Методи розрахунку планових показників</vt:lpstr>
      <vt:lpstr>Технологія процесу планування</vt:lpstr>
      <vt:lpstr>Технологія процесу планування</vt:lpstr>
      <vt:lpstr>Вихідні дані для складання плану:</vt:lpstr>
      <vt:lpstr>Інформаційна база планування</vt:lpstr>
      <vt:lpstr>Нормативна база планування</vt:lpstr>
      <vt:lpstr>Системи планів, їх сутнісна та змістовна характеристик</vt:lpstr>
      <vt:lpstr>Види планів за горизонтом планування</vt:lpstr>
      <vt:lpstr>Організація планування на підприємстві</vt:lpstr>
      <vt:lpstr>Організація планування на підприємстві</vt:lpstr>
      <vt:lpstr>Організація планування на підприємстві</vt:lpstr>
      <vt:lpstr>Принципові схеми організації планування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Галина</cp:lastModifiedBy>
  <cp:revision>64</cp:revision>
  <dcterms:created xsi:type="dcterms:W3CDTF">2019-08-10T05:27:55Z</dcterms:created>
  <dcterms:modified xsi:type="dcterms:W3CDTF">2021-10-04T07:41:49Z</dcterms:modified>
</cp:coreProperties>
</file>