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314" r:id="rId4"/>
    <p:sldId id="316" r:id="rId5"/>
    <p:sldId id="317" r:id="rId6"/>
    <p:sldId id="327" r:id="rId7"/>
    <p:sldId id="315" r:id="rId8"/>
    <p:sldId id="258" r:id="rId9"/>
    <p:sldId id="318" r:id="rId10"/>
    <p:sldId id="320" r:id="rId11"/>
    <p:sldId id="321" r:id="rId12"/>
    <p:sldId id="319" r:id="rId13"/>
    <p:sldId id="310" r:id="rId14"/>
    <p:sldId id="322" r:id="rId15"/>
    <p:sldId id="323" r:id="rId16"/>
    <p:sldId id="325" r:id="rId17"/>
    <p:sldId id="326" r:id="rId18"/>
    <p:sldId id="311" r:id="rId19"/>
    <p:sldId id="312" r:id="rId20"/>
    <p:sldId id="313" r:id="rId21"/>
    <p:sldId id="297" r:id="rId22"/>
    <p:sldId id="298" r:id="rId23"/>
    <p:sldId id="296" r:id="rId24"/>
    <p:sldId id="303" r:id="rId25"/>
    <p:sldId id="293" r:id="rId26"/>
    <p:sldId id="294" r:id="rId27"/>
    <p:sldId id="324"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CC"/>
    <a:srgbClr val="00FF99"/>
    <a:srgbClr val="FFCC99"/>
    <a:srgbClr val="FF99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11.01.2023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11.01.2023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11.01.2023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11.01.2023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11.01.2023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11.01.2023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11.01.2023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C99"/>
            </a:gs>
            <a:gs pos="71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11.01.2023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kmu.gov.ua/npas/pro-zatverdzhennia-perelikiv-tovariv-eksport-ta-import-iakykh-pidliahaie-litsenzuvanniu-s1466-27122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guide.diia.gov.ua/view/vydacha-dozvolu-na-reeksport-tovariv-ukrainskoho-pokhodzhennia-816cfd83-8daa-47f2-a6c9-5d5e83a4acab"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guide.diia.gov.ua/view/vydacha-dozvolu-na-reeksport-tovariv-inozemnoho-pokhodzhennia-ad516256-2717-49c8-9a9f-8c34665212b8"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dsecu.gov.ua/"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zakon.rada.gov.ua/laws/show/4495-17#n2693" TargetMode="External"/><Relationship Id="rId2" Type="http://schemas.openxmlformats.org/officeDocument/2006/relationships/hyperlink" Target="https://zakon.rada.gov.ua/laws/show/4495-17#n2692" TargetMode="External"/><Relationship Id="rId1" Type="http://schemas.openxmlformats.org/officeDocument/2006/relationships/slideLayout" Target="../slideLayouts/slideLayout2.xml"/><Relationship Id="rId4" Type="http://schemas.openxmlformats.org/officeDocument/2006/relationships/hyperlink" Target="https://zakon.rada.gov.ua/laws/show/4495-17#n1137"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zakon.rada.gov.ua/laws/show/4495-17#n1137"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zakon.rada.gov.ua/laws/show/2755-17" TargetMode="External"/><Relationship Id="rId2" Type="http://schemas.openxmlformats.org/officeDocument/2006/relationships/hyperlink" Target="https://zakon.rada.gov.ua/laws/show/4495-17#n113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guide.diia.gov.ua/view/oformlennia-ta-vydacha-dozvolu-na-zdiisnennia-eksportuimportu-tovariv-viiskovoho-pryznachennia-abo-podviinoho-vykorystannia-eac90e95-c0e7-4523-9cb1-055340ca8b1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uide.diia.gov.ua/view/vydacha-litsenzii-na-eksport-tovariv-b0cb1b5d-70bf-4392-b005-6b265b9462b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548680"/>
            <a:ext cx="8208912" cy="830997"/>
          </a:xfrm>
          <a:prstGeom prst="rect">
            <a:avLst/>
          </a:prstGeom>
          <a:noFill/>
        </p:spPr>
        <p:txBody>
          <a:bodyPr wrap="square" rtlCol="0">
            <a:spAutoFit/>
          </a:bodyPr>
          <a:lstStyle/>
          <a:p>
            <a:pPr algn="ctr"/>
            <a:r>
              <a:rPr lang="ru-RU" sz="2400" b="1" dirty="0" smtClean="0">
                <a:solidFill>
                  <a:srgbClr val="C00000"/>
                </a:solidFill>
              </a:rPr>
              <a:t>ТЕМА 3: </a:t>
            </a:r>
            <a:r>
              <a:rPr lang="uk-UA" sz="2400" b="1" dirty="0" smtClean="0">
                <a:solidFill>
                  <a:srgbClr val="C00000"/>
                </a:solidFill>
              </a:rPr>
              <a:t>Митні режими експорту та реекспорту</a:t>
            </a:r>
            <a:endParaRPr lang="ru-RU" sz="2400" b="1" dirty="0">
              <a:solidFill>
                <a:srgbClr val="C00000"/>
              </a:solidFill>
            </a:endParaRPr>
          </a:p>
          <a:p>
            <a:pPr algn="ctr"/>
            <a:endParaRPr lang="ru-RU" sz="2400" b="1" dirty="0">
              <a:solidFill>
                <a:srgbClr val="C00000"/>
              </a:solidFill>
            </a:endParaRPr>
          </a:p>
        </p:txBody>
      </p:sp>
      <p:sp>
        <p:nvSpPr>
          <p:cNvPr id="3" name="TextBox 2"/>
          <p:cNvSpPr txBox="1"/>
          <p:nvPr/>
        </p:nvSpPr>
        <p:spPr>
          <a:xfrm>
            <a:off x="152708" y="2805028"/>
            <a:ext cx="8964488" cy="1631216"/>
          </a:xfrm>
          <a:prstGeom prst="rect">
            <a:avLst/>
          </a:prstGeom>
          <a:noFill/>
        </p:spPr>
        <p:txBody>
          <a:bodyPr wrap="square" rtlCol="0">
            <a:spAutoFit/>
          </a:bodyPr>
          <a:lstStyle/>
          <a:p>
            <a:pPr algn="just"/>
            <a:r>
              <a:rPr lang="uk-UA" sz="2000" b="1" dirty="0" smtClean="0">
                <a:solidFill>
                  <a:srgbClr val="7030A0"/>
                </a:solidFill>
              </a:rPr>
              <a:t>1. Умови </a:t>
            </a:r>
            <a:r>
              <a:rPr lang="uk-UA" sz="2000" b="1" dirty="0">
                <a:solidFill>
                  <a:srgbClr val="7030A0"/>
                </a:solidFill>
              </a:rPr>
              <a:t>поміщення товарів у митний режим </a:t>
            </a:r>
            <a:r>
              <a:rPr lang="uk-UA" sz="2000" b="1" dirty="0" smtClean="0">
                <a:solidFill>
                  <a:srgbClr val="7030A0"/>
                </a:solidFill>
              </a:rPr>
              <a:t>експорту </a:t>
            </a:r>
            <a:r>
              <a:rPr lang="uk-UA" sz="2000" b="1" dirty="0">
                <a:solidFill>
                  <a:srgbClr val="7030A0"/>
                </a:solidFill>
              </a:rPr>
              <a:t>та </a:t>
            </a:r>
            <a:r>
              <a:rPr lang="uk-UA" sz="2000" b="1" dirty="0" smtClean="0">
                <a:solidFill>
                  <a:srgbClr val="7030A0"/>
                </a:solidFill>
              </a:rPr>
              <a:t>реекспорту </a:t>
            </a:r>
          </a:p>
          <a:p>
            <a:pPr algn="just"/>
            <a:r>
              <a:rPr lang="uk-UA" sz="2000" b="1" dirty="0" smtClean="0">
                <a:solidFill>
                  <a:srgbClr val="7030A0"/>
                </a:solidFill>
              </a:rPr>
              <a:t>2. </a:t>
            </a:r>
            <a:r>
              <a:rPr lang="uk-UA" sz="2000" b="1" dirty="0">
                <a:solidFill>
                  <a:srgbClr val="7030A0"/>
                </a:solidFill>
              </a:rPr>
              <a:t>Митний статус товарів, поміщених у митний режим експорту та реекспорту </a:t>
            </a:r>
          </a:p>
          <a:p>
            <a:pPr algn="just"/>
            <a:r>
              <a:rPr lang="uk-UA" sz="2000" b="1" dirty="0" smtClean="0">
                <a:solidFill>
                  <a:srgbClr val="7030A0"/>
                </a:solidFill>
              </a:rPr>
              <a:t>3. </a:t>
            </a:r>
            <a:r>
              <a:rPr lang="uk-UA" sz="2000" b="1" dirty="0">
                <a:solidFill>
                  <a:srgbClr val="7030A0"/>
                </a:solidFill>
              </a:rPr>
              <a:t>Окремі положення щодо застосування митного режиму </a:t>
            </a:r>
            <a:r>
              <a:rPr lang="uk-UA" sz="2000" b="1" dirty="0" smtClean="0">
                <a:solidFill>
                  <a:srgbClr val="7030A0"/>
                </a:solidFill>
              </a:rPr>
              <a:t>реекспорту</a:t>
            </a:r>
            <a:endParaRPr lang="ru-RU" sz="2000" b="1" dirty="0">
              <a:solidFill>
                <a:srgbClr val="7030A0"/>
              </a:solidFill>
            </a:endParaRPr>
          </a:p>
          <a:p>
            <a:pPr algn="just"/>
            <a:r>
              <a:rPr lang="uk-UA" sz="2000" b="1" dirty="0" smtClean="0">
                <a:solidFill>
                  <a:srgbClr val="7030A0"/>
                </a:solidFill>
              </a:rPr>
              <a:t>4. Податкові наслідки митних режимів </a:t>
            </a:r>
            <a:r>
              <a:rPr lang="uk-UA" sz="2000" b="1" dirty="0">
                <a:solidFill>
                  <a:srgbClr val="7030A0"/>
                </a:solidFill>
              </a:rPr>
              <a:t>експорту та реекспорту </a:t>
            </a:r>
          </a:p>
          <a:p>
            <a:pPr algn="just"/>
            <a:endParaRPr lang="uk-UA" sz="2000" b="1" dirty="0">
              <a:solidFill>
                <a:schemeClr val="accent6">
                  <a:lumMod val="50000"/>
                </a:schemeClr>
              </a:solidFill>
            </a:endParaRPr>
          </a:p>
        </p:txBody>
      </p:sp>
    </p:spTree>
    <p:extLst>
      <p:ext uri="{BB962C8B-B14F-4D97-AF65-F5344CB8AC3E}">
        <p14:creationId xmlns:p14="http://schemas.microsoft.com/office/powerpoint/2010/main" val="2604924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404664"/>
            <a:ext cx="8496944" cy="430887"/>
          </a:xfrm>
          <a:prstGeom prst="rect">
            <a:avLst/>
          </a:prstGeom>
          <a:noFill/>
        </p:spPr>
        <p:txBody>
          <a:bodyPr wrap="square" rtlCol="0">
            <a:spAutoFit/>
          </a:bodyPr>
          <a:lstStyle/>
          <a:p>
            <a:pPr algn="ctr"/>
            <a:r>
              <a:rPr lang="uk-UA" sz="2200" b="1" dirty="0" smtClean="0">
                <a:solidFill>
                  <a:srgbClr val="C00000"/>
                </a:solidFill>
              </a:rPr>
              <a:t>ЗАБОРОНИ ЕКСПОРТУ </a:t>
            </a:r>
            <a:endParaRPr lang="ru-RU" sz="2200" b="1" dirty="0">
              <a:solidFill>
                <a:srgbClr val="C00000"/>
              </a:solidFill>
            </a:endParaRPr>
          </a:p>
        </p:txBody>
      </p:sp>
      <p:sp>
        <p:nvSpPr>
          <p:cNvPr id="5" name="TextBox 4"/>
          <p:cNvSpPr txBox="1"/>
          <p:nvPr/>
        </p:nvSpPr>
        <p:spPr>
          <a:xfrm>
            <a:off x="251520" y="1150888"/>
            <a:ext cx="8640960" cy="646331"/>
          </a:xfrm>
          <a:prstGeom prst="rect">
            <a:avLst/>
          </a:prstGeom>
          <a:noFill/>
        </p:spPr>
        <p:txBody>
          <a:bodyPr wrap="square" rtlCol="0">
            <a:spAutoFit/>
          </a:bodyPr>
          <a:lstStyle/>
          <a:p>
            <a:pPr algn="just"/>
            <a:r>
              <a:rPr lang="uk-UA" dirty="0" smtClean="0"/>
              <a:t>Постанова КМУ </a:t>
            </a:r>
            <a:r>
              <a:rPr lang="ru-RU" b="1" dirty="0"/>
              <a:t>Про </a:t>
            </a:r>
            <a:r>
              <a:rPr lang="uk-UA" b="1" dirty="0" smtClean="0"/>
              <a:t>заборону вивезення товарів з України на митну територію Російської Федерації </a:t>
            </a:r>
            <a:r>
              <a:rPr lang="uk-UA" dirty="0" smtClean="0"/>
              <a:t>від 27.09.2022 року № 1076</a:t>
            </a:r>
            <a:endParaRPr lang="uk-UA" dirty="0"/>
          </a:p>
        </p:txBody>
      </p:sp>
      <p:sp>
        <p:nvSpPr>
          <p:cNvPr id="6" name="TextBox 5"/>
          <p:cNvSpPr txBox="1"/>
          <p:nvPr/>
        </p:nvSpPr>
        <p:spPr>
          <a:xfrm>
            <a:off x="322557" y="2204864"/>
            <a:ext cx="8568952" cy="1200329"/>
          </a:xfrm>
          <a:prstGeom prst="rect">
            <a:avLst/>
          </a:prstGeom>
          <a:noFill/>
        </p:spPr>
        <p:txBody>
          <a:bodyPr wrap="square" rtlCol="0">
            <a:spAutoFit/>
          </a:bodyPr>
          <a:lstStyle/>
          <a:p>
            <a:pPr algn="just"/>
            <a:r>
              <a:rPr lang="uk-UA" dirty="0" smtClean="0"/>
              <a:t>Постанова КМУ </a:t>
            </a:r>
            <a:r>
              <a:rPr lang="ru-RU" b="1" dirty="0"/>
              <a:t>Про </a:t>
            </a:r>
            <a:r>
              <a:rPr lang="uk-UA" b="1" dirty="0" smtClean="0"/>
              <a:t>внесення зміни у додаток 1 до постанови Кабінету Міністрів України від 29 грудня 2021 р. № 1424 </a:t>
            </a:r>
            <a:r>
              <a:rPr lang="uk-UA" dirty="0" smtClean="0"/>
              <a:t>від 25.11.2022 року – </a:t>
            </a:r>
            <a:r>
              <a:rPr lang="uk-UA" b="1" dirty="0" smtClean="0">
                <a:solidFill>
                  <a:srgbClr val="FF0000"/>
                </a:solidFill>
              </a:rPr>
              <a:t>заборонено експорт деревини паливної у вигляді колод, полін, сучків, хмизу, гілок або в аналогічних формах; тріски або стружки деревини</a:t>
            </a:r>
            <a:endParaRPr lang="uk-UA" b="1" dirty="0">
              <a:solidFill>
                <a:srgbClr val="FF0000"/>
              </a:solidFill>
            </a:endParaRPr>
          </a:p>
        </p:txBody>
      </p:sp>
      <p:sp>
        <p:nvSpPr>
          <p:cNvPr id="7" name="Прямоугольник 6"/>
          <p:cNvSpPr/>
          <p:nvPr/>
        </p:nvSpPr>
        <p:spPr>
          <a:xfrm>
            <a:off x="251520" y="3933056"/>
            <a:ext cx="8712968" cy="2554545"/>
          </a:xfrm>
          <a:prstGeom prst="rect">
            <a:avLst/>
          </a:prstGeom>
        </p:spPr>
        <p:txBody>
          <a:bodyPr wrap="square">
            <a:spAutoFit/>
          </a:bodyPr>
          <a:lstStyle/>
          <a:p>
            <a:pPr algn="just"/>
            <a:r>
              <a:rPr lang="uk-UA" sz="1600" dirty="0"/>
              <a:t>Постанова КМУ від 05.03.2022 № 207 «Про внесення змін у додатки 1 і 5 до Постанови КМУ від 29.12.2021 № 1424</a:t>
            </a:r>
            <a:r>
              <a:rPr lang="uk-UA" sz="1600" dirty="0" smtClean="0"/>
              <a:t>». </a:t>
            </a:r>
          </a:p>
          <a:p>
            <a:pPr algn="just"/>
            <a:r>
              <a:rPr lang="uk-UA" sz="1600" dirty="0"/>
              <a:t>З</a:t>
            </a:r>
            <a:r>
              <a:rPr lang="uk-UA" sz="1600" dirty="0" smtClean="0"/>
              <a:t>аборонено </a:t>
            </a:r>
            <a:r>
              <a:rPr lang="uk-UA" sz="1600" dirty="0"/>
              <a:t>експортувати овес, просо, гречку, цукор, сіль, жито, велику рогату худобу (живу), м’ясо та субпродукти з неї (морожені, розсільні, сушені або копчені). </a:t>
            </a:r>
            <a:endParaRPr lang="uk-UA" sz="1600" dirty="0" smtClean="0"/>
          </a:p>
          <a:p>
            <a:pPr algn="just"/>
            <a:r>
              <a:rPr lang="uk-UA" sz="1600" dirty="0" smtClean="0"/>
              <a:t>Ліцензуванню </a:t>
            </a:r>
            <a:r>
              <a:rPr lang="uk-UA" sz="1600" dirty="0"/>
              <a:t>підлягає експорт низки соціально важливих товарів: пшениці, кукурудзи, м’яса та яєць свійських курей, соняшникової олії. </a:t>
            </a:r>
            <a:endParaRPr lang="uk-UA" sz="1600" dirty="0" smtClean="0"/>
          </a:p>
          <a:p>
            <a:pPr algn="just"/>
            <a:endParaRPr lang="uk-UA" sz="1600" dirty="0" smtClean="0"/>
          </a:p>
          <a:p>
            <a:pPr algn="just"/>
            <a:r>
              <a:rPr lang="uk-UA" sz="1600" dirty="0" smtClean="0"/>
              <a:t>Постановою</a:t>
            </a:r>
            <a:r>
              <a:rPr lang="uk-UA" sz="1600" dirty="0"/>
              <a:t> КМУ від 24.03.2022 № 352 «Про внесення змін у додаток 5 до Постанови КМУ від 29.12.2021 № 1424» було </a:t>
            </a:r>
            <a:r>
              <a:rPr lang="uk-UA" sz="1600" i="1" dirty="0"/>
              <a:t>скасовано ліцензування експорту кукурудзи та соняшникової олії</a:t>
            </a:r>
            <a:r>
              <a:rPr lang="uk-UA" sz="1600" dirty="0"/>
              <a:t>. </a:t>
            </a:r>
            <a:endParaRPr lang="uk-UA" sz="1600" dirty="0" smtClean="0"/>
          </a:p>
          <a:p>
            <a:pPr algn="just"/>
            <a:r>
              <a:rPr lang="uk-UA" sz="1600" dirty="0" smtClean="0"/>
              <a:t>Постановою</a:t>
            </a:r>
            <a:r>
              <a:rPr lang="uk-UA" sz="1600" dirty="0"/>
              <a:t> КМУ від 3.05.2022 № 549 </a:t>
            </a:r>
            <a:r>
              <a:rPr lang="uk-UA" sz="1600" i="1" dirty="0"/>
              <a:t>скасовано заборону на експорт проса і цукру</a:t>
            </a:r>
            <a:r>
              <a:rPr lang="uk-UA" sz="1600" dirty="0"/>
              <a:t>;</a:t>
            </a:r>
            <a:endParaRPr lang="ru-RU" sz="1600" dirty="0"/>
          </a:p>
        </p:txBody>
      </p:sp>
    </p:spTree>
    <p:extLst>
      <p:ext uri="{BB962C8B-B14F-4D97-AF65-F5344CB8AC3E}">
        <p14:creationId xmlns:p14="http://schemas.microsoft.com/office/powerpoint/2010/main" val="4217365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332656"/>
            <a:ext cx="8496944" cy="1200329"/>
          </a:xfrm>
          <a:prstGeom prst="rect">
            <a:avLst/>
          </a:prstGeom>
          <a:noFill/>
        </p:spPr>
        <p:txBody>
          <a:bodyPr wrap="square" rtlCol="0">
            <a:spAutoFit/>
          </a:bodyPr>
          <a:lstStyle/>
          <a:p>
            <a:pPr algn="just"/>
            <a:r>
              <a:rPr lang="uk-UA" b="1" dirty="0" smtClean="0"/>
              <a:t>Про затвердження переліків товарів, експорт та імпорт яких підлягає ліцензуванню, та квот на 2023 рік. Постанова КМУ від 27.12.2022 року № 1466</a:t>
            </a:r>
          </a:p>
          <a:p>
            <a:pPr algn="just"/>
            <a:r>
              <a:rPr lang="en-US" dirty="0">
                <a:hlinkClick r:id="rId2"/>
              </a:rPr>
              <a:t>https://</a:t>
            </a:r>
            <a:r>
              <a:rPr lang="en-US" dirty="0" smtClean="0">
                <a:hlinkClick r:id="rId2"/>
              </a:rPr>
              <a:t>www.kmu.gov.ua/npas/pro-zatverdzhennia-perelikiv-tovariv-eksport-ta-import-iakykh-pidliahaie-litsenzuvanniu-s1466-271222</a:t>
            </a:r>
            <a:r>
              <a:rPr lang="uk-UA" dirty="0" smtClean="0"/>
              <a:t> </a:t>
            </a:r>
            <a:endParaRPr lang="uk-UA" dirty="0"/>
          </a:p>
        </p:txBody>
      </p:sp>
      <p:sp>
        <p:nvSpPr>
          <p:cNvPr id="3" name="TextBox 2"/>
          <p:cNvSpPr txBox="1"/>
          <p:nvPr/>
        </p:nvSpPr>
        <p:spPr>
          <a:xfrm>
            <a:off x="251520" y="1700808"/>
            <a:ext cx="8784976" cy="4524315"/>
          </a:xfrm>
          <a:prstGeom prst="rect">
            <a:avLst/>
          </a:prstGeom>
          <a:noFill/>
        </p:spPr>
        <p:txBody>
          <a:bodyPr wrap="square" rtlCol="0">
            <a:spAutoFit/>
          </a:bodyPr>
          <a:lstStyle/>
          <a:p>
            <a:r>
              <a:rPr lang="uk-UA" b="1" dirty="0" smtClean="0"/>
              <a:t>Додаток 1: </a:t>
            </a:r>
            <a:r>
              <a:rPr lang="uk-UA" dirty="0" smtClean="0"/>
              <a:t>ОБСЯГИ квот </a:t>
            </a:r>
            <a:r>
              <a:rPr lang="uk-UA" dirty="0"/>
              <a:t>товарів, експорт яких підлягає </a:t>
            </a:r>
            <a:r>
              <a:rPr lang="uk-UA" dirty="0" smtClean="0"/>
              <a:t>ліцензуванню</a:t>
            </a:r>
          </a:p>
          <a:p>
            <a:endParaRPr lang="uk-UA" b="1" dirty="0"/>
          </a:p>
          <a:p>
            <a:pPr algn="just"/>
            <a:r>
              <a:rPr lang="uk-UA" b="1" dirty="0" smtClean="0"/>
              <a:t>Додаток 2. </a:t>
            </a:r>
            <a:r>
              <a:rPr lang="uk-UA" dirty="0"/>
              <a:t>ПЕРЕЛІК </a:t>
            </a:r>
            <a:r>
              <a:rPr lang="uk-UA" dirty="0" smtClean="0"/>
              <a:t>контрольованих </a:t>
            </a:r>
            <a:r>
              <a:rPr lang="uk-UA" dirty="0"/>
              <a:t>речовин (</a:t>
            </a:r>
            <a:r>
              <a:rPr lang="uk-UA" dirty="0" err="1"/>
              <a:t>озоноруйнівних</a:t>
            </a:r>
            <a:r>
              <a:rPr lang="uk-UA" dirty="0"/>
              <a:t> речовин та </a:t>
            </a:r>
            <a:r>
              <a:rPr lang="uk-UA" dirty="0" err="1"/>
              <a:t>фторованих</a:t>
            </a:r>
            <a:r>
              <a:rPr lang="uk-UA" dirty="0"/>
              <a:t> парникових газів), експорт та імпорт яких підлягає </a:t>
            </a:r>
            <a:r>
              <a:rPr lang="uk-UA" dirty="0" smtClean="0"/>
              <a:t>ліцензуванню</a:t>
            </a:r>
          </a:p>
          <a:p>
            <a:pPr algn="just"/>
            <a:endParaRPr lang="uk-UA" b="1" dirty="0"/>
          </a:p>
          <a:p>
            <a:pPr algn="just"/>
            <a:r>
              <a:rPr lang="uk-UA" b="1" dirty="0" smtClean="0"/>
              <a:t>Додаток 3. </a:t>
            </a:r>
            <a:r>
              <a:rPr lang="uk-UA" dirty="0" smtClean="0"/>
              <a:t>ПЕРЕЛІК товарів </a:t>
            </a:r>
            <a:r>
              <a:rPr lang="uk-UA" dirty="0"/>
              <a:t>та обладнання, що можуть містити контрольовані речовини (</a:t>
            </a:r>
            <a:r>
              <a:rPr lang="uk-UA" dirty="0" err="1"/>
              <a:t>озоноруйнівні</a:t>
            </a:r>
            <a:r>
              <a:rPr lang="uk-UA" dirty="0"/>
              <a:t> речовини та </a:t>
            </a:r>
            <a:r>
              <a:rPr lang="uk-UA" dirty="0" err="1"/>
              <a:t>фторовані</a:t>
            </a:r>
            <a:r>
              <a:rPr lang="uk-UA" dirty="0"/>
              <a:t> парникові гази), експорт та імпорт яких підлягає ліцензуванню (крім товарів та обладнання, що перевозяться у контейнерах з особистими речами</a:t>
            </a:r>
            <a:r>
              <a:rPr lang="uk-UA" dirty="0" smtClean="0"/>
              <a:t>)</a:t>
            </a:r>
          </a:p>
          <a:p>
            <a:pPr algn="just"/>
            <a:endParaRPr lang="uk-UA" b="1" dirty="0"/>
          </a:p>
          <a:p>
            <a:pPr algn="just"/>
            <a:r>
              <a:rPr lang="uk-UA" b="1" dirty="0" smtClean="0"/>
              <a:t>Додаток 4. </a:t>
            </a:r>
            <a:r>
              <a:rPr lang="uk-UA" dirty="0" smtClean="0"/>
              <a:t>ПЕРЕЛІК товарів</a:t>
            </a:r>
            <a:r>
              <a:rPr lang="uk-UA" dirty="0"/>
              <a:t>, імпорт яких з Республіки Північна Македонія підлягає ліцензуванню в рамках тарифної квоти відповідно до положень </a:t>
            </a:r>
            <a:br>
              <a:rPr lang="uk-UA" dirty="0"/>
            </a:br>
            <a:r>
              <a:rPr lang="uk-UA" dirty="0"/>
              <a:t>Угоди про вільну торгівлю між Україною та Республікою Македонія від 18 січня 2001 </a:t>
            </a:r>
            <a:r>
              <a:rPr lang="uk-UA" dirty="0" smtClean="0"/>
              <a:t>року</a:t>
            </a:r>
          </a:p>
          <a:p>
            <a:pPr algn="just"/>
            <a:endParaRPr lang="uk-UA" dirty="0"/>
          </a:p>
          <a:p>
            <a:pPr algn="just"/>
            <a:r>
              <a:rPr lang="uk-UA" b="1" dirty="0" smtClean="0"/>
              <a:t>Додаток 5. </a:t>
            </a:r>
            <a:r>
              <a:rPr lang="uk-UA" dirty="0" smtClean="0"/>
              <a:t>ПЕРЕЛІК товарів</a:t>
            </a:r>
            <a:r>
              <a:rPr lang="uk-UA" dirty="0"/>
              <a:t>, експорт яких підлягає </a:t>
            </a:r>
            <a:r>
              <a:rPr lang="uk-UA" dirty="0" smtClean="0"/>
              <a:t>ліцензуванню</a:t>
            </a:r>
            <a:endParaRPr lang="ru-RU" b="1" dirty="0"/>
          </a:p>
        </p:txBody>
      </p:sp>
    </p:spTree>
    <p:extLst>
      <p:ext uri="{BB962C8B-B14F-4D97-AF65-F5344CB8AC3E}">
        <p14:creationId xmlns:p14="http://schemas.microsoft.com/office/powerpoint/2010/main" val="1303743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70044" y="1340768"/>
            <a:ext cx="8424936" cy="2092881"/>
          </a:xfrm>
          <a:prstGeom prst="rect">
            <a:avLst/>
          </a:prstGeom>
        </p:spPr>
        <p:txBody>
          <a:bodyPr wrap="square">
            <a:spAutoFit/>
          </a:bodyPr>
          <a:lstStyle/>
          <a:p>
            <a:pPr algn="ctr"/>
            <a:r>
              <a:rPr lang="uk-UA" sz="2200" b="1" dirty="0" smtClean="0">
                <a:solidFill>
                  <a:srgbClr val="0000FF"/>
                </a:solidFill>
              </a:rPr>
              <a:t>Митний статус </a:t>
            </a:r>
          </a:p>
          <a:p>
            <a:pPr indent="457200" algn="just"/>
            <a:endParaRPr lang="uk-UA" dirty="0"/>
          </a:p>
          <a:p>
            <a:pPr indent="457200" algn="just"/>
            <a:r>
              <a:rPr lang="uk-UA" dirty="0" smtClean="0"/>
              <a:t>Товари, поміщені у митний режим експорту, втрачають статус українських товарів з моменту їх фактичного вивезення за межі митної території України.</a:t>
            </a:r>
          </a:p>
          <a:p>
            <a:pPr indent="457200" algn="just"/>
            <a:endParaRPr lang="uk-UA" dirty="0"/>
          </a:p>
          <a:p>
            <a:pPr indent="457200" algn="just"/>
            <a:r>
              <a:rPr lang="uk-UA" dirty="0" smtClean="0"/>
              <a:t>Товари, що знаходяться за межами митної території України, втрачають статус українських товарів з моменту поміщення їх у митний режим експорт</a:t>
            </a:r>
            <a:endParaRPr lang="uk-UA" dirty="0"/>
          </a:p>
        </p:txBody>
      </p:sp>
    </p:spTree>
    <p:extLst>
      <p:ext uri="{BB962C8B-B14F-4D97-AF65-F5344CB8AC3E}">
        <p14:creationId xmlns:p14="http://schemas.microsoft.com/office/powerpoint/2010/main" val="2222205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420888"/>
            <a:ext cx="7992888" cy="1600438"/>
          </a:xfrm>
          <a:prstGeom prst="rect">
            <a:avLst/>
          </a:prstGeom>
        </p:spPr>
        <p:txBody>
          <a:bodyPr wrap="square">
            <a:spAutoFit/>
          </a:bodyPr>
          <a:lstStyle/>
          <a:p>
            <a:pPr algn="ctr"/>
            <a:r>
              <a:rPr lang="uk-UA" sz="2600" b="1" dirty="0" smtClean="0">
                <a:solidFill>
                  <a:srgbClr val="7030A0"/>
                </a:solidFill>
              </a:rPr>
              <a:t>Реекспорт </a:t>
            </a:r>
            <a:r>
              <a:rPr lang="uk-UA" b="1" dirty="0" smtClean="0">
                <a:solidFill>
                  <a:srgbClr val="7030A0"/>
                </a:solidFill>
              </a:rPr>
              <a:t>- це митний режим, відповідно до якого товари, що були раніше ввезені на митну територію України або на територію вільної митної зони, вивозяться за межі митної території України без сплати вивізного мита та без застосування заходів нетарифного регулювання зовнішньоекономічної діяльності.</a:t>
            </a:r>
            <a:endParaRPr lang="uk-UA" b="1" dirty="0">
              <a:solidFill>
                <a:srgbClr val="7030A0"/>
              </a:solidFill>
            </a:endParaRPr>
          </a:p>
        </p:txBody>
      </p:sp>
    </p:spTree>
    <p:extLst>
      <p:ext uri="{BB962C8B-B14F-4D97-AF65-F5344CB8AC3E}">
        <p14:creationId xmlns:p14="http://schemas.microsoft.com/office/powerpoint/2010/main" val="106218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404664"/>
            <a:ext cx="8280920" cy="2031325"/>
          </a:xfrm>
          <a:prstGeom prst="rect">
            <a:avLst/>
          </a:prstGeom>
          <a:noFill/>
        </p:spPr>
        <p:txBody>
          <a:bodyPr wrap="square" rtlCol="0">
            <a:spAutoFit/>
          </a:bodyPr>
          <a:lstStyle/>
          <a:p>
            <a:pPr algn="just"/>
            <a:r>
              <a:rPr lang="uk-UA" dirty="0" smtClean="0"/>
              <a:t>Наказ Міністерства економіки </a:t>
            </a:r>
            <a:r>
              <a:rPr lang="ru-RU" b="1" dirty="0"/>
              <a:t>Про </a:t>
            </a:r>
            <a:r>
              <a:rPr lang="uk-UA" b="1" dirty="0" smtClean="0"/>
              <a:t>оприлюднення Переліку товарів іноземного походження, реекспорт яких з митної території України потребує надання митним органам дозволу Міністерства економічного розвитку і торгівлі України, і Переліку товарів українського походження, на які законодавством установлені ставки вивізного (експортного) мита та реекспорт яких з митних територій іноземних країн потребує дозволу Міністерства економічного розвитку і торгівлі</a:t>
            </a:r>
            <a:r>
              <a:rPr lang="ru-RU" b="1" dirty="0" smtClean="0"/>
              <a:t> </a:t>
            </a:r>
            <a:r>
              <a:rPr lang="uk-UA" b="1" dirty="0" smtClean="0"/>
              <a:t>України </a:t>
            </a:r>
            <a:r>
              <a:rPr lang="uk-UA" dirty="0" smtClean="0"/>
              <a:t>від 18.03.2009 року № 222</a:t>
            </a:r>
            <a:endParaRPr lang="uk-UA" dirty="0"/>
          </a:p>
        </p:txBody>
      </p:sp>
      <p:sp>
        <p:nvSpPr>
          <p:cNvPr id="6" name="TextBox 5"/>
          <p:cNvSpPr txBox="1"/>
          <p:nvPr/>
        </p:nvSpPr>
        <p:spPr>
          <a:xfrm>
            <a:off x="323528" y="3068960"/>
            <a:ext cx="8208912" cy="1200329"/>
          </a:xfrm>
          <a:prstGeom prst="rect">
            <a:avLst/>
          </a:prstGeom>
          <a:noFill/>
        </p:spPr>
        <p:txBody>
          <a:bodyPr wrap="square" rtlCol="0">
            <a:spAutoFit/>
          </a:bodyPr>
          <a:lstStyle/>
          <a:p>
            <a:pPr algn="just"/>
            <a:r>
              <a:rPr lang="uk-UA" dirty="0" smtClean="0"/>
              <a:t>Постанова КМУ </a:t>
            </a:r>
            <a:r>
              <a:rPr lang="ru-RU" b="1" dirty="0"/>
              <a:t>Про </a:t>
            </a:r>
            <a:r>
              <a:rPr lang="uk-UA" b="1" dirty="0" smtClean="0"/>
              <a:t>припинення дії Протоколу між Урядом України та Урядом Російської Федерації по реалізації Угоди про реекспорт товарів та порядок видачі дозволу на реекспорт від 15 квітня 1994 року в двосторонніх відносинах між Україною та Російською Федерацією </a:t>
            </a:r>
            <a:r>
              <a:rPr lang="uk-UA" dirty="0" smtClean="0"/>
              <a:t>від 14.10.2022 року № 1158</a:t>
            </a:r>
            <a:endParaRPr lang="uk-UA" dirty="0"/>
          </a:p>
        </p:txBody>
      </p:sp>
      <p:sp>
        <p:nvSpPr>
          <p:cNvPr id="7" name="TextBox 6"/>
          <p:cNvSpPr txBox="1"/>
          <p:nvPr/>
        </p:nvSpPr>
        <p:spPr>
          <a:xfrm>
            <a:off x="467544" y="4869160"/>
            <a:ext cx="7992888" cy="369332"/>
          </a:xfrm>
          <a:prstGeom prst="rect">
            <a:avLst/>
          </a:prstGeom>
          <a:noFill/>
        </p:spPr>
        <p:txBody>
          <a:bodyPr wrap="square" rtlCol="0">
            <a:spAutoFit/>
          </a:bodyPr>
          <a:lstStyle/>
          <a:p>
            <a:r>
              <a:rPr lang="uk-UA" dirty="0" smtClean="0"/>
              <a:t>Постанова КМУ </a:t>
            </a:r>
            <a:r>
              <a:rPr lang="uk-UA" b="1" dirty="0" smtClean="0"/>
              <a:t>Деякі питання реекспорту товарів </a:t>
            </a:r>
            <a:r>
              <a:rPr lang="uk-UA" dirty="0" smtClean="0"/>
              <a:t>від </a:t>
            </a:r>
            <a:r>
              <a:rPr lang="ru-RU" dirty="0" smtClean="0"/>
              <a:t>06.08.2003 року № 1211</a:t>
            </a:r>
            <a:endParaRPr lang="ru-RU" dirty="0"/>
          </a:p>
        </p:txBody>
      </p:sp>
    </p:spTree>
    <p:extLst>
      <p:ext uri="{BB962C8B-B14F-4D97-AF65-F5344CB8AC3E}">
        <p14:creationId xmlns:p14="http://schemas.microsoft.com/office/powerpoint/2010/main" val="3361670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19998"/>
            <a:ext cx="8424936" cy="369332"/>
          </a:xfrm>
          <a:prstGeom prst="rect">
            <a:avLst/>
          </a:prstGeom>
        </p:spPr>
        <p:txBody>
          <a:bodyPr wrap="square">
            <a:spAutoFit/>
          </a:bodyPr>
          <a:lstStyle/>
          <a:p>
            <a:pPr algn="ctr"/>
            <a:r>
              <a:rPr lang="uk-UA" b="1" dirty="0" err="1" smtClean="0">
                <a:solidFill>
                  <a:srgbClr val="0033CC"/>
                </a:solidFill>
              </a:rPr>
              <a:t>Фітосанітарний</a:t>
            </a:r>
            <a:r>
              <a:rPr lang="uk-UA" b="1" dirty="0" smtClean="0">
                <a:solidFill>
                  <a:srgbClr val="0033CC"/>
                </a:solidFill>
              </a:rPr>
              <a:t> сертифікат/</a:t>
            </a:r>
            <a:r>
              <a:rPr lang="uk-UA" b="1" dirty="0" err="1" smtClean="0">
                <a:solidFill>
                  <a:srgbClr val="0033CC"/>
                </a:solidFill>
              </a:rPr>
              <a:t>фітосанітарний</a:t>
            </a:r>
            <a:r>
              <a:rPr lang="uk-UA" b="1" dirty="0" smtClean="0">
                <a:solidFill>
                  <a:srgbClr val="0033CC"/>
                </a:solidFill>
              </a:rPr>
              <a:t> сертифікат на реекспорт партії вантажу</a:t>
            </a:r>
            <a:endParaRPr lang="uk-UA" b="1" dirty="0">
              <a:solidFill>
                <a:srgbClr val="0033CC"/>
              </a:solidFill>
            </a:endParaRPr>
          </a:p>
        </p:txBody>
      </p:sp>
      <p:sp>
        <p:nvSpPr>
          <p:cNvPr id="3" name="Прямоугольник 2"/>
          <p:cNvSpPr/>
          <p:nvPr/>
        </p:nvSpPr>
        <p:spPr>
          <a:xfrm>
            <a:off x="184708" y="764704"/>
            <a:ext cx="8856984" cy="1138773"/>
          </a:xfrm>
          <a:prstGeom prst="rect">
            <a:avLst/>
          </a:prstGeom>
        </p:spPr>
        <p:txBody>
          <a:bodyPr wrap="square">
            <a:spAutoFit/>
          </a:bodyPr>
          <a:lstStyle/>
          <a:p>
            <a:pPr algn="just"/>
            <a:r>
              <a:rPr lang="uk-UA" sz="1700" b="1" dirty="0" smtClean="0"/>
              <a:t>На період воєнного стану</a:t>
            </a:r>
            <a:r>
              <a:rPr lang="uk-UA" sz="1700" dirty="0" smtClean="0"/>
              <a:t> та протягом 90 днів з дня його припинення або скасування </a:t>
            </a:r>
            <a:r>
              <a:rPr lang="uk-UA" sz="1700" dirty="0" err="1" smtClean="0"/>
              <a:t>фітосанітарні</a:t>
            </a:r>
            <a:r>
              <a:rPr lang="uk-UA" sz="1700" dirty="0" smtClean="0"/>
              <a:t> заходи та процедури, здійснюються з урахуванням  особливостей, встановлених постановою КМУ від 01 квітня 2022 р. № 398 </a:t>
            </a:r>
            <a:r>
              <a:rPr lang="uk-UA" sz="1700" b="1" dirty="0" smtClean="0"/>
              <a:t>Деякі питання здійснення </a:t>
            </a:r>
            <a:r>
              <a:rPr lang="uk-UA" sz="1700" b="1" dirty="0" err="1" smtClean="0"/>
              <a:t>фітосанітарних</a:t>
            </a:r>
            <a:r>
              <a:rPr lang="uk-UA" sz="1700" b="1" dirty="0" smtClean="0"/>
              <a:t> заходів та процедур в умовах воєнного стану</a:t>
            </a:r>
            <a:endParaRPr lang="uk-UA" sz="1700" dirty="0"/>
          </a:p>
        </p:txBody>
      </p:sp>
      <p:sp>
        <p:nvSpPr>
          <p:cNvPr id="4" name="Прямоугольник 3"/>
          <p:cNvSpPr/>
          <p:nvPr/>
        </p:nvSpPr>
        <p:spPr>
          <a:xfrm>
            <a:off x="156689" y="1988840"/>
            <a:ext cx="8735789" cy="2308324"/>
          </a:xfrm>
          <a:prstGeom prst="rect">
            <a:avLst/>
          </a:prstGeom>
        </p:spPr>
        <p:txBody>
          <a:bodyPr wrap="square">
            <a:spAutoFit/>
          </a:bodyPr>
          <a:lstStyle/>
          <a:p>
            <a:pPr indent="457200" algn="just"/>
            <a:r>
              <a:rPr lang="uk-UA" dirty="0" err="1" smtClean="0"/>
              <a:t>Фітосанітарний</a:t>
            </a:r>
            <a:r>
              <a:rPr lang="uk-UA" dirty="0" smtClean="0"/>
              <a:t> сертифікат або </a:t>
            </a:r>
            <a:r>
              <a:rPr lang="uk-UA" dirty="0" err="1" smtClean="0"/>
              <a:t>фітосанітарний</a:t>
            </a:r>
            <a:r>
              <a:rPr lang="uk-UA" dirty="0" smtClean="0"/>
              <a:t> сертифікат на реекспорт видається державним </a:t>
            </a:r>
            <a:r>
              <a:rPr lang="uk-UA" dirty="0" err="1" smtClean="0"/>
              <a:t>фітосанітарним</a:t>
            </a:r>
            <a:r>
              <a:rPr lang="uk-UA" dirty="0" smtClean="0"/>
              <a:t> інспектором не раніше, ніж за 14 діб до дати переміщення об’єктів регулювання на підставі проведених </a:t>
            </a:r>
            <a:r>
              <a:rPr lang="uk-UA" dirty="0" err="1" smtClean="0"/>
              <a:t>фітосанітарних</a:t>
            </a:r>
            <a:r>
              <a:rPr lang="uk-UA" dirty="0" smtClean="0"/>
              <a:t> процедур. </a:t>
            </a:r>
          </a:p>
          <a:p>
            <a:pPr indent="457200" algn="just"/>
            <a:endParaRPr lang="uk-UA" dirty="0"/>
          </a:p>
          <a:p>
            <a:pPr indent="457200" algn="just"/>
            <a:r>
              <a:rPr lang="uk-UA" dirty="0" smtClean="0"/>
              <a:t>Державний </a:t>
            </a:r>
            <a:r>
              <a:rPr lang="uk-UA" dirty="0" err="1" smtClean="0"/>
              <a:t>фітосанітарний</a:t>
            </a:r>
            <a:r>
              <a:rPr lang="uk-UA" dirty="0" smtClean="0"/>
              <a:t> інспектор зобов’язаний видати заявнику </a:t>
            </a:r>
            <a:r>
              <a:rPr lang="uk-UA" dirty="0" err="1" smtClean="0"/>
              <a:t>фітосанітарний</a:t>
            </a:r>
            <a:r>
              <a:rPr lang="uk-UA" dirty="0" smtClean="0"/>
              <a:t> сертифікат або </a:t>
            </a:r>
            <a:r>
              <a:rPr lang="uk-UA" dirty="0" err="1" smtClean="0"/>
              <a:t>фітосанітарний</a:t>
            </a:r>
            <a:r>
              <a:rPr lang="uk-UA" dirty="0" smtClean="0"/>
              <a:t> сертифікат на реекспорт чи прийняти рішення про відмову в його видачі </a:t>
            </a:r>
            <a:r>
              <a:rPr lang="uk-UA" b="1" dirty="0" smtClean="0">
                <a:solidFill>
                  <a:srgbClr val="00B050"/>
                </a:solidFill>
              </a:rPr>
              <a:t>протягом 8 робочих годин після отримання ним висновку </a:t>
            </a:r>
            <a:r>
              <a:rPr lang="uk-UA" b="1" dirty="0" err="1" smtClean="0">
                <a:solidFill>
                  <a:srgbClr val="00B050"/>
                </a:solidFill>
              </a:rPr>
              <a:t>фітосанітарної</a:t>
            </a:r>
            <a:r>
              <a:rPr lang="uk-UA" b="1" dirty="0" smtClean="0">
                <a:solidFill>
                  <a:srgbClr val="00B050"/>
                </a:solidFill>
              </a:rPr>
              <a:t> експертизи (аналізів).</a:t>
            </a:r>
            <a:endParaRPr lang="uk-UA" b="1" dirty="0">
              <a:solidFill>
                <a:srgbClr val="00B050"/>
              </a:solidFill>
            </a:endParaRPr>
          </a:p>
        </p:txBody>
      </p:sp>
      <p:sp>
        <p:nvSpPr>
          <p:cNvPr id="5" name="TextBox 4"/>
          <p:cNvSpPr txBox="1"/>
          <p:nvPr/>
        </p:nvSpPr>
        <p:spPr>
          <a:xfrm>
            <a:off x="251520" y="4437112"/>
            <a:ext cx="8640958" cy="1754326"/>
          </a:xfrm>
          <a:prstGeom prst="rect">
            <a:avLst/>
          </a:prstGeom>
          <a:noFill/>
        </p:spPr>
        <p:txBody>
          <a:bodyPr wrap="square" rtlCol="0">
            <a:spAutoFit/>
          </a:bodyPr>
          <a:lstStyle/>
          <a:p>
            <a:r>
              <a:rPr lang="uk-UA" b="1" dirty="0" smtClean="0">
                <a:solidFill>
                  <a:srgbClr val="C00000"/>
                </a:solidFill>
              </a:rPr>
              <a:t>Адміністративний збір 45,30 </a:t>
            </a:r>
            <a:r>
              <a:rPr lang="uk-UA" b="1" dirty="0" err="1" smtClean="0">
                <a:solidFill>
                  <a:srgbClr val="C00000"/>
                </a:solidFill>
              </a:rPr>
              <a:t>UAH</a:t>
            </a:r>
            <a:endParaRPr lang="uk-UA" b="1" dirty="0" smtClean="0">
              <a:solidFill>
                <a:srgbClr val="C00000"/>
              </a:solidFill>
            </a:endParaRPr>
          </a:p>
          <a:p>
            <a:endParaRPr lang="uk-UA" dirty="0"/>
          </a:p>
          <a:p>
            <a:pPr algn="just"/>
            <a:r>
              <a:rPr lang="uk-UA" dirty="0" smtClean="0"/>
              <a:t>Постанова КМУ </a:t>
            </a:r>
            <a:r>
              <a:rPr lang="ru-RU" b="1" dirty="0"/>
              <a:t>Про </a:t>
            </a:r>
            <a:r>
              <a:rPr lang="uk-UA" b="1" dirty="0" smtClean="0"/>
              <a:t>затвердження переліку платних адміністративних послуг, які надаються Державною службою з питань безпечності харчових продуктів та захисту споживачів, органами та установами, що належать до сфери її управління, і розміру плати за їх надання </a:t>
            </a:r>
            <a:r>
              <a:rPr lang="uk-UA" dirty="0" smtClean="0"/>
              <a:t>від 09.06.2011 року № 641. </a:t>
            </a:r>
            <a:endParaRPr lang="uk-UA" dirty="0"/>
          </a:p>
        </p:txBody>
      </p:sp>
    </p:spTree>
    <p:extLst>
      <p:ext uri="{BB962C8B-B14F-4D97-AF65-F5344CB8AC3E}">
        <p14:creationId xmlns:p14="http://schemas.microsoft.com/office/powerpoint/2010/main" val="8756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712968" cy="1384995"/>
          </a:xfrm>
          <a:prstGeom prst="rect">
            <a:avLst/>
          </a:prstGeom>
        </p:spPr>
        <p:txBody>
          <a:bodyPr wrap="square">
            <a:spAutoFit/>
          </a:bodyPr>
          <a:lstStyle/>
          <a:p>
            <a:pPr algn="ctr"/>
            <a:r>
              <a:rPr lang="uk-UA" b="1" dirty="0" smtClean="0">
                <a:solidFill>
                  <a:srgbClr val="00B050"/>
                </a:solidFill>
              </a:rPr>
              <a:t>Дозвіл на реекспорт товарів українського походження</a:t>
            </a:r>
          </a:p>
          <a:p>
            <a:pPr algn="ctr"/>
            <a:endParaRPr lang="uk-UA" b="1" dirty="0">
              <a:solidFill>
                <a:srgbClr val="00B050"/>
              </a:solidFill>
            </a:endParaRPr>
          </a:p>
          <a:p>
            <a:pPr algn="ctr"/>
            <a:r>
              <a:rPr lang="en-US" sz="1500" b="1" dirty="0">
                <a:solidFill>
                  <a:srgbClr val="00B050"/>
                </a:solidFill>
                <a:hlinkClick r:id="rId2"/>
              </a:rPr>
              <a:t>https://</a:t>
            </a:r>
            <a:r>
              <a:rPr lang="en-US" sz="1500" b="1" dirty="0" smtClean="0">
                <a:solidFill>
                  <a:srgbClr val="00B050"/>
                </a:solidFill>
                <a:hlinkClick r:id="rId2"/>
              </a:rPr>
              <a:t>guide.diia.gov.ua/view/vydacha-dozvolu-na-reeksport-tovariv-ukrainskoho-pokhodzhennia-816cfd83-8daa-47f2-a6c9-5d5e83a4acab</a:t>
            </a:r>
            <a:endParaRPr lang="uk-UA" sz="1500" b="1" dirty="0" smtClean="0">
              <a:solidFill>
                <a:srgbClr val="00B050"/>
              </a:solidFill>
            </a:endParaRPr>
          </a:p>
          <a:p>
            <a:pPr algn="ctr"/>
            <a:endParaRPr lang="uk-UA" b="1" dirty="0">
              <a:solidFill>
                <a:srgbClr val="00B050"/>
              </a:solidFill>
            </a:endParaRPr>
          </a:p>
        </p:txBody>
      </p:sp>
      <p:sp>
        <p:nvSpPr>
          <p:cNvPr id="3" name="Прямоугольник 2"/>
          <p:cNvSpPr/>
          <p:nvPr/>
        </p:nvSpPr>
        <p:spPr>
          <a:xfrm>
            <a:off x="359532" y="2060848"/>
            <a:ext cx="8496944" cy="646331"/>
          </a:xfrm>
          <a:prstGeom prst="rect">
            <a:avLst/>
          </a:prstGeom>
        </p:spPr>
        <p:txBody>
          <a:bodyPr wrap="square">
            <a:spAutoFit/>
          </a:bodyPr>
          <a:lstStyle/>
          <a:p>
            <a:pPr algn="just"/>
            <a:r>
              <a:rPr lang="uk-UA" dirty="0" smtClean="0"/>
              <a:t>Відшкодовується сума вивізного (експортного) мита, за умови наявності у чинному міжнародному договорі зазначеної правової норми щодо відшкодування</a:t>
            </a:r>
            <a:endParaRPr lang="uk-UA" dirty="0"/>
          </a:p>
        </p:txBody>
      </p:sp>
      <p:sp>
        <p:nvSpPr>
          <p:cNvPr id="4" name="TextBox 3"/>
          <p:cNvSpPr txBox="1"/>
          <p:nvPr/>
        </p:nvSpPr>
        <p:spPr>
          <a:xfrm>
            <a:off x="467544" y="3140968"/>
            <a:ext cx="7848872" cy="369332"/>
          </a:xfrm>
          <a:prstGeom prst="rect">
            <a:avLst/>
          </a:prstGeom>
          <a:noFill/>
        </p:spPr>
        <p:txBody>
          <a:bodyPr wrap="square" rtlCol="0">
            <a:spAutoFit/>
          </a:bodyPr>
          <a:lstStyle/>
          <a:p>
            <a:r>
              <a:rPr lang="uk-UA" b="1" dirty="0" smtClean="0">
                <a:solidFill>
                  <a:srgbClr val="0033CC"/>
                </a:solidFill>
              </a:rPr>
              <a:t>Дозвіл видається протягом 15 робочих днів </a:t>
            </a:r>
            <a:endParaRPr lang="ru-RU" b="1" dirty="0">
              <a:solidFill>
                <a:srgbClr val="0033CC"/>
              </a:solidFill>
            </a:endParaRPr>
          </a:p>
        </p:txBody>
      </p:sp>
    </p:spTree>
    <p:extLst>
      <p:ext uri="{BB962C8B-B14F-4D97-AF65-F5344CB8AC3E}">
        <p14:creationId xmlns:p14="http://schemas.microsoft.com/office/powerpoint/2010/main" val="517241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620688"/>
            <a:ext cx="8712968" cy="1169551"/>
          </a:xfrm>
          <a:prstGeom prst="rect">
            <a:avLst/>
          </a:prstGeom>
        </p:spPr>
        <p:txBody>
          <a:bodyPr wrap="square">
            <a:spAutoFit/>
          </a:bodyPr>
          <a:lstStyle/>
          <a:p>
            <a:pPr algn="ctr"/>
            <a:r>
              <a:rPr lang="uk-UA" sz="2200" b="1" dirty="0" smtClean="0">
                <a:solidFill>
                  <a:srgbClr val="00B050"/>
                </a:solidFill>
              </a:rPr>
              <a:t>Дозвіл на реекспорт товарів іноземного походження</a:t>
            </a:r>
          </a:p>
          <a:p>
            <a:pPr algn="ctr"/>
            <a:endParaRPr lang="uk-UA" b="1" dirty="0">
              <a:solidFill>
                <a:srgbClr val="00B050"/>
              </a:solidFill>
            </a:endParaRPr>
          </a:p>
          <a:p>
            <a:pPr algn="ctr"/>
            <a:r>
              <a:rPr lang="en-US" sz="1500" b="1" dirty="0">
                <a:solidFill>
                  <a:srgbClr val="00B050"/>
                </a:solidFill>
                <a:hlinkClick r:id="rId2"/>
              </a:rPr>
              <a:t>https://</a:t>
            </a:r>
            <a:r>
              <a:rPr lang="en-US" sz="1500" b="1" dirty="0" smtClean="0">
                <a:solidFill>
                  <a:srgbClr val="00B050"/>
                </a:solidFill>
                <a:hlinkClick r:id="rId2"/>
              </a:rPr>
              <a:t>guide.diia.gov.ua/view/vydacha-dozvolu-na-reeksport-tovariv-inozemnoho-pokhodzhennia-ad516256-2717-49c8-9a9f-8c34665212b8</a:t>
            </a:r>
            <a:r>
              <a:rPr lang="uk-UA" sz="1500" b="1" dirty="0" smtClean="0">
                <a:solidFill>
                  <a:srgbClr val="00B050"/>
                </a:solidFill>
              </a:rPr>
              <a:t> </a:t>
            </a:r>
            <a:endParaRPr lang="uk-UA" sz="1500" b="1" dirty="0">
              <a:solidFill>
                <a:srgbClr val="00B050"/>
              </a:solidFill>
            </a:endParaRPr>
          </a:p>
        </p:txBody>
      </p:sp>
      <p:sp>
        <p:nvSpPr>
          <p:cNvPr id="3" name="TextBox 2"/>
          <p:cNvSpPr txBox="1"/>
          <p:nvPr/>
        </p:nvSpPr>
        <p:spPr>
          <a:xfrm>
            <a:off x="478082" y="2996952"/>
            <a:ext cx="8352928" cy="369332"/>
          </a:xfrm>
          <a:prstGeom prst="rect">
            <a:avLst/>
          </a:prstGeom>
          <a:noFill/>
        </p:spPr>
        <p:txBody>
          <a:bodyPr wrap="square" rtlCol="0">
            <a:spAutoFit/>
          </a:bodyPr>
          <a:lstStyle/>
          <a:p>
            <a:r>
              <a:rPr lang="uk-UA" b="1" dirty="0" smtClean="0">
                <a:solidFill>
                  <a:srgbClr val="7030A0"/>
                </a:solidFill>
              </a:rPr>
              <a:t>Дозвіл видається безоплатно протягом 15 робочих днів після подачі заяви  </a:t>
            </a:r>
            <a:endParaRPr lang="ru-RU" b="1" dirty="0">
              <a:solidFill>
                <a:srgbClr val="7030A0"/>
              </a:solidFill>
            </a:endParaRPr>
          </a:p>
        </p:txBody>
      </p:sp>
    </p:spTree>
    <p:extLst>
      <p:ext uri="{BB962C8B-B14F-4D97-AF65-F5344CB8AC3E}">
        <p14:creationId xmlns:p14="http://schemas.microsoft.com/office/powerpoint/2010/main" val="517241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404664"/>
            <a:ext cx="8784976" cy="6186309"/>
          </a:xfrm>
          <a:prstGeom prst="rect">
            <a:avLst/>
          </a:prstGeom>
        </p:spPr>
        <p:txBody>
          <a:bodyPr wrap="square">
            <a:spAutoFit/>
          </a:bodyPr>
          <a:lstStyle/>
          <a:p>
            <a:pPr algn="ctr"/>
            <a:r>
              <a:rPr lang="uk-UA" b="1" dirty="0" smtClean="0">
                <a:solidFill>
                  <a:srgbClr val="0000FF"/>
                </a:solidFill>
              </a:rPr>
              <a:t>Митний режим реекспорту може бути застосований до товарів, які при ввезенні на митну територію України мали статус іноземних та:</a:t>
            </a:r>
          </a:p>
          <a:p>
            <a:pPr algn="just"/>
            <a:endParaRPr lang="uk-UA" dirty="0" smtClean="0"/>
          </a:p>
          <a:p>
            <a:pPr algn="just"/>
            <a:r>
              <a:rPr lang="uk-UA" dirty="0" smtClean="0"/>
              <a:t>1) після ввезення на митну територію України перебували під митним контролем та не були поміщені у митний режим (у тому числі у зв’язку з обмеженнями чи заборонами щодо ввезення таких товарів на митну територію України);</a:t>
            </a:r>
          </a:p>
          <a:p>
            <a:pPr algn="just"/>
            <a:endParaRPr lang="uk-UA" dirty="0" smtClean="0"/>
          </a:p>
          <a:p>
            <a:pPr algn="just"/>
            <a:r>
              <a:rPr lang="uk-UA" dirty="0" smtClean="0"/>
              <a:t>2) були поміщені у митний режим тимчасового ввезення та вивозяться за межі митної території України у тому самому стані, в якому вони були ввезені на митну територію України, крім природних змін їх якісних та/або кількісних характеристик за нормальних умов транспортування та зберігання, а також змін, що допускаються у разі використання таких товарів у митному режимі тимчасового ввезення;</a:t>
            </a:r>
          </a:p>
          <a:p>
            <a:pPr algn="just"/>
            <a:endParaRPr lang="uk-UA" dirty="0" smtClean="0"/>
          </a:p>
          <a:p>
            <a:pPr algn="just"/>
            <a:r>
              <a:rPr lang="uk-UA" dirty="0" smtClean="0"/>
              <a:t>3) були поміщені у митний режим переробки на митній території та вивозяться за межі митної території України у тому самому стані, в якому вони були ввезені на митну територію України, крім природних змін їх якісних та/або кількісних характеристик за нормальних умов транспортування та зберігання, або у вигляді продуктів їх переробки;</a:t>
            </a:r>
          </a:p>
          <a:p>
            <a:pPr algn="just"/>
            <a:endParaRPr lang="uk-UA" dirty="0" smtClean="0"/>
          </a:p>
          <a:p>
            <a:pPr algn="just"/>
            <a:r>
              <a:rPr lang="uk-UA" dirty="0" smtClean="0"/>
              <a:t>4) були поміщені у митний режим митного складу та вивозяться за межі митної території України у тому самому стані, в якому вони були ввезені на митну територію України, крім природних змін їх якісних та/або кількісних характеристик за нормальних умов транспортування та зберігання;</a:t>
            </a:r>
            <a:endParaRPr lang="uk-UA" dirty="0"/>
          </a:p>
        </p:txBody>
      </p:sp>
    </p:spTree>
    <p:extLst>
      <p:ext uri="{BB962C8B-B14F-4D97-AF65-F5344CB8AC3E}">
        <p14:creationId xmlns:p14="http://schemas.microsoft.com/office/powerpoint/2010/main" val="3993601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404664"/>
            <a:ext cx="8352928" cy="3693319"/>
          </a:xfrm>
          <a:prstGeom prst="rect">
            <a:avLst/>
          </a:prstGeom>
          <a:noFill/>
        </p:spPr>
        <p:txBody>
          <a:bodyPr wrap="square" rtlCol="0">
            <a:spAutoFit/>
          </a:bodyPr>
          <a:lstStyle/>
          <a:p>
            <a:pPr indent="457200" algn="just"/>
            <a:r>
              <a:rPr lang="uk-UA" dirty="0" smtClean="0"/>
              <a:t>5) були поміщені у митний режим імпорту і повертаються нерезиденту - стороні зовнішньоекономічного договору, згідно з яким ці товари поміщувалися у цей режим, у зв’язку з невиконанням (неналежним виконанням) умов цього договору або з інших обставин, що перешкоджають його виконанню, якщо ці товари:</a:t>
            </a:r>
          </a:p>
          <a:p>
            <a:pPr indent="457200" algn="just"/>
            <a:r>
              <a:rPr lang="uk-UA" dirty="0" smtClean="0"/>
              <a:t>а) вивозяться протягом шести місяців з дати поміщення їх у митний режим імпорту;</a:t>
            </a:r>
          </a:p>
          <a:p>
            <a:pPr indent="457200" algn="just"/>
            <a:r>
              <a:rPr lang="uk-UA" dirty="0" smtClean="0"/>
              <a:t>б) перебувають у тому самому стані, в якому вони були ввезені на митну територію України, крім природних змін їх якісних та/або кількісних характеристик за нормальних умов транспортування, зберігання та використання (експлуатації), внаслідок якої були виявлені недоліки, що спричинили реекспорт товарів;</a:t>
            </a:r>
          </a:p>
          <a:p>
            <a:pPr indent="457200" algn="just"/>
            <a:endParaRPr lang="uk-UA" dirty="0" smtClean="0"/>
          </a:p>
          <a:p>
            <a:pPr indent="457200" algn="just"/>
            <a:r>
              <a:rPr lang="uk-UA" dirty="0" smtClean="0"/>
              <a:t>6) визнані помилково ввезеними на митну територію України.</a:t>
            </a:r>
            <a:endParaRPr lang="uk-UA" dirty="0"/>
          </a:p>
        </p:txBody>
      </p:sp>
    </p:spTree>
    <p:extLst>
      <p:ext uri="{BB962C8B-B14F-4D97-AF65-F5344CB8AC3E}">
        <p14:creationId xmlns:p14="http://schemas.microsoft.com/office/powerpoint/2010/main" val="677360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640960" cy="3416320"/>
          </a:xfrm>
          <a:prstGeom prst="rect">
            <a:avLst/>
          </a:prstGeom>
          <a:noFill/>
        </p:spPr>
        <p:txBody>
          <a:bodyPr wrap="square" rtlCol="0">
            <a:spAutoFit/>
          </a:bodyPr>
          <a:lstStyle/>
          <a:p>
            <a:pPr indent="457200" algn="just"/>
            <a:r>
              <a:rPr lang="uk-UA" b="1" dirty="0" smtClean="0">
                <a:solidFill>
                  <a:srgbClr val="FF0000"/>
                </a:solidFill>
              </a:rPr>
              <a:t>Експорт (остаточне вивезення) - це митний режим, відповідно до якого українські товари випускаються для вільного обігу за межами митної території України без зобов’язань щодо їх зворотного ввезення.</a:t>
            </a:r>
          </a:p>
          <a:p>
            <a:pPr indent="457200" algn="just"/>
            <a:endParaRPr lang="uk-UA" b="1" dirty="0">
              <a:solidFill>
                <a:srgbClr val="FF0000"/>
              </a:solidFill>
            </a:endParaRPr>
          </a:p>
          <a:p>
            <a:pPr indent="457200" algn="just"/>
            <a:endParaRPr lang="ru-RU" dirty="0" smtClean="0"/>
          </a:p>
          <a:p>
            <a:pPr indent="457200" algn="just"/>
            <a:r>
              <a:rPr lang="uk-UA" b="1" dirty="0" smtClean="0">
                <a:solidFill>
                  <a:srgbClr val="7030A0"/>
                </a:solidFill>
              </a:rPr>
              <a:t>Митний </a:t>
            </a:r>
            <a:r>
              <a:rPr lang="ru-RU" b="1" dirty="0" smtClean="0">
                <a:solidFill>
                  <a:srgbClr val="7030A0"/>
                </a:solidFill>
              </a:rPr>
              <a:t>режим </a:t>
            </a:r>
            <a:r>
              <a:rPr lang="uk-UA" b="1" dirty="0" smtClean="0">
                <a:solidFill>
                  <a:srgbClr val="7030A0"/>
                </a:solidFill>
              </a:rPr>
              <a:t>експорту може бути застосований до товарів, що призначені для вивезення за межі митної території України, та до товарів, що вже вивезені за межі цієї території та перебувають під митним контролем, за винятком товарів, заборонених до поміщення у цей митний режим відповідно до законодавства</a:t>
            </a:r>
            <a:r>
              <a:rPr lang="ru-RU" b="1" dirty="0" smtClean="0">
                <a:solidFill>
                  <a:srgbClr val="7030A0"/>
                </a:solidFill>
              </a:rPr>
              <a:t>.</a:t>
            </a:r>
            <a:endParaRPr lang="uk-UA" b="1" dirty="0" smtClean="0">
              <a:solidFill>
                <a:srgbClr val="7030A0"/>
              </a:solidFill>
            </a:endParaRPr>
          </a:p>
          <a:p>
            <a:pPr indent="457200" algn="just"/>
            <a:endParaRPr lang="uk-UA" b="1" dirty="0">
              <a:solidFill>
                <a:srgbClr val="C00000"/>
              </a:solidFill>
            </a:endParaRPr>
          </a:p>
          <a:p>
            <a:pPr indent="457200" algn="just"/>
            <a:endParaRPr lang="uk-UA" dirty="0" smtClean="0"/>
          </a:p>
          <a:p>
            <a:pPr algn="just"/>
            <a:endParaRPr lang="uk-UA" b="1" dirty="0">
              <a:solidFill>
                <a:srgbClr val="C00000"/>
              </a:solidFill>
            </a:endParaRPr>
          </a:p>
        </p:txBody>
      </p:sp>
      <p:sp>
        <p:nvSpPr>
          <p:cNvPr id="3" name="TextBox 2"/>
          <p:cNvSpPr txBox="1"/>
          <p:nvPr/>
        </p:nvSpPr>
        <p:spPr>
          <a:xfrm>
            <a:off x="395536" y="3429000"/>
            <a:ext cx="8424936" cy="923330"/>
          </a:xfrm>
          <a:prstGeom prst="rect">
            <a:avLst/>
          </a:prstGeom>
          <a:noFill/>
        </p:spPr>
        <p:txBody>
          <a:bodyPr wrap="square" rtlCol="0">
            <a:spAutoFit/>
          </a:bodyPr>
          <a:lstStyle/>
          <a:p>
            <a:r>
              <a:rPr lang="uk-UA" dirty="0" smtClean="0"/>
              <a:t>Експортний контроль здійснює Державна служба експортного контролю </a:t>
            </a:r>
          </a:p>
          <a:p>
            <a:endParaRPr lang="uk-UA" dirty="0"/>
          </a:p>
          <a:p>
            <a:pPr algn="ctr"/>
            <a:r>
              <a:rPr lang="en-US" dirty="0">
                <a:hlinkClick r:id="rId2"/>
              </a:rPr>
              <a:t>https://www.dsecu.gov.ua</a:t>
            </a:r>
            <a:r>
              <a:rPr lang="en-US" dirty="0" smtClean="0">
                <a:hlinkClick r:id="rId2"/>
              </a:rPr>
              <a:t>/</a:t>
            </a:r>
            <a:r>
              <a:rPr lang="uk-UA" dirty="0" smtClean="0"/>
              <a:t> </a:t>
            </a:r>
            <a:endParaRPr lang="ru-RU" dirty="0"/>
          </a:p>
        </p:txBody>
      </p:sp>
    </p:spTree>
    <p:extLst>
      <p:ext uri="{BB962C8B-B14F-4D97-AF65-F5344CB8AC3E}">
        <p14:creationId xmlns:p14="http://schemas.microsoft.com/office/powerpoint/2010/main" val="1176518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260648"/>
            <a:ext cx="8496944" cy="4801314"/>
          </a:xfrm>
          <a:prstGeom prst="rect">
            <a:avLst/>
          </a:prstGeom>
          <a:noFill/>
        </p:spPr>
        <p:txBody>
          <a:bodyPr wrap="square" rtlCol="0">
            <a:spAutoFit/>
          </a:bodyPr>
          <a:lstStyle/>
          <a:p>
            <a:pPr algn="ctr"/>
            <a:r>
              <a:rPr lang="uk-UA" b="1" dirty="0" smtClean="0">
                <a:solidFill>
                  <a:srgbClr val="0000FF"/>
                </a:solidFill>
              </a:rPr>
              <a:t>Товари, зазначені у частині першій цієї статті, можуть бути також поміщені у митний режим реекспорту, якщо:</a:t>
            </a:r>
          </a:p>
          <a:p>
            <a:pPr algn="just"/>
            <a:endParaRPr lang="uk-UA" dirty="0" smtClean="0"/>
          </a:p>
          <a:p>
            <a:pPr indent="457200" algn="just"/>
            <a:r>
              <a:rPr lang="uk-UA" dirty="0" smtClean="0"/>
              <a:t>1) під час перебування таких товарів на митній території України вони піддавалися операціям, необхідним для їх збереження, а також технічному обслуговуванню чи ремонту, необхідність у яких виникла під час перебування на митній території України;</a:t>
            </a:r>
          </a:p>
          <a:p>
            <a:pPr indent="457200" algn="just"/>
            <a:endParaRPr lang="ru-RU" dirty="0" smtClean="0"/>
          </a:p>
          <a:p>
            <a:pPr indent="457200" algn="just"/>
            <a:r>
              <a:rPr lang="ru-RU" dirty="0" smtClean="0"/>
              <a:t>2</a:t>
            </a:r>
            <a:r>
              <a:rPr lang="ru-RU" dirty="0"/>
              <a:t>) </a:t>
            </a:r>
            <a:r>
              <a:rPr lang="uk-UA" dirty="0" smtClean="0"/>
              <a:t>стан таких товарів змінився внаслідок аварії або дії обставин непереборної сили за умови підтвердження факту аварії або дії обставин непереборної сили у порядку, встановленому центральним органом виконавчої влади, що забезпечує формування та реалізує державну фінансову політику;</a:t>
            </a:r>
          </a:p>
          <a:p>
            <a:pPr indent="457200" algn="just"/>
            <a:endParaRPr lang="uk-UA" dirty="0" smtClean="0"/>
          </a:p>
          <a:p>
            <a:pPr indent="457200" algn="just"/>
            <a:r>
              <a:rPr lang="uk-UA" dirty="0" smtClean="0"/>
              <a:t>3) у митний режим реекспорту поміщується лише частина товарів, раніше ввезених на митну територію України.</a:t>
            </a:r>
          </a:p>
          <a:p>
            <a:pPr algn="just"/>
            <a:endParaRPr lang="uk-UA" dirty="0"/>
          </a:p>
          <a:p>
            <a:pPr algn="just"/>
            <a:endParaRPr lang="uk-UA" dirty="0"/>
          </a:p>
        </p:txBody>
      </p:sp>
      <p:sp>
        <p:nvSpPr>
          <p:cNvPr id="2" name="Прямоугольник 1"/>
          <p:cNvSpPr/>
          <p:nvPr/>
        </p:nvSpPr>
        <p:spPr>
          <a:xfrm>
            <a:off x="323528" y="4941168"/>
            <a:ext cx="8640960" cy="923330"/>
          </a:xfrm>
          <a:prstGeom prst="rect">
            <a:avLst/>
          </a:prstGeom>
        </p:spPr>
        <p:txBody>
          <a:bodyPr wrap="square">
            <a:spAutoFit/>
          </a:bodyPr>
          <a:lstStyle/>
          <a:p>
            <a:pPr algn="just"/>
            <a:r>
              <a:rPr lang="uk-UA" b="1" smtClean="0">
                <a:solidFill>
                  <a:srgbClr val="C00000"/>
                </a:solidFill>
              </a:rPr>
              <a:t>У митний режим реекспорту також поміщуються товари, що перебували у митному режимі вільної митної зони, безмитної торгівлі та вивозяться за межі митної території України.</a:t>
            </a:r>
            <a:endParaRPr lang="uk-UA" b="1">
              <a:solidFill>
                <a:srgbClr val="C00000"/>
              </a:solidFill>
            </a:endParaRPr>
          </a:p>
        </p:txBody>
      </p:sp>
    </p:spTree>
    <p:extLst>
      <p:ext uri="{BB962C8B-B14F-4D97-AF65-F5344CB8AC3E}">
        <p14:creationId xmlns:p14="http://schemas.microsoft.com/office/powerpoint/2010/main" val="21462060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332656"/>
            <a:ext cx="8784976" cy="2862322"/>
          </a:xfrm>
          <a:prstGeom prst="rect">
            <a:avLst/>
          </a:prstGeom>
        </p:spPr>
        <p:txBody>
          <a:bodyPr wrap="square">
            <a:spAutoFit/>
          </a:bodyPr>
          <a:lstStyle/>
          <a:p>
            <a:pPr algn="ctr"/>
            <a:r>
              <a:rPr lang="uk-UA" b="1" dirty="0" smtClean="0">
                <a:solidFill>
                  <a:srgbClr val="0033CC"/>
                </a:solidFill>
              </a:rPr>
              <a:t>Для поміщення товарів у митний режим реекспорту особа, на яку покладається дотримання вимог митного режиму, повинна:</a:t>
            </a:r>
          </a:p>
          <a:p>
            <a:pPr algn="just"/>
            <a:endParaRPr lang="uk-UA" dirty="0" smtClean="0"/>
          </a:p>
          <a:p>
            <a:pPr algn="just"/>
            <a:r>
              <a:rPr lang="uk-UA" dirty="0" smtClean="0"/>
              <a:t>1) подати митному органу, що здійснює випуск товарів, документи на такі товари;</a:t>
            </a:r>
          </a:p>
          <a:p>
            <a:pPr algn="just"/>
            <a:endParaRPr lang="uk-UA" dirty="0" smtClean="0"/>
          </a:p>
          <a:p>
            <a:pPr algn="just"/>
            <a:r>
              <a:rPr lang="uk-UA" dirty="0" smtClean="0"/>
              <a:t>2) надати митному органу документи та відомості, необхідні для ідентифікації товарів, що реекспортуються;</a:t>
            </a:r>
          </a:p>
          <a:p>
            <a:pPr algn="just"/>
            <a:endParaRPr lang="uk-UA" dirty="0" smtClean="0"/>
          </a:p>
          <a:p>
            <a:pPr algn="just"/>
            <a:r>
              <a:rPr lang="uk-UA" dirty="0" smtClean="0"/>
              <a:t>3) у випадках, встановлених законодавством, подати митному органу дозвіл на проведення зовнішньоекономічної операції з реекспорту цих товарів.</a:t>
            </a:r>
            <a:endParaRPr lang="uk-UA" dirty="0"/>
          </a:p>
        </p:txBody>
      </p:sp>
    </p:spTree>
    <p:extLst>
      <p:ext uri="{BB962C8B-B14F-4D97-AF65-F5344CB8AC3E}">
        <p14:creationId xmlns:p14="http://schemas.microsoft.com/office/powerpoint/2010/main" val="2354212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8568952" cy="5078313"/>
          </a:xfrm>
          <a:prstGeom prst="rect">
            <a:avLst/>
          </a:prstGeom>
          <a:noFill/>
        </p:spPr>
        <p:txBody>
          <a:bodyPr wrap="square" rtlCol="0">
            <a:spAutoFit/>
          </a:bodyPr>
          <a:lstStyle/>
          <a:p>
            <a:pPr indent="457200" algn="just"/>
            <a:r>
              <a:rPr lang="uk-UA" dirty="0" smtClean="0"/>
              <a:t>Застосування митного режиму реекспорту можливе за умови ідентифікації митним органом товарів, заявлених у цей режим, як таких, що були раніше ввезені на митну територію України.</a:t>
            </a:r>
          </a:p>
          <a:p>
            <a:pPr indent="457200" algn="just"/>
            <a:endParaRPr lang="uk-UA" dirty="0" smtClean="0"/>
          </a:p>
          <a:p>
            <a:pPr indent="457200" algn="just"/>
            <a:r>
              <a:rPr lang="uk-UA" dirty="0" smtClean="0"/>
              <a:t>Для товарів, що ввозяться з наміром подальшого реекспорту, засоби забезпечення ідентифікації можуть бути застосовані на момент їх ввезення на митну територію України.</a:t>
            </a:r>
          </a:p>
          <a:p>
            <a:pPr indent="457200" algn="just"/>
            <a:endParaRPr lang="uk-UA" dirty="0" smtClean="0"/>
          </a:p>
          <a:p>
            <a:pPr indent="457200" algn="just"/>
            <a:r>
              <a:rPr lang="uk-UA" dirty="0" smtClean="0"/>
              <a:t>Для забезпечення ідентифікації товарів, що реекспортуються, можуть застосовуватися засоби, передбачені </a:t>
            </a:r>
            <a:r>
              <a:rPr lang="uk-UA" u="sng" dirty="0" smtClean="0">
                <a:hlinkClick r:id="rId2"/>
              </a:rPr>
              <a:t>частинами </a:t>
            </a:r>
            <a:r>
              <a:rPr lang="uk-UA" u="sng" dirty="0" err="1" smtClean="0">
                <a:hlinkClick r:id="rId2"/>
              </a:rPr>
              <a:t>другою</a:t>
            </a:r>
            <a:r>
              <a:rPr lang="uk-UA" dirty="0" err="1" smtClean="0"/>
              <a:t> і </a:t>
            </a:r>
            <a:r>
              <a:rPr lang="uk-UA" u="sng" dirty="0" err="1" smtClean="0">
                <a:hlinkClick r:id="rId3"/>
              </a:rPr>
              <a:t>третьою</a:t>
            </a:r>
            <a:r>
              <a:rPr lang="uk-UA" u="sng" dirty="0" smtClean="0">
                <a:hlinkClick r:id="rId3"/>
              </a:rPr>
              <a:t> статті 326</a:t>
            </a:r>
            <a:r>
              <a:rPr lang="uk-UA" dirty="0" smtClean="0"/>
              <a:t> МКУ.</a:t>
            </a:r>
          </a:p>
          <a:p>
            <a:pPr indent="457200" algn="just"/>
            <a:endParaRPr lang="uk-UA" dirty="0" smtClean="0"/>
          </a:p>
          <a:p>
            <a:pPr indent="457200" algn="just"/>
            <a:r>
              <a:rPr lang="uk-UA" dirty="0" smtClean="0"/>
              <a:t>Не вимагається застосування засобів забезпечення ідентифікації до тари, піддонів та інших подібних товарів, що не мають індивідуальних ідентифікаційних ознак.</a:t>
            </a:r>
          </a:p>
          <a:p>
            <a:pPr indent="457200" algn="just"/>
            <a:endParaRPr lang="uk-UA" dirty="0" smtClean="0"/>
          </a:p>
          <a:p>
            <a:pPr indent="457200" algn="just"/>
            <a:r>
              <a:rPr lang="uk-UA" dirty="0" smtClean="0"/>
              <a:t>Реекспорт товарів, поміщених у митний режим імпорту, згідно з </a:t>
            </a:r>
            <a:r>
              <a:rPr lang="uk-UA" u="sng" dirty="0" smtClean="0">
                <a:hlinkClick r:id="rId4"/>
              </a:rPr>
              <a:t>пунктом 5 частини першої статті 86</a:t>
            </a:r>
            <a:r>
              <a:rPr lang="uk-UA" dirty="0" smtClean="0"/>
              <a:t> МКУ може бути здійснений імпортером цих товарів або його правонаступником.</a:t>
            </a:r>
            <a:endParaRPr lang="uk-UA" dirty="0"/>
          </a:p>
        </p:txBody>
      </p:sp>
    </p:spTree>
    <p:extLst>
      <p:ext uri="{BB962C8B-B14F-4D97-AF65-F5344CB8AC3E}">
        <p14:creationId xmlns:p14="http://schemas.microsoft.com/office/powerpoint/2010/main" val="2354212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784976" cy="4801314"/>
          </a:xfrm>
          <a:prstGeom prst="rect">
            <a:avLst/>
          </a:prstGeom>
          <a:noFill/>
        </p:spPr>
        <p:txBody>
          <a:bodyPr wrap="square" rtlCol="0">
            <a:spAutoFit/>
          </a:bodyPr>
          <a:lstStyle/>
          <a:p>
            <a:pPr indent="457200" algn="just"/>
            <a:r>
              <a:rPr lang="uk-UA" dirty="0" smtClean="0"/>
              <a:t>В інших випадках дозволяється застосування митного режиму реекспорту при вивезенні за межі митної території України товарів іншою особою, ніж та, яка їх ввозила, якщо це виправдано обставинами.</a:t>
            </a:r>
          </a:p>
          <a:p>
            <a:pPr indent="457200" algn="just"/>
            <a:endParaRPr lang="uk-UA" dirty="0" smtClean="0"/>
          </a:p>
          <a:p>
            <a:pPr indent="457200" algn="just"/>
            <a:r>
              <a:rPr lang="uk-UA" dirty="0" smtClean="0"/>
              <a:t>Декларування товарів у митний режим реекспорту може здійснюватися у будь-якому митному органі, якщо інше не передбачено цим Кодексом.</a:t>
            </a:r>
          </a:p>
          <a:p>
            <a:pPr indent="457200" algn="just"/>
            <a:endParaRPr lang="uk-UA" dirty="0" smtClean="0"/>
          </a:p>
          <a:p>
            <a:pPr indent="457200" algn="just"/>
            <a:r>
              <a:rPr lang="uk-UA" dirty="0" smtClean="0"/>
              <a:t>Товари, що реекспортуються, можуть вивозитися за межі митної території України однією чи кількома партіями. Допускається вивезення товарів, що реекспортуються, за межі митної території України не через той митний орган, через який товари ввозилися на цю територію.</a:t>
            </a:r>
          </a:p>
          <a:p>
            <a:pPr indent="457200" algn="just"/>
            <a:endParaRPr lang="uk-UA" dirty="0" smtClean="0"/>
          </a:p>
          <a:p>
            <a:pPr indent="457200" algn="just"/>
            <a:r>
              <a:rPr lang="uk-UA" dirty="0" smtClean="0"/>
              <a:t>Замість митної декларації для декларування у митний режим реекспорту упаковок, контейнерів, піддонів та транспортних засобів комерційного призначення використовуються документи, що підтверджують попереднє ввезення зазначених товарів на митну територію України.</a:t>
            </a:r>
          </a:p>
          <a:p>
            <a:pPr indent="457200" algn="just"/>
            <a:endParaRPr lang="uk-UA" dirty="0"/>
          </a:p>
        </p:txBody>
      </p:sp>
    </p:spTree>
    <p:extLst>
      <p:ext uri="{BB962C8B-B14F-4D97-AF65-F5344CB8AC3E}">
        <p14:creationId xmlns:p14="http://schemas.microsoft.com/office/powerpoint/2010/main" val="2354212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32" y="326538"/>
            <a:ext cx="8784976" cy="461665"/>
          </a:xfrm>
          <a:prstGeom prst="rect">
            <a:avLst/>
          </a:prstGeom>
          <a:noFill/>
        </p:spPr>
        <p:txBody>
          <a:bodyPr wrap="square" rtlCol="0">
            <a:spAutoFit/>
          </a:bodyPr>
          <a:lstStyle/>
          <a:p>
            <a:pPr algn="ctr"/>
            <a:r>
              <a:rPr lang="uk-UA" sz="2400" b="1" dirty="0" smtClean="0">
                <a:solidFill>
                  <a:srgbClr val="0033CC"/>
                </a:solidFill>
              </a:rPr>
              <a:t>Митний статус </a:t>
            </a:r>
          </a:p>
        </p:txBody>
      </p:sp>
      <p:sp>
        <p:nvSpPr>
          <p:cNvPr id="3" name="Прямоугольник 2"/>
          <p:cNvSpPr/>
          <p:nvPr/>
        </p:nvSpPr>
        <p:spPr>
          <a:xfrm>
            <a:off x="251520" y="1268760"/>
            <a:ext cx="8568952" cy="1754326"/>
          </a:xfrm>
          <a:prstGeom prst="rect">
            <a:avLst/>
          </a:prstGeom>
        </p:spPr>
        <p:txBody>
          <a:bodyPr wrap="square">
            <a:spAutoFit/>
          </a:bodyPr>
          <a:lstStyle/>
          <a:p>
            <a:pPr indent="457200" algn="just"/>
            <a:r>
              <a:rPr lang="uk-UA" dirty="0" smtClean="0"/>
              <a:t>Іноземні товари, поміщені у митний режим реекспорту, зберігають статус іноземних товарів.</a:t>
            </a:r>
          </a:p>
          <a:p>
            <a:pPr indent="457200" algn="just"/>
            <a:endParaRPr lang="uk-UA" dirty="0"/>
          </a:p>
          <a:p>
            <a:pPr indent="457200" algn="just"/>
            <a:r>
              <a:rPr lang="uk-UA" dirty="0" smtClean="0"/>
              <a:t>Товари, що набули статусу українських внаслідок імпорту та реекспортуються згідно з </a:t>
            </a:r>
            <a:r>
              <a:rPr lang="uk-UA" u="sng" dirty="0" smtClean="0">
                <a:hlinkClick r:id="rId2"/>
              </a:rPr>
              <a:t>пунктом 5 частини першої статті 86</a:t>
            </a:r>
            <a:r>
              <a:rPr lang="uk-UA" dirty="0" smtClean="0"/>
              <a:t> МКУ, втрачають статус українських товарів з моменту їх фактичного вивезення за межі митної території України.</a:t>
            </a:r>
            <a:endParaRPr lang="uk-UA" dirty="0"/>
          </a:p>
        </p:txBody>
      </p:sp>
    </p:spTree>
    <p:extLst>
      <p:ext uri="{BB962C8B-B14F-4D97-AF65-F5344CB8AC3E}">
        <p14:creationId xmlns:p14="http://schemas.microsoft.com/office/powerpoint/2010/main" val="2285757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4503" y="260648"/>
            <a:ext cx="8568952" cy="6524863"/>
          </a:xfrm>
          <a:prstGeom prst="rect">
            <a:avLst/>
          </a:prstGeom>
          <a:noFill/>
        </p:spPr>
        <p:txBody>
          <a:bodyPr wrap="square" rtlCol="0">
            <a:spAutoFit/>
          </a:bodyPr>
          <a:lstStyle/>
          <a:p>
            <a:pPr algn="ctr"/>
            <a:r>
              <a:rPr lang="uk-UA" sz="2200" b="1" dirty="0" smtClean="0">
                <a:solidFill>
                  <a:srgbClr val="0033CC"/>
                </a:solidFill>
              </a:rPr>
              <a:t>ПОДАТКОВІ НАСЛІДКИ ЕКСПОРТУ </a:t>
            </a:r>
          </a:p>
          <a:p>
            <a:pPr algn="ctr"/>
            <a:endParaRPr lang="uk-UA" dirty="0"/>
          </a:p>
          <a:p>
            <a:pPr indent="457200" algn="just"/>
            <a:r>
              <a:rPr lang="uk-UA" b="1" dirty="0" smtClean="0">
                <a:solidFill>
                  <a:srgbClr val="FF0000"/>
                </a:solidFill>
              </a:rPr>
              <a:t>Ввізне мито </a:t>
            </a:r>
            <a:r>
              <a:rPr lang="uk-UA" dirty="0" smtClean="0"/>
              <a:t>нараховується і сплачується відповідно до ст.   273 ,  частини сьомої ст.  280  та  частини </a:t>
            </a:r>
            <a:r>
              <a:rPr lang="uk-UA" dirty="0" err="1" smtClean="0"/>
              <a:t>чет</a:t>
            </a:r>
            <a:r>
              <a:rPr lang="uk-UA" dirty="0" smtClean="0"/>
              <a:t>вертої  ст.  286  МКУ.</a:t>
            </a:r>
          </a:p>
          <a:p>
            <a:pPr algn="just"/>
            <a:endParaRPr lang="uk-UA" dirty="0" smtClean="0"/>
          </a:p>
          <a:p>
            <a:pPr indent="457200" algn="just"/>
            <a:r>
              <a:rPr lang="uk-UA" dirty="0" smtClean="0"/>
              <a:t>Про вивізне (експортне) мито на відходи та брухт чорних металів : Закон України 24.10.2002 р. № 216-IV</a:t>
            </a:r>
          </a:p>
          <a:p>
            <a:pPr indent="457200" algn="just"/>
            <a:endParaRPr lang="uk-UA" dirty="0"/>
          </a:p>
          <a:p>
            <a:pPr indent="457200" algn="just"/>
            <a:r>
              <a:rPr lang="uk-UA" dirty="0" smtClean="0"/>
              <a:t>Про вивізне (експортне) мито на живу худобу та шкіряну сировину : Закон України 07.05.1996 р. № 180/96-ВР</a:t>
            </a:r>
          </a:p>
          <a:p>
            <a:pPr indent="457200" algn="just"/>
            <a:endParaRPr lang="uk-UA" dirty="0"/>
          </a:p>
          <a:p>
            <a:pPr indent="457200" algn="just"/>
            <a:r>
              <a:rPr lang="ru-RU" dirty="0"/>
              <a:t>Про ставки </a:t>
            </a:r>
            <a:r>
              <a:rPr lang="uk-UA" dirty="0" smtClean="0"/>
              <a:t>вивізного (експортного) мита на брухт легованих чорних металів, брухт кольорових металів та напівфабрикати з їх використанням : Закон України від 13.12.2006 р. № 441-V </a:t>
            </a:r>
          </a:p>
          <a:p>
            <a:pPr indent="457200" algn="just"/>
            <a:endParaRPr lang="uk-UA" dirty="0"/>
          </a:p>
          <a:p>
            <a:pPr indent="457200" algn="just"/>
            <a:r>
              <a:rPr lang="ru-RU" dirty="0"/>
              <a:t>Про ставки </a:t>
            </a:r>
            <a:r>
              <a:rPr lang="uk-UA" dirty="0" smtClean="0"/>
              <a:t>вивізного (експортного) мита на насіння деяких видів олійних культур : Закон України від</a:t>
            </a:r>
            <a:r>
              <a:rPr lang="ru-RU" dirty="0" smtClean="0"/>
              <a:t> </a:t>
            </a:r>
            <a:r>
              <a:rPr lang="ru-RU" dirty="0"/>
              <a:t>10.09.1999 р. № 1033-IV</a:t>
            </a:r>
            <a:endParaRPr lang="uk-UA" dirty="0" smtClean="0"/>
          </a:p>
          <a:p>
            <a:pPr indent="457200" algn="just"/>
            <a:endParaRPr lang="uk-UA" b="1" dirty="0" smtClean="0">
              <a:solidFill>
                <a:srgbClr val="FF0000"/>
              </a:solidFill>
            </a:endParaRPr>
          </a:p>
          <a:p>
            <a:pPr indent="457200" algn="just"/>
            <a:r>
              <a:rPr lang="ru-RU" dirty="0"/>
              <a:t>Про </a:t>
            </a:r>
            <a:r>
              <a:rPr lang="uk-UA" dirty="0" smtClean="0"/>
              <a:t>внесення змін до деяких законодавчих актів України : Закон України 03.06.2008 р. № 309-VІ (щодо </a:t>
            </a:r>
            <a:r>
              <a:rPr lang="ru-RU" dirty="0" smtClean="0"/>
              <a:t>ставок для природного газу) </a:t>
            </a:r>
            <a:endParaRPr lang="uk-UA" b="1" dirty="0" smtClean="0">
              <a:solidFill>
                <a:srgbClr val="FF0000"/>
              </a:solidFill>
            </a:endParaRPr>
          </a:p>
          <a:p>
            <a:pPr indent="457200" algn="just"/>
            <a:endParaRPr lang="uk-UA" b="1" dirty="0">
              <a:solidFill>
                <a:srgbClr val="FF0000"/>
              </a:solidFill>
            </a:endParaRPr>
          </a:p>
          <a:p>
            <a:pPr indent="457200" algn="just"/>
            <a:r>
              <a:rPr lang="uk-UA" b="1" dirty="0" smtClean="0">
                <a:solidFill>
                  <a:srgbClr val="FF0000"/>
                </a:solidFill>
              </a:rPr>
              <a:t>Акцизний податок </a:t>
            </a:r>
            <a:r>
              <a:rPr lang="uk-UA" dirty="0" smtClean="0"/>
              <a:t>не нараховується </a:t>
            </a:r>
          </a:p>
          <a:p>
            <a:pPr indent="457200" algn="just"/>
            <a:r>
              <a:rPr lang="uk-UA" b="1" dirty="0" smtClean="0">
                <a:solidFill>
                  <a:srgbClr val="FF0000"/>
                </a:solidFill>
              </a:rPr>
              <a:t>ПДВ</a:t>
            </a:r>
            <a:r>
              <a:rPr lang="uk-UA" dirty="0" smtClean="0"/>
              <a:t> не нараховується </a:t>
            </a:r>
            <a:endParaRPr lang="ru-RU" dirty="0"/>
          </a:p>
        </p:txBody>
      </p:sp>
    </p:spTree>
    <p:extLst>
      <p:ext uri="{BB962C8B-B14F-4D97-AF65-F5344CB8AC3E}">
        <p14:creationId xmlns:p14="http://schemas.microsoft.com/office/powerpoint/2010/main" val="1795600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42379" y="260648"/>
            <a:ext cx="4813562" cy="1200329"/>
          </a:xfrm>
          <a:prstGeom prst="rect">
            <a:avLst/>
          </a:prstGeom>
        </p:spPr>
        <p:txBody>
          <a:bodyPr wrap="none">
            <a:spAutoFit/>
          </a:bodyPr>
          <a:lstStyle/>
          <a:p>
            <a:pPr algn="ctr"/>
            <a:r>
              <a:rPr lang="uk-UA" sz="2400" b="1" dirty="0">
                <a:solidFill>
                  <a:srgbClr val="0033CC"/>
                </a:solidFill>
              </a:rPr>
              <a:t>ПОДАТКОВІ НАСЛІДКИ </a:t>
            </a:r>
            <a:r>
              <a:rPr lang="uk-UA" sz="2400" b="1" dirty="0" smtClean="0">
                <a:solidFill>
                  <a:srgbClr val="0033CC"/>
                </a:solidFill>
              </a:rPr>
              <a:t>РЕІМПОРТУ</a:t>
            </a:r>
          </a:p>
          <a:p>
            <a:pPr algn="ctr"/>
            <a:endParaRPr lang="uk-UA" sz="2400" b="1" dirty="0">
              <a:solidFill>
                <a:srgbClr val="0033CC"/>
              </a:solidFill>
            </a:endParaRPr>
          </a:p>
          <a:p>
            <a:pPr algn="just"/>
            <a:r>
              <a:rPr lang="uk-UA" sz="2400" b="1" dirty="0" smtClean="0">
                <a:solidFill>
                  <a:srgbClr val="0033CC"/>
                </a:solidFill>
              </a:rPr>
              <a:t> </a:t>
            </a:r>
            <a:endParaRPr lang="uk-UA" sz="2400" b="1" dirty="0">
              <a:solidFill>
                <a:srgbClr val="0033CC"/>
              </a:solidFill>
            </a:endParaRPr>
          </a:p>
        </p:txBody>
      </p:sp>
      <p:sp>
        <p:nvSpPr>
          <p:cNvPr id="3" name="Прямоугольник 2"/>
          <p:cNvSpPr/>
          <p:nvPr/>
        </p:nvSpPr>
        <p:spPr>
          <a:xfrm>
            <a:off x="467544" y="980728"/>
            <a:ext cx="8280920" cy="923330"/>
          </a:xfrm>
          <a:prstGeom prst="rect">
            <a:avLst/>
          </a:prstGeom>
        </p:spPr>
        <p:txBody>
          <a:bodyPr wrap="square">
            <a:spAutoFit/>
          </a:bodyPr>
          <a:lstStyle/>
          <a:p>
            <a:pPr algn="just"/>
            <a:r>
              <a:rPr lang="uk-UA" b="1" dirty="0" smtClean="0">
                <a:solidFill>
                  <a:srgbClr val="FF0000"/>
                </a:solidFill>
              </a:rPr>
              <a:t>Ввізне мито</a:t>
            </a:r>
            <a:r>
              <a:rPr lang="ru-RU" dirty="0" smtClean="0"/>
              <a:t> </a:t>
            </a:r>
            <a:r>
              <a:rPr lang="uk-UA" dirty="0" smtClean="0"/>
              <a:t>не сплачується відповідно до п. 2 частини першої </a:t>
            </a:r>
            <a:br>
              <a:rPr lang="uk-UA" dirty="0" smtClean="0"/>
            </a:br>
            <a:r>
              <a:rPr lang="uk-UA" dirty="0" smtClean="0"/>
              <a:t>ст.  283  та абзацу </a:t>
            </a:r>
            <a:r>
              <a:rPr lang="uk-UA" dirty="0" err="1" smtClean="0"/>
              <a:t>першого </a:t>
            </a:r>
            <a:r>
              <a:rPr lang="uk-UA" dirty="0" smtClean="0"/>
              <a:t> частини </a:t>
            </a:r>
            <a:r>
              <a:rPr lang="uk-UA" dirty="0" err="1" smtClean="0"/>
              <a:t>п’ят</a:t>
            </a:r>
            <a:r>
              <a:rPr lang="uk-UA" dirty="0" smtClean="0"/>
              <a:t>ої   ст.  286  МКУ, при дотриманні вимог та обмежень, встановлених главою 16 </a:t>
            </a:r>
            <a:r>
              <a:rPr lang="uk-UA" dirty="0" err="1" smtClean="0"/>
              <a:t>МКУ</a:t>
            </a:r>
            <a:r>
              <a:rPr lang="uk-UA" dirty="0" smtClean="0"/>
              <a:t>. </a:t>
            </a:r>
            <a:endParaRPr lang="uk-UA" dirty="0"/>
          </a:p>
        </p:txBody>
      </p:sp>
      <p:sp>
        <p:nvSpPr>
          <p:cNvPr id="4" name="Прямоугольник 3"/>
          <p:cNvSpPr/>
          <p:nvPr/>
        </p:nvSpPr>
        <p:spPr>
          <a:xfrm>
            <a:off x="539552" y="2060848"/>
            <a:ext cx="8136904" cy="369332"/>
          </a:xfrm>
          <a:prstGeom prst="rect">
            <a:avLst/>
          </a:prstGeom>
        </p:spPr>
        <p:txBody>
          <a:bodyPr wrap="square">
            <a:spAutoFit/>
          </a:bodyPr>
          <a:lstStyle/>
          <a:p>
            <a:pPr algn="just"/>
            <a:r>
              <a:rPr lang="uk-UA" b="1" dirty="0" smtClean="0">
                <a:solidFill>
                  <a:srgbClr val="FF0000"/>
                </a:solidFill>
              </a:rPr>
              <a:t>Акцизний податок </a:t>
            </a:r>
            <a:r>
              <a:rPr lang="uk-UA" dirty="0" smtClean="0"/>
              <a:t>не нараховується </a:t>
            </a:r>
            <a:endParaRPr lang="uk-UA" dirty="0"/>
          </a:p>
        </p:txBody>
      </p:sp>
      <p:sp>
        <p:nvSpPr>
          <p:cNvPr id="5" name="Прямоугольник 4"/>
          <p:cNvSpPr/>
          <p:nvPr/>
        </p:nvSpPr>
        <p:spPr>
          <a:xfrm>
            <a:off x="574386" y="2852936"/>
            <a:ext cx="8102070" cy="369332"/>
          </a:xfrm>
          <a:prstGeom prst="rect">
            <a:avLst/>
          </a:prstGeom>
        </p:spPr>
        <p:txBody>
          <a:bodyPr wrap="square">
            <a:spAutoFit/>
          </a:bodyPr>
          <a:lstStyle/>
          <a:p>
            <a:pPr algn="just"/>
            <a:r>
              <a:rPr lang="uk-UA" b="1" dirty="0">
                <a:solidFill>
                  <a:srgbClr val="FF0000"/>
                </a:solidFill>
              </a:rPr>
              <a:t>П</a:t>
            </a:r>
            <a:r>
              <a:rPr lang="uk-UA" b="1" dirty="0" smtClean="0">
                <a:solidFill>
                  <a:srgbClr val="FF0000"/>
                </a:solidFill>
              </a:rPr>
              <a:t>ДВ</a:t>
            </a:r>
            <a:r>
              <a:rPr lang="uk-UA" dirty="0" smtClean="0"/>
              <a:t> не нараховується </a:t>
            </a:r>
            <a:endParaRPr lang="uk-UA" dirty="0"/>
          </a:p>
        </p:txBody>
      </p:sp>
    </p:spTree>
    <p:extLst>
      <p:ext uri="{BB962C8B-B14F-4D97-AF65-F5344CB8AC3E}">
        <p14:creationId xmlns:p14="http://schemas.microsoft.com/office/powerpoint/2010/main" val="2863845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720840"/>
            <a:ext cx="8136904" cy="2308324"/>
          </a:xfrm>
          <a:prstGeom prst="rect">
            <a:avLst/>
          </a:prstGeom>
        </p:spPr>
        <p:txBody>
          <a:bodyPr wrap="square">
            <a:spAutoFit/>
          </a:bodyPr>
          <a:lstStyle/>
          <a:p>
            <a:pPr algn="just"/>
            <a:r>
              <a:rPr lang="uk-UA" dirty="0" smtClean="0"/>
              <a:t>Після поміщення товарів у митний режим реекспорту згідно із </a:t>
            </a:r>
            <a:r>
              <a:rPr lang="uk-UA" u="sng" dirty="0" smtClean="0">
                <a:hlinkClick r:id="rId2"/>
              </a:rPr>
              <a:t>пунктом 5 частини першої статті 86</a:t>
            </a:r>
            <a:r>
              <a:rPr lang="uk-UA" dirty="0" smtClean="0"/>
              <a:t> МКУ суми ввізного мита, сплачені при імпорті цих товарів, повертаються особам, які їх сплачували, або їх правонаступникам. </a:t>
            </a:r>
          </a:p>
          <a:p>
            <a:pPr algn="just"/>
            <a:endParaRPr lang="uk-UA" dirty="0"/>
          </a:p>
          <a:p>
            <a:pPr algn="just"/>
            <a:endParaRPr lang="uk-UA" dirty="0" smtClean="0"/>
          </a:p>
          <a:p>
            <a:pPr algn="just"/>
            <a:r>
              <a:rPr lang="uk-UA" dirty="0" smtClean="0"/>
              <a:t>Акцизний податок і податок на додану вартість при поміщенні товарів згідно з </a:t>
            </a:r>
            <a:r>
              <a:rPr lang="uk-UA" u="sng" dirty="0" smtClean="0">
                <a:hlinkClick r:id="rId2"/>
              </a:rPr>
              <a:t>пунктом 5 частини першої статті 86</a:t>
            </a:r>
            <a:r>
              <a:rPr lang="uk-UA" dirty="0" smtClean="0"/>
              <a:t> МКУ в митний режим реекспорту справляються відповідно до </a:t>
            </a:r>
            <a:r>
              <a:rPr lang="uk-UA" u="sng" dirty="0" smtClean="0">
                <a:hlinkClick r:id="rId3"/>
              </a:rPr>
              <a:t>Податкового кодексу України</a:t>
            </a:r>
            <a:r>
              <a:rPr lang="uk-UA" dirty="0" smtClean="0"/>
              <a:t>.</a:t>
            </a:r>
            <a:endParaRPr lang="uk-UA" dirty="0"/>
          </a:p>
        </p:txBody>
      </p:sp>
    </p:spTree>
    <p:extLst>
      <p:ext uri="{BB962C8B-B14F-4D97-AF65-F5344CB8AC3E}">
        <p14:creationId xmlns:p14="http://schemas.microsoft.com/office/powerpoint/2010/main" val="8756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04664"/>
            <a:ext cx="8352928" cy="1600438"/>
          </a:xfrm>
          <a:prstGeom prst="rect">
            <a:avLst/>
          </a:prstGeom>
          <a:noFill/>
        </p:spPr>
        <p:txBody>
          <a:bodyPr wrap="square" rtlCol="0">
            <a:spAutoFit/>
          </a:bodyPr>
          <a:lstStyle/>
          <a:p>
            <a:pPr algn="ctr"/>
            <a:r>
              <a:rPr lang="uk-UA" sz="1700" b="1" dirty="0" smtClean="0">
                <a:solidFill>
                  <a:srgbClr val="C00000"/>
                </a:solidFill>
              </a:rPr>
              <a:t>Дозвіл на здійснення експорт</a:t>
            </a:r>
            <a:r>
              <a:rPr lang="ru-RU" sz="1700" b="1" dirty="0" smtClean="0">
                <a:solidFill>
                  <a:srgbClr val="C00000"/>
                </a:solidFill>
              </a:rPr>
              <a:t>у </a:t>
            </a:r>
            <a:r>
              <a:rPr lang="uk-UA" sz="1700" b="1" dirty="0" smtClean="0">
                <a:solidFill>
                  <a:srgbClr val="C00000"/>
                </a:solidFill>
              </a:rPr>
              <a:t>товарів військового призначення або подвійного використання</a:t>
            </a:r>
          </a:p>
          <a:p>
            <a:pPr algn="ctr"/>
            <a:endParaRPr lang="uk-UA" b="1" dirty="0">
              <a:solidFill>
                <a:srgbClr val="C00000"/>
              </a:solidFill>
            </a:endParaRPr>
          </a:p>
          <a:p>
            <a:pPr algn="ctr"/>
            <a:r>
              <a:rPr lang="en-US" sz="1400" dirty="0">
                <a:hlinkClick r:id="rId2"/>
              </a:rPr>
              <a:t>https://</a:t>
            </a:r>
            <a:r>
              <a:rPr lang="en-US" sz="1400" dirty="0" smtClean="0">
                <a:hlinkClick r:id="rId2"/>
              </a:rPr>
              <a:t>guide.diia.gov.ua/view/oformlennia-ta-vydacha-dozvolu-na-zdiisnennia-eksportuimportu-tovariv-viiskovoho-pryznachennia-abo-podviinoho-vykorystannia-eac90e95-c0e7-4523-9cb1-055340ca8b18</a:t>
            </a:r>
            <a:r>
              <a:rPr lang="uk-UA" sz="1400" dirty="0" smtClean="0"/>
              <a:t> </a:t>
            </a:r>
            <a:endParaRPr lang="uk-UA" sz="1400" dirty="0"/>
          </a:p>
          <a:p>
            <a:pPr algn="just"/>
            <a:endParaRPr lang="ru-RU" dirty="0"/>
          </a:p>
        </p:txBody>
      </p:sp>
      <p:sp>
        <p:nvSpPr>
          <p:cNvPr id="2" name="TextBox 1"/>
          <p:cNvSpPr txBox="1"/>
          <p:nvPr/>
        </p:nvSpPr>
        <p:spPr>
          <a:xfrm>
            <a:off x="179512" y="1844824"/>
            <a:ext cx="8856984" cy="4708981"/>
          </a:xfrm>
          <a:prstGeom prst="rect">
            <a:avLst/>
          </a:prstGeom>
          <a:noFill/>
        </p:spPr>
        <p:txBody>
          <a:bodyPr wrap="square" rtlCol="0">
            <a:spAutoFit/>
          </a:bodyPr>
          <a:lstStyle/>
          <a:p>
            <a:pPr algn="just"/>
            <a:r>
              <a:rPr lang="uk-UA" sz="1500" dirty="0" smtClean="0"/>
              <a:t>Генеральний дозвіл - 150 неоподатковуваних мінімумів доходів громадян (2550 грн.) </a:t>
            </a:r>
          </a:p>
          <a:p>
            <a:pPr algn="just"/>
            <a:r>
              <a:rPr lang="uk-UA" sz="1500" dirty="0" smtClean="0"/>
              <a:t>Генеральний дозвіл на здійснення експорту товарів на безоплатній основі (у тому числі гарантійне обслуговування або ремонт і постачання запасних частин за рекламаційними актами) - 10 неоподатковуваних мінімумів доходів громадян (170 грн.) </a:t>
            </a:r>
          </a:p>
          <a:p>
            <a:pPr algn="just"/>
            <a:r>
              <a:rPr lang="uk-UA" sz="1500" dirty="0" smtClean="0"/>
              <a:t>Відкритий дозвіл - 250 неоподатковуваних мінімумів доходів громадян (4250 грн.) </a:t>
            </a:r>
          </a:p>
          <a:p>
            <a:pPr algn="just"/>
            <a:r>
              <a:rPr lang="uk-UA" sz="1500" dirty="0" smtClean="0"/>
              <a:t>Відкритий дозвіл на здійснення експорту товарів на безоплатній основі (у тому числі гарантійне обслуговування або ремонт і постачання запасних частин за рекламаційними актами) - 20 неоподатковуваних мінімумів доходів громадян (340 грн.) </a:t>
            </a:r>
          </a:p>
          <a:p>
            <a:pPr algn="just"/>
            <a:r>
              <a:rPr lang="uk-UA" sz="1500" dirty="0" smtClean="0"/>
              <a:t>Разовий дозвіл на здійснення експорту товарів на безоплатній основі - 5 неоподатковуваних мінімумів доходів громадян (85 грн.) </a:t>
            </a:r>
          </a:p>
          <a:p>
            <a:pPr algn="just"/>
            <a:r>
              <a:rPr lang="uk-UA" sz="1500" dirty="0" smtClean="0"/>
              <a:t>За разовий дозвіл на здійснення експорту товарів за контрактом з вартістю до 50 тис. гривень включно - 20 неоподатковуваних мінімумів доходів громадян (340 грн.) </a:t>
            </a:r>
          </a:p>
          <a:p>
            <a:pPr algn="just"/>
            <a:r>
              <a:rPr lang="uk-UA" sz="1500" dirty="0" smtClean="0"/>
              <a:t>За разовий дозвіл на здійснення експорту товарів за контрактом з вартістю від 50 тис. до 500 тис. гривень включно - 30 неоподатковуваних мінімумів доходів громадян (510 грн.) </a:t>
            </a:r>
          </a:p>
          <a:p>
            <a:pPr algn="just"/>
            <a:r>
              <a:rPr lang="uk-UA" sz="1500" dirty="0"/>
              <a:t>З</a:t>
            </a:r>
            <a:r>
              <a:rPr lang="uk-UA" sz="1500" dirty="0" smtClean="0"/>
              <a:t>а разовий дозвіл на здійснення експорту товарів за контрактом з вартістю від 500 тис. до 5000 тис. гривень включно - 60 неоподатковуваних мінімумів доходів громадян (1020 грн.) </a:t>
            </a:r>
          </a:p>
          <a:p>
            <a:pPr algn="just"/>
            <a:r>
              <a:rPr lang="uk-UA" sz="1500" dirty="0" smtClean="0"/>
              <a:t>За разовий дозвіл на здійснення експорту товарів за контрактом з вартістю від 5000 тис. до 50000 тис. гривень включно - 100 неоподатковуваних мінімумів доходів громадян (1700 грн.) </a:t>
            </a:r>
          </a:p>
          <a:p>
            <a:pPr algn="just"/>
            <a:r>
              <a:rPr lang="uk-UA" sz="1500" dirty="0" smtClean="0"/>
              <a:t>За разовий дозвіл на здійснення експорту товарів за контрактом з вартістю понад 50000 тис. гривень - 200 неоподатковуваних мінімумів доходів громадян (3400 грн.)</a:t>
            </a:r>
            <a:endParaRPr lang="uk-UA" sz="1500" dirty="0"/>
          </a:p>
        </p:txBody>
      </p:sp>
    </p:spTree>
    <p:extLst>
      <p:ext uri="{BB962C8B-B14F-4D97-AF65-F5344CB8AC3E}">
        <p14:creationId xmlns:p14="http://schemas.microsoft.com/office/powerpoint/2010/main" val="353960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78712" y="332656"/>
            <a:ext cx="8280920" cy="2369880"/>
          </a:xfrm>
          <a:prstGeom prst="rect">
            <a:avLst/>
          </a:prstGeom>
        </p:spPr>
        <p:txBody>
          <a:bodyPr wrap="square">
            <a:spAutoFit/>
          </a:bodyPr>
          <a:lstStyle/>
          <a:p>
            <a:pPr algn="ctr"/>
            <a:r>
              <a:rPr lang="uk-UA" sz="2200" b="1" dirty="0" smtClean="0">
                <a:solidFill>
                  <a:srgbClr val="7030A0"/>
                </a:solidFill>
              </a:rPr>
              <a:t>Строк надання послуги: </a:t>
            </a:r>
          </a:p>
          <a:p>
            <a:pPr algn="just"/>
            <a:endParaRPr lang="uk-UA" dirty="0"/>
          </a:p>
          <a:p>
            <a:pPr indent="457200" algn="just"/>
            <a:r>
              <a:rPr lang="uk-UA" dirty="0" smtClean="0"/>
              <a:t>Щодо дозволу на експорт (реекспорт) товарів військового призначення - 45 днів (календарні) </a:t>
            </a:r>
          </a:p>
          <a:p>
            <a:pPr indent="457200" algn="just"/>
            <a:endParaRPr lang="uk-UA" dirty="0"/>
          </a:p>
          <a:p>
            <a:pPr indent="457200" algn="just"/>
            <a:r>
              <a:rPr lang="uk-UA" dirty="0" smtClean="0"/>
              <a:t>Щодо дозволу на експорт (реекспорт) товарів подвійного використання - 30 днів (календарні) </a:t>
            </a:r>
          </a:p>
          <a:p>
            <a:pPr indent="457200" algn="just"/>
            <a:endParaRPr lang="uk-UA" dirty="0"/>
          </a:p>
        </p:txBody>
      </p:sp>
      <p:sp>
        <p:nvSpPr>
          <p:cNvPr id="5" name="TextBox 4"/>
          <p:cNvSpPr txBox="1"/>
          <p:nvPr/>
        </p:nvSpPr>
        <p:spPr>
          <a:xfrm>
            <a:off x="242150" y="3425627"/>
            <a:ext cx="8856984" cy="1077218"/>
          </a:xfrm>
          <a:prstGeom prst="rect">
            <a:avLst/>
          </a:prstGeom>
          <a:noFill/>
        </p:spPr>
        <p:txBody>
          <a:bodyPr wrap="square" rtlCol="0">
            <a:spAutoFit/>
          </a:bodyPr>
          <a:lstStyle/>
          <a:p>
            <a:pPr algn="just"/>
            <a:r>
              <a:rPr lang="uk-UA" sz="1600" dirty="0" smtClean="0"/>
              <a:t>Постанова КМУ </a:t>
            </a:r>
            <a:r>
              <a:rPr lang="uk-UA" sz="1600" b="1" dirty="0" smtClean="0"/>
              <a:t>Про затвердження Порядку справляння плати за надання платних адміністративних послуг з оформлення та видачі документів у галузі державного експортного контролю і переліку платних адміністративних послуг, що надаються Державною службою експортного контролю, та розміру плати за їх надання </a:t>
            </a:r>
            <a:r>
              <a:rPr lang="uk-UA" sz="1600" dirty="0" smtClean="0"/>
              <a:t>від 13.07.2011 року № 746</a:t>
            </a:r>
            <a:endParaRPr lang="uk-UA" sz="1600" dirty="0"/>
          </a:p>
        </p:txBody>
      </p:sp>
      <p:sp>
        <p:nvSpPr>
          <p:cNvPr id="6" name="TextBox 5"/>
          <p:cNvSpPr txBox="1"/>
          <p:nvPr/>
        </p:nvSpPr>
        <p:spPr>
          <a:xfrm>
            <a:off x="314158" y="4509120"/>
            <a:ext cx="8784976" cy="1077218"/>
          </a:xfrm>
          <a:prstGeom prst="rect">
            <a:avLst/>
          </a:prstGeom>
          <a:noFill/>
        </p:spPr>
        <p:txBody>
          <a:bodyPr wrap="square" rtlCol="0">
            <a:spAutoFit/>
          </a:bodyPr>
          <a:lstStyle/>
          <a:p>
            <a:pPr algn="just"/>
            <a:r>
              <a:rPr lang="uk-UA" sz="1600" dirty="0" smtClean="0"/>
              <a:t>Постанова КМУ  </a:t>
            </a:r>
            <a:r>
              <a:rPr lang="uk-UA" sz="1600" b="1" dirty="0" smtClean="0"/>
              <a:t>Про затвердження Порядку здійснення державного контролю за міжнародними передачами товарів військового призначення </a:t>
            </a:r>
            <a:r>
              <a:rPr lang="uk-UA" sz="1600" dirty="0" smtClean="0"/>
              <a:t>від 20.11.2003 року № 1807. </a:t>
            </a:r>
          </a:p>
          <a:p>
            <a:pPr algn="just"/>
            <a:r>
              <a:rPr lang="uk-UA" sz="1600" dirty="0" smtClean="0"/>
              <a:t>Нею затверджено </a:t>
            </a:r>
            <a:r>
              <a:rPr lang="uk-UA" sz="1600" b="1" dirty="0" smtClean="0">
                <a:solidFill>
                  <a:srgbClr val="C00000"/>
                </a:solidFill>
              </a:rPr>
              <a:t>Список </a:t>
            </a:r>
            <a:r>
              <a:rPr lang="uk-UA" sz="1600" b="1" dirty="0">
                <a:solidFill>
                  <a:srgbClr val="C00000"/>
                </a:solidFill>
              </a:rPr>
              <a:t>товарів військового призначення</a:t>
            </a:r>
            <a:r>
              <a:rPr lang="uk-UA" sz="1600" b="1" dirty="0" smtClean="0">
                <a:solidFill>
                  <a:srgbClr val="C00000"/>
                </a:solidFill>
              </a:rPr>
              <a:t>, міжнародні </a:t>
            </a:r>
            <a:r>
              <a:rPr lang="uk-UA" sz="1600" b="1" dirty="0">
                <a:solidFill>
                  <a:srgbClr val="C00000"/>
                </a:solidFill>
              </a:rPr>
              <a:t>передачі яких підлягають державному </a:t>
            </a:r>
            <a:r>
              <a:rPr lang="uk-UA" sz="1600" b="1" dirty="0" smtClean="0">
                <a:solidFill>
                  <a:srgbClr val="C00000"/>
                </a:solidFill>
              </a:rPr>
              <a:t>контролю</a:t>
            </a:r>
            <a:endParaRPr lang="uk-UA" sz="1600" dirty="0"/>
          </a:p>
        </p:txBody>
      </p:sp>
      <p:sp>
        <p:nvSpPr>
          <p:cNvPr id="8" name="TextBox 7"/>
          <p:cNvSpPr txBox="1"/>
          <p:nvPr/>
        </p:nvSpPr>
        <p:spPr>
          <a:xfrm>
            <a:off x="265116" y="5661248"/>
            <a:ext cx="8613768" cy="830997"/>
          </a:xfrm>
          <a:prstGeom prst="rect">
            <a:avLst/>
          </a:prstGeom>
          <a:noFill/>
        </p:spPr>
        <p:txBody>
          <a:bodyPr wrap="square" rtlCol="0">
            <a:spAutoFit/>
          </a:bodyPr>
          <a:lstStyle/>
          <a:p>
            <a:pPr algn="just"/>
            <a:r>
              <a:rPr lang="uk-UA" sz="1600" dirty="0" smtClean="0"/>
              <a:t>Постанова КМУ </a:t>
            </a:r>
            <a:r>
              <a:rPr lang="ru-RU" sz="1600" b="1" dirty="0" smtClean="0"/>
              <a:t>Про </a:t>
            </a:r>
            <a:r>
              <a:rPr lang="uk-UA" sz="1600" b="1" dirty="0" smtClean="0"/>
              <a:t>затвердження</a:t>
            </a:r>
            <a:r>
              <a:rPr lang="ru-RU" sz="1600" b="1" dirty="0" smtClean="0"/>
              <a:t> </a:t>
            </a:r>
            <a:r>
              <a:rPr lang="ru-RU" sz="1600" b="1" dirty="0"/>
              <a:t>Порядку </a:t>
            </a:r>
            <a:r>
              <a:rPr lang="uk-UA" sz="1600" b="1" dirty="0" smtClean="0"/>
              <a:t>здійснення</a:t>
            </a:r>
            <a:r>
              <a:rPr lang="ru-RU" sz="1600" b="1" dirty="0" smtClean="0"/>
              <a:t> </a:t>
            </a:r>
            <a:r>
              <a:rPr lang="ru-RU" sz="1600" b="1" dirty="0"/>
              <a:t>державного контролю за </a:t>
            </a:r>
            <a:r>
              <a:rPr lang="uk-UA" sz="1600" b="1" dirty="0" smtClean="0"/>
              <a:t>міжнародними</a:t>
            </a:r>
            <a:r>
              <a:rPr lang="ru-RU" sz="1600" b="1" dirty="0" smtClean="0"/>
              <a:t> </a:t>
            </a:r>
            <a:r>
              <a:rPr lang="ru-RU" sz="1600" b="1" dirty="0"/>
              <a:t>передачами </a:t>
            </a:r>
            <a:r>
              <a:rPr lang="uk-UA" sz="1600" b="1" dirty="0" smtClean="0"/>
              <a:t>товарів</a:t>
            </a:r>
            <a:r>
              <a:rPr lang="ru-RU" sz="1600" b="1" dirty="0" smtClean="0"/>
              <a:t> </a:t>
            </a:r>
            <a:r>
              <a:rPr lang="uk-UA" sz="1600" b="1" dirty="0" smtClean="0"/>
              <a:t>подвійного</a:t>
            </a:r>
            <a:r>
              <a:rPr lang="ru-RU" sz="1600" b="1" dirty="0" smtClean="0"/>
              <a:t> </a:t>
            </a:r>
            <a:r>
              <a:rPr lang="uk-UA" sz="1600" b="1" dirty="0" smtClean="0"/>
              <a:t>використання</a:t>
            </a:r>
            <a:r>
              <a:rPr lang="uk-UA" sz="1600" dirty="0" smtClean="0"/>
              <a:t> від 28.01.2004 року № 86.</a:t>
            </a:r>
          </a:p>
          <a:p>
            <a:pPr algn="just"/>
            <a:r>
              <a:rPr lang="uk-UA" sz="1600" dirty="0"/>
              <a:t>Нею затверджено </a:t>
            </a:r>
            <a:r>
              <a:rPr lang="uk-UA" sz="1600" b="1" dirty="0">
                <a:solidFill>
                  <a:srgbClr val="C00000"/>
                </a:solidFill>
              </a:rPr>
              <a:t>Список товарів </a:t>
            </a:r>
            <a:r>
              <a:rPr lang="uk-UA" sz="1600" b="1" dirty="0" smtClean="0">
                <a:solidFill>
                  <a:srgbClr val="C00000"/>
                </a:solidFill>
              </a:rPr>
              <a:t>подвійного використання</a:t>
            </a:r>
            <a:endParaRPr lang="ru-RU" sz="1600" dirty="0"/>
          </a:p>
        </p:txBody>
      </p:sp>
      <p:sp>
        <p:nvSpPr>
          <p:cNvPr id="9" name="TextBox 8"/>
          <p:cNvSpPr txBox="1"/>
          <p:nvPr/>
        </p:nvSpPr>
        <p:spPr>
          <a:xfrm>
            <a:off x="318843" y="2702535"/>
            <a:ext cx="8506314" cy="584775"/>
          </a:xfrm>
          <a:prstGeom prst="rect">
            <a:avLst/>
          </a:prstGeom>
          <a:noFill/>
        </p:spPr>
        <p:txBody>
          <a:bodyPr wrap="square" rtlCol="0">
            <a:spAutoFit/>
          </a:bodyPr>
          <a:lstStyle/>
          <a:p>
            <a:pPr algn="just"/>
            <a:r>
              <a:rPr lang="uk-UA" sz="1600" dirty="0" smtClean="0"/>
              <a:t>Закон України </a:t>
            </a:r>
            <a:r>
              <a:rPr lang="ru-RU" sz="1600" b="1" dirty="0"/>
              <a:t>Про </a:t>
            </a:r>
            <a:r>
              <a:rPr lang="uk-UA" sz="1600" b="1" dirty="0" smtClean="0"/>
              <a:t>державний контроль </a:t>
            </a:r>
            <a:r>
              <a:rPr lang="ru-RU" sz="1600" b="1" dirty="0" smtClean="0"/>
              <a:t>за </a:t>
            </a:r>
            <a:r>
              <a:rPr lang="uk-UA" sz="1600" b="1" dirty="0" smtClean="0"/>
              <a:t>міжнародними передачами товарів військового призначення</a:t>
            </a:r>
            <a:r>
              <a:rPr lang="ru-RU" sz="1600" b="1" dirty="0" smtClean="0"/>
              <a:t> </a:t>
            </a:r>
            <a:r>
              <a:rPr lang="ru-RU" sz="1600" b="1" dirty="0"/>
              <a:t>та </a:t>
            </a:r>
            <a:r>
              <a:rPr lang="uk-UA" sz="1600" b="1" dirty="0" smtClean="0"/>
              <a:t>подвійного</a:t>
            </a:r>
            <a:r>
              <a:rPr lang="ru-RU" sz="1600" b="1" dirty="0" smtClean="0"/>
              <a:t> </a:t>
            </a:r>
            <a:r>
              <a:rPr lang="uk-UA" sz="1600" b="1" dirty="0" smtClean="0"/>
              <a:t>використання</a:t>
            </a:r>
            <a:r>
              <a:rPr lang="uk-UA" sz="1600" dirty="0" smtClean="0"/>
              <a:t> від 20.02.2003 року № 549-</a:t>
            </a:r>
            <a:r>
              <a:rPr lang="en-US" sz="1600" dirty="0" smtClean="0"/>
              <a:t>IV</a:t>
            </a:r>
            <a:endParaRPr lang="ru-RU" sz="1600" dirty="0"/>
          </a:p>
        </p:txBody>
      </p:sp>
    </p:spTree>
    <p:extLst>
      <p:ext uri="{BB962C8B-B14F-4D97-AF65-F5344CB8AC3E}">
        <p14:creationId xmlns:p14="http://schemas.microsoft.com/office/powerpoint/2010/main" val="3852003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332656"/>
            <a:ext cx="8568952" cy="2308324"/>
          </a:xfrm>
          <a:prstGeom prst="rect">
            <a:avLst/>
          </a:prstGeom>
          <a:noFill/>
        </p:spPr>
        <p:txBody>
          <a:bodyPr wrap="square" rtlCol="0">
            <a:spAutoFit/>
          </a:bodyPr>
          <a:lstStyle/>
          <a:p>
            <a:pPr algn="just"/>
            <a:r>
              <a:rPr lang="uk-UA" b="1" dirty="0" smtClean="0">
                <a:solidFill>
                  <a:srgbClr val="FF0000"/>
                </a:solidFill>
              </a:rPr>
              <a:t>Сертифікат кінцевого споживача </a:t>
            </a:r>
            <a:r>
              <a:rPr lang="uk-UA" dirty="0" smtClean="0"/>
              <a:t>- це документ, яким кінцевий споживач вказує на місце встановлення (використання) і ціль кінцевого використання товару та гарантує, що цей товар не буде використаний в інших цілях, ніж зазначені в сертифікаті, не буде переданий іншому суб'єкту підприємницької діяльності на території України або </a:t>
            </a:r>
            <a:r>
              <a:rPr lang="uk-UA" dirty="0" err="1" smtClean="0"/>
              <a:t>реекспортований</a:t>
            </a:r>
            <a:r>
              <a:rPr lang="uk-UA" dirty="0" smtClean="0"/>
              <a:t> без дозволу </a:t>
            </a:r>
            <a:r>
              <a:rPr lang="uk-UA" dirty="0" err="1" smtClean="0"/>
              <a:t>Держекспортконтролю</a:t>
            </a:r>
            <a:r>
              <a:rPr lang="uk-UA" dirty="0" smtClean="0"/>
              <a:t>, а також бере на себе інші гарантії щодо імпортованого в Україну товару у разі, коли це передбачено умовами </a:t>
            </a:r>
            <a:br>
              <a:rPr lang="uk-UA" dirty="0" smtClean="0"/>
            </a:br>
            <a:r>
              <a:rPr lang="uk-UA" dirty="0" smtClean="0"/>
              <a:t>зовнішньоекономічного договору (контракту) згідно з вимогами держав - експортерів товарів.</a:t>
            </a:r>
            <a:endParaRPr lang="uk-UA" dirty="0"/>
          </a:p>
        </p:txBody>
      </p:sp>
      <p:sp>
        <p:nvSpPr>
          <p:cNvPr id="5" name="TextBox 4"/>
          <p:cNvSpPr txBox="1"/>
          <p:nvPr/>
        </p:nvSpPr>
        <p:spPr>
          <a:xfrm>
            <a:off x="179512" y="2996952"/>
            <a:ext cx="8856984" cy="1200329"/>
          </a:xfrm>
          <a:prstGeom prst="rect">
            <a:avLst/>
          </a:prstGeom>
          <a:noFill/>
        </p:spPr>
        <p:txBody>
          <a:bodyPr wrap="square" rtlCol="0">
            <a:spAutoFit/>
          </a:bodyPr>
          <a:lstStyle/>
          <a:p>
            <a:pPr algn="just"/>
            <a:r>
              <a:rPr lang="uk-UA" dirty="0" smtClean="0"/>
              <a:t>Постанова КМУ </a:t>
            </a:r>
            <a:r>
              <a:rPr lang="uk-UA" b="1" dirty="0" smtClean="0"/>
              <a:t>Про затвердження Положення про порядок надання </a:t>
            </a:r>
            <a:br>
              <a:rPr lang="uk-UA" b="1" dirty="0" smtClean="0"/>
            </a:br>
            <a:r>
              <a:rPr lang="uk-UA" b="1" dirty="0" smtClean="0"/>
              <a:t>гарантій та здійснення державного контролю за виконанням зобов'язань щодо використання у заявлених цілях товарів, які підлягають державному </a:t>
            </a:r>
            <a:br>
              <a:rPr lang="uk-UA" b="1" dirty="0" smtClean="0"/>
            </a:br>
            <a:r>
              <a:rPr lang="uk-UA" b="1" dirty="0" smtClean="0"/>
              <a:t>експортному контролю </a:t>
            </a:r>
            <a:r>
              <a:rPr lang="uk-UA" dirty="0" smtClean="0"/>
              <a:t>від 27.05.1999 року № 920</a:t>
            </a:r>
            <a:endParaRPr lang="uk-UA" dirty="0"/>
          </a:p>
        </p:txBody>
      </p:sp>
      <p:sp>
        <p:nvSpPr>
          <p:cNvPr id="6" name="TextBox 5"/>
          <p:cNvSpPr txBox="1"/>
          <p:nvPr/>
        </p:nvSpPr>
        <p:spPr>
          <a:xfrm>
            <a:off x="323528" y="4509120"/>
            <a:ext cx="8568952" cy="1200329"/>
          </a:xfrm>
          <a:prstGeom prst="rect">
            <a:avLst/>
          </a:prstGeom>
          <a:noFill/>
        </p:spPr>
        <p:txBody>
          <a:bodyPr wrap="square" rtlCol="0">
            <a:spAutoFit/>
          </a:bodyPr>
          <a:lstStyle/>
          <a:p>
            <a:pPr algn="just"/>
            <a:r>
              <a:rPr lang="uk-UA" dirty="0" smtClean="0"/>
              <a:t>Наказ Державної служби експортного контролю </a:t>
            </a:r>
            <a:r>
              <a:rPr lang="ru-RU" b="1" dirty="0"/>
              <a:t>Про </a:t>
            </a:r>
            <a:r>
              <a:rPr lang="uk-UA" b="1" dirty="0" smtClean="0"/>
              <a:t>затвердження Інструкції </a:t>
            </a:r>
            <a:r>
              <a:rPr lang="ru-RU" b="1" dirty="0" smtClean="0"/>
              <a:t>про </a:t>
            </a:r>
            <a:r>
              <a:rPr lang="ru-RU" b="1" dirty="0"/>
              <a:t>порядок </a:t>
            </a:r>
            <a:r>
              <a:rPr lang="uk-UA" b="1" dirty="0" smtClean="0"/>
              <a:t>заповнення заяв щодо отримання дозвільних документів, </a:t>
            </a:r>
            <a:r>
              <a:rPr lang="uk-UA" b="1" dirty="0" err="1" smtClean="0"/>
              <a:t>документів</a:t>
            </a:r>
            <a:r>
              <a:rPr lang="uk-UA" b="1" dirty="0" smtClean="0"/>
              <a:t> про гарантії та інших документів, що надаються </a:t>
            </a:r>
            <a:r>
              <a:rPr lang="ru-RU" b="1" dirty="0" err="1" smtClean="0"/>
              <a:t>Держекспортконтроле</a:t>
            </a:r>
            <a:r>
              <a:rPr lang="uk-UA" b="1" dirty="0" smtClean="0"/>
              <a:t> </a:t>
            </a:r>
            <a:r>
              <a:rPr lang="uk-UA" dirty="0" smtClean="0"/>
              <a:t>від 09.01.2004 року № 5</a:t>
            </a:r>
            <a:endParaRPr lang="ru-RU" b="1" dirty="0"/>
          </a:p>
        </p:txBody>
      </p:sp>
    </p:spTree>
    <p:extLst>
      <p:ext uri="{BB962C8B-B14F-4D97-AF65-F5344CB8AC3E}">
        <p14:creationId xmlns:p14="http://schemas.microsoft.com/office/powerpoint/2010/main" val="2134112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6558" y="348788"/>
            <a:ext cx="7982890" cy="1107996"/>
          </a:xfrm>
          <a:prstGeom prst="rect">
            <a:avLst/>
          </a:prstGeom>
        </p:spPr>
        <p:txBody>
          <a:bodyPr wrap="none">
            <a:spAutoFit/>
          </a:bodyPr>
          <a:lstStyle/>
          <a:p>
            <a:pPr algn="ctr"/>
            <a:r>
              <a:rPr lang="uk-UA" sz="2200" b="1" dirty="0" smtClean="0">
                <a:solidFill>
                  <a:srgbClr val="0000FF"/>
                </a:solidFill>
              </a:rPr>
              <a:t>Сертифікат</a:t>
            </a:r>
            <a:r>
              <a:rPr lang="ru-RU" sz="2200" b="1" dirty="0" smtClean="0">
                <a:solidFill>
                  <a:srgbClr val="0000FF"/>
                </a:solidFill>
              </a:rPr>
              <a:t> </a:t>
            </a:r>
            <a:r>
              <a:rPr lang="en-US" sz="2200" b="1" dirty="0" smtClean="0">
                <a:solidFill>
                  <a:srgbClr val="0000FF"/>
                </a:solidFill>
              </a:rPr>
              <a:t>EUR.1</a:t>
            </a:r>
            <a:r>
              <a:rPr lang="ru-RU" sz="2200" b="1" dirty="0" smtClean="0">
                <a:solidFill>
                  <a:srgbClr val="0000FF"/>
                </a:solidFill>
              </a:rPr>
              <a:t> (</a:t>
            </a:r>
            <a:r>
              <a:rPr lang="uk-UA" sz="2200" b="1" dirty="0" smtClean="0">
                <a:solidFill>
                  <a:srgbClr val="0000FF"/>
                </a:solidFill>
              </a:rPr>
              <a:t>якщо фактурна вартість перевищує 6000 </a:t>
            </a:r>
            <a:r>
              <a:rPr lang="uk-UA" sz="2200" b="1" dirty="0" err="1" smtClean="0">
                <a:solidFill>
                  <a:srgbClr val="0000FF"/>
                </a:solidFill>
              </a:rPr>
              <a:t>грн</a:t>
            </a:r>
            <a:r>
              <a:rPr lang="uk-UA" sz="2200" b="1" dirty="0" smtClean="0">
                <a:solidFill>
                  <a:srgbClr val="0000FF"/>
                </a:solidFill>
              </a:rPr>
              <a:t>)</a:t>
            </a:r>
          </a:p>
          <a:p>
            <a:pPr algn="ctr"/>
            <a:endParaRPr lang="uk-UA" sz="2200" b="1" dirty="0">
              <a:solidFill>
                <a:srgbClr val="0000FF"/>
              </a:solidFill>
            </a:endParaRPr>
          </a:p>
          <a:p>
            <a:pPr algn="ctr"/>
            <a:r>
              <a:rPr lang="uk-UA" sz="2200" b="1" dirty="0" smtClean="0">
                <a:solidFill>
                  <a:srgbClr val="0000FF"/>
                </a:solidFill>
              </a:rPr>
              <a:t>Наказ Міністерства фінансів України від 02.03.2021 року № 139</a:t>
            </a:r>
            <a:endParaRPr lang="en-US" sz="2200" b="1" dirty="0">
              <a:solidFill>
                <a:srgbClr val="0000FF"/>
              </a:solidFill>
            </a:endParaRPr>
          </a:p>
        </p:txBody>
      </p:sp>
      <p:sp>
        <p:nvSpPr>
          <p:cNvPr id="5" name="Прямоугольник 4"/>
          <p:cNvSpPr/>
          <p:nvPr/>
        </p:nvSpPr>
        <p:spPr>
          <a:xfrm>
            <a:off x="291191" y="2060848"/>
            <a:ext cx="8568952" cy="4524315"/>
          </a:xfrm>
          <a:prstGeom prst="rect">
            <a:avLst/>
          </a:prstGeom>
        </p:spPr>
        <p:txBody>
          <a:bodyPr wrap="square">
            <a:spAutoFit/>
          </a:bodyPr>
          <a:lstStyle/>
          <a:p>
            <a:pPr indent="457200" algn="just"/>
            <a:r>
              <a:rPr lang="uk-UA" sz="1600" dirty="0" smtClean="0"/>
              <a:t>Сертифікат з перевезення (походження) товару EUR.1 - документ, який підтверджує статус преференційного походження товару(</a:t>
            </a:r>
            <a:r>
              <a:rPr lang="uk-UA" sz="1600" dirty="0" err="1" smtClean="0"/>
              <a:t>ів</a:t>
            </a:r>
            <a:r>
              <a:rPr lang="uk-UA" sz="1600" dirty="0" smtClean="0"/>
              <a:t>) відповідно до міжнародних угод</a:t>
            </a:r>
          </a:p>
          <a:p>
            <a:pPr indent="457200" algn="just"/>
            <a:endParaRPr lang="uk-UA" sz="1600" dirty="0"/>
          </a:p>
          <a:p>
            <a:pPr indent="457200" algn="just"/>
            <a:r>
              <a:rPr lang="uk-UA" sz="1600" dirty="0" smtClean="0"/>
              <a:t>Сертифікат видається посадовою особою митниці під час здійснення експорту товару(</a:t>
            </a:r>
            <a:r>
              <a:rPr lang="uk-UA" sz="1600" dirty="0" err="1" smtClean="0"/>
              <a:t>ів</a:t>
            </a:r>
            <a:r>
              <a:rPr lang="uk-UA" sz="1600" dirty="0" smtClean="0"/>
              <a:t>) за місцем здійснення його (їх) митного оформлення або після експорту товару(</a:t>
            </a:r>
            <a:r>
              <a:rPr lang="uk-UA" sz="1600" dirty="0" err="1" smtClean="0"/>
              <a:t>ів</a:t>
            </a:r>
            <a:r>
              <a:rPr lang="uk-UA" sz="1600" dirty="0" smtClean="0"/>
              <a:t>) у випадках, встановлених Угодами, за місцем здійснення митного оформлення товару(</a:t>
            </a:r>
            <a:r>
              <a:rPr lang="uk-UA" sz="1600" dirty="0" err="1" smtClean="0"/>
              <a:t>ів</a:t>
            </a:r>
            <a:r>
              <a:rPr lang="uk-UA" sz="1600" dirty="0" smtClean="0"/>
              <a:t>) або за місцем державної реєстрації експортера.</a:t>
            </a:r>
          </a:p>
          <a:p>
            <a:pPr indent="457200" algn="just"/>
            <a:endParaRPr lang="ru-RU" sz="1600" dirty="0"/>
          </a:p>
          <a:p>
            <a:pPr indent="457200" algn="just"/>
            <a:r>
              <a:rPr lang="uk-UA" sz="1600" dirty="0" smtClean="0"/>
              <a:t>Сертифікат може бути виданий після експорту відповідної партії товару(</a:t>
            </a:r>
            <a:r>
              <a:rPr lang="uk-UA" sz="1600" dirty="0" err="1" smtClean="0"/>
              <a:t>ів</a:t>
            </a:r>
            <a:r>
              <a:rPr lang="uk-UA" sz="1600" dirty="0" smtClean="0"/>
              <a:t>), якщо експортер разом із документами, зазначеними в пункті 3 розділу III цього Порядку, додатково надає митниці документи про те, що сертифікат:</a:t>
            </a:r>
          </a:p>
          <a:p>
            <a:pPr indent="457200" algn="just"/>
            <a:r>
              <a:rPr lang="uk-UA" sz="1600" dirty="0" smtClean="0"/>
              <a:t>не був виданий на момент здійснення експорту товару(</a:t>
            </a:r>
            <a:r>
              <a:rPr lang="uk-UA" sz="1600" dirty="0" err="1" smtClean="0"/>
              <a:t>ів</a:t>
            </a:r>
            <a:r>
              <a:rPr lang="uk-UA" sz="1600" dirty="0" smtClean="0"/>
              <a:t>) через помилки або через особливі обставини, або</a:t>
            </a:r>
          </a:p>
          <a:p>
            <a:pPr indent="457200" algn="just"/>
            <a:r>
              <a:rPr lang="uk-UA" sz="1600" dirty="0" smtClean="0"/>
              <a:t>виданий, але не прийнятий з технічних причин митними органами країни імпорту.</a:t>
            </a:r>
          </a:p>
          <a:p>
            <a:pPr indent="457200" algn="just"/>
            <a:endParaRPr lang="ru-RU" sz="1600" dirty="0"/>
          </a:p>
          <a:p>
            <a:pPr indent="457200" algn="just"/>
            <a:r>
              <a:rPr lang="uk-UA" sz="1600" dirty="0" smtClean="0"/>
              <a:t>У заяві експортера про видачу сертифіката після здійснення експорту товару(</a:t>
            </a:r>
            <a:r>
              <a:rPr lang="uk-UA" sz="1600" dirty="0" err="1" smtClean="0"/>
              <a:t>ів</a:t>
            </a:r>
            <a:r>
              <a:rPr lang="uk-UA" sz="1600" dirty="0" smtClean="0"/>
              <a:t>) повинні бути зазначені номер експортної декларації, оформленої на відповідну партію товару(</a:t>
            </a:r>
            <a:r>
              <a:rPr lang="uk-UA" sz="1600" dirty="0" err="1" smtClean="0"/>
              <a:t>ів</a:t>
            </a:r>
            <a:r>
              <a:rPr lang="uk-UA" sz="1600" dirty="0" smtClean="0"/>
              <a:t>), та дата її оформлення в митниці.</a:t>
            </a:r>
            <a:endParaRPr lang="uk-UA" sz="1600" dirty="0"/>
          </a:p>
        </p:txBody>
      </p:sp>
    </p:spTree>
    <p:extLst>
      <p:ext uri="{BB962C8B-B14F-4D97-AF65-F5344CB8AC3E}">
        <p14:creationId xmlns:p14="http://schemas.microsoft.com/office/powerpoint/2010/main" val="201639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88640"/>
            <a:ext cx="8856984" cy="2292935"/>
          </a:xfrm>
          <a:prstGeom prst="rect">
            <a:avLst/>
          </a:prstGeom>
          <a:noFill/>
        </p:spPr>
        <p:txBody>
          <a:bodyPr wrap="square" rtlCol="0">
            <a:spAutoFit/>
          </a:bodyPr>
          <a:lstStyle/>
          <a:p>
            <a:pPr algn="ctr"/>
            <a:r>
              <a:rPr lang="uk-UA" sz="2400" b="1" dirty="0" smtClean="0">
                <a:solidFill>
                  <a:srgbClr val="C00000"/>
                </a:solidFill>
              </a:rPr>
              <a:t>Ліцензія на експорт </a:t>
            </a:r>
          </a:p>
          <a:p>
            <a:pPr algn="ctr"/>
            <a:endParaRPr lang="uk-UA" sz="1400" dirty="0"/>
          </a:p>
          <a:p>
            <a:pPr algn="ctr"/>
            <a:r>
              <a:rPr lang="en-US" sz="1500" dirty="0">
                <a:hlinkClick r:id="rId2"/>
              </a:rPr>
              <a:t>https://</a:t>
            </a:r>
            <a:r>
              <a:rPr lang="en-US" sz="1500" dirty="0" smtClean="0">
                <a:hlinkClick r:id="rId2"/>
              </a:rPr>
              <a:t>guide.diia.gov.ua/view/vydacha-litsenzii-na-eksport-tovariv-b0cb1b5d-70bf-4392-b005-6b265b9462b2</a:t>
            </a:r>
            <a:r>
              <a:rPr lang="uk-UA" sz="1500" dirty="0" smtClean="0"/>
              <a:t> </a:t>
            </a:r>
          </a:p>
          <a:p>
            <a:pPr algn="ctr"/>
            <a:endParaRPr lang="uk-UA" dirty="0"/>
          </a:p>
          <a:p>
            <a:pPr algn="just"/>
            <a:r>
              <a:rPr lang="uk-UA" dirty="0" smtClean="0"/>
              <a:t>Ліцензія видається протягом:</a:t>
            </a:r>
          </a:p>
          <a:p>
            <a:pPr algn="just"/>
            <a:r>
              <a:rPr lang="uk-UA" dirty="0" smtClean="0"/>
              <a:t>10 робочих днів у випадку автоматичного ліцензування (вартість 220 </a:t>
            </a:r>
            <a:r>
              <a:rPr lang="uk-UA" dirty="0" err="1" smtClean="0"/>
              <a:t>грн</a:t>
            </a:r>
            <a:r>
              <a:rPr lang="uk-UA" dirty="0" smtClean="0"/>
              <a:t>);</a:t>
            </a:r>
          </a:p>
          <a:p>
            <a:pPr algn="just"/>
            <a:r>
              <a:rPr lang="uk-UA" dirty="0" smtClean="0"/>
              <a:t>30 робочих днів у випадку неавтоматичного ліцензування (вартість 780 грн.)</a:t>
            </a:r>
          </a:p>
          <a:p>
            <a:pPr algn="just"/>
            <a:r>
              <a:rPr lang="uk-UA" b="1" dirty="0" smtClean="0">
                <a:solidFill>
                  <a:srgbClr val="FF0000"/>
                </a:solidFill>
              </a:rPr>
              <a:t>На період воєнного стану плата не справляється </a:t>
            </a:r>
            <a:endParaRPr lang="ru-RU" b="1" dirty="0">
              <a:solidFill>
                <a:srgbClr val="FF0000"/>
              </a:solidFill>
            </a:endParaRPr>
          </a:p>
        </p:txBody>
      </p:sp>
      <p:sp>
        <p:nvSpPr>
          <p:cNvPr id="5" name="TextBox 4"/>
          <p:cNvSpPr txBox="1"/>
          <p:nvPr/>
        </p:nvSpPr>
        <p:spPr>
          <a:xfrm>
            <a:off x="251520" y="2564904"/>
            <a:ext cx="8424936" cy="584775"/>
          </a:xfrm>
          <a:prstGeom prst="rect">
            <a:avLst/>
          </a:prstGeom>
          <a:noFill/>
        </p:spPr>
        <p:txBody>
          <a:bodyPr wrap="square" rtlCol="0">
            <a:spAutoFit/>
          </a:bodyPr>
          <a:lstStyle/>
          <a:p>
            <a:pPr algn="just"/>
            <a:r>
              <a:rPr lang="uk-UA" sz="1600" dirty="0" smtClean="0"/>
              <a:t>Постанова КМУ </a:t>
            </a:r>
            <a:r>
              <a:rPr lang="uk-UA" sz="1600" b="1" dirty="0" smtClean="0"/>
              <a:t>Про встановлення розміру збору за видачу ліцензій на експорт (імпорт) товарів </a:t>
            </a:r>
            <a:r>
              <a:rPr lang="uk-UA" sz="1600" dirty="0" smtClean="0"/>
              <a:t>від 18.05.2005 року № 362 </a:t>
            </a:r>
            <a:endParaRPr lang="uk-UA" sz="1600" dirty="0"/>
          </a:p>
        </p:txBody>
      </p:sp>
      <p:sp>
        <p:nvSpPr>
          <p:cNvPr id="6" name="TextBox 5"/>
          <p:cNvSpPr txBox="1"/>
          <p:nvPr/>
        </p:nvSpPr>
        <p:spPr>
          <a:xfrm>
            <a:off x="251520" y="3284984"/>
            <a:ext cx="8424936" cy="830997"/>
          </a:xfrm>
          <a:prstGeom prst="rect">
            <a:avLst/>
          </a:prstGeom>
          <a:noFill/>
        </p:spPr>
        <p:txBody>
          <a:bodyPr wrap="square" rtlCol="0">
            <a:spAutoFit/>
          </a:bodyPr>
          <a:lstStyle/>
          <a:p>
            <a:pPr algn="just"/>
            <a:r>
              <a:rPr lang="uk-UA" sz="1600" dirty="0" smtClean="0"/>
              <a:t>Наказ Міністерства економіки України </a:t>
            </a:r>
            <a:r>
              <a:rPr lang="uk-UA" sz="1600" b="1" dirty="0" smtClean="0"/>
              <a:t>Про затвердження Порядку розгляду заявок на видачу ліцензій у сфері нетарифного регулювання зовнішньоекономічної діяльності</a:t>
            </a:r>
            <a:r>
              <a:rPr lang="uk-UA" sz="1600" dirty="0" smtClean="0"/>
              <a:t>  від 01.04.2004 року № 122</a:t>
            </a:r>
          </a:p>
        </p:txBody>
      </p:sp>
      <p:sp>
        <p:nvSpPr>
          <p:cNvPr id="7" name="TextBox 6"/>
          <p:cNvSpPr txBox="1"/>
          <p:nvPr/>
        </p:nvSpPr>
        <p:spPr>
          <a:xfrm>
            <a:off x="251520" y="4123701"/>
            <a:ext cx="8424936" cy="1077218"/>
          </a:xfrm>
          <a:prstGeom prst="rect">
            <a:avLst/>
          </a:prstGeom>
          <a:noFill/>
        </p:spPr>
        <p:txBody>
          <a:bodyPr wrap="square" rtlCol="0">
            <a:spAutoFit/>
          </a:bodyPr>
          <a:lstStyle/>
          <a:p>
            <a:pPr algn="just"/>
            <a:r>
              <a:rPr lang="uk-UA" sz="1600" dirty="0" smtClean="0"/>
              <a:t>Наказ Міністерства економіки </a:t>
            </a:r>
            <a:r>
              <a:rPr lang="uk-UA" sz="1600" b="1" dirty="0" smtClean="0"/>
              <a:t>України Про затвердження нормативно-правових актів щодо ліцензування імпорту товарів та внесення змін до Порядку розгляду заявок на видачу ліцензій</a:t>
            </a:r>
            <a:r>
              <a:rPr lang="ru-RU" sz="1600" b="1" dirty="0" smtClean="0"/>
              <a:t> </a:t>
            </a:r>
            <a:r>
              <a:rPr lang="ru-RU" sz="1600" b="1" dirty="0"/>
              <a:t>у </a:t>
            </a:r>
            <a:r>
              <a:rPr lang="uk-UA" sz="1600" b="1" dirty="0" smtClean="0"/>
              <a:t>сфері нетарифного регулювання зовнішньоекономічної діяльності в Міністерстві економічного розвитку і торгівлі України </a:t>
            </a:r>
            <a:r>
              <a:rPr lang="uk-UA" sz="1600" dirty="0" smtClean="0"/>
              <a:t>від 14.09.2007 року № 302</a:t>
            </a:r>
            <a:endParaRPr lang="uk-UA" sz="1600" b="1" dirty="0"/>
          </a:p>
        </p:txBody>
      </p:sp>
      <p:sp>
        <p:nvSpPr>
          <p:cNvPr id="2" name="TextBox 1"/>
          <p:cNvSpPr txBox="1"/>
          <p:nvPr/>
        </p:nvSpPr>
        <p:spPr>
          <a:xfrm>
            <a:off x="323528" y="5373216"/>
            <a:ext cx="8280920" cy="584775"/>
          </a:xfrm>
          <a:prstGeom prst="rect">
            <a:avLst/>
          </a:prstGeom>
          <a:noFill/>
        </p:spPr>
        <p:txBody>
          <a:bodyPr wrap="square" rtlCol="0">
            <a:spAutoFit/>
          </a:bodyPr>
          <a:lstStyle/>
          <a:p>
            <a:pPr algn="just"/>
            <a:r>
              <a:rPr lang="uk-UA" sz="1600" dirty="0" smtClean="0"/>
              <a:t>Наказ Міністерства економіки України </a:t>
            </a:r>
            <a:r>
              <a:rPr lang="uk-UA" sz="1600" b="1" dirty="0" smtClean="0"/>
              <a:t>Про порядок ліцензування експорту товарів </a:t>
            </a:r>
            <a:r>
              <a:rPr lang="ru-RU" sz="1600" dirty="0" err="1" smtClean="0"/>
              <a:t>від</a:t>
            </a:r>
            <a:r>
              <a:rPr lang="ru-RU" sz="1600" dirty="0" smtClean="0"/>
              <a:t> 09.09.2009 року № 991</a:t>
            </a:r>
            <a:endParaRPr lang="ru-RU" sz="1600" dirty="0"/>
          </a:p>
        </p:txBody>
      </p:sp>
    </p:spTree>
    <p:extLst>
      <p:ext uri="{BB962C8B-B14F-4D97-AF65-F5344CB8AC3E}">
        <p14:creationId xmlns:p14="http://schemas.microsoft.com/office/powerpoint/2010/main" val="3948722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204" y="404664"/>
            <a:ext cx="8568952" cy="4308872"/>
          </a:xfrm>
          <a:prstGeom prst="rect">
            <a:avLst/>
          </a:prstGeom>
          <a:noFill/>
        </p:spPr>
        <p:txBody>
          <a:bodyPr wrap="square" rtlCol="0">
            <a:spAutoFit/>
          </a:bodyPr>
          <a:lstStyle/>
          <a:p>
            <a:pPr algn="ctr"/>
            <a:r>
              <a:rPr lang="uk-UA" sz="2000" b="1" dirty="0" smtClean="0">
                <a:solidFill>
                  <a:srgbClr val="C00000"/>
                </a:solidFill>
              </a:rPr>
              <a:t>Для поміщення товарів у митний режим експорту особа, на яку покладається дотримання вимог митного режиму, повинна:</a:t>
            </a:r>
          </a:p>
          <a:p>
            <a:pPr algn="just"/>
            <a:endParaRPr lang="uk-UA" dirty="0" smtClean="0"/>
          </a:p>
          <a:p>
            <a:pPr indent="457200" algn="just"/>
            <a:r>
              <a:rPr lang="uk-UA" dirty="0" smtClean="0"/>
              <a:t>1) подати митному органу, що здійснює випуск товарів у митному режимі експорту, документи на такі товари;</a:t>
            </a:r>
          </a:p>
          <a:p>
            <a:pPr indent="457200" algn="just"/>
            <a:endParaRPr lang="uk-UA" dirty="0" smtClean="0"/>
          </a:p>
          <a:p>
            <a:pPr indent="457200" algn="just"/>
            <a:r>
              <a:rPr lang="uk-UA" dirty="0" smtClean="0"/>
              <a:t>2) сплатити митні платежі, якими відповідно до закону обкладаються товари під час вивезення за межі митної території України у митному режимі експорту;</a:t>
            </a:r>
          </a:p>
          <a:p>
            <a:pPr indent="457200" algn="just"/>
            <a:endParaRPr lang="uk-UA" dirty="0" smtClean="0"/>
          </a:p>
          <a:p>
            <a:pPr indent="457200" algn="just"/>
            <a:r>
              <a:rPr lang="uk-UA" dirty="0" smtClean="0"/>
              <a:t>3) виконати вимоги щодо застосування передбачених законом заходів нетарифного регулювання зовнішньоекономічної діяльності;</a:t>
            </a:r>
          </a:p>
          <a:p>
            <a:pPr indent="457200" algn="just"/>
            <a:endParaRPr lang="uk-UA" dirty="0" smtClean="0"/>
          </a:p>
          <a:p>
            <a:pPr indent="457200" algn="just"/>
            <a:r>
              <a:rPr lang="uk-UA" dirty="0" smtClean="0"/>
              <a:t>4) у випадках, встановлених законодавством, подати митному органу дозвіл на проведення зовнішньоекономічної операції з вивезення товарів у третю країну (реекспорт).</a:t>
            </a:r>
            <a:endParaRPr lang="ru-RU" dirty="0"/>
          </a:p>
        </p:txBody>
      </p:sp>
      <p:sp>
        <p:nvSpPr>
          <p:cNvPr id="3" name="Прямоугольник 2"/>
          <p:cNvSpPr/>
          <p:nvPr/>
        </p:nvSpPr>
        <p:spPr>
          <a:xfrm>
            <a:off x="412970" y="5264333"/>
            <a:ext cx="8424936" cy="646331"/>
          </a:xfrm>
          <a:prstGeom prst="rect">
            <a:avLst/>
          </a:prstGeom>
        </p:spPr>
        <p:txBody>
          <a:bodyPr wrap="square">
            <a:spAutoFit/>
          </a:bodyPr>
          <a:lstStyle/>
          <a:p>
            <a:pPr algn="just"/>
            <a:r>
              <a:rPr lang="uk-UA" b="1" dirty="0" smtClean="0">
                <a:solidFill>
                  <a:srgbClr val="7030A0"/>
                </a:solidFill>
              </a:rPr>
              <a:t>Митні органи не вимагають обов’язкового підтвердження прибуття товарів, що експортуються, у пункт призначення за межами митної території України.</a:t>
            </a:r>
            <a:endParaRPr lang="uk-UA" b="1" dirty="0">
              <a:solidFill>
                <a:srgbClr val="7030A0"/>
              </a:solidFill>
            </a:endParaRPr>
          </a:p>
        </p:txBody>
      </p:sp>
    </p:spTree>
    <p:extLst>
      <p:ext uri="{BB962C8B-B14F-4D97-AF65-F5344CB8AC3E}">
        <p14:creationId xmlns:p14="http://schemas.microsoft.com/office/powerpoint/2010/main" val="1176518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784976" cy="2862322"/>
          </a:xfrm>
          <a:prstGeom prst="rect">
            <a:avLst/>
          </a:prstGeom>
        </p:spPr>
        <p:txBody>
          <a:bodyPr wrap="square">
            <a:spAutoFit/>
          </a:bodyPr>
          <a:lstStyle/>
          <a:p>
            <a:pPr indent="457200" algn="just"/>
            <a:r>
              <a:rPr lang="uk-UA" b="1" dirty="0" smtClean="0">
                <a:solidFill>
                  <a:srgbClr val="7030A0"/>
                </a:solidFill>
              </a:rPr>
              <a:t>У разі встановлення актами законодавства заборон чи обмежень щодо вивезення відповідних товарів за межі митної території України товари, що:</a:t>
            </a:r>
          </a:p>
          <a:p>
            <a:pPr indent="457200" algn="just"/>
            <a:endParaRPr lang="uk-UA" dirty="0" smtClean="0"/>
          </a:p>
          <a:p>
            <a:pPr indent="457200" algn="just"/>
            <a:r>
              <a:rPr lang="uk-UA" dirty="0" smtClean="0"/>
              <a:t>1) поміщені в митний режим експорту, випускаються за межі митної території України відповідно до умов, що діяли на момент поміщення цих товарів у зазначений митний режим;</a:t>
            </a:r>
          </a:p>
          <a:p>
            <a:pPr indent="457200" algn="just"/>
            <a:endParaRPr lang="uk-UA" dirty="0" smtClean="0"/>
          </a:p>
          <a:p>
            <a:pPr indent="457200" algn="just"/>
            <a:r>
              <a:rPr lang="uk-UA" dirty="0" smtClean="0"/>
              <a:t>2) фактично випущені за межі митної території України за періодичними митними деклараціями, підлягають поміщенню у митний режим експорту відповідно до умов, що діяли на момент фактичного вивезення цих товарів.</a:t>
            </a:r>
            <a:endParaRPr lang="uk-UA" dirty="0"/>
          </a:p>
        </p:txBody>
      </p:sp>
    </p:spTree>
    <p:extLst>
      <p:ext uri="{BB962C8B-B14F-4D97-AF65-F5344CB8AC3E}">
        <p14:creationId xmlns:p14="http://schemas.microsoft.com/office/powerpoint/2010/main" val="29319137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559</TotalTime>
  <Words>2629</Words>
  <Application>Microsoft Office PowerPoint</Application>
  <PresentationFormat>Экран (4:3)</PresentationFormat>
  <Paragraphs>200</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kafnalog</cp:lastModifiedBy>
  <cp:revision>104</cp:revision>
  <dcterms:created xsi:type="dcterms:W3CDTF">2023-01-04T06:34:23Z</dcterms:created>
  <dcterms:modified xsi:type="dcterms:W3CDTF">2023-01-11T08:05:16Z</dcterms:modified>
</cp:coreProperties>
</file>