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2" r:id="rId26"/>
    <p:sldId id="281"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5143500" type="screen16x9"/>
  <p:notesSz cx="6858000" cy="9144000"/>
  <p:embeddedFontLst>
    <p:embeddedFont>
      <p:font typeface="Open Sans" panose="020B0606030504020204" pitchFamily="34" charset="0"/>
      <p:regular r:id="rId43"/>
      <p:bold r:id="rId44"/>
      <p:italic r:id="rId45"/>
      <p:boldItalic r:id="rId46"/>
    </p:embeddedFont>
    <p:embeddedFont>
      <p:font typeface="PT Sans Narrow" panose="020B0506020203020204" pitchFamily="34" charset="-52"/>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01A87D-FD87-4CD0-B260-6D20F9701208}">
  <a:tblStyle styleId="{7A01A87D-FD87-4CD0-B260-6D20F9701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38" autoAdjust="0"/>
    <p:restoredTop sz="94660"/>
  </p:normalViewPr>
  <p:slideViewPr>
    <p:cSldViewPr snapToGrid="0">
      <p:cViewPr varScale="1">
        <p:scale>
          <a:sx n="107" d="100"/>
          <a:sy n="107" d="100"/>
        </p:scale>
        <p:origin x="135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98c600d80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98c600d80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98c600d80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98c600d80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98c600d80a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98c600d80a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98c600d80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98c600d80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8c600d80a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8c600d80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98c600d80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98c600d80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8c600d80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8c600d80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98c600d80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98c600d80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98c600d80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98c600d80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98c600d80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98c600d80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98c600d80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98c600d80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98c600d80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98c600d80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98c600d80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98c600d80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98c600d80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98c600d80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962586" y="1859238"/>
            <a:ext cx="7136700" cy="1621500"/>
          </a:xfrm>
          <a:prstGeom prst="rect">
            <a:avLst/>
          </a:prstGeom>
        </p:spPr>
        <p:txBody>
          <a:bodyPr spcFirstLastPara="1" wrap="square" lIns="91425" tIns="91425" rIns="91425" bIns="91425" anchor="b" anchorCtr="0">
            <a:normAutofit fontScale="90000"/>
          </a:bodyPr>
          <a:lstStyle/>
          <a:p>
            <a:pPr marL="0" lvl="0" indent="457200" algn="ctr" rtl="0">
              <a:lnSpc>
                <a:spcPct val="120000"/>
              </a:lnSpc>
              <a:spcBef>
                <a:spcPts val="1200"/>
              </a:spcBef>
              <a:spcAft>
                <a:spcPts val="0"/>
              </a:spcAft>
              <a:buNone/>
            </a:pPr>
            <a:endParaRPr sz="2177" dirty="0">
              <a:solidFill>
                <a:srgbClr val="000000"/>
              </a:solidFill>
              <a:latin typeface="Times New Roman"/>
              <a:ea typeface="Times New Roman"/>
              <a:cs typeface="Times New Roman"/>
              <a:sym typeface="Times New Roman"/>
            </a:endParaRPr>
          </a:p>
          <a:p>
            <a:pPr marL="0" lvl="0" indent="457200" algn="ctr" rtl="0">
              <a:lnSpc>
                <a:spcPct val="120000"/>
              </a:lnSpc>
              <a:spcBef>
                <a:spcPts val="1200"/>
              </a:spcBef>
              <a:spcAft>
                <a:spcPts val="0"/>
              </a:spcAft>
              <a:buNone/>
            </a:pPr>
            <a:endParaRPr sz="2177"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endParaRPr sz="2177" dirty="0">
              <a:solidFill>
                <a:srgbClr val="000000"/>
              </a:solidFill>
              <a:latin typeface="Times New Roman"/>
              <a:ea typeface="Times New Roman"/>
              <a:cs typeface="Times New Roman"/>
              <a:sym typeface="Times New Roman"/>
            </a:endParaRPr>
          </a:p>
          <a:p>
            <a:pPr marL="0" lvl="0" indent="0" algn="ctr" rtl="0">
              <a:lnSpc>
                <a:spcPct val="120000"/>
              </a:lnSpc>
              <a:spcBef>
                <a:spcPts val="1200"/>
              </a:spcBef>
              <a:spcAft>
                <a:spcPts val="0"/>
              </a:spcAft>
              <a:buNone/>
            </a:pPr>
            <a:r>
              <a:rPr lang="ru" sz="3400" dirty="0">
                <a:solidFill>
                  <a:srgbClr val="000000"/>
                </a:solidFill>
                <a:latin typeface="Times New Roman"/>
                <a:ea typeface="Times New Roman"/>
                <a:cs typeface="Times New Roman"/>
                <a:sym typeface="Times New Roman"/>
              </a:rPr>
              <a:t>Лекція 2</a:t>
            </a:r>
            <a:endParaRPr sz="3400" dirty="0">
              <a:solidFill>
                <a:srgbClr val="000000"/>
              </a:solidFill>
              <a:latin typeface="Times New Roman"/>
              <a:ea typeface="Times New Roman"/>
              <a:cs typeface="Times New Roman"/>
              <a:sym typeface="Times New Roman"/>
            </a:endParaRPr>
          </a:p>
          <a:p>
            <a:pPr marL="0" lvl="0" indent="457200" algn="ctr" rtl="0">
              <a:lnSpc>
                <a:spcPct val="120000"/>
              </a:lnSpc>
              <a:spcBef>
                <a:spcPts val="1200"/>
              </a:spcBef>
              <a:spcAft>
                <a:spcPts val="0"/>
              </a:spcAft>
              <a:buNone/>
            </a:pPr>
            <a:r>
              <a:rPr lang="ru" sz="2650" dirty="0">
                <a:solidFill>
                  <a:srgbClr val="000000"/>
                </a:solidFill>
                <a:latin typeface="Times New Roman"/>
                <a:ea typeface="Times New Roman"/>
                <a:cs typeface="Times New Roman"/>
                <a:sym typeface="Times New Roman"/>
              </a:rPr>
              <a:t>Наукові концепції і проблеми глобалізації</a:t>
            </a:r>
            <a:endParaRPr sz="2650" dirty="0">
              <a:solidFill>
                <a:srgbClr val="000000"/>
              </a:solidFill>
              <a:latin typeface="Times New Roman"/>
              <a:ea typeface="Times New Roman"/>
              <a:cs typeface="Times New Roman"/>
              <a:sym typeface="Times New Roman"/>
            </a:endParaRPr>
          </a:p>
          <a:p>
            <a:pPr marL="0" lvl="0" indent="0" algn="ctr" rtl="0">
              <a:spcBef>
                <a:spcPts val="1200"/>
              </a:spcBef>
              <a:spcAft>
                <a:spcPts val="0"/>
              </a:spcAft>
              <a:buNone/>
            </a:pP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0" y="0"/>
            <a:ext cx="4399800" cy="5056800"/>
          </a:xfrm>
          <a:prstGeom prst="rect">
            <a:avLst/>
          </a:prstGeom>
        </p:spPr>
        <p:txBody>
          <a:bodyPr spcFirstLastPara="1" wrap="square" lIns="91425" tIns="91425" rIns="91425" bIns="91425" anchor="t" anchorCtr="0">
            <a:normAutofit fontScale="40000" lnSpcReduction="20000"/>
          </a:bodyPr>
          <a:lstStyle/>
          <a:p>
            <a:pPr marL="0" lvl="0" indent="457200" algn="just" rtl="0">
              <a:lnSpc>
                <a:spcPct val="120000"/>
              </a:lnSpc>
              <a:spcBef>
                <a:spcPts val="1200"/>
              </a:spcBef>
              <a:spcAft>
                <a:spcPts val="0"/>
              </a:spcAft>
              <a:buNone/>
            </a:pPr>
            <a:endParaRPr sz="2900" dirty="0">
              <a:solidFill>
                <a:srgbClr val="000000"/>
              </a:solidFill>
              <a:latin typeface="Times New Roman"/>
              <a:ea typeface="Times New Roman"/>
              <a:cs typeface="Times New Roman"/>
              <a:sym typeface="Times New Roman"/>
            </a:endParaRPr>
          </a:p>
          <a:p>
            <a:pPr marL="0" lvl="0" indent="457200" algn="just" rtl="0">
              <a:lnSpc>
                <a:spcPct val="120000"/>
              </a:lnSpc>
              <a:spcBef>
                <a:spcPts val="1200"/>
              </a:spcBef>
              <a:spcAft>
                <a:spcPts val="0"/>
              </a:spcAft>
              <a:buNone/>
            </a:pPr>
            <a:r>
              <a:rPr lang="ru" sz="2900" dirty="0">
                <a:solidFill>
                  <a:srgbClr val="000000"/>
                </a:solidFill>
                <a:latin typeface="Times New Roman"/>
                <a:ea typeface="Times New Roman"/>
                <a:cs typeface="Times New Roman"/>
                <a:sym typeface="Times New Roman"/>
              </a:rPr>
              <a:t>Перший період узгоджується з великими географічними відкриттями та колонізацією багатьох незахідних культур. Другий період посідає кінець ХІХ - початок ХХ в., епоху імперіалізму. Були розроблені теорії імперіалізму В. Леніна, К. Каутського, Н. Бухаріна та ін. ХХ століття як третій період розвитку світосистеми характеризувався протистоянням капіталістичної та соціалістичної систем господарювання та відповідних наукових концепцій. Окремо висловлюється і погляд на глобалізацію як соціальний процес, що характеризує розвиток світосистеми після Другої світової війни. Звісно ж, що такий часовий проміжок неправомірно розглядати як єдиний етап глобалізації. На рубежі століть відбулися суттєві глобальні зміни світової системи. По-перше, індустріальне суспільство, яке конституювало себе в середині минулого століття, почало трансформуватися в постіндустріальне, інформаційне суспільство. А це означає, що економічний інтерес як мотив основної людської діяльності почав втрачати своє всепоглинаюче, єдине значення. На зміну йому провідним все частіше стає інтерес творчий, інтерес саморозвитку та самоствердження особистості, а, отже, мотивам вигоди у процесі глобалізації світосистемних відносин протистоять мотив духовного збагачення за рахунок обміну цивілізаційними цінностями.</a:t>
            </a:r>
            <a:endParaRPr sz="29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
        <p:nvSpPr>
          <p:cNvPr id="120" name="Google Shape;120;p22"/>
          <p:cNvSpPr txBox="1">
            <a:spLocks noGrp="1"/>
          </p:cNvSpPr>
          <p:nvPr>
            <p:ph type="body" idx="2"/>
          </p:nvPr>
        </p:nvSpPr>
        <p:spPr>
          <a:xfrm>
            <a:off x="4832400" y="508150"/>
            <a:ext cx="4252500" cy="4060800"/>
          </a:xfrm>
          <a:prstGeom prst="rect">
            <a:avLst/>
          </a:prstGeom>
        </p:spPr>
        <p:txBody>
          <a:bodyPr spcFirstLastPara="1" wrap="square" lIns="91425" tIns="91425" rIns="91425" bIns="91425" anchor="t" anchorCtr="0">
            <a:normAutofit fontScale="92500" lnSpcReduction="10000"/>
          </a:bodyPr>
          <a:lstStyle/>
          <a:p>
            <a:pPr marL="0" lvl="0" indent="457200" algn="just" rtl="0">
              <a:lnSpc>
                <a:spcPct val="120000"/>
              </a:lnSpc>
              <a:spcBef>
                <a:spcPts val="1200"/>
              </a:spcBef>
              <a:spcAft>
                <a:spcPts val="0"/>
              </a:spcAft>
              <a:buNone/>
            </a:pPr>
            <a:r>
              <a:rPr lang="ru" dirty="0">
                <a:solidFill>
                  <a:srgbClr val="000000"/>
                </a:solidFill>
                <a:latin typeface="Times New Roman"/>
                <a:ea typeface="Times New Roman"/>
                <a:cs typeface="Times New Roman"/>
                <a:sym typeface="Times New Roman"/>
              </a:rPr>
              <a:t>Другою епохальною подією цього періоду став крах світової системи соціалізму. Це докорінно змінило співвідношення сил у світі (економічних, політичних, військових, ідеологічних і т.д.). Виникли умови для реалізації егоїстичних інтересів окремих держав, економічних об'єднань, олігархічних груп тощо. Це породило нове явище у процесі глобального розвитку, яке ми визначаємо як суб'єктивну глобалізацію. Отже є підстави стверджувати, що людство вступило в новий етап глобального розвитку.</a:t>
            </a:r>
            <a:endParaRPr dirty="0">
              <a:solidFill>
                <a:srgbClr val="000000"/>
              </a:solidFill>
              <a:latin typeface="Times New Roman"/>
              <a:ea typeface="Times New Roman"/>
              <a:cs typeface="Times New Roman"/>
              <a:sym typeface="Times New Roman"/>
            </a:endParaRPr>
          </a:p>
          <a:p>
            <a:pPr marL="0" lvl="0" indent="457200" algn="just" rtl="0">
              <a:lnSpc>
                <a:spcPct val="120000"/>
              </a:lnSpc>
              <a:spcBef>
                <a:spcPts val="1200"/>
              </a:spcBef>
              <a:spcAft>
                <a:spcPts val="0"/>
              </a:spcAft>
              <a:buNone/>
            </a:pPr>
            <a:r>
              <a:rPr lang="ru" dirty="0">
                <a:solidFill>
                  <a:srgbClr val="000000"/>
                </a:solidFill>
                <a:latin typeface="Times New Roman"/>
                <a:ea typeface="Times New Roman"/>
                <a:cs typeface="Times New Roman"/>
                <a:sym typeface="Times New Roman"/>
              </a:rPr>
              <a:t>Фахівці у різних галузях знань сьогодні одноголосно говорять про процес глобалізації, що охоплює всі сторони людського життя. Однак при описі процесів, що відбуваються, висуваються різні концепції.</a:t>
            </a:r>
            <a:endParaRPr dirty="0">
              <a:solidFill>
                <a:srgbClr val="000000"/>
              </a:solidFill>
              <a:latin typeface="Times New Roman"/>
              <a:ea typeface="Times New Roman"/>
              <a:cs typeface="Times New Roman"/>
              <a:sym typeface="Times New Roman"/>
            </a:endParaRPr>
          </a:p>
          <a:p>
            <a:pPr marL="0" lvl="0" indent="457200" algn="just" rtl="0">
              <a:lnSpc>
                <a:spcPct val="120000"/>
              </a:lnSpc>
              <a:spcBef>
                <a:spcPts val="1200"/>
              </a:spcBef>
              <a:spcAft>
                <a:spcPts val="0"/>
              </a:spcAft>
              <a:buNone/>
            </a:pPr>
            <a:r>
              <a:rPr lang="ru"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
        <p:nvSpPr>
          <p:cNvPr id="121" name="Google Shape;121;p22"/>
          <p:cNvSpPr/>
          <p:nvPr/>
        </p:nvSpPr>
        <p:spPr>
          <a:xfrm>
            <a:off x="4325500" y="2615125"/>
            <a:ext cx="471000" cy="458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animEffect transition="in" filter="fade">
                                      <p:cBhvr>
                                        <p:cTn id="7" dur="500"/>
                                        <p:tgtEl>
                                          <p:spTgt spid="1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500" fill="hold"/>
                                        <p:tgtEl>
                                          <p:spTgt spid="121"/>
                                        </p:tgtEl>
                                        <p:attrNameLst>
                                          <p:attrName>ppt_x</p:attrName>
                                        </p:attrNameLst>
                                      </p:cBhvr>
                                      <p:tavLst>
                                        <p:tav tm="0">
                                          <p:val>
                                            <p:strVal val="#ppt_x"/>
                                          </p:val>
                                        </p:tav>
                                        <p:tav tm="100000">
                                          <p:val>
                                            <p:strVal val="#ppt_x"/>
                                          </p:val>
                                        </p:tav>
                                      </p:tavLst>
                                    </p:anim>
                                    <p:anim calcmode="lin" valueType="num">
                                      <p:cBhvr additive="base">
                                        <p:cTn id="13"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0">
                                            <p:txEl>
                                              <p:pRg st="0" end="0"/>
                                            </p:txEl>
                                          </p:spTgt>
                                        </p:tgtEl>
                                        <p:attrNameLst>
                                          <p:attrName>style.visibility</p:attrName>
                                        </p:attrNameLst>
                                      </p:cBhvr>
                                      <p:to>
                                        <p:strVal val="visible"/>
                                      </p:to>
                                    </p:set>
                                    <p:animEffect transition="in" filter="fade">
                                      <p:cBhvr>
                                        <p:cTn id="18" dur="500"/>
                                        <p:tgtEl>
                                          <p:spTgt spid="1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0">
                                            <p:txEl>
                                              <p:pRg st="1" end="1"/>
                                            </p:txEl>
                                          </p:spTgt>
                                        </p:tgtEl>
                                        <p:attrNameLst>
                                          <p:attrName>style.visibility</p:attrName>
                                        </p:attrNameLst>
                                      </p:cBhvr>
                                      <p:to>
                                        <p:strVal val="visible"/>
                                      </p:to>
                                    </p:set>
                                    <p:animEffect transition="in" filter="fade">
                                      <p:cBhvr>
                                        <p:cTn id="23" dur="500"/>
                                        <p:tgtEl>
                                          <p:spTgt spid="1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0">
                                            <p:txEl>
                                              <p:pRg st="2" end="2"/>
                                            </p:txEl>
                                          </p:spTgt>
                                        </p:tgtEl>
                                        <p:attrNameLst>
                                          <p:attrName>style.visibility</p:attrName>
                                        </p:attrNameLst>
                                      </p:cBhvr>
                                      <p:to>
                                        <p:strVal val="visible"/>
                                      </p:to>
                                    </p:set>
                                    <p:animEffect transition="in" filter="fade">
                                      <p:cBhvr>
                                        <p:cTn id="28"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P spid="120" grpId="0" build="p"/>
      <p:bldP spid="1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286350" y="1629750"/>
            <a:ext cx="8571300" cy="942000"/>
          </a:xfrm>
          <a:prstGeom prst="rect">
            <a:avLst/>
          </a:prstGeom>
        </p:spPr>
        <p:txBody>
          <a:bodyPr spcFirstLastPara="1" wrap="square" lIns="91425" tIns="91425" rIns="91425" bIns="91425" anchor="ctr" anchorCtr="0">
            <a:normAutofit fontScale="90000"/>
          </a:bodyPr>
          <a:lstStyle/>
          <a:p>
            <a:pPr marL="0" lvl="0" indent="457200" algn="ctr" rtl="0">
              <a:lnSpc>
                <a:spcPct val="120000"/>
              </a:lnSpc>
              <a:spcBef>
                <a:spcPts val="1200"/>
              </a:spcBef>
              <a:spcAft>
                <a:spcPts val="0"/>
              </a:spcAft>
              <a:buNone/>
            </a:pPr>
            <a:endParaRPr sz="1400" dirty="0">
              <a:solidFill>
                <a:srgbClr val="000000"/>
              </a:solidFill>
              <a:latin typeface="Times New Roman"/>
              <a:ea typeface="Times New Roman"/>
              <a:cs typeface="Times New Roman"/>
              <a:sym typeface="Times New Roman"/>
            </a:endParaRPr>
          </a:p>
          <a:p>
            <a:pPr marL="0" lvl="0" indent="457200" algn="ctr" rtl="0">
              <a:lnSpc>
                <a:spcPct val="120000"/>
              </a:lnSpc>
              <a:spcBef>
                <a:spcPts val="1200"/>
              </a:spcBef>
              <a:spcAft>
                <a:spcPts val="0"/>
              </a:spcAft>
              <a:buNone/>
            </a:pPr>
            <a:endParaRPr sz="1400" dirty="0">
              <a:solidFill>
                <a:srgbClr val="000000"/>
              </a:solidFill>
              <a:latin typeface="Times New Roman"/>
              <a:ea typeface="Times New Roman"/>
              <a:cs typeface="Times New Roman"/>
              <a:sym typeface="Times New Roman"/>
            </a:endParaRPr>
          </a:p>
          <a:p>
            <a:pPr marL="0" lvl="0" indent="457200" algn="ctr" rtl="0">
              <a:lnSpc>
                <a:spcPct val="120000"/>
              </a:lnSpc>
              <a:spcBef>
                <a:spcPts val="1200"/>
              </a:spcBef>
              <a:spcAft>
                <a:spcPts val="0"/>
              </a:spcAft>
              <a:buNone/>
            </a:pPr>
            <a:r>
              <a:rPr lang="ru" sz="2650" dirty="0">
                <a:solidFill>
                  <a:srgbClr val="000000"/>
                </a:solidFill>
                <a:latin typeface="Times New Roman"/>
                <a:ea typeface="Times New Roman"/>
                <a:cs typeface="Times New Roman"/>
                <a:sym typeface="Times New Roman"/>
              </a:rPr>
              <a:t>2. Політекономічні концепції глобалізації</a:t>
            </a:r>
            <a:endParaRPr sz="2650" dirty="0">
              <a:solidFill>
                <a:srgbClr val="000000"/>
              </a:solidFill>
              <a:latin typeface="Times New Roman"/>
              <a:ea typeface="Times New Roman"/>
              <a:cs typeface="Times New Roman"/>
              <a:sym typeface="Times New Roman"/>
            </a:endParaRPr>
          </a:p>
          <a:p>
            <a:pPr marL="0" lvl="0" indent="0" algn="ctr" rtl="0">
              <a:spcBef>
                <a:spcPts val="12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body" idx="1"/>
          </p:nvPr>
        </p:nvSpPr>
        <p:spPr>
          <a:xfrm>
            <a:off x="311700" y="226925"/>
            <a:ext cx="8520600" cy="4342200"/>
          </a:xfrm>
          <a:prstGeom prst="rect">
            <a:avLst/>
          </a:prstGeom>
        </p:spPr>
        <p:txBody>
          <a:bodyPr spcFirstLastPara="1" wrap="square" lIns="91425" tIns="91425" rIns="91425" bIns="91425" anchor="t" anchorCtr="0">
            <a:normAutofit/>
          </a:bodyPr>
          <a:lstStyle/>
          <a:p>
            <a:pPr marL="0" lvl="0" indent="457200" algn="just" rtl="0">
              <a:lnSpc>
                <a:spcPct val="120000"/>
              </a:lnSpc>
              <a:spcBef>
                <a:spcPts val="1200"/>
              </a:spcBef>
              <a:spcAft>
                <a:spcPts val="0"/>
              </a:spcAft>
              <a:buNone/>
            </a:pPr>
            <a:r>
              <a:rPr lang="ru" sz="1500" dirty="0">
                <a:solidFill>
                  <a:srgbClr val="000000"/>
                </a:solidFill>
                <a:latin typeface="Times New Roman"/>
                <a:ea typeface="Times New Roman"/>
                <a:cs typeface="Times New Roman"/>
                <a:sym typeface="Times New Roman"/>
              </a:rPr>
              <a:t>Різні концепції щодо визначення суті та змісту глобалізації відбивають методологічну позицію їх авторів.</a:t>
            </a:r>
            <a:endParaRPr sz="15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graphicFrame>
        <p:nvGraphicFramePr>
          <p:cNvPr id="132" name="Google Shape;132;p24"/>
          <p:cNvGraphicFramePr/>
          <p:nvPr>
            <p:extLst>
              <p:ext uri="{D42A27DB-BD31-4B8C-83A1-F6EECF244321}">
                <p14:modId xmlns:p14="http://schemas.microsoft.com/office/powerpoint/2010/main" val="1909949864"/>
              </p:ext>
            </p:extLst>
          </p:nvPr>
        </p:nvGraphicFramePr>
        <p:xfrm>
          <a:off x="259125" y="1070263"/>
          <a:ext cx="8783300" cy="3533711"/>
        </p:xfrm>
        <a:graphic>
          <a:graphicData uri="http://schemas.openxmlformats.org/drawingml/2006/table">
            <a:tbl>
              <a:tblPr>
                <a:noFill/>
                <a:tableStyleId>{7A01A87D-FD87-4CD0-B260-6D20F9701208}</a:tableStyleId>
              </a:tblPr>
              <a:tblGrid>
                <a:gridCol w="4717375">
                  <a:extLst>
                    <a:ext uri="{9D8B030D-6E8A-4147-A177-3AD203B41FA5}">
                      <a16:colId xmlns:a16="http://schemas.microsoft.com/office/drawing/2014/main" val="20000"/>
                    </a:ext>
                  </a:extLst>
                </a:gridCol>
                <a:gridCol w="4065925">
                  <a:extLst>
                    <a:ext uri="{9D8B030D-6E8A-4147-A177-3AD203B41FA5}">
                      <a16:colId xmlns:a16="http://schemas.microsoft.com/office/drawing/2014/main" val="20001"/>
                    </a:ext>
                  </a:extLst>
                </a:gridCol>
              </a:tblGrid>
              <a:tr h="3533711">
                <a:tc>
                  <a:txBody>
                    <a:bodyPr/>
                    <a:lstStyle/>
                    <a:p>
                      <a:pPr marL="0" lvl="0" indent="0" algn="l" rtl="0">
                        <a:spcBef>
                          <a:spcPts val="0"/>
                        </a:spcBef>
                        <a:spcAft>
                          <a:spcPts val="0"/>
                        </a:spcAft>
                        <a:buNone/>
                      </a:pPr>
                      <a:r>
                        <a:rPr lang="ru" sz="1500" b="1" i="1" dirty="0">
                          <a:latin typeface="Times New Roman"/>
                          <a:ea typeface="Times New Roman"/>
                          <a:cs typeface="Times New Roman"/>
                          <a:sym typeface="Times New Roman"/>
                        </a:rPr>
                        <a:t>Перша позиція</a:t>
                      </a:r>
                      <a:endParaRPr sz="1600" i="1" dirty="0"/>
                    </a:p>
                  </a:txBody>
                  <a:tcPr marL="91425" marR="91425" marT="91425" marB="91425" anchor="ctr"/>
                </a:tc>
                <a:tc>
                  <a:txBody>
                    <a:bodyPr/>
                    <a:lstStyle/>
                    <a:p>
                      <a:pPr marL="0" lvl="0" indent="457200" algn="just" rtl="0">
                        <a:lnSpc>
                          <a:spcPct val="120000"/>
                        </a:lnSpc>
                        <a:spcBef>
                          <a:spcPts val="1200"/>
                        </a:spcBef>
                        <a:spcAft>
                          <a:spcPts val="0"/>
                        </a:spcAft>
                        <a:buNone/>
                      </a:pPr>
                      <a:r>
                        <a:rPr lang="ru" dirty="0">
                          <a:latin typeface="Times New Roman"/>
                          <a:ea typeface="Times New Roman"/>
                          <a:cs typeface="Times New Roman"/>
                          <a:sym typeface="Times New Roman"/>
                        </a:rPr>
                        <a:t>Спостерігаються загалом слабкі зміни, які є результатом природного розвитку капіталістичної економіки як міжнародної, причому національні держави і далі виступати регуляторами національних економік. Прихильники цієї позиції стверджують, що поняття «глобалізація» суто ідеологічна конструкція, і ідея нової, високо інтернаціоналізованої, фактично неконтрольованої економіки, яка базується на диктаті монополізованого світового ринку, безпідставна.</a:t>
                      </a:r>
                      <a:endParaRPr dirty="0">
                        <a:latin typeface="Times New Roman"/>
                        <a:ea typeface="Times New Roman"/>
                        <a:cs typeface="Times New Roman"/>
                        <a:sym typeface="Times New Roman"/>
                      </a:endParaRPr>
                    </a:p>
                    <a:p>
                      <a:pPr marL="0" lvl="0" indent="0" algn="l" rtl="0">
                        <a:spcBef>
                          <a:spcPts val="1200"/>
                        </a:spcBef>
                        <a:spcAft>
                          <a:spcPts val="0"/>
                        </a:spcAft>
                        <a:buNone/>
                      </a:pPr>
                      <a:endParaRPr sz="1600"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aphicFrame>
        <p:nvGraphicFramePr>
          <p:cNvPr id="137" name="Google Shape;137;p25"/>
          <p:cNvGraphicFramePr/>
          <p:nvPr/>
        </p:nvGraphicFramePr>
        <p:xfrm>
          <a:off x="221325" y="418127"/>
          <a:ext cx="8487050" cy="4053525"/>
        </p:xfrm>
        <a:graphic>
          <a:graphicData uri="http://schemas.openxmlformats.org/drawingml/2006/table">
            <a:tbl>
              <a:tblPr>
                <a:noFill/>
                <a:tableStyleId>{7A01A87D-FD87-4CD0-B260-6D20F9701208}</a:tableStyleId>
              </a:tblPr>
              <a:tblGrid>
                <a:gridCol w="4350675">
                  <a:extLst>
                    <a:ext uri="{9D8B030D-6E8A-4147-A177-3AD203B41FA5}">
                      <a16:colId xmlns:a16="http://schemas.microsoft.com/office/drawing/2014/main" val="20000"/>
                    </a:ext>
                  </a:extLst>
                </a:gridCol>
                <a:gridCol w="4136375">
                  <a:extLst>
                    <a:ext uri="{9D8B030D-6E8A-4147-A177-3AD203B41FA5}">
                      <a16:colId xmlns:a16="http://schemas.microsoft.com/office/drawing/2014/main" val="20001"/>
                    </a:ext>
                  </a:extLst>
                </a:gridCol>
              </a:tblGrid>
              <a:tr h="4053525">
                <a:tc>
                  <a:txBody>
                    <a:bodyPr/>
                    <a:lstStyle/>
                    <a:p>
                      <a:pPr marL="0" lvl="0" indent="0" algn="l" rtl="0">
                        <a:spcBef>
                          <a:spcPts val="0"/>
                        </a:spcBef>
                        <a:spcAft>
                          <a:spcPts val="0"/>
                        </a:spcAft>
                        <a:buNone/>
                      </a:pPr>
                      <a:r>
                        <a:rPr lang="ru" sz="1500" b="1" i="1" dirty="0">
                          <a:latin typeface="Times New Roman"/>
                          <a:ea typeface="Times New Roman"/>
                          <a:cs typeface="Times New Roman"/>
                          <a:sym typeface="Times New Roman"/>
                        </a:rPr>
                        <a:t>Друга позиція</a:t>
                      </a:r>
                      <a:endParaRPr sz="1600" i="1" dirty="0">
                        <a:latin typeface="Times New Roman"/>
                        <a:ea typeface="Times New Roman"/>
                        <a:cs typeface="Times New Roman"/>
                        <a:sym typeface="Times New Roman"/>
                      </a:endParaRPr>
                    </a:p>
                  </a:txBody>
                  <a:tcPr marL="91425" marR="91425" marT="91425" marB="91425" anchor="ctr"/>
                </a:tc>
                <a:tc>
                  <a:txBody>
                    <a:bodyPr/>
                    <a:lstStyle/>
                    <a:p>
                      <a:pPr marL="0" lvl="0" indent="0" algn="just" rtl="0">
                        <a:lnSpc>
                          <a:spcPct val="120000"/>
                        </a:lnSpc>
                        <a:spcBef>
                          <a:spcPts val="1200"/>
                        </a:spcBef>
                        <a:spcAft>
                          <a:spcPts val="0"/>
                        </a:spcAft>
                        <a:buNone/>
                      </a:pPr>
                      <a:r>
                        <a:rPr lang="ru" dirty="0">
                          <a:latin typeface="Times New Roman"/>
                          <a:ea typeface="Times New Roman"/>
                          <a:cs typeface="Times New Roman"/>
                          <a:sym typeface="Times New Roman"/>
                        </a:rPr>
                        <a:t>Діаметрально протилежна. Згідно з нею глобальна економіка - це економіка, в якій транснаціональний капітал підпорядковує собі національні економіки, фактично ніким і нічим не стримується у своїй активності. Національні держави слабшають і втрачають здатність протистояти владі транснаціональних корпорацій. Формується єдиний економічний простір, не розділений національними кордонами, де відносини суб'єктів регулюються «правом сильного».</a:t>
                      </a:r>
                      <a:endParaRPr dirty="0">
                        <a:latin typeface="Times New Roman"/>
                        <a:ea typeface="Times New Roman"/>
                        <a:cs typeface="Times New Roman"/>
                        <a:sym typeface="Times New Roman"/>
                      </a:endParaRPr>
                    </a:p>
                    <a:p>
                      <a:pPr marL="0" lvl="0" indent="0" algn="l" rtl="0">
                        <a:spcBef>
                          <a:spcPts val="1200"/>
                        </a:spcBef>
                        <a:spcAft>
                          <a:spcPts val="0"/>
                        </a:spcAft>
                        <a:buNone/>
                      </a:pPr>
                      <a:endParaRPr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26"/>
          <p:cNvGraphicFramePr/>
          <p:nvPr/>
        </p:nvGraphicFramePr>
        <p:xfrm>
          <a:off x="170900" y="229027"/>
          <a:ext cx="8676150" cy="3773394"/>
        </p:xfrm>
        <a:graphic>
          <a:graphicData uri="http://schemas.openxmlformats.org/drawingml/2006/table">
            <a:tbl>
              <a:tblPr>
                <a:noFill/>
                <a:tableStyleId>{7A01A87D-FD87-4CD0-B260-6D20F9701208}</a:tableStyleId>
              </a:tblPr>
              <a:tblGrid>
                <a:gridCol w="4401100">
                  <a:extLst>
                    <a:ext uri="{9D8B030D-6E8A-4147-A177-3AD203B41FA5}">
                      <a16:colId xmlns:a16="http://schemas.microsoft.com/office/drawing/2014/main" val="20000"/>
                    </a:ext>
                  </a:extLst>
                </a:gridCol>
                <a:gridCol w="4275050">
                  <a:extLst>
                    <a:ext uri="{9D8B030D-6E8A-4147-A177-3AD203B41FA5}">
                      <a16:colId xmlns:a16="http://schemas.microsoft.com/office/drawing/2014/main" val="20001"/>
                    </a:ext>
                  </a:extLst>
                </a:gridCol>
              </a:tblGrid>
              <a:tr h="3687950">
                <a:tc>
                  <a:txBody>
                    <a:bodyPr/>
                    <a:lstStyle/>
                    <a:p>
                      <a:pPr marL="0" lvl="0" indent="0" algn="l" rtl="0">
                        <a:spcBef>
                          <a:spcPts val="0"/>
                        </a:spcBef>
                        <a:spcAft>
                          <a:spcPts val="0"/>
                        </a:spcAft>
                        <a:buNone/>
                      </a:pPr>
                      <a:r>
                        <a:rPr lang="ru" sz="1500" b="1" i="1" dirty="0">
                          <a:latin typeface="Times New Roman"/>
                          <a:ea typeface="Times New Roman"/>
                          <a:cs typeface="Times New Roman"/>
                          <a:sym typeface="Times New Roman"/>
                        </a:rPr>
                        <a:t>Третя  позиція</a:t>
                      </a:r>
                      <a:endParaRPr sz="1600" i="1" dirty="0">
                        <a:latin typeface="Times New Roman"/>
                        <a:ea typeface="Times New Roman"/>
                        <a:cs typeface="Times New Roman"/>
                        <a:sym typeface="Times New Roman"/>
                      </a:endParaRPr>
                    </a:p>
                  </a:txBody>
                  <a:tcPr marL="91425" marR="91425" marT="91425" marB="91425" anchor="ctr"/>
                </a:tc>
                <a:tc>
                  <a:txBody>
                    <a:bodyPr/>
                    <a:lstStyle/>
                    <a:p>
                      <a:pPr marL="0" lvl="0" indent="0" algn="just" rtl="0">
                        <a:lnSpc>
                          <a:spcPct val="120000"/>
                        </a:lnSpc>
                        <a:spcBef>
                          <a:spcPts val="1200"/>
                        </a:spcBef>
                        <a:spcAft>
                          <a:spcPts val="0"/>
                        </a:spcAft>
                        <a:buNone/>
                      </a:pPr>
                      <a:r>
                        <a:rPr lang="ru" dirty="0">
                          <a:latin typeface="Times New Roman"/>
                          <a:ea typeface="Times New Roman"/>
                          <a:cs typeface="Times New Roman"/>
                          <a:sym typeface="Times New Roman"/>
                        </a:rPr>
                        <a:t>Її прихильники не заперечують, що відбувається глобальна трансформація всієї організації світової економіки та її глобалізації, кількісні зміни у розподілі світових доходів, їх поляризації. Однак це не спричиняє послаблення національних держав. В основі міжнародних економічних відносин продовжують лежати національний економічний інтерес, а політична влада, внутрішня організація життя суспільства, розподіл ресурсів національними державами добровільно частково передаються на наднаціональний рівень.</a:t>
                      </a:r>
                      <a:endParaRPr dirty="0">
                        <a:latin typeface="Times New Roman"/>
                        <a:ea typeface="Times New Roman"/>
                        <a:cs typeface="Times New Roman"/>
                        <a:sym typeface="Times New Roman"/>
                      </a:endParaRPr>
                    </a:p>
                    <a:p>
                      <a:pPr marL="0" lvl="0" indent="0" algn="just" rtl="0">
                        <a:lnSpc>
                          <a:spcPct val="120000"/>
                        </a:lnSpc>
                        <a:spcBef>
                          <a:spcPts val="1200"/>
                        </a:spcBef>
                        <a:spcAft>
                          <a:spcPts val="0"/>
                        </a:spcAft>
                        <a:buNone/>
                      </a:pPr>
                      <a:endParaRPr dirty="0"/>
                    </a:p>
                    <a:p>
                      <a:pPr marL="0" lvl="0" indent="0" algn="l" rtl="0">
                        <a:spcBef>
                          <a:spcPts val="1200"/>
                        </a:spcBef>
                        <a:spcAft>
                          <a:spcPts val="0"/>
                        </a:spcAft>
                        <a:buNone/>
                      </a:pPr>
                      <a:endParaRPr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inVertical)">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7" name="Google Shape;147;p27"/>
          <p:cNvGraphicFramePr/>
          <p:nvPr/>
        </p:nvGraphicFramePr>
        <p:xfrm>
          <a:off x="240200" y="496550"/>
          <a:ext cx="8701400" cy="3394000"/>
        </p:xfrm>
        <a:graphic>
          <a:graphicData uri="http://schemas.openxmlformats.org/drawingml/2006/table">
            <a:tbl>
              <a:tblPr>
                <a:noFill/>
                <a:tableStyleId>{7A01A87D-FD87-4CD0-B260-6D20F9701208}</a:tableStyleId>
              </a:tblPr>
              <a:tblGrid>
                <a:gridCol w="4350700">
                  <a:extLst>
                    <a:ext uri="{9D8B030D-6E8A-4147-A177-3AD203B41FA5}">
                      <a16:colId xmlns:a16="http://schemas.microsoft.com/office/drawing/2014/main" val="20000"/>
                    </a:ext>
                  </a:extLst>
                </a:gridCol>
                <a:gridCol w="4350700">
                  <a:extLst>
                    <a:ext uri="{9D8B030D-6E8A-4147-A177-3AD203B41FA5}">
                      <a16:colId xmlns:a16="http://schemas.microsoft.com/office/drawing/2014/main" val="20001"/>
                    </a:ext>
                  </a:extLst>
                </a:gridCol>
              </a:tblGrid>
              <a:tr h="3394000">
                <a:tc>
                  <a:txBody>
                    <a:bodyPr/>
                    <a:lstStyle/>
                    <a:p>
                      <a:pPr marL="0" lvl="0" indent="0" algn="l" rtl="0">
                        <a:spcBef>
                          <a:spcPts val="0"/>
                        </a:spcBef>
                        <a:spcAft>
                          <a:spcPts val="0"/>
                        </a:spcAft>
                        <a:buNone/>
                      </a:pPr>
                      <a:r>
                        <a:rPr lang="ru" sz="1500" b="1" i="1" dirty="0">
                          <a:latin typeface="Times New Roman"/>
                          <a:ea typeface="Times New Roman"/>
                          <a:cs typeface="Times New Roman"/>
                          <a:sym typeface="Times New Roman"/>
                        </a:rPr>
                        <a:t>Четверта позиція</a:t>
                      </a:r>
                      <a:endParaRPr sz="1500" i="1" dirty="0"/>
                    </a:p>
                  </a:txBody>
                  <a:tcPr marL="91425" marR="91425" marT="91425" marB="91425" anchor="ctr"/>
                </a:tc>
                <a:tc>
                  <a:txBody>
                    <a:bodyPr/>
                    <a:lstStyle/>
                    <a:p>
                      <a:pPr marL="0" lvl="0" indent="0" algn="just" rtl="0">
                        <a:lnSpc>
                          <a:spcPct val="120000"/>
                        </a:lnSpc>
                        <a:spcBef>
                          <a:spcPts val="1200"/>
                        </a:spcBef>
                        <a:spcAft>
                          <a:spcPts val="0"/>
                        </a:spcAft>
                        <a:buNone/>
                      </a:pPr>
                      <a:r>
                        <a:rPr lang="ru" dirty="0">
                          <a:latin typeface="Times New Roman"/>
                          <a:ea typeface="Times New Roman"/>
                          <a:cs typeface="Times New Roman"/>
                          <a:sym typeface="Times New Roman"/>
                        </a:rPr>
                        <a:t>Підтверджує, що є якісні зміни у світовій економіці, які проникають у всі сфери життя суспільства. Прихильники цієї концепції також наголошують, що глобалізація призводить до переосмислення відносин між глобальною економікою та національними державами, національними та локальними громадянськими суспільствами та наднаціональними організаціями та спілками.</a:t>
                      </a:r>
                      <a:endParaRPr dirty="0">
                        <a:latin typeface="Times New Roman"/>
                        <a:ea typeface="Times New Roman"/>
                        <a:cs typeface="Times New Roman"/>
                        <a:sym typeface="Times New Roman"/>
                      </a:endParaRPr>
                    </a:p>
                    <a:p>
                      <a:pPr marL="0" lvl="0" indent="0" algn="l" rtl="0">
                        <a:spcBef>
                          <a:spcPts val="1200"/>
                        </a:spcBef>
                        <a:spcAft>
                          <a:spcPts val="0"/>
                        </a:spcAft>
                        <a:buNone/>
                      </a:pPr>
                      <a:endParaRPr dirty="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arn(inVertical)">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527" y="1625291"/>
            <a:ext cx="8571300" cy="942000"/>
          </a:xfrm>
        </p:spPr>
        <p:txBody>
          <a:bodyPr>
            <a:normAutofit/>
          </a:bodyPr>
          <a:lstStyle/>
          <a:p>
            <a:r>
              <a:rPr lang="ru-RU" sz="2400" dirty="0">
                <a:solidFill>
                  <a:schemeClr val="bg2">
                    <a:lumMod val="50000"/>
                  </a:schemeClr>
                </a:solidFill>
                <a:latin typeface="Times New Roman" panose="02020603050405020304" pitchFamily="18" charset="0"/>
                <a:cs typeface="Times New Roman" panose="02020603050405020304" pitchFamily="18" charset="0"/>
              </a:rPr>
              <a:t>3. </a:t>
            </a:r>
            <a:r>
              <a:rPr lang="ru-RU" sz="2400" dirty="0" err="1">
                <a:solidFill>
                  <a:schemeClr val="bg2">
                    <a:lumMod val="50000"/>
                  </a:schemeClr>
                </a:solidFill>
                <a:latin typeface="Times New Roman" panose="02020603050405020304" pitchFamily="18" charset="0"/>
                <a:cs typeface="Times New Roman" panose="02020603050405020304" pitchFamily="18" charset="0"/>
              </a:rPr>
              <a:t>Культурологічні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концепції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endParaRPr lang="ru-RU"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1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249" y="526350"/>
            <a:ext cx="8154987" cy="4090800"/>
          </a:xfrm>
        </p:spPr>
        <p:txBody>
          <a:bodyPr>
            <a:noAutofit/>
          </a:bodyPr>
          <a:lstStyle/>
          <a:p>
            <a:r>
              <a:rPr lang="ru-RU" sz="1700" dirty="0" err="1">
                <a:solidFill>
                  <a:schemeClr val="bg2">
                    <a:lumMod val="50000"/>
                  </a:schemeClr>
                </a:solidFill>
                <a:latin typeface="Times New Roman" panose="02020603050405020304" pitchFamily="18" charset="0"/>
                <a:cs typeface="Times New Roman" panose="02020603050405020304" pitchFamily="18" charset="0"/>
              </a:rPr>
              <a:t>Крім</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політекономічних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існують</a:t>
            </a:r>
            <a:r>
              <a:rPr lang="ru-RU" sz="1700" dirty="0">
                <a:solidFill>
                  <a:schemeClr val="bg2">
                    <a:lumMod val="50000"/>
                  </a:schemeClr>
                </a:solidFill>
                <a:latin typeface="Times New Roman" panose="02020603050405020304" pitchFamily="18" charset="0"/>
                <a:cs typeface="Times New Roman" panose="02020603050405020304" pitchFamily="18" charset="0"/>
              </a:rPr>
              <a:t> і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культурологічні</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концепції</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1700" dirty="0">
                <a:solidFill>
                  <a:schemeClr val="bg2">
                    <a:lumMod val="50000"/>
                  </a:schemeClr>
                </a:solidFill>
                <a:latin typeface="Times New Roman" panose="02020603050405020304" pitchFamily="18" charset="0"/>
                <a:cs typeface="Times New Roman" panose="02020603050405020304" pitchFamily="18" charset="0"/>
              </a:rPr>
              <a:t>, в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певній</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ступені</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доповнюють</a:t>
            </a:r>
            <a:r>
              <a:rPr lang="ru-RU" sz="1700" dirty="0">
                <a:solidFill>
                  <a:schemeClr val="bg2">
                    <a:lumMod val="50000"/>
                  </a:schemeClr>
                </a:solidFill>
                <a:latin typeface="Times New Roman" panose="02020603050405020304" pitchFamily="18" charset="0"/>
                <a:cs typeface="Times New Roman" panose="02020603050405020304" pitchFamily="18" charset="0"/>
              </a:rPr>
              <a:t> і </a:t>
            </a:r>
            <a:r>
              <a:rPr lang="ru-RU" sz="1700" dirty="0" err="1">
                <a:solidFill>
                  <a:schemeClr val="bg2">
                    <a:lumMod val="50000"/>
                  </a:schemeClr>
                </a:solidFill>
                <a:latin typeface="Times New Roman" panose="02020603050405020304" pitchFamily="18" charset="0"/>
                <a:cs typeface="Times New Roman" panose="02020603050405020304" pitchFamily="18" charset="0"/>
              </a:rPr>
              <a:t>розширюють</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концепції</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економістів</a:t>
            </a:r>
            <a:r>
              <a:rPr lang="ru-RU" sz="1700" dirty="0">
                <a:solidFill>
                  <a:schemeClr val="bg2">
                    <a:lumMod val="50000"/>
                  </a:schemeClr>
                </a:solidFill>
                <a:latin typeface="Times New Roman" panose="02020603050405020304" pitchFamily="18" charset="0"/>
                <a:cs typeface="Times New Roman" panose="02020603050405020304" pitchFamily="18" charset="0"/>
              </a:rPr>
              <a:t> і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політологів</a:t>
            </a:r>
            <a:r>
              <a:rPr lang="ru-RU" sz="1700" dirty="0">
                <a:solidFill>
                  <a:schemeClr val="bg2">
                    <a:lumMod val="50000"/>
                  </a:schemeClr>
                </a:solidFill>
                <a:latin typeface="Times New Roman" panose="02020603050405020304" pitchFamily="18" charset="0"/>
                <a:cs typeface="Times New Roman" panose="02020603050405020304" pitchFamily="18" charset="0"/>
              </a:rPr>
              <a:t>.</a:t>
            </a:r>
            <a:br>
              <a:rPr lang="ru-RU" sz="1700" dirty="0">
                <a:solidFill>
                  <a:schemeClr val="bg2">
                    <a:lumMod val="50000"/>
                  </a:schemeClr>
                </a:solidFill>
                <a:latin typeface="Times New Roman" panose="02020603050405020304" pitchFamily="18" charset="0"/>
                <a:cs typeface="Times New Roman" panose="02020603050405020304" pitchFamily="18" charset="0"/>
              </a:rPr>
            </a:br>
            <a:r>
              <a:rPr lang="ru-RU" sz="1700" dirty="0">
                <a:solidFill>
                  <a:schemeClr val="bg2">
                    <a:lumMod val="50000"/>
                  </a:schemeClr>
                </a:solidFill>
                <a:latin typeface="Times New Roman" panose="02020603050405020304" pitchFamily="18" charset="0"/>
                <a:cs typeface="Times New Roman" panose="02020603050405020304" pitchFamily="18" charset="0"/>
              </a:rPr>
              <a:t>У </a:t>
            </a:r>
            <a:r>
              <a:rPr lang="ru-RU" sz="1700" dirty="0" err="1">
                <a:solidFill>
                  <a:schemeClr val="bg2">
                    <a:lumMod val="50000"/>
                  </a:schemeClr>
                </a:solidFill>
                <a:latin typeface="Times New Roman" panose="02020603050405020304" pitchFamily="18" charset="0"/>
                <a:cs typeface="Times New Roman" panose="02020603050405020304" pitchFamily="18" charset="0"/>
              </a:rPr>
              <a:t>працях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зарубіжних</a:t>
            </a:r>
            <a:r>
              <a:rPr lang="ru-RU" sz="1700" dirty="0">
                <a:solidFill>
                  <a:schemeClr val="bg2">
                    <a:lumMod val="50000"/>
                  </a:schemeClr>
                </a:solidFill>
                <a:latin typeface="Times New Roman" panose="02020603050405020304" pitchFamily="18" charset="0"/>
                <a:cs typeface="Times New Roman" panose="02020603050405020304" pitchFamily="18" charset="0"/>
              </a:rPr>
              <a:t> і </a:t>
            </a:r>
            <a:r>
              <a:rPr lang="ru-RU" sz="1700" dirty="0" err="1">
                <a:solidFill>
                  <a:schemeClr val="bg2">
                    <a:lumMod val="50000"/>
                  </a:schemeClr>
                </a:solidFill>
                <a:latin typeface="Times New Roman" panose="02020603050405020304" pitchFamily="18" charset="0"/>
                <a:cs typeface="Times New Roman" panose="02020603050405020304" pitchFamily="18" charset="0"/>
              </a:rPr>
              <a:t>освітніх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учених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виділяються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чотири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сценарії</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процесу</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1700" dirty="0">
                <a:solidFill>
                  <a:schemeClr val="bg2">
                    <a:lumMod val="50000"/>
                  </a:schemeClr>
                </a:solidFill>
                <a:latin typeface="Times New Roman" panose="02020603050405020304" pitchFamily="18" charset="0"/>
                <a:cs typeface="Times New Roman" panose="02020603050405020304" pitchFamily="18" charset="0"/>
              </a:rPr>
              <a:t>.</a:t>
            </a:r>
            <a:br>
              <a:rPr lang="ru-RU" sz="1700" dirty="0">
                <a:solidFill>
                  <a:schemeClr val="bg2">
                    <a:lumMod val="50000"/>
                  </a:schemeClr>
                </a:solidFill>
                <a:latin typeface="Times New Roman" panose="02020603050405020304" pitchFamily="18" charset="0"/>
                <a:cs typeface="Times New Roman" panose="02020603050405020304" pitchFamily="18" charset="0"/>
              </a:rPr>
            </a:br>
            <a:r>
              <a:rPr lang="ru-RU" sz="1700" i="1" dirty="0">
                <a:solidFill>
                  <a:schemeClr val="bg2">
                    <a:lumMod val="50000"/>
                  </a:schemeClr>
                </a:solidFill>
                <a:latin typeface="Times New Roman" panose="02020603050405020304" pitchFamily="18" charset="0"/>
                <a:cs typeface="Times New Roman" panose="02020603050405020304" pitchFamily="18" charset="0"/>
              </a:rPr>
              <a:t>Перший </a:t>
            </a:r>
            <a:r>
              <a:rPr lang="ru-RU" sz="1700" i="1" dirty="0" err="1">
                <a:solidFill>
                  <a:schemeClr val="bg2">
                    <a:lumMod val="50000"/>
                  </a:schemeClr>
                </a:solidFill>
                <a:latin typeface="Times New Roman" panose="02020603050405020304" pitchFamily="18" charset="0"/>
                <a:cs typeface="Times New Roman" panose="02020603050405020304" pitchFamily="18" charset="0"/>
              </a:rPr>
              <a:t>сценарій</a:t>
            </a:r>
            <a:r>
              <a:rPr lang="ru-RU" sz="1700" i="1"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a:solidFill>
                  <a:schemeClr val="bg2">
                    <a:lumMod val="50000"/>
                  </a:schemeClr>
                </a:solidFill>
                <a:latin typeface="Times New Roman" panose="02020603050405020304" pitchFamily="18" charset="0"/>
                <a:cs typeface="Times New Roman" panose="02020603050405020304" pitchFamily="18" charset="0"/>
              </a:rPr>
              <a:t>- глобальна культурна </a:t>
            </a:r>
            <a:r>
              <a:rPr lang="ru-RU" sz="1700" dirty="0" err="1">
                <a:solidFill>
                  <a:schemeClr val="bg2">
                    <a:lumMod val="50000"/>
                  </a:schemeClr>
                </a:solidFill>
                <a:latin typeface="Times New Roman" panose="02020603050405020304" pitchFamily="18" charset="0"/>
                <a:cs typeface="Times New Roman" panose="02020603050405020304" pitchFamily="18" charset="0"/>
              </a:rPr>
              <a:t>уніфікація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під</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впливом</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культурної</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агресії</a:t>
            </a:r>
            <a:r>
              <a:rPr lang="ru-RU" sz="1700" dirty="0">
                <a:solidFill>
                  <a:schemeClr val="bg2">
                    <a:lumMod val="50000"/>
                  </a:schemeClr>
                </a:solidFill>
                <a:latin typeface="Times New Roman" panose="02020603050405020304" pitchFamily="18" charset="0"/>
                <a:cs typeface="Times New Roman" panose="02020603050405020304" pitchFamily="18" charset="0"/>
              </a:rPr>
              <a:t> по образу </a:t>
            </a:r>
            <a:r>
              <a:rPr lang="ru-RU" sz="1700" dirty="0" err="1">
                <a:solidFill>
                  <a:schemeClr val="bg2">
                    <a:lumMod val="50000"/>
                  </a:schemeClr>
                </a:solidFill>
                <a:latin typeface="Times New Roman" panose="02020603050405020304" pitchFamily="18" charset="0"/>
                <a:cs typeface="Times New Roman" panose="02020603050405020304" pitchFamily="18" charset="0"/>
              </a:rPr>
              <a:t>вестернізації</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Усі</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країни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переймають</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західний</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спосіб</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відбувається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уніфікація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товарів</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послуг</a:t>
            </a:r>
            <a:r>
              <a:rPr lang="ru-RU" sz="1700" dirty="0">
                <a:solidFill>
                  <a:schemeClr val="bg2">
                    <a:lumMod val="50000"/>
                  </a:schemeClr>
                </a:solidFill>
                <a:latin typeface="Times New Roman" panose="02020603050405020304" pitchFamily="18" charset="0"/>
                <a:cs typeface="Times New Roman" panose="02020603050405020304" pitchFamily="18" charset="0"/>
              </a:rPr>
              <a:t> та культурного продукту. </a:t>
            </a:r>
            <a:r>
              <a:rPr lang="ru-RU" sz="1700" dirty="0" err="1">
                <a:solidFill>
                  <a:schemeClr val="bg2">
                    <a:lumMod val="50000"/>
                  </a:schemeClr>
                </a:solidFill>
                <a:latin typeface="Times New Roman" panose="02020603050405020304" pitchFamily="18" charset="0"/>
                <a:cs typeface="Times New Roman" panose="02020603050405020304" pitchFamily="18" charset="0"/>
              </a:rPr>
              <a:t>Однорідна</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світова</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цивілізація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керується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мировим</a:t>
            </a:r>
            <a:r>
              <a:rPr lang="ru-RU" sz="1700" dirty="0">
                <a:solidFill>
                  <a:schemeClr val="bg2">
                    <a:lumMod val="50000"/>
                  </a:schemeClr>
                </a:solidFill>
                <a:latin typeface="Times New Roman" panose="02020603050405020304" pitchFamily="18" charset="0"/>
                <a:cs typeface="Times New Roman" panose="02020603050405020304" pitchFamily="18" charset="0"/>
              </a:rPr>
              <a:t> урядом, </a:t>
            </a:r>
            <a:r>
              <a:rPr lang="ru-RU" sz="1700" dirty="0" err="1">
                <a:solidFill>
                  <a:schemeClr val="bg2">
                    <a:lumMod val="50000"/>
                  </a:schemeClr>
                </a:solidFill>
                <a:latin typeface="Times New Roman" panose="02020603050405020304" pitchFamily="18" charset="0"/>
                <a:cs typeface="Times New Roman" panose="02020603050405020304" pitchFamily="18" charset="0"/>
              </a:rPr>
              <a:t>який</a:t>
            </a:r>
            <a:r>
              <a:rPr lang="ru-RU" sz="1700" dirty="0">
                <a:solidFill>
                  <a:schemeClr val="bg2">
                    <a:lumMod val="50000"/>
                  </a:schemeClr>
                </a:solidFill>
                <a:latin typeface="Times New Roman" panose="02020603050405020304" pitchFamily="18" charset="0"/>
                <a:cs typeface="Times New Roman" panose="02020603050405020304" pitchFamily="18" charset="0"/>
              </a:rPr>
              <a:t> в свою </a:t>
            </a:r>
            <a:r>
              <a:rPr lang="ru-RU" sz="1700" dirty="0" err="1">
                <a:solidFill>
                  <a:schemeClr val="bg2">
                    <a:lumMod val="50000"/>
                  </a:schemeClr>
                </a:solidFill>
                <a:latin typeface="Times New Roman" panose="02020603050405020304" pitchFamily="18" charset="0"/>
                <a:cs typeface="Times New Roman" panose="02020603050405020304" pitchFamily="18" charset="0"/>
              </a:rPr>
              <a:t>чергу</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керується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західними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базовими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цінностями</a:t>
            </a:r>
            <a:r>
              <a:rPr lang="ru-RU" sz="1700" dirty="0">
                <a:solidFill>
                  <a:schemeClr val="bg2">
                    <a:lumMod val="50000"/>
                  </a:schemeClr>
                </a:solidFill>
                <a:latin typeface="Times New Roman" panose="02020603050405020304" pitchFamily="18" charset="0"/>
                <a:cs typeface="Times New Roman" panose="02020603050405020304" pitchFamily="18" charset="0"/>
              </a:rPr>
              <a:t>.</a:t>
            </a:r>
            <a:br>
              <a:rPr lang="ru-RU" sz="1700" dirty="0">
                <a:solidFill>
                  <a:schemeClr val="bg2">
                    <a:lumMod val="50000"/>
                  </a:schemeClr>
                </a:solidFill>
                <a:latin typeface="Times New Roman" panose="02020603050405020304" pitchFamily="18" charset="0"/>
                <a:cs typeface="Times New Roman" panose="02020603050405020304" pitchFamily="18" charset="0"/>
              </a:rPr>
            </a:br>
            <a:r>
              <a:rPr lang="ru-RU" sz="1700" i="1" dirty="0" err="1">
                <a:solidFill>
                  <a:schemeClr val="bg2">
                    <a:lumMod val="50000"/>
                  </a:schemeClr>
                </a:solidFill>
                <a:latin typeface="Times New Roman" panose="02020603050405020304" pitchFamily="18" charset="0"/>
                <a:cs typeface="Times New Roman" panose="02020603050405020304" pitchFamily="18" charset="0"/>
              </a:rPr>
              <a:t>Другий</a:t>
            </a:r>
            <a:r>
              <a:rPr lang="ru-RU" sz="1700" i="1" dirty="0">
                <a:solidFill>
                  <a:schemeClr val="bg2">
                    <a:lumMod val="50000"/>
                  </a:schemeClr>
                </a:solidFill>
                <a:latin typeface="Times New Roman" panose="02020603050405020304" pitchFamily="18" charset="0"/>
                <a:cs typeface="Times New Roman" panose="02020603050405020304" pitchFamily="18" charset="0"/>
              </a:rPr>
              <a:t> </a:t>
            </a:r>
            <a:r>
              <a:rPr lang="ru-RU" sz="1700" i="1" dirty="0" err="1">
                <a:solidFill>
                  <a:schemeClr val="bg2">
                    <a:lumMod val="50000"/>
                  </a:schemeClr>
                </a:solidFill>
                <a:latin typeface="Times New Roman" panose="02020603050405020304" pitchFamily="18" charset="0"/>
                <a:cs typeface="Times New Roman" panose="02020603050405020304" pitchFamily="18" charset="0"/>
              </a:rPr>
              <a:t>сценарій</a:t>
            </a:r>
            <a:r>
              <a:rPr lang="ru-RU" sz="1700" i="1" dirty="0">
                <a:solidFill>
                  <a:schemeClr val="bg2">
                    <a:lumMod val="50000"/>
                  </a:schemeClr>
                </a:solidFill>
                <a:latin typeface="Times New Roman" panose="02020603050405020304" pitchFamily="18" charset="0"/>
                <a:cs typeface="Times New Roman" panose="02020603050405020304" pitchFamily="18" charset="0"/>
              </a:rPr>
              <a:t> “</a:t>
            </a:r>
            <a:r>
              <a:rPr lang="ru-RU" sz="1700" i="1" dirty="0" err="1">
                <a:solidFill>
                  <a:schemeClr val="bg2">
                    <a:lumMod val="50000"/>
                  </a:schemeClr>
                </a:solidFill>
                <a:latin typeface="Times New Roman" panose="02020603050405020304" pitchFamily="18" charset="0"/>
                <a:cs typeface="Times New Roman" panose="02020603050405020304" pitchFamily="18" charset="0"/>
              </a:rPr>
              <a:t>периферійної</a:t>
            </a:r>
            <a:r>
              <a:rPr lang="ru-RU" sz="1700" i="1" dirty="0">
                <a:solidFill>
                  <a:schemeClr val="bg2">
                    <a:lumMod val="50000"/>
                  </a:schemeClr>
                </a:solidFill>
                <a:latin typeface="Times New Roman" panose="02020603050405020304" pitchFamily="18" charset="0"/>
                <a:cs typeface="Times New Roman" panose="02020603050405020304" pitchFamily="18" charset="0"/>
              </a:rPr>
              <a:t> </a:t>
            </a:r>
            <a:r>
              <a:rPr lang="ru-RU" sz="1700" i="1" dirty="0" err="1">
                <a:solidFill>
                  <a:schemeClr val="bg2">
                    <a:lumMod val="50000"/>
                  </a:schemeClr>
                </a:solidFill>
                <a:latin typeface="Times New Roman" panose="02020603050405020304" pitchFamily="18" charset="0"/>
                <a:cs typeface="Times New Roman" panose="02020603050405020304" pitchFamily="18" charset="0"/>
              </a:rPr>
              <a:t>корупції</a:t>
            </a:r>
            <a:r>
              <a:rPr lang="ru-RU" sz="1700" i="1"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Передбачає</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розпад</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незахідних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цивілізаційних</a:t>
            </a:r>
            <a:r>
              <a:rPr lang="ru-RU" sz="1700" dirty="0">
                <a:solidFill>
                  <a:schemeClr val="bg2">
                    <a:lumMod val="50000"/>
                  </a:schemeClr>
                </a:solidFill>
                <a:latin typeface="Times New Roman" panose="02020603050405020304" pitchFamily="18" charset="0"/>
                <a:cs typeface="Times New Roman" panose="02020603050405020304" pitchFamily="18" charset="0"/>
              </a:rPr>
              <a:t> культур та </a:t>
            </a:r>
            <a:r>
              <a:rPr lang="ru-RU" sz="1700" dirty="0" err="1">
                <a:solidFill>
                  <a:schemeClr val="bg2">
                    <a:lumMod val="50000"/>
                  </a:schemeClr>
                </a:solidFill>
                <a:latin typeface="Times New Roman" panose="02020603050405020304" pitchFamily="18" charset="0"/>
                <a:cs typeface="Times New Roman" panose="02020603050405020304" pitchFamily="18" charset="0"/>
              </a:rPr>
              <a:t>утворення</a:t>
            </a:r>
            <a:r>
              <a:rPr lang="ru-RU" sz="1700" dirty="0">
                <a:solidFill>
                  <a:schemeClr val="bg2">
                    <a:lumMod val="50000"/>
                  </a:schemeClr>
                </a:solidFill>
                <a:latin typeface="Times New Roman" panose="02020603050405020304" pitchFamily="18" charset="0"/>
                <a:cs typeface="Times New Roman" panose="02020603050405020304" pitchFamily="18" charset="0"/>
              </a:rPr>
              <a:t> «культурного </a:t>
            </a:r>
            <a:r>
              <a:rPr lang="ru-RU" sz="1700" dirty="0" err="1">
                <a:solidFill>
                  <a:schemeClr val="bg2">
                    <a:lumMod val="50000"/>
                  </a:schemeClr>
                </a:solidFill>
                <a:latin typeface="Times New Roman" panose="02020603050405020304" pitchFamily="18" charset="0"/>
                <a:cs typeface="Times New Roman" panose="02020603050405020304" pitchFamily="18" charset="0"/>
              </a:rPr>
              <a:t>смітника</a:t>
            </a:r>
            <a:r>
              <a:rPr lang="ru-RU" sz="1700" dirty="0">
                <a:solidFill>
                  <a:schemeClr val="bg2">
                    <a:lumMod val="50000"/>
                  </a:schemeClr>
                </a:solidFill>
                <a:latin typeface="Times New Roman" panose="02020603050405020304" pitchFamily="18" charset="0"/>
                <a:cs typeface="Times New Roman" panose="02020603050405020304" pitchFamily="18" charset="0"/>
              </a:rPr>
              <a:t>» вестерну.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Периферійні</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культури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фільтрують</a:t>
            </a:r>
            <a:r>
              <a:rPr lang="ru-RU" sz="1700" dirty="0">
                <a:solidFill>
                  <a:schemeClr val="bg2">
                    <a:lumMod val="50000"/>
                  </a:schemeClr>
                </a:solidFill>
                <a:latin typeface="Times New Roman" panose="02020603050405020304" pitchFamily="18" charset="0"/>
                <a:cs typeface="Times New Roman" panose="02020603050405020304" pitchFamily="18" charset="0"/>
              </a:rPr>
              <a:t> і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залишають</a:t>
            </a:r>
            <a:r>
              <a:rPr lang="ru-RU" sz="1700" dirty="0">
                <a:solidFill>
                  <a:schemeClr val="bg2">
                    <a:lumMod val="50000"/>
                  </a:schemeClr>
                </a:solidFill>
                <a:latin typeface="Times New Roman" panose="02020603050405020304" pitchFamily="18" charset="0"/>
                <a:cs typeface="Times New Roman" panose="02020603050405020304" pitchFamily="18" charset="0"/>
              </a:rPr>
              <a:t> для </a:t>
            </a:r>
            <a:r>
              <a:rPr lang="ru-RU" sz="1700" dirty="0" err="1">
                <a:solidFill>
                  <a:schemeClr val="bg2">
                    <a:lumMod val="50000"/>
                  </a:schemeClr>
                </a:solidFill>
                <a:latin typeface="Times New Roman" panose="02020603050405020304" pitchFamily="18" charset="0"/>
                <a:cs typeface="Times New Roman" panose="02020603050405020304" pitchFamily="18" charset="0"/>
              </a:rPr>
              <a:t>вживання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культурні</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продукти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лише</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найнижчого</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рівня</a:t>
            </a:r>
            <a:r>
              <a:rPr lang="ru-RU" sz="1700" dirty="0">
                <a:solidFill>
                  <a:schemeClr val="bg2">
                    <a:lumMod val="50000"/>
                  </a:schemeClr>
                </a:solidFill>
                <a:latin typeface="Times New Roman" panose="02020603050405020304" pitchFamily="18" charset="0"/>
                <a:cs typeface="Times New Roman" panose="02020603050405020304" pitchFamily="18" charset="0"/>
              </a:rPr>
              <a:t>: популярна </a:t>
            </a:r>
            <a:r>
              <a:rPr lang="ru-RU" sz="1700" dirty="0" err="1">
                <a:solidFill>
                  <a:schemeClr val="bg2">
                    <a:lumMod val="50000"/>
                  </a:schemeClr>
                </a:solidFill>
                <a:latin typeface="Times New Roman" panose="02020603050405020304" pitchFamily="18" charset="0"/>
                <a:cs typeface="Times New Roman" panose="02020603050405020304" pitchFamily="18" charset="0"/>
              </a:rPr>
              <a:t>література</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порнографія</a:t>
            </a:r>
            <a:r>
              <a:rPr lang="ru-RU" sz="1700" dirty="0">
                <a:solidFill>
                  <a:schemeClr val="bg2">
                    <a:lumMod val="50000"/>
                  </a:schemeClr>
                </a:solidFill>
                <a:latin typeface="Times New Roman" panose="02020603050405020304" pitchFamily="18" charset="0"/>
                <a:cs typeface="Times New Roman" panose="02020603050405020304" pitchFamily="18" charset="0"/>
              </a:rPr>
              <a:t>, те, </a:t>
            </a:r>
            <a:r>
              <a:rPr lang="ru-RU" sz="1700" dirty="0" err="1">
                <a:solidFill>
                  <a:schemeClr val="bg2">
                    <a:lumMod val="50000"/>
                  </a:schemeClr>
                </a:solidFill>
                <a:latin typeface="Times New Roman" panose="02020603050405020304" pitchFamily="18" charset="0"/>
                <a:cs typeface="Times New Roman" panose="02020603050405020304" pitchFamily="18" charset="0"/>
              </a:rPr>
              <a:t>що</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називається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масовою</a:t>
            </a:r>
            <a:r>
              <a:rPr lang="ru-RU" sz="1700" dirty="0">
                <a:solidFill>
                  <a:schemeClr val="bg2">
                    <a:lumMod val="50000"/>
                  </a:schemeClr>
                </a:solidFill>
                <a:latin typeface="Times New Roman" panose="02020603050405020304" pitchFamily="18" charset="0"/>
                <a:cs typeface="Times New Roman" panose="02020603050405020304" pitchFamily="18" charset="0"/>
              </a:rPr>
              <a:t> культурою. </a:t>
            </a:r>
            <a:r>
              <a:rPr lang="ru-RU" sz="1700" dirty="0" err="1">
                <a:solidFill>
                  <a:schemeClr val="bg2">
                    <a:lumMod val="50000"/>
                  </a:schemeClr>
                </a:solidFill>
                <a:latin typeface="Times New Roman" panose="02020603050405020304" pitchFamily="18" charset="0"/>
                <a:cs typeface="Times New Roman" panose="02020603050405020304" pitchFamily="18" charset="0"/>
              </a:rPr>
              <a:t>Такий</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світ</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складатиметься</a:t>
            </a:r>
            <a:r>
              <a:rPr lang="ru-RU" sz="1700" dirty="0">
                <a:solidFill>
                  <a:schemeClr val="bg2">
                    <a:lumMod val="50000"/>
                  </a:schemeClr>
                </a:solidFill>
                <a:latin typeface="Times New Roman" panose="02020603050405020304" pitchFamily="18" charset="0"/>
                <a:cs typeface="Times New Roman" panose="02020603050405020304" pitchFamily="18" charset="0"/>
              </a:rPr>
              <a:t> з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країн</a:t>
            </a:r>
            <a:r>
              <a:rPr lang="ru-RU" sz="1700" dirty="0">
                <a:solidFill>
                  <a:schemeClr val="bg2">
                    <a:lumMod val="50000"/>
                  </a:schemeClr>
                </a:solidFill>
                <a:latin typeface="Times New Roman" panose="02020603050405020304" pitchFamily="18" charset="0"/>
                <a:cs typeface="Times New Roman" panose="02020603050405020304" pitchFamily="18" charset="0"/>
              </a:rPr>
              <a:t> центру, </a:t>
            </a:r>
            <a:r>
              <a:rPr lang="ru-RU" sz="1700" dirty="0" err="1">
                <a:solidFill>
                  <a:schemeClr val="bg2">
                    <a:lumMod val="50000"/>
                  </a:schemeClr>
                </a:solidFill>
                <a:latin typeface="Times New Roman" panose="02020603050405020304" pitchFamily="18" charset="0"/>
                <a:cs typeface="Times New Roman" panose="02020603050405020304" pitchFamily="18" charset="0"/>
              </a:rPr>
              <a:t>периферійних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країн</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згодних</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із</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існуючим</a:t>
            </a:r>
            <a:r>
              <a:rPr lang="ru-RU" sz="1700" dirty="0">
                <a:solidFill>
                  <a:schemeClr val="bg2">
                    <a:lumMod val="50000"/>
                  </a:schemeClr>
                </a:solidFill>
                <a:latin typeface="Times New Roman" panose="02020603050405020304" pitchFamily="18" charset="0"/>
                <a:cs typeface="Times New Roman" panose="02020603050405020304" pitchFamily="18" charset="0"/>
              </a:rPr>
              <a:t> порядком та </a:t>
            </a:r>
            <a:r>
              <a:rPr lang="ru-RU" sz="1700" dirty="0" err="1">
                <a:solidFill>
                  <a:schemeClr val="bg2">
                    <a:lumMod val="50000"/>
                  </a:schemeClr>
                </a:solidFill>
                <a:latin typeface="Times New Roman" panose="02020603050405020304" pitchFamily="18" charset="0"/>
                <a:cs typeface="Times New Roman" panose="02020603050405020304" pitchFamily="18" charset="0"/>
              </a:rPr>
              <a:t>країн</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викинутих</a:t>
            </a:r>
            <a:r>
              <a:rPr lang="ru-RU" sz="1700" dirty="0">
                <a:solidFill>
                  <a:schemeClr val="bg2">
                    <a:lumMod val="50000"/>
                  </a:schemeClr>
                </a:solidFill>
                <a:latin typeface="Times New Roman" panose="02020603050405020304" pitchFamily="18" charset="0"/>
                <a:cs typeface="Times New Roman" panose="02020603050405020304" pitchFamily="18" charset="0"/>
              </a:rPr>
              <a:t> на </a:t>
            </a:r>
            <a:r>
              <a:rPr lang="ru-RU" sz="1700" dirty="0" err="1">
                <a:solidFill>
                  <a:schemeClr val="bg2">
                    <a:lumMod val="50000"/>
                  </a:schemeClr>
                </a:solidFill>
                <a:latin typeface="Times New Roman" panose="02020603050405020304" pitchFamily="18" charset="0"/>
                <a:cs typeface="Times New Roman" panose="02020603050405020304" pitchFamily="18" charset="0"/>
              </a:rPr>
              <a:t>задвірки</a:t>
            </a:r>
            <a:r>
              <a:rPr lang="ru-RU" sz="1700" dirty="0">
                <a:solidFill>
                  <a:schemeClr val="bg2">
                    <a:lumMod val="50000"/>
                  </a:schemeClr>
                </a:solidFill>
                <a:latin typeface="Times New Roman" panose="02020603050405020304" pitchFamily="18" charset="0"/>
                <a:cs typeface="Times New Roman" panose="02020603050405020304" pitchFamily="18" charset="0"/>
              </a:rPr>
              <a:t> </a:t>
            </a:r>
            <a:r>
              <a:rPr lang="ru-RU" sz="1700" dirty="0" err="1">
                <a:solidFill>
                  <a:schemeClr val="bg2">
                    <a:lumMod val="50000"/>
                  </a:schemeClr>
                </a:solidFill>
                <a:latin typeface="Times New Roman" panose="02020603050405020304" pitchFamily="18" charset="0"/>
                <a:cs typeface="Times New Roman" panose="02020603050405020304" pitchFamily="18" charset="0"/>
              </a:rPr>
              <a:t>цивілізації</a:t>
            </a:r>
            <a:r>
              <a:rPr lang="ru-RU" sz="1700" dirty="0">
                <a:solidFill>
                  <a:schemeClr val="bg2">
                    <a:lumMod val="50000"/>
                  </a:schemeClr>
                </a:solidFill>
                <a:latin typeface="Times New Roman" panose="02020603050405020304" pitchFamily="18" charset="0"/>
                <a:cs typeface="Times New Roman" panose="02020603050405020304" pitchFamily="18" charset="0"/>
              </a:rPr>
              <a:t>.</a:t>
            </a:r>
            <a:br>
              <a:rPr lang="ru-RU" sz="1700" dirty="0">
                <a:solidFill>
                  <a:schemeClr val="bg2">
                    <a:lumMod val="50000"/>
                  </a:schemeClr>
                </a:solidFill>
                <a:latin typeface="Times New Roman" panose="02020603050405020304" pitchFamily="18" charset="0"/>
                <a:cs typeface="Times New Roman" panose="02020603050405020304" pitchFamily="18" charset="0"/>
              </a:rPr>
            </a:br>
            <a:endParaRPr lang="ru-RU" sz="17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92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0"/>
            <a:ext cx="8571300" cy="5143500"/>
          </a:xfrm>
        </p:spPr>
        <p:txBody>
          <a:bodyPr>
            <a:normAutofit/>
          </a:bodyPr>
          <a:lstStyle/>
          <a:p>
            <a:pPr algn="l"/>
            <a:r>
              <a:rPr lang="ru-RU" sz="1800" b="0" i="1" dirty="0" err="1">
                <a:solidFill>
                  <a:schemeClr val="bg2">
                    <a:lumMod val="50000"/>
                  </a:schemeClr>
                </a:solidFill>
                <a:latin typeface="Times New Roman" panose="02020603050405020304" pitchFamily="18" charset="0"/>
                <a:cs typeface="Times New Roman" panose="02020603050405020304" pitchFamily="18" charset="0"/>
              </a:rPr>
              <a:t>Третій</a:t>
            </a:r>
            <a:r>
              <a:rPr lang="ru-RU" sz="1800" b="0" i="1" dirty="0">
                <a:solidFill>
                  <a:schemeClr val="bg2">
                    <a:lumMod val="50000"/>
                  </a:schemeClr>
                </a:solidFill>
                <a:latin typeface="Times New Roman" panose="02020603050405020304" pitchFamily="18" charset="0"/>
                <a:cs typeface="Times New Roman" panose="02020603050405020304" pitchFamily="18" charset="0"/>
              </a:rPr>
              <a:t> </a:t>
            </a:r>
            <a:r>
              <a:rPr lang="ru-RU" sz="1800" b="0" i="1" dirty="0" err="1">
                <a:solidFill>
                  <a:schemeClr val="bg2">
                    <a:lumMod val="50000"/>
                  </a:schemeClr>
                </a:solidFill>
                <a:latin typeface="Times New Roman" panose="02020603050405020304" pitchFamily="18" charset="0"/>
                <a:cs typeface="Times New Roman" panose="02020603050405020304" pitchFamily="18" charset="0"/>
              </a:rPr>
              <a:t>сценарій</a:t>
            </a:r>
            <a:r>
              <a:rPr lang="ru-RU" sz="1800" b="0" i="1" dirty="0">
                <a:solidFill>
                  <a:schemeClr val="bg2">
                    <a:lumMod val="50000"/>
                  </a:schemeClr>
                </a:solidFill>
                <a:latin typeface="Times New Roman" panose="02020603050405020304" pitchFamily="18" charset="0"/>
                <a:cs typeface="Times New Roman" panose="02020603050405020304" pitchFamily="18" charset="0"/>
              </a:rPr>
              <a:t> «</a:t>
            </a:r>
            <a:r>
              <a:rPr lang="ru-RU" sz="1800" b="0" i="1" dirty="0" err="1">
                <a:solidFill>
                  <a:schemeClr val="bg2">
                    <a:lumMod val="50000"/>
                  </a:schemeClr>
                </a:solidFill>
                <a:latin typeface="Times New Roman" panose="02020603050405020304" pitchFamily="18" charset="0"/>
                <a:cs typeface="Times New Roman" panose="02020603050405020304" pitchFamily="18" charset="0"/>
              </a:rPr>
              <a:t>мозаїчних</a:t>
            </a:r>
            <a:r>
              <a:rPr lang="ru-RU" sz="1800" b="0" i="1" dirty="0">
                <a:solidFill>
                  <a:schemeClr val="bg2">
                    <a:lumMod val="50000"/>
                  </a:schemeClr>
                </a:solidFill>
                <a:latin typeface="Times New Roman" panose="02020603050405020304" pitchFamily="18" charset="0"/>
                <a:cs typeface="Times New Roman" panose="02020603050405020304" pitchFamily="18" charset="0"/>
              </a:rPr>
              <a:t> культур»,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тобто</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світ</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захищених</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замкнутих</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конкуруючих</a:t>
            </a:r>
            <a:r>
              <a:rPr lang="ru-RU" sz="1800" b="0" dirty="0">
                <a:solidFill>
                  <a:schemeClr val="bg2">
                    <a:lumMod val="50000"/>
                  </a:schemeClr>
                </a:solidFill>
                <a:latin typeface="Times New Roman" panose="02020603050405020304" pitchFamily="18" charset="0"/>
                <a:cs typeface="Times New Roman" panose="02020603050405020304" pitchFamily="18" charset="0"/>
              </a:rPr>
              <a:t> та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ворожих</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цивілізацій</a:t>
            </a:r>
            <a:r>
              <a:rPr lang="ru-RU" sz="1800" b="0" dirty="0">
                <a:solidFill>
                  <a:schemeClr val="bg2">
                    <a:lumMod val="50000"/>
                  </a:schemeClr>
                </a:solidFill>
                <a:latin typeface="Times New Roman" panose="02020603050405020304" pitchFamily="18" charset="0"/>
                <a:cs typeface="Times New Roman" panose="02020603050405020304" pitchFamily="18" charset="0"/>
              </a:rPr>
              <a:t>.</a:t>
            </a:r>
            <a:br>
              <a:rPr lang="ru-RU" sz="1800" b="0" dirty="0">
                <a:solidFill>
                  <a:schemeClr val="bg2">
                    <a:lumMod val="50000"/>
                  </a:schemeClr>
                </a:solidFill>
                <a:latin typeface="Times New Roman" panose="02020603050405020304" pitchFamily="18" charset="0"/>
                <a:cs typeface="Times New Roman" panose="02020603050405020304" pitchFamily="18" charset="0"/>
              </a:rPr>
            </a:br>
            <a:r>
              <a:rPr lang="ru-RU" sz="1800" b="0" i="1" dirty="0" err="1">
                <a:solidFill>
                  <a:schemeClr val="bg2">
                    <a:lumMod val="50000"/>
                  </a:schemeClr>
                </a:solidFill>
                <a:latin typeface="Times New Roman" panose="02020603050405020304" pitchFamily="18" charset="0"/>
                <a:cs typeface="Times New Roman" panose="02020603050405020304" pitchFamily="18" charset="0"/>
              </a:rPr>
              <a:t>Четвертий</a:t>
            </a:r>
            <a:r>
              <a:rPr lang="ru-RU" sz="1800" b="0" i="1" dirty="0">
                <a:solidFill>
                  <a:schemeClr val="bg2">
                    <a:lumMod val="50000"/>
                  </a:schemeClr>
                </a:solidFill>
                <a:latin typeface="Times New Roman" panose="02020603050405020304" pitchFamily="18" charset="0"/>
                <a:cs typeface="Times New Roman" panose="02020603050405020304" pitchFamily="18" charset="0"/>
              </a:rPr>
              <a:t> </a:t>
            </a:r>
            <a:r>
              <a:rPr lang="ru-RU" sz="1800" b="0" i="1" dirty="0" err="1">
                <a:solidFill>
                  <a:schemeClr val="bg2">
                    <a:lumMod val="50000"/>
                  </a:schemeClr>
                </a:solidFill>
                <a:latin typeface="Times New Roman" panose="02020603050405020304" pitchFamily="18" charset="0"/>
                <a:cs typeface="Times New Roman" panose="02020603050405020304" pitchFamily="18" charset="0"/>
              </a:rPr>
              <a:t>сценарій</a:t>
            </a:r>
            <a:r>
              <a:rPr lang="ru-RU" sz="1800" b="0" i="1"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Егалітарний</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світ</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відкритих</a:t>
            </a:r>
            <a:r>
              <a:rPr lang="ru-RU" sz="1800" b="0" dirty="0">
                <a:solidFill>
                  <a:schemeClr val="bg2">
                    <a:lumMod val="50000"/>
                  </a:schemeClr>
                </a:solidFill>
                <a:latin typeface="Times New Roman" panose="02020603050405020304" pitchFamily="18" charset="0"/>
                <a:cs typeface="Times New Roman" panose="02020603050405020304" pitchFamily="18" charset="0"/>
              </a:rPr>
              <a:t> держав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загального</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добробуту</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між</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якими</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існує</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інтенсивний</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культурний</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обмін</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що</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сприятиме</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розквіту</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місцевих</a:t>
            </a:r>
            <a:r>
              <a:rPr lang="ru-RU" sz="1800" b="0" dirty="0">
                <a:solidFill>
                  <a:schemeClr val="bg2">
                    <a:lumMod val="50000"/>
                  </a:schemeClr>
                </a:solidFill>
                <a:latin typeface="Times New Roman" panose="02020603050405020304" pitchFamily="18" charset="0"/>
                <a:cs typeface="Times New Roman" panose="02020603050405020304" pitchFamily="18" charset="0"/>
              </a:rPr>
              <a:t> та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релігійних</a:t>
            </a:r>
            <a:r>
              <a:rPr lang="ru-RU" sz="1800" b="0" dirty="0">
                <a:solidFill>
                  <a:schemeClr val="bg2">
                    <a:lumMod val="50000"/>
                  </a:schemeClr>
                </a:solidFill>
                <a:latin typeface="Times New Roman" panose="02020603050405020304" pitchFamily="18" charset="0"/>
                <a:cs typeface="Times New Roman" panose="02020603050405020304" pitchFamily="18" charset="0"/>
              </a:rPr>
              <a:t> культур. В основу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цього</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світу</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закладаються</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базові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цінності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що</a:t>
            </a:r>
            <a:r>
              <a:rPr lang="ru-RU" sz="1800" b="0" dirty="0">
                <a:solidFill>
                  <a:schemeClr val="bg2">
                    <a:lumMod val="50000"/>
                  </a:schemeClr>
                </a:solidFill>
                <a:latin typeface="Times New Roman" panose="02020603050405020304" pitchFamily="18" charset="0"/>
                <a:cs typeface="Times New Roman" panose="02020603050405020304" pitchFamily="18" charset="0"/>
              </a:rPr>
              <a:t> лежать в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основі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різних</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цивілізацій</a:t>
            </a:r>
            <a:r>
              <a:rPr lang="ru-RU" sz="1800" b="0" dirty="0">
                <a:solidFill>
                  <a:schemeClr val="bg2">
                    <a:lumMod val="50000"/>
                  </a:schemeClr>
                </a:solidFill>
                <a:latin typeface="Times New Roman" panose="02020603050405020304" pitchFamily="18" charset="0"/>
                <a:cs typeface="Times New Roman" panose="02020603050405020304" pitchFamily="18" charset="0"/>
              </a:rPr>
              <a:t>.</a:t>
            </a:r>
            <a:br>
              <a:rPr lang="ru-RU" sz="1800" b="0" dirty="0">
                <a:solidFill>
                  <a:schemeClr val="bg2">
                    <a:lumMod val="50000"/>
                  </a:schemeClr>
                </a:solidFill>
                <a:latin typeface="Times New Roman" panose="02020603050405020304" pitchFamily="18" charset="0"/>
                <a:cs typeface="Times New Roman" panose="02020603050405020304" pitchFamily="18" charset="0"/>
              </a:rPr>
            </a:br>
            <a:r>
              <a:rPr lang="ru-RU" sz="1800" b="0" dirty="0" err="1">
                <a:solidFill>
                  <a:schemeClr val="bg2">
                    <a:lumMod val="50000"/>
                  </a:schemeClr>
                </a:solidFill>
                <a:latin typeface="Times New Roman" panose="02020603050405020304" pitchFamily="18" charset="0"/>
                <a:cs typeface="Times New Roman" panose="02020603050405020304" pitchFamily="18" charset="0"/>
              </a:rPr>
              <a:t>Загалом</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питання</a:t>
            </a:r>
            <a:r>
              <a:rPr lang="ru-RU" sz="1800" b="0" dirty="0">
                <a:solidFill>
                  <a:schemeClr val="bg2">
                    <a:lumMod val="50000"/>
                  </a:schemeClr>
                </a:solidFill>
                <a:latin typeface="Times New Roman" panose="02020603050405020304" pitchFamily="18" charset="0"/>
                <a:cs typeface="Times New Roman" panose="02020603050405020304" pitchFamily="18" charset="0"/>
              </a:rPr>
              <a:t> про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зміст</a:t>
            </a:r>
            <a:r>
              <a:rPr lang="ru-RU" sz="1800" b="0" dirty="0">
                <a:solidFill>
                  <a:schemeClr val="bg2">
                    <a:lumMod val="50000"/>
                  </a:schemeClr>
                </a:solidFill>
                <a:latin typeface="Times New Roman" panose="02020603050405020304" pitchFamily="18" charset="0"/>
                <a:cs typeface="Times New Roman" panose="02020603050405020304" pitchFamily="18" charset="0"/>
              </a:rPr>
              <a:t> та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сутність</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глобалістики</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поки</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що</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залишається</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дискусійним</a:t>
            </a:r>
            <a:r>
              <a:rPr lang="ru-RU" sz="1800" b="0" dirty="0">
                <a:solidFill>
                  <a:schemeClr val="bg2">
                    <a:lumMod val="50000"/>
                  </a:schemeClr>
                </a:solidFill>
                <a:latin typeface="Times New Roman" panose="02020603050405020304" pitchFamily="18" charset="0"/>
                <a:cs typeface="Times New Roman" panose="02020603050405020304" pitchFamily="18" charset="0"/>
              </a:rPr>
              <a:t>.</a:t>
            </a:r>
            <a:br>
              <a:rPr lang="ru-RU" sz="1800" b="0" dirty="0">
                <a:solidFill>
                  <a:schemeClr val="bg2">
                    <a:lumMod val="50000"/>
                  </a:schemeClr>
                </a:solidFill>
                <a:latin typeface="Times New Roman" panose="02020603050405020304" pitchFamily="18" charset="0"/>
                <a:cs typeface="Times New Roman" panose="02020603050405020304" pitchFamily="18" charset="0"/>
              </a:rPr>
            </a:br>
            <a:r>
              <a:rPr lang="ru-RU" sz="1800" b="0" dirty="0">
                <a:solidFill>
                  <a:schemeClr val="bg2">
                    <a:lumMod val="50000"/>
                  </a:schemeClr>
                </a:solidFill>
                <a:latin typeface="Times New Roman" panose="02020603050405020304" pitchFamily="18" charset="0"/>
                <a:cs typeface="Times New Roman" panose="02020603050405020304" pitchFamily="18" charset="0"/>
              </a:rPr>
              <a:t>Таким чином, у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науці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немає</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єдиної</a:t>
            </a:r>
            <a:r>
              <a:rPr lang="ru-RU" sz="1800" b="0" dirty="0">
                <a:solidFill>
                  <a:schemeClr val="bg2">
                    <a:lumMod val="50000"/>
                  </a:schemeClr>
                </a:solidFill>
                <a:latin typeface="Times New Roman" panose="02020603050405020304" pitchFamily="18" charset="0"/>
                <a:cs typeface="Times New Roman" panose="02020603050405020304" pitchFamily="18" charset="0"/>
              </a:rPr>
              <a:t> думки про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сутність</a:t>
            </a:r>
            <a:r>
              <a:rPr lang="ru-RU" sz="1800" b="0" dirty="0">
                <a:solidFill>
                  <a:schemeClr val="bg2">
                    <a:lumMod val="50000"/>
                  </a:schemeClr>
                </a:solidFill>
                <a:latin typeface="Times New Roman" panose="02020603050405020304" pitchFamily="18" charset="0"/>
                <a:cs typeface="Times New Roman" panose="02020603050405020304" pitchFamily="18" charset="0"/>
              </a:rPr>
              <a:t> та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зміст</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процесу</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1800" b="0" dirty="0">
                <a:solidFill>
                  <a:schemeClr val="bg2">
                    <a:lumMod val="50000"/>
                  </a:schemeClr>
                </a:solidFill>
                <a:latin typeface="Times New Roman" panose="02020603050405020304" pitchFamily="18" charset="0"/>
                <a:cs typeface="Times New Roman" panose="02020603050405020304" pitchFamily="18" charset="0"/>
              </a:rPr>
              <a:t>, але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сьогодні</a:t>
            </a:r>
            <a:r>
              <a:rPr lang="ru-RU" sz="1800" b="0" dirty="0">
                <a:solidFill>
                  <a:schemeClr val="bg2">
                    <a:lumMod val="50000"/>
                  </a:schemeClr>
                </a:solidFill>
                <a:latin typeface="Times New Roman" panose="02020603050405020304" pitchFamily="18" charset="0"/>
                <a:cs typeface="Times New Roman" panose="02020603050405020304" pitchFamily="18" charset="0"/>
              </a:rPr>
              <a:t> у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світі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склалися</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реалії</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лише</a:t>
            </a:r>
            <a:r>
              <a:rPr lang="ru-RU" sz="1800" b="0" dirty="0">
                <a:solidFill>
                  <a:schemeClr val="bg2">
                    <a:lumMod val="50000"/>
                  </a:schemeClr>
                </a:solidFill>
                <a:latin typeface="Times New Roman" panose="02020603050405020304" pitchFamily="18" charset="0"/>
                <a:cs typeface="Times New Roman" panose="02020603050405020304" pitchFamily="18" charset="0"/>
              </a:rPr>
              <a:t> з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огляду</a:t>
            </a:r>
            <a:r>
              <a:rPr lang="ru-RU" sz="1800" b="0" dirty="0">
                <a:solidFill>
                  <a:schemeClr val="bg2">
                    <a:lumMod val="50000"/>
                  </a:schemeClr>
                </a:solidFill>
                <a:latin typeface="Times New Roman" panose="02020603050405020304" pitchFamily="18" charset="0"/>
                <a:cs typeface="Times New Roman" panose="02020603050405020304" pitchFamily="18" charset="0"/>
              </a:rPr>
              <a:t> на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які</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можливе</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дослідження</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sz="1800" b="0" dirty="0">
                <a:solidFill>
                  <a:schemeClr val="bg2">
                    <a:lumMod val="50000"/>
                  </a:schemeClr>
                </a:solidFill>
                <a:latin typeface="Times New Roman" panose="02020603050405020304" pitchFamily="18" charset="0"/>
                <a:cs typeface="Times New Roman" panose="02020603050405020304" pitchFamily="18" charset="0"/>
              </a:rPr>
              <a:t> </a:t>
            </a:r>
            <a:r>
              <a:rPr lang="ru-RU" sz="1800" b="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1800" b="0" dirty="0">
                <a:solidFill>
                  <a:schemeClr val="bg2">
                    <a:lumMod val="50000"/>
                  </a:schemeClr>
                </a:solidFill>
                <a:latin typeface="Times New Roman" panose="02020603050405020304" pitchFamily="18" charset="0"/>
                <a:cs typeface="Times New Roman" panose="02020603050405020304" pitchFamily="18" charset="0"/>
              </a:rPr>
              <a:t>.</a:t>
            </a:r>
            <a:br>
              <a:rPr lang="ru-RU" sz="1800" b="0" dirty="0">
                <a:solidFill>
                  <a:schemeClr val="bg2">
                    <a:lumMod val="50000"/>
                  </a:schemeClr>
                </a:solidFill>
                <a:latin typeface="Times New Roman" panose="02020603050405020304" pitchFamily="18" charset="0"/>
                <a:cs typeface="Times New Roman" panose="02020603050405020304" pitchFamily="18" charset="0"/>
              </a:rPr>
            </a:br>
            <a:endParaRPr lang="ru-RU" sz="1800" b="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79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34" y="1619032"/>
            <a:ext cx="8571300" cy="942000"/>
          </a:xfrm>
        </p:spPr>
        <p:txBody>
          <a:bodyPr>
            <a:normAutofit/>
          </a:bodyPr>
          <a:lstStyle/>
          <a:p>
            <a:r>
              <a:rPr lang="ru-RU" sz="2400" dirty="0">
                <a:solidFill>
                  <a:schemeClr val="bg2">
                    <a:lumMod val="50000"/>
                  </a:schemeClr>
                </a:solidFill>
                <a:latin typeface="Times New Roman" panose="02020603050405020304" pitchFamily="18" charset="0"/>
                <a:cs typeface="Times New Roman" panose="02020603050405020304" pitchFamily="18" charset="0"/>
              </a:rPr>
              <a:t>4.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Передумови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сучасної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endParaRPr lang="ru-RU"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1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solidFill>
                  <a:srgbClr val="000000"/>
                </a:solidFill>
                <a:latin typeface="Times New Roman"/>
                <a:ea typeface="Times New Roman"/>
                <a:cs typeface="Times New Roman"/>
                <a:sym typeface="Times New Roman"/>
              </a:rPr>
              <a:t>Зміст</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1. Періодизація розвитку науки про глобальний світ</a:t>
            </a:r>
            <a:endParaRPr sz="1700" b="1"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2. Політекономічні концепції глобалізації</a:t>
            </a:r>
            <a:endParaRPr sz="1700" b="1"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3. Культурологічні концепції глобалізації</a:t>
            </a:r>
            <a:endParaRPr sz="1700" b="1"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4. Передумови сучасної глобалізації</a:t>
            </a:r>
            <a:endParaRPr sz="1700" b="1"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5. Позиція Національної академії наук України в області глобалістики</a:t>
            </a:r>
            <a:endParaRPr sz="1700" b="1" dirty="0">
              <a:solidFill>
                <a:srgbClr val="000000"/>
              </a:solidFill>
              <a:latin typeface="Times New Roman"/>
              <a:ea typeface="Times New Roman"/>
              <a:cs typeface="Times New Roman"/>
              <a:sym typeface="Times New Roman"/>
            </a:endParaRPr>
          </a:p>
          <a:p>
            <a:pPr marL="0" lvl="0" indent="0" algn="l" rtl="0">
              <a:lnSpc>
                <a:spcPct val="120000"/>
              </a:lnSpc>
              <a:spcBef>
                <a:spcPts val="1200"/>
              </a:spcBef>
              <a:spcAft>
                <a:spcPts val="0"/>
              </a:spcAft>
              <a:buNone/>
            </a:pPr>
            <a:r>
              <a:rPr lang="ru" sz="1700" b="1" dirty="0">
                <a:solidFill>
                  <a:srgbClr val="000000"/>
                </a:solidFill>
                <a:latin typeface="Times New Roman"/>
                <a:ea typeface="Times New Roman"/>
                <a:cs typeface="Times New Roman"/>
                <a:sym typeface="Times New Roman"/>
              </a:rPr>
              <a:t>6. Концепція ноосфери В.И. Вернадського</a:t>
            </a:r>
            <a:endParaRPr sz="1700" b="1"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24687"/>
            <a:ext cx="8520600" cy="932084"/>
          </a:xfrm>
        </p:spPr>
        <p:txBody>
          <a:bodyPr>
            <a:noAutofit/>
          </a:bodyPr>
          <a:lstStyle/>
          <a:p>
            <a:r>
              <a:rPr lang="ru-RU" sz="2400" dirty="0" err="1">
                <a:solidFill>
                  <a:schemeClr val="bg2">
                    <a:lumMod val="50000"/>
                  </a:schemeClr>
                </a:solidFill>
                <a:latin typeface="Times New Roman" panose="02020603050405020304" pitchFamily="18" charset="0"/>
                <a:cs typeface="Times New Roman" panose="02020603050405020304" pitchFamily="18" charset="0"/>
              </a:rPr>
              <a:t>Сучасні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дослідники</a:t>
            </a:r>
            <a:r>
              <a:rPr lang="ru-RU" sz="2400" dirty="0">
                <a:solidFill>
                  <a:schemeClr val="bg2">
                    <a:lumMod val="50000"/>
                  </a:schemeClr>
                </a:solidFill>
                <a:latin typeface="Times New Roman" panose="02020603050405020304" pitchFamily="18" charset="0"/>
                <a:cs typeface="Times New Roman" panose="02020603050405020304" pitchFamily="18" charset="0"/>
              </a:rPr>
              <a:t> у </a:t>
            </a:r>
            <a:r>
              <a:rPr lang="ru-RU" sz="2400" dirty="0" err="1">
                <a:solidFill>
                  <a:schemeClr val="bg2">
                    <a:lumMod val="50000"/>
                  </a:schemeClr>
                </a:solidFill>
                <a:latin typeface="Times New Roman" panose="02020603050405020304" pitchFamily="18" charset="0"/>
                <a:cs typeface="Times New Roman" panose="02020603050405020304" pitchFamily="18" charset="0"/>
              </a:rPr>
              <a:t>сфері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виходять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із</a:t>
            </a:r>
            <a:r>
              <a:rPr lang="ru-RU" sz="2400" dirty="0">
                <a:solidFill>
                  <a:schemeClr val="bg2">
                    <a:lumMod val="50000"/>
                  </a:schemeClr>
                </a:solidFill>
                <a:latin typeface="Times New Roman" panose="02020603050405020304" pitchFamily="18" charset="0"/>
                <a:cs typeface="Times New Roman" panose="02020603050405020304" pitchFamily="18" charset="0"/>
              </a:rPr>
              <a:t> низки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передумов</a:t>
            </a:r>
            <a:r>
              <a:rPr lang="ru-RU" sz="2400" dirty="0">
                <a:solidFill>
                  <a:schemeClr val="bg2">
                    <a:lumMod val="50000"/>
                  </a:schemeClr>
                </a:solidFill>
                <a:latin typeface="Times New Roman" panose="02020603050405020304" pitchFamily="18" charset="0"/>
                <a:cs typeface="Times New Roman" panose="02020603050405020304" pitchFamily="18" charset="0"/>
              </a:rPr>
              <a:t> (те,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передувало за часом):</a:t>
            </a:r>
          </a:p>
        </p:txBody>
      </p:sp>
      <p:sp>
        <p:nvSpPr>
          <p:cNvPr id="3" name="Текст 2"/>
          <p:cNvSpPr>
            <a:spLocks noGrp="1"/>
          </p:cNvSpPr>
          <p:nvPr>
            <p:ph type="body" idx="1"/>
          </p:nvPr>
        </p:nvSpPr>
        <p:spPr>
          <a:xfrm>
            <a:off x="311700" y="1266324"/>
            <a:ext cx="8520600" cy="3735333"/>
          </a:xfrm>
        </p:spPr>
        <p:txBody>
          <a:bodyPr>
            <a:normAutofit fontScale="70000" lnSpcReduction="20000"/>
          </a:bodyPr>
          <a:lstStyle/>
          <a:p>
            <a:r>
              <a:rPr lang="ru-RU" sz="1900" dirty="0" err="1">
                <a:latin typeface="Times New Roman" panose="02020603050405020304" pitchFamily="18" charset="0"/>
                <a:cs typeface="Times New Roman" panose="02020603050405020304" pitchFamily="18" charset="0"/>
              </a:rPr>
              <a:t>процес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зближення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розвинутих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країн</a:t>
            </a:r>
            <a:r>
              <a:rPr lang="ru-RU" sz="1900" dirty="0">
                <a:latin typeface="Times New Roman" panose="02020603050405020304" pitchFamily="18" charset="0"/>
                <a:cs typeface="Times New Roman" panose="02020603050405020304" pitchFamily="18" charset="0"/>
              </a:rPr>
              <a:t> за </a:t>
            </a:r>
            <a:r>
              <a:rPr lang="ru-RU" sz="1900" dirty="0" err="1">
                <a:latin typeface="Times New Roman" panose="02020603050405020304" pitchFamily="18" charset="0"/>
                <a:cs typeface="Times New Roman" panose="02020603050405020304" pitchFamily="18" charset="0"/>
              </a:rPr>
              <a:t>техніко-економічними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соціально-структурними</a:t>
            </a:r>
            <a:r>
              <a:rPr lang="ru-RU" sz="1900" dirty="0">
                <a:latin typeface="Times New Roman" panose="02020603050405020304" pitchFamily="18" charset="0"/>
                <a:cs typeface="Times New Roman" panose="02020603050405020304" pitchFamily="18" charset="0"/>
              </a:rPr>
              <a:t> та </a:t>
            </a:r>
            <a:r>
              <a:rPr lang="ru-RU" sz="1900" dirty="0" err="1">
                <a:latin typeface="Times New Roman" panose="02020603050405020304" pitchFamily="18" charset="0"/>
                <a:cs typeface="Times New Roman" panose="02020603050405020304" pitchFamily="18" charset="0"/>
              </a:rPr>
              <a:t>політичними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показниками</a:t>
            </a:r>
            <a:r>
              <a:rPr lang="ru-RU" sz="1900" dirty="0">
                <a:latin typeface="Times New Roman" panose="02020603050405020304" pitchFamily="18" charset="0"/>
                <a:cs typeface="Times New Roman" panose="02020603050405020304" pitchFamily="18" charset="0"/>
              </a:rPr>
              <a:t>;</a:t>
            </a:r>
          </a:p>
          <a:p>
            <a:pPr marL="114300" indent="0">
              <a:buNone/>
            </a:pPr>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процес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нівелювання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різних</a:t>
            </a:r>
            <a:r>
              <a:rPr lang="ru-RU" sz="1900" dirty="0">
                <a:latin typeface="Times New Roman" panose="02020603050405020304" pitchFamily="18" charset="0"/>
                <a:cs typeface="Times New Roman" panose="02020603050405020304" pitchFamily="18" charset="0"/>
              </a:rPr>
              <a:t> держав у </a:t>
            </a:r>
            <a:r>
              <a:rPr lang="ru-RU" sz="1900" dirty="0" err="1">
                <a:latin typeface="Times New Roman" panose="02020603050405020304" pitchFamily="18" charset="0"/>
                <a:cs typeface="Times New Roman" panose="02020603050405020304" pitchFamily="18" charset="0"/>
              </a:rPr>
              <a:t>світовому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просторі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пов'язаний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із</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посиленим</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розпадом</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колоніальних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імперій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вибором</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багатьох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країн</a:t>
            </a:r>
            <a:r>
              <a:rPr lang="ru-RU" sz="1900" dirty="0">
                <a:latin typeface="Times New Roman" panose="02020603050405020304" pitchFamily="18" charset="0"/>
                <a:cs typeface="Times New Roman" panose="02020603050405020304" pitchFamily="18" charset="0"/>
              </a:rPr>
              <a:t> на </a:t>
            </a:r>
            <a:r>
              <a:rPr lang="ru-RU" sz="1900" dirty="0" err="1">
                <a:latin typeface="Times New Roman" panose="02020603050405020304" pitchFamily="18" charset="0"/>
                <a:cs typeface="Times New Roman" panose="02020603050405020304" pitchFamily="18" charset="0"/>
              </a:rPr>
              <a:t>користь</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модернізації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вестернізації</a:t>
            </a:r>
            <a:r>
              <a:rPr lang="ru-RU" sz="1900" dirty="0">
                <a:latin typeface="Times New Roman" panose="02020603050405020304" pitchFamily="18" charset="0"/>
                <a:cs typeface="Times New Roman" panose="02020603050405020304" pitchFamily="18" charset="0"/>
              </a:rPr>
              <a:t>;</a:t>
            </a:r>
          </a:p>
          <a:p>
            <a:pPr marL="114300" indent="0">
              <a:buNone/>
            </a:pPr>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якісне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вдосконалення</a:t>
            </a:r>
            <a:r>
              <a:rPr lang="ru-RU" sz="1900" dirty="0">
                <a:latin typeface="Times New Roman" panose="02020603050405020304" pitchFamily="18" charset="0"/>
                <a:cs typeface="Times New Roman" panose="02020603050405020304" pitchFamily="18" charset="0"/>
              </a:rPr>
              <a:t> транспорту та </a:t>
            </a:r>
            <a:r>
              <a:rPr lang="ru-RU" sz="1900" dirty="0" err="1">
                <a:latin typeface="Times New Roman" panose="02020603050405020304" pitchFamily="18" charset="0"/>
                <a:cs typeface="Times New Roman" panose="02020603050405020304" pitchFamily="18" charset="0"/>
              </a:rPr>
              <a:t>засобів</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зв'язку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що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сприяло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зміцненню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контактів</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між</a:t>
            </a:r>
            <a:r>
              <a:rPr lang="ru-RU" sz="1900" dirty="0">
                <a:latin typeface="Times New Roman" panose="02020603050405020304" pitchFamily="18" charset="0"/>
                <a:cs typeface="Times New Roman" panose="02020603050405020304" pitchFamily="18" charset="0"/>
              </a:rPr>
              <a:t> народами;</a:t>
            </a:r>
          </a:p>
          <a:p>
            <a:pPr marL="114300" indent="0">
              <a:buNone/>
            </a:pPr>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схвалення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значною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частиною</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світової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спільноти</a:t>
            </a:r>
            <a:r>
              <a:rPr lang="ru-RU" sz="1900" dirty="0">
                <a:latin typeface="Times New Roman" panose="02020603050405020304" pitchFamily="18" charset="0"/>
                <a:cs typeface="Times New Roman" panose="02020603050405020304" pitchFamily="18" charset="0"/>
              </a:rPr>
              <a:t> характерного для США консюмеризму та </a:t>
            </a:r>
            <a:r>
              <a:rPr lang="ru-RU" sz="1900" dirty="0" err="1">
                <a:latin typeface="Times New Roman" panose="02020603050405020304" pitchFamily="18" charset="0"/>
                <a:cs typeface="Times New Roman" panose="02020603050405020304" pitchFamily="18" charset="0"/>
              </a:rPr>
              <a:t>відповідних</a:t>
            </a:r>
            <a:r>
              <a:rPr lang="ru-RU" sz="1900" dirty="0">
                <a:latin typeface="Times New Roman" panose="02020603050405020304" pitchFamily="18" charset="0"/>
                <a:cs typeface="Times New Roman" panose="02020603050405020304" pitchFamily="18" charset="0"/>
              </a:rPr>
              <a:t> моделей </a:t>
            </a:r>
            <a:r>
              <a:rPr lang="ru-RU" sz="1900" dirty="0" err="1">
                <a:latin typeface="Times New Roman" panose="02020603050405020304" pitchFamily="18" charset="0"/>
                <a:cs typeface="Times New Roman" panose="02020603050405020304" pitchFamily="18" charset="0"/>
              </a:rPr>
              <a:t>життя</a:t>
            </a:r>
            <a:r>
              <a:rPr lang="ru-RU" sz="1900" dirty="0">
                <a:latin typeface="Times New Roman" panose="02020603050405020304" pitchFamily="18" charset="0"/>
                <a:cs typeface="Times New Roman" panose="02020603050405020304" pitchFamily="18" charset="0"/>
              </a:rPr>
              <a:t>;</a:t>
            </a:r>
          </a:p>
          <a:p>
            <a:pPr marL="114300" indent="0">
              <a:buNone/>
            </a:pPr>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консорціум</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світової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правлячої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меншини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що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відірвалася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від</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національних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місцевих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інтересів</a:t>
            </a:r>
            <a:r>
              <a:rPr lang="ru-RU" sz="1900" dirty="0">
                <a:latin typeface="Times New Roman" panose="02020603050405020304" pitchFamily="18" charset="0"/>
                <a:cs typeface="Times New Roman" panose="02020603050405020304" pitchFamily="18" charset="0"/>
              </a:rPr>
              <a:t>;</a:t>
            </a:r>
          </a:p>
          <a:p>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Формування</a:t>
            </a:r>
            <a:r>
              <a:rPr lang="ru-RU" sz="1900" dirty="0">
                <a:latin typeface="Times New Roman" panose="02020603050405020304" pitchFamily="18" charset="0"/>
                <a:cs typeface="Times New Roman" panose="02020603050405020304" pitchFamily="18" charset="0"/>
              </a:rPr>
              <a:t> сил </a:t>
            </a:r>
            <a:r>
              <a:rPr lang="ru-RU" sz="1900" dirty="0" err="1">
                <a:latin typeface="Times New Roman" panose="02020603050405020304" pitchFamily="18" charset="0"/>
                <a:cs typeface="Times New Roman" panose="02020603050405020304" pitchFamily="18" charset="0"/>
              </a:rPr>
              <a:t>протидії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агресії</a:t>
            </a:r>
            <a:r>
              <a:rPr lang="ru-RU" sz="1900" dirty="0">
                <a:latin typeface="Times New Roman" panose="02020603050405020304" pitchFamily="18" charset="0"/>
                <a:cs typeface="Times New Roman" panose="02020603050405020304" pitchFamily="18" charset="0"/>
              </a:rPr>
              <a:t> центру, </a:t>
            </a:r>
            <a:r>
              <a:rPr lang="ru-RU" sz="1900" dirty="0" err="1">
                <a:latin typeface="Times New Roman" panose="02020603050405020304" pitchFamily="18" charset="0"/>
                <a:cs typeface="Times New Roman" panose="02020603050405020304" pitchFamily="18" charset="0"/>
              </a:rPr>
              <a:t>насамперед</a:t>
            </a:r>
            <a:r>
              <a:rPr lang="ru-RU" sz="1900" dirty="0">
                <a:latin typeface="Times New Roman" panose="02020603050405020304" pitchFamily="18" charset="0"/>
                <a:cs typeface="Times New Roman" panose="02020603050405020304" pitchFamily="18" charset="0"/>
              </a:rPr>
              <a:t> в </a:t>
            </a:r>
            <a:r>
              <a:rPr lang="ru-RU" sz="1900" dirty="0" err="1">
                <a:latin typeface="Times New Roman" panose="02020603050405020304" pitchFamily="18" charset="0"/>
                <a:cs typeface="Times New Roman" panose="02020603050405020304" pitchFamily="18" charset="0"/>
              </a:rPr>
              <a:t>Азіатсько-Тихоокеанському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регіоні</a:t>
            </a:r>
            <a:r>
              <a:rPr lang="ru-RU" sz="1900" dirty="0">
                <a:latin typeface="Times New Roman" panose="02020603050405020304" pitchFamily="18" charset="0"/>
                <a:cs typeface="Times New Roman" panose="02020603050405020304" pitchFamily="18" charset="0"/>
              </a:rPr>
              <a:t> (Китай, </a:t>
            </a:r>
            <a:r>
              <a:rPr lang="ru-RU" sz="1900" dirty="0" err="1">
                <a:latin typeface="Times New Roman" panose="02020603050405020304" pitchFamily="18" charset="0"/>
                <a:cs typeface="Times New Roman" panose="02020603050405020304" pitchFamily="18" charset="0"/>
              </a:rPr>
              <a:t>Японія</a:t>
            </a:r>
            <a:r>
              <a:rPr lang="ru-RU" sz="1900" dirty="0">
                <a:latin typeface="Times New Roman" panose="02020603050405020304" pitchFamily="18" charset="0"/>
                <a:cs typeface="Times New Roman" panose="02020603050405020304" pitchFamily="18" charset="0"/>
              </a:rPr>
              <a:t>);</a:t>
            </a:r>
          </a:p>
          <a:p>
            <a:endParaRPr lang="ru-RU" sz="1900" dirty="0">
              <a:latin typeface="Times New Roman" panose="02020603050405020304" pitchFamily="18" charset="0"/>
              <a:cs typeface="Times New Roman" panose="02020603050405020304" pitchFamily="18" charset="0"/>
            </a:endParaRPr>
          </a:p>
          <a:p>
            <a:r>
              <a:rPr lang="ru-RU" sz="1900" dirty="0" err="1">
                <a:latin typeface="Times New Roman" panose="02020603050405020304" pitchFamily="18" charset="0"/>
                <a:cs typeface="Times New Roman" panose="02020603050405020304" pitchFamily="18" charset="0"/>
              </a:rPr>
              <a:t>Зростання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прояву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неспроможності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класичних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наукових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уявлень</a:t>
            </a:r>
            <a:r>
              <a:rPr lang="ru-RU" sz="1900" dirty="0">
                <a:latin typeface="Times New Roman" panose="02020603050405020304" pitchFamily="18" charset="0"/>
                <a:cs typeface="Times New Roman" panose="02020603050405020304" pitchFamily="18" charset="0"/>
              </a:rPr>
              <a:t> про шляхи </a:t>
            </a:r>
            <a:r>
              <a:rPr lang="ru-RU" sz="1900" dirty="0" err="1">
                <a:latin typeface="Times New Roman" panose="02020603050405020304" pitchFamily="18" charset="0"/>
                <a:cs typeface="Times New Roman" panose="02020603050405020304" pitchFamily="18" charset="0"/>
              </a:rPr>
              <a:t>людської</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цивілізації</a:t>
            </a:r>
            <a:r>
              <a:rPr lang="ru-RU" sz="1900" dirty="0">
                <a:latin typeface="Times New Roman" panose="02020603050405020304" pitchFamily="18" charset="0"/>
                <a:cs typeface="Times New Roman" panose="02020603050405020304" pitchFamily="18" charset="0"/>
              </a:rPr>
              <a:t> та </a:t>
            </a:r>
            <a:r>
              <a:rPr lang="ru-RU" sz="1900" dirty="0" err="1">
                <a:latin typeface="Times New Roman" panose="02020603050405020304" pitchFamily="18" charset="0"/>
                <a:cs typeface="Times New Roman" panose="02020603050405020304" pitchFamily="18" charset="0"/>
              </a:rPr>
              <a:t>катастрофічні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наслідки</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вільного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ринкового</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капіталізму</a:t>
            </a:r>
            <a:r>
              <a:rPr lang="ru-RU" sz="19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66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anim calcmode="lin" valueType="num">
                                      <p:cBhvr>
                                        <p:cTn id="5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717" y="1619031"/>
            <a:ext cx="8571300" cy="942000"/>
          </a:xfrm>
        </p:spPr>
        <p:txBody>
          <a:bodyPr>
            <a:normAutofit/>
          </a:bodyPr>
          <a:lstStyle/>
          <a:p>
            <a:r>
              <a:rPr lang="ru-RU" sz="2400" dirty="0">
                <a:solidFill>
                  <a:schemeClr val="bg2">
                    <a:lumMod val="50000"/>
                  </a:schemeClr>
                </a:solidFill>
                <a:latin typeface="Times New Roman" panose="02020603050405020304" pitchFamily="18" charset="0"/>
                <a:cs typeface="Times New Roman" panose="02020603050405020304" pitchFamily="18" charset="0"/>
              </a:rPr>
              <a:t>5.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Позиція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Національної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академії</a:t>
            </a:r>
            <a:r>
              <a:rPr lang="ru-RU" sz="2400" dirty="0">
                <a:solidFill>
                  <a:schemeClr val="bg2">
                    <a:lumMod val="50000"/>
                  </a:schemeClr>
                </a:solidFill>
                <a:latin typeface="Times New Roman" panose="02020603050405020304" pitchFamily="18" charset="0"/>
                <a:cs typeface="Times New Roman" panose="02020603050405020304" pitchFamily="18" charset="0"/>
              </a:rPr>
              <a:t> наук </a:t>
            </a:r>
            <a:r>
              <a:rPr lang="ru-RU" sz="2400" dirty="0" err="1">
                <a:solidFill>
                  <a:schemeClr val="bg2">
                    <a:lumMod val="50000"/>
                  </a:schemeClr>
                </a:solidFill>
                <a:latin typeface="Times New Roman" panose="02020603050405020304" pitchFamily="18" charset="0"/>
                <a:cs typeface="Times New Roman" panose="02020603050405020304" pitchFamily="18" charset="0"/>
              </a:rPr>
              <a:t>України</a:t>
            </a:r>
            <a:r>
              <a:rPr lang="ru-RU" sz="2400" dirty="0">
                <a:solidFill>
                  <a:schemeClr val="bg2">
                    <a:lumMod val="50000"/>
                  </a:schemeClr>
                </a:solidFill>
                <a:latin typeface="Times New Roman" panose="02020603050405020304" pitchFamily="18" charset="0"/>
                <a:cs typeface="Times New Roman" panose="02020603050405020304" pitchFamily="18" charset="0"/>
              </a:rPr>
              <a:t> у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галузі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глобалістики</a:t>
            </a:r>
            <a:endParaRPr lang="ru-RU"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6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b="56468"/>
          <a:stretch/>
        </p:blipFill>
        <p:spPr>
          <a:xfrm>
            <a:off x="1061327" y="428544"/>
            <a:ext cx="7033830" cy="1722374"/>
          </a:xfrm>
          <a:prstGeom prst="rect">
            <a:avLst/>
          </a:prstGeom>
        </p:spPr>
      </p:pic>
      <p:sp>
        <p:nvSpPr>
          <p:cNvPr id="3" name="Текст 2"/>
          <p:cNvSpPr>
            <a:spLocks noGrp="1"/>
          </p:cNvSpPr>
          <p:nvPr>
            <p:ph type="body" idx="1"/>
          </p:nvPr>
        </p:nvSpPr>
        <p:spPr>
          <a:xfrm>
            <a:off x="311700" y="2296391"/>
            <a:ext cx="3813491" cy="2272484"/>
          </a:xfrm>
        </p:spPr>
        <p:txBody>
          <a:bodyPr/>
          <a:lstStyle/>
          <a:p>
            <a:r>
              <a:rPr lang="ru-RU" dirty="0"/>
              <a:t> </a:t>
            </a:r>
            <a:r>
              <a:rPr lang="ru-RU" sz="1800" dirty="0">
                <a:solidFill>
                  <a:schemeClr val="bg2">
                    <a:lumMod val="50000"/>
                  </a:schemeClr>
                </a:solidFill>
                <a:latin typeface="Times New Roman" panose="02020603050405020304" pitchFamily="18" charset="0"/>
                <a:cs typeface="Times New Roman" panose="02020603050405020304" pitchFamily="18" charset="0"/>
              </a:rPr>
              <a:t>Глобальна проблема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стабільного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розвитку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світу</a:t>
            </a:r>
            <a:endParaRPr lang="ru-RU" sz="1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2"/>
          </p:nvPr>
        </p:nvSpPr>
        <p:spPr>
          <a:xfrm>
            <a:off x="4832400" y="2296391"/>
            <a:ext cx="3999900" cy="2272484"/>
          </a:xfrm>
        </p:spPr>
        <p:txBody>
          <a:bodyPr>
            <a:normAutofit/>
          </a:bodyPr>
          <a:lstStyle/>
          <a:p>
            <a:r>
              <a:rPr lang="ru-RU" sz="1800" dirty="0">
                <a:solidFill>
                  <a:schemeClr val="bg2">
                    <a:lumMod val="50000"/>
                  </a:schemeClr>
                </a:solidFill>
                <a:latin typeface="Times New Roman" panose="02020603050405020304" pitchFamily="18" charset="0"/>
                <a:cs typeface="Times New Roman" panose="02020603050405020304" pitchFamily="18" charset="0"/>
              </a:rPr>
              <a:t>Проблема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організації</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управління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глобальним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розвитком</a:t>
            </a:r>
            <a:endParaRPr lang="ru-RU" sz="1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0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133298"/>
            <a:ext cx="8520600" cy="542111"/>
          </a:xfrm>
        </p:spPr>
        <p:txBody>
          <a:bodyPr>
            <a:normAutofit fontScale="90000"/>
          </a:bodyPr>
          <a:lstStyle/>
          <a:p>
            <a:pPr algn="ctr"/>
            <a:r>
              <a:rPr lang="ru-RU" sz="2400" dirty="0" err="1">
                <a:solidFill>
                  <a:schemeClr val="bg2">
                    <a:lumMod val="50000"/>
                  </a:schemeClr>
                </a:solidFill>
                <a:latin typeface="Times New Roman" panose="02020603050405020304" pitchFamily="18" charset="0"/>
                <a:cs typeface="Times New Roman" panose="02020603050405020304" pitchFamily="18" charset="0"/>
              </a:rPr>
              <a:t>Основні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постулати</a:t>
            </a:r>
            <a:r>
              <a:rPr lang="ru-RU" sz="2400" dirty="0">
                <a:solidFill>
                  <a:schemeClr val="bg2">
                    <a:lumMod val="50000"/>
                  </a:schemeClr>
                </a:solidFill>
                <a:latin typeface="Times New Roman" panose="02020603050405020304" pitchFamily="18" charset="0"/>
                <a:cs typeface="Times New Roman" panose="02020603050405020304" pitchFamily="18" charset="0"/>
              </a:rPr>
              <a:t> НАНУ:</a:t>
            </a:r>
          </a:p>
        </p:txBody>
      </p:sp>
      <p:sp>
        <p:nvSpPr>
          <p:cNvPr id="3" name="Текст 2"/>
          <p:cNvSpPr>
            <a:spLocks noGrp="1"/>
          </p:cNvSpPr>
          <p:nvPr>
            <p:ph type="body" idx="1"/>
          </p:nvPr>
        </p:nvSpPr>
        <p:spPr>
          <a:xfrm>
            <a:off x="311700" y="675409"/>
            <a:ext cx="8520600" cy="4114800"/>
          </a:xfrm>
        </p:spPr>
        <p:txBody>
          <a:bodyPr>
            <a:normAutofit fontScale="85000" lnSpcReduction="20000"/>
          </a:bodyPr>
          <a:lstStyle/>
          <a:p>
            <a:r>
              <a:rPr lang="ru-RU" dirty="0"/>
              <a:t>- </a:t>
            </a:r>
            <a:r>
              <a:rPr lang="ru-RU" dirty="0" err="1"/>
              <a:t>світ</a:t>
            </a:r>
            <a:r>
              <a:rPr lang="ru-RU" dirty="0"/>
              <a:t> та </a:t>
            </a:r>
            <a:r>
              <a:rPr lang="ru-RU" dirty="0" err="1"/>
              <a:t>людство</a:t>
            </a:r>
            <a:r>
              <a:rPr lang="ru-RU" dirty="0"/>
              <a:t> є </a:t>
            </a:r>
            <a:r>
              <a:rPr lang="ru-RU" dirty="0" err="1"/>
              <a:t>єдиним</a:t>
            </a:r>
            <a:r>
              <a:rPr lang="ru-RU" dirty="0"/>
              <a:t> </a:t>
            </a:r>
            <a:r>
              <a:rPr lang="ru-RU" dirty="0" err="1"/>
              <a:t>глобальним</a:t>
            </a:r>
            <a:r>
              <a:rPr lang="ru-RU" dirty="0"/>
              <a:t> </a:t>
            </a:r>
            <a:r>
              <a:rPr lang="ru-RU" dirty="0" err="1"/>
              <a:t>організмом</a:t>
            </a:r>
            <a:r>
              <a:rPr lang="ru-RU" dirty="0"/>
              <a:t>;</a:t>
            </a:r>
          </a:p>
          <a:p>
            <a:r>
              <a:rPr lang="ru-RU" dirty="0"/>
              <a:t>- </a:t>
            </a:r>
            <a:r>
              <a:rPr lang="ru-RU" dirty="0" err="1"/>
              <a:t>глобалізація</a:t>
            </a:r>
            <a:r>
              <a:rPr lang="ru-RU" dirty="0"/>
              <a:t> </a:t>
            </a:r>
            <a:r>
              <a:rPr lang="ru-RU" dirty="0" err="1"/>
              <a:t>світу</a:t>
            </a:r>
            <a:r>
              <a:rPr lang="ru-RU" dirty="0"/>
              <a:t> - </a:t>
            </a:r>
            <a:r>
              <a:rPr lang="ru-RU" dirty="0" err="1"/>
              <a:t>об'єктивне</a:t>
            </a:r>
            <a:r>
              <a:rPr lang="ru-RU" dirty="0"/>
              <a:t> </a:t>
            </a:r>
            <a:r>
              <a:rPr lang="ru-RU" dirty="0" err="1"/>
              <a:t>історичне</a:t>
            </a:r>
            <a:r>
              <a:rPr lang="ru-RU" dirty="0"/>
              <a:t> </a:t>
            </a:r>
            <a:r>
              <a:rPr lang="ru-RU" dirty="0" err="1"/>
              <a:t>явище</a:t>
            </a:r>
            <a:r>
              <a:rPr lang="ru-RU" dirty="0"/>
              <a:t> та </a:t>
            </a:r>
            <a:r>
              <a:rPr lang="ru-RU" dirty="0" err="1"/>
              <a:t>процес</a:t>
            </a:r>
            <a:r>
              <a:rPr lang="ru-RU" dirty="0"/>
              <a:t>, на </a:t>
            </a:r>
            <a:r>
              <a:rPr lang="ru-RU" dirty="0" err="1"/>
              <a:t>який</a:t>
            </a:r>
            <a:r>
              <a:rPr lang="ru-RU" dirty="0"/>
              <a:t> </a:t>
            </a:r>
            <a:r>
              <a:rPr lang="ru-RU" dirty="0" err="1"/>
              <a:t>можна</a:t>
            </a:r>
            <a:r>
              <a:rPr lang="ru-RU" dirty="0"/>
              <a:t> </a:t>
            </a:r>
            <a:r>
              <a:rPr lang="ru-RU" dirty="0" err="1"/>
              <a:t>впливати</a:t>
            </a:r>
            <a:r>
              <a:rPr lang="ru-RU" dirty="0"/>
              <a:t> і </a:t>
            </a:r>
            <a:r>
              <a:rPr lang="ru-RU" dirty="0" err="1"/>
              <a:t>яким</a:t>
            </a:r>
            <a:r>
              <a:rPr lang="ru-RU" dirty="0"/>
              <a:t> </a:t>
            </a:r>
            <a:r>
              <a:rPr lang="ru-RU" dirty="0" err="1"/>
              <a:t>можна</a:t>
            </a:r>
            <a:r>
              <a:rPr lang="ru-RU" dirty="0"/>
              <a:t> </a:t>
            </a:r>
            <a:r>
              <a:rPr lang="ru-RU" dirty="0" err="1"/>
              <a:t>керувати</a:t>
            </a:r>
            <a:r>
              <a:rPr lang="ru-RU" dirty="0"/>
              <a:t> </a:t>
            </a:r>
            <a:r>
              <a:rPr lang="ru-RU" dirty="0" err="1"/>
              <a:t>спільними</a:t>
            </a:r>
            <a:r>
              <a:rPr lang="ru-RU" dirty="0"/>
              <a:t> </a:t>
            </a:r>
            <a:r>
              <a:rPr lang="ru-RU" dirty="0" err="1"/>
              <a:t>зусиллями</a:t>
            </a:r>
            <a:r>
              <a:rPr lang="ru-RU" dirty="0"/>
              <a:t> </a:t>
            </a:r>
            <a:r>
              <a:rPr lang="ru-RU" dirty="0" err="1"/>
              <a:t>людства</a:t>
            </a:r>
            <a:r>
              <a:rPr lang="ru-RU" dirty="0"/>
              <a:t>;</a:t>
            </a:r>
          </a:p>
          <a:p>
            <a:r>
              <a:rPr lang="ru-RU" dirty="0"/>
              <a:t>- </a:t>
            </a:r>
            <a:r>
              <a:rPr lang="ru-RU" dirty="0" err="1"/>
              <a:t>глобалізація</a:t>
            </a:r>
            <a:r>
              <a:rPr lang="ru-RU" dirty="0"/>
              <a:t> </a:t>
            </a:r>
            <a:r>
              <a:rPr lang="ru-RU" dirty="0" err="1"/>
              <a:t>містить</a:t>
            </a:r>
            <a:r>
              <a:rPr lang="ru-RU" dirty="0"/>
              <a:t> </a:t>
            </a:r>
            <a:r>
              <a:rPr lang="ru-RU" dirty="0" err="1"/>
              <a:t>небачені</a:t>
            </a:r>
            <a:r>
              <a:rPr lang="ru-RU" dirty="0"/>
              <a:t> </a:t>
            </a:r>
            <a:r>
              <a:rPr lang="ru-RU" dirty="0" err="1"/>
              <a:t>можливості</a:t>
            </a:r>
            <a:r>
              <a:rPr lang="ru-RU" dirty="0"/>
              <a:t> для </a:t>
            </a:r>
            <a:r>
              <a:rPr lang="ru-RU" dirty="0" err="1"/>
              <a:t>розвитку</a:t>
            </a:r>
            <a:r>
              <a:rPr lang="ru-RU" dirty="0"/>
              <a:t> </a:t>
            </a:r>
            <a:r>
              <a:rPr lang="ru-RU" dirty="0" err="1"/>
              <a:t>людства</a:t>
            </a:r>
            <a:r>
              <a:rPr lang="ru-RU" dirty="0"/>
              <a:t> та </a:t>
            </a:r>
            <a:r>
              <a:rPr lang="ru-RU" dirty="0" err="1"/>
              <a:t>нові</a:t>
            </a:r>
            <a:r>
              <a:rPr lang="ru-RU" dirty="0"/>
              <a:t> </a:t>
            </a:r>
            <a:r>
              <a:rPr lang="ru-RU" dirty="0" err="1"/>
              <a:t>небачені</a:t>
            </a:r>
            <a:r>
              <a:rPr lang="ru-RU" dirty="0"/>
              <a:t> </a:t>
            </a:r>
            <a:r>
              <a:rPr lang="ru-RU" dirty="0" err="1"/>
              <a:t>загрози</a:t>
            </a:r>
            <a:r>
              <a:rPr lang="ru-RU" dirty="0"/>
              <a:t> </a:t>
            </a:r>
            <a:r>
              <a:rPr lang="ru-RU" dirty="0" err="1"/>
              <a:t>його</a:t>
            </a:r>
            <a:r>
              <a:rPr lang="ru-RU" dirty="0"/>
              <a:t> </a:t>
            </a:r>
            <a:r>
              <a:rPr lang="ru-RU" dirty="0" err="1"/>
              <a:t>існуванню</a:t>
            </a:r>
            <a:r>
              <a:rPr lang="ru-RU" dirty="0"/>
              <a:t>;</a:t>
            </a:r>
          </a:p>
          <a:p>
            <a:r>
              <a:rPr lang="ru-RU" dirty="0"/>
              <a:t>- </a:t>
            </a:r>
            <a:r>
              <a:rPr lang="ru-RU" dirty="0" err="1"/>
              <a:t>людство</a:t>
            </a:r>
            <a:r>
              <a:rPr lang="ru-RU" dirty="0"/>
              <a:t> </a:t>
            </a:r>
            <a:r>
              <a:rPr lang="ru-RU" dirty="0" err="1"/>
              <a:t>має</a:t>
            </a:r>
            <a:r>
              <a:rPr lang="ru-RU" dirty="0"/>
              <a:t> </a:t>
            </a:r>
            <a:r>
              <a:rPr lang="ru-RU" dirty="0" err="1"/>
              <a:t>об'єднатися</a:t>
            </a:r>
            <a:r>
              <a:rPr lang="ru-RU" dirty="0"/>
              <a:t> перед </a:t>
            </a:r>
            <a:r>
              <a:rPr lang="ru-RU" dirty="0" err="1"/>
              <a:t>ймовірністю</a:t>
            </a:r>
            <a:r>
              <a:rPr lang="ru-RU" dirty="0"/>
              <a:t> </a:t>
            </a:r>
            <a:r>
              <a:rPr lang="ru-RU" dirty="0" err="1"/>
              <a:t>глобальних</a:t>
            </a:r>
            <a:r>
              <a:rPr lang="ru-RU" dirty="0"/>
              <a:t> </a:t>
            </a:r>
            <a:r>
              <a:rPr lang="ru-RU" dirty="0" err="1"/>
              <a:t>загроз</a:t>
            </a:r>
            <a:r>
              <a:rPr lang="ru-RU" dirty="0"/>
              <a:t> для </a:t>
            </a:r>
            <a:r>
              <a:rPr lang="ru-RU" dirty="0" err="1"/>
              <a:t>вирішення</a:t>
            </a:r>
            <a:r>
              <a:rPr lang="ru-RU" dirty="0"/>
              <a:t> </a:t>
            </a:r>
            <a:r>
              <a:rPr lang="ru-RU" dirty="0" err="1"/>
              <a:t>глобальних</a:t>
            </a:r>
            <a:r>
              <a:rPr lang="ru-RU" dirty="0"/>
              <a:t> проблем;</a:t>
            </a:r>
          </a:p>
          <a:p>
            <a:r>
              <a:rPr lang="ru-RU" dirty="0"/>
              <a:t>- </a:t>
            </a:r>
            <a:r>
              <a:rPr lang="ru-RU" dirty="0" err="1"/>
              <a:t>глобальну</a:t>
            </a:r>
            <a:r>
              <a:rPr lang="ru-RU" dirty="0"/>
              <a:t> кризу </a:t>
            </a:r>
            <a:r>
              <a:rPr lang="ru-RU" dirty="0" err="1"/>
              <a:t>людства</a:t>
            </a:r>
            <a:r>
              <a:rPr lang="ru-RU" dirty="0"/>
              <a:t> </a:t>
            </a:r>
            <a:r>
              <a:rPr lang="ru-RU" dirty="0" err="1"/>
              <a:t>можна</a:t>
            </a:r>
            <a:r>
              <a:rPr lang="ru-RU" dirty="0"/>
              <a:t> </a:t>
            </a:r>
            <a:r>
              <a:rPr lang="ru-RU" dirty="0" err="1"/>
              <a:t>подолати</a:t>
            </a:r>
            <a:r>
              <a:rPr lang="ru-RU" dirty="0"/>
              <a:t>, а </a:t>
            </a:r>
            <a:r>
              <a:rPr lang="ru-RU" dirty="0" err="1"/>
              <a:t>катастрофі</a:t>
            </a:r>
            <a:r>
              <a:rPr lang="ru-RU" dirty="0"/>
              <a:t> </a:t>
            </a:r>
            <a:r>
              <a:rPr lang="ru-RU" dirty="0" err="1"/>
              <a:t>ще</a:t>
            </a:r>
            <a:r>
              <a:rPr lang="ru-RU" dirty="0"/>
              <a:t> </a:t>
            </a:r>
            <a:r>
              <a:rPr lang="ru-RU" dirty="0" err="1"/>
              <a:t>можна</a:t>
            </a:r>
            <a:r>
              <a:rPr lang="ru-RU" dirty="0"/>
              <a:t> </a:t>
            </a:r>
            <a:r>
              <a:rPr lang="ru-RU" dirty="0" err="1"/>
              <a:t>запобігти</a:t>
            </a:r>
            <a:r>
              <a:rPr lang="ru-RU" dirty="0"/>
              <a:t>;</a:t>
            </a:r>
          </a:p>
          <a:p>
            <a:r>
              <a:rPr lang="ru-RU" dirty="0"/>
              <a:t>- </a:t>
            </a:r>
            <a:r>
              <a:rPr lang="ru-RU" dirty="0" err="1"/>
              <a:t>глобальні</a:t>
            </a:r>
            <a:r>
              <a:rPr lang="ru-RU" dirty="0"/>
              <a:t> </a:t>
            </a:r>
            <a:r>
              <a:rPr lang="ru-RU" dirty="0" err="1"/>
              <a:t>інтереси</a:t>
            </a:r>
            <a:r>
              <a:rPr lang="ru-RU" dirty="0"/>
              <a:t> </a:t>
            </a:r>
            <a:r>
              <a:rPr lang="ru-RU" dirty="0" err="1"/>
              <a:t>слід</a:t>
            </a:r>
            <a:r>
              <a:rPr lang="ru-RU" dirty="0"/>
              <a:t> </a:t>
            </a:r>
            <a:r>
              <a:rPr lang="ru-RU" dirty="0" err="1"/>
              <a:t>ставити</a:t>
            </a:r>
            <a:r>
              <a:rPr lang="ru-RU" dirty="0"/>
              <a:t> як </a:t>
            </a:r>
            <a:r>
              <a:rPr lang="ru-RU" dirty="0" err="1"/>
              <a:t>більш</a:t>
            </a:r>
            <a:r>
              <a:rPr lang="ru-RU" dirty="0"/>
              <a:t> </a:t>
            </a:r>
            <a:r>
              <a:rPr lang="ru-RU" dirty="0" err="1"/>
              <a:t>національні</a:t>
            </a:r>
            <a:r>
              <a:rPr lang="ru-RU" dirty="0"/>
              <a:t>;</a:t>
            </a:r>
          </a:p>
          <a:p>
            <a:r>
              <a:rPr lang="ru-RU" dirty="0"/>
              <a:t>- глобальна </a:t>
            </a:r>
            <a:r>
              <a:rPr lang="ru-RU" dirty="0" err="1"/>
              <a:t>інтеграція</a:t>
            </a:r>
            <a:r>
              <a:rPr lang="ru-RU" dirty="0"/>
              <a:t> - </a:t>
            </a:r>
            <a:r>
              <a:rPr lang="ru-RU" dirty="0" err="1"/>
              <a:t>це</a:t>
            </a:r>
            <a:r>
              <a:rPr lang="ru-RU" dirty="0"/>
              <a:t> </a:t>
            </a:r>
            <a:r>
              <a:rPr lang="ru-RU" dirty="0" err="1"/>
              <a:t>закономірність</a:t>
            </a:r>
            <a:r>
              <a:rPr lang="ru-RU" dirty="0"/>
              <a:t> </a:t>
            </a:r>
            <a:r>
              <a:rPr lang="ru-RU" dirty="0" err="1"/>
              <a:t>розвитку</a:t>
            </a:r>
            <a:r>
              <a:rPr lang="ru-RU" dirty="0"/>
              <a:t> </a:t>
            </a:r>
            <a:r>
              <a:rPr lang="ru-RU" dirty="0" err="1"/>
              <a:t>людства</a:t>
            </a:r>
            <a:r>
              <a:rPr lang="ru-RU" dirty="0"/>
              <a:t>;</a:t>
            </a:r>
          </a:p>
          <a:p>
            <a:r>
              <a:rPr lang="ru-RU" dirty="0"/>
              <a:t>- </a:t>
            </a:r>
            <a:r>
              <a:rPr lang="ru-RU" dirty="0" err="1"/>
              <a:t>сучасна</a:t>
            </a:r>
            <a:r>
              <a:rPr lang="ru-RU" dirty="0"/>
              <a:t> </a:t>
            </a:r>
            <a:r>
              <a:rPr lang="ru-RU" dirty="0" err="1"/>
              <a:t>людина</a:t>
            </a:r>
            <a:r>
              <a:rPr lang="ru-RU" dirty="0"/>
              <a:t> як </a:t>
            </a:r>
            <a:r>
              <a:rPr lang="ru-RU" dirty="0" err="1"/>
              <a:t>найвища</a:t>
            </a:r>
            <a:r>
              <a:rPr lang="ru-RU" dirty="0"/>
              <a:t> </a:t>
            </a:r>
            <a:r>
              <a:rPr lang="ru-RU" dirty="0" err="1"/>
              <a:t>соціальна</a:t>
            </a:r>
            <a:r>
              <a:rPr lang="ru-RU" dirty="0"/>
              <a:t> </a:t>
            </a:r>
            <a:r>
              <a:rPr lang="ru-RU" dirty="0" err="1"/>
              <a:t>цінність</a:t>
            </a:r>
            <a:r>
              <a:rPr lang="ru-RU" dirty="0"/>
              <a:t> </a:t>
            </a:r>
            <a:r>
              <a:rPr lang="ru-RU" dirty="0" err="1"/>
              <a:t>набула</a:t>
            </a:r>
            <a:r>
              <a:rPr lang="ru-RU" dirty="0"/>
              <a:t> глобального характеру і </a:t>
            </a:r>
            <a:r>
              <a:rPr lang="ru-RU" dirty="0" err="1"/>
              <a:t>опинилася</a:t>
            </a:r>
            <a:r>
              <a:rPr lang="ru-RU" dirty="0"/>
              <a:t> у </a:t>
            </a:r>
            <a:r>
              <a:rPr lang="ru-RU" dirty="0" err="1"/>
              <a:t>центрі</a:t>
            </a:r>
            <a:r>
              <a:rPr lang="ru-RU" dirty="0"/>
              <a:t> </a:t>
            </a:r>
            <a:r>
              <a:rPr lang="ru-RU" dirty="0" err="1"/>
              <a:t>процесів</a:t>
            </a:r>
            <a:r>
              <a:rPr lang="ru-RU" dirty="0"/>
              <a:t> </a:t>
            </a:r>
            <a:r>
              <a:rPr lang="ru-RU" dirty="0" err="1"/>
              <a:t>глобалізації</a:t>
            </a:r>
            <a:r>
              <a:rPr lang="ru-RU" dirty="0"/>
              <a:t>;</a:t>
            </a:r>
          </a:p>
          <a:p>
            <a:r>
              <a:rPr lang="ru-RU" dirty="0"/>
              <a:t>- у </a:t>
            </a:r>
            <a:r>
              <a:rPr lang="ru-RU" dirty="0" err="1"/>
              <a:t>майбутньому</a:t>
            </a:r>
            <a:r>
              <a:rPr lang="ru-RU" dirty="0"/>
              <a:t> </a:t>
            </a:r>
            <a:r>
              <a:rPr lang="ru-RU" dirty="0" err="1"/>
              <a:t>людство</a:t>
            </a:r>
            <a:r>
              <a:rPr lang="ru-RU" dirty="0"/>
              <a:t> </a:t>
            </a:r>
            <a:r>
              <a:rPr lang="ru-RU" dirty="0" err="1"/>
              <a:t>навчиться</a:t>
            </a:r>
            <a:r>
              <a:rPr lang="ru-RU" dirty="0"/>
              <a:t> </a:t>
            </a:r>
            <a:r>
              <a:rPr lang="ru-RU" dirty="0" err="1"/>
              <a:t>запобігати</a:t>
            </a:r>
            <a:r>
              <a:rPr lang="ru-RU" dirty="0"/>
              <a:t> </a:t>
            </a:r>
            <a:r>
              <a:rPr lang="ru-RU" dirty="0" err="1"/>
              <a:t>виникненню</a:t>
            </a:r>
            <a:r>
              <a:rPr lang="ru-RU" dirty="0"/>
              <a:t> </a:t>
            </a:r>
            <a:r>
              <a:rPr lang="ru-RU" dirty="0" err="1"/>
              <a:t>глобальних</a:t>
            </a:r>
            <a:r>
              <a:rPr lang="ru-RU" dirty="0"/>
              <a:t> проблем;</a:t>
            </a:r>
          </a:p>
          <a:p>
            <a:r>
              <a:rPr lang="ru-RU" dirty="0"/>
              <a:t>- </a:t>
            </a:r>
            <a:r>
              <a:rPr lang="ru-RU" dirty="0" err="1"/>
              <a:t>руйнування</a:t>
            </a:r>
            <a:r>
              <a:rPr lang="ru-RU" dirty="0"/>
              <a:t> духовного початку в </a:t>
            </a:r>
            <a:r>
              <a:rPr lang="ru-RU" dirty="0" err="1"/>
              <a:t>людині</a:t>
            </a:r>
            <a:r>
              <a:rPr lang="ru-RU" dirty="0"/>
              <a:t> та </a:t>
            </a:r>
            <a:r>
              <a:rPr lang="ru-RU" dirty="0" err="1"/>
              <a:t>суспільстві</a:t>
            </a:r>
            <a:r>
              <a:rPr lang="ru-RU" dirty="0"/>
              <a:t> </a:t>
            </a:r>
            <a:r>
              <a:rPr lang="ru-RU" dirty="0" err="1"/>
              <a:t>означає</a:t>
            </a:r>
            <a:r>
              <a:rPr lang="ru-RU" dirty="0"/>
              <a:t> </a:t>
            </a:r>
            <a:r>
              <a:rPr lang="ru-RU" dirty="0" err="1"/>
              <a:t>самознищення</a:t>
            </a:r>
            <a:r>
              <a:rPr lang="ru-RU" dirty="0"/>
              <a:t> </a:t>
            </a:r>
            <a:r>
              <a:rPr lang="ru-RU" dirty="0" err="1"/>
              <a:t>цивілізації</a:t>
            </a:r>
            <a:r>
              <a:rPr lang="ru-RU" dirty="0"/>
              <a:t> на </a:t>
            </a:r>
            <a:r>
              <a:rPr lang="ru-RU" dirty="0" err="1"/>
              <a:t>планеті</a:t>
            </a:r>
            <a:r>
              <a:rPr lang="ru-RU" dirty="0"/>
              <a:t>;</a:t>
            </a:r>
          </a:p>
          <a:p>
            <a:r>
              <a:rPr lang="ru-RU" dirty="0"/>
              <a:t>- в основу </a:t>
            </a:r>
            <a:r>
              <a:rPr lang="ru-RU" dirty="0" err="1"/>
              <a:t>сучасної</a:t>
            </a:r>
            <a:r>
              <a:rPr lang="ru-RU" dirty="0"/>
              <a:t> </a:t>
            </a:r>
            <a:r>
              <a:rPr lang="ru-RU" dirty="0" err="1"/>
              <a:t>теорії</a:t>
            </a:r>
            <a:r>
              <a:rPr lang="ru-RU" dirty="0"/>
              <a:t> </a:t>
            </a:r>
            <a:r>
              <a:rPr lang="ru-RU" dirty="0" err="1"/>
              <a:t>глобалізації</a:t>
            </a:r>
            <a:r>
              <a:rPr lang="ru-RU" dirty="0"/>
              <a:t> </a:t>
            </a:r>
            <a:r>
              <a:rPr lang="ru-RU" dirty="0" err="1"/>
              <a:t>може</a:t>
            </a:r>
            <a:r>
              <a:rPr lang="ru-RU" dirty="0"/>
              <a:t> бути </a:t>
            </a:r>
            <a:r>
              <a:rPr lang="ru-RU" dirty="0" err="1"/>
              <a:t>покладено</a:t>
            </a:r>
            <a:r>
              <a:rPr lang="ru-RU" dirty="0"/>
              <a:t> </a:t>
            </a:r>
            <a:r>
              <a:rPr lang="ru-RU" dirty="0" err="1"/>
              <a:t>концепцію</a:t>
            </a:r>
            <a:r>
              <a:rPr lang="ru-RU" dirty="0"/>
              <a:t> </a:t>
            </a:r>
            <a:r>
              <a:rPr lang="ru-RU" dirty="0" err="1"/>
              <a:t>ноосфери</a:t>
            </a:r>
            <a:r>
              <a:rPr lang="ru-RU" dirty="0"/>
              <a:t> </a:t>
            </a:r>
            <a:r>
              <a:rPr lang="ru-RU" dirty="0" err="1"/>
              <a:t>академіка</a:t>
            </a:r>
            <a:r>
              <a:rPr lang="ru-RU" dirty="0"/>
              <a:t> В.І. </a:t>
            </a:r>
            <a:r>
              <a:rPr lang="ru-RU" dirty="0" err="1"/>
              <a:t>Вернадського</a:t>
            </a:r>
            <a:r>
              <a:rPr lang="ru-RU" dirty="0"/>
              <a:t>.</a:t>
            </a:r>
          </a:p>
          <a:p>
            <a:endParaRPr lang="ru-RU" dirty="0"/>
          </a:p>
        </p:txBody>
      </p:sp>
    </p:spTree>
    <p:extLst>
      <p:ext uri="{BB962C8B-B14F-4D97-AF65-F5344CB8AC3E}">
        <p14:creationId xmlns:p14="http://schemas.microsoft.com/office/powerpoint/2010/main" val="29582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1604509"/>
            <a:ext cx="8571300" cy="942000"/>
          </a:xfrm>
        </p:spPr>
        <p:txBody>
          <a:bodyPr>
            <a:normAutofit/>
          </a:bodyPr>
          <a:lstStyle/>
          <a:p>
            <a:r>
              <a:rPr lang="ru-RU" sz="2400" dirty="0">
                <a:solidFill>
                  <a:schemeClr val="bg2">
                    <a:lumMod val="50000"/>
                  </a:schemeClr>
                </a:solidFill>
                <a:latin typeface="Times New Roman" panose="02020603050405020304" pitchFamily="18" charset="0"/>
                <a:cs typeface="Times New Roman" panose="02020603050405020304" pitchFamily="18" charset="0"/>
              </a:rPr>
              <a:t>6. </a:t>
            </a:r>
            <a:r>
              <a:rPr lang="ru-RU" sz="2400" dirty="0" err="1">
                <a:solidFill>
                  <a:schemeClr val="bg2">
                    <a:lumMod val="50000"/>
                  </a:schemeClr>
                </a:solidFill>
                <a:latin typeface="Times New Roman" panose="02020603050405020304" pitchFamily="18" charset="0"/>
                <a:cs typeface="Times New Roman" panose="02020603050405020304" pitchFamily="18" charset="0"/>
              </a:rPr>
              <a:t>Концепція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ноосфери</a:t>
            </a:r>
            <a:r>
              <a:rPr lang="ru-RU" sz="2400" dirty="0">
                <a:solidFill>
                  <a:schemeClr val="bg2">
                    <a:lumMod val="50000"/>
                  </a:schemeClr>
                </a:solidFill>
                <a:latin typeface="Times New Roman" panose="02020603050405020304" pitchFamily="18" charset="0"/>
                <a:cs typeface="Times New Roman" panose="02020603050405020304" pitchFamily="18" charset="0"/>
              </a:rPr>
              <a:t> В.І.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Вернадського</a:t>
            </a:r>
            <a:endParaRPr lang="ru-RU" sz="24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152664" y="2690085"/>
            <a:ext cx="2312221" cy="2312221"/>
          </a:xfrm>
          <a:prstGeom prst="rect">
            <a:avLst/>
          </a:prstGeom>
        </p:spPr>
      </p:pic>
    </p:spTree>
    <p:extLst>
      <p:ext uri="{BB962C8B-B14F-4D97-AF65-F5344CB8AC3E}">
        <p14:creationId xmlns:p14="http://schemas.microsoft.com/office/powerpoint/2010/main" val="25788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pPr marL="114300" indent="0">
              <a:buNone/>
            </a:pPr>
            <a:r>
              <a:rPr lang="ru-RU" sz="2400" dirty="0" err="1">
                <a:solidFill>
                  <a:schemeClr val="bg2">
                    <a:lumMod val="50000"/>
                  </a:schemeClr>
                </a:solidFill>
                <a:latin typeface="Times New Roman" panose="02020603050405020304" pitchFamily="18" charset="0"/>
                <a:cs typeface="Times New Roman" panose="02020603050405020304" pitchFamily="18" charset="0"/>
              </a:rPr>
              <a:t>Геохімік</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академік</a:t>
            </a:r>
            <a:r>
              <a:rPr lang="ru-RU" sz="2400" dirty="0">
                <a:solidFill>
                  <a:schemeClr val="bg2">
                    <a:lumMod val="50000"/>
                  </a:schemeClr>
                </a:solidFill>
                <a:latin typeface="Times New Roman" panose="02020603050405020304" pitchFamily="18" charset="0"/>
                <a:cs typeface="Times New Roman" panose="02020603050405020304" pitchFamily="18" charset="0"/>
              </a:rPr>
              <a:t> В.І.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Вернадський</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аналізуючи</a:t>
            </a:r>
            <a:r>
              <a:rPr lang="ru-RU" sz="2400" dirty="0">
                <a:solidFill>
                  <a:schemeClr val="bg2">
                    <a:lumMod val="50000"/>
                  </a:schemeClr>
                </a:solidFill>
                <a:latin typeface="Times New Roman" panose="02020603050405020304" pitchFamily="18" charset="0"/>
                <a:cs typeface="Times New Roman" panose="02020603050405020304" pitchFamily="18" charset="0"/>
              </a:rPr>
              <a:t> склад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земної</a:t>
            </a:r>
            <a:r>
              <a:rPr lang="ru-RU" sz="2400" dirty="0">
                <a:solidFill>
                  <a:schemeClr val="bg2">
                    <a:lumMod val="50000"/>
                  </a:schemeClr>
                </a:solidFill>
                <a:latin typeface="Times New Roman" panose="02020603050405020304" pitchFamily="18" charset="0"/>
                <a:cs typeface="Times New Roman" panose="02020603050405020304" pitchFamily="18" charset="0"/>
              </a:rPr>
              <a:t> кори,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виявив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з моменту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появи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2400" dirty="0">
                <a:solidFill>
                  <a:schemeClr val="bg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Землі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кількість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речовини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охопленої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життям</a:t>
            </a:r>
            <a:r>
              <a:rPr lang="ru-RU" sz="2400" dirty="0">
                <a:solidFill>
                  <a:schemeClr val="bg2">
                    <a:lumMod val="50000"/>
                  </a:schemeClr>
                </a:solidFill>
                <a:latin typeface="Times New Roman" panose="02020603050405020304" pitchFamily="18" charset="0"/>
                <a:cs typeface="Times New Roman" panose="02020603050405020304" pitchFamily="18" charset="0"/>
              </a:rPr>
              <a:t> у </a:t>
            </a:r>
            <a:r>
              <a:rPr lang="ru-RU" sz="2400" dirty="0" err="1">
                <a:solidFill>
                  <a:schemeClr val="bg2">
                    <a:lumMod val="50000"/>
                  </a:schemeClr>
                </a:solidFill>
                <a:latin typeface="Times New Roman" panose="02020603050405020304" pitchFamily="18" charset="0"/>
                <a:cs typeface="Times New Roman" panose="02020603050405020304" pitchFamily="18" charset="0"/>
              </a:rPr>
              <a:t>біосфері</a:t>
            </a:r>
            <a:r>
              <a:rPr lang="ru-RU" sz="2400" dirty="0">
                <a:solidFill>
                  <a:schemeClr val="bg2">
                    <a:lumMod val="50000"/>
                  </a:schemeClr>
                </a:solidFill>
                <a:latin typeface="Times New Roman" panose="02020603050405020304" pitchFamily="18" charset="0"/>
                <a:cs typeface="Times New Roman" panose="02020603050405020304" pitchFamily="18" charset="0"/>
              </a:rPr>
              <a:t>, є величина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постійна</a:t>
            </a:r>
            <a:r>
              <a:rPr lang="ru-RU" sz="2400" dirty="0">
                <a:solidFill>
                  <a:schemeClr val="bg2">
                    <a:lumMod val="50000"/>
                  </a:schemeClr>
                </a:solidFill>
                <a:latin typeface="Times New Roman" panose="02020603050405020304" pitchFamily="18" charset="0"/>
                <a:cs typeface="Times New Roman" panose="02020603050405020304" pitchFamily="18" charset="0"/>
              </a:rPr>
              <a:t> і мало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змінна</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протягом</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геологічного</a:t>
            </a:r>
            <a:r>
              <a:rPr lang="ru-RU" sz="2400" dirty="0">
                <a:solidFill>
                  <a:schemeClr val="bg2">
                    <a:lumMod val="50000"/>
                  </a:schemeClr>
                </a:solidFill>
                <a:latin typeface="Times New Roman" panose="02020603050405020304" pitchFamily="18" charset="0"/>
                <a:cs typeface="Times New Roman" panose="02020603050405020304" pitchFamily="18" charset="0"/>
              </a:rPr>
              <a:t> часу»... У той же час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він</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дійшов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висновку</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протягом</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двох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мільярдів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років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спостерігається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покращення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 </a:t>
            </a:r>
            <a:r>
              <a:rPr lang="ru-RU" sz="2400" dirty="0" err="1">
                <a:solidFill>
                  <a:schemeClr val="bg2">
                    <a:lumMod val="50000"/>
                  </a:schemeClr>
                </a:solidFill>
                <a:latin typeface="Times New Roman" panose="02020603050405020304" pitchFamily="18" charset="0"/>
                <a:cs typeface="Times New Roman" panose="02020603050405020304" pitchFamily="18" charset="0"/>
              </a:rPr>
              <a:t>зростання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центральної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нервової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системи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мозку</a:t>
            </a:r>
            <a:r>
              <a:rPr lang="ru-RU" sz="2400"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918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249" y="526350"/>
            <a:ext cx="8113923" cy="4090800"/>
          </a:xfrm>
        </p:spPr>
        <p:txBody>
          <a:bodyPr>
            <a:normAutofit/>
          </a:bodyPr>
          <a:lstStyle/>
          <a:p>
            <a:r>
              <a:rPr lang="ru-RU" sz="2000" dirty="0">
                <a:solidFill>
                  <a:schemeClr val="bg2">
                    <a:lumMod val="50000"/>
                  </a:schemeClr>
                </a:solidFill>
                <a:latin typeface="Times New Roman" panose="02020603050405020304" pitchFamily="18" charset="0"/>
                <a:cs typeface="Times New Roman" panose="02020603050405020304" pitchFamily="18" charset="0"/>
              </a:rPr>
              <a:t>На думку </a:t>
            </a:r>
            <a:r>
              <a:rPr lang="ru-RU" sz="2000" dirty="0" err="1">
                <a:solidFill>
                  <a:schemeClr val="bg2">
                    <a:lumMod val="50000"/>
                  </a:schemeClr>
                </a:solidFill>
                <a:latin typeface="Times New Roman" panose="02020603050405020304" pitchFamily="18" charset="0"/>
                <a:cs typeface="Times New Roman" panose="02020603050405020304" pitchFamily="18" charset="0"/>
              </a:rPr>
              <a:t>Вернадського</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вибух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наукової</a:t>
            </a:r>
            <a:r>
              <a:rPr lang="ru-RU" sz="2000" dirty="0">
                <a:solidFill>
                  <a:schemeClr val="bg2">
                    <a:lumMod val="50000"/>
                  </a:schemeClr>
                </a:solidFill>
                <a:latin typeface="Times New Roman" panose="02020603050405020304" pitchFamily="18" charset="0"/>
                <a:cs typeface="Times New Roman" panose="02020603050405020304" pitchFamily="18" charset="0"/>
              </a:rPr>
              <a:t> думки у ХХ ст.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підготовлений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усім</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минулим</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2000" dirty="0">
                <a:solidFill>
                  <a:schemeClr val="bg2">
                    <a:lumMod val="50000"/>
                  </a:schemeClr>
                </a:solidFill>
                <a:latin typeface="Times New Roman" panose="02020603050405020304" pitchFamily="18" charset="0"/>
                <a:cs typeface="Times New Roman" panose="02020603050405020304" pitchFamily="18" charset="0"/>
              </a:rPr>
              <a:t>. Людина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своєю</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працею</a:t>
            </a:r>
            <a:r>
              <a:rPr lang="ru-RU" sz="2000" dirty="0">
                <a:solidFill>
                  <a:schemeClr val="bg2">
                    <a:lumMod val="50000"/>
                  </a:schemeClr>
                </a:solidFill>
                <a:latin typeface="Times New Roman" panose="02020603050405020304" pitchFamily="18" charset="0"/>
                <a:cs typeface="Times New Roman" panose="02020603050405020304" pitchFamily="18" charset="0"/>
              </a:rPr>
              <a:t> – і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своїм</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свідомим</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ставленням</a:t>
            </a:r>
            <a:r>
              <a:rPr lang="ru-RU" sz="2000" dirty="0">
                <a:solidFill>
                  <a:schemeClr val="bg2">
                    <a:lumMod val="50000"/>
                  </a:schemeClr>
                </a:solidFill>
                <a:latin typeface="Times New Roman" panose="02020603050405020304" pitchFamily="18" charset="0"/>
                <a:cs typeface="Times New Roman" panose="02020603050405020304" pitchFamily="18" charset="0"/>
              </a:rPr>
              <a:t> до </a:t>
            </a:r>
            <a:r>
              <a:rPr lang="ru-RU" sz="20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2000" dirty="0">
                <a:solidFill>
                  <a:schemeClr val="bg2">
                    <a:lumMod val="50000"/>
                  </a:schemeClr>
                </a:solidFill>
                <a:latin typeface="Times New Roman" panose="02020603050405020304" pitchFamily="18" charset="0"/>
                <a:cs typeface="Times New Roman" panose="02020603050405020304" pitchFamily="18" charset="0"/>
              </a:rPr>
              <a:t> –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змінює</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земну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оболонку</a:t>
            </a:r>
            <a:r>
              <a:rPr lang="ru-RU" sz="2000" dirty="0">
                <a:solidFill>
                  <a:schemeClr val="bg2">
                    <a:lumMod val="50000"/>
                  </a:schemeClr>
                </a:solidFill>
                <a:latin typeface="Times New Roman" panose="02020603050405020304" pitchFamily="18" charset="0"/>
                <a:cs typeface="Times New Roman" panose="02020603050405020304" pitchFamily="18" charset="0"/>
              </a:rPr>
              <a:t> – </a:t>
            </a:r>
            <a:r>
              <a:rPr lang="ru-RU" sz="2000" dirty="0" err="1">
                <a:solidFill>
                  <a:schemeClr val="bg2">
                    <a:lumMod val="50000"/>
                  </a:schemeClr>
                </a:solidFill>
                <a:latin typeface="Times New Roman" panose="02020603050405020304" pitchFamily="18" charset="0"/>
                <a:cs typeface="Times New Roman" panose="02020603050405020304" pitchFamily="18" charset="0"/>
              </a:rPr>
              <a:t>геологічну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ділянку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біосферу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переводячи</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її</a:t>
            </a:r>
            <a:r>
              <a:rPr lang="ru-RU" sz="2000" dirty="0">
                <a:solidFill>
                  <a:schemeClr val="bg2">
                    <a:lumMod val="50000"/>
                  </a:schemeClr>
                </a:solidFill>
                <a:latin typeface="Times New Roman" panose="02020603050405020304" pitchFamily="18" charset="0"/>
                <a:cs typeface="Times New Roman" panose="02020603050405020304" pitchFamily="18" charset="0"/>
              </a:rPr>
              <a:t> у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новий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геологічний</a:t>
            </a:r>
            <a:r>
              <a:rPr lang="ru-RU" sz="2000" dirty="0">
                <a:solidFill>
                  <a:schemeClr val="bg2">
                    <a:lumMod val="50000"/>
                  </a:schemeClr>
                </a:solidFill>
                <a:latin typeface="Times New Roman" panose="02020603050405020304" pitchFamily="18" charset="0"/>
                <a:cs typeface="Times New Roman" panose="02020603050405020304" pitchFamily="18" charset="0"/>
              </a:rPr>
              <a:t> стан.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Завдяки</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людській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праці</a:t>
            </a:r>
            <a:r>
              <a:rPr lang="ru-RU" sz="2000" dirty="0">
                <a:solidFill>
                  <a:schemeClr val="bg2">
                    <a:lumMod val="50000"/>
                  </a:schemeClr>
                </a:solidFill>
                <a:latin typeface="Times New Roman" panose="02020603050405020304" pitchFamily="18" charset="0"/>
                <a:cs typeface="Times New Roman" panose="02020603050405020304" pitchFamily="18" charset="0"/>
              </a:rPr>
              <a:t> та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свідомості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біосфера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перетворюється</a:t>
            </a:r>
            <a:r>
              <a:rPr lang="ru-RU" sz="2000" dirty="0">
                <a:solidFill>
                  <a:schemeClr val="bg2">
                    <a:lumMod val="50000"/>
                  </a:schemeClr>
                </a:solidFill>
                <a:latin typeface="Times New Roman" panose="02020603050405020304" pitchFamily="18" charset="0"/>
                <a:cs typeface="Times New Roman" panose="02020603050405020304" pitchFamily="18" charset="0"/>
              </a:rPr>
              <a:t> на ноосферу.</a:t>
            </a:r>
            <a:br>
              <a:rPr lang="ru-RU" sz="2000" dirty="0">
                <a:solidFill>
                  <a:schemeClr val="bg2">
                    <a:lumMod val="50000"/>
                  </a:schemeClr>
                </a:solidFill>
                <a:latin typeface="Times New Roman" panose="02020603050405020304" pitchFamily="18" charset="0"/>
                <a:cs typeface="Times New Roman" panose="02020603050405020304" pitchFamily="18" charset="0"/>
              </a:rPr>
            </a:br>
            <a:r>
              <a:rPr lang="ru-RU" sz="2000" dirty="0">
                <a:solidFill>
                  <a:schemeClr val="bg2">
                    <a:lumMod val="50000"/>
                  </a:schemeClr>
                </a:solidFill>
                <a:latin typeface="Times New Roman" panose="02020603050405020304" pitchFamily="18" charset="0"/>
                <a:cs typeface="Times New Roman" panose="02020603050405020304" pitchFamily="18" charset="0"/>
              </a:rPr>
              <a:t>В </a:t>
            </a:r>
            <a:r>
              <a:rPr lang="ru-RU" sz="2000" dirty="0" err="1">
                <a:solidFill>
                  <a:schemeClr val="bg2">
                    <a:lumMod val="50000"/>
                  </a:schemeClr>
                </a:solidFill>
                <a:latin typeface="Times New Roman" panose="02020603050405020304" pitchFamily="18" charset="0"/>
                <a:cs typeface="Times New Roman" panose="02020603050405020304" pitchFamily="18" charset="0"/>
              </a:rPr>
              <a:t>останні</a:t>
            </a:r>
            <a:r>
              <a:rPr lang="ru-RU" sz="2000" dirty="0">
                <a:solidFill>
                  <a:schemeClr val="bg2">
                    <a:lumMod val="50000"/>
                  </a:schemeClr>
                </a:solidFill>
                <a:latin typeface="Times New Roman" panose="02020603050405020304" pitchFamily="18" charset="0"/>
                <a:cs typeface="Times New Roman" panose="02020603050405020304" pitchFamily="18" charset="0"/>
              </a:rPr>
              <a:t> роки </a:t>
            </a:r>
            <a:r>
              <a:rPr lang="ru-RU" sz="2000" dirty="0" err="1">
                <a:solidFill>
                  <a:schemeClr val="bg2">
                    <a:lumMod val="50000"/>
                  </a:schemeClr>
                </a:solidFill>
                <a:latin typeface="Times New Roman" panose="02020603050405020304" pitchFamily="18" charset="0"/>
                <a:cs typeface="Times New Roman" panose="02020603050405020304" pitchFamily="18" charset="0"/>
              </a:rPr>
              <a:t>розвивається</a:t>
            </a:r>
            <a:r>
              <a:rPr lang="ru-RU" sz="2000" dirty="0">
                <a:solidFill>
                  <a:schemeClr val="bg2">
                    <a:lumMod val="50000"/>
                  </a:schemeClr>
                </a:solidFill>
                <a:latin typeface="Times New Roman" panose="02020603050405020304" pitchFamily="18" charset="0"/>
                <a:cs typeface="Times New Roman" panose="02020603050405020304" pitchFamily="18" charset="0"/>
              </a:rPr>
              <a:t> наука </a:t>
            </a:r>
            <a:r>
              <a:rPr lang="ru-RU" sz="2000" dirty="0" err="1">
                <a:solidFill>
                  <a:schemeClr val="bg2">
                    <a:lumMod val="50000"/>
                  </a:schemeClr>
                </a:solidFill>
                <a:latin typeface="Times New Roman" panose="02020603050405020304" pitchFamily="18" charset="0"/>
                <a:cs typeface="Times New Roman" panose="02020603050405020304" pitchFamily="18" charset="0"/>
              </a:rPr>
              <a:t>етіологія</a:t>
            </a:r>
            <a:r>
              <a:rPr lang="ru-RU" sz="2000" dirty="0">
                <a:solidFill>
                  <a:schemeClr val="bg2">
                    <a:lumMod val="50000"/>
                  </a:schemeClr>
                </a:solidFill>
                <a:latin typeface="Times New Roman" panose="02020603050405020304" pitchFamily="18" charset="0"/>
                <a:cs typeface="Times New Roman" panose="02020603050405020304" pitchFamily="18" charset="0"/>
              </a:rPr>
              <a:t> (гр. </a:t>
            </a:r>
            <a:r>
              <a:rPr lang="en-US" sz="2000" dirty="0" err="1">
                <a:solidFill>
                  <a:schemeClr val="bg2">
                    <a:lumMod val="50000"/>
                  </a:schemeClr>
                </a:solidFill>
                <a:latin typeface="Times New Roman" panose="02020603050405020304" pitchFamily="18" charset="0"/>
                <a:cs typeface="Times New Roman" panose="02020603050405020304" pitchFamily="18" charset="0"/>
              </a:rPr>
              <a:t>Ainigma</a:t>
            </a:r>
            <a:r>
              <a:rPr lang="en-US" sz="2000" dirty="0">
                <a:solidFill>
                  <a:schemeClr val="bg2">
                    <a:lumMod val="50000"/>
                  </a:schemeClr>
                </a:solidFill>
                <a:latin typeface="Times New Roman" panose="02020603050405020304" pitchFamily="18" charset="0"/>
                <a:cs typeface="Times New Roman" panose="02020603050405020304" pitchFamily="18" charset="0"/>
              </a:rPr>
              <a:t> –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загадковий</a:t>
            </a:r>
            <a:r>
              <a:rPr lang="ru-RU" sz="2000" dirty="0">
                <a:solidFill>
                  <a:schemeClr val="bg2">
                    <a:lumMod val="50000"/>
                  </a:schemeClr>
                </a:solidFill>
                <a:latin typeface="Times New Roman" panose="02020603050405020304" pitchFamily="18" charset="0"/>
                <a:cs typeface="Times New Roman" panose="02020603050405020304" pitchFamily="18" charset="0"/>
              </a:rPr>
              <a:t>), яка </a:t>
            </a:r>
            <a:r>
              <a:rPr lang="ru-RU" sz="2000" dirty="0" err="1">
                <a:solidFill>
                  <a:schemeClr val="bg2">
                    <a:lumMod val="50000"/>
                  </a:schemeClr>
                </a:solidFill>
                <a:latin typeface="Times New Roman" panose="02020603050405020304" pitchFamily="18" charset="0"/>
                <a:cs typeface="Times New Roman" panose="02020603050405020304" pitchFamily="18" charset="0"/>
              </a:rPr>
              <a:t>досліджує</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незрозумілі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загадкові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явища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Вчені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які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працюють</a:t>
            </a:r>
            <a:r>
              <a:rPr lang="ru-RU" sz="2000" dirty="0">
                <a:solidFill>
                  <a:schemeClr val="bg2">
                    <a:lumMod val="50000"/>
                  </a:schemeClr>
                </a:solidFill>
                <a:latin typeface="Times New Roman" panose="02020603050405020304" pitchFamily="18" charset="0"/>
                <a:cs typeface="Times New Roman" panose="02020603050405020304" pitchFamily="18" charset="0"/>
              </a:rPr>
              <a:t> у </a:t>
            </a:r>
            <a:r>
              <a:rPr lang="ru-RU" sz="2000" dirty="0" err="1">
                <a:solidFill>
                  <a:schemeClr val="bg2">
                    <a:lumMod val="50000"/>
                  </a:schemeClr>
                </a:solidFill>
                <a:latin typeface="Times New Roman" panose="02020603050405020304" pitchFamily="18" charset="0"/>
                <a:cs typeface="Times New Roman" panose="02020603050405020304" pitchFamily="18" charset="0"/>
              </a:rPr>
              <a:t>цій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галузі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стверджують</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що</a:t>
            </a:r>
            <a:r>
              <a:rPr lang="ru-RU" sz="2000" dirty="0">
                <a:solidFill>
                  <a:schemeClr val="bg2">
                    <a:lumMod val="50000"/>
                  </a:schemeClr>
                </a:solidFill>
                <a:latin typeface="Times New Roman" panose="02020603050405020304" pitchFamily="18" charset="0"/>
                <a:cs typeface="Times New Roman" panose="02020603050405020304" pitchFamily="18" charset="0"/>
              </a:rPr>
              <a:t> в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природі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суспільства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відбувається</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постійний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кругообіг</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матерія</a:t>
            </a:r>
            <a:r>
              <a:rPr lang="ru-RU" sz="2000" dirty="0">
                <a:solidFill>
                  <a:schemeClr val="bg2">
                    <a:lumMod val="50000"/>
                  </a:schemeClr>
                </a:solidFill>
                <a:latin typeface="Times New Roman" panose="02020603050405020304" pitchFamily="18" charset="0"/>
                <a:cs typeface="Times New Roman" panose="02020603050405020304" pitchFamily="18" charset="0"/>
              </a:rPr>
              <a:t> – дух – </a:t>
            </a:r>
            <a:r>
              <a:rPr lang="ru-RU" sz="2000" dirty="0" err="1">
                <a:solidFill>
                  <a:schemeClr val="bg2">
                    <a:lumMod val="50000"/>
                  </a:schemeClr>
                </a:solidFill>
                <a:latin typeface="Times New Roman" panose="02020603050405020304" pitchFamily="18" charset="0"/>
                <a:cs typeface="Times New Roman" panose="02020603050405020304" pitchFamily="18" charset="0"/>
              </a:rPr>
              <a:t>інформація</a:t>
            </a:r>
            <a:r>
              <a:rPr lang="ru-RU" sz="2000" dirty="0">
                <a:solidFill>
                  <a:schemeClr val="bg2">
                    <a:lumMod val="50000"/>
                  </a:schemeClr>
                </a:solidFill>
                <a:latin typeface="Times New Roman" panose="02020603050405020304" pitchFamily="18" charset="0"/>
                <a:cs typeface="Times New Roman" panose="02020603050405020304" pitchFamily="18" charset="0"/>
              </a:rPr>
              <a:t> –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матерія</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Такий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обмін</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матеріального</a:t>
            </a:r>
            <a:r>
              <a:rPr lang="ru-RU" sz="2000" dirty="0">
                <a:solidFill>
                  <a:schemeClr val="bg2">
                    <a:lumMod val="50000"/>
                  </a:schemeClr>
                </a:solidFill>
                <a:latin typeface="Times New Roman" panose="02020603050405020304" pitchFamily="18" charset="0"/>
                <a:cs typeface="Times New Roman" panose="02020603050405020304" pitchFamily="18" charset="0"/>
              </a:rPr>
              <a:t> та духовного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можна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пояснити</a:t>
            </a:r>
            <a:r>
              <a:rPr lang="ru-RU" sz="2000" dirty="0">
                <a:solidFill>
                  <a:schemeClr val="bg2">
                    <a:lumMod val="50000"/>
                  </a:schemeClr>
                </a:solidFill>
                <a:latin typeface="Times New Roman" panose="02020603050405020304" pitchFamily="18" charset="0"/>
                <a:cs typeface="Times New Roman" panose="02020603050405020304" pitchFamily="18" charset="0"/>
              </a:rPr>
              <a:t> з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матеріалістичних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позицій</a:t>
            </a:r>
            <a:r>
              <a:rPr lang="ru-RU" sz="2000" dirty="0">
                <a:solidFill>
                  <a:schemeClr val="bg2">
                    <a:lumMod val="50000"/>
                  </a:schemeClr>
                </a:solidFill>
                <a:latin typeface="Times New Roman" panose="02020603050405020304" pitchFamily="18" charset="0"/>
                <a:cs typeface="Times New Roman" panose="02020603050405020304" pitchFamily="18" charset="0"/>
              </a:rPr>
              <a:t>.</a:t>
            </a:r>
            <a:br>
              <a:rPr lang="ru-RU" sz="1600" dirty="0"/>
            </a:br>
            <a:endParaRPr lang="ru-RU" sz="1600" dirty="0"/>
          </a:p>
        </p:txBody>
      </p:sp>
    </p:spTree>
    <p:extLst>
      <p:ext uri="{BB962C8B-B14F-4D97-AF65-F5344CB8AC3E}">
        <p14:creationId xmlns:p14="http://schemas.microsoft.com/office/powerpoint/2010/main" val="18428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803995"/>
            <a:ext cx="4831800" cy="3764879"/>
          </a:xfrm>
        </p:spPr>
        <p:txBody>
          <a:bodyPr>
            <a:normAutofit/>
          </a:bodyPr>
          <a:lstStyle/>
          <a:p>
            <a:r>
              <a:rPr lang="ru-RU" b="1" i="1" dirty="0" err="1">
                <a:solidFill>
                  <a:schemeClr val="bg2">
                    <a:lumMod val="50000"/>
                  </a:schemeClr>
                </a:solidFill>
                <a:latin typeface="Times New Roman" panose="02020603050405020304" pitchFamily="18" charset="0"/>
                <a:cs typeface="Times New Roman" panose="02020603050405020304" pitchFamily="18" charset="0"/>
              </a:rPr>
              <a:t>Що</a:t>
            </a:r>
            <a:r>
              <a:rPr lang="ru-RU" b="1" i="1" dirty="0">
                <a:solidFill>
                  <a:schemeClr val="bg2">
                    <a:lumMod val="50000"/>
                  </a:schemeClr>
                </a:solidFill>
                <a:latin typeface="Times New Roman" panose="02020603050405020304" pitchFamily="18" charset="0"/>
                <a:cs typeface="Times New Roman" panose="02020603050405020304" pitchFamily="18" charset="0"/>
              </a:rPr>
              <a:t> </a:t>
            </a:r>
            <a:r>
              <a:rPr lang="ru-RU" b="1" i="1" dirty="0" err="1">
                <a:solidFill>
                  <a:schemeClr val="bg2">
                    <a:lumMod val="50000"/>
                  </a:schemeClr>
                </a:solidFill>
                <a:latin typeface="Times New Roman" panose="02020603050405020304" pitchFamily="18" charset="0"/>
                <a:cs typeface="Times New Roman" panose="02020603050405020304" pitchFamily="18" charset="0"/>
              </a:rPr>
              <a:t>утворює</a:t>
            </a:r>
            <a:r>
              <a:rPr lang="ru-RU" b="1" i="1" dirty="0">
                <a:solidFill>
                  <a:schemeClr val="bg2">
                    <a:lumMod val="50000"/>
                  </a:schemeClr>
                </a:solidFill>
                <a:latin typeface="Times New Roman" panose="02020603050405020304" pitchFamily="18" charset="0"/>
                <a:cs typeface="Times New Roman" panose="02020603050405020304" pitchFamily="18" charset="0"/>
              </a:rPr>
              <a:t> </a:t>
            </a:r>
            <a:r>
              <a:rPr lang="ru-RU" b="1" i="1" dirty="0" err="1">
                <a:solidFill>
                  <a:schemeClr val="bg2">
                    <a:lumMod val="50000"/>
                  </a:schemeClr>
                </a:solidFill>
                <a:latin typeface="Times New Roman" panose="02020603050405020304" pitchFamily="18" charset="0"/>
                <a:cs typeface="Times New Roman" panose="02020603050405020304" pitchFamily="18" charset="0"/>
              </a:rPr>
              <a:t>субстанцію</a:t>
            </a:r>
            <a:r>
              <a:rPr lang="ru-RU" b="1" i="1" dirty="0">
                <a:solidFill>
                  <a:schemeClr val="bg2">
                    <a:lumMod val="50000"/>
                  </a:schemeClr>
                </a:solidFill>
                <a:latin typeface="Times New Roman" panose="02020603050405020304" pitchFamily="18" charset="0"/>
                <a:cs typeface="Times New Roman" panose="02020603050405020304" pitchFamily="18" charset="0"/>
              </a:rPr>
              <a:t> </a:t>
            </a:r>
            <a:r>
              <a:rPr lang="ru-RU" b="1" i="1" dirty="0" err="1">
                <a:solidFill>
                  <a:schemeClr val="bg2">
                    <a:lumMod val="50000"/>
                  </a:schemeClr>
                </a:solidFill>
                <a:latin typeface="Times New Roman" panose="02020603050405020304" pitchFamily="18" charset="0"/>
                <a:cs typeface="Times New Roman" panose="02020603050405020304" pitchFamily="18" charset="0"/>
              </a:rPr>
              <a:t>ноосфери</a:t>
            </a:r>
            <a:r>
              <a:rPr lang="ru-RU" b="1" i="1" dirty="0">
                <a:solidFill>
                  <a:schemeClr val="bg2">
                    <a:lumMod val="50000"/>
                  </a:schemeClr>
                </a:solidFill>
                <a:latin typeface="Times New Roman" panose="02020603050405020304" pitchFamily="18" charset="0"/>
                <a:cs typeface="Times New Roman" panose="02020603050405020304" pitchFamily="18" charset="0"/>
              </a:rPr>
              <a:t>?</a:t>
            </a:r>
          </a:p>
          <a:p>
            <a:pPr marL="139700" indent="0">
              <a:buNone/>
            </a:pPr>
            <a:endParaRPr lang="ru-RU" b="1" i="1" dirty="0">
              <a:solidFill>
                <a:schemeClr val="bg2">
                  <a:lumMod val="50000"/>
                </a:schemeClr>
              </a:solidFill>
              <a:latin typeface="Times New Roman" panose="02020603050405020304" pitchFamily="18" charset="0"/>
              <a:cs typeface="Times New Roman" panose="02020603050405020304" pitchFamily="18" charset="0"/>
            </a:endParaRPr>
          </a:p>
          <a:p>
            <a:pPr marL="139700" indent="0">
              <a:buNone/>
            </a:pPr>
            <a:r>
              <a:rPr lang="ru-RU" dirty="0" err="1">
                <a:solidFill>
                  <a:schemeClr val="bg2">
                    <a:lumMod val="50000"/>
                  </a:schemeClr>
                </a:solidFill>
                <a:latin typeface="Times New Roman" panose="02020603050405020304" pitchFamily="18" charset="0"/>
                <a:cs typeface="Times New Roman" panose="02020603050405020304" pitchFamily="18" charset="0"/>
              </a:rPr>
              <a:t>Духовну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діяльність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dirty="0">
                <a:solidFill>
                  <a:schemeClr val="bg2">
                    <a:lumMod val="50000"/>
                  </a:schemeClr>
                </a:solidFill>
                <a:latin typeface="Times New Roman" panose="02020603050405020304" pitchFamily="18" charset="0"/>
                <a:cs typeface="Times New Roman" panose="02020603050405020304" pitchFamily="18" charset="0"/>
              </a:rPr>
              <a:t>, на нашу думку, </a:t>
            </a:r>
            <a:r>
              <a:rPr lang="ru-RU" dirty="0" err="1">
                <a:solidFill>
                  <a:schemeClr val="bg2">
                    <a:lumMod val="50000"/>
                  </a:schemeClr>
                </a:solidFill>
                <a:latin typeface="Times New Roman" panose="02020603050405020304" pitchFamily="18" charset="0"/>
                <a:cs typeface="Times New Roman" panose="02020603050405020304" pitchFamily="18" charset="0"/>
              </a:rPr>
              <a:t>можна</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розглядати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із</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двох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сторін</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По-перше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це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процес</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що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регулює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відносини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індивіда</a:t>
            </a:r>
            <a:r>
              <a:rPr lang="ru-RU" dirty="0">
                <a:solidFill>
                  <a:schemeClr val="bg2">
                    <a:lumMod val="50000"/>
                  </a:schemeClr>
                </a:solidFill>
                <a:latin typeface="Times New Roman" panose="02020603050405020304" pitchFamily="18" charset="0"/>
                <a:cs typeface="Times New Roman" panose="02020603050405020304" pitchFamily="18" charset="0"/>
              </a:rPr>
              <a:t> з </a:t>
            </a:r>
            <a:r>
              <a:rPr lang="ru-RU" dirty="0" err="1">
                <a:solidFill>
                  <a:schemeClr val="bg2">
                    <a:lumMod val="50000"/>
                  </a:schemeClr>
                </a:solidFill>
                <a:latin typeface="Times New Roman" panose="02020603050405020304" pitchFamily="18" charset="0"/>
                <a:cs typeface="Times New Roman" panose="02020603050405020304" pitchFamily="18" charset="0"/>
              </a:rPr>
              <a:t>навколишнім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середовищем</a:t>
            </a:r>
            <a:r>
              <a:rPr lang="ru-RU" dirty="0">
                <a:solidFill>
                  <a:schemeClr val="bg2">
                    <a:lumMod val="50000"/>
                  </a:schemeClr>
                </a:solidFill>
                <a:latin typeface="Times New Roman" panose="02020603050405020304" pitchFamily="18" charset="0"/>
                <a:cs typeface="Times New Roman" panose="02020603050405020304" pitchFamily="18" charset="0"/>
              </a:rPr>
              <a:t> і </a:t>
            </a:r>
            <a:r>
              <a:rPr lang="ru-RU" dirty="0" err="1">
                <a:solidFill>
                  <a:schemeClr val="bg2">
                    <a:lumMod val="50000"/>
                  </a:schemeClr>
                </a:solidFill>
                <a:latin typeface="Times New Roman" panose="02020603050405020304" pitchFamily="18" charset="0"/>
                <a:cs typeface="Times New Roman" panose="02020603050405020304" pitchFamily="18" charset="0"/>
              </a:rPr>
              <a:t>внутрішнім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психоемоційним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його</a:t>
            </a:r>
            <a:r>
              <a:rPr lang="ru-RU" dirty="0">
                <a:solidFill>
                  <a:schemeClr val="bg2">
                    <a:lumMod val="50000"/>
                  </a:schemeClr>
                </a:solidFill>
                <a:latin typeface="Times New Roman" panose="02020603050405020304" pitchFamily="18" charset="0"/>
                <a:cs typeface="Times New Roman" panose="02020603050405020304" pitchFamily="18" charset="0"/>
              </a:rPr>
              <a:t> станом (</a:t>
            </a:r>
            <a:r>
              <a:rPr lang="ru-RU" dirty="0" err="1">
                <a:solidFill>
                  <a:schemeClr val="bg2">
                    <a:lumMod val="50000"/>
                  </a:schemeClr>
                </a:solidFill>
                <a:latin typeface="Times New Roman" panose="02020603050405020304" pitchFamily="18" charset="0"/>
                <a:cs typeface="Times New Roman" panose="02020603050405020304" pitchFamily="18" charset="0"/>
              </a:rPr>
              <a:t>настрій</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почуття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ставлення</a:t>
            </a:r>
            <a:r>
              <a:rPr lang="ru-RU" dirty="0">
                <a:solidFill>
                  <a:schemeClr val="bg2">
                    <a:lumMod val="50000"/>
                  </a:schemeClr>
                </a:solidFill>
                <a:latin typeface="Times New Roman" panose="02020603050405020304" pitchFamily="18" charset="0"/>
                <a:cs typeface="Times New Roman" panose="02020603050405020304" pitchFamily="18" charset="0"/>
              </a:rPr>
              <a:t> до </a:t>
            </a:r>
            <a:r>
              <a:rPr lang="ru-RU" dirty="0" err="1">
                <a:solidFill>
                  <a:schemeClr val="bg2">
                    <a:lumMod val="50000"/>
                  </a:schemeClr>
                </a:solidFill>
                <a:latin typeface="Times New Roman" panose="02020603050405020304" pitchFamily="18" charset="0"/>
                <a:cs typeface="Times New Roman" panose="02020603050405020304" pitchFamily="18" charset="0"/>
              </a:rPr>
              <a:t>чогось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бажання</a:t>
            </a:r>
            <a:r>
              <a:rPr lang="ru-RU" dirty="0">
                <a:solidFill>
                  <a:schemeClr val="bg2">
                    <a:lumMod val="50000"/>
                  </a:schemeClr>
                </a:solidFill>
                <a:latin typeface="Times New Roman" panose="02020603050405020304" pitchFamily="18" charset="0"/>
                <a:cs typeface="Times New Roman" panose="02020603050405020304" pitchFamily="18" charset="0"/>
              </a:rPr>
              <a:t> і т.д.). </a:t>
            </a:r>
            <a:r>
              <a:rPr lang="ru-RU" dirty="0" err="1">
                <a:solidFill>
                  <a:schemeClr val="bg2">
                    <a:lumMod val="50000"/>
                  </a:schemeClr>
                </a:solidFill>
                <a:latin typeface="Times New Roman" panose="02020603050405020304" pitchFamily="18" charset="0"/>
                <a:cs typeface="Times New Roman" panose="02020603050405020304" pitchFamily="18" charset="0"/>
              </a:rPr>
              <a:t>По-друге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це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духовне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виробництво</a:t>
            </a:r>
            <a:r>
              <a:rPr lang="ru-RU" dirty="0">
                <a:solidFill>
                  <a:schemeClr val="bg2">
                    <a:lumMod val="50000"/>
                  </a:schemeClr>
                </a:solidFill>
                <a:latin typeface="Times New Roman" panose="02020603050405020304" pitchFamily="18" charset="0"/>
                <a:cs typeface="Times New Roman" panose="02020603050405020304" pitchFamily="18" charset="0"/>
              </a:rPr>
              <a:t> – </a:t>
            </a:r>
            <a:r>
              <a:rPr lang="ru-RU" dirty="0" err="1">
                <a:solidFill>
                  <a:schemeClr val="bg2">
                    <a:lumMod val="50000"/>
                  </a:schemeClr>
                </a:solidFill>
                <a:latin typeface="Times New Roman" panose="02020603050405020304" pitchFamily="18" charset="0"/>
                <a:cs typeface="Times New Roman" panose="02020603050405020304" pitchFamily="18" charset="0"/>
              </a:rPr>
              <a:t>особлива</a:t>
            </a:r>
            <a:r>
              <a:rPr lang="ru-RU" dirty="0">
                <a:solidFill>
                  <a:schemeClr val="bg2">
                    <a:lumMod val="50000"/>
                  </a:schemeClr>
                </a:solidFill>
                <a:latin typeface="Times New Roman" panose="02020603050405020304" pitchFamily="18" charset="0"/>
                <a:cs typeface="Times New Roman" panose="02020603050405020304" pitchFamily="18" charset="0"/>
              </a:rPr>
              <a:t> форма </a:t>
            </a:r>
            <a:r>
              <a:rPr lang="ru-RU" dirty="0" err="1">
                <a:solidFill>
                  <a:schemeClr val="bg2">
                    <a:lumMod val="50000"/>
                  </a:schemeClr>
                </a:solidFill>
                <a:latin typeface="Times New Roman" panose="02020603050405020304" pitchFamily="18" charset="0"/>
                <a:cs typeface="Times New Roman" panose="02020603050405020304" pitchFamily="18" charset="0"/>
              </a:rPr>
              <a:t>духовної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продукцією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якої</a:t>
            </a:r>
            <a:r>
              <a:rPr lang="ru-RU" dirty="0">
                <a:solidFill>
                  <a:schemeClr val="bg2">
                    <a:lumMod val="50000"/>
                  </a:schemeClr>
                </a:solidFill>
                <a:latin typeface="Times New Roman" panose="02020603050405020304" pitchFamily="18" charset="0"/>
                <a:cs typeface="Times New Roman" panose="02020603050405020304" pitchFamily="18" charset="0"/>
              </a:rPr>
              <a:t> є </a:t>
            </a:r>
            <a:r>
              <a:rPr lang="ru-RU" dirty="0" err="1">
                <a:solidFill>
                  <a:schemeClr val="bg2">
                    <a:lumMod val="50000"/>
                  </a:schemeClr>
                </a:solidFill>
                <a:latin typeface="Times New Roman" panose="02020603050405020304" pitchFamily="18" charset="0"/>
                <a:cs typeface="Times New Roman" panose="02020603050405020304" pitchFamily="18" charset="0"/>
              </a:rPr>
              <a:t>ідеї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уявлення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образи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теорії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наукові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відкриття</a:t>
            </a:r>
            <a:r>
              <a:rPr lang="ru-RU" dirty="0">
                <a:solidFill>
                  <a:schemeClr val="bg2">
                    <a:lumMod val="50000"/>
                  </a:schemeClr>
                </a:solidFill>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a:blip r:embed="rId2"/>
          <a:stretch>
            <a:fillRect/>
          </a:stretch>
        </p:blipFill>
        <p:spPr>
          <a:xfrm>
            <a:off x="5605030" y="1386271"/>
            <a:ext cx="2609850" cy="2600325"/>
          </a:xfrm>
          <a:prstGeom prst="rect">
            <a:avLst/>
          </a:prstGeom>
        </p:spPr>
      </p:pic>
    </p:spTree>
    <p:extLst>
      <p:ext uri="{BB962C8B-B14F-4D97-AF65-F5344CB8AC3E}">
        <p14:creationId xmlns:p14="http://schemas.microsoft.com/office/powerpoint/2010/main" val="7281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311700" y="290945"/>
            <a:ext cx="3999900" cy="4277930"/>
          </a:xfrm>
        </p:spPr>
        <p:txBody>
          <a:bodyPr>
            <a:normAutofit/>
          </a:bodyPr>
          <a:lstStyle/>
          <a:p>
            <a:pPr marL="139700" indent="0">
              <a:buNone/>
            </a:pPr>
            <a:r>
              <a:rPr lang="ru-RU" dirty="0" err="1">
                <a:solidFill>
                  <a:schemeClr val="bg2">
                    <a:lumMod val="50000"/>
                  </a:schemeClr>
                </a:solidFill>
                <a:latin typeface="Times New Roman" panose="02020603050405020304" pitchFamily="18" charset="0"/>
                <a:cs typeface="Times New Roman" panose="02020603050405020304" pitchFamily="18" charset="0"/>
              </a:rPr>
              <a:t>Продукція</a:t>
            </a:r>
            <a:r>
              <a:rPr lang="ru-RU" dirty="0">
                <a:solidFill>
                  <a:schemeClr val="bg2">
                    <a:lumMod val="50000"/>
                  </a:schemeClr>
                </a:solidFill>
                <a:latin typeface="Times New Roman" panose="02020603050405020304" pitchFamily="18" charset="0"/>
                <a:cs typeface="Times New Roman" panose="02020603050405020304" pitchFamily="18" charset="0"/>
              </a:rPr>
              <a:t> духовного </a:t>
            </a:r>
            <a:r>
              <a:rPr lang="ru-RU" dirty="0" err="1">
                <a:solidFill>
                  <a:schemeClr val="bg2">
                    <a:lumMod val="50000"/>
                  </a:schemeClr>
                </a:solidFill>
                <a:latin typeface="Times New Roman" panose="02020603050405020304" pitchFamily="18" charset="0"/>
                <a:cs typeface="Times New Roman" panose="02020603050405020304" pitchFamily="18" charset="0"/>
              </a:rPr>
              <a:t>виробництва</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матеріалізується</a:t>
            </a:r>
            <a:r>
              <a:rPr lang="ru-RU" dirty="0">
                <a:solidFill>
                  <a:schemeClr val="bg2">
                    <a:lumMod val="50000"/>
                  </a:schemeClr>
                </a:solidFill>
                <a:latin typeface="Times New Roman" panose="02020603050405020304" pitchFamily="18" charset="0"/>
                <a:cs typeface="Times New Roman" panose="02020603050405020304" pitchFamily="18" charset="0"/>
              </a:rPr>
              <a:t> у </a:t>
            </a:r>
            <a:r>
              <a:rPr lang="ru-RU" dirty="0" err="1">
                <a:solidFill>
                  <a:schemeClr val="bg2">
                    <a:lumMod val="50000"/>
                  </a:schemeClr>
                </a:solidFill>
                <a:latin typeface="Times New Roman" panose="02020603050405020304" pitchFamily="18" charset="0"/>
                <a:cs typeface="Times New Roman" panose="02020603050405020304" pitchFamily="18" charset="0"/>
              </a:rPr>
              <a:t>формі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творів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мистецтва</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результатів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наукової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перетворення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відносин</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між</a:t>
            </a:r>
            <a:r>
              <a:rPr lang="ru-RU" dirty="0">
                <a:solidFill>
                  <a:schemeClr val="bg2">
                    <a:lumMod val="50000"/>
                  </a:schemeClr>
                </a:solidFill>
                <a:latin typeface="Times New Roman" panose="02020603050405020304" pitchFamily="18" charset="0"/>
                <a:cs typeface="Times New Roman" panose="02020603050405020304" pitchFamily="18" charset="0"/>
              </a:rPr>
              <a:t> людьми, </a:t>
            </a:r>
            <a:r>
              <a:rPr lang="ru-RU" dirty="0" err="1">
                <a:solidFill>
                  <a:schemeClr val="bg2">
                    <a:lumMod val="50000"/>
                  </a:schemeClr>
                </a:solidFill>
                <a:latin typeface="Times New Roman" panose="02020603050405020304" pitchFamily="18" charset="0"/>
                <a:cs typeface="Times New Roman" panose="02020603050405020304" pitchFamily="18" charset="0"/>
              </a:rPr>
              <a:t>соціальних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явищ</a:t>
            </a:r>
            <a:r>
              <a:rPr lang="ru-RU" dirty="0">
                <a:solidFill>
                  <a:schemeClr val="bg2">
                    <a:lumMod val="50000"/>
                  </a:schemeClr>
                </a:solidFill>
                <a:latin typeface="Times New Roman" panose="02020603050405020304" pitchFamily="18" charset="0"/>
                <a:cs typeface="Times New Roman" panose="02020603050405020304" pitchFamily="18" charset="0"/>
              </a:rPr>
              <a:t>. Вона </a:t>
            </a:r>
            <a:r>
              <a:rPr lang="ru-RU" dirty="0" err="1">
                <a:solidFill>
                  <a:schemeClr val="bg2">
                    <a:lumMod val="50000"/>
                  </a:schemeClr>
                </a:solidFill>
                <a:latin typeface="Times New Roman" panose="02020603050405020304" pitchFamily="18" charset="0"/>
                <a:cs typeface="Times New Roman" panose="02020603050405020304" pitchFamily="18" charset="0"/>
              </a:rPr>
              <a:t>відокремлюється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біологічного</a:t>
            </a:r>
            <a:r>
              <a:rPr lang="ru-RU" dirty="0">
                <a:solidFill>
                  <a:schemeClr val="bg2">
                    <a:lumMod val="50000"/>
                  </a:schemeClr>
                </a:solidFill>
                <a:latin typeface="Times New Roman" panose="02020603050405020304" pitchFamily="18" charset="0"/>
                <a:cs typeface="Times New Roman" panose="02020603050405020304" pitchFamily="18" charset="0"/>
              </a:rPr>
              <a:t> початку </a:t>
            </a:r>
            <a:r>
              <a:rPr lang="ru-RU"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dirty="0">
                <a:solidFill>
                  <a:schemeClr val="bg2">
                    <a:lumMod val="50000"/>
                  </a:schemeClr>
                </a:solidFill>
                <a:latin typeface="Times New Roman" panose="02020603050405020304" pitchFamily="18" charset="0"/>
                <a:cs typeface="Times New Roman" panose="02020603050405020304" pitchFamily="18" charset="0"/>
              </a:rPr>
              <a:t>, яка створила </a:t>
            </a:r>
            <a:r>
              <a:rPr lang="ru-RU" dirty="0" err="1">
                <a:solidFill>
                  <a:schemeClr val="bg2">
                    <a:lumMod val="50000"/>
                  </a:schemeClr>
                </a:solidFill>
                <a:latin typeface="Times New Roman" panose="02020603050405020304" pitchFamily="18" charset="0"/>
                <a:cs typeface="Times New Roman" panose="02020603050405020304" pitchFamily="18" charset="0"/>
              </a:rPr>
              <a:t>цю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продукцію</a:t>
            </a:r>
            <a:r>
              <a:rPr lang="ru-RU" dirty="0">
                <a:solidFill>
                  <a:schemeClr val="bg2">
                    <a:lumMod val="50000"/>
                  </a:schemeClr>
                </a:solidFill>
                <a:latin typeface="Times New Roman" panose="02020603050405020304" pitchFamily="18" charset="0"/>
                <a:cs typeface="Times New Roman" panose="02020603050405020304" pitchFamily="18" charset="0"/>
              </a:rPr>
              <a:t>, і </a:t>
            </a:r>
            <a:r>
              <a:rPr lang="ru-RU" dirty="0" err="1">
                <a:solidFill>
                  <a:schemeClr val="bg2">
                    <a:lumMod val="50000"/>
                  </a:schemeClr>
                </a:solidFill>
                <a:latin typeface="Times New Roman" panose="02020603050405020304" pitchFamily="18" charset="0"/>
                <a:cs typeface="Times New Roman" panose="02020603050405020304" pitchFamily="18" charset="0"/>
              </a:rPr>
              <a:t>продовжує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самостійне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існування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наприклад</a:t>
            </a:r>
            <a:r>
              <a:rPr lang="ru-RU" dirty="0">
                <a:solidFill>
                  <a:schemeClr val="bg2">
                    <a:lumMod val="50000"/>
                  </a:schemeClr>
                </a:solidFill>
                <a:latin typeface="Times New Roman" panose="02020603050405020304" pitchFamily="18" charset="0"/>
                <a:cs typeface="Times New Roman" panose="02020603050405020304" pitchFamily="18" charset="0"/>
              </a:rPr>
              <a:t>, у </a:t>
            </a:r>
            <a:r>
              <a:rPr lang="ru-RU" dirty="0" err="1">
                <a:solidFill>
                  <a:schemeClr val="bg2">
                    <a:lumMod val="50000"/>
                  </a:schemeClr>
                </a:solidFill>
                <a:latin typeface="Times New Roman" panose="02020603050405020304" pitchFamily="18" charset="0"/>
                <a:cs typeface="Times New Roman" panose="02020603050405020304" pitchFamily="18" charset="0"/>
              </a:rPr>
              <a:t>музичному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творі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продовжують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жити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почуття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емоції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настрої</a:t>
            </a:r>
            <a:r>
              <a:rPr lang="ru-RU" dirty="0">
                <a:solidFill>
                  <a:schemeClr val="bg2">
                    <a:lumMod val="50000"/>
                  </a:schemeClr>
                </a:solidFill>
                <a:latin typeface="Times New Roman" panose="02020603050405020304" pitchFamily="18" charset="0"/>
                <a:cs typeface="Times New Roman" panose="02020603050405020304" pitchFamily="18" charset="0"/>
              </a:rPr>
              <a:t> композитора. </a:t>
            </a:r>
            <a:r>
              <a:rPr lang="ru-RU" dirty="0" err="1">
                <a:solidFill>
                  <a:schemeClr val="bg2">
                    <a:lumMod val="50000"/>
                  </a:schemeClr>
                </a:solidFill>
                <a:latin typeface="Times New Roman" panose="02020603050405020304" pitchFamily="18" charset="0"/>
                <a:cs typeface="Times New Roman" panose="02020603050405020304" pitchFamily="18" charset="0"/>
              </a:rPr>
              <a:t>Існує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версія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що</a:t>
            </a:r>
            <a:r>
              <a:rPr lang="ru-RU" dirty="0">
                <a:solidFill>
                  <a:schemeClr val="bg2">
                    <a:lumMod val="50000"/>
                  </a:schemeClr>
                </a:solidFill>
                <a:latin typeface="Times New Roman" panose="02020603050405020304" pitchFamily="18" charset="0"/>
                <a:cs typeface="Times New Roman" panose="02020603050405020304" pitchFamily="18" charset="0"/>
              </a:rPr>
              <a:t> в </a:t>
            </a:r>
            <a:r>
              <a:rPr lang="ru-RU" dirty="0" err="1">
                <a:solidFill>
                  <a:schemeClr val="bg2">
                    <a:lumMod val="50000"/>
                  </a:schemeClr>
                </a:solidFill>
                <a:latin typeface="Times New Roman" panose="02020603050405020304" pitchFamily="18" charset="0"/>
                <a:cs typeface="Times New Roman" panose="02020603050405020304" pitchFamily="18" charset="0"/>
              </a:rPr>
              <a:t>загадковому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погляді</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посмішці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Джоконди</a:t>
            </a:r>
            <a:r>
              <a:rPr lang="ru-RU" dirty="0">
                <a:solidFill>
                  <a:schemeClr val="bg2">
                    <a:lumMod val="50000"/>
                  </a:schemeClr>
                </a:solidFill>
                <a:latin typeface="Times New Roman" panose="02020603050405020304" pitchFamily="18" charset="0"/>
                <a:cs typeface="Times New Roman" panose="02020603050405020304" pitchFamily="18" charset="0"/>
              </a:rPr>
              <a:t>» Леонардо да </a:t>
            </a:r>
            <a:r>
              <a:rPr lang="ru-RU" dirty="0" err="1">
                <a:solidFill>
                  <a:schemeClr val="bg2">
                    <a:lumMod val="50000"/>
                  </a:schemeClr>
                </a:solidFill>
                <a:latin typeface="Times New Roman" panose="02020603050405020304" pitchFamily="18" charset="0"/>
                <a:cs typeface="Times New Roman" panose="02020603050405020304" pitchFamily="18" charset="0"/>
              </a:rPr>
              <a:t>Вінчі</a:t>
            </a:r>
            <a:r>
              <a:rPr lang="ru-RU" dirty="0">
                <a:solidFill>
                  <a:schemeClr val="bg2">
                    <a:lumMod val="50000"/>
                  </a:schemeClr>
                </a:solidFill>
                <a:latin typeface="Times New Roman" panose="02020603050405020304" pitchFamily="18" charset="0"/>
                <a:cs typeface="Times New Roman" panose="02020603050405020304" pitchFamily="18" charset="0"/>
              </a:rPr>
              <a:t> передав </a:t>
            </a:r>
            <a:r>
              <a:rPr lang="ru-RU" dirty="0" err="1">
                <a:solidFill>
                  <a:schemeClr val="bg2">
                    <a:lumMod val="50000"/>
                  </a:schemeClr>
                </a:solidFill>
                <a:latin typeface="Times New Roman" panose="02020603050405020304" pitchFamily="18" charset="0"/>
                <a:cs typeface="Times New Roman" panose="02020603050405020304" pitchFamily="18" charset="0"/>
              </a:rPr>
              <a:t>своє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світовідчуття</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світосприйняття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Закони</a:t>
            </a:r>
            <a:r>
              <a:rPr lang="ru-RU" dirty="0">
                <a:solidFill>
                  <a:schemeClr val="bg2">
                    <a:lumMod val="50000"/>
                  </a:schemeClr>
                </a:solidFill>
                <a:latin typeface="Times New Roman" panose="02020603050405020304" pitchFamily="18" charset="0"/>
                <a:cs typeface="Times New Roman" panose="02020603050405020304" pitchFamily="18" charset="0"/>
              </a:rPr>
              <a:t> Ньютона як продукт </a:t>
            </a:r>
            <a:r>
              <a:rPr lang="ru-RU" dirty="0" err="1">
                <a:solidFill>
                  <a:schemeClr val="bg2">
                    <a:lumMod val="50000"/>
                  </a:schemeClr>
                </a:solidFill>
                <a:latin typeface="Times New Roman" panose="02020603050405020304" pitchFamily="18" charset="0"/>
                <a:cs typeface="Times New Roman" panose="02020603050405020304" pitchFamily="18" charset="0"/>
              </a:rPr>
              <a:t>осяяння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розуму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їхнього</a:t>
            </a:r>
            <a:r>
              <a:rPr lang="ru-RU" dirty="0">
                <a:solidFill>
                  <a:schemeClr val="bg2">
                    <a:lumMod val="50000"/>
                  </a:schemeClr>
                </a:solidFill>
                <a:latin typeface="Times New Roman" panose="02020603050405020304" pitchFamily="18" charset="0"/>
                <a:cs typeface="Times New Roman" panose="02020603050405020304" pitchFamily="18" charset="0"/>
              </a:rPr>
              <a:t> автора </a:t>
            </a:r>
            <a:r>
              <a:rPr lang="ru-RU" dirty="0" err="1">
                <a:solidFill>
                  <a:schemeClr val="bg2">
                    <a:lumMod val="50000"/>
                  </a:schemeClr>
                </a:solidFill>
                <a:latin typeface="Times New Roman" panose="02020603050405020304" pitchFamily="18" charset="0"/>
                <a:cs typeface="Times New Roman" panose="02020603050405020304" pitchFamily="18" charset="0"/>
              </a:rPr>
              <a:t>пояснюють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реальні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фізичні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явища</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що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фіксуються</a:t>
            </a:r>
            <a:r>
              <a:rPr lang="ru-RU" dirty="0">
                <a:solidFill>
                  <a:schemeClr val="bg2">
                    <a:lumMod val="50000"/>
                  </a:schemeClr>
                </a:solidFill>
                <a:latin typeface="Times New Roman" panose="02020603050405020304" pitchFamily="18" charset="0"/>
                <a:cs typeface="Times New Roman" panose="02020603050405020304" pitchFamily="18" charset="0"/>
              </a:rPr>
              <a:t> нашими </a:t>
            </a:r>
            <a:r>
              <a:rPr lang="ru-RU" dirty="0" err="1">
                <a:solidFill>
                  <a:schemeClr val="bg2">
                    <a:lumMod val="50000"/>
                  </a:schemeClr>
                </a:solidFill>
                <a:latin typeface="Times New Roman" panose="02020603050405020304" pitchFamily="18" charset="0"/>
                <a:cs typeface="Times New Roman" panose="02020603050405020304" pitchFamily="18" charset="0"/>
              </a:rPr>
              <a:t>відчуттями</a:t>
            </a:r>
            <a:r>
              <a:rPr lang="ru-RU" dirty="0">
                <a:solidFill>
                  <a:schemeClr val="bg2">
                    <a:lumMod val="50000"/>
                  </a:schemeClr>
                </a:solidFill>
                <a:latin typeface="Times New Roman" panose="02020603050405020304" pitchFamily="18" charset="0"/>
                <a:cs typeface="Times New Roman" panose="02020603050405020304" pitchFamily="18" charset="0"/>
              </a:rPr>
              <a:t>.</a:t>
            </a:r>
          </a:p>
        </p:txBody>
      </p:sp>
      <p:sp>
        <p:nvSpPr>
          <p:cNvPr id="6" name="Текст 5"/>
          <p:cNvSpPr>
            <a:spLocks noGrp="1"/>
          </p:cNvSpPr>
          <p:nvPr>
            <p:ph type="body" idx="2"/>
          </p:nvPr>
        </p:nvSpPr>
        <p:spPr>
          <a:xfrm>
            <a:off x="4832400" y="290945"/>
            <a:ext cx="3999900" cy="4277930"/>
          </a:xfrm>
        </p:spPr>
        <p:txBody>
          <a:bodyPr>
            <a:normAutofit/>
          </a:bodyPr>
          <a:lstStyle/>
          <a:p>
            <a:pPr marL="139700" indent="0">
              <a:buNone/>
            </a:pPr>
            <a:r>
              <a:rPr lang="ru-RU" dirty="0">
                <a:solidFill>
                  <a:schemeClr val="bg2">
                    <a:lumMod val="50000"/>
                  </a:schemeClr>
                </a:solidFill>
                <a:latin typeface="Times New Roman" panose="02020603050405020304" pitchFamily="18" charset="0"/>
                <a:cs typeface="Times New Roman" panose="02020603050405020304" pitchFamily="18" charset="0"/>
              </a:rPr>
              <a:t>У </a:t>
            </a:r>
            <a:r>
              <a:rPr lang="ru-RU" dirty="0" err="1">
                <a:solidFill>
                  <a:schemeClr val="bg2">
                    <a:lumMod val="50000"/>
                  </a:schemeClr>
                </a:solidFill>
                <a:latin typeface="Times New Roman" panose="02020603050405020304" pitchFamily="18" charset="0"/>
                <a:cs typeface="Times New Roman" panose="02020603050405020304" pitchFamily="18" charset="0"/>
              </a:rPr>
              <a:t>узагальненому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вигляді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матеріалізоване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духовне</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виробництво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знаходить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свій</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відбиток</a:t>
            </a:r>
            <a:r>
              <a:rPr lang="ru-RU" dirty="0">
                <a:solidFill>
                  <a:schemeClr val="bg2">
                    <a:lumMod val="50000"/>
                  </a:schemeClr>
                </a:solidFill>
                <a:latin typeface="Times New Roman" panose="02020603050405020304" pitchFamily="18" charset="0"/>
                <a:cs typeface="Times New Roman" panose="02020603050405020304" pitchFamily="18" charset="0"/>
              </a:rPr>
              <a:t> у </a:t>
            </a:r>
            <a:r>
              <a:rPr lang="ru-RU" dirty="0" err="1">
                <a:solidFill>
                  <a:schemeClr val="bg2">
                    <a:lumMod val="50000"/>
                  </a:schemeClr>
                </a:solidFill>
                <a:latin typeface="Times New Roman" panose="02020603050405020304" pitchFamily="18" charset="0"/>
                <a:cs typeface="Times New Roman" panose="02020603050405020304" pitchFamily="18" charset="0"/>
              </a:rPr>
              <a:t>змісті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інформаційного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багатства</a:t>
            </a:r>
            <a:r>
              <a:rPr lang="ru-RU" dirty="0">
                <a:solidFill>
                  <a:schemeClr val="bg2">
                    <a:lumMod val="50000"/>
                  </a:schemeClr>
                </a:solidFill>
                <a:latin typeface="Times New Roman" panose="02020603050405020304" pitchFamily="18" charset="0"/>
                <a:cs typeface="Times New Roman" panose="02020603050405020304" pitchFamily="18" charset="0"/>
              </a:rPr>
              <a:t>, яке створило </a:t>
            </a:r>
            <a:r>
              <a:rPr lang="ru-RU" dirty="0" err="1">
                <a:solidFill>
                  <a:schemeClr val="bg2">
                    <a:lumMod val="50000"/>
                  </a:schemeClr>
                </a:solidFill>
                <a:latin typeface="Times New Roman" panose="02020603050405020304" pitchFamily="18" charset="0"/>
                <a:cs typeface="Times New Roman" panose="02020603050405020304" pitchFamily="18" charset="0"/>
              </a:rPr>
              <a:t>людство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Ідеї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образи</a:t>
            </a:r>
            <a:r>
              <a:rPr lang="ru-RU" dirty="0">
                <a:solidFill>
                  <a:schemeClr val="bg2">
                    <a:lumMod val="50000"/>
                  </a:schemeClr>
                </a:solidFill>
                <a:latin typeface="Times New Roman" panose="02020603050405020304" pitchFamily="18" charset="0"/>
                <a:cs typeface="Times New Roman" panose="02020603050405020304" pitchFamily="18" charset="0"/>
              </a:rPr>
              <a:t> та думки людей, </a:t>
            </a:r>
            <a:r>
              <a:rPr lang="ru-RU" dirty="0" err="1">
                <a:solidFill>
                  <a:schemeClr val="bg2">
                    <a:lumMod val="50000"/>
                  </a:schemeClr>
                </a:solidFill>
                <a:latin typeface="Times New Roman" panose="02020603050405020304" pitchFamily="18" charset="0"/>
                <a:cs typeface="Times New Roman" panose="02020603050405020304" pitchFamily="18" charset="0"/>
              </a:rPr>
              <a:t>які</a:t>
            </a:r>
            <a:r>
              <a:rPr lang="ru-RU" dirty="0">
                <a:solidFill>
                  <a:schemeClr val="bg2">
                    <a:lumMod val="50000"/>
                  </a:schemeClr>
                </a:solidFill>
                <a:latin typeface="Times New Roman" panose="02020603050405020304" pitchFamily="18" charset="0"/>
                <a:cs typeface="Times New Roman" panose="02020603050405020304" pitchFamily="18" charset="0"/>
              </a:rPr>
              <a:t> жили до нас і наших </a:t>
            </a:r>
            <a:r>
              <a:rPr lang="ru-RU" dirty="0" err="1">
                <a:solidFill>
                  <a:schemeClr val="bg2">
                    <a:lumMod val="50000"/>
                  </a:schemeClr>
                </a:solidFill>
                <a:latin typeface="Times New Roman" panose="02020603050405020304" pitchFamily="18" charset="0"/>
                <a:cs typeface="Times New Roman" panose="02020603050405020304" pitchFamily="18" charset="0"/>
              </a:rPr>
              <a:t>сучасників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стають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спільним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надбанням</a:t>
            </a:r>
            <a:r>
              <a:rPr lang="ru-RU" dirty="0">
                <a:solidFill>
                  <a:schemeClr val="bg2">
                    <a:lumMod val="50000"/>
                  </a:schemeClr>
                </a:solidFill>
                <a:latin typeface="Times New Roman" panose="02020603050405020304" pitchFamily="18" charset="0"/>
                <a:cs typeface="Times New Roman" panose="02020603050405020304" pitchFamily="18" charset="0"/>
              </a:rPr>
              <a:t>.</a:t>
            </a:r>
          </a:p>
          <a:p>
            <a:pPr marL="139700" indent="0">
              <a:buNone/>
            </a:pPr>
            <a:r>
              <a:rPr lang="ru-RU" dirty="0">
                <a:solidFill>
                  <a:schemeClr val="bg2">
                    <a:lumMod val="50000"/>
                  </a:schemeClr>
                </a:solidFill>
                <a:latin typeface="Times New Roman" panose="02020603050405020304" pitchFamily="18" charset="0"/>
                <a:cs typeface="Times New Roman" panose="02020603050405020304" pitchFamily="18" charset="0"/>
              </a:rPr>
              <a:t>При </a:t>
            </a:r>
            <a:r>
              <a:rPr lang="ru-RU" dirty="0" err="1">
                <a:solidFill>
                  <a:schemeClr val="bg2">
                    <a:lumMod val="50000"/>
                  </a:schemeClr>
                </a:solidFill>
                <a:latin typeface="Times New Roman" panose="02020603050405020304" pitchFamily="18" charset="0"/>
                <a:cs typeface="Times New Roman" panose="02020603050405020304" pitchFamily="18" charset="0"/>
              </a:rPr>
              <a:t>споживанні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інформації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окремим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індивідом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із</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загальнолюдського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її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джерела</a:t>
            </a:r>
            <a:r>
              <a:rPr lang="ru-RU" dirty="0">
                <a:solidFill>
                  <a:schemeClr val="bg2">
                    <a:lumMod val="50000"/>
                  </a:schemeClr>
                </a:solidFill>
                <a:latin typeface="Times New Roman" panose="02020603050405020304" pitchFamily="18" charset="0"/>
                <a:cs typeface="Times New Roman" panose="02020603050405020304" pitchFamily="18" charset="0"/>
              </a:rPr>
              <a:t> вона (</a:t>
            </a:r>
            <a:r>
              <a:rPr lang="ru-RU" dirty="0" err="1">
                <a:solidFill>
                  <a:schemeClr val="bg2">
                    <a:lumMod val="50000"/>
                  </a:schemeClr>
                </a:solidFill>
                <a:latin typeface="Times New Roman" panose="02020603050405020304" pitchFamily="18" charset="0"/>
                <a:cs typeface="Times New Roman" panose="02020603050405020304" pitchFamily="18" charset="0"/>
              </a:rPr>
              <a:t>інформація</a:t>
            </a:r>
            <a:r>
              <a:rPr lang="ru-RU" dirty="0">
                <a:solidFill>
                  <a:schemeClr val="bg2">
                    <a:lumMod val="50000"/>
                  </a:schemeClr>
                </a:solidFill>
                <a:latin typeface="Times New Roman" panose="02020603050405020304" pitchFamily="18" charset="0"/>
                <a:cs typeface="Times New Roman" panose="02020603050405020304" pitchFamily="18" charset="0"/>
              </a:rPr>
              <a:t>) як </a:t>
            </a:r>
            <a:r>
              <a:rPr lang="ru-RU" dirty="0" err="1">
                <a:solidFill>
                  <a:schemeClr val="bg2">
                    <a:lumMod val="50000"/>
                  </a:schemeClr>
                </a:solidFill>
                <a:latin typeface="Times New Roman" panose="02020603050405020304" pitchFamily="18" charset="0"/>
                <a:cs typeface="Times New Roman" panose="02020603050405020304" pitchFamily="18" charset="0"/>
              </a:rPr>
              <a:t>об'єктивна</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реальність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впливає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наші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почуття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що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стосуються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зорові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слухові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тощо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осмислюється</a:t>
            </a:r>
            <a:r>
              <a:rPr lang="ru-RU" dirty="0">
                <a:solidFill>
                  <a:schemeClr val="bg2">
                    <a:lumMod val="50000"/>
                  </a:schemeClr>
                </a:solidFill>
                <a:latin typeface="Times New Roman" panose="02020603050405020304" pitchFamily="18" charset="0"/>
                <a:cs typeface="Times New Roman" panose="02020603050405020304" pitchFamily="18" charset="0"/>
              </a:rPr>
              <a:t> і через </a:t>
            </a:r>
            <a:r>
              <a:rPr lang="ru-RU" dirty="0" err="1">
                <a:solidFill>
                  <a:schemeClr val="bg2">
                    <a:lumMod val="50000"/>
                  </a:schemeClr>
                </a:solidFill>
                <a:latin typeface="Times New Roman" panose="02020603050405020304" pitchFamily="18" charset="0"/>
                <a:cs typeface="Times New Roman" panose="02020603050405020304" pitchFamily="18" charset="0"/>
              </a:rPr>
              <a:t>процес</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пізнання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що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включає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сприйняття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уявлення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поняття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набуває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іншої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перетвореної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ідеальної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форми</a:t>
            </a:r>
            <a:r>
              <a:rPr lang="ru-RU" dirty="0">
                <a:solidFill>
                  <a:schemeClr val="bg2">
                    <a:lumMod val="50000"/>
                  </a:schemeClr>
                </a:solidFill>
                <a:latin typeface="Times New Roman" panose="02020603050405020304" pitchFamily="18" charset="0"/>
                <a:cs typeface="Times New Roman" panose="02020603050405020304" pitchFamily="18" charset="0"/>
              </a:rPr>
              <a:t> у </a:t>
            </a:r>
            <a:r>
              <a:rPr lang="ru-RU" dirty="0" err="1">
                <a:solidFill>
                  <a:schemeClr val="bg2">
                    <a:lumMod val="50000"/>
                  </a:schemeClr>
                </a:solidFill>
                <a:latin typeface="Times New Roman" panose="02020603050405020304" pitchFamily="18" charset="0"/>
                <a:cs typeface="Times New Roman" panose="02020603050405020304" pitchFamily="18" charset="0"/>
              </a:rPr>
              <a:t>вигляді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знань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емоцій</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почуттів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настроїв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тощо</a:t>
            </a:r>
            <a:r>
              <a:rPr lang="ru-RU" dirty="0">
                <a:solidFill>
                  <a:schemeClr val="bg2">
                    <a:lumMod val="50000"/>
                  </a:schemeClr>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81444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249" y="526350"/>
            <a:ext cx="8180025" cy="4090800"/>
          </a:xfrm>
        </p:spPr>
        <p:txBody>
          <a:bodyPr>
            <a:normAutofit/>
          </a:bodyPr>
          <a:lstStyle/>
          <a:p>
            <a:r>
              <a:rPr lang="ru-RU" sz="1800" dirty="0" err="1">
                <a:solidFill>
                  <a:schemeClr val="bg2">
                    <a:lumMod val="50000"/>
                  </a:schemeClr>
                </a:solidFill>
                <a:latin typeface="Times New Roman" panose="02020603050405020304" pitchFamily="18" charset="0"/>
                <a:cs typeface="Times New Roman" panose="02020603050405020304" pitchFamily="18" charset="0"/>
              </a:rPr>
              <a:t>Завдяки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сприйняттю</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перетворенню</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інформації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забезпечується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процес</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інтелектуального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та духовного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розвитку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Природно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що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можливості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сприйняття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інформації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різних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видів</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складності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різних</a:t>
            </a:r>
            <a:r>
              <a:rPr lang="ru-RU" sz="1800" dirty="0">
                <a:solidFill>
                  <a:schemeClr val="bg2">
                    <a:lumMod val="50000"/>
                  </a:schemeClr>
                </a:solidFill>
                <a:latin typeface="Times New Roman" panose="02020603050405020304" pitchFamily="18" charset="0"/>
                <a:cs typeface="Times New Roman" panose="02020603050405020304" pitchFamily="18" charset="0"/>
              </a:rPr>
              <a:t> людей не </a:t>
            </a:r>
            <a:r>
              <a:rPr lang="ru-RU" sz="1800" dirty="0" err="1">
                <a:solidFill>
                  <a:schemeClr val="bg2">
                    <a:lumMod val="50000"/>
                  </a:schemeClr>
                </a:solidFill>
                <a:latin typeface="Times New Roman" panose="02020603050405020304" pitchFamily="18" charset="0"/>
                <a:cs typeface="Times New Roman" panose="02020603050405020304" pitchFamily="18" charset="0"/>
              </a:rPr>
              <a:t>однакові</a:t>
            </a:r>
            <a:r>
              <a:rPr lang="ru-RU" sz="1800" dirty="0">
                <a:solidFill>
                  <a:schemeClr val="bg2">
                    <a:lumMod val="50000"/>
                  </a:schemeClr>
                </a:solidFill>
                <a:latin typeface="Times New Roman" panose="02020603050405020304" pitchFamily="18" charset="0"/>
                <a:cs typeface="Times New Roman" panose="02020603050405020304" pitchFamily="18" charset="0"/>
              </a:rPr>
              <a:t>. Вони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залежать</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від</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багатьох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факторів</a:t>
            </a:r>
            <a:r>
              <a:rPr lang="ru-RU" sz="1800" dirty="0">
                <a:solidFill>
                  <a:schemeClr val="bg2">
                    <a:lumMod val="50000"/>
                  </a:schemeClr>
                </a:solidFill>
                <a:latin typeface="Times New Roman" panose="02020603050405020304" pitchFamily="18" charset="0"/>
                <a:cs typeface="Times New Roman" panose="02020603050405020304" pitchFamily="18" charset="0"/>
              </a:rPr>
              <a:t> і,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насамперед</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від</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природних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здібностей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особистості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рівня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освіти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емоційних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особливостей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психіки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ціннісних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орієнтацій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ступеня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підготовленості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конкретній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галузі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знань</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тощо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Зрозуміло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що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технічно</a:t>
            </a:r>
            <a:r>
              <a:rPr lang="ru-RU" sz="1800" dirty="0">
                <a:solidFill>
                  <a:schemeClr val="bg2">
                    <a:lumMod val="50000"/>
                  </a:schemeClr>
                </a:solidFill>
                <a:latin typeface="Times New Roman" panose="02020603050405020304" pitchFamily="18" charset="0"/>
                <a:cs typeface="Times New Roman" panose="02020603050405020304" pitchFamily="18" charset="0"/>
              </a:rPr>
              <a:t> безграмотна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людина</a:t>
            </a:r>
            <a:r>
              <a:rPr lang="ru-RU" sz="1800" dirty="0">
                <a:solidFill>
                  <a:schemeClr val="bg2">
                    <a:lumMod val="50000"/>
                  </a:schemeClr>
                </a:solidFill>
                <a:latin typeface="Times New Roman" panose="02020603050405020304" pitchFamily="18" charset="0"/>
                <a:cs typeface="Times New Roman" panose="02020603050405020304" pitchFamily="18" charset="0"/>
              </a:rPr>
              <a:t> дивиться на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мікросхему</a:t>
            </a:r>
            <a:r>
              <a:rPr lang="ru-RU" sz="1800" dirty="0">
                <a:solidFill>
                  <a:schemeClr val="bg2">
                    <a:lumMod val="50000"/>
                  </a:schemeClr>
                </a:solidFill>
                <a:latin typeface="Times New Roman" panose="02020603050405020304" pitchFamily="18" charset="0"/>
                <a:cs typeface="Times New Roman" panose="02020603050405020304" pitchFamily="18" charset="0"/>
              </a:rPr>
              <a:t> «як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афішу</a:t>
            </a:r>
            <a:r>
              <a:rPr lang="ru-RU" sz="1800" dirty="0">
                <a:solidFill>
                  <a:schemeClr val="bg2">
                    <a:lumMod val="50000"/>
                  </a:schemeClr>
                </a:solidFill>
                <a:latin typeface="Times New Roman" panose="02020603050405020304" pitchFamily="18" charset="0"/>
                <a:cs typeface="Times New Roman" panose="02020603050405020304" pitchFamily="18" charset="0"/>
              </a:rPr>
              <a:t> коза», а без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відповідного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музичного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чи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художнього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виховання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людина</a:t>
            </a:r>
            <a:r>
              <a:rPr lang="ru-RU" sz="1800" dirty="0">
                <a:solidFill>
                  <a:schemeClr val="bg2">
                    <a:lumMod val="50000"/>
                  </a:schemeClr>
                </a:solidFill>
                <a:latin typeface="Times New Roman" panose="02020603050405020304" pitchFamily="18" charset="0"/>
                <a:cs typeface="Times New Roman" panose="02020603050405020304" pitchFamily="18" charset="0"/>
              </a:rPr>
              <a:t> не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зможе</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прийняти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класичну</a:t>
            </a:r>
            <a:r>
              <a:rPr lang="ru-RU" sz="1800" dirty="0">
                <a:solidFill>
                  <a:schemeClr val="bg2">
                    <a:lumMod val="50000"/>
                  </a:schemeClr>
                </a:solidFill>
                <a:latin typeface="Times New Roman" panose="02020603050405020304" pitchFamily="18" charset="0"/>
                <a:cs typeface="Times New Roman" panose="02020603050405020304" pitchFamily="18" charset="0"/>
              </a:rPr>
              <a:t> оперу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чи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зрозуміти</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чому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геніальність</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картини</a:t>
            </a:r>
            <a:r>
              <a:rPr lang="ru-RU" sz="1800" dirty="0">
                <a:solidFill>
                  <a:schemeClr val="bg2">
                    <a:lumMod val="50000"/>
                  </a:schemeClr>
                </a:solidFill>
                <a:latin typeface="Times New Roman" panose="02020603050405020304" pitchFamily="18" charset="0"/>
                <a:cs typeface="Times New Roman" panose="02020603050405020304" pitchFamily="18" charset="0"/>
              </a:rPr>
              <a:t> великого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майстра</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Отже</a:t>
            </a:r>
            <a:r>
              <a:rPr lang="ru-RU" sz="1800" dirty="0">
                <a:solidFill>
                  <a:schemeClr val="bg2">
                    <a:lumMod val="50000"/>
                  </a:schemeClr>
                </a:solidFill>
                <a:latin typeface="Times New Roman" panose="02020603050405020304" pitchFamily="18" charset="0"/>
                <a:cs typeface="Times New Roman" panose="02020603050405020304" pitchFamily="18" charset="0"/>
              </a:rPr>
              <a:t>, ноосфера є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притулок</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будинок</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буття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матеріалізованого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духу, а й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разі</a:t>
            </a:r>
            <a:r>
              <a:rPr lang="ru-RU" sz="1800" dirty="0">
                <a:solidFill>
                  <a:schemeClr val="bg2">
                    <a:lumMod val="50000"/>
                  </a:schemeClr>
                </a:solidFill>
                <a:latin typeface="Times New Roman" panose="02020603050405020304" pitchFamily="18" charset="0"/>
                <a:cs typeface="Times New Roman" panose="02020603050405020304" pitchFamily="18" charset="0"/>
              </a:rPr>
              <a:t> вона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залишається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породженням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1800" dirty="0">
                <a:solidFill>
                  <a:schemeClr val="bg2">
                    <a:lumMod val="50000"/>
                  </a:schemeClr>
                </a:solidFill>
                <a:latin typeface="Times New Roman" panose="02020603050405020304" pitchFamily="18" charset="0"/>
                <a:cs typeface="Times New Roman" panose="02020603050405020304" pitchFamily="18" charset="0"/>
              </a:rPr>
              <a:t>, вона є продукт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біолого-психологічних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які</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людському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організмі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Однак</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сьогодні</a:t>
            </a:r>
            <a:r>
              <a:rPr lang="ru-RU" sz="1800" dirty="0">
                <a:solidFill>
                  <a:schemeClr val="bg2">
                    <a:lumMod val="50000"/>
                  </a:schemeClr>
                </a:solidFill>
                <a:latin typeface="Times New Roman" panose="02020603050405020304" pitchFamily="18" charset="0"/>
                <a:cs typeface="Times New Roman" panose="02020603050405020304" pitchFamily="18" charset="0"/>
              </a:rPr>
              <a:t> наука не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може</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дати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відповіді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який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механізм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перебігу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духовних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мозку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Дослідження</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цьому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напрямі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ведуться</a:t>
            </a:r>
            <a:r>
              <a:rPr lang="ru-RU" sz="1800"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71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86350" y="155845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ru" sz="2400" dirty="0">
                <a:solidFill>
                  <a:srgbClr val="000000"/>
                </a:solidFill>
                <a:latin typeface="Times New Roman"/>
                <a:ea typeface="Times New Roman"/>
                <a:cs typeface="Times New Roman"/>
                <a:sym typeface="Times New Roman"/>
              </a:rPr>
              <a:t>1. Періодизація розвитку науки про глобальний світ</a:t>
            </a:r>
            <a:endParaRPr sz="3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7365" y="308472"/>
            <a:ext cx="4045200" cy="4835028"/>
          </a:xfrm>
        </p:spPr>
        <p:txBody>
          <a:bodyPr>
            <a:normAutofit fontScale="70000" lnSpcReduction="20000"/>
          </a:bodyPr>
          <a:lstStyle/>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Вчення</a:t>
            </a:r>
            <a:r>
              <a:rPr lang="ru-RU" sz="2300" dirty="0">
                <a:solidFill>
                  <a:schemeClr val="bg2">
                    <a:lumMod val="50000"/>
                  </a:schemeClr>
                </a:solidFill>
                <a:latin typeface="Times New Roman" panose="02020603050405020304" pitchFamily="18" charset="0"/>
                <a:cs typeface="Times New Roman" panose="02020603050405020304" pitchFamily="18" charset="0"/>
              </a:rPr>
              <a:t> про ноосферу </a:t>
            </a:r>
            <a:r>
              <a:rPr lang="ru-RU" sz="2300" dirty="0" err="1">
                <a:solidFill>
                  <a:schemeClr val="bg2">
                    <a:lumMod val="50000"/>
                  </a:schemeClr>
                </a:solidFill>
                <a:latin typeface="Times New Roman" panose="02020603050405020304" pitchFamily="18" charset="0"/>
                <a:cs typeface="Times New Roman" panose="02020603050405020304" pitchFamily="18" charset="0"/>
              </a:rPr>
              <a:t>дає</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методологічний</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підхід</a:t>
            </a:r>
            <a:r>
              <a:rPr lang="ru-RU" sz="2300" dirty="0">
                <a:solidFill>
                  <a:schemeClr val="bg2">
                    <a:lumMod val="50000"/>
                  </a:schemeClr>
                </a:solidFill>
                <a:latin typeface="Times New Roman" panose="02020603050405020304" pitchFamily="18" charset="0"/>
                <a:cs typeface="Times New Roman" panose="02020603050405020304" pitchFamily="18" charset="0"/>
              </a:rPr>
              <a:t> до </a:t>
            </a:r>
            <a:r>
              <a:rPr lang="ru-RU" sz="2300" dirty="0" err="1">
                <a:solidFill>
                  <a:schemeClr val="bg2">
                    <a:lumMod val="50000"/>
                  </a:schemeClr>
                </a:solidFill>
                <a:latin typeface="Times New Roman" panose="02020603050405020304" pitchFamily="18" charset="0"/>
                <a:cs typeface="Times New Roman" panose="02020603050405020304" pitchFamily="18" charset="0"/>
              </a:rPr>
              <a:t>оцінки</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процесу</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глобалізації</a:t>
            </a:r>
            <a:r>
              <a:rPr lang="ru-RU" sz="2300" dirty="0">
                <a:solidFill>
                  <a:schemeClr val="bg2">
                    <a:lumMod val="50000"/>
                  </a:schemeClr>
                </a:solidFill>
                <a:latin typeface="Times New Roman" panose="02020603050405020304" pitchFamily="18" charset="0"/>
                <a:cs typeface="Times New Roman" panose="02020603050405020304" pitchFamily="18" charset="0"/>
              </a:rPr>
              <a:t> та</a:t>
            </a: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визначення</a:t>
            </a:r>
            <a:r>
              <a:rPr lang="ru-RU" sz="2300" dirty="0">
                <a:solidFill>
                  <a:schemeClr val="bg2">
                    <a:lumMod val="50000"/>
                  </a:schemeClr>
                </a:solidFill>
                <a:latin typeface="Times New Roman" panose="02020603050405020304" pitchFamily="18" charset="0"/>
                <a:cs typeface="Times New Roman" panose="02020603050405020304" pitchFamily="18" charset="0"/>
              </a:rPr>
              <a:t> перспектив </a:t>
            </a:r>
            <a:r>
              <a:rPr lang="ru-RU" sz="2300" dirty="0" err="1">
                <a:solidFill>
                  <a:schemeClr val="bg2">
                    <a:lumMod val="50000"/>
                  </a:schemeClr>
                </a:solidFill>
                <a:latin typeface="Times New Roman" panose="02020603050405020304" pitchFamily="18" charset="0"/>
                <a:cs typeface="Times New Roman" panose="02020603050405020304" pitchFamily="18" charset="0"/>
              </a:rPr>
              <a:t>розвитку</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людства</a:t>
            </a:r>
            <a:r>
              <a:rPr lang="ru-RU" sz="2300" dirty="0">
                <a:solidFill>
                  <a:schemeClr val="bg2">
                    <a:lumMod val="50000"/>
                  </a:schemeClr>
                </a:solidFill>
                <a:latin typeface="Times New Roman" panose="02020603050405020304" pitchFamily="18" charset="0"/>
                <a:cs typeface="Times New Roman" panose="02020603050405020304" pitchFamily="18" charset="0"/>
              </a:rPr>
              <a:t>.</a:t>
            </a:r>
          </a:p>
          <a:p>
            <a:pPr algn="just"/>
            <a:r>
              <a:rPr lang="ru-RU" sz="2300" dirty="0">
                <a:solidFill>
                  <a:schemeClr val="bg2">
                    <a:lumMod val="50000"/>
                  </a:schemeClr>
                </a:solidFill>
                <a:latin typeface="Times New Roman" panose="02020603050405020304" pitchFamily="18" charset="0"/>
                <a:cs typeface="Times New Roman" panose="02020603050405020304" pitchFamily="18" charset="0"/>
              </a:rPr>
              <a:t>Ось </a:t>
            </a:r>
            <a:r>
              <a:rPr lang="ru-RU" sz="2300" dirty="0" err="1">
                <a:solidFill>
                  <a:schemeClr val="bg2">
                    <a:lumMod val="50000"/>
                  </a:schemeClr>
                </a:solidFill>
                <a:latin typeface="Times New Roman" panose="02020603050405020304" pitchFamily="18" charset="0"/>
                <a:cs typeface="Times New Roman" panose="02020603050405020304" pitchFamily="18" charset="0"/>
              </a:rPr>
              <a:t>висновок</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Вернадського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Історичний</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процес</a:t>
            </a:r>
            <a:r>
              <a:rPr lang="ru-RU" sz="2300" dirty="0">
                <a:solidFill>
                  <a:schemeClr val="bg2">
                    <a:lumMod val="50000"/>
                  </a:schemeClr>
                </a:solidFill>
                <a:latin typeface="Times New Roman" panose="02020603050405020304" pitchFamily="18" charset="0"/>
                <a:cs typeface="Times New Roman" panose="02020603050405020304" pitchFamily="18" charset="0"/>
              </a:rPr>
              <a:t> на наших очах </a:t>
            </a:r>
            <a:r>
              <a:rPr lang="ru-RU" sz="2300" dirty="0" err="1">
                <a:solidFill>
                  <a:schemeClr val="bg2">
                    <a:lumMod val="50000"/>
                  </a:schemeClr>
                </a:solidFill>
                <a:latin typeface="Times New Roman" panose="02020603050405020304" pitchFamily="18" charset="0"/>
                <a:cs typeface="Times New Roman" panose="02020603050405020304" pitchFamily="18" charset="0"/>
              </a:rPr>
              <a:t>докорінно</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змінюється</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Вперше</a:t>
            </a:r>
            <a:r>
              <a:rPr lang="ru-RU" sz="2300" dirty="0">
                <a:solidFill>
                  <a:schemeClr val="bg2">
                    <a:lumMod val="50000"/>
                  </a:schemeClr>
                </a:solidFill>
                <a:latin typeface="Times New Roman" panose="02020603050405020304" pitchFamily="18" charset="0"/>
                <a:cs typeface="Times New Roman" panose="02020603050405020304" pitchFamily="18" charset="0"/>
              </a:rPr>
              <a:t> в </a:t>
            </a:r>
            <a:r>
              <a:rPr lang="ru-RU" sz="2300" dirty="0" err="1">
                <a:solidFill>
                  <a:schemeClr val="bg2">
                    <a:lumMod val="50000"/>
                  </a:schemeClr>
                </a:solidFill>
                <a:latin typeface="Times New Roman" panose="02020603050405020304" pitchFamily="18" charset="0"/>
                <a:cs typeface="Times New Roman" panose="02020603050405020304" pitchFamily="18" charset="0"/>
              </a:rPr>
              <a:t>історії</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людства</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інтереси</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народних</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мас</a:t>
            </a:r>
            <a:r>
              <a:rPr lang="ru-RU" sz="2300" dirty="0">
                <a:solidFill>
                  <a:schemeClr val="bg2">
                    <a:lumMod val="50000"/>
                  </a:schemeClr>
                </a:solidFill>
                <a:latin typeface="Times New Roman" panose="02020603050405020304" pitchFamily="18" charset="0"/>
                <a:cs typeface="Times New Roman" panose="02020603050405020304" pitchFamily="18" charset="0"/>
              </a:rPr>
              <a:t> – </a:t>
            </a:r>
            <a:r>
              <a:rPr lang="ru-RU" sz="23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2300" dirty="0">
                <a:solidFill>
                  <a:schemeClr val="bg2">
                    <a:lumMod val="50000"/>
                  </a:schemeClr>
                </a:solidFill>
                <a:latin typeface="Times New Roman" panose="02020603050405020304" pitchFamily="18" charset="0"/>
                <a:cs typeface="Times New Roman" panose="02020603050405020304" pitchFamily="18" charset="0"/>
              </a:rPr>
              <a:t> і кожного – і</a:t>
            </a: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вільної</a:t>
            </a:r>
            <a:r>
              <a:rPr lang="ru-RU" sz="2300" dirty="0">
                <a:solidFill>
                  <a:schemeClr val="bg2">
                    <a:lumMod val="50000"/>
                  </a:schemeClr>
                </a:solidFill>
                <a:latin typeface="Times New Roman" panose="02020603050405020304" pitchFamily="18" charset="0"/>
                <a:cs typeface="Times New Roman" panose="02020603050405020304" pitchFamily="18" charset="0"/>
              </a:rPr>
              <a:t> думки </a:t>
            </a:r>
            <a:r>
              <a:rPr lang="ru-RU" sz="2300" dirty="0" err="1">
                <a:solidFill>
                  <a:schemeClr val="bg2">
                    <a:lumMod val="50000"/>
                  </a:schemeClr>
                </a:solidFill>
                <a:latin typeface="Times New Roman" panose="02020603050405020304" pitchFamily="18" charset="0"/>
                <a:cs typeface="Times New Roman" panose="02020603050405020304" pitchFamily="18" charset="0"/>
              </a:rPr>
              <a:t>особистості</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визначають</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людства</a:t>
            </a:r>
            <a:r>
              <a:rPr lang="ru-RU" sz="2300" dirty="0">
                <a:solidFill>
                  <a:schemeClr val="bg2">
                    <a:lumMod val="50000"/>
                  </a:schemeClr>
                </a:solidFill>
                <a:latin typeface="Times New Roman" panose="02020603050405020304" pitchFamily="18" charset="0"/>
                <a:cs typeface="Times New Roman" panose="02020603050405020304" pitchFamily="18" charset="0"/>
              </a:rPr>
              <a:t>, є </a:t>
            </a:r>
            <a:r>
              <a:rPr lang="ru-RU" sz="2300" dirty="0" err="1">
                <a:solidFill>
                  <a:schemeClr val="bg2">
                    <a:lumMod val="50000"/>
                  </a:schemeClr>
                </a:solidFill>
                <a:latin typeface="Times New Roman" panose="02020603050405020304" pitchFamily="18" charset="0"/>
                <a:cs typeface="Times New Roman" panose="02020603050405020304" pitchFamily="18" charset="0"/>
              </a:rPr>
              <a:t>мірилом</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його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уявлень</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a:solidFill>
                  <a:schemeClr val="bg2">
                    <a:lumMod val="50000"/>
                  </a:schemeClr>
                </a:solidFill>
                <a:latin typeface="Times New Roman" panose="02020603050405020304" pitchFamily="18" charset="0"/>
                <a:cs typeface="Times New Roman" panose="02020603050405020304" pitchFamily="18" charset="0"/>
              </a:rPr>
              <a:t>про </a:t>
            </a:r>
            <a:r>
              <a:rPr lang="ru-RU" sz="2300" dirty="0" err="1">
                <a:solidFill>
                  <a:schemeClr val="bg2">
                    <a:lumMod val="50000"/>
                  </a:schemeClr>
                </a:solidFill>
                <a:latin typeface="Times New Roman" panose="02020603050405020304" pitchFamily="18" charset="0"/>
                <a:cs typeface="Times New Roman" panose="02020603050405020304" pitchFamily="18" charset="0"/>
              </a:rPr>
              <a:t>справедливість</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Людство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взяте</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загалом</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стає</a:t>
            </a:r>
            <a:r>
              <a:rPr lang="ru-RU" sz="2300" dirty="0">
                <a:solidFill>
                  <a:schemeClr val="bg2">
                    <a:lumMod val="50000"/>
                  </a:schemeClr>
                </a:solidFill>
                <a:latin typeface="Times New Roman" panose="02020603050405020304" pitchFamily="18" charset="0"/>
                <a:cs typeface="Times New Roman" panose="02020603050405020304" pitchFamily="18" charset="0"/>
              </a:rPr>
              <a:t> потужною </a:t>
            </a:r>
            <a:r>
              <a:rPr lang="ru-RU" sz="2300" dirty="0" err="1">
                <a:solidFill>
                  <a:schemeClr val="bg2">
                    <a:lumMod val="50000"/>
                  </a:schemeClr>
                </a:solidFill>
                <a:latin typeface="Times New Roman" panose="02020603050405020304" pitchFamily="18" charset="0"/>
                <a:cs typeface="Times New Roman" panose="02020603050405020304" pitchFamily="18" charset="0"/>
              </a:rPr>
              <a:t>геологічною</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a:solidFill>
                  <a:schemeClr val="bg2">
                    <a:lumMod val="50000"/>
                  </a:schemeClr>
                </a:solidFill>
                <a:latin typeface="Times New Roman" panose="02020603050405020304" pitchFamily="18" charset="0"/>
                <a:cs typeface="Times New Roman" panose="02020603050405020304" pitchFamily="18" charset="0"/>
              </a:rPr>
              <a:t>силою. І перед ним, перед </a:t>
            </a:r>
            <a:r>
              <a:rPr lang="ru-RU" sz="2300" dirty="0" err="1">
                <a:solidFill>
                  <a:schemeClr val="bg2">
                    <a:lumMod val="50000"/>
                  </a:schemeClr>
                </a:solidFill>
                <a:latin typeface="Times New Roman" panose="02020603050405020304" pitchFamily="18" charset="0"/>
                <a:cs typeface="Times New Roman" panose="02020603050405020304" pitchFamily="18" charset="0"/>
              </a:rPr>
              <a:t>його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думкою</a:t>
            </a:r>
            <a:r>
              <a:rPr lang="ru-RU" sz="2300" dirty="0">
                <a:solidFill>
                  <a:schemeClr val="bg2">
                    <a:lumMod val="50000"/>
                  </a:schemeClr>
                </a:solidFill>
                <a:latin typeface="Times New Roman" panose="02020603050405020304" pitchFamily="18" charset="0"/>
                <a:cs typeface="Times New Roman" panose="02020603050405020304" pitchFamily="18" charset="0"/>
              </a:rPr>
              <a:t> і</a:t>
            </a: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працею</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постає</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питання</a:t>
            </a:r>
            <a:r>
              <a:rPr lang="ru-RU" sz="2300" dirty="0">
                <a:solidFill>
                  <a:schemeClr val="bg2">
                    <a:lumMod val="50000"/>
                  </a:schemeClr>
                </a:solidFill>
                <a:latin typeface="Times New Roman" panose="02020603050405020304" pitchFamily="18" charset="0"/>
                <a:cs typeface="Times New Roman" panose="02020603050405020304" pitchFamily="18" charset="0"/>
              </a:rPr>
              <a:t> про </a:t>
            </a:r>
            <a:r>
              <a:rPr lang="ru-RU" sz="2300" dirty="0" err="1">
                <a:solidFill>
                  <a:schemeClr val="bg2">
                    <a:lumMod val="50000"/>
                  </a:schemeClr>
                </a:solidFill>
                <a:latin typeface="Times New Roman" panose="02020603050405020304" pitchFamily="18" charset="0"/>
                <a:cs typeface="Times New Roman" panose="02020603050405020304" pitchFamily="18" charset="0"/>
              </a:rPr>
              <a:t>перебудову</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2300" dirty="0">
                <a:solidFill>
                  <a:schemeClr val="bg2">
                    <a:lumMod val="50000"/>
                  </a:schemeClr>
                </a:solidFill>
                <a:latin typeface="Times New Roman" panose="02020603050405020304" pitchFamily="18" charset="0"/>
                <a:cs typeface="Times New Roman" panose="02020603050405020304" pitchFamily="18" charset="0"/>
              </a:rPr>
              <a:t> на </a:t>
            </a:r>
            <a:r>
              <a:rPr lang="ru-RU" sz="2300" dirty="0" err="1">
                <a:solidFill>
                  <a:schemeClr val="bg2">
                    <a:lumMod val="50000"/>
                  </a:schemeClr>
                </a:solidFill>
                <a:latin typeface="Times New Roman" panose="02020603050405020304" pitchFamily="18" charset="0"/>
                <a:cs typeface="Times New Roman" panose="02020603050405020304" pitchFamily="18" charset="0"/>
              </a:rPr>
              <a:t>користь</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вільно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мислячої</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sz="2300" dirty="0">
                <a:solidFill>
                  <a:schemeClr val="bg2">
                    <a:lumMod val="50000"/>
                  </a:schemeClr>
                </a:solidFill>
                <a:latin typeface="Times New Roman" panose="02020603050405020304" pitchFamily="18" charset="0"/>
                <a:cs typeface="Times New Roman" panose="02020603050405020304" pitchFamily="18" charset="0"/>
              </a:rPr>
              <a:t> як </a:t>
            </a:r>
            <a:r>
              <a:rPr lang="ru-RU" sz="2300" dirty="0" err="1">
                <a:solidFill>
                  <a:schemeClr val="bg2">
                    <a:lumMod val="50000"/>
                  </a:schemeClr>
                </a:solidFill>
                <a:latin typeface="Times New Roman" panose="02020603050405020304" pitchFamily="18" charset="0"/>
                <a:cs typeface="Times New Roman" panose="02020603050405020304" pitchFamily="18" charset="0"/>
              </a:rPr>
              <a:t>єдиного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цілого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Це</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новий</a:t>
            </a:r>
            <a:r>
              <a:rPr lang="ru-RU" sz="2300" dirty="0">
                <a:solidFill>
                  <a:schemeClr val="bg2">
                    <a:lumMod val="50000"/>
                  </a:schemeClr>
                </a:solidFill>
                <a:latin typeface="Times New Roman" panose="02020603050405020304" pitchFamily="18" charset="0"/>
                <a:cs typeface="Times New Roman" panose="02020603050405020304" pitchFamily="18" charset="0"/>
              </a:rPr>
              <a:t> стан</a:t>
            </a: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2300" dirty="0">
                <a:solidFill>
                  <a:schemeClr val="bg2">
                    <a:lumMod val="50000"/>
                  </a:schemeClr>
                </a:solidFill>
                <a:latin typeface="Times New Roman" panose="02020603050405020304" pitchFamily="18" charset="0"/>
                <a:cs typeface="Times New Roman" panose="02020603050405020304" pitchFamily="18" charset="0"/>
              </a:rPr>
              <a:t>, до </a:t>
            </a:r>
            <a:r>
              <a:rPr lang="ru-RU" sz="2300" dirty="0" err="1">
                <a:solidFill>
                  <a:schemeClr val="bg2">
                    <a:lumMod val="50000"/>
                  </a:schemeClr>
                </a:solidFill>
                <a:latin typeface="Times New Roman" panose="02020603050405020304" pitchFamily="18" charset="0"/>
                <a:cs typeface="Times New Roman" panose="02020603050405020304" pitchFamily="18" charset="0"/>
              </a:rPr>
              <a:t>якого</a:t>
            </a:r>
            <a:r>
              <a:rPr lang="ru-RU" sz="2300" dirty="0">
                <a:solidFill>
                  <a:schemeClr val="bg2">
                    <a:lumMod val="50000"/>
                  </a:schemeClr>
                </a:solidFill>
                <a:latin typeface="Times New Roman" panose="02020603050405020304" pitchFamily="18" charset="0"/>
                <a:cs typeface="Times New Roman" panose="02020603050405020304" pitchFamily="18" charset="0"/>
              </a:rPr>
              <a:t> ми, не </a:t>
            </a:r>
            <a:r>
              <a:rPr lang="ru-RU" sz="2300" dirty="0" err="1">
                <a:solidFill>
                  <a:schemeClr val="bg2">
                    <a:lumMod val="50000"/>
                  </a:schemeClr>
                </a:solidFill>
                <a:latin typeface="Times New Roman" panose="02020603050405020304" pitchFamily="18" charset="0"/>
                <a:cs typeface="Times New Roman" panose="02020603050405020304" pitchFamily="18" charset="0"/>
              </a:rPr>
              <a:t>помічаючи</a:t>
            </a:r>
            <a:endParaRPr lang="ru-RU" sz="23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ru-RU" sz="2300" dirty="0" err="1">
                <a:solidFill>
                  <a:schemeClr val="bg2">
                    <a:lumMod val="50000"/>
                  </a:schemeClr>
                </a:solidFill>
                <a:latin typeface="Times New Roman" panose="02020603050405020304" pitchFamily="18" charset="0"/>
                <a:cs typeface="Times New Roman" panose="02020603050405020304" pitchFamily="18" charset="0"/>
              </a:rPr>
              <a:t>цього</a:t>
            </a:r>
            <a:r>
              <a:rPr lang="ru-RU" sz="2300" dirty="0">
                <a:solidFill>
                  <a:schemeClr val="bg2">
                    <a:lumMod val="50000"/>
                  </a:schemeClr>
                </a:solidFill>
                <a:latin typeface="Times New Roman" panose="02020603050405020304" pitchFamily="18" charset="0"/>
                <a:cs typeface="Times New Roman" panose="02020603050405020304" pitchFamily="18" charset="0"/>
              </a:rPr>
              <a:t>, </a:t>
            </a:r>
            <a:r>
              <a:rPr lang="ru-RU" sz="2300" dirty="0" err="1">
                <a:solidFill>
                  <a:schemeClr val="bg2">
                    <a:lumMod val="50000"/>
                  </a:schemeClr>
                </a:solidFill>
                <a:latin typeface="Times New Roman" panose="02020603050405020304" pitchFamily="18" charset="0"/>
                <a:cs typeface="Times New Roman" panose="02020603050405020304" pitchFamily="18" charset="0"/>
              </a:rPr>
              <a:t>наближаємося</a:t>
            </a:r>
            <a:r>
              <a:rPr lang="ru-RU" sz="2300" dirty="0">
                <a:solidFill>
                  <a:schemeClr val="bg2">
                    <a:lumMod val="50000"/>
                  </a:schemeClr>
                </a:solidFill>
                <a:latin typeface="Times New Roman" panose="02020603050405020304" pitchFamily="18" charset="0"/>
                <a:cs typeface="Times New Roman" panose="02020603050405020304" pitchFamily="18" charset="0"/>
              </a:rPr>
              <a:t>, і є «ноосфера».</a:t>
            </a:r>
          </a:p>
          <a:p>
            <a:pPr algn="l"/>
            <a:endParaRPr lang="ru-RU" dirty="0"/>
          </a:p>
        </p:txBody>
      </p:sp>
      <p:pic>
        <p:nvPicPr>
          <p:cNvPr id="5" name="Рисунок 4"/>
          <p:cNvPicPr>
            <a:picLocks noChangeAspect="1"/>
          </p:cNvPicPr>
          <p:nvPr/>
        </p:nvPicPr>
        <p:blipFill>
          <a:blip r:embed="rId2"/>
          <a:stretch>
            <a:fillRect/>
          </a:stretch>
        </p:blipFill>
        <p:spPr>
          <a:xfrm>
            <a:off x="4605050" y="1244906"/>
            <a:ext cx="4559679" cy="2566930"/>
          </a:xfrm>
          <a:prstGeom prst="rect">
            <a:avLst/>
          </a:prstGeom>
        </p:spPr>
      </p:pic>
    </p:spTree>
    <p:extLst>
      <p:ext uri="{BB962C8B-B14F-4D97-AF65-F5344CB8AC3E}">
        <p14:creationId xmlns:p14="http://schemas.microsoft.com/office/powerpoint/2010/main" val="37024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r>
              <a:rPr lang="ru-RU" sz="2400" dirty="0" err="1">
                <a:solidFill>
                  <a:schemeClr val="bg2">
                    <a:lumMod val="50000"/>
                  </a:schemeClr>
                </a:solidFill>
                <a:latin typeface="Times New Roman" panose="02020603050405020304" pitchFamily="18" charset="0"/>
                <a:cs typeface="Times New Roman" panose="02020603050405020304" pitchFamily="18" charset="0"/>
              </a:rPr>
              <a:t>Вчення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невіддільність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ноосфери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від</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попереджає</a:t>
            </a:r>
            <a:r>
              <a:rPr lang="ru-RU" sz="2400" dirty="0">
                <a:solidFill>
                  <a:schemeClr val="bg2">
                    <a:lumMod val="50000"/>
                  </a:schemeClr>
                </a:solidFill>
                <a:latin typeface="Times New Roman" panose="02020603050405020304" pitchFamily="18" charset="0"/>
                <a:cs typeface="Times New Roman" panose="02020603050405020304" pitchFamily="18" charset="0"/>
              </a:rPr>
              <a:t> нас про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згубні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наслідки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їхнього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протиставлення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руйнування</a:t>
            </a:r>
            <a:r>
              <a:rPr lang="ru-RU" sz="2400" dirty="0">
                <a:solidFill>
                  <a:schemeClr val="bg2">
                    <a:lumMod val="50000"/>
                  </a:schemeClr>
                </a:solidFill>
                <a:latin typeface="Times New Roman" panose="02020603050405020304" pitchFamily="18" charset="0"/>
                <a:cs typeface="Times New Roman" panose="02020603050405020304" pitchFamily="18" charset="0"/>
              </a:rPr>
              <a:t> духовного початку </a:t>
            </a:r>
            <a:r>
              <a:rPr lang="ru-RU" sz="2400" dirty="0" err="1">
                <a:solidFill>
                  <a:schemeClr val="bg2">
                    <a:lumMod val="50000"/>
                  </a:schemeClr>
                </a:solidFill>
                <a:latin typeface="Times New Roman" panose="02020603050405020304" pitchFamily="18" charset="0"/>
                <a:cs typeface="Times New Roman" panose="02020603050405020304" pitchFamily="18" charset="0"/>
              </a:rPr>
              <a:t>людської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спільноти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абсолютизація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ринкової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користі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призведуть</a:t>
            </a:r>
            <a:r>
              <a:rPr lang="ru-RU" sz="2400" dirty="0">
                <a:solidFill>
                  <a:schemeClr val="bg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порушення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біологічної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рівноваги</a:t>
            </a:r>
            <a:r>
              <a:rPr lang="ru-RU" sz="2400" dirty="0">
                <a:solidFill>
                  <a:schemeClr val="bg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планеті</a:t>
            </a:r>
            <a:r>
              <a:rPr lang="ru-RU" sz="2400"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8650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165253"/>
            <a:ext cx="8520600" cy="987172"/>
          </a:xfrm>
        </p:spPr>
        <p:txBody>
          <a:bodyPr>
            <a:normAutofit/>
          </a:bodyPr>
          <a:lstStyle/>
          <a:p>
            <a:pPr algn="ctr"/>
            <a:r>
              <a:rPr lang="ru-RU" sz="2400" dirty="0" err="1">
                <a:solidFill>
                  <a:schemeClr val="bg2">
                    <a:lumMod val="50000"/>
                  </a:schemeClr>
                </a:solidFill>
                <a:latin typeface="Times New Roman" panose="02020603050405020304" pitchFamily="18" charset="0"/>
                <a:cs typeface="Times New Roman" panose="02020603050405020304" pitchFamily="18" charset="0"/>
              </a:rPr>
              <a:t>Акцентуємо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увагу</a:t>
            </a:r>
            <a:r>
              <a:rPr lang="ru-RU" sz="2400" dirty="0">
                <a:solidFill>
                  <a:schemeClr val="bg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основних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положеннях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вчення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про ноосферу:</a:t>
            </a:r>
          </a:p>
        </p:txBody>
      </p:sp>
      <p:graphicFrame>
        <p:nvGraphicFramePr>
          <p:cNvPr id="4" name="Таблица 3"/>
          <p:cNvGraphicFramePr>
            <a:graphicFrameLocks noGrp="1"/>
          </p:cNvGraphicFramePr>
          <p:nvPr>
            <p:extLst>
              <p:ext uri="{D42A27DB-BD31-4B8C-83A1-F6EECF244321}">
                <p14:modId xmlns:p14="http://schemas.microsoft.com/office/powerpoint/2010/main" val="1477060547"/>
              </p:ext>
            </p:extLst>
          </p:nvPr>
        </p:nvGraphicFramePr>
        <p:xfrm>
          <a:off x="859316" y="1266940"/>
          <a:ext cx="7370284" cy="3704018"/>
        </p:xfrm>
        <a:graphic>
          <a:graphicData uri="http://schemas.openxmlformats.org/drawingml/2006/table">
            <a:tbl>
              <a:tblPr firstRow="1" bandRow="1">
                <a:tableStyleId>{7A01A87D-FD87-4CD0-B260-6D20F9701208}</a:tableStyleId>
              </a:tblPr>
              <a:tblGrid>
                <a:gridCol w="7370284">
                  <a:extLst>
                    <a:ext uri="{9D8B030D-6E8A-4147-A177-3AD203B41FA5}">
                      <a16:colId xmlns:a16="http://schemas.microsoft.com/office/drawing/2014/main" val="1850873769"/>
                    </a:ext>
                  </a:extLst>
                </a:gridCol>
              </a:tblGrid>
              <a:tr h="658660">
                <a:tc>
                  <a:txBody>
                    <a:bodyPr/>
                    <a:lstStyle/>
                    <a:p>
                      <a:r>
                        <a:rPr lang="ru-RU" sz="1800" dirty="0">
                          <a:solidFill>
                            <a:schemeClr val="bg2">
                              <a:lumMod val="50000"/>
                            </a:schemeClr>
                          </a:solidFill>
                          <a:latin typeface="Times New Roman" panose="02020603050405020304" pitchFamily="18" charset="0"/>
                          <a:cs typeface="Times New Roman" panose="02020603050405020304" pitchFamily="18" charset="0"/>
                        </a:rPr>
                        <a:t>- ноосфера - </a:t>
                      </a:r>
                      <a:r>
                        <a:rPr lang="ru-RU" sz="1800" dirty="0" err="1">
                          <a:solidFill>
                            <a:schemeClr val="bg2">
                              <a:lumMod val="50000"/>
                            </a:schemeClr>
                          </a:solidFill>
                          <a:latin typeface="Times New Roman" panose="02020603050405020304" pitchFamily="18" charset="0"/>
                          <a:cs typeface="Times New Roman" panose="02020603050405020304" pitchFamily="18" charset="0"/>
                        </a:rPr>
                        <a:t>це</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найвища</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стадія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пов'язана</a:t>
                      </a:r>
                      <a:r>
                        <a:rPr lang="ru-RU" sz="1800" dirty="0">
                          <a:solidFill>
                            <a:schemeClr val="bg2">
                              <a:lumMod val="50000"/>
                            </a:schemeClr>
                          </a:solidFill>
                          <a:latin typeface="Times New Roman" panose="02020603050405020304" pitchFamily="18" charset="0"/>
                          <a:cs typeface="Times New Roman" panose="02020603050405020304" pitchFamily="18" charset="0"/>
                        </a:rPr>
                        <a:t> з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виникненням</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розвитком</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ній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людства</a:t>
                      </a:r>
                      <a:r>
                        <a:rPr lang="ru-RU" sz="18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9019900"/>
                  </a:ext>
                </a:extLst>
              </a:tr>
              <a:tr h="658660">
                <a:tc>
                  <a:txBody>
                    <a:bodyPr/>
                    <a:lstStyle/>
                    <a:p>
                      <a:r>
                        <a:rPr lang="ru-RU" sz="1800" dirty="0">
                          <a:solidFill>
                            <a:schemeClr val="bg2">
                              <a:lumMod val="50000"/>
                            </a:schemeClr>
                          </a:solidFill>
                          <a:latin typeface="Times New Roman" panose="02020603050405020304" pitchFamily="18" charset="0"/>
                          <a:cs typeface="Times New Roman" panose="02020603050405020304" pitchFamily="18" charset="0"/>
                        </a:rPr>
                        <a:t>- через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пізнання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законів</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природи</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вдосконалення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техніки</a:t>
                      </a:r>
                      <a:r>
                        <a:rPr lang="ru-RU" sz="1800" dirty="0">
                          <a:solidFill>
                            <a:schemeClr val="bg2">
                              <a:lumMod val="50000"/>
                            </a:schemeClr>
                          </a:solidFill>
                          <a:latin typeface="Times New Roman" panose="02020603050405020304" pitchFamily="18" charset="0"/>
                          <a:cs typeface="Times New Roman" panose="02020603050405020304" pitchFamily="18" charset="0"/>
                        </a:rPr>
                        <a:t> сфера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розумної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стає</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величезною</a:t>
                      </a:r>
                      <a:r>
                        <a:rPr lang="ru-RU" sz="1800" dirty="0">
                          <a:solidFill>
                            <a:schemeClr val="bg2">
                              <a:lumMod val="50000"/>
                            </a:schemeClr>
                          </a:solidFill>
                          <a:latin typeface="Times New Roman" panose="02020603050405020304" pitchFamily="18" charset="0"/>
                          <a:cs typeface="Times New Roman" panose="02020603050405020304" pitchFamily="18" charset="0"/>
                        </a:rPr>
                        <a:t> силою, яку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можна</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порівняти</a:t>
                      </a:r>
                      <a:r>
                        <a:rPr lang="ru-RU" sz="1800" dirty="0">
                          <a:solidFill>
                            <a:schemeClr val="bg2">
                              <a:lumMod val="50000"/>
                            </a:schemeClr>
                          </a:solidFill>
                          <a:latin typeface="Times New Roman" panose="02020603050405020304" pitchFamily="18" charset="0"/>
                          <a:cs typeface="Times New Roman" panose="02020603050405020304" pitchFamily="18" charset="0"/>
                        </a:rPr>
                        <a:t> з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геологічною</a:t>
                      </a:r>
                      <a:r>
                        <a:rPr lang="ru-RU" sz="18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195410559"/>
                  </a:ext>
                </a:extLst>
              </a:tr>
              <a:tr h="929872">
                <a:tc>
                  <a:txBody>
                    <a:bodyPr/>
                    <a:lstStyle/>
                    <a:p>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людина</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починає</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здійснювати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визначальний</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вплив</a:t>
                      </a:r>
                      <a:r>
                        <a:rPr lang="ru-RU" sz="1800" dirty="0">
                          <a:solidFill>
                            <a:schemeClr val="bg2">
                              <a:lumMod val="50000"/>
                            </a:schemeClr>
                          </a:solidFill>
                          <a:latin typeface="Times New Roman" panose="02020603050405020304" pitchFamily="18" charset="0"/>
                          <a:cs typeface="Times New Roman" panose="02020603050405020304" pitchFamily="18" charset="0"/>
                        </a:rPr>
                        <a:t> на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перебіг</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сфері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Землі</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навколоземному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просторі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глибоко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змінюючи</a:t>
                      </a:r>
                      <a:r>
                        <a:rPr lang="ru-RU" sz="1800" dirty="0">
                          <a:solidFill>
                            <a:schemeClr val="bg2">
                              <a:lumMod val="50000"/>
                            </a:schemeClr>
                          </a:solidFill>
                          <a:latin typeface="Times New Roman" panose="02020603050405020304" pitchFamily="18" charset="0"/>
                          <a:cs typeface="Times New Roman" panose="02020603050405020304" pitchFamily="18" charset="0"/>
                        </a:rPr>
                        <a:t> Землю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своєю</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працею</a:t>
                      </a:r>
                      <a:r>
                        <a:rPr lang="ru-RU" sz="18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596468968"/>
                  </a:ext>
                </a:extLst>
              </a:tr>
              <a:tr h="1201086">
                <a:tc>
                  <a:txBody>
                    <a:bodyPr/>
                    <a:lstStyle/>
                    <a:p>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становлення</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розвиток</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людства</a:t>
                      </a:r>
                      <a:r>
                        <a:rPr lang="ru-RU" sz="1800" dirty="0">
                          <a:solidFill>
                            <a:schemeClr val="bg2">
                              <a:lumMod val="50000"/>
                            </a:schemeClr>
                          </a:solidFill>
                          <a:latin typeface="Times New Roman" panose="02020603050405020304" pitchFamily="18" charset="0"/>
                          <a:cs typeface="Times New Roman" panose="02020603050405020304" pitchFamily="18" charset="0"/>
                        </a:rPr>
                        <a:t> як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нової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сили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перетворює</a:t>
                      </a:r>
                      <a:r>
                        <a:rPr lang="ru-RU" sz="1800" dirty="0">
                          <a:solidFill>
                            <a:schemeClr val="bg2">
                              <a:lumMod val="50000"/>
                            </a:schemeClr>
                          </a:solidFill>
                          <a:latin typeface="Times New Roman" panose="02020603050405020304" pitchFamily="18" charset="0"/>
                          <a:cs typeface="Times New Roman" panose="02020603050405020304" pitchFamily="18" charset="0"/>
                        </a:rPr>
                        <a:t> природу,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виявилося</a:t>
                      </a:r>
                      <a:r>
                        <a:rPr lang="ru-RU" sz="1800" dirty="0">
                          <a:solidFill>
                            <a:schemeClr val="bg2">
                              <a:lumMod val="50000"/>
                            </a:schemeClr>
                          </a:solidFill>
                          <a:latin typeface="Times New Roman" panose="02020603050405020304" pitchFamily="18" charset="0"/>
                          <a:cs typeface="Times New Roman" panose="02020603050405020304" pitchFamily="18" charset="0"/>
                        </a:rPr>
                        <a:t>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виникненні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нових</a:t>
                      </a:r>
                      <a:r>
                        <a:rPr lang="ru-RU" sz="1800" dirty="0">
                          <a:solidFill>
                            <a:schemeClr val="bg2">
                              <a:lumMod val="50000"/>
                            </a:schemeClr>
                          </a:solidFill>
                          <a:latin typeface="Times New Roman" panose="02020603050405020304" pitchFamily="18" charset="0"/>
                          <a:cs typeface="Times New Roman" panose="02020603050405020304" pitchFamily="18" charset="0"/>
                        </a:rPr>
                        <a:t> форм </a:t>
                      </a:r>
                      <a:r>
                        <a:rPr lang="ru-RU" sz="1800" dirty="0" err="1">
                          <a:solidFill>
                            <a:schemeClr val="bg2">
                              <a:lumMod val="50000"/>
                            </a:schemeClr>
                          </a:solidFill>
                          <a:latin typeface="Times New Roman" panose="02020603050405020304" pitchFamily="18" charset="0"/>
                          <a:cs typeface="Times New Roman" panose="02020603050405020304" pitchFamily="18" charset="0"/>
                        </a:rPr>
                        <a:t>обміну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речовиною</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енергією</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між</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суспільством</a:t>
                      </a:r>
                      <a:r>
                        <a:rPr lang="ru-RU" sz="1800" dirty="0">
                          <a:solidFill>
                            <a:schemeClr val="bg2">
                              <a:lumMod val="50000"/>
                            </a:schemeClr>
                          </a:solidFill>
                          <a:latin typeface="Times New Roman" panose="02020603050405020304" pitchFamily="18" charset="0"/>
                          <a:cs typeface="Times New Roman" panose="02020603050405020304" pitchFamily="18" charset="0"/>
                        </a:rPr>
                        <a:t> і природою, у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всезростаючому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біогеохімічному</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впливі</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sz="1800" dirty="0">
                          <a:solidFill>
                            <a:schemeClr val="bg2">
                              <a:lumMod val="50000"/>
                            </a:schemeClr>
                          </a:solidFill>
                          <a:latin typeface="Times New Roman" panose="02020603050405020304" pitchFamily="18" charset="0"/>
                          <a:cs typeface="Times New Roman" panose="02020603050405020304" pitchFamily="18" charset="0"/>
                        </a:rPr>
                        <a:t> на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біосферу</a:t>
                      </a:r>
                      <a:r>
                        <a:rPr lang="ru-RU" sz="18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41498559"/>
                  </a:ext>
                </a:extLst>
              </a:tr>
            </a:tbl>
          </a:graphicData>
        </a:graphic>
      </p:graphicFrame>
    </p:spTree>
    <p:extLst>
      <p:ext uri="{BB962C8B-B14F-4D97-AF65-F5344CB8AC3E}">
        <p14:creationId xmlns:p14="http://schemas.microsoft.com/office/powerpoint/2010/main" val="205150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r>
              <a:rPr lang="ru-RU" sz="2800" dirty="0">
                <a:solidFill>
                  <a:schemeClr val="bg2">
                    <a:lumMod val="50000"/>
                  </a:schemeClr>
                </a:solidFill>
                <a:latin typeface="Times New Roman" panose="02020603050405020304" pitchFamily="18" charset="0"/>
                <a:cs typeface="Times New Roman" panose="02020603050405020304" pitchFamily="18" charset="0"/>
              </a:rPr>
              <a:t>Практика </a:t>
            </a:r>
            <a:r>
              <a:rPr lang="ru-RU" sz="2800" dirty="0" err="1">
                <a:solidFill>
                  <a:schemeClr val="bg2">
                    <a:lumMod val="50000"/>
                  </a:schemeClr>
                </a:solidFill>
                <a:latin typeface="Times New Roman" panose="02020603050405020304" pitchFamily="18" charset="0"/>
                <a:cs typeface="Times New Roman" panose="02020603050405020304" pitchFamily="18" charset="0"/>
              </a:rPr>
              <a:t>підтвердила</a:t>
            </a:r>
            <a:r>
              <a:rPr lang="ru-RU" sz="2800" dirty="0">
                <a:solidFill>
                  <a:schemeClr val="bg2">
                    <a:lumMod val="50000"/>
                  </a:schemeClr>
                </a:solidFill>
                <a:latin typeface="Times New Roman" panose="02020603050405020304" pitchFamily="18" charset="0"/>
                <a:cs typeface="Times New Roman" panose="02020603050405020304" pitchFamily="18" charset="0"/>
              </a:rPr>
              <a:t> силу </a:t>
            </a:r>
            <a:r>
              <a:rPr lang="ru-RU" sz="2800" dirty="0" err="1">
                <a:solidFill>
                  <a:schemeClr val="bg2">
                    <a:lumMod val="50000"/>
                  </a:schemeClr>
                </a:solidFill>
                <a:latin typeface="Times New Roman" panose="02020603050405020304" pitchFamily="18" charset="0"/>
                <a:cs typeface="Times New Roman" panose="02020603050405020304" pitchFamily="18" charset="0"/>
              </a:rPr>
              <a:t>перетворювальної</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розуму</a:t>
            </a:r>
            <a:r>
              <a:rPr lang="ru-RU" sz="2800" dirty="0">
                <a:solidFill>
                  <a:schemeClr val="bg2">
                    <a:lumMod val="50000"/>
                  </a:schemeClr>
                </a:solidFill>
                <a:latin typeface="Times New Roman" panose="02020603050405020304" pitchFamily="18" charset="0"/>
                <a:cs typeface="Times New Roman" panose="02020603050405020304" pitchFamily="18" charset="0"/>
              </a:rPr>
              <a:t>. В той же час </a:t>
            </a:r>
            <a:r>
              <a:rPr lang="ru-RU" sz="2800" dirty="0" err="1">
                <a:solidFill>
                  <a:schemeClr val="bg2">
                    <a:lumMod val="50000"/>
                  </a:schemeClr>
                </a:solidFill>
                <a:latin typeface="Times New Roman" panose="02020603050405020304" pitchFamily="18" charset="0"/>
                <a:cs typeface="Times New Roman" panose="02020603050405020304" pitchFamily="18" charset="0"/>
              </a:rPr>
              <a:t>результати</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цієї</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діяльності</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можуть</a:t>
            </a:r>
            <a:r>
              <a:rPr lang="ru-RU" sz="2800" dirty="0">
                <a:solidFill>
                  <a:schemeClr val="bg2">
                    <a:lumMod val="50000"/>
                  </a:schemeClr>
                </a:solidFill>
                <a:latin typeface="Times New Roman" panose="02020603050405020304" pitchFamily="18" charset="0"/>
                <a:cs typeface="Times New Roman" panose="02020603050405020304" pitchFamily="18" charset="0"/>
              </a:rPr>
              <a:t> бути і </a:t>
            </a:r>
            <a:r>
              <a:rPr lang="ru-RU" sz="2800" dirty="0" err="1">
                <a:solidFill>
                  <a:schemeClr val="bg2">
                    <a:lumMod val="50000"/>
                  </a:schemeClr>
                </a:solidFill>
                <a:latin typeface="Times New Roman" panose="02020603050405020304" pitchFamily="18" charset="0"/>
                <a:cs typeface="Times New Roman" panose="02020603050405020304" pitchFamily="18" charset="0"/>
              </a:rPr>
              <a:t>негативними</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якщо</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раціоналізм</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абсолютизований</a:t>
            </a:r>
            <a:r>
              <a:rPr lang="ru-RU" sz="2800" dirty="0">
                <a:solidFill>
                  <a:schemeClr val="bg2">
                    <a:lumMod val="50000"/>
                  </a:schemeClr>
                </a:solidFill>
                <a:latin typeface="Times New Roman" panose="02020603050405020304" pitchFamily="18" charset="0"/>
                <a:cs typeface="Times New Roman" panose="02020603050405020304" pitchFamily="18" charset="0"/>
              </a:rPr>
              <a:t> на шкоду духовному початку, </a:t>
            </a:r>
            <a:r>
              <a:rPr lang="ru-RU" sz="2800" dirty="0" err="1">
                <a:solidFill>
                  <a:schemeClr val="bg2">
                    <a:lumMod val="50000"/>
                  </a:schemeClr>
                </a:solidFill>
                <a:latin typeface="Times New Roman" panose="02020603050405020304" pitchFamily="18" charset="0"/>
                <a:cs typeface="Times New Roman" panose="02020603050405020304" pitchFamily="18" charset="0"/>
              </a:rPr>
              <a:t>що</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підносить</a:t>
            </a:r>
            <a:r>
              <a:rPr lang="ru-RU" sz="2800" dirty="0">
                <a:solidFill>
                  <a:schemeClr val="bg2">
                    <a:lumMod val="50000"/>
                  </a:schemeClr>
                </a:solidFill>
                <a:latin typeface="Times New Roman" panose="02020603050405020304" pitchFamily="18" charset="0"/>
                <a:cs typeface="Times New Roman" panose="02020603050405020304" pitchFamily="18" charset="0"/>
              </a:rPr>
              <a:t> </a:t>
            </a:r>
            <a:r>
              <a:rPr lang="ru-RU" sz="2800" dirty="0" err="1">
                <a:solidFill>
                  <a:schemeClr val="bg2">
                    <a:lumMod val="50000"/>
                  </a:schemeClr>
                </a:solidFill>
                <a:latin typeface="Times New Roman" panose="02020603050405020304" pitchFamily="18" charset="0"/>
                <a:cs typeface="Times New Roman" panose="02020603050405020304" pitchFamily="18" charset="0"/>
              </a:rPr>
              <a:t>людину</a:t>
            </a:r>
            <a:r>
              <a:rPr lang="ru-RU" sz="2800" dirty="0">
                <a:solidFill>
                  <a:schemeClr val="bg2">
                    <a:lumMod val="50000"/>
                  </a:schemeClr>
                </a:solidFill>
                <a:latin typeface="Times New Roman" panose="02020603050405020304" pitchFamily="18" charset="0"/>
                <a:cs typeface="Times New Roman" panose="02020603050405020304" pitchFamily="18" charset="0"/>
              </a:rPr>
              <a:t> в </a:t>
            </a:r>
            <a:r>
              <a:rPr lang="ru-RU" sz="2800" dirty="0" err="1">
                <a:solidFill>
                  <a:schemeClr val="bg2">
                    <a:lumMod val="50000"/>
                  </a:schemeClr>
                </a:solidFill>
                <a:latin typeface="Times New Roman" panose="02020603050405020304" pitchFamily="18" charset="0"/>
                <a:cs typeface="Times New Roman" panose="02020603050405020304" pitchFamily="18" charset="0"/>
              </a:rPr>
              <a:t>природі</a:t>
            </a:r>
            <a:r>
              <a:rPr lang="ru-RU" sz="2800"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498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249" y="526350"/>
            <a:ext cx="8466463" cy="4090800"/>
          </a:xfrm>
        </p:spPr>
        <p:txBody>
          <a:bodyPr>
            <a:noAutofit/>
          </a:bodyPr>
          <a:lstStyle/>
          <a:p>
            <a:r>
              <a:rPr lang="ru-RU" sz="2400" dirty="0" err="1">
                <a:solidFill>
                  <a:schemeClr val="bg2">
                    <a:lumMod val="50000"/>
                  </a:schemeClr>
                </a:solidFill>
                <a:latin typeface="Times New Roman" panose="02020603050405020304" pitchFamily="18" charset="0"/>
                <a:cs typeface="Times New Roman" panose="02020603050405020304" pitchFamily="18" charset="0"/>
              </a:rPr>
              <a:t>Останнім</a:t>
            </a:r>
            <a:r>
              <a:rPr lang="ru-RU" sz="2400" dirty="0">
                <a:solidFill>
                  <a:schemeClr val="bg2">
                    <a:lumMod val="50000"/>
                  </a:schemeClr>
                </a:solidFill>
                <a:latin typeface="Times New Roman" panose="02020603050405020304" pitchFamily="18" charset="0"/>
                <a:cs typeface="Times New Roman" panose="02020603050405020304" pitchFamily="18" charset="0"/>
              </a:rPr>
              <a:t> часом предметом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наукового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дослідження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стала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галузь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визначається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поняттям</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етосфера</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Йдеться</a:t>
            </a:r>
            <a:r>
              <a:rPr lang="ru-RU" sz="2400" dirty="0">
                <a:solidFill>
                  <a:schemeClr val="bg2">
                    <a:lumMod val="50000"/>
                  </a:schemeClr>
                </a:solidFill>
                <a:latin typeface="Times New Roman" panose="02020603050405020304" pitchFamily="18" charset="0"/>
                <a:cs typeface="Times New Roman" panose="02020603050405020304" pitchFamily="18" charset="0"/>
              </a:rPr>
              <a:t> про морально-</a:t>
            </a:r>
            <a:r>
              <a:rPr lang="ru-RU" sz="2400" dirty="0" err="1">
                <a:solidFill>
                  <a:schemeClr val="bg2">
                    <a:lumMod val="50000"/>
                  </a:schemeClr>
                </a:solidFill>
                <a:latin typeface="Times New Roman" panose="02020603050405020304" pitchFamily="18" charset="0"/>
                <a:cs typeface="Times New Roman" panose="02020603050405020304" pitchFamily="18" charset="0"/>
              </a:rPr>
              <a:t>етичні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принципи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ставлення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bg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проявів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життя</a:t>
            </a:r>
            <a:r>
              <a:rPr lang="ru-RU" sz="2400" dirty="0">
                <a:solidFill>
                  <a:schemeClr val="bg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планеті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привнесення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моральності</a:t>
            </a:r>
            <a:r>
              <a:rPr lang="ru-RU" sz="2400" dirty="0">
                <a:solidFill>
                  <a:schemeClr val="bg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складових</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змісту</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ноосфери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вченого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створює</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зброю</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масового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знищення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влади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допускає</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деградації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нації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наркобізнесу</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наркоіндустрії</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бізнесмена</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що</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вирубує</a:t>
            </a:r>
            <a:r>
              <a:rPr lang="ru-RU" sz="2400" dirty="0">
                <a:solidFill>
                  <a:schemeClr val="bg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bg2">
                    <a:lumMod val="50000"/>
                  </a:schemeClr>
                </a:solidFill>
                <a:latin typeface="Times New Roman" panose="02020603050405020304" pitchFamily="18" charset="0"/>
                <a:cs typeface="Times New Roman" panose="02020603050405020304" pitchFamily="18" charset="0"/>
              </a:rPr>
              <a:t>експорт</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реліктові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двохсотрічні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дубові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ліси</a:t>
            </a:r>
            <a:r>
              <a:rPr lang="ru-RU" sz="2400" dirty="0">
                <a:solidFill>
                  <a:schemeClr val="bg2">
                    <a:lumMod val="50000"/>
                  </a:schemeClr>
                </a:solidFill>
                <a:latin typeface="Times New Roman" panose="02020603050405020304" pitchFamily="18" charset="0"/>
                <a:cs typeface="Times New Roman" panose="02020603050405020304" pitchFamily="18" charset="0"/>
              </a:rPr>
              <a:t> Карпат, </a:t>
            </a:r>
            <a:r>
              <a:rPr lang="ru-RU" sz="2400" dirty="0" err="1">
                <a:solidFill>
                  <a:schemeClr val="bg2">
                    <a:lumMod val="50000"/>
                  </a:schemeClr>
                </a:solidFill>
                <a:latin typeface="Times New Roman" panose="02020603050405020304" pitchFamily="18" charset="0"/>
                <a:cs typeface="Times New Roman" panose="02020603050405020304" pitchFamily="18" charset="0"/>
              </a:rPr>
              <a:t>призначені</a:t>
            </a:r>
            <a:r>
              <a:rPr lang="ru-RU" sz="2400" dirty="0">
                <a:solidFill>
                  <a:schemeClr val="bg2">
                    <a:lumMod val="50000"/>
                  </a:schemeClr>
                </a:solidFill>
                <a:latin typeface="Times New Roman" panose="02020603050405020304" pitchFamily="18" charset="0"/>
                <a:cs typeface="Times New Roman" panose="02020603050405020304" pitchFamily="18" charset="0"/>
              </a:rPr>
              <a:t> для </a:t>
            </a:r>
            <a:r>
              <a:rPr lang="ru-RU" sz="2400" dirty="0" err="1">
                <a:solidFill>
                  <a:schemeClr val="bg2">
                    <a:lumMod val="50000"/>
                  </a:schemeClr>
                </a:solidFill>
                <a:latin typeface="Times New Roman" panose="02020603050405020304" pitchFamily="18" charset="0"/>
                <a:cs typeface="Times New Roman" panose="02020603050405020304" pitchFamily="18" charset="0"/>
              </a:rPr>
              <a:t>збирання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насіння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моральність</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олігархів</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які</a:t>
            </a:r>
            <a:r>
              <a:rPr lang="ru-RU" sz="2400" dirty="0">
                <a:solidFill>
                  <a:schemeClr val="bg2">
                    <a:lumMod val="50000"/>
                  </a:schemeClr>
                </a:solidFill>
                <a:latin typeface="Times New Roman" panose="02020603050405020304" pitchFamily="18" charset="0"/>
                <a:cs typeface="Times New Roman" panose="02020603050405020304" pitchFamily="18" charset="0"/>
              </a:rPr>
              <a:t> нажили </a:t>
            </a:r>
            <a:r>
              <a:rPr lang="ru-RU" sz="2400" dirty="0" err="1">
                <a:solidFill>
                  <a:schemeClr val="bg2">
                    <a:lumMod val="50000"/>
                  </a:schemeClr>
                </a:solidFill>
                <a:latin typeface="Times New Roman" panose="02020603050405020304" pitchFamily="18" charset="0"/>
                <a:cs typeface="Times New Roman" panose="02020603050405020304" pitchFamily="18" charset="0"/>
              </a:rPr>
              <a:t>капітали</a:t>
            </a:r>
            <a:r>
              <a:rPr lang="ru-RU" sz="2400" dirty="0">
                <a:solidFill>
                  <a:schemeClr val="bg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bg2">
                    <a:lumMod val="50000"/>
                  </a:schemeClr>
                </a:solidFill>
                <a:latin typeface="Times New Roman" panose="02020603050405020304" pitchFamily="18" charset="0"/>
                <a:cs typeface="Times New Roman" panose="02020603050405020304" pitchFamily="18" charset="0"/>
              </a:rPr>
              <a:t>рахунок</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зубожіння</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мільйонів</a:t>
            </a:r>
            <a:r>
              <a:rPr lang="ru-RU" sz="2400" dirty="0">
                <a:solidFill>
                  <a:schemeClr val="bg2">
                    <a:lumMod val="50000"/>
                  </a:schemeClr>
                </a:solidFill>
                <a:latin typeface="Times New Roman" panose="02020603050405020304" pitchFamily="18" charset="0"/>
                <a:cs typeface="Times New Roman" panose="02020603050405020304" pitchFamily="18" charset="0"/>
              </a:rPr>
              <a:t> людей.</a:t>
            </a:r>
          </a:p>
        </p:txBody>
      </p:sp>
    </p:spTree>
    <p:extLst>
      <p:ext uri="{BB962C8B-B14F-4D97-AF65-F5344CB8AC3E}">
        <p14:creationId xmlns:p14="http://schemas.microsoft.com/office/powerpoint/2010/main" val="132560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700" y="506776"/>
            <a:ext cx="8520600" cy="4062249"/>
          </a:xfrm>
        </p:spPr>
        <p:txBody>
          <a:bodyPr>
            <a:normAutofit/>
          </a:bodyPr>
          <a:lstStyle/>
          <a:p>
            <a:r>
              <a:rPr lang="ru-RU" sz="2000" dirty="0">
                <a:solidFill>
                  <a:schemeClr val="bg2">
                    <a:lumMod val="50000"/>
                  </a:schemeClr>
                </a:solidFill>
                <a:latin typeface="Times New Roman" panose="02020603050405020304" pitchFamily="18" charset="0"/>
                <a:cs typeface="Times New Roman" panose="02020603050405020304" pitchFamily="18" charset="0"/>
              </a:rPr>
              <a:t>Шлях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привнесення</a:t>
            </a:r>
            <a:r>
              <a:rPr lang="ru-RU" sz="2000" dirty="0">
                <a:solidFill>
                  <a:schemeClr val="bg2">
                    <a:lumMod val="50000"/>
                  </a:schemeClr>
                </a:solidFill>
                <a:latin typeface="Times New Roman" panose="02020603050405020304" pitchFamily="18" charset="0"/>
                <a:cs typeface="Times New Roman" panose="02020603050405020304" pitchFamily="18" charset="0"/>
              </a:rPr>
              <a:t> морального початку до </a:t>
            </a:r>
            <a:r>
              <a:rPr lang="ru-RU" sz="2000" dirty="0" err="1">
                <a:solidFill>
                  <a:schemeClr val="bg2">
                    <a:lumMod val="50000"/>
                  </a:schemeClr>
                </a:solidFill>
                <a:latin typeface="Times New Roman" panose="02020603050405020304" pitchFamily="18" charset="0"/>
                <a:cs typeface="Times New Roman" panose="02020603050405020304" pitchFamily="18" charset="0"/>
              </a:rPr>
              <a:t>раціонального</a:t>
            </a:r>
            <a:r>
              <a:rPr lang="ru-RU" sz="2000" dirty="0">
                <a:solidFill>
                  <a:schemeClr val="bg2">
                    <a:lumMod val="50000"/>
                  </a:schemeClr>
                </a:solidFill>
                <a:latin typeface="Times New Roman" panose="02020603050405020304" pitchFamily="18" charset="0"/>
                <a:cs typeface="Times New Roman" panose="02020603050405020304" pitchFamily="18" charset="0"/>
              </a:rPr>
              <a:t>, шлях </a:t>
            </a:r>
            <a:r>
              <a:rPr lang="ru-RU" sz="2000" dirty="0" err="1">
                <a:solidFill>
                  <a:schemeClr val="bg2">
                    <a:lumMod val="50000"/>
                  </a:schemeClr>
                </a:solidFill>
                <a:latin typeface="Times New Roman" panose="02020603050405020304" pitchFamily="18" charset="0"/>
                <a:cs typeface="Times New Roman" panose="02020603050405020304" pitchFamily="18" charset="0"/>
              </a:rPr>
              <a:t>благоговіння</a:t>
            </a:r>
            <a:r>
              <a:rPr lang="ru-RU" sz="2000" dirty="0">
                <a:solidFill>
                  <a:schemeClr val="bg2">
                    <a:lumMod val="50000"/>
                  </a:schemeClr>
                </a:solidFill>
                <a:latin typeface="Times New Roman" panose="02020603050405020304" pitchFamily="18" charset="0"/>
                <a:cs typeface="Times New Roman" panose="02020603050405020304" pitchFamily="18" charset="0"/>
              </a:rPr>
              <a:t> перед </a:t>
            </a:r>
            <a:r>
              <a:rPr lang="ru-RU" sz="2000" dirty="0" err="1">
                <a:solidFill>
                  <a:schemeClr val="bg2">
                    <a:lumMod val="50000"/>
                  </a:schemeClr>
                </a:solidFill>
                <a:latin typeface="Times New Roman" panose="02020603050405020304" pitchFamily="18" charset="0"/>
                <a:cs typeface="Times New Roman" panose="02020603050405020304" pitchFamily="18" charset="0"/>
              </a:rPr>
              <a:t>життям</a:t>
            </a:r>
            <a:r>
              <a:rPr lang="ru-RU" sz="2000" dirty="0">
                <a:solidFill>
                  <a:schemeClr val="bg2">
                    <a:lumMod val="50000"/>
                  </a:schemeClr>
                </a:solidFill>
                <a:latin typeface="Times New Roman" panose="02020603050405020304" pitchFamily="18" charset="0"/>
                <a:cs typeface="Times New Roman" panose="02020603050405020304" pitchFamily="18" charset="0"/>
              </a:rPr>
              <a:t> у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його</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проявах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лежить</a:t>
            </a:r>
            <a:r>
              <a:rPr lang="ru-RU" sz="2000" dirty="0">
                <a:solidFill>
                  <a:schemeClr val="bg2">
                    <a:lumMod val="50000"/>
                  </a:schemeClr>
                </a:solidFill>
                <a:latin typeface="Times New Roman" panose="02020603050405020304" pitchFamily="18" charset="0"/>
                <a:cs typeface="Times New Roman" panose="02020603050405020304" pitchFamily="18" charset="0"/>
              </a:rPr>
              <a:t> не </a:t>
            </a:r>
            <a:r>
              <a:rPr lang="ru-RU" sz="2000" dirty="0" err="1">
                <a:solidFill>
                  <a:schemeClr val="bg2">
                    <a:lumMod val="50000"/>
                  </a:schemeClr>
                </a:solidFill>
                <a:latin typeface="Times New Roman" panose="02020603050405020304" pitchFamily="18" charset="0"/>
                <a:cs typeface="Times New Roman" panose="02020603050405020304" pitchFamily="18" charset="0"/>
              </a:rPr>
              <a:t>тільки</a:t>
            </a:r>
            <a:r>
              <a:rPr lang="ru-RU" sz="2000" dirty="0">
                <a:solidFill>
                  <a:schemeClr val="bg2">
                    <a:lumMod val="50000"/>
                  </a:schemeClr>
                </a:solidFill>
                <a:latin typeface="Times New Roman" panose="02020603050405020304" pitchFamily="18" charset="0"/>
                <a:cs typeface="Times New Roman" panose="02020603050405020304" pitchFamily="18" charset="0"/>
              </a:rPr>
              <a:t> і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навіть</a:t>
            </a:r>
            <a:r>
              <a:rPr lang="ru-RU" sz="2000" dirty="0">
                <a:solidFill>
                  <a:schemeClr val="bg2">
                    <a:lumMod val="50000"/>
                  </a:schemeClr>
                </a:solidFill>
                <a:latin typeface="Times New Roman" panose="02020603050405020304" pitchFamily="18" charset="0"/>
                <a:cs typeface="Times New Roman" panose="02020603050405020304" pitchFamily="18" charset="0"/>
              </a:rPr>
              <a:t> не </a:t>
            </a:r>
            <a:r>
              <a:rPr lang="ru-RU" sz="2000" dirty="0" err="1">
                <a:solidFill>
                  <a:schemeClr val="bg2">
                    <a:lumMod val="50000"/>
                  </a:schemeClr>
                </a:solidFill>
                <a:latin typeface="Times New Roman" panose="02020603050405020304" pitchFamily="18" charset="0"/>
                <a:cs typeface="Times New Roman" panose="02020603050405020304" pitchFamily="18" charset="0"/>
              </a:rPr>
              <a:t>стільки</a:t>
            </a:r>
            <a:r>
              <a:rPr lang="ru-RU" sz="2000" dirty="0">
                <a:solidFill>
                  <a:schemeClr val="bg2">
                    <a:lumMod val="50000"/>
                  </a:schemeClr>
                </a:solidFill>
                <a:latin typeface="Times New Roman" panose="02020603050405020304" pitchFamily="18" charset="0"/>
                <a:cs typeface="Times New Roman" panose="02020603050405020304" pitchFamily="18" charset="0"/>
              </a:rPr>
              <a:t> через </a:t>
            </a:r>
            <a:r>
              <a:rPr lang="ru-RU" sz="2000" dirty="0" err="1">
                <a:solidFill>
                  <a:schemeClr val="bg2">
                    <a:lumMod val="50000"/>
                  </a:schemeClr>
                </a:solidFill>
                <a:latin typeface="Times New Roman" panose="02020603050405020304" pitchFamily="18" charset="0"/>
                <a:cs typeface="Times New Roman" panose="02020603050405020304" pitchFamily="18" charset="0"/>
              </a:rPr>
              <a:t>освіту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покарання</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проповіді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заклик</a:t>
            </a:r>
            <a:r>
              <a:rPr lang="ru-RU" sz="2000" dirty="0">
                <a:solidFill>
                  <a:schemeClr val="bg2">
                    <a:lumMod val="50000"/>
                  </a:schemeClr>
                </a:solidFill>
                <a:latin typeface="Times New Roman" panose="02020603050405020304" pitchFamily="18" charset="0"/>
                <a:cs typeface="Times New Roman" panose="02020603050405020304" pitchFamily="18" charset="0"/>
              </a:rPr>
              <a:t> до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совісті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тощо</a:t>
            </a:r>
            <a:r>
              <a:rPr lang="ru-RU" sz="2000" dirty="0">
                <a:solidFill>
                  <a:schemeClr val="bg2">
                    <a:lumMod val="50000"/>
                  </a:schemeClr>
                </a:solidFill>
                <a:latin typeface="Times New Roman" panose="02020603050405020304" pitchFamily="18" charset="0"/>
                <a:cs typeface="Times New Roman" panose="02020603050405020304" pitchFamily="18" charset="0"/>
              </a:rPr>
              <a:t>. Морально-</a:t>
            </a:r>
            <a:r>
              <a:rPr lang="ru-RU" sz="2000" dirty="0" err="1">
                <a:solidFill>
                  <a:schemeClr val="bg2">
                    <a:lumMod val="50000"/>
                  </a:schemeClr>
                </a:solidFill>
                <a:latin typeface="Times New Roman" panose="02020603050405020304" pitchFamily="18" charset="0"/>
                <a:cs typeface="Times New Roman" panose="02020603050405020304" pitchFamily="18" charset="0"/>
              </a:rPr>
              <a:t>етичні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відносини</a:t>
            </a:r>
            <a:r>
              <a:rPr lang="ru-RU" sz="2000" dirty="0">
                <a:solidFill>
                  <a:schemeClr val="bg2">
                    <a:lumMod val="50000"/>
                  </a:schemeClr>
                </a:solidFill>
                <a:latin typeface="Times New Roman" panose="02020603050405020304" pitchFamily="18" charset="0"/>
                <a:cs typeface="Times New Roman" panose="02020603050405020304" pitchFamily="18" charset="0"/>
              </a:rPr>
              <a:t> є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породженням</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економічних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соціальних</a:t>
            </a:r>
            <a:r>
              <a:rPr lang="ru-RU" sz="2000" dirty="0">
                <a:solidFill>
                  <a:schemeClr val="bg2">
                    <a:lumMod val="50000"/>
                  </a:schemeClr>
                </a:solidFill>
                <a:latin typeface="Times New Roman" panose="02020603050405020304" pitchFamily="18" charset="0"/>
                <a:cs typeface="Times New Roman" panose="02020603050405020304" pitchFamily="18" charset="0"/>
              </a:rPr>
              <a:t> та </a:t>
            </a:r>
            <a:r>
              <a:rPr lang="ru-RU" sz="2000" dirty="0" err="1">
                <a:solidFill>
                  <a:schemeClr val="bg2">
                    <a:lumMod val="50000"/>
                  </a:schemeClr>
                </a:solidFill>
                <a:latin typeface="Times New Roman" panose="02020603050405020304" pitchFamily="18" charset="0"/>
                <a:cs typeface="Times New Roman" panose="02020603050405020304" pitchFamily="18" charset="0"/>
              </a:rPr>
              <a:t>цивілізаційних</a:t>
            </a:r>
            <a:r>
              <a:rPr lang="ru-RU" sz="2000" dirty="0">
                <a:solidFill>
                  <a:schemeClr val="bg2">
                    <a:lumMod val="50000"/>
                  </a:schemeClr>
                </a:solidFill>
                <a:latin typeface="Times New Roman" panose="02020603050405020304" pitchFamily="18" charset="0"/>
                <a:cs typeface="Times New Roman" panose="02020603050405020304" pitchFamily="18" charset="0"/>
              </a:rPr>
              <a:t> засад </a:t>
            </a:r>
            <a:r>
              <a:rPr lang="ru-RU" sz="2000" dirty="0" err="1">
                <a:solidFill>
                  <a:schemeClr val="bg2">
                    <a:lumMod val="50000"/>
                  </a:schemeClr>
                </a:solidFill>
                <a:latin typeface="Times New Roman" panose="02020603050405020304" pitchFamily="18" charset="0"/>
                <a:cs typeface="Times New Roman" panose="02020603050405020304" pitchFamily="18" charset="0"/>
              </a:rPr>
              <a:t>людських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спільнот</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Щоб</a:t>
            </a:r>
            <a:r>
              <a:rPr lang="ru-RU" sz="2000" dirty="0">
                <a:solidFill>
                  <a:schemeClr val="bg2">
                    <a:lumMod val="50000"/>
                  </a:schemeClr>
                </a:solidFill>
                <a:latin typeface="Times New Roman" panose="02020603050405020304" pitchFamily="18" charset="0"/>
                <a:cs typeface="Times New Roman" panose="02020603050405020304" pitchFamily="18" charset="0"/>
              </a:rPr>
              <a:t> ноосфера </a:t>
            </a:r>
            <a:r>
              <a:rPr lang="ru-RU" sz="2000" dirty="0" err="1">
                <a:solidFill>
                  <a:schemeClr val="bg2">
                    <a:lumMod val="50000"/>
                  </a:schemeClr>
                </a:solidFill>
                <a:latin typeface="Times New Roman" panose="02020603050405020304" pitchFamily="18" charset="0"/>
                <a:cs typeface="Times New Roman" panose="02020603050405020304" pitchFamily="18" charset="0"/>
              </a:rPr>
              <a:t>одночасно</a:t>
            </a:r>
            <a:r>
              <a:rPr lang="ru-RU" sz="2000" dirty="0">
                <a:solidFill>
                  <a:schemeClr val="bg2">
                    <a:lumMod val="50000"/>
                  </a:schemeClr>
                </a:solidFill>
                <a:latin typeface="Times New Roman" panose="02020603050405020304" pitchFamily="18" charset="0"/>
                <a:cs typeface="Times New Roman" panose="02020603050405020304" pitchFamily="18" charset="0"/>
              </a:rPr>
              <a:t> стала і </a:t>
            </a:r>
            <a:r>
              <a:rPr lang="ru-RU" sz="2000" dirty="0" err="1">
                <a:solidFill>
                  <a:schemeClr val="bg2">
                    <a:lumMod val="50000"/>
                  </a:schemeClr>
                </a:solidFill>
                <a:latin typeface="Times New Roman" panose="02020603050405020304" pitchFamily="18" charset="0"/>
                <a:cs typeface="Times New Roman" panose="02020603050405020304" pitchFamily="18" charset="0"/>
              </a:rPr>
              <a:t>етосферою</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необхідна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докорінна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перебудова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відносин</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справжнього</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заради</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можливості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мати</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майбутнє</a:t>
            </a:r>
            <a:r>
              <a:rPr lang="ru-RU" sz="2000" dirty="0">
                <a:solidFill>
                  <a:schemeClr val="bg2">
                    <a:lumMod val="50000"/>
                  </a:schemeClr>
                </a:solidFill>
                <a:latin typeface="Times New Roman" panose="02020603050405020304" pitchFamily="18" charset="0"/>
                <a:cs typeface="Times New Roman" panose="02020603050405020304" pitchFamily="18" charset="0"/>
              </a:rPr>
              <a:t>.</a:t>
            </a:r>
          </a:p>
          <a:p>
            <a:r>
              <a:rPr lang="ru-RU" sz="2000" dirty="0" err="1">
                <a:solidFill>
                  <a:schemeClr val="bg2">
                    <a:lumMod val="50000"/>
                  </a:schemeClr>
                </a:solidFill>
                <a:latin typeface="Times New Roman" panose="02020603050405020304" pitchFamily="18" charset="0"/>
                <a:cs typeface="Times New Roman" panose="02020603050405020304" pitchFamily="18" charset="0"/>
              </a:rPr>
              <a:t>Вернадський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був</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переконаний</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що</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біосфера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перетворена</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науковою</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думкою</a:t>
            </a:r>
            <a:r>
              <a:rPr lang="ru-RU" sz="2000" dirty="0">
                <a:solidFill>
                  <a:schemeClr val="bg2">
                    <a:lumMod val="50000"/>
                  </a:schemeClr>
                </a:solidFill>
                <a:latin typeface="Times New Roman" panose="02020603050405020304" pitchFamily="18" charset="0"/>
                <a:cs typeface="Times New Roman" panose="02020603050405020304" pitchFamily="18" charset="0"/>
              </a:rPr>
              <a:t>, неминуче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перейде</a:t>
            </a:r>
            <a:r>
              <a:rPr lang="ru-RU" sz="2000" dirty="0">
                <a:solidFill>
                  <a:schemeClr val="bg2">
                    <a:lumMod val="50000"/>
                  </a:schemeClr>
                </a:solidFill>
                <a:latin typeface="Times New Roman" panose="02020603050405020304" pitchFamily="18" charset="0"/>
                <a:cs typeface="Times New Roman" panose="02020603050405020304" pitchFamily="18" charset="0"/>
              </a:rPr>
              <a:t> в ноосферу і «в </a:t>
            </a:r>
            <a:r>
              <a:rPr lang="ru-RU" sz="2000" dirty="0" err="1">
                <a:solidFill>
                  <a:schemeClr val="bg2">
                    <a:lumMod val="50000"/>
                  </a:schemeClr>
                </a:solidFill>
                <a:latin typeface="Times New Roman" panose="02020603050405020304" pitchFamily="18" charset="0"/>
                <a:cs typeface="Times New Roman" panose="02020603050405020304" pitchFamily="18" charset="0"/>
              </a:rPr>
              <a:t>історії</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народів</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які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її</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біосферу</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населяють</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відбудуться</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потрібні</a:t>
            </a:r>
            <a:r>
              <a:rPr lang="ru-RU" sz="2000" dirty="0">
                <a:solidFill>
                  <a:schemeClr val="bg2">
                    <a:lumMod val="50000"/>
                  </a:schemeClr>
                </a:solidFill>
                <a:latin typeface="Times New Roman" panose="02020603050405020304" pitchFamily="18" charset="0"/>
                <a:cs typeface="Times New Roman" panose="02020603050405020304" pitchFamily="18" charset="0"/>
              </a:rPr>
              <a:t> для </a:t>
            </a:r>
            <a:r>
              <a:rPr lang="ru-RU" sz="2000" dirty="0" err="1">
                <a:solidFill>
                  <a:schemeClr val="bg2">
                    <a:lumMod val="50000"/>
                  </a:schemeClr>
                </a:solidFill>
                <a:latin typeface="Times New Roman" panose="02020603050405020304" pitchFamily="18" charset="0"/>
                <a:cs typeface="Times New Roman" panose="02020603050405020304" pitchFamily="18" charset="0"/>
              </a:rPr>
              <a:t>цієї</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події</a:t>
            </a:r>
            <a:r>
              <a:rPr lang="ru-RU" sz="2000" dirty="0">
                <a:solidFill>
                  <a:schemeClr val="bg2">
                    <a:lumMod val="50000"/>
                  </a:schemeClr>
                </a:solidFill>
                <a:latin typeface="Times New Roman" panose="02020603050405020304" pitchFamily="18" charset="0"/>
                <a:cs typeface="Times New Roman" panose="02020603050405020304" pitchFamily="18" charset="0"/>
              </a:rPr>
              <a:t>, а не </a:t>
            </a:r>
            <a:r>
              <a:rPr lang="ru-RU" sz="2000" dirty="0" err="1">
                <a:solidFill>
                  <a:schemeClr val="bg2">
                    <a:lumMod val="50000"/>
                  </a:schemeClr>
                </a:solidFill>
                <a:latin typeface="Times New Roman" panose="02020603050405020304" pitchFamily="18" charset="0"/>
                <a:cs typeface="Times New Roman" panose="02020603050405020304" pitchFamily="18" charset="0"/>
              </a:rPr>
              <a:t>такі</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що</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протистоять</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цьому</a:t>
            </a:r>
            <a:r>
              <a:rPr lang="ru-RU" sz="2000" dirty="0">
                <a:solidFill>
                  <a:schemeClr val="bg2">
                    <a:lumMod val="50000"/>
                  </a:schemeClr>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025173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249" y="526350"/>
            <a:ext cx="8290193" cy="2062614"/>
          </a:xfrm>
        </p:spPr>
        <p:txBody>
          <a:bodyPr>
            <a:normAutofit/>
          </a:bodyPr>
          <a:lstStyle/>
          <a:p>
            <a:pPr algn="ctr"/>
            <a:r>
              <a:rPr lang="ru-RU" sz="1800" dirty="0" err="1">
                <a:solidFill>
                  <a:schemeClr val="bg2">
                    <a:lumMod val="50000"/>
                  </a:schemeClr>
                </a:solidFill>
                <a:latin typeface="Times New Roman" panose="02020603050405020304" pitchFamily="18" charset="0"/>
                <a:cs typeface="Times New Roman" panose="02020603050405020304" pitchFamily="18" charset="0"/>
              </a:rPr>
              <a:t>Існує</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взаємозалежність</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взаємовплив</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біосфери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uk-UA" sz="1800" dirty="0">
                <a:solidFill>
                  <a:schemeClr val="bg2">
                    <a:lumMod val="50000"/>
                  </a:schemeClr>
                </a:solidFill>
                <a:latin typeface="Times New Roman" panose="02020603050405020304" pitchFamily="18" charset="0"/>
                <a:cs typeface="Times New Roman" panose="02020603050405020304" pitchFamily="18" charset="0"/>
              </a:rPr>
              <a:t>ето</a:t>
            </a:r>
            <a:r>
              <a:rPr lang="ru-RU" sz="1800" dirty="0" err="1">
                <a:solidFill>
                  <a:schemeClr val="bg2">
                    <a:lumMod val="50000"/>
                  </a:schemeClr>
                </a:solidFill>
                <a:latin typeface="Times New Roman" panose="02020603050405020304" pitchFamily="18" charset="0"/>
                <a:cs typeface="Times New Roman" panose="02020603050405020304" pitchFamily="18" charset="0"/>
              </a:rPr>
              <a:t>сфери</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ноосфери</a:t>
            </a:r>
            <a:r>
              <a:rPr lang="ru-RU" sz="1800" dirty="0">
                <a:solidFill>
                  <a:schemeClr val="bg2">
                    <a:lumMod val="50000"/>
                  </a:schemeClr>
                </a:solidFill>
                <a:latin typeface="Times New Roman" panose="02020603050405020304" pitchFamily="18" charset="0"/>
                <a:cs typeface="Times New Roman" panose="02020603050405020304" pitchFamily="18" charset="0"/>
              </a:rPr>
              <a:t>.</a:t>
            </a:r>
            <a:br>
              <a:rPr lang="ru-RU" sz="1800" dirty="0">
                <a:solidFill>
                  <a:schemeClr val="bg2">
                    <a:lumMod val="50000"/>
                  </a:schemeClr>
                </a:solidFill>
                <a:latin typeface="Times New Roman" panose="02020603050405020304" pitchFamily="18" charset="0"/>
                <a:cs typeface="Times New Roman" panose="02020603050405020304" pitchFamily="18" charset="0"/>
              </a:rPr>
            </a:br>
            <a:br>
              <a:rPr lang="ru-RU" sz="1800" dirty="0">
                <a:solidFill>
                  <a:schemeClr val="bg2">
                    <a:lumMod val="50000"/>
                  </a:schemeClr>
                </a:solidFill>
                <a:latin typeface="Times New Roman" panose="02020603050405020304" pitchFamily="18" charset="0"/>
                <a:cs typeface="Times New Roman" panose="02020603050405020304" pitchFamily="18" charset="0"/>
              </a:rPr>
            </a:br>
            <a:r>
              <a:rPr lang="ru-RU" sz="1800" dirty="0" err="1">
                <a:solidFill>
                  <a:schemeClr val="bg2">
                    <a:lumMod val="50000"/>
                  </a:schemeClr>
                </a:solidFill>
                <a:latin typeface="Times New Roman" panose="02020603050405020304" pitchFamily="18" charset="0"/>
                <a:cs typeface="Times New Roman" panose="02020603050405020304" pitchFamily="18" charset="0"/>
              </a:rPr>
              <a:t>Отже</a:t>
            </a:r>
            <a:r>
              <a:rPr lang="ru-RU" sz="1800" b="1" i="1" dirty="0">
                <a:solidFill>
                  <a:schemeClr val="bg2">
                    <a:lumMod val="50000"/>
                  </a:schemeClr>
                </a:solidFill>
                <a:latin typeface="Times New Roman" panose="02020603050405020304" pitchFamily="18" charset="0"/>
                <a:cs typeface="Times New Roman" panose="02020603050405020304" pitchFamily="18" charset="0"/>
              </a:rPr>
              <a:t>, ноосфера </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це</a:t>
            </a:r>
            <a:r>
              <a:rPr lang="ru-RU" sz="1800" dirty="0">
                <a:solidFill>
                  <a:schemeClr val="bg2">
                    <a:lumMod val="50000"/>
                  </a:schemeClr>
                </a:solidFill>
                <a:latin typeface="Times New Roman" panose="02020603050405020304" pitchFamily="18" charset="0"/>
                <a:cs typeface="Times New Roman" panose="02020603050405020304" pitchFamily="18" charset="0"/>
              </a:rPr>
              <a:t> сфера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взаємодії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природи</a:t>
            </a:r>
            <a:r>
              <a:rPr lang="ru-RU" sz="1800" dirty="0">
                <a:solidFill>
                  <a:schemeClr val="bg2">
                    <a:lumMod val="50000"/>
                  </a:schemeClr>
                </a:solidFill>
                <a:latin typeface="Times New Roman" panose="02020603050405020304" pitchFamily="18" charset="0"/>
                <a:cs typeface="Times New Roman" panose="02020603050405020304" pitchFamily="18" charset="0"/>
              </a:rPr>
              <a:t> та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суспільства</a:t>
            </a:r>
            <a:r>
              <a:rPr lang="ru-RU" sz="1800" dirty="0">
                <a:solidFill>
                  <a:schemeClr val="bg2">
                    <a:lumMod val="50000"/>
                  </a:schemeClr>
                </a:solidFill>
                <a:latin typeface="Times New Roman" panose="02020603050405020304" pitchFamily="18" charset="0"/>
                <a:cs typeface="Times New Roman" panose="02020603050405020304" pitchFamily="18" charset="0"/>
              </a:rPr>
              <a:t>, у межах </a:t>
            </a:r>
            <a:r>
              <a:rPr lang="ru-RU" sz="1800" dirty="0" err="1">
                <a:solidFill>
                  <a:schemeClr val="bg2">
                    <a:lumMod val="50000"/>
                  </a:schemeClr>
                </a:solidFill>
                <a:latin typeface="Times New Roman" panose="02020603050405020304" pitchFamily="18" charset="0"/>
                <a:cs typeface="Times New Roman" panose="02020603050405020304" pitchFamily="18" charset="0"/>
              </a:rPr>
              <a:t>якої</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розумна</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діяльність</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стає</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головним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визначальним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чинником</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розвитку</a:t>
            </a:r>
            <a:r>
              <a:rPr lang="ru-RU" sz="1800" dirty="0">
                <a:solidFill>
                  <a:schemeClr val="bg2">
                    <a:lumMod val="50000"/>
                  </a:schemeClr>
                </a:solidFill>
                <a:latin typeface="Times New Roman" panose="02020603050405020304" pitchFamily="18" charset="0"/>
                <a:cs typeface="Times New Roman" panose="02020603050405020304" pitchFamily="18" charset="0"/>
              </a:rPr>
              <a:t>.</a:t>
            </a:r>
            <a:br>
              <a:rPr lang="ru-RU" sz="1800" dirty="0">
                <a:solidFill>
                  <a:schemeClr val="bg2">
                    <a:lumMod val="50000"/>
                  </a:schemeClr>
                </a:solidFill>
                <a:latin typeface="Times New Roman" panose="02020603050405020304" pitchFamily="18" charset="0"/>
                <a:cs typeface="Times New Roman" panose="02020603050405020304" pitchFamily="18" charset="0"/>
              </a:rPr>
            </a:br>
            <a:r>
              <a:rPr lang="ru-RU" sz="1800" dirty="0">
                <a:solidFill>
                  <a:schemeClr val="bg2">
                    <a:lumMod val="50000"/>
                  </a:schemeClr>
                </a:solidFill>
                <a:latin typeface="Times New Roman" panose="02020603050405020304" pitchFamily="18" charset="0"/>
                <a:cs typeface="Times New Roman" panose="02020603050405020304" pitchFamily="18" charset="0"/>
              </a:rPr>
              <a:t>Предметом </a:t>
            </a:r>
            <a:r>
              <a:rPr lang="ru-RU" sz="1800" dirty="0" err="1">
                <a:solidFill>
                  <a:schemeClr val="bg2">
                    <a:lumMod val="50000"/>
                  </a:schemeClr>
                </a:solidFill>
                <a:latin typeface="Times New Roman" panose="02020603050405020304" pitchFamily="18" charset="0"/>
                <a:cs typeface="Times New Roman" panose="02020603050405020304" pitchFamily="18" charset="0"/>
              </a:rPr>
              <a:t>глобалістики</a:t>
            </a:r>
            <a:r>
              <a:rPr lang="ru-RU" sz="1800" dirty="0">
                <a:solidFill>
                  <a:schemeClr val="bg2">
                    <a:lumMod val="50000"/>
                  </a:schemeClr>
                </a:solidFill>
                <a:latin typeface="Times New Roman" panose="02020603050405020304" pitchFamily="18" charset="0"/>
                <a:cs typeface="Times New Roman" panose="02020603050405020304" pitchFamily="18" charset="0"/>
              </a:rPr>
              <a:t> є </a:t>
            </a:r>
            <a:r>
              <a:rPr lang="ru-RU" sz="1800"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світосистемного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рівня</a:t>
            </a:r>
            <a:r>
              <a:rPr lang="ru-RU" sz="1800" dirty="0">
                <a:solidFill>
                  <a:schemeClr val="bg2">
                    <a:lumMod val="50000"/>
                  </a:schemeClr>
                </a:solidFill>
                <a:latin typeface="Times New Roman" panose="02020603050405020304" pitchFamily="18" charset="0"/>
                <a:cs typeface="Times New Roman" panose="02020603050405020304" pitchFamily="18" charset="0"/>
              </a:rPr>
              <a:t>. Вони </a:t>
            </a:r>
            <a:r>
              <a:rPr lang="ru-RU" sz="1800" dirty="0" err="1">
                <a:solidFill>
                  <a:schemeClr val="bg2">
                    <a:lumMod val="50000"/>
                  </a:schemeClr>
                </a:solidFill>
                <a:latin typeface="Times New Roman" panose="02020603050405020304" pitchFamily="18" charset="0"/>
                <a:cs typeface="Times New Roman" panose="02020603050405020304" pitchFamily="18" charset="0"/>
              </a:rPr>
              <a:t>стосуються</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від</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великомасштабних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людських</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угруповань</a:t>
            </a:r>
            <a:r>
              <a:rPr lang="ru-RU" sz="1800" dirty="0">
                <a:solidFill>
                  <a:schemeClr val="bg2">
                    <a:lumMod val="50000"/>
                  </a:schemeClr>
                </a:solidFill>
                <a:latin typeface="Times New Roman" panose="02020603050405020304" pitchFamily="18" charset="0"/>
                <a:cs typeface="Times New Roman" panose="02020603050405020304" pitchFamily="18" charset="0"/>
              </a:rPr>
              <a:t> до </a:t>
            </a:r>
            <a:r>
              <a:rPr lang="ru-RU" sz="1800" dirty="0" err="1">
                <a:solidFill>
                  <a:schemeClr val="bg2">
                    <a:lumMod val="50000"/>
                  </a:schemeClr>
                </a:solidFill>
                <a:latin typeface="Times New Roman" panose="02020603050405020304" pitchFamily="18" charset="0"/>
                <a:cs typeface="Times New Roman" panose="02020603050405020304" pitchFamily="18" charset="0"/>
              </a:rPr>
              <a:t>окремого</a:t>
            </a:r>
            <a:r>
              <a:rPr lang="ru-RU" sz="1800" dirty="0">
                <a:solidFill>
                  <a:schemeClr val="bg2">
                    <a:lumMod val="50000"/>
                  </a:schemeClr>
                </a:solidFill>
                <a:latin typeface="Times New Roman" panose="02020603050405020304" pitchFamily="18" charset="0"/>
                <a:cs typeface="Times New Roman" panose="02020603050405020304" pitchFamily="18" charset="0"/>
              </a:rPr>
              <a:t> </a:t>
            </a:r>
            <a:r>
              <a:rPr lang="ru-RU" sz="1800" dirty="0" err="1">
                <a:solidFill>
                  <a:schemeClr val="bg2">
                    <a:lumMod val="50000"/>
                  </a:schemeClr>
                </a:solidFill>
                <a:latin typeface="Times New Roman" panose="02020603050405020304" pitchFamily="18" charset="0"/>
                <a:cs typeface="Times New Roman" panose="02020603050405020304" pitchFamily="18" charset="0"/>
              </a:rPr>
              <a:t>індивіда</a:t>
            </a:r>
            <a:r>
              <a:rPr lang="ru-RU" sz="1800" dirty="0">
                <a:solidFill>
                  <a:schemeClr val="bg2">
                    <a:lumMod val="50000"/>
                  </a:schemeClr>
                </a:solidFill>
                <a:latin typeface="Times New Roman" panose="02020603050405020304" pitchFamily="18" charset="0"/>
                <a:cs typeface="Times New Roman" panose="02020603050405020304" pitchFamily="18" charset="0"/>
              </a:rPr>
              <a:t>.</a:t>
            </a:r>
            <a:br>
              <a:rPr lang="ru-RU" sz="1400" dirty="0"/>
            </a:br>
            <a:endParaRPr lang="ru-RU" sz="1400" dirty="0"/>
          </a:p>
        </p:txBody>
      </p:sp>
      <p:pic>
        <p:nvPicPr>
          <p:cNvPr id="3" name="Рисунок 2"/>
          <p:cNvPicPr>
            <a:picLocks noChangeAspect="1"/>
          </p:cNvPicPr>
          <p:nvPr/>
        </p:nvPicPr>
        <p:blipFill>
          <a:blip r:embed="rId2"/>
          <a:stretch>
            <a:fillRect/>
          </a:stretch>
        </p:blipFill>
        <p:spPr>
          <a:xfrm>
            <a:off x="2790020" y="2476339"/>
            <a:ext cx="3690650" cy="2522668"/>
          </a:xfrm>
          <a:prstGeom prst="rect">
            <a:avLst/>
          </a:prstGeom>
        </p:spPr>
      </p:pic>
    </p:spTree>
    <p:extLst>
      <p:ext uri="{BB962C8B-B14F-4D97-AF65-F5344CB8AC3E}">
        <p14:creationId xmlns:p14="http://schemas.microsoft.com/office/powerpoint/2010/main" val="25599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0528" y="332510"/>
            <a:ext cx="8520600" cy="4260272"/>
          </a:xfrm>
        </p:spPr>
        <p:txBody>
          <a:bodyPr>
            <a:normAutofit/>
          </a:bodyPr>
          <a:lstStyle/>
          <a:p>
            <a:endParaRPr lang="ru-RU" sz="1400" dirty="0">
              <a:solidFill>
                <a:schemeClr val="bg2">
                  <a:lumMod val="50000"/>
                </a:schemeClr>
              </a:solidFill>
              <a:latin typeface="Times New Roman" panose="02020603050405020304" pitchFamily="18" charset="0"/>
              <a:cs typeface="Times New Roman" panose="02020603050405020304" pitchFamily="18" charset="0"/>
            </a:endParaRPr>
          </a:p>
          <a:p>
            <a:endParaRPr lang="ru-RU" sz="1400" dirty="0">
              <a:solidFill>
                <a:schemeClr val="bg2">
                  <a:lumMod val="50000"/>
                </a:schemeClr>
              </a:solidFill>
              <a:latin typeface="Times New Roman" panose="02020603050405020304" pitchFamily="18" charset="0"/>
              <a:cs typeface="Times New Roman" panose="02020603050405020304" pitchFamily="18" charset="0"/>
            </a:endParaRPr>
          </a:p>
          <a:p>
            <a:pPr marL="114300" indent="0">
              <a:buNone/>
            </a:pPr>
            <a:r>
              <a:rPr lang="ru-RU" dirty="0">
                <a:solidFill>
                  <a:schemeClr val="bg2">
                    <a:lumMod val="50000"/>
                  </a:schemeClr>
                </a:solidFill>
                <a:latin typeface="Times New Roman" panose="02020603050405020304" pitchFamily="18" charset="0"/>
                <a:cs typeface="Times New Roman" panose="02020603050405020304" pitchFamily="18" charset="0"/>
              </a:rPr>
              <a:t>Про </a:t>
            </a:r>
            <a:r>
              <a:rPr lang="ru-RU"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на </a:t>
            </a:r>
            <a:r>
              <a:rPr lang="ru-RU" dirty="0" err="1">
                <a:solidFill>
                  <a:schemeClr val="bg2">
                    <a:lumMod val="50000"/>
                  </a:schemeClr>
                </a:solidFill>
                <a:latin typeface="Times New Roman" panose="02020603050405020304" pitchFamily="18" charset="0"/>
                <a:cs typeface="Times New Roman" panose="02020603050405020304" pitchFamily="18" charset="0"/>
              </a:rPr>
              <a:t>кшталт</a:t>
            </a:r>
            <a:r>
              <a:rPr lang="ru-RU" dirty="0">
                <a:solidFill>
                  <a:schemeClr val="bg2">
                    <a:lumMod val="50000"/>
                  </a:schemeClr>
                </a:solidFill>
                <a:latin typeface="Times New Roman" panose="02020603050405020304" pitchFamily="18" charset="0"/>
                <a:cs typeface="Times New Roman" panose="02020603050405020304" pitchFamily="18" charset="0"/>
              </a:rPr>
              <a:t> «бути </a:t>
            </a:r>
            <a:r>
              <a:rPr lang="ru-RU" dirty="0" err="1">
                <a:solidFill>
                  <a:schemeClr val="bg2">
                    <a:lumMod val="50000"/>
                  </a:schemeClr>
                </a:solidFill>
                <a:latin typeface="Times New Roman" panose="02020603050405020304" pitchFamily="18" charset="0"/>
                <a:cs typeface="Times New Roman" panose="02020603050405020304" pitchFamily="18" charset="0"/>
              </a:rPr>
              <a:t>людству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чи</a:t>
            </a:r>
            <a:r>
              <a:rPr lang="ru-RU" dirty="0">
                <a:solidFill>
                  <a:schemeClr val="bg2">
                    <a:lumMod val="50000"/>
                  </a:schemeClr>
                </a:solidFill>
                <a:latin typeface="Times New Roman" panose="02020603050405020304" pitchFamily="18" charset="0"/>
                <a:cs typeface="Times New Roman" panose="02020603050405020304" pitchFamily="18" charset="0"/>
              </a:rPr>
              <a:t> не бути» </a:t>
            </a:r>
            <a:r>
              <a:rPr lang="ru-RU" dirty="0" err="1">
                <a:solidFill>
                  <a:schemeClr val="bg2">
                    <a:lumMod val="50000"/>
                  </a:schemeClr>
                </a:solidFill>
                <a:latin typeface="Times New Roman" panose="02020603050405020304" pitchFamily="18" charset="0"/>
                <a:cs typeface="Times New Roman" panose="02020603050405020304" pitchFamily="18" charset="0"/>
              </a:rPr>
              <a:t>світова</a:t>
            </a:r>
            <a:r>
              <a:rPr lang="ru-RU" dirty="0">
                <a:solidFill>
                  <a:schemeClr val="bg2">
                    <a:lumMod val="50000"/>
                  </a:schemeClr>
                </a:solidFill>
                <a:latin typeface="Times New Roman" panose="02020603050405020304" pitchFamily="18" charset="0"/>
                <a:cs typeface="Times New Roman" panose="02020603050405020304" pitchFamily="18" charset="0"/>
              </a:rPr>
              <a:t> наука та </a:t>
            </a:r>
            <a:r>
              <a:rPr lang="ru-RU" dirty="0" err="1">
                <a:solidFill>
                  <a:schemeClr val="bg2">
                    <a:lumMod val="50000"/>
                  </a:schemeClr>
                </a:solidFill>
                <a:latin typeface="Times New Roman" panose="02020603050405020304" pitchFamily="18" charset="0"/>
                <a:cs typeface="Times New Roman" panose="02020603050405020304" pitchFamily="18" charset="0"/>
              </a:rPr>
              <a:t>громадськість</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із</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тривогою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говорять</a:t>
            </a:r>
            <a:r>
              <a:rPr lang="ru-RU" dirty="0">
                <a:solidFill>
                  <a:schemeClr val="bg2">
                    <a:lumMod val="50000"/>
                  </a:schemeClr>
                </a:solidFill>
                <a:latin typeface="Times New Roman" panose="02020603050405020304" pitchFamily="18" charset="0"/>
                <a:cs typeface="Times New Roman" panose="02020603050405020304" pitchFamily="18" charset="0"/>
              </a:rPr>
              <a:t> уже </a:t>
            </a:r>
            <a:r>
              <a:rPr lang="ru-RU" dirty="0" err="1">
                <a:solidFill>
                  <a:schemeClr val="bg2">
                    <a:lumMod val="50000"/>
                  </a:schemeClr>
                </a:solidFill>
                <a:latin typeface="Times New Roman" panose="02020603050405020304" pitchFamily="18" charset="0"/>
                <a:cs typeface="Times New Roman" panose="02020603050405020304" pitchFamily="18" charset="0"/>
              </a:rPr>
              <a:t>півстоліття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Однак</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людство</a:t>
            </a:r>
            <a:r>
              <a:rPr lang="ru-RU" dirty="0">
                <a:solidFill>
                  <a:schemeClr val="bg2">
                    <a:lumMod val="50000"/>
                  </a:schemeClr>
                </a:solidFill>
                <a:latin typeface="Times New Roman" panose="02020603050405020304" pitchFamily="18" charset="0"/>
                <a:cs typeface="Times New Roman" panose="02020603050405020304" pitchFamily="18" charset="0"/>
              </a:rPr>
              <a:t> не </a:t>
            </a:r>
            <a:r>
              <a:rPr lang="ru-RU" dirty="0" err="1">
                <a:solidFill>
                  <a:schemeClr val="bg2">
                    <a:lumMod val="50000"/>
                  </a:schemeClr>
                </a:solidFill>
                <a:latin typeface="Times New Roman" panose="02020603050405020304" pitchFamily="18" charset="0"/>
                <a:cs typeface="Times New Roman" panose="02020603050405020304" pitchFamily="18" charset="0"/>
              </a:rPr>
              <a:t>поспішає</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їх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вирішувати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накопичуються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ускладнюються</a:t>
            </a:r>
            <a:r>
              <a:rPr lang="ru-RU" dirty="0">
                <a:solidFill>
                  <a:schemeClr val="bg2">
                    <a:lumMod val="50000"/>
                  </a:schemeClr>
                </a:solidFill>
                <a:latin typeface="Times New Roman" panose="02020603050405020304" pitchFamily="18" charset="0"/>
                <a:cs typeface="Times New Roman" panose="02020603050405020304" pitchFamily="18" charset="0"/>
              </a:rPr>
              <a:t>, а час, коли </a:t>
            </a:r>
            <a:r>
              <a:rPr lang="ru-RU" dirty="0" err="1">
                <a:solidFill>
                  <a:schemeClr val="bg2">
                    <a:lumMod val="50000"/>
                  </a:schemeClr>
                </a:solidFill>
                <a:latin typeface="Times New Roman" panose="02020603050405020304" pitchFamily="18" charset="0"/>
                <a:cs typeface="Times New Roman" panose="02020603050405020304" pitchFamily="18" charset="0"/>
              </a:rPr>
              <a:t>їх</a:t>
            </a:r>
            <a:r>
              <a:rPr lang="ru-RU" dirty="0">
                <a:solidFill>
                  <a:schemeClr val="bg2">
                    <a:lumMod val="50000"/>
                  </a:schemeClr>
                </a:solidFill>
                <a:latin typeface="Times New Roman" panose="02020603050405020304" pitchFamily="18" charset="0"/>
                <a:cs typeface="Times New Roman" panose="02020603050405020304" pitchFamily="18" charset="0"/>
              </a:rPr>
              <a:t> треба </a:t>
            </a:r>
            <a:r>
              <a:rPr lang="ru-RU" dirty="0" err="1">
                <a:solidFill>
                  <a:schemeClr val="bg2">
                    <a:lumMod val="50000"/>
                  </a:schemeClr>
                </a:solidFill>
                <a:latin typeface="Times New Roman" panose="02020603050405020304" pitchFamily="18" charset="0"/>
                <a:cs typeface="Times New Roman" panose="02020603050405020304" pitchFamily="18" charset="0"/>
              </a:rPr>
              <a:t>було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вирішити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вже</a:t>
            </a:r>
            <a:r>
              <a:rPr lang="ru-RU" dirty="0">
                <a:solidFill>
                  <a:schemeClr val="bg2">
                    <a:lumMod val="50000"/>
                  </a:schemeClr>
                </a:solidFill>
                <a:latin typeface="Times New Roman" panose="02020603050405020304" pitchFamily="18" charset="0"/>
                <a:cs typeface="Times New Roman" panose="02020603050405020304" pitchFamily="18" charset="0"/>
              </a:rPr>
              <a:t> стало «до </a:t>
            </a:r>
            <a:r>
              <a:rPr lang="ru-RU" dirty="0" err="1">
                <a:solidFill>
                  <a:schemeClr val="bg2">
                    <a:lumMod val="50000"/>
                  </a:schemeClr>
                </a:solidFill>
                <a:latin typeface="Times New Roman" panose="02020603050405020304" pitchFamily="18" charset="0"/>
                <a:cs typeface="Times New Roman" panose="02020603050405020304" pitchFamily="18" charset="0"/>
              </a:rPr>
              <a:t>вчора</a:t>
            </a:r>
            <a:r>
              <a:rPr lang="ru-RU" dirty="0">
                <a:solidFill>
                  <a:schemeClr val="bg2">
                    <a:lumMod val="50000"/>
                  </a:schemeClr>
                </a:solidFill>
                <a:latin typeface="Times New Roman" panose="02020603050405020304" pitchFamily="18" charset="0"/>
                <a:cs typeface="Times New Roman" panose="02020603050405020304" pitchFamily="18" charset="0"/>
              </a:rPr>
              <a:t>». У </a:t>
            </a:r>
            <a:r>
              <a:rPr lang="ru-RU" dirty="0" err="1">
                <a:solidFill>
                  <a:schemeClr val="bg2">
                    <a:lumMod val="50000"/>
                  </a:schemeClr>
                </a:solidFill>
                <a:latin typeface="Times New Roman" panose="02020603050405020304" pitchFamily="18" charset="0"/>
                <a:cs typeface="Times New Roman" panose="02020603050405020304" pitchFamily="18" charset="0"/>
              </a:rPr>
              <a:t>науковому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плані</a:t>
            </a:r>
            <a:r>
              <a:rPr lang="ru-RU" dirty="0">
                <a:solidFill>
                  <a:schemeClr val="bg2">
                    <a:lumMod val="50000"/>
                  </a:schemeClr>
                </a:solidFill>
                <a:latin typeface="Times New Roman" panose="02020603050405020304" pitchFamily="18" charset="0"/>
                <a:cs typeface="Times New Roman" panose="02020603050405020304" pitchFamily="18" charset="0"/>
              </a:rPr>
              <a:t> не </a:t>
            </a:r>
            <a:r>
              <a:rPr lang="ru-RU" dirty="0" err="1">
                <a:solidFill>
                  <a:schemeClr val="bg2">
                    <a:lumMod val="50000"/>
                  </a:schemeClr>
                </a:solidFill>
                <a:latin typeface="Times New Roman" panose="02020603050405020304" pitchFamily="18" charset="0"/>
                <a:cs typeface="Times New Roman" panose="02020603050405020304" pitchFamily="18" charset="0"/>
              </a:rPr>
              <a:t>вирішеним</a:t>
            </a:r>
            <a:r>
              <a:rPr lang="ru-RU" dirty="0">
                <a:solidFill>
                  <a:schemeClr val="bg2">
                    <a:lumMod val="50000"/>
                  </a:schemeClr>
                </a:solidFill>
                <a:latin typeface="Times New Roman" panose="02020603050405020304" pitchFamily="18" charset="0"/>
                <a:cs typeface="Times New Roman" panose="02020603050405020304" pitchFamily="18" charset="0"/>
              </a:rPr>
              <a:t> до </a:t>
            </a:r>
            <a:r>
              <a:rPr lang="ru-RU" dirty="0" err="1">
                <a:solidFill>
                  <a:schemeClr val="bg2">
                    <a:lumMod val="50000"/>
                  </a:schemeClr>
                </a:solidFill>
                <a:latin typeface="Times New Roman" panose="02020603050405020304" pitchFamily="18" charset="0"/>
                <a:cs typeface="Times New Roman" panose="02020603050405020304" pitchFamily="18" charset="0"/>
              </a:rPr>
              <a:t>кінця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залишається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питання</a:t>
            </a:r>
            <a:r>
              <a:rPr lang="ru-RU" dirty="0">
                <a:solidFill>
                  <a:schemeClr val="bg2">
                    <a:lumMod val="50000"/>
                  </a:schemeClr>
                </a:solidFill>
                <a:latin typeface="Times New Roman" panose="02020603050405020304" pitchFamily="18" charset="0"/>
                <a:cs typeface="Times New Roman" panose="02020603050405020304" pitchFamily="18" charset="0"/>
              </a:rPr>
              <a:t> про </a:t>
            </a:r>
            <a:r>
              <a:rPr lang="ru-RU" dirty="0" err="1">
                <a:solidFill>
                  <a:schemeClr val="bg2">
                    <a:lumMod val="50000"/>
                  </a:schemeClr>
                </a:solidFill>
                <a:latin typeface="Times New Roman" panose="02020603050405020304" pitchFamily="18" charset="0"/>
                <a:cs typeface="Times New Roman" panose="02020603050405020304" pitchFamily="18" charset="0"/>
              </a:rPr>
              <a:t>систематизацію</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класифікацію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глобальних</a:t>
            </a:r>
            <a:r>
              <a:rPr lang="ru-RU" dirty="0">
                <a:solidFill>
                  <a:schemeClr val="bg2">
                    <a:lumMod val="50000"/>
                  </a:schemeClr>
                </a:solidFill>
                <a:latin typeface="Times New Roman" panose="02020603050405020304" pitchFamily="18" charset="0"/>
                <a:cs typeface="Times New Roman" panose="02020603050405020304" pitchFamily="18" charset="0"/>
              </a:rPr>
              <a:t> проблем, </a:t>
            </a:r>
            <a:r>
              <a:rPr lang="ru-RU" dirty="0" err="1">
                <a:solidFill>
                  <a:schemeClr val="bg2">
                    <a:lumMod val="50000"/>
                  </a:schemeClr>
                </a:solidFill>
                <a:latin typeface="Times New Roman" panose="02020603050405020304" pitchFamily="18" charset="0"/>
                <a:cs typeface="Times New Roman" panose="02020603050405020304" pitchFamily="18" charset="0"/>
              </a:rPr>
              <a:t>їх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диференціацію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ранжирування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встановлення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взаємозв'язків</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взаємовплив</a:t>
            </a:r>
            <a:r>
              <a:rPr lang="ru-RU" dirty="0">
                <a:solidFill>
                  <a:schemeClr val="bg2">
                    <a:lumMod val="50000"/>
                  </a:schemeClr>
                </a:solidFill>
                <a:latin typeface="Times New Roman" panose="02020603050405020304" pitchFamily="18" charset="0"/>
                <a:cs typeface="Times New Roman" panose="02020603050405020304" pitchFamily="18" charset="0"/>
              </a:rPr>
              <a:t> проблем. </a:t>
            </a:r>
            <a:r>
              <a:rPr lang="ru-RU" dirty="0" err="1">
                <a:solidFill>
                  <a:schemeClr val="bg2">
                    <a:lumMod val="50000"/>
                  </a:schemeClr>
                </a:solidFill>
                <a:latin typeface="Times New Roman" panose="02020603050405020304" pitchFamily="18" charset="0"/>
                <a:cs typeface="Times New Roman" panose="02020603050405020304" pitchFamily="18" charset="0"/>
              </a:rPr>
              <a:t>Вченими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Міжнародного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інституту</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глобалістики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м.Київ</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значною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мірою</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усувається</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ця</a:t>
            </a:r>
            <a:r>
              <a:rPr lang="ru-RU" dirty="0">
                <a:solidFill>
                  <a:schemeClr val="bg2">
                    <a:lumMod val="50000"/>
                  </a:schemeClr>
                </a:solidFill>
                <a:latin typeface="Times New Roman" panose="02020603050405020304" pitchFamily="18" charset="0"/>
                <a:cs typeface="Times New Roman" panose="02020603050405020304" pitchFamily="18" charset="0"/>
              </a:rPr>
              <a:t> прогалина. Ними </a:t>
            </a:r>
            <a:r>
              <a:rPr lang="ru-RU" dirty="0" err="1">
                <a:solidFill>
                  <a:schemeClr val="bg2">
                    <a:lumMod val="50000"/>
                  </a:schemeClr>
                </a:solidFill>
                <a:latin typeface="Times New Roman" panose="02020603050405020304" pitchFamily="18" charset="0"/>
                <a:cs typeface="Times New Roman" panose="02020603050405020304" pitchFamily="18" charset="0"/>
              </a:rPr>
              <a:t>виділені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особливі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ключові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надпроблеми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та «мета </a:t>
            </a:r>
            <a:r>
              <a:rPr lang="ru-RU"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Тобто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сьогодні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сформульовано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глобальні</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визначено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надпроблеми</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необхідно</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розробити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механізм</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їх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вирішення</a:t>
            </a:r>
            <a:r>
              <a:rPr lang="ru-RU" dirty="0">
                <a:solidFill>
                  <a:schemeClr val="bg2">
                    <a:lumMod val="50000"/>
                  </a:schemeClr>
                </a:solidFill>
                <a:latin typeface="Times New Roman" panose="02020603050405020304" pitchFamily="18" charset="0"/>
                <a:cs typeface="Times New Roman" panose="02020603050405020304" pitchFamily="18" charset="0"/>
              </a:rPr>
              <a:t> та </a:t>
            </a:r>
            <a:r>
              <a:rPr lang="ru-RU" dirty="0" err="1">
                <a:solidFill>
                  <a:schemeClr val="bg2">
                    <a:lumMod val="50000"/>
                  </a:schemeClr>
                </a:solidFill>
                <a:latin typeface="Times New Roman" panose="02020603050405020304" pitchFamily="18" charset="0"/>
                <a:cs typeface="Times New Roman" panose="02020603050405020304" pitchFamily="18" charset="0"/>
              </a:rPr>
              <a:t>впровадити</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його</a:t>
            </a:r>
            <a:r>
              <a:rPr lang="ru-RU" dirty="0">
                <a:solidFill>
                  <a:schemeClr val="bg2">
                    <a:lumMod val="50000"/>
                  </a:schemeClr>
                </a:solidFill>
                <a:latin typeface="Times New Roman" panose="02020603050405020304" pitchFamily="18" charset="0"/>
                <a:cs typeface="Times New Roman" panose="02020603050405020304" pitchFamily="18" charset="0"/>
              </a:rPr>
              <a:t> у практику </a:t>
            </a:r>
            <a:r>
              <a:rPr lang="ru-RU" dirty="0" err="1">
                <a:solidFill>
                  <a:schemeClr val="bg2">
                    <a:lumMod val="50000"/>
                  </a:schemeClr>
                </a:solidFill>
                <a:latin typeface="Times New Roman" panose="02020603050405020304" pitchFamily="18" charset="0"/>
                <a:cs typeface="Times New Roman" panose="02020603050405020304" pitchFamily="18" charset="0"/>
              </a:rPr>
              <a:t>реалізації</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світосистемних</a:t>
            </a:r>
            <a:r>
              <a:rPr lang="ru-RU" dirty="0">
                <a:solidFill>
                  <a:schemeClr val="bg2">
                    <a:lumMod val="50000"/>
                  </a:schemeClr>
                </a:solidFill>
                <a:latin typeface="Times New Roman" panose="02020603050405020304" pitchFamily="18" charset="0"/>
                <a:cs typeface="Times New Roman" panose="02020603050405020304" pitchFamily="18" charset="0"/>
              </a:rPr>
              <a:t> </a:t>
            </a:r>
            <a:r>
              <a:rPr lang="ru-RU" dirty="0" err="1">
                <a:solidFill>
                  <a:schemeClr val="bg2">
                    <a:lumMod val="50000"/>
                  </a:schemeClr>
                </a:solidFill>
                <a:latin typeface="Times New Roman" panose="02020603050405020304" pitchFamily="18" charset="0"/>
                <a:cs typeface="Times New Roman" panose="02020603050405020304" pitchFamily="18" charset="0"/>
              </a:rPr>
              <a:t>відносин</a:t>
            </a:r>
            <a:r>
              <a:rPr lang="ru-RU"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1442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197427"/>
            <a:ext cx="8520600" cy="954998"/>
          </a:xfrm>
        </p:spPr>
        <p:txBody>
          <a:bodyPr>
            <a:normAutofit/>
          </a:bodyPr>
          <a:lstStyle/>
          <a:p>
            <a:pPr algn="ctr"/>
            <a:r>
              <a:rPr lang="ru-RU" sz="2400" dirty="0">
                <a:solidFill>
                  <a:schemeClr val="bg2">
                    <a:lumMod val="50000"/>
                  </a:schemeClr>
                </a:solidFill>
                <a:latin typeface="Times New Roman" panose="02020603050405020304" pitchFamily="18" charset="0"/>
                <a:cs typeface="Times New Roman" panose="02020603050405020304" pitchFamily="18" charset="0"/>
              </a:rPr>
              <a:t>До </a:t>
            </a:r>
            <a:r>
              <a:rPr lang="ru-RU" sz="2400" dirty="0" err="1">
                <a:solidFill>
                  <a:schemeClr val="bg2">
                    <a:lumMod val="50000"/>
                  </a:schemeClr>
                </a:solidFill>
                <a:latin typeface="Times New Roman" panose="02020603050405020304" pitchFamily="18" charset="0"/>
                <a:cs typeface="Times New Roman" panose="02020603050405020304" pitchFamily="18" charset="0"/>
              </a:rPr>
              <a:t>найбільш</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актуальних</a:t>
            </a:r>
            <a:r>
              <a:rPr lang="ru-RU" sz="2400" dirty="0">
                <a:solidFill>
                  <a:schemeClr val="bg2">
                    <a:lumMod val="50000"/>
                  </a:schemeClr>
                </a:solidFill>
                <a:latin typeface="Times New Roman" panose="02020603050405020304" pitchFamily="18" charset="0"/>
                <a:cs typeface="Times New Roman" panose="02020603050405020304" pitchFamily="18" charset="0"/>
              </a:rPr>
              <a:t> проблем </a:t>
            </a:r>
            <a:r>
              <a:rPr lang="ru-RU" sz="2400" dirty="0" err="1">
                <a:solidFill>
                  <a:schemeClr val="bg2">
                    <a:lumMod val="50000"/>
                  </a:schemeClr>
                </a:solidFill>
                <a:latin typeface="Times New Roman" panose="02020603050405020304" pitchFamily="18" charset="0"/>
                <a:cs typeface="Times New Roman" panose="02020603050405020304" pitchFamily="18" charset="0"/>
              </a:rPr>
              <a:t>глобалістики</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можуть</a:t>
            </a:r>
            <a:r>
              <a:rPr lang="ru-RU" sz="2400" dirty="0">
                <a:solidFill>
                  <a:schemeClr val="bg2">
                    <a:lumMod val="50000"/>
                  </a:schemeClr>
                </a:solidFill>
                <a:latin typeface="Times New Roman" panose="02020603050405020304" pitchFamily="18" charset="0"/>
                <a:cs typeface="Times New Roman" panose="02020603050405020304" pitchFamily="18" charset="0"/>
              </a:rPr>
              <a:t> бути </a:t>
            </a:r>
            <a:r>
              <a:rPr lang="ru-RU" sz="2400" dirty="0" err="1">
                <a:solidFill>
                  <a:schemeClr val="bg2">
                    <a:lumMod val="50000"/>
                  </a:schemeClr>
                </a:solidFill>
                <a:latin typeface="Times New Roman" panose="02020603050405020304" pitchFamily="18" charset="0"/>
                <a:cs typeface="Times New Roman" panose="02020603050405020304" pitchFamily="18" charset="0"/>
              </a:rPr>
              <a:t>віднесені</a:t>
            </a:r>
            <a:r>
              <a:rPr lang="ru-RU" sz="2400"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err="1">
                <a:solidFill>
                  <a:schemeClr val="bg2">
                    <a:lumMod val="50000"/>
                  </a:schemeClr>
                </a:solidFill>
                <a:latin typeface="Times New Roman" panose="02020603050405020304" pitchFamily="18" charset="0"/>
                <a:cs typeface="Times New Roman" panose="02020603050405020304" pitchFamily="18" charset="0"/>
              </a:rPr>
              <a:t>такі</a:t>
            </a:r>
            <a:r>
              <a:rPr lang="ru-RU" sz="2400" dirty="0">
                <a:solidFill>
                  <a:schemeClr val="bg2">
                    <a:lumMod val="50000"/>
                  </a:schemeClr>
                </a:solidFill>
                <a:latin typeface="Times New Roman" panose="02020603050405020304" pitchFamily="18" charset="0"/>
                <a:cs typeface="Times New Roman" panose="02020603050405020304" pitchFamily="18" charset="0"/>
              </a:rPr>
              <a:t>:</a:t>
            </a:r>
          </a:p>
        </p:txBody>
      </p:sp>
      <p:graphicFrame>
        <p:nvGraphicFramePr>
          <p:cNvPr id="4" name="Таблица 3"/>
          <p:cNvGraphicFramePr>
            <a:graphicFrameLocks noGrp="1"/>
          </p:cNvGraphicFramePr>
          <p:nvPr>
            <p:extLst>
              <p:ext uri="{D42A27DB-BD31-4B8C-83A1-F6EECF244321}">
                <p14:modId xmlns:p14="http://schemas.microsoft.com/office/powerpoint/2010/main" val="288079081"/>
              </p:ext>
            </p:extLst>
          </p:nvPr>
        </p:nvGraphicFramePr>
        <p:xfrm>
          <a:off x="1524000" y="1152425"/>
          <a:ext cx="6096000" cy="3901723"/>
        </p:xfrm>
        <a:graphic>
          <a:graphicData uri="http://schemas.openxmlformats.org/drawingml/2006/table">
            <a:tbl>
              <a:tblPr firstRow="1" bandRow="1">
                <a:tableStyleId>{7A01A87D-FD87-4CD0-B260-6D20F9701208}</a:tableStyleId>
              </a:tblPr>
              <a:tblGrid>
                <a:gridCol w="6096000">
                  <a:extLst>
                    <a:ext uri="{9D8B030D-6E8A-4147-A177-3AD203B41FA5}">
                      <a16:colId xmlns:a16="http://schemas.microsoft.com/office/drawing/2014/main" val="3580418780"/>
                    </a:ext>
                  </a:extLst>
                </a:gridCol>
              </a:tblGrid>
              <a:tr h="366043">
                <a:tc>
                  <a:txBody>
                    <a:bodyPr/>
                    <a:lstStyle/>
                    <a:p>
                      <a:pPr marL="285750" indent="-285750">
                        <a:buFont typeface="Arial" panose="020B0604020202020204" pitchFamily="34" charset="0"/>
                        <a:buChar char="•"/>
                      </a:pP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попередження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ядерної</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війни</a:t>
                      </a:r>
                      <a:r>
                        <a:rPr lang="ru-RU" sz="1600" dirty="0">
                          <a:solidFill>
                            <a:schemeClr val="bg2">
                              <a:lumMod val="50000"/>
                            </a:schemeClr>
                          </a:solidFill>
                          <a:latin typeface="Times New Roman" panose="02020603050405020304" pitchFamily="18" charset="0"/>
                          <a:cs typeface="Times New Roman" panose="02020603050405020304" pitchFamily="18" charset="0"/>
                        </a:rPr>
                        <a:t> та </a:t>
                      </a:r>
                      <a:r>
                        <a:rPr lang="ru-RU" sz="1600" dirty="0" err="1">
                          <a:solidFill>
                            <a:schemeClr val="bg2">
                              <a:lumMod val="50000"/>
                            </a:schemeClr>
                          </a:solidFill>
                          <a:latin typeface="Times New Roman" panose="02020603050405020304" pitchFamily="18" charset="0"/>
                          <a:cs typeface="Times New Roman" panose="02020603050405020304" pitchFamily="18" charset="0"/>
                        </a:rPr>
                        <a:t>збереження</a:t>
                      </a:r>
                      <a:r>
                        <a:rPr lang="ru-RU" sz="1600" dirty="0">
                          <a:solidFill>
                            <a:schemeClr val="bg2">
                              <a:lumMod val="50000"/>
                            </a:schemeClr>
                          </a:solidFill>
                          <a:latin typeface="Times New Roman" panose="02020603050405020304" pitchFamily="18" charset="0"/>
                          <a:cs typeface="Times New Roman" panose="02020603050405020304" pitchFamily="18" charset="0"/>
                        </a:rPr>
                        <a:t> миру;</a:t>
                      </a:r>
                    </a:p>
                  </a:txBody>
                  <a:tcPr/>
                </a:tc>
                <a:extLst>
                  <a:ext uri="{0D108BD9-81ED-4DB2-BD59-A6C34878D82A}">
                    <a16:rowId xmlns:a16="http://schemas.microsoft.com/office/drawing/2014/main" val="4087388615"/>
                  </a:ext>
                </a:extLst>
              </a:tr>
              <a:tr h="1053002">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uk-UA" sz="1600" b="0" i="0" u="none" strike="noStrike" cap="none" dirty="0">
                          <a:solidFill>
                            <a:schemeClr val="bg2">
                              <a:lumMod val="50000"/>
                            </a:schemeClr>
                          </a:solidFill>
                          <a:effectLst/>
                          <a:latin typeface="Times New Roman" panose="02020603050405020304" pitchFamily="18" charset="0"/>
                          <a:ea typeface="Arial"/>
                          <a:cs typeface="Times New Roman" panose="02020603050405020304" pitchFamily="18" charset="0"/>
                          <a:sym typeface="Arial"/>
                        </a:rPr>
                        <a:t>глобальна проблема стабільного розвитку світу (забезпечення розширеного відтворення, відтворення інтелектуальних ресурсів, якість життя, навколишнє середовище)</a:t>
                      </a:r>
                      <a:endParaRPr lang="ru-RU" sz="1600" b="0" i="0" u="none" strike="noStrike" cap="none" dirty="0">
                        <a:solidFill>
                          <a:schemeClr val="bg2">
                            <a:lumMod val="50000"/>
                          </a:schemeClr>
                        </a:solidFill>
                        <a:effectLst/>
                        <a:latin typeface="Times New Roman" panose="02020603050405020304" pitchFamily="18" charset="0"/>
                        <a:ea typeface="Arial"/>
                        <a:cs typeface="Times New Roman" panose="02020603050405020304" pitchFamily="18" charset="0"/>
                        <a:sym typeface="Arial"/>
                      </a:endParaRPr>
                    </a:p>
                    <a:p>
                      <a:pPr marL="0" indent="0">
                        <a:buFont typeface="Arial" panose="020B0604020202020204" pitchFamily="34" charset="0"/>
                        <a:buNone/>
                      </a:pPr>
                      <a:endParaRPr lang="ru-RU" sz="1600" dirty="0">
                        <a:solidFill>
                          <a:schemeClr val="bg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4426013"/>
                  </a:ext>
                </a:extLst>
              </a:tr>
              <a:tr h="812316">
                <a:tc>
                  <a:txBody>
                    <a:bodyPr/>
                    <a:lstStyle/>
                    <a:p>
                      <a:pPr marL="285750" indent="-285750">
                        <a:buFont typeface="Arial" panose="020B0604020202020204" pitchFamily="34" charset="0"/>
                        <a:buChar char="•"/>
                      </a:pPr>
                      <a:r>
                        <a:rPr lang="ru-RU" sz="1600" dirty="0">
                          <a:solidFill>
                            <a:schemeClr val="bg2">
                              <a:lumMod val="50000"/>
                            </a:schemeClr>
                          </a:solidFill>
                          <a:latin typeface="Times New Roman" panose="02020603050405020304" pitchFamily="18" charset="0"/>
                          <a:cs typeface="Times New Roman" panose="02020603050405020304" pitchFamily="18" charset="0"/>
                        </a:rPr>
                        <a:t>проблема </a:t>
                      </a:r>
                      <a:r>
                        <a:rPr lang="ru-RU" sz="1600" dirty="0" err="1">
                          <a:solidFill>
                            <a:schemeClr val="bg2">
                              <a:lumMod val="50000"/>
                            </a:schemeClr>
                          </a:solidFill>
                          <a:latin typeface="Times New Roman" panose="02020603050405020304" pitchFamily="18" charset="0"/>
                          <a:cs typeface="Times New Roman" panose="02020603050405020304" pitchFamily="18" charset="0"/>
                        </a:rPr>
                        <a:t>підвищення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рівня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соціальної</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організованості</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справедливий</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розвиток</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світу</a:t>
                      </a:r>
                      <a:r>
                        <a:rPr lang="ru-RU" sz="1600" dirty="0">
                          <a:solidFill>
                            <a:schemeClr val="bg2">
                              <a:lumMod val="50000"/>
                            </a:schemeClr>
                          </a:solidFill>
                          <a:latin typeface="Times New Roman" panose="02020603050405020304" pitchFamily="18" charset="0"/>
                          <a:cs typeface="Times New Roman" panose="02020603050405020304" pitchFamily="18" charset="0"/>
                        </a:rPr>
                        <a:t> для </a:t>
                      </a:r>
                      <a:r>
                        <a:rPr lang="ru-RU" sz="1600" dirty="0" err="1">
                          <a:solidFill>
                            <a:schemeClr val="bg2">
                              <a:lumMod val="50000"/>
                            </a:schemeClr>
                          </a:solidFill>
                          <a:latin typeface="Times New Roman" panose="02020603050405020304" pitchFamily="18" charset="0"/>
                          <a:cs typeface="Times New Roman" panose="02020603050405020304" pitchFamily="18" charset="0"/>
                        </a:rPr>
                        <a:t>всіх</a:t>
                      </a:r>
                      <a:r>
                        <a:rPr lang="ru-RU" sz="1600" dirty="0">
                          <a:solidFill>
                            <a:schemeClr val="bg2">
                              <a:lumMod val="50000"/>
                            </a:schemeClr>
                          </a:solidFill>
                          <a:latin typeface="Times New Roman" panose="02020603050405020304" pitchFamily="18" charset="0"/>
                          <a:cs typeface="Times New Roman" panose="02020603050405020304" pitchFamily="18" charset="0"/>
                        </a:rPr>
                        <a:t> та </a:t>
                      </a:r>
                      <a:r>
                        <a:rPr lang="ru-RU" sz="1600" dirty="0" err="1">
                          <a:solidFill>
                            <a:schemeClr val="bg2">
                              <a:lumMod val="50000"/>
                            </a:schemeClr>
                          </a:solidFill>
                          <a:latin typeface="Times New Roman" panose="02020603050405020304" pitchFamily="18" charset="0"/>
                          <a:cs typeface="Times New Roman" panose="02020603050405020304" pitchFamily="18" charset="0"/>
                        </a:rPr>
                        <a:t>керованість</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світовим</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співтовариством</a:t>
                      </a:r>
                      <a:r>
                        <a:rPr lang="ru-RU" sz="1600" dirty="0">
                          <a:solidFill>
                            <a:schemeClr val="bg2">
                              <a:lumMod val="50000"/>
                            </a:schemeClr>
                          </a:solidFill>
                          <a:latin typeface="Times New Roman" panose="02020603050405020304" pitchFamily="18" charset="0"/>
                          <a:cs typeface="Times New Roman" panose="02020603050405020304" pitchFamily="18" charset="0"/>
                        </a:rPr>
                        <a:t> та </a:t>
                      </a:r>
                      <a:r>
                        <a:rPr lang="ru-RU" sz="1600" dirty="0" err="1">
                          <a:solidFill>
                            <a:schemeClr val="bg2">
                              <a:lumMod val="50000"/>
                            </a:schemeClr>
                          </a:solidFill>
                          <a:latin typeface="Times New Roman" panose="02020603050405020304" pitchFamily="18" charset="0"/>
                          <a:cs typeface="Times New Roman" panose="02020603050405020304" pitchFamily="18" charset="0"/>
                        </a:rPr>
                        <a:t>її</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розвитком</a:t>
                      </a:r>
                      <a:r>
                        <a:rPr lang="ru-RU" sz="1600" dirty="0">
                          <a:solidFill>
                            <a:schemeClr val="bg2">
                              <a:lumMod val="50000"/>
                            </a:schemeClr>
                          </a:solidFill>
                          <a:latin typeface="Times New Roman" panose="02020603050405020304" pitchFamily="18" charset="0"/>
                          <a:cs typeface="Times New Roman" panose="02020603050405020304" pitchFamily="18" charset="0"/>
                        </a:rPr>
                        <a:t> - </a:t>
                      </a:r>
                      <a:r>
                        <a:rPr lang="en-US" sz="1600" dirty="0">
                          <a:solidFill>
                            <a:schemeClr val="bg2">
                              <a:lumMod val="50000"/>
                            </a:schemeClr>
                          </a:solidFill>
                          <a:latin typeface="Times New Roman" panose="02020603050405020304" pitchFamily="18" charset="0"/>
                          <a:cs typeface="Times New Roman" panose="02020603050405020304" pitchFamily="18" charset="0"/>
                        </a:rPr>
                        <a:t>Global Governance)</a:t>
                      </a:r>
                      <a:endParaRPr lang="ru-RU" sz="1600" dirty="0">
                        <a:solidFill>
                          <a:schemeClr val="bg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2414171"/>
                  </a:ext>
                </a:extLst>
              </a:tr>
              <a:tr h="571630">
                <a:tc>
                  <a:txBody>
                    <a:bodyPr/>
                    <a:lstStyle/>
                    <a:p>
                      <a:pPr marL="285750" indent="-285750">
                        <a:buFont typeface="Arial" panose="020B0604020202020204" pitchFamily="34" charset="0"/>
                        <a:buChar char="•"/>
                      </a:pPr>
                      <a:r>
                        <a:rPr lang="ru-RU" sz="1600" dirty="0">
                          <a:solidFill>
                            <a:schemeClr val="bg2">
                              <a:lumMod val="50000"/>
                            </a:schemeClr>
                          </a:solidFill>
                          <a:latin typeface="Times New Roman" panose="02020603050405020304" pitchFamily="18" charset="0"/>
                          <a:cs typeface="Times New Roman" panose="02020603050405020304" pitchFamily="18" charset="0"/>
                        </a:rPr>
                        <a:t>природно-</a:t>
                      </a:r>
                      <a:r>
                        <a:rPr lang="ru-RU" sz="1600" dirty="0" err="1">
                          <a:solidFill>
                            <a:schemeClr val="bg2">
                              <a:lumMod val="50000"/>
                            </a:schemeClr>
                          </a:solidFill>
                          <a:latin typeface="Times New Roman" panose="02020603050405020304" pitchFamily="18" charset="0"/>
                          <a:cs typeface="Times New Roman" panose="02020603050405020304" pitchFamily="18" charset="0"/>
                        </a:rPr>
                        <a:t>економічні</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енергетична</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продовольча</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сировинна</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екологічна</a:t>
                      </a:r>
                      <a:r>
                        <a:rPr lang="ru-RU" sz="16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1120883"/>
                  </a:ext>
                </a:extLst>
              </a:tr>
              <a:tr h="1053002">
                <a:tc>
                  <a:txBody>
                    <a:bodyPr/>
                    <a:lstStyle/>
                    <a:p>
                      <a:pPr marL="285750" indent="-285750">
                        <a:buFont typeface="Arial" panose="020B0604020202020204" pitchFamily="34" charset="0"/>
                        <a:buChar char="•"/>
                      </a:pPr>
                      <a:r>
                        <a:rPr lang="ru-RU" sz="1600" dirty="0" err="1">
                          <a:solidFill>
                            <a:schemeClr val="bg2">
                              <a:lumMod val="50000"/>
                            </a:schemeClr>
                          </a:solidFill>
                          <a:latin typeface="Times New Roman" panose="02020603050405020304" pitchFamily="18" charset="0"/>
                          <a:cs typeface="Times New Roman" panose="02020603050405020304" pitchFamily="18" charset="0"/>
                        </a:rPr>
                        <a:t>соціальні</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проблеми</a:t>
                      </a:r>
                      <a:r>
                        <a:rPr lang="ru-RU" sz="1600" dirty="0">
                          <a:solidFill>
                            <a:schemeClr val="bg2">
                              <a:lumMod val="50000"/>
                            </a:schemeClr>
                          </a:solidFill>
                          <a:latin typeface="Times New Roman" panose="02020603050405020304" pitchFamily="18" charset="0"/>
                          <a:cs typeface="Times New Roman" panose="02020603050405020304" pitchFamily="18" charset="0"/>
                        </a:rPr>
                        <a:t> (глобальна </a:t>
                      </a:r>
                      <a:r>
                        <a:rPr lang="ru-RU" sz="1600" dirty="0" err="1">
                          <a:solidFill>
                            <a:schemeClr val="bg2">
                              <a:lumMod val="50000"/>
                            </a:schemeClr>
                          </a:solidFill>
                          <a:latin typeface="Times New Roman" panose="02020603050405020304" pitchFamily="18" charset="0"/>
                          <a:cs typeface="Times New Roman" panose="02020603050405020304" pitchFamily="18" charset="0"/>
                        </a:rPr>
                        <a:t>демографія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боротьба</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цивілізацій</a:t>
                      </a:r>
                      <a:r>
                        <a:rPr lang="ru-RU" sz="1600" dirty="0">
                          <a:solidFill>
                            <a:schemeClr val="bg2">
                              <a:lumMod val="50000"/>
                            </a:schemeClr>
                          </a:solidFill>
                          <a:latin typeface="Times New Roman" panose="02020603050405020304" pitchFamily="18" charset="0"/>
                          <a:cs typeface="Times New Roman" panose="02020603050405020304" pitchFamily="18" charset="0"/>
                        </a:rPr>
                        <a:t> та </a:t>
                      </a:r>
                      <a:r>
                        <a:rPr lang="ru-RU" sz="1600" dirty="0" err="1">
                          <a:solidFill>
                            <a:schemeClr val="bg2">
                              <a:lumMod val="50000"/>
                            </a:schemeClr>
                          </a:solidFill>
                          <a:latin typeface="Times New Roman" panose="02020603050405020304" pitchFamily="18" charset="0"/>
                          <a:cs typeface="Times New Roman" panose="02020603050405020304" pitchFamily="18" charset="0"/>
                        </a:rPr>
                        <a:t>релігій</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демократія</a:t>
                      </a:r>
                      <a:r>
                        <a:rPr lang="ru-RU" sz="1600" dirty="0">
                          <a:solidFill>
                            <a:schemeClr val="bg2">
                              <a:lumMod val="50000"/>
                            </a:schemeClr>
                          </a:solidFill>
                          <a:latin typeface="Times New Roman" panose="02020603050405020304" pitchFamily="18" charset="0"/>
                          <a:cs typeface="Times New Roman" panose="02020603050405020304" pitchFamily="18" charset="0"/>
                        </a:rPr>
                        <a:t>, культура, </a:t>
                      </a:r>
                      <a:r>
                        <a:rPr lang="ru-RU" sz="1600" dirty="0" err="1">
                          <a:solidFill>
                            <a:schemeClr val="bg2">
                              <a:lumMod val="50000"/>
                            </a:schemeClr>
                          </a:solidFill>
                          <a:latin typeface="Times New Roman" panose="02020603050405020304" pitchFamily="18" charset="0"/>
                          <a:cs typeface="Times New Roman" panose="02020603050405020304" pitchFamily="18" charset="0"/>
                        </a:rPr>
                        <a:t>здоров'я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зубожіння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організована</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злочинність</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корупція</a:t>
                      </a:r>
                      <a:r>
                        <a:rPr lang="ru-RU" sz="1600" dirty="0">
                          <a:solidFill>
                            <a:schemeClr val="bg2">
                              <a:lumMod val="50000"/>
                            </a:schemeClr>
                          </a:solidFill>
                          <a:latin typeface="Times New Roman" panose="02020603050405020304" pitchFamily="18" charset="0"/>
                          <a:cs typeface="Times New Roman" panose="02020603050405020304" pitchFamily="18" charset="0"/>
                        </a:rPr>
                        <a:t>, </a:t>
                      </a:r>
                      <a:r>
                        <a:rPr lang="ru-RU" sz="1600" dirty="0" err="1">
                          <a:solidFill>
                            <a:schemeClr val="bg2">
                              <a:lumMod val="50000"/>
                            </a:schemeClr>
                          </a:solidFill>
                          <a:latin typeface="Times New Roman" panose="02020603050405020304" pitchFamily="18" charset="0"/>
                          <a:cs typeface="Times New Roman" panose="02020603050405020304" pitchFamily="18" charset="0"/>
                        </a:rPr>
                        <a:t>безробіття</a:t>
                      </a:r>
                      <a:r>
                        <a:rPr lang="ru-RU" sz="1600" dirty="0">
                          <a:solidFill>
                            <a:schemeClr val="bg2">
                              <a:lumMod val="50000"/>
                            </a:schemeClr>
                          </a:solidFill>
                          <a:latin typeface="Times New Roman" panose="02020603050405020304" pitchFamily="18" charset="0"/>
                          <a:cs typeface="Times New Roman" panose="02020603050405020304" pitchFamily="18" charset="0"/>
                        </a:rPr>
                        <a:t> та </a:t>
                      </a:r>
                      <a:r>
                        <a:rPr lang="ru-RU" sz="1600" dirty="0" err="1">
                          <a:solidFill>
                            <a:schemeClr val="bg2">
                              <a:lumMod val="50000"/>
                            </a:schemeClr>
                          </a:solidFill>
                          <a:latin typeface="Times New Roman" panose="02020603050405020304" pitchFamily="18" charset="0"/>
                          <a:cs typeface="Times New Roman" panose="02020603050405020304" pitchFamily="18" charset="0"/>
                        </a:rPr>
                        <a:t>ін</a:t>
                      </a:r>
                      <a:r>
                        <a:rPr lang="ru-RU" sz="1600" dirty="0">
                          <a:solidFill>
                            <a:schemeClr val="bg2">
                              <a:lumMod val="5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67579892"/>
                  </a:ext>
                </a:extLst>
              </a:tr>
            </a:tbl>
          </a:graphicData>
        </a:graphic>
      </p:graphicFrame>
    </p:spTree>
    <p:extLst>
      <p:ext uri="{BB962C8B-B14F-4D97-AF65-F5344CB8AC3E}">
        <p14:creationId xmlns:p14="http://schemas.microsoft.com/office/powerpoint/2010/main" val="20359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err="1">
                <a:solidFill>
                  <a:schemeClr val="bg2">
                    <a:lumMod val="50000"/>
                  </a:schemeClr>
                </a:solidFill>
                <a:latin typeface="Times New Roman" panose="02020603050405020304" pitchFamily="18" charset="0"/>
                <a:cs typeface="Times New Roman" panose="02020603050405020304" pitchFamily="18" charset="0"/>
              </a:rPr>
              <a:t>Дослідження</a:t>
            </a:r>
            <a:r>
              <a:rPr lang="ru-RU" sz="2000" dirty="0">
                <a:solidFill>
                  <a:schemeClr val="bg2">
                    <a:lumMod val="50000"/>
                  </a:schemeClr>
                </a:solidFill>
                <a:latin typeface="Times New Roman" panose="02020603050405020304" pitchFamily="18" charset="0"/>
                <a:cs typeface="Times New Roman" panose="02020603050405020304" pitchFamily="18" charset="0"/>
              </a:rPr>
              <a:t> з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найважливіших</a:t>
            </a:r>
            <a:r>
              <a:rPr lang="ru-RU" sz="2000" dirty="0">
                <a:solidFill>
                  <a:schemeClr val="bg2">
                    <a:lumMod val="50000"/>
                  </a:schemeClr>
                </a:solidFill>
                <a:latin typeface="Times New Roman" panose="02020603050405020304" pitchFamily="18" charset="0"/>
                <a:cs typeface="Times New Roman" panose="02020603050405020304" pitchFamily="18" charset="0"/>
              </a:rPr>
              <a:t> проблем </a:t>
            </a:r>
            <a:r>
              <a:rPr lang="ru-RU" sz="2000" dirty="0" err="1">
                <a:solidFill>
                  <a:schemeClr val="bg2">
                    <a:lumMod val="50000"/>
                  </a:schemeClr>
                </a:solidFill>
                <a:latin typeface="Times New Roman" panose="02020603050405020304" pitchFamily="18" charset="0"/>
                <a:cs typeface="Times New Roman" panose="02020603050405020304" pitchFamily="18" charset="0"/>
              </a:rPr>
              <a:t>сучасних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глобальних</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процесів</a:t>
            </a:r>
            <a:r>
              <a:rPr lang="ru-RU" sz="2000" dirty="0">
                <a:solidFill>
                  <a:schemeClr val="bg2">
                    <a:lumMod val="50000"/>
                  </a:schemeClr>
                </a:solidFill>
                <a:latin typeface="Times New Roman" panose="02020603050405020304" pitchFamily="18" charset="0"/>
                <a:cs typeface="Times New Roman" panose="02020603050405020304" pitchFamily="18" charset="0"/>
              </a:rPr>
              <a:t> </a:t>
            </a:r>
            <a:r>
              <a:rPr lang="ru-RU" sz="2000" dirty="0" err="1">
                <a:solidFill>
                  <a:schemeClr val="bg2">
                    <a:lumMod val="50000"/>
                  </a:schemeClr>
                </a:solidFill>
                <a:latin typeface="Times New Roman" panose="02020603050405020304" pitchFamily="18" charset="0"/>
                <a:cs typeface="Times New Roman" panose="02020603050405020304" pitchFamily="18" charset="0"/>
              </a:rPr>
              <a:t>здійснюється</a:t>
            </a:r>
            <a:r>
              <a:rPr lang="ru-RU" sz="2000" dirty="0">
                <a:solidFill>
                  <a:schemeClr val="bg2">
                    <a:lumMod val="50000"/>
                  </a:schemeClr>
                </a:solidFill>
                <a:latin typeface="Times New Roman" panose="02020603050405020304" pitchFamily="18" charset="0"/>
                <a:cs typeface="Times New Roman" panose="02020603050405020304" pitchFamily="18" charset="0"/>
              </a:rPr>
              <a:t> за </a:t>
            </a:r>
            <a:r>
              <a:rPr lang="ru-RU" sz="2000" dirty="0" err="1">
                <a:solidFill>
                  <a:schemeClr val="bg2">
                    <a:lumMod val="50000"/>
                  </a:schemeClr>
                </a:solidFill>
                <a:latin typeface="Times New Roman" panose="02020603050405020304" pitchFamily="18" charset="0"/>
                <a:cs typeface="Times New Roman" panose="02020603050405020304" pitchFamily="18" charset="0"/>
              </a:rPr>
              <a:t>напрямами</a:t>
            </a:r>
            <a:r>
              <a:rPr lang="ru-RU" sz="2000" dirty="0">
                <a:solidFill>
                  <a:schemeClr val="bg2">
                    <a:lumMod val="50000"/>
                  </a:schemeClr>
                </a:solidFill>
                <a:latin typeface="Times New Roman" panose="02020603050405020304" pitchFamily="18" charset="0"/>
                <a:cs typeface="Times New Roman" panose="02020603050405020304" pitchFamily="18" charset="0"/>
              </a:rPr>
              <a:t>:</a:t>
            </a:r>
          </a:p>
        </p:txBody>
      </p:sp>
      <p:sp>
        <p:nvSpPr>
          <p:cNvPr id="3" name="Текст 2"/>
          <p:cNvSpPr>
            <a:spLocks noGrp="1"/>
          </p:cNvSpPr>
          <p:nvPr>
            <p:ph type="body" idx="1"/>
          </p:nvPr>
        </p:nvSpPr>
        <p:spPr/>
        <p:txBody>
          <a:bodyPr/>
          <a:lstStyle/>
          <a:p>
            <a:r>
              <a:rPr lang="ru-RU" dirty="0" err="1"/>
              <a:t>глобальні</a:t>
            </a:r>
            <a:r>
              <a:rPr lang="ru-RU" dirty="0"/>
              <a:t> </a:t>
            </a:r>
            <a:r>
              <a:rPr lang="ru-RU" dirty="0" err="1"/>
              <a:t>проблеми</a:t>
            </a:r>
            <a:r>
              <a:rPr lang="ru-RU" dirty="0"/>
              <a:t> </a:t>
            </a:r>
            <a:r>
              <a:rPr lang="ru-RU" dirty="0" err="1"/>
              <a:t>міжнародної</a:t>
            </a:r>
            <a:r>
              <a:rPr lang="ru-RU" dirty="0"/>
              <a:t> </a:t>
            </a:r>
            <a:r>
              <a:rPr lang="ru-RU" dirty="0" err="1"/>
              <a:t>безпеки</a:t>
            </a:r>
            <a:r>
              <a:rPr lang="ru-RU" dirty="0"/>
              <a:t>;</a:t>
            </a:r>
          </a:p>
          <a:p>
            <a:r>
              <a:rPr lang="ru-RU" dirty="0" err="1"/>
              <a:t>економічна</a:t>
            </a:r>
            <a:r>
              <a:rPr lang="ru-RU" dirty="0"/>
              <a:t> </a:t>
            </a:r>
            <a:r>
              <a:rPr lang="ru-RU" dirty="0" err="1"/>
              <a:t>глобалістика</a:t>
            </a:r>
            <a:r>
              <a:rPr lang="ru-RU" dirty="0"/>
              <a:t>;</a:t>
            </a:r>
          </a:p>
          <a:p>
            <a:r>
              <a:rPr lang="ru-RU" dirty="0" err="1"/>
              <a:t>політична</a:t>
            </a:r>
            <a:r>
              <a:rPr lang="ru-RU" dirty="0"/>
              <a:t> </a:t>
            </a:r>
            <a:r>
              <a:rPr lang="ru-RU" dirty="0" err="1"/>
              <a:t>глобалістика</a:t>
            </a:r>
            <a:r>
              <a:rPr lang="ru-RU" dirty="0"/>
              <a:t>;</a:t>
            </a:r>
          </a:p>
          <a:p>
            <a:r>
              <a:rPr lang="ru-RU" dirty="0" err="1"/>
              <a:t>соціальна</a:t>
            </a:r>
            <a:r>
              <a:rPr lang="ru-RU" dirty="0"/>
              <a:t> </a:t>
            </a:r>
            <a:r>
              <a:rPr lang="ru-RU" dirty="0" err="1"/>
              <a:t>глобалістика</a:t>
            </a:r>
            <a:r>
              <a:rPr lang="ru-RU" dirty="0"/>
              <a:t>;</a:t>
            </a:r>
          </a:p>
          <a:p>
            <a:r>
              <a:rPr lang="ru-RU" dirty="0" err="1"/>
              <a:t>інформаційна</a:t>
            </a:r>
            <a:r>
              <a:rPr lang="ru-RU" dirty="0"/>
              <a:t> </a:t>
            </a:r>
            <a:r>
              <a:rPr lang="ru-RU" dirty="0" err="1"/>
              <a:t>глобалістика</a:t>
            </a:r>
            <a:r>
              <a:rPr lang="ru-RU" dirty="0"/>
              <a:t>;</a:t>
            </a:r>
          </a:p>
          <a:p>
            <a:r>
              <a:rPr lang="ru-RU" dirty="0" err="1"/>
              <a:t>екологічна</a:t>
            </a:r>
            <a:r>
              <a:rPr lang="ru-RU" dirty="0"/>
              <a:t> </a:t>
            </a:r>
            <a:r>
              <a:rPr lang="ru-RU" dirty="0" err="1"/>
              <a:t>глобалістика</a:t>
            </a:r>
            <a:r>
              <a:rPr lang="ru-RU" dirty="0"/>
              <a:t>;</a:t>
            </a:r>
          </a:p>
          <a:p>
            <a:r>
              <a:rPr lang="ru-RU" dirty="0" err="1"/>
              <a:t>ідеологічна</a:t>
            </a:r>
            <a:r>
              <a:rPr lang="ru-RU" dirty="0"/>
              <a:t> </a:t>
            </a:r>
            <a:r>
              <a:rPr lang="ru-RU" dirty="0" err="1"/>
              <a:t>глобалістика</a:t>
            </a:r>
            <a:r>
              <a:rPr lang="ru-RU" dirty="0"/>
              <a:t>;</a:t>
            </a:r>
          </a:p>
          <a:p>
            <a:r>
              <a:rPr lang="ru-RU" dirty="0" err="1"/>
              <a:t>глобальні</a:t>
            </a:r>
            <a:r>
              <a:rPr lang="ru-RU" dirty="0"/>
              <a:t> </a:t>
            </a:r>
            <a:r>
              <a:rPr lang="ru-RU" dirty="0" err="1"/>
              <a:t>проблеми</a:t>
            </a:r>
            <a:r>
              <a:rPr lang="ru-RU" dirty="0"/>
              <a:t> </a:t>
            </a:r>
            <a:r>
              <a:rPr lang="ru-RU" dirty="0" err="1"/>
              <a:t>демілітаризації</a:t>
            </a:r>
            <a:r>
              <a:rPr lang="ru-RU" dirty="0"/>
              <a:t> </a:t>
            </a:r>
            <a:r>
              <a:rPr lang="ru-RU" dirty="0" err="1"/>
              <a:t>економіки</a:t>
            </a:r>
            <a:r>
              <a:rPr lang="ru-RU" dirty="0"/>
              <a:t>;</a:t>
            </a:r>
          </a:p>
          <a:p>
            <a:r>
              <a:rPr lang="ru-RU" dirty="0" err="1"/>
              <a:t>проблеми</a:t>
            </a:r>
            <a:r>
              <a:rPr lang="ru-RU" dirty="0"/>
              <a:t> </a:t>
            </a:r>
            <a:r>
              <a:rPr lang="ru-RU" dirty="0" err="1"/>
              <a:t>інтелектуальної</a:t>
            </a:r>
            <a:r>
              <a:rPr lang="ru-RU" dirty="0"/>
              <a:t> </a:t>
            </a:r>
            <a:r>
              <a:rPr lang="ru-RU" dirty="0" err="1"/>
              <a:t>глобалістики</a:t>
            </a:r>
            <a:r>
              <a:rPr lang="ru-RU" dirty="0"/>
              <a:t>.</a:t>
            </a:r>
          </a:p>
          <a:p>
            <a:endParaRPr lang="ru-RU" dirty="0"/>
          </a:p>
          <a:p>
            <a:endParaRPr lang="ru-RU" dirty="0"/>
          </a:p>
        </p:txBody>
      </p:sp>
    </p:spTree>
    <p:extLst>
      <p:ext uri="{BB962C8B-B14F-4D97-AF65-F5344CB8AC3E}">
        <p14:creationId xmlns:p14="http://schemas.microsoft.com/office/powerpoint/2010/main" val="16299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11700" y="161125"/>
            <a:ext cx="8520600" cy="44079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ru" sz="1600">
                <a:solidFill>
                  <a:srgbClr val="000000"/>
                </a:solidFill>
                <a:latin typeface="Times New Roman"/>
                <a:ea typeface="Times New Roman"/>
                <a:cs typeface="Times New Roman"/>
                <a:sym typeface="Times New Roman"/>
              </a:rPr>
              <a:t>Ідея глобального розвитку людства - давня як сам світ, але формування глобалістики як самостійного наукового напряму сталося зовсім нещодавно: на рубежі 60-х і 70-х років минулого століття. У Україні дослідження проблем глобалістики у рамках Національної академії наук (НАН) почато в середині 90-х років. Представлена в різних наукових джерелах періодизація розвитку науки про глобальний світ, залежно від визначення предмета дослідження, може бути систематизована по двох напрямах: політолого-культурним і экономоцентристським.</a:t>
            </a:r>
            <a:endParaRPr sz="2000">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2091" y="1594118"/>
            <a:ext cx="8571300" cy="942000"/>
          </a:xfrm>
        </p:spPr>
        <p:txBody>
          <a:bodyPr/>
          <a:lstStyle/>
          <a:p>
            <a:r>
              <a:rPr lang="ru-RU" dirty="0" err="1">
                <a:solidFill>
                  <a:schemeClr val="bg2">
                    <a:lumMod val="50000"/>
                  </a:schemeClr>
                </a:solidFill>
                <a:latin typeface="Times New Roman" panose="02020603050405020304" pitchFamily="18" charset="0"/>
                <a:cs typeface="Times New Roman" panose="02020603050405020304" pitchFamily="18" charset="0"/>
              </a:rPr>
              <a:t>Дякую</a:t>
            </a:r>
            <a:r>
              <a:rPr lang="ru-RU" dirty="0">
                <a:solidFill>
                  <a:schemeClr val="bg2">
                    <a:lumMod val="50000"/>
                  </a:schemeClr>
                </a:solidFill>
                <a:latin typeface="Times New Roman" panose="02020603050405020304" pitchFamily="18" charset="0"/>
                <a:cs typeface="Times New Roman" panose="02020603050405020304" pitchFamily="18" charset="0"/>
              </a:rPr>
              <a:t> за </a:t>
            </a:r>
            <a:r>
              <a:rPr lang="ru-RU" dirty="0" err="1">
                <a:solidFill>
                  <a:schemeClr val="bg2">
                    <a:lumMod val="50000"/>
                  </a:schemeClr>
                </a:solidFill>
                <a:latin typeface="Times New Roman" panose="02020603050405020304" pitchFamily="18" charset="0"/>
                <a:cs typeface="Times New Roman" panose="02020603050405020304" pitchFamily="18" charset="0"/>
              </a:rPr>
              <a:t>увагу</a:t>
            </a:r>
            <a:r>
              <a:rPr lang="ru-RU"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08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707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ru" sz="1700" b="0">
                <a:solidFill>
                  <a:srgbClr val="000000"/>
                </a:solidFill>
                <a:latin typeface="Times New Roman"/>
                <a:ea typeface="Times New Roman"/>
                <a:cs typeface="Times New Roman"/>
                <a:sym typeface="Times New Roman"/>
              </a:rPr>
              <a:t>У першому напрямі виділяють наступні історичні періоди в розвитку науки про глобальний світ:</a:t>
            </a:r>
            <a:endParaRPr sz="3900">
              <a:latin typeface="Times New Roman"/>
              <a:ea typeface="Times New Roman"/>
              <a:cs typeface="Times New Roman"/>
              <a:sym typeface="Times New Roman"/>
            </a:endParaRPr>
          </a:p>
        </p:txBody>
      </p:sp>
      <p:sp>
        <p:nvSpPr>
          <p:cNvPr id="89" name="Google Shape;89;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0" lvl="0" indent="457200" algn="just" rtl="0">
              <a:lnSpc>
                <a:spcPct val="120000"/>
              </a:lnSpc>
              <a:spcBef>
                <a:spcPts val="1200"/>
              </a:spcBef>
              <a:spcAft>
                <a:spcPts val="0"/>
              </a:spcAft>
              <a:buNone/>
            </a:pPr>
            <a:r>
              <a:rPr lang="ru" sz="1500" b="1" dirty="0">
                <a:solidFill>
                  <a:srgbClr val="000000"/>
                </a:solidFill>
                <a:latin typeface="Times New Roman"/>
                <a:ea typeface="Times New Roman"/>
                <a:cs typeface="Times New Roman"/>
                <a:sym typeface="Times New Roman"/>
              </a:rPr>
              <a:t>Період перший.</a:t>
            </a:r>
            <a:r>
              <a:rPr lang="ru" sz="1500" dirty="0">
                <a:solidFill>
                  <a:srgbClr val="000000"/>
                </a:solidFill>
                <a:latin typeface="Times New Roman"/>
                <a:ea typeface="Times New Roman"/>
                <a:cs typeface="Times New Roman"/>
                <a:sym typeface="Times New Roman"/>
              </a:rPr>
              <a:t> Ідею циклічного глобального розвитку світу як суми різних форм державного устрою знаходимо ще у філософів старовини. Вони обгрунтовували "трагічний круг генезису" - освіта, становлення і занепад людських співтовариств. </a:t>
            </a:r>
            <a:endParaRPr sz="15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
        <p:nvSpPr>
          <p:cNvPr id="90" name="Google Shape;90;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457200" algn="just" rtl="0">
              <a:lnSpc>
                <a:spcPct val="120000"/>
              </a:lnSpc>
              <a:spcBef>
                <a:spcPts val="1200"/>
              </a:spcBef>
              <a:spcAft>
                <a:spcPts val="0"/>
              </a:spcAft>
              <a:buNone/>
            </a:pPr>
            <a:r>
              <a:rPr lang="ru" sz="1500" b="1" dirty="0">
                <a:solidFill>
                  <a:srgbClr val="000000"/>
                </a:solidFill>
                <a:latin typeface="Times New Roman"/>
                <a:ea typeface="Times New Roman"/>
                <a:cs typeface="Times New Roman"/>
                <a:sym typeface="Times New Roman"/>
              </a:rPr>
              <a:t>Другий період (XVIII - XIX вв.).</a:t>
            </a:r>
            <a:r>
              <a:rPr lang="ru" sz="1500" dirty="0">
                <a:solidFill>
                  <a:srgbClr val="000000"/>
                </a:solidFill>
                <a:latin typeface="Times New Roman"/>
                <a:ea typeface="Times New Roman"/>
                <a:cs typeface="Times New Roman"/>
                <a:sym typeface="Times New Roman"/>
              </a:rPr>
              <a:t> На зміну трагічному песимізму прийшло життєствердне прогресивне бачення єдиної історії народів (прогрес людського розуму). Фундувалась лінійна концепція глобального розвитку : неухильне, без зупинок і падінь сходження до висот розуму, справедливості, світу і добра . Ця концепція надихала і спонукала до історичної дії, ставала життєвим сенсом багатьох людей. </a:t>
            </a:r>
            <a:endParaRPr sz="15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1500" dirty="0">
              <a:latin typeface="Times New Roman"/>
              <a:ea typeface="Times New Roman"/>
              <a:cs typeface="Times New Roman"/>
              <a:sym typeface="Times New Roman"/>
            </a:endParaRPr>
          </a:p>
        </p:txBody>
      </p:sp>
      <p:sp>
        <p:nvSpPr>
          <p:cNvPr id="91" name="Google Shape;91;p17"/>
          <p:cNvSpPr/>
          <p:nvPr/>
        </p:nvSpPr>
        <p:spPr>
          <a:xfrm>
            <a:off x="4311600" y="2689500"/>
            <a:ext cx="520800" cy="458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90" grpId="0" build="p"/>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61975" y="0"/>
            <a:ext cx="3817500" cy="5007300"/>
          </a:xfrm>
          <a:prstGeom prst="rect">
            <a:avLst/>
          </a:prstGeom>
        </p:spPr>
        <p:txBody>
          <a:bodyPr spcFirstLastPara="1" wrap="square" lIns="91425" tIns="91425" rIns="91425" bIns="91425" anchor="t" anchorCtr="0">
            <a:noAutofit/>
          </a:bodyPr>
          <a:lstStyle/>
          <a:p>
            <a:pPr marL="0" lvl="0" indent="457200" algn="just" rtl="0">
              <a:lnSpc>
                <a:spcPct val="100000"/>
              </a:lnSpc>
              <a:spcBef>
                <a:spcPts val="1200"/>
              </a:spcBef>
              <a:spcAft>
                <a:spcPts val="0"/>
              </a:spcAft>
              <a:buSzPts val="1018"/>
              <a:buNone/>
            </a:pPr>
            <a:r>
              <a:rPr lang="ru" sz="1200" b="1" dirty="0">
                <a:solidFill>
                  <a:srgbClr val="000000"/>
                </a:solidFill>
                <a:latin typeface="Times New Roman"/>
                <a:ea typeface="Times New Roman"/>
                <a:cs typeface="Times New Roman"/>
                <a:sym typeface="Times New Roman"/>
              </a:rPr>
              <a:t>Третій період.</a:t>
            </a:r>
            <a:r>
              <a:rPr lang="ru" sz="1200" dirty="0">
                <a:solidFill>
                  <a:srgbClr val="000000"/>
                </a:solidFill>
                <a:latin typeface="Times New Roman"/>
                <a:ea typeface="Times New Roman"/>
                <a:cs typeface="Times New Roman"/>
                <a:sym typeface="Times New Roman"/>
              </a:rPr>
              <a:t> Досвід ХХ в . підірвав ідею прогресивного розвитку, чому сприяли:</a:t>
            </a: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r>
              <a:rPr lang="ru" sz="1200" dirty="0">
                <a:solidFill>
                  <a:srgbClr val="000000"/>
                </a:solidFill>
                <a:latin typeface="Times New Roman"/>
                <a:ea typeface="Times New Roman"/>
                <a:cs typeface="Times New Roman"/>
                <a:sym typeface="Times New Roman"/>
              </a:rPr>
              <a:t> - екологічна криза;</a:t>
            </a: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r>
              <a:rPr lang="ru" sz="1200" dirty="0">
                <a:solidFill>
                  <a:srgbClr val="000000"/>
                </a:solidFill>
                <a:latin typeface="Times New Roman"/>
                <a:ea typeface="Times New Roman"/>
                <a:cs typeface="Times New Roman"/>
                <a:sym typeface="Times New Roman"/>
              </a:rPr>
              <a:t> - політичні революції;</a:t>
            </a: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r>
              <a:rPr lang="ru" sz="1200" dirty="0">
                <a:solidFill>
                  <a:srgbClr val="000000"/>
                </a:solidFill>
                <a:latin typeface="Times New Roman"/>
                <a:ea typeface="Times New Roman"/>
                <a:cs typeface="Times New Roman"/>
                <a:sym typeface="Times New Roman"/>
              </a:rPr>
              <a:t> - світові війни;</a:t>
            </a: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r>
              <a:rPr lang="ru" sz="1200" dirty="0">
                <a:solidFill>
                  <a:srgbClr val="000000"/>
                </a:solidFill>
                <a:latin typeface="Times New Roman"/>
                <a:ea typeface="Times New Roman"/>
                <a:cs typeface="Times New Roman"/>
                <a:sym typeface="Times New Roman"/>
              </a:rPr>
              <a:t> - небачені катастрофи в усіх сферах людського існування : диктатури і геноцид, масові репресії, атомні бомбардування і аварії, загроза атомного знищення світу.</a:t>
            </a: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endParaRPr sz="120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1018"/>
              <a:buNone/>
            </a:pPr>
            <a:r>
              <a:rPr lang="ru" sz="1200" dirty="0">
                <a:solidFill>
                  <a:srgbClr val="000000"/>
                </a:solidFill>
                <a:latin typeface="Times New Roman"/>
                <a:ea typeface="Times New Roman"/>
                <a:cs typeface="Times New Roman"/>
                <a:sym typeface="Times New Roman"/>
              </a:rPr>
              <a:t>В результаті - повсюдне і повне розчарування в ідеї прогресу. Ідея про оптимальні зміни у світі і історичні еволюції сприймалася як не підтверджена громадською практикою.</a:t>
            </a:r>
            <a:endParaRPr sz="1200"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1018"/>
              <a:buNone/>
            </a:pPr>
            <a:endParaRPr sz="1295" dirty="0"/>
          </a:p>
        </p:txBody>
      </p:sp>
      <p:sp>
        <p:nvSpPr>
          <p:cNvPr id="97" name="Google Shape;97;p18"/>
          <p:cNvSpPr txBox="1">
            <a:spLocks noGrp="1"/>
          </p:cNvSpPr>
          <p:nvPr>
            <p:ph type="body" idx="2"/>
          </p:nvPr>
        </p:nvSpPr>
        <p:spPr>
          <a:xfrm>
            <a:off x="4299775" y="0"/>
            <a:ext cx="4785000" cy="5255100"/>
          </a:xfrm>
          <a:prstGeom prst="rect">
            <a:avLst/>
          </a:prstGeom>
        </p:spPr>
        <p:txBody>
          <a:bodyPr spcFirstLastPara="1" wrap="square" lIns="91425" tIns="91425" rIns="91425" bIns="91425" anchor="t" anchorCtr="0">
            <a:noAutofit/>
          </a:bodyPr>
          <a:lstStyle/>
          <a:p>
            <a:pPr marL="0" lvl="0" indent="457200" algn="just" rtl="0">
              <a:lnSpc>
                <a:spcPct val="100000"/>
              </a:lnSpc>
              <a:spcBef>
                <a:spcPts val="1200"/>
              </a:spcBef>
              <a:spcAft>
                <a:spcPts val="0"/>
              </a:spcAft>
              <a:buSzPts val="688"/>
              <a:buNone/>
            </a:pPr>
            <a:r>
              <a:rPr lang="ru" sz="1175" b="1" dirty="0">
                <a:solidFill>
                  <a:srgbClr val="000000"/>
                </a:solidFill>
                <a:latin typeface="Times New Roman"/>
                <a:ea typeface="Times New Roman"/>
                <a:cs typeface="Times New Roman"/>
                <a:sym typeface="Times New Roman"/>
              </a:rPr>
              <a:t>Період четвертий.</a:t>
            </a:r>
            <a:r>
              <a:rPr lang="ru" sz="1175" dirty="0">
                <a:solidFill>
                  <a:srgbClr val="000000"/>
                </a:solidFill>
                <a:latin typeface="Times New Roman"/>
                <a:ea typeface="Times New Roman"/>
                <a:cs typeface="Times New Roman"/>
                <a:sym typeface="Times New Roman"/>
              </a:rPr>
              <a:t> У 60-і роки ХХ в. на зміну класичному типу раціональності з її преклонінням перед розумом, закономірністю, обумовленістю усього, що відбувається, приходить постмодерністська розкутість. У основі постмодернізму - втрата сенсу і логіки у всьому і усвідомлення сенсу існування за допомогою інтуїції, осяяння, прозорливості. А це означає: - панування принципу вседозволеності;</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зникнення поняття непристойного, заміна ідеалу прекрасного ідеалом потворного;</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 виникнення сприятливих умов для панування нігілізму;</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 анархію;</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знищення усіх зобов'язань і обов'язків перед суспільством;</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заперечення усіх і будь-яких норм.</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З цих позицій були піддані критиці основні концепції, напрацьовані наукою в ХХ повіці :</a:t>
            </a:r>
            <a:endParaRPr sz="1175"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ідея цілісності, єдність світу була знехтувана як необгрунтована, зате з'явився погляд на суспільство як на поле змагання, конкуренцію окремих співтовариств, складових його;</a:t>
            </a:r>
            <a:endParaRPr sz="1175"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688"/>
              <a:buNone/>
            </a:pPr>
            <a:r>
              <a:rPr lang="ru" sz="1175" dirty="0">
                <a:solidFill>
                  <a:srgbClr val="000000"/>
                </a:solidFill>
                <a:latin typeface="Times New Roman"/>
                <a:ea typeface="Times New Roman"/>
                <a:cs typeface="Times New Roman"/>
                <a:sym typeface="Times New Roman"/>
              </a:rPr>
              <a:t> - кожен процес, предмет матеріального світу розглядається через взаємозв'язок і взаємовплив, а як безліч ліній, не співпадаючі один з одним, і змін: світ розсипався на тисячі уламків.</a:t>
            </a:r>
            <a:endParaRPr sz="1175"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688"/>
              <a:buNone/>
            </a:pPr>
            <a:endParaRPr sz="875" dirty="0"/>
          </a:p>
        </p:txBody>
      </p:sp>
      <p:sp>
        <p:nvSpPr>
          <p:cNvPr id="98" name="Google Shape;98;p18"/>
          <p:cNvSpPr/>
          <p:nvPr/>
        </p:nvSpPr>
        <p:spPr>
          <a:xfrm>
            <a:off x="3879475" y="2503575"/>
            <a:ext cx="420300" cy="35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90250" y="526350"/>
            <a:ext cx="7640100" cy="4090800"/>
          </a:xfrm>
          <a:prstGeom prst="rect">
            <a:avLst/>
          </a:prstGeom>
        </p:spPr>
        <p:txBody>
          <a:bodyPr spcFirstLastPara="1" wrap="square" lIns="91425" tIns="91425" rIns="91425" bIns="91425" anchor="ctr" anchorCtr="0">
            <a:noAutofit/>
          </a:bodyPr>
          <a:lstStyle/>
          <a:p>
            <a:pPr marL="0" lvl="0" indent="457200" algn="just" rtl="0">
              <a:lnSpc>
                <a:spcPct val="120000"/>
              </a:lnSpc>
              <a:spcBef>
                <a:spcPts val="1200"/>
              </a:spcBef>
              <a:spcAft>
                <a:spcPts val="0"/>
              </a:spcAft>
              <a:buNone/>
            </a:pPr>
            <a:r>
              <a:rPr lang="ru" sz="1600">
                <a:solidFill>
                  <a:srgbClr val="000000"/>
                </a:solidFill>
                <a:latin typeface="Times New Roman"/>
                <a:ea typeface="Times New Roman"/>
                <a:cs typeface="Times New Roman"/>
                <a:sym typeface="Times New Roman"/>
              </a:rPr>
              <a:t>Паралельно з постмодерністським баченням світу у цей період формується інший науковий напрямок дослідження глобального світу. Заснований він у 1968 році. Багатьма країнами світу прокотилася хвиля протесту, яка відображала занепокоєння світової громадськості щодо нездатності урядів та міжнародних організацій передбачити наслідки соціальних, економічних та екологічних протиріч сучасного світу.</a:t>
            </a:r>
            <a:endParaRPr sz="1600">
              <a:solidFill>
                <a:srgbClr val="000000"/>
              </a:solidFill>
              <a:latin typeface="Times New Roman"/>
              <a:ea typeface="Times New Roman"/>
              <a:cs typeface="Times New Roman"/>
              <a:sym typeface="Times New Roman"/>
            </a:endParaRPr>
          </a:p>
          <a:p>
            <a:pPr marL="0" lvl="0" indent="457200" algn="just" rtl="0">
              <a:lnSpc>
                <a:spcPct val="120000"/>
              </a:lnSpc>
              <a:spcBef>
                <a:spcPts val="1200"/>
              </a:spcBef>
              <a:spcAft>
                <a:spcPts val="0"/>
              </a:spcAft>
              <a:buNone/>
            </a:pPr>
            <a:r>
              <a:rPr lang="ru" sz="1600">
                <a:solidFill>
                  <a:srgbClr val="000000"/>
                </a:solidFill>
                <a:latin typeface="Times New Roman"/>
                <a:ea typeface="Times New Roman"/>
                <a:cs typeface="Times New Roman"/>
                <a:sym typeface="Times New Roman"/>
              </a:rPr>
              <a:t>Утворився Римський клуб - міжнародна неурядова організація, у якій об'єдналися на правах членства близько 100 видатних вчених, громадських діячів, представників ділових кіл, стурбованих соціально-економічними проблемами світу. Діяльність Римського клубу сприяла становленню та утвердженню нового міждисциплінарного напряму науки – глобалістики як науки про глобальний світ та його проблеми.</a:t>
            </a:r>
            <a:endParaRPr sz="16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16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198300"/>
            <a:ext cx="8520600" cy="954000"/>
          </a:xfrm>
          <a:prstGeom prst="rect">
            <a:avLst/>
          </a:prstGeom>
        </p:spPr>
        <p:txBody>
          <a:bodyPr spcFirstLastPara="1" wrap="square" lIns="91425" tIns="91425" rIns="91425" bIns="91425" anchor="ctr" anchorCtr="0">
            <a:noAutofit/>
          </a:bodyPr>
          <a:lstStyle/>
          <a:p>
            <a:pPr marL="0" lvl="0" indent="457200" algn="ctr" rtl="0">
              <a:lnSpc>
                <a:spcPct val="120000"/>
              </a:lnSpc>
              <a:spcBef>
                <a:spcPts val="1200"/>
              </a:spcBef>
              <a:spcAft>
                <a:spcPts val="1200"/>
              </a:spcAft>
              <a:buNone/>
            </a:pPr>
            <a:r>
              <a:rPr lang="ru" sz="1800" dirty="0">
                <a:solidFill>
                  <a:srgbClr val="000000"/>
                </a:solidFill>
                <a:latin typeface="Times New Roman"/>
                <a:ea typeface="Times New Roman"/>
                <a:cs typeface="Times New Roman"/>
                <a:sym typeface="Times New Roman"/>
              </a:rPr>
              <a:t>У доповідях Римського клубу визначено багато наукових категорій глобалістики</a:t>
            </a:r>
            <a:endParaRPr sz="4000" dirty="0">
              <a:latin typeface="Times New Roman"/>
              <a:ea typeface="Times New Roman"/>
              <a:cs typeface="Times New Roman"/>
              <a:sym typeface="Times New Roman"/>
            </a:endParaRPr>
          </a:p>
        </p:txBody>
      </p:sp>
      <p:sp>
        <p:nvSpPr>
          <p:cNvPr id="109" name="Google Shape;109;p20"/>
          <p:cNvSpPr txBox="1">
            <a:spLocks noGrp="1"/>
          </p:cNvSpPr>
          <p:nvPr>
            <p:ph type="body" idx="1"/>
          </p:nvPr>
        </p:nvSpPr>
        <p:spPr>
          <a:xfrm>
            <a:off x="311700" y="1266325"/>
            <a:ext cx="8520600" cy="3616800"/>
          </a:xfrm>
          <a:prstGeom prst="rect">
            <a:avLst/>
          </a:prstGeom>
        </p:spPr>
        <p:txBody>
          <a:bodyPr spcFirstLastPara="1" wrap="square" lIns="91425" tIns="91425" rIns="91425" bIns="91425" anchor="t" anchorCtr="0">
            <a:noAutofit/>
          </a:bodyPr>
          <a:lstStyle/>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Серед них - концепції </a:t>
            </a:r>
            <a:r>
              <a:rPr lang="ru" sz="1390" i="1" dirty="0">
                <a:solidFill>
                  <a:srgbClr val="000000"/>
                </a:solidFill>
                <a:latin typeface="Times New Roman"/>
                <a:ea typeface="Times New Roman"/>
                <a:cs typeface="Times New Roman"/>
                <a:sym typeface="Times New Roman"/>
              </a:rPr>
              <a:t>«меж зростання», «глобальної свідомості», «контролю глобального розвитку», «глобальних проблем», «світосистемного аналізу»</a:t>
            </a:r>
            <a:r>
              <a:rPr lang="ru" sz="1390" dirty="0">
                <a:solidFill>
                  <a:srgbClr val="000000"/>
                </a:solidFill>
                <a:latin typeface="Times New Roman"/>
                <a:ea typeface="Times New Roman"/>
                <a:cs typeface="Times New Roman"/>
                <a:sym typeface="Times New Roman"/>
              </a:rPr>
              <a:t> та ін. Були визначені ознаки глобальної революційної ситуації:</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протиріччя світової економіки та політики;</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жахлива нерівність;</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спалахи насильства;</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крайня убогість у поєднанні з небаченою розкішшю;</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погроза міжнародного тероризму;</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зростання наркоманії та злочинності;</a:t>
            </a:r>
            <a:endParaRPr sz="1390" dirty="0">
              <a:solidFill>
                <a:srgbClr val="000000"/>
              </a:solidFill>
              <a:latin typeface="Times New Roman"/>
              <a:ea typeface="Times New Roman"/>
              <a:cs typeface="Times New Roman"/>
              <a:sym typeface="Times New Roman"/>
            </a:endParaRPr>
          </a:p>
          <a:p>
            <a:pPr marL="0" lvl="0" indent="457200" algn="just" rtl="0">
              <a:lnSpc>
                <a:spcPct val="100000"/>
              </a:lnSpc>
              <a:spcBef>
                <a:spcPts val="1200"/>
              </a:spcBef>
              <a:spcAft>
                <a:spcPts val="0"/>
              </a:spcAft>
              <a:buSzPts val="935"/>
              <a:buNone/>
            </a:pPr>
            <a:r>
              <a:rPr lang="ru" sz="1390" dirty="0">
                <a:solidFill>
                  <a:srgbClr val="000000"/>
                </a:solidFill>
                <a:latin typeface="Times New Roman"/>
                <a:ea typeface="Times New Roman"/>
                <a:cs typeface="Times New Roman"/>
                <a:sym typeface="Times New Roman"/>
              </a:rPr>
              <a:t>- зростання забруднення навколишнього середовища та ін.</a:t>
            </a:r>
            <a:endParaRPr sz="1390"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935"/>
              <a:buNone/>
            </a:pPr>
            <a:endParaRPr sz="153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ipe(down)">
                                      <p:cBhvr>
                                        <p:cTn id="13" dur="5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9">
                                            <p:txEl>
                                              <p:pRg st="1" end="1"/>
                                            </p:txEl>
                                          </p:spTgt>
                                        </p:tgtEl>
                                        <p:attrNameLst>
                                          <p:attrName>style.visibility</p:attrName>
                                        </p:attrNameLst>
                                      </p:cBhvr>
                                      <p:to>
                                        <p:strVal val="visible"/>
                                      </p:to>
                                    </p:set>
                                    <p:animEffect transition="in" filter="wipe(down)">
                                      <p:cBhvr>
                                        <p:cTn id="18" dur="500"/>
                                        <p:tgtEl>
                                          <p:spTgt spid="10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9">
                                            <p:txEl>
                                              <p:pRg st="2" end="2"/>
                                            </p:txEl>
                                          </p:spTgt>
                                        </p:tgtEl>
                                        <p:attrNameLst>
                                          <p:attrName>style.visibility</p:attrName>
                                        </p:attrNameLst>
                                      </p:cBhvr>
                                      <p:to>
                                        <p:strVal val="visible"/>
                                      </p:to>
                                    </p:set>
                                    <p:animEffect transition="in" filter="wipe(down)">
                                      <p:cBhvr>
                                        <p:cTn id="23" dur="500"/>
                                        <p:tgtEl>
                                          <p:spTgt spid="10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9">
                                            <p:txEl>
                                              <p:pRg st="3" end="3"/>
                                            </p:txEl>
                                          </p:spTgt>
                                        </p:tgtEl>
                                        <p:attrNameLst>
                                          <p:attrName>style.visibility</p:attrName>
                                        </p:attrNameLst>
                                      </p:cBhvr>
                                      <p:to>
                                        <p:strVal val="visible"/>
                                      </p:to>
                                    </p:set>
                                    <p:animEffect transition="in" filter="wipe(down)">
                                      <p:cBhvr>
                                        <p:cTn id="28" dur="500"/>
                                        <p:tgtEl>
                                          <p:spTgt spid="10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9">
                                            <p:txEl>
                                              <p:pRg st="4" end="4"/>
                                            </p:txEl>
                                          </p:spTgt>
                                        </p:tgtEl>
                                        <p:attrNameLst>
                                          <p:attrName>style.visibility</p:attrName>
                                        </p:attrNameLst>
                                      </p:cBhvr>
                                      <p:to>
                                        <p:strVal val="visible"/>
                                      </p:to>
                                    </p:set>
                                    <p:animEffect transition="in" filter="wipe(down)">
                                      <p:cBhvr>
                                        <p:cTn id="33" dur="500"/>
                                        <p:tgtEl>
                                          <p:spTgt spid="10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9">
                                            <p:txEl>
                                              <p:pRg st="5" end="5"/>
                                            </p:txEl>
                                          </p:spTgt>
                                        </p:tgtEl>
                                        <p:attrNameLst>
                                          <p:attrName>style.visibility</p:attrName>
                                        </p:attrNameLst>
                                      </p:cBhvr>
                                      <p:to>
                                        <p:strVal val="visible"/>
                                      </p:to>
                                    </p:set>
                                    <p:animEffect transition="in" filter="wipe(down)">
                                      <p:cBhvr>
                                        <p:cTn id="38" dur="500"/>
                                        <p:tgtEl>
                                          <p:spTgt spid="10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9">
                                            <p:txEl>
                                              <p:pRg st="6" end="6"/>
                                            </p:txEl>
                                          </p:spTgt>
                                        </p:tgtEl>
                                        <p:attrNameLst>
                                          <p:attrName>style.visibility</p:attrName>
                                        </p:attrNameLst>
                                      </p:cBhvr>
                                      <p:to>
                                        <p:strVal val="visible"/>
                                      </p:to>
                                    </p:set>
                                    <p:animEffect transition="in" filter="wipe(down)">
                                      <p:cBhvr>
                                        <p:cTn id="43" dur="500"/>
                                        <p:tgtEl>
                                          <p:spTgt spid="10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9">
                                            <p:txEl>
                                              <p:pRg st="7" end="7"/>
                                            </p:txEl>
                                          </p:spTgt>
                                        </p:tgtEl>
                                        <p:attrNameLst>
                                          <p:attrName>style.visibility</p:attrName>
                                        </p:attrNameLst>
                                      </p:cBhvr>
                                      <p:to>
                                        <p:strVal val="visible"/>
                                      </p:to>
                                    </p:set>
                                    <p:animEffect transition="in" filter="wipe(down)">
                                      <p:cBhvr>
                                        <p:cTn id="48" dur="500"/>
                                        <p:tgtEl>
                                          <p:spTgt spid="1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59425" y="625500"/>
            <a:ext cx="8465100" cy="4090800"/>
          </a:xfrm>
          <a:prstGeom prst="rect">
            <a:avLst/>
          </a:prstGeom>
        </p:spPr>
        <p:txBody>
          <a:bodyPr spcFirstLastPara="1" wrap="square" lIns="91425" tIns="91425" rIns="91425" bIns="91425" anchor="ctr" anchorCtr="0">
            <a:normAutofit/>
          </a:bodyPr>
          <a:lstStyle/>
          <a:p>
            <a:pPr marL="0" lvl="0" indent="457200" algn="just" rtl="0">
              <a:lnSpc>
                <a:spcPct val="120000"/>
              </a:lnSpc>
              <a:spcBef>
                <a:spcPts val="1200"/>
              </a:spcBef>
              <a:spcAft>
                <a:spcPts val="0"/>
              </a:spcAft>
              <a:buNone/>
            </a:pPr>
            <a:r>
              <a:rPr lang="ru" sz="1700" dirty="0">
                <a:solidFill>
                  <a:srgbClr val="000000"/>
                </a:solidFill>
                <a:latin typeface="Times New Roman"/>
                <a:ea typeface="Times New Roman"/>
                <a:cs typeface="Times New Roman"/>
                <a:sym typeface="Times New Roman"/>
              </a:rPr>
              <a:t>Прискорені темпи наближення та реальність перспективи глобальної революції поєднувалися з небаченим зростанням швидкостей життя. Так, якщо перехід людства від полювання та ріллі до осілого способу життя тривав кілька десятків тисяч років, то промислова революція сталася за кілька століть. Науково-технічний прогрес перетворив життя суспільства за кілька десятиліть. Якісні зміни у житті інформаційного суспільства відбуваються у проміжки часу, що обчислюються роками. Сьогодні обсяг інформації подвоюється через 7 років, а за 7 років подвоєння інформації відбуватиметься через 70 днів.</a:t>
            </a:r>
            <a:endParaRPr sz="17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3315</Words>
  <Application>Microsoft Office PowerPoint</Application>
  <PresentationFormat>Экран (16:9)</PresentationFormat>
  <Paragraphs>153</Paragraphs>
  <Slides>40</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PT Sans Narrow</vt:lpstr>
      <vt:lpstr>Open Sans</vt:lpstr>
      <vt:lpstr>Arial</vt:lpstr>
      <vt:lpstr>Times New Roman</vt:lpstr>
      <vt:lpstr>Tropic</vt:lpstr>
      <vt:lpstr>   Лекція 2 Наукові концепції і проблеми глобалізації </vt:lpstr>
      <vt:lpstr>Зміст </vt:lpstr>
      <vt:lpstr>1. Періодизація розвитку науки про глобальний світ</vt:lpstr>
      <vt:lpstr>Презентация PowerPoint</vt:lpstr>
      <vt:lpstr>У першому напрямі виділяють наступні історичні періоди в розвитку науки про глобальний світ:</vt:lpstr>
      <vt:lpstr>Презентация PowerPoint</vt:lpstr>
      <vt:lpstr>Паралельно з постмодерністським баченням світу у цей період формується інший науковий напрямок дослідження глобального світу. Заснований він у 1968 році. Багатьма країнами світу прокотилася хвиля протесту, яка відображала занепокоєння світової громадськості щодо нездатності урядів та міжнародних організацій передбачити наслідки соціальних, економічних та екологічних протиріч сучасного світу. Утворився Римський клуб - міжнародна неурядова організація, у якій об'єдналися на правах членства близько 100 видатних вчених, громадських діячів, представників ділових кіл, стурбованих соціально-економічними проблемами світу. Діяльність Римського клубу сприяла становленню та утвердженню нового міждисциплінарного напряму науки – глобалістики як науки про глобальний світ та його проблеми. </vt:lpstr>
      <vt:lpstr>У доповідях Римського клубу визначено багато наукових категорій глобалістики</vt:lpstr>
      <vt:lpstr>Прискорені темпи наближення та реальність перспективи глобальної революції поєднувалися з небаченим зростанням швидкостей життя. Так, якщо перехід людства від полювання та ріллі до осілого способу життя тривав кілька десятків тисяч років, то промислова революція сталася за кілька століть. Науково-технічний прогрес перетворив життя суспільства за кілька десятиліть. Якісні зміни у житті інформаційного суспільства відбуваються у проміжки часу, що обчислюються роками. Сьогодні обсяг інформації подвоюється через 7 років, а за 7 років подвоєння інформації відбуватиметься через 70 днів. </vt:lpstr>
      <vt:lpstr>Презентация PowerPoint</vt:lpstr>
      <vt:lpstr>  2. Політекономічні концепції глобалізації </vt:lpstr>
      <vt:lpstr>Презентация PowerPoint</vt:lpstr>
      <vt:lpstr>Презентация PowerPoint</vt:lpstr>
      <vt:lpstr>Презентация PowerPoint</vt:lpstr>
      <vt:lpstr>Презентация PowerPoint</vt:lpstr>
      <vt:lpstr>3. Культурологічні концепції глобалізації</vt:lpstr>
      <vt:lpstr>Крім політекономічних існують і культурологічні концепції глобалізації, в певній ступені доповнюють і розширюють концепції економістів і політологів. У працях  зарубіжних і освітніх учених виділяються чотири сценарії процесу глобалізації. Перший сценарій - глобальна культурна уніфікація під впливом культурної агресії по образу вестернізації. Усі країни переймають західний спосіб життя, відбувається уніфікація товарів, послуг та культурного продукту. Однорідна світова цивілізація керується мировим урядом, який в свою чергу керується західними базовими цінностями. Другий сценарій “периферійної корупції”. Передбачає розпад незахідних цивілізаційних культур та утворення «культурного смітника» вестерну. Периферійні культури фільтрують і залишають для вживання культурні продукти лише найнижчого рівня: популярна література, порнографія, те, що називається масовою культурою. Такий світ складатиметься з країн центру, периферійних країн, згодних із існуючим порядком та країн, викинутих на задвірки цивілізації. </vt:lpstr>
      <vt:lpstr>Третій сценарій «мозаїчних культур», тобто світ захищених, замкнутих, конкуруючих та ворожих цивілізацій. Четвертий сценарій. Егалітарний світ відкритих держав загального добробуту, між якими існує інтенсивний культурний обмін, що сприятиме розквіту місцевих та релігійних культур. В основу цього світу закладаються базові цінності, що лежать в основі різних цивілізацій. Загалом питання про зміст та сутність глобалістики поки що залишається дискусійним. Таким чином, у науці немає єдиної думки про сутність та зміст процесу глобалізації, але сьогодні у світі склалися реалії, лише з огляду на які можливе дослідження процесів глобалізації. </vt:lpstr>
      <vt:lpstr>4. Передумови сучасної глобалізації</vt:lpstr>
      <vt:lpstr>Сучасні дослідники у сфері глобалізації виходять із низки передумов (те, що передувало за часом):</vt:lpstr>
      <vt:lpstr>5. Позиція Національної академії наук України у галузі глобалістики</vt:lpstr>
      <vt:lpstr>Презентация PowerPoint</vt:lpstr>
      <vt:lpstr>Основні постулати НАНУ:</vt:lpstr>
      <vt:lpstr>6. Концепція ноосфери В.І. Вернадського</vt:lpstr>
      <vt:lpstr>Презентация PowerPoint</vt:lpstr>
      <vt:lpstr>На думку Вернадського, «вибух» наукової думки у ХХ ст. підготовлений усім минулим біосфери. Людина своєю працею – і своїм свідомим ставленням до життя – змінює земну оболонку – геологічну ділянку життя, біосферу, переводячи її у новий геологічний стан. Завдяки людській праці та свідомості, біосфера перетворюється на ноосферу. В останні роки розвивається наука етіологія (гр. Ainigma – загадковий), яка досліджує незрозумілі, загадкові явища. Вчені, які працюють у цій галузі, стверджують, що в природі суспільства відбувається постійний кругообіг: матерія – дух – інформація – матерія. Такий обмін матеріального та духовного можна пояснити з матеріалістичних позицій. </vt:lpstr>
      <vt:lpstr>Презентация PowerPoint</vt:lpstr>
      <vt:lpstr>Презентация PowerPoint</vt:lpstr>
      <vt:lpstr>Завдяки сприйняттю та перетворенню інформації, забезпечується процес інтелектуального та духовного розвитку людини. Природно, що можливості сприйняття інформації різних видів та складності у різних людей не однакові. Вони залежать від багатьох факторів і, насамперед, від природних здібностей особистості, рівня освіти, емоційних особливостей психіки, ціннісних орієнтацій, ступеня підготовленості у конкретній галузі знань та діяльності тощо. Зрозуміло, що технічно безграмотна людина дивиться на мікросхему «як у афішу коза», а без відповідного музичного чи художнього виховання людина не зможе прийняти класичну оперу чи зрозуміти, у чому геніальність картини великого майстра. Отже, ноосфера є притулок, будинок, буття матеріалізованого духу, а й у разі вона залишається породженням біосфери, вона є продукт біолого-психологічних процесів, які у людському організмі. Однак сьогодні наука не може дати відповіді, який механізм перебігу духовних процесів у мозку людини. Дослідження у цьому напрямі ведуться.</vt:lpstr>
      <vt:lpstr>Презентация PowerPoint</vt:lpstr>
      <vt:lpstr>Презентация PowerPoint</vt:lpstr>
      <vt:lpstr>Акцентуємо увагу на основних положеннях вчення про ноосферу:</vt:lpstr>
      <vt:lpstr>Презентация PowerPoint</vt:lpstr>
      <vt:lpstr>Останнім часом предметом наукового дослідження стала галузь, що визначається поняттям "етосфера". Йдеться про морально-етичні принципи ставлення людини до всіх проявів життя на планеті, привнесення моральності до всіх складових змісту ноосфери: моральність вченого, що створює зброю масового знищення; моральність влади, що допускає деградації нації, моральність наркобізнесу, наркоіндустрії; моральність бізнесмена, що вирубує на експорт реліктові двохсотрічні дубові ліси Карпат, призначені для збирання насіння; моральність олігархів, які нажили капітали за рахунок зубожіння мільйонів людей.</vt:lpstr>
      <vt:lpstr>Презентация PowerPoint</vt:lpstr>
      <vt:lpstr>Існує взаємозалежність та взаємовплив біосфери,  етосфери та ноосфери.  Отже, ноосфера - це сфера взаємодії природи та суспільства, у межах якої розумна діяльність стає головним визначальним чинником розвитку. Предметом глобалістики є проблеми світосистемного рівня. Вони стосуються всіх: від великомасштабних людських угруповань до окремого індивіда. </vt:lpstr>
      <vt:lpstr>Презентация PowerPoint</vt:lpstr>
      <vt:lpstr>До найбільш актуальних проблем глобалістики можуть бути віднесені такі:</vt:lpstr>
      <vt:lpstr>Дослідження з найважливіших проблем сучасних глобальних процесів здійснюється за напрямами: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Наукові концепції і проблеми глобалізації</dc:title>
  <dc:creator>Lyudmyla</dc:creator>
  <cp:lastModifiedBy>Lyudmyla</cp:lastModifiedBy>
  <cp:revision>14</cp:revision>
  <dcterms:modified xsi:type="dcterms:W3CDTF">2023-03-13T17:09:01Z</dcterms:modified>
</cp:coreProperties>
</file>