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DDE"/>
    <a:srgbClr val="D27B97"/>
    <a:srgbClr val="A599FD"/>
    <a:srgbClr val="CEC7FE"/>
    <a:srgbClr val="EFD0FE"/>
    <a:srgbClr val="DA7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2658A-946B-445C-960F-5837CB8A9F5B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1FBD5-6751-4F90-A3E0-FEE4221E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4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6C1-BA46-4932-A725-AF396961F46E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D82-53C4-48A6-90DB-518BA9961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0669-B023-4C71-A287-6C115669FA3D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D82-53C4-48A6-90DB-518BA9961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AA2A-8412-4291-B41C-C857984762D4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D82-53C4-48A6-90DB-518BA9961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0288-9484-4265-B907-4E771AECCD8A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D82-53C4-48A6-90DB-518BA9961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68C1-3285-4E77-B52D-91AB0F711790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D82-53C4-48A6-90DB-518BA9961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174C-E3BF-44B3-8363-B16094644869}" type="datetime1">
              <a:rPr lang="en-US" smtClean="0"/>
              <a:t>1/28/2022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D82-53C4-48A6-90DB-518BA9961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F426-A28B-404F-BCBB-06335906C2A5}" type="datetime1">
              <a:rPr lang="en-US" smtClean="0"/>
              <a:t>1/28/2022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D82-53C4-48A6-90DB-518BA9961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E076-AF95-4725-B92C-18A81CEE7A56}" type="datetime1">
              <a:rPr lang="en-US" smtClean="0"/>
              <a:t>1/28/2022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D82-53C4-48A6-90DB-518BA9961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FEB32-E5DB-4499-A883-F9D268CC253C}" type="datetime1">
              <a:rPr lang="en-US" smtClean="0"/>
              <a:t>1/28/2022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D82-53C4-48A6-90DB-518BA9961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27287-8201-4C20-BBCA-97FDF6B9F4C1}" type="datetime1">
              <a:rPr lang="en-US" smtClean="0"/>
              <a:t>1/28/2022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D82-53C4-48A6-90DB-518BA9961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B105-CB3E-4EBB-9B0E-5F54734C0C7A}" type="datetime1">
              <a:rPr lang="en-US" smtClean="0"/>
              <a:t>1/28/2022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D82-53C4-48A6-90DB-518BA9961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A6FA2-E0CB-487E-B217-F1A1D53F34D2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A9D82-53C4-48A6-90DB-518BA99618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3.png"/><Relationship Id="rId4" Type="http://schemas.openxmlformats.org/officeDocument/2006/relationships/image" Target="../media/image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2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0.sv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4.png"/><Relationship Id="rId7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0.svg"/><Relationship Id="rId10" Type="http://schemas.openxmlformats.org/officeDocument/2006/relationships/image" Target="../media/image7.png"/><Relationship Id="rId4" Type="http://schemas.openxmlformats.org/officeDocument/2006/relationships/image" Target="../media/image35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svg"/><Relationship Id="rId7" Type="http://schemas.openxmlformats.org/officeDocument/2006/relationships/image" Target="../media/image7.png"/><Relationship Id="rId12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3.svg"/><Relationship Id="rId10" Type="http://schemas.openxmlformats.org/officeDocument/2006/relationships/image" Target="../media/image2.sv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svg"/><Relationship Id="rId4" Type="http://schemas.openxmlformats.org/officeDocument/2006/relationships/image" Target="../media/image2.png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8.svg"/><Relationship Id="rId10" Type="http://schemas.openxmlformats.org/officeDocument/2006/relationships/image" Target="../media/image9.svg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image" Target="../media/image10.svg"/><Relationship Id="rId7" Type="http://schemas.openxmlformats.org/officeDocument/2006/relationships/image" Target="../media/image12.png"/><Relationship Id="rId12" Type="http://schemas.openxmlformats.org/officeDocument/2006/relationships/image" Target="../media/image1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5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14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0" Type="http://schemas.openxmlformats.org/officeDocument/2006/relationships/image" Target="../media/image12.png"/><Relationship Id="rId4" Type="http://schemas.openxmlformats.org/officeDocument/2006/relationships/image" Target="../media/image17.svg"/><Relationship Id="rId9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ject 1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696075" y="1952625"/>
            <a:ext cx="5495925" cy="4905375"/>
          </a:xfrm>
          <a:prstGeom prst="rect">
            <a:avLst/>
          </a:prstGeom>
        </p:spPr>
      </p:pic>
      <p:pic>
        <p:nvPicPr>
          <p:cNvPr id="7" name="Object 9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90550" y="514350"/>
            <a:ext cx="238125" cy="733425"/>
          </a:xfrm>
          <a:prstGeom prst="rect">
            <a:avLst/>
          </a:prstGeom>
        </p:spPr>
      </p:pic>
      <p:pic>
        <p:nvPicPr>
          <p:cNvPr id="10" name="Object 1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390775" y="881062"/>
            <a:ext cx="7410450" cy="43471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31873" y="1490960"/>
            <a:ext cx="65282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Gilroy Bold" pitchFamily="34" charset="-122"/>
                <a:cs typeface="Arial" panose="020B0604020202020204" pitchFamily="34" charset="0"/>
              </a:rPr>
              <a:t>ТЕМА 8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Gilroy Bold" pitchFamily="34" charset="-122"/>
                <a:cs typeface="Arial" panose="020B0604020202020204" pitchFamily="34" charset="0"/>
              </a:rPr>
              <a:t> </a:t>
            </a:r>
            <a:r>
              <a:rPr lang="uk-UA" sz="2400" b="1" dirty="0">
                <a:effectLst/>
                <a:latin typeface="Arial" panose="020B0604020202020204" pitchFamily="34" charset="0"/>
                <a:ea typeface="Gilroy Bold"/>
                <a:cs typeface="Arial" panose="020B0604020202020204" pitchFamily="34" charset="0"/>
              </a:rPr>
              <a:t>КУЛЬТУРОЛОГІЧНІ АСПЕКТИ СТВОРЕННЯ ВІРТУАЛЬНИХ ТУРІВ</a:t>
            </a:r>
            <a:endParaRPr lang="en-US" sz="2400" b="1" dirty="0">
              <a:latin typeface="Arial" panose="020B0604020202020204" pitchFamily="34" charset="0"/>
              <a:ea typeface="Gilroy Bold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1873" y="287595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Мет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а: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дослідження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специфіки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панорам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музеїв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точки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медіакультури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1873" y="3762852"/>
            <a:ext cx="5501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8.1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 Поняття віртуального туру</a:t>
            </a:r>
            <a:b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8.2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Етапи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створення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8.3.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музеї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соціокультурний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феномен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20000"/>
                <a:lumOff val="80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83000">
              <a:srgbClr val="DA73B9"/>
            </a:gs>
            <a:gs pos="100000">
              <a:srgbClr val="DA73B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751882" y="1675596"/>
            <a:ext cx="4100018" cy="5191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7982856" y="0"/>
            <a:ext cx="42091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2"/>
          <a:srcRect l="28968" t="24776" r="21071" b="16192"/>
          <a:stretch>
            <a:fillRect/>
          </a:stretch>
        </p:blipFill>
        <p:spPr bwMode="auto">
          <a:xfrm>
            <a:off x="4332723" y="1675596"/>
            <a:ext cx="7859277" cy="5191496"/>
          </a:xfrm>
          <a:prstGeom prst="rect">
            <a:avLst/>
          </a:prstGeom>
          <a:ln>
            <a:noFill/>
          </a:ln>
        </p:spPr>
      </p:pic>
      <p:sp>
        <p:nvSpPr>
          <p:cNvPr id="51" name="TextBox 50"/>
          <p:cNvSpPr txBox="1"/>
          <p:nvPr/>
        </p:nvSpPr>
        <p:spPr>
          <a:xfrm>
            <a:off x="419158" y="1945713"/>
            <a:ext cx="339084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Основні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переваги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швидкий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завантаження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контроль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глядача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дає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відвідувачеві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уявлення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розмір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плануванні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об'єкта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зручність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мобільних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пристроїв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Основні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недоліки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дає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360°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огляду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кожної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кімнати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751882" y="376133"/>
            <a:ext cx="70209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Інтерактивний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план поверху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поєднує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собі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фотографії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панорами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архітектурний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план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всього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будинку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так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відвідувач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оглядати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кімнати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переміщатися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будинку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9159" y="376133"/>
            <a:ext cx="39135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Інтерактивний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план поверху 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756160" y="1675596"/>
            <a:ext cx="110523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Object 9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332723" y="485599"/>
            <a:ext cx="238125" cy="733425"/>
          </a:xfrm>
          <a:prstGeom prst="rect">
            <a:avLst/>
          </a:prstGeom>
        </p:spPr>
      </p:pic>
      <p:sp>
        <p:nvSpPr>
          <p:cNvPr id="61" name="Номер слайда 60"/>
          <p:cNvSpPr>
            <a:spLocks noGrp="1"/>
          </p:cNvSpPr>
          <p:nvPr>
            <p:ph type="sldNum" sz="quarter" idx="12"/>
          </p:nvPr>
        </p:nvSpPr>
        <p:spPr>
          <a:xfrm>
            <a:off x="9097645" y="6410747"/>
            <a:ext cx="2675536" cy="365125"/>
          </a:xfrm>
        </p:spPr>
        <p:txBody>
          <a:bodyPr/>
          <a:lstStyle/>
          <a:p>
            <a:fld id="{005A9D82-53C4-48A6-90DB-518BA99618F3}" type="slidenum"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Object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00000">
            <a:off x="3256059" y="5337193"/>
            <a:ext cx="1381125" cy="16604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5000"/>
                <a:lumOff val="55000"/>
              </a:schemeClr>
            </a:gs>
            <a:gs pos="0">
              <a:srgbClr val="DA73B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1717058"/>
            <a:ext cx="12192000" cy="3958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02486" y="6339522"/>
            <a:ext cx="2743200" cy="365125"/>
          </a:xfrm>
        </p:spPr>
        <p:txBody>
          <a:bodyPr/>
          <a:lstStyle/>
          <a:p>
            <a:fld id="{005A9D82-53C4-48A6-90DB-518BA99618F3}" type="slidenum"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469" y="319088"/>
            <a:ext cx="10544330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Відео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тур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відеоролик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русі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показує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зображувальний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об'єкт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місце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різних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ракурсів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Більшість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відео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включають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себе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музику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закадрове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озвучення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/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накладення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тексту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827" y="2089594"/>
            <a:ext cx="22397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Основні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переваги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зручність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мобільних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пристроїв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відображення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всього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360°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огляду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області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29112" t="28446" r="22606" b="23183"/>
          <a:stretch>
            <a:fillRect/>
          </a:stretch>
        </p:blipFill>
        <p:spPr bwMode="auto">
          <a:xfrm>
            <a:off x="3123559" y="1829764"/>
            <a:ext cx="5944881" cy="371469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9687394" y="2089594"/>
            <a:ext cx="223977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Основні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недоліки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повільне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завантаження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відсутність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контролю перегляду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8542" y="293688"/>
            <a:ext cx="58631" cy="20551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11" y="4721757"/>
            <a:ext cx="58631" cy="205513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09469" y="5780994"/>
            <a:ext cx="105443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відміну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статичного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ефекту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звичайного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відео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у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відео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турах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відео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знімається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русі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все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більшої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популярності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набувають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360°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відео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користувач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переглянути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місце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повному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охоплені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простору.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Object 4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17918" y="-661680"/>
            <a:ext cx="4763631" cy="8629650"/>
          </a:xfrm>
          <a:prstGeom prst="rect">
            <a:avLst/>
          </a:prstGeom>
        </p:spPr>
      </p:pic>
      <p:pic>
        <p:nvPicPr>
          <p:cNvPr id="30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82381" y="155575"/>
            <a:ext cx="10025700" cy="2568575"/>
          </a:xfrm>
          <a:prstGeom prst="rect">
            <a:avLst/>
          </a:prstGeom>
        </p:spPr>
      </p:pic>
      <p:pic>
        <p:nvPicPr>
          <p:cNvPr id="29" name="Object 3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0800000">
            <a:off x="0" y="91"/>
            <a:ext cx="12192000" cy="6858000"/>
          </a:xfrm>
          <a:prstGeom prst="rect">
            <a:avLst/>
          </a:prstGeom>
        </p:spPr>
      </p:pic>
      <p:pic>
        <p:nvPicPr>
          <p:cNvPr id="21" name="Object 6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52578" y="0"/>
            <a:ext cx="45719" cy="6858000"/>
          </a:xfrm>
          <a:prstGeom prst="rect">
            <a:avLst/>
          </a:prstGeom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D82-53C4-48A6-90DB-518BA99618F3}" type="slidenum">
              <a:rPr lang="en-US" sz="2800" b="1" smtClean="0">
                <a:solidFill>
                  <a:schemeClr val="tx1"/>
                </a:solidFill>
                <a:latin typeface="Gilroy" panose="00000500000000000000" pitchFamily="2" charset="-52"/>
              </a:rPr>
              <a:t>12</a:t>
            </a:fld>
            <a:endParaRPr lang="en-US" sz="2800" b="1" dirty="0">
              <a:solidFill>
                <a:schemeClr val="tx1"/>
              </a:solidFill>
              <a:latin typeface="Gilroy" panose="00000500000000000000" pitchFamily="2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3771" y="2656838"/>
            <a:ext cx="93682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розробки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інтерактивних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відеоекскурсій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складається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трьох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етапів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1039" y="771098"/>
            <a:ext cx="77941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8.2. ЕТАПИ СТВОРЕННЯ ВІРТУАЛЬНИХ ТУРІВ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46703" y="3519795"/>
            <a:ext cx="710293" cy="710293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45000"/>
                  <a:lumOff val="55000"/>
                </a:schemeClr>
              </a:gs>
              <a:gs pos="0">
                <a:srgbClr val="DA73B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Gilroy" panose="00000500000000000000" pitchFamily="2" charset="-52"/>
              </a:rPr>
              <a:t>1</a:t>
            </a:r>
            <a:endParaRPr lang="en-US" sz="3200" b="1" dirty="0">
              <a:latin typeface="Gilroy" panose="00000500000000000000" pitchFamily="2" charset="-52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4550359" y="3519795"/>
            <a:ext cx="710293" cy="710293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45000"/>
                  <a:lumOff val="55000"/>
                </a:schemeClr>
              </a:gs>
              <a:gs pos="0">
                <a:srgbClr val="DA73B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Gilroy" panose="00000500000000000000" pitchFamily="2" charset="-52"/>
              </a:rPr>
              <a:t>2</a:t>
            </a:r>
            <a:endParaRPr lang="en-US" sz="3200" b="1" dirty="0">
              <a:latin typeface="Gilroy" panose="00000500000000000000" pitchFamily="2" charset="-52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743722" y="3519795"/>
            <a:ext cx="710293" cy="710293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45000"/>
                  <a:lumOff val="55000"/>
                </a:schemeClr>
              </a:gs>
              <a:gs pos="0">
                <a:srgbClr val="DA73B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Gilroy" panose="00000500000000000000" pitchFamily="2" charset="-52"/>
              </a:rPr>
              <a:t>3</a:t>
            </a:r>
            <a:endParaRPr lang="en-US" sz="3200" b="1" dirty="0">
              <a:latin typeface="Gilroy" panose="00000500000000000000" pitchFamily="2" charset="-5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12421" y="3529381"/>
            <a:ext cx="28302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Робота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місці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зйомки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створення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якісних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панорамних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знімків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69909" y="3583862"/>
            <a:ext cx="246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Обробка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одержаних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фотозображень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10805" y="3519856"/>
            <a:ext cx="33691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Складання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туру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використанням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отриманого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матеріалу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Object 8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8861061" flipH="1">
            <a:off x="692419" y="644804"/>
            <a:ext cx="618857" cy="67329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32158" y="414833"/>
            <a:ext cx="1425139" cy="142513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9302" y="3214666"/>
            <a:ext cx="1158195" cy="11581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: скругленные углы 41"/>
          <p:cNvSpPr/>
          <p:nvPr/>
        </p:nvSpPr>
        <p:spPr>
          <a:xfrm>
            <a:off x="239243" y="2828771"/>
            <a:ext cx="2161058" cy="37563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Прямоугольник: скругленные углы 50"/>
          <p:cNvSpPr/>
          <p:nvPr/>
        </p:nvSpPr>
        <p:spPr>
          <a:xfrm>
            <a:off x="2656462" y="2828771"/>
            <a:ext cx="2839462" cy="37563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Прямоугольник: скругленные углы 52"/>
          <p:cNvSpPr/>
          <p:nvPr/>
        </p:nvSpPr>
        <p:spPr>
          <a:xfrm>
            <a:off x="5752192" y="2828771"/>
            <a:ext cx="2265834" cy="37563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Прямоугольник: скругленные углы 53"/>
          <p:cNvSpPr/>
          <p:nvPr/>
        </p:nvSpPr>
        <p:spPr>
          <a:xfrm>
            <a:off x="8256151" y="2828771"/>
            <a:ext cx="3696606" cy="37563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Object 10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800000">
            <a:off x="18415" y="0"/>
            <a:ext cx="5495925" cy="490537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8215" y="6376670"/>
            <a:ext cx="2743200" cy="365125"/>
          </a:xfrm>
        </p:spPr>
        <p:txBody>
          <a:bodyPr/>
          <a:lstStyle/>
          <a:p>
            <a:fld id="{005A9D82-53C4-48A6-90DB-518BA99618F3}" type="slidenum"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288" y="330638"/>
            <a:ext cx="1158942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Перший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етап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створення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панорамних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знімків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Завдяки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технологій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сьогодні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зробити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панорамний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знімок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прийнятної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якості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навіть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звичайний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смартфон. Але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отримання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високоякісних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картинок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мінімальними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спотвореннями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досить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складний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Ось </a:t>
            </a:r>
            <a:r>
              <a:rPr lang="uk-UA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кілька рекомендацій</a:t>
            </a:r>
            <a:r>
              <a:rPr lang="uk-UA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дотримуючись яких не складе труднощів зробити хороший матеріал: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2740" y="3037840"/>
            <a:ext cx="2068195" cy="2968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Найкраще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використовувати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дзеркальну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цифрову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камеру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(є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навіть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спеціальні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панорамні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камери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авторежимі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абсолютно без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втручання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оператора);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07970" y="3037840"/>
            <a:ext cx="2591435" cy="1398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зйомки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панорам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підходять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надширококутні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об'єктиви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FishEye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риб'яче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око);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23210" y="4537075"/>
            <a:ext cx="2638425" cy="1660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Камеру </a:t>
            </a:r>
            <a:r>
              <a:rPr lang="ru-RU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бажано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розміщувати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центрі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кола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відтворюється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і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стежити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зйомці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кадри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були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фокусі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42325" y="3037840"/>
            <a:ext cx="3580130" cy="875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Надалі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знімки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зшиватимуться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», тому </a:t>
            </a:r>
            <a:r>
              <a:rPr lang="ru-RU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місця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кордонів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краще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робити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однотонних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місцях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55050" y="4031615"/>
            <a:ext cx="2911475" cy="1922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Використовуваний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штатив повинен </a:t>
            </a:r>
            <a:r>
              <a:rPr lang="ru-RU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дозволяти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чітко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позиціонувати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камеру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певному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рівні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бажано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мати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спеціальну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панорамну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головку та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рівневу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платформу.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83910" y="3037840"/>
            <a:ext cx="2209800" cy="3491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3D-панорама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виходить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шляхом </a:t>
            </a:r>
            <a:r>
              <a:rPr lang="ru-RU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об'єднання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окремих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кадрів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сферичній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кубічній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проекції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з кутами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огляду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: 180° по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вертикалі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та 360° по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горизонталі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. Для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створення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використовуються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спеціальні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програми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ject 8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91622" y="163066"/>
            <a:ext cx="4338047" cy="904649"/>
          </a:xfrm>
          <a:prstGeom prst="rect">
            <a:avLst/>
          </a:prstGeom>
        </p:spPr>
      </p:pic>
      <p:pic>
        <p:nvPicPr>
          <p:cNvPr id="27" name="Object 8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381886"/>
            <a:ext cx="2514600" cy="4524315"/>
          </a:xfrm>
          <a:prstGeom prst="rect">
            <a:avLst/>
          </a:prstGeom>
        </p:spPr>
      </p:pic>
      <p:pic>
        <p:nvPicPr>
          <p:cNvPr id="28" name="Object 8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74048" y="1381886"/>
            <a:ext cx="2863437" cy="4524315"/>
          </a:xfrm>
          <a:prstGeom prst="rect">
            <a:avLst/>
          </a:prstGeom>
        </p:spPr>
      </p:pic>
      <p:pic>
        <p:nvPicPr>
          <p:cNvPr id="29" name="Object 8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0" y="1381886"/>
            <a:ext cx="2781300" cy="4524315"/>
          </a:xfrm>
          <a:prstGeom prst="rect">
            <a:avLst/>
          </a:prstGeom>
        </p:spPr>
      </p:pic>
      <p:pic>
        <p:nvPicPr>
          <p:cNvPr id="30" name="Object 8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35815" y="1381886"/>
            <a:ext cx="2864370" cy="4524315"/>
          </a:xfrm>
          <a:prstGeom prst="rect">
            <a:avLst/>
          </a:prstGeom>
        </p:spPr>
      </p:pic>
      <p:pic>
        <p:nvPicPr>
          <p:cNvPr id="3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800000">
            <a:off x="0" y="0"/>
            <a:ext cx="9753600" cy="6467475"/>
          </a:xfrm>
          <a:prstGeom prst="rect">
            <a:avLst/>
          </a:prstGeom>
        </p:spPr>
      </p:pic>
      <p:pic>
        <p:nvPicPr>
          <p:cNvPr id="31" name="Object 3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D82-53C4-48A6-90DB-518BA99618F3}" type="slidenum"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sz="24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1622" y="292226"/>
            <a:ext cx="8471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Другий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етап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обробка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зображень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814" y="1495514"/>
            <a:ext cx="224102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відмінності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освітленості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окремі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частини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майбутньої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панорами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відрізнятися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кольором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тому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важливо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ретельно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відредагувати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відзнятий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матеріал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Рекомендується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знімати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вихідні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кадри у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форматі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оскільки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обробки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ширші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ніж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JPEG.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4128" y="1495514"/>
            <a:ext cx="247306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Поєднуються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створені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місці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зйомки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кадри за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допомогою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програм-зшивачів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існує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безліч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AutopanoPro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, Panorama Factory,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PtGui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Кожна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 них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власний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інструментарій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є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безкоштовні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варіанти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платні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версії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 широкими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15478" y="1495514"/>
            <a:ext cx="247306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Будь-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спробувати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створити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3D-панораму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особисто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встановивши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свій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персональний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комп'ютер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програму-зшивач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Більшість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інструментів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дозволяють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працювати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автоматичному, ручному та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змішаному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режимі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дає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можливість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досягти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ідеального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поєднання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кадрів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Object 5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743700" y="1067435"/>
            <a:ext cx="4213860" cy="44354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596828" y="1495513"/>
            <a:ext cx="2332844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Фізично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панорама є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сукупністю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файлів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форматі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html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swf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переглянути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Інтернет-браузері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будь-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якому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програвачі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підтримує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флеш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-формат.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Панорамне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зображення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легко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записати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диск, флешку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картку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пам'яті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передати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друзям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клієнтам</a:t>
            </a:r>
            <a:r>
              <a:rPr lang="ru-RU" dirty="0">
                <a:latin typeface="Gilroy" panose="00000500000000000000" pitchFamily="2" charset="-52"/>
              </a:rPr>
              <a:t>.</a:t>
            </a:r>
            <a:endParaRPr lang="en-US" dirty="0">
              <a:latin typeface="Gilroy" panose="00000500000000000000" pitchFamily="2" charset="-5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CEC7FE"/>
            </a:gs>
            <a:gs pos="44000">
              <a:srgbClr val="EFD0FE"/>
            </a:gs>
            <a:gs pos="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D82-53C4-48A6-90DB-518BA99618F3}" type="slidenum"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755" y="442140"/>
            <a:ext cx="8801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Третій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етап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складання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віртуального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туру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514657" y="1303638"/>
            <a:ext cx="5581343" cy="21253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79400" dist="50800" dir="5400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Віртуальні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тури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компонуються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заготовлених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фотопанорам у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комп'ютерних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додатках-будівельниках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Panotour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Krpano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 Часто для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зручності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користувачів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розробники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пропонують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одночасно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«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зшивачі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та «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побудовники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турів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: скругленные углы 32"/>
          <p:cNvSpPr/>
          <p:nvPr/>
        </p:nvSpPr>
        <p:spPr>
          <a:xfrm>
            <a:off x="514350" y="3890010"/>
            <a:ext cx="5409565" cy="238823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79400" dist="50800" dir="5400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складання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окремі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панорамні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локації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зв'язуються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посиланнями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-переходами: на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зображенні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виділяються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звідки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потрапити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вказівником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здійснити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наближення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прочитання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детального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вивчення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об'єкта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тощо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Прямоугольник: скругленные углы 34"/>
          <p:cNvSpPr/>
          <p:nvPr/>
        </p:nvSpPr>
        <p:spPr>
          <a:xfrm>
            <a:off x="6229657" y="2859425"/>
            <a:ext cx="5581343" cy="238799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79400" dist="50800" dir="5400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Локації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користувач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відвідувати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довільному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порядку,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клацаючи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посилання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плану і точки переходу,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цікавлять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автоматичному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заздалегідь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розробленою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складання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схемою.</a:t>
            </a:r>
          </a:p>
        </p:txBody>
      </p:sp>
      <p:pic>
        <p:nvPicPr>
          <p:cNvPr id="37" name="Object 8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72875" y="367814"/>
            <a:ext cx="238125" cy="733425"/>
          </a:xfrm>
          <a:prstGeom prst="rect">
            <a:avLst/>
          </a:prstGeom>
        </p:spPr>
      </p:pic>
      <p:pic>
        <p:nvPicPr>
          <p:cNvPr id="38" name="Object 4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8796" y="3429114"/>
            <a:ext cx="749165" cy="746408"/>
          </a:xfrm>
          <a:prstGeom prst="rect">
            <a:avLst/>
          </a:prstGeom>
        </p:spPr>
      </p:pic>
      <p:pic>
        <p:nvPicPr>
          <p:cNvPr id="39" name="Object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800000">
            <a:off x="0" y="-368140"/>
            <a:ext cx="1006866" cy="1671778"/>
          </a:xfrm>
          <a:prstGeom prst="rect">
            <a:avLst/>
          </a:prstGeom>
        </p:spPr>
      </p:pic>
      <p:pic>
        <p:nvPicPr>
          <p:cNvPr id="40" name="Object 7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239757">
            <a:off x="15423" y="5704068"/>
            <a:ext cx="853917" cy="88668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53850" y="4542307"/>
            <a:ext cx="58631" cy="20551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CEC7FE"/>
            </a:gs>
            <a:gs pos="44000">
              <a:srgbClr val="EFD0FE"/>
            </a:gs>
            <a:gs pos="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D82-53C4-48A6-90DB-518BA99618F3}" type="slidenum"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755" y="442140"/>
            <a:ext cx="8801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Третій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етап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складання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віртуального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туру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717753" y="1619079"/>
            <a:ext cx="10636045" cy="27498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79400" dist="50800" dir="5400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>
                <a:solidFill>
                  <a:schemeClr val="tx1"/>
                </a:solidFill>
                <a:latin typeface="Gilroy" panose="00000500000000000000" pitchFamily="2" charset="-52"/>
              </a:rPr>
              <a:t>П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осилання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створюються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настроювання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віртуального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туру. Вони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вигляд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невеликих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міток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малюнок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геометричних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фігур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маркерів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заважають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оглядати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панораму, але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дають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зрозуміти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необхідно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клікати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продовження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перегляду. До того ж тур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доповнений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інтерактивним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планом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місцевості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приміщень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навігатором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дозволяє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легко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орієнтуватися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віртуальній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реальності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Особливо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актуально за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наявності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великої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кількості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панорамних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видів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717753" y="4759569"/>
            <a:ext cx="10636045" cy="8155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79400" dist="50800" dir="5400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Віртуальні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тури, як і 3D-панорами,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переглядати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браузерах,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відео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програвачах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оглядачах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програм-побудовників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429468" y="1026915"/>
            <a:ext cx="110523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rgbClr val="DA73B9"/>
              </a:gs>
              <a:gs pos="100000">
                <a:srgbClr val="DA73B9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10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96075" y="1952625"/>
            <a:ext cx="5495925" cy="4905375"/>
          </a:xfrm>
          <a:prstGeom prst="rect">
            <a:avLst/>
          </a:prstGeom>
        </p:spPr>
      </p:pic>
      <p:sp>
        <p:nvSpPr>
          <p:cNvPr id="11" name="Прямоугольник: скругленные углы 10"/>
          <p:cNvSpPr/>
          <p:nvPr/>
        </p:nvSpPr>
        <p:spPr>
          <a:xfrm>
            <a:off x="2657475" y="292894"/>
            <a:ext cx="6877050" cy="1066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dir="8100000" algn="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lnSpc>
                <a:spcPct val="125000"/>
              </a:lnSpc>
            </a:pPr>
            <a:r>
              <a:rPr lang="ru-RU" sz="2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8.3. ВІРТУАЛЬНІ МУЗЕЇ ЯК СОЦІОКУЛЬТУРНИЙ ФЕНОМЕН</a:t>
            </a:r>
            <a:endParaRPr lang="en-US" sz="2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Object 8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24520" y="3741625"/>
            <a:ext cx="885825" cy="914400"/>
          </a:xfrm>
          <a:prstGeom prst="rect">
            <a:avLst/>
          </a:prstGeom>
        </p:spPr>
      </p:pic>
      <p:pic>
        <p:nvPicPr>
          <p:cNvPr id="18" name="Object 10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80688" y="826294"/>
            <a:ext cx="1390195" cy="1410944"/>
          </a:xfrm>
          <a:prstGeom prst="rect">
            <a:avLst/>
          </a:prstGeom>
        </p:spPr>
      </p:pic>
      <p:pic>
        <p:nvPicPr>
          <p:cNvPr id="19" name="Object 10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867440" y="5235972"/>
            <a:ext cx="2438405" cy="1981200"/>
          </a:xfrm>
          <a:prstGeom prst="rect">
            <a:avLst/>
          </a:prstGeom>
        </p:spPr>
      </p:pic>
      <p:pic>
        <p:nvPicPr>
          <p:cNvPr id="20" name="Object 6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9468" y="-67276"/>
            <a:ext cx="38100" cy="2990850"/>
          </a:xfrm>
          <a:prstGeom prst="rect">
            <a:avLst/>
          </a:prstGeom>
        </p:spPr>
      </p:pic>
      <p:pic>
        <p:nvPicPr>
          <p:cNvPr id="21" name="Object 6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9468" y="4615147"/>
            <a:ext cx="38100" cy="2990850"/>
          </a:xfrm>
          <a:prstGeom prst="rect">
            <a:avLst/>
          </a:prstGeom>
        </p:spPr>
      </p:pic>
      <p:pic>
        <p:nvPicPr>
          <p:cNvPr id="22" name="Object 9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29307" y="515315"/>
            <a:ext cx="238125" cy="733425"/>
          </a:xfrm>
          <a:prstGeom prst="rect">
            <a:avLst/>
          </a:prstGeom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D82-53C4-48A6-90DB-518BA99618F3}" type="slidenum"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9163" y="1428149"/>
            <a:ext cx="7615237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Віртуальний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музей є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інформацією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про музей (у рамках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електронного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носія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існує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в реальному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житті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(сайт музею),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на просторах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мережевого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простору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Інтернет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Object 8" descr="preencode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5552" y="416952"/>
            <a:ext cx="2257932" cy="65808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19406" y="2923297"/>
            <a:ext cx="475676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Інтерактивне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середовище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музейній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сфері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надає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унікальну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можливість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представлення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інтернеті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у новому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віртуальному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культурному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просторі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представлений як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взаємопов'язані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інформаційні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потоки і поля,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утворюють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відкриту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систему,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самоорганізується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основним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системоутворюючим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елементом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гіпертекст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Object 6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55901" y="2923574"/>
            <a:ext cx="59649" cy="4682423"/>
          </a:xfrm>
          <a:prstGeom prst="rect">
            <a:avLst/>
          </a:prstGeom>
        </p:spPr>
      </p:pic>
      <p:pic>
        <p:nvPicPr>
          <p:cNvPr id="32" name="Object 8" descr="preencode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660560" y="416924"/>
            <a:ext cx="2257932" cy="65808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086434" y="2923297"/>
            <a:ext cx="496692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віртуальному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музейному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середовищі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відомості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систематизовані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пов'язані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єдиний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комунікаційний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простір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мобільністю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інтерактивністю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пов'язуючи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тематично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об'єкти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знаходяться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далеко один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одного.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гіпертекстовому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середовищі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посилання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з'єднують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різні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об'єкти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природи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структури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текст,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фотографія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анімація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фільм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звук.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особливості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важливо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враховувати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оцифрування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музейних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колекцій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управління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зберіганням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даних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CEC7FE"/>
            </a:gs>
            <a:gs pos="0">
              <a:srgbClr val="EFD0FE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D82-53C4-48A6-90DB-518BA99618F3}" type="slidenum"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286" y="862014"/>
            <a:ext cx="470316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Феномен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віртуальних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музеїв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важливі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властивості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По-перше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завжди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існує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віртуальному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просторі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нерозривно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пов'язані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 мережею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Інтернет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але основою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експозиції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реальні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експонати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тому музей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свою структуру. При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кожному куратору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надаються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вибору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такий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структури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організації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яка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найбільш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повно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відображає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концепцію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автора, 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зручна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достатню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наочність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відвідувача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5933" y="1101857"/>
            <a:ext cx="528778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Концепція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віртуального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музею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заснована на артефактах 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культурних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об'єктів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форма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створює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нову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реальність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традиційного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музею.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традиційний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музей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організує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своїй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постійні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експозиції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тимчасові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виставки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то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здатний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відображати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свою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експозицію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постійно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лише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динаміці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тривалість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будь-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якої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виставки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обмежувати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виставок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залежить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творчий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потенціал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співробітників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Крім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того,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експонати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реального музею часом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стати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непридатними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музей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сприяти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збереження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багаторічного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експонування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ject 6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36351" y="1257904"/>
            <a:ext cx="59649" cy="4682423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 rot="15417287">
            <a:off x="5753798" y="2113327"/>
            <a:ext cx="484540" cy="484540"/>
          </a:xfrm>
          <a:prstGeom prst="ellipse">
            <a:avLst/>
          </a:prstGeom>
          <a:gradFill>
            <a:gsLst>
              <a:gs pos="100000">
                <a:srgbClr val="CEC7FE"/>
              </a:gs>
              <a:gs pos="0">
                <a:srgbClr val="EFD0F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/>
          <p:cNvSpPr/>
          <p:nvPr/>
        </p:nvSpPr>
        <p:spPr>
          <a:xfrm rot="15417287">
            <a:off x="5906751" y="1174941"/>
            <a:ext cx="259200" cy="259200"/>
          </a:xfrm>
          <a:prstGeom prst="ellipse">
            <a:avLst/>
          </a:prstGeom>
          <a:gradFill>
            <a:gsLst>
              <a:gs pos="100000">
                <a:srgbClr val="CEC7FE"/>
              </a:gs>
              <a:gs pos="0">
                <a:srgbClr val="EFD0F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Овал 16"/>
          <p:cNvSpPr/>
          <p:nvPr/>
        </p:nvSpPr>
        <p:spPr>
          <a:xfrm rot="15417287">
            <a:off x="5906751" y="2977464"/>
            <a:ext cx="259200" cy="259200"/>
          </a:xfrm>
          <a:prstGeom prst="ellipse">
            <a:avLst/>
          </a:prstGeom>
          <a:gradFill>
            <a:gsLst>
              <a:gs pos="100000">
                <a:srgbClr val="CEC7FE"/>
              </a:gs>
              <a:gs pos="0">
                <a:srgbClr val="EFD0F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 rot="15417287">
            <a:off x="5753799" y="4420485"/>
            <a:ext cx="484540" cy="484540"/>
          </a:xfrm>
          <a:prstGeom prst="ellipse">
            <a:avLst/>
          </a:prstGeom>
          <a:gradFill>
            <a:gsLst>
              <a:gs pos="100000">
                <a:srgbClr val="CEC7FE"/>
              </a:gs>
              <a:gs pos="0">
                <a:srgbClr val="EFD0F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 rot="15417287">
            <a:off x="5906751" y="5579366"/>
            <a:ext cx="259200" cy="259200"/>
          </a:xfrm>
          <a:prstGeom prst="ellipse">
            <a:avLst/>
          </a:prstGeom>
          <a:gradFill>
            <a:gsLst>
              <a:gs pos="100000">
                <a:srgbClr val="CEC7FE"/>
              </a:gs>
              <a:gs pos="0">
                <a:srgbClr val="EFD0F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4550" y="370274"/>
            <a:ext cx="237765" cy="731583"/>
          </a:xfrm>
          <a:prstGeom prst="rect">
            <a:avLst/>
          </a:prstGeom>
        </p:spPr>
      </p:pic>
      <p:pic>
        <p:nvPicPr>
          <p:cNvPr id="23" name="Object 4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100" y="783240"/>
            <a:ext cx="710365" cy="731583"/>
          </a:xfrm>
          <a:prstGeom prst="rect">
            <a:avLst/>
          </a:prstGeom>
        </p:spPr>
      </p:pic>
      <p:pic>
        <p:nvPicPr>
          <p:cNvPr id="24" name="Object 5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765881" y="1477181"/>
            <a:ext cx="848669" cy="844521"/>
          </a:xfrm>
          <a:prstGeom prst="rect">
            <a:avLst/>
          </a:prstGeom>
        </p:spPr>
      </p:pic>
      <p:pic>
        <p:nvPicPr>
          <p:cNvPr id="25" name="Object 9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45013" y="5940327"/>
            <a:ext cx="2441372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rgbClr val="CEC7FE"/>
            </a:gs>
            <a:gs pos="100000">
              <a:srgbClr val="A599FD"/>
            </a:gs>
            <a:gs pos="8000">
              <a:srgbClr val="EFD0FE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53330" y="969212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Віртуальний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музей представлений широкою та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різноплановою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аудиторії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0051" y="2429792"/>
            <a:ext cx="49092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Будь-яка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людина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здатна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отримати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доступ до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музейної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колекції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зборам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рідкостей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єдиної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умови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доступу до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мережі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Інтернет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місце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розташування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час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доби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значення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Крім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відвідування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музею,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глядачеві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користувачу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допомогою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свого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комп'ютера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надається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можливість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спілкування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новою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відтвореної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своїй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свідомості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дійсністю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ject 4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05700" y="-228600"/>
            <a:ext cx="4686300" cy="7315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3330" y="5505285"/>
            <a:ext cx="9025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музей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пропонує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свій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план, але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ініціатива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походить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відвідувача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D82-53C4-48A6-90DB-518BA99618F3}" type="slidenum"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ject 6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848850" y="716637"/>
            <a:ext cx="848669" cy="844521"/>
          </a:xfrm>
          <a:prstGeom prst="rect">
            <a:avLst/>
          </a:prstGeom>
        </p:spPr>
      </p:pic>
      <p:pic>
        <p:nvPicPr>
          <p:cNvPr id="15" name="Object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800000">
            <a:off x="0" y="542909"/>
            <a:ext cx="1514475" cy="2514600"/>
          </a:xfrm>
          <a:prstGeom prst="rect">
            <a:avLst/>
          </a:prstGeom>
        </p:spPr>
      </p:pic>
      <p:pic>
        <p:nvPicPr>
          <p:cNvPr id="16" name="Object 4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9977538">
            <a:off x="8779114" y="2398512"/>
            <a:ext cx="749165" cy="746408"/>
          </a:xfrm>
          <a:prstGeom prst="rect">
            <a:avLst/>
          </a:prstGeom>
        </p:spPr>
      </p:pic>
      <p:pic>
        <p:nvPicPr>
          <p:cNvPr id="17" name="Object 7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5256194">
            <a:off x="9594046" y="4168900"/>
            <a:ext cx="1358276" cy="14103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1423" y="3607799"/>
            <a:ext cx="1425139" cy="1425139"/>
          </a:xfrm>
          <a:prstGeom prst="rect">
            <a:avLst/>
          </a:prstGeom>
        </p:spPr>
      </p:pic>
      <p:pic>
        <p:nvPicPr>
          <p:cNvPr id="19" name="Object 6" descr="preencoded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240590" y="2269014"/>
            <a:ext cx="59649" cy="46824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rgbClr val="DA73B9"/>
              </a:gs>
              <a:gs pos="100000">
                <a:srgbClr val="DA73B9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10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696075" y="1952625"/>
            <a:ext cx="5495925" cy="4905375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623479" y="1764054"/>
            <a:ext cx="11146971" cy="19775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dir="8100000" algn="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Віртуальний тур 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 це спосіб фотографічного відображення тривимірного простору на екрані. Як правило, елементами у цьому відображенні є сферичні панорами, які з'єднані між собою </a:t>
            </a:r>
            <a:r>
              <a:rPr lang="uk-UA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хотспотами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(інтерактивні посилання-переходи). Іноді до віртуального туру включені циліндричні панорами, рідше – 3D об'єкти.</a:t>
            </a:r>
            <a:endParaRPr lang="en-US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2657475" y="292894"/>
            <a:ext cx="6877050" cy="1066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dir="8100000" algn="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lnSpc>
                <a:spcPct val="125000"/>
              </a:lnSpc>
            </a:pPr>
            <a:r>
              <a:rPr lang="uk-UA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8.1. Поняття віртуального туру</a:t>
            </a:r>
            <a:r>
              <a:rPr lang="uk-UA" sz="3200" b="1" dirty="0">
                <a:solidFill>
                  <a:schemeClr val="tx1"/>
                </a:solidFill>
                <a:effectLst/>
                <a:latin typeface="Gilroy" panose="00000500000000000000" pitchFamily="2" charset="-52"/>
                <a:ea typeface="Arial" panose="020B0604020202020204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effectLst/>
              <a:latin typeface="Gilroy" panose="00000500000000000000" pitchFamily="2" charset="-52"/>
              <a:ea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stCxn id="11" idx="2"/>
            <a:endCxn id="8" idx="0"/>
          </p:cNvCxnSpPr>
          <p:nvPr/>
        </p:nvCxnSpPr>
        <p:spPr>
          <a:xfrm>
            <a:off x="6096000" y="1359694"/>
            <a:ext cx="100965" cy="4044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059713" y="3741625"/>
            <a:ext cx="0" cy="2928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ject 10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780688" y="826294"/>
            <a:ext cx="1390195" cy="1410944"/>
          </a:xfrm>
          <a:prstGeom prst="rect">
            <a:avLst/>
          </a:prstGeom>
        </p:spPr>
      </p:pic>
      <p:pic>
        <p:nvPicPr>
          <p:cNvPr id="19" name="Object 10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867440" y="5235972"/>
            <a:ext cx="2438405" cy="1981200"/>
          </a:xfrm>
          <a:prstGeom prst="rect">
            <a:avLst/>
          </a:prstGeom>
        </p:spPr>
      </p:pic>
      <p:pic>
        <p:nvPicPr>
          <p:cNvPr id="20" name="Object 6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81063" y="268629"/>
            <a:ext cx="38100" cy="2990850"/>
          </a:xfrm>
          <a:prstGeom prst="rect">
            <a:avLst/>
          </a:prstGeom>
        </p:spPr>
      </p:pic>
      <p:pic>
        <p:nvPicPr>
          <p:cNvPr id="21" name="Object 6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62013" y="4622208"/>
            <a:ext cx="38100" cy="2990850"/>
          </a:xfrm>
          <a:prstGeom prst="rect">
            <a:avLst/>
          </a:prstGeom>
        </p:spPr>
      </p:pic>
      <p:pic>
        <p:nvPicPr>
          <p:cNvPr id="22" name="Object 9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1329307" y="515315"/>
            <a:ext cx="238125" cy="733425"/>
          </a:xfrm>
          <a:prstGeom prst="rect">
            <a:avLst/>
          </a:prstGeom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D82-53C4-48A6-90DB-518BA99618F3}" type="slidenum"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22513" y="4038091"/>
            <a:ext cx="11146971" cy="19775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dir="8100000" algn="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Інакше кажучи, </a:t>
            </a:r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віртуальний тур 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 це кілька сферичних панорам, між якими є можливість віртуального переміщення. Часто у віртуальний тур включені різні інтерактивні елементи, наприклад, інформаційні блоки, пояснювальні написи і т. ін.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Object 8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1124520" y="3741625"/>
            <a:ext cx="885825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EC7FE"/>
            </a:gs>
            <a:gs pos="100000">
              <a:srgbClr val="A599F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: скругленные углы 31"/>
          <p:cNvSpPr/>
          <p:nvPr/>
        </p:nvSpPr>
        <p:spPr>
          <a:xfrm>
            <a:off x="1045565" y="1777880"/>
            <a:ext cx="2986789" cy="380704"/>
          </a:xfrm>
          <a:prstGeom prst="roundRect">
            <a:avLst/>
          </a:prstGeom>
          <a:solidFill>
            <a:srgbClr val="F1E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: скругленные углы 32"/>
          <p:cNvSpPr/>
          <p:nvPr/>
        </p:nvSpPr>
        <p:spPr>
          <a:xfrm>
            <a:off x="6880464" y="1777880"/>
            <a:ext cx="2986789" cy="380704"/>
          </a:xfrm>
          <a:prstGeom prst="roundRect">
            <a:avLst/>
          </a:prstGeom>
          <a:solidFill>
            <a:srgbClr val="F1E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6880464" y="4687469"/>
            <a:ext cx="2986789" cy="380704"/>
          </a:xfrm>
          <a:prstGeom prst="roundRect">
            <a:avLst/>
          </a:prstGeom>
          <a:solidFill>
            <a:srgbClr val="F1E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Прямоугольник: скругленные углы 34"/>
          <p:cNvSpPr/>
          <p:nvPr/>
        </p:nvSpPr>
        <p:spPr>
          <a:xfrm>
            <a:off x="1045564" y="4687469"/>
            <a:ext cx="2986789" cy="380704"/>
          </a:xfrm>
          <a:prstGeom prst="roundRect">
            <a:avLst/>
          </a:prstGeom>
          <a:solidFill>
            <a:srgbClr val="F1E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: скругленные углы 30"/>
          <p:cNvSpPr/>
          <p:nvPr/>
        </p:nvSpPr>
        <p:spPr>
          <a:xfrm>
            <a:off x="1045565" y="295945"/>
            <a:ext cx="7565035" cy="924106"/>
          </a:xfrm>
          <a:prstGeom prst="roundRect">
            <a:avLst/>
          </a:prstGeom>
          <a:solidFill>
            <a:srgbClr val="F1E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1720" y="6233160"/>
            <a:ext cx="2743200" cy="365125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4335" y="378102"/>
            <a:ext cx="75962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характеристики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віртуальних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музеїв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охарактеризувати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функції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360" y="1840230"/>
            <a:ext cx="3382010" cy="2538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СОЦІАЛЬНО-ОРІЄНТОВАНА: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Пов'язана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наданням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вільного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доступу до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експонатам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представниками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різних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соціальних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незалежно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гендерної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вікової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національної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релігійної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приналежності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здоров'я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9885" y="4726204"/>
            <a:ext cx="3533931" cy="1630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ГНОСЕОЛОГІЧНА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RU" sz="1700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Спрямована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забезпечення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знайомства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загальносвітовими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національними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здобутками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культури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оцифрованій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формі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80225" y="1840230"/>
            <a:ext cx="3333750" cy="2414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КОМУНІКАТИВНА:</a:t>
            </a:r>
          </a:p>
          <a:p>
            <a:pPr algn="ctr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Включає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здатність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розміщення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віртуальному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музеї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експонатів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; а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організацію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обговорення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допомогою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форумів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чатів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блогів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електронної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пошти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коментарів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зворотної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відвідувачами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2228" y="4719219"/>
            <a:ext cx="3848724" cy="189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ОСВІТНЯ: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Надає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можливість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експонатів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організації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навчально-виховного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процесу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освітньому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закладі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самоосвіти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562" y="1460400"/>
            <a:ext cx="4828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Gilroy" panose="00000500000000000000" pitchFamily="2" charset="-52"/>
              </a:rPr>
              <a:t>1</a:t>
            </a:r>
            <a:endParaRPr lang="en-US" sz="6000" b="1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9651" y="4325260"/>
            <a:ext cx="593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Gilroy" panose="00000500000000000000" pitchFamily="2" charset="-52"/>
              </a:rPr>
              <a:t>2</a:t>
            </a:r>
            <a:endParaRPr lang="en-US" sz="6000" b="1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17076" y="4318066"/>
            <a:ext cx="630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Gilroy" panose="00000500000000000000" pitchFamily="2" charset="-52"/>
              </a:rPr>
              <a:t>4</a:t>
            </a:r>
            <a:endParaRPr lang="en-US" sz="6000" b="1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9899" y="1460400"/>
            <a:ext cx="6046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Gilroy" panose="00000500000000000000" pitchFamily="2" charset="-52"/>
              </a:rPr>
              <a:t>3</a:t>
            </a:r>
            <a:endParaRPr lang="en-US" sz="6000" b="1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pic>
        <p:nvPicPr>
          <p:cNvPr id="37" name="Object 8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72875" y="367814"/>
            <a:ext cx="238125" cy="733425"/>
          </a:xfrm>
          <a:prstGeom prst="rect">
            <a:avLst/>
          </a:prstGeom>
        </p:spPr>
      </p:pic>
      <p:pic>
        <p:nvPicPr>
          <p:cNvPr id="38" name="Object 9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874324" y="5985593"/>
            <a:ext cx="238125" cy="7334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2158" y="414833"/>
            <a:ext cx="1425139" cy="142513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6104" y="5340923"/>
            <a:ext cx="1425139" cy="142513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EC7FE"/>
            </a:gs>
            <a:gs pos="100000">
              <a:srgbClr val="A599F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: скругленные углы 31"/>
          <p:cNvSpPr/>
          <p:nvPr/>
        </p:nvSpPr>
        <p:spPr>
          <a:xfrm>
            <a:off x="1045565" y="1777880"/>
            <a:ext cx="2986789" cy="380704"/>
          </a:xfrm>
          <a:prstGeom prst="roundRect">
            <a:avLst/>
          </a:prstGeom>
          <a:solidFill>
            <a:srgbClr val="F1E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: скругленные углы 32"/>
          <p:cNvSpPr/>
          <p:nvPr/>
        </p:nvSpPr>
        <p:spPr>
          <a:xfrm>
            <a:off x="6880225" y="1778000"/>
            <a:ext cx="3417570" cy="381000"/>
          </a:xfrm>
          <a:prstGeom prst="roundRect">
            <a:avLst/>
          </a:prstGeom>
          <a:solidFill>
            <a:srgbClr val="F1E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6880464" y="4687469"/>
            <a:ext cx="2986789" cy="380704"/>
          </a:xfrm>
          <a:prstGeom prst="roundRect">
            <a:avLst/>
          </a:prstGeom>
          <a:solidFill>
            <a:srgbClr val="F1E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Прямоугольник: скругленные углы 34"/>
          <p:cNvSpPr/>
          <p:nvPr/>
        </p:nvSpPr>
        <p:spPr>
          <a:xfrm>
            <a:off x="1045564" y="4687469"/>
            <a:ext cx="2986789" cy="380704"/>
          </a:xfrm>
          <a:prstGeom prst="roundRect">
            <a:avLst/>
          </a:prstGeom>
          <a:solidFill>
            <a:srgbClr val="F1E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: скругленные углы 30"/>
          <p:cNvSpPr/>
          <p:nvPr/>
        </p:nvSpPr>
        <p:spPr>
          <a:xfrm>
            <a:off x="1045565" y="295945"/>
            <a:ext cx="7565035" cy="924106"/>
          </a:xfrm>
          <a:prstGeom prst="roundRect">
            <a:avLst/>
          </a:prstGeom>
          <a:solidFill>
            <a:srgbClr val="F1E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4335" y="378102"/>
            <a:ext cx="75962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характеристики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віртуальних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музеїв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охарактеризувати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функції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2400" y="1777880"/>
            <a:ext cx="3533931" cy="189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ІНТЕГРУЮЧА:</a:t>
            </a:r>
          </a:p>
          <a:p>
            <a:pPr algn="ctr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Сприяє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об'єднанню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відвідувачів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інтересами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освіті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мережевих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спільнот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створення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таких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колекцій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насправді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об'єднати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виходить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якихось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причин;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2725" y="4695724"/>
            <a:ext cx="3533931" cy="1660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ДОЗВІЛЛЯ: </a:t>
            </a:r>
          </a:p>
          <a:p>
            <a:pPr algn="ctr"/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дає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можливість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поринути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світ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музею,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підвищити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свій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культурний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рівень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вільний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справ час;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4773" y="1848365"/>
            <a:ext cx="3848724" cy="1368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СУСПІЛЬНО-ПЕРЕТВОРЮЮЧА: </a:t>
            </a:r>
          </a:p>
          <a:p>
            <a:pPr algn="ctr"/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Спрямована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створення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віртуальних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музеїв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як виду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творчої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активності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48873" y="4695724"/>
            <a:ext cx="3848724" cy="1660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ЕКОНОМІЧНА: </a:t>
            </a:r>
          </a:p>
          <a:p>
            <a:pPr algn="ctr"/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Пов'язана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розвитком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туризму, ремесел,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народних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промислів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приватного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підприємництва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інтернет-магазини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7568" y="147278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Gilroy" panose="00000500000000000000" pitchFamily="2" charset="-52"/>
              </a:rPr>
              <a:t>5</a:t>
            </a:r>
            <a:endParaRPr lang="en-US" sz="6000" b="1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207" y="4370092"/>
            <a:ext cx="609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Gilroy" panose="00000500000000000000" pitchFamily="2" charset="-52"/>
              </a:rPr>
              <a:t>6</a:t>
            </a:r>
            <a:endParaRPr lang="en-US" sz="6000" b="1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75811" y="4369989"/>
            <a:ext cx="6222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Gilroy" panose="00000500000000000000" pitchFamily="2" charset="-52"/>
              </a:rPr>
              <a:t>8</a:t>
            </a:r>
            <a:endParaRPr lang="en-US" sz="6000" b="1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75811" y="1472348"/>
            <a:ext cx="5613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Gilroy" panose="00000500000000000000" pitchFamily="2" charset="-52"/>
              </a:rPr>
              <a:t>7</a:t>
            </a:r>
            <a:endParaRPr lang="en-US" sz="6000" b="1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pic>
        <p:nvPicPr>
          <p:cNvPr id="37" name="Object 8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572875" y="367814"/>
            <a:ext cx="238125" cy="733425"/>
          </a:xfrm>
          <a:prstGeom prst="rect">
            <a:avLst/>
          </a:prstGeom>
        </p:spPr>
      </p:pic>
      <p:pic>
        <p:nvPicPr>
          <p:cNvPr id="38" name="Object 9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400000">
            <a:off x="874324" y="5985593"/>
            <a:ext cx="238125" cy="7334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6608" y="536753"/>
            <a:ext cx="1425139" cy="142513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1230" y="4739658"/>
            <a:ext cx="1425139" cy="142513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D82-53C4-48A6-90DB-518BA99618F3}" type="slidenum">
              <a:rPr lang="en-US" smtClean="0"/>
              <a:t>22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4150" y="583821"/>
            <a:ext cx="9888511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музеї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сприяють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організації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фондової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на новому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рівні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допомогою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сучасних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інформаційних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технологій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вирішуються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проблеми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зберігання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безпеки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та широкого доступу до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експонатів</a:t>
            </a:r>
            <a:r>
              <a:rPr lang="ru-RU" sz="2000" dirty="0">
                <a:latin typeface="Gilroy" panose="00000500000000000000" pitchFamily="2" charset="-52"/>
              </a:rPr>
              <a:t>:</a:t>
            </a:r>
            <a:endParaRPr lang="en-US" sz="2000" dirty="0">
              <a:latin typeface="Gilroy" panose="00000500000000000000" pitchFamily="2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2893" y="3428999"/>
            <a:ext cx="51606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Gilroy" panose="00000500000000000000" pitchFamily="2" charset="-52"/>
              </a:rPr>
              <a:t>-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мережі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Інтернет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- 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сенсорних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кіосках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- на компакт-дисках,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супроводжуючи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зображеннями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аудіо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відео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матеріалами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92113" y="3701180"/>
            <a:ext cx="447893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- документами,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торкатися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різних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областей: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предметів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творів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мистецтва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артефактів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колекцій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чогось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фамільних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реліквій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ject 6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0951" y="2175577"/>
            <a:ext cx="59649" cy="4682423"/>
          </a:xfrm>
          <a:prstGeom prst="rect">
            <a:avLst/>
          </a:prstGeom>
        </p:spPr>
      </p:pic>
      <p:pic>
        <p:nvPicPr>
          <p:cNvPr id="16" name="Object 6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11400" y="-3"/>
            <a:ext cx="59649" cy="4682423"/>
          </a:xfrm>
          <a:prstGeom prst="rect">
            <a:avLst/>
          </a:prstGeom>
        </p:spPr>
      </p:pic>
      <p:pic>
        <p:nvPicPr>
          <p:cNvPr id="17" name="Object 5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43699" y="1123881"/>
            <a:ext cx="5448300" cy="57340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985917" y="6304002"/>
            <a:ext cx="6145966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005A9D82-53C4-48A6-90DB-518BA99618F3}" type="slidenum"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CEC7FE"/>
            </a:gs>
            <a:gs pos="100000">
              <a:srgbClr val="A599FD"/>
            </a:gs>
            <a:gs pos="8000">
              <a:srgbClr val="EDBDDE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D82-53C4-48A6-90DB-518BA99618F3}" type="slidenum"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954" y="395882"/>
            <a:ext cx="10598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ртуальні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музеї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сучасний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культурний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ресурс,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обмежується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роллю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простого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доповнення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традиційних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музеїв</a:t>
            </a:r>
            <a:r>
              <a:rPr lang="ru-RU" sz="2400" b="1" dirty="0">
                <a:latin typeface="Gilroy" panose="00000500000000000000" pitchFamily="2" charset="-52"/>
              </a:rPr>
              <a:t>. </a:t>
            </a:r>
            <a:endParaRPr lang="en-US" sz="2400" b="1" dirty="0">
              <a:latin typeface="Gilroy" panose="00000500000000000000" pitchFamily="2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980" y="2086609"/>
            <a:ext cx="103179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Мета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музеїв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віртуальному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просторі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виявити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особливості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розкрити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потенціал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фондів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музею через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створення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нової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середовища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95700" y="3840102"/>
            <a:ext cx="8077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Переваги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нового виду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експозиційного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простору музею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полягають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нелінійності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інтерактивності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іманентності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200" y="5433020"/>
            <a:ext cx="9029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Розкривається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нова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функція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музею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комунікація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підсумку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виникає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актуалізації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популяризації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нового музейного простору</a:t>
            </a:r>
          </a:p>
        </p:txBody>
      </p:sp>
      <p:pic>
        <p:nvPicPr>
          <p:cNvPr id="24" name="Object 6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-1701569" y="3216417"/>
            <a:ext cx="63894" cy="5015643"/>
          </a:xfrm>
          <a:prstGeom prst="rect">
            <a:avLst/>
          </a:prstGeom>
        </p:spPr>
      </p:pic>
      <p:pic>
        <p:nvPicPr>
          <p:cNvPr id="25" name="Object 6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324664" y="1823009"/>
            <a:ext cx="59649" cy="4682423"/>
          </a:xfrm>
          <a:prstGeom prst="rect">
            <a:avLst/>
          </a:prstGeom>
        </p:spPr>
      </p:pic>
      <p:pic>
        <p:nvPicPr>
          <p:cNvPr id="26" name="Object 4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29845" y="188973"/>
            <a:ext cx="514350" cy="2828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83000">
              <a:srgbClr val="DA73B9"/>
            </a:gs>
            <a:gs pos="100000">
              <a:srgbClr val="DA73B9"/>
            </a:gs>
          </a:gsLst>
          <a:lin ang="1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ject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8027" y="2735639"/>
            <a:ext cx="4641894" cy="2723049"/>
          </a:xfrm>
          <a:prstGeom prst="rect">
            <a:avLst/>
          </a:prstGeom>
        </p:spPr>
      </p:pic>
      <p:pic>
        <p:nvPicPr>
          <p:cNvPr id="23" name="Object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01281" y="2735639"/>
            <a:ext cx="4641894" cy="2723049"/>
          </a:xfrm>
          <a:prstGeom prst="rect">
            <a:avLst/>
          </a:prstGeom>
        </p:spPr>
      </p:pic>
      <p:pic>
        <p:nvPicPr>
          <p:cNvPr id="25" name="Object 3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8271"/>
            <a:ext cx="12192000" cy="6849729"/>
          </a:xfrm>
          <a:prstGeom prst="rect">
            <a:avLst/>
          </a:prstGeom>
        </p:spPr>
      </p:pic>
      <p:pic>
        <p:nvPicPr>
          <p:cNvPr id="4" name="Object 10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800000">
            <a:off x="0" y="0"/>
            <a:ext cx="3478974" cy="3105150"/>
          </a:xfrm>
          <a:prstGeom prst="rect">
            <a:avLst/>
          </a:prstGeom>
        </p:spPr>
      </p:pic>
      <p:pic>
        <p:nvPicPr>
          <p:cNvPr id="5" name="Object 10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800000">
            <a:off x="-2" y="0"/>
            <a:ext cx="5079729" cy="4533900"/>
          </a:xfrm>
          <a:prstGeom prst="rect">
            <a:avLst/>
          </a:prstGeom>
        </p:spPr>
      </p:pic>
      <p:pic>
        <p:nvPicPr>
          <p:cNvPr id="6" name="Object 9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19100" y="361950"/>
            <a:ext cx="238125" cy="7334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67296" y="792748"/>
            <a:ext cx="90256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Інтерактивні панорами </a:t>
            </a:r>
            <a:r>
              <a:rPr lang="uk-UA" sz="3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uk-UA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ряд зображень, знятих на ширококутний об'єктив послідовно один за одним і з'єднані разом. 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Object 4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057640" y="942340"/>
            <a:ext cx="4558665" cy="52984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79846" y="3187893"/>
            <a:ext cx="41982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- Є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більш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інформативним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матеріалом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ніж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статичні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фотографії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залишаючи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гостя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повну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ілюзію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присутності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приміщенні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23100" y="3034005"/>
            <a:ext cx="41982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Готову віртуальну панораму 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можна легко вбудувати на свій сайт або встановити на будь-який веб-сервер, а також записати на презентаційний компакт-диск.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262742" y="2400705"/>
            <a:ext cx="453717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D82-53C4-48A6-90DB-518BA99618F3}" type="slidenum"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83000">
              <a:srgbClr val="DA73B9"/>
            </a:gs>
            <a:gs pos="100000">
              <a:srgbClr val="DA73B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/>
          <p:cNvSpPr/>
          <p:nvPr/>
        </p:nvSpPr>
        <p:spPr>
          <a:xfrm>
            <a:off x="10533289" y="295275"/>
            <a:ext cx="1306286" cy="1306286"/>
          </a:xfrm>
          <a:prstGeom prst="ellipse">
            <a:avLst/>
          </a:prstGeom>
          <a:gradFill>
            <a:gsLst>
              <a:gs pos="0">
                <a:srgbClr val="BBA6D6"/>
              </a:gs>
              <a:gs pos="72000">
                <a:schemeClr val="accent1">
                  <a:lumMod val="45000"/>
                  <a:lumOff val="55000"/>
                  <a:alpha val="21000"/>
                </a:schemeClr>
              </a:gs>
              <a:gs pos="100000">
                <a:srgbClr val="DA73B9">
                  <a:alpha val="23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9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601450" y="5829300"/>
            <a:ext cx="238125" cy="7334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31393" y="4564796"/>
            <a:ext cx="71700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Плавні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переходи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підтримують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відчуття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безпосередньої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присутності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реального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пересування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цієї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дозволяє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створювати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цікаві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тури по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готелях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музеях,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виставках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інших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об'єктів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де для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повноти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цілісність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сприйняття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декількох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панорам.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7200" y="2921168"/>
            <a:ext cx="6807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Завдяки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наявності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таких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переходів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користувача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створюється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враження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переміщується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 одного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приміщення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інше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так, як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було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б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реальност</a:t>
            </a:r>
            <a:r>
              <a:rPr lang="ru-RU" sz="2000" dirty="0" err="1">
                <a:latin typeface="Gilroy" panose="00000500000000000000" pitchFamily="2" charset="-52"/>
              </a:rPr>
              <a:t>і</a:t>
            </a:r>
            <a:r>
              <a:rPr lang="ru-RU" sz="2000" dirty="0">
                <a:latin typeface="Gilroy" panose="00000500000000000000" pitchFamily="2" charset="-52"/>
              </a:rPr>
              <a:t>. </a:t>
            </a:r>
            <a:endParaRPr lang="en-US" sz="2000" dirty="0">
              <a:latin typeface="Gilroy" panose="00000500000000000000" pitchFamily="2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31483" y="579448"/>
            <a:ext cx="103080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Перехід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спеціальна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технологія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дозволяє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об'єднувати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декілька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віртуальних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панорам в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тури.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ject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200000">
            <a:off x="-3667125" y="3667125"/>
            <a:ext cx="9753600" cy="2419350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1074057" y="2921168"/>
            <a:ext cx="653143" cy="653143"/>
          </a:xfrm>
          <a:prstGeom prst="ellipse">
            <a:avLst/>
          </a:prstGeom>
          <a:gradFill>
            <a:gsLst>
              <a:gs pos="0">
                <a:srgbClr val="BBA6D6"/>
              </a:gs>
              <a:gs pos="72000">
                <a:schemeClr val="accent1">
                  <a:lumMod val="45000"/>
                  <a:lumOff val="55000"/>
                  <a:alpha val="21000"/>
                </a:schemeClr>
              </a:gs>
              <a:gs pos="100000">
                <a:srgbClr val="DA73B9">
                  <a:alpha val="23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Gilroy" panose="00000500000000000000" pitchFamily="2" charset="-52"/>
              </a:rPr>
              <a:t>1</a:t>
            </a:r>
            <a:endParaRPr lang="en-US" sz="2800" b="1" dirty="0">
              <a:latin typeface="Gilroy" panose="00000500000000000000" pitchFamily="2" charset="-52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778250" y="4550228"/>
            <a:ext cx="653143" cy="653143"/>
          </a:xfrm>
          <a:prstGeom prst="ellipse">
            <a:avLst/>
          </a:prstGeom>
          <a:gradFill>
            <a:gsLst>
              <a:gs pos="0">
                <a:srgbClr val="BBA6D6"/>
              </a:gs>
              <a:gs pos="79000">
                <a:schemeClr val="accent1">
                  <a:lumMod val="45000"/>
                  <a:lumOff val="55000"/>
                  <a:alpha val="21000"/>
                </a:schemeClr>
              </a:gs>
              <a:gs pos="43000">
                <a:srgbClr val="DA73B9">
                  <a:alpha val="23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Gilroy" panose="00000500000000000000" pitchFamily="2" charset="-52"/>
              </a:rPr>
              <a:t>2</a:t>
            </a:r>
            <a:endParaRPr lang="en-US" sz="2800" b="1" dirty="0">
              <a:latin typeface="Gilroy" panose="00000500000000000000" pitchFamily="2" charset="-52"/>
            </a:endParaRPr>
          </a:p>
        </p:txBody>
      </p:sp>
      <p:sp>
        <p:nvSpPr>
          <p:cNvPr id="29" name="Овал 28"/>
          <p:cNvSpPr/>
          <p:nvPr/>
        </p:nvSpPr>
        <p:spPr>
          <a:xfrm rot="6414755">
            <a:off x="1400629" y="3970056"/>
            <a:ext cx="326572" cy="326572"/>
          </a:xfrm>
          <a:prstGeom prst="ellipse">
            <a:avLst/>
          </a:prstGeom>
          <a:gradFill>
            <a:gsLst>
              <a:gs pos="0">
                <a:srgbClr val="BBA6D6"/>
              </a:gs>
              <a:gs pos="72000">
                <a:schemeClr val="accent1">
                  <a:lumMod val="45000"/>
                  <a:lumOff val="55000"/>
                  <a:alpha val="21000"/>
                </a:schemeClr>
              </a:gs>
              <a:gs pos="100000">
                <a:srgbClr val="DA73B9">
                  <a:alpha val="23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Овал 29"/>
          <p:cNvSpPr/>
          <p:nvPr/>
        </p:nvSpPr>
        <p:spPr>
          <a:xfrm rot="17606431">
            <a:off x="3098800" y="4318398"/>
            <a:ext cx="441325" cy="441325"/>
          </a:xfrm>
          <a:prstGeom prst="ellipse">
            <a:avLst/>
          </a:prstGeom>
          <a:gradFill>
            <a:gsLst>
              <a:gs pos="0">
                <a:srgbClr val="BBA6D6"/>
              </a:gs>
              <a:gs pos="79000">
                <a:schemeClr val="accent1">
                  <a:lumMod val="45000"/>
                  <a:lumOff val="55000"/>
                  <a:alpha val="21000"/>
                </a:schemeClr>
              </a:gs>
              <a:gs pos="43000">
                <a:srgbClr val="DA73B9">
                  <a:alpha val="23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Овал 30"/>
          <p:cNvSpPr/>
          <p:nvPr/>
        </p:nvSpPr>
        <p:spPr>
          <a:xfrm rot="17606431">
            <a:off x="1582417" y="4440389"/>
            <a:ext cx="655446" cy="655446"/>
          </a:xfrm>
          <a:prstGeom prst="ellipse">
            <a:avLst/>
          </a:prstGeom>
          <a:gradFill>
            <a:gsLst>
              <a:gs pos="0">
                <a:srgbClr val="BBA6D6"/>
              </a:gs>
              <a:gs pos="79000">
                <a:schemeClr val="accent1">
                  <a:lumMod val="45000"/>
                  <a:lumOff val="55000"/>
                  <a:alpha val="21000"/>
                </a:schemeClr>
              </a:gs>
              <a:gs pos="43000">
                <a:srgbClr val="DA73B9">
                  <a:alpha val="23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Овал 31"/>
          <p:cNvSpPr/>
          <p:nvPr/>
        </p:nvSpPr>
        <p:spPr>
          <a:xfrm rot="6414755">
            <a:off x="2662219" y="4774278"/>
            <a:ext cx="326572" cy="326572"/>
          </a:xfrm>
          <a:prstGeom prst="ellipse">
            <a:avLst/>
          </a:prstGeom>
          <a:gradFill>
            <a:gsLst>
              <a:gs pos="0">
                <a:srgbClr val="BBA6D6"/>
              </a:gs>
              <a:gs pos="72000">
                <a:schemeClr val="accent1">
                  <a:lumMod val="45000"/>
                  <a:lumOff val="55000"/>
                  <a:alpha val="21000"/>
                </a:schemeClr>
              </a:gs>
              <a:gs pos="100000">
                <a:srgbClr val="DA73B9">
                  <a:alpha val="23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Овал 34"/>
          <p:cNvSpPr/>
          <p:nvPr/>
        </p:nvSpPr>
        <p:spPr>
          <a:xfrm rot="16972046">
            <a:off x="10725043" y="1320958"/>
            <a:ext cx="653143" cy="653143"/>
          </a:xfrm>
          <a:prstGeom prst="ellipse">
            <a:avLst/>
          </a:prstGeom>
          <a:gradFill>
            <a:gsLst>
              <a:gs pos="0">
                <a:srgbClr val="BBA6D6"/>
              </a:gs>
              <a:gs pos="72000">
                <a:schemeClr val="accent1">
                  <a:lumMod val="45000"/>
                  <a:lumOff val="55000"/>
                  <a:alpha val="21000"/>
                </a:schemeClr>
              </a:gs>
              <a:gs pos="100000">
                <a:srgbClr val="DA73B9">
                  <a:alpha val="23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Object 10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112271" y="2324100"/>
            <a:ext cx="5079729" cy="4533900"/>
          </a:xfrm>
          <a:prstGeom prst="rect">
            <a:avLst/>
          </a:prstGeom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4593923" y="2036241"/>
            <a:ext cx="205105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Номер слайда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D82-53C4-48A6-90DB-518BA99618F3}" type="slidenum"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78000">
              <a:srgbClr val="EDBDD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ject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161" y="359120"/>
            <a:ext cx="5662094" cy="6857999"/>
          </a:xfrm>
          <a:prstGeom prst="rect">
            <a:avLst/>
          </a:prstGeom>
        </p:spPr>
      </p:pic>
      <p:pic>
        <p:nvPicPr>
          <p:cNvPr id="24" name="Object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95462" y="359120"/>
            <a:ext cx="5662094" cy="685799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-105988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  <a:alpha val="32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78000">
                <a:srgbClr val="EDBDDE">
                  <a:alpha val="96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60563" y="3008716"/>
            <a:ext cx="501171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залежності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заданої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мети,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далі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слідувати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варіанти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перехід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іншу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панораму,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відкриття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нового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вікна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браузера 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додатковим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описом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об'єкта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можливість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наблизити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віддалити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цікавить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предмет,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розгорнути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картину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потрібним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кутом і т.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725" y="2639384"/>
            <a:ext cx="436213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Наявність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навігатора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доповнює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цілісність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сприйняття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туру і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дає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можливість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побачити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об'єкт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цікавить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зсередини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але і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подивитися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план-схему.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Крім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того,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навігатор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не дозволить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заблукати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відвідувачам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музеїв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виставок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торгових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центрів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інших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приміщень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 великою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площею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9725" y="1069724"/>
            <a:ext cx="486056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Навігатор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карта, на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якій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вказуються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центри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віртуальних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панорам і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напрям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погляду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користувача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60563" y="1069724"/>
            <a:ext cx="4736893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Активна зона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спеціальні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області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віртуальних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панорамах,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представляють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собою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посилання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подальші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дії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ject 4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50930" y="5201836"/>
            <a:ext cx="1644331" cy="1638281"/>
          </a:xfrm>
          <a:prstGeom prst="rect">
            <a:avLst/>
          </a:prstGeom>
        </p:spPr>
      </p:pic>
      <p:pic>
        <p:nvPicPr>
          <p:cNvPr id="26" name="Object 1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557106" y="4512835"/>
            <a:ext cx="1619250" cy="1543050"/>
          </a:xfrm>
          <a:prstGeom prst="rect">
            <a:avLst/>
          </a:prstGeom>
        </p:spPr>
      </p:pic>
      <p:pic>
        <p:nvPicPr>
          <p:cNvPr id="27" name="Object 10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595806" y="2433203"/>
            <a:ext cx="1276350" cy="1295400"/>
          </a:xfrm>
          <a:prstGeom prst="rect">
            <a:avLst/>
          </a:prstGeom>
        </p:spPr>
      </p:pic>
      <p:pic>
        <p:nvPicPr>
          <p:cNvPr id="28" name="Object 6" descr="preencode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086002" y="999899"/>
            <a:ext cx="848669" cy="844521"/>
          </a:xfrm>
          <a:prstGeom prst="rect">
            <a:avLst/>
          </a:prstGeom>
        </p:spPr>
      </p:pic>
      <p:pic>
        <p:nvPicPr>
          <p:cNvPr id="29" name="Object 8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955787" y="266474"/>
            <a:ext cx="238125" cy="733425"/>
          </a:xfrm>
          <a:prstGeom prst="rect">
            <a:avLst/>
          </a:prstGeom>
        </p:spPr>
      </p:pic>
      <p:pic>
        <p:nvPicPr>
          <p:cNvPr id="32" name="Object 5" descr="preencoded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784980" y="1190429"/>
            <a:ext cx="1357859" cy="1376077"/>
          </a:xfrm>
          <a:prstGeom prst="rect">
            <a:avLst/>
          </a:prstGeom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D82-53C4-48A6-90DB-518BA99618F3}" type="slidenum"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20000"/>
                <a:lumOff val="80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83000">
              <a:srgbClr val="DA73B9"/>
            </a:gs>
            <a:gs pos="100000">
              <a:srgbClr val="DA73B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Object 5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722148" y="1178460"/>
            <a:ext cx="5448300" cy="5734050"/>
          </a:xfrm>
          <a:prstGeom prst="rect">
            <a:avLst/>
          </a:prstGeom>
        </p:spPr>
      </p:pic>
      <p:pic>
        <p:nvPicPr>
          <p:cNvPr id="33" name="Object 6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4990435">
            <a:off x="10824540" y="3789576"/>
            <a:ext cx="896981" cy="889134"/>
          </a:xfrm>
          <a:prstGeom prst="rect">
            <a:avLst/>
          </a:prstGeom>
        </p:spPr>
      </p:pic>
      <p:cxnSp>
        <p:nvCxnSpPr>
          <p:cNvPr id="56" name="Прямая соединительная линия 55"/>
          <p:cNvCxnSpPr/>
          <p:nvPr/>
        </p:nvCxnSpPr>
        <p:spPr>
          <a:xfrm flipH="1">
            <a:off x="9981555" y="2174752"/>
            <a:ext cx="21581" cy="155482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203913" y="1178460"/>
            <a:ext cx="1774392" cy="69198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7203913" y="1077948"/>
            <a:ext cx="1774392" cy="69198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436578" y="4215715"/>
            <a:ext cx="663174" cy="10833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235296" y="4215715"/>
            <a:ext cx="663174" cy="10833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7516868" y="5001949"/>
            <a:ext cx="2018443" cy="116540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14" idx="1"/>
          </p:cNvCxnSpPr>
          <p:nvPr/>
        </p:nvCxnSpPr>
        <p:spPr>
          <a:xfrm>
            <a:off x="4560433" y="5419742"/>
            <a:ext cx="1397670" cy="54506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9937495" y="2190166"/>
            <a:ext cx="21581" cy="155482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039548" y="1412028"/>
            <a:ext cx="0" cy="138589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9318527" y="3875030"/>
            <a:ext cx="0" cy="138589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989461" y="2214723"/>
            <a:ext cx="0" cy="138589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Object 8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787931" y="5655966"/>
            <a:ext cx="2257932" cy="658085"/>
          </a:xfrm>
          <a:prstGeom prst="rect">
            <a:avLst/>
          </a:prstGeom>
        </p:spPr>
      </p:pic>
      <p:pic>
        <p:nvPicPr>
          <p:cNvPr id="25" name="Object 8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265023" y="4937392"/>
            <a:ext cx="2257932" cy="658085"/>
          </a:xfrm>
          <a:prstGeom prst="rect">
            <a:avLst/>
          </a:prstGeom>
        </p:spPr>
      </p:pic>
      <p:pic>
        <p:nvPicPr>
          <p:cNvPr id="24" name="Object 8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524740" y="4997881"/>
            <a:ext cx="2257932" cy="658085"/>
          </a:xfrm>
          <a:prstGeom prst="rect">
            <a:avLst/>
          </a:prstGeom>
        </p:spPr>
      </p:pic>
      <p:pic>
        <p:nvPicPr>
          <p:cNvPr id="23" name="Object 8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155347" y="3600615"/>
            <a:ext cx="2257932" cy="658085"/>
          </a:xfrm>
          <a:prstGeom prst="rect">
            <a:avLst/>
          </a:prstGeom>
        </p:spPr>
      </p:pic>
      <p:pic>
        <p:nvPicPr>
          <p:cNvPr id="22" name="Object 8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64115" y="3576058"/>
            <a:ext cx="2257932" cy="658085"/>
          </a:xfrm>
          <a:prstGeom prst="rect">
            <a:avLst/>
          </a:prstGeom>
        </p:spPr>
      </p:pic>
      <p:pic>
        <p:nvPicPr>
          <p:cNvPr id="21" name="Object 8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69044" y="1556638"/>
            <a:ext cx="2257932" cy="658085"/>
          </a:xfrm>
          <a:prstGeom prst="rect">
            <a:avLst/>
          </a:prstGeom>
        </p:spPr>
      </p:pic>
      <p:pic>
        <p:nvPicPr>
          <p:cNvPr id="20" name="Object 8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808529" y="1556638"/>
            <a:ext cx="2257932" cy="658085"/>
          </a:xfrm>
          <a:prstGeom prst="rect">
            <a:avLst/>
          </a:prstGeom>
        </p:spPr>
      </p:pic>
      <p:pic>
        <p:nvPicPr>
          <p:cNvPr id="19" name="Object 8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072259" y="875621"/>
            <a:ext cx="2257932" cy="658085"/>
          </a:xfrm>
          <a:prstGeom prst="rect">
            <a:avLst/>
          </a:prstGeom>
        </p:spPr>
      </p:pic>
      <p:pic>
        <p:nvPicPr>
          <p:cNvPr id="7" name="Object 8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926976" y="2797920"/>
            <a:ext cx="4338047" cy="904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5428" y="3015221"/>
            <a:ext cx="3930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ФУНКЦІЇ ВІРТУАЛЬНИХ ТУРІВ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8819" y="1673707"/>
            <a:ext cx="115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Реклама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5883" y="993794"/>
            <a:ext cx="17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Інформаційна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35426" y="1673707"/>
            <a:ext cx="1570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Візуалізація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291" y="3702569"/>
            <a:ext cx="179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Функція збуту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11752" y="3744991"/>
            <a:ext cx="165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Мотиваційна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58103" y="5780143"/>
            <a:ext cx="1704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Розважальна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7684" y="5142257"/>
            <a:ext cx="1186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Іміджева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96689" y="5081768"/>
            <a:ext cx="1622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Пізнавальна</a:t>
            </a:r>
          </a:p>
        </p:txBody>
      </p:sp>
      <p:pic>
        <p:nvPicPr>
          <p:cNvPr id="27" name="Object 4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028665" y="4701050"/>
            <a:ext cx="885673" cy="882414"/>
          </a:xfrm>
          <a:prstGeom prst="rect">
            <a:avLst/>
          </a:prstGeom>
        </p:spPr>
      </p:pic>
      <p:pic>
        <p:nvPicPr>
          <p:cNvPr id="28" name="Object 4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8911135">
            <a:off x="10478416" y="1305851"/>
            <a:ext cx="775301" cy="772449"/>
          </a:xfrm>
          <a:prstGeom prst="rect">
            <a:avLst/>
          </a:prstGeom>
        </p:spPr>
      </p:pic>
      <p:pic>
        <p:nvPicPr>
          <p:cNvPr id="29" name="Object 11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731958" y="3608454"/>
            <a:ext cx="972666" cy="926893"/>
          </a:xfrm>
          <a:prstGeom prst="rect">
            <a:avLst/>
          </a:prstGeom>
        </p:spPr>
      </p:pic>
      <p:pic>
        <p:nvPicPr>
          <p:cNvPr id="30" name="Object 11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5433147">
            <a:off x="9903734" y="4607471"/>
            <a:ext cx="956939" cy="911907"/>
          </a:xfrm>
          <a:prstGeom prst="rect">
            <a:avLst/>
          </a:prstGeom>
        </p:spPr>
      </p:pic>
      <p:pic>
        <p:nvPicPr>
          <p:cNvPr id="31" name="Object 5" descr="preencoded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483993" y="5896715"/>
            <a:ext cx="678930" cy="688039"/>
          </a:xfrm>
          <a:prstGeom prst="rect">
            <a:avLst/>
          </a:prstGeom>
        </p:spPr>
      </p:pic>
      <p:pic>
        <p:nvPicPr>
          <p:cNvPr id="32" name="Object 5" descr="preencoded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823252" y="1250322"/>
            <a:ext cx="833628" cy="844813"/>
          </a:xfrm>
          <a:prstGeom prst="rect">
            <a:avLst/>
          </a:prstGeom>
        </p:spPr>
      </p:pic>
      <p:pic>
        <p:nvPicPr>
          <p:cNvPr id="57" name="Object 5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2732831">
            <a:off x="6872524" y="619100"/>
            <a:ext cx="742779" cy="766740"/>
          </a:xfrm>
          <a:prstGeom prst="rect">
            <a:avLst/>
          </a:prstGeom>
        </p:spPr>
      </p:pic>
      <p:pic>
        <p:nvPicPr>
          <p:cNvPr id="59" name="Object 4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19159" y="277612"/>
            <a:ext cx="514350" cy="2828925"/>
          </a:xfrm>
          <a:prstGeom prst="rect">
            <a:avLst/>
          </a:prstGeom>
        </p:spPr>
      </p:pic>
      <p:sp>
        <p:nvSpPr>
          <p:cNvPr id="61" name="Номер слайда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D82-53C4-48A6-90DB-518BA99618F3}" type="slidenum"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31000">
              <a:srgbClr val="DA73B9"/>
            </a:gs>
            <a:gs pos="100000">
              <a:srgbClr val="DA73B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Object 1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97240" y="715064"/>
            <a:ext cx="596147" cy="596147"/>
          </a:xfrm>
          <a:prstGeom prst="rect">
            <a:avLst/>
          </a:prstGeom>
        </p:spPr>
      </p:pic>
      <p:pic>
        <p:nvPicPr>
          <p:cNvPr id="58" name="Object 1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427751" y="715064"/>
            <a:ext cx="596147" cy="596147"/>
          </a:xfrm>
          <a:prstGeom prst="rect">
            <a:avLst/>
          </a:prstGeom>
        </p:spPr>
      </p:pic>
      <p:pic>
        <p:nvPicPr>
          <p:cNvPr id="59" name="Object 1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153462" y="715064"/>
            <a:ext cx="596147" cy="596147"/>
          </a:xfrm>
          <a:prstGeom prst="rect">
            <a:avLst/>
          </a:prstGeom>
        </p:spPr>
      </p:pic>
      <p:pic>
        <p:nvPicPr>
          <p:cNvPr id="60" name="Object 1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88983" y="715064"/>
            <a:ext cx="596147" cy="596147"/>
          </a:xfrm>
          <a:prstGeom prst="rect">
            <a:avLst/>
          </a:prstGeom>
        </p:spPr>
      </p:pic>
      <p:pic>
        <p:nvPicPr>
          <p:cNvPr id="61" name="Object 1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88983" y="3632032"/>
            <a:ext cx="596147" cy="596147"/>
          </a:xfrm>
          <a:prstGeom prst="rect">
            <a:avLst/>
          </a:prstGeom>
        </p:spPr>
      </p:pic>
      <p:pic>
        <p:nvPicPr>
          <p:cNvPr id="62" name="Object 1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153461" y="3632032"/>
            <a:ext cx="596147" cy="596147"/>
          </a:xfrm>
          <a:prstGeom prst="rect">
            <a:avLst/>
          </a:prstGeom>
        </p:spPr>
      </p:pic>
      <p:pic>
        <p:nvPicPr>
          <p:cNvPr id="63" name="Object 1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490978" y="3632032"/>
            <a:ext cx="596147" cy="596147"/>
          </a:xfrm>
          <a:prstGeom prst="rect">
            <a:avLst/>
          </a:prstGeom>
        </p:spPr>
      </p:pic>
      <p:pic>
        <p:nvPicPr>
          <p:cNvPr id="64" name="Object 1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25827" y="3632032"/>
            <a:ext cx="596147" cy="59614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7240" y="715064"/>
            <a:ext cx="3030511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ІНФОРМАЦІЙНА ФУНКЦІЯ 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Полягає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наданні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найповнішої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велика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властивості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характеристики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об'єкта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7240" y="3578268"/>
            <a:ext cx="303051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ФУНКЦІЯ ВІЗУАЛІЗАЦІЇ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надання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самого початку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зорової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вигляді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графічного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зображення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7751" y="715064"/>
            <a:ext cx="2725711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ЗБУТОВА ФУНКЦІЯ -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тури є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інноваційними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засобами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стимулювання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збуту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формування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попиту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27751" y="3578268"/>
            <a:ext cx="272571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ФУНКЦІЯ МОТИВАЦІЇ -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Виражається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спонуканні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вибрати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той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інший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продукт /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послугу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325756" y="715064"/>
            <a:ext cx="268042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ІМІДЖЕВА ФУНКЦІЯ –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Створення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позитивного образу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компанії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наділення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додатковими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цінностями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підвищення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престижу.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325756" y="3578268"/>
            <a:ext cx="246900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РЕКЛАМНА ФУНКЦІЯ – 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Зручний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сучасний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рекламний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носій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(велика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потенційна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аудиторія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можливість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позиціонування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пропозицій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96000" y="3578268"/>
            <a:ext cx="3229756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ПІЗНАВАЛЬНА ФУНКЦІЯ –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Можливість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вивчення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пізнання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культурних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історичних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наукових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інших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відомостей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об'єкти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02089" y="715064"/>
            <a:ext cx="322975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РОЗВАЖАЛЬНА ФУНКЦІЯ – 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Полягає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створенні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сприятливої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атмосфери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зняття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емоційної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напруги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рахунок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ігрової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складової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5" name="Object 9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874324" y="5985593"/>
            <a:ext cx="238125" cy="733425"/>
          </a:xfrm>
          <a:prstGeom prst="rect">
            <a:avLst/>
          </a:prstGeom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626674" y="3331165"/>
            <a:ext cx="205105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7184322" y="3331165"/>
            <a:ext cx="198965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Номер слайда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471403" y="5204800"/>
            <a:ext cx="1425139" cy="142513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9034" y="467962"/>
            <a:ext cx="1425139" cy="1425139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389519" y="1369403"/>
            <a:ext cx="1425139" cy="1425139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15193" y="3538794"/>
            <a:ext cx="1425139" cy="1425139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665969" y="464957"/>
            <a:ext cx="841800" cy="84180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563013" y="5443353"/>
            <a:ext cx="1039277" cy="10392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EC7FE"/>
            </a:gs>
            <a:gs pos="44000">
              <a:srgbClr val="EFD0FE"/>
            </a:gs>
            <a:gs pos="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Прямая соединительная линия 46"/>
          <p:cNvCxnSpPr/>
          <p:nvPr/>
        </p:nvCxnSpPr>
        <p:spPr>
          <a:xfrm>
            <a:off x="1365727" y="1114645"/>
            <a:ext cx="205105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Object 2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88410" y="4006298"/>
            <a:ext cx="3219441" cy="350890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D82-53C4-48A6-90DB-518BA99618F3}" type="slidenum"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708606" y="1844890"/>
            <a:ext cx="58631" cy="205513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462264" y="285353"/>
            <a:ext cx="58631" cy="2055138"/>
          </a:xfrm>
          <a:prstGeom prst="rect">
            <a:avLst/>
          </a:prstGeom>
        </p:spPr>
      </p:pic>
      <p:sp>
        <p:nvSpPr>
          <p:cNvPr id="35" name="Прямоугольник: скругленные углы 34"/>
          <p:cNvSpPr/>
          <p:nvPr/>
        </p:nvSpPr>
        <p:spPr>
          <a:xfrm>
            <a:off x="3401219" y="2471652"/>
            <a:ext cx="6027596" cy="924106"/>
          </a:xfrm>
          <a:prstGeom prst="roundRect">
            <a:avLst/>
          </a:prstGeom>
          <a:solidFill>
            <a:srgbClr val="F1E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4077" y="742573"/>
            <a:ext cx="112838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Технічно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віртуальний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тур –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будь-яка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симуляція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існуючого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місця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розташування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зазвичай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складена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послідовності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відео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нерухомих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зображень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використовуватися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інші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мультимедійні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елементи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такі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плани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поверхів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звукові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ефекти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музика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розповідь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і текст.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1939" y="2500123"/>
            <a:ext cx="60166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 МЕТОДОМ СТВОРЕННЯ ВІРТУАЛЬНІ ТУРИ МОЖНА ПОДІЛИТИ НА ТАКІ КАТЕГОРІЇ: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67157" y="4313110"/>
            <a:ext cx="41229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ІНТЕРАКТИВНИЙ ПЛАН ПОВЕРХУ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ФОТО-ТУРИ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28503" y="4313110"/>
            <a:ext cx="36538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360° / ПАНОРАМНІ ТУРИ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ВІДЕО ТУРИ</a:t>
            </a:r>
          </a:p>
        </p:txBody>
      </p:sp>
      <p:pic>
        <p:nvPicPr>
          <p:cNvPr id="34" name="Object 4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971092" y="5140158"/>
            <a:ext cx="491172" cy="509364"/>
          </a:xfrm>
          <a:prstGeom prst="rect">
            <a:avLst/>
          </a:prstGeom>
        </p:spPr>
      </p:pic>
      <p:pic>
        <p:nvPicPr>
          <p:cNvPr id="37" name="Object 5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239082" y="5543365"/>
            <a:ext cx="1304404" cy="1315155"/>
          </a:xfrm>
          <a:prstGeom prst="rect">
            <a:avLst/>
          </a:prstGeom>
        </p:spPr>
      </p:pic>
      <p:sp>
        <p:nvSpPr>
          <p:cNvPr id="38" name="Стрелка: вниз 37"/>
          <p:cNvSpPr/>
          <p:nvPr/>
        </p:nvSpPr>
        <p:spPr>
          <a:xfrm>
            <a:off x="2391252" y="3525766"/>
            <a:ext cx="292113" cy="543003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Стрелка: вниз 38"/>
          <p:cNvSpPr/>
          <p:nvPr/>
        </p:nvSpPr>
        <p:spPr>
          <a:xfrm>
            <a:off x="9655967" y="3536350"/>
            <a:ext cx="292113" cy="543003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759779" y="3022180"/>
            <a:ext cx="1425139" cy="142513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484558" y="1312922"/>
            <a:ext cx="1425139" cy="142513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781579" y="4794166"/>
            <a:ext cx="1425139" cy="1425139"/>
          </a:xfrm>
          <a:prstGeom prst="rect">
            <a:avLst/>
          </a:prstGeom>
        </p:spPr>
      </p:pic>
      <p:pic>
        <p:nvPicPr>
          <p:cNvPr id="43" name="Object 4" descr="preencoded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780846" y="4903114"/>
            <a:ext cx="749165" cy="746408"/>
          </a:xfrm>
          <a:prstGeom prst="rect">
            <a:avLst/>
          </a:prstGeom>
        </p:spPr>
      </p:pic>
      <p:cxnSp>
        <p:nvCxnSpPr>
          <p:cNvPr id="46" name="Прямая соединительная линия 45"/>
          <p:cNvCxnSpPr/>
          <p:nvPr/>
        </p:nvCxnSpPr>
        <p:spPr>
          <a:xfrm>
            <a:off x="1478961" y="5999414"/>
            <a:ext cx="205105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Object 11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30808" y="4159249"/>
            <a:ext cx="596147" cy="596147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41525" y="4154931"/>
            <a:ext cx="298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0" name="Object 11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30808" y="4796307"/>
            <a:ext cx="596147" cy="596147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41525" y="4791989"/>
            <a:ext cx="298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2" name="Object 11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030675" y="4159249"/>
            <a:ext cx="596147" cy="596147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7141392" y="4154931"/>
            <a:ext cx="298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4" name="Object 11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030675" y="4796307"/>
            <a:ext cx="596147" cy="59614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7141392" y="4791989"/>
            <a:ext cx="298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4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6" name="Object 2" descr="preencoded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0856" y="336933"/>
            <a:ext cx="1388938" cy="13889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8610600" cy="685800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rgbClr val="DA73B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09380" y="6426835"/>
            <a:ext cx="2743200" cy="365125"/>
          </a:xfrm>
        </p:spPr>
        <p:txBody>
          <a:bodyPr/>
          <a:lstStyle/>
          <a:p>
            <a:fld id="{005A9D82-53C4-48A6-90DB-518BA99618F3}" type="slidenum"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12" y="366623"/>
            <a:ext cx="5471411" cy="59080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1. ПАНОРАМА – ЦЕ ЗОБРАЖЕННЯ, ЩО ОХОПЛЮЄ ВЕСЬ ПРОСТІР НАВКОЛО ОБ'ЄКТА, ЩО ПРОВОДИТЬ ЗЙОМКУ, ПАНОРАМА МОЖЕ БУТИ АБО СЕРІЄЮ ФОТОГРАФІЙ, АБО ПАНОРАМНИМ ВІДЕО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Панорамні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віртуальні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тури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складаються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декількох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знімків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зроблених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однієї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точки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огляду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. Камера і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об'єктив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обертаються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навколо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так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званої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точки надира (точна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ззаду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об'єктива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, де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світло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сходиться), а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потім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обробляються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з'єднуються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єдину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панораму. До панорамного туру входить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хоча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б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декілька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панорам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з'єднаних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точками переходу.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Інколи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до них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додається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аудіо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супровід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текстові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підказки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нотатки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а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меню для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навігації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по панорамному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турі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27116" t="23551" r="18998" b="10993"/>
          <a:stretch>
            <a:fillRect/>
          </a:stretch>
        </p:blipFill>
        <p:spPr bwMode="auto">
          <a:xfrm>
            <a:off x="5834925" y="366623"/>
            <a:ext cx="6147213" cy="4039870"/>
          </a:xfrm>
          <a:prstGeom prst="rect">
            <a:avLst/>
          </a:prstGeom>
          <a:ln>
            <a:noFill/>
          </a:ln>
        </p:spPr>
      </p:pic>
      <p:pic>
        <p:nvPicPr>
          <p:cNvPr id="21" name="Object 9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339464" y="5545128"/>
            <a:ext cx="238125" cy="7334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874898" y="4582797"/>
            <a:ext cx="31341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ОСНОВНІ ПЕРЕВАГИ: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відображення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всього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360°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огляду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області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ефект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присутності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зображуваному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місці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049699" y="4582797"/>
            <a:ext cx="330033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ОСНОВНІ НЕДОЛІКИ: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повільне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завантаження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неефективна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робота на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мобільних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пристроях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відсутність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контролю перегляду.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1838</Words>
  <Application>Microsoft Office PowerPoint</Application>
  <PresentationFormat>Произвольный</PresentationFormat>
  <Paragraphs>166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</dc:creator>
  <cp:lastModifiedBy>User</cp:lastModifiedBy>
  <cp:revision>10</cp:revision>
  <dcterms:created xsi:type="dcterms:W3CDTF">2021-11-28T01:35:00Z</dcterms:created>
  <dcterms:modified xsi:type="dcterms:W3CDTF">2022-01-28T12:34:50Z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D894F2A8BA4F4B32A840490E45C1735B</vt:lpwstr>
  </property>
  <property fmtid="{D5CDD505-2E9C-101B-9397-08002B2CF9AE}" pid="3" name="KSOProductBuildVer">
    <vt:lpwstr>1033-11.2.0.10382</vt:lpwstr>
  </property>
</Properties>
</file>